
<file path=[Content_Types].xml><?xml version="1.0" encoding="utf-8"?>
<Types xmlns="http://schemas.openxmlformats.org/package/2006/content-types">
  <Default Extension="png" ContentType="image/png"/>
  <Default Extension="vsd" ContentType="application/vnd.visio"/>
  <Default Extension="svg" ContentType="image/svg+xml"/>
  <Default Extension="jpeg" ContentType="image/jpeg"/>
  <Default Extension="wmf" ContentType="image/x-wmf"/>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notesSlides/notesSlide18.xml" ContentType="application/vnd.openxmlformats-officedocument.presentationml.notesSlide+xml"/>
  <Override PartName="/ppt/tags/tag6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7" r:id="rId2"/>
  </p:sldMasterIdLst>
  <p:notesMasterIdLst>
    <p:notesMasterId r:id="rId111"/>
  </p:notesMasterIdLst>
  <p:sldIdLst>
    <p:sldId id="257" r:id="rId3"/>
    <p:sldId id="256" r:id="rId4"/>
    <p:sldId id="621" r:id="rId5"/>
    <p:sldId id="622" r:id="rId6"/>
    <p:sldId id="351" r:id="rId7"/>
    <p:sldId id="1127" r:id="rId8"/>
    <p:sldId id="1128" r:id="rId9"/>
    <p:sldId id="1129" r:id="rId10"/>
    <p:sldId id="1130" r:id="rId11"/>
    <p:sldId id="1131" r:id="rId12"/>
    <p:sldId id="1132" r:id="rId13"/>
    <p:sldId id="1133" r:id="rId14"/>
    <p:sldId id="1134" r:id="rId15"/>
    <p:sldId id="1135" r:id="rId16"/>
    <p:sldId id="1136" r:id="rId17"/>
    <p:sldId id="1137" r:id="rId18"/>
    <p:sldId id="1138" r:id="rId19"/>
    <p:sldId id="1139" r:id="rId20"/>
    <p:sldId id="623" r:id="rId21"/>
    <p:sldId id="799" r:id="rId22"/>
    <p:sldId id="1143" r:id="rId23"/>
    <p:sldId id="1144" r:id="rId24"/>
    <p:sldId id="1145" r:id="rId25"/>
    <p:sldId id="1146" r:id="rId26"/>
    <p:sldId id="1147" r:id="rId27"/>
    <p:sldId id="1148" r:id="rId28"/>
    <p:sldId id="1149" r:id="rId29"/>
    <p:sldId id="1142" r:id="rId30"/>
    <p:sldId id="1140" r:id="rId31"/>
    <p:sldId id="1150" r:id="rId32"/>
    <p:sldId id="1151" r:id="rId33"/>
    <p:sldId id="353" r:id="rId34"/>
    <p:sldId id="354" r:id="rId35"/>
    <p:sldId id="355" r:id="rId36"/>
    <p:sldId id="356" r:id="rId37"/>
    <p:sldId id="1152" r:id="rId38"/>
    <p:sldId id="357" r:id="rId39"/>
    <p:sldId id="358" r:id="rId40"/>
    <p:sldId id="1153" r:id="rId41"/>
    <p:sldId id="1154" r:id="rId42"/>
    <p:sldId id="1155" r:id="rId43"/>
    <p:sldId id="1156" r:id="rId44"/>
    <p:sldId id="1157" r:id="rId45"/>
    <p:sldId id="1158" r:id="rId46"/>
    <p:sldId id="1182" r:id="rId47"/>
    <p:sldId id="1160" r:id="rId48"/>
    <p:sldId id="1161" r:id="rId49"/>
    <p:sldId id="1162" r:id="rId50"/>
    <p:sldId id="1163" r:id="rId51"/>
    <p:sldId id="1164" r:id="rId52"/>
    <p:sldId id="1165" r:id="rId53"/>
    <p:sldId id="1166" r:id="rId54"/>
    <p:sldId id="1167" r:id="rId55"/>
    <p:sldId id="1168" r:id="rId56"/>
    <p:sldId id="1169" r:id="rId57"/>
    <p:sldId id="1170" r:id="rId58"/>
    <p:sldId id="1171" r:id="rId59"/>
    <p:sldId id="1172" r:id="rId60"/>
    <p:sldId id="1173" r:id="rId61"/>
    <p:sldId id="1174" r:id="rId62"/>
    <p:sldId id="1175" r:id="rId63"/>
    <p:sldId id="1176" r:id="rId64"/>
    <p:sldId id="1177" r:id="rId65"/>
    <p:sldId id="1178" r:id="rId66"/>
    <p:sldId id="1179" r:id="rId67"/>
    <p:sldId id="1180" r:id="rId68"/>
    <p:sldId id="638" r:id="rId69"/>
    <p:sldId id="639" r:id="rId70"/>
    <p:sldId id="640" r:id="rId71"/>
    <p:sldId id="641" r:id="rId72"/>
    <p:sldId id="1183" r:id="rId73"/>
    <p:sldId id="1184" r:id="rId74"/>
    <p:sldId id="1185" r:id="rId75"/>
    <p:sldId id="1186" r:id="rId76"/>
    <p:sldId id="1187" r:id="rId77"/>
    <p:sldId id="1188" r:id="rId78"/>
    <p:sldId id="1189" r:id="rId79"/>
    <p:sldId id="1190" r:id="rId80"/>
    <p:sldId id="1191" r:id="rId81"/>
    <p:sldId id="1192" r:id="rId82"/>
    <p:sldId id="1193" r:id="rId83"/>
    <p:sldId id="1194" r:id="rId84"/>
    <p:sldId id="1195" r:id="rId85"/>
    <p:sldId id="1196" r:id="rId86"/>
    <p:sldId id="1197" r:id="rId87"/>
    <p:sldId id="1198" r:id="rId88"/>
    <p:sldId id="1199" r:id="rId89"/>
    <p:sldId id="1200" r:id="rId90"/>
    <p:sldId id="1201" r:id="rId91"/>
    <p:sldId id="1202" r:id="rId92"/>
    <p:sldId id="1203" r:id="rId93"/>
    <p:sldId id="1204" r:id="rId94"/>
    <p:sldId id="1205" r:id="rId95"/>
    <p:sldId id="1206" r:id="rId96"/>
    <p:sldId id="654" r:id="rId97"/>
    <p:sldId id="655" r:id="rId98"/>
    <p:sldId id="656" r:id="rId99"/>
    <p:sldId id="657" r:id="rId100"/>
    <p:sldId id="658" r:id="rId101"/>
    <p:sldId id="659" r:id="rId102"/>
    <p:sldId id="660" r:id="rId103"/>
    <p:sldId id="661" r:id="rId104"/>
    <p:sldId id="662" r:id="rId105"/>
    <p:sldId id="1207" r:id="rId106"/>
    <p:sldId id="663" r:id="rId107"/>
    <p:sldId id="1208" r:id="rId108"/>
    <p:sldId id="664" r:id="rId109"/>
    <p:sldId id="1209" r:id="rId110"/>
  </p:sldIdLst>
  <p:sldSz cx="9144000" cy="5143500" type="screen16x9"/>
  <p:notesSz cx="6858000" cy="9144000"/>
  <p:embeddedFontLst>
    <p:embeddedFont>
      <p:font typeface="Arial Narrow" panose="020B0606020202030204" pitchFamily="34" charset="0"/>
      <p:regular r:id="rId112"/>
      <p:bold r:id="rId113"/>
      <p:italic r:id="rId114"/>
      <p:boldItalic r:id="rId115"/>
    </p:embeddedFont>
    <p:embeddedFont>
      <p:font typeface="新宋体" panose="02010609030101010101" pitchFamily="49" charset="-122"/>
      <p:regular r:id="rId116"/>
    </p:embeddedFont>
    <p:embeddedFont>
      <p:font typeface="微软雅黑" panose="020B0503020204020204" pitchFamily="34" charset="-122"/>
      <p:regular r:id="rId117"/>
      <p:bold r:id="rId118"/>
    </p:embeddedFont>
    <p:embeddedFont>
      <p:font typeface="黑体" panose="02010609060101010101" pitchFamily="49" charset="-122"/>
      <p:regular r:id="rId119"/>
    </p:embeddedFont>
    <p:embeddedFont>
      <p:font typeface="Arial Black" panose="020B0A04020102020204" pitchFamily="34" charset="0"/>
      <p:bold r:id="rId120"/>
    </p:embeddedFont>
    <p:embeddedFont>
      <p:font typeface="Calibri" panose="020F0502020204030204" pitchFamily="34" charset="0"/>
      <p:regular r:id="rId121"/>
      <p:bold r:id="rId122"/>
      <p:italic r:id="rId123"/>
      <p:boldItalic r:id="rId124"/>
    </p:embeddedFont>
    <p:embeddedFont>
      <p:font typeface="Impact" panose="020B0806030902050204" pitchFamily="34" charset="0"/>
      <p:regular r:id="rId125"/>
    </p:embeddedFont>
  </p:embeddedFontLst>
  <p:custDataLst>
    <p:tags r:id="rId1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99FF"/>
    <a:srgbClr val="CC00CC"/>
    <a:srgbClr val="FFFF99"/>
    <a:srgbClr val="00FFFF"/>
    <a:srgbClr val="99FFCC"/>
    <a:srgbClr val="00FF99"/>
    <a:srgbClr val="FF00FF"/>
    <a:srgbClr val="FF99FF"/>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1EBBBCC-DAD2-459C-BE2E-F6DE35CF9A28}" styleName="深色样式 2 - 强调 3/强调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16" autoAdjust="0"/>
    <p:restoredTop sz="99875" autoAdjust="0"/>
  </p:normalViewPr>
  <p:slideViewPr>
    <p:cSldViewPr snapToGrid="0" showGuides="1">
      <p:cViewPr varScale="1">
        <p:scale>
          <a:sx n="122" d="100"/>
          <a:sy n="122" d="100"/>
        </p:scale>
        <p:origin x="84" y="32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font" Target="fonts/font6.fntdata"/><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font" Target="fonts/font1.fntdata"/><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font" Target="fonts/font12.fntdata"/><Relationship Id="rId128"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font" Target="fonts/font2.fntdata"/><Relationship Id="rId118" Type="http://schemas.openxmlformats.org/officeDocument/2006/relationships/font" Target="fonts/font7.fntdata"/><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font" Target="fonts/font13.fntdata"/><Relationship Id="rId129"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font" Target="fonts/font3.fntdata"/><Relationship Id="rId119" Type="http://schemas.openxmlformats.org/officeDocument/2006/relationships/font" Target="fonts/font8.fntdata"/><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tableStyles" Target="tableStyles.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font" Target="fonts/font9.fntdata"/><Relationship Id="rId125" Type="http://schemas.openxmlformats.org/officeDocument/2006/relationships/font" Target="fonts/font14.fntdata"/><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font" Target="fonts/font4.fntdata"/><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font" Target="fonts/font10.fntdata"/><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notesMaster" Target="notesMasters/notesMaster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font" Target="fonts/font11.fntdata"/><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t>2024/10/22/Tue</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t>‹#›</a:t>
            </a:fld>
            <a:endParaRPr lang="zh-CN" altLang="en-US"/>
          </a:p>
        </p:txBody>
      </p:sp>
    </p:spTree>
    <p:extLst>
      <p:ext uri="{BB962C8B-B14F-4D97-AF65-F5344CB8AC3E}">
        <p14:creationId xmlns:p14="http://schemas.microsoft.com/office/powerpoint/2010/main" val="760637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2</a:t>
            </a:fld>
            <a:endParaRPr lang="zh-CN" altLang="en-US"/>
          </a:p>
        </p:txBody>
      </p:sp>
    </p:spTree>
    <p:extLst>
      <p:ext uri="{BB962C8B-B14F-4D97-AF65-F5344CB8AC3E}">
        <p14:creationId xmlns:p14="http://schemas.microsoft.com/office/powerpoint/2010/main" val="2447884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904128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1555172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503564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1670823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3793852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1863641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t>101</a:t>
            </a:fld>
            <a:endParaRPr lang="zh-CN" altLang="en-US">
              <a:solidFill>
                <a:prstClr val="black"/>
              </a:solidFill>
            </a:endParaRPr>
          </a:p>
        </p:txBody>
      </p:sp>
    </p:spTree>
    <p:extLst>
      <p:ext uri="{BB962C8B-B14F-4D97-AF65-F5344CB8AC3E}">
        <p14:creationId xmlns:p14="http://schemas.microsoft.com/office/powerpoint/2010/main" val="3176138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t>103</a:t>
            </a:fld>
            <a:endParaRPr lang="zh-CN" altLang="en-US">
              <a:solidFill>
                <a:prstClr val="black"/>
              </a:solidFill>
            </a:endParaRPr>
          </a:p>
        </p:txBody>
      </p:sp>
    </p:spTree>
    <p:extLst>
      <p:ext uri="{BB962C8B-B14F-4D97-AF65-F5344CB8AC3E}">
        <p14:creationId xmlns:p14="http://schemas.microsoft.com/office/powerpoint/2010/main" val="3313142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t>107</a:t>
            </a:fld>
            <a:endParaRPr lang="zh-CN" altLang="en-US">
              <a:solidFill>
                <a:prstClr val="black"/>
              </a:solidFill>
            </a:endParaRPr>
          </a:p>
        </p:txBody>
      </p:sp>
    </p:spTree>
    <p:extLst>
      <p:ext uri="{BB962C8B-B14F-4D97-AF65-F5344CB8AC3E}">
        <p14:creationId xmlns:p14="http://schemas.microsoft.com/office/powerpoint/2010/main" val="3706753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t>3</a:t>
            </a:fld>
            <a:endParaRPr lang="zh-CN" altLang="en-US">
              <a:solidFill>
                <a:prstClr val="black"/>
              </a:solidFill>
            </a:endParaRPr>
          </a:p>
        </p:txBody>
      </p:sp>
    </p:spTree>
    <p:extLst>
      <p:ext uri="{BB962C8B-B14F-4D97-AF65-F5344CB8AC3E}">
        <p14:creationId xmlns:p14="http://schemas.microsoft.com/office/powerpoint/2010/main" val="211653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t>4</a:t>
            </a:fld>
            <a:endParaRPr lang="zh-CN" altLang="en-US">
              <a:solidFill>
                <a:prstClr val="black"/>
              </a:solidFill>
            </a:endParaRPr>
          </a:p>
        </p:txBody>
      </p:sp>
    </p:spTree>
    <p:extLst>
      <p:ext uri="{BB962C8B-B14F-4D97-AF65-F5344CB8AC3E}">
        <p14:creationId xmlns:p14="http://schemas.microsoft.com/office/powerpoint/2010/main" val="4222355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a:t>
            </a:r>
            <a:r>
              <a:rPr lang="en-US" altLang="zh-CN" dirty="0"/>
              <a:t>H1 </a:t>
            </a:r>
            <a:r>
              <a:rPr lang="zh-CN" altLang="en-US" dirty="0"/>
              <a:t>检查 </a:t>
            </a:r>
            <a:r>
              <a:rPr lang="en-US" altLang="zh-CN" dirty="0"/>
              <a:t>128.1.2.132 </a:t>
            </a:r>
            <a:r>
              <a:rPr lang="zh-CN" altLang="en-US" dirty="0"/>
              <a:t>是否与其连接在本网络上。如果是，则直接交付；否则，就送交路由器 </a:t>
            </a:r>
            <a:r>
              <a:rPr lang="en-US" altLang="zh-CN" dirty="0"/>
              <a:t>R1</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t>20</a:t>
            </a:fld>
            <a:endParaRPr lang="zh-CN" altLang="en-US"/>
          </a:p>
        </p:txBody>
      </p:sp>
    </p:spTree>
    <p:extLst>
      <p:ext uri="{BB962C8B-B14F-4D97-AF65-F5344CB8AC3E}">
        <p14:creationId xmlns:p14="http://schemas.microsoft.com/office/powerpoint/2010/main" val="285218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当</a:t>
            </a:r>
            <a:r>
              <a:rPr lang="en-US" altLang="zh-CN" dirty="0" smtClean="0"/>
              <a:t>R1</a:t>
            </a:r>
            <a:r>
              <a:rPr lang="zh-CN" altLang="en-US" dirty="0" smtClean="0"/>
              <a:t>收到目的地址为</a:t>
            </a:r>
            <a:r>
              <a:rPr lang="en-US" altLang="zh-CN" dirty="0" smtClean="0"/>
              <a:t>128.1.2.132</a:t>
            </a:r>
            <a:r>
              <a:rPr lang="zh-CN" altLang="en-US" dirty="0" smtClean="0"/>
              <a:t>的分组时，应该从那个接口向外转发呢？</a:t>
            </a:r>
            <a:endParaRPr lang="en-US" altLang="zh-CN" dirty="0" smtClean="0"/>
          </a:p>
          <a:p>
            <a:r>
              <a:rPr lang="zh-CN" altLang="en-US" dirty="0" smtClean="0"/>
              <a:t>路由器必须查表，检查目的地址与哪条前缀或路由匹配。</a:t>
            </a:r>
            <a:endParaRPr lang="en-US" altLang="zh-CN" dirty="0" smtClean="0"/>
          </a:p>
          <a:p>
            <a:r>
              <a:rPr lang="zh-CN" altLang="en-US" dirty="0" smtClean="0"/>
              <a:t>不匹配，则继续查下一条前缀或路由。</a:t>
            </a:r>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现在先检查第</a:t>
            </a:r>
            <a:r>
              <a:rPr lang="en-US" altLang="zh-CN" dirty="0" smtClean="0"/>
              <a:t>1</a:t>
            </a:r>
            <a:r>
              <a:rPr lang="zh-CN" altLang="en-US" dirty="0" smtClean="0"/>
              <a:t>行。经计算比较，不匹配。继续查下一条前缀或路由。</a:t>
            </a:r>
          </a:p>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2618440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检查第</a:t>
            </a:r>
            <a:r>
              <a:rPr lang="en-US" altLang="zh-CN" dirty="0" smtClean="0"/>
              <a:t>2</a:t>
            </a:r>
            <a:r>
              <a:rPr lang="zh-CN" altLang="en-US" dirty="0" smtClean="0"/>
              <a:t>行。经计算比较，与此路由匹配，从下一跳指示的接口转发出去。</a:t>
            </a:r>
            <a:endParaRPr lang="en-US" altLang="zh-CN" dirty="0" smtClean="0"/>
          </a:p>
          <a:p>
            <a:r>
              <a:rPr lang="zh-CN" altLang="en-US" dirty="0" smtClean="0"/>
              <a:t>由于</a:t>
            </a:r>
            <a:r>
              <a:rPr lang="en-US" altLang="zh-CN" dirty="0" smtClean="0"/>
              <a:t>R1</a:t>
            </a:r>
            <a:r>
              <a:rPr lang="zh-CN" altLang="en-US" dirty="0" smtClean="0"/>
              <a:t>与目的主机 </a:t>
            </a:r>
            <a:r>
              <a:rPr lang="en-US" altLang="zh-CN" dirty="0" smtClean="0"/>
              <a:t>128.1.2.128/25 </a:t>
            </a:r>
            <a:r>
              <a:rPr lang="zh-CN" altLang="en-US" dirty="0" smtClean="0"/>
              <a:t>位于同一个子网，因此可以直接交付分组。</a:t>
            </a:r>
          </a:p>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pPr/>
              <a:t>22</a:t>
            </a:fld>
            <a:endParaRPr lang="zh-CN" altLang="en-US">
              <a:solidFill>
                <a:prstClr val="black"/>
              </a:solidFill>
            </a:endParaRPr>
          </a:p>
        </p:txBody>
      </p:sp>
    </p:spTree>
    <p:extLst>
      <p:ext uri="{BB962C8B-B14F-4D97-AF65-F5344CB8AC3E}">
        <p14:creationId xmlns:p14="http://schemas.microsoft.com/office/powerpoint/2010/main" val="6598890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14330892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假设</a:t>
            </a:r>
            <a:r>
              <a:rPr lang="en-US" altLang="zh-CN" dirty="0" smtClean="0"/>
              <a:t>R1</a:t>
            </a:r>
            <a:r>
              <a:rPr lang="zh-CN" altLang="en-US" dirty="0" smtClean="0"/>
              <a:t>的路由表包括以下</a:t>
            </a:r>
            <a:r>
              <a:rPr lang="en-US" altLang="zh-CN" dirty="0" smtClean="0"/>
              <a:t>3</a:t>
            </a:r>
            <a:r>
              <a:rPr lang="zh-CN" altLang="en-US" dirty="0" smtClean="0"/>
              <a:t>条路由。</a:t>
            </a:r>
            <a:endParaRPr lang="en-US" altLang="zh-CN" dirty="0" smtClean="0"/>
          </a:p>
          <a:p>
            <a:r>
              <a:rPr lang="zh-CN" altLang="en-US" b="0" dirty="0" smtClean="0"/>
              <a:t>当</a:t>
            </a:r>
            <a:r>
              <a:rPr lang="en-US" altLang="zh-CN" b="0" dirty="0" smtClean="0"/>
              <a:t>R1</a:t>
            </a:r>
            <a:r>
              <a:rPr lang="zh-CN" altLang="en-US" b="0" dirty="0" smtClean="0"/>
              <a:t>收到目的地址为 </a:t>
            </a:r>
            <a:r>
              <a:rPr lang="en-US" altLang="zh-CN" b="0" dirty="0" smtClean="0">
                <a:solidFill>
                  <a:srgbClr val="0000FF"/>
                </a:solidFill>
                <a:latin typeface="微软雅黑" panose="020B0503020204020204" pitchFamily="34" charset="-122"/>
                <a:ea typeface="微软雅黑" panose="020B0503020204020204" pitchFamily="34" charset="-122"/>
              </a:rPr>
              <a:t>128.1.2.196/26 </a:t>
            </a:r>
            <a:r>
              <a:rPr lang="zh-CN" altLang="en-US" b="0" dirty="0" smtClean="0">
                <a:solidFill>
                  <a:srgbClr val="0000FF"/>
                </a:solidFill>
                <a:latin typeface="微软雅黑" panose="020B0503020204020204" pitchFamily="34" charset="-122"/>
                <a:ea typeface="微软雅黑" panose="020B0503020204020204" pitchFamily="34" charset="-122"/>
              </a:rPr>
              <a:t>的分组时，应该从那个接口向外转发呢？</a:t>
            </a:r>
            <a:endParaRPr lang="zh-CN" altLang="en-US" b="0"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31819224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2167763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2024/10/22/Tue</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2024/10/22/Tue</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68528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73929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solidFill>
                  <a:prstClr val="black"/>
                </a:solidFill>
              </a:rPr>
              <a:pPr/>
              <a:t>2024/10/22/Tue</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802174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solidFill>
                  <a:prstClr val="black"/>
                </a:solidFill>
              </a:rPr>
              <a:pPr/>
              <a:t>2024/10/22/Tue</a:t>
            </a:fld>
            <a:endParaRPr lang="zh-CN" altLang="en-US">
              <a:solidFill>
                <a:prstClr val="black"/>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0567509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solidFill>
                  <a:prstClr val="black"/>
                </a:solidFill>
              </a:rPr>
              <a:pPr/>
              <a:t>2024/10/22/Tue</a:t>
            </a:fld>
            <a:endParaRPr lang="zh-CN" altLang="en-US">
              <a:solidFill>
                <a:prstClr val="black"/>
              </a:solidFill>
            </a:endParaRPr>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1147600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solidFill>
                  <a:prstClr val="black"/>
                </a:solidFill>
              </a:rPr>
              <a:pPr/>
              <a:t>2024/10/22/Tue</a:t>
            </a:fld>
            <a:endParaRPr lang="zh-CN" altLang="en-US">
              <a:solidFill>
                <a:prstClr val="black"/>
              </a:solidFill>
            </a:endParaRPr>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9047182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solidFill>
                  <a:prstClr val="black"/>
                </a:solidFill>
              </a:rPr>
              <a:pPr/>
              <a:t>2024/10/22/Tue</a:t>
            </a:fld>
            <a:endParaRPr lang="zh-CN" altLang="en-US">
              <a:solidFill>
                <a:prstClr val="black"/>
              </a:solidFill>
            </a:endParaRPr>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8293200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solidFill>
                  <a:prstClr val="black"/>
                </a:solidFill>
              </a:rPr>
              <a:pPr/>
              <a:t>2024/10/22/Tue</a:t>
            </a:fld>
            <a:endParaRPr lang="zh-CN" altLang="en-US">
              <a:solidFill>
                <a:prstClr val="black"/>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33659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solidFill>
                  <a:prstClr val="black"/>
                </a:solidFill>
              </a:rPr>
              <a:pPr/>
              <a:t>2024/10/22/Tue</a:t>
            </a:fld>
            <a:endParaRPr lang="zh-CN" altLang="en-US">
              <a:solidFill>
                <a:prstClr val="black"/>
              </a:solidFill>
            </a:endParaRPr>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26305539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solidFill>
                  <a:prstClr val="black"/>
                </a:solidFill>
              </a:rPr>
              <a:pPr/>
              <a:t>2024/10/22/Tue</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41037049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solidFill>
                  <a:prstClr val="black"/>
                </a:solidFill>
              </a:rPr>
              <a:pPr/>
              <a:t>2024/10/22/Tue</a:t>
            </a:fld>
            <a:endParaRPr lang="zh-CN" altLang="en-US">
              <a:solidFill>
                <a:prstClr val="black"/>
              </a:solidFill>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solidFill>
                <a:prstClr val="black"/>
              </a:solidFill>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solidFill>
                  <a:prstClr val="black"/>
                </a:solidFill>
              </a:rPr>
              <a:pPr/>
              <a:t>‹#›</a:t>
            </a:fld>
            <a:endParaRPr lang="zh-CN" altLang="en-US">
              <a:solidFill>
                <a:prstClr val="black"/>
              </a:solidFill>
            </a:endParaRPr>
          </a:p>
        </p:txBody>
      </p:sp>
    </p:spTree>
    <p:extLst>
      <p:ext uri="{BB962C8B-B14F-4D97-AF65-F5344CB8AC3E}">
        <p14:creationId xmlns:p14="http://schemas.microsoft.com/office/powerpoint/2010/main" val="18610952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2024/10/22/Tue</a:t>
            </a:fld>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2024/10/22/Tue</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2024/10/22/Tue</a:t>
            </a:fld>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2024/10/22/Tue</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2024/10/22/Tue</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2024/10/22/Tue</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fld id="{09A22D17-D596-48B2-ACBB-09058C344CC5}" type="datetimeFigureOut">
              <a:rPr lang="zh-CN" altLang="en-US" smtClean="0"/>
              <a:t>2024/10/22/Tue</a:t>
            </a:fld>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GI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image" Target="../media/image2.png"/><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image" Target="../media/image4.gif"/><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8" name="矩形 7"/>
          <p:cNvSpPr/>
          <p:nvPr userDrawn="1"/>
        </p:nvSpPr>
        <p:spPr>
          <a:xfrm>
            <a:off x="4231482" y="123478"/>
            <a:ext cx="681036"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Line 3"/>
          <p:cNvSpPr>
            <a:spLocks noChangeShapeType="1"/>
          </p:cNvSpPr>
          <p:nvPr userDrawn="1"/>
        </p:nvSpPr>
        <p:spPr bwMode="auto">
          <a:xfrm>
            <a:off x="0" y="301530"/>
            <a:ext cx="2960498"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1" name="Rectangle 5"/>
          <p:cNvSpPr>
            <a:spLocks noChangeArrowheads="1"/>
          </p:cNvSpPr>
          <p:nvPr userDrawn="1"/>
        </p:nvSpPr>
        <p:spPr bwMode="auto">
          <a:xfrm>
            <a:off x="2960498" y="164857"/>
            <a:ext cx="136768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a:solidFill>
                  <a:srgbClr val="0070C0"/>
                </a:solidFill>
                <a:latin typeface="微软雅黑" panose="020B0503020204020204" pitchFamily="34" charset="-122"/>
                <a:ea typeface="微软雅黑" panose="020B0503020204020204" pitchFamily="34" charset="-122"/>
              </a:rPr>
              <a:t>计算机网络</a:t>
            </a:r>
            <a:r>
              <a:rPr lang="en-US" altLang="zh-CN" sz="1100" b="1" dirty="0">
                <a:solidFill>
                  <a:srgbClr val="0070C0"/>
                </a:solidFill>
                <a:latin typeface="微软雅黑" panose="020B0503020204020204" pitchFamily="34" charset="-122"/>
                <a:ea typeface="微软雅黑" panose="020B0503020204020204" pitchFamily="34" charset="-122"/>
              </a:rPr>
              <a:t>(</a:t>
            </a:r>
            <a:r>
              <a:rPr lang="zh-CN" altLang="en-US" sz="1100" b="1" dirty="0">
                <a:solidFill>
                  <a:srgbClr val="0070C0"/>
                </a:solidFill>
                <a:latin typeface="微软雅黑" panose="020B0503020204020204" pitchFamily="34" charset="-122"/>
                <a:ea typeface="微软雅黑" panose="020B0503020204020204" pitchFamily="34" charset="-122"/>
              </a:rPr>
              <a:t>第</a:t>
            </a:r>
            <a:r>
              <a:rPr lang="en-US" altLang="zh-CN" sz="1100" b="1" dirty="0">
                <a:solidFill>
                  <a:srgbClr val="0070C0"/>
                </a:solidFill>
                <a:latin typeface="微软雅黑" panose="020B0503020204020204" pitchFamily="34" charset="-122"/>
                <a:ea typeface="微软雅黑" panose="020B0503020204020204" pitchFamily="34" charset="-122"/>
              </a:rPr>
              <a:t>7</a:t>
            </a:r>
            <a:r>
              <a:rPr lang="zh-CN" altLang="en-US" sz="1100" b="1" dirty="0">
                <a:solidFill>
                  <a:srgbClr val="0070C0"/>
                </a:solidFill>
                <a:latin typeface="微软雅黑" panose="020B0503020204020204" pitchFamily="34" charset="-122"/>
                <a:ea typeface="微软雅黑" panose="020B0503020204020204" pitchFamily="34" charset="-122"/>
              </a:rPr>
              <a:t>版</a:t>
            </a:r>
            <a:r>
              <a:rPr lang="en-US" altLang="zh-CN" sz="1100" b="1" dirty="0">
                <a:solidFill>
                  <a:srgbClr val="0070C0"/>
                </a:solidFill>
                <a:latin typeface="微软雅黑" panose="020B0503020204020204" pitchFamily="34" charset="-122"/>
                <a:ea typeface="微软雅黑" panose="020B0503020204020204" pitchFamily="34" charset="-122"/>
              </a:rPr>
              <a:t>)</a:t>
            </a:r>
            <a:endParaRPr lang="fr-FR" sz="1100" b="1" dirty="0">
              <a:solidFill>
                <a:srgbClr val="0070C0"/>
              </a:solidFill>
              <a:latin typeface="微软雅黑" panose="020B0503020204020204" pitchFamily="34" charset="-122"/>
              <a:ea typeface="微软雅黑" panose="020B0503020204020204" pitchFamily="34" charset="-122"/>
            </a:endParaRPr>
          </a:p>
        </p:txBody>
      </p:sp>
      <p:sp>
        <p:nvSpPr>
          <p:cNvPr id="12" name="椭圆 11"/>
          <p:cNvSpPr/>
          <p:nvPr userDrawn="1"/>
        </p:nvSpPr>
        <p:spPr>
          <a:xfrm>
            <a:off x="2942045"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3" name="Line 3"/>
          <p:cNvSpPr>
            <a:spLocks noChangeShapeType="1"/>
          </p:cNvSpPr>
          <p:nvPr userDrawn="1"/>
        </p:nvSpPr>
        <p:spPr bwMode="auto">
          <a:xfrm>
            <a:off x="5671079" y="301530"/>
            <a:ext cx="3472921" cy="0"/>
          </a:xfrm>
          <a:prstGeom prst="line">
            <a:avLst/>
          </a:prstGeom>
          <a:noFill/>
          <a:ln w="12700" algn="ctr">
            <a:solidFill>
              <a:srgbClr val="00CC00"/>
            </a:solidFill>
            <a:round/>
          </a:ln>
          <a:extLst>
            <a:ext uri="{909E8E84-426E-40DD-AFC4-6F175D3DCCD1}">
              <a14:hiddenFill xmlns:a14="http://schemas.microsoft.com/office/drawing/2010/main">
                <a:noFill/>
              </a14:hiddenFill>
            </a:ext>
          </a:extLst>
        </p:spPr>
        <p:txBody>
          <a:bodyPr/>
          <a:lstStyle/>
          <a:p>
            <a:pPr lvl="0"/>
            <a:endParaRPr lang="zh-CN" altLang="en-US"/>
          </a:p>
        </p:txBody>
      </p:sp>
      <p:sp>
        <p:nvSpPr>
          <p:cNvPr id="14" name="椭圆 13"/>
          <p:cNvSpPr/>
          <p:nvPr userDrawn="1"/>
        </p:nvSpPr>
        <p:spPr>
          <a:xfrm>
            <a:off x="5671079" y="259181"/>
            <a:ext cx="84698" cy="84698"/>
          </a:xfrm>
          <a:prstGeom prst="ellipse">
            <a:avLst/>
          </a:prstGeom>
          <a:solidFill>
            <a:schemeClr val="bg1"/>
          </a:solidFill>
          <a:ln w="12700" algn="ctr">
            <a:solidFill>
              <a:srgbClr val="00B050"/>
            </a:solidFill>
            <a:round/>
          </a:ln>
        </p:spPr>
        <p:txBody>
          <a:bodyPr/>
          <a:lstStyle/>
          <a:p>
            <a:pPr lvl="0"/>
            <a:endParaRPr lang="zh-CN" altLang="en-US">
              <a:solidFill>
                <a:schemeClr val="tx1"/>
              </a:solidFill>
              <a:latin typeface="Arial" panose="020B0604020202020204" pitchFamily="34" charset="0"/>
              <a:ea typeface="宋体" panose="02010600030101010101" pitchFamily="2" charset="-122"/>
            </a:endParaRPr>
          </a:p>
        </p:txBody>
      </p:sp>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ln>
          <a:extLst>
            <a:ext uri="{909E8E84-426E-40DD-AFC4-6F175D3DCCD1}">
              <a14:hiddenFill xmlns:a14="http://schemas.microsoft.com/office/drawing/2010/main">
                <a:noFill/>
              </a14:hiddenFill>
            </a:ext>
          </a:extLst>
        </p:spPr>
        <p:txBody>
          <a:bodyPr/>
          <a:lstStyle/>
          <a:p>
            <a:endParaRPr lang="zh-CN" altLang="en-US"/>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ln>
        </p:spPr>
        <p:txBody>
          <a:bodyPr wrap="none" anchor="ctr"/>
          <a:lstStyle/>
          <a:p>
            <a:pPr algn="ctr" eaLnBrk="0" hangingPunct="0"/>
            <a:endParaRPr lang="fr-FR">
              <a:cs typeface="Arial" panose="020B0604020202020204" pitchFamily="34" charset="0"/>
            </a:endParaRPr>
          </a:p>
        </p:txBody>
      </p:sp>
      <p:pic>
        <p:nvPicPr>
          <p:cNvPr id="19" name="图片 18"/>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1223" y="4662544"/>
            <a:ext cx="1125345" cy="267703"/>
          </a:xfrm>
          <a:prstGeom prst="rect">
            <a:avLst/>
          </a:prstGeom>
        </p:spPr>
      </p:pic>
      <p:sp>
        <p:nvSpPr>
          <p:cNvPr id="17" name="Line 3"/>
          <p:cNvSpPr>
            <a:spLocks noChangeShapeType="1"/>
          </p:cNvSpPr>
          <p:nvPr userDrawn="1"/>
        </p:nvSpPr>
        <p:spPr bwMode="auto">
          <a:xfrm>
            <a:off x="1266568" y="4803998"/>
            <a:ext cx="6942395" cy="0"/>
          </a:xfrm>
          <a:prstGeom prst="line">
            <a:avLst/>
          </a:prstGeom>
          <a:noFill/>
          <a:ln w="1905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18" name="Rectangle 9"/>
          <p:cNvSpPr>
            <a:spLocks noChangeArrowheads="1"/>
          </p:cNvSpPr>
          <p:nvPr userDrawn="1"/>
        </p:nvSpPr>
        <p:spPr bwMode="auto">
          <a:xfrm>
            <a:off x="8208962" y="4394656"/>
            <a:ext cx="609917" cy="609917"/>
          </a:xfrm>
          <a:prstGeom prst="rect">
            <a:avLst/>
          </a:prstGeom>
          <a:solidFill>
            <a:schemeClr val="bg1"/>
          </a:solidFill>
          <a:ln w="25400" algn="ctr">
            <a:solidFill>
              <a:srgbClr val="85D1F7"/>
            </a:solidFill>
            <a:miter lim="800000"/>
            <a:headEnd/>
            <a:tailEnd/>
          </a:ln>
        </p:spPr>
        <p:txBody>
          <a:bodyPr wrap="none" anchor="ctr"/>
          <a:lstStyle/>
          <a:p>
            <a:pPr algn="ctr" eaLnBrk="0" hangingPunct="0"/>
            <a:endParaRPr lang="fr-FR">
              <a:solidFill>
                <a:prstClr val="black"/>
              </a:solidFill>
              <a:cs typeface="Arial" charset="0"/>
            </a:endParaRPr>
          </a:p>
        </p:txBody>
      </p:sp>
      <p:pic>
        <p:nvPicPr>
          <p:cNvPr id="16" name="图片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8262049" y="4419021"/>
            <a:ext cx="503429" cy="559959"/>
          </a:xfrm>
          <a:prstGeom prst="rect">
            <a:avLst/>
          </a:prstGeom>
        </p:spPr>
      </p:pic>
      <p:sp>
        <p:nvSpPr>
          <p:cNvPr id="15"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20" name="矩形 19"/>
          <p:cNvSpPr/>
          <p:nvPr userDrawn="1"/>
        </p:nvSpPr>
        <p:spPr>
          <a:xfrm>
            <a:off x="4262908" y="123478"/>
            <a:ext cx="598868" cy="4655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Line 3"/>
          <p:cNvSpPr>
            <a:spLocks noChangeShapeType="1"/>
          </p:cNvSpPr>
          <p:nvPr userDrawn="1"/>
        </p:nvSpPr>
        <p:spPr bwMode="auto">
          <a:xfrm>
            <a:off x="0" y="301530"/>
            <a:ext cx="2835464"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22" name="Rectangle 4"/>
          <p:cNvSpPr>
            <a:spLocks noChangeArrowheads="1"/>
          </p:cNvSpPr>
          <p:nvPr userDrawn="1"/>
        </p:nvSpPr>
        <p:spPr bwMode="auto">
          <a:xfrm>
            <a:off x="4810742" y="164227"/>
            <a:ext cx="1065212"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fr-FR" sz="1100" b="1" dirty="0">
                <a:solidFill>
                  <a:srgbClr val="0070C0"/>
                </a:solidFill>
                <a:latin typeface="微软雅黑" pitchFamily="34" charset="-122"/>
                <a:ea typeface="微软雅黑" pitchFamily="34" charset="-122"/>
              </a:rPr>
              <a:t>谢希仁 编著</a:t>
            </a:r>
          </a:p>
        </p:txBody>
      </p:sp>
      <p:sp>
        <p:nvSpPr>
          <p:cNvPr id="23" name="Rectangle 5"/>
          <p:cNvSpPr>
            <a:spLocks noChangeArrowheads="1"/>
          </p:cNvSpPr>
          <p:nvPr userDrawn="1"/>
        </p:nvSpPr>
        <p:spPr bwMode="auto">
          <a:xfrm>
            <a:off x="2835464" y="164857"/>
            <a:ext cx="1492716" cy="26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r>
              <a:rPr lang="fr-FR" sz="1100" b="1" dirty="0" smtClean="0">
                <a:solidFill>
                  <a:srgbClr val="0070C0"/>
                </a:solidFill>
                <a:latin typeface="微软雅黑" pitchFamily="34" charset="-122"/>
                <a:ea typeface="微软雅黑" pitchFamily="34" charset="-122"/>
              </a:rPr>
              <a:t>计算机网络 </a:t>
            </a:r>
            <a:r>
              <a:rPr lang="en-US" altLang="zh-CN" sz="1100" b="1" dirty="0" smtClean="0">
                <a:solidFill>
                  <a:srgbClr val="0070C0"/>
                </a:solidFill>
                <a:latin typeface="微软雅黑" pitchFamily="34" charset="-122"/>
                <a:ea typeface="微软雅黑" pitchFamily="34" charset="-122"/>
              </a:rPr>
              <a:t>(</a:t>
            </a:r>
            <a:r>
              <a:rPr lang="zh-CN" altLang="en-US" sz="1100" b="1" dirty="0" smtClean="0">
                <a:solidFill>
                  <a:srgbClr val="0070C0"/>
                </a:solidFill>
                <a:latin typeface="微软雅黑" pitchFamily="34" charset="-122"/>
                <a:ea typeface="微软雅黑" pitchFamily="34" charset="-122"/>
              </a:rPr>
              <a:t>第 </a:t>
            </a:r>
            <a:r>
              <a:rPr lang="en-US" altLang="zh-CN" sz="1100" b="1" dirty="0" smtClean="0">
                <a:solidFill>
                  <a:srgbClr val="0070C0"/>
                </a:solidFill>
                <a:latin typeface="微软雅黑" pitchFamily="34" charset="-122"/>
                <a:ea typeface="微软雅黑" pitchFamily="34" charset="-122"/>
              </a:rPr>
              <a:t>8 </a:t>
            </a:r>
            <a:r>
              <a:rPr lang="zh-CN" altLang="en-US" sz="1100" b="1" dirty="0" smtClean="0">
                <a:solidFill>
                  <a:srgbClr val="0070C0"/>
                </a:solidFill>
                <a:latin typeface="微软雅黑" pitchFamily="34" charset="-122"/>
                <a:ea typeface="微软雅黑" pitchFamily="34" charset="-122"/>
              </a:rPr>
              <a:t>版</a:t>
            </a:r>
            <a:r>
              <a:rPr lang="en-US" altLang="zh-CN" sz="1100" b="1" dirty="0" smtClean="0">
                <a:solidFill>
                  <a:srgbClr val="0070C0"/>
                </a:solidFill>
                <a:latin typeface="微软雅黑" pitchFamily="34" charset="-122"/>
                <a:ea typeface="微软雅黑" pitchFamily="34" charset="-122"/>
              </a:rPr>
              <a:t>)</a:t>
            </a:r>
            <a:endParaRPr lang="fr-FR" sz="1100" b="1" dirty="0">
              <a:solidFill>
                <a:srgbClr val="0070C0"/>
              </a:solidFill>
              <a:latin typeface="微软雅黑" pitchFamily="34" charset="-122"/>
              <a:ea typeface="微软雅黑" pitchFamily="34" charset="-122"/>
            </a:endParaRPr>
          </a:p>
        </p:txBody>
      </p:sp>
      <p:sp>
        <p:nvSpPr>
          <p:cNvPr id="24" name="椭圆 23"/>
          <p:cNvSpPr/>
          <p:nvPr userDrawn="1"/>
        </p:nvSpPr>
        <p:spPr>
          <a:xfrm>
            <a:off x="2793115" y="259181"/>
            <a:ext cx="84698" cy="84698"/>
          </a:xfrm>
          <a:prstGeom prst="ellipse">
            <a:avLst/>
          </a:prstGeom>
          <a:solidFill>
            <a:schemeClr val="bg1"/>
          </a:solidFill>
          <a:ln w="12700" algn="ctr">
            <a:solidFill>
              <a:srgbClr val="00B050"/>
            </a:solidFill>
            <a:round/>
            <a:headEnd/>
            <a:tailEnd/>
          </a:ln>
        </p:spPr>
        <p:txBody>
          <a:bodyPr/>
          <a:lstStyle/>
          <a:p>
            <a:endParaRPr lang="zh-CN" altLang="en-US">
              <a:solidFill>
                <a:prstClr val="black"/>
              </a:solidFill>
              <a:latin typeface="Arial" charset="0"/>
            </a:endParaRPr>
          </a:p>
        </p:txBody>
      </p:sp>
      <p:sp>
        <p:nvSpPr>
          <p:cNvPr id="25" name="Line 3"/>
          <p:cNvSpPr>
            <a:spLocks noChangeShapeType="1"/>
          </p:cNvSpPr>
          <p:nvPr userDrawn="1"/>
        </p:nvSpPr>
        <p:spPr bwMode="auto">
          <a:xfrm>
            <a:off x="5713428" y="301530"/>
            <a:ext cx="3430572" cy="0"/>
          </a:xfrm>
          <a:prstGeom prst="line">
            <a:avLst/>
          </a:prstGeom>
          <a:noFill/>
          <a:ln w="12700" algn="ctr">
            <a:solidFill>
              <a:srgbClr val="00CC00"/>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26" name="椭圆 25"/>
          <p:cNvSpPr/>
          <p:nvPr userDrawn="1"/>
        </p:nvSpPr>
        <p:spPr>
          <a:xfrm>
            <a:off x="5710547" y="259181"/>
            <a:ext cx="84698" cy="84698"/>
          </a:xfrm>
          <a:prstGeom prst="ellipse">
            <a:avLst/>
          </a:prstGeom>
          <a:solidFill>
            <a:schemeClr val="bg1"/>
          </a:solidFill>
          <a:ln w="12700" algn="ctr">
            <a:solidFill>
              <a:srgbClr val="00B050"/>
            </a:solidFill>
            <a:round/>
            <a:headEnd/>
            <a:tailEnd/>
          </a:ln>
        </p:spPr>
        <p:txBody>
          <a:bodyPr/>
          <a:lstStyle/>
          <a:p>
            <a:endParaRPr lang="zh-CN" altLang="en-US">
              <a:solidFill>
                <a:prstClr val="black"/>
              </a:solidFill>
              <a:latin typeface="Arial" charset="0"/>
            </a:endParaRPr>
          </a:p>
        </p:txBody>
      </p:sp>
      <p:pic>
        <p:nvPicPr>
          <p:cNvPr id="28" name="图片 2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392827" y="149234"/>
            <a:ext cx="358346" cy="458684"/>
          </a:xfrm>
          <a:prstGeom prst="rect">
            <a:avLst/>
          </a:prstGeom>
        </p:spPr>
      </p:pic>
    </p:spTree>
    <p:extLst>
      <p:ext uri="{BB962C8B-B14F-4D97-AF65-F5344CB8AC3E}">
        <p14:creationId xmlns:p14="http://schemas.microsoft.com/office/powerpoint/2010/main" val="3952577729"/>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6.xml"/></Relationships>
</file>

<file path=ppt/slides/_rels/slide10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7.xml"/></Relationships>
</file>

<file path=ppt/slides/_rels/slide10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0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8.xml"/><Relationship Id="rId1" Type="http://schemas.openxmlformats.org/officeDocument/2006/relationships/tags" Target="../tags/tag68.xml"/><Relationship Id="rId6" Type="http://schemas.openxmlformats.org/officeDocument/2006/relationships/image" Target="../media/image6.svg"/><Relationship Id="rId5" Type="http://schemas.openxmlformats.org/officeDocument/2006/relationships/image" Target="../media/image26.png"/><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1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2.xml"/><Relationship Id="rId4" Type="http://schemas.openxmlformats.org/officeDocument/2006/relationships/image" Target="../media/image12.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2.wmf"/><Relationship Id="rId4"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6.xml"/><Relationship Id="rId1" Type="http://schemas.openxmlformats.org/officeDocument/2006/relationships/slideLayout" Target="../slideLayouts/slideLayout20.xml"/><Relationship Id="rId5" Type="http://schemas.openxmlformats.org/officeDocument/2006/relationships/image" Target="../media/image12.wmf"/><Relationship Id="rId4" Type="http://schemas.openxmlformats.org/officeDocument/2006/relationships/image" Target="../media/image11.wm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8.xml"/><Relationship Id="rId1" Type="http://schemas.openxmlformats.org/officeDocument/2006/relationships/slideLayout" Target="../slideLayouts/slideLayout20.xml"/><Relationship Id="rId5" Type="http://schemas.openxmlformats.org/officeDocument/2006/relationships/image" Target="../media/image12.wmf"/><Relationship Id="rId4" Type="http://schemas.openxmlformats.org/officeDocument/2006/relationships/image" Target="../media/image11.wmf"/></Relationships>
</file>

<file path=ppt/slides/_rels/slide2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9.xml"/><Relationship Id="rId1" Type="http://schemas.openxmlformats.org/officeDocument/2006/relationships/slideLayout" Target="../slideLayouts/slideLayout20.xml"/><Relationship Id="rId5" Type="http://schemas.openxmlformats.org/officeDocument/2006/relationships/image" Target="../media/image12.wmf"/><Relationship Id="rId4" Type="http://schemas.openxmlformats.org/officeDocument/2006/relationships/image" Target="../media/image11.wmf"/></Relationships>
</file>

<file path=ppt/slides/_rels/slide2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image" Target="../media/image12.wmf"/><Relationship Id="rId4" Type="http://schemas.openxmlformats.org/officeDocument/2006/relationships/image" Target="../media/image11.wmf"/></Relationships>
</file>

<file path=ppt/slides/_rels/slide2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12.wmf"/><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6.png"/><Relationship Id="rId5" Type="http://schemas.openxmlformats.org/officeDocument/2006/relationships/image" Target="../media/image15.emf"/><Relationship Id="rId4" Type="http://schemas.openxmlformats.org/officeDocument/2006/relationships/oleObject" Target="../embeddings/Microsoft_Visio_2003-2010___1.vsd"/></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7.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6.svg"/></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9.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6.svg"/></Relationships>
</file>

<file path=ppt/slides/_rels/slide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20.xml"/><Relationship Id="rId6" Type="http://schemas.openxmlformats.org/officeDocument/2006/relationships/image" Target="../media/image4.svg"/><Relationship Id="rId5" Type="http://schemas.openxmlformats.org/officeDocument/2006/relationships/image" Target="../media/image7.png"/><Relationship Id="rId4" Type="http://schemas.openxmlformats.org/officeDocument/2006/relationships/image" Target="../media/image6.sv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2.xml"/></Relationships>
</file>

<file path=ppt/slides/_rels/slide4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18.xml"/><Relationship Id="rId1" Type="http://schemas.openxmlformats.org/officeDocument/2006/relationships/tags" Target="../tags/tag2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25.xm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26.xml"/><Relationship Id="rId4" Type="http://schemas.openxmlformats.org/officeDocument/2006/relationships/image" Target="../media/image19.png"/></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27.xml"/><Relationship Id="rId4" Type="http://schemas.openxmlformats.org/officeDocument/2006/relationships/image" Target="../media/image19.png"/></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28.xml"/><Relationship Id="rId4" Type="http://schemas.openxmlformats.org/officeDocument/2006/relationships/image" Target="../media/image19.png"/></Relationships>
</file>

<file path=ppt/slides/_rels/slide5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29.xml"/><Relationship Id="rId4" Type="http://schemas.openxmlformats.org/officeDocument/2006/relationships/image" Target="../media/image19.png"/></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30.xml"/><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8.xml"/><Relationship Id="rId1" Type="http://schemas.openxmlformats.org/officeDocument/2006/relationships/tags" Target="../tags/tag31.xml"/><Relationship Id="rId4" Type="http://schemas.openxmlformats.org/officeDocument/2006/relationships/image" Target="../media/image18.png"/></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8.xml"/><Relationship Id="rId1" Type="http://schemas.openxmlformats.org/officeDocument/2006/relationships/tags" Target="../tags/tag32.xml"/><Relationship Id="rId4" Type="http://schemas.openxmlformats.org/officeDocument/2006/relationships/image" Target="../media/image18.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6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8.xml"/><Relationship Id="rId1" Type="http://schemas.openxmlformats.org/officeDocument/2006/relationships/tags" Target="../tags/tag37.xml"/></Relationships>
</file>

<file path=ppt/slides/_rels/slide6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8.xml"/><Relationship Id="rId1" Type="http://schemas.openxmlformats.org/officeDocument/2006/relationships/tags" Target="../tags/tag38.xml"/></Relationships>
</file>

<file path=ppt/slides/_rels/slide6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39.xml"/><Relationship Id="rId4" Type="http://schemas.openxmlformats.org/officeDocument/2006/relationships/image" Target="../media/image19.png"/></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40.xml"/><Relationship Id="rId4" Type="http://schemas.openxmlformats.org/officeDocument/2006/relationships/image" Target="../media/image19.png"/></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41.xml"/><Relationship Id="rId4" Type="http://schemas.openxmlformats.org/officeDocument/2006/relationships/image" Target="../media/image19.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4.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45.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8.xml"/><Relationship Id="rId1" Type="http://schemas.openxmlformats.org/officeDocument/2006/relationships/tags" Target="../tags/tag46.xml"/><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8.xml"/><Relationship Id="rId1" Type="http://schemas.openxmlformats.org/officeDocument/2006/relationships/tags" Target="../tags/tag47.xml"/><Relationship Id="rId4" Type="http://schemas.openxmlformats.org/officeDocument/2006/relationships/image" Target="../media/image23.png"/></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8.xml"/><Relationship Id="rId1" Type="http://schemas.openxmlformats.org/officeDocument/2006/relationships/tags" Target="../tags/tag48.xml"/><Relationship Id="rId4" Type="http://schemas.openxmlformats.org/officeDocument/2006/relationships/image" Target="../media/image23.png"/></Relationships>
</file>

<file path=ppt/slides/_rels/slide7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8.xml"/><Relationship Id="rId1" Type="http://schemas.openxmlformats.org/officeDocument/2006/relationships/tags" Target="../tags/tag49.xml"/><Relationship Id="rId4" Type="http://schemas.openxmlformats.org/officeDocument/2006/relationships/image" Target="../media/image23.png"/></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8.xml"/><Relationship Id="rId1" Type="http://schemas.openxmlformats.org/officeDocument/2006/relationships/tags" Target="../tags/tag50.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8.xml"/><Relationship Id="rId1" Type="http://schemas.openxmlformats.org/officeDocument/2006/relationships/tags" Target="../tags/tag51.xml"/><Relationship Id="rId4" Type="http://schemas.openxmlformats.org/officeDocument/2006/relationships/image" Target="../media/image23.png"/></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8.xml"/><Relationship Id="rId1" Type="http://schemas.openxmlformats.org/officeDocument/2006/relationships/tags" Target="../tags/tag52.xml"/><Relationship Id="rId4" Type="http://schemas.openxmlformats.org/officeDocument/2006/relationships/image" Target="../media/image23.png"/></Relationships>
</file>

<file path=ppt/slides/_rels/slide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8.xml"/><Relationship Id="rId1" Type="http://schemas.openxmlformats.org/officeDocument/2006/relationships/tags" Target="../tags/tag53.xml"/><Relationship Id="rId4" Type="http://schemas.openxmlformats.org/officeDocument/2006/relationships/image" Target="../media/image23.png"/></Relationships>
</file>

<file path=ppt/slides/_rels/slide8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8.xml"/><Relationship Id="rId1" Type="http://schemas.openxmlformats.org/officeDocument/2006/relationships/tags" Target="../tags/tag54.xml"/><Relationship Id="rId4" Type="http://schemas.openxmlformats.org/officeDocument/2006/relationships/image" Target="../media/image23.png"/></Relationships>
</file>

<file path=ppt/slides/_rels/slide8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ags" Target="../tags/tag55.xml"/></Relationships>
</file>

<file path=ppt/slides/_rels/slide8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ags" Target="../tags/tag56.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ags" Target="../tags/tag57.xml"/></Relationships>
</file>

<file path=ppt/slides/_rels/slide8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ags" Target="../tags/tag58.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ags" Target="../tags/tag59.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ags" Target="../tags/tag6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6.sv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svg"/></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1.xml"/></Relationships>
</file>

<file path=ppt/slides/_rels/slide9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ags" Target="../tags/tag62.xml"/></Relationships>
</file>

<file path=ppt/slides/_rels/slide9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18.xml"/><Relationship Id="rId1" Type="http://schemas.openxmlformats.org/officeDocument/2006/relationships/tags" Target="../tags/tag63.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4.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6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992742" y="2219222"/>
            <a:ext cx="2483372" cy="938719"/>
          </a:xfrm>
          <a:prstGeom prst="rect">
            <a:avLst/>
          </a:prstGeom>
        </p:spPr>
        <p:txBody>
          <a:bodyPr wrap="none">
            <a:spAutoFit/>
          </a:bodyPr>
          <a:lstStyle/>
          <a:p>
            <a:pPr algn="ctr" eaLnBrk="0" hangingPunct="0"/>
            <a:r>
              <a:rPr lang="zh-CN" altLang="en-US" sz="5500" b="1" dirty="0">
                <a:solidFill>
                  <a:schemeClr val="bg1"/>
                </a:solidFill>
                <a:latin typeface="微软雅黑" panose="020B0503020204020204" pitchFamily="34" charset="-122"/>
                <a:ea typeface="微软雅黑" panose="020B0503020204020204" pitchFamily="34" charset="-122"/>
              </a:rPr>
              <a:t>网</a:t>
            </a:r>
            <a:r>
              <a:rPr lang="zh-CN" altLang="en-US" sz="2400" b="1" dirty="0">
                <a:solidFill>
                  <a:schemeClr val="bg1"/>
                </a:solidFill>
                <a:latin typeface="微软雅黑" panose="020B0503020204020204" pitchFamily="34" charset="-122"/>
                <a:ea typeface="微软雅黑" panose="020B0503020204020204" pitchFamily="34" charset="-122"/>
              </a:rPr>
              <a:t> </a:t>
            </a:r>
            <a:r>
              <a:rPr lang="zh-CN" altLang="en-US" sz="5500" b="1" dirty="0">
                <a:solidFill>
                  <a:schemeClr val="bg1"/>
                </a:solidFill>
                <a:latin typeface="微软雅黑" panose="020B0503020204020204" pitchFamily="34" charset="-122"/>
                <a:ea typeface="微软雅黑" panose="020B0503020204020204" pitchFamily="34" charset="-122"/>
              </a:rPr>
              <a:t>络</a:t>
            </a:r>
            <a:r>
              <a:rPr lang="zh-CN" altLang="en-US" sz="2400" b="1" dirty="0">
                <a:solidFill>
                  <a:schemeClr val="bg1"/>
                </a:solidFill>
                <a:latin typeface="微软雅黑" panose="020B0503020204020204" pitchFamily="34" charset="-122"/>
                <a:ea typeface="微软雅黑" panose="020B0503020204020204" pitchFamily="34" charset="-122"/>
              </a:rPr>
              <a:t> </a:t>
            </a:r>
            <a:r>
              <a:rPr lang="zh-CN" altLang="en-US" sz="5500" b="1" dirty="0">
                <a:solidFill>
                  <a:schemeClr val="bg1"/>
                </a:solidFill>
                <a:latin typeface="微软雅黑" panose="020B0503020204020204" pitchFamily="34" charset="-122"/>
                <a:ea typeface="微软雅黑" panose="020B0503020204020204" pitchFamily="34" charset="-122"/>
              </a:rPr>
              <a:t>层</a:t>
            </a:r>
            <a:endParaRPr lang="fr-FR" altLang="zh-CN" sz="5500" b="1"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anose="020B0503020204020204" pitchFamily="34" charset="-122"/>
                <a:ea typeface="微软雅黑" panose="020B0503020204020204" pitchFamily="34" charset="-122"/>
              </a:rPr>
              <a:t>第 4 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xmlns="" id="{5A1969B5-BDD6-4AB2-973B-FA84D04488E8}"/>
              </a:ext>
            </a:extLst>
          </p:cNvPr>
          <p:cNvSpPr/>
          <p:nvPr/>
        </p:nvSpPr>
        <p:spPr>
          <a:xfrm>
            <a:off x="770414" y="4347343"/>
            <a:ext cx="2569086" cy="311389"/>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rgbClr val="FFFFFF"/>
                </a:solidFill>
              </a:rPr>
              <a:t>交给哪个路由器来帮我转发呢？</a:t>
            </a: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461665"/>
          </a:xfrm>
          <a:prstGeom prst="rect">
            <a:avLst/>
          </a:prstGeom>
          <a:noFill/>
        </p:spPr>
        <p:txBody>
          <a:bodyPr wrap="square" rtlCol="0">
            <a:spAutoFit/>
          </a:bodyPr>
          <a:lstStyle/>
          <a:p>
            <a:r>
              <a:rPr lang="en-US" altLang="zh-CN" sz="1200" b="1" dirty="0">
                <a:solidFill>
                  <a:srgbClr val="000000"/>
                </a:solidFill>
              </a:rPr>
              <a:t>192.168.0.126/25</a:t>
            </a:r>
            <a:endParaRPr lang="zh-CN" altLang="en-US" sz="12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76999"/>
          </a:xfrm>
          <a:prstGeom prst="rect">
            <a:avLst/>
          </a:prstGeom>
          <a:noFill/>
        </p:spPr>
        <p:txBody>
          <a:bodyPr wrap="square" rtlCol="0">
            <a:spAutoFit/>
          </a:bodyPr>
          <a:lstStyle/>
          <a:p>
            <a:r>
              <a:rPr lang="en-US" altLang="zh-CN" sz="1200" b="1" dirty="0">
                <a:solidFill>
                  <a:srgbClr val="000000"/>
                </a:solidFill>
              </a:rPr>
              <a:t>192.168.0.254/25</a:t>
            </a:r>
            <a:endParaRPr lang="zh-CN" altLang="en-US" sz="1200" b="1" dirty="0">
              <a:solidFill>
                <a:srgbClr val="000000"/>
              </a:solidFill>
            </a:endParaRPr>
          </a:p>
        </p:txBody>
      </p:sp>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7040507" y="1690434"/>
            <a:ext cx="0" cy="2283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395410" y="2941115"/>
            <a:ext cx="828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164495" y="1643731"/>
            <a:ext cx="0" cy="25964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434739" y="2795932"/>
            <a:ext cx="343374" cy="277970"/>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956" y="2767505"/>
            <a:ext cx="282065" cy="363549"/>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4445961" y="3020811"/>
            <a:ext cx="306977" cy="276999"/>
          </a:xfrm>
          <a:prstGeom prst="rect">
            <a:avLst/>
          </a:prstGeom>
          <a:noFill/>
        </p:spPr>
        <p:txBody>
          <a:bodyPr wrap="square" rtlCol="0">
            <a:spAutoFit/>
          </a:bodyPr>
          <a:lstStyle/>
          <a:p>
            <a:pPr algn="ctr"/>
            <a:r>
              <a:rPr lang="en-US" altLang="zh-CN" sz="1200" b="1" dirty="0">
                <a:solidFill>
                  <a:srgbClr val="000000"/>
                </a:solidFill>
              </a:rPr>
              <a:t>R</a:t>
            </a:r>
            <a:endParaRPr lang="zh-CN" altLang="en-US" sz="12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164014" y="3077196"/>
            <a:ext cx="417256" cy="276999"/>
          </a:xfrm>
          <a:prstGeom prst="rect">
            <a:avLst/>
          </a:prstGeom>
          <a:noFill/>
        </p:spPr>
        <p:txBody>
          <a:bodyPr wrap="square" rtlCol="0">
            <a:spAutoFit/>
          </a:bodyPr>
          <a:lstStyle/>
          <a:p>
            <a:pPr algn="ctr"/>
            <a:r>
              <a:rPr lang="en-US" altLang="zh-CN" sz="1200" b="1" dirty="0">
                <a:solidFill>
                  <a:srgbClr val="000000"/>
                </a:solidFill>
              </a:rPr>
              <a:t>S1</a:t>
            </a:r>
            <a:endParaRPr lang="zh-CN" altLang="en-US" sz="12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1949223" y="1438007"/>
            <a:ext cx="411889" cy="404916"/>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A</a:t>
              </a:r>
              <a:endParaRPr lang="zh-CN" altLang="en-US" sz="12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270846" y="2693762"/>
            <a:ext cx="411889" cy="404916"/>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B</a:t>
              </a:r>
              <a:endParaRPr lang="zh-CN" altLang="en-US" sz="12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1883908" y="3906554"/>
            <a:ext cx="411889" cy="404916"/>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C</a:t>
              </a:r>
              <a:endParaRPr lang="zh-CN" altLang="en-US" sz="12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5830" y="2767505"/>
            <a:ext cx="282065" cy="363549"/>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8465413" y="2654708"/>
            <a:ext cx="411889" cy="404916"/>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E</a:t>
              </a:r>
              <a:endParaRPr lang="zh-CN" altLang="en-US" sz="12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4231369" y="2686342"/>
            <a:ext cx="306977" cy="276999"/>
          </a:xfrm>
          <a:prstGeom prst="rect">
            <a:avLst/>
          </a:prstGeom>
          <a:noFill/>
        </p:spPr>
        <p:txBody>
          <a:bodyPr wrap="square" rtlCol="0">
            <a:spAutoFit/>
          </a:bodyPr>
          <a:lstStyle/>
          <a:p>
            <a:pPr algn="ctr"/>
            <a:r>
              <a:rPr lang="en-US" altLang="zh-CN" sz="1200" b="1" dirty="0">
                <a:solidFill>
                  <a:srgbClr val="000000"/>
                </a:solidFill>
              </a:rPr>
              <a:t>0</a:t>
            </a:r>
            <a:endParaRPr lang="zh-CN" altLang="en-US" sz="12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4649044" y="2686342"/>
            <a:ext cx="306977" cy="276999"/>
          </a:xfrm>
          <a:prstGeom prst="rect">
            <a:avLst/>
          </a:prstGeom>
          <a:noFill/>
        </p:spPr>
        <p:txBody>
          <a:bodyPr wrap="square" rtlCol="0">
            <a:spAutoFit/>
          </a:bodyPr>
          <a:lstStyle/>
          <a:p>
            <a:pPr algn="ctr"/>
            <a:r>
              <a:rPr lang="en-US" altLang="zh-CN" sz="1200" b="1" dirty="0">
                <a:solidFill>
                  <a:srgbClr val="000000"/>
                </a:solidFill>
              </a:rPr>
              <a:t>1</a:t>
            </a:r>
            <a:endParaRPr lang="zh-CN" altLang="en-US" sz="12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6623251" y="3077196"/>
            <a:ext cx="417256" cy="276999"/>
          </a:xfrm>
          <a:prstGeom prst="rect">
            <a:avLst/>
          </a:prstGeom>
          <a:noFill/>
        </p:spPr>
        <p:txBody>
          <a:bodyPr wrap="square" rtlCol="0">
            <a:spAutoFit/>
          </a:bodyPr>
          <a:lstStyle/>
          <a:p>
            <a:pPr algn="ctr"/>
            <a:r>
              <a:rPr lang="en-US" altLang="zh-CN" sz="1200" b="1" dirty="0">
                <a:solidFill>
                  <a:srgbClr val="000000"/>
                </a:solidFill>
              </a:rPr>
              <a:t>S2</a:t>
            </a:r>
            <a:endParaRPr lang="zh-CN" altLang="en-US" sz="12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6790621" y="1437621"/>
            <a:ext cx="411889" cy="404916"/>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D</a:t>
              </a:r>
              <a:endParaRPr lang="zh-CN" altLang="en-US" sz="12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6725307" y="3906167"/>
            <a:ext cx="411889" cy="404916"/>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F</a:t>
              </a:r>
              <a:endParaRPr lang="zh-CN" altLang="en-US" sz="1200" b="1" dirty="0">
                <a:solidFill>
                  <a:srgbClr val="FFFFFF"/>
                </a:solidFill>
              </a:endParaRPr>
            </a:p>
          </p:txBody>
        </p:sp>
      </p:gr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76999"/>
          </a:xfrm>
          <a:prstGeom prst="rect">
            <a:avLst/>
          </a:prstGeom>
          <a:noFill/>
        </p:spPr>
        <p:txBody>
          <a:bodyPr wrap="square" rtlCol="0">
            <a:spAutoFit/>
          </a:bodyPr>
          <a:lstStyle/>
          <a:p>
            <a:r>
              <a:rPr lang="en-US" altLang="zh-CN" sz="1200" b="1" dirty="0">
                <a:solidFill>
                  <a:srgbClr val="000000"/>
                </a:solidFill>
              </a:rPr>
              <a:t>192.168.0.2/25</a:t>
            </a:r>
            <a:endParaRPr lang="zh-CN" altLang="en-US" sz="12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76999"/>
          </a:xfrm>
          <a:prstGeom prst="rect">
            <a:avLst/>
          </a:prstGeom>
          <a:noFill/>
        </p:spPr>
        <p:txBody>
          <a:bodyPr wrap="square" rtlCol="0">
            <a:spAutoFit/>
          </a:bodyPr>
          <a:lstStyle/>
          <a:p>
            <a:r>
              <a:rPr lang="en-US" altLang="zh-CN" sz="1200" b="1" dirty="0">
                <a:solidFill>
                  <a:srgbClr val="000000"/>
                </a:solidFill>
              </a:rPr>
              <a:t>192.168.0.3/25</a:t>
            </a:r>
            <a:endParaRPr lang="zh-CN" altLang="en-US" sz="12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76999"/>
          </a:xfrm>
          <a:prstGeom prst="rect">
            <a:avLst/>
          </a:prstGeom>
          <a:noFill/>
        </p:spPr>
        <p:txBody>
          <a:bodyPr wrap="square" rtlCol="0">
            <a:spAutoFit/>
          </a:bodyPr>
          <a:lstStyle/>
          <a:p>
            <a:r>
              <a:rPr lang="en-US" altLang="zh-CN" sz="1200" b="1" dirty="0">
                <a:solidFill>
                  <a:srgbClr val="000000"/>
                </a:solidFill>
              </a:rPr>
              <a:t>192.168.0.1/25</a:t>
            </a:r>
            <a:endParaRPr lang="zh-CN" altLang="en-US" sz="12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461665"/>
          </a:xfrm>
          <a:prstGeom prst="rect">
            <a:avLst/>
          </a:prstGeom>
          <a:noFill/>
        </p:spPr>
        <p:txBody>
          <a:bodyPr wrap="square" rtlCol="0">
            <a:spAutoFit/>
          </a:bodyPr>
          <a:lstStyle/>
          <a:p>
            <a:r>
              <a:rPr lang="en-US" altLang="zh-CN" sz="1200" b="1" dirty="0">
                <a:solidFill>
                  <a:srgbClr val="000000"/>
                </a:solidFill>
              </a:rPr>
              <a:t>192.168.0.129/25</a:t>
            </a:r>
            <a:endParaRPr lang="zh-CN" altLang="en-US" sz="12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76999"/>
          </a:xfrm>
          <a:prstGeom prst="rect">
            <a:avLst/>
          </a:prstGeom>
          <a:noFill/>
        </p:spPr>
        <p:txBody>
          <a:bodyPr wrap="square" rtlCol="0">
            <a:spAutoFit/>
          </a:bodyPr>
          <a:lstStyle/>
          <a:p>
            <a:r>
              <a:rPr lang="en-US" altLang="zh-CN" sz="1200" b="1" dirty="0">
                <a:solidFill>
                  <a:srgbClr val="000000"/>
                </a:solidFill>
              </a:rPr>
              <a:t>192.168.0.130/25</a:t>
            </a:r>
            <a:endParaRPr lang="zh-CN" altLang="en-US" sz="12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461665"/>
          </a:xfrm>
          <a:prstGeom prst="rect">
            <a:avLst/>
          </a:prstGeom>
          <a:noFill/>
        </p:spPr>
        <p:txBody>
          <a:bodyPr wrap="square" rtlCol="0">
            <a:spAutoFit/>
          </a:bodyPr>
          <a:lstStyle/>
          <a:p>
            <a:r>
              <a:rPr lang="en-US" altLang="zh-CN" sz="1200" b="1" dirty="0">
                <a:solidFill>
                  <a:srgbClr val="000000"/>
                </a:solidFill>
              </a:rPr>
              <a:t>192.168.0.131/25</a:t>
            </a:r>
            <a:endParaRPr lang="zh-CN" altLang="en-US" sz="1200" b="1" dirty="0">
              <a:solidFill>
                <a:srgbClr val="000000"/>
              </a:solidFill>
            </a:endParaRPr>
          </a:p>
        </p:txBody>
      </p:sp>
      <p:cxnSp>
        <p:nvCxnSpPr>
          <p:cNvPr id="52" name="连接符: 曲线 51">
            <a:extLst>
              <a:ext uri="{FF2B5EF4-FFF2-40B4-BE49-F238E27FC236}">
                <a16:creationId xmlns:a16="http://schemas.microsoft.com/office/drawing/2014/main" xmlns="" id="{B34BED22-875B-4BFC-A89E-10A32962C4EC}"/>
              </a:ext>
            </a:extLst>
          </p:cNvPr>
          <p:cNvCxnSpPr>
            <a:cxnSpLocks/>
          </p:cNvCxnSpPr>
          <p:nvPr/>
        </p:nvCxnSpPr>
        <p:spPr>
          <a:xfrm rot="16200000" flipH="1">
            <a:off x="4614272" y="1526008"/>
            <a:ext cx="6146" cy="4767237"/>
          </a:xfrm>
          <a:prstGeom prst="curvedConnector3">
            <a:avLst>
              <a:gd name="adj1" fmla="val -10336478"/>
            </a:avLst>
          </a:prstGeom>
          <a:ln w="38100">
            <a:solidFill>
              <a:schemeClr val="accent3"/>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xmlns="" id="{469621F9-38C6-474B-9573-FE5643AEE117}"/>
              </a:ext>
            </a:extLst>
          </p:cNvPr>
          <p:cNvSpPr txBox="1"/>
          <p:nvPr/>
        </p:nvSpPr>
        <p:spPr>
          <a:xfrm>
            <a:off x="4174912" y="3302938"/>
            <a:ext cx="863027" cy="276999"/>
          </a:xfrm>
          <a:prstGeom prst="rect">
            <a:avLst/>
          </a:prstGeom>
          <a:noFill/>
        </p:spPr>
        <p:txBody>
          <a:bodyPr wrap="square" rtlCol="0">
            <a:spAutoFit/>
          </a:bodyPr>
          <a:lstStyle/>
          <a:p>
            <a:pPr algn="ctr"/>
            <a:r>
              <a:rPr lang="zh-CN" altLang="en-US" sz="1200" b="1" dirty="0">
                <a:solidFill>
                  <a:srgbClr val="5BA3EB"/>
                </a:solidFill>
              </a:rPr>
              <a:t>间接交付</a:t>
            </a:r>
          </a:p>
        </p:txBody>
      </p:sp>
      <p:cxnSp>
        <p:nvCxnSpPr>
          <p:cNvPr id="85" name="直接箭头连接符 84">
            <a:extLst>
              <a:ext uri="{FF2B5EF4-FFF2-40B4-BE49-F238E27FC236}">
                <a16:creationId xmlns:a16="http://schemas.microsoft.com/office/drawing/2014/main" xmlns="" id="{A5D48D87-1018-4ED1-9366-33137EBED9DA}"/>
              </a:ext>
            </a:extLst>
          </p:cNvPr>
          <p:cNvCxnSpPr/>
          <p:nvPr/>
        </p:nvCxnSpPr>
        <p:spPr>
          <a:xfrm>
            <a:off x="7190155" y="3131054"/>
            <a:ext cx="0" cy="88748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xmlns="" id="{59CB6F91-2896-4150-A45F-80A882AEB61A}"/>
              </a:ext>
            </a:extLst>
          </p:cNvPr>
          <p:cNvCxnSpPr>
            <a:cxnSpLocks/>
          </p:cNvCxnSpPr>
          <p:nvPr/>
        </p:nvCxnSpPr>
        <p:spPr>
          <a:xfrm>
            <a:off x="2581269" y="2804998"/>
            <a:ext cx="1581642"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xmlns="" id="{33F73184-4881-4B36-84FC-4DDC81C90B7D}"/>
              </a:ext>
            </a:extLst>
          </p:cNvPr>
          <p:cNvCxnSpPr>
            <a:cxnSpLocks/>
          </p:cNvCxnSpPr>
          <p:nvPr/>
        </p:nvCxnSpPr>
        <p:spPr>
          <a:xfrm>
            <a:off x="5041609" y="2804998"/>
            <a:ext cx="1581642"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xmlns="" id="{6F3D65BB-06E0-4813-9DF5-47B663CD145C}"/>
              </a:ext>
            </a:extLst>
          </p:cNvPr>
          <p:cNvCxnSpPr>
            <a:cxnSpLocks/>
          </p:cNvCxnSpPr>
          <p:nvPr/>
        </p:nvCxnSpPr>
        <p:spPr>
          <a:xfrm flipV="1">
            <a:off x="2011091" y="3059624"/>
            <a:ext cx="0" cy="881729"/>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112610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down)">
                                      <p:cBhvr>
                                        <p:cTn id="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23673"/>
            <a:ext cx="8053710"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1941968" y="590462"/>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prstClr val="white"/>
                </a:solidFill>
                <a:latin typeface="微软雅黑" panose="020B0503020204020204" pitchFamily="34" charset="-122"/>
                <a:ea typeface="微软雅黑" panose="020B0503020204020204" pitchFamily="34" charset="-122"/>
              </a:rPr>
              <a:t>IPv6 </a:t>
            </a:r>
            <a:r>
              <a:rPr lang="zh-CN" altLang="en-US" sz="2000" b="1" dirty="0">
                <a:solidFill>
                  <a:prstClr val="white"/>
                </a:solidFill>
                <a:latin typeface="微软雅黑" panose="020B0503020204020204" pitchFamily="34" charset="-122"/>
                <a:ea typeface="微软雅黑" panose="020B0503020204020204" pitchFamily="34" charset="-122"/>
              </a:rPr>
              <a:t>地址分类</a:t>
            </a:r>
          </a:p>
        </p:txBody>
      </p:sp>
      <p:graphicFrame>
        <p:nvGraphicFramePr>
          <p:cNvPr id="4" name="内容占位符 3"/>
          <p:cNvGraphicFramePr/>
          <p:nvPr/>
        </p:nvGraphicFramePr>
        <p:xfrm>
          <a:off x="511097" y="990572"/>
          <a:ext cx="6964610" cy="1893954"/>
        </p:xfrm>
        <a:graphic>
          <a:graphicData uri="http://schemas.openxmlformats.org/drawingml/2006/table">
            <a:tbl>
              <a:tblPr firstRow="1" firstCol="1" bandCol="1">
                <a:tableStyleId>{5C22544A-7EE6-4342-B048-85BDC9FD1C3A}</a:tableStyleId>
              </a:tblPr>
              <a:tblGrid>
                <a:gridCol w="1571918"/>
                <a:gridCol w="3400909"/>
                <a:gridCol w="1991783"/>
              </a:tblGrid>
              <a:tr h="257693">
                <a:tc>
                  <a:txBody>
                    <a:bodyPr/>
                    <a:lstStyle/>
                    <a:p>
                      <a:pPr algn="ctr">
                        <a:lnSpc>
                          <a:spcPts val="2400"/>
                        </a:lnSpc>
                        <a:spcAft>
                          <a:spcPts val="0"/>
                        </a:spcAft>
                      </a:pPr>
                      <a:r>
                        <a:rPr lang="zh-CN" sz="1200" b="1" dirty="0">
                          <a:effectLst/>
                          <a:latin typeface="微软雅黑" panose="020B0503020204020204" pitchFamily="34" charset="-122"/>
                          <a:ea typeface="微软雅黑" panose="020B0503020204020204" pitchFamily="34" charset="-122"/>
                        </a:rPr>
                        <a:t>地址类型</a:t>
                      </a:r>
                      <a:endParaRPr lang="zh-CN" sz="12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pPr>
                      <a:r>
                        <a:rPr lang="zh-CN" sz="1200" b="1" dirty="0">
                          <a:effectLst/>
                          <a:latin typeface="微软雅黑" panose="020B0503020204020204" pitchFamily="34" charset="-122"/>
                          <a:ea typeface="微软雅黑" panose="020B0503020204020204" pitchFamily="34" charset="-122"/>
                        </a:rPr>
                        <a:t>二进制前缀</a:t>
                      </a:r>
                      <a:endParaRPr lang="zh-CN" sz="12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pPr>
                      <a:r>
                        <a:rPr lang="en-US" altLang="zh-CN" sz="1200" b="1" dirty="0" err="1">
                          <a:solidFill>
                            <a:schemeClr val="bg1"/>
                          </a:solidFill>
                          <a:latin typeface="微软雅黑" panose="020B0503020204020204" pitchFamily="34" charset="-122"/>
                          <a:ea typeface="微软雅黑" panose="020B0503020204020204" pitchFamily="34" charset="-122"/>
                        </a:rPr>
                        <a:t>IPv6</a:t>
                      </a:r>
                      <a:r>
                        <a:rPr lang="zh-CN" altLang="en-US" sz="1200" b="1" dirty="0">
                          <a:solidFill>
                            <a:schemeClr val="bg1"/>
                          </a:solidFill>
                          <a:latin typeface="微软雅黑" panose="020B0503020204020204" pitchFamily="34" charset="-122"/>
                          <a:ea typeface="微软雅黑" panose="020B0503020204020204" pitchFamily="34" charset="-122"/>
                        </a:rPr>
                        <a:t>记法</a:t>
                      </a:r>
                      <a:endParaRPr lang="zh-CN" sz="12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tc>
              </a:tr>
              <a:tr h="257693">
                <a:tc>
                  <a:txBody>
                    <a:bodyPr/>
                    <a:lstStyle/>
                    <a:p>
                      <a:pPr algn="just">
                        <a:lnSpc>
                          <a:spcPts val="2400"/>
                        </a:lnSpc>
                        <a:spcAft>
                          <a:spcPts val="0"/>
                        </a:spcAft>
                      </a:pPr>
                      <a:r>
                        <a:rPr lang="zh-CN" sz="1200" b="1" dirty="0">
                          <a:effectLst/>
                          <a:latin typeface="微软雅黑" panose="020B0503020204020204" pitchFamily="34" charset="-122"/>
                          <a:ea typeface="微软雅黑" panose="020B0503020204020204" pitchFamily="34" charset="-122"/>
                        </a:rPr>
                        <a:t>未指明地址</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ts val="2400"/>
                        </a:lnSpc>
                        <a:spcAft>
                          <a:spcPts val="0"/>
                        </a:spcAft>
                      </a:pPr>
                      <a:r>
                        <a:rPr lang="en-US" sz="1200" b="1" dirty="0">
                          <a:effectLst/>
                          <a:latin typeface="微软雅黑" panose="020B0503020204020204" pitchFamily="34" charset="-122"/>
                          <a:ea typeface="微软雅黑" panose="020B0503020204020204" pitchFamily="34" charset="-122"/>
                        </a:rPr>
                        <a:t>00…0</a:t>
                      </a:r>
                      <a:r>
                        <a:rPr lang="zh-CN" sz="1200" b="1" dirty="0">
                          <a:effectLst/>
                          <a:latin typeface="微软雅黑" panose="020B0503020204020204" pitchFamily="34" charset="-122"/>
                          <a:ea typeface="微软雅黑" panose="020B0503020204020204" pitchFamily="34" charset="-122"/>
                        </a:rPr>
                        <a:t>（</a:t>
                      </a:r>
                      <a:r>
                        <a:rPr lang="en-US" sz="1200" b="1" dirty="0">
                          <a:effectLst/>
                          <a:latin typeface="微软雅黑" panose="020B0503020204020204" pitchFamily="34" charset="-122"/>
                          <a:ea typeface="微软雅黑" panose="020B0503020204020204" pitchFamily="34" charset="-122"/>
                        </a:rPr>
                        <a:t>128</a:t>
                      </a:r>
                      <a:r>
                        <a:rPr lang="zh-CN" sz="1200" b="1" dirty="0">
                          <a:effectLst/>
                          <a:latin typeface="微软雅黑" panose="020B0503020204020204" pitchFamily="34" charset="-122"/>
                          <a:ea typeface="微软雅黑" panose="020B0503020204020204" pitchFamily="34" charset="-122"/>
                        </a:rPr>
                        <a:t>位），</a:t>
                      </a:r>
                      <a:r>
                        <a:rPr lang="zh-CN" altLang="en-US" sz="1200" b="1" dirty="0">
                          <a:solidFill>
                            <a:srgbClr val="C00000"/>
                          </a:solidFill>
                          <a:latin typeface="微软雅黑" panose="020B0503020204020204" pitchFamily="34" charset="-122"/>
                          <a:ea typeface="微软雅黑" panose="020B0503020204020204" pitchFamily="34" charset="-122"/>
                        </a:rPr>
                        <a:t>仅此一个</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ts val="2400"/>
                        </a:lnSpc>
                        <a:spcAft>
                          <a:spcPts val="0"/>
                        </a:spcAft>
                      </a:pPr>
                      <a:r>
                        <a:rPr lang="en-US" sz="1200" b="1" dirty="0">
                          <a:effectLst/>
                          <a:latin typeface="微软雅黑" panose="020B0503020204020204" pitchFamily="34" charset="-122"/>
                          <a:ea typeface="微软雅黑" panose="020B0503020204020204" pitchFamily="34" charset="-122"/>
                        </a:rPr>
                        <a:t>::/128</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r>
              <a:tr h="257693">
                <a:tc>
                  <a:txBody>
                    <a:bodyPr/>
                    <a:lstStyle/>
                    <a:p>
                      <a:pPr algn="just">
                        <a:lnSpc>
                          <a:spcPts val="2400"/>
                        </a:lnSpc>
                        <a:spcAft>
                          <a:spcPts val="0"/>
                        </a:spcAft>
                      </a:pPr>
                      <a:r>
                        <a:rPr lang="zh-CN" sz="1200" b="1" dirty="0">
                          <a:effectLst/>
                          <a:latin typeface="微软雅黑" panose="020B0503020204020204" pitchFamily="34" charset="-122"/>
                          <a:ea typeface="微软雅黑" panose="020B0503020204020204" pitchFamily="34" charset="-122"/>
                        </a:rPr>
                        <a:t>环回地址</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ts val="2400"/>
                        </a:lnSpc>
                        <a:spcAft>
                          <a:spcPts val="0"/>
                        </a:spcAft>
                      </a:pPr>
                      <a:r>
                        <a:rPr lang="en-US" sz="1200" b="1" dirty="0">
                          <a:effectLst/>
                          <a:latin typeface="微软雅黑" panose="020B0503020204020204" pitchFamily="34" charset="-122"/>
                          <a:ea typeface="微软雅黑" panose="020B0503020204020204" pitchFamily="34" charset="-122"/>
                        </a:rPr>
                        <a:t>00…1</a:t>
                      </a:r>
                      <a:r>
                        <a:rPr lang="zh-CN" sz="1200" b="1" dirty="0">
                          <a:effectLst/>
                          <a:latin typeface="微软雅黑" panose="020B0503020204020204" pitchFamily="34" charset="-122"/>
                          <a:ea typeface="微软雅黑" panose="020B0503020204020204" pitchFamily="34" charset="-122"/>
                        </a:rPr>
                        <a:t>（</a:t>
                      </a:r>
                      <a:r>
                        <a:rPr lang="en-US" sz="1200" b="1" dirty="0">
                          <a:effectLst/>
                          <a:latin typeface="微软雅黑" panose="020B0503020204020204" pitchFamily="34" charset="-122"/>
                          <a:ea typeface="微软雅黑" panose="020B0503020204020204" pitchFamily="34" charset="-122"/>
                        </a:rPr>
                        <a:t>128</a:t>
                      </a:r>
                      <a:r>
                        <a:rPr lang="zh-CN" sz="1200" b="1" dirty="0">
                          <a:effectLst/>
                          <a:latin typeface="微软雅黑" panose="020B0503020204020204" pitchFamily="34" charset="-122"/>
                          <a:ea typeface="微软雅黑" panose="020B0503020204020204" pitchFamily="34" charset="-122"/>
                        </a:rPr>
                        <a:t>位），</a:t>
                      </a:r>
                      <a:r>
                        <a:rPr lang="zh-CN" altLang="en-US" sz="1200" b="1" dirty="0">
                          <a:solidFill>
                            <a:srgbClr val="C00000"/>
                          </a:solidFill>
                          <a:latin typeface="微软雅黑" panose="020B0503020204020204" pitchFamily="34" charset="-122"/>
                          <a:ea typeface="微软雅黑" panose="020B0503020204020204" pitchFamily="34" charset="-122"/>
                        </a:rPr>
                        <a:t>仅此一个</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ts val="2400"/>
                        </a:lnSpc>
                        <a:spcAft>
                          <a:spcPts val="0"/>
                        </a:spcAft>
                      </a:pPr>
                      <a:r>
                        <a:rPr lang="en-US" sz="1200" b="1" dirty="0">
                          <a:effectLst/>
                          <a:latin typeface="微软雅黑" panose="020B0503020204020204" pitchFamily="34" charset="-122"/>
                          <a:ea typeface="微软雅黑" panose="020B0503020204020204" pitchFamily="34" charset="-122"/>
                        </a:rPr>
                        <a:t>::1/128</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r>
              <a:tr h="257693">
                <a:tc>
                  <a:txBody>
                    <a:bodyPr/>
                    <a:lstStyle/>
                    <a:p>
                      <a:pPr algn="just">
                        <a:lnSpc>
                          <a:spcPts val="2400"/>
                        </a:lnSpc>
                        <a:spcAft>
                          <a:spcPts val="0"/>
                        </a:spcAft>
                      </a:pPr>
                      <a:r>
                        <a:rPr lang="zh-CN" sz="1200" b="1" dirty="0">
                          <a:effectLst/>
                          <a:latin typeface="微软雅黑" panose="020B0503020204020204" pitchFamily="34" charset="-122"/>
                          <a:ea typeface="微软雅黑" panose="020B0503020204020204" pitchFamily="34" charset="-122"/>
                        </a:rPr>
                        <a:t>多播地址</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0" marR="0" indent="0" algn="just" defTabSz="914400" rtl="0" eaLnBrk="1" fontAlgn="auto" latinLnBrk="0" hangingPunct="1">
                        <a:lnSpc>
                          <a:spcPts val="2400"/>
                        </a:lnSpc>
                        <a:spcBef>
                          <a:spcPts val="0"/>
                        </a:spcBef>
                        <a:spcAft>
                          <a:spcPts val="0"/>
                        </a:spcAft>
                        <a:buClrTx/>
                        <a:buSzTx/>
                        <a:buFontTx/>
                        <a:buNone/>
                        <a:defRPr/>
                      </a:pPr>
                      <a:r>
                        <a:rPr lang="en-US" sz="1200" b="1" dirty="0">
                          <a:effectLst/>
                          <a:latin typeface="微软雅黑" panose="020B0503020204020204" pitchFamily="34" charset="-122"/>
                          <a:ea typeface="微软雅黑" panose="020B0503020204020204" pitchFamily="34" charset="-122"/>
                        </a:rPr>
                        <a:t>11111111</a:t>
                      </a:r>
                      <a:r>
                        <a:rPr lang="zh-CN" sz="1200" b="1" dirty="0">
                          <a:effectLst/>
                          <a:latin typeface="微软雅黑" panose="020B0503020204020204" pitchFamily="34" charset="-122"/>
                          <a:ea typeface="微软雅黑" panose="020B0503020204020204" pitchFamily="34" charset="-122"/>
                        </a:rPr>
                        <a:t>（</a:t>
                      </a:r>
                      <a:r>
                        <a:rPr lang="en-US" sz="1200" b="1" dirty="0">
                          <a:effectLst/>
                          <a:latin typeface="微软雅黑" panose="020B0503020204020204" pitchFamily="34" charset="-122"/>
                          <a:ea typeface="微软雅黑" panose="020B0503020204020204" pitchFamily="34" charset="-122"/>
                        </a:rPr>
                        <a:t>8</a:t>
                      </a:r>
                      <a:r>
                        <a:rPr lang="zh-CN" sz="1200" b="1" dirty="0">
                          <a:effectLst/>
                          <a:latin typeface="微软雅黑" panose="020B0503020204020204" pitchFamily="34" charset="-122"/>
                          <a:ea typeface="微软雅黑" panose="020B0503020204020204" pitchFamily="34" charset="-122"/>
                        </a:rPr>
                        <a:t>位），</a:t>
                      </a:r>
                      <a:r>
                        <a:rPr lang="zh-CN" altLang="en-US" sz="1200" b="1" kern="1200" dirty="0">
                          <a:solidFill>
                            <a:srgbClr val="C00000"/>
                          </a:solidFill>
                          <a:latin typeface="微软雅黑" panose="020B0503020204020204" pitchFamily="34" charset="-122"/>
                          <a:ea typeface="微软雅黑" panose="020B0503020204020204" pitchFamily="34" charset="-122"/>
                          <a:cs typeface="+mn-cs"/>
                        </a:rPr>
                        <a:t>功能和 </a:t>
                      </a:r>
                      <a:r>
                        <a:rPr lang="en-US" altLang="zh-CN" sz="1200" b="1" kern="1200" dirty="0" err="1">
                          <a:solidFill>
                            <a:srgbClr val="C00000"/>
                          </a:solidFill>
                          <a:latin typeface="微软雅黑" panose="020B0503020204020204" pitchFamily="34" charset="-122"/>
                          <a:ea typeface="微软雅黑" panose="020B0503020204020204" pitchFamily="34" charset="-122"/>
                          <a:cs typeface="+mn-cs"/>
                        </a:rPr>
                        <a:t>IPv4</a:t>
                      </a:r>
                      <a:r>
                        <a:rPr lang="en-US" altLang="zh-CN" sz="1200" b="1" kern="1200" dirty="0">
                          <a:solidFill>
                            <a:srgbClr val="C00000"/>
                          </a:solidFill>
                          <a:latin typeface="微软雅黑" panose="020B0503020204020204" pitchFamily="34" charset="-122"/>
                          <a:ea typeface="微软雅黑" panose="020B0503020204020204" pitchFamily="34" charset="-122"/>
                          <a:cs typeface="+mn-cs"/>
                        </a:rPr>
                        <a:t> </a:t>
                      </a:r>
                      <a:r>
                        <a:rPr lang="zh-CN" altLang="en-US" sz="1200" b="1" kern="1200" dirty="0">
                          <a:solidFill>
                            <a:srgbClr val="C00000"/>
                          </a:solidFill>
                          <a:latin typeface="微软雅黑" panose="020B0503020204020204" pitchFamily="34" charset="-122"/>
                          <a:ea typeface="微软雅黑" panose="020B0503020204020204" pitchFamily="34" charset="-122"/>
                          <a:cs typeface="+mn-cs"/>
                        </a:rPr>
                        <a:t>的一样</a:t>
                      </a:r>
                    </a:p>
                  </a:txBody>
                  <a:tcPr marL="68580" marR="68580" marT="0" marB="0" anchor="ctr"/>
                </a:tc>
                <a:tc>
                  <a:txBody>
                    <a:bodyPr/>
                    <a:lstStyle/>
                    <a:p>
                      <a:pPr marL="0" marR="0" indent="0" algn="just" defTabSz="914400" rtl="0" eaLnBrk="1" fontAlgn="auto" latinLnBrk="0" hangingPunct="1">
                        <a:lnSpc>
                          <a:spcPts val="2400"/>
                        </a:lnSpc>
                        <a:spcBef>
                          <a:spcPts val="0"/>
                        </a:spcBef>
                        <a:spcAft>
                          <a:spcPts val="0"/>
                        </a:spcAft>
                        <a:buClrTx/>
                        <a:buSzTx/>
                        <a:buFontTx/>
                        <a:buNone/>
                        <a:defRPr/>
                      </a:pPr>
                      <a:r>
                        <a:rPr lang="en-US" sz="1200" b="1" dirty="0" err="1">
                          <a:effectLst/>
                          <a:latin typeface="微软雅黑" panose="020B0503020204020204" pitchFamily="34" charset="-122"/>
                          <a:ea typeface="微软雅黑" panose="020B0503020204020204" pitchFamily="34" charset="-122"/>
                        </a:rPr>
                        <a:t>FF00</a:t>
                      </a:r>
                      <a:r>
                        <a:rPr lang="en-US" sz="1200" b="1" dirty="0">
                          <a:effectLst/>
                          <a:latin typeface="微软雅黑" panose="020B0503020204020204" pitchFamily="34" charset="-122"/>
                          <a:ea typeface="微软雅黑" panose="020B0503020204020204" pitchFamily="34" charset="-122"/>
                        </a:rPr>
                        <a:t>::/8</a:t>
                      </a:r>
                      <a:endParaRPr lang="zh-CN" altLang="en-US" sz="1200" b="1" kern="1200" dirty="0">
                        <a:solidFill>
                          <a:srgbClr val="C00000"/>
                        </a:solidFill>
                        <a:latin typeface="微软雅黑" panose="020B0503020204020204" pitchFamily="34" charset="-122"/>
                        <a:ea typeface="微软雅黑" panose="020B0503020204020204" pitchFamily="34" charset="-122"/>
                        <a:cs typeface="+mn-cs"/>
                      </a:endParaRPr>
                    </a:p>
                  </a:txBody>
                  <a:tcPr marL="68580" marR="68580" marT="0" marB="0" anchor="ctr"/>
                </a:tc>
              </a:tr>
              <a:tr h="481294">
                <a:tc>
                  <a:txBody>
                    <a:bodyPr/>
                    <a:lstStyle/>
                    <a:p>
                      <a:pPr algn="just">
                        <a:lnSpc>
                          <a:spcPts val="2400"/>
                        </a:lnSpc>
                        <a:spcAft>
                          <a:spcPts val="0"/>
                        </a:spcAft>
                      </a:pPr>
                      <a:r>
                        <a:rPr lang="zh-CN" sz="1200" b="1" dirty="0">
                          <a:effectLst/>
                          <a:latin typeface="微软雅黑" panose="020B0503020204020204" pitchFamily="34" charset="-122"/>
                          <a:ea typeface="微软雅黑" panose="020B0503020204020204" pitchFamily="34" charset="-122"/>
                        </a:rPr>
                        <a:t>本地链路单播地址</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ts val="2400"/>
                        </a:lnSpc>
                        <a:spcAft>
                          <a:spcPts val="0"/>
                        </a:spcAft>
                      </a:pPr>
                      <a:r>
                        <a:rPr lang="en-US" sz="1200" b="1" dirty="0">
                          <a:effectLst/>
                          <a:latin typeface="微软雅黑" panose="020B0503020204020204" pitchFamily="34" charset="-122"/>
                          <a:ea typeface="微软雅黑" panose="020B0503020204020204" pitchFamily="34" charset="-122"/>
                        </a:rPr>
                        <a:t>1111111010</a:t>
                      </a:r>
                      <a:r>
                        <a:rPr lang="zh-CN" sz="1200" b="1" dirty="0">
                          <a:effectLst/>
                          <a:latin typeface="微软雅黑" panose="020B0503020204020204" pitchFamily="34" charset="-122"/>
                          <a:ea typeface="微软雅黑" panose="020B0503020204020204" pitchFamily="34" charset="-122"/>
                        </a:rPr>
                        <a:t>（</a:t>
                      </a:r>
                      <a:r>
                        <a:rPr lang="en-US" sz="1200" b="1" dirty="0">
                          <a:effectLst/>
                          <a:latin typeface="微软雅黑" panose="020B0503020204020204" pitchFamily="34" charset="-122"/>
                          <a:ea typeface="微软雅黑" panose="020B0503020204020204" pitchFamily="34" charset="-122"/>
                        </a:rPr>
                        <a:t>10</a:t>
                      </a:r>
                      <a:r>
                        <a:rPr lang="zh-CN" sz="1200" b="1" dirty="0">
                          <a:effectLst/>
                          <a:latin typeface="微软雅黑" panose="020B0503020204020204" pitchFamily="34" charset="-122"/>
                          <a:ea typeface="微软雅黑" panose="020B0503020204020204" pitchFamily="34" charset="-122"/>
                        </a:rPr>
                        <a:t>位）</a:t>
                      </a:r>
                      <a:r>
                        <a:rPr lang="en-US" sz="1200" b="1" dirty="0">
                          <a:effectLst/>
                          <a:latin typeface="微软雅黑" panose="020B0503020204020204" pitchFamily="34" charset="-122"/>
                          <a:ea typeface="微软雅黑" panose="020B0503020204020204" pitchFamily="34" charset="-122"/>
                        </a:rPr>
                        <a:t>, </a:t>
                      </a:r>
                      <a:r>
                        <a:rPr lang="zh-CN" altLang="en-US" sz="1200" b="1" dirty="0">
                          <a:solidFill>
                            <a:srgbClr val="C00000"/>
                          </a:solidFill>
                          <a:latin typeface="微软雅黑" panose="020B0503020204020204" pitchFamily="34" charset="-122"/>
                          <a:ea typeface="微软雅黑" panose="020B0503020204020204" pitchFamily="34" charset="-122"/>
                        </a:rPr>
                        <a:t>未连接到互联网，不能和互联网上的其他主机通信</a:t>
                      </a:r>
                    </a:p>
                  </a:txBody>
                  <a:tcPr marL="68580" marR="68580" marT="0" marB="0" anchor="ctr"/>
                </a:tc>
                <a:tc>
                  <a:txBody>
                    <a:bodyPr/>
                    <a:lstStyle/>
                    <a:p>
                      <a:pPr algn="just">
                        <a:lnSpc>
                          <a:spcPts val="2400"/>
                        </a:lnSpc>
                        <a:spcAft>
                          <a:spcPts val="0"/>
                        </a:spcAft>
                      </a:pPr>
                      <a:r>
                        <a:rPr lang="en-US" sz="1200" b="1" dirty="0" err="1">
                          <a:effectLst/>
                          <a:latin typeface="微软雅黑" panose="020B0503020204020204" pitchFamily="34" charset="-122"/>
                          <a:ea typeface="微软雅黑" panose="020B0503020204020204" pitchFamily="34" charset="-122"/>
                        </a:rPr>
                        <a:t>FE80</a:t>
                      </a:r>
                      <a:r>
                        <a:rPr lang="en-US" sz="1200" b="1" dirty="0">
                          <a:effectLst/>
                          <a:latin typeface="微软雅黑" panose="020B0503020204020204" pitchFamily="34" charset="-122"/>
                          <a:ea typeface="微软雅黑" panose="020B0503020204020204" pitchFamily="34" charset="-122"/>
                        </a:rPr>
                        <a:t>::/10</a:t>
                      </a:r>
                      <a:endParaRPr lang="zh-CN" altLang="en-US" sz="1200" b="1" dirty="0">
                        <a:solidFill>
                          <a:srgbClr val="C00000"/>
                        </a:solidFill>
                        <a:latin typeface="微软雅黑" panose="020B0503020204020204" pitchFamily="34" charset="-122"/>
                        <a:ea typeface="微软雅黑" panose="020B0503020204020204" pitchFamily="34" charset="-122"/>
                      </a:endParaRPr>
                    </a:p>
                  </a:txBody>
                  <a:tcPr marL="68580" marR="68580" marT="0" marB="0" anchor="ctr"/>
                </a:tc>
              </a:tr>
              <a:tr h="257693">
                <a:tc>
                  <a:txBody>
                    <a:bodyPr/>
                    <a:lstStyle/>
                    <a:p>
                      <a:pPr algn="just">
                        <a:lnSpc>
                          <a:spcPts val="2400"/>
                        </a:lnSpc>
                        <a:spcAft>
                          <a:spcPts val="0"/>
                        </a:spcAft>
                      </a:pPr>
                      <a:r>
                        <a:rPr lang="zh-CN" sz="1200" b="1">
                          <a:effectLst/>
                          <a:latin typeface="微软雅黑" panose="020B0503020204020204" pitchFamily="34" charset="-122"/>
                          <a:ea typeface="微软雅黑" panose="020B0503020204020204" pitchFamily="34" charset="-122"/>
                        </a:rPr>
                        <a:t>全球单播地址</a:t>
                      </a:r>
                      <a:endParaRPr lang="zh-CN" sz="1200" b="1">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gridSpan="2">
                  <a:txBody>
                    <a:bodyPr/>
                    <a:lstStyle/>
                    <a:p>
                      <a:pPr algn="just">
                        <a:lnSpc>
                          <a:spcPts val="2400"/>
                        </a:lnSpc>
                        <a:spcAft>
                          <a:spcPts val="0"/>
                        </a:spcAft>
                      </a:pPr>
                      <a:r>
                        <a:rPr lang="zh-CN" sz="1200" b="1" dirty="0">
                          <a:effectLst/>
                          <a:latin typeface="微软雅黑" panose="020B0503020204020204" pitchFamily="34" charset="-122"/>
                          <a:ea typeface="微软雅黑" panose="020B0503020204020204" pitchFamily="34" charset="-122"/>
                        </a:rPr>
                        <a:t>除上述四种外，所有其他的二进制前缀</a:t>
                      </a:r>
                      <a:endParaRPr lang="zh-CN" sz="12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hMerge="1">
                  <a:txBody>
                    <a:bodyPr/>
                    <a:lstStyle/>
                    <a:p>
                      <a:endParaRPr lang="zh-CN"/>
                    </a:p>
                  </a:txBody>
                  <a:tcPr marL="68580" marR="68580" marT="0" marB="0" anchor="ctr"/>
                </a:tc>
              </a:tr>
            </a:tbl>
          </a:graphicData>
        </a:graphic>
      </p:graphicFrame>
      <p:graphicFrame>
        <p:nvGraphicFramePr>
          <p:cNvPr id="5" name="内容占位符 3"/>
          <p:cNvGraphicFramePr/>
          <p:nvPr/>
        </p:nvGraphicFramePr>
        <p:xfrm>
          <a:off x="2098328" y="3140965"/>
          <a:ext cx="7045672" cy="1603242"/>
        </p:xfrm>
        <a:graphic>
          <a:graphicData uri="http://schemas.openxmlformats.org/drawingml/2006/table">
            <a:tbl>
              <a:tblPr firstRow="1" firstCol="1" bandCol="1">
                <a:tableStyleId>{5C22544A-7EE6-4342-B048-85BDC9FD1C3A}</a:tableStyleId>
              </a:tblPr>
              <a:tblGrid>
                <a:gridCol w="1155574"/>
                <a:gridCol w="5890098"/>
              </a:tblGrid>
              <a:tr h="240863">
                <a:tc>
                  <a:txBody>
                    <a:bodyPr/>
                    <a:lstStyle/>
                    <a:p>
                      <a:pPr algn="ctr">
                        <a:lnSpc>
                          <a:spcPts val="2400"/>
                        </a:lnSpc>
                        <a:spcAft>
                          <a:spcPts val="0"/>
                        </a:spcAft>
                      </a:pPr>
                      <a:r>
                        <a:rPr lang="zh-CN" sz="1000" b="1" dirty="0">
                          <a:effectLst/>
                          <a:latin typeface="微软雅黑" panose="020B0503020204020204" pitchFamily="34" charset="-122"/>
                          <a:ea typeface="微软雅黑" panose="020B0503020204020204" pitchFamily="34" charset="-122"/>
                        </a:rPr>
                        <a:t>地址类型</a:t>
                      </a:r>
                      <a:endParaRPr lang="zh-CN" sz="10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pPr>
                      <a:r>
                        <a:rPr lang="zh-CN" altLang="en-US" sz="1000" b="1">
                          <a:solidFill>
                            <a:schemeClr val="lt1"/>
                          </a:solidFill>
                          <a:effectLst/>
                          <a:latin typeface="微软雅黑" panose="020B0503020204020204" pitchFamily="34" charset="-122"/>
                          <a:ea typeface="微软雅黑" panose="020B0503020204020204" pitchFamily="34" charset="-122"/>
                        </a:rPr>
                        <a:t>说明</a:t>
                      </a:r>
                      <a:endParaRPr lang="zh-CN" sz="1000" b="1"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tc>
              </a:tr>
              <a:tr h="240863">
                <a:tc>
                  <a:txBody>
                    <a:bodyPr/>
                    <a:lstStyle/>
                    <a:p>
                      <a:pPr algn="just">
                        <a:lnSpc>
                          <a:spcPts val="2400"/>
                        </a:lnSpc>
                        <a:spcAft>
                          <a:spcPts val="0"/>
                        </a:spcAft>
                      </a:pPr>
                      <a:r>
                        <a:rPr lang="zh-CN" sz="1000" b="1" dirty="0">
                          <a:effectLst/>
                          <a:latin typeface="微软雅黑" panose="020B0503020204020204" pitchFamily="34" charset="-122"/>
                          <a:ea typeface="微软雅黑" panose="020B0503020204020204" pitchFamily="34" charset="-122"/>
                        </a:rPr>
                        <a:t>未指明地址</a:t>
                      </a:r>
                      <a:endParaRPr lang="zh-CN" sz="10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ts val="2400"/>
                        </a:lnSpc>
                        <a:spcAft>
                          <a:spcPts val="0"/>
                        </a:spcAft>
                      </a:pPr>
                      <a:r>
                        <a:rPr lang="zh-CN" altLang="en-US" sz="1000" b="1">
                          <a:solidFill>
                            <a:schemeClr val="tx1"/>
                          </a:solidFill>
                          <a:effectLst/>
                          <a:latin typeface="微软雅黑" panose="020B0503020204020204" pitchFamily="34" charset="-122"/>
                          <a:ea typeface="微软雅黑" panose="020B0503020204020204" pitchFamily="34" charset="-122"/>
                        </a:rPr>
                        <a:t>该地址不能作为目的地址；这台主机没有配置一个标准的</a:t>
                      </a:r>
                      <a:r>
                        <a:rPr lang="en-US" altLang="zh-CN" sz="1000" b="1">
                          <a:solidFill>
                            <a:schemeClr val="tx1"/>
                          </a:solidFill>
                          <a:effectLst/>
                          <a:latin typeface="微软雅黑" panose="020B0503020204020204" pitchFamily="34" charset="-122"/>
                          <a:ea typeface="微软雅黑" panose="020B0503020204020204" pitchFamily="34" charset="-122"/>
                        </a:rPr>
                        <a:t>IP</a:t>
                      </a:r>
                      <a:r>
                        <a:rPr lang="zh-CN" altLang="en-US" sz="1000" b="1">
                          <a:solidFill>
                            <a:schemeClr val="tx1"/>
                          </a:solidFill>
                          <a:effectLst/>
                          <a:latin typeface="微软雅黑" panose="020B0503020204020204" pitchFamily="34" charset="-122"/>
                          <a:ea typeface="微软雅黑" panose="020B0503020204020204" pitchFamily="34" charset="-122"/>
                        </a:rPr>
                        <a:t>地址，只能当某台主机的源地址使用</a:t>
                      </a:r>
                      <a:endParaRPr lang="zh-CN" sz="10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r>
              <a:tr h="240863">
                <a:tc>
                  <a:txBody>
                    <a:bodyPr/>
                    <a:lstStyle/>
                    <a:p>
                      <a:pPr algn="just">
                        <a:lnSpc>
                          <a:spcPts val="2400"/>
                        </a:lnSpc>
                        <a:spcAft>
                          <a:spcPts val="0"/>
                        </a:spcAft>
                      </a:pPr>
                      <a:r>
                        <a:rPr lang="zh-CN" sz="1000" b="1" dirty="0">
                          <a:effectLst/>
                          <a:latin typeface="微软雅黑" panose="020B0503020204020204" pitchFamily="34" charset="-122"/>
                          <a:ea typeface="微软雅黑" panose="020B0503020204020204" pitchFamily="34" charset="-122"/>
                        </a:rPr>
                        <a:t>环回地址</a:t>
                      </a:r>
                      <a:endParaRPr lang="zh-CN" sz="10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ts val="2400"/>
                        </a:lnSpc>
                        <a:spcAft>
                          <a:spcPts val="0"/>
                        </a:spcAft>
                      </a:pPr>
                      <a:r>
                        <a:rPr lang="zh-CN" altLang="en-US" sz="1000" b="1">
                          <a:solidFill>
                            <a:schemeClr val="tx1"/>
                          </a:solidFill>
                          <a:effectLst/>
                          <a:latin typeface="微软雅黑" panose="020B0503020204020204" pitchFamily="34" charset="-122"/>
                          <a:ea typeface="微软雅黑" panose="020B0503020204020204" pitchFamily="34" charset="-122"/>
                        </a:rPr>
                        <a:t>主机用于向自身发送通信的一个特殊地址。同一台设备上运行的 </a:t>
                      </a:r>
                      <a:r>
                        <a:rPr lang="en-US" altLang="zh-CN" sz="1000" b="1">
                          <a:solidFill>
                            <a:schemeClr val="tx1"/>
                          </a:solidFill>
                          <a:effectLst/>
                          <a:latin typeface="微软雅黑" panose="020B0503020204020204" pitchFamily="34" charset="-122"/>
                          <a:ea typeface="微软雅黑" panose="020B0503020204020204" pitchFamily="34" charset="-122"/>
                        </a:rPr>
                        <a:t>TCP/IP </a:t>
                      </a:r>
                      <a:r>
                        <a:rPr lang="zh-CN" altLang="en-US" sz="1000" b="1">
                          <a:solidFill>
                            <a:schemeClr val="tx1"/>
                          </a:solidFill>
                          <a:effectLst/>
                          <a:latin typeface="微软雅黑" panose="020B0503020204020204" pitchFamily="34" charset="-122"/>
                          <a:ea typeface="微软雅黑" panose="020B0503020204020204" pitchFamily="34" charset="-122"/>
                        </a:rPr>
                        <a:t>应用程序和服务之间相互通信</a:t>
                      </a:r>
                      <a:endParaRPr lang="zh-CN" sz="10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r>
              <a:tr h="240863">
                <a:tc>
                  <a:txBody>
                    <a:bodyPr/>
                    <a:lstStyle/>
                    <a:p>
                      <a:pPr algn="just">
                        <a:lnSpc>
                          <a:spcPts val="2400"/>
                        </a:lnSpc>
                        <a:spcAft>
                          <a:spcPts val="0"/>
                        </a:spcAft>
                      </a:pPr>
                      <a:r>
                        <a:rPr lang="zh-CN" sz="1000" b="1" dirty="0">
                          <a:effectLst/>
                          <a:latin typeface="微软雅黑" panose="020B0503020204020204" pitchFamily="34" charset="-122"/>
                          <a:ea typeface="微软雅黑" panose="020B0503020204020204" pitchFamily="34" charset="-122"/>
                        </a:rPr>
                        <a:t>多播地址</a:t>
                      </a:r>
                      <a:endParaRPr lang="zh-CN" sz="10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marL="0" marR="0" indent="0" algn="just" defTabSz="914400" rtl="0" eaLnBrk="1" fontAlgn="auto" latinLnBrk="0" hangingPunct="1">
                        <a:lnSpc>
                          <a:spcPts val="2400"/>
                        </a:lnSpc>
                        <a:spcBef>
                          <a:spcPts val="0"/>
                        </a:spcBef>
                        <a:spcAft>
                          <a:spcPts val="0"/>
                        </a:spcAft>
                        <a:buClrTx/>
                        <a:buSzTx/>
                        <a:buFontTx/>
                        <a:buNone/>
                        <a:defRPr/>
                      </a:pPr>
                      <a:r>
                        <a:rPr lang="zh-CN" altLang="en-US" sz="1000" b="1" kern="1200">
                          <a:solidFill>
                            <a:srgbClr val="C00000"/>
                          </a:solidFill>
                          <a:latin typeface="微软雅黑" panose="020B0503020204020204" pitchFamily="34" charset="-122"/>
                          <a:ea typeface="微软雅黑" panose="020B0503020204020204" pitchFamily="34" charset="-122"/>
                          <a:cs typeface="+mn-cs"/>
                        </a:rPr>
                        <a:t>占</a:t>
                      </a:r>
                      <a:r>
                        <a:rPr lang="en-US" altLang="zh-CN" sz="1000" b="1" kern="1200">
                          <a:solidFill>
                            <a:srgbClr val="C00000"/>
                          </a:solidFill>
                          <a:latin typeface="微软雅黑" panose="020B0503020204020204" pitchFamily="34" charset="-122"/>
                          <a:ea typeface="微软雅黑" panose="020B0503020204020204" pitchFamily="34" charset="-122"/>
                          <a:cs typeface="+mn-cs"/>
                        </a:rPr>
                        <a:t>IPV6</a:t>
                      </a:r>
                      <a:r>
                        <a:rPr lang="zh-CN" altLang="en-US" sz="1000" b="1" kern="1200">
                          <a:solidFill>
                            <a:srgbClr val="C00000"/>
                          </a:solidFill>
                          <a:latin typeface="微软雅黑" panose="020B0503020204020204" pitchFamily="34" charset="-122"/>
                          <a:ea typeface="微软雅黑" panose="020B0503020204020204" pitchFamily="34" charset="-122"/>
                          <a:cs typeface="+mn-cs"/>
                        </a:rPr>
                        <a:t>地址总数的</a:t>
                      </a:r>
                      <a:r>
                        <a:rPr lang="en-US" altLang="zh-CN" sz="1000" b="1" kern="1200">
                          <a:solidFill>
                            <a:srgbClr val="C00000"/>
                          </a:solidFill>
                          <a:latin typeface="微软雅黑" panose="020B0503020204020204" pitchFamily="34" charset="-122"/>
                          <a:ea typeface="微软雅黑" panose="020B0503020204020204" pitchFamily="34" charset="-122"/>
                          <a:cs typeface="+mn-cs"/>
                        </a:rPr>
                        <a:t>1/256</a:t>
                      </a:r>
                      <a:endParaRPr lang="zh-CN" altLang="en-US" sz="1000" b="1" kern="1200" dirty="0">
                        <a:solidFill>
                          <a:srgbClr val="C00000"/>
                        </a:solidFill>
                        <a:latin typeface="微软雅黑" panose="020B0503020204020204" pitchFamily="34" charset="-122"/>
                        <a:ea typeface="微软雅黑" panose="020B0503020204020204" pitchFamily="34" charset="-122"/>
                        <a:cs typeface="+mn-cs"/>
                      </a:endParaRPr>
                    </a:p>
                  </a:txBody>
                  <a:tcPr marL="68580" marR="68580" marT="0" marB="0" anchor="ctr"/>
                </a:tc>
              </a:tr>
              <a:tr h="309112">
                <a:tc>
                  <a:txBody>
                    <a:bodyPr/>
                    <a:lstStyle/>
                    <a:p>
                      <a:pPr algn="just">
                        <a:lnSpc>
                          <a:spcPts val="2400"/>
                        </a:lnSpc>
                        <a:spcAft>
                          <a:spcPts val="0"/>
                        </a:spcAft>
                      </a:pPr>
                      <a:r>
                        <a:rPr lang="zh-CN" sz="1000" b="1" dirty="0">
                          <a:effectLst/>
                          <a:latin typeface="微软雅黑" panose="020B0503020204020204" pitchFamily="34" charset="-122"/>
                          <a:ea typeface="微软雅黑" panose="020B0503020204020204" pitchFamily="34" charset="-122"/>
                        </a:rPr>
                        <a:t>本地链路单播地址</a:t>
                      </a:r>
                      <a:endParaRPr lang="zh-CN" sz="10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ts val="2400"/>
                        </a:lnSpc>
                        <a:spcAft>
                          <a:spcPts val="0"/>
                        </a:spcAft>
                      </a:pPr>
                      <a:r>
                        <a:rPr lang="zh-CN" altLang="en-US" sz="1000" b="1">
                          <a:solidFill>
                            <a:srgbClr val="C00000"/>
                          </a:solidFill>
                          <a:latin typeface="微软雅黑" panose="020B0503020204020204" pitchFamily="34" charset="-122"/>
                          <a:ea typeface="微软雅黑" panose="020B0503020204020204" pitchFamily="34" charset="-122"/>
                        </a:rPr>
                        <a:t>单位的内部网络进行通信，不能和互联网上的其他主机进行通信。占</a:t>
                      </a:r>
                      <a:r>
                        <a:rPr lang="en-US" altLang="zh-CN" sz="1000" b="1">
                          <a:solidFill>
                            <a:srgbClr val="C00000"/>
                          </a:solidFill>
                          <a:latin typeface="微软雅黑" panose="020B0503020204020204" pitchFamily="34" charset="-122"/>
                          <a:ea typeface="微软雅黑" panose="020B0503020204020204" pitchFamily="34" charset="-122"/>
                        </a:rPr>
                        <a:t>IPV6</a:t>
                      </a:r>
                      <a:r>
                        <a:rPr lang="zh-CN" altLang="en-US" sz="1000" b="1">
                          <a:solidFill>
                            <a:srgbClr val="C00000"/>
                          </a:solidFill>
                          <a:latin typeface="微软雅黑" panose="020B0503020204020204" pitchFamily="34" charset="-122"/>
                          <a:ea typeface="微软雅黑" panose="020B0503020204020204" pitchFamily="34" charset="-122"/>
                        </a:rPr>
                        <a:t>地址总数的</a:t>
                      </a:r>
                      <a:r>
                        <a:rPr lang="en-US" altLang="zh-CN" sz="1000" b="1">
                          <a:solidFill>
                            <a:srgbClr val="C00000"/>
                          </a:solidFill>
                          <a:latin typeface="微软雅黑" panose="020B0503020204020204" pitchFamily="34" charset="-122"/>
                          <a:ea typeface="微软雅黑" panose="020B0503020204020204" pitchFamily="34" charset="-122"/>
                        </a:rPr>
                        <a:t>1/1024</a:t>
                      </a:r>
                    </a:p>
                  </a:txBody>
                  <a:tcPr marL="68580" marR="68580" marT="0" marB="0" anchor="ctr"/>
                </a:tc>
              </a:tr>
              <a:tr h="240863">
                <a:tc>
                  <a:txBody>
                    <a:bodyPr/>
                    <a:lstStyle/>
                    <a:p>
                      <a:pPr algn="just">
                        <a:lnSpc>
                          <a:spcPts val="2400"/>
                        </a:lnSpc>
                        <a:spcAft>
                          <a:spcPts val="0"/>
                        </a:spcAft>
                      </a:pPr>
                      <a:r>
                        <a:rPr lang="zh-CN" sz="1000" b="1">
                          <a:effectLst/>
                          <a:latin typeface="微软雅黑" panose="020B0503020204020204" pitchFamily="34" charset="-122"/>
                          <a:ea typeface="微软雅黑" panose="020B0503020204020204" pitchFamily="34" charset="-122"/>
                        </a:rPr>
                        <a:t>全球单播地址</a:t>
                      </a:r>
                      <a:endParaRPr lang="zh-CN" sz="1000" b="1">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just">
                        <a:lnSpc>
                          <a:spcPts val="2400"/>
                        </a:lnSpc>
                        <a:spcAft>
                          <a:spcPts val="0"/>
                        </a:spcAft>
                      </a:pPr>
                      <a:r>
                        <a:rPr lang="zh-CN" altLang="en-US" sz="1000" b="1">
                          <a:solidFill>
                            <a:schemeClr val="tx1"/>
                          </a:solidFill>
                          <a:effectLst/>
                          <a:latin typeface="微软雅黑" panose="020B0503020204020204" pitchFamily="34" charset="-122"/>
                          <a:ea typeface="微软雅黑" panose="020B0503020204020204" pitchFamily="34" charset="-122"/>
                        </a:rPr>
                        <a:t>通常进行互联网通信的主机</a:t>
                      </a:r>
                      <a:endParaRPr lang="zh-CN" sz="1000" b="1" dirty="0">
                        <a:solidFill>
                          <a:schemeClr val="tx1"/>
                        </a:solidFill>
                        <a:effectLst/>
                        <a:latin typeface="微软雅黑" panose="020B0503020204020204" pitchFamily="34" charset="-122"/>
                        <a:ea typeface="微软雅黑" panose="020B0503020204020204" pitchFamily="34" charset="-122"/>
                      </a:endParaRPr>
                    </a:p>
                  </a:txBody>
                  <a:tcPr marL="68580" marR="68580" marT="0" marB="0" anchor="ctr"/>
                </a:tc>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圆角矩形 21"/>
          <p:cNvSpPr/>
          <p:nvPr/>
        </p:nvSpPr>
        <p:spPr>
          <a:xfrm>
            <a:off x="545145" y="1208139"/>
            <a:ext cx="8053710" cy="181215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3" name="AutoShape 5"/>
          <p:cNvSpPr>
            <a:spLocks noChangeArrowheads="1"/>
          </p:cNvSpPr>
          <p:nvPr/>
        </p:nvSpPr>
        <p:spPr bwMode="auto">
          <a:xfrm>
            <a:off x="545145" y="625385"/>
            <a:ext cx="8053710"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4" name="Rectangle 6"/>
          <p:cNvSpPr>
            <a:spLocks noChangeArrowheads="1"/>
          </p:cNvSpPr>
          <p:nvPr/>
        </p:nvSpPr>
        <p:spPr bwMode="auto">
          <a:xfrm>
            <a:off x="1941968" y="592174"/>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zh-CN" sz="2000" b="1" dirty="0">
                <a:solidFill>
                  <a:prstClr val="white"/>
                </a:solidFill>
                <a:latin typeface="微软雅黑" panose="020B0503020204020204" pitchFamily="34" charset="-122"/>
                <a:ea typeface="微软雅黑" panose="020B0503020204020204" pitchFamily="34" charset="-122"/>
              </a:rPr>
              <a:t>IPv6 </a:t>
            </a:r>
            <a:r>
              <a:rPr lang="zh-CN" altLang="en-US" sz="2000" b="1" dirty="0">
                <a:solidFill>
                  <a:prstClr val="white"/>
                </a:solidFill>
                <a:latin typeface="微软雅黑" panose="020B0503020204020204" pitchFamily="34" charset="-122"/>
                <a:ea typeface="微软雅黑" panose="020B0503020204020204" pitchFamily="34" charset="-122"/>
              </a:rPr>
              <a:t>单播地址的划分方法</a:t>
            </a:r>
          </a:p>
        </p:txBody>
      </p:sp>
      <p:grpSp>
        <p:nvGrpSpPr>
          <p:cNvPr id="23" name="组合 22"/>
          <p:cNvGrpSpPr/>
          <p:nvPr/>
        </p:nvGrpSpPr>
        <p:grpSpPr>
          <a:xfrm>
            <a:off x="998507" y="1410676"/>
            <a:ext cx="7174153" cy="1390651"/>
            <a:chOff x="933855" y="1761657"/>
            <a:chExt cx="7174153" cy="1390651"/>
          </a:xfrm>
        </p:grpSpPr>
        <p:sp>
          <p:nvSpPr>
            <p:cNvPr id="6" name="Rectangle 2"/>
            <p:cNvSpPr>
              <a:spLocks noChangeArrowheads="1"/>
            </p:cNvSpPr>
            <p:nvPr/>
          </p:nvSpPr>
          <p:spPr bwMode="auto">
            <a:xfrm>
              <a:off x="933855" y="2806529"/>
              <a:ext cx="7172653" cy="335566"/>
            </a:xfrm>
            <a:prstGeom prst="rect">
              <a:avLst/>
            </a:prstGeom>
            <a:solidFill>
              <a:srgbClr val="0000FF"/>
            </a:solidFill>
            <a:ln w="19050">
              <a:solidFill>
                <a:schemeClr val="tx1"/>
              </a:solidFill>
              <a:miter lim="800000"/>
            </a:ln>
            <a:effectLst/>
          </p:spPr>
          <p:txBody>
            <a:bodyPr wrap="none" anchor="ctr"/>
            <a:lstStyle/>
            <a:p>
              <a:pPr>
                <a:defRPr/>
              </a:pPr>
              <a:endParaRPr lang="zh-CN" altLang="en-US" sz="1400" b="1" dirty="0">
                <a:solidFill>
                  <a:srgbClr val="000099"/>
                </a:solidFill>
                <a:latin typeface="微软雅黑" panose="020B0503020204020204" pitchFamily="34" charset="-122"/>
                <a:ea typeface="微软雅黑" panose="020B0503020204020204" pitchFamily="34" charset="-122"/>
              </a:endParaRPr>
            </a:p>
          </p:txBody>
        </p:sp>
        <p:sp>
          <p:nvSpPr>
            <p:cNvPr id="7" name="Rectangle 110"/>
            <p:cNvSpPr>
              <a:spLocks noChangeArrowheads="1"/>
            </p:cNvSpPr>
            <p:nvPr/>
          </p:nvSpPr>
          <p:spPr bwMode="auto">
            <a:xfrm>
              <a:off x="5504730" y="2837799"/>
              <a:ext cx="2603278"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1400" b="1" dirty="0">
                  <a:solidFill>
                    <a:prstClr val="white"/>
                  </a:solidFill>
                  <a:latin typeface="微软雅黑" panose="020B0503020204020204" pitchFamily="34" charset="-122"/>
                  <a:ea typeface="微软雅黑" panose="020B0503020204020204" pitchFamily="34" charset="-122"/>
                </a:rPr>
                <a:t>接口标识符</a:t>
              </a:r>
              <a:r>
                <a:rPr lang="en-US" altLang="zh-CN" sz="1400" b="1" dirty="0">
                  <a:solidFill>
                    <a:prstClr val="white"/>
                  </a:solidFill>
                  <a:latin typeface="微软雅黑" panose="020B0503020204020204" pitchFamily="34" charset="-122"/>
                  <a:ea typeface="微软雅黑" panose="020B0503020204020204" pitchFamily="34" charset="-122"/>
                </a:rPr>
                <a:t>(128 – </a:t>
              </a:r>
              <a:r>
                <a:rPr lang="en-US" altLang="zh-CN" sz="1400" b="1" i="1" dirty="0">
                  <a:solidFill>
                    <a:prstClr val="white"/>
                  </a:solidFill>
                  <a:latin typeface="微软雅黑" panose="020B0503020204020204" pitchFamily="34" charset="-122"/>
                  <a:ea typeface="微软雅黑" panose="020B0503020204020204" pitchFamily="34" charset="-122"/>
                </a:rPr>
                <a:t>n</a:t>
              </a:r>
              <a:r>
                <a:rPr lang="en-US" altLang="zh-CN" sz="1400" b="1" dirty="0">
                  <a:solidFill>
                    <a:prstClr val="white"/>
                  </a:solidFill>
                  <a:latin typeface="微软雅黑" panose="020B0503020204020204" pitchFamily="34" charset="-122"/>
                  <a:ea typeface="微软雅黑" panose="020B0503020204020204" pitchFamily="34" charset="-122"/>
                </a:rPr>
                <a:t> – </a:t>
              </a:r>
              <a:r>
                <a:rPr lang="en-US" altLang="zh-CN" sz="1400" b="1" i="1" dirty="0">
                  <a:solidFill>
                    <a:prstClr val="white"/>
                  </a:solidFill>
                  <a:latin typeface="微软雅黑" panose="020B0503020204020204" pitchFamily="34" charset="-122"/>
                  <a:ea typeface="微软雅黑" panose="020B0503020204020204" pitchFamily="34" charset="-122"/>
                </a:rPr>
                <a:t>m</a:t>
              </a:r>
              <a:r>
                <a:rPr lang="en-US" altLang="zh-CN" sz="1400" b="1" dirty="0">
                  <a:solidFill>
                    <a:prstClr val="white"/>
                  </a:solidFill>
                  <a:latin typeface="微软雅黑" panose="020B0503020204020204" pitchFamily="34" charset="-122"/>
                  <a:ea typeface="微软雅黑" panose="020B0503020204020204" pitchFamily="34" charset="-122"/>
                </a:rPr>
                <a:t> ) bit</a:t>
              </a:r>
              <a:endParaRPr lang="zh-CN" altLang="en-US" sz="1400" b="1" dirty="0">
                <a:solidFill>
                  <a:prstClr val="white"/>
                </a:solidFill>
                <a:latin typeface="微软雅黑" panose="020B0503020204020204" pitchFamily="34" charset="-122"/>
                <a:ea typeface="微软雅黑" panose="020B0503020204020204" pitchFamily="34" charset="-122"/>
              </a:endParaRPr>
            </a:p>
          </p:txBody>
        </p:sp>
        <p:sp>
          <p:nvSpPr>
            <p:cNvPr id="8" name="Line 165"/>
            <p:cNvSpPr>
              <a:spLocks noChangeShapeType="1"/>
            </p:cNvSpPr>
            <p:nvPr/>
          </p:nvSpPr>
          <p:spPr bwMode="auto">
            <a:xfrm>
              <a:off x="3664655" y="2806529"/>
              <a:ext cx="1435" cy="345779"/>
            </a:xfrm>
            <a:prstGeom prst="line">
              <a:avLst/>
            </a:prstGeom>
            <a:noFill/>
            <a:ln w="12700">
              <a:solidFill>
                <a:srgbClr val="FFC000"/>
              </a:solidFill>
              <a:round/>
            </a:ln>
            <a:extLst>
              <a:ext uri="{909E8E84-426E-40DD-AFC4-6F175D3DCCD1}">
                <a14:hiddenFill xmlns:a14="http://schemas.microsoft.com/office/drawing/2010/main">
                  <a:noFill/>
                </a14:hiddenFill>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9" name="Line 166"/>
            <p:cNvSpPr>
              <a:spLocks noChangeShapeType="1"/>
            </p:cNvSpPr>
            <p:nvPr/>
          </p:nvSpPr>
          <p:spPr bwMode="auto">
            <a:xfrm>
              <a:off x="5552120" y="2806529"/>
              <a:ext cx="0" cy="341402"/>
            </a:xfrm>
            <a:prstGeom prst="line">
              <a:avLst/>
            </a:prstGeom>
            <a:noFill/>
            <a:ln w="12700">
              <a:solidFill>
                <a:srgbClr val="FFC000"/>
              </a:solidFill>
              <a:round/>
            </a:ln>
            <a:extLst>
              <a:ext uri="{909E8E84-426E-40DD-AFC4-6F175D3DCCD1}">
                <a14:hiddenFill xmlns:a14="http://schemas.microsoft.com/office/drawing/2010/main">
                  <a:noFill/>
                </a14:hiddenFill>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Rectangle 2"/>
            <p:cNvSpPr>
              <a:spLocks noChangeArrowheads="1"/>
            </p:cNvSpPr>
            <p:nvPr/>
          </p:nvSpPr>
          <p:spPr bwMode="auto">
            <a:xfrm>
              <a:off x="933855" y="2294550"/>
              <a:ext cx="7172653" cy="335566"/>
            </a:xfrm>
            <a:prstGeom prst="rect">
              <a:avLst/>
            </a:prstGeom>
            <a:solidFill>
              <a:srgbClr val="0000FF"/>
            </a:solidFill>
            <a:ln w="19050">
              <a:solidFill>
                <a:schemeClr val="tx1"/>
              </a:solidFill>
              <a:miter lim="800000"/>
            </a:ln>
            <a:effectLst/>
          </p:spPr>
          <p:txBody>
            <a:bodyPr wrap="none" anchor="ctr"/>
            <a:lstStyle/>
            <a:p>
              <a:pPr>
                <a:defRPr/>
              </a:pPr>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Rectangle 2"/>
            <p:cNvSpPr>
              <a:spLocks noChangeArrowheads="1"/>
            </p:cNvSpPr>
            <p:nvPr/>
          </p:nvSpPr>
          <p:spPr bwMode="auto">
            <a:xfrm>
              <a:off x="933855" y="1774261"/>
              <a:ext cx="7172653" cy="335566"/>
            </a:xfrm>
            <a:prstGeom prst="rect">
              <a:avLst/>
            </a:prstGeom>
            <a:solidFill>
              <a:srgbClr val="00FFFF"/>
            </a:solidFill>
            <a:ln w="19050">
              <a:solidFill>
                <a:schemeClr val="tx1"/>
              </a:solidFill>
              <a:miter lim="800000"/>
            </a:ln>
            <a:effectLst/>
          </p:spPr>
          <p:txBody>
            <a:bodyPr wrap="none" anchor="ctr"/>
            <a:lstStyle/>
            <a:p>
              <a:pPr>
                <a:defRPr/>
              </a:pPr>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Rectangle 126"/>
            <p:cNvSpPr>
              <a:spLocks noChangeArrowheads="1"/>
            </p:cNvSpPr>
            <p:nvPr/>
          </p:nvSpPr>
          <p:spPr bwMode="auto">
            <a:xfrm>
              <a:off x="2660076" y="1761657"/>
              <a:ext cx="3879272" cy="335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a:r>
                <a:rPr lang="zh-CN" altLang="en-US" sz="1600" b="1" dirty="0">
                  <a:solidFill>
                    <a:prstClr val="black"/>
                  </a:solidFill>
                  <a:latin typeface="微软雅黑" panose="020B0503020204020204" pitchFamily="34" charset="-122"/>
                  <a:ea typeface="微软雅黑" panose="020B0503020204020204" pitchFamily="34" charset="-122"/>
                </a:rPr>
                <a:t>节 点 地 址 </a:t>
              </a:r>
              <a:r>
                <a:rPr lang="en-US" altLang="zh-CN" sz="1600" b="1" dirty="0">
                  <a:solidFill>
                    <a:prstClr val="black"/>
                  </a:solidFill>
                  <a:latin typeface="微软雅黑" panose="020B0503020204020204" pitchFamily="34" charset="-122"/>
                  <a:ea typeface="微软雅黑" panose="020B0503020204020204" pitchFamily="34" charset="-122"/>
                </a:rPr>
                <a:t>(128 bit)</a:t>
              </a:r>
              <a:endParaRPr lang="zh-CN" altLang="en-US" sz="1600" b="1" dirty="0">
                <a:solidFill>
                  <a:prstClr val="black"/>
                </a:solidFill>
                <a:latin typeface="微软雅黑" panose="020B0503020204020204" pitchFamily="34" charset="-122"/>
                <a:ea typeface="微软雅黑" panose="020B0503020204020204" pitchFamily="34" charset="-122"/>
              </a:endParaRPr>
            </a:p>
          </p:txBody>
        </p:sp>
        <p:sp>
          <p:nvSpPr>
            <p:cNvPr id="13" name="Line 166"/>
            <p:cNvSpPr>
              <a:spLocks noChangeShapeType="1"/>
            </p:cNvSpPr>
            <p:nvPr/>
          </p:nvSpPr>
          <p:spPr bwMode="auto">
            <a:xfrm>
              <a:off x="4788632" y="2294550"/>
              <a:ext cx="0" cy="341402"/>
            </a:xfrm>
            <a:prstGeom prst="line">
              <a:avLst/>
            </a:prstGeom>
            <a:noFill/>
            <a:ln w="12700">
              <a:solidFill>
                <a:srgbClr val="FFC000"/>
              </a:solidFill>
              <a:round/>
            </a:ln>
            <a:extLst>
              <a:ext uri="{909E8E84-426E-40DD-AFC4-6F175D3DCCD1}">
                <a14:hiddenFill xmlns:a14="http://schemas.microsoft.com/office/drawing/2010/main">
                  <a:noFill/>
                </a14:hiddenFill>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4" name="Rectangle 110"/>
            <p:cNvSpPr>
              <a:spLocks noChangeArrowheads="1"/>
            </p:cNvSpPr>
            <p:nvPr/>
          </p:nvSpPr>
          <p:spPr bwMode="auto">
            <a:xfrm>
              <a:off x="5293811" y="2321286"/>
              <a:ext cx="2277868"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1400" b="1" dirty="0">
                  <a:solidFill>
                    <a:prstClr val="white"/>
                  </a:solidFill>
                  <a:latin typeface="微软雅黑" panose="020B0503020204020204" pitchFamily="34" charset="-122"/>
                  <a:ea typeface="微软雅黑" panose="020B0503020204020204" pitchFamily="34" charset="-122"/>
                </a:rPr>
                <a:t>接口标识符 </a:t>
              </a:r>
              <a:r>
                <a:rPr lang="en-US" altLang="zh-CN" sz="1400" b="1" dirty="0">
                  <a:solidFill>
                    <a:prstClr val="white"/>
                  </a:solidFill>
                  <a:latin typeface="微软雅黑" panose="020B0503020204020204" pitchFamily="34" charset="-122"/>
                  <a:ea typeface="微软雅黑" panose="020B0503020204020204" pitchFamily="34" charset="-122"/>
                </a:rPr>
                <a:t>(128 – </a:t>
              </a:r>
              <a:r>
                <a:rPr lang="en-US" altLang="zh-CN" sz="1400" b="1" i="1" dirty="0">
                  <a:solidFill>
                    <a:prstClr val="white"/>
                  </a:solidFill>
                  <a:latin typeface="微软雅黑" panose="020B0503020204020204" pitchFamily="34" charset="-122"/>
                  <a:ea typeface="微软雅黑" panose="020B0503020204020204" pitchFamily="34" charset="-122"/>
                </a:rPr>
                <a:t>n</a:t>
              </a:r>
              <a:r>
                <a:rPr lang="en-US" altLang="zh-CN" sz="1400" b="1" dirty="0">
                  <a:solidFill>
                    <a:prstClr val="white"/>
                  </a:solidFill>
                  <a:latin typeface="微软雅黑" panose="020B0503020204020204" pitchFamily="34" charset="-122"/>
                  <a:ea typeface="微软雅黑" panose="020B0503020204020204" pitchFamily="34" charset="-122"/>
                </a:rPr>
                <a:t> ) bit</a:t>
              </a:r>
              <a:endParaRPr lang="zh-CN" altLang="en-US" sz="1400" b="1" dirty="0">
                <a:solidFill>
                  <a:prstClr val="white"/>
                </a:solidFill>
                <a:latin typeface="微软雅黑" panose="020B0503020204020204" pitchFamily="34" charset="-122"/>
                <a:ea typeface="微软雅黑" panose="020B0503020204020204" pitchFamily="34" charset="-122"/>
              </a:endParaRPr>
            </a:p>
          </p:txBody>
        </p:sp>
        <p:sp>
          <p:nvSpPr>
            <p:cNvPr id="15" name="矩形 14"/>
            <p:cNvSpPr/>
            <p:nvPr/>
          </p:nvSpPr>
          <p:spPr bwMode="auto">
            <a:xfrm>
              <a:off x="963629" y="2309803"/>
              <a:ext cx="3795720" cy="3050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1400">
                <a:solidFill>
                  <a:srgbClr val="000099"/>
                </a:solidFill>
                <a:latin typeface="微软雅黑" panose="020B0503020204020204" pitchFamily="34" charset="-122"/>
                <a:ea typeface="微软雅黑" panose="020B0503020204020204" pitchFamily="34" charset="-122"/>
              </a:endParaRPr>
            </a:p>
          </p:txBody>
        </p:sp>
        <p:sp>
          <p:nvSpPr>
            <p:cNvPr id="16" name="Rectangle 126"/>
            <p:cNvSpPr>
              <a:spLocks noChangeArrowheads="1"/>
            </p:cNvSpPr>
            <p:nvPr/>
          </p:nvSpPr>
          <p:spPr bwMode="auto">
            <a:xfrm>
              <a:off x="2123587" y="2319438"/>
              <a:ext cx="1511633"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1400" b="1" dirty="0">
                  <a:solidFill>
                    <a:prstClr val="black"/>
                  </a:solidFill>
                  <a:latin typeface="微软雅黑" panose="020B0503020204020204" pitchFamily="34" charset="-122"/>
                  <a:ea typeface="微软雅黑" panose="020B0503020204020204" pitchFamily="34" charset="-122"/>
                </a:rPr>
                <a:t>子网前缀 </a:t>
              </a:r>
              <a:r>
                <a:rPr lang="en-US" altLang="zh-CN" sz="1400" b="1" dirty="0">
                  <a:solidFill>
                    <a:prstClr val="black"/>
                  </a:solidFill>
                  <a:latin typeface="微软雅黑" panose="020B0503020204020204" pitchFamily="34" charset="-122"/>
                  <a:ea typeface="微软雅黑" panose="020B0503020204020204" pitchFamily="34" charset="-122"/>
                </a:rPr>
                <a:t>(</a:t>
              </a:r>
              <a:r>
                <a:rPr lang="en-US" altLang="zh-CN" sz="1400" b="1" i="1" dirty="0">
                  <a:solidFill>
                    <a:prstClr val="black"/>
                  </a:solidFill>
                  <a:latin typeface="微软雅黑" panose="020B0503020204020204" pitchFamily="34" charset="-122"/>
                  <a:ea typeface="微软雅黑" panose="020B0503020204020204" pitchFamily="34" charset="-122"/>
                </a:rPr>
                <a:t>n</a:t>
              </a:r>
              <a:r>
                <a:rPr lang="en-US" altLang="zh-CN" sz="1400" b="1" dirty="0">
                  <a:solidFill>
                    <a:prstClr val="black"/>
                  </a:solidFill>
                  <a:latin typeface="微软雅黑" panose="020B0503020204020204" pitchFamily="34" charset="-122"/>
                  <a:ea typeface="微软雅黑" panose="020B0503020204020204" pitchFamily="34" charset="-122"/>
                </a:rPr>
                <a:t> bit)</a:t>
              </a:r>
              <a:endParaRPr lang="zh-CN" altLang="en-US" sz="1400" b="1" dirty="0">
                <a:solidFill>
                  <a:prstClr val="black"/>
                </a:solidFill>
                <a:latin typeface="微软雅黑" panose="020B0503020204020204" pitchFamily="34" charset="-122"/>
                <a:ea typeface="微软雅黑" panose="020B0503020204020204" pitchFamily="34" charset="-122"/>
              </a:endParaRPr>
            </a:p>
          </p:txBody>
        </p:sp>
        <p:sp>
          <p:nvSpPr>
            <p:cNvPr id="17" name="矩形 16"/>
            <p:cNvSpPr/>
            <p:nvPr/>
          </p:nvSpPr>
          <p:spPr bwMode="auto">
            <a:xfrm>
              <a:off x="3695998" y="2823875"/>
              <a:ext cx="1829473" cy="305060"/>
            </a:xfrm>
            <a:prstGeom prst="rect">
              <a:avLst/>
            </a:prstGeom>
            <a:solidFill>
              <a:srgbClr val="FF99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1400">
                <a:solidFill>
                  <a:srgbClr val="000099"/>
                </a:solidFill>
                <a:latin typeface="微软雅黑" panose="020B0503020204020204" pitchFamily="34" charset="-122"/>
                <a:ea typeface="微软雅黑" panose="020B0503020204020204" pitchFamily="34" charset="-122"/>
              </a:endParaRPr>
            </a:p>
          </p:txBody>
        </p:sp>
        <p:sp>
          <p:nvSpPr>
            <p:cNvPr id="18" name="Rectangle 126"/>
            <p:cNvSpPr>
              <a:spLocks noChangeArrowheads="1"/>
            </p:cNvSpPr>
            <p:nvPr/>
          </p:nvSpPr>
          <p:spPr bwMode="auto">
            <a:xfrm>
              <a:off x="3726694" y="2837798"/>
              <a:ext cx="1750480"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1400" b="1" dirty="0">
                  <a:solidFill>
                    <a:prstClr val="black"/>
                  </a:solidFill>
                  <a:latin typeface="微软雅黑" panose="020B0503020204020204" pitchFamily="34" charset="-122"/>
                  <a:ea typeface="微软雅黑" panose="020B0503020204020204" pitchFamily="34" charset="-122"/>
                </a:rPr>
                <a:t>子网标识符 </a:t>
              </a:r>
              <a:r>
                <a:rPr lang="en-US" altLang="zh-CN" sz="1400" b="1" dirty="0">
                  <a:solidFill>
                    <a:prstClr val="black"/>
                  </a:solidFill>
                  <a:latin typeface="微软雅黑" panose="020B0503020204020204" pitchFamily="34" charset="-122"/>
                  <a:ea typeface="微软雅黑" panose="020B0503020204020204" pitchFamily="34" charset="-122"/>
                </a:rPr>
                <a:t>(</a:t>
              </a:r>
              <a:r>
                <a:rPr lang="en-US" altLang="zh-CN" sz="1400" b="1" i="1" dirty="0">
                  <a:solidFill>
                    <a:prstClr val="black"/>
                  </a:solidFill>
                  <a:latin typeface="微软雅黑" panose="020B0503020204020204" pitchFamily="34" charset="-122"/>
                  <a:ea typeface="微软雅黑" panose="020B0503020204020204" pitchFamily="34" charset="-122"/>
                </a:rPr>
                <a:t>m</a:t>
              </a:r>
              <a:r>
                <a:rPr lang="en-US" altLang="zh-CN" sz="1400" b="1" dirty="0">
                  <a:solidFill>
                    <a:prstClr val="black"/>
                  </a:solidFill>
                  <a:latin typeface="微软雅黑" panose="020B0503020204020204" pitchFamily="34" charset="-122"/>
                  <a:ea typeface="微软雅黑" panose="020B0503020204020204" pitchFamily="34" charset="-122"/>
                </a:rPr>
                <a:t> bit)</a:t>
              </a:r>
              <a:endParaRPr lang="zh-CN" altLang="en-US" sz="1400" b="1" dirty="0">
                <a:solidFill>
                  <a:prstClr val="black"/>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963629" y="2824700"/>
              <a:ext cx="2675206" cy="304236"/>
            </a:xfrm>
            <a:prstGeom prst="rect">
              <a:avLst/>
            </a:prstGeom>
            <a:solidFill>
              <a:srgbClr val="00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eaLnBrk="0" fontAlgn="base" hangingPunct="0">
                <a:spcBef>
                  <a:spcPct val="0"/>
                </a:spcBef>
                <a:spcAft>
                  <a:spcPct val="0"/>
                </a:spcAft>
              </a:pPr>
              <a:endParaRPr lang="zh-CN" altLang="en-US" sz="1400">
                <a:solidFill>
                  <a:srgbClr val="000099"/>
                </a:solidFill>
                <a:latin typeface="微软雅黑" panose="020B0503020204020204" pitchFamily="34" charset="-122"/>
                <a:ea typeface="微软雅黑" panose="020B0503020204020204" pitchFamily="34" charset="-122"/>
              </a:endParaRPr>
            </a:p>
          </p:txBody>
        </p:sp>
        <p:sp>
          <p:nvSpPr>
            <p:cNvPr id="20" name="Rectangle 126"/>
            <p:cNvSpPr>
              <a:spLocks noChangeArrowheads="1"/>
            </p:cNvSpPr>
            <p:nvPr/>
          </p:nvSpPr>
          <p:spPr bwMode="auto">
            <a:xfrm>
              <a:off x="1172893" y="2837798"/>
              <a:ext cx="222977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a:r>
                <a:rPr lang="zh-CN" altLang="en-US" sz="1400" b="1" dirty="0">
                  <a:solidFill>
                    <a:prstClr val="black"/>
                  </a:solidFill>
                  <a:latin typeface="微软雅黑" panose="020B0503020204020204" pitchFamily="34" charset="-122"/>
                  <a:ea typeface="微软雅黑" panose="020B0503020204020204" pitchFamily="34" charset="-122"/>
                </a:rPr>
                <a:t>全球路由选择前缀 </a:t>
              </a:r>
              <a:r>
                <a:rPr lang="en-US" altLang="zh-CN" sz="1400" b="1" dirty="0">
                  <a:solidFill>
                    <a:prstClr val="black"/>
                  </a:solidFill>
                  <a:latin typeface="微软雅黑" panose="020B0503020204020204" pitchFamily="34" charset="-122"/>
                  <a:ea typeface="微软雅黑" panose="020B0503020204020204" pitchFamily="34" charset="-122"/>
                </a:rPr>
                <a:t>(</a:t>
              </a:r>
              <a:r>
                <a:rPr lang="en-US" altLang="zh-CN" sz="1400" b="1" i="1" dirty="0">
                  <a:solidFill>
                    <a:prstClr val="black"/>
                  </a:solidFill>
                  <a:latin typeface="微软雅黑" panose="020B0503020204020204" pitchFamily="34" charset="-122"/>
                  <a:ea typeface="微软雅黑" panose="020B0503020204020204" pitchFamily="34" charset="-122"/>
                </a:rPr>
                <a:t>n</a:t>
              </a:r>
              <a:r>
                <a:rPr lang="en-US" altLang="zh-CN" sz="1400" b="1" dirty="0">
                  <a:solidFill>
                    <a:prstClr val="black"/>
                  </a:solidFill>
                  <a:latin typeface="微软雅黑" panose="020B0503020204020204" pitchFamily="34" charset="-122"/>
                  <a:ea typeface="微软雅黑" panose="020B0503020204020204" pitchFamily="34" charset="-122"/>
                </a:rPr>
                <a:t> bit)</a:t>
              </a:r>
              <a:endParaRPr lang="zh-CN" altLang="en-US" sz="1400" b="1" dirty="0">
                <a:solidFill>
                  <a:prstClr val="black"/>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22313"/>
            <a:ext cx="8053711" cy="388721"/>
          </a:xfrm>
          <a:prstGeom prst="roundRect">
            <a:avLst>
              <a:gd name="adj" fmla="val 16667"/>
            </a:avLst>
          </a:prstGeom>
          <a:solidFill>
            <a:srgbClr val="0089FA"/>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2546446" y="581450"/>
            <a:ext cx="40511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prstClr val="white"/>
                </a:solidFill>
                <a:latin typeface="微软雅黑" panose="020B0503020204020204" pitchFamily="34" charset="-122"/>
                <a:ea typeface="微软雅黑" panose="020B0503020204020204" pitchFamily="34" charset="-122"/>
              </a:rPr>
              <a:t>4.5.3  </a:t>
            </a:r>
            <a:r>
              <a:rPr lang="zh-CN" altLang="en-US" sz="2400" b="1" dirty="0">
                <a:solidFill>
                  <a:prstClr val="white"/>
                </a:solidFill>
                <a:latin typeface="微软雅黑" panose="020B0503020204020204" pitchFamily="34" charset="-122"/>
                <a:ea typeface="微软雅黑" panose="020B0503020204020204" pitchFamily="34" charset="-122"/>
              </a:rPr>
              <a:t>从 </a:t>
            </a:r>
            <a:r>
              <a:rPr lang="en-US" altLang="zh-CN" sz="2400" b="1" dirty="0">
                <a:solidFill>
                  <a:prstClr val="white"/>
                </a:solidFill>
                <a:latin typeface="微软雅黑" panose="020B0503020204020204" pitchFamily="34" charset="-122"/>
                <a:ea typeface="微软雅黑" panose="020B0503020204020204" pitchFamily="34" charset="-122"/>
              </a:rPr>
              <a:t>IPv4 </a:t>
            </a:r>
            <a:r>
              <a:rPr lang="zh-CN" altLang="en-US" sz="2400" b="1" dirty="0">
                <a:solidFill>
                  <a:prstClr val="white"/>
                </a:solidFill>
                <a:latin typeface="微软雅黑" panose="020B0503020204020204" pitchFamily="34" charset="-122"/>
                <a:ea typeface="微软雅黑" panose="020B0503020204020204" pitchFamily="34" charset="-122"/>
              </a:rPr>
              <a:t>向 </a:t>
            </a:r>
            <a:r>
              <a:rPr lang="en-US" altLang="zh-CN" sz="2400" b="1" dirty="0">
                <a:solidFill>
                  <a:prstClr val="white"/>
                </a:solidFill>
                <a:latin typeface="微软雅黑" panose="020B0503020204020204" pitchFamily="34" charset="-122"/>
                <a:ea typeface="微软雅黑" panose="020B0503020204020204" pitchFamily="34" charset="-122"/>
              </a:rPr>
              <a:t>IPv6 </a:t>
            </a:r>
            <a:r>
              <a:rPr lang="zh-CN" altLang="en-US" sz="2400" b="1" dirty="0">
                <a:solidFill>
                  <a:prstClr val="white"/>
                </a:solidFill>
                <a:latin typeface="微软雅黑" panose="020B0503020204020204" pitchFamily="34" charset="-122"/>
                <a:ea typeface="微软雅黑" panose="020B0503020204020204" pitchFamily="34" charset="-122"/>
              </a:rPr>
              <a:t>过渡</a:t>
            </a:r>
          </a:p>
        </p:txBody>
      </p:sp>
      <p:sp>
        <p:nvSpPr>
          <p:cNvPr id="4" name="Rectangle 8"/>
          <p:cNvSpPr>
            <a:spLocks noChangeArrowheads="1"/>
          </p:cNvSpPr>
          <p:nvPr/>
        </p:nvSpPr>
        <p:spPr bwMode="auto">
          <a:xfrm>
            <a:off x="545143" y="1014028"/>
            <a:ext cx="805371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方法：</a:t>
            </a:r>
            <a:r>
              <a:rPr lang="zh-CN" altLang="en-US" sz="2000" b="1" dirty="0">
                <a:solidFill>
                  <a:srgbClr val="C00000"/>
                </a:solidFill>
                <a:latin typeface="微软雅黑" panose="020B0503020204020204" pitchFamily="34" charset="-122"/>
                <a:ea typeface="微软雅黑" panose="020B0503020204020204" pitchFamily="34" charset="-122"/>
              </a:rPr>
              <a:t>逐步演进，向后兼容。</a:t>
            </a:r>
            <a:endParaRPr lang="en-US" altLang="zh-CN" sz="2000" b="1" dirty="0">
              <a:solidFill>
                <a:srgbClr val="C00000"/>
              </a:solidFill>
              <a:latin typeface="微软雅黑" panose="020B0503020204020204" pitchFamily="34" charset="-122"/>
              <a:ea typeface="微软雅黑" panose="020B0503020204020204" pitchFamily="34" charset="-122"/>
            </a:endParaRPr>
          </a:p>
          <a:p>
            <a:pPr marL="285750" indent="-285750">
              <a:lnSpc>
                <a:spcPts val="32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向后兼容：</a:t>
            </a:r>
            <a:r>
              <a:rPr lang="en-US" altLang="zh-CN" sz="2000" b="1" dirty="0">
                <a:solidFill>
                  <a:prstClr val="black"/>
                </a:solidFill>
                <a:latin typeface="微软雅黑" panose="020B0503020204020204" pitchFamily="34" charset="-122"/>
                <a:ea typeface="微软雅黑" panose="020B0503020204020204" pitchFamily="34" charset="-122"/>
              </a:rPr>
              <a:t>IPv6 </a:t>
            </a:r>
            <a:r>
              <a:rPr lang="zh-CN" altLang="en-US" sz="2000" b="1" dirty="0">
                <a:solidFill>
                  <a:prstClr val="black"/>
                </a:solidFill>
                <a:latin typeface="微软雅黑" panose="020B0503020204020204" pitchFamily="34" charset="-122"/>
                <a:ea typeface="微软雅黑" panose="020B0503020204020204" pitchFamily="34" charset="-122"/>
              </a:rPr>
              <a:t>系统必须能够接收和转发 </a:t>
            </a:r>
            <a:r>
              <a:rPr lang="en-US" altLang="zh-CN" sz="2000" b="1" dirty="0">
                <a:solidFill>
                  <a:prstClr val="black"/>
                </a:solidFill>
                <a:latin typeface="微软雅黑" panose="020B0503020204020204" pitchFamily="34" charset="-122"/>
                <a:ea typeface="微软雅黑" panose="020B0503020204020204" pitchFamily="34" charset="-122"/>
              </a:rPr>
              <a:t>IPv4 </a:t>
            </a:r>
            <a:r>
              <a:rPr lang="zh-CN" altLang="en-US" sz="2000" b="1" dirty="0">
                <a:solidFill>
                  <a:prstClr val="black"/>
                </a:solidFill>
                <a:latin typeface="微软雅黑" panose="020B0503020204020204" pitchFamily="34" charset="-122"/>
                <a:ea typeface="微软雅黑" panose="020B0503020204020204" pitchFamily="34" charset="-122"/>
              </a:rPr>
              <a:t>分组，并且能够为 </a:t>
            </a:r>
            <a:r>
              <a:rPr lang="en-US" altLang="zh-CN" sz="2000" b="1" dirty="0">
                <a:solidFill>
                  <a:prstClr val="black"/>
                </a:solidFill>
                <a:latin typeface="微软雅黑" panose="020B0503020204020204" pitchFamily="34" charset="-122"/>
                <a:ea typeface="微软雅黑" panose="020B0503020204020204" pitchFamily="34" charset="-122"/>
              </a:rPr>
              <a:t>IPv4 </a:t>
            </a:r>
            <a:r>
              <a:rPr lang="zh-CN" altLang="en-US" sz="2000" b="1" dirty="0">
                <a:solidFill>
                  <a:prstClr val="black"/>
                </a:solidFill>
                <a:latin typeface="微软雅黑" panose="020B0503020204020204" pitchFamily="34" charset="-122"/>
                <a:ea typeface="微软雅黑" panose="020B0503020204020204" pitchFamily="34" charset="-122"/>
              </a:rPr>
              <a:t>分组选择路由。</a:t>
            </a:r>
          </a:p>
          <a:p>
            <a:pPr marL="285750" indent="-285750">
              <a:lnSpc>
                <a:spcPts val="32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两种过渡策略：</a:t>
            </a:r>
          </a:p>
          <a:p>
            <a:pPr marL="624205" indent="-342900">
              <a:lnSpc>
                <a:spcPts val="3200"/>
              </a:lnSpc>
              <a:buClr>
                <a:srgbClr val="7030A0"/>
              </a:buClr>
              <a:buFont typeface="+mj-lt"/>
              <a:buAutoNum type="arabicPeriod"/>
            </a:pPr>
            <a:r>
              <a:rPr lang="zh-CN" altLang="en-US" sz="2000" b="1" dirty="0">
                <a:solidFill>
                  <a:prstClr val="black"/>
                </a:solidFill>
                <a:latin typeface="微软雅黑" panose="020B0503020204020204" pitchFamily="34" charset="-122"/>
                <a:ea typeface="微软雅黑" panose="020B0503020204020204" pitchFamily="34" charset="-122"/>
              </a:rPr>
              <a:t>使用双协议栈</a:t>
            </a:r>
          </a:p>
          <a:p>
            <a:pPr marL="624205" indent="-342900">
              <a:lnSpc>
                <a:spcPts val="3200"/>
              </a:lnSpc>
              <a:buClr>
                <a:srgbClr val="7030A0"/>
              </a:buClr>
              <a:buFont typeface="+mj-lt"/>
              <a:buAutoNum type="arabicPeriod"/>
            </a:pPr>
            <a:r>
              <a:rPr lang="zh-CN" altLang="en-US" sz="2000" b="1" dirty="0">
                <a:solidFill>
                  <a:prstClr val="black"/>
                </a:solidFill>
                <a:latin typeface="微软雅黑" panose="020B0503020204020204" pitchFamily="34" charset="-122"/>
                <a:ea typeface="微软雅黑" panose="020B0503020204020204" pitchFamily="34" charset="-122"/>
              </a:rPr>
              <a:t>使用隧道技术</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45145" y="1071419"/>
            <a:ext cx="8053710" cy="241992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sp>
        <p:nvSpPr>
          <p:cNvPr id="3" name="AutoShape 5"/>
          <p:cNvSpPr>
            <a:spLocks noChangeArrowheads="1"/>
          </p:cNvSpPr>
          <p:nvPr/>
        </p:nvSpPr>
        <p:spPr bwMode="auto">
          <a:xfrm>
            <a:off x="545145" y="621169"/>
            <a:ext cx="8053710"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4" name="Rectangle 6"/>
          <p:cNvSpPr>
            <a:spLocks noChangeArrowheads="1"/>
          </p:cNvSpPr>
          <p:nvPr/>
        </p:nvSpPr>
        <p:spPr bwMode="auto">
          <a:xfrm>
            <a:off x="1941968" y="587958"/>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双协议栈</a:t>
            </a:r>
          </a:p>
        </p:txBody>
      </p:sp>
      <p:sp>
        <p:nvSpPr>
          <p:cNvPr id="5" name="Rectangle 47"/>
          <p:cNvSpPr>
            <a:spLocks noChangeArrowheads="1"/>
          </p:cNvSpPr>
          <p:nvPr/>
        </p:nvSpPr>
        <p:spPr bwMode="auto">
          <a:xfrm>
            <a:off x="3042946" y="1321524"/>
            <a:ext cx="3097212" cy="1584325"/>
          </a:xfrm>
          <a:prstGeom prst="rect">
            <a:avLst/>
          </a:prstGeom>
          <a:solidFill>
            <a:schemeClr val="bg1"/>
          </a:solidFill>
          <a:ln w="28575">
            <a:solidFill>
              <a:schemeClr val="tx1"/>
            </a:solidFill>
            <a:miter lim="800000"/>
          </a:ln>
          <a:effectLst/>
        </p:spPr>
        <p:txBody>
          <a:bodyPr wrap="none" anchor="ctr"/>
          <a:lstStyle/>
          <a:p>
            <a:pPr>
              <a:defRPr/>
            </a:pPr>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6" name="Line 89"/>
          <p:cNvSpPr>
            <a:spLocks noChangeShapeType="1"/>
          </p:cNvSpPr>
          <p:nvPr/>
        </p:nvSpPr>
        <p:spPr bwMode="auto">
          <a:xfrm>
            <a:off x="3042946" y="2042249"/>
            <a:ext cx="3103562" cy="63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7" name="Text Box 90"/>
          <p:cNvSpPr txBox="1">
            <a:spLocks noChangeArrowheads="1"/>
          </p:cNvSpPr>
          <p:nvPr/>
        </p:nvSpPr>
        <p:spPr bwMode="auto">
          <a:xfrm>
            <a:off x="3395371" y="1704111"/>
            <a:ext cx="8001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solidFill>
                  <a:prstClr val="black"/>
                </a:solidFill>
                <a:latin typeface="微软雅黑" panose="020B0503020204020204" pitchFamily="34" charset="-122"/>
                <a:ea typeface="微软雅黑" panose="020B0503020204020204" pitchFamily="34" charset="-122"/>
              </a:rPr>
              <a:t>运输层</a:t>
            </a:r>
          </a:p>
        </p:txBody>
      </p:sp>
      <p:sp>
        <p:nvSpPr>
          <p:cNvPr id="8" name="Line 89"/>
          <p:cNvSpPr>
            <a:spLocks noChangeShapeType="1"/>
          </p:cNvSpPr>
          <p:nvPr/>
        </p:nvSpPr>
        <p:spPr bwMode="auto">
          <a:xfrm>
            <a:off x="3042946" y="2467699"/>
            <a:ext cx="3103562" cy="63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cxnSp>
        <p:nvCxnSpPr>
          <p:cNvPr id="9" name="直接连接符 69"/>
          <p:cNvCxnSpPr>
            <a:cxnSpLocks noChangeShapeType="1"/>
          </p:cNvCxnSpPr>
          <p:nvPr/>
        </p:nvCxnSpPr>
        <p:spPr bwMode="auto">
          <a:xfrm>
            <a:off x="4593933" y="2048599"/>
            <a:ext cx="1588" cy="438150"/>
          </a:xfrm>
          <a:prstGeom prst="line">
            <a:avLst/>
          </a:prstGeom>
          <a:noFill/>
          <a:ln w="9525" algn="ctr">
            <a:solidFill>
              <a:schemeClr val="tx1"/>
            </a:solidFill>
            <a:round/>
          </a:ln>
          <a:extLst>
            <a:ext uri="{909E8E84-426E-40DD-AFC4-6F175D3DCCD1}">
              <a14:hiddenFill xmlns:a14="http://schemas.microsoft.com/office/drawing/2010/main">
                <a:noFill/>
              </a14:hiddenFill>
            </a:ext>
          </a:extLst>
        </p:spPr>
      </p:cxnSp>
      <p:sp>
        <p:nvSpPr>
          <p:cNvPr id="10" name="Rectangle 47"/>
          <p:cNvSpPr>
            <a:spLocks noChangeArrowheads="1"/>
          </p:cNvSpPr>
          <p:nvPr/>
        </p:nvSpPr>
        <p:spPr bwMode="auto">
          <a:xfrm>
            <a:off x="3149308" y="2110511"/>
            <a:ext cx="1360488" cy="271463"/>
          </a:xfrm>
          <a:prstGeom prst="rect">
            <a:avLst/>
          </a:prstGeom>
          <a:solidFill>
            <a:srgbClr val="00B0F0"/>
          </a:solidFill>
          <a:ln w="9525">
            <a:noFill/>
            <a:miter lim="800000"/>
          </a:ln>
          <a:effectLst>
            <a:glow rad="63500">
              <a:schemeClr val="accent2">
                <a:satMod val="175000"/>
                <a:alpha val="40000"/>
              </a:schemeClr>
            </a:glow>
            <a:outerShdw blurRad="50800" dist="38100" dir="2700000" algn="tl" rotWithShape="0">
              <a:prstClr val="black">
                <a:alpha val="40000"/>
              </a:prstClr>
            </a:outerShdw>
          </a:effectLst>
        </p:spPr>
        <p:txBody>
          <a:bodyPr wrap="none" anchor="ctr"/>
          <a:lstStyle/>
          <a:p>
            <a:pPr algn="ctr">
              <a:defRPr/>
            </a:pPr>
            <a:r>
              <a:rPr lang="en-US" altLang="zh-CN" sz="1600" b="1" dirty="0">
                <a:solidFill>
                  <a:prstClr val="black"/>
                </a:solidFill>
                <a:latin typeface="微软雅黑" panose="020B0503020204020204" pitchFamily="34" charset="-122"/>
                <a:ea typeface="微软雅黑" panose="020B0503020204020204" pitchFamily="34" charset="-122"/>
              </a:rPr>
              <a:t>IPv4</a:t>
            </a:r>
            <a:endParaRPr lang="zh-CN" altLang="en-US" sz="1600" b="1" dirty="0">
              <a:solidFill>
                <a:prstClr val="black"/>
              </a:solidFill>
              <a:latin typeface="微软雅黑" panose="020B0503020204020204" pitchFamily="34" charset="-122"/>
              <a:ea typeface="微软雅黑" panose="020B0503020204020204" pitchFamily="34" charset="-122"/>
            </a:endParaRPr>
          </a:p>
        </p:txBody>
      </p:sp>
      <p:sp>
        <p:nvSpPr>
          <p:cNvPr id="11" name="Rectangle 47"/>
          <p:cNvSpPr>
            <a:spLocks noChangeArrowheads="1"/>
          </p:cNvSpPr>
          <p:nvPr/>
        </p:nvSpPr>
        <p:spPr bwMode="auto">
          <a:xfrm>
            <a:off x="4700296" y="2113686"/>
            <a:ext cx="1358900" cy="273050"/>
          </a:xfrm>
          <a:prstGeom prst="rect">
            <a:avLst/>
          </a:prstGeom>
          <a:solidFill>
            <a:srgbClr val="00B050"/>
          </a:solidFill>
          <a:ln w="9525">
            <a:noFill/>
            <a:miter lim="800000"/>
          </a:ln>
          <a:effectLst>
            <a:glow rad="63500">
              <a:schemeClr val="accent2">
                <a:satMod val="175000"/>
                <a:alpha val="40000"/>
              </a:schemeClr>
            </a:glow>
            <a:outerShdw blurRad="50800" dist="38100" dir="2700000" algn="tl" rotWithShape="0">
              <a:prstClr val="black">
                <a:alpha val="40000"/>
              </a:prstClr>
            </a:outerShdw>
          </a:effectLst>
        </p:spPr>
        <p:txBody>
          <a:bodyPr wrap="none" anchor="ctr"/>
          <a:lstStyle/>
          <a:p>
            <a:pPr algn="ctr">
              <a:defRPr/>
            </a:pPr>
            <a:r>
              <a:rPr lang="en-US" altLang="zh-CN" sz="1600" b="1" dirty="0">
                <a:solidFill>
                  <a:prstClr val="black"/>
                </a:solidFill>
                <a:latin typeface="微软雅黑" panose="020B0503020204020204" pitchFamily="34" charset="-122"/>
                <a:ea typeface="微软雅黑" panose="020B0503020204020204" pitchFamily="34" charset="-122"/>
              </a:rPr>
              <a:t>IPv6</a:t>
            </a:r>
            <a:endParaRPr lang="zh-CN" altLang="en-US" sz="1600" b="1" dirty="0">
              <a:solidFill>
                <a:prstClr val="black"/>
              </a:solidFill>
              <a:latin typeface="微软雅黑" panose="020B0503020204020204" pitchFamily="34" charset="-122"/>
              <a:ea typeface="微软雅黑" panose="020B0503020204020204" pitchFamily="34" charset="-122"/>
            </a:endParaRPr>
          </a:p>
        </p:txBody>
      </p:sp>
      <p:sp>
        <p:nvSpPr>
          <p:cNvPr id="12" name="Text Box 90"/>
          <p:cNvSpPr txBox="1">
            <a:spLocks noChangeArrowheads="1"/>
          </p:cNvSpPr>
          <p:nvPr/>
        </p:nvSpPr>
        <p:spPr bwMode="auto">
          <a:xfrm>
            <a:off x="2989980" y="2545486"/>
            <a:ext cx="141605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prstClr val="black"/>
                </a:solidFill>
                <a:latin typeface="微软雅黑" panose="020B0503020204020204" pitchFamily="34" charset="-122"/>
                <a:ea typeface="微软雅黑" panose="020B0503020204020204" pitchFamily="34" charset="-122"/>
              </a:rPr>
              <a:t>链路层和以下</a:t>
            </a:r>
          </a:p>
        </p:txBody>
      </p:sp>
      <p:sp>
        <p:nvSpPr>
          <p:cNvPr id="13" name="Line 89"/>
          <p:cNvSpPr>
            <a:spLocks noChangeShapeType="1"/>
          </p:cNvSpPr>
          <p:nvPr/>
        </p:nvSpPr>
        <p:spPr bwMode="auto">
          <a:xfrm>
            <a:off x="3042946" y="1681886"/>
            <a:ext cx="3103562" cy="635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4" name="Text Box 90"/>
          <p:cNvSpPr txBox="1">
            <a:spLocks noChangeArrowheads="1"/>
          </p:cNvSpPr>
          <p:nvPr/>
        </p:nvSpPr>
        <p:spPr bwMode="auto">
          <a:xfrm>
            <a:off x="3395371" y="1321524"/>
            <a:ext cx="8001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a:solidFill>
                  <a:prstClr val="black"/>
                </a:solidFill>
                <a:latin typeface="微软雅黑" panose="020B0503020204020204" pitchFamily="34" charset="-122"/>
                <a:ea typeface="微软雅黑" panose="020B0503020204020204" pitchFamily="34" charset="-122"/>
              </a:rPr>
              <a:t>应用层</a:t>
            </a:r>
          </a:p>
        </p:txBody>
      </p:sp>
      <p:sp>
        <p:nvSpPr>
          <p:cNvPr id="15" name="Text Box 18"/>
          <p:cNvSpPr txBox="1">
            <a:spLocks noChangeArrowheads="1"/>
          </p:cNvSpPr>
          <p:nvPr/>
        </p:nvSpPr>
        <p:spPr bwMode="auto">
          <a:xfrm>
            <a:off x="2001108" y="2978874"/>
            <a:ext cx="13708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到 </a:t>
            </a:r>
            <a:r>
              <a:rPr lang="en-US" altLang="zh-CN" sz="1600" b="1" dirty="0">
                <a:solidFill>
                  <a:prstClr val="black"/>
                </a:solidFill>
                <a:latin typeface="微软雅黑" panose="020B0503020204020204" pitchFamily="34" charset="-122"/>
                <a:ea typeface="微软雅黑" panose="020B0503020204020204" pitchFamily="34" charset="-122"/>
              </a:rPr>
              <a:t>IPv4 </a:t>
            </a:r>
            <a:r>
              <a:rPr lang="zh-CN" altLang="en-US" sz="1600" b="1" dirty="0">
                <a:solidFill>
                  <a:prstClr val="black"/>
                </a:solidFill>
                <a:latin typeface="微软雅黑" panose="020B0503020204020204" pitchFamily="34" charset="-122"/>
                <a:ea typeface="微软雅黑" panose="020B0503020204020204" pitchFamily="34" charset="-122"/>
              </a:rPr>
              <a:t>系统</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6" name="Text Box 18"/>
          <p:cNvSpPr txBox="1">
            <a:spLocks noChangeArrowheads="1"/>
          </p:cNvSpPr>
          <p:nvPr/>
        </p:nvSpPr>
        <p:spPr bwMode="auto">
          <a:xfrm>
            <a:off x="5811108" y="2978874"/>
            <a:ext cx="137088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a:solidFill>
                  <a:prstClr val="black"/>
                </a:solidFill>
                <a:latin typeface="微软雅黑" panose="020B0503020204020204" pitchFamily="34" charset="-122"/>
                <a:ea typeface="微软雅黑" panose="020B0503020204020204" pitchFamily="34" charset="-122"/>
              </a:rPr>
              <a:t>到 </a:t>
            </a:r>
            <a:r>
              <a:rPr lang="en-US" altLang="zh-CN" sz="1600" b="1">
                <a:solidFill>
                  <a:prstClr val="black"/>
                </a:solidFill>
                <a:latin typeface="微软雅黑" panose="020B0503020204020204" pitchFamily="34" charset="-122"/>
                <a:ea typeface="微软雅黑" panose="020B0503020204020204" pitchFamily="34" charset="-122"/>
              </a:rPr>
              <a:t>IPv6 </a:t>
            </a:r>
            <a:r>
              <a:rPr lang="zh-CN" altLang="en-US" sz="1600" b="1">
                <a:solidFill>
                  <a:prstClr val="black"/>
                </a:solidFill>
                <a:latin typeface="微软雅黑" panose="020B0503020204020204" pitchFamily="34" charset="-122"/>
                <a:ea typeface="微软雅黑" panose="020B0503020204020204" pitchFamily="34" charset="-122"/>
              </a:rPr>
              <a:t>系统</a:t>
            </a:r>
            <a:endParaRPr lang="en-US" altLang="zh-CN" sz="1600" b="1">
              <a:solidFill>
                <a:prstClr val="black"/>
              </a:solidFill>
              <a:latin typeface="微软雅黑" panose="020B0503020204020204" pitchFamily="34" charset="-122"/>
              <a:ea typeface="微软雅黑" panose="020B0503020204020204" pitchFamily="34" charset="-122"/>
            </a:endParaRPr>
          </a:p>
        </p:txBody>
      </p:sp>
      <p:sp>
        <p:nvSpPr>
          <p:cNvPr id="17" name="任意多边形 87"/>
          <p:cNvSpPr/>
          <p:nvPr/>
        </p:nvSpPr>
        <p:spPr bwMode="auto">
          <a:xfrm>
            <a:off x="4801896" y="1470749"/>
            <a:ext cx="1069975" cy="1685925"/>
          </a:xfrm>
          <a:custGeom>
            <a:avLst/>
            <a:gdLst>
              <a:gd name="T0" fmla="*/ 4213 w 1070311"/>
              <a:gd name="T1" fmla="*/ 0 h 1685530"/>
              <a:gd name="T2" fmla="*/ 0 w 1070311"/>
              <a:gd name="T3" fmla="*/ 1685925 h 1685530"/>
              <a:gd name="T4" fmla="*/ 1069975 w 1070311"/>
              <a:gd name="T5" fmla="*/ 1681710 h 1685530"/>
              <a:gd name="T6" fmla="*/ 0 60000 65536"/>
              <a:gd name="T7" fmla="*/ 0 60000 65536"/>
              <a:gd name="T8" fmla="*/ 0 60000 65536"/>
              <a:gd name="T9" fmla="*/ 0 w 1070311"/>
              <a:gd name="T10" fmla="*/ 0 h 1685530"/>
              <a:gd name="T11" fmla="*/ 1070311 w 1070311"/>
              <a:gd name="T12" fmla="*/ 1685530 h 1685530"/>
            </a:gdLst>
            <a:ahLst/>
            <a:cxnLst>
              <a:cxn ang="T6">
                <a:pos x="T0" y="T1"/>
              </a:cxn>
              <a:cxn ang="T7">
                <a:pos x="T2" y="T3"/>
              </a:cxn>
              <a:cxn ang="T8">
                <a:pos x="T4" y="T5"/>
              </a:cxn>
            </a:cxnLst>
            <a:rect l="T9" t="T10" r="T11" b="T12"/>
            <a:pathLst>
              <a:path w="1070311" h="1685530">
                <a:moveTo>
                  <a:pt x="4214" y="0"/>
                </a:moveTo>
                <a:cubicBezTo>
                  <a:pt x="2809" y="561843"/>
                  <a:pt x="1405" y="1123687"/>
                  <a:pt x="0" y="1685530"/>
                </a:cubicBezTo>
                <a:lnTo>
                  <a:pt x="1070311" y="1681316"/>
                </a:lnTo>
              </a:path>
            </a:pathLst>
          </a:custGeom>
          <a:noFill/>
          <a:ln w="38100" cap="flat" cmpd="sng" algn="ctr">
            <a:solidFill>
              <a:srgbClr val="990099"/>
            </a:solidFill>
            <a:prstDash val="solid"/>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18" name="任意多边形 88"/>
          <p:cNvSpPr/>
          <p:nvPr/>
        </p:nvSpPr>
        <p:spPr bwMode="auto">
          <a:xfrm flipH="1">
            <a:off x="3269958" y="1465986"/>
            <a:ext cx="1069975" cy="1685925"/>
          </a:xfrm>
          <a:custGeom>
            <a:avLst/>
            <a:gdLst>
              <a:gd name="T0" fmla="*/ 4213 w 1070311"/>
              <a:gd name="T1" fmla="*/ 0 h 1685530"/>
              <a:gd name="T2" fmla="*/ 0 w 1070311"/>
              <a:gd name="T3" fmla="*/ 1685925 h 1685530"/>
              <a:gd name="T4" fmla="*/ 1069975 w 1070311"/>
              <a:gd name="T5" fmla="*/ 1681710 h 1685530"/>
              <a:gd name="T6" fmla="*/ 0 60000 65536"/>
              <a:gd name="T7" fmla="*/ 0 60000 65536"/>
              <a:gd name="T8" fmla="*/ 0 60000 65536"/>
              <a:gd name="T9" fmla="*/ 0 w 1070311"/>
              <a:gd name="T10" fmla="*/ 0 h 1685530"/>
              <a:gd name="T11" fmla="*/ 1070311 w 1070311"/>
              <a:gd name="T12" fmla="*/ 1685530 h 1685530"/>
            </a:gdLst>
            <a:ahLst/>
            <a:cxnLst>
              <a:cxn ang="T6">
                <a:pos x="T0" y="T1"/>
              </a:cxn>
              <a:cxn ang="T7">
                <a:pos x="T2" y="T3"/>
              </a:cxn>
              <a:cxn ang="T8">
                <a:pos x="T4" y="T5"/>
              </a:cxn>
            </a:cxnLst>
            <a:rect l="T9" t="T10" r="T11" b="T12"/>
            <a:pathLst>
              <a:path w="1070311" h="1685530">
                <a:moveTo>
                  <a:pt x="4214" y="0"/>
                </a:moveTo>
                <a:cubicBezTo>
                  <a:pt x="2809" y="561843"/>
                  <a:pt x="1405" y="1123687"/>
                  <a:pt x="0" y="1685530"/>
                </a:cubicBezTo>
                <a:lnTo>
                  <a:pt x="1070311" y="1681316"/>
                </a:lnTo>
              </a:path>
            </a:pathLst>
          </a:custGeom>
          <a:noFill/>
          <a:ln w="38100" cap="flat" cmpd="sng" algn="ctr">
            <a:solidFill>
              <a:srgbClr val="990099"/>
            </a:solidFill>
            <a:prstDash val="solid"/>
            <a:round/>
            <a:headEnd type="triangle" w="sm" len="lg"/>
            <a:tailEnd type="triangle" w="sm" len="lg"/>
          </a:ln>
          <a:extLst>
            <a:ext uri="{909E8E84-426E-40DD-AFC4-6F175D3DCCD1}">
              <a14:hiddenFill xmlns:a14="http://schemas.microsoft.com/office/drawing/2010/main">
                <a:solidFill>
                  <a:srgbClr val="FFFFFF"/>
                </a:solidFill>
              </a14:hiddenFill>
            </a:ext>
          </a:extLst>
        </p:spPr>
        <p:txBody>
          <a:bodyPr/>
          <a:lstStyle/>
          <a:p>
            <a:endParaRPr lang="zh-CN" altLang="en-US" b="1">
              <a:solidFill>
                <a:prstClr val="black"/>
              </a:solidFill>
              <a:latin typeface="微软雅黑" panose="020B0503020204020204" pitchFamily="34" charset="-122"/>
              <a:ea typeface="微软雅黑" panose="020B0503020204020204" pitchFamily="34" charset="-122"/>
            </a:endParaRPr>
          </a:p>
        </p:txBody>
      </p:sp>
      <p:sp>
        <p:nvSpPr>
          <p:cNvPr id="20" name="矩形 19"/>
          <p:cNvSpPr/>
          <p:nvPr/>
        </p:nvSpPr>
        <p:spPr>
          <a:xfrm>
            <a:off x="2305552" y="3497228"/>
            <a:ext cx="4896480" cy="338554"/>
          </a:xfrm>
          <a:prstGeom prst="rect">
            <a:avLst/>
          </a:prstGeom>
        </p:spPr>
        <p:txBody>
          <a:bodyPr wrap="square">
            <a:spAutoFit/>
          </a:bodyPr>
          <a:lstStyle/>
          <a:p>
            <a:pPr algn="ctr">
              <a:buClr>
                <a:srgbClr val="0070C0"/>
              </a:buClr>
            </a:pPr>
            <a:r>
              <a:rPr lang="en-US" altLang="zh-CN" sz="1600" b="1" dirty="0">
                <a:solidFill>
                  <a:prstClr val="black"/>
                </a:solidFill>
                <a:latin typeface="微软雅黑" panose="020B0503020204020204" pitchFamily="34" charset="-122"/>
                <a:ea typeface="微软雅黑" panose="020B0503020204020204" pitchFamily="34" charset="-122"/>
              </a:rPr>
              <a:t>IPv6/IPv4 </a:t>
            </a:r>
            <a:r>
              <a:rPr lang="zh-CN" altLang="en-US" sz="1600" b="1" dirty="0">
                <a:solidFill>
                  <a:prstClr val="black"/>
                </a:solidFill>
                <a:latin typeface="微软雅黑" panose="020B0503020204020204" pitchFamily="34" charset="-122"/>
                <a:ea typeface="微软雅黑" panose="020B0503020204020204" pitchFamily="34" charset="-122"/>
              </a:rPr>
              <a:t>双协议栈主机（或路由器）</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a:extLst>
              <a:ext uri="{FF2B5EF4-FFF2-40B4-BE49-F238E27FC236}">
                <a16:creationId xmlns:a16="http://schemas.microsoft.com/office/drawing/2014/main" xmlns="" id="{CC33A30A-F2EA-45FE-BE7F-09C551F9F845}"/>
              </a:ext>
            </a:extLst>
          </p:cNvPr>
          <p:cNvSpPr txBox="1"/>
          <p:nvPr/>
        </p:nvSpPr>
        <p:spPr>
          <a:xfrm>
            <a:off x="-17485" y="571694"/>
            <a:ext cx="3839229" cy="323165"/>
          </a:xfrm>
          <a:prstGeom prst="rect">
            <a:avLst/>
          </a:prstGeom>
          <a:noFill/>
        </p:spPr>
        <p:txBody>
          <a:bodyPr wrap="square" rtlCol="0">
            <a:spAutoFit/>
          </a:bodyPr>
          <a:lstStyle/>
          <a:p>
            <a:r>
              <a:rPr lang="zh-CN" altLang="en-US" sz="1500" b="1" dirty="0"/>
              <a:t>使用双协议栈</a:t>
            </a:r>
          </a:p>
        </p:txBody>
      </p:sp>
      <p:sp>
        <p:nvSpPr>
          <p:cNvPr id="53" name="íşlïḍè">
            <a:extLst>
              <a:ext uri="{FF2B5EF4-FFF2-40B4-BE49-F238E27FC236}">
                <a16:creationId xmlns:a16="http://schemas.microsoft.com/office/drawing/2014/main" xmlns="" id="{54B1AF54-F9A4-6E54-2A72-26701F6BE00A}"/>
              </a:ext>
            </a:extLst>
          </p:cNvPr>
          <p:cNvSpPr txBox="1"/>
          <p:nvPr/>
        </p:nvSpPr>
        <p:spPr>
          <a:xfrm>
            <a:off x="987576" y="936463"/>
            <a:ext cx="7927824" cy="300083"/>
          </a:xfrm>
          <a:prstGeom prst="rect">
            <a:avLst/>
          </a:prstGeom>
          <a:noFill/>
        </p:spPr>
        <p:txBody>
          <a:bodyPr wrap="square" lIns="68580" tIns="34290" rIns="68580" bIns="34290" anchor="ctr">
            <a:noAutofit/>
          </a:bodyPr>
          <a:lstStyle/>
          <a:p>
            <a:r>
              <a:rPr lang="zh-CN" altLang="en-US" sz="1350" b="1" dirty="0"/>
              <a:t>双协议栈（</a:t>
            </a:r>
            <a:r>
              <a:rPr lang="en-US" altLang="zh-CN" sz="1350" b="1" dirty="0"/>
              <a:t>Dual Stack</a:t>
            </a:r>
            <a:r>
              <a:rPr lang="zh-CN" altLang="en-US" sz="1350" b="1" dirty="0"/>
              <a:t>）是指在完全过渡到</a:t>
            </a:r>
            <a:r>
              <a:rPr lang="en-US" altLang="zh-CN" sz="1350" b="1" dirty="0"/>
              <a:t>IPv6</a:t>
            </a:r>
            <a:r>
              <a:rPr lang="zh-CN" altLang="en-US" sz="1350" b="1" dirty="0"/>
              <a:t>之前，使一部分主机或路由器</a:t>
            </a:r>
            <a:r>
              <a:rPr lang="zh-CN" altLang="en-US" sz="1350" b="1" dirty="0">
                <a:solidFill>
                  <a:schemeClr val="accent1">
                    <a:lumMod val="75000"/>
                  </a:schemeClr>
                </a:solidFill>
              </a:rPr>
              <a:t>装有</a:t>
            </a:r>
            <a:r>
              <a:rPr lang="en-US" altLang="zh-CN" sz="1350" b="1" dirty="0">
                <a:solidFill>
                  <a:schemeClr val="accent1">
                    <a:lumMod val="75000"/>
                  </a:schemeClr>
                </a:solidFill>
              </a:rPr>
              <a:t>IPv4</a:t>
            </a:r>
            <a:r>
              <a:rPr lang="zh-CN" altLang="en-US" sz="1350" b="1" dirty="0">
                <a:solidFill>
                  <a:schemeClr val="accent1">
                    <a:lumMod val="75000"/>
                  </a:schemeClr>
                </a:solidFill>
              </a:rPr>
              <a:t>和</a:t>
            </a:r>
            <a:r>
              <a:rPr lang="en-US" altLang="zh-CN" sz="1350" b="1" dirty="0">
                <a:solidFill>
                  <a:schemeClr val="accent1">
                    <a:lumMod val="75000"/>
                  </a:schemeClr>
                </a:solidFill>
              </a:rPr>
              <a:t>IPv6</a:t>
            </a:r>
            <a:r>
              <a:rPr lang="zh-CN" altLang="en-US" sz="1350" b="1" dirty="0">
                <a:solidFill>
                  <a:schemeClr val="accent1">
                    <a:lumMod val="75000"/>
                  </a:schemeClr>
                </a:solidFill>
              </a:rPr>
              <a:t>两套协议栈</a:t>
            </a:r>
            <a:r>
              <a:rPr lang="zh-CN" altLang="en-US" sz="1350" b="1" dirty="0"/>
              <a:t>。</a:t>
            </a:r>
            <a:endParaRPr lang="en-US" altLang="zh-CN" sz="1350" b="1" dirty="0"/>
          </a:p>
        </p:txBody>
      </p:sp>
      <p:sp>
        <p:nvSpPr>
          <p:cNvPr id="54" name="矩形 53">
            <a:extLst>
              <a:ext uri="{FF2B5EF4-FFF2-40B4-BE49-F238E27FC236}">
                <a16:creationId xmlns:a16="http://schemas.microsoft.com/office/drawing/2014/main" xmlns="" id="{5B468344-8ADD-81D4-9338-8B128E63C2C8}"/>
              </a:ext>
            </a:extLst>
          </p:cNvPr>
          <p:cNvSpPr/>
          <p:nvPr/>
        </p:nvSpPr>
        <p:spPr>
          <a:xfrm>
            <a:off x="794845" y="990763"/>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6" name="íşlïḍè">
            <a:extLst>
              <a:ext uri="{FF2B5EF4-FFF2-40B4-BE49-F238E27FC236}">
                <a16:creationId xmlns:a16="http://schemas.microsoft.com/office/drawing/2014/main" xmlns="" id="{849EAFBE-399F-5873-1738-F0753293E6D4}"/>
              </a:ext>
            </a:extLst>
          </p:cNvPr>
          <p:cNvSpPr txBox="1"/>
          <p:nvPr/>
        </p:nvSpPr>
        <p:spPr>
          <a:xfrm>
            <a:off x="987576" y="1310952"/>
            <a:ext cx="7927824" cy="300083"/>
          </a:xfrm>
          <a:prstGeom prst="rect">
            <a:avLst/>
          </a:prstGeom>
          <a:noFill/>
        </p:spPr>
        <p:txBody>
          <a:bodyPr wrap="square" lIns="68580" tIns="34290" rIns="68580" bIns="34290" anchor="ctr">
            <a:noAutofit/>
          </a:bodyPr>
          <a:lstStyle/>
          <a:p>
            <a:r>
              <a:rPr lang="zh-CN" altLang="en-US" sz="1350" b="1" dirty="0"/>
              <a:t>双协议栈主机或路由器</a:t>
            </a:r>
            <a:r>
              <a:rPr lang="zh-CN" altLang="en-US" sz="1350" b="1" dirty="0">
                <a:solidFill>
                  <a:schemeClr val="accent1">
                    <a:lumMod val="75000"/>
                  </a:schemeClr>
                </a:solidFill>
              </a:rPr>
              <a:t>既可以和</a:t>
            </a:r>
            <a:r>
              <a:rPr lang="en-US" altLang="zh-CN" sz="1350" b="1" dirty="0">
                <a:solidFill>
                  <a:schemeClr val="accent1">
                    <a:lumMod val="75000"/>
                  </a:schemeClr>
                </a:solidFill>
              </a:rPr>
              <a:t>IPv6</a:t>
            </a:r>
            <a:r>
              <a:rPr lang="zh-CN" altLang="en-US" sz="1350" b="1" dirty="0">
                <a:solidFill>
                  <a:schemeClr val="accent1">
                    <a:lumMod val="75000"/>
                  </a:schemeClr>
                </a:solidFill>
              </a:rPr>
              <a:t>系统通信</a:t>
            </a:r>
            <a:r>
              <a:rPr lang="zh-CN" altLang="en-US" sz="1350" b="1" dirty="0"/>
              <a:t>，</a:t>
            </a:r>
            <a:r>
              <a:rPr lang="zh-CN" altLang="en-US" sz="1350" b="1" dirty="0">
                <a:solidFill>
                  <a:schemeClr val="accent1">
                    <a:lumMod val="75000"/>
                  </a:schemeClr>
                </a:solidFill>
              </a:rPr>
              <a:t>又可以和</a:t>
            </a:r>
            <a:r>
              <a:rPr lang="en-US" altLang="zh-CN" sz="1350" b="1" dirty="0">
                <a:solidFill>
                  <a:schemeClr val="accent1">
                    <a:lumMod val="75000"/>
                  </a:schemeClr>
                </a:solidFill>
              </a:rPr>
              <a:t>IPv4</a:t>
            </a:r>
            <a:r>
              <a:rPr lang="zh-CN" altLang="en-US" sz="1350" b="1" dirty="0">
                <a:solidFill>
                  <a:schemeClr val="accent1">
                    <a:lumMod val="75000"/>
                  </a:schemeClr>
                </a:solidFill>
              </a:rPr>
              <a:t>系统通信</a:t>
            </a:r>
            <a:r>
              <a:rPr lang="zh-CN" altLang="en-US" sz="1350" b="1" dirty="0"/>
              <a:t>。</a:t>
            </a:r>
            <a:endParaRPr lang="en-US" altLang="zh-CN" sz="1350" b="1" dirty="0"/>
          </a:p>
        </p:txBody>
      </p:sp>
      <p:sp>
        <p:nvSpPr>
          <p:cNvPr id="17" name="矩形 16">
            <a:extLst>
              <a:ext uri="{FF2B5EF4-FFF2-40B4-BE49-F238E27FC236}">
                <a16:creationId xmlns:a16="http://schemas.microsoft.com/office/drawing/2014/main" xmlns="" id="{AD2BEA0D-8049-460A-3A62-30A108E0C363}"/>
              </a:ext>
            </a:extLst>
          </p:cNvPr>
          <p:cNvSpPr/>
          <p:nvPr/>
        </p:nvSpPr>
        <p:spPr>
          <a:xfrm>
            <a:off x="794845" y="1365251"/>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6" name="íşlïḍè">
            <a:extLst>
              <a:ext uri="{FF2B5EF4-FFF2-40B4-BE49-F238E27FC236}">
                <a16:creationId xmlns:a16="http://schemas.microsoft.com/office/drawing/2014/main" xmlns="" id="{C5F71A29-5D64-93C6-FE02-EC3F82D1732B}"/>
              </a:ext>
            </a:extLst>
          </p:cNvPr>
          <p:cNvSpPr txBox="1"/>
          <p:nvPr/>
        </p:nvSpPr>
        <p:spPr>
          <a:xfrm>
            <a:off x="987576" y="1738492"/>
            <a:ext cx="7927824" cy="300083"/>
          </a:xfrm>
          <a:prstGeom prst="rect">
            <a:avLst/>
          </a:prstGeom>
          <a:noFill/>
        </p:spPr>
        <p:txBody>
          <a:bodyPr wrap="square" lIns="68580" tIns="34290" rIns="68580" bIns="34290" anchor="ctr">
            <a:noAutofit/>
          </a:bodyPr>
          <a:lstStyle/>
          <a:p>
            <a:r>
              <a:rPr lang="zh-CN" altLang="en-US" sz="1350" b="1" dirty="0"/>
              <a:t>双协议栈主机或路由器记为</a:t>
            </a:r>
            <a:r>
              <a:rPr lang="en-US" altLang="zh-CN" sz="1350" b="1" dirty="0"/>
              <a:t>IPv6/IPv4</a:t>
            </a:r>
            <a:r>
              <a:rPr lang="zh-CN" altLang="en-US" sz="1350" b="1" dirty="0"/>
              <a:t>，表明它</a:t>
            </a:r>
            <a:r>
              <a:rPr lang="zh-CN" altLang="en-US" sz="1350" b="1" dirty="0">
                <a:solidFill>
                  <a:schemeClr val="accent1">
                    <a:lumMod val="75000"/>
                  </a:schemeClr>
                </a:solidFill>
              </a:rPr>
              <a:t>具有一个</a:t>
            </a:r>
            <a:r>
              <a:rPr lang="en-US" altLang="zh-CN" sz="1350" b="1" dirty="0">
                <a:solidFill>
                  <a:schemeClr val="accent1">
                    <a:lumMod val="75000"/>
                  </a:schemeClr>
                </a:solidFill>
              </a:rPr>
              <a:t>IPv6</a:t>
            </a:r>
            <a:r>
              <a:rPr lang="zh-CN" altLang="en-US" sz="1350" b="1" dirty="0">
                <a:solidFill>
                  <a:schemeClr val="accent1">
                    <a:lumMod val="75000"/>
                  </a:schemeClr>
                </a:solidFill>
              </a:rPr>
              <a:t>地址和一个</a:t>
            </a:r>
            <a:r>
              <a:rPr lang="en-US" altLang="zh-CN" sz="1350" b="1" dirty="0">
                <a:solidFill>
                  <a:schemeClr val="accent1">
                    <a:lumMod val="75000"/>
                  </a:schemeClr>
                </a:solidFill>
              </a:rPr>
              <a:t>IPv4</a:t>
            </a:r>
            <a:r>
              <a:rPr lang="zh-CN" altLang="en-US" sz="1350" b="1" dirty="0">
                <a:solidFill>
                  <a:schemeClr val="accent1">
                    <a:lumMod val="75000"/>
                  </a:schemeClr>
                </a:solidFill>
              </a:rPr>
              <a:t>地址</a:t>
            </a:r>
            <a:r>
              <a:rPr lang="zh-CN" altLang="en-US" sz="1350" b="1" dirty="0"/>
              <a:t>。</a:t>
            </a:r>
            <a:endParaRPr lang="en-US" altLang="zh-CN" sz="1350" b="1" dirty="0"/>
          </a:p>
        </p:txBody>
      </p:sp>
      <p:sp>
        <p:nvSpPr>
          <p:cNvPr id="27" name="矩形 26">
            <a:extLst>
              <a:ext uri="{FF2B5EF4-FFF2-40B4-BE49-F238E27FC236}">
                <a16:creationId xmlns:a16="http://schemas.microsoft.com/office/drawing/2014/main" xmlns="" id="{BFAE7531-899B-29AC-4FF1-455180C6C321}"/>
              </a:ext>
            </a:extLst>
          </p:cNvPr>
          <p:cNvSpPr/>
          <p:nvPr/>
        </p:nvSpPr>
        <p:spPr>
          <a:xfrm>
            <a:off x="794845" y="1792791"/>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8" name="íşlïḍè">
            <a:extLst>
              <a:ext uri="{FF2B5EF4-FFF2-40B4-BE49-F238E27FC236}">
                <a16:creationId xmlns:a16="http://schemas.microsoft.com/office/drawing/2014/main" xmlns="" id="{6F10F6E2-77D1-D88E-DB7C-AE0A7D89F900}"/>
              </a:ext>
            </a:extLst>
          </p:cNvPr>
          <p:cNvSpPr txBox="1"/>
          <p:nvPr/>
        </p:nvSpPr>
        <p:spPr>
          <a:xfrm>
            <a:off x="1261584" y="2115838"/>
            <a:ext cx="7653817" cy="300083"/>
          </a:xfrm>
          <a:prstGeom prst="rect">
            <a:avLst/>
          </a:prstGeom>
          <a:noFill/>
        </p:spPr>
        <p:txBody>
          <a:bodyPr wrap="square" lIns="68580" tIns="34290" rIns="68580" bIns="34290" anchor="ctr">
            <a:noAutofit/>
          </a:bodyPr>
          <a:lstStyle/>
          <a:p>
            <a:r>
              <a:rPr lang="zh-CN" altLang="en-US" sz="1350" b="1" dirty="0"/>
              <a:t>双协议栈主机在与</a:t>
            </a:r>
            <a:r>
              <a:rPr lang="en-US" altLang="zh-CN" sz="1350" b="1" dirty="0"/>
              <a:t>IPv6</a:t>
            </a:r>
            <a:r>
              <a:rPr lang="zh-CN" altLang="en-US" sz="1350" b="1" dirty="0"/>
              <a:t>主机通信时采用</a:t>
            </a:r>
            <a:r>
              <a:rPr lang="en-US" altLang="zh-CN" sz="1350" b="1" dirty="0"/>
              <a:t>IPv6</a:t>
            </a:r>
            <a:r>
              <a:rPr lang="zh-CN" altLang="en-US" sz="1350" b="1" dirty="0"/>
              <a:t>地址，而与</a:t>
            </a:r>
            <a:r>
              <a:rPr lang="en-US" altLang="zh-CN" sz="1350" b="1" dirty="0"/>
              <a:t>IPv4</a:t>
            </a:r>
            <a:r>
              <a:rPr lang="zh-CN" altLang="en-US" sz="1350" b="1" dirty="0"/>
              <a:t>主机通信时采用</a:t>
            </a:r>
            <a:r>
              <a:rPr lang="en-US" altLang="zh-CN" sz="1350" b="1" dirty="0"/>
              <a:t>IPv4</a:t>
            </a:r>
            <a:r>
              <a:rPr lang="zh-CN" altLang="en-US" sz="1350" b="1" dirty="0"/>
              <a:t>地址。</a:t>
            </a:r>
            <a:endParaRPr lang="en-US" altLang="zh-CN" sz="1350" b="1" dirty="0"/>
          </a:p>
        </p:txBody>
      </p:sp>
      <p:sp>
        <p:nvSpPr>
          <p:cNvPr id="29" name="矩形 28">
            <a:extLst>
              <a:ext uri="{FF2B5EF4-FFF2-40B4-BE49-F238E27FC236}">
                <a16:creationId xmlns:a16="http://schemas.microsoft.com/office/drawing/2014/main" xmlns="" id="{9A07EE18-24BF-013B-B275-2DBF4533585C}"/>
              </a:ext>
            </a:extLst>
          </p:cNvPr>
          <p:cNvSpPr/>
          <p:nvPr/>
        </p:nvSpPr>
        <p:spPr>
          <a:xfrm>
            <a:off x="1068853" y="2170138"/>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0" name="íşlïḍè">
            <a:extLst>
              <a:ext uri="{FF2B5EF4-FFF2-40B4-BE49-F238E27FC236}">
                <a16:creationId xmlns:a16="http://schemas.microsoft.com/office/drawing/2014/main" xmlns="" id="{4320B8EE-0C2A-B734-E779-8081853850DF}"/>
              </a:ext>
            </a:extLst>
          </p:cNvPr>
          <p:cNvSpPr txBox="1"/>
          <p:nvPr/>
        </p:nvSpPr>
        <p:spPr>
          <a:xfrm>
            <a:off x="1261584" y="2550580"/>
            <a:ext cx="7653817" cy="300083"/>
          </a:xfrm>
          <a:prstGeom prst="rect">
            <a:avLst/>
          </a:prstGeom>
          <a:noFill/>
        </p:spPr>
        <p:txBody>
          <a:bodyPr wrap="square" lIns="68580" tIns="34290" rIns="68580" bIns="34290" anchor="ctr">
            <a:noAutofit/>
          </a:bodyPr>
          <a:lstStyle/>
          <a:p>
            <a:r>
              <a:rPr lang="zh-CN" altLang="en-US" sz="1350" b="1" dirty="0"/>
              <a:t>双协议栈主机通过域名系统</a:t>
            </a:r>
            <a:r>
              <a:rPr lang="en-US" altLang="zh-CN" sz="1350" b="1" dirty="0"/>
              <a:t>DNS</a:t>
            </a:r>
            <a:r>
              <a:rPr lang="zh-CN" altLang="en-US" sz="1350" b="1" dirty="0"/>
              <a:t>查询目的主机采用的</a:t>
            </a:r>
            <a:r>
              <a:rPr lang="en-US" altLang="zh-CN" sz="1350" b="1" dirty="0"/>
              <a:t>IP</a:t>
            </a:r>
            <a:r>
              <a:rPr lang="zh-CN" altLang="en-US" sz="1350" b="1" dirty="0"/>
              <a:t>地址：</a:t>
            </a:r>
            <a:endParaRPr lang="en-US" altLang="zh-CN" sz="1350" b="1" dirty="0"/>
          </a:p>
        </p:txBody>
      </p:sp>
      <p:sp>
        <p:nvSpPr>
          <p:cNvPr id="31" name="矩形 30">
            <a:extLst>
              <a:ext uri="{FF2B5EF4-FFF2-40B4-BE49-F238E27FC236}">
                <a16:creationId xmlns:a16="http://schemas.microsoft.com/office/drawing/2014/main" xmlns="" id="{C4A87238-1F1D-83E3-7B38-BFEF644E760E}"/>
              </a:ext>
            </a:extLst>
          </p:cNvPr>
          <p:cNvSpPr/>
          <p:nvPr/>
        </p:nvSpPr>
        <p:spPr>
          <a:xfrm>
            <a:off x="1068853" y="2604879"/>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椭圆 1">
            <a:extLst>
              <a:ext uri="{FF2B5EF4-FFF2-40B4-BE49-F238E27FC236}">
                <a16:creationId xmlns:a16="http://schemas.microsoft.com/office/drawing/2014/main" xmlns="" id="{5351E5BE-AD2A-5675-7392-639B5A46803C}"/>
              </a:ext>
            </a:extLst>
          </p:cNvPr>
          <p:cNvSpPr/>
          <p:nvPr/>
        </p:nvSpPr>
        <p:spPr>
          <a:xfrm>
            <a:off x="1334023" y="3069042"/>
            <a:ext cx="140918" cy="140918"/>
          </a:xfrm>
          <a:prstGeom prst="ellips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2" name="íşlïḍè">
            <a:extLst>
              <a:ext uri="{FF2B5EF4-FFF2-40B4-BE49-F238E27FC236}">
                <a16:creationId xmlns:a16="http://schemas.microsoft.com/office/drawing/2014/main" xmlns="" id="{55270779-69C1-1CC0-1A9E-A5B4F8451C6C}"/>
              </a:ext>
            </a:extLst>
          </p:cNvPr>
          <p:cNvSpPr txBox="1"/>
          <p:nvPr/>
        </p:nvSpPr>
        <p:spPr>
          <a:xfrm>
            <a:off x="1490184" y="2989459"/>
            <a:ext cx="7425217" cy="300083"/>
          </a:xfrm>
          <a:prstGeom prst="rect">
            <a:avLst/>
          </a:prstGeom>
          <a:noFill/>
        </p:spPr>
        <p:txBody>
          <a:bodyPr wrap="square" lIns="68580" tIns="34290" rIns="68580" bIns="34290" anchor="ctr">
            <a:noAutofit/>
          </a:bodyPr>
          <a:lstStyle/>
          <a:p>
            <a:r>
              <a:rPr lang="zh-CN" altLang="en-US" sz="1350" b="1" dirty="0"/>
              <a:t>若</a:t>
            </a:r>
            <a:r>
              <a:rPr lang="en-US" altLang="zh-CN" sz="1350" b="1" dirty="0"/>
              <a:t>DNS</a:t>
            </a:r>
            <a:r>
              <a:rPr lang="zh-CN" altLang="en-US" sz="1350" b="1" dirty="0"/>
              <a:t>返回的是</a:t>
            </a:r>
            <a:r>
              <a:rPr lang="en-US" altLang="zh-CN" sz="1350" b="1" dirty="0"/>
              <a:t>IPv4</a:t>
            </a:r>
            <a:r>
              <a:rPr lang="zh-CN" altLang="en-US" sz="1350" b="1" dirty="0"/>
              <a:t>地址，则双协议栈的源主机就使用</a:t>
            </a:r>
            <a:r>
              <a:rPr lang="en-US" altLang="zh-CN" sz="1350" b="1" dirty="0"/>
              <a:t>IPv4</a:t>
            </a:r>
            <a:r>
              <a:rPr lang="zh-CN" altLang="en-US" sz="1350" b="1" dirty="0"/>
              <a:t>地址；</a:t>
            </a:r>
            <a:endParaRPr lang="en-US" altLang="zh-CN" sz="1350" b="1" dirty="0"/>
          </a:p>
        </p:txBody>
      </p:sp>
      <p:sp>
        <p:nvSpPr>
          <p:cNvPr id="33" name="椭圆 32">
            <a:extLst>
              <a:ext uri="{FF2B5EF4-FFF2-40B4-BE49-F238E27FC236}">
                <a16:creationId xmlns:a16="http://schemas.microsoft.com/office/drawing/2014/main" xmlns="" id="{FE22EBEC-E974-2F95-FAA9-79F2ED4E6367}"/>
              </a:ext>
            </a:extLst>
          </p:cNvPr>
          <p:cNvSpPr/>
          <p:nvPr/>
        </p:nvSpPr>
        <p:spPr>
          <a:xfrm>
            <a:off x="1334023" y="3507921"/>
            <a:ext cx="140918" cy="140918"/>
          </a:xfrm>
          <a:prstGeom prst="ellips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34" name="íşlïḍè">
            <a:extLst>
              <a:ext uri="{FF2B5EF4-FFF2-40B4-BE49-F238E27FC236}">
                <a16:creationId xmlns:a16="http://schemas.microsoft.com/office/drawing/2014/main" xmlns="" id="{17B6A795-9449-3693-C68B-3BFB76A8E823}"/>
              </a:ext>
            </a:extLst>
          </p:cNvPr>
          <p:cNvSpPr txBox="1"/>
          <p:nvPr/>
        </p:nvSpPr>
        <p:spPr>
          <a:xfrm>
            <a:off x="1490184" y="3428338"/>
            <a:ext cx="7425217" cy="300083"/>
          </a:xfrm>
          <a:prstGeom prst="rect">
            <a:avLst/>
          </a:prstGeom>
          <a:noFill/>
        </p:spPr>
        <p:txBody>
          <a:bodyPr wrap="square" lIns="68580" tIns="34290" rIns="68580" bIns="34290" anchor="ctr">
            <a:noAutofit/>
          </a:bodyPr>
          <a:lstStyle/>
          <a:p>
            <a:r>
              <a:rPr lang="zh-CN" altLang="en-US" sz="1350" b="1" dirty="0"/>
              <a:t>若</a:t>
            </a:r>
            <a:r>
              <a:rPr lang="en-US" altLang="zh-CN" sz="1350" b="1" dirty="0"/>
              <a:t>DNS</a:t>
            </a:r>
            <a:r>
              <a:rPr lang="zh-CN" altLang="en-US" sz="1350" b="1" dirty="0"/>
              <a:t>返回的是</a:t>
            </a:r>
            <a:r>
              <a:rPr lang="en-US" altLang="zh-CN" sz="1350" b="1" dirty="0"/>
              <a:t>IPv6</a:t>
            </a:r>
            <a:r>
              <a:rPr lang="zh-CN" altLang="en-US" sz="1350" b="1" dirty="0"/>
              <a:t>地址，则双协议栈的源主机就使用</a:t>
            </a:r>
            <a:r>
              <a:rPr lang="en-US" altLang="zh-CN" sz="1350" b="1" dirty="0"/>
              <a:t>IPv6</a:t>
            </a:r>
            <a:r>
              <a:rPr lang="zh-CN" altLang="en-US" sz="1350" b="1" dirty="0"/>
              <a:t>地址。</a:t>
            </a:r>
            <a:endParaRPr lang="en-US" altLang="zh-CN" sz="1350" b="1" dirty="0"/>
          </a:p>
        </p:txBody>
      </p:sp>
    </p:spTree>
    <p:custDataLst>
      <p:tags r:id="rId1"/>
    </p:custDataLst>
    <p:extLst>
      <p:ext uri="{BB962C8B-B14F-4D97-AF65-F5344CB8AC3E}">
        <p14:creationId xmlns:p14="http://schemas.microsoft.com/office/powerpoint/2010/main" val="3108647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 calcmode="lin" valueType="num">
                                      <p:cBhvr>
                                        <p:cTn id="9" dur="500" fill="hold"/>
                                        <p:tgtEl>
                                          <p:spTgt spid="54"/>
                                        </p:tgtEl>
                                        <p:attrNameLst>
                                          <p:attrName>style.rotation</p:attrName>
                                        </p:attrNameLst>
                                      </p:cBhvr>
                                      <p:tavLst>
                                        <p:tav tm="0">
                                          <p:val>
                                            <p:fltVal val="360"/>
                                          </p:val>
                                        </p:tav>
                                        <p:tav tm="100000">
                                          <p:val>
                                            <p:fltVal val="0"/>
                                          </p:val>
                                        </p:tav>
                                      </p:tavLst>
                                    </p:anim>
                                    <p:animEffect transition="in" filter="fade">
                                      <p:cBhvr>
                                        <p:cTn id="10" dur="500"/>
                                        <p:tgtEl>
                                          <p:spTgt spid="54"/>
                                        </p:tgtEl>
                                      </p:cBhvr>
                                    </p:animEffect>
                                  </p:childTnLst>
                                </p:cTn>
                              </p:par>
                            </p:childTnLst>
                          </p:cTn>
                        </p:par>
                        <p:par>
                          <p:cTn id="11" fill="hold">
                            <p:stCondLst>
                              <p:cond delay="500"/>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5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9" presetClass="entr" presetSubtype="0" decel="100000" fill="hold" grpId="0" nodeType="clickEffect">
                                  <p:stCondLst>
                                    <p:cond delay="0"/>
                                  </p:stCondLst>
                                  <p:childTnLst>
                                    <p:set>
                                      <p:cBhvr>
                                        <p:cTn id="17" dur="1" fill="hold">
                                          <p:stCondLst>
                                            <p:cond delay="0"/>
                                          </p:stCondLst>
                                        </p:cTn>
                                        <p:tgtEl>
                                          <p:spTgt spid="17"/>
                                        </p:tgtEl>
                                        <p:attrNameLst>
                                          <p:attrName>style.visibility</p:attrName>
                                        </p:attrNameLst>
                                      </p:cBhvr>
                                      <p:to>
                                        <p:strVal val="visible"/>
                                      </p:to>
                                    </p:set>
                                    <p:anim calcmode="lin" valueType="num">
                                      <p:cBhvr>
                                        <p:cTn id="18" dur="500" fill="hold"/>
                                        <p:tgtEl>
                                          <p:spTgt spid="17"/>
                                        </p:tgtEl>
                                        <p:attrNameLst>
                                          <p:attrName>ppt_w</p:attrName>
                                        </p:attrNameLst>
                                      </p:cBhvr>
                                      <p:tavLst>
                                        <p:tav tm="0">
                                          <p:val>
                                            <p:fltVal val="0"/>
                                          </p:val>
                                        </p:tav>
                                        <p:tav tm="100000">
                                          <p:val>
                                            <p:strVal val="#ppt_w"/>
                                          </p:val>
                                        </p:tav>
                                      </p:tavLst>
                                    </p:anim>
                                    <p:anim calcmode="lin" valueType="num">
                                      <p:cBhvr>
                                        <p:cTn id="19" dur="500" fill="hold"/>
                                        <p:tgtEl>
                                          <p:spTgt spid="17"/>
                                        </p:tgtEl>
                                        <p:attrNameLst>
                                          <p:attrName>ppt_h</p:attrName>
                                        </p:attrNameLst>
                                      </p:cBhvr>
                                      <p:tavLst>
                                        <p:tav tm="0">
                                          <p:val>
                                            <p:fltVal val="0"/>
                                          </p:val>
                                        </p:tav>
                                        <p:tav tm="100000">
                                          <p:val>
                                            <p:strVal val="#ppt_h"/>
                                          </p:val>
                                        </p:tav>
                                      </p:tavLst>
                                    </p:anim>
                                    <p:anim calcmode="lin" valueType="num">
                                      <p:cBhvr>
                                        <p:cTn id="20" dur="500" fill="hold"/>
                                        <p:tgtEl>
                                          <p:spTgt spid="17"/>
                                        </p:tgtEl>
                                        <p:attrNameLst>
                                          <p:attrName>style.rotation</p:attrName>
                                        </p:attrNameLst>
                                      </p:cBhvr>
                                      <p:tavLst>
                                        <p:tav tm="0">
                                          <p:val>
                                            <p:fltVal val="360"/>
                                          </p:val>
                                        </p:tav>
                                        <p:tav tm="100000">
                                          <p:val>
                                            <p:fltVal val="0"/>
                                          </p:val>
                                        </p:tav>
                                      </p:tavLst>
                                    </p:anim>
                                    <p:animEffect transition="in" filter="fade">
                                      <p:cBhvr>
                                        <p:cTn id="21" dur="500"/>
                                        <p:tgtEl>
                                          <p:spTgt spid="17"/>
                                        </p:tgtEl>
                                      </p:cBhvr>
                                    </p:animEffect>
                                  </p:childTnLst>
                                </p:cTn>
                              </p:par>
                            </p:childTnLst>
                          </p:cTn>
                        </p:par>
                        <p:par>
                          <p:cTn id="22" fill="hold">
                            <p:stCondLst>
                              <p:cond delay="500"/>
                            </p:stCondLst>
                            <p:childTnLst>
                              <p:par>
                                <p:cTn id="23" presetID="1" presetClass="entr" presetSubtype="0" fill="hold" grpId="0" nodeType="afterEffect">
                                  <p:stCondLst>
                                    <p:cond delay="0"/>
                                  </p:stCondLst>
                                  <p:iterate type="lt">
                                    <p:tmAbs val="100"/>
                                  </p:iterate>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9" presetClass="entr" presetSubtype="0" decel="100000" fill="hold" grpId="0" nodeType="clickEffect">
                                  <p:stCondLst>
                                    <p:cond delay="0"/>
                                  </p:stCondLst>
                                  <p:childTnLst>
                                    <p:set>
                                      <p:cBhvr>
                                        <p:cTn id="28" dur="1" fill="hold">
                                          <p:stCondLst>
                                            <p:cond delay="0"/>
                                          </p:stCondLst>
                                        </p:cTn>
                                        <p:tgtEl>
                                          <p:spTgt spid="27"/>
                                        </p:tgtEl>
                                        <p:attrNameLst>
                                          <p:attrName>style.visibility</p:attrName>
                                        </p:attrNameLst>
                                      </p:cBhvr>
                                      <p:to>
                                        <p:strVal val="visible"/>
                                      </p:to>
                                    </p:set>
                                    <p:anim calcmode="lin" valueType="num">
                                      <p:cBhvr>
                                        <p:cTn id="29" dur="500" fill="hold"/>
                                        <p:tgtEl>
                                          <p:spTgt spid="27"/>
                                        </p:tgtEl>
                                        <p:attrNameLst>
                                          <p:attrName>ppt_w</p:attrName>
                                        </p:attrNameLst>
                                      </p:cBhvr>
                                      <p:tavLst>
                                        <p:tav tm="0">
                                          <p:val>
                                            <p:fltVal val="0"/>
                                          </p:val>
                                        </p:tav>
                                        <p:tav tm="100000">
                                          <p:val>
                                            <p:strVal val="#ppt_w"/>
                                          </p:val>
                                        </p:tav>
                                      </p:tavLst>
                                    </p:anim>
                                    <p:anim calcmode="lin" valueType="num">
                                      <p:cBhvr>
                                        <p:cTn id="30" dur="500" fill="hold"/>
                                        <p:tgtEl>
                                          <p:spTgt spid="27"/>
                                        </p:tgtEl>
                                        <p:attrNameLst>
                                          <p:attrName>ppt_h</p:attrName>
                                        </p:attrNameLst>
                                      </p:cBhvr>
                                      <p:tavLst>
                                        <p:tav tm="0">
                                          <p:val>
                                            <p:fltVal val="0"/>
                                          </p:val>
                                        </p:tav>
                                        <p:tav tm="100000">
                                          <p:val>
                                            <p:strVal val="#ppt_h"/>
                                          </p:val>
                                        </p:tav>
                                      </p:tavLst>
                                    </p:anim>
                                    <p:anim calcmode="lin" valueType="num">
                                      <p:cBhvr>
                                        <p:cTn id="31" dur="500" fill="hold"/>
                                        <p:tgtEl>
                                          <p:spTgt spid="27"/>
                                        </p:tgtEl>
                                        <p:attrNameLst>
                                          <p:attrName>style.rotation</p:attrName>
                                        </p:attrNameLst>
                                      </p:cBhvr>
                                      <p:tavLst>
                                        <p:tav tm="0">
                                          <p:val>
                                            <p:fltVal val="360"/>
                                          </p:val>
                                        </p:tav>
                                        <p:tav tm="100000">
                                          <p:val>
                                            <p:fltVal val="0"/>
                                          </p:val>
                                        </p:tav>
                                      </p:tavLst>
                                    </p:anim>
                                    <p:animEffect transition="in" filter="fade">
                                      <p:cBhvr>
                                        <p:cTn id="32" dur="500"/>
                                        <p:tgtEl>
                                          <p:spTgt spid="27"/>
                                        </p:tgtEl>
                                      </p:cBhvr>
                                    </p:animEffect>
                                  </p:childTnLst>
                                </p:cTn>
                              </p:par>
                            </p:childTnLst>
                          </p:cTn>
                        </p:par>
                        <p:par>
                          <p:cTn id="33" fill="hold">
                            <p:stCondLst>
                              <p:cond delay="500"/>
                            </p:stCondLst>
                            <p:childTnLst>
                              <p:par>
                                <p:cTn id="34" presetID="1" presetClass="entr" presetSubtype="0" fill="hold" grpId="0" nodeType="afterEffect">
                                  <p:stCondLst>
                                    <p:cond delay="0"/>
                                  </p:stCondLst>
                                  <p:iterate type="lt">
                                    <p:tmAbs val="100"/>
                                  </p:iterate>
                                  <p:childTnLst>
                                    <p:set>
                                      <p:cBhvr>
                                        <p:cTn id="35" dur="1" fill="hold">
                                          <p:stCondLst>
                                            <p:cond delay="0"/>
                                          </p:stCondLst>
                                        </p:cTn>
                                        <p:tgtEl>
                                          <p:spTgt spid="26"/>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49" presetClass="entr" presetSubtype="0" decel="100000" fill="hold" grpId="0" nodeType="clickEffect">
                                  <p:stCondLst>
                                    <p:cond delay="0"/>
                                  </p:stCondLst>
                                  <p:childTnLst>
                                    <p:set>
                                      <p:cBhvr>
                                        <p:cTn id="39" dur="1" fill="hold">
                                          <p:stCondLst>
                                            <p:cond delay="0"/>
                                          </p:stCondLst>
                                        </p:cTn>
                                        <p:tgtEl>
                                          <p:spTgt spid="29"/>
                                        </p:tgtEl>
                                        <p:attrNameLst>
                                          <p:attrName>style.visibility</p:attrName>
                                        </p:attrNameLst>
                                      </p:cBhvr>
                                      <p:to>
                                        <p:strVal val="visible"/>
                                      </p:to>
                                    </p:set>
                                    <p:anim calcmode="lin" valueType="num">
                                      <p:cBhvr>
                                        <p:cTn id="40" dur="500" fill="hold"/>
                                        <p:tgtEl>
                                          <p:spTgt spid="29"/>
                                        </p:tgtEl>
                                        <p:attrNameLst>
                                          <p:attrName>ppt_w</p:attrName>
                                        </p:attrNameLst>
                                      </p:cBhvr>
                                      <p:tavLst>
                                        <p:tav tm="0">
                                          <p:val>
                                            <p:fltVal val="0"/>
                                          </p:val>
                                        </p:tav>
                                        <p:tav tm="100000">
                                          <p:val>
                                            <p:strVal val="#ppt_w"/>
                                          </p:val>
                                        </p:tav>
                                      </p:tavLst>
                                    </p:anim>
                                    <p:anim calcmode="lin" valueType="num">
                                      <p:cBhvr>
                                        <p:cTn id="41" dur="500" fill="hold"/>
                                        <p:tgtEl>
                                          <p:spTgt spid="29"/>
                                        </p:tgtEl>
                                        <p:attrNameLst>
                                          <p:attrName>ppt_h</p:attrName>
                                        </p:attrNameLst>
                                      </p:cBhvr>
                                      <p:tavLst>
                                        <p:tav tm="0">
                                          <p:val>
                                            <p:fltVal val="0"/>
                                          </p:val>
                                        </p:tav>
                                        <p:tav tm="100000">
                                          <p:val>
                                            <p:strVal val="#ppt_h"/>
                                          </p:val>
                                        </p:tav>
                                      </p:tavLst>
                                    </p:anim>
                                    <p:anim calcmode="lin" valueType="num">
                                      <p:cBhvr>
                                        <p:cTn id="42" dur="500" fill="hold"/>
                                        <p:tgtEl>
                                          <p:spTgt spid="29"/>
                                        </p:tgtEl>
                                        <p:attrNameLst>
                                          <p:attrName>style.rotation</p:attrName>
                                        </p:attrNameLst>
                                      </p:cBhvr>
                                      <p:tavLst>
                                        <p:tav tm="0">
                                          <p:val>
                                            <p:fltVal val="360"/>
                                          </p:val>
                                        </p:tav>
                                        <p:tav tm="100000">
                                          <p:val>
                                            <p:fltVal val="0"/>
                                          </p:val>
                                        </p:tav>
                                      </p:tavLst>
                                    </p:anim>
                                    <p:animEffect transition="in" filter="fade">
                                      <p:cBhvr>
                                        <p:cTn id="43" dur="500"/>
                                        <p:tgtEl>
                                          <p:spTgt spid="29"/>
                                        </p:tgtEl>
                                      </p:cBhvr>
                                    </p:animEffect>
                                  </p:childTnLst>
                                </p:cTn>
                              </p:par>
                            </p:childTnLst>
                          </p:cTn>
                        </p:par>
                        <p:par>
                          <p:cTn id="44" fill="hold">
                            <p:stCondLst>
                              <p:cond delay="500"/>
                            </p:stCondLst>
                            <p:childTnLst>
                              <p:par>
                                <p:cTn id="45" presetID="1" presetClass="entr" presetSubtype="0" fill="hold" grpId="0" nodeType="afterEffect">
                                  <p:stCondLst>
                                    <p:cond delay="0"/>
                                  </p:stCondLst>
                                  <p:iterate type="lt">
                                    <p:tmAbs val="100"/>
                                  </p:iterate>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49" presetClass="entr" presetSubtype="0" decel="100000" fill="hold" grpId="0" nodeType="click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p:cTn id="51" dur="500" fill="hold"/>
                                        <p:tgtEl>
                                          <p:spTgt spid="31"/>
                                        </p:tgtEl>
                                        <p:attrNameLst>
                                          <p:attrName>ppt_w</p:attrName>
                                        </p:attrNameLst>
                                      </p:cBhvr>
                                      <p:tavLst>
                                        <p:tav tm="0">
                                          <p:val>
                                            <p:fltVal val="0"/>
                                          </p:val>
                                        </p:tav>
                                        <p:tav tm="100000">
                                          <p:val>
                                            <p:strVal val="#ppt_w"/>
                                          </p:val>
                                        </p:tav>
                                      </p:tavLst>
                                    </p:anim>
                                    <p:anim calcmode="lin" valueType="num">
                                      <p:cBhvr>
                                        <p:cTn id="52" dur="500" fill="hold"/>
                                        <p:tgtEl>
                                          <p:spTgt spid="31"/>
                                        </p:tgtEl>
                                        <p:attrNameLst>
                                          <p:attrName>ppt_h</p:attrName>
                                        </p:attrNameLst>
                                      </p:cBhvr>
                                      <p:tavLst>
                                        <p:tav tm="0">
                                          <p:val>
                                            <p:fltVal val="0"/>
                                          </p:val>
                                        </p:tav>
                                        <p:tav tm="100000">
                                          <p:val>
                                            <p:strVal val="#ppt_h"/>
                                          </p:val>
                                        </p:tav>
                                      </p:tavLst>
                                    </p:anim>
                                    <p:anim calcmode="lin" valueType="num">
                                      <p:cBhvr>
                                        <p:cTn id="53" dur="500" fill="hold"/>
                                        <p:tgtEl>
                                          <p:spTgt spid="31"/>
                                        </p:tgtEl>
                                        <p:attrNameLst>
                                          <p:attrName>style.rotation</p:attrName>
                                        </p:attrNameLst>
                                      </p:cBhvr>
                                      <p:tavLst>
                                        <p:tav tm="0">
                                          <p:val>
                                            <p:fltVal val="360"/>
                                          </p:val>
                                        </p:tav>
                                        <p:tav tm="100000">
                                          <p:val>
                                            <p:fltVal val="0"/>
                                          </p:val>
                                        </p:tav>
                                      </p:tavLst>
                                    </p:anim>
                                    <p:animEffect transition="in" filter="fade">
                                      <p:cBhvr>
                                        <p:cTn id="54" dur="500"/>
                                        <p:tgtEl>
                                          <p:spTgt spid="31"/>
                                        </p:tgtEl>
                                      </p:cBhvr>
                                    </p:animEffect>
                                  </p:childTnLst>
                                </p:cTn>
                              </p:par>
                            </p:childTnLst>
                          </p:cTn>
                        </p:par>
                        <p:par>
                          <p:cTn id="55" fill="hold">
                            <p:stCondLst>
                              <p:cond delay="500"/>
                            </p:stCondLst>
                            <p:childTnLst>
                              <p:par>
                                <p:cTn id="56" presetID="1" presetClass="entr" presetSubtype="0" fill="hold" grpId="0" nodeType="afterEffect">
                                  <p:stCondLst>
                                    <p:cond delay="0"/>
                                  </p:stCondLst>
                                  <p:iterate type="lt">
                                    <p:tmAbs val="100"/>
                                  </p:iterate>
                                  <p:childTnLst>
                                    <p:set>
                                      <p:cBhvr>
                                        <p:cTn id="57" dur="1" fill="hold">
                                          <p:stCondLst>
                                            <p:cond delay="0"/>
                                          </p:stCondLst>
                                        </p:cTn>
                                        <p:tgtEl>
                                          <p:spTgt spid="3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 calcmode="lin" valueType="num">
                                      <p:cBhvr>
                                        <p:cTn id="62" dur="500" fill="hold"/>
                                        <p:tgtEl>
                                          <p:spTgt spid="2"/>
                                        </p:tgtEl>
                                        <p:attrNameLst>
                                          <p:attrName>ppt_w</p:attrName>
                                        </p:attrNameLst>
                                      </p:cBhvr>
                                      <p:tavLst>
                                        <p:tav tm="0">
                                          <p:val>
                                            <p:fltVal val="0"/>
                                          </p:val>
                                        </p:tav>
                                        <p:tav tm="100000">
                                          <p:val>
                                            <p:strVal val="#ppt_w"/>
                                          </p:val>
                                        </p:tav>
                                      </p:tavLst>
                                    </p:anim>
                                    <p:anim calcmode="lin" valueType="num">
                                      <p:cBhvr>
                                        <p:cTn id="63" dur="500" fill="hold"/>
                                        <p:tgtEl>
                                          <p:spTgt spid="2"/>
                                        </p:tgtEl>
                                        <p:attrNameLst>
                                          <p:attrName>ppt_h</p:attrName>
                                        </p:attrNameLst>
                                      </p:cBhvr>
                                      <p:tavLst>
                                        <p:tav tm="0">
                                          <p:val>
                                            <p:fltVal val="0"/>
                                          </p:val>
                                        </p:tav>
                                        <p:tav tm="100000">
                                          <p:val>
                                            <p:strVal val="#ppt_h"/>
                                          </p:val>
                                        </p:tav>
                                      </p:tavLst>
                                    </p:anim>
                                    <p:animEffect transition="in" filter="fade">
                                      <p:cBhvr>
                                        <p:cTn id="64" dur="500"/>
                                        <p:tgtEl>
                                          <p:spTgt spid="2"/>
                                        </p:tgtEl>
                                      </p:cBhvr>
                                    </p:animEffect>
                                  </p:childTnLst>
                                </p:cTn>
                              </p:par>
                            </p:childTnLst>
                          </p:cTn>
                        </p:par>
                        <p:par>
                          <p:cTn id="65" fill="hold">
                            <p:stCondLst>
                              <p:cond delay="500"/>
                            </p:stCondLst>
                            <p:childTnLst>
                              <p:par>
                                <p:cTn id="66" presetID="1" presetClass="entr" presetSubtype="0" fill="hold" grpId="0" nodeType="afterEffect">
                                  <p:stCondLst>
                                    <p:cond delay="0"/>
                                  </p:stCondLst>
                                  <p:iterate type="lt">
                                    <p:tmAbs val="100"/>
                                  </p:iterate>
                                  <p:childTnLst>
                                    <p:set>
                                      <p:cBhvr>
                                        <p:cTn id="67" dur="1" fill="hold">
                                          <p:stCondLst>
                                            <p:cond delay="0"/>
                                          </p:stCondLst>
                                        </p:cTn>
                                        <p:tgtEl>
                                          <p:spTgt spid="32"/>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53" presetClass="entr" presetSubtype="16" fill="hold" grpId="0" nodeType="clickEffect">
                                  <p:stCondLst>
                                    <p:cond delay="0"/>
                                  </p:stCondLst>
                                  <p:childTnLst>
                                    <p:set>
                                      <p:cBhvr>
                                        <p:cTn id="71" dur="1" fill="hold">
                                          <p:stCondLst>
                                            <p:cond delay="0"/>
                                          </p:stCondLst>
                                        </p:cTn>
                                        <p:tgtEl>
                                          <p:spTgt spid="33"/>
                                        </p:tgtEl>
                                        <p:attrNameLst>
                                          <p:attrName>style.visibility</p:attrName>
                                        </p:attrNameLst>
                                      </p:cBhvr>
                                      <p:to>
                                        <p:strVal val="visible"/>
                                      </p:to>
                                    </p:set>
                                    <p:anim calcmode="lin" valueType="num">
                                      <p:cBhvr>
                                        <p:cTn id="72" dur="500" fill="hold"/>
                                        <p:tgtEl>
                                          <p:spTgt spid="33"/>
                                        </p:tgtEl>
                                        <p:attrNameLst>
                                          <p:attrName>ppt_w</p:attrName>
                                        </p:attrNameLst>
                                      </p:cBhvr>
                                      <p:tavLst>
                                        <p:tav tm="0">
                                          <p:val>
                                            <p:fltVal val="0"/>
                                          </p:val>
                                        </p:tav>
                                        <p:tav tm="100000">
                                          <p:val>
                                            <p:strVal val="#ppt_w"/>
                                          </p:val>
                                        </p:tav>
                                      </p:tavLst>
                                    </p:anim>
                                    <p:anim calcmode="lin" valueType="num">
                                      <p:cBhvr>
                                        <p:cTn id="73" dur="500" fill="hold"/>
                                        <p:tgtEl>
                                          <p:spTgt spid="33"/>
                                        </p:tgtEl>
                                        <p:attrNameLst>
                                          <p:attrName>ppt_h</p:attrName>
                                        </p:attrNameLst>
                                      </p:cBhvr>
                                      <p:tavLst>
                                        <p:tav tm="0">
                                          <p:val>
                                            <p:fltVal val="0"/>
                                          </p:val>
                                        </p:tav>
                                        <p:tav tm="100000">
                                          <p:val>
                                            <p:strVal val="#ppt_h"/>
                                          </p:val>
                                        </p:tav>
                                      </p:tavLst>
                                    </p:anim>
                                    <p:animEffect transition="in" filter="fade">
                                      <p:cBhvr>
                                        <p:cTn id="74" dur="500"/>
                                        <p:tgtEl>
                                          <p:spTgt spid="33"/>
                                        </p:tgtEl>
                                      </p:cBhvr>
                                    </p:animEffect>
                                  </p:childTnLst>
                                </p:cTn>
                              </p:par>
                            </p:childTnLst>
                          </p:cTn>
                        </p:par>
                        <p:par>
                          <p:cTn id="75" fill="hold">
                            <p:stCondLst>
                              <p:cond delay="500"/>
                            </p:stCondLst>
                            <p:childTnLst>
                              <p:par>
                                <p:cTn id="76" presetID="1" presetClass="entr" presetSubtype="0" fill="hold" grpId="0" nodeType="afterEffect">
                                  <p:stCondLst>
                                    <p:cond delay="0"/>
                                  </p:stCondLst>
                                  <p:iterate type="lt">
                                    <p:tmAbs val="100"/>
                                  </p:iterate>
                                  <p:childTnLst>
                                    <p:set>
                                      <p:cBhvr>
                                        <p:cTn id="77"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16" grpId="0"/>
      <p:bldP spid="17" grpId="0" animBg="1"/>
      <p:bldP spid="26" grpId="0"/>
      <p:bldP spid="27" grpId="0" animBg="1"/>
      <p:bldP spid="28" grpId="0"/>
      <p:bldP spid="29" grpId="0" animBg="1"/>
      <p:bldP spid="30" grpId="0"/>
      <p:bldP spid="31" grpId="0" animBg="1"/>
      <p:bldP spid="2" grpId="0" animBg="1"/>
      <p:bldP spid="32" grpId="0"/>
      <p:bldP spid="33" grpId="0" animBg="1"/>
      <p:bldP spid="34"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5" y="622831"/>
            <a:ext cx="8053710"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1941968" y="589620"/>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双协议栈</a:t>
            </a:r>
          </a:p>
        </p:txBody>
      </p:sp>
      <p:sp>
        <p:nvSpPr>
          <p:cNvPr id="4" name="圆角矩形 3"/>
          <p:cNvSpPr/>
          <p:nvPr/>
        </p:nvSpPr>
        <p:spPr>
          <a:xfrm>
            <a:off x="545145" y="1071330"/>
            <a:ext cx="8053710" cy="298343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grpSp>
        <p:nvGrpSpPr>
          <p:cNvPr id="5" name="Group 3"/>
          <p:cNvGrpSpPr/>
          <p:nvPr/>
        </p:nvGrpSpPr>
        <p:grpSpPr bwMode="auto">
          <a:xfrm>
            <a:off x="3194398" y="1277486"/>
            <a:ext cx="2864834" cy="802708"/>
            <a:chOff x="912" y="768"/>
            <a:chExt cx="2400" cy="1584"/>
          </a:xfrm>
          <a:solidFill>
            <a:srgbClr val="3399FF"/>
          </a:solidFill>
        </p:grpSpPr>
        <p:sp>
          <p:nvSpPr>
            <p:cNvPr id="6" name="Oval 4"/>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7" name="Oval 5"/>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 name="Oval 6"/>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9" name="Oval 7"/>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0" name="Oval 8"/>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1" name="Oval 9"/>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2" name="Oval 10"/>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3" name="Oval 11"/>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4" name="Oval 12"/>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grpSp>
          <p:nvGrpSpPr>
            <p:cNvPr id="15" name="Group 13"/>
            <p:cNvGrpSpPr/>
            <p:nvPr/>
          </p:nvGrpSpPr>
          <p:grpSpPr bwMode="auto">
            <a:xfrm>
              <a:off x="912" y="768"/>
              <a:ext cx="2386" cy="1553"/>
              <a:chOff x="912" y="768"/>
              <a:chExt cx="2386" cy="1553"/>
            </a:xfrm>
            <a:grpFill/>
          </p:grpSpPr>
          <p:sp>
            <p:nvSpPr>
              <p:cNvPr id="16" name="Oval 14"/>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7" name="Oval 15"/>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8" name="Oval 16"/>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9" name="Oval 17"/>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20" name="Oval 18"/>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21" name="Oval 19"/>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22" name="Oval 20"/>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23" name="Oval 21"/>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24" name="Oval 22"/>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grpSp>
      </p:grpSp>
      <p:sp>
        <p:nvSpPr>
          <p:cNvPr id="25" name="Freeform 23"/>
          <p:cNvSpPr/>
          <p:nvPr/>
        </p:nvSpPr>
        <p:spPr bwMode="auto">
          <a:xfrm flipH="1">
            <a:off x="6087429" y="2181184"/>
            <a:ext cx="491759" cy="787092"/>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Lst>
            <a:ahLst/>
            <a:cxnLst>
              <a:cxn ang="0">
                <a:pos x="T0" y="T1"/>
              </a:cxn>
              <a:cxn ang="0">
                <a:pos x="T2" y="T3"/>
              </a:cxn>
              <a:cxn ang="0">
                <a:pos x="T4" y="T5"/>
              </a:cxn>
              <a:cxn ang="0">
                <a:pos x="T6" y="T7"/>
              </a:cxn>
              <a:cxn ang="0">
                <a:pos x="T8" y="T9"/>
              </a:cxn>
            </a:cxnLst>
            <a:rect l="0" t="0" r="r" b="b"/>
            <a:pathLst>
              <a:path w="576" h="756">
                <a:moveTo>
                  <a:pt x="0" y="0"/>
                </a:moveTo>
                <a:lnTo>
                  <a:pt x="576" y="4"/>
                </a:lnTo>
                <a:lnTo>
                  <a:pt x="576" y="564"/>
                </a:lnTo>
                <a:lnTo>
                  <a:pt x="4" y="756"/>
                </a:lnTo>
                <a:lnTo>
                  <a:pt x="0" y="0"/>
                </a:lnTo>
                <a:close/>
              </a:path>
            </a:pathLst>
          </a:custGeom>
          <a:solidFill>
            <a:srgbClr val="00FFFF"/>
          </a:solidFill>
          <a:ln>
            <a:noFill/>
          </a:ln>
          <a:effec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26" name="Freeform 24"/>
          <p:cNvSpPr/>
          <p:nvPr/>
        </p:nvSpPr>
        <p:spPr bwMode="auto">
          <a:xfrm>
            <a:off x="2559398" y="2185348"/>
            <a:ext cx="649663" cy="787092"/>
          </a:xfrm>
          <a:custGeom>
            <a:avLst/>
            <a:gdLst>
              <a:gd name="T0" fmla="*/ 0 w 576"/>
              <a:gd name="T1" fmla="*/ 0 h 756"/>
              <a:gd name="T2" fmla="*/ 576 w 576"/>
              <a:gd name="T3" fmla="*/ 4 h 756"/>
              <a:gd name="T4" fmla="*/ 576 w 576"/>
              <a:gd name="T5" fmla="*/ 564 h 756"/>
              <a:gd name="T6" fmla="*/ 4 w 576"/>
              <a:gd name="T7" fmla="*/ 756 h 756"/>
              <a:gd name="T8" fmla="*/ 0 w 576"/>
              <a:gd name="T9" fmla="*/ 0 h 756"/>
            </a:gdLst>
            <a:ahLst/>
            <a:cxnLst>
              <a:cxn ang="0">
                <a:pos x="T0" y="T1"/>
              </a:cxn>
              <a:cxn ang="0">
                <a:pos x="T2" y="T3"/>
              </a:cxn>
              <a:cxn ang="0">
                <a:pos x="T4" y="T5"/>
              </a:cxn>
              <a:cxn ang="0">
                <a:pos x="T6" y="T7"/>
              </a:cxn>
              <a:cxn ang="0">
                <a:pos x="T8" y="T9"/>
              </a:cxn>
            </a:cxnLst>
            <a:rect l="0" t="0" r="r" b="b"/>
            <a:pathLst>
              <a:path w="576" h="756">
                <a:moveTo>
                  <a:pt x="0" y="0"/>
                </a:moveTo>
                <a:lnTo>
                  <a:pt x="576" y="4"/>
                </a:lnTo>
                <a:lnTo>
                  <a:pt x="576" y="564"/>
                </a:lnTo>
                <a:lnTo>
                  <a:pt x="4" y="756"/>
                </a:lnTo>
                <a:lnTo>
                  <a:pt x="0" y="0"/>
                </a:lnTo>
                <a:close/>
              </a:path>
            </a:pathLst>
          </a:custGeom>
          <a:solidFill>
            <a:srgbClr val="00FFFF"/>
          </a:solidFill>
          <a:ln>
            <a:noFill/>
          </a:ln>
          <a:effec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27" name="Line 25"/>
          <p:cNvSpPr>
            <a:spLocks noChangeShapeType="1"/>
          </p:cNvSpPr>
          <p:nvPr/>
        </p:nvSpPr>
        <p:spPr bwMode="auto">
          <a:xfrm>
            <a:off x="1814992" y="1773062"/>
            <a:ext cx="5738690"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pic>
        <p:nvPicPr>
          <p:cNvPr id="29" name="Picture 2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6645" y="1609263"/>
            <a:ext cx="369947" cy="22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0" name="Text Box 28"/>
          <p:cNvSpPr txBox="1">
            <a:spLocks noChangeArrowheads="1"/>
          </p:cNvSpPr>
          <p:nvPr/>
        </p:nvSpPr>
        <p:spPr bwMode="auto">
          <a:xfrm>
            <a:off x="2588859" y="1177163"/>
            <a:ext cx="926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prstClr val="black"/>
                </a:solidFill>
                <a:latin typeface="微软雅黑" panose="020B0503020204020204" pitchFamily="34" charset="-122"/>
                <a:ea typeface="微软雅黑" panose="020B0503020204020204" pitchFamily="34" charset="-122"/>
              </a:rPr>
              <a:t>双协议栈</a:t>
            </a:r>
          </a:p>
          <a:p>
            <a:pPr algn="ctr"/>
            <a:r>
              <a:rPr kumimoji="1" lang="en-US" altLang="zh-CN" sz="1200" b="1" dirty="0">
                <a:solidFill>
                  <a:prstClr val="black"/>
                </a:solidFill>
                <a:latin typeface="微软雅黑" panose="020B0503020204020204" pitchFamily="34" charset="-122"/>
                <a:ea typeface="微软雅黑" panose="020B0503020204020204" pitchFamily="34" charset="-122"/>
              </a:rPr>
              <a:t>IPv6/IPv4</a:t>
            </a:r>
          </a:p>
        </p:txBody>
      </p:sp>
      <p:pic>
        <p:nvPicPr>
          <p:cNvPr id="31" name="Picture 2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9559" y="1609263"/>
            <a:ext cx="369947" cy="22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2" name="Picture 3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64053" y="1609263"/>
            <a:ext cx="369947" cy="22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33"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2455" y="1609263"/>
            <a:ext cx="369947" cy="229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35" name="Text Box 33"/>
          <p:cNvSpPr txBox="1">
            <a:spLocks noChangeArrowheads="1"/>
          </p:cNvSpPr>
          <p:nvPr/>
        </p:nvSpPr>
        <p:spPr bwMode="auto">
          <a:xfrm>
            <a:off x="1484142" y="1318838"/>
            <a:ext cx="5196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IPv6</a:t>
            </a:r>
          </a:p>
        </p:txBody>
      </p:sp>
      <p:sp>
        <p:nvSpPr>
          <p:cNvPr id="36" name="Text Box 34"/>
          <p:cNvSpPr txBox="1">
            <a:spLocks noChangeArrowheads="1"/>
          </p:cNvSpPr>
          <p:nvPr/>
        </p:nvSpPr>
        <p:spPr bwMode="auto">
          <a:xfrm>
            <a:off x="7234950" y="1318838"/>
            <a:ext cx="5196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IPv6</a:t>
            </a:r>
          </a:p>
        </p:txBody>
      </p:sp>
      <p:sp>
        <p:nvSpPr>
          <p:cNvPr id="37" name="Text Box 35"/>
          <p:cNvSpPr txBox="1">
            <a:spLocks noChangeArrowheads="1"/>
          </p:cNvSpPr>
          <p:nvPr/>
        </p:nvSpPr>
        <p:spPr bwMode="auto">
          <a:xfrm>
            <a:off x="4334692" y="1291831"/>
            <a:ext cx="87395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white"/>
                </a:solidFill>
                <a:latin typeface="微软雅黑" panose="020B0503020204020204" pitchFamily="34" charset="-122"/>
                <a:ea typeface="微软雅黑" panose="020B0503020204020204" pitchFamily="34" charset="-122"/>
              </a:rPr>
              <a:t>IPv4 </a:t>
            </a:r>
            <a:r>
              <a:rPr kumimoji="1" lang="zh-CN" altLang="en-US" sz="1200" b="1" dirty="0">
                <a:solidFill>
                  <a:prstClr val="white"/>
                </a:solidFill>
                <a:latin typeface="微软雅黑" panose="020B0503020204020204" pitchFamily="34" charset="-122"/>
                <a:ea typeface="微软雅黑" panose="020B0503020204020204" pitchFamily="34" charset="-122"/>
              </a:rPr>
              <a:t>网络</a:t>
            </a:r>
          </a:p>
        </p:txBody>
      </p:sp>
      <p:sp>
        <p:nvSpPr>
          <p:cNvPr id="38" name="Text Box 36"/>
          <p:cNvSpPr txBox="1">
            <a:spLocks noChangeArrowheads="1"/>
          </p:cNvSpPr>
          <p:nvPr/>
        </p:nvSpPr>
        <p:spPr bwMode="auto">
          <a:xfrm>
            <a:off x="1294888" y="1565536"/>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A</a:t>
            </a:r>
          </a:p>
        </p:txBody>
      </p:sp>
      <p:sp>
        <p:nvSpPr>
          <p:cNvPr id="39" name="Text Box 37"/>
          <p:cNvSpPr txBox="1">
            <a:spLocks noChangeArrowheads="1"/>
          </p:cNvSpPr>
          <p:nvPr/>
        </p:nvSpPr>
        <p:spPr bwMode="auto">
          <a:xfrm>
            <a:off x="2830091" y="1558247"/>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C00000"/>
                </a:solidFill>
                <a:latin typeface="微软雅黑" panose="020B0503020204020204" pitchFamily="34" charset="-122"/>
                <a:ea typeface="微软雅黑" panose="020B0503020204020204" pitchFamily="34" charset="-122"/>
              </a:rPr>
              <a:t>B</a:t>
            </a:r>
          </a:p>
        </p:txBody>
      </p:sp>
      <p:sp>
        <p:nvSpPr>
          <p:cNvPr id="40" name="Text Box 38"/>
          <p:cNvSpPr txBox="1">
            <a:spLocks noChangeArrowheads="1"/>
          </p:cNvSpPr>
          <p:nvPr/>
        </p:nvSpPr>
        <p:spPr bwMode="auto">
          <a:xfrm>
            <a:off x="3753831" y="1550960"/>
            <a:ext cx="288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C</a:t>
            </a:r>
          </a:p>
        </p:txBody>
      </p:sp>
      <p:sp>
        <p:nvSpPr>
          <p:cNvPr id="41" name="Text Box 39"/>
          <p:cNvSpPr txBox="1">
            <a:spLocks noChangeArrowheads="1"/>
          </p:cNvSpPr>
          <p:nvPr/>
        </p:nvSpPr>
        <p:spPr bwMode="auto">
          <a:xfrm>
            <a:off x="4739169" y="1543672"/>
            <a:ext cx="3064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D</a:t>
            </a:r>
          </a:p>
        </p:txBody>
      </p:sp>
      <p:sp>
        <p:nvSpPr>
          <p:cNvPr id="42" name="Text Box 40"/>
          <p:cNvSpPr txBox="1">
            <a:spLocks noChangeArrowheads="1"/>
          </p:cNvSpPr>
          <p:nvPr/>
        </p:nvSpPr>
        <p:spPr bwMode="auto">
          <a:xfrm>
            <a:off x="6175205" y="1545620"/>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C00000"/>
                </a:solidFill>
                <a:latin typeface="微软雅黑" panose="020B0503020204020204" pitchFamily="34" charset="-122"/>
                <a:ea typeface="微软雅黑" panose="020B0503020204020204" pitchFamily="34" charset="-122"/>
              </a:rPr>
              <a:t>E</a:t>
            </a:r>
          </a:p>
        </p:txBody>
      </p:sp>
      <p:sp>
        <p:nvSpPr>
          <p:cNvPr id="43" name="Text Box 41"/>
          <p:cNvSpPr txBox="1">
            <a:spLocks noChangeArrowheads="1"/>
          </p:cNvSpPr>
          <p:nvPr/>
        </p:nvSpPr>
        <p:spPr bwMode="auto">
          <a:xfrm>
            <a:off x="7109090" y="1529096"/>
            <a:ext cx="2712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prstClr val="black"/>
                </a:solidFill>
                <a:latin typeface="微软雅黑" panose="020B0503020204020204" pitchFamily="34" charset="-122"/>
                <a:ea typeface="微软雅黑" panose="020B0503020204020204" pitchFamily="34" charset="-122"/>
              </a:rPr>
              <a:t>F</a:t>
            </a:r>
          </a:p>
        </p:txBody>
      </p:sp>
      <p:sp>
        <p:nvSpPr>
          <p:cNvPr id="44" name="Rectangle 42"/>
          <p:cNvSpPr>
            <a:spLocks noChangeArrowheads="1"/>
          </p:cNvSpPr>
          <p:nvPr/>
        </p:nvSpPr>
        <p:spPr bwMode="auto">
          <a:xfrm>
            <a:off x="1640170" y="2180142"/>
            <a:ext cx="920356" cy="1349300"/>
          </a:xfrm>
          <a:prstGeom prst="rect">
            <a:avLst/>
          </a:prstGeom>
          <a:solidFill>
            <a:srgbClr val="0000FF"/>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45" name="Rectangle 43"/>
          <p:cNvSpPr>
            <a:spLocks noChangeArrowheads="1"/>
          </p:cNvSpPr>
          <p:nvPr/>
        </p:nvSpPr>
        <p:spPr bwMode="auto">
          <a:xfrm>
            <a:off x="1663856" y="2193678"/>
            <a:ext cx="897798" cy="772516"/>
          </a:xfrm>
          <a:prstGeom prst="rect">
            <a:avLst/>
          </a:prstGeom>
          <a:solidFill>
            <a:srgbClr val="00FFFF"/>
          </a:solidFill>
          <a:ln>
            <a:noFill/>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47" name="Rectangle 45"/>
          <p:cNvSpPr>
            <a:spLocks noChangeArrowheads="1"/>
          </p:cNvSpPr>
          <p:nvPr/>
        </p:nvSpPr>
        <p:spPr bwMode="auto">
          <a:xfrm>
            <a:off x="6579188" y="2180142"/>
            <a:ext cx="920356" cy="1349300"/>
          </a:xfrm>
          <a:prstGeom prst="rect">
            <a:avLst/>
          </a:prstGeom>
          <a:solidFill>
            <a:srgbClr val="0000FF"/>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48" name="Rectangle 46"/>
          <p:cNvSpPr>
            <a:spLocks noChangeArrowheads="1"/>
          </p:cNvSpPr>
          <p:nvPr/>
        </p:nvSpPr>
        <p:spPr bwMode="auto">
          <a:xfrm>
            <a:off x="6592722" y="2193678"/>
            <a:ext cx="906822" cy="772516"/>
          </a:xfrm>
          <a:prstGeom prst="rect">
            <a:avLst/>
          </a:prstGeom>
          <a:solidFill>
            <a:srgbClr val="00FFFF"/>
          </a:solidFill>
          <a:ln>
            <a:noFill/>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0" name="Line 48"/>
          <p:cNvSpPr>
            <a:spLocks noChangeShapeType="1"/>
          </p:cNvSpPr>
          <p:nvPr/>
        </p:nvSpPr>
        <p:spPr bwMode="auto">
          <a:xfrm>
            <a:off x="1760854" y="2106570"/>
            <a:ext cx="649663" cy="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1" name="Line 49"/>
          <p:cNvSpPr>
            <a:spLocks noChangeShapeType="1"/>
          </p:cNvSpPr>
          <p:nvPr/>
        </p:nvSpPr>
        <p:spPr bwMode="auto">
          <a:xfrm>
            <a:off x="3276734" y="2106570"/>
            <a:ext cx="649663" cy="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2" name="Line 50"/>
          <p:cNvSpPr>
            <a:spLocks noChangeShapeType="1"/>
          </p:cNvSpPr>
          <p:nvPr/>
        </p:nvSpPr>
        <p:spPr bwMode="auto">
          <a:xfrm>
            <a:off x="5279862" y="2106570"/>
            <a:ext cx="649663" cy="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3" name="Line 51"/>
          <p:cNvSpPr>
            <a:spLocks noChangeShapeType="1"/>
          </p:cNvSpPr>
          <p:nvPr/>
        </p:nvSpPr>
        <p:spPr bwMode="auto">
          <a:xfrm>
            <a:off x="6741604" y="2106570"/>
            <a:ext cx="649663" cy="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4" name="Text Box 52"/>
          <p:cNvSpPr txBox="1">
            <a:spLocks noChangeArrowheads="1"/>
          </p:cNvSpPr>
          <p:nvPr/>
        </p:nvSpPr>
        <p:spPr bwMode="auto">
          <a:xfrm>
            <a:off x="5838303" y="1177163"/>
            <a:ext cx="9268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prstClr val="black"/>
                </a:solidFill>
                <a:latin typeface="微软雅黑" panose="020B0503020204020204" pitchFamily="34" charset="-122"/>
                <a:ea typeface="微软雅黑" panose="020B0503020204020204" pitchFamily="34" charset="-122"/>
              </a:rPr>
              <a:t>双协议栈</a:t>
            </a:r>
          </a:p>
          <a:p>
            <a:pPr algn="ctr"/>
            <a:r>
              <a:rPr kumimoji="1" lang="en-US" altLang="zh-CN" sz="1200" b="1" dirty="0">
                <a:solidFill>
                  <a:prstClr val="black"/>
                </a:solidFill>
                <a:latin typeface="微软雅黑" panose="020B0503020204020204" pitchFamily="34" charset="-122"/>
                <a:ea typeface="微软雅黑" panose="020B0503020204020204" pitchFamily="34" charset="-122"/>
              </a:rPr>
              <a:t>IPv6/IPv4</a:t>
            </a:r>
          </a:p>
        </p:txBody>
      </p:sp>
      <p:sp>
        <p:nvSpPr>
          <p:cNvPr id="55" name="Text Box 53"/>
          <p:cNvSpPr txBox="1">
            <a:spLocks noChangeArrowheads="1"/>
          </p:cNvSpPr>
          <p:nvPr/>
        </p:nvSpPr>
        <p:spPr bwMode="auto">
          <a:xfrm>
            <a:off x="4486957" y="2358176"/>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a:t>
            </a:r>
          </a:p>
        </p:txBody>
      </p:sp>
      <p:sp>
        <p:nvSpPr>
          <p:cNvPr id="56" name="Text Box 54"/>
          <p:cNvSpPr txBox="1">
            <a:spLocks noChangeArrowheads="1"/>
          </p:cNvSpPr>
          <p:nvPr/>
        </p:nvSpPr>
        <p:spPr bwMode="auto">
          <a:xfrm>
            <a:off x="1607054" y="3503645"/>
            <a:ext cx="10278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IPv6 </a:t>
            </a:r>
            <a:r>
              <a:rPr kumimoji="1" lang="zh-CN" altLang="en-US" sz="1200" b="1" dirty="0">
                <a:solidFill>
                  <a:prstClr val="black"/>
                </a:solidFill>
                <a:latin typeface="微软雅黑" panose="020B0503020204020204" pitchFamily="34" charset="-122"/>
                <a:ea typeface="微软雅黑" panose="020B0503020204020204" pitchFamily="34" charset="-122"/>
              </a:rPr>
              <a:t>数据报</a:t>
            </a:r>
          </a:p>
        </p:txBody>
      </p:sp>
      <p:grpSp>
        <p:nvGrpSpPr>
          <p:cNvPr id="57" name="组合 56"/>
          <p:cNvGrpSpPr/>
          <p:nvPr/>
        </p:nvGrpSpPr>
        <p:grpSpPr>
          <a:xfrm>
            <a:off x="3132831" y="1885536"/>
            <a:ext cx="3031761" cy="1936219"/>
            <a:chOff x="2822251" y="2637309"/>
            <a:chExt cx="4622801" cy="2590800"/>
          </a:xfrm>
        </p:grpSpPr>
        <p:sp>
          <p:nvSpPr>
            <p:cNvPr id="58" name="Line 55"/>
            <p:cNvSpPr>
              <a:spLocks noChangeShapeType="1"/>
            </p:cNvSpPr>
            <p:nvPr/>
          </p:nvSpPr>
          <p:spPr bwMode="auto">
            <a:xfrm>
              <a:off x="2822251" y="2637309"/>
              <a:ext cx="0" cy="2590800"/>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59" name="Line 56"/>
            <p:cNvSpPr>
              <a:spLocks noChangeShapeType="1"/>
            </p:cNvSpPr>
            <p:nvPr/>
          </p:nvSpPr>
          <p:spPr bwMode="auto">
            <a:xfrm>
              <a:off x="7445052" y="2637309"/>
              <a:ext cx="0" cy="2590800"/>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grpSp>
      <p:sp>
        <p:nvSpPr>
          <p:cNvPr id="60" name="Text Box 57"/>
          <p:cNvSpPr txBox="1">
            <a:spLocks noChangeArrowheads="1"/>
          </p:cNvSpPr>
          <p:nvPr/>
        </p:nvSpPr>
        <p:spPr bwMode="auto">
          <a:xfrm>
            <a:off x="6556223" y="3503645"/>
            <a:ext cx="10278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prstClr val="black"/>
                </a:solidFill>
                <a:latin typeface="微软雅黑" panose="020B0503020204020204" pitchFamily="34" charset="-122"/>
                <a:ea typeface="微软雅黑" panose="020B0503020204020204" pitchFamily="34" charset="-122"/>
              </a:rPr>
              <a:t>IPv6 </a:t>
            </a:r>
            <a:r>
              <a:rPr kumimoji="1" lang="zh-CN" altLang="en-US" sz="1200" b="1">
                <a:solidFill>
                  <a:prstClr val="black"/>
                </a:solidFill>
                <a:latin typeface="微软雅黑" panose="020B0503020204020204" pitchFamily="34" charset="-122"/>
                <a:ea typeface="微软雅黑" panose="020B0503020204020204" pitchFamily="34" charset="-122"/>
              </a:rPr>
              <a:t>数据报</a:t>
            </a:r>
          </a:p>
        </p:txBody>
      </p:sp>
      <p:sp>
        <p:nvSpPr>
          <p:cNvPr id="61" name="Line 58"/>
          <p:cNvSpPr>
            <a:spLocks noChangeShapeType="1"/>
          </p:cNvSpPr>
          <p:nvPr/>
        </p:nvSpPr>
        <p:spPr bwMode="auto">
          <a:xfrm>
            <a:off x="1652577" y="2972440"/>
            <a:ext cx="92035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62" name="Line 59"/>
          <p:cNvSpPr>
            <a:spLocks noChangeShapeType="1"/>
          </p:cNvSpPr>
          <p:nvPr/>
        </p:nvSpPr>
        <p:spPr bwMode="auto">
          <a:xfrm>
            <a:off x="6579188" y="2972440"/>
            <a:ext cx="92035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63" name="Rectangle 60"/>
          <p:cNvSpPr>
            <a:spLocks noChangeArrowheads="1"/>
          </p:cNvSpPr>
          <p:nvPr/>
        </p:nvSpPr>
        <p:spPr bwMode="auto">
          <a:xfrm>
            <a:off x="3210189" y="2180142"/>
            <a:ext cx="920356" cy="1142116"/>
          </a:xfrm>
          <a:prstGeom prst="rect">
            <a:avLst/>
          </a:prstGeom>
          <a:solidFill>
            <a:srgbClr val="0000FF"/>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64" name="Rectangle 61"/>
          <p:cNvSpPr>
            <a:spLocks noChangeArrowheads="1"/>
          </p:cNvSpPr>
          <p:nvPr/>
        </p:nvSpPr>
        <p:spPr bwMode="auto">
          <a:xfrm>
            <a:off x="3219212" y="2186390"/>
            <a:ext cx="906822" cy="580949"/>
          </a:xfrm>
          <a:prstGeom prst="rect">
            <a:avLst/>
          </a:prstGeom>
          <a:solidFill>
            <a:srgbClr val="00FFFF"/>
          </a:solidFill>
          <a:ln>
            <a:noFill/>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66" name="Line 63"/>
          <p:cNvSpPr>
            <a:spLocks noChangeShapeType="1"/>
          </p:cNvSpPr>
          <p:nvPr/>
        </p:nvSpPr>
        <p:spPr bwMode="auto">
          <a:xfrm>
            <a:off x="3222596" y="2772544"/>
            <a:ext cx="92035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67" name="Text Box 64"/>
          <p:cNvSpPr txBox="1">
            <a:spLocks noChangeArrowheads="1"/>
          </p:cNvSpPr>
          <p:nvPr/>
        </p:nvSpPr>
        <p:spPr bwMode="auto">
          <a:xfrm>
            <a:off x="3308112" y="293183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prstClr val="white"/>
                </a:solidFill>
                <a:latin typeface="微软雅黑" panose="020B0503020204020204" pitchFamily="34" charset="-122"/>
                <a:ea typeface="微软雅黑" panose="020B0503020204020204" pitchFamily="34" charset="-122"/>
              </a:rPr>
              <a:t>数据部分</a:t>
            </a:r>
          </a:p>
        </p:txBody>
      </p:sp>
      <p:sp>
        <p:nvSpPr>
          <p:cNvPr id="68" name="Rectangle 65"/>
          <p:cNvSpPr>
            <a:spLocks noChangeArrowheads="1"/>
          </p:cNvSpPr>
          <p:nvPr/>
        </p:nvSpPr>
        <p:spPr bwMode="auto">
          <a:xfrm>
            <a:off x="5159178" y="2180142"/>
            <a:ext cx="920356" cy="1142116"/>
          </a:xfrm>
          <a:prstGeom prst="rect">
            <a:avLst/>
          </a:prstGeom>
          <a:solidFill>
            <a:srgbClr val="0000FF"/>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69" name="Rectangle 66"/>
          <p:cNvSpPr>
            <a:spLocks noChangeArrowheads="1"/>
          </p:cNvSpPr>
          <p:nvPr/>
        </p:nvSpPr>
        <p:spPr bwMode="auto">
          <a:xfrm>
            <a:off x="5174968" y="2190554"/>
            <a:ext cx="896670" cy="580949"/>
          </a:xfrm>
          <a:prstGeom prst="rect">
            <a:avLst/>
          </a:prstGeom>
          <a:solidFill>
            <a:srgbClr val="00FFFF"/>
          </a:solidFill>
          <a:ln>
            <a:noFill/>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71" name="Line 68"/>
          <p:cNvSpPr>
            <a:spLocks noChangeShapeType="1"/>
          </p:cNvSpPr>
          <p:nvPr/>
        </p:nvSpPr>
        <p:spPr bwMode="auto">
          <a:xfrm>
            <a:off x="5171585" y="2772544"/>
            <a:ext cx="92035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72" name="Text Box 69"/>
          <p:cNvSpPr txBox="1">
            <a:spLocks noChangeArrowheads="1"/>
          </p:cNvSpPr>
          <p:nvPr/>
        </p:nvSpPr>
        <p:spPr bwMode="auto">
          <a:xfrm>
            <a:off x="5274685" y="2931835"/>
            <a:ext cx="80021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prstClr val="white"/>
                </a:solidFill>
                <a:latin typeface="微软雅黑" panose="020B0503020204020204" pitchFamily="34" charset="-122"/>
                <a:ea typeface="微软雅黑" panose="020B0503020204020204" pitchFamily="34" charset="-122"/>
              </a:rPr>
              <a:t>数据部分</a:t>
            </a:r>
          </a:p>
        </p:txBody>
      </p:sp>
      <p:sp>
        <p:nvSpPr>
          <p:cNvPr id="73" name="Line 70"/>
          <p:cNvSpPr>
            <a:spLocks noChangeShapeType="1"/>
          </p:cNvSpPr>
          <p:nvPr/>
        </p:nvSpPr>
        <p:spPr bwMode="auto">
          <a:xfrm>
            <a:off x="3132831" y="3699266"/>
            <a:ext cx="3031761"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74" name="Text Box 71"/>
          <p:cNvSpPr txBox="1">
            <a:spLocks noChangeArrowheads="1"/>
          </p:cNvSpPr>
          <p:nvPr/>
        </p:nvSpPr>
        <p:spPr bwMode="auto">
          <a:xfrm>
            <a:off x="4265230" y="3579536"/>
            <a:ext cx="873957" cy="276999"/>
          </a:xfrm>
          <a:prstGeom prst="rect">
            <a:avLst/>
          </a:prstGeom>
          <a:solidFill>
            <a:srgbClr val="C3E3F9"/>
          </a:solidFill>
          <a:ln>
            <a:noFill/>
          </a:ln>
          <a:effectLst/>
        </p:spPr>
        <p:txBody>
          <a:bodyPr wrap="none">
            <a:spAutoFit/>
          </a:bodyPr>
          <a:lstStyle/>
          <a:p>
            <a:r>
              <a:rPr kumimoji="1" lang="en-US" altLang="zh-CN" sz="1200" b="1" dirty="0">
                <a:solidFill>
                  <a:srgbClr val="0000FF"/>
                </a:solidFill>
                <a:latin typeface="微软雅黑" panose="020B0503020204020204" pitchFamily="34" charset="-122"/>
                <a:ea typeface="微软雅黑" panose="020B0503020204020204" pitchFamily="34" charset="-122"/>
              </a:rPr>
              <a:t>IPv4 </a:t>
            </a:r>
            <a:r>
              <a:rPr kumimoji="1" lang="zh-CN" altLang="en-US" sz="1200" b="1" dirty="0">
                <a:solidFill>
                  <a:srgbClr val="0000FF"/>
                </a:solidFill>
                <a:latin typeface="微软雅黑" panose="020B0503020204020204" pitchFamily="34" charset="-122"/>
                <a:ea typeface="微软雅黑" panose="020B0503020204020204" pitchFamily="34" charset="-122"/>
              </a:rPr>
              <a:t>网络</a:t>
            </a:r>
          </a:p>
        </p:txBody>
      </p:sp>
      <p:sp>
        <p:nvSpPr>
          <p:cNvPr id="75" name="矩形 74"/>
          <p:cNvSpPr/>
          <p:nvPr/>
        </p:nvSpPr>
        <p:spPr>
          <a:xfrm>
            <a:off x="2471888" y="4054943"/>
            <a:ext cx="4460639" cy="338554"/>
          </a:xfrm>
          <a:prstGeom prst="rect">
            <a:avLst/>
          </a:prstGeom>
        </p:spPr>
        <p:txBody>
          <a:bodyPr wrap="square">
            <a:spAutoFit/>
          </a:bodyPr>
          <a:lstStyle/>
          <a:p>
            <a:pPr algn="ctr"/>
            <a:r>
              <a:rPr lang="zh-CN" altLang="zh-CN" sz="1600" b="1" dirty="0">
                <a:solidFill>
                  <a:prstClr val="black"/>
                </a:solidFill>
                <a:latin typeface="微软雅黑" panose="020B0503020204020204" pitchFamily="34" charset="-122"/>
                <a:ea typeface="微软雅黑" panose="020B0503020204020204" pitchFamily="34" charset="-122"/>
              </a:rPr>
              <a:t>使用双协议栈进行从</a:t>
            </a:r>
            <a:r>
              <a:rPr lang="en-US" altLang="zh-CN" sz="1600" b="1" dirty="0">
                <a:solidFill>
                  <a:prstClr val="black"/>
                </a:solidFill>
                <a:latin typeface="微软雅黑" panose="020B0503020204020204" pitchFamily="34" charset="-122"/>
                <a:ea typeface="微软雅黑" panose="020B0503020204020204" pitchFamily="34" charset="-122"/>
              </a:rPr>
              <a:t> IPv4 </a:t>
            </a:r>
            <a:r>
              <a:rPr lang="zh-CN" altLang="zh-CN" sz="1600" b="1" dirty="0">
                <a:solidFill>
                  <a:prstClr val="black"/>
                </a:solidFill>
                <a:latin typeface="微软雅黑" panose="020B0503020204020204" pitchFamily="34" charset="-122"/>
                <a:ea typeface="微软雅黑" panose="020B0503020204020204" pitchFamily="34" charset="-122"/>
              </a:rPr>
              <a:t>到</a:t>
            </a:r>
            <a:r>
              <a:rPr lang="en-US" altLang="zh-CN" sz="1600" b="1" dirty="0">
                <a:solidFill>
                  <a:prstClr val="black"/>
                </a:solidFill>
                <a:latin typeface="微软雅黑" panose="020B0503020204020204" pitchFamily="34" charset="-122"/>
                <a:ea typeface="微软雅黑" panose="020B0503020204020204" pitchFamily="34" charset="-122"/>
              </a:rPr>
              <a:t> IPv6 </a:t>
            </a:r>
            <a:r>
              <a:rPr lang="zh-CN" altLang="zh-CN" sz="1600" b="1" dirty="0">
                <a:solidFill>
                  <a:prstClr val="black"/>
                </a:solidFill>
                <a:latin typeface="微软雅黑" panose="020B0503020204020204" pitchFamily="34" charset="-122"/>
                <a:ea typeface="微软雅黑" panose="020B0503020204020204" pitchFamily="34" charset="-122"/>
              </a:rPr>
              <a:t>的过渡</a:t>
            </a:r>
            <a:endParaRPr lang="zh-CN" altLang="en-US" sz="1600" b="1" dirty="0">
              <a:solidFill>
                <a:prstClr val="black"/>
              </a:solidFill>
              <a:latin typeface="微软雅黑" panose="020B0503020204020204" pitchFamily="34" charset="-122"/>
              <a:ea typeface="微软雅黑" panose="020B0503020204020204" pitchFamily="34" charset="-122"/>
            </a:endParaRPr>
          </a:p>
        </p:txBody>
      </p:sp>
      <p:sp>
        <p:nvSpPr>
          <p:cNvPr id="76" name="Text Box 64"/>
          <p:cNvSpPr txBox="1">
            <a:spLocks noChangeArrowheads="1"/>
          </p:cNvSpPr>
          <p:nvPr/>
        </p:nvSpPr>
        <p:spPr bwMode="auto">
          <a:xfrm>
            <a:off x="3168063" y="3328429"/>
            <a:ext cx="10278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IPv4 </a:t>
            </a:r>
            <a:r>
              <a:rPr kumimoji="1" lang="zh-CN" altLang="en-US" sz="1200" b="1" dirty="0">
                <a:solidFill>
                  <a:prstClr val="black"/>
                </a:solidFill>
                <a:latin typeface="微软雅黑" panose="020B0503020204020204" pitchFamily="34" charset="-122"/>
                <a:ea typeface="微软雅黑" panose="020B0503020204020204" pitchFamily="34" charset="-122"/>
              </a:rPr>
              <a:t>数据报</a:t>
            </a:r>
          </a:p>
        </p:txBody>
      </p:sp>
      <p:sp>
        <p:nvSpPr>
          <p:cNvPr id="77" name="Text Box 65"/>
          <p:cNvSpPr txBox="1">
            <a:spLocks noChangeArrowheads="1"/>
          </p:cNvSpPr>
          <p:nvPr/>
        </p:nvSpPr>
        <p:spPr bwMode="auto">
          <a:xfrm>
            <a:off x="5110286" y="3328429"/>
            <a:ext cx="10278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prstClr val="black"/>
                </a:solidFill>
                <a:latin typeface="微软雅黑" panose="020B0503020204020204" pitchFamily="34" charset="-122"/>
                <a:ea typeface="微软雅黑" panose="020B0503020204020204" pitchFamily="34" charset="-122"/>
              </a:rPr>
              <a:t>IPv4 </a:t>
            </a:r>
            <a:r>
              <a:rPr kumimoji="1" lang="zh-CN" altLang="en-US" sz="1200" b="1">
                <a:solidFill>
                  <a:prstClr val="black"/>
                </a:solidFill>
                <a:latin typeface="微软雅黑" panose="020B0503020204020204" pitchFamily="34" charset="-122"/>
                <a:ea typeface="微软雅黑" panose="020B0503020204020204" pitchFamily="34" charset="-122"/>
              </a:rPr>
              <a:t>数据报</a:t>
            </a:r>
          </a:p>
        </p:txBody>
      </p:sp>
      <p:sp>
        <p:nvSpPr>
          <p:cNvPr id="79" name="Text Box 44"/>
          <p:cNvSpPr txBox="1">
            <a:spLocks noChangeArrowheads="1"/>
          </p:cNvSpPr>
          <p:nvPr/>
        </p:nvSpPr>
        <p:spPr bwMode="auto">
          <a:xfrm>
            <a:off x="1587417" y="2180142"/>
            <a:ext cx="106506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solidFill>
                  <a:prstClr val="black"/>
                </a:solidFill>
                <a:latin typeface="微软雅黑" panose="020B0503020204020204" pitchFamily="34" charset="-122"/>
                <a:ea typeface="微软雅黑" panose="020B0503020204020204" pitchFamily="34" charset="-122"/>
              </a:rPr>
              <a:t>流标号：</a:t>
            </a:r>
            <a:r>
              <a:rPr kumimoji="1" lang="en-US" altLang="zh-CN" sz="1200" b="1" dirty="0">
                <a:solidFill>
                  <a:prstClr val="black"/>
                </a:solidFill>
                <a:latin typeface="微软雅黑" panose="020B0503020204020204" pitchFamily="34" charset="-122"/>
                <a:ea typeface="微软雅黑" panose="020B0503020204020204" pitchFamily="34" charset="-122"/>
              </a:rPr>
              <a:t>X</a:t>
            </a:r>
          </a:p>
          <a:p>
            <a:r>
              <a:rPr kumimoji="1" lang="zh-CN" altLang="en-US" sz="1200" b="1" dirty="0">
                <a:solidFill>
                  <a:prstClr val="black"/>
                </a:solidFill>
                <a:latin typeface="微软雅黑" panose="020B0503020204020204" pitchFamily="34" charset="-122"/>
                <a:ea typeface="微软雅黑" panose="020B0503020204020204" pitchFamily="34" charset="-122"/>
              </a:rPr>
              <a:t>源地址：</a:t>
            </a:r>
            <a:r>
              <a:rPr kumimoji="1" lang="en-US" altLang="zh-CN" sz="1200" b="1" dirty="0">
                <a:solidFill>
                  <a:prstClr val="black"/>
                </a:solidFill>
                <a:latin typeface="微软雅黑" panose="020B0503020204020204" pitchFamily="34" charset="-122"/>
                <a:ea typeface="微软雅黑" panose="020B0503020204020204" pitchFamily="34" charset="-122"/>
              </a:rPr>
              <a:t>A</a:t>
            </a:r>
          </a:p>
          <a:p>
            <a:r>
              <a:rPr kumimoji="1" lang="zh-CN" altLang="en-US" sz="1200" b="1" dirty="0">
                <a:solidFill>
                  <a:prstClr val="black"/>
                </a:solidFill>
                <a:latin typeface="微软雅黑" panose="020B0503020204020204" pitchFamily="34" charset="-122"/>
                <a:ea typeface="微软雅黑" panose="020B0503020204020204" pitchFamily="34" charset="-122"/>
              </a:rPr>
              <a:t>目的地址：</a:t>
            </a:r>
            <a:r>
              <a:rPr kumimoji="1" lang="en-US" altLang="zh-CN" sz="1200" b="1" dirty="0">
                <a:solidFill>
                  <a:prstClr val="black"/>
                </a:solidFill>
                <a:latin typeface="微软雅黑" panose="020B0503020204020204" pitchFamily="34" charset="-122"/>
                <a:ea typeface="微软雅黑" panose="020B0503020204020204" pitchFamily="34" charset="-122"/>
              </a:rPr>
              <a:t>F</a:t>
            </a:r>
          </a:p>
          <a:p>
            <a:r>
              <a:rPr kumimoji="1" lang="en-US" altLang="zh-CN" sz="1200" b="1" dirty="0">
                <a:solidFill>
                  <a:prstClr val="black"/>
                </a:solidFill>
                <a:latin typeface="微软雅黑" panose="020B0503020204020204" pitchFamily="34" charset="-122"/>
                <a:ea typeface="微软雅黑" panose="020B0503020204020204" pitchFamily="34" charset="-122"/>
              </a:rPr>
              <a:t>……</a:t>
            </a:r>
          </a:p>
          <a:p>
            <a:endParaRPr kumimoji="1" lang="en-US" altLang="zh-CN" sz="1200" b="1" dirty="0">
              <a:solidFill>
                <a:prstClr val="black"/>
              </a:solidFill>
              <a:latin typeface="微软雅黑" panose="020B0503020204020204" pitchFamily="34" charset="-122"/>
              <a:ea typeface="微软雅黑" panose="020B0503020204020204" pitchFamily="34" charset="-122"/>
            </a:endParaRPr>
          </a:p>
          <a:p>
            <a:r>
              <a:rPr kumimoji="1" lang="en-US" altLang="zh-CN" sz="1200" b="1" dirty="0">
                <a:solidFill>
                  <a:prstClr val="black"/>
                </a:solidFill>
                <a:latin typeface="微软雅黑" panose="020B0503020204020204" pitchFamily="34" charset="-122"/>
                <a:ea typeface="微软雅黑" panose="020B0503020204020204" pitchFamily="34" charset="-122"/>
              </a:rPr>
              <a:t>   </a:t>
            </a:r>
            <a:r>
              <a:rPr kumimoji="1" lang="zh-CN" altLang="en-US" sz="1200" b="1" dirty="0">
                <a:solidFill>
                  <a:prstClr val="white"/>
                </a:solidFill>
                <a:latin typeface="微软雅黑" panose="020B0503020204020204" pitchFamily="34" charset="-122"/>
                <a:ea typeface="微软雅黑" panose="020B0503020204020204" pitchFamily="34" charset="-122"/>
              </a:rPr>
              <a:t>数据部分</a:t>
            </a:r>
          </a:p>
        </p:txBody>
      </p:sp>
      <p:sp>
        <p:nvSpPr>
          <p:cNvPr id="80" name="Text Box 47"/>
          <p:cNvSpPr txBox="1">
            <a:spLocks noChangeArrowheads="1"/>
          </p:cNvSpPr>
          <p:nvPr/>
        </p:nvSpPr>
        <p:spPr bwMode="auto">
          <a:xfrm>
            <a:off x="6526436" y="2180142"/>
            <a:ext cx="107128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solidFill>
                  <a:prstClr val="black"/>
                </a:solidFill>
                <a:latin typeface="微软雅黑" panose="020B0503020204020204" pitchFamily="34" charset="-122"/>
                <a:ea typeface="微软雅黑" panose="020B0503020204020204" pitchFamily="34" charset="-122"/>
              </a:rPr>
              <a:t>流标号：无</a:t>
            </a:r>
          </a:p>
          <a:p>
            <a:r>
              <a:rPr kumimoji="1" lang="zh-CN" altLang="en-US" sz="1200" b="1" dirty="0">
                <a:solidFill>
                  <a:prstClr val="black"/>
                </a:solidFill>
                <a:latin typeface="微软雅黑" panose="020B0503020204020204" pitchFamily="34" charset="-122"/>
                <a:ea typeface="微软雅黑" panose="020B0503020204020204" pitchFamily="34" charset="-122"/>
              </a:rPr>
              <a:t>源地址：</a:t>
            </a:r>
            <a:r>
              <a:rPr kumimoji="1" lang="en-US" altLang="zh-CN" sz="1200" b="1" dirty="0">
                <a:solidFill>
                  <a:prstClr val="black"/>
                </a:solidFill>
                <a:latin typeface="微软雅黑" panose="020B0503020204020204" pitchFamily="34" charset="-122"/>
                <a:ea typeface="微软雅黑" panose="020B0503020204020204" pitchFamily="34" charset="-122"/>
              </a:rPr>
              <a:t>A</a:t>
            </a:r>
          </a:p>
          <a:p>
            <a:r>
              <a:rPr kumimoji="1" lang="zh-CN" altLang="en-US" sz="1200" b="1" dirty="0">
                <a:solidFill>
                  <a:prstClr val="black"/>
                </a:solidFill>
                <a:latin typeface="微软雅黑" panose="020B0503020204020204" pitchFamily="34" charset="-122"/>
                <a:ea typeface="微软雅黑" panose="020B0503020204020204" pitchFamily="34" charset="-122"/>
              </a:rPr>
              <a:t>目的地址：</a:t>
            </a:r>
            <a:r>
              <a:rPr kumimoji="1" lang="en-US" altLang="zh-CN" sz="1200" b="1" dirty="0">
                <a:solidFill>
                  <a:prstClr val="black"/>
                </a:solidFill>
                <a:latin typeface="微软雅黑" panose="020B0503020204020204" pitchFamily="34" charset="-122"/>
                <a:ea typeface="微软雅黑" panose="020B0503020204020204" pitchFamily="34" charset="-122"/>
              </a:rPr>
              <a:t>F</a:t>
            </a:r>
          </a:p>
          <a:p>
            <a:r>
              <a:rPr kumimoji="1" lang="en-US" altLang="zh-CN" sz="1200" b="1" dirty="0">
                <a:solidFill>
                  <a:prstClr val="black"/>
                </a:solidFill>
                <a:latin typeface="微软雅黑" panose="020B0503020204020204" pitchFamily="34" charset="-122"/>
                <a:ea typeface="微软雅黑" panose="020B0503020204020204" pitchFamily="34" charset="-122"/>
              </a:rPr>
              <a:t>……</a:t>
            </a:r>
          </a:p>
          <a:p>
            <a:endParaRPr kumimoji="1" lang="en-US" altLang="zh-CN" sz="1200" b="1" dirty="0">
              <a:solidFill>
                <a:prstClr val="black"/>
              </a:solidFill>
              <a:latin typeface="微软雅黑" panose="020B0503020204020204" pitchFamily="34" charset="-122"/>
              <a:ea typeface="微软雅黑" panose="020B0503020204020204" pitchFamily="34" charset="-122"/>
            </a:endParaRPr>
          </a:p>
          <a:p>
            <a:r>
              <a:rPr kumimoji="1" lang="en-US" altLang="zh-CN" sz="1200" b="1" dirty="0">
                <a:solidFill>
                  <a:prstClr val="black"/>
                </a:solidFill>
                <a:latin typeface="微软雅黑" panose="020B0503020204020204" pitchFamily="34" charset="-122"/>
                <a:ea typeface="微软雅黑" panose="020B0503020204020204" pitchFamily="34" charset="-122"/>
              </a:rPr>
              <a:t>   </a:t>
            </a:r>
            <a:r>
              <a:rPr kumimoji="1" lang="zh-CN" altLang="en-US" sz="1200" b="1" dirty="0">
                <a:solidFill>
                  <a:prstClr val="white"/>
                </a:solidFill>
                <a:latin typeface="微软雅黑" panose="020B0503020204020204" pitchFamily="34" charset="-122"/>
                <a:ea typeface="微软雅黑" panose="020B0503020204020204" pitchFamily="34" charset="-122"/>
              </a:rPr>
              <a:t>数据部分</a:t>
            </a:r>
          </a:p>
        </p:txBody>
      </p:sp>
      <p:sp>
        <p:nvSpPr>
          <p:cNvPr id="81" name="Text Box 62"/>
          <p:cNvSpPr txBox="1">
            <a:spLocks noChangeArrowheads="1"/>
          </p:cNvSpPr>
          <p:nvPr/>
        </p:nvSpPr>
        <p:spPr bwMode="auto">
          <a:xfrm>
            <a:off x="3157437" y="2180142"/>
            <a:ext cx="10550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r>
              <a:rPr kumimoji="1" lang="zh-CN" altLang="en-US" sz="1200" b="1" dirty="0">
                <a:solidFill>
                  <a:prstClr val="black"/>
                </a:solidFill>
                <a:latin typeface="微软雅黑" panose="020B0503020204020204" pitchFamily="34" charset="-122"/>
                <a:ea typeface="微软雅黑" panose="020B0503020204020204" pitchFamily="34" charset="-122"/>
              </a:rPr>
              <a:t>源地址：</a:t>
            </a:r>
            <a:r>
              <a:rPr kumimoji="1" lang="en-US" altLang="zh-CN" sz="1200" b="1" dirty="0">
                <a:solidFill>
                  <a:prstClr val="black"/>
                </a:solidFill>
                <a:latin typeface="微软雅黑" panose="020B0503020204020204" pitchFamily="34" charset="-122"/>
                <a:ea typeface="微软雅黑" panose="020B0503020204020204" pitchFamily="34" charset="-122"/>
              </a:rPr>
              <a:t>A</a:t>
            </a:r>
          </a:p>
          <a:p>
            <a:r>
              <a:rPr kumimoji="1" lang="zh-CN" altLang="en-US" sz="1200" b="1" dirty="0">
                <a:solidFill>
                  <a:prstClr val="black"/>
                </a:solidFill>
                <a:latin typeface="微软雅黑" panose="020B0503020204020204" pitchFamily="34" charset="-122"/>
                <a:ea typeface="微软雅黑" panose="020B0503020204020204" pitchFamily="34" charset="-122"/>
              </a:rPr>
              <a:t>目的地址：</a:t>
            </a:r>
            <a:r>
              <a:rPr kumimoji="1" lang="en-US" altLang="zh-CN" sz="1200" b="1" dirty="0">
                <a:solidFill>
                  <a:prstClr val="black"/>
                </a:solidFill>
                <a:latin typeface="微软雅黑" panose="020B0503020204020204" pitchFamily="34" charset="-122"/>
                <a:ea typeface="微软雅黑" panose="020B0503020204020204" pitchFamily="34" charset="-122"/>
              </a:rPr>
              <a:t>F</a:t>
            </a:r>
          </a:p>
          <a:p>
            <a:r>
              <a:rPr kumimoji="1" lang="en-US" altLang="zh-CN" sz="1200" b="1" dirty="0">
                <a:solidFill>
                  <a:prstClr val="black"/>
                </a:solidFill>
                <a:latin typeface="微软雅黑" panose="020B0503020204020204" pitchFamily="34" charset="-122"/>
                <a:ea typeface="微软雅黑" panose="020B0503020204020204" pitchFamily="34" charset="-122"/>
              </a:rPr>
              <a:t>……</a:t>
            </a:r>
          </a:p>
        </p:txBody>
      </p:sp>
      <p:sp>
        <p:nvSpPr>
          <p:cNvPr id="82" name="Text Box 67"/>
          <p:cNvSpPr txBox="1">
            <a:spLocks noChangeArrowheads="1"/>
          </p:cNvSpPr>
          <p:nvPr/>
        </p:nvSpPr>
        <p:spPr bwMode="auto">
          <a:xfrm>
            <a:off x="5106427" y="2180142"/>
            <a:ext cx="104928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solidFill>
                  <a:prstClr val="black"/>
                </a:solidFill>
                <a:latin typeface="微软雅黑" panose="020B0503020204020204" pitchFamily="34" charset="-122"/>
                <a:ea typeface="微软雅黑" panose="020B0503020204020204" pitchFamily="34" charset="-122"/>
              </a:rPr>
              <a:t>源地址：</a:t>
            </a:r>
            <a:r>
              <a:rPr kumimoji="1" lang="en-US" altLang="zh-CN" sz="1200" b="1" dirty="0">
                <a:solidFill>
                  <a:prstClr val="black"/>
                </a:solidFill>
                <a:latin typeface="微软雅黑" panose="020B0503020204020204" pitchFamily="34" charset="-122"/>
                <a:ea typeface="微软雅黑" panose="020B0503020204020204" pitchFamily="34" charset="-122"/>
              </a:rPr>
              <a:t>A</a:t>
            </a:r>
          </a:p>
          <a:p>
            <a:r>
              <a:rPr kumimoji="1" lang="zh-CN" altLang="en-US" sz="1200" b="1" dirty="0">
                <a:solidFill>
                  <a:prstClr val="black"/>
                </a:solidFill>
                <a:latin typeface="微软雅黑" panose="020B0503020204020204" pitchFamily="34" charset="-122"/>
                <a:ea typeface="微软雅黑" panose="020B0503020204020204" pitchFamily="34" charset="-122"/>
              </a:rPr>
              <a:t>目的地址：</a:t>
            </a:r>
            <a:r>
              <a:rPr kumimoji="1" lang="en-US" altLang="zh-CN" sz="1200" b="1" dirty="0">
                <a:solidFill>
                  <a:prstClr val="black"/>
                </a:solidFill>
                <a:latin typeface="微软雅黑" panose="020B0503020204020204" pitchFamily="34" charset="-122"/>
                <a:ea typeface="微软雅黑" panose="020B0503020204020204" pitchFamily="34" charset="-122"/>
              </a:rPr>
              <a:t>F</a:t>
            </a:r>
          </a:p>
          <a:p>
            <a:r>
              <a:rPr kumimoji="1" lang="en-US" altLang="zh-CN" sz="1200" b="1" dirty="0">
                <a:solidFill>
                  <a:prstClr val="black"/>
                </a:solidFill>
                <a:latin typeface="微软雅黑" panose="020B0503020204020204" pitchFamily="34" charset="-122"/>
                <a:ea typeface="微软雅黑" panose="020B0503020204020204" pitchFamily="34" charset="-122"/>
              </a:rPr>
              <a:t>……</a:t>
            </a:r>
          </a:p>
        </p:txBody>
      </p:sp>
      <p:pic>
        <p:nvPicPr>
          <p:cNvPr id="83"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9727" y="1592982"/>
            <a:ext cx="352881" cy="352881"/>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46"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36352" y="1592982"/>
            <a:ext cx="352881" cy="3528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a:extLst>
              <a:ext uri="{FF2B5EF4-FFF2-40B4-BE49-F238E27FC236}">
                <a16:creationId xmlns:a16="http://schemas.microsoft.com/office/drawing/2014/main" xmlns="" id="{CC33A30A-F2EA-45FE-BE7F-09C551F9F845}"/>
              </a:ext>
            </a:extLst>
          </p:cNvPr>
          <p:cNvSpPr txBox="1"/>
          <p:nvPr/>
        </p:nvSpPr>
        <p:spPr>
          <a:xfrm>
            <a:off x="200876" y="576094"/>
            <a:ext cx="3777156" cy="323165"/>
          </a:xfrm>
          <a:prstGeom prst="rect">
            <a:avLst/>
          </a:prstGeom>
          <a:noFill/>
        </p:spPr>
        <p:txBody>
          <a:bodyPr wrap="square" rtlCol="0">
            <a:spAutoFit/>
          </a:bodyPr>
          <a:lstStyle/>
          <a:p>
            <a:r>
              <a:rPr lang="zh-CN" altLang="en-US" sz="1500" b="1" dirty="0"/>
              <a:t>使用隧道技术</a:t>
            </a:r>
          </a:p>
        </p:txBody>
      </p:sp>
      <p:sp>
        <p:nvSpPr>
          <p:cNvPr id="53" name="íşlïḍè">
            <a:extLst>
              <a:ext uri="{FF2B5EF4-FFF2-40B4-BE49-F238E27FC236}">
                <a16:creationId xmlns:a16="http://schemas.microsoft.com/office/drawing/2014/main" xmlns="" id="{54B1AF54-F9A4-6E54-2A72-26701F6BE00A}"/>
              </a:ext>
            </a:extLst>
          </p:cNvPr>
          <p:cNvSpPr txBox="1"/>
          <p:nvPr/>
        </p:nvSpPr>
        <p:spPr>
          <a:xfrm>
            <a:off x="987576" y="936463"/>
            <a:ext cx="7927824" cy="300083"/>
          </a:xfrm>
          <a:prstGeom prst="rect">
            <a:avLst/>
          </a:prstGeom>
          <a:noFill/>
        </p:spPr>
        <p:txBody>
          <a:bodyPr wrap="square" lIns="68580" tIns="34290" rIns="68580" bIns="34290" anchor="ctr">
            <a:noAutofit/>
          </a:bodyPr>
          <a:lstStyle/>
          <a:p>
            <a:r>
              <a:rPr lang="zh-CN" altLang="en-US" sz="1350" b="1" dirty="0"/>
              <a:t>隧道技术（</a:t>
            </a:r>
            <a:r>
              <a:rPr lang="en-US" altLang="zh-CN" sz="1350" b="1" dirty="0"/>
              <a:t>Tunneling</a:t>
            </a:r>
            <a:r>
              <a:rPr lang="zh-CN" altLang="en-US" sz="1350" b="1" dirty="0"/>
              <a:t>）的核心思想是：</a:t>
            </a:r>
            <a:endParaRPr lang="en-US" altLang="zh-CN" sz="1350" b="1" dirty="0"/>
          </a:p>
        </p:txBody>
      </p:sp>
      <p:sp>
        <p:nvSpPr>
          <p:cNvPr id="54" name="矩形 53">
            <a:extLst>
              <a:ext uri="{FF2B5EF4-FFF2-40B4-BE49-F238E27FC236}">
                <a16:creationId xmlns:a16="http://schemas.microsoft.com/office/drawing/2014/main" xmlns="" id="{5B468344-8ADD-81D4-9338-8B128E63C2C8}"/>
              </a:ext>
            </a:extLst>
          </p:cNvPr>
          <p:cNvSpPr/>
          <p:nvPr/>
        </p:nvSpPr>
        <p:spPr>
          <a:xfrm>
            <a:off x="794845" y="990763"/>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9" name="íşlïḍè">
            <a:extLst>
              <a:ext uri="{FF2B5EF4-FFF2-40B4-BE49-F238E27FC236}">
                <a16:creationId xmlns:a16="http://schemas.microsoft.com/office/drawing/2014/main" xmlns="" id="{CFA8BF3D-8442-B956-115F-536B2E768049}"/>
              </a:ext>
            </a:extLst>
          </p:cNvPr>
          <p:cNvSpPr txBox="1"/>
          <p:nvPr/>
        </p:nvSpPr>
        <p:spPr>
          <a:xfrm>
            <a:off x="980295" y="1310953"/>
            <a:ext cx="325544" cy="300083"/>
          </a:xfrm>
          <a:prstGeom prst="rect">
            <a:avLst/>
          </a:prstGeom>
          <a:noFill/>
        </p:spPr>
        <p:txBody>
          <a:bodyPr wrap="square" lIns="68580" tIns="34290" rIns="68580" bIns="34290" anchor="ctr">
            <a:noAutofit/>
          </a:bodyPr>
          <a:lstStyle/>
          <a:p>
            <a:r>
              <a:rPr lang="zh-CN" altLang="en-US" sz="1500" b="1" dirty="0"/>
              <a:t>❶</a:t>
            </a:r>
            <a:endParaRPr lang="en-US" altLang="zh-CN" sz="1500" b="1" dirty="0"/>
          </a:p>
        </p:txBody>
      </p:sp>
      <p:sp>
        <p:nvSpPr>
          <p:cNvPr id="20" name="íşlïḍè">
            <a:extLst>
              <a:ext uri="{FF2B5EF4-FFF2-40B4-BE49-F238E27FC236}">
                <a16:creationId xmlns:a16="http://schemas.microsoft.com/office/drawing/2014/main" xmlns="" id="{D3E8EB33-A127-C808-60FB-89764BB37691}"/>
              </a:ext>
            </a:extLst>
          </p:cNvPr>
          <p:cNvSpPr txBox="1"/>
          <p:nvPr/>
        </p:nvSpPr>
        <p:spPr>
          <a:xfrm>
            <a:off x="1258999" y="1310952"/>
            <a:ext cx="7656401" cy="514990"/>
          </a:xfrm>
          <a:prstGeom prst="rect">
            <a:avLst/>
          </a:prstGeom>
          <a:noFill/>
        </p:spPr>
        <p:txBody>
          <a:bodyPr wrap="square" lIns="68580" tIns="34290" rIns="68580" bIns="34290" anchor="ctr">
            <a:noAutofit/>
          </a:bodyPr>
          <a:lstStyle/>
          <a:p>
            <a:r>
              <a:rPr lang="zh-CN" altLang="en-US" sz="1350" b="1" dirty="0"/>
              <a:t>当</a:t>
            </a:r>
            <a:r>
              <a:rPr lang="en-US" altLang="zh-CN" sz="1350" b="1" dirty="0"/>
              <a:t>IPv6</a:t>
            </a:r>
            <a:r>
              <a:rPr lang="zh-CN" altLang="en-US" sz="1350" b="1" dirty="0"/>
              <a:t>数据报要进入</a:t>
            </a:r>
            <a:r>
              <a:rPr lang="en-US" altLang="zh-CN" sz="1350" b="1" dirty="0"/>
              <a:t>IPv4</a:t>
            </a:r>
            <a:r>
              <a:rPr lang="zh-CN" altLang="en-US" sz="1350" b="1" dirty="0"/>
              <a:t>网络时，将</a:t>
            </a:r>
            <a:r>
              <a:rPr lang="en-US" altLang="zh-CN" sz="1350" b="1" dirty="0"/>
              <a:t>IPv6</a:t>
            </a:r>
            <a:r>
              <a:rPr lang="zh-CN" altLang="en-US" sz="1350" b="1" dirty="0"/>
              <a:t>数据报重新封装成</a:t>
            </a:r>
            <a:r>
              <a:rPr lang="en-US" altLang="zh-CN" sz="1350" b="1" dirty="0"/>
              <a:t>IPv4</a:t>
            </a:r>
            <a:r>
              <a:rPr lang="zh-CN" altLang="en-US" sz="1350" b="1" dirty="0"/>
              <a:t>数据报，即整个</a:t>
            </a:r>
            <a:r>
              <a:rPr lang="en-US" altLang="zh-CN" sz="1350" b="1" dirty="0"/>
              <a:t>IPv6</a:t>
            </a:r>
            <a:r>
              <a:rPr lang="zh-CN" altLang="en-US" sz="1350" b="1" dirty="0"/>
              <a:t>数据报成为</a:t>
            </a:r>
            <a:r>
              <a:rPr lang="en-US" altLang="zh-CN" sz="1350" b="1" dirty="0"/>
              <a:t>IPv4</a:t>
            </a:r>
            <a:r>
              <a:rPr lang="zh-CN" altLang="en-US" sz="1350" b="1" dirty="0"/>
              <a:t>数据报的数据载荷。</a:t>
            </a:r>
            <a:endParaRPr lang="en-US" altLang="zh-CN" sz="1350" b="1" dirty="0"/>
          </a:p>
        </p:txBody>
      </p:sp>
      <p:sp>
        <p:nvSpPr>
          <p:cNvPr id="21" name="íşlïḍè">
            <a:extLst>
              <a:ext uri="{FF2B5EF4-FFF2-40B4-BE49-F238E27FC236}">
                <a16:creationId xmlns:a16="http://schemas.microsoft.com/office/drawing/2014/main" xmlns="" id="{177AF633-3F39-E38E-4A50-E3FAA3DC894A}"/>
              </a:ext>
            </a:extLst>
          </p:cNvPr>
          <p:cNvSpPr txBox="1"/>
          <p:nvPr/>
        </p:nvSpPr>
        <p:spPr>
          <a:xfrm>
            <a:off x="987576" y="1900348"/>
            <a:ext cx="325544" cy="300083"/>
          </a:xfrm>
          <a:prstGeom prst="rect">
            <a:avLst/>
          </a:prstGeom>
          <a:noFill/>
        </p:spPr>
        <p:txBody>
          <a:bodyPr wrap="square" lIns="68580" tIns="34290" rIns="68580" bIns="34290" anchor="ctr">
            <a:noAutofit/>
          </a:bodyPr>
          <a:lstStyle/>
          <a:p>
            <a:r>
              <a:rPr lang="zh-CN" altLang="en-US" sz="1500" b="1" dirty="0"/>
              <a:t>❷</a:t>
            </a:r>
            <a:endParaRPr lang="en-US" altLang="zh-CN" sz="1500" b="1" dirty="0"/>
          </a:p>
        </p:txBody>
      </p:sp>
      <p:sp>
        <p:nvSpPr>
          <p:cNvPr id="22" name="íşlïḍè">
            <a:extLst>
              <a:ext uri="{FF2B5EF4-FFF2-40B4-BE49-F238E27FC236}">
                <a16:creationId xmlns:a16="http://schemas.microsoft.com/office/drawing/2014/main" xmlns="" id="{751B2F1B-22D6-157B-D530-20BA43EEC5B1}"/>
              </a:ext>
            </a:extLst>
          </p:cNvPr>
          <p:cNvSpPr txBox="1"/>
          <p:nvPr/>
        </p:nvSpPr>
        <p:spPr>
          <a:xfrm>
            <a:off x="1266280" y="1900348"/>
            <a:ext cx="7656401" cy="300083"/>
          </a:xfrm>
          <a:prstGeom prst="rect">
            <a:avLst/>
          </a:prstGeom>
          <a:noFill/>
        </p:spPr>
        <p:txBody>
          <a:bodyPr wrap="square" lIns="68580" tIns="34290" rIns="68580" bIns="34290" anchor="ctr">
            <a:noAutofit/>
          </a:bodyPr>
          <a:lstStyle/>
          <a:p>
            <a:r>
              <a:rPr lang="zh-CN" altLang="en-US" sz="1350" b="1" dirty="0"/>
              <a:t>封装有</a:t>
            </a:r>
            <a:r>
              <a:rPr lang="en-US" altLang="zh-CN" sz="1350" b="1" dirty="0"/>
              <a:t>IPv6</a:t>
            </a:r>
            <a:r>
              <a:rPr lang="zh-CN" altLang="en-US" sz="1350" b="1" dirty="0"/>
              <a:t>数据报的</a:t>
            </a:r>
            <a:r>
              <a:rPr lang="en-US" altLang="zh-CN" sz="1350" b="1" dirty="0"/>
              <a:t>IPv4</a:t>
            </a:r>
            <a:r>
              <a:rPr lang="zh-CN" altLang="en-US" sz="1350" b="1" dirty="0"/>
              <a:t>数据报在</a:t>
            </a:r>
            <a:r>
              <a:rPr lang="en-US" altLang="zh-CN" sz="1350" b="1" dirty="0"/>
              <a:t>IPv4</a:t>
            </a:r>
            <a:r>
              <a:rPr lang="zh-CN" altLang="en-US" sz="1350" b="1" dirty="0"/>
              <a:t>网络中传输。</a:t>
            </a:r>
            <a:endParaRPr lang="en-US" altLang="zh-CN" sz="1350" b="1" dirty="0"/>
          </a:p>
        </p:txBody>
      </p:sp>
      <p:sp>
        <p:nvSpPr>
          <p:cNvPr id="23" name="íşlïḍè">
            <a:extLst>
              <a:ext uri="{FF2B5EF4-FFF2-40B4-BE49-F238E27FC236}">
                <a16:creationId xmlns:a16="http://schemas.microsoft.com/office/drawing/2014/main" xmlns="" id="{B0778408-C0A6-B1AD-E033-ED27A43D2D75}"/>
              </a:ext>
            </a:extLst>
          </p:cNvPr>
          <p:cNvSpPr txBox="1"/>
          <p:nvPr/>
        </p:nvSpPr>
        <p:spPr>
          <a:xfrm>
            <a:off x="980295" y="2312689"/>
            <a:ext cx="325544" cy="300083"/>
          </a:xfrm>
          <a:prstGeom prst="rect">
            <a:avLst/>
          </a:prstGeom>
          <a:noFill/>
        </p:spPr>
        <p:txBody>
          <a:bodyPr wrap="square" lIns="68580" tIns="34290" rIns="68580" bIns="34290" anchor="ctr">
            <a:noAutofit/>
          </a:bodyPr>
          <a:lstStyle/>
          <a:p>
            <a:r>
              <a:rPr lang="zh-CN" altLang="en-US" sz="1500" b="1" dirty="0"/>
              <a:t>❸</a:t>
            </a:r>
            <a:endParaRPr lang="en-US" altLang="zh-CN" sz="1500" b="1" dirty="0"/>
          </a:p>
        </p:txBody>
      </p:sp>
      <p:sp>
        <p:nvSpPr>
          <p:cNvPr id="24" name="íşlïḍè">
            <a:extLst>
              <a:ext uri="{FF2B5EF4-FFF2-40B4-BE49-F238E27FC236}">
                <a16:creationId xmlns:a16="http://schemas.microsoft.com/office/drawing/2014/main" xmlns="" id="{14194F25-8EBD-A5AB-ADEC-366CC1053CDF}"/>
              </a:ext>
            </a:extLst>
          </p:cNvPr>
          <p:cNvSpPr txBox="1"/>
          <p:nvPr/>
        </p:nvSpPr>
        <p:spPr>
          <a:xfrm>
            <a:off x="1258999" y="2312689"/>
            <a:ext cx="7656401" cy="300083"/>
          </a:xfrm>
          <a:prstGeom prst="rect">
            <a:avLst/>
          </a:prstGeom>
          <a:noFill/>
        </p:spPr>
        <p:txBody>
          <a:bodyPr wrap="square" lIns="68580" tIns="34290" rIns="68580" bIns="34290" anchor="ctr">
            <a:noAutofit/>
          </a:bodyPr>
          <a:lstStyle/>
          <a:p>
            <a:r>
              <a:rPr lang="zh-CN" altLang="en-US" sz="1350" b="1" dirty="0"/>
              <a:t>当</a:t>
            </a:r>
            <a:r>
              <a:rPr lang="en-US" altLang="zh-CN" sz="1350" b="1" dirty="0"/>
              <a:t>IPv4</a:t>
            </a:r>
            <a:r>
              <a:rPr lang="zh-CN" altLang="en-US" sz="1350" b="1" dirty="0"/>
              <a:t>数据报要离开</a:t>
            </a:r>
            <a:r>
              <a:rPr lang="en-US" altLang="zh-CN" sz="1350" b="1" dirty="0"/>
              <a:t>IPv4</a:t>
            </a:r>
            <a:r>
              <a:rPr lang="zh-CN" altLang="en-US" sz="1350" b="1" dirty="0"/>
              <a:t>网络时，再将其数据载荷（即原来的</a:t>
            </a:r>
            <a:r>
              <a:rPr lang="en-US" altLang="zh-CN" sz="1350" b="1" dirty="0"/>
              <a:t>IPv6</a:t>
            </a:r>
            <a:r>
              <a:rPr lang="zh-CN" altLang="en-US" sz="1350" b="1" dirty="0"/>
              <a:t>数据报）取出并转发到</a:t>
            </a:r>
            <a:r>
              <a:rPr lang="en-US" altLang="zh-CN" sz="1350" b="1" dirty="0"/>
              <a:t>IPv6</a:t>
            </a:r>
            <a:r>
              <a:rPr lang="zh-CN" altLang="en-US" sz="1350" b="1" dirty="0"/>
              <a:t>网络。</a:t>
            </a:r>
            <a:endParaRPr lang="en-US" altLang="zh-CN" sz="1350" b="1" dirty="0"/>
          </a:p>
        </p:txBody>
      </p:sp>
    </p:spTree>
    <p:custDataLst>
      <p:tags r:id="rId1"/>
    </p:custDataLst>
    <p:extLst>
      <p:ext uri="{BB962C8B-B14F-4D97-AF65-F5344CB8AC3E}">
        <p14:creationId xmlns:p14="http://schemas.microsoft.com/office/powerpoint/2010/main" val="2628464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p:cTn id="7" dur="500" fill="hold"/>
                                        <p:tgtEl>
                                          <p:spTgt spid="54"/>
                                        </p:tgtEl>
                                        <p:attrNameLst>
                                          <p:attrName>ppt_w</p:attrName>
                                        </p:attrNameLst>
                                      </p:cBhvr>
                                      <p:tavLst>
                                        <p:tav tm="0">
                                          <p:val>
                                            <p:fltVal val="0"/>
                                          </p:val>
                                        </p:tav>
                                        <p:tav tm="100000">
                                          <p:val>
                                            <p:strVal val="#ppt_w"/>
                                          </p:val>
                                        </p:tav>
                                      </p:tavLst>
                                    </p:anim>
                                    <p:anim calcmode="lin" valueType="num">
                                      <p:cBhvr>
                                        <p:cTn id="8" dur="500" fill="hold"/>
                                        <p:tgtEl>
                                          <p:spTgt spid="54"/>
                                        </p:tgtEl>
                                        <p:attrNameLst>
                                          <p:attrName>ppt_h</p:attrName>
                                        </p:attrNameLst>
                                      </p:cBhvr>
                                      <p:tavLst>
                                        <p:tav tm="0">
                                          <p:val>
                                            <p:fltVal val="0"/>
                                          </p:val>
                                        </p:tav>
                                        <p:tav tm="100000">
                                          <p:val>
                                            <p:strVal val="#ppt_h"/>
                                          </p:val>
                                        </p:tav>
                                      </p:tavLst>
                                    </p:anim>
                                    <p:anim calcmode="lin" valueType="num">
                                      <p:cBhvr>
                                        <p:cTn id="9" dur="500" fill="hold"/>
                                        <p:tgtEl>
                                          <p:spTgt spid="54"/>
                                        </p:tgtEl>
                                        <p:attrNameLst>
                                          <p:attrName>style.rotation</p:attrName>
                                        </p:attrNameLst>
                                      </p:cBhvr>
                                      <p:tavLst>
                                        <p:tav tm="0">
                                          <p:val>
                                            <p:fltVal val="360"/>
                                          </p:val>
                                        </p:tav>
                                        <p:tav tm="100000">
                                          <p:val>
                                            <p:fltVal val="0"/>
                                          </p:val>
                                        </p:tav>
                                      </p:tavLst>
                                    </p:anim>
                                    <p:animEffect transition="in" filter="fade">
                                      <p:cBhvr>
                                        <p:cTn id="10" dur="500"/>
                                        <p:tgtEl>
                                          <p:spTgt spid="54"/>
                                        </p:tgtEl>
                                      </p:cBhvr>
                                    </p:animEffect>
                                  </p:childTnLst>
                                </p:cTn>
                              </p:par>
                            </p:childTnLst>
                          </p:cTn>
                        </p:par>
                        <p:par>
                          <p:cTn id="11" fill="hold">
                            <p:stCondLst>
                              <p:cond delay="500"/>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5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p:cTn id="18" dur="500" fill="hold"/>
                                        <p:tgtEl>
                                          <p:spTgt spid="19"/>
                                        </p:tgtEl>
                                        <p:attrNameLst>
                                          <p:attrName>ppt_w</p:attrName>
                                        </p:attrNameLst>
                                      </p:cBhvr>
                                      <p:tavLst>
                                        <p:tav tm="0">
                                          <p:val>
                                            <p:fltVal val="0"/>
                                          </p:val>
                                        </p:tav>
                                        <p:tav tm="100000">
                                          <p:val>
                                            <p:strVal val="#ppt_w"/>
                                          </p:val>
                                        </p:tav>
                                      </p:tavLst>
                                    </p:anim>
                                    <p:anim calcmode="lin" valueType="num">
                                      <p:cBhvr>
                                        <p:cTn id="19" dur="500" fill="hold"/>
                                        <p:tgtEl>
                                          <p:spTgt spid="19"/>
                                        </p:tgtEl>
                                        <p:attrNameLst>
                                          <p:attrName>ppt_h</p:attrName>
                                        </p:attrNameLst>
                                      </p:cBhvr>
                                      <p:tavLst>
                                        <p:tav tm="0">
                                          <p:val>
                                            <p:fltVal val="0"/>
                                          </p:val>
                                        </p:tav>
                                        <p:tav tm="100000">
                                          <p:val>
                                            <p:strVal val="#ppt_h"/>
                                          </p:val>
                                        </p:tav>
                                      </p:tavLst>
                                    </p:anim>
                                    <p:animEffect transition="in" filter="fade">
                                      <p:cBhvr>
                                        <p:cTn id="20" dur="500"/>
                                        <p:tgtEl>
                                          <p:spTgt spid="19"/>
                                        </p:tgtEl>
                                      </p:cBhvr>
                                    </p:animEffect>
                                  </p:childTnLst>
                                </p:cTn>
                              </p:par>
                            </p:childTnLst>
                          </p:cTn>
                        </p:par>
                        <p:par>
                          <p:cTn id="21" fill="hold">
                            <p:stCondLst>
                              <p:cond delay="500"/>
                            </p:stCondLst>
                            <p:childTnLst>
                              <p:par>
                                <p:cTn id="22" presetID="1" presetClass="entr" presetSubtype="0" fill="hold" grpId="0" nodeType="afterEffect">
                                  <p:stCondLst>
                                    <p:cond delay="0"/>
                                  </p:stCondLst>
                                  <p:iterate type="lt">
                                    <p:tmAbs val="100"/>
                                  </p:iterate>
                                  <p:childTnLst>
                                    <p:set>
                                      <p:cBhvr>
                                        <p:cTn id="23" dur="1" fill="hold">
                                          <p:stCondLst>
                                            <p:cond delay="0"/>
                                          </p:stCondLst>
                                        </p:cTn>
                                        <p:tgtEl>
                                          <p:spTgt spid="2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21"/>
                                        </p:tgtEl>
                                        <p:attrNameLst>
                                          <p:attrName>style.visibility</p:attrName>
                                        </p:attrNameLst>
                                      </p:cBhvr>
                                      <p:to>
                                        <p:strVal val="visible"/>
                                      </p:to>
                                    </p:set>
                                    <p:anim calcmode="lin" valueType="num">
                                      <p:cBhvr>
                                        <p:cTn id="28" dur="500" fill="hold"/>
                                        <p:tgtEl>
                                          <p:spTgt spid="21"/>
                                        </p:tgtEl>
                                        <p:attrNameLst>
                                          <p:attrName>ppt_w</p:attrName>
                                        </p:attrNameLst>
                                      </p:cBhvr>
                                      <p:tavLst>
                                        <p:tav tm="0">
                                          <p:val>
                                            <p:fltVal val="0"/>
                                          </p:val>
                                        </p:tav>
                                        <p:tav tm="100000">
                                          <p:val>
                                            <p:strVal val="#ppt_w"/>
                                          </p:val>
                                        </p:tav>
                                      </p:tavLst>
                                    </p:anim>
                                    <p:anim calcmode="lin" valueType="num">
                                      <p:cBhvr>
                                        <p:cTn id="29" dur="500" fill="hold"/>
                                        <p:tgtEl>
                                          <p:spTgt spid="21"/>
                                        </p:tgtEl>
                                        <p:attrNameLst>
                                          <p:attrName>ppt_h</p:attrName>
                                        </p:attrNameLst>
                                      </p:cBhvr>
                                      <p:tavLst>
                                        <p:tav tm="0">
                                          <p:val>
                                            <p:fltVal val="0"/>
                                          </p:val>
                                        </p:tav>
                                        <p:tav tm="100000">
                                          <p:val>
                                            <p:strVal val="#ppt_h"/>
                                          </p:val>
                                        </p:tav>
                                      </p:tavLst>
                                    </p:anim>
                                    <p:animEffect transition="in" filter="fade">
                                      <p:cBhvr>
                                        <p:cTn id="30" dur="500"/>
                                        <p:tgtEl>
                                          <p:spTgt spid="21"/>
                                        </p:tgtEl>
                                      </p:cBhvr>
                                    </p:animEffect>
                                  </p:childTnLst>
                                </p:cTn>
                              </p:par>
                            </p:childTnLst>
                          </p:cTn>
                        </p:par>
                        <p:par>
                          <p:cTn id="31" fill="hold">
                            <p:stCondLst>
                              <p:cond delay="500"/>
                            </p:stCondLst>
                            <p:childTnLst>
                              <p:par>
                                <p:cTn id="32" presetID="1" presetClass="entr" presetSubtype="0" fill="hold" grpId="0" nodeType="afterEffect">
                                  <p:stCondLst>
                                    <p:cond delay="0"/>
                                  </p:stCondLst>
                                  <p:iterate type="lt">
                                    <p:tmAbs val="100"/>
                                  </p:iterate>
                                  <p:childTnLst>
                                    <p:set>
                                      <p:cBhvr>
                                        <p:cTn id="33" dur="1" fill="hold">
                                          <p:stCondLst>
                                            <p:cond delay="0"/>
                                          </p:stCondLst>
                                        </p:cTn>
                                        <p:tgtEl>
                                          <p:spTgt spid="2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p:cTn id="38" dur="500" fill="hold"/>
                                        <p:tgtEl>
                                          <p:spTgt spid="23"/>
                                        </p:tgtEl>
                                        <p:attrNameLst>
                                          <p:attrName>ppt_w</p:attrName>
                                        </p:attrNameLst>
                                      </p:cBhvr>
                                      <p:tavLst>
                                        <p:tav tm="0">
                                          <p:val>
                                            <p:fltVal val="0"/>
                                          </p:val>
                                        </p:tav>
                                        <p:tav tm="100000">
                                          <p:val>
                                            <p:strVal val="#ppt_w"/>
                                          </p:val>
                                        </p:tav>
                                      </p:tavLst>
                                    </p:anim>
                                    <p:anim calcmode="lin" valueType="num">
                                      <p:cBhvr>
                                        <p:cTn id="39" dur="500" fill="hold"/>
                                        <p:tgtEl>
                                          <p:spTgt spid="23"/>
                                        </p:tgtEl>
                                        <p:attrNameLst>
                                          <p:attrName>ppt_h</p:attrName>
                                        </p:attrNameLst>
                                      </p:cBhvr>
                                      <p:tavLst>
                                        <p:tav tm="0">
                                          <p:val>
                                            <p:fltVal val="0"/>
                                          </p:val>
                                        </p:tav>
                                        <p:tav tm="100000">
                                          <p:val>
                                            <p:strVal val="#ppt_h"/>
                                          </p:val>
                                        </p:tav>
                                      </p:tavLst>
                                    </p:anim>
                                    <p:animEffect transition="in" filter="fade">
                                      <p:cBhvr>
                                        <p:cTn id="40" dur="500"/>
                                        <p:tgtEl>
                                          <p:spTgt spid="23"/>
                                        </p:tgtEl>
                                      </p:cBhvr>
                                    </p:animEffect>
                                  </p:childTnLst>
                                </p:cTn>
                              </p:par>
                            </p:childTnLst>
                          </p:cTn>
                        </p:par>
                        <p:par>
                          <p:cTn id="41" fill="hold">
                            <p:stCondLst>
                              <p:cond delay="500"/>
                            </p:stCondLst>
                            <p:childTnLst>
                              <p:par>
                                <p:cTn id="42" presetID="1" presetClass="entr" presetSubtype="0" fill="hold" grpId="0" nodeType="afterEffect">
                                  <p:stCondLst>
                                    <p:cond delay="0"/>
                                  </p:stCondLst>
                                  <p:iterate type="lt">
                                    <p:tmAbs val="100"/>
                                  </p:iterate>
                                  <p:childTnLst>
                                    <p:set>
                                      <p:cBhvr>
                                        <p:cTn id="4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animBg="1"/>
      <p:bldP spid="19" grpId="0"/>
      <p:bldP spid="20" grpId="0"/>
      <p:bldP spid="21" grpId="0"/>
      <p:bldP spid="22" grpId="0"/>
      <p:bldP spid="23" grpId="0"/>
      <p:bldP spid="24"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545145" y="1089802"/>
            <a:ext cx="8053710" cy="32445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sp>
        <p:nvSpPr>
          <p:cNvPr id="69" name="矩形 68"/>
          <p:cNvSpPr/>
          <p:nvPr/>
        </p:nvSpPr>
        <p:spPr>
          <a:xfrm>
            <a:off x="2412325" y="3969844"/>
            <a:ext cx="4460639" cy="307777"/>
          </a:xfrm>
          <a:prstGeom prst="rect">
            <a:avLst/>
          </a:prstGeom>
        </p:spPr>
        <p:txBody>
          <a:bodyPr wrap="square">
            <a:spAutoFit/>
          </a:bodyPr>
          <a:lstStyle/>
          <a:p>
            <a:pPr algn="ctr"/>
            <a:r>
              <a:rPr lang="zh-CN" altLang="en-US" sz="1400" b="1" dirty="0">
                <a:solidFill>
                  <a:prstClr val="black"/>
                </a:solidFill>
                <a:latin typeface="微软雅黑" panose="020B0503020204020204" pitchFamily="34" charset="-122"/>
                <a:ea typeface="微软雅黑" panose="020B0503020204020204" pitchFamily="34" charset="-122"/>
              </a:rPr>
              <a:t>使用隧道技术进行从 </a:t>
            </a:r>
            <a:r>
              <a:rPr lang="en-US" altLang="zh-CN" sz="1400" b="1" dirty="0">
                <a:solidFill>
                  <a:prstClr val="black"/>
                </a:solidFill>
                <a:latin typeface="微软雅黑" panose="020B0503020204020204" pitchFamily="34" charset="-122"/>
                <a:ea typeface="微软雅黑" panose="020B0503020204020204" pitchFamily="34" charset="-122"/>
              </a:rPr>
              <a:t>IPv4 </a:t>
            </a:r>
            <a:r>
              <a:rPr lang="zh-CN" altLang="en-US" sz="1400" b="1" dirty="0">
                <a:solidFill>
                  <a:prstClr val="black"/>
                </a:solidFill>
                <a:latin typeface="微软雅黑" panose="020B0503020204020204" pitchFamily="34" charset="-122"/>
                <a:ea typeface="微软雅黑" panose="020B0503020204020204" pitchFamily="34" charset="-122"/>
              </a:rPr>
              <a:t>到 </a:t>
            </a:r>
            <a:r>
              <a:rPr lang="en-US" altLang="zh-CN" sz="1400" b="1" dirty="0">
                <a:solidFill>
                  <a:prstClr val="black"/>
                </a:solidFill>
                <a:latin typeface="微软雅黑" panose="020B0503020204020204" pitchFamily="34" charset="-122"/>
                <a:ea typeface="微软雅黑" panose="020B0503020204020204" pitchFamily="34" charset="-122"/>
              </a:rPr>
              <a:t>IPv6 </a:t>
            </a:r>
            <a:r>
              <a:rPr lang="zh-CN" altLang="en-US" sz="1400" b="1" dirty="0">
                <a:solidFill>
                  <a:prstClr val="black"/>
                </a:solidFill>
                <a:latin typeface="微软雅黑" panose="020B0503020204020204" pitchFamily="34" charset="-122"/>
                <a:ea typeface="微软雅黑" panose="020B0503020204020204" pitchFamily="34" charset="-122"/>
              </a:rPr>
              <a:t>的过渡</a:t>
            </a:r>
          </a:p>
        </p:txBody>
      </p:sp>
      <p:grpSp>
        <p:nvGrpSpPr>
          <p:cNvPr id="78" name="Group 23"/>
          <p:cNvGrpSpPr/>
          <p:nvPr/>
        </p:nvGrpSpPr>
        <p:grpSpPr bwMode="auto">
          <a:xfrm>
            <a:off x="2917282" y="1265316"/>
            <a:ext cx="3307033" cy="744129"/>
            <a:chOff x="904" y="768"/>
            <a:chExt cx="2569" cy="1584"/>
          </a:xfrm>
          <a:solidFill>
            <a:srgbClr val="3399FF"/>
          </a:solidFill>
          <a:effectLst/>
        </p:grpSpPr>
        <p:sp>
          <p:nvSpPr>
            <p:cNvPr id="79" name="Oval 24"/>
            <p:cNvSpPr>
              <a:spLocks noChangeArrowheads="1"/>
            </p:cNvSpPr>
            <p:nvPr/>
          </p:nvSpPr>
          <p:spPr bwMode="auto">
            <a:xfrm>
              <a:off x="1751" y="799"/>
              <a:ext cx="1026" cy="628"/>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0" name="Oval 25"/>
            <p:cNvSpPr>
              <a:spLocks noChangeArrowheads="1"/>
            </p:cNvSpPr>
            <p:nvPr/>
          </p:nvSpPr>
          <p:spPr bwMode="auto">
            <a:xfrm>
              <a:off x="1172" y="972"/>
              <a:ext cx="781" cy="62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1" name="Oval 26"/>
            <p:cNvSpPr>
              <a:spLocks noChangeArrowheads="1"/>
            </p:cNvSpPr>
            <p:nvPr/>
          </p:nvSpPr>
          <p:spPr bwMode="auto">
            <a:xfrm>
              <a:off x="926" y="1364"/>
              <a:ext cx="521" cy="502"/>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2" name="Oval 27"/>
            <p:cNvSpPr>
              <a:spLocks noChangeArrowheads="1"/>
            </p:cNvSpPr>
            <p:nvPr/>
          </p:nvSpPr>
          <p:spPr bwMode="auto">
            <a:xfrm>
              <a:off x="1085" y="1599"/>
              <a:ext cx="796" cy="54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3" name="Oval 28"/>
            <p:cNvSpPr>
              <a:spLocks noChangeArrowheads="1"/>
            </p:cNvSpPr>
            <p:nvPr/>
          </p:nvSpPr>
          <p:spPr bwMode="auto">
            <a:xfrm>
              <a:off x="1664" y="1693"/>
              <a:ext cx="1200" cy="65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4" name="Oval 29"/>
            <p:cNvSpPr>
              <a:spLocks noChangeArrowheads="1"/>
            </p:cNvSpPr>
            <p:nvPr/>
          </p:nvSpPr>
          <p:spPr bwMode="auto">
            <a:xfrm>
              <a:off x="2445" y="988"/>
              <a:ext cx="751" cy="48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5" name="Oval 30"/>
            <p:cNvSpPr>
              <a:spLocks noChangeArrowheads="1"/>
            </p:cNvSpPr>
            <p:nvPr/>
          </p:nvSpPr>
          <p:spPr bwMode="auto">
            <a:xfrm>
              <a:off x="2560" y="1317"/>
              <a:ext cx="752" cy="48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6" name="Oval 31"/>
            <p:cNvSpPr>
              <a:spLocks noChangeArrowheads="1"/>
            </p:cNvSpPr>
            <p:nvPr/>
          </p:nvSpPr>
          <p:spPr bwMode="auto">
            <a:xfrm>
              <a:off x="2488" y="1427"/>
              <a:ext cx="752" cy="81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87" name="Oval 32"/>
            <p:cNvSpPr>
              <a:spLocks noChangeArrowheads="1"/>
            </p:cNvSpPr>
            <p:nvPr/>
          </p:nvSpPr>
          <p:spPr bwMode="auto">
            <a:xfrm>
              <a:off x="1360" y="1176"/>
              <a:ext cx="1547" cy="81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grpSp>
          <p:nvGrpSpPr>
            <p:cNvPr id="88" name="Group 33"/>
            <p:cNvGrpSpPr/>
            <p:nvPr/>
          </p:nvGrpSpPr>
          <p:grpSpPr bwMode="auto">
            <a:xfrm>
              <a:off x="904" y="768"/>
              <a:ext cx="2569" cy="1553"/>
              <a:chOff x="904" y="768"/>
              <a:chExt cx="2569" cy="1553"/>
            </a:xfrm>
            <a:grpFill/>
          </p:grpSpPr>
          <p:sp>
            <p:nvSpPr>
              <p:cNvPr id="89" name="Oval 34"/>
              <p:cNvSpPr>
                <a:spLocks noChangeArrowheads="1"/>
              </p:cNvSpPr>
              <p:nvPr/>
            </p:nvSpPr>
            <p:spPr bwMode="auto">
              <a:xfrm>
                <a:off x="1736" y="768"/>
                <a:ext cx="1027" cy="62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90" name="Oval 35"/>
              <p:cNvSpPr>
                <a:spLocks noChangeArrowheads="1"/>
              </p:cNvSpPr>
              <p:nvPr/>
            </p:nvSpPr>
            <p:spPr bwMode="auto">
              <a:xfrm>
                <a:off x="1158" y="941"/>
                <a:ext cx="781" cy="627"/>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91" name="Oval 36"/>
              <p:cNvSpPr>
                <a:spLocks noChangeArrowheads="1"/>
              </p:cNvSpPr>
              <p:nvPr/>
            </p:nvSpPr>
            <p:spPr bwMode="auto">
              <a:xfrm>
                <a:off x="912" y="1333"/>
                <a:ext cx="520" cy="50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92" name="Oval 38"/>
              <p:cNvSpPr>
                <a:spLocks noChangeArrowheads="1"/>
              </p:cNvSpPr>
              <p:nvPr/>
            </p:nvSpPr>
            <p:spPr bwMode="auto">
              <a:xfrm>
                <a:off x="1649" y="1662"/>
                <a:ext cx="1200" cy="65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93" name="Oval 39"/>
              <p:cNvSpPr>
                <a:spLocks noChangeArrowheads="1"/>
              </p:cNvSpPr>
              <p:nvPr/>
            </p:nvSpPr>
            <p:spPr bwMode="auto">
              <a:xfrm>
                <a:off x="2430" y="956"/>
                <a:ext cx="752" cy="48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94" name="Oval 40"/>
              <p:cNvSpPr>
                <a:spLocks noChangeArrowheads="1"/>
              </p:cNvSpPr>
              <p:nvPr/>
            </p:nvSpPr>
            <p:spPr bwMode="auto">
              <a:xfrm>
                <a:off x="2546" y="1286"/>
                <a:ext cx="752" cy="48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95" name="Oval 41"/>
              <p:cNvSpPr>
                <a:spLocks noChangeArrowheads="1"/>
              </p:cNvSpPr>
              <p:nvPr/>
            </p:nvSpPr>
            <p:spPr bwMode="auto">
              <a:xfrm>
                <a:off x="2473" y="1395"/>
                <a:ext cx="752" cy="81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96" name="Oval 42"/>
              <p:cNvSpPr>
                <a:spLocks noChangeArrowheads="1"/>
              </p:cNvSpPr>
              <p:nvPr/>
            </p:nvSpPr>
            <p:spPr bwMode="auto">
              <a:xfrm>
                <a:off x="1346" y="1144"/>
                <a:ext cx="1547" cy="816"/>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97" name="Oval 37"/>
              <p:cNvSpPr>
                <a:spLocks noChangeArrowheads="1"/>
              </p:cNvSpPr>
              <p:nvPr/>
            </p:nvSpPr>
            <p:spPr bwMode="auto">
              <a:xfrm>
                <a:off x="904" y="1175"/>
                <a:ext cx="922" cy="665"/>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lgn="ctr"/>
                <a:r>
                  <a:rPr lang="en-US" altLang="zh-CN" sz="1050" b="1" dirty="0">
                    <a:solidFill>
                      <a:prstClr val="white"/>
                    </a:solidFill>
                    <a:latin typeface="微软雅黑" panose="020B0503020204020204" pitchFamily="34" charset="-122"/>
                    <a:ea typeface="微软雅黑" panose="020B0503020204020204" pitchFamily="34" charset="-122"/>
                  </a:rPr>
                  <a:t>IPv6 </a:t>
                </a:r>
                <a:r>
                  <a:rPr lang="zh-CN" altLang="en-US" sz="1050" b="1" dirty="0">
                    <a:solidFill>
                      <a:prstClr val="white"/>
                    </a:solidFill>
                    <a:latin typeface="微软雅黑" panose="020B0503020204020204" pitchFamily="34" charset="-122"/>
                    <a:ea typeface="微软雅黑" panose="020B0503020204020204" pitchFamily="34" charset="-122"/>
                  </a:rPr>
                  <a:t>隧道</a:t>
                </a:r>
              </a:p>
            </p:txBody>
          </p:sp>
          <p:sp>
            <p:nvSpPr>
              <p:cNvPr id="98" name="Oval 37"/>
              <p:cNvSpPr>
                <a:spLocks noChangeArrowheads="1"/>
              </p:cNvSpPr>
              <p:nvPr/>
            </p:nvSpPr>
            <p:spPr bwMode="auto">
              <a:xfrm>
                <a:off x="1776" y="1175"/>
                <a:ext cx="984" cy="729"/>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r>
                  <a:rPr lang="en-US" altLang="zh-CN" sz="1050" b="1" dirty="0">
                    <a:solidFill>
                      <a:prstClr val="white"/>
                    </a:solidFill>
                    <a:latin typeface="微软雅黑" panose="020B0503020204020204" pitchFamily="34" charset="-122"/>
                    <a:ea typeface="微软雅黑" panose="020B0503020204020204" pitchFamily="34" charset="-122"/>
                  </a:rPr>
                  <a:t>IPv6 </a:t>
                </a:r>
                <a:r>
                  <a:rPr lang="zh-CN" altLang="en-US" sz="1050" b="1" dirty="0">
                    <a:solidFill>
                      <a:prstClr val="white"/>
                    </a:solidFill>
                    <a:latin typeface="微软雅黑" panose="020B0503020204020204" pitchFamily="34" charset="-122"/>
                    <a:ea typeface="微软雅黑" panose="020B0503020204020204" pitchFamily="34" charset="-122"/>
                  </a:rPr>
                  <a:t>隧道</a:t>
                </a:r>
              </a:p>
            </p:txBody>
          </p:sp>
          <p:sp>
            <p:nvSpPr>
              <p:cNvPr id="99" name="Oval 37"/>
              <p:cNvSpPr>
                <a:spLocks noChangeArrowheads="1"/>
              </p:cNvSpPr>
              <p:nvPr/>
            </p:nvSpPr>
            <p:spPr bwMode="auto">
              <a:xfrm>
                <a:off x="2533" y="1175"/>
                <a:ext cx="940" cy="721"/>
              </a:xfrm>
              <a:prstGeom prst="ellipse">
                <a:avLst/>
              </a:prstGeom>
              <a:grpFill/>
              <a:ln>
                <a:noFill/>
              </a:ln>
            </p:spPr>
            <p:style>
              <a:lnRef idx="2">
                <a:schemeClr val="dk1"/>
              </a:lnRef>
              <a:fillRef idx="1">
                <a:schemeClr val="lt1"/>
              </a:fillRef>
              <a:effectRef idx="0">
                <a:schemeClr val="dk1"/>
              </a:effectRef>
              <a:fontRef idx="minor">
                <a:schemeClr val="dk1"/>
              </a:fontRef>
            </p:style>
            <p:txBody>
              <a:bodyPr/>
              <a:lstStyle/>
              <a:p>
                <a:pPr algn="ctr"/>
                <a:r>
                  <a:rPr lang="en-US" altLang="zh-CN" sz="1050" b="1" dirty="0">
                    <a:solidFill>
                      <a:prstClr val="white"/>
                    </a:solidFill>
                    <a:latin typeface="微软雅黑" panose="020B0503020204020204" pitchFamily="34" charset="-122"/>
                    <a:ea typeface="微软雅黑" panose="020B0503020204020204" pitchFamily="34" charset="-122"/>
                  </a:rPr>
                  <a:t>IPv6 </a:t>
                </a:r>
                <a:r>
                  <a:rPr lang="zh-CN" altLang="en-US" sz="1050" b="1" dirty="0">
                    <a:solidFill>
                      <a:prstClr val="white"/>
                    </a:solidFill>
                    <a:latin typeface="微软雅黑" panose="020B0503020204020204" pitchFamily="34" charset="-122"/>
                    <a:ea typeface="微软雅黑" panose="020B0503020204020204" pitchFamily="34" charset="-122"/>
                  </a:rPr>
                  <a:t>隧道</a:t>
                </a:r>
              </a:p>
            </p:txBody>
          </p:sp>
        </p:grpSp>
      </p:grpSp>
      <p:sp>
        <p:nvSpPr>
          <p:cNvPr id="100" name="Line 44"/>
          <p:cNvSpPr>
            <a:spLocks noChangeShapeType="1"/>
          </p:cNvSpPr>
          <p:nvPr/>
        </p:nvSpPr>
        <p:spPr bwMode="auto">
          <a:xfrm>
            <a:off x="1824567" y="1751606"/>
            <a:ext cx="5648060" cy="0"/>
          </a:xfrm>
          <a:prstGeom prst="line">
            <a:avLst/>
          </a:prstGeom>
          <a:noFill/>
          <a:ln w="28575">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03" name="Text Box 51"/>
          <p:cNvSpPr txBox="1">
            <a:spLocks noChangeArrowheads="1"/>
          </p:cNvSpPr>
          <p:nvPr/>
        </p:nvSpPr>
        <p:spPr bwMode="auto">
          <a:xfrm>
            <a:off x="1567543" y="1314067"/>
            <a:ext cx="5196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IPv6</a:t>
            </a:r>
          </a:p>
        </p:txBody>
      </p:sp>
      <p:sp>
        <p:nvSpPr>
          <p:cNvPr id="104" name="Text Box 52"/>
          <p:cNvSpPr txBox="1">
            <a:spLocks noChangeArrowheads="1"/>
          </p:cNvSpPr>
          <p:nvPr/>
        </p:nvSpPr>
        <p:spPr bwMode="auto">
          <a:xfrm>
            <a:off x="7124403" y="1314067"/>
            <a:ext cx="5196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IPv6</a:t>
            </a:r>
          </a:p>
        </p:txBody>
      </p:sp>
      <p:sp>
        <p:nvSpPr>
          <p:cNvPr id="105" name="Text Box 53"/>
          <p:cNvSpPr txBox="1">
            <a:spLocks noChangeArrowheads="1"/>
          </p:cNvSpPr>
          <p:nvPr/>
        </p:nvSpPr>
        <p:spPr bwMode="auto">
          <a:xfrm>
            <a:off x="1419191" y="1548671"/>
            <a:ext cx="3000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A</a:t>
            </a:r>
          </a:p>
        </p:txBody>
      </p:sp>
      <p:sp>
        <p:nvSpPr>
          <p:cNvPr id="106" name="Text Box 58"/>
          <p:cNvSpPr txBox="1">
            <a:spLocks noChangeArrowheads="1"/>
          </p:cNvSpPr>
          <p:nvPr/>
        </p:nvSpPr>
        <p:spPr bwMode="auto">
          <a:xfrm>
            <a:off x="6988576" y="1512806"/>
            <a:ext cx="27122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prstClr val="black"/>
                </a:solidFill>
                <a:latin typeface="微软雅黑" panose="020B0503020204020204" pitchFamily="34" charset="-122"/>
                <a:ea typeface="微软雅黑" panose="020B0503020204020204" pitchFamily="34" charset="-122"/>
              </a:rPr>
              <a:t>F</a:t>
            </a:r>
          </a:p>
        </p:txBody>
      </p:sp>
      <p:sp>
        <p:nvSpPr>
          <p:cNvPr id="107" name="Line 59"/>
          <p:cNvSpPr>
            <a:spLocks noChangeShapeType="1"/>
          </p:cNvSpPr>
          <p:nvPr/>
        </p:nvSpPr>
        <p:spPr bwMode="auto">
          <a:xfrm>
            <a:off x="1771284" y="2087663"/>
            <a:ext cx="639403" cy="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08" name="Line 60"/>
          <p:cNvSpPr>
            <a:spLocks noChangeShapeType="1"/>
          </p:cNvSpPr>
          <p:nvPr/>
        </p:nvSpPr>
        <p:spPr bwMode="auto">
          <a:xfrm>
            <a:off x="3263224" y="2087663"/>
            <a:ext cx="639403" cy="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09" name="Line 61"/>
          <p:cNvSpPr>
            <a:spLocks noChangeShapeType="1"/>
          </p:cNvSpPr>
          <p:nvPr/>
        </p:nvSpPr>
        <p:spPr bwMode="auto">
          <a:xfrm>
            <a:off x="5234717" y="2087663"/>
            <a:ext cx="639403" cy="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10" name="Line 62"/>
          <p:cNvSpPr>
            <a:spLocks noChangeShapeType="1"/>
          </p:cNvSpPr>
          <p:nvPr/>
        </p:nvSpPr>
        <p:spPr bwMode="auto">
          <a:xfrm>
            <a:off x="6673374" y="2087663"/>
            <a:ext cx="639403" cy="0"/>
          </a:xfrm>
          <a:prstGeom prst="line">
            <a:avLst/>
          </a:prstGeom>
          <a:noFill/>
          <a:ln w="38100">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11" name="Text Box 63"/>
          <p:cNvSpPr txBox="1">
            <a:spLocks noChangeArrowheads="1"/>
          </p:cNvSpPr>
          <p:nvPr/>
        </p:nvSpPr>
        <p:spPr bwMode="auto">
          <a:xfrm>
            <a:off x="4484306" y="2481141"/>
            <a:ext cx="33214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a:t>
            </a:r>
          </a:p>
        </p:txBody>
      </p:sp>
      <p:sp>
        <p:nvSpPr>
          <p:cNvPr id="112" name="Text Box 64"/>
          <p:cNvSpPr txBox="1">
            <a:spLocks noChangeArrowheads="1"/>
          </p:cNvSpPr>
          <p:nvPr/>
        </p:nvSpPr>
        <p:spPr bwMode="auto">
          <a:xfrm>
            <a:off x="3158345" y="3202400"/>
            <a:ext cx="10278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IPv4 </a:t>
            </a:r>
            <a:r>
              <a:rPr kumimoji="1" lang="zh-CN" altLang="en-US" sz="1200" b="1" dirty="0">
                <a:solidFill>
                  <a:prstClr val="black"/>
                </a:solidFill>
                <a:latin typeface="微软雅黑" panose="020B0503020204020204" pitchFamily="34" charset="-122"/>
                <a:ea typeface="微软雅黑" panose="020B0503020204020204" pitchFamily="34" charset="-122"/>
              </a:rPr>
              <a:t>数据报</a:t>
            </a:r>
          </a:p>
        </p:txBody>
      </p:sp>
      <p:sp>
        <p:nvSpPr>
          <p:cNvPr id="113" name="Text Box 65"/>
          <p:cNvSpPr txBox="1">
            <a:spLocks noChangeArrowheads="1"/>
          </p:cNvSpPr>
          <p:nvPr/>
        </p:nvSpPr>
        <p:spPr bwMode="auto">
          <a:xfrm>
            <a:off x="5025934" y="3202400"/>
            <a:ext cx="10278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IPv4 </a:t>
            </a:r>
            <a:r>
              <a:rPr kumimoji="1" lang="zh-CN" altLang="en-US" sz="1200" b="1" dirty="0">
                <a:solidFill>
                  <a:prstClr val="black"/>
                </a:solidFill>
                <a:latin typeface="微软雅黑" panose="020B0503020204020204" pitchFamily="34" charset="-122"/>
                <a:ea typeface="微软雅黑" panose="020B0503020204020204" pitchFamily="34" charset="-122"/>
              </a:rPr>
              <a:t>数据报</a:t>
            </a:r>
          </a:p>
        </p:txBody>
      </p:sp>
      <p:sp>
        <p:nvSpPr>
          <p:cNvPr id="114" name="Rectangle 80"/>
          <p:cNvSpPr>
            <a:spLocks noChangeArrowheads="1"/>
          </p:cNvSpPr>
          <p:nvPr/>
        </p:nvSpPr>
        <p:spPr bwMode="auto">
          <a:xfrm>
            <a:off x="3197730" y="2186033"/>
            <a:ext cx="905821" cy="1044153"/>
          </a:xfrm>
          <a:prstGeom prst="rect">
            <a:avLst/>
          </a:prstGeom>
          <a:solidFill>
            <a:srgbClr val="00FFFF"/>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15" name="Text Box 81"/>
          <p:cNvSpPr txBox="1">
            <a:spLocks noChangeArrowheads="1"/>
          </p:cNvSpPr>
          <p:nvPr/>
        </p:nvSpPr>
        <p:spPr bwMode="auto">
          <a:xfrm>
            <a:off x="3197729" y="2186033"/>
            <a:ext cx="97131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100" b="1" dirty="0">
                <a:solidFill>
                  <a:prstClr val="black"/>
                </a:solidFill>
                <a:latin typeface="微软雅黑" panose="020B0503020204020204" pitchFamily="34" charset="-122"/>
                <a:ea typeface="微软雅黑" panose="020B0503020204020204" pitchFamily="34" charset="-122"/>
              </a:rPr>
              <a:t>源地址：</a:t>
            </a:r>
            <a:r>
              <a:rPr kumimoji="1" lang="en-US" altLang="zh-CN" sz="1100" b="1" dirty="0">
                <a:solidFill>
                  <a:prstClr val="black"/>
                </a:solidFill>
                <a:latin typeface="微软雅黑" panose="020B0503020204020204" pitchFamily="34" charset="-122"/>
                <a:ea typeface="微软雅黑" panose="020B0503020204020204" pitchFamily="34" charset="-122"/>
              </a:rPr>
              <a:t>B</a:t>
            </a:r>
          </a:p>
          <a:p>
            <a:r>
              <a:rPr kumimoji="1" lang="zh-CN" altLang="en-US" sz="1100" b="1" dirty="0">
                <a:solidFill>
                  <a:prstClr val="black"/>
                </a:solidFill>
                <a:latin typeface="微软雅黑" panose="020B0503020204020204" pitchFamily="34" charset="-122"/>
                <a:ea typeface="微软雅黑" panose="020B0503020204020204" pitchFamily="34" charset="-122"/>
              </a:rPr>
              <a:t>目的地址：</a:t>
            </a:r>
            <a:r>
              <a:rPr kumimoji="1" lang="en-US" altLang="zh-CN" sz="1100" b="1" dirty="0">
                <a:solidFill>
                  <a:prstClr val="black"/>
                </a:solidFill>
                <a:latin typeface="微软雅黑" panose="020B0503020204020204" pitchFamily="34" charset="-122"/>
                <a:ea typeface="微软雅黑" panose="020B0503020204020204" pitchFamily="34" charset="-122"/>
              </a:rPr>
              <a:t>E</a:t>
            </a:r>
          </a:p>
          <a:p>
            <a:endParaRPr kumimoji="1" lang="en-US" altLang="zh-CN" sz="1100" b="1" dirty="0">
              <a:solidFill>
                <a:prstClr val="black"/>
              </a:solidFill>
              <a:latin typeface="微软雅黑" panose="020B0503020204020204" pitchFamily="34" charset="-122"/>
              <a:ea typeface="微软雅黑" panose="020B0503020204020204" pitchFamily="34" charset="-122"/>
            </a:endParaRPr>
          </a:p>
          <a:p>
            <a:endParaRPr kumimoji="1" lang="en-US" altLang="zh-CN" sz="1100" b="1" dirty="0">
              <a:solidFill>
                <a:prstClr val="black"/>
              </a:solidFill>
              <a:latin typeface="微软雅黑" panose="020B0503020204020204" pitchFamily="34" charset="-122"/>
              <a:ea typeface="微软雅黑" panose="020B0503020204020204" pitchFamily="34" charset="-122"/>
            </a:endParaRPr>
          </a:p>
        </p:txBody>
      </p:sp>
      <p:sp>
        <p:nvSpPr>
          <p:cNvPr id="116" name="Rectangle 82"/>
          <p:cNvSpPr>
            <a:spLocks noChangeArrowheads="1"/>
          </p:cNvSpPr>
          <p:nvPr/>
        </p:nvSpPr>
        <p:spPr bwMode="auto">
          <a:xfrm>
            <a:off x="3274324" y="2623140"/>
            <a:ext cx="745970" cy="525663"/>
          </a:xfrm>
          <a:prstGeom prst="rect">
            <a:avLst/>
          </a:prstGeom>
          <a:solidFill>
            <a:srgbClr val="FFFF00"/>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17" name="Text Box 83"/>
          <p:cNvSpPr txBox="1">
            <a:spLocks noChangeArrowheads="1"/>
          </p:cNvSpPr>
          <p:nvPr/>
        </p:nvSpPr>
        <p:spPr bwMode="auto">
          <a:xfrm>
            <a:off x="3314153" y="2628302"/>
            <a:ext cx="646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dirty="0">
                <a:solidFill>
                  <a:prstClr val="black"/>
                </a:solidFill>
                <a:latin typeface="微软雅黑" panose="020B0503020204020204" pitchFamily="34" charset="-122"/>
                <a:ea typeface="微软雅黑" panose="020B0503020204020204" pitchFamily="34" charset="-122"/>
              </a:rPr>
              <a:t>IPv6</a:t>
            </a:r>
          </a:p>
          <a:p>
            <a:pPr algn="ctr"/>
            <a:r>
              <a:rPr kumimoji="1" lang="zh-CN" altLang="en-US" sz="1200" b="1" dirty="0">
                <a:solidFill>
                  <a:prstClr val="black"/>
                </a:solidFill>
                <a:latin typeface="微软雅黑" panose="020B0503020204020204" pitchFamily="34" charset="-122"/>
                <a:ea typeface="微软雅黑" panose="020B0503020204020204" pitchFamily="34" charset="-122"/>
              </a:rPr>
              <a:t>数据报</a:t>
            </a:r>
          </a:p>
        </p:txBody>
      </p:sp>
      <p:sp>
        <p:nvSpPr>
          <p:cNvPr id="119" name="Text Box 88"/>
          <p:cNvSpPr txBox="1">
            <a:spLocks noChangeArrowheads="1"/>
          </p:cNvSpPr>
          <p:nvPr/>
        </p:nvSpPr>
        <p:spPr bwMode="auto">
          <a:xfrm>
            <a:off x="5823499" y="1128268"/>
            <a:ext cx="926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prstClr val="black"/>
                </a:solidFill>
                <a:latin typeface="微软雅黑" panose="020B0503020204020204" pitchFamily="34" charset="-122"/>
                <a:ea typeface="微软雅黑" panose="020B0503020204020204" pitchFamily="34" charset="-122"/>
              </a:rPr>
              <a:t>双协议栈</a:t>
            </a:r>
          </a:p>
          <a:p>
            <a:pPr algn="ctr"/>
            <a:r>
              <a:rPr kumimoji="1" lang="en-US" altLang="zh-CN" sz="1200" b="1" dirty="0">
                <a:solidFill>
                  <a:prstClr val="black"/>
                </a:solidFill>
                <a:latin typeface="微软雅黑" panose="020B0503020204020204" pitchFamily="34" charset="-122"/>
                <a:ea typeface="微软雅黑" panose="020B0503020204020204" pitchFamily="34" charset="-122"/>
              </a:rPr>
              <a:t>IPv6/IPv4</a:t>
            </a:r>
          </a:p>
        </p:txBody>
      </p:sp>
      <p:sp>
        <p:nvSpPr>
          <p:cNvPr id="120" name="Rectangle 90"/>
          <p:cNvSpPr>
            <a:spLocks noChangeArrowheads="1"/>
          </p:cNvSpPr>
          <p:nvPr/>
        </p:nvSpPr>
        <p:spPr bwMode="auto">
          <a:xfrm>
            <a:off x="1652506" y="2186033"/>
            <a:ext cx="905821" cy="1044153"/>
          </a:xfrm>
          <a:prstGeom prst="rect">
            <a:avLst/>
          </a:prstGeom>
          <a:solidFill>
            <a:srgbClr val="0000FF"/>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21" name="Text Box 91"/>
          <p:cNvSpPr txBox="1">
            <a:spLocks noChangeArrowheads="1"/>
          </p:cNvSpPr>
          <p:nvPr/>
        </p:nvSpPr>
        <p:spPr bwMode="auto">
          <a:xfrm>
            <a:off x="1652505" y="2212409"/>
            <a:ext cx="1105389" cy="102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100" b="1" dirty="0">
                <a:solidFill>
                  <a:prstClr val="white"/>
                </a:solidFill>
                <a:latin typeface="微软雅黑" panose="020B0503020204020204" pitchFamily="34" charset="-122"/>
                <a:ea typeface="微软雅黑" panose="020B0503020204020204" pitchFamily="34" charset="-122"/>
              </a:rPr>
              <a:t>流标号：</a:t>
            </a:r>
            <a:r>
              <a:rPr kumimoji="1" lang="en-US" altLang="zh-CN" sz="1100" b="1" dirty="0">
                <a:solidFill>
                  <a:prstClr val="white"/>
                </a:solidFill>
                <a:latin typeface="微软雅黑" panose="020B0503020204020204" pitchFamily="34" charset="-122"/>
                <a:ea typeface="微软雅黑" panose="020B0503020204020204" pitchFamily="34" charset="-122"/>
              </a:rPr>
              <a:t>X</a:t>
            </a:r>
          </a:p>
          <a:p>
            <a:r>
              <a:rPr kumimoji="1" lang="zh-CN" altLang="en-US" sz="1100" b="1" dirty="0">
                <a:solidFill>
                  <a:prstClr val="white"/>
                </a:solidFill>
                <a:latin typeface="微软雅黑" panose="020B0503020204020204" pitchFamily="34" charset="-122"/>
                <a:ea typeface="微软雅黑" panose="020B0503020204020204" pitchFamily="34" charset="-122"/>
              </a:rPr>
              <a:t>源地址：</a:t>
            </a:r>
            <a:r>
              <a:rPr kumimoji="1" lang="en-US" altLang="zh-CN" sz="1100" b="1" dirty="0">
                <a:solidFill>
                  <a:prstClr val="white"/>
                </a:solidFill>
                <a:latin typeface="微软雅黑" panose="020B0503020204020204" pitchFamily="34" charset="-122"/>
                <a:ea typeface="微软雅黑" panose="020B0503020204020204" pitchFamily="34" charset="-122"/>
              </a:rPr>
              <a:t>A</a:t>
            </a:r>
          </a:p>
          <a:p>
            <a:r>
              <a:rPr kumimoji="1" lang="zh-CN" altLang="en-US" sz="1100" b="1" dirty="0">
                <a:solidFill>
                  <a:prstClr val="white"/>
                </a:solidFill>
                <a:latin typeface="微软雅黑" panose="020B0503020204020204" pitchFamily="34" charset="-122"/>
                <a:ea typeface="微软雅黑" panose="020B0503020204020204" pitchFamily="34" charset="-122"/>
              </a:rPr>
              <a:t>目的地址：</a:t>
            </a:r>
            <a:r>
              <a:rPr kumimoji="1" lang="en-US" altLang="zh-CN" sz="1100" b="1" dirty="0">
                <a:solidFill>
                  <a:prstClr val="white"/>
                </a:solidFill>
                <a:latin typeface="微软雅黑" panose="020B0503020204020204" pitchFamily="34" charset="-122"/>
                <a:ea typeface="微软雅黑" panose="020B0503020204020204" pitchFamily="34" charset="-122"/>
              </a:rPr>
              <a:t>F</a:t>
            </a:r>
          </a:p>
          <a:p>
            <a:r>
              <a:rPr kumimoji="1" lang="en-US" altLang="zh-CN" sz="1100" b="1" dirty="0">
                <a:solidFill>
                  <a:prstClr val="white"/>
                </a:solidFill>
                <a:latin typeface="微软雅黑" panose="020B0503020204020204" pitchFamily="34" charset="-122"/>
                <a:ea typeface="微软雅黑" panose="020B0503020204020204" pitchFamily="34" charset="-122"/>
              </a:rPr>
              <a:t>……</a:t>
            </a:r>
          </a:p>
          <a:p>
            <a:pPr>
              <a:spcBef>
                <a:spcPts val="700"/>
              </a:spcBef>
            </a:pPr>
            <a:r>
              <a:rPr kumimoji="1" lang="en-US" altLang="zh-CN" sz="1100" b="1" dirty="0">
                <a:solidFill>
                  <a:prstClr val="white"/>
                </a:solidFill>
                <a:latin typeface="微软雅黑" panose="020B0503020204020204" pitchFamily="34" charset="-122"/>
                <a:ea typeface="微软雅黑" panose="020B0503020204020204" pitchFamily="34" charset="-122"/>
              </a:rPr>
              <a:t>   </a:t>
            </a:r>
            <a:r>
              <a:rPr kumimoji="1" lang="zh-CN" altLang="en-US" sz="1100" b="1" dirty="0">
                <a:solidFill>
                  <a:prstClr val="white"/>
                </a:solidFill>
                <a:latin typeface="微软雅黑" panose="020B0503020204020204" pitchFamily="34" charset="-122"/>
                <a:ea typeface="微软雅黑" panose="020B0503020204020204" pitchFamily="34" charset="-122"/>
              </a:rPr>
              <a:t>数据部分</a:t>
            </a:r>
          </a:p>
        </p:txBody>
      </p:sp>
      <p:sp>
        <p:nvSpPr>
          <p:cNvPr id="122" name="Text Box 92"/>
          <p:cNvSpPr txBox="1">
            <a:spLocks noChangeArrowheads="1"/>
          </p:cNvSpPr>
          <p:nvPr/>
        </p:nvSpPr>
        <p:spPr bwMode="auto">
          <a:xfrm>
            <a:off x="1584791" y="3220563"/>
            <a:ext cx="10278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IPv6 </a:t>
            </a:r>
            <a:r>
              <a:rPr kumimoji="1" lang="zh-CN" altLang="en-US" sz="1200" b="1" dirty="0">
                <a:solidFill>
                  <a:prstClr val="black"/>
                </a:solidFill>
                <a:latin typeface="微软雅黑" panose="020B0503020204020204" pitchFamily="34" charset="-122"/>
                <a:ea typeface="微软雅黑" panose="020B0503020204020204" pitchFamily="34" charset="-122"/>
              </a:rPr>
              <a:t>数据报</a:t>
            </a:r>
          </a:p>
        </p:txBody>
      </p:sp>
      <p:sp>
        <p:nvSpPr>
          <p:cNvPr id="123" name="Line 93"/>
          <p:cNvSpPr>
            <a:spLocks noChangeShapeType="1"/>
          </p:cNvSpPr>
          <p:nvPr/>
        </p:nvSpPr>
        <p:spPr bwMode="auto">
          <a:xfrm>
            <a:off x="1664717" y="2974792"/>
            <a:ext cx="87584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24" name="Line 94"/>
          <p:cNvSpPr>
            <a:spLocks noChangeShapeType="1"/>
          </p:cNvSpPr>
          <p:nvPr/>
        </p:nvSpPr>
        <p:spPr bwMode="auto">
          <a:xfrm>
            <a:off x="2570539" y="2211650"/>
            <a:ext cx="692686" cy="40799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25" name="Line 95"/>
          <p:cNvSpPr>
            <a:spLocks noChangeShapeType="1"/>
          </p:cNvSpPr>
          <p:nvPr/>
        </p:nvSpPr>
        <p:spPr bwMode="auto">
          <a:xfrm flipV="1">
            <a:off x="2570538" y="3148803"/>
            <a:ext cx="703786" cy="103926"/>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26" name="Rectangle 96"/>
          <p:cNvSpPr>
            <a:spLocks noChangeArrowheads="1"/>
          </p:cNvSpPr>
          <p:nvPr/>
        </p:nvSpPr>
        <p:spPr bwMode="auto">
          <a:xfrm>
            <a:off x="6513523" y="2186033"/>
            <a:ext cx="905821" cy="1044153"/>
          </a:xfrm>
          <a:prstGeom prst="rect">
            <a:avLst/>
          </a:prstGeom>
          <a:solidFill>
            <a:srgbClr val="0000FF"/>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27" name="Text Box 97"/>
          <p:cNvSpPr txBox="1">
            <a:spLocks noChangeArrowheads="1"/>
          </p:cNvSpPr>
          <p:nvPr/>
        </p:nvSpPr>
        <p:spPr bwMode="auto">
          <a:xfrm>
            <a:off x="6513523" y="2212409"/>
            <a:ext cx="994627" cy="1028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100" b="1" dirty="0">
                <a:solidFill>
                  <a:prstClr val="white"/>
                </a:solidFill>
                <a:latin typeface="微软雅黑" panose="020B0503020204020204" pitchFamily="34" charset="-122"/>
                <a:ea typeface="微软雅黑" panose="020B0503020204020204" pitchFamily="34" charset="-122"/>
              </a:rPr>
              <a:t>流标号：</a:t>
            </a:r>
            <a:r>
              <a:rPr kumimoji="1" lang="en-US" altLang="zh-CN" sz="1100" b="1" dirty="0">
                <a:solidFill>
                  <a:prstClr val="white"/>
                </a:solidFill>
                <a:latin typeface="微软雅黑" panose="020B0503020204020204" pitchFamily="34" charset="-122"/>
                <a:ea typeface="微软雅黑" panose="020B0503020204020204" pitchFamily="34" charset="-122"/>
              </a:rPr>
              <a:t>X</a:t>
            </a:r>
          </a:p>
          <a:p>
            <a:r>
              <a:rPr kumimoji="1" lang="zh-CN" altLang="en-US" sz="1100" b="1" dirty="0">
                <a:solidFill>
                  <a:prstClr val="white"/>
                </a:solidFill>
                <a:latin typeface="微软雅黑" panose="020B0503020204020204" pitchFamily="34" charset="-122"/>
                <a:ea typeface="微软雅黑" panose="020B0503020204020204" pitchFamily="34" charset="-122"/>
              </a:rPr>
              <a:t>源地址：</a:t>
            </a:r>
            <a:r>
              <a:rPr kumimoji="1" lang="en-US" altLang="zh-CN" sz="1100" b="1" dirty="0">
                <a:solidFill>
                  <a:prstClr val="white"/>
                </a:solidFill>
                <a:latin typeface="微软雅黑" panose="020B0503020204020204" pitchFamily="34" charset="-122"/>
                <a:ea typeface="微软雅黑" panose="020B0503020204020204" pitchFamily="34" charset="-122"/>
              </a:rPr>
              <a:t>A</a:t>
            </a:r>
          </a:p>
          <a:p>
            <a:r>
              <a:rPr kumimoji="1" lang="zh-CN" altLang="en-US" sz="1100" b="1" dirty="0">
                <a:solidFill>
                  <a:prstClr val="white"/>
                </a:solidFill>
                <a:latin typeface="微软雅黑" panose="020B0503020204020204" pitchFamily="34" charset="-122"/>
                <a:ea typeface="微软雅黑" panose="020B0503020204020204" pitchFamily="34" charset="-122"/>
              </a:rPr>
              <a:t>目的地址：</a:t>
            </a:r>
            <a:r>
              <a:rPr kumimoji="1" lang="en-US" altLang="zh-CN" sz="1100" b="1" dirty="0">
                <a:solidFill>
                  <a:prstClr val="white"/>
                </a:solidFill>
                <a:latin typeface="微软雅黑" panose="020B0503020204020204" pitchFamily="34" charset="-122"/>
                <a:ea typeface="微软雅黑" panose="020B0503020204020204" pitchFamily="34" charset="-122"/>
              </a:rPr>
              <a:t>F</a:t>
            </a:r>
          </a:p>
          <a:p>
            <a:r>
              <a:rPr kumimoji="1" lang="en-US" altLang="zh-CN" sz="1100" b="1" dirty="0">
                <a:solidFill>
                  <a:prstClr val="white"/>
                </a:solidFill>
                <a:latin typeface="微软雅黑" panose="020B0503020204020204" pitchFamily="34" charset="-122"/>
                <a:ea typeface="微软雅黑" panose="020B0503020204020204" pitchFamily="34" charset="-122"/>
              </a:rPr>
              <a:t>……</a:t>
            </a:r>
          </a:p>
          <a:p>
            <a:pPr>
              <a:spcBef>
                <a:spcPts val="700"/>
              </a:spcBef>
            </a:pPr>
            <a:r>
              <a:rPr kumimoji="1" lang="en-US" altLang="zh-CN" sz="1100" b="1" dirty="0">
                <a:solidFill>
                  <a:prstClr val="white"/>
                </a:solidFill>
                <a:latin typeface="微软雅黑" panose="020B0503020204020204" pitchFamily="34" charset="-122"/>
                <a:ea typeface="微软雅黑" panose="020B0503020204020204" pitchFamily="34" charset="-122"/>
              </a:rPr>
              <a:t>   </a:t>
            </a:r>
            <a:r>
              <a:rPr kumimoji="1" lang="zh-CN" altLang="en-US" sz="1100" b="1" dirty="0">
                <a:solidFill>
                  <a:prstClr val="white"/>
                </a:solidFill>
                <a:latin typeface="微软雅黑" panose="020B0503020204020204" pitchFamily="34" charset="-122"/>
                <a:ea typeface="微软雅黑" panose="020B0503020204020204" pitchFamily="34" charset="-122"/>
              </a:rPr>
              <a:t>数据部分</a:t>
            </a:r>
          </a:p>
        </p:txBody>
      </p:sp>
      <p:sp>
        <p:nvSpPr>
          <p:cNvPr id="128" name="Text Box 98"/>
          <p:cNvSpPr txBox="1">
            <a:spLocks noChangeArrowheads="1"/>
          </p:cNvSpPr>
          <p:nvPr/>
        </p:nvSpPr>
        <p:spPr bwMode="auto">
          <a:xfrm>
            <a:off x="6463393" y="3216106"/>
            <a:ext cx="102784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IPv6 </a:t>
            </a:r>
            <a:r>
              <a:rPr kumimoji="1" lang="zh-CN" altLang="en-US" sz="1200" b="1" dirty="0">
                <a:solidFill>
                  <a:prstClr val="black"/>
                </a:solidFill>
                <a:latin typeface="微软雅黑" panose="020B0503020204020204" pitchFamily="34" charset="-122"/>
                <a:ea typeface="微软雅黑" panose="020B0503020204020204" pitchFamily="34" charset="-122"/>
              </a:rPr>
              <a:t>数据报</a:t>
            </a:r>
          </a:p>
        </p:txBody>
      </p:sp>
      <p:sp>
        <p:nvSpPr>
          <p:cNvPr id="129" name="Line 99"/>
          <p:cNvSpPr>
            <a:spLocks noChangeShapeType="1"/>
          </p:cNvSpPr>
          <p:nvPr/>
        </p:nvSpPr>
        <p:spPr bwMode="auto">
          <a:xfrm>
            <a:off x="6525734" y="2974792"/>
            <a:ext cx="87584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30" name="Rectangle 100"/>
          <p:cNvSpPr>
            <a:spLocks noChangeArrowheads="1"/>
          </p:cNvSpPr>
          <p:nvPr/>
        </p:nvSpPr>
        <p:spPr bwMode="auto">
          <a:xfrm>
            <a:off x="5062655" y="2186033"/>
            <a:ext cx="905821" cy="1044153"/>
          </a:xfrm>
          <a:prstGeom prst="rect">
            <a:avLst/>
          </a:prstGeom>
          <a:solidFill>
            <a:srgbClr val="00FFFF"/>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31" name="Text Box 101"/>
          <p:cNvSpPr txBox="1">
            <a:spLocks noChangeArrowheads="1"/>
          </p:cNvSpPr>
          <p:nvPr/>
        </p:nvSpPr>
        <p:spPr bwMode="auto">
          <a:xfrm>
            <a:off x="5062655" y="2186033"/>
            <a:ext cx="97131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1100" b="1">
                <a:solidFill>
                  <a:prstClr val="black"/>
                </a:solidFill>
                <a:latin typeface="微软雅黑" panose="020B0503020204020204" pitchFamily="34" charset="-122"/>
                <a:ea typeface="微软雅黑" panose="020B0503020204020204" pitchFamily="34" charset="-122"/>
              </a:rPr>
              <a:t>源地址：</a:t>
            </a:r>
            <a:r>
              <a:rPr kumimoji="1" lang="en-US" altLang="zh-CN" sz="1100" b="1">
                <a:solidFill>
                  <a:prstClr val="black"/>
                </a:solidFill>
                <a:latin typeface="微软雅黑" panose="020B0503020204020204" pitchFamily="34" charset="-122"/>
                <a:ea typeface="微软雅黑" panose="020B0503020204020204" pitchFamily="34" charset="-122"/>
              </a:rPr>
              <a:t>B</a:t>
            </a:r>
          </a:p>
          <a:p>
            <a:r>
              <a:rPr kumimoji="1" lang="zh-CN" altLang="en-US" sz="1100" b="1">
                <a:solidFill>
                  <a:prstClr val="black"/>
                </a:solidFill>
                <a:latin typeface="微软雅黑" panose="020B0503020204020204" pitchFamily="34" charset="-122"/>
                <a:ea typeface="微软雅黑" panose="020B0503020204020204" pitchFamily="34" charset="-122"/>
              </a:rPr>
              <a:t>目的地址：</a:t>
            </a:r>
            <a:r>
              <a:rPr kumimoji="1" lang="en-US" altLang="zh-CN" sz="1100" b="1">
                <a:solidFill>
                  <a:prstClr val="black"/>
                </a:solidFill>
                <a:latin typeface="微软雅黑" panose="020B0503020204020204" pitchFamily="34" charset="-122"/>
                <a:ea typeface="微软雅黑" panose="020B0503020204020204" pitchFamily="34" charset="-122"/>
              </a:rPr>
              <a:t>E</a:t>
            </a:r>
          </a:p>
          <a:p>
            <a:endParaRPr kumimoji="1" lang="en-US" altLang="zh-CN" sz="1100" b="1">
              <a:solidFill>
                <a:prstClr val="black"/>
              </a:solidFill>
              <a:latin typeface="微软雅黑" panose="020B0503020204020204" pitchFamily="34" charset="-122"/>
              <a:ea typeface="微软雅黑" panose="020B0503020204020204" pitchFamily="34" charset="-122"/>
            </a:endParaRPr>
          </a:p>
          <a:p>
            <a:endParaRPr kumimoji="1" lang="en-US" altLang="zh-CN" sz="1100" b="1">
              <a:solidFill>
                <a:prstClr val="black"/>
              </a:solidFill>
              <a:latin typeface="微软雅黑" panose="020B0503020204020204" pitchFamily="34" charset="-122"/>
              <a:ea typeface="微软雅黑" panose="020B0503020204020204" pitchFamily="34" charset="-122"/>
            </a:endParaRPr>
          </a:p>
        </p:txBody>
      </p:sp>
      <p:sp>
        <p:nvSpPr>
          <p:cNvPr id="132" name="Rectangle 102"/>
          <p:cNvSpPr>
            <a:spLocks noChangeArrowheads="1"/>
          </p:cNvSpPr>
          <p:nvPr/>
        </p:nvSpPr>
        <p:spPr bwMode="auto">
          <a:xfrm>
            <a:off x="5139250" y="2623140"/>
            <a:ext cx="745970" cy="525663"/>
          </a:xfrm>
          <a:prstGeom prst="rect">
            <a:avLst/>
          </a:prstGeom>
          <a:solidFill>
            <a:srgbClr val="FFFF00"/>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33" name="Text Box 103"/>
          <p:cNvSpPr txBox="1">
            <a:spLocks noChangeArrowheads="1"/>
          </p:cNvSpPr>
          <p:nvPr/>
        </p:nvSpPr>
        <p:spPr bwMode="auto">
          <a:xfrm>
            <a:off x="5179080" y="2628302"/>
            <a:ext cx="64633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200" b="1">
                <a:solidFill>
                  <a:prstClr val="black"/>
                </a:solidFill>
                <a:latin typeface="微软雅黑" panose="020B0503020204020204" pitchFamily="34" charset="-122"/>
                <a:ea typeface="微软雅黑" panose="020B0503020204020204" pitchFamily="34" charset="-122"/>
              </a:rPr>
              <a:t>IPv6</a:t>
            </a:r>
          </a:p>
          <a:p>
            <a:pPr algn="ctr"/>
            <a:r>
              <a:rPr kumimoji="1" lang="zh-CN" altLang="en-US" sz="1200" b="1">
                <a:solidFill>
                  <a:prstClr val="black"/>
                </a:solidFill>
                <a:latin typeface="微软雅黑" panose="020B0503020204020204" pitchFamily="34" charset="-122"/>
                <a:ea typeface="微软雅黑" panose="020B0503020204020204" pitchFamily="34" charset="-122"/>
              </a:rPr>
              <a:t>数据报</a:t>
            </a:r>
          </a:p>
        </p:txBody>
      </p:sp>
      <p:sp>
        <p:nvSpPr>
          <p:cNvPr id="134" name="Line 104"/>
          <p:cNvSpPr>
            <a:spLocks noChangeShapeType="1"/>
          </p:cNvSpPr>
          <p:nvPr/>
        </p:nvSpPr>
        <p:spPr bwMode="auto">
          <a:xfrm flipV="1">
            <a:off x="5885220" y="2195254"/>
            <a:ext cx="643844" cy="424385"/>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35" name="Line 105"/>
          <p:cNvSpPr>
            <a:spLocks noChangeShapeType="1"/>
          </p:cNvSpPr>
          <p:nvPr/>
        </p:nvSpPr>
        <p:spPr bwMode="auto">
          <a:xfrm>
            <a:off x="5885220" y="3148803"/>
            <a:ext cx="616092" cy="98803"/>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cxnSp>
        <p:nvCxnSpPr>
          <p:cNvPr id="137" name="直接连接符 136"/>
          <p:cNvCxnSpPr/>
          <p:nvPr/>
        </p:nvCxnSpPr>
        <p:spPr bwMode="auto">
          <a:xfrm>
            <a:off x="2945603" y="1745201"/>
            <a:ext cx="3242113" cy="0"/>
          </a:xfrm>
          <a:prstGeom prst="line">
            <a:avLst/>
          </a:prstGeom>
          <a:solidFill>
            <a:schemeClr val="accent1"/>
          </a:solidFill>
          <a:ln w="76200" cap="flat" cmpd="sng" algn="ctr">
            <a:solidFill>
              <a:srgbClr val="CC00CC"/>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8" name="Text Box 43"/>
          <p:cNvSpPr txBox="1">
            <a:spLocks noChangeArrowheads="1"/>
          </p:cNvSpPr>
          <p:nvPr/>
        </p:nvSpPr>
        <p:spPr bwMode="auto">
          <a:xfrm>
            <a:off x="4246313" y="1253448"/>
            <a:ext cx="87395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white"/>
                </a:solidFill>
                <a:latin typeface="微软雅黑" panose="020B0503020204020204" pitchFamily="34" charset="-122"/>
                <a:ea typeface="微软雅黑" panose="020B0503020204020204" pitchFamily="34" charset="-122"/>
              </a:rPr>
              <a:t>IPv4 </a:t>
            </a:r>
            <a:r>
              <a:rPr kumimoji="1" lang="zh-CN" altLang="en-US" sz="1200" b="1" dirty="0">
                <a:solidFill>
                  <a:prstClr val="white"/>
                </a:solidFill>
                <a:latin typeface="微软雅黑" panose="020B0503020204020204" pitchFamily="34" charset="-122"/>
                <a:ea typeface="微软雅黑" panose="020B0503020204020204" pitchFamily="34" charset="-122"/>
              </a:rPr>
              <a:t>网络</a:t>
            </a:r>
          </a:p>
        </p:txBody>
      </p:sp>
      <p:pic>
        <p:nvPicPr>
          <p:cNvPr id="139" name="Picture 46"/>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57895" y="1604051"/>
            <a:ext cx="364105" cy="22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40" name="Picture 47"/>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64791" y="1604051"/>
            <a:ext cx="364105" cy="22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41" name="Picture 48"/>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3896" y="1604051"/>
            <a:ext cx="364105" cy="22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42" name="Picture 4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66723" y="1604051"/>
            <a:ext cx="364105" cy="225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43" name="Text Box 54"/>
          <p:cNvSpPr txBox="1">
            <a:spLocks noChangeArrowheads="1"/>
          </p:cNvSpPr>
          <p:nvPr/>
        </p:nvSpPr>
        <p:spPr bwMode="auto">
          <a:xfrm>
            <a:off x="2531341" y="1520751"/>
            <a:ext cx="29046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C00000"/>
                </a:solidFill>
                <a:latin typeface="微软雅黑" panose="020B0503020204020204" pitchFamily="34" charset="-122"/>
                <a:ea typeface="微软雅黑" panose="020B0503020204020204" pitchFamily="34" charset="-122"/>
              </a:rPr>
              <a:t>B</a:t>
            </a:r>
          </a:p>
        </p:txBody>
      </p:sp>
      <p:sp>
        <p:nvSpPr>
          <p:cNvPr id="144" name="Text Box 55"/>
          <p:cNvSpPr txBox="1">
            <a:spLocks noChangeArrowheads="1"/>
          </p:cNvSpPr>
          <p:nvPr/>
        </p:nvSpPr>
        <p:spPr bwMode="auto">
          <a:xfrm>
            <a:off x="3995350" y="1376532"/>
            <a:ext cx="28886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C</a:t>
            </a:r>
          </a:p>
        </p:txBody>
      </p:sp>
      <p:sp>
        <p:nvSpPr>
          <p:cNvPr id="145" name="Text Box 56"/>
          <p:cNvSpPr txBox="1">
            <a:spLocks noChangeArrowheads="1"/>
          </p:cNvSpPr>
          <p:nvPr/>
        </p:nvSpPr>
        <p:spPr bwMode="auto">
          <a:xfrm>
            <a:off x="4953403" y="1376532"/>
            <a:ext cx="30649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prstClr val="black"/>
                </a:solidFill>
                <a:latin typeface="微软雅黑" panose="020B0503020204020204" pitchFamily="34" charset="-122"/>
                <a:ea typeface="微软雅黑" panose="020B0503020204020204" pitchFamily="34" charset="-122"/>
              </a:rPr>
              <a:t>D</a:t>
            </a:r>
          </a:p>
        </p:txBody>
      </p:sp>
      <p:sp>
        <p:nvSpPr>
          <p:cNvPr id="146" name="Text Box 57"/>
          <p:cNvSpPr txBox="1">
            <a:spLocks noChangeArrowheads="1"/>
          </p:cNvSpPr>
          <p:nvPr/>
        </p:nvSpPr>
        <p:spPr bwMode="auto">
          <a:xfrm>
            <a:off x="6357889" y="1510099"/>
            <a:ext cx="2728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C00000"/>
                </a:solidFill>
                <a:latin typeface="微软雅黑" panose="020B0503020204020204" pitchFamily="34" charset="-122"/>
                <a:ea typeface="微软雅黑" panose="020B0503020204020204" pitchFamily="34" charset="-122"/>
              </a:rPr>
              <a:t>E</a:t>
            </a:r>
          </a:p>
        </p:txBody>
      </p:sp>
      <p:sp>
        <p:nvSpPr>
          <p:cNvPr id="147" name="Text Box 87"/>
          <p:cNvSpPr txBox="1">
            <a:spLocks noChangeArrowheads="1"/>
          </p:cNvSpPr>
          <p:nvPr/>
        </p:nvSpPr>
        <p:spPr bwMode="auto">
          <a:xfrm>
            <a:off x="2439456" y="1127144"/>
            <a:ext cx="926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prstClr val="black"/>
                </a:solidFill>
                <a:latin typeface="微软雅黑" panose="020B0503020204020204" pitchFamily="34" charset="-122"/>
                <a:ea typeface="微软雅黑" panose="020B0503020204020204" pitchFamily="34" charset="-122"/>
              </a:rPr>
              <a:t>双协议栈</a:t>
            </a:r>
          </a:p>
          <a:p>
            <a:pPr algn="ctr"/>
            <a:r>
              <a:rPr kumimoji="1" lang="en-US" altLang="zh-CN" sz="1200" b="1" dirty="0">
                <a:solidFill>
                  <a:prstClr val="black"/>
                </a:solidFill>
                <a:latin typeface="微软雅黑" panose="020B0503020204020204" pitchFamily="34" charset="-122"/>
                <a:ea typeface="微软雅黑" panose="020B0503020204020204" pitchFamily="34" charset="-122"/>
              </a:rPr>
              <a:t>IPv6/IPv4</a:t>
            </a:r>
          </a:p>
        </p:txBody>
      </p:sp>
      <p:grpSp>
        <p:nvGrpSpPr>
          <p:cNvPr id="148" name="组合 147"/>
          <p:cNvGrpSpPr/>
          <p:nvPr/>
        </p:nvGrpSpPr>
        <p:grpSpPr>
          <a:xfrm>
            <a:off x="2902885" y="1884639"/>
            <a:ext cx="3384042" cy="2045077"/>
            <a:chOff x="2922487" y="2420888"/>
            <a:chExt cx="4622801" cy="2590800"/>
          </a:xfrm>
        </p:grpSpPr>
        <p:sp>
          <p:nvSpPr>
            <p:cNvPr id="149" name="Line 55"/>
            <p:cNvSpPr>
              <a:spLocks noChangeShapeType="1"/>
            </p:cNvSpPr>
            <p:nvPr/>
          </p:nvSpPr>
          <p:spPr bwMode="auto">
            <a:xfrm>
              <a:off x="2922487" y="2420888"/>
              <a:ext cx="0" cy="2590800"/>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50" name="Line 56"/>
            <p:cNvSpPr>
              <a:spLocks noChangeShapeType="1"/>
            </p:cNvSpPr>
            <p:nvPr/>
          </p:nvSpPr>
          <p:spPr bwMode="auto">
            <a:xfrm>
              <a:off x="7545288" y="2420888"/>
              <a:ext cx="0" cy="2590800"/>
            </a:xfrm>
            <a:prstGeom prst="line">
              <a:avLst/>
            </a:prstGeom>
            <a:noFill/>
            <a:ln w="19050">
              <a:solidFill>
                <a:srgbClr val="0000FF"/>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grpSp>
      <p:sp>
        <p:nvSpPr>
          <p:cNvPr id="151" name="Line 70"/>
          <p:cNvSpPr>
            <a:spLocks noChangeShapeType="1"/>
          </p:cNvSpPr>
          <p:nvPr/>
        </p:nvSpPr>
        <p:spPr bwMode="auto">
          <a:xfrm>
            <a:off x="2912657" y="3726851"/>
            <a:ext cx="3332255" cy="0"/>
          </a:xfrm>
          <a:prstGeom prst="line">
            <a:avLst/>
          </a:prstGeom>
          <a:noFill/>
          <a:ln w="19050">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52" name="Text Box 66"/>
          <p:cNvSpPr txBox="1">
            <a:spLocks noChangeArrowheads="1"/>
          </p:cNvSpPr>
          <p:nvPr/>
        </p:nvSpPr>
        <p:spPr bwMode="auto">
          <a:xfrm>
            <a:off x="4190523" y="3587415"/>
            <a:ext cx="988835" cy="276999"/>
          </a:xfrm>
          <a:prstGeom prst="rect">
            <a:avLst/>
          </a:prstGeom>
          <a:solidFill>
            <a:srgbClr val="C3E3F9"/>
          </a:solidFill>
          <a:ln>
            <a:noFill/>
          </a:ln>
          <a:effectLst/>
        </p:spPr>
        <p:txBody>
          <a:bodyPr wrap="square">
            <a:spAutoFit/>
          </a:bodyPr>
          <a:lstStyle/>
          <a:p>
            <a:pPr algn="ctr"/>
            <a:r>
              <a:rPr kumimoji="1" lang="en-US" altLang="zh-CN" sz="1200" b="1" dirty="0">
                <a:solidFill>
                  <a:srgbClr val="0000FF"/>
                </a:solidFill>
                <a:latin typeface="微软雅黑" panose="020B0503020204020204" pitchFamily="34" charset="-122"/>
                <a:ea typeface="微软雅黑" panose="020B0503020204020204" pitchFamily="34" charset="-122"/>
              </a:rPr>
              <a:t>IPv4 </a:t>
            </a:r>
            <a:r>
              <a:rPr kumimoji="1" lang="zh-CN" altLang="en-US" sz="1200" b="1" dirty="0">
                <a:solidFill>
                  <a:srgbClr val="0000FF"/>
                </a:solidFill>
                <a:latin typeface="微软雅黑" panose="020B0503020204020204" pitchFamily="34" charset="-122"/>
                <a:ea typeface="微软雅黑" panose="020B0503020204020204" pitchFamily="34" charset="-122"/>
              </a:rPr>
              <a:t>网络 </a:t>
            </a:r>
          </a:p>
        </p:txBody>
      </p:sp>
      <p:pic>
        <p:nvPicPr>
          <p:cNvPr id="154" name="Picture 246"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48126" y="1586140"/>
            <a:ext cx="352881" cy="352881"/>
          </a:xfrm>
          <a:prstGeom prst="rect">
            <a:avLst/>
          </a:prstGeom>
          <a:noFill/>
          <a:extLst>
            <a:ext uri="{909E8E84-426E-40DD-AFC4-6F175D3DCCD1}">
              <a14:hiddenFill xmlns:a14="http://schemas.microsoft.com/office/drawing/2010/main">
                <a:solidFill>
                  <a:srgbClr val="FFFFFF"/>
                </a:solidFill>
              </a14:hiddenFill>
            </a:ext>
          </a:extLst>
        </p:spPr>
      </p:pic>
      <p:pic>
        <p:nvPicPr>
          <p:cNvPr id="155" name="Picture 246"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28408" y="1586140"/>
            <a:ext cx="352881" cy="352881"/>
          </a:xfrm>
          <a:prstGeom prst="rect">
            <a:avLst/>
          </a:prstGeom>
          <a:noFill/>
          <a:extLst>
            <a:ext uri="{909E8E84-426E-40DD-AFC4-6F175D3DCCD1}">
              <a14:hiddenFill xmlns:a14="http://schemas.microsoft.com/office/drawing/2010/main">
                <a:solidFill>
                  <a:srgbClr val="FFFFFF"/>
                </a:solidFill>
              </a14:hiddenFill>
            </a:ext>
          </a:extLst>
        </p:spPr>
      </p:pic>
      <p:sp>
        <p:nvSpPr>
          <p:cNvPr id="118" name="AutoShape 84"/>
          <p:cNvSpPr>
            <a:spLocks noChangeArrowheads="1"/>
          </p:cNvSpPr>
          <p:nvPr/>
        </p:nvSpPr>
        <p:spPr bwMode="auto">
          <a:xfrm>
            <a:off x="2623821" y="2777275"/>
            <a:ext cx="799254" cy="147555"/>
          </a:xfrm>
          <a:prstGeom prst="rightArrow">
            <a:avLst>
              <a:gd name="adj1" fmla="val 50000"/>
              <a:gd name="adj2" fmla="val 125000"/>
            </a:avLst>
          </a:prstGeom>
          <a:solidFill>
            <a:srgbClr val="009900"/>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36" name="AutoShape 106"/>
          <p:cNvSpPr>
            <a:spLocks noChangeArrowheads="1"/>
          </p:cNvSpPr>
          <p:nvPr/>
        </p:nvSpPr>
        <p:spPr bwMode="auto">
          <a:xfrm>
            <a:off x="5826600" y="2777275"/>
            <a:ext cx="702464" cy="147555"/>
          </a:xfrm>
          <a:prstGeom prst="rightArrow">
            <a:avLst>
              <a:gd name="adj1" fmla="val 50000"/>
              <a:gd name="adj2" fmla="val 99132"/>
            </a:avLst>
          </a:prstGeom>
          <a:solidFill>
            <a:srgbClr val="009900"/>
          </a:solidFill>
          <a:ln w="9525">
            <a:solidFill>
              <a:schemeClr val="tx1"/>
            </a:solidFill>
            <a:miter lim="800000"/>
          </a:ln>
          <a:effectLst/>
        </p:spPr>
        <p:txBody>
          <a:bodyPr wrap="none" anchor="ctr"/>
          <a:lstStyle/>
          <a:p>
            <a:endParaRPr lang="zh-CN" altLang="en-US" sz="1200" b="1">
              <a:solidFill>
                <a:prstClr val="black"/>
              </a:solidFill>
              <a:latin typeface="微软雅黑" panose="020B0503020204020204" pitchFamily="34" charset="-122"/>
              <a:ea typeface="微软雅黑" panose="020B0503020204020204" pitchFamily="34" charset="-122"/>
            </a:endParaRPr>
          </a:p>
        </p:txBody>
      </p:sp>
      <p:sp>
        <p:nvSpPr>
          <p:cNvPr id="101" name="AutoShape 5"/>
          <p:cNvSpPr>
            <a:spLocks noChangeArrowheads="1"/>
          </p:cNvSpPr>
          <p:nvPr/>
        </p:nvSpPr>
        <p:spPr bwMode="auto">
          <a:xfrm>
            <a:off x="545145" y="628343"/>
            <a:ext cx="8053710"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102" name="Rectangle 6"/>
          <p:cNvSpPr>
            <a:spLocks noChangeArrowheads="1"/>
          </p:cNvSpPr>
          <p:nvPr/>
        </p:nvSpPr>
        <p:spPr bwMode="auto">
          <a:xfrm>
            <a:off x="1941968" y="595132"/>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隧道技术</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圆角矩形 105"/>
          <p:cNvSpPr/>
          <p:nvPr/>
        </p:nvSpPr>
        <p:spPr>
          <a:xfrm>
            <a:off x="171938" y="837835"/>
            <a:ext cx="8893908" cy="412493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black"/>
              </a:solidFill>
            </a:endParaRPr>
          </a:p>
        </p:txBody>
      </p:sp>
      <p:grpSp>
        <p:nvGrpSpPr>
          <p:cNvPr id="62" name="组合 61">
            <a:extLst>
              <a:ext uri="{FF2B5EF4-FFF2-40B4-BE49-F238E27FC236}">
                <a16:creationId xmlns:a16="http://schemas.microsoft.com/office/drawing/2014/main" xmlns="" id="{3446DD58-E92A-5C47-226F-0BB7CD9A9BB3}"/>
              </a:ext>
            </a:extLst>
          </p:cNvPr>
          <p:cNvGrpSpPr/>
          <p:nvPr/>
        </p:nvGrpSpPr>
        <p:grpSpPr>
          <a:xfrm>
            <a:off x="3978363" y="2346157"/>
            <a:ext cx="1262036" cy="1943969"/>
            <a:chOff x="3101353" y="3128208"/>
            <a:chExt cx="1682714" cy="2591959"/>
          </a:xfrm>
        </p:grpSpPr>
        <p:sp>
          <p:nvSpPr>
            <p:cNvPr id="63" name="文本框 62">
              <a:extLst>
                <a:ext uri="{FF2B5EF4-FFF2-40B4-BE49-F238E27FC236}">
                  <a16:creationId xmlns:a16="http://schemas.microsoft.com/office/drawing/2014/main" xmlns="" id="{16E90075-F2FA-EAB5-C566-3752BC680D68}"/>
                </a:ext>
              </a:extLst>
            </p:cNvPr>
            <p:cNvSpPr txBox="1"/>
            <p:nvPr/>
          </p:nvSpPr>
          <p:spPr>
            <a:xfrm>
              <a:off x="3101353" y="5371354"/>
              <a:ext cx="1604967" cy="348813"/>
            </a:xfrm>
            <a:prstGeom prst="rect">
              <a:avLst/>
            </a:prstGeom>
            <a:noFill/>
          </p:spPr>
          <p:txBody>
            <a:bodyPr wrap="square" rtlCol="0">
              <a:spAutoFit/>
            </a:bodyPr>
            <a:lstStyle/>
            <a:p>
              <a:pPr algn="ctr"/>
              <a:r>
                <a:rPr lang="en-US" altLang="zh-CN" sz="1100" b="1" dirty="0"/>
                <a:t>IPv4</a:t>
              </a:r>
              <a:r>
                <a:rPr lang="zh-CN" altLang="en-US" sz="1100" b="1" dirty="0"/>
                <a:t>数据报</a:t>
              </a:r>
            </a:p>
          </p:txBody>
        </p:sp>
        <p:sp>
          <p:nvSpPr>
            <p:cNvPr id="72" name="矩形 71">
              <a:extLst>
                <a:ext uri="{FF2B5EF4-FFF2-40B4-BE49-F238E27FC236}">
                  <a16:creationId xmlns:a16="http://schemas.microsoft.com/office/drawing/2014/main" xmlns="" id="{BF5757D1-94B1-7FFA-5EE8-AA47CA8B0E98}"/>
                </a:ext>
              </a:extLst>
            </p:cNvPr>
            <p:cNvSpPr/>
            <p:nvPr/>
          </p:nvSpPr>
          <p:spPr>
            <a:xfrm>
              <a:off x="3108755" y="3128208"/>
              <a:ext cx="1604967" cy="1015204"/>
            </a:xfrm>
            <a:prstGeom prst="rect">
              <a:avLst/>
            </a:prstGeom>
            <a:solidFill>
              <a:schemeClr val="accent6"/>
            </a:solid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73" name="文本框 72">
              <a:extLst>
                <a:ext uri="{FF2B5EF4-FFF2-40B4-BE49-F238E27FC236}">
                  <a16:creationId xmlns:a16="http://schemas.microsoft.com/office/drawing/2014/main" xmlns="" id="{73138D5B-1DBD-B560-64FD-3B6FA3DBA96D}"/>
                </a:ext>
              </a:extLst>
            </p:cNvPr>
            <p:cNvSpPr txBox="1"/>
            <p:nvPr/>
          </p:nvSpPr>
          <p:spPr>
            <a:xfrm>
              <a:off x="3108756" y="3152537"/>
              <a:ext cx="1325217" cy="348813"/>
            </a:xfrm>
            <a:prstGeom prst="rect">
              <a:avLst/>
            </a:prstGeom>
            <a:noFill/>
          </p:spPr>
          <p:txBody>
            <a:bodyPr wrap="square" rtlCol="0">
              <a:spAutoFit/>
            </a:bodyPr>
            <a:lstStyle/>
            <a:p>
              <a:r>
                <a:rPr lang="zh-CN" altLang="en-US" sz="1100" b="1" dirty="0"/>
                <a:t>源  地  址：</a:t>
              </a:r>
            </a:p>
          </p:txBody>
        </p:sp>
        <p:sp>
          <p:nvSpPr>
            <p:cNvPr id="74" name="文本框 73">
              <a:extLst>
                <a:ext uri="{FF2B5EF4-FFF2-40B4-BE49-F238E27FC236}">
                  <a16:creationId xmlns:a16="http://schemas.microsoft.com/office/drawing/2014/main" xmlns="" id="{6BA07430-594A-4DEC-6A47-4B9AAC021094}"/>
                </a:ext>
              </a:extLst>
            </p:cNvPr>
            <p:cNvSpPr txBox="1"/>
            <p:nvPr/>
          </p:nvSpPr>
          <p:spPr>
            <a:xfrm>
              <a:off x="3108756" y="3521869"/>
              <a:ext cx="1325217" cy="348813"/>
            </a:xfrm>
            <a:prstGeom prst="rect">
              <a:avLst/>
            </a:prstGeom>
            <a:noFill/>
          </p:spPr>
          <p:txBody>
            <a:bodyPr wrap="square" rtlCol="0">
              <a:spAutoFit/>
            </a:bodyPr>
            <a:lstStyle/>
            <a:p>
              <a:r>
                <a:rPr lang="zh-CN" altLang="en-US" sz="1100" b="1" dirty="0"/>
                <a:t>目的地址：</a:t>
              </a:r>
            </a:p>
          </p:txBody>
        </p:sp>
        <p:sp>
          <p:nvSpPr>
            <p:cNvPr id="75" name="文本框 74">
              <a:extLst>
                <a:ext uri="{FF2B5EF4-FFF2-40B4-BE49-F238E27FC236}">
                  <a16:creationId xmlns:a16="http://schemas.microsoft.com/office/drawing/2014/main" xmlns="" id="{4995D48A-21D5-EB27-2F33-F5FF7EA7A83C}"/>
                </a:ext>
              </a:extLst>
            </p:cNvPr>
            <p:cNvSpPr txBox="1"/>
            <p:nvPr/>
          </p:nvSpPr>
          <p:spPr>
            <a:xfrm>
              <a:off x="4232422" y="3146273"/>
              <a:ext cx="490812" cy="369332"/>
            </a:xfrm>
            <a:prstGeom prst="rect">
              <a:avLst/>
            </a:prstGeom>
            <a:noFill/>
          </p:spPr>
          <p:txBody>
            <a:bodyPr wrap="square" rtlCol="0">
              <a:spAutoFit/>
            </a:bodyPr>
            <a:lstStyle/>
            <a:p>
              <a:r>
                <a:rPr lang="en-US" altLang="zh-CN" sz="1200" b="1" dirty="0"/>
                <a:t>R1</a:t>
              </a:r>
              <a:endParaRPr lang="zh-CN" altLang="en-US" sz="1200" b="1" dirty="0"/>
            </a:p>
          </p:txBody>
        </p:sp>
        <p:sp>
          <p:nvSpPr>
            <p:cNvPr id="76" name="文本框 75">
              <a:extLst>
                <a:ext uri="{FF2B5EF4-FFF2-40B4-BE49-F238E27FC236}">
                  <a16:creationId xmlns:a16="http://schemas.microsoft.com/office/drawing/2014/main" xmlns="" id="{86FB1CC5-9D7C-E7CE-FCA4-89BCD6789E26}"/>
                </a:ext>
              </a:extLst>
            </p:cNvPr>
            <p:cNvSpPr txBox="1"/>
            <p:nvPr/>
          </p:nvSpPr>
          <p:spPr>
            <a:xfrm>
              <a:off x="4232421" y="3519005"/>
              <a:ext cx="551646" cy="369332"/>
            </a:xfrm>
            <a:prstGeom prst="rect">
              <a:avLst/>
            </a:prstGeom>
            <a:noFill/>
          </p:spPr>
          <p:txBody>
            <a:bodyPr wrap="square" rtlCol="0">
              <a:spAutoFit/>
            </a:bodyPr>
            <a:lstStyle/>
            <a:p>
              <a:r>
                <a:rPr lang="en-US" altLang="zh-CN" sz="1200" b="1" dirty="0"/>
                <a:t>R4</a:t>
              </a:r>
              <a:endParaRPr lang="zh-CN" altLang="en-US" sz="1200" b="1" dirty="0"/>
            </a:p>
          </p:txBody>
        </p:sp>
        <p:sp>
          <p:nvSpPr>
            <p:cNvPr id="77" name="文本框 76">
              <a:extLst>
                <a:ext uri="{FF2B5EF4-FFF2-40B4-BE49-F238E27FC236}">
                  <a16:creationId xmlns:a16="http://schemas.microsoft.com/office/drawing/2014/main" xmlns="" id="{8ADC48F8-A55C-0A3D-402C-271CB34D13A7}"/>
                </a:ext>
              </a:extLst>
            </p:cNvPr>
            <p:cNvSpPr txBox="1"/>
            <p:nvPr/>
          </p:nvSpPr>
          <p:spPr>
            <a:xfrm>
              <a:off x="3108756" y="3834393"/>
              <a:ext cx="1604967" cy="348813"/>
            </a:xfrm>
            <a:prstGeom prst="rect">
              <a:avLst/>
            </a:prstGeom>
            <a:noFill/>
          </p:spPr>
          <p:txBody>
            <a:bodyPr wrap="square" rtlCol="0">
              <a:spAutoFit/>
            </a:bodyPr>
            <a:lstStyle/>
            <a:p>
              <a:pPr algn="ctr"/>
              <a:r>
                <a:rPr lang="en-US" altLang="zh-CN" sz="1100" b="1" dirty="0">
                  <a:latin typeface="新宋体" panose="02010609030101010101" pitchFamily="49" charset="-122"/>
                  <a:ea typeface="新宋体" panose="02010609030101010101" pitchFamily="49" charset="-122"/>
                </a:rPr>
                <a:t>……</a:t>
              </a:r>
              <a:endParaRPr lang="zh-CN" altLang="en-US" sz="1100" b="1" dirty="0">
                <a:latin typeface="新宋体" panose="02010609030101010101" pitchFamily="49" charset="-122"/>
                <a:ea typeface="新宋体" panose="02010609030101010101" pitchFamily="49" charset="-122"/>
              </a:endParaRPr>
            </a:p>
          </p:txBody>
        </p:sp>
        <p:sp>
          <p:nvSpPr>
            <p:cNvPr id="78" name="矩形 77">
              <a:extLst>
                <a:ext uri="{FF2B5EF4-FFF2-40B4-BE49-F238E27FC236}">
                  <a16:creationId xmlns:a16="http://schemas.microsoft.com/office/drawing/2014/main" xmlns="" id="{E63D4413-FC5A-9B9C-2829-54B6657C8212}"/>
                </a:ext>
              </a:extLst>
            </p:cNvPr>
            <p:cNvSpPr/>
            <p:nvPr/>
          </p:nvSpPr>
          <p:spPr>
            <a:xfrm>
              <a:off x="3108754" y="4143411"/>
              <a:ext cx="1604966" cy="1172561"/>
            </a:xfrm>
            <a:prstGeom prst="rect">
              <a:avLst/>
            </a:prstGeom>
            <a:solidFill>
              <a:schemeClr val="bg1"/>
            </a:solid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rPr>
                <a:t>IPv6</a:t>
              </a:r>
              <a:r>
                <a:rPr lang="zh-CN" altLang="en-US" sz="1100" b="1" dirty="0">
                  <a:solidFill>
                    <a:schemeClr val="tx1"/>
                  </a:solidFill>
                </a:rPr>
                <a:t>数据报</a:t>
              </a:r>
            </a:p>
          </p:txBody>
        </p:sp>
      </p:grpSp>
      <p:grpSp>
        <p:nvGrpSpPr>
          <p:cNvPr id="79" name="组合 78">
            <a:extLst>
              <a:ext uri="{FF2B5EF4-FFF2-40B4-BE49-F238E27FC236}">
                <a16:creationId xmlns:a16="http://schemas.microsoft.com/office/drawing/2014/main" xmlns="" id="{18B60C8C-3D7C-33D8-3311-B682F78B14D1}"/>
              </a:ext>
            </a:extLst>
          </p:cNvPr>
          <p:cNvGrpSpPr/>
          <p:nvPr/>
        </p:nvGrpSpPr>
        <p:grpSpPr>
          <a:xfrm>
            <a:off x="5629127" y="2346157"/>
            <a:ext cx="1262036" cy="1943969"/>
            <a:chOff x="3101353" y="3128208"/>
            <a:chExt cx="1682714" cy="2591959"/>
          </a:xfrm>
        </p:grpSpPr>
        <p:sp>
          <p:nvSpPr>
            <p:cNvPr id="80" name="文本框 79">
              <a:extLst>
                <a:ext uri="{FF2B5EF4-FFF2-40B4-BE49-F238E27FC236}">
                  <a16:creationId xmlns:a16="http://schemas.microsoft.com/office/drawing/2014/main" xmlns="" id="{4CC142B4-5427-7AB8-E4DD-2EE432026F43}"/>
                </a:ext>
              </a:extLst>
            </p:cNvPr>
            <p:cNvSpPr txBox="1"/>
            <p:nvPr/>
          </p:nvSpPr>
          <p:spPr>
            <a:xfrm>
              <a:off x="3101353" y="5371354"/>
              <a:ext cx="1604967" cy="348813"/>
            </a:xfrm>
            <a:prstGeom prst="rect">
              <a:avLst/>
            </a:prstGeom>
            <a:noFill/>
          </p:spPr>
          <p:txBody>
            <a:bodyPr wrap="square" rtlCol="0">
              <a:spAutoFit/>
            </a:bodyPr>
            <a:lstStyle/>
            <a:p>
              <a:pPr algn="ctr"/>
              <a:r>
                <a:rPr lang="en-US" altLang="zh-CN" sz="1100" b="1" dirty="0"/>
                <a:t>IPv4</a:t>
              </a:r>
              <a:r>
                <a:rPr lang="zh-CN" altLang="en-US" sz="1100" b="1" dirty="0"/>
                <a:t>数据报</a:t>
              </a:r>
            </a:p>
          </p:txBody>
        </p:sp>
        <p:sp>
          <p:nvSpPr>
            <p:cNvPr id="81" name="矩形 80">
              <a:extLst>
                <a:ext uri="{FF2B5EF4-FFF2-40B4-BE49-F238E27FC236}">
                  <a16:creationId xmlns:a16="http://schemas.microsoft.com/office/drawing/2014/main" xmlns="" id="{096A4FF6-4333-2386-6934-AC7FD121B481}"/>
                </a:ext>
              </a:extLst>
            </p:cNvPr>
            <p:cNvSpPr/>
            <p:nvPr/>
          </p:nvSpPr>
          <p:spPr>
            <a:xfrm>
              <a:off x="3108755" y="3128208"/>
              <a:ext cx="1604967" cy="1015204"/>
            </a:xfrm>
            <a:prstGeom prst="rect">
              <a:avLst/>
            </a:prstGeom>
            <a:solidFill>
              <a:schemeClr val="accent6"/>
            </a:solid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82" name="文本框 81">
              <a:extLst>
                <a:ext uri="{FF2B5EF4-FFF2-40B4-BE49-F238E27FC236}">
                  <a16:creationId xmlns:a16="http://schemas.microsoft.com/office/drawing/2014/main" xmlns="" id="{16CBF1C2-FB20-ABD2-EF75-BE0A3504F716}"/>
                </a:ext>
              </a:extLst>
            </p:cNvPr>
            <p:cNvSpPr txBox="1"/>
            <p:nvPr/>
          </p:nvSpPr>
          <p:spPr>
            <a:xfrm>
              <a:off x="3108756" y="3152537"/>
              <a:ext cx="1325217" cy="348813"/>
            </a:xfrm>
            <a:prstGeom prst="rect">
              <a:avLst/>
            </a:prstGeom>
            <a:noFill/>
          </p:spPr>
          <p:txBody>
            <a:bodyPr wrap="square" rtlCol="0">
              <a:spAutoFit/>
            </a:bodyPr>
            <a:lstStyle/>
            <a:p>
              <a:r>
                <a:rPr lang="zh-CN" altLang="en-US" sz="1100" b="1" dirty="0"/>
                <a:t>源  地  址：</a:t>
              </a:r>
            </a:p>
          </p:txBody>
        </p:sp>
        <p:sp>
          <p:nvSpPr>
            <p:cNvPr id="83" name="文本框 82">
              <a:extLst>
                <a:ext uri="{FF2B5EF4-FFF2-40B4-BE49-F238E27FC236}">
                  <a16:creationId xmlns:a16="http://schemas.microsoft.com/office/drawing/2014/main" xmlns="" id="{EB552CBE-7215-7297-A875-FDF5D25C311D}"/>
                </a:ext>
              </a:extLst>
            </p:cNvPr>
            <p:cNvSpPr txBox="1"/>
            <p:nvPr/>
          </p:nvSpPr>
          <p:spPr>
            <a:xfrm>
              <a:off x="3108756" y="3521869"/>
              <a:ext cx="1325217" cy="348813"/>
            </a:xfrm>
            <a:prstGeom prst="rect">
              <a:avLst/>
            </a:prstGeom>
            <a:noFill/>
          </p:spPr>
          <p:txBody>
            <a:bodyPr wrap="square" rtlCol="0">
              <a:spAutoFit/>
            </a:bodyPr>
            <a:lstStyle/>
            <a:p>
              <a:r>
                <a:rPr lang="zh-CN" altLang="en-US" sz="1100" b="1" dirty="0"/>
                <a:t>目的地址：</a:t>
              </a:r>
            </a:p>
          </p:txBody>
        </p:sp>
        <p:sp>
          <p:nvSpPr>
            <p:cNvPr id="84" name="文本框 83">
              <a:extLst>
                <a:ext uri="{FF2B5EF4-FFF2-40B4-BE49-F238E27FC236}">
                  <a16:creationId xmlns:a16="http://schemas.microsoft.com/office/drawing/2014/main" xmlns="" id="{8707C4BD-6746-128B-15F8-B9F5BF0C6FFA}"/>
                </a:ext>
              </a:extLst>
            </p:cNvPr>
            <p:cNvSpPr txBox="1"/>
            <p:nvPr/>
          </p:nvSpPr>
          <p:spPr>
            <a:xfrm>
              <a:off x="4232422" y="3146273"/>
              <a:ext cx="490812" cy="369332"/>
            </a:xfrm>
            <a:prstGeom prst="rect">
              <a:avLst/>
            </a:prstGeom>
            <a:noFill/>
          </p:spPr>
          <p:txBody>
            <a:bodyPr wrap="square" rtlCol="0">
              <a:spAutoFit/>
            </a:bodyPr>
            <a:lstStyle/>
            <a:p>
              <a:r>
                <a:rPr lang="en-US" altLang="zh-CN" sz="1200" b="1" dirty="0"/>
                <a:t>R1</a:t>
              </a:r>
              <a:endParaRPr lang="zh-CN" altLang="en-US" sz="1200" b="1" dirty="0"/>
            </a:p>
          </p:txBody>
        </p:sp>
        <p:sp>
          <p:nvSpPr>
            <p:cNvPr id="85" name="文本框 84">
              <a:extLst>
                <a:ext uri="{FF2B5EF4-FFF2-40B4-BE49-F238E27FC236}">
                  <a16:creationId xmlns:a16="http://schemas.microsoft.com/office/drawing/2014/main" xmlns="" id="{E2E05129-4301-83D4-D245-C62702E4BB2C}"/>
                </a:ext>
              </a:extLst>
            </p:cNvPr>
            <p:cNvSpPr txBox="1"/>
            <p:nvPr/>
          </p:nvSpPr>
          <p:spPr>
            <a:xfrm>
              <a:off x="4232421" y="3519005"/>
              <a:ext cx="551646" cy="369332"/>
            </a:xfrm>
            <a:prstGeom prst="rect">
              <a:avLst/>
            </a:prstGeom>
            <a:noFill/>
          </p:spPr>
          <p:txBody>
            <a:bodyPr wrap="square" rtlCol="0">
              <a:spAutoFit/>
            </a:bodyPr>
            <a:lstStyle/>
            <a:p>
              <a:r>
                <a:rPr lang="en-US" altLang="zh-CN" sz="1200" b="1" dirty="0"/>
                <a:t>R4</a:t>
              </a:r>
              <a:endParaRPr lang="zh-CN" altLang="en-US" sz="1200" b="1" dirty="0"/>
            </a:p>
          </p:txBody>
        </p:sp>
        <p:sp>
          <p:nvSpPr>
            <p:cNvPr id="89" name="文本框 88">
              <a:extLst>
                <a:ext uri="{FF2B5EF4-FFF2-40B4-BE49-F238E27FC236}">
                  <a16:creationId xmlns:a16="http://schemas.microsoft.com/office/drawing/2014/main" xmlns="" id="{6556A049-23F4-0DC4-ED3F-7573FA67EEB8}"/>
                </a:ext>
              </a:extLst>
            </p:cNvPr>
            <p:cNvSpPr txBox="1"/>
            <p:nvPr/>
          </p:nvSpPr>
          <p:spPr>
            <a:xfrm>
              <a:off x="3108756" y="3834393"/>
              <a:ext cx="1604967" cy="348813"/>
            </a:xfrm>
            <a:prstGeom prst="rect">
              <a:avLst/>
            </a:prstGeom>
            <a:noFill/>
          </p:spPr>
          <p:txBody>
            <a:bodyPr wrap="square" rtlCol="0">
              <a:spAutoFit/>
            </a:bodyPr>
            <a:lstStyle/>
            <a:p>
              <a:pPr algn="ctr"/>
              <a:r>
                <a:rPr lang="en-US" altLang="zh-CN" sz="1100" b="1" dirty="0">
                  <a:latin typeface="新宋体" panose="02010609030101010101" pitchFamily="49" charset="-122"/>
                  <a:ea typeface="新宋体" panose="02010609030101010101" pitchFamily="49" charset="-122"/>
                </a:rPr>
                <a:t>……</a:t>
              </a:r>
              <a:endParaRPr lang="zh-CN" altLang="en-US" sz="1100" b="1" dirty="0">
                <a:latin typeface="新宋体" panose="02010609030101010101" pitchFamily="49" charset="-122"/>
                <a:ea typeface="新宋体" panose="02010609030101010101" pitchFamily="49" charset="-122"/>
              </a:endParaRPr>
            </a:p>
          </p:txBody>
        </p:sp>
        <p:sp>
          <p:nvSpPr>
            <p:cNvPr id="90" name="矩形 89">
              <a:extLst>
                <a:ext uri="{FF2B5EF4-FFF2-40B4-BE49-F238E27FC236}">
                  <a16:creationId xmlns:a16="http://schemas.microsoft.com/office/drawing/2014/main" xmlns="" id="{DF9A9BB2-3448-C8AB-1E2B-FA9354CA08A6}"/>
                </a:ext>
              </a:extLst>
            </p:cNvPr>
            <p:cNvSpPr/>
            <p:nvPr/>
          </p:nvSpPr>
          <p:spPr>
            <a:xfrm>
              <a:off x="3108754" y="4143411"/>
              <a:ext cx="1604966" cy="1172561"/>
            </a:xfrm>
            <a:prstGeom prst="rect">
              <a:avLst/>
            </a:prstGeom>
            <a:solidFill>
              <a:schemeClr val="bg1"/>
            </a:solid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rPr>
                <a:t>IPv6</a:t>
              </a:r>
              <a:r>
                <a:rPr lang="zh-CN" altLang="en-US" sz="1100" b="1" dirty="0">
                  <a:solidFill>
                    <a:schemeClr val="tx1"/>
                  </a:solidFill>
                </a:rPr>
                <a:t>数据报</a:t>
              </a:r>
            </a:p>
          </p:txBody>
        </p:sp>
      </p:grpSp>
      <p:sp>
        <p:nvSpPr>
          <p:cNvPr id="88" name="文本框 87">
            <a:extLst>
              <a:ext uri="{FF2B5EF4-FFF2-40B4-BE49-F238E27FC236}">
                <a16:creationId xmlns:a16="http://schemas.microsoft.com/office/drawing/2014/main" xmlns="" id="{CC33A30A-F2EA-45FE-BE7F-09C551F9F845}"/>
              </a:ext>
            </a:extLst>
          </p:cNvPr>
          <p:cNvSpPr txBox="1"/>
          <p:nvPr/>
        </p:nvSpPr>
        <p:spPr>
          <a:xfrm>
            <a:off x="84115" y="555065"/>
            <a:ext cx="3777156" cy="323165"/>
          </a:xfrm>
          <a:prstGeom prst="rect">
            <a:avLst/>
          </a:prstGeom>
          <a:noFill/>
        </p:spPr>
        <p:txBody>
          <a:bodyPr wrap="square" rtlCol="0">
            <a:spAutoFit/>
          </a:bodyPr>
          <a:lstStyle/>
          <a:p>
            <a:r>
              <a:rPr lang="zh-CN" altLang="en-US" sz="1500" b="1" dirty="0"/>
              <a:t>使用隧道技术</a:t>
            </a:r>
          </a:p>
        </p:txBody>
      </p:sp>
      <p:sp>
        <p:nvSpPr>
          <p:cNvPr id="13" name="文本框 12">
            <a:extLst>
              <a:ext uri="{FF2B5EF4-FFF2-40B4-BE49-F238E27FC236}">
                <a16:creationId xmlns:a16="http://schemas.microsoft.com/office/drawing/2014/main" xmlns="" id="{05FED741-1487-3F8F-0F50-A26159A2CF2F}"/>
              </a:ext>
            </a:extLst>
          </p:cNvPr>
          <p:cNvSpPr txBox="1"/>
          <p:nvPr/>
        </p:nvSpPr>
        <p:spPr>
          <a:xfrm>
            <a:off x="308536" y="1111560"/>
            <a:ext cx="587267" cy="300082"/>
          </a:xfrm>
          <a:prstGeom prst="rect">
            <a:avLst/>
          </a:prstGeom>
          <a:noFill/>
        </p:spPr>
        <p:txBody>
          <a:bodyPr wrap="square" rtlCol="0">
            <a:spAutoFit/>
          </a:bodyPr>
          <a:lstStyle/>
          <a:p>
            <a:pPr algn="ctr"/>
            <a:r>
              <a:rPr lang="en-US" altLang="zh-CN" sz="1350" b="1" dirty="0">
                <a:latin typeface="Arial Narrow" panose="020B0606020202030204" pitchFamily="34" charset="0"/>
                <a:ea typeface="微软雅黑" panose="020B0503020204020204" pitchFamily="34" charset="-122"/>
              </a:rPr>
              <a:t>IPv6</a:t>
            </a:r>
            <a:endParaRPr lang="zh-CN" altLang="en-US" sz="1350" b="1" dirty="0">
              <a:latin typeface="Arial Narrow" panose="020B0606020202030204" pitchFamily="34" charset="0"/>
              <a:ea typeface="微软雅黑" panose="020B0503020204020204" pitchFamily="34" charset="-122"/>
            </a:endParaRPr>
          </a:p>
        </p:txBody>
      </p:sp>
      <p:sp>
        <p:nvSpPr>
          <p:cNvPr id="14" name="文本框 13">
            <a:extLst>
              <a:ext uri="{FF2B5EF4-FFF2-40B4-BE49-F238E27FC236}">
                <a16:creationId xmlns:a16="http://schemas.microsoft.com/office/drawing/2014/main" xmlns="" id="{57E1A568-60ED-14AC-3F02-3DCE45547FCC}"/>
              </a:ext>
            </a:extLst>
          </p:cNvPr>
          <p:cNvSpPr txBox="1"/>
          <p:nvPr/>
        </p:nvSpPr>
        <p:spPr>
          <a:xfrm>
            <a:off x="1685104" y="837835"/>
            <a:ext cx="999863" cy="507831"/>
          </a:xfrm>
          <a:prstGeom prst="rect">
            <a:avLst/>
          </a:prstGeom>
          <a:noFill/>
        </p:spPr>
        <p:txBody>
          <a:bodyPr wrap="square" rtlCol="0">
            <a:spAutoFit/>
          </a:bodyPr>
          <a:lstStyle/>
          <a:p>
            <a:pPr algn="ctr"/>
            <a:r>
              <a:rPr lang="zh-CN" altLang="en-US" sz="1350" b="1" dirty="0">
                <a:latin typeface="Arial Narrow" panose="020B0606020202030204" pitchFamily="34" charset="0"/>
                <a:ea typeface="微软雅黑" panose="020B0503020204020204" pitchFamily="34" charset="-122"/>
              </a:rPr>
              <a:t>双协议栈</a:t>
            </a:r>
            <a:endParaRPr lang="en-US" altLang="zh-CN" sz="1350" b="1" dirty="0">
              <a:latin typeface="Arial Narrow" panose="020B0606020202030204" pitchFamily="34" charset="0"/>
              <a:ea typeface="微软雅黑" panose="020B0503020204020204" pitchFamily="34" charset="-122"/>
            </a:endParaRPr>
          </a:p>
          <a:p>
            <a:pPr algn="ctr"/>
            <a:r>
              <a:rPr lang="en-US" altLang="zh-CN" sz="1350" b="1" dirty="0">
                <a:latin typeface="Arial Narrow" panose="020B0606020202030204" pitchFamily="34" charset="0"/>
                <a:ea typeface="微软雅黑" panose="020B0503020204020204" pitchFamily="34" charset="-122"/>
              </a:rPr>
              <a:t>IPv6/IPv4</a:t>
            </a:r>
            <a:endParaRPr lang="zh-CN" altLang="en-US" sz="1350" b="1" dirty="0">
              <a:latin typeface="Arial Narrow" panose="020B0606020202030204" pitchFamily="34" charset="0"/>
              <a:ea typeface="微软雅黑" panose="020B0503020204020204" pitchFamily="34" charset="-122"/>
            </a:endParaRPr>
          </a:p>
        </p:txBody>
      </p:sp>
      <p:sp>
        <p:nvSpPr>
          <p:cNvPr id="15" name="文本框 14">
            <a:extLst>
              <a:ext uri="{FF2B5EF4-FFF2-40B4-BE49-F238E27FC236}">
                <a16:creationId xmlns:a16="http://schemas.microsoft.com/office/drawing/2014/main" xmlns="" id="{6A7CD9D8-69B0-0DD4-1E6A-E46183CF8D75}"/>
              </a:ext>
            </a:extLst>
          </p:cNvPr>
          <p:cNvSpPr txBox="1"/>
          <p:nvPr/>
        </p:nvSpPr>
        <p:spPr>
          <a:xfrm>
            <a:off x="6496259" y="837835"/>
            <a:ext cx="999863" cy="507831"/>
          </a:xfrm>
          <a:prstGeom prst="rect">
            <a:avLst/>
          </a:prstGeom>
          <a:noFill/>
        </p:spPr>
        <p:txBody>
          <a:bodyPr wrap="square" rtlCol="0">
            <a:spAutoFit/>
          </a:bodyPr>
          <a:lstStyle/>
          <a:p>
            <a:pPr algn="ctr"/>
            <a:r>
              <a:rPr lang="zh-CN" altLang="en-US" sz="1350" b="1" dirty="0">
                <a:latin typeface="Arial Narrow" panose="020B0606020202030204" pitchFamily="34" charset="0"/>
                <a:ea typeface="微软雅黑" panose="020B0503020204020204" pitchFamily="34" charset="-122"/>
              </a:rPr>
              <a:t>双协议栈</a:t>
            </a:r>
            <a:endParaRPr lang="en-US" altLang="zh-CN" sz="1350" b="1" dirty="0">
              <a:latin typeface="Arial Narrow" panose="020B0606020202030204" pitchFamily="34" charset="0"/>
              <a:ea typeface="微软雅黑" panose="020B0503020204020204" pitchFamily="34" charset="-122"/>
            </a:endParaRPr>
          </a:p>
          <a:p>
            <a:pPr algn="ctr"/>
            <a:r>
              <a:rPr lang="en-US" altLang="zh-CN" sz="1350" b="1" dirty="0">
                <a:latin typeface="Arial Narrow" panose="020B0606020202030204" pitchFamily="34" charset="0"/>
                <a:ea typeface="微软雅黑" panose="020B0503020204020204" pitchFamily="34" charset="-122"/>
              </a:rPr>
              <a:t>IPv6/IPv4</a:t>
            </a:r>
            <a:endParaRPr lang="zh-CN" altLang="en-US" sz="1350" b="1" dirty="0">
              <a:latin typeface="Arial Narrow" panose="020B0606020202030204" pitchFamily="34" charset="0"/>
              <a:ea typeface="微软雅黑" panose="020B0503020204020204" pitchFamily="34" charset="-122"/>
            </a:endParaRPr>
          </a:p>
        </p:txBody>
      </p:sp>
      <p:grpSp>
        <p:nvGrpSpPr>
          <p:cNvPr id="16" name="组合 15">
            <a:extLst>
              <a:ext uri="{FF2B5EF4-FFF2-40B4-BE49-F238E27FC236}">
                <a16:creationId xmlns:a16="http://schemas.microsoft.com/office/drawing/2014/main" xmlns="" id="{998E7577-D830-3A61-388D-284D95366AFC}"/>
              </a:ext>
            </a:extLst>
          </p:cNvPr>
          <p:cNvGrpSpPr/>
          <p:nvPr/>
        </p:nvGrpSpPr>
        <p:grpSpPr>
          <a:xfrm>
            <a:off x="2742419" y="1011674"/>
            <a:ext cx="3657774" cy="1235378"/>
            <a:chOff x="3656559" y="1348899"/>
            <a:chExt cx="4877032" cy="1647170"/>
          </a:xfrm>
        </p:grpSpPr>
        <p:sp>
          <p:nvSpPr>
            <p:cNvPr id="17" name="云形 16">
              <a:extLst>
                <a:ext uri="{FF2B5EF4-FFF2-40B4-BE49-F238E27FC236}">
                  <a16:creationId xmlns:a16="http://schemas.microsoft.com/office/drawing/2014/main" xmlns="" id="{414AEDA0-E79E-6007-7D3C-5D1E9D3D45D4}"/>
                </a:ext>
              </a:extLst>
            </p:cNvPr>
            <p:cNvSpPr/>
            <p:nvPr/>
          </p:nvSpPr>
          <p:spPr>
            <a:xfrm>
              <a:off x="3656559" y="1348899"/>
              <a:ext cx="4877032" cy="1647170"/>
            </a:xfrm>
            <a:prstGeom prst="cloud">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8" name="文本框 17">
              <a:extLst>
                <a:ext uri="{FF2B5EF4-FFF2-40B4-BE49-F238E27FC236}">
                  <a16:creationId xmlns:a16="http://schemas.microsoft.com/office/drawing/2014/main" xmlns="" id="{B24AB38B-82CF-4CDF-DCAC-8E47F468612B}"/>
                </a:ext>
              </a:extLst>
            </p:cNvPr>
            <p:cNvSpPr txBox="1"/>
            <p:nvPr/>
          </p:nvSpPr>
          <p:spPr>
            <a:xfrm>
              <a:off x="5396750" y="1528226"/>
              <a:ext cx="1446756" cy="400109"/>
            </a:xfrm>
            <a:prstGeom prst="rect">
              <a:avLst/>
            </a:prstGeom>
            <a:noFill/>
          </p:spPr>
          <p:txBody>
            <a:bodyPr wrap="square" rtlCol="0">
              <a:spAutoFit/>
            </a:bodyPr>
            <a:lstStyle/>
            <a:p>
              <a:pPr algn="ctr"/>
              <a:r>
                <a:rPr lang="en-US" altLang="zh-CN" sz="1350" b="1" dirty="0"/>
                <a:t>IPv4</a:t>
              </a:r>
              <a:r>
                <a:rPr lang="zh-CN" altLang="en-US" sz="1350" b="1" dirty="0"/>
                <a:t>网络</a:t>
              </a:r>
            </a:p>
          </p:txBody>
        </p:sp>
      </p:grpSp>
      <p:cxnSp>
        <p:nvCxnSpPr>
          <p:cNvPr id="26" name="直接连接符 25">
            <a:extLst>
              <a:ext uri="{FF2B5EF4-FFF2-40B4-BE49-F238E27FC236}">
                <a16:creationId xmlns:a16="http://schemas.microsoft.com/office/drawing/2014/main" xmlns="" id="{F3192F1C-10E3-5AFB-A0C7-199C88DA5A1B}"/>
              </a:ext>
            </a:extLst>
          </p:cNvPr>
          <p:cNvCxnSpPr>
            <a:cxnSpLocks/>
          </p:cNvCxnSpPr>
          <p:nvPr/>
        </p:nvCxnSpPr>
        <p:spPr>
          <a:xfrm>
            <a:off x="660087" y="1722564"/>
            <a:ext cx="8111974"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27" name="图形 24">
            <a:extLst>
              <a:ext uri="{FF2B5EF4-FFF2-40B4-BE49-F238E27FC236}">
                <a16:creationId xmlns:a16="http://schemas.microsoft.com/office/drawing/2014/main" xmlns="" id="{0887ECD8-9190-75E1-CCAA-AA9507556A0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608187" y="1572959"/>
            <a:ext cx="361135" cy="292346"/>
          </a:xfrm>
          <a:prstGeom prst="rect">
            <a:avLst/>
          </a:prstGeom>
        </p:spPr>
      </p:pic>
      <p:pic>
        <p:nvPicPr>
          <p:cNvPr id="28" name="图形 24">
            <a:extLst>
              <a:ext uri="{FF2B5EF4-FFF2-40B4-BE49-F238E27FC236}">
                <a16:creationId xmlns:a16="http://schemas.microsoft.com/office/drawing/2014/main" xmlns="" id="{CA98411D-3B44-4079-5F64-0B7FAE94C41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211906" y="1572959"/>
            <a:ext cx="361135" cy="292346"/>
          </a:xfrm>
          <a:prstGeom prst="rect">
            <a:avLst/>
          </a:prstGeom>
        </p:spPr>
      </p:pic>
      <p:pic>
        <p:nvPicPr>
          <p:cNvPr id="29" name="图形 28">
            <a:extLst>
              <a:ext uri="{FF2B5EF4-FFF2-40B4-BE49-F238E27FC236}">
                <a16:creationId xmlns:a16="http://schemas.microsoft.com/office/drawing/2014/main" xmlns="" id="{FABA6E95-67F5-C154-8C5B-CAB4DCC589D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815624" y="1572959"/>
            <a:ext cx="361135" cy="292346"/>
          </a:xfrm>
          <a:prstGeom prst="rect">
            <a:avLst/>
          </a:prstGeom>
        </p:spPr>
      </p:pic>
      <p:grpSp>
        <p:nvGrpSpPr>
          <p:cNvPr id="30" name="组合 29">
            <a:extLst>
              <a:ext uri="{FF2B5EF4-FFF2-40B4-BE49-F238E27FC236}">
                <a16:creationId xmlns:a16="http://schemas.microsoft.com/office/drawing/2014/main" xmlns="" id="{EF17EFF9-F029-AE30-6614-6305D29E95CF}"/>
              </a:ext>
            </a:extLst>
          </p:cNvPr>
          <p:cNvGrpSpPr/>
          <p:nvPr/>
        </p:nvGrpSpPr>
        <p:grpSpPr>
          <a:xfrm>
            <a:off x="228601" y="1382450"/>
            <a:ext cx="533285" cy="493827"/>
            <a:chOff x="411381" y="2832015"/>
            <a:chExt cx="711047" cy="658436"/>
          </a:xfrm>
        </p:grpSpPr>
        <p:pic>
          <p:nvPicPr>
            <p:cNvPr id="39" name="图形 10">
              <a:extLst>
                <a:ext uri="{FF2B5EF4-FFF2-40B4-BE49-F238E27FC236}">
                  <a16:creationId xmlns:a16="http://schemas.microsoft.com/office/drawing/2014/main" xmlns="" id="{8D8AE0B2-8282-825C-D5B9-406EDC43F34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11381" y="2832015"/>
              <a:ext cx="680756" cy="658436"/>
            </a:xfrm>
            <a:prstGeom prst="rect">
              <a:avLst/>
            </a:prstGeom>
          </p:spPr>
        </p:pic>
        <p:sp>
          <p:nvSpPr>
            <p:cNvPr id="40" name="文本框 39">
              <a:extLst>
                <a:ext uri="{FF2B5EF4-FFF2-40B4-BE49-F238E27FC236}">
                  <a16:creationId xmlns:a16="http://schemas.microsoft.com/office/drawing/2014/main" xmlns="" id="{7AC30C24-8B73-2493-9941-9F3B659D6BFB}"/>
                </a:ext>
              </a:extLst>
            </p:cNvPr>
            <p:cNvSpPr txBox="1"/>
            <p:nvPr/>
          </p:nvSpPr>
          <p:spPr>
            <a:xfrm>
              <a:off x="640914" y="2857466"/>
              <a:ext cx="481514" cy="430887"/>
            </a:xfrm>
            <a:prstGeom prst="rect">
              <a:avLst/>
            </a:prstGeom>
            <a:noFill/>
          </p:spPr>
          <p:txBody>
            <a:bodyPr wrap="square" rtlCol="0">
              <a:spAutoFit/>
            </a:bodyPr>
            <a:lstStyle/>
            <a:p>
              <a:pPr algn="ctr"/>
              <a:r>
                <a:rPr lang="en-US" altLang="zh-CN" sz="1500" b="1" dirty="0">
                  <a:solidFill>
                    <a:schemeClr val="bg1"/>
                  </a:solidFill>
                  <a:latin typeface="Arial Narrow" panose="020B0606020202030204" pitchFamily="34" charset="0"/>
                  <a:ea typeface="宋体" panose="02010600030101010101" pitchFamily="2" charset="-122"/>
                </a:rPr>
                <a:t>A</a:t>
              </a:r>
              <a:endParaRPr lang="zh-CN" altLang="en-US" sz="1500" b="1" dirty="0">
                <a:solidFill>
                  <a:schemeClr val="bg1"/>
                </a:solidFill>
                <a:latin typeface="Arial Narrow" panose="020B0606020202030204" pitchFamily="34" charset="0"/>
                <a:ea typeface="宋体" panose="02010600030101010101" pitchFamily="2" charset="-122"/>
              </a:endParaRPr>
            </a:p>
          </p:txBody>
        </p:sp>
      </p:grpSp>
      <p:sp>
        <p:nvSpPr>
          <p:cNvPr id="31" name="文本框 30">
            <a:extLst>
              <a:ext uri="{FF2B5EF4-FFF2-40B4-BE49-F238E27FC236}">
                <a16:creationId xmlns:a16="http://schemas.microsoft.com/office/drawing/2014/main" xmlns="" id="{22308159-F36C-A0C9-745F-320DF622BB7A}"/>
              </a:ext>
            </a:extLst>
          </p:cNvPr>
          <p:cNvSpPr txBox="1"/>
          <p:nvPr/>
        </p:nvSpPr>
        <p:spPr>
          <a:xfrm>
            <a:off x="1972693" y="1299736"/>
            <a:ext cx="424686" cy="300082"/>
          </a:xfrm>
          <a:prstGeom prst="rect">
            <a:avLst/>
          </a:prstGeom>
          <a:noFill/>
        </p:spPr>
        <p:txBody>
          <a:bodyPr wrap="square" rtlCol="0">
            <a:spAutoFit/>
          </a:bodyPr>
          <a:lstStyle/>
          <a:p>
            <a:pPr algn="ctr"/>
            <a:r>
              <a:rPr lang="en-US" altLang="zh-CN" sz="1350" b="1" dirty="0">
                <a:latin typeface="Arial Narrow" panose="020B0606020202030204" pitchFamily="34" charset="0"/>
                <a:ea typeface="微软雅黑" panose="020B0503020204020204" pitchFamily="34" charset="-122"/>
              </a:rPr>
              <a:t>R1</a:t>
            </a:r>
            <a:endParaRPr lang="zh-CN" altLang="en-US" sz="1350" b="1" dirty="0">
              <a:latin typeface="Arial Narrow" panose="020B0606020202030204" pitchFamily="34" charset="0"/>
              <a:ea typeface="微软雅黑" panose="020B0503020204020204" pitchFamily="34" charset="-122"/>
            </a:endParaRPr>
          </a:p>
        </p:txBody>
      </p:sp>
      <p:sp>
        <p:nvSpPr>
          <p:cNvPr id="34" name="文本框 33">
            <a:extLst>
              <a:ext uri="{FF2B5EF4-FFF2-40B4-BE49-F238E27FC236}">
                <a16:creationId xmlns:a16="http://schemas.microsoft.com/office/drawing/2014/main" xmlns="" id="{99F3D0FE-8044-6455-9038-C085D6668DF1}"/>
              </a:ext>
            </a:extLst>
          </p:cNvPr>
          <p:cNvSpPr txBox="1"/>
          <p:nvPr/>
        </p:nvSpPr>
        <p:spPr>
          <a:xfrm>
            <a:off x="6783848" y="1299736"/>
            <a:ext cx="424686" cy="300082"/>
          </a:xfrm>
          <a:prstGeom prst="rect">
            <a:avLst/>
          </a:prstGeom>
          <a:noFill/>
        </p:spPr>
        <p:txBody>
          <a:bodyPr wrap="square" rtlCol="0">
            <a:spAutoFit/>
          </a:bodyPr>
          <a:lstStyle/>
          <a:p>
            <a:pPr algn="ctr"/>
            <a:r>
              <a:rPr lang="en-US" altLang="zh-CN" sz="1350" b="1" dirty="0">
                <a:latin typeface="Arial Narrow" panose="020B0606020202030204" pitchFamily="34" charset="0"/>
                <a:ea typeface="微软雅黑" panose="020B0503020204020204" pitchFamily="34" charset="-122"/>
              </a:rPr>
              <a:t>R4</a:t>
            </a:r>
            <a:endParaRPr lang="zh-CN" altLang="en-US" sz="1350" b="1" dirty="0">
              <a:latin typeface="Arial Narrow" panose="020B0606020202030204" pitchFamily="34" charset="0"/>
              <a:ea typeface="微软雅黑" panose="020B0503020204020204" pitchFamily="34" charset="-122"/>
            </a:endParaRPr>
          </a:p>
        </p:txBody>
      </p:sp>
      <p:pic>
        <p:nvPicPr>
          <p:cNvPr id="35" name="图形 24">
            <a:extLst>
              <a:ext uri="{FF2B5EF4-FFF2-40B4-BE49-F238E27FC236}">
                <a16:creationId xmlns:a16="http://schemas.microsoft.com/office/drawing/2014/main" xmlns="" id="{A2E594F2-8BF7-29B4-B4C7-5971633E35D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04469" y="1572959"/>
            <a:ext cx="361135" cy="292346"/>
          </a:xfrm>
          <a:prstGeom prst="rect">
            <a:avLst/>
          </a:prstGeom>
        </p:spPr>
      </p:pic>
      <p:grpSp>
        <p:nvGrpSpPr>
          <p:cNvPr id="36" name="组合 35">
            <a:extLst>
              <a:ext uri="{FF2B5EF4-FFF2-40B4-BE49-F238E27FC236}">
                <a16:creationId xmlns:a16="http://schemas.microsoft.com/office/drawing/2014/main" xmlns="" id="{08BA291F-77B0-A6C6-AEA8-79862055144C}"/>
              </a:ext>
            </a:extLst>
          </p:cNvPr>
          <p:cNvGrpSpPr/>
          <p:nvPr/>
        </p:nvGrpSpPr>
        <p:grpSpPr>
          <a:xfrm>
            <a:off x="8419343" y="1382450"/>
            <a:ext cx="533285" cy="493827"/>
            <a:chOff x="411381" y="2832015"/>
            <a:chExt cx="711047" cy="658436"/>
          </a:xfrm>
        </p:grpSpPr>
        <p:pic>
          <p:nvPicPr>
            <p:cNvPr id="37" name="图形 10">
              <a:extLst>
                <a:ext uri="{FF2B5EF4-FFF2-40B4-BE49-F238E27FC236}">
                  <a16:creationId xmlns:a16="http://schemas.microsoft.com/office/drawing/2014/main" xmlns="" id="{EFAEBF82-F068-9E9A-DFD3-E1A34EAE31D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11381" y="2832015"/>
              <a:ext cx="680756" cy="658436"/>
            </a:xfrm>
            <a:prstGeom prst="rect">
              <a:avLst/>
            </a:prstGeom>
          </p:spPr>
        </p:pic>
        <p:sp>
          <p:nvSpPr>
            <p:cNvPr id="38" name="文本框 37">
              <a:extLst>
                <a:ext uri="{FF2B5EF4-FFF2-40B4-BE49-F238E27FC236}">
                  <a16:creationId xmlns:a16="http://schemas.microsoft.com/office/drawing/2014/main" xmlns="" id="{FAF4FFA5-B75D-A9C8-DF72-25C3D4F93C21}"/>
                </a:ext>
              </a:extLst>
            </p:cNvPr>
            <p:cNvSpPr txBox="1"/>
            <p:nvPr/>
          </p:nvSpPr>
          <p:spPr>
            <a:xfrm>
              <a:off x="640914" y="2857466"/>
              <a:ext cx="481514" cy="430887"/>
            </a:xfrm>
            <a:prstGeom prst="rect">
              <a:avLst/>
            </a:prstGeom>
            <a:noFill/>
          </p:spPr>
          <p:txBody>
            <a:bodyPr wrap="square" rtlCol="0">
              <a:spAutoFit/>
            </a:bodyPr>
            <a:lstStyle/>
            <a:p>
              <a:pPr algn="ctr"/>
              <a:r>
                <a:rPr lang="en-US" altLang="zh-CN" sz="1500" b="1" dirty="0">
                  <a:solidFill>
                    <a:schemeClr val="bg1"/>
                  </a:solidFill>
                  <a:latin typeface="Arial Narrow" panose="020B0606020202030204" pitchFamily="34" charset="0"/>
                  <a:ea typeface="宋体" panose="02010600030101010101" pitchFamily="2" charset="-122"/>
                </a:rPr>
                <a:t>B</a:t>
              </a:r>
              <a:endParaRPr lang="zh-CN" altLang="en-US" sz="1500" b="1" dirty="0">
                <a:solidFill>
                  <a:schemeClr val="bg1"/>
                </a:solidFill>
                <a:latin typeface="Arial Narrow" panose="020B0606020202030204" pitchFamily="34" charset="0"/>
                <a:ea typeface="宋体" panose="02010600030101010101" pitchFamily="2" charset="-122"/>
              </a:endParaRPr>
            </a:p>
          </p:txBody>
        </p:sp>
      </p:grpSp>
      <p:sp>
        <p:nvSpPr>
          <p:cNvPr id="41" name="文本框 40">
            <a:extLst>
              <a:ext uri="{FF2B5EF4-FFF2-40B4-BE49-F238E27FC236}">
                <a16:creationId xmlns:a16="http://schemas.microsoft.com/office/drawing/2014/main" xmlns="" id="{84E3F5A3-638D-EC18-BD65-DD8A4051203F}"/>
              </a:ext>
            </a:extLst>
          </p:cNvPr>
          <p:cNvSpPr txBox="1"/>
          <p:nvPr/>
        </p:nvSpPr>
        <p:spPr>
          <a:xfrm>
            <a:off x="8405575" y="1111560"/>
            <a:ext cx="587267" cy="300082"/>
          </a:xfrm>
          <a:prstGeom prst="rect">
            <a:avLst/>
          </a:prstGeom>
          <a:noFill/>
        </p:spPr>
        <p:txBody>
          <a:bodyPr wrap="square" rtlCol="0">
            <a:spAutoFit/>
          </a:bodyPr>
          <a:lstStyle/>
          <a:p>
            <a:pPr algn="ctr"/>
            <a:r>
              <a:rPr lang="en-US" altLang="zh-CN" sz="1350" b="1" dirty="0">
                <a:latin typeface="Arial Narrow" panose="020B0606020202030204" pitchFamily="34" charset="0"/>
                <a:ea typeface="微软雅黑" panose="020B0503020204020204" pitchFamily="34" charset="-122"/>
              </a:rPr>
              <a:t>IPv6</a:t>
            </a:r>
            <a:endParaRPr lang="zh-CN" altLang="en-US" sz="1350" b="1" dirty="0">
              <a:latin typeface="Arial Narrow" panose="020B0606020202030204" pitchFamily="34" charset="0"/>
              <a:ea typeface="微软雅黑" panose="020B0503020204020204" pitchFamily="34" charset="-122"/>
            </a:endParaRPr>
          </a:p>
        </p:txBody>
      </p:sp>
      <p:grpSp>
        <p:nvGrpSpPr>
          <p:cNvPr id="42" name="组合 41">
            <a:extLst>
              <a:ext uri="{FF2B5EF4-FFF2-40B4-BE49-F238E27FC236}">
                <a16:creationId xmlns:a16="http://schemas.microsoft.com/office/drawing/2014/main" xmlns="" id="{118BBD73-D5C8-A9A3-50B6-EFCE2CEE5647}"/>
              </a:ext>
            </a:extLst>
          </p:cNvPr>
          <p:cNvGrpSpPr/>
          <p:nvPr/>
        </p:nvGrpSpPr>
        <p:grpSpPr>
          <a:xfrm>
            <a:off x="493555" y="1889255"/>
            <a:ext cx="8193902" cy="9525"/>
            <a:chOff x="658073" y="2519006"/>
            <a:chExt cx="10925202" cy="12700"/>
          </a:xfrm>
        </p:grpSpPr>
        <p:cxnSp>
          <p:nvCxnSpPr>
            <p:cNvPr id="43" name="连接符: 曲线 42">
              <a:extLst>
                <a:ext uri="{FF2B5EF4-FFF2-40B4-BE49-F238E27FC236}">
                  <a16:creationId xmlns:a16="http://schemas.microsoft.com/office/drawing/2014/main" xmlns="" id="{789C1BAC-6F84-1AC8-3DF4-7C32396BE99E}"/>
                </a:ext>
              </a:extLst>
            </p:cNvPr>
            <p:cNvCxnSpPr>
              <a:cxnSpLocks/>
            </p:cNvCxnSpPr>
            <p:nvPr/>
          </p:nvCxnSpPr>
          <p:spPr>
            <a:xfrm rot="16200000" flipH="1">
              <a:off x="1720869" y="1456210"/>
              <a:ext cx="12700" cy="2138291"/>
            </a:xfrm>
            <a:prstGeom prst="curvedConnector3">
              <a:avLst>
                <a:gd name="adj1" fmla="val 1800000"/>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4" name="连接符: 曲线 43">
              <a:extLst>
                <a:ext uri="{FF2B5EF4-FFF2-40B4-BE49-F238E27FC236}">
                  <a16:creationId xmlns:a16="http://schemas.microsoft.com/office/drawing/2014/main" xmlns="" id="{706B2788-9EC1-926A-F02B-609AFDDF5209}"/>
                </a:ext>
              </a:extLst>
            </p:cNvPr>
            <p:cNvCxnSpPr>
              <a:cxnSpLocks/>
            </p:cNvCxnSpPr>
            <p:nvPr/>
          </p:nvCxnSpPr>
          <p:spPr>
            <a:xfrm rot="16200000" flipH="1">
              <a:off x="3917597" y="1456210"/>
              <a:ext cx="12700" cy="2138291"/>
            </a:xfrm>
            <a:prstGeom prst="curvedConnector3">
              <a:avLst>
                <a:gd name="adj1" fmla="val 1800000"/>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5" name="连接符: 曲线 44">
              <a:extLst>
                <a:ext uri="{FF2B5EF4-FFF2-40B4-BE49-F238E27FC236}">
                  <a16:creationId xmlns:a16="http://schemas.microsoft.com/office/drawing/2014/main" xmlns="" id="{0F44EBBE-EA94-B7B6-F1A1-2579F52FF071}"/>
                </a:ext>
              </a:extLst>
            </p:cNvPr>
            <p:cNvCxnSpPr>
              <a:cxnSpLocks/>
            </p:cNvCxnSpPr>
            <p:nvPr/>
          </p:nvCxnSpPr>
          <p:spPr>
            <a:xfrm rot="16200000" flipH="1">
              <a:off x="6114325" y="1456210"/>
              <a:ext cx="12700" cy="2138291"/>
            </a:xfrm>
            <a:prstGeom prst="curvedConnector3">
              <a:avLst>
                <a:gd name="adj1" fmla="val 1800000"/>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6" name="连接符: 曲线 45">
              <a:extLst>
                <a:ext uri="{FF2B5EF4-FFF2-40B4-BE49-F238E27FC236}">
                  <a16:creationId xmlns:a16="http://schemas.microsoft.com/office/drawing/2014/main" xmlns="" id="{7E3CE3FD-213F-BC1C-642F-9072FAB0F4AD}"/>
                </a:ext>
              </a:extLst>
            </p:cNvPr>
            <p:cNvCxnSpPr>
              <a:cxnSpLocks/>
            </p:cNvCxnSpPr>
            <p:nvPr/>
          </p:nvCxnSpPr>
          <p:spPr>
            <a:xfrm rot="16200000" flipH="1">
              <a:off x="8311053" y="1456210"/>
              <a:ext cx="12700" cy="2138291"/>
            </a:xfrm>
            <a:prstGeom prst="curvedConnector3">
              <a:avLst>
                <a:gd name="adj1" fmla="val 1800000"/>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47" name="连接符: 曲线 46">
              <a:extLst>
                <a:ext uri="{FF2B5EF4-FFF2-40B4-BE49-F238E27FC236}">
                  <a16:creationId xmlns:a16="http://schemas.microsoft.com/office/drawing/2014/main" xmlns="" id="{8CDAEF78-B6EB-F7E3-FFB7-92920FB74A33}"/>
                </a:ext>
              </a:extLst>
            </p:cNvPr>
            <p:cNvCxnSpPr>
              <a:cxnSpLocks/>
            </p:cNvCxnSpPr>
            <p:nvPr/>
          </p:nvCxnSpPr>
          <p:spPr>
            <a:xfrm rot="16200000" flipH="1">
              <a:off x="10507780" y="1456210"/>
              <a:ext cx="12700" cy="2138291"/>
            </a:xfrm>
            <a:prstGeom prst="curvedConnector3">
              <a:avLst>
                <a:gd name="adj1" fmla="val 1800000"/>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grpSp>
        <p:nvGrpSpPr>
          <p:cNvPr id="48" name="组合 47">
            <a:extLst>
              <a:ext uri="{FF2B5EF4-FFF2-40B4-BE49-F238E27FC236}">
                <a16:creationId xmlns:a16="http://schemas.microsoft.com/office/drawing/2014/main" xmlns="" id="{DB577B1F-DFD2-E607-68E2-93B0C5CE203E}"/>
              </a:ext>
            </a:extLst>
          </p:cNvPr>
          <p:cNvGrpSpPr/>
          <p:nvPr/>
        </p:nvGrpSpPr>
        <p:grpSpPr>
          <a:xfrm>
            <a:off x="684766" y="2346156"/>
            <a:ext cx="1224079" cy="2483238"/>
            <a:chOff x="315692" y="3047073"/>
            <a:chExt cx="1632105" cy="3310983"/>
          </a:xfrm>
        </p:grpSpPr>
        <p:grpSp>
          <p:nvGrpSpPr>
            <p:cNvPr id="49" name="组合 48">
              <a:extLst>
                <a:ext uri="{FF2B5EF4-FFF2-40B4-BE49-F238E27FC236}">
                  <a16:creationId xmlns:a16="http://schemas.microsoft.com/office/drawing/2014/main" xmlns="" id="{25AF8C9F-8FDC-165F-160F-173B383EED09}"/>
                </a:ext>
              </a:extLst>
            </p:cNvPr>
            <p:cNvGrpSpPr/>
            <p:nvPr/>
          </p:nvGrpSpPr>
          <p:grpSpPr>
            <a:xfrm>
              <a:off x="315693" y="3047073"/>
              <a:ext cx="1632104" cy="2962171"/>
              <a:chOff x="372060" y="3097026"/>
              <a:chExt cx="1632104" cy="2962171"/>
            </a:xfrm>
          </p:grpSpPr>
          <p:sp>
            <p:nvSpPr>
              <p:cNvPr id="51" name="矩形 50">
                <a:extLst>
                  <a:ext uri="{FF2B5EF4-FFF2-40B4-BE49-F238E27FC236}">
                    <a16:creationId xmlns:a16="http://schemas.microsoft.com/office/drawing/2014/main" xmlns="" id="{59DD8BBD-DB08-171F-56CF-8DAA0C847D04}"/>
                  </a:ext>
                </a:extLst>
              </p:cNvPr>
              <p:cNvSpPr/>
              <p:nvPr/>
            </p:nvSpPr>
            <p:spPr>
              <a:xfrm>
                <a:off x="372060" y="3097026"/>
                <a:ext cx="1604967" cy="1431133"/>
              </a:xfrm>
              <a:prstGeom prst="rect">
                <a:avLst/>
              </a:prstGeom>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52" name="文本框 51">
                <a:extLst>
                  <a:ext uri="{FF2B5EF4-FFF2-40B4-BE49-F238E27FC236}">
                    <a16:creationId xmlns:a16="http://schemas.microsoft.com/office/drawing/2014/main" xmlns="" id="{D645E360-E08F-2E63-3C80-1DFF63E83EEC}"/>
                  </a:ext>
                </a:extLst>
              </p:cNvPr>
              <p:cNvSpPr txBox="1"/>
              <p:nvPr/>
            </p:nvSpPr>
            <p:spPr>
              <a:xfrm>
                <a:off x="372060" y="3127803"/>
                <a:ext cx="1325217" cy="348813"/>
              </a:xfrm>
              <a:prstGeom prst="rect">
                <a:avLst/>
              </a:prstGeom>
              <a:noFill/>
            </p:spPr>
            <p:txBody>
              <a:bodyPr wrap="square" rtlCol="0">
                <a:spAutoFit/>
              </a:bodyPr>
              <a:lstStyle/>
              <a:p>
                <a:r>
                  <a:rPr lang="zh-CN" altLang="en-US" sz="1100" b="1" dirty="0">
                    <a:solidFill>
                      <a:schemeClr val="bg1"/>
                    </a:solidFill>
                  </a:rPr>
                  <a:t>流  标  号：</a:t>
                </a:r>
              </a:p>
            </p:txBody>
          </p:sp>
          <p:sp>
            <p:nvSpPr>
              <p:cNvPr id="55" name="文本框 54">
                <a:extLst>
                  <a:ext uri="{FF2B5EF4-FFF2-40B4-BE49-F238E27FC236}">
                    <a16:creationId xmlns:a16="http://schemas.microsoft.com/office/drawing/2014/main" xmlns="" id="{C9D0FF0C-05C9-6CB8-35DA-170A3D894CDD}"/>
                  </a:ext>
                </a:extLst>
              </p:cNvPr>
              <p:cNvSpPr txBox="1"/>
              <p:nvPr/>
            </p:nvSpPr>
            <p:spPr>
              <a:xfrm>
                <a:off x="372060" y="3497135"/>
                <a:ext cx="1325217" cy="348813"/>
              </a:xfrm>
              <a:prstGeom prst="rect">
                <a:avLst/>
              </a:prstGeom>
              <a:noFill/>
            </p:spPr>
            <p:txBody>
              <a:bodyPr wrap="square" rtlCol="0">
                <a:spAutoFit/>
              </a:bodyPr>
              <a:lstStyle/>
              <a:p>
                <a:r>
                  <a:rPr lang="zh-CN" altLang="en-US" sz="1100" b="1" dirty="0">
                    <a:solidFill>
                      <a:schemeClr val="bg1"/>
                    </a:solidFill>
                  </a:rPr>
                  <a:t>源  地  址：</a:t>
                </a:r>
              </a:p>
            </p:txBody>
          </p:sp>
          <p:sp>
            <p:nvSpPr>
              <p:cNvPr id="56" name="文本框 55">
                <a:extLst>
                  <a:ext uri="{FF2B5EF4-FFF2-40B4-BE49-F238E27FC236}">
                    <a16:creationId xmlns:a16="http://schemas.microsoft.com/office/drawing/2014/main" xmlns="" id="{8A191461-DB6F-6901-E9BE-C1993D24112F}"/>
                  </a:ext>
                </a:extLst>
              </p:cNvPr>
              <p:cNvSpPr txBox="1"/>
              <p:nvPr/>
            </p:nvSpPr>
            <p:spPr>
              <a:xfrm>
                <a:off x="372060" y="3866467"/>
                <a:ext cx="1325217" cy="348813"/>
              </a:xfrm>
              <a:prstGeom prst="rect">
                <a:avLst/>
              </a:prstGeom>
              <a:noFill/>
            </p:spPr>
            <p:txBody>
              <a:bodyPr wrap="square" rtlCol="0">
                <a:spAutoFit/>
              </a:bodyPr>
              <a:lstStyle/>
              <a:p>
                <a:r>
                  <a:rPr lang="zh-CN" altLang="en-US" sz="1100" b="1" dirty="0">
                    <a:solidFill>
                      <a:schemeClr val="bg1"/>
                    </a:solidFill>
                  </a:rPr>
                  <a:t>目的地址：</a:t>
                </a:r>
              </a:p>
            </p:txBody>
          </p:sp>
          <p:sp>
            <p:nvSpPr>
              <p:cNvPr id="57" name="文本框 56">
                <a:extLst>
                  <a:ext uri="{FF2B5EF4-FFF2-40B4-BE49-F238E27FC236}">
                    <a16:creationId xmlns:a16="http://schemas.microsoft.com/office/drawing/2014/main" xmlns="" id="{F49B6F9C-47FD-D48A-6E57-54DB3016A731}"/>
                  </a:ext>
                </a:extLst>
              </p:cNvPr>
              <p:cNvSpPr txBox="1"/>
              <p:nvPr/>
            </p:nvSpPr>
            <p:spPr>
              <a:xfrm>
                <a:off x="1583409" y="3127803"/>
                <a:ext cx="420755" cy="369332"/>
              </a:xfrm>
              <a:prstGeom prst="rect">
                <a:avLst/>
              </a:prstGeom>
              <a:noFill/>
            </p:spPr>
            <p:txBody>
              <a:bodyPr wrap="square" rtlCol="0">
                <a:spAutoFit/>
              </a:bodyPr>
              <a:lstStyle/>
              <a:p>
                <a:r>
                  <a:rPr lang="en-US" altLang="zh-CN" sz="1200" b="1" dirty="0">
                    <a:solidFill>
                      <a:schemeClr val="bg1"/>
                    </a:solidFill>
                  </a:rPr>
                  <a:t>X</a:t>
                </a:r>
                <a:endParaRPr lang="zh-CN" altLang="en-US" sz="1200" b="1" dirty="0">
                  <a:solidFill>
                    <a:schemeClr val="bg1"/>
                  </a:solidFill>
                </a:endParaRPr>
              </a:p>
            </p:txBody>
          </p:sp>
          <p:sp>
            <p:nvSpPr>
              <p:cNvPr id="58" name="文本框 57">
                <a:extLst>
                  <a:ext uri="{FF2B5EF4-FFF2-40B4-BE49-F238E27FC236}">
                    <a16:creationId xmlns:a16="http://schemas.microsoft.com/office/drawing/2014/main" xmlns="" id="{BCB6F3A3-A2AD-7E9D-F288-3E32DEBE2E2C}"/>
                  </a:ext>
                </a:extLst>
              </p:cNvPr>
              <p:cNvSpPr txBox="1"/>
              <p:nvPr/>
            </p:nvSpPr>
            <p:spPr>
              <a:xfrm>
                <a:off x="1583409" y="3490873"/>
                <a:ext cx="420755" cy="369332"/>
              </a:xfrm>
              <a:prstGeom prst="rect">
                <a:avLst/>
              </a:prstGeom>
              <a:noFill/>
            </p:spPr>
            <p:txBody>
              <a:bodyPr wrap="square" rtlCol="0">
                <a:spAutoFit/>
              </a:bodyPr>
              <a:lstStyle/>
              <a:p>
                <a:r>
                  <a:rPr lang="en-US" altLang="zh-CN" sz="1200" b="1" dirty="0">
                    <a:solidFill>
                      <a:schemeClr val="bg1"/>
                    </a:solidFill>
                  </a:rPr>
                  <a:t>A</a:t>
                </a:r>
                <a:endParaRPr lang="zh-CN" altLang="en-US" sz="1200" b="1" dirty="0">
                  <a:solidFill>
                    <a:schemeClr val="bg1"/>
                  </a:solidFill>
                </a:endParaRPr>
              </a:p>
            </p:txBody>
          </p:sp>
          <p:sp>
            <p:nvSpPr>
              <p:cNvPr id="59" name="文本框 58">
                <a:extLst>
                  <a:ext uri="{FF2B5EF4-FFF2-40B4-BE49-F238E27FC236}">
                    <a16:creationId xmlns:a16="http://schemas.microsoft.com/office/drawing/2014/main" xmlns="" id="{16ACE441-4E55-076E-990A-A2B5FBF764B8}"/>
                  </a:ext>
                </a:extLst>
              </p:cNvPr>
              <p:cNvSpPr txBox="1"/>
              <p:nvPr/>
            </p:nvSpPr>
            <p:spPr>
              <a:xfrm>
                <a:off x="1583408" y="3851079"/>
                <a:ext cx="420755" cy="369332"/>
              </a:xfrm>
              <a:prstGeom prst="rect">
                <a:avLst/>
              </a:prstGeom>
              <a:noFill/>
            </p:spPr>
            <p:txBody>
              <a:bodyPr wrap="square" rtlCol="0">
                <a:spAutoFit/>
              </a:bodyPr>
              <a:lstStyle/>
              <a:p>
                <a:r>
                  <a:rPr lang="en-US" altLang="zh-CN" sz="1200" b="1" dirty="0">
                    <a:solidFill>
                      <a:schemeClr val="bg1"/>
                    </a:solidFill>
                  </a:rPr>
                  <a:t>B</a:t>
                </a:r>
                <a:endParaRPr lang="zh-CN" altLang="en-US" sz="1200" b="1" dirty="0">
                  <a:solidFill>
                    <a:schemeClr val="bg1"/>
                  </a:solidFill>
                </a:endParaRPr>
              </a:p>
            </p:txBody>
          </p:sp>
          <p:sp>
            <p:nvSpPr>
              <p:cNvPr id="60" name="文本框 59">
                <a:extLst>
                  <a:ext uri="{FF2B5EF4-FFF2-40B4-BE49-F238E27FC236}">
                    <a16:creationId xmlns:a16="http://schemas.microsoft.com/office/drawing/2014/main" xmlns="" id="{EC0C4FE8-AF06-DBFF-0048-28BE2D6BA2D0}"/>
                  </a:ext>
                </a:extLst>
              </p:cNvPr>
              <p:cNvSpPr txBox="1"/>
              <p:nvPr/>
            </p:nvSpPr>
            <p:spPr>
              <a:xfrm>
                <a:off x="372060" y="4178994"/>
                <a:ext cx="1604967" cy="348813"/>
              </a:xfrm>
              <a:prstGeom prst="rect">
                <a:avLst/>
              </a:prstGeom>
              <a:noFill/>
            </p:spPr>
            <p:txBody>
              <a:bodyPr wrap="square" rtlCol="0">
                <a:spAutoFit/>
              </a:bodyPr>
              <a:lstStyle/>
              <a:p>
                <a:pPr algn="ctr"/>
                <a:r>
                  <a:rPr lang="en-US" altLang="zh-CN" sz="1100" b="1" dirty="0">
                    <a:solidFill>
                      <a:schemeClr val="bg1"/>
                    </a:solidFill>
                    <a:latin typeface="新宋体" panose="02010609030101010101" pitchFamily="49" charset="-122"/>
                    <a:ea typeface="新宋体" panose="02010609030101010101" pitchFamily="49" charset="-122"/>
                  </a:rPr>
                  <a:t>……</a:t>
                </a:r>
                <a:endParaRPr lang="zh-CN" altLang="en-US" sz="1100" b="1" dirty="0">
                  <a:solidFill>
                    <a:schemeClr val="bg1"/>
                  </a:solidFill>
                  <a:latin typeface="新宋体" panose="02010609030101010101" pitchFamily="49" charset="-122"/>
                  <a:ea typeface="新宋体" panose="02010609030101010101" pitchFamily="49" charset="-122"/>
                </a:endParaRPr>
              </a:p>
            </p:txBody>
          </p:sp>
          <p:sp>
            <p:nvSpPr>
              <p:cNvPr id="61" name="矩形 60">
                <a:extLst>
                  <a:ext uri="{FF2B5EF4-FFF2-40B4-BE49-F238E27FC236}">
                    <a16:creationId xmlns:a16="http://schemas.microsoft.com/office/drawing/2014/main" xmlns="" id="{173848F0-5F70-A85B-4E72-8687576A4D1C}"/>
                  </a:ext>
                </a:extLst>
              </p:cNvPr>
              <p:cNvSpPr/>
              <p:nvPr/>
            </p:nvSpPr>
            <p:spPr>
              <a:xfrm>
                <a:off x="372062" y="4531022"/>
                <a:ext cx="1604966" cy="1528175"/>
              </a:xfrm>
              <a:prstGeom prst="rect">
                <a:avLst/>
              </a:prstGeom>
              <a:no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rPr>
                  <a:t>数据部分</a:t>
                </a:r>
              </a:p>
            </p:txBody>
          </p:sp>
        </p:grpSp>
        <p:sp>
          <p:nvSpPr>
            <p:cNvPr id="50" name="文本框 49">
              <a:extLst>
                <a:ext uri="{FF2B5EF4-FFF2-40B4-BE49-F238E27FC236}">
                  <a16:creationId xmlns:a16="http://schemas.microsoft.com/office/drawing/2014/main" xmlns="" id="{C330AC72-E320-40D5-6D99-DA61CD9D3032}"/>
                </a:ext>
              </a:extLst>
            </p:cNvPr>
            <p:cNvSpPr txBox="1"/>
            <p:nvPr/>
          </p:nvSpPr>
          <p:spPr>
            <a:xfrm>
              <a:off x="315692" y="6009243"/>
              <a:ext cx="1604966" cy="348813"/>
            </a:xfrm>
            <a:prstGeom prst="rect">
              <a:avLst/>
            </a:prstGeom>
            <a:noFill/>
          </p:spPr>
          <p:txBody>
            <a:bodyPr wrap="square" rtlCol="0">
              <a:spAutoFit/>
            </a:bodyPr>
            <a:lstStyle/>
            <a:p>
              <a:pPr algn="ctr"/>
              <a:r>
                <a:rPr lang="en-US" altLang="zh-CN" sz="1100" b="1" dirty="0"/>
                <a:t>IPv6</a:t>
              </a:r>
              <a:r>
                <a:rPr lang="zh-CN" altLang="en-US" sz="1100" b="1" dirty="0"/>
                <a:t>数据报</a:t>
              </a:r>
            </a:p>
          </p:txBody>
        </p:sp>
      </p:grpSp>
      <p:grpSp>
        <p:nvGrpSpPr>
          <p:cNvPr id="2" name="组合 1">
            <a:extLst>
              <a:ext uri="{FF2B5EF4-FFF2-40B4-BE49-F238E27FC236}">
                <a16:creationId xmlns:a16="http://schemas.microsoft.com/office/drawing/2014/main" xmlns="" id="{855C6B38-B60D-7822-EEC6-A1C7517E1A32}"/>
              </a:ext>
            </a:extLst>
          </p:cNvPr>
          <p:cNvGrpSpPr/>
          <p:nvPr/>
        </p:nvGrpSpPr>
        <p:grpSpPr>
          <a:xfrm>
            <a:off x="2326015" y="2346157"/>
            <a:ext cx="1262036" cy="1943969"/>
            <a:chOff x="3101353" y="3128208"/>
            <a:chExt cx="1682714" cy="2591959"/>
          </a:xfrm>
        </p:grpSpPr>
        <p:sp>
          <p:nvSpPr>
            <p:cNvPr id="64" name="文本框 63">
              <a:extLst>
                <a:ext uri="{FF2B5EF4-FFF2-40B4-BE49-F238E27FC236}">
                  <a16:creationId xmlns:a16="http://schemas.microsoft.com/office/drawing/2014/main" xmlns="" id="{1A428A7F-444A-4163-49F9-1AF4D1AF20D9}"/>
                </a:ext>
              </a:extLst>
            </p:cNvPr>
            <p:cNvSpPr txBox="1"/>
            <p:nvPr/>
          </p:nvSpPr>
          <p:spPr>
            <a:xfrm>
              <a:off x="3101353" y="5371354"/>
              <a:ext cx="1604967" cy="348813"/>
            </a:xfrm>
            <a:prstGeom prst="rect">
              <a:avLst/>
            </a:prstGeom>
            <a:noFill/>
          </p:spPr>
          <p:txBody>
            <a:bodyPr wrap="square" rtlCol="0">
              <a:spAutoFit/>
            </a:bodyPr>
            <a:lstStyle/>
            <a:p>
              <a:pPr algn="ctr"/>
              <a:r>
                <a:rPr lang="en-US" altLang="zh-CN" sz="1100" b="1" dirty="0"/>
                <a:t>IPv4</a:t>
              </a:r>
              <a:r>
                <a:rPr lang="zh-CN" altLang="en-US" sz="1100" b="1" dirty="0"/>
                <a:t>数据报</a:t>
              </a:r>
            </a:p>
          </p:txBody>
        </p:sp>
        <p:sp>
          <p:nvSpPr>
            <p:cNvPr id="65" name="矩形 64">
              <a:extLst>
                <a:ext uri="{FF2B5EF4-FFF2-40B4-BE49-F238E27FC236}">
                  <a16:creationId xmlns:a16="http://schemas.microsoft.com/office/drawing/2014/main" xmlns="" id="{51D12F29-131E-8E35-AB59-FBC48F2ACFE6}"/>
                </a:ext>
              </a:extLst>
            </p:cNvPr>
            <p:cNvSpPr/>
            <p:nvPr/>
          </p:nvSpPr>
          <p:spPr>
            <a:xfrm>
              <a:off x="3108755" y="3128208"/>
              <a:ext cx="1604967" cy="1015204"/>
            </a:xfrm>
            <a:prstGeom prst="rect">
              <a:avLst/>
            </a:prstGeom>
            <a:solidFill>
              <a:schemeClr val="accent6"/>
            </a:solid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66" name="文本框 65">
              <a:extLst>
                <a:ext uri="{FF2B5EF4-FFF2-40B4-BE49-F238E27FC236}">
                  <a16:creationId xmlns:a16="http://schemas.microsoft.com/office/drawing/2014/main" xmlns="" id="{A6C18929-B8A5-8467-40E8-F488F3065BB7}"/>
                </a:ext>
              </a:extLst>
            </p:cNvPr>
            <p:cNvSpPr txBox="1"/>
            <p:nvPr/>
          </p:nvSpPr>
          <p:spPr>
            <a:xfrm>
              <a:off x="3108756" y="3152537"/>
              <a:ext cx="1325217" cy="348813"/>
            </a:xfrm>
            <a:prstGeom prst="rect">
              <a:avLst/>
            </a:prstGeom>
            <a:noFill/>
          </p:spPr>
          <p:txBody>
            <a:bodyPr wrap="square" rtlCol="0">
              <a:spAutoFit/>
            </a:bodyPr>
            <a:lstStyle/>
            <a:p>
              <a:r>
                <a:rPr lang="zh-CN" altLang="en-US" sz="1100" b="1" dirty="0"/>
                <a:t>源  地  址：</a:t>
              </a:r>
            </a:p>
          </p:txBody>
        </p:sp>
        <p:sp>
          <p:nvSpPr>
            <p:cNvPr id="67" name="文本框 66">
              <a:extLst>
                <a:ext uri="{FF2B5EF4-FFF2-40B4-BE49-F238E27FC236}">
                  <a16:creationId xmlns:a16="http://schemas.microsoft.com/office/drawing/2014/main" xmlns="" id="{3A4072B7-85CE-13BB-EA95-EBB707F0F2CC}"/>
                </a:ext>
              </a:extLst>
            </p:cNvPr>
            <p:cNvSpPr txBox="1"/>
            <p:nvPr/>
          </p:nvSpPr>
          <p:spPr>
            <a:xfrm>
              <a:off x="3108756" y="3521869"/>
              <a:ext cx="1325217" cy="348813"/>
            </a:xfrm>
            <a:prstGeom prst="rect">
              <a:avLst/>
            </a:prstGeom>
            <a:noFill/>
          </p:spPr>
          <p:txBody>
            <a:bodyPr wrap="square" rtlCol="0">
              <a:spAutoFit/>
            </a:bodyPr>
            <a:lstStyle/>
            <a:p>
              <a:r>
                <a:rPr lang="zh-CN" altLang="en-US" sz="1100" b="1" dirty="0"/>
                <a:t>目的地址：</a:t>
              </a:r>
            </a:p>
          </p:txBody>
        </p:sp>
        <p:sp>
          <p:nvSpPr>
            <p:cNvPr id="68" name="文本框 67">
              <a:extLst>
                <a:ext uri="{FF2B5EF4-FFF2-40B4-BE49-F238E27FC236}">
                  <a16:creationId xmlns:a16="http://schemas.microsoft.com/office/drawing/2014/main" xmlns="" id="{996147D6-ECE1-8C26-E23E-6A7E704B7EDA}"/>
                </a:ext>
              </a:extLst>
            </p:cNvPr>
            <p:cNvSpPr txBox="1"/>
            <p:nvPr/>
          </p:nvSpPr>
          <p:spPr>
            <a:xfrm>
              <a:off x="4232422" y="3146273"/>
              <a:ext cx="490812" cy="369332"/>
            </a:xfrm>
            <a:prstGeom prst="rect">
              <a:avLst/>
            </a:prstGeom>
            <a:noFill/>
          </p:spPr>
          <p:txBody>
            <a:bodyPr wrap="square" rtlCol="0">
              <a:spAutoFit/>
            </a:bodyPr>
            <a:lstStyle/>
            <a:p>
              <a:r>
                <a:rPr lang="en-US" altLang="zh-CN" sz="1200" b="1" dirty="0"/>
                <a:t>R1</a:t>
              </a:r>
              <a:endParaRPr lang="zh-CN" altLang="en-US" sz="1200" b="1" dirty="0"/>
            </a:p>
          </p:txBody>
        </p:sp>
        <p:sp>
          <p:nvSpPr>
            <p:cNvPr id="69" name="文本框 68">
              <a:extLst>
                <a:ext uri="{FF2B5EF4-FFF2-40B4-BE49-F238E27FC236}">
                  <a16:creationId xmlns:a16="http://schemas.microsoft.com/office/drawing/2014/main" xmlns="" id="{A2D4D985-1ACA-863B-CCFA-A922815D33E8}"/>
                </a:ext>
              </a:extLst>
            </p:cNvPr>
            <p:cNvSpPr txBox="1"/>
            <p:nvPr/>
          </p:nvSpPr>
          <p:spPr>
            <a:xfrm>
              <a:off x="4232421" y="3519005"/>
              <a:ext cx="551646" cy="369332"/>
            </a:xfrm>
            <a:prstGeom prst="rect">
              <a:avLst/>
            </a:prstGeom>
            <a:noFill/>
          </p:spPr>
          <p:txBody>
            <a:bodyPr wrap="square" rtlCol="0">
              <a:spAutoFit/>
            </a:bodyPr>
            <a:lstStyle/>
            <a:p>
              <a:r>
                <a:rPr lang="en-US" altLang="zh-CN" sz="1200" b="1" dirty="0"/>
                <a:t>R4</a:t>
              </a:r>
              <a:endParaRPr lang="zh-CN" altLang="en-US" sz="1200" b="1" dirty="0"/>
            </a:p>
          </p:txBody>
        </p:sp>
        <p:sp>
          <p:nvSpPr>
            <p:cNvPr id="70" name="文本框 69">
              <a:extLst>
                <a:ext uri="{FF2B5EF4-FFF2-40B4-BE49-F238E27FC236}">
                  <a16:creationId xmlns:a16="http://schemas.microsoft.com/office/drawing/2014/main" xmlns="" id="{AFC3E075-622B-09B7-5092-1249989A7A01}"/>
                </a:ext>
              </a:extLst>
            </p:cNvPr>
            <p:cNvSpPr txBox="1"/>
            <p:nvPr/>
          </p:nvSpPr>
          <p:spPr>
            <a:xfrm>
              <a:off x="3108756" y="3834393"/>
              <a:ext cx="1604967" cy="348813"/>
            </a:xfrm>
            <a:prstGeom prst="rect">
              <a:avLst/>
            </a:prstGeom>
            <a:noFill/>
          </p:spPr>
          <p:txBody>
            <a:bodyPr wrap="square" rtlCol="0">
              <a:spAutoFit/>
            </a:bodyPr>
            <a:lstStyle/>
            <a:p>
              <a:pPr algn="ctr"/>
              <a:r>
                <a:rPr lang="en-US" altLang="zh-CN" sz="1100" b="1" dirty="0">
                  <a:latin typeface="新宋体" panose="02010609030101010101" pitchFamily="49" charset="-122"/>
                  <a:ea typeface="新宋体" panose="02010609030101010101" pitchFamily="49" charset="-122"/>
                </a:rPr>
                <a:t>……</a:t>
              </a:r>
              <a:endParaRPr lang="zh-CN" altLang="en-US" sz="1100" b="1" dirty="0">
                <a:latin typeface="新宋体" panose="02010609030101010101" pitchFamily="49" charset="-122"/>
                <a:ea typeface="新宋体" panose="02010609030101010101" pitchFamily="49" charset="-122"/>
              </a:endParaRPr>
            </a:p>
          </p:txBody>
        </p:sp>
        <p:sp>
          <p:nvSpPr>
            <p:cNvPr id="71" name="矩形 70">
              <a:extLst>
                <a:ext uri="{FF2B5EF4-FFF2-40B4-BE49-F238E27FC236}">
                  <a16:creationId xmlns:a16="http://schemas.microsoft.com/office/drawing/2014/main" xmlns="" id="{4DE2BE3A-15D7-856A-2E31-F9499C395D5A}"/>
                </a:ext>
              </a:extLst>
            </p:cNvPr>
            <p:cNvSpPr/>
            <p:nvPr/>
          </p:nvSpPr>
          <p:spPr>
            <a:xfrm>
              <a:off x="3108754" y="4143411"/>
              <a:ext cx="1604966" cy="1172561"/>
            </a:xfrm>
            <a:prstGeom prst="rect">
              <a:avLst/>
            </a:prstGeom>
            <a:solidFill>
              <a:schemeClr val="bg1"/>
            </a:solid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100" b="1" dirty="0">
                  <a:solidFill>
                    <a:schemeClr val="tx1"/>
                  </a:solidFill>
                </a:rPr>
                <a:t>IPv6</a:t>
              </a:r>
              <a:r>
                <a:rPr lang="zh-CN" altLang="en-US" sz="1100" b="1" dirty="0">
                  <a:solidFill>
                    <a:schemeClr val="tx1"/>
                  </a:solidFill>
                </a:rPr>
                <a:t>数据报</a:t>
              </a:r>
            </a:p>
          </p:txBody>
        </p:sp>
      </p:grpSp>
      <p:cxnSp>
        <p:nvCxnSpPr>
          <p:cNvPr id="5" name="直接连接符 4">
            <a:extLst>
              <a:ext uri="{FF2B5EF4-FFF2-40B4-BE49-F238E27FC236}">
                <a16:creationId xmlns:a16="http://schemas.microsoft.com/office/drawing/2014/main" xmlns="" id="{75F5A966-26DF-DF17-1061-E2EE87A67F10}"/>
              </a:ext>
            </a:extLst>
          </p:cNvPr>
          <p:cNvCxnSpPr>
            <a:cxnSpLocks/>
          </p:cNvCxnSpPr>
          <p:nvPr/>
        </p:nvCxnSpPr>
        <p:spPr>
          <a:xfrm>
            <a:off x="1888491" y="2346156"/>
            <a:ext cx="443073" cy="761402"/>
          </a:xfrm>
          <a:prstGeom prst="line">
            <a:avLst/>
          </a:prstGeom>
          <a:ln w="127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xmlns="" id="{97177750-30DC-6E87-54B1-D0DFBBFE321A}"/>
              </a:ext>
            </a:extLst>
          </p:cNvPr>
          <p:cNvCxnSpPr>
            <a:cxnSpLocks/>
          </p:cNvCxnSpPr>
          <p:nvPr/>
        </p:nvCxnSpPr>
        <p:spPr>
          <a:xfrm flipV="1">
            <a:off x="1888491" y="3983280"/>
            <a:ext cx="443075" cy="584504"/>
          </a:xfrm>
          <a:prstGeom prst="line">
            <a:avLst/>
          </a:prstGeom>
          <a:ln w="127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nvGrpSpPr>
          <p:cNvPr id="7" name="组合 6">
            <a:extLst>
              <a:ext uri="{FF2B5EF4-FFF2-40B4-BE49-F238E27FC236}">
                <a16:creationId xmlns:a16="http://schemas.microsoft.com/office/drawing/2014/main" xmlns="" id="{F055FC53-DA8A-070B-B9BD-0A09F019E3BC}"/>
              </a:ext>
            </a:extLst>
          </p:cNvPr>
          <p:cNvGrpSpPr/>
          <p:nvPr/>
        </p:nvGrpSpPr>
        <p:grpSpPr>
          <a:xfrm>
            <a:off x="6838402" y="2336622"/>
            <a:ext cx="1656812" cy="2492772"/>
            <a:chOff x="9117870" y="3115496"/>
            <a:chExt cx="2209082" cy="3323695"/>
          </a:xfrm>
        </p:grpSpPr>
        <p:grpSp>
          <p:nvGrpSpPr>
            <p:cNvPr id="91" name="组合 90">
              <a:extLst>
                <a:ext uri="{FF2B5EF4-FFF2-40B4-BE49-F238E27FC236}">
                  <a16:creationId xmlns:a16="http://schemas.microsoft.com/office/drawing/2014/main" xmlns="" id="{11ED39A6-A6CC-39E3-BFAC-BFD8A3CD584B}"/>
                </a:ext>
              </a:extLst>
            </p:cNvPr>
            <p:cNvGrpSpPr/>
            <p:nvPr/>
          </p:nvGrpSpPr>
          <p:grpSpPr>
            <a:xfrm>
              <a:off x="9694847" y="3128208"/>
              <a:ext cx="1632105" cy="3310983"/>
              <a:chOff x="315692" y="3047073"/>
              <a:chExt cx="1632105" cy="3310983"/>
            </a:xfrm>
          </p:grpSpPr>
          <p:grpSp>
            <p:nvGrpSpPr>
              <p:cNvPr id="92" name="组合 91">
                <a:extLst>
                  <a:ext uri="{FF2B5EF4-FFF2-40B4-BE49-F238E27FC236}">
                    <a16:creationId xmlns:a16="http://schemas.microsoft.com/office/drawing/2014/main" xmlns="" id="{60CD82F6-E72A-2456-B088-84D325A65FEC}"/>
                  </a:ext>
                </a:extLst>
              </p:cNvPr>
              <p:cNvGrpSpPr/>
              <p:nvPr/>
            </p:nvGrpSpPr>
            <p:grpSpPr>
              <a:xfrm>
                <a:off x="315693" y="3047073"/>
                <a:ext cx="1632104" cy="2962171"/>
                <a:chOff x="372060" y="3097026"/>
                <a:chExt cx="1632104" cy="2962171"/>
              </a:xfrm>
            </p:grpSpPr>
            <p:sp>
              <p:nvSpPr>
                <p:cNvPr id="94" name="矩形 93">
                  <a:extLst>
                    <a:ext uri="{FF2B5EF4-FFF2-40B4-BE49-F238E27FC236}">
                      <a16:creationId xmlns:a16="http://schemas.microsoft.com/office/drawing/2014/main" xmlns="" id="{98B0D8B2-5FCD-E59F-75B0-5BA3EF455CE7}"/>
                    </a:ext>
                  </a:extLst>
                </p:cNvPr>
                <p:cNvSpPr/>
                <p:nvPr/>
              </p:nvSpPr>
              <p:spPr>
                <a:xfrm>
                  <a:off x="372060" y="3097026"/>
                  <a:ext cx="1604967" cy="1431133"/>
                </a:xfrm>
                <a:prstGeom prst="rect">
                  <a:avLst/>
                </a:prstGeom>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a:p>
              </p:txBody>
            </p:sp>
            <p:sp>
              <p:nvSpPr>
                <p:cNvPr id="95" name="文本框 94">
                  <a:extLst>
                    <a:ext uri="{FF2B5EF4-FFF2-40B4-BE49-F238E27FC236}">
                      <a16:creationId xmlns:a16="http://schemas.microsoft.com/office/drawing/2014/main" xmlns="" id="{C94B4287-9257-3EDA-78E5-7A958C0CF86C}"/>
                    </a:ext>
                  </a:extLst>
                </p:cNvPr>
                <p:cNvSpPr txBox="1"/>
                <p:nvPr/>
              </p:nvSpPr>
              <p:spPr>
                <a:xfrm>
                  <a:off x="372060" y="3127803"/>
                  <a:ext cx="1325217" cy="348813"/>
                </a:xfrm>
                <a:prstGeom prst="rect">
                  <a:avLst/>
                </a:prstGeom>
                <a:noFill/>
              </p:spPr>
              <p:txBody>
                <a:bodyPr wrap="square" rtlCol="0">
                  <a:spAutoFit/>
                </a:bodyPr>
                <a:lstStyle/>
                <a:p>
                  <a:r>
                    <a:rPr lang="zh-CN" altLang="en-US" sz="1100" b="1" dirty="0">
                      <a:solidFill>
                        <a:schemeClr val="bg1"/>
                      </a:solidFill>
                    </a:rPr>
                    <a:t>流  标  号：</a:t>
                  </a:r>
                </a:p>
              </p:txBody>
            </p:sp>
            <p:sp>
              <p:nvSpPr>
                <p:cNvPr id="96" name="文本框 95">
                  <a:extLst>
                    <a:ext uri="{FF2B5EF4-FFF2-40B4-BE49-F238E27FC236}">
                      <a16:creationId xmlns:a16="http://schemas.microsoft.com/office/drawing/2014/main" xmlns="" id="{DDC05CE2-0AA0-9F3B-BF91-31EFA2D032E4}"/>
                    </a:ext>
                  </a:extLst>
                </p:cNvPr>
                <p:cNvSpPr txBox="1"/>
                <p:nvPr/>
              </p:nvSpPr>
              <p:spPr>
                <a:xfrm>
                  <a:off x="372060" y="3497135"/>
                  <a:ext cx="1325217" cy="348813"/>
                </a:xfrm>
                <a:prstGeom prst="rect">
                  <a:avLst/>
                </a:prstGeom>
                <a:noFill/>
              </p:spPr>
              <p:txBody>
                <a:bodyPr wrap="square" rtlCol="0">
                  <a:spAutoFit/>
                </a:bodyPr>
                <a:lstStyle/>
                <a:p>
                  <a:r>
                    <a:rPr lang="zh-CN" altLang="en-US" sz="1100" b="1" dirty="0">
                      <a:solidFill>
                        <a:schemeClr val="bg1"/>
                      </a:solidFill>
                    </a:rPr>
                    <a:t>源  地  址：</a:t>
                  </a:r>
                </a:p>
              </p:txBody>
            </p:sp>
            <p:sp>
              <p:nvSpPr>
                <p:cNvPr id="97" name="文本框 96">
                  <a:extLst>
                    <a:ext uri="{FF2B5EF4-FFF2-40B4-BE49-F238E27FC236}">
                      <a16:creationId xmlns:a16="http://schemas.microsoft.com/office/drawing/2014/main" xmlns="" id="{F5801A5E-E1FA-8A0D-CECE-85974AB2D6D4}"/>
                    </a:ext>
                  </a:extLst>
                </p:cNvPr>
                <p:cNvSpPr txBox="1"/>
                <p:nvPr/>
              </p:nvSpPr>
              <p:spPr>
                <a:xfrm>
                  <a:off x="372060" y="3866467"/>
                  <a:ext cx="1325217" cy="348813"/>
                </a:xfrm>
                <a:prstGeom prst="rect">
                  <a:avLst/>
                </a:prstGeom>
                <a:noFill/>
              </p:spPr>
              <p:txBody>
                <a:bodyPr wrap="square" rtlCol="0">
                  <a:spAutoFit/>
                </a:bodyPr>
                <a:lstStyle/>
                <a:p>
                  <a:r>
                    <a:rPr lang="zh-CN" altLang="en-US" sz="1100" b="1" dirty="0">
                      <a:solidFill>
                        <a:schemeClr val="bg1"/>
                      </a:solidFill>
                    </a:rPr>
                    <a:t>目的地址：</a:t>
                  </a:r>
                </a:p>
              </p:txBody>
            </p:sp>
            <p:sp>
              <p:nvSpPr>
                <p:cNvPr id="98" name="文本框 97">
                  <a:extLst>
                    <a:ext uri="{FF2B5EF4-FFF2-40B4-BE49-F238E27FC236}">
                      <a16:creationId xmlns:a16="http://schemas.microsoft.com/office/drawing/2014/main" xmlns="" id="{44D57E76-423E-2D9A-EAC7-50DD6BEA0DC1}"/>
                    </a:ext>
                  </a:extLst>
                </p:cNvPr>
                <p:cNvSpPr txBox="1"/>
                <p:nvPr/>
              </p:nvSpPr>
              <p:spPr>
                <a:xfrm>
                  <a:off x="1583409" y="3127803"/>
                  <a:ext cx="420755" cy="369332"/>
                </a:xfrm>
                <a:prstGeom prst="rect">
                  <a:avLst/>
                </a:prstGeom>
                <a:noFill/>
              </p:spPr>
              <p:txBody>
                <a:bodyPr wrap="square" rtlCol="0">
                  <a:spAutoFit/>
                </a:bodyPr>
                <a:lstStyle/>
                <a:p>
                  <a:r>
                    <a:rPr lang="en-US" altLang="zh-CN" sz="1200" b="1" dirty="0">
                      <a:solidFill>
                        <a:schemeClr val="bg1"/>
                      </a:solidFill>
                    </a:rPr>
                    <a:t>X</a:t>
                  </a:r>
                  <a:endParaRPr lang="zh-CN" altLang="en-US" sz="1200" b="1" dirty="0">
                    <a:solidFill>
                      <a:schemeClr val="bg1"/>
                    </a:solidFill>
                  </a:endParaRPr>
                </a:p>
              </p:txBody>
            </p:sp>
            <p:sp>
              <p:nvSpPr>
                <p:cNvPr id="99" name="文本框 98">
                  <a:extLst>
                    <a:ext uri="{FF2B5EF4-FFF2-40B4-BE49-F238E27FC236}">
                      <a16:creationId xmlns:a16="http://schemas.microsoft.com/office/drawing/2014/main" xmlns="" id="{B7CD373C-DD9C-703B-698E-FED8ACB73747}"/>
                    </a:ext>
                  </a:extLst>
                </p:cNvPr>
                <p:cNvSpPr txBox="1"/>
                <p:nvPr/>
              </p:nvSpPr>
              <p:spPr>
                <a:xfrm>
                  <a:off x="1583409" y="3490873"/>
                  <a:ext cx="420755" cy="369332"/>
                </a:xfrm>
                <a:prstGeom prst="rect">
                  <a:avLst/>
                </a:prstGeom>
                <a:noFill/>
              </p:spPr>
              <p:txBody>
                <a:bodyPr wrap="square" rtlCol="0">
                  <a:spAutoFit/>
                </a:bodyPr>
                <a:lstStyle/>
                <a:p>
                  <a:r>
                    <a:rPr lang="en-US" altLang="zh-CN" sz="1200" b="1" dirty="0">
                      <a:solidFill>
                        <a:schemeClr val="bg1"/>
                      </a:solidFill>
                    </a:rPr>
                    <a:t>A</a:t>
                  </a:r>
                  <a:endParaRPr lang="zh-CN" altLang="en-US" sz="1200" b="1" dirty="0">
                    <a:solidFill>
                      <a:schemeClr val="bg1"/>
                    </a:solidFill>
                  </a:endParaRPr>
                </a:p>
              </p:txBody>
            </p:sp>
            <p:sp>
              <p:nvSpPr>
                <p:cNvPr id="100" name="文本框 99">
                  <a:extLst>
                    <a:ext uri="{FF2B5EF4-FFF2-40B4-BE49-F238E27FC236}">
                      <a16:creationId xmlns:a16="http://schemas.microsoft.com/office/drawing/2014/main" xmlns="" id="{5AB7845C-1182-989E-4C94-9ACB92098199}"/>
                    </a:ext>
                  </a:extLst>
                </p:cNvPr>
                <p:cNvSpPr txBox="1"/>
                <p:nvPr/>
              </p:nvSpPr>
              <p:spPr>
                <a:xfrm>
                  <a:off x="1583408" y="3851079"/>
                  <a:ext cx="420755" cy="369332"/>
                </a:xfrm>
                <a:prstGeom prst="rect">
                  <a:avLst/>
                </a:prstGeom>
                <a:noFill/>
              </p:spPr>
              <p:txBody>
                <a:bodyPr wrap="square" rtlCol="0">
                  <a:spAutoFit/>
                </a:bodyPr>
                <a:lstStyle/>
                <a:p>
                  <a:r>
                    <a:rPr lang="en-US" altLang="zh-CN" sz="1200" b="1" dirty="0">
                      <a:solidFill>
                        <a:schemeClr val="bg1"/>
                      </a:solidFill>
                    </a:rPr>
                    <a:t>B</a:t>
                  </a:r>
                  <a:endParaRPr lang="zh-CN" altLang="en-US" sz="1200" b="1" dirty="0">
                    <a:solidFill>
                      <a:schemeClr val="bg1"/>
                    </a:solidFill>
                  </a:endParaRPr>
                </a:p>
              </p:txBody>
            </p:sp>
            <p:sp>
              <p:nvSpPr>
                <p:cNvPr id="101" name="文本框 100">
                  <a:extLst>
                    <a:ext uri="{FF2B5EF4-FFF2-40B4-BE49-F238E27FC236}">
                      <a16:creationId xmlns:a16="http://schemas.microsoft.com/office/drawing/2014/main" xmlns="" id="{93804C0F-E3FB-B354-F3DE-9080633F28CC}"/>
                    </a:ext>
                  </a:extLst>
                </p:cNvPr>
                <p:cNvSpPr txBox="1"/>
                <p:nvPr/>
              </p:nvSpPr>
              <p:spPr>
                <a:xfrm>
                  <a:off x="372060" y="4178994"/>
                  <a:ext cx="1604967" cy="348813"/>
                </a:xfrm>
                <a:prstGeom prst="rect">
                  <a:avLst/>
                </a:prstGeom>
                <a:noFill/>
              </p:spPr>
              <p:txBody>
                <a:bodyPr wrap="square" rtlCol="0">
                  <a:spAutoFit/>
                </a:bodyPr>
                <a:lstStyle/>
                <a:p>
                  <a:pPr algn="ctr"/>
                  <a:r>
                    <a:rPr lang="en-US" altLang="zh-CN" sz="1100" b="1" dirty="0">
                      <a:solidFill>
                        <a:schemeClr val="bg1"/>
                      </a:solidFill>
                      <a:latin typeface="新宋体" panose="02010609030101010101" pitchFamily="49" charset="-122"/>
                      <a:ea typeface="新宋体" panose="02010609030101010101" pitchFamily="49" charset="-122"/>
                    </a:rPr>
                    <a:t>……</a:t>
                  </a:r>
                  <a:endParaRPr lang="zh-CN" altLang="en-US" sz="1100" b="1" dirty="0">
                    <a:solidFill>
                      <a:schemeClr val="bg1"/>
                    </a:solidFill>
                    <a:latin typeface="新宋体" panose="02010609030101010101" pitchFamily="49" charset="-122"/>
                    <a:ea typeface="新宋体" panose="02010609030101010101" pitchFamily="49" charset="-122"/>
                  </a:endParaRPr>
                </a:p>
              </p:txBody>
            </p:sp>
            <p:sp>
              <p:nvSpPr>
                <p:cNvPr id="102" name="矩形 101">
                  <a:extLst>
                    <a:ext uri="{FF2B5EF4-FFF2-40B4-BE49-F238E27FC236}">
                      <a16:creationId xmlns:a16="http://schemas.microsoft.com/office/drawing/2014/main" xmlns="" id="{2589C984-FFCA-447D-E0A4-19FB915695AB}"/>
                    </a:ext>
                  </a:extLst>
                </p:cNvPr>
                <p:cNvSpPr/>
                <p:nvPr/>
              </p:nvSpPr>
              <p:spPr>
                <a:xfrm>
                  <a:off x="372062" y="4531022"/>
                  <a:ext cx="1604966" cy="1528175"/>
                </a:xfrm>
                <a:prstGeom prst="rect">
                  <a:avLst/>
                </a:prstGeom>
                <a:noFill/>
                <a:ln>
                  <a:solidFill>
                    <a:schemeClr val="tx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chemeClr val="tx1"/>
                      </a:solidFill>
                    </a:rPr>
                    <a:t>数据部分</a:t>
                  </a:r>
                </a:p>
              </p:txBody>
            </p:sp>
          </p:grpSp>
          <p:sp>
            <p:nvSpPr>
              <p:cNvPr id="93" name="文本框 92">
                <a:extLst>
                  <a:ext uri="{FF2B5EF4-FFF2-40B4-BE49-F238E27FC236}">
                    <a16:creationId xmlns:a16="http://schemas.microsoft.com/office/drawing/2014/main" xmlns="" id="{B2841C3C-1F72-4B7E-C002-42D4FBA44948}"/>
                  </a:ext>
                </a:extLst>
              </p:cNvPr>
              <p:cNvSpPr txBox="1"/>
              <p:nvPr/>
            </p:nvSpPr>
            <p:spPr>
              <a:xfrm>
                <a:off x="315692" y="6009243"/>
                <a:ext cx="1604966" cy="348813"/>
              </a:xfrm>
              <a:prstGeom prst="rect">
                <a:avLst/>
              </a:prstGeom>
              <a:noFill/>
            </p:spPr>
            <p:txBody>
              <a:bodyPr wrap="square" rtlCol="0">
                <a:spAutoFit/>
              </a:bodyPr>
              <a:lstStyle/>
              <a:p>
                <a:pPr algn="ctr"/>
                <a:r>
                  <a:rPr lang="en-US" altLang="zh-CN" sz="1100" b="1" dirty="0"/>
                  <a:t>IPv6</a:t>
                </a:r>
                <a:r>
                  <a:rPr lang="zh-CN" altLang="en-US" sz="1100" b="1" dirty="0"/>
                  <a:t>数据报</a:t>
                </a:r>
              </a:p>
            </p:txBody>
          </p:sp>
        </p:grpSp>
        <p:cxnSp>
          <p:nvCxnSpPr>
            <p:cNvPr id="103" name="直接连接符 102">
              <a:extLst>
                <a:ext uri="{FF2B5EF4-FFF2-40B4-BE49-F238E27FC236}">
                  <a16:creationId xmlns:a16="http://schemas.microsoft.com/office/drawing/2014/main" xmlns="" id="{5D7493D9-05B4-846F-5ACC-0A5C1D12E198}"/>
                </a:ext>
              </a:extLst>
            </p:cNvPr>
            <p:cNvCxnSpPr>
              <a:cxnSpLocks/>
            </p:cNvCxnSpPr>
            <p:nvPr/>
          </p:nvCxnSpPr>
          <p:spPr>
            <a:xfrm flipV="1">
              <a:off x="9119716" y="3115496"/>
              <a:ext cx="575130" cy="1025144"/>
            </a:xfrm>
            <a:prstGeom prst="line">
              <a:avLst/>
            </a:prstGeom>
            <a:ln w="127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04" name="直接连接符 103">
              <a:extLst>
                <a:ext uri="{FF2B5EF4-FFF2-40B4-BE49-F238E27FC236}">
                  <a16:creationId xmlns:a16="http://schemas.microsoft.com/office/drawing/2014/main" xmlns="" id="{6911F5AD-2149-2D85-6082-9B5F88CA2BB6}"/>
                </a:ext>
              </a:extLst>
            </p:cNvPr>
            <p:cNvCxnSpPr>
              <a:cxnSpLocks/>
            </p:cNvCxnSpPr>
            <p:nvPr/>
          </p:nvCxnSpPr>
          <p:spPr>
            <a:xfrm>
              <a:off x="9117870" y="5322116"/>
              <a:ext cx="576976" cy="765400"/>
            </a:xfrm>
            <a:prstGeom prst="line">
              <a:avLst/>
            </a:prstGeom>
            <a:ln w="12700">
              <a:solidFill>
                <a:schemeClr val="tx1"/>
              </a:solidFill>
              <a:prstDash val="dash"/>
              <a:tailEnd type="none"/>
            </a:ln>
          </p:spPr>
          <p:style>
            <a:lnRef idx="1">
              <a:schemeClr val="accent1"/>
            </a:lnRef>
            <a:fillRef idx="0">
              <a:schemeClr val="accent1"/>
            </a:fillRef>
            <a:effectRef idx="0">
              <a:schemeClr val="accent1"/>
            </a:effectRef>
            <a:fontRef idx="minor">
              <a:schemeClr val="tx1"/>
            </a:fontRef>
          </p:style>
        </p:cxnSp>
      </p:grpSp>
      <p:grpSp>
        <p:nvGrpSpPr>
          <p:cNvPr id="4" name="组合 3">
            <a:extLst>
              <a:ext uri="{FF2B5EF4-FFF2-40B4-BE49-F238E27FC236}">
                <a16:creationId xmlns:a16="http://schemas.microsoft.com/office/drawing/2014/main" xmlns="" id="{E89BEA1B-3FE5-C14A-D811-DB0CAA4F3C66}"/>
              </a:ext>
            </a:extLst>
          </p:cNvPr>
          <p:cNvGrpSpPr/>
          <p:nvPr/>
        </p:nvGrpSpPr>
        <p:grpSpPr>
          <a:xfrm>
            <a:off x="2378590" y="1554536"/>
            <a:ext cx="4441025" cy="323305"/>
            <a:chOff x="3171454" y="2072714"/>
            <a:chExt cx="5921366" cy="431073"/>
          </a:xfrm>
        </p:grpSpPr>
        <p:sp>
          <p:nvSpPr>
            <p:cNvPr id="3" name="圆柱体 2">
              <a:extLst>
                <a:ext uri="{FF2B5EF4-FFF2-40B4-BE49-F238E27FC236}">
                  <a16:creationId xmlns:a16="http://schemas.microsoft.com/office/drawing/2014/main" xmlns="" id="{AF61D47A-A0C1-D238-6413-A7FFB31A716F}"/>
                </a:ext>
              </a:extLst>
            </p:cNvPr>
            <p:cNvSpPr/>
            <p:nvPr/>
          </p:nvSpPr>
          <p:spPr>
            <a:xfrm rot="16200000">
              <a:off x="5932082" y="-687914"/>
              <a:ext cx="400109" cy="5921366"/>
            </a:xfrm>
            <a:prstGeom prst="can">
              <a:avLst/>
            </a:prstGeom>
            <a:solidFill>
              <a:schemeClr val="accent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05" name="文本框 104">
              <a:extLst>
                <a:ext uri="{FF2B5EF4-FFF2-40B4-BE49-F238E27FC236}">
                  <a16:creationId xmlns:a16="http://schemas.microsoft.com/office/drawing/2014/main" xmlns="" id="{EB37E2B4-3818-ED59-A283-B2047D2C1505}"/>
                </a:ext>
              </a:extLst>
            </p:cNvPr>
            <p:cNvSpPr txBox="1"/>
            <p:nvPr/>
          </p:nvSpPr>
          <p:spPr>
            <a:xfrm>
              <a:off x="4426849" y="2072901"/>
              <a:ext cx="3335420" cy="430886"/>
            </a:xfrm>
            <a:prstGeom prst="rect">
              <a:avLst/>
            </a:prstGeom>
            <a:noFill/>
          </p:spPr>
          <p:txBody>
            <a:bodyPr wrap="square" rtlCol="0">
              <a:spAutoFit/>
            </a:bodyPr>
            <a:lstStyle/>
            <a:p>
              <a:pPr algn="ctr"/>
              <a:r>
                <a:rPr lang="en-US" altLang="zh-CN" sz="1500" b="1" dirty="0">
                  <a:solidFill>
                    <a:schemeClr val="bg1"/>
                  </a:solidFill>
                </a:rPr>
                <a:t>IPv6</a:t>
              </a:r>
              <a:r>
                <a:rPr lang="zh-CN" altLang="en-US" sz="1500" b="1" dirty="0">
                  <a:solidFill>
                    <a:schemeClr val="bg1"/>
                  </a:solidFill>
                </a:rPr>
                <a:t>数据报的专用隧道</a:t>
              </a:r>
            </a:p>
          </p:txBody>
        </p:sp>
      </p:grpSp>
      <p:sp>
        <p:nvSpPr>
          <p:cNvPr id="6" name="对话气泡: 圆角矩形 5">
            <a:extLst>
              <a:ext uri="{FF2B5EF4-FFF2-40B4-BE49-F238E27FC236}">
                <a16:creationId xmlns:a16="http://schemas.microsoft.com/office/drawing/2014/main" xmlns="" id="{A52008FA-B172-05CE-F877-5C78FE36FB86}"/>
              </a:ext>
            </a:extLst>
          </p:cNvPr>
          <p:cNvSpPr/>
          <p:nvPr/>
        </p:nvSpPr>
        <p:spPr>
          <a:xfrm>
            <a:off x="2321227" y="4330354"/>
            <a:ext cx="4569936" cy="470567"/>
          </a:xfrm>
          <a:prstGeom prst="wedgeRoundRectCallout">
            <a:avLst>
              <a:gd name="adj1" fmla="val -27076"/>
              <a:gd name="adj2" fmla="val -342774"/>
              <a:gd name="adj3" fmla="val 16667"/>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100" b="1" dirty="0"/>
              <a:t>要使双协议栈路由器</a:t>
            </a:r>
            <a:r>
              <a:rPr lang="en-US" altLang="zh-CN" sz="1100" b="1" dirty="0"/>
              <a:t>R4</a:t>
            </a:r>
            <a:r>
              <a:rPr lang="zh-CN" altLang="en-US" sz="1100" b="1" dirty="0"/>
              <a:t>知道</a:t>
            </a:r>
            <a:r>
              <a:rPr lang="en-US" altLang="zh-CN" sz="1100" b="1" dirty="0"/>
              <a:t>IPv4</a:t>
            </a:r>
            <a:r>
              <a:rPr lang="zh-CN" altLang="en-US" sz="1100" b="1" dirty="0"/>
              <a:t>数据报的数据载荷是</a:t>
            </a:r>
            <a:r>
              <a:rPr lang="en-US" altLang="zh-CN" sz="1100" b="1" dirty="0"/>
              <a:t>IPv6</a:t>
            </a:r>
            <a:r>
              <a:rPr lang="zh-CN" altLang="en-US" sz="1100" b="1" dirty="0"/>
              <a:t>数据报，则</a:t>
            </a:r>
            <a:r>
              <a:rPr lang="en-US" altLang="zh-CN" sz="1100" b="1" dirty="0"/>
              <a:t>IPv4</a:t>
            </a:r>
            <a:r>
              <a:rPr lang="zh-CN" altLang="en-US" sz="1100" b="1" dirty="0"/>
              <a:t>数据报首部中协议字段的值必须设置为</a:t>
            </a:r>
            <a:r>
              <a:rPr lang="en-US" altLang="zh-CN" sz="1100" b="1" dirty="0"/>
              <a:t>41</a:t>
            </a:r>
            <a:r>
              <a:rPr lang="zh-CN" altLang="en-US" sz="1100" b="1" dirty="0"/>
              <a:t>。</a:t>
            </a:r>
          </a:p>
        </p:txBody>
      </p:sp>
    </p:spTree>
    <p:custDataLst>
      <p:tags r:id="rId1"/>
    </p:custDataLst>
    <p:extLst>
      <p:ext uri="{BB962C8B-B14F-4D97-AF65-F5344CB8AC3E}">
        <p14:creationId xmlns:p14="http://schemas.microsoft.com/office/powerpoint/2010/main" val="413873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7040507" y="1690434"/>
            <a:ext cx="0" cy="2283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395410" y="2941115"/>
            <a:ext cx="828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164495" y="1643731"/>
            <a:ext cx="0" cy="25964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434739" y="2795932"/>
            <a:ext cx="343374" cy="277970"/>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956" y="2767505"/>
            <a:ext cx="282065" cy="363549"/>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4445961" y="3020811"/>
            <a:ext cx="306977" cy="261610"/>
          </a:xfrm>
          <a:prstGeom prst="rect">
            <a:avLst/>
          </a:prstGeom>
          <a:noFill/>
        </p:spPr>
        <p:txBody>
          <a:bodyPr wrap="square" rtlCol="0">
            <a:spAutoFit/>
          </a:bodyPr>
          <a:lstStyle/>
          <a:p>
            <a:pPr algn="ctr"/>
            <a:r>
              <a:rPr lang="en-US" altLang="zh-CN" sz="1100" b="1" dirty="0">
                <a:solidFill>
                  <a:srgbClr val="000000"/>
                </a:solidFill>
              </a:rPr>
              <a:t>R</a:t>
            </a:r>
            <a:endParaRPr lang="zh-CN" altLang="en-US" sz="11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164014" y="3077196"/>
            <a:ext cx="417256" cy="261610"/>
          </a:xfrm>
          <a:prstGeom prst="rect">
            <a:avLst/>
          </a:prstGeom>
          <a:noFill/>
        </p:spPr>
        <p:txBody>
          <a:bodyPr wrap="square" rtlCol="0">
            <a:spAutoFit/>
          </a:bodyPr>
          <a:lstStyle/>
          <a:p>
            <a:pPr algn="ctr"/>
            <a:r>
              <a:rPr lang="en-US" altLang="zh-CN" sz="1100" b="1" dirty="0">
                <a:solidFill>
                  <a:srgbClr val="000000"/>
                </a:solidFill>
              </a:rPr>
              <a:t>S1</a:t>
            </a:r>
            <a:endParaRPr lang="zh-CN" altLang="en-US" sz="11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1949223" y="1438007"/>
            <a:ext cx="411889" cy="404916"/>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A</a:t>
              </a:r>
              <a:endParaRPr lang="zh-CN" altLang="en-US" sz="11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270846" y="2693762"/>
            <a:ext cx="411889" cy="404916"/>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B</a:t>
              </a:r>
              <a:endParaRPr lang="zh-CN" altLang="en-US" sz="11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1883908" y="3906554"/>
            <a:ext cx="411889" cy="404916"/>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C</a:t>
              </a:r>
              <a:endParaRPr lang="zh-CN" altLang="en-US" sz="11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5830" y="2767505"/>
            <a:ext cx="282065" cy="363549"/>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8465413" y="2654708"/>
            <a:ext cx="411889" cy="404916"/>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E</a:t>
              </a:r>
              <a:endParaRPr lang="zh-CN" altLang="en-US" sz="11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4231369" y="2686342"/>
            <a:ext cx="306977" cy="261610"/>
          </a:xfrm>
          <a:prstGeom prst="rect">
            <a:avLst/>
          </a:prstGeom>
          <a:noFill/>
        </p:spPr>
        <p:txBody>
          <a:bodyPr wrap="square" rtlCol="0">
            <a:spAutoFit/>
          </a:bodyPr>
          <a:lstStyle/>
          <a:p>
            <a:pPr algn="ctr"/>
            <a:r>
              <a:rPr lang="en-US" altLang="zh-CN" sz="1100" b="1" dirty="0">
                <a:solidFill>
                  <a:srgbClr val="000000"/>
                </a:solidFill>
              </a:rPr>
              <a:t>0</a:t>
            </a:r>
            <a:endParaRPr lang="zh-CN" altLang="en-US" sz="11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4649044" y="2686342"/>
            <a:ext cx="306977" cy="261610"/>
          </a:xfrm>
          <a:prstGeom prst="rect">
            <a:avLst/>
          </a:prstGeom>
          <a:noFill/>
        </p:spPr>
        <p:txBody>
          <a:bodyPr wrap="square" rtlCol="0">
            <a:spAutoFit/>
          </a:bodyPr>
          <a:lstStyle/>
          <a:p>
            <a:pPr algn="ctr"/>
            <a:r>
              <a:rPr lang="en-US" altLang="zh-CN" sz="1100" b="1" dirty="0">
                <a:solidFill>
                  <a:srgbClr val="000000"/>
                </a:solidFill>
              </a:rPr>
              <a:t>1</a:t>
            </a:r>
            <a:endParaRPr lang="zh-CN" altLang="en-US" sz="11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6623251" y="3077196"/>
            <a:ext cx="417256" cy="261610"/>
          </a:xfrm>
          <a:prstGeom prst="rect">
            <a:avLst/>
          </a:prstGeom>
          <a:noFill/>
        </p:spPr>
        <p:txBody>
          <a:bodyPr wrap="square" rtlCol="0">
            <a:spAutoFit/>
          </a:bodyPr>
          <a:lstStyle/>
          <a:p>
            <a:pPr algn="ctr"/>
            <a:r>
              <a:rPr lang="en-US" altLang="zh-CN" sz="1100" b="1" dirty="0">
                <a:solidFill>
                  <a:srgbClr val="000000"/>
                </a:solidFill>
              </a:rPr>
              <a:t>S2</a:t>
            </a:r>
            <a:endParaRPr lang="zh-CN" altLang="en-US" sz="11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6790621" y="1437621"/>
            <a:ext cx="411889" cy="404916"/>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D</a:t>
              </a:r>
              <a:endParaRPr lang="zh-CN" altLang="en-US" sz="11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6725307" y="3906167"/>
            <a:ext cx="411889" cy="404916"/>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F</a:t>
              </a:r>
              <a:endParaRPr lang="zh-CN" altLang="en-US" sz="1100" b="1" dirty="0">
                <a:solidFill>
                  <a:srgbClr val="FFFFFF"/>
                </a:solidFill>
              </a:endParaRPr>
            </a:p>
          </p:txBody>
        </p:sp>
      </p:gr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61610"/>
          </a:xfrm>
          <a:prstGeom prst="rect">
            <a:avLst/>
          </a:prstGeom>
          <a:noFill/>
        </p:spPr>
        <p:txBody>
          <a:bodyPr wrap="square" rtlCol="0">
            <a:spAutoFit/>
          </a:bodyPr>
          <a:lstStyle/>
          <a:p>
            <a:r>
              <a:rPr lang="en-US" altLang="zh-CN" sz="1100" b="1" dirty="0">
                <a:solidFill>
                  <a:srgbClr val="000000"/>
                </a:solidFill>
              </a:rPr>
              <a:t>192.168.0.2/25</a:t>
            </a:r>
            <a:endParaRPr lang="zh-CN" altLang="en-US" sz="11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61610"/>
          </a:xfrm>
          <a:prstGeom prst="rect">
            <a:avLst/>
          </a:prstGeom>
          <a:noFill/>
        </p:spPr>
        <p:txBody>
          <a:bodyPr wrap="square" rtlCol="0">
            <a:spAutoFit/>
          </a:bodyPr>
          <a:lstStyle/>
          <a:p>
            <a:r>
              <a:rPr lang="en-US" altLang="zh-CN" sz="1100" b="1" dirty="0">
                <a:solidFill>
                  <a:srgbClr val="000000"/>
                </a:solidFill>
              </a:rPr>
              <a:t>192.168.0.3/25</a:t>
            </a:r>
            <a:endParaRPr lang="zh-CN" altLang="en-US" sz="11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61610"/>
          </a:xfrm>
          <a:prstGeom prst="rect">
            <a:avLst/>
          </a:prstGeom>
          <a:noFill/>
        </p:spPr>
        <p:txBody>
          <a:bodyPr wrap="square" rtlCol="0">
            <a:spAutoFit/>
          </a:bodyPr>
          <a:lstStyle/>
          <a:p>
            <a:r>
              <a:rPr lang="en-US" altLang="zh-CN" sz="1100" b="1" dirty="0">
                <a:solidFill>
                  <a:srgbClr val="000000"/>
                </a:solidFill>
              </a:rPr>
              <a:t>192.168.0.1/25</a:t>
            </a:r>
            <a:endParaRPr lang="zh-CN" altLang="en-US" sz="11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261610"/>
          </a:xfrm>
          <a:prstGeom prst="rect">
            <a:avLst/>
          </a:prstGeom>
          <a:noFill/>
        </p:spPr>
        <p:txBody>
          <a:bodyPr wrap="square" rtlCol="0">
            <a:spAutoFit/>
          </a:bodyPr>
          <a:lstStyle/>
          <a:p>
            <a:r>
              <a:rPr lang="en-US" altLang="zh-CN" sz="1100" b="1" dirty="0">
                <a:solidFill>
                  <a:srgbClr val="000000"/>
                </a:solidFill>
              </a:rPr>
              <a:t>192.168.0.129/25</a:t>
            </a:r>
            <a:endParaRPr lang="zh-CN" altLang="en-US" sz="11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61610"/>
          </a:xfrm>
          <a:prstGeom prst="rect">
            <a:avLst/>
          </a:prstGeom>
          <a:noFill/>
        </p:spPr>
        <p:txBody>
          <a:bodyPr wrap="square" rtlCol="0">
            <a:spAutoFit/>
          </a:bodyPr>
          <a:lstStyle/>
          <a:p>
            <a:r>
              <a:rPr lang="en-US" altLang="zh-CN" sz="1100" b="1" dirty="0">
                <a:solidFill>
                  <a:srgbClr val="000000"/>
                </a:solidFill>
              </a:rPr>
              <a:t>192.168.0.130/25</a:t>
            </a:r>
            <a:endParaRPr lang="zh-CN" altLang="en-US" sz="11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261610"/>
          </a:xfrm>
          <a:prstGeom prst="rect">
            <a:avLst/>
          </a:prstGeom>
          <a:noFill/>
        </p:spPr>
        <p:txBody>
          <a:bodyPr wrap="square" rtlCol="0">
            <a:spAutoFit/>
          </a:bodyPr>
          <a:lstStyle/>
          <a:p>
            <a:r>
              <a:rPr lang="en-US" altLang="zh-CN" sz="1100" b="1" dirty="0">
                <a:solidFill>
                  <a:srgbClr val="000000"/>
                </a:solidFill>
              </a:rPr>
              <a:t>192.168.0.131/25</a:t>
            </a:r>
            <a:endParaRPr lang="zh-CN" altLang="en-US" sz="1100" b="1" dirty="0">
              <a:solidFill>
                <a:srgbClr val="000000"/>
              </a:solidFill>
            </a:endParaRPr>
          </a:p>
        </p:txBody>
      </p:sp>
      <p:sp>
        <p:nvSpPr>
          <p:cNvPr id="49" name="文本框 48">
            <a:extLst>
              <a:ext uri="{FF2B5EF4-FFF2-40B4-BE49-F238E27FC236}">
                <a16:creationId xmlns:a16="http://schemas.microsoft.com/office/drawing/2014/main" xmlns="" id="{5CC30D24-4A88-4103-9BB5-7B1BB9B03A14}"/>
              </a:ext>
            </a:extLst>
          </p:cNvPr>
          <p:cNvSpPr txBox="1"/>
          <p:nvPr/>
        </p:nvSpPr>
        <p:spPr>
          <a:xfrm>
            <a:off x="244633"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0" name="文本框 49">
            <a:extLst>
              <a:ext uri="{FF2B5EF4-FFF2-40B4-BE49-F238E27FC236}">
                <a16:creationId xmlns:a16="http://schemas.microsoft.com/office/drawing/2014/main" xmlns="" id="{F492107D-ED20-4E7E-BDC0-2D207977D1D9}"/>
              </a:ext>
            </a:extLst>
          </p:cNvPr>
          <p:cNvSpPr txBox="1"/>
          <p:nvPr/>
        </p:nvSpPr>
        <p:spPr>
          <a:xfrm>
            <a:off x="244633" y="3496841"/>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3" name="文本框 52">
            <a:extLst>
              <a:ext uri="{FF2B5EF4-FFF2-40B4-BE49-F238E27FC236}">
                <a16:creationId xmlns:a16="http://schemas.microsoft.com/office/drawing/2014/main" xmlns="" id="{5F47D0D3-F37C-4EA2-86A8-AE88A9D1819E}"/>
              </a:ext>
            </a:extLst>
          </p:cNvPr>
          <p:cNvSpPr txBox="1"/>
          <p:nvPr/>
        </p:nvSpPr>
        <p:spPr>
          <a:xfrm>
            <a:off x="684113"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4" name="文本框 53">
            <a:extLst>
              <a:ext uri="{FF2B5EF4-FFF2-40B4-BE49-F238E27FC236}">
                <a16:creationId xmlns:a16="http://schemas.microsoft.com/office/drawing/2014/main" xmlns="" id="{E22DF24E-490C-4B31-A524-70268D3D82A6}"/>
              </a:ext>
            </a:extLst>
          </p:cNvPr>
          <p:cNvSpPr txBox="1"/>
          <p:nvPr/>
        </p:nvSpPr>
        <p:spPr>
          <a:xfrm>
            <a:off x="684113" y="4323936"/>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5" name="文本框 54">
            <a:extLst>
              <a:ext uri="{FF2B5EF4-FFF2-40B4-BE49-F238E27FC236}">
                <a16:creationId xmlns:a16="http://schemas.microsoft.com/office/drawing/2014/main" xmlns="" id="{B6117769-D9E7-4008-84EE-44D5F780630E}"/>
              </a:ext>
            </a:extLst>
          </p:cNvPr>
          <p:cNvSpPr txBox="1"/>
          <p:nvPr/>
        </p:nvSpPr>
        <p:spPr>
          <a:xfrm>
            <a:off x="813133"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6" name="文本框 55">
            <a:extLst>
              <a:ext uri="{FF2B5EF4-FFF2-40B4-BE49-F238E27FC236}">
                <a16:creationId xmlns:a16="http://schemas.microsoft.com/office/drawing/2014/main" xmlns="" id="{B1BA0A0C-1840-459A-939E-B85A3A8687B4}"/>
              </a:ext>
            </a:extLst>
          </p:cNvPr>
          <p:cNvSpPr txBox="1"/>
          <p:nvPr/>
        </p:nvSpPr>
        <p:spPr>
          <a:xfrm>
            <a:off x="813133" y="1865322"/>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7" name="文本框 56">
            <a:extLst>
              <a:ext uri="{FF2B5EF4-FFF2-40B4-BE49-F238E27FC236}">
                <a16:creationId xmlns:a16="http://schemas.microsoft.com/office/drawing/2014/main" xmlns="" id="{AE71A54D-D2D1-4937-9BDF-3F7DA6298299}"/>
              </a:ext>
            </a:extLst>
          </p:cNvPr>
          <p:cNvSpPr txBox="1"/>
          <p:nvPr/>
        </p:nvSpPr>
        <p:spPr>
          <a:xfrm>
            <a:off x="7190155"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8" name="文本框 57">
            <a:extLst>
              <a:ext uri="{FF2B5EF4-FFF2-40B4-BE49-F238E27FC236}">
                <a16:creationId xmlns:a16="http://schemas.microsoft.com/office/drawing/2014/main" xmlns="" id="{D0823DF3-8845-4336-8E45-B69BEDE0F76A}"/>
              </a:ext>
            </a:extLst>
          </p:cNvPr>
          <p:cNvSpPr txBox="1"/>
          <p:nvPr/>
        </p:nvSpPr>
        <p:spPr>
          <a:xfrm>
            <a:off x="7190155" y="1865322"/>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59" name="文本框 58">
            <a:extLst>
              <a:ext uri="{FF2B5EF4-FFF2-40B4-BE49-F238E27FC236}">
                <a16:creationId xmlns:a16="http://schemas.microsoft.com/office/drawing/2014/main" xmlns="" id="{C88EBE3C-3B0A-4806-A830-8D3348CAD4AA}"/>
              </a:ext>
            </a:extLst>
          </p:cNvPr>
          <p:cNvSpPr txBox="1"/>
          <p:nvPr/>
        </p:nvSpPr>
        <p:spPr>
          <a:xfrm>
            <a:off x="7596110"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0" name="文本框 59">
            <a:extLst>
              <a:ext uri="{FF2B5EF4-FFF2-40B4-BE49-F238E27FC236}">
                <a16:creationId xmlns:a16="http://schemas.microsoft.com/office/drawing/2014/main" xmlns="" id="{6ADF8629-826B-4D77-B254-9771590488C1}"/>
              </a:ext>
            </a:extLst>
          </p:cNvPr>
          <p:cNvSpPr txBox="1"/>
          <p:nvPr/>
        </p:nvSpPr>
        <p:spPr>
          <a:xfrm>
            <a:off x="7596110" y="3496841"/>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62" name="文本框 61">
            <a:extLst>
              <a:ext uri="{FF2B5EF4-FFF2-40B4-BE49-F238E27FC236}">
                <a16:creationId xmlns:a16="http://schemas.microsoft.com/office/drawing/2014/main" xmlns="" id="{BDEF5014-172D-4ADB-81B5-E835DE314E5D}"/>
              </a:ext>
            </a:extLst>
          </p:cNvPr>
          <p:cNvSpPr txBox="1"/>
          <p:nvPr/>
        </p:nvSpPr>
        <p:spPr>
          <a:xfrm>
            <a:off x="7190155"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3" name="文本框 62">
            <a:extLst>
              <a:ext uri="{FF2B5EF4-FFF2-40B4-BE49-F238E27FC236}">
                <a16:creationId xmlns:a16="http://schemas.microsoft.com/office/drawing/2014/main" xmlns="" id="{EE35669A-036A-4D6A-AB40-B1353D754FD7}"/>
              </a:ext>
            </a:extLst>
          </p:cNvPr>
          <p:cNvSpPr txBox="1"/>
          <p:nvPr/>
        </p:nvSpPr>
        <p:spPr>
          <a:xfrm>
            <a:off x="7190155" y="4323936"/>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Tree>
    <p:custDataLst>
      <p:tags r:id="rId1"/>
    </p:custDataLst>
    <p:extLst>
      <p:ext uri="{BB962C8B-B14F-4D97-AF65-F5344CB8AC3E}">
        <p14:creationId xmlns:p14="http://schemas.microsoft.com/office/powerpoint/2010/main" val="362537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8"/>
                                        </p:tgtEl>
                                        <p:attrNameLst>
                                          <p:attrName>ppt_x</p:attrName>
                                          <p:attrName>ppt_y</p:attrName>
                                        </p:attrNameLst>
                                      </p:cBhvr>
                                    </p:animMotion>
                                    <p:animRot by="1500000">
                                      <p:cBhvr>
                                        <p:cTn id="7" dur="125" fill="hold">
                                          <p:stCondLst>
                                            <p:cond delay="0"/>
                                          </p:stCondLst>
                                        </p:cTn>
                                        <p:tgtEl>
                                          <p:spTgt spid="38"/>
                                        </p:tgtEl>
                                        <p:attrNameLst>
                                          <p:attrName>r</p:attrName>
                                        </p:attrNameLst>
                                      </p:cBhvr>
                                    </p:animRot>
                                    <p:animRot by="-1500000">
                                      <p:cBhvr>
                                        <p:cTn id="8" dur="125" fill="hold">
                                          <p:stCondLst>
                                            <p:cond delay="125"/>
                                          </p:stCondLst>
                                        </p:cTn>
                                        <p:tgtEl>
                                          <p:spTgt spid="38"/>
                                        </p:tgtEl>
                                        <p:attrNameLst>
                                          <p:attrName>r</p:attrName>
                                        </p:attrNameLst>
                                      </p:cBhvr>
                                    </p:animRot>
                                    <p:animRot by="-1500000">
                                      <p:cBhvr>
                                        <p:cTn id="9" dur="125" fill="hold">
                                          <p:stCondLst>
                                            <p:cond delay="250"/>
                                          </p:stCondLst>
                                        </p:cTn>
                                        <p:tgtEl>
                                          <p:spTgt spid="38"/>
                                        </p:tgtEl>
                                        <p:attrNameLst>
                                          <p:attrName>r</p:attrName>
                                        </p:attrNameLst>
                                      </p:cBhvr>
                                    </p:animRot>
                                    <p:animRot by="1500000">
                                      <p:cBhvr>
                                        <p:cTn id="10" dur="125" fill="hold">
                                          <p:stCondLst>
                                            <p:cond delay="375"/>
                                          </p:stCondLst>
                                        </p:cTn>
                                        <p:tgtEl>
                                          <p:spTgt spid="38"/>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12" presetClass="entr" presetSubtype="2" fill="hold" grpId="0" nodeType="click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p:tgtEl>
                                          <p:spTgt spid="56"/>
                                        </p:tgtEl>
                                        <p:attrNameLst>
                                          <p:attrName>ppt_x</p:attrName>
                                        </p:attrNameLst>
                                      </p:cBhvr>
                                      <p:tavLst>
                                        <p:tav tm="0">
                                          <p:val>
                                            <p:strVal val="#ppt_x+#ppt_w*1.125000"/>
                                          </p:val>
                                        </p:tav>
                                        <p:tav tm="100000">
                                          <p:val>
                                            <p:strVal val="#ppt_x"/>
                                          </p:val>
                                        </p:tav>
                                      </p:tavLst>
                                    </p:anim>
                                    <p:animEffect transition="in" filter="wipe(left)">
                                      <p:cBhvr>
                                        <p:cTn id="16" dur="500"/>
                                        <p:tgtEl>
                                          <p:spTgt spid="56"/>
                                        </p:tgtEl>
                                      </p:cBhvr>
                                    </p:animEffect>
                                  </p:childTnLst>
                                </p:cTn>
                              </p:par>
                              <p:par>
                                <p:cTn id="17" presetID="12" presetClass="entr" presetSubtype="2" fill="hold" grpId="0" nodeType="withEffect">
                                  <p:stCondLst>
                                    <p:cond delay="0"/>
                                  </p:stCondLst>
                                  <p:childTnLst>
                                    <p:set>
                                      <p:cBhvr>
                                        <p:cTn id="18" dur="1" fill="hold">
                                          <p:stCondLst>
                                            <p:cond delay="0"/>
                                          </p:stCondLst>
                                        </p:cTn>
                                        <p:tgtEl>
                                          <p:spTgt spid="55"/>
                                        </p:tgtEl>
                                        <p:attrNameLst>
                                          <p:attrName>style.visibility</p:attrName>
                                        </p:attrNameLst>
                                      </p:cBhvr>
                                      <p:to>
                                        <p:strVal val="visible"/>
                                      </p:to>
                                    </p:set>
                                    <p:anim calcmode="lin" valueType="num">
                                      <p:cBhvr additive="base">
                                        <p:cTn id="19" dur="500"/>
                                        <p:tgtEl>
                                          <p:spTgt spid="55"/>
                                        </p:tgtEl>
                                        <p:attrNameLst>
                                          <p:attrName>ppt_x</p:attrName>
                                        </p:attrNameLst>
                                      </p:cBhvr>
                                      <p:tavLst>
                                        <p:tav tm="0">
                                          <p:val>
                                            <p:strVal val="#ppt_x+#ppt_w*1.125000"/>
                                          </p:val>
                                        </p:tav>
                                        <p:tav tm="100000">
                                          <p:val>
                                            <p:strVal val="#ppt_x"/>
                                          </p:val>
                                        </p:tav>
                                      </p:tavLst>
                                    </p:anim>
                                    <p:animEffect transition="in" filter="wipe(left)">
                                      <p:cBhvr>
                                        <p:cTn id="20" dur="500"/>
                                        <p:tgtEl>
                                          <p:spTgt spid="55"/>
                                        </p:tgtEl>
                                      </p:cBhvr>
                                    </p:animEffect>
                                  </p:childTnLst>
                                </p:cTn>
                              </p:par>
                              <p:par>
                                <p:cTn id="21" presetID="12" presetClass="entr" presetSubtype="1"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anim calcmode="lin" valueType="num">
                                      <p:cBhvr additive="base">
                                        <p:cTn id="23" dur="500"/>
                                        <p:tgtEl>
                                          <p:spTgt spid="50"/>
                                        </p:tgtEl>
                                        <p:attrNameLst>
                                          <p:attrName>ppt_y</p:attrName>
                                        </p:attrNameLst>
                                      </p:cBhvr>
                                      <p:tavLst>
                                        <p:tav tm="0">
                                          <p:val>
                                            <p:strVal val="#ppt_y-#ppt_h*1.125000"/>
                                          </p:val>
                                        </p:tav>
                                        <p:tav tm="100000">
                                          <p:val>
                                            <p:strVal val="#ppt_y"/>
                                          </p:val>
                                        </p:tav>
                                      </p:tavLst>
                                    </p:anim>
                                    <p:animEffect transition="in" filter="wipe(down)">
                                      <p:cBhvr>
                                        <p:cTn id="24" dur="500"/>
                                        <p:tgtEl>
                                          <p:spTgt spid="50"/>
                                        </p:tgtEl>
                                      </p:cBhvr>
                                    </p:animEffect>
                                  </p:childTnLst>
                                </p:cTn>
                              </p:par>
                              <p:par>
                                <p:cTn id="25" presetID="12" presetClass="entr" presetSubtype="1" fill="hold" grpId="0" nodeType="withEffect">
                                  <p:stCondLst>
                                    <p:cond delay="0"/>
                                  </p:stCondLst>
                                  <p:childTnLst>
                                    <p:set>
                                      <p:cBhvr>
                                        <p:cTn id="26" dur="1" fill="hold">
                                          <p:stCondLst>
                                            <p:cond delay="0"/>
                                          </p:stCondLst>
                                        </p:cTn>
                                        <p:tgtEl>
                                          <p:spTgt spid="49"/>
                                        </p:tgtEl>
                                        <p:attrNameLst>
                                          <p:attrName>style.visibility</p:attrName>
                                        </p:attrNameLst>
                                      </p:cBhvr>
                                      <p:to>
                                        <p:strVal val="visible"/>
                                      </p:to>
                                    </p:set>
                                    <p:anim calcmode="lin" valueType="num">
                                      <p:cBhvr additive="base">
                                        <p:cTn id="27" dur="500"/>
                                        <p:tgtEl>
                                          <p:spTgt spid="49"/>
                                        </p:tgtEl>
                                        <p:attrNameLst>
                                          <p:attrName>ppt_y</p:attrName>
                                        </p:attrNameLst>
                                      </p:cBhvr>
                                      <p:tavLst>
                                        <p:tav tm="0">
                                          <p:val>
                                            <p:strVal val="#ppt_y-#ppt_h*1.125000"/>
                                          </p:val>
                                        </p:tav>
                                        <p:tav tm="100000">
                                          <p:val>
                                            <p:strVal val="#ppt_y"/>
                                          </p:val>
                                        </p:tav>
                                      </p:tavLst>
                                    </p:anim>
                                    <p:animEffect transition="in" filter="wipe(down)">
                                      <p:cBhvr>
                                        <p:cTn id="28" dur="500"/>
                                        <p:tgtEl>
                                          <p:spTgt spid="49"/>
                                        </p:tgtEl>
                                      </p:cBhvr>
                                    </p:animEffect>
                                  </p:childTnLst>
                                </p:cTn>
                              </p:par>
                              <p:par>
                                <p:cTn id="29" presetID="12" presetClass="entr" presetSubtype="2"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anim calcmode="lin" valueType="num">
                                      <p:cBhvr additive="base">
                                        <p:cTn id="31" dur="500"/>
                                        <p:tgtEl>
                                          <p:spTgt spid="53"/>
                                        </p:tgtEl>
                                        <p:attrNameLst>
                                          <p:attrName>ppt_x</p:attrName>
                                        </p:attrNameLst>
                                      </p:cBhvr>
                                      <p:tavLst>
                                        <p:tav tm="0">
                                          <p:val>
                                            <p:strVal val="#ppt_x+#ppt_w*1.125000"/>
                                          </p:val>
                                        </p:tav>
                                        <p:tav tm="100000">
                                          <p:val>
                                            <p:strVal val="#ppt_x"/>
                                          </p:val>
                                        </p:tav>
                                      </p:tavLst>
                                    </p:anim>
                                    <p:animEffect transition="in" filter="wipe(left)">
                                      <p:cBhvr>
                                        <p:cTn id="32" dur="500"/>
                                        <p:tgtEl>
                                          <p:spTgt spid="53"/>
                                        </p:tgtEl>
                                      </p:cBhvr>
                                    </p:animEffect>
                                  </p:childTnLst>
                                </p:cTn>
                              </p:par>
                              <p:par>
                                <p:cTn id="33" presetID="12" presetClass="entr" presetSubtype="2"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anim calcmode="lin" valueType="num">
                                      <p:cBhvr additive="base">
                                        <p:cTn id="35" dur="500"/>
                                        <p:tgtEl>
                                          <p:spTgt spid="54"/>
                                        </p:tgtEl>
                                        <p:attrNameLst>
                                          <p:attrName>ppt_x</p:attrName>
                                        </p:attrNameLst>
                                      </p:cBhvr>
                                      <p:tavLst>
                                        <p:tav tm="0">
                                          <p:val>
                                            <p:strVal val="#ppt_x+#ppt_w*1.125000"/>
                                          </p:val>
                                        </p:tav>
                                        <p:tav tm="100000">
                                          <p:val>
                                            <p:strVal val="#ppt_x"/>
                                          </p:val>
                                        </p:tav>
                                      </p:tavLst>
                                    </p:anim>
                                    <p:animEffect transition="in" filter="wipe(left)">
                                      <p:cBhvr>
                                        <p:cTn id="36" dur="500"/>
                                        <p:tgtEl>
                                          <p:spTgt spid="54"/>
                                        </p:tgtEl>
                                      </p:cBhvr>
                                    </p:animEffect>
                                  </p:childTnLst>
                                </p:cTn>
                              </p:par>
                            </p:childTnLst>
                          </p:cTn>
                        </p:par>
                      </p:childTnLst>
                    </p:cTn>
                  </p:par>
                  <p:par>
                    <p:cTn id="37" fill="hold">
                      <p:stCondLst>
                        <p:cond delay="indefinite"/>
                      </p:stCondLst>
                      <p:childTnLst>
                        <p:par>
                          <p:cTn id="38" fill="hold">
                            <p:stCondLst>
                              <p:cond delay="0"/>
                            </p:stCondLst>
                            <p:childTnLst>
                              <p:par>
                                <p:cTn id="39" presetID="34" presetClass="emph" presetSubtype="0" fill="hold" grpId="0" nodeType="clickEffect">
                                  <p:stCondLst>
                                    <p:cond delay="0"/>
                                  </p:stCondLst>
                                  <p:iterate type="lt">
                                    <p:tmPct val="10000"/>
                                  </p:iterate>
                                  <p:childTnLst>
                                    <p:animMotion origin="layout" path="M 0.0 0.0 L 0.0 -0.07213" pathEditMode="relative" ptsTypes="">
                                      <p:cBhvr>
                                        <p:cTn id="40" dur="250" accel="50000" decel="50000" autoRev="1" fill="hold">
                                          <p:stCondLst>
                                            <p:cond delay="0"/>
                                          </p:stCondLst>
                                        </p:cTn>
                                        <p:tgtEl>
                                          <p:spTgt spid="40"/>
                                        </p:tgtEl>
                                        <p:attrNameLst>
                                          <p:attrName>ppt_x</p:attrName>
                                          <p:attrName>ppt_y</p:attrName>
                                        </p:attrNameLst>
                                      </p:cBhvr>
                                    </p:animMotion>
                                    <p:animRot by="1500000">
                                      <p:cBhvr>
                                        <p:cTn id="41" dur="125" fill="hold">
                                          <p:stCondLst>
                                            <p:cond delay="0"/>
                                          </p:stCondLst>
                                        </p:cTn>
                                        <p:tgtEl>
                                          <p:spTgt spid="40"/>
                                        </p:tgtEl>
                                        <p:attrNameLst>
                                          <p:attrName>r</p:attrName>
                                        </p:attrNameLst>
                                      </p:cBhvr>
                                    </p:animRot>
                                    <p:animRot by="-1500000">
                                      <p:cBhvr>
                                        <p:cTn id="42" dur="125" fill="hold">
                                          <p:stCondLst>
                                            <p:cond delay="125"/>
                                          </p:stCondLst>
                                        </p:cTn>
                                        <p:tgtEl>
                                          <p:spTgt spid="40"/>
                                        </p:tgtEl>
                                        <p:attrNameLst>
                                          <p:attrName>r</p:attrName>
                                        </p:attrNameLst>
                                      </p:cBhvr>
                                    </p:animRot>
                                    <p:animRot by="-1500000">
                                      <p:cBhvr>
                                        <p:cTn id="43" dur="125" fill="hold">
                                          <p:stCondLst>
                                            <p:cond delay="250"/>
                                          </p:stCondLst>
                                        </p:cTn>
                                        <p:tgtEl>
                                          <p:spTgt spid="40"/>
                                        </p:tgtEl>
                                        <p:attrNameLst>
                                          <p:attrName>r</p:attrName>
                                        </p:attrNameLst>
                                      </p:cBhvr>
                                    </p:animRot>
                                    <p:animRot by="1500000">
                                      <p:cBhvr>
                                        <p:cTn id="44" dur="125" fill="hold">
                                          <p:stCondLst>
                                            <p:cond delay="375"/>
                                          </p:stCondLst>
                                        </p:cTn>
                                        <p:tgtEl>
                                          <p:spTgt spid="40"/>
                                        </p:tgtEl>
                                        <p:attrNameLst>
                                          <p:attrName>r</p:attrName>
                                        </p:attrNameLst>
                                      </p:cBhvr>
                                    </p:animRot>
                                  </p:childTnLst>
                                </p:cTn>
                              </p:par>
                            </p:childTnLst>
                          </p:cTn>
                        </p:par>
                      </p:childTnLst>
                    </p:cTn>
                  </p:par>
                  <p:par>
                    <p:cTn id="45" fill="hold">
                      <p:stCondLst>
                        <p:cond delay="indefinite"/>
                      </p:stCondLst>
                      <p:childTnLst>
                        <p:par>
                          <p:cTn id="46" fill="hold">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57"/>
                                        </p:tgtEl>
                                        <p:attrNameLst>
                                          <p:attrName>style.visibility</p:attrName>
                                        </p:attrNameLst>
                                      </p:cBhvr>
                                      <p:to>
                                        <p:strVal val="visible"/>
                                      </p:to>
                                    </p:set>
                                    <p:anim calcmode="lin" valueType="num">
                                      <p:cBhvr additive="base">
                                        <p:cTn id="49" dur="500"/>
                                        <p:tgtEl>
                                          <p:spTgt spid="57"/>
                                        </p:tgtEl>
                                        <p:attrNameLst>
                                          <p:attrName>ppt_x</p:attrName>
                                        </p:attrNameLst>
                                      </p:cBhvr>
                                      <p:tavLst>
                                        <p:tav tm="0">
                                          <p:val>
                                            <p:strVal val="#ppt_x-#ppt_w*1.125000"/>
                                          </p:val>
                                        </p:tav>
                                        <p:tav tm="100000">
                                          <p:val>
                                            <p:strVal val="#ppt_x"/>
                                          </p:val>
                                        </p:tav>
                                      </p:tavLst>
                                    </p:anim>
                                    <p:animEffect transition="in" filter="wipe(right)">
                                      <p:cBhvr>
                                        <p:cTn id="50" dur="500"/>
                                        <p:tgtEl>
                                          <p:spTgt spid="57"/>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anim calcmode="lin" valueType="num">
                                      <p:cBhvr additive="base">
                                        <p:cTn id="53" dur="500"/>
                                        <p:tgtEl>
                                          <p:spTgt spid="58"/>
                                        </p:tgtEl>
                                        <p:attrNameLst>
                                          <p:attrName>ppt_x</p:attrName>
                                        </p:attrNameLst>
                                      </p:cBhvr>
                                      <p:tavLst>
                                        <p:tav tm="0">
                                          <p:val>
                                            <p:strVal val="#ppt_x-#ppt_w*1.125000"/>
                                          </p:val>
                                        </p:tav>
                                        <p:tav tm="100000">
                                          <p:val>
                                            <p:strVal val="#ppt_x"/>
                                          </p:val>
                                        </p:tav>
                                      </p:tavLst>
                                    </p:anim>
                                    <p:animEffect transition="in" filter="wipe(right)">
                                      <p:cBhvr>
                                        <p:cTn id="54" dur="500"/>
                                        <p:tgtEl>
                                          <p:spTgt spid="58"/>
                                        </p:tgtEl>
                                      </p:cBhvr>
                                    </p:animEffect>
                                  </p:childTnLst>
                                </p:cTn>
                              </p:par>
                              <p:par>
                                <p:cTn id="55" presetID="12" presetClass="entr" presetSubtype="1" fill="hold" grpId="0" nodeType="withEffect">
                                  <p:stCondLst>
                                    <p:cond delay="0"/>
                                  </p:stCondLst>
                                  <p:childTnLst>
                                    <p:set>
                                      <p:cBhvr>
                                        <p:cTn id="56" dur="1" fill="hold">
                                          <p:stCondLst>
                                            <p:cond delay="0"/>
                                          </p:stCondLst>
                                        </p:cTn>
                                        <p:tgtEl>
                                          <p:spTgt spid="59"/>
                                        </p:tgtEl>
                                        <p:attrNameLst>
                                          <p:attrName>style.visibility</p:attrName>
                                        </p:attrNameLst>
                                      </p:cBhvr>
                                      <p:to>
                                        <p:strVal val="visible"/>
                                      </p:to>
                                    </p:set>
                                    <p:anim calcmode="lin" valueType="num">
                                      <p:cBhvr additive="base">
                                        <p:cTn id="57" dur="500"/>
                                        <p:tgtEl>
                                          <p:spTgt spid="59"/>
                                        </p:tgtEl>
                                        <p:attrNameLst>
                                          <p:attrName>ppt_y</p:attrName>
                                        </p:attrNameLst>
                                      </p:cBhvr>
                                      <p:tavLst>
                                        <p:tav tm="0">
                                          <p:val>
                                            <p:strVal val="#ppt_y-#ppt_h*1.125000"/>
                                          </p:val>
                                        </p:tav>
                                        <p:tav tm="100000">
                                          <p:val>
                                            <p:strVal val="#ppt_y"/>
                                          </p:val>
                                        </p:tav>
                                      </p:tavLst>
                                    </p:anim>
                                    <p:animEffect transition="in" filter="wipe(down)">
                                      <p:cBhvr>
                                        <p:cTn id="58" dur="500"/>
                                        <p:tgtEl>
                                          <p:spTgt spid="59"/>
                                        </p:tgtEl>
                                      </p:cBhvr>
                                    </p:animEffect>
                                  </p:childTnLst>
                                </p:cTn>
                              </p:par>
                              <p:par>
                                <p:cTn id="59" presetID="12" presetClass="entr" presetSubtype="1" fill="hold" grpId="0" nodeType="withEffect">
                                  <p:stCondLst>
                                    <p:cond delay="0"/>
                                  </p:stCondLst>
                                  <p:childTnLst>
                                    <p:set>
                                      <p:cBhvr>
                                        <p:cTn id="60" dur="1" fill="hold">
                                          <p:stCondLst>
                                            <p:cond delay="0"/>
                                          </p:stCondLst>
                                        </p:cTn>
                                        <p:tgtEl>
                                          <p:spTgt spid="60"/>
                                        </p:tgtEl>
                                        <p:attrNameLst>
                                          <p:attrName>style.visibility</p:attrName>
                                        </p:attrNameLst>
                                      </p:cBhvr>
                                      <p:to>
                                        <p:strVal val="visible"/>
                                      </p:to>
                                    </p:set>
                                    <p:anim calcmode="lin" valueType="num">
                                      <p:cBhvr additive="base">
                                        <p:cTn id="61" dur="500"/>
                                        <p:tgtEl>
                                          <p:spTgt spid="60"/>
                                        </p:tgtEl>
                                        <p:attrNameLst>
                                          <p:attrName>ppt_y</p:attrName>
                                        </p:attrNameLst>
                                      </p:cBhvr>
                                      <p:tavLst>
                                        <p:tav tm="0">
                                          <p:val>
                                            <p:strVal val="#ppt_y-#ppt_h*1.125000"/>
                                          </p:val>
                                        </p:tav>
                                        <p:tav tm="100000">
                                          <p:val>
                                            <p:strVal val="#ppt_y"/>
                                          </p:val>
                                        </p:tav>
                                      </p:tavLst>
                                    </p:anim>
                                    <p:animEffect transition="in" filter="wipe(down)">
                                      <p:cBhvr>
                                        <p:cTn id="62" dur="500"/>
                                        <p:tgtEl>
                                          <p:spTgt spid="60"/>
                                        </p:tgtEl>
                                      </p:cBhvr>
                                    </p:animEffect>
                                  </p:childTnLst>
                                </p:cTn>
                              </p:par>
                              <p:par>
                                <p:cTn id="63" presetID="12" presetClass="entr" presetSubtype="8" fill="hold" grpId="0" nodeType="withEffect">
                                  <p:stCondLst>
                                    <p:cond delay="0"/>
                                  </p:stCondLst>
                                  <p:childTnLst>
                                    <p:set>
                                      <p:cBhvr>
                                        <p:cTn id="64" dur="1" fill="hold">
                                          <p:stCondLst>
                                            <p:cond delay="0"/>
                                          </p:stCondLst>
                                        </p:cTn>
                                        <p:tgtEl>
                                          <p:spTgt spid="62"/>
                                        </p:tgtEl>
                                        <p:attrNameLst>
                                          <p:attrName>style.visibility</p:attrName>
                                        </p:attrNameLst>
                                      </p:cBhvr>
                                      <p:to>
                                        <p:strVal val="visible"/>
                                      </p:to>
                                    </p:set>
                                    <p:anim calcmode="lin" valueType="num">
                                      <p:cBhvr additive="base">
                                        <p:cTn id="65" dur="500"/>
                                        <p:tgtEl>
                                          <p:spTgt spid="62"/>
                                        </p:tgtEl>
                                        <p:attrNameLst>
                                          <p:attrName>ppt_x</p:attrName>
                                        </p:attrNameLst>
                                      </p:cBhvr>
                                      <p:tavLst>
                                        <p:tav tm="0">
                                          <p:val>
                                            <p:strVal val="#ppt_x-#ppt_w*1.125000"/>
                                          </p:val>
                                        </p:tav>
                                        <p:tav tm="100000">
                                          <p:val>
                                            <p:strVal val="#ppt_x"/>
                                          </p:val>
                                        </p:tav>
                                      </p:tavLst>
                                    </p:anim>
                                    <p:animEffect transition="in" filter="wipe(right)">
                                      <p:cBhvr>
                                        <p:cTn id="66" dur="500"/>
                                        <p:tgtEl>
                                          <p:spTgt spid="62"/>
                                        </p:tgtEl>
                                      </p:cBhvr>
                                    </p:animEffect>
                                  </p:childTnLst>
                                </p:cTn>
                              </p:par>
                              <p:par>
                                <p:cTn id="67" presetID="12" presetClass="entr" presetSubtype="8"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anim calcmode="lin" valueType="num">
                                      <p:cBhvr additive="base">
                                        <p:cTn id="69" dur="500"/>
                                        <p:tgtEl>
                                          <p:spTgt spid="63"/>
                                        </p:tgtEl>
                                        <p:attrNameLst>
                                          <p:attrName>ppt_x</p:attrName>
                                        </p:attrNameLst>
                                      </p:cBhvr>
                                      <p:tavLst>
                                        <p:tav tm="0">
                                          <p:val>
                                            <p:strVal val="#ppt_x-#ppt_w*1.125000"/>
                                          </p:val>
                                        </p:tav>
                                        <p:tav tm="100000">
                                          <p:val>
                                            <p:strVal val="#ppt_x"/>
                                          </p:val>
                                        </p:tav>
                                      </p:tavLst>
                                    </p:anim>
                                    <p:animEffect transition="in" filter="wipe(right)">
                                      <p:cBhvr>
                                        <p:cTn id="7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49" grpId="0"/>
      <p:bldP spid="50" grpId="0"/>
      <p:bldP spid="53" grpId="0"/>
      <p:bldP spid="54" grpId="0"/>
      <p:bldP spid="55" grpId="0"/>
      <p:bldP spid="56" grpId="0"/>
      <p:bldP spid="57" grpId="0"/>
      <p:bldP spid="58" grpId="0"/>
      <p:bldP spid="59" grpId="0"/>
      <p:bldP spid="60" grpId="0"/>
      <p:bldP spid="62" grpId="0"/>
      <p:bldP spid="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注: 右箭头 3">
            <a:extLst>
              <a:ext uri="{FF2B5EF4-FFF2-40B4-BE49-F238E27FC236}">
                <a16:creationId xmlns:a16="http://schemas.microsoft.com/office/drawing/2014/main" xmlns="" id="{9CA3417B-2585-4625-A2D0-B60474035BBD}"/>
              </a:ext>
            </a:extLst>
          </p:cNvPr>
          <p:cNvSpPr/>
          <p:nvPr/>
        </p:nvSpPr>
        <p:spPr>
          <a:xfrm>
            <a:off x="2901915" y="2622289"/>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67" name="标注: 右箭头 66">
            <a:extLst>
              <a:ext uri="{FF2B5EF4-FFF2-40B4-BE49-F238E27FC236}">
                <a16:creationId xmlns:a16="http://schemas.microsoft.com/office/drawing/2014/main" xmlns="" id="{88BEB6DD-F68B-47E1-8787-6DC4625EA41F}"/>
              </a:ext>
            </a:extLst>
          </p:cNvPr>
          <p:cNvSpPr/>
          <p:nvPr/>
        </p:nvSpPr>
        <p:spPr>
          <a:xfrm rot="5400000">
            <a:off x="1869885" y="2188087"/>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7040507" y="1690434"/>
            <a:ext cx="0" cy="2283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395410" y="2941115"/>
            <a:ext cx="828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164495" y="1643731"/>
            <a:ext cx="0" cy="25964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434739" y="2795932"/>
            <a:ext cx="343374" cy="277970"/>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956" y="2767505"/>
            <a:ext cx="282065" cy="363549"/>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4445961" y="3020811"/>
            <a:ext cx="306977" cy="261610"/>
          </a:xfrm>
          <a:prstGeom prst="rect">
            <a:avLst/>
          </a:prstGeom>
          <a:noFill/>
        </p:spPr>
        <p:txBody>
          <a:bodyPr wrap="square" rtlCol="0">
            <a:spAutoFit/>
          </a:bodyPr>
          <a:lstStyle/>
          <a:p>
            <a:pPr algn="ctr"/>
            <a:r>
              <a:rPr lang="en-US" altLang="zh-CN" sz="1100" b="1" dirty="0">
                <a:solidFill>
                  <a:srgbClr val="000000"/>
                </a:solidFill>
              </a:rPr>
              <a:t>R</a:t>
            </a:r>
            <a:endParaRPr lang="zh-CN" altLang="en-US" sz="11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164014" y="3077196"/>
            <a:ext cx="417256" cy="261610"/>
          </a:xfrm>
          <a:prstGeom prst="rect">
            <a:avLst/>
          </a:prstGeom>
          <a:noFill/>
        </p:spPr>
        <p:txBody>
          <a:bodyPr wrap="square" rtlCol="0">
            <a:spAutoFit/>
          </a:bodyPr>
          <a:lstStyle/>
          <a:p>
            <a:pPr algn="ctr"/>
            <a:r>
              <a:rPr lang="en-US" altLang="zh-CN" sz="1100" b="1" dirty="0">
                <a:solidFill>
                  <a:srgbClr val="000000"/>
                </a:solidFill>
              </a:rPr>
              <a:t>S1</a:t>
            </a:r>
            <a:endParaRPr lang="zh-CN" altLang="en-US" sz="11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1949223" y="1438007"/>
            <a:ext cx="411889" cy="404916"/>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A</a:t>
              </a:r>
              <a:endParaRPr lang="zh-CN" altLang="en-US" sz="11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270846" y="2693762"/>
            <a:ext cx="411889" cy="404916"/>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B</a:t>
              </a:r>
              <a:endParaRPr lang="zh-CN" altLang="en-US" sz="11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1883908" y="3906554"/>
            <a:ext cx="411889" cy="404916"/>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C</a:t>
              </a:r>
              <a:endParaRPr lang="zh-CN" altLang="en-US" sz="11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5830" y="2767505"/>
            <a:ext cx="282065" cy="363549"/>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8465413" y="2654708"/>
            <a:ext cx="411889" cy="404916"/>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E</a:t>
              </a:r>
              <a:endParaRPr lang="zh-CN" altLang="en-US" sz="11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4231369" y="2686342"/>
            <a:ext cx="306977" cy="261610"/>
          </a:xfrm>
          <a:prstGeom prst="rect">
            <a:avLst/>
          </a:prstGeom>
          <a:noFill/>
        </p:spPr>
        <p:txBody>
          <a:bodyPr wrap="square" rtlCol="0">
            <a:spAutoFit/>
          </a:bodyPr>
          <a:lstStyle/>
          <a:p>
            <a:pPr algn="ctr"/>
            <a:r>
              <a:rPr lang="en-US" altLang="zh-CN" sz="1100" b="1" dirty="0">
                <a:solidFill>
                  <a:srgbClr val="000000"/>
                </a:solidFill>
              </a:rPr>
              <a:t>0</a:t>
            </a:r>
            <a:endParaRPr lang="zh-CN" altLang="en-US" sz="11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4649044" y="2686342"/>
            <a:ext cx="306977" cy="261610"/>
          </a:xfrm>
          <a:prstGeom prst="rect">
            <a:avLst/>
          </a:prstGeom>
          <a:noFill/>
        </p:spPr>
        <p:txBody>
          <a:bodyPr wrap="square" rtlCol="0">
            <a:spAutoFit/>
          </a:bodyPr>
          <a:lstStyle/>
          <a:p>
            <a:pPr algn="ctr"/>
            <a:r>
              <a:rPr lang="en-US" altLang="zh-CN" sz="1100" b="1" dirty="0">
                <a:solidFill>
                  <a:srgbClr val="000000"/>
                </a:solidFill>
              </a:rPr>
              <a:t>1</a:t>
            </a:r>
            <a:endParaRPr lang="zh-CN" altLang="en-US" sz="11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6623251" y="3077196"/>
            <a:ext cx="417256" cy="261610"/>
          </a:xfrm>
          <a:prstGeom prst="rect">
            <a:avLst/>
          </a:prstGeom>
          <a:noFill/>
        </p:spPr>
        <p:txBody>
          <a:bodyPr wrap="square" rtlCol="0">
            <a:spAutoFit/>
          </a:bodyPr>
          <a:lstStyle/>
          <a:p>
            <a:pPr algn="ctr"/>
            <a:r>
              <a:rPr lang="en-US" altLang="zh-CN" sz="1100" b="1" dirty="0">
                <a:solidFill>
                  <a:srgbClr val="000000"/>
                </a:solidFill>
              </a:rPr>
              <a:t>S2</a:t>
            </a:r>
            <a:endParaRPr lang="zh-CN" altLang="en-US" sz="11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6790621" y="1437621"/>
            <a:ext cx="411889" cy="404916"/>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D</a:t>
              </a:r>
              <a:endParaRPr lang="zh-CN" altLang="en-US" sz="11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6725307" y="3906167"/>
            <a:ext cx="411889" cy="404916"/>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F</a:t>
              </a:r>
              <a:endParaRPr lang="zh-CN" altLang="en-US" sz="1100" b="1" dirty="0">
                <a:solidFill>
                  <a:srgbClr val="FFFFFF"/>
                </a:solidFill>
              </a:endParaRPr>
            </a:p>
          </p:txBody>
        </p:sp>
      </p:gr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61610"/>
          </a:xfrm>
          <a:prstGeom prst="rect">
            <a:avLst/>
          </a:prstGeom>
          <a:noFill/>
        </p:spPr>
        <p:txBody>
          <a:bodyPr wrap="square" rtlCol="0">
            <a:spAutoFit/>
          </a:bodyPr>
          <a:lstStyle/>
          <a:p>
            <a:r>
              <a:rPr lang="en-US" altLang="zh-CN" sz="1100" b="1" dirty="0">
                <a:solidFill>
                  <a:srgbClr val="000000"/>
                </a:solidFill>
              </a:rPr>
              <a:t>192.168.0.2/25</a:t>
            </a:r>
            <a:endParaRPr lang="zh-CN" altLang="en-US" sz="11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61610"/>
          </a:xfrm>
          <a:prstGeom prst="rect">
            <a:avLst/>
          </a:prstGeom>
          <a:noFill/>
        </p:spPr>
        <p:txBody>
          <a:bodyPr wrap="square" rtlCol="0">
            <a:spAutoFit/>
          </a:bodyPr>
          <a:lstStyle/>
          <a:p>
            <a:r>
              <a:rPr lang="en-US" altLang="zh-CN" sz="1100" b="1" dirty="0">
                <a:solidFill>
                  <a:srgbClr val="000000"/>
                </a:solidFill>
              </a:rPr>
              <a:t>192.168.0.3/25</a:t>
            </a:r>
            <a:endParaRPr lang="zh-CN" altLang="en-US" sz="11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61610"/>
          </a:xfrm>
          <a:prstGeom prst="rect">
            <a:avLst/>
          </a:prstGeom>
          <a:noFill/>
        </p:spPr>
        <p:txBody>
          <a:bodyPr wrap="square" rtlCol="0">
            <a:spAutoFit/>
          </a:bodyPr>
          <a:lstStyle/>
          <a:p>
            <a:r>
              <a:rPr lang="en-US" altLang="zh-CN" sz="1100" b="1" dirty="0">
                <a:solidFill>
                  <a:srgbClr val="000000"/>
                </a:solidFill>
              </a:rPr>
              <a:t>192.168.0.1/25</a:t>
            </a:r>
            <a:endParaRPr lang="zh-CN" altLang="en-US" sz="11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261610"/>
          </a:xfrm>
          <a:prstGeom prst="rect">
            <a:avLst/>
          </a:prstGeom>
          <a:noFill/>
        </p:spPr>
        <p:txBody>
          <a:bodyPr wrap="square" rtlCol="0">
            <a:spAutoFit/>
          </a:bodyPr>
          <a:lstStyle/>
          <a:p>
            <a:r>
              <a:rPr lang="en-US" altLang="zh-CN" sz="1100" b="1" dirty="0">
                <a:solidFill>
                  <a:srgbClr val="000000"/>
                </a:solidFill>
              </a:rPr>
              <a:t>192.168.0.129/25</a:t>
            </a:r>
            <a:endParaRPr lang="zh-CN" altLang="en-US" sz="11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61610"/>
          </a:xfrm>
          <a:prstGeom prst="rect">
            <a:avLst/>
          </a:prstGeom>
          <a:noFill/>
        </p:spPr>
        <p:txBody>
          <a:bodyPr wrap="square" rtlCol="0">
            <a:spAutoFit/>
          </a:bodyPr>
          <a:lstStyle/>
          <a:p>
            <a:r>
              <a:rPr lang="en-US" altLang="zh-CN" sz="1100" b="1" dirty="0">
                <a:solidFill>
                  <a:srgbClr val="000000"/>
                </a:solidFill>
              </a:rPr>
              <a:t>192.168.0.130/25</a:t>
            </a:r>
            <a:endParaRPr lang="zh-CN" altLang="en-US" sz="11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261610"/>
          </a:xfrm>
          <a:prstGeom prst="rect">
            <a:avLst/>
          </a:prstGeom>
          <a:noFill/>
        </p:spPr>
        <p:txBody>
          <a:bodyPr wrap="square" rtlCol="0">
            <a:spAutoFit/>
          </a:bodyPr>
          <a:lstStyle/>
          <a:p>
            <a:r>
              <a:rPr lang="en-US" altLang="zh-CN" sz="1100" b="1" dirty="0">
                <a:solidFill>
                  <a:srgbClr val="000000"/>
                </a:solidFill>
              </a:rPr>
              <a:t>192.168.0.131/25</a:t>
            </a:r>
            <a:endParaRPr lang="zh-CN" altLang="en-US" sz="1100" b="1" dirty="0">
              <a:solidFill>
                <a:srgbClr val="000000"/>
              </a:solidFill>
            </a:endParaRPr>
          </a:p>
        </p:txBody>
      </p:sp>
      <p:sp>
        <p:nvSpPr>
          <p:cNvPr id="49" name="文本框 48">
            <a:extLst>
              <a:ext uri="{FF2B5EF4-FFF2-40B4-BE49-F238E27FC236}">
                <a16:creationId xmlns:a16="http://schemas.microsoft.com/office/drawing/2014/main" xmlns="" id="{5CC30D24-4A88-4103-9BB5-7B1BB9B03A14}"/>
              </a:ext>
            </a:extLst>
          </p:cNvPr>
          <p:cNvSpPr txBox="1"/>
          <p:nvPr/>
        </p:nvSpPr>
        <p:spPr>
          <a:xfrm>
            <a:off x="244633"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0" name="文本框 49">
            <a:extLst>
              <a:ext uri="{FF2B5EF4-FFF2-40B4-BE49-F238E27FC236}">
                <a16:creationId xmlns:a16="http://schemas.microsoft.com/office/drawing/2014/main" xmlns="" id="{F492107D-ED20-4E7E-BDC0-2D207977D1D9}"/>
              </a:ext>
            </a:extLst>
          </p:cNvPr>
          <p:cNvSpPr txBox="1"/>
          <p:nvPr/>
        </p:nvSpPr>
        <p:spPr>
          <a:xfrm>
            <a:off x="244633" y="3496841"/>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3" name="文本框 52">
            <a:extLst>
              <a:ext uri="{FF2B5EF4-FFF2-40B4-BE49-F238E27FC236}">
                <a16:creationId xmlns:a16="http://schemas.microsoft.com/office/drawing/2014/main" xmlns="" id="{5F47D0D3-F37C-4EA2-86A8-AE88A9D1819E}"/>
              </a:ext>
            </a:extLst>
          </p:cNvPr>
          <p:cNvSpPr txBox="1"/>
          <p:nvPr/>
        </p:nvSpPr>
        <p:spPr>
          <a:xfrm>
            <a:off x="684113"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4" name="文本框 53">
            <a:extLst>
              <a:ext uri="{FF2B5EF4-FFF2-40B4-BE49-F238E27FC236}">
                <a16:creationId xmlns:a16="http://schemas.microsoft.com/office/drawing/2014/main" xmlns="" id="{E22DF24E-490C-4B31-A524-70268D3D82A6}"/>
              </a:ext>
            </a:extLst>
          </p:cNvPr>
          <p:cNvSpPr txBox="1"/>
          <p:nvPr/>
        </p:nvSpPr>
        <p:spPr>
          <a:xfrm>
            <a:off x="684113" y="4323936"/>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5" name="文本框 54">
            <a:extLst>
              <a:ext uri="{FF2B5EF4-FFF2-40B4-BE49-F238E27FC236}">
                <a16:creationId xmlns:a16="http://schemas.microsoft.com/office/drawing/2014/main" xmlns="" id="{B6117769-D9E7-4008-84EE-44D5F780630E}"/>
              </a:ext>
            </a:extLst>
          </p:cNvPr>
          <p:cNvSpPr txBox="1"/>
          <p:nvPr/>
        </p:nvSpPr>
        <p:spPr>
          <a:xfrm>
            <a:off x="813133"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6" name="文本框 55">
            <a:extLst>
              <a:ext uri="{FF2B5EF4-FFF2-40B4-BE49-F238E27FC236}">
                <a16:creationId xmlns:a16="http://schemas.microsoft.com/office/drawing/2014/main" xmlns="" id="{B1BA0A0C-1840-459A-939E-B85A3A8687B4}"/>
              </a:ext>
            </a:extLst>
          </p:cNvPr>
          <p:cNvSpPr txBox="1"/>
          <p:nvPr/>
        </p:nvSpPr>
        <p:spPr>
          <a:xfrm>
            <a:off x="813133" y="1865322"/>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7" name="文本框 56">
            <a:extLst>
              <a:ext uri="{FF2B5EF4-FFF2-40B4-BE49-F238E27FC236}">
                <a16:creationId xmlns:a16="http://schemas.microsoft.com/office/drawing/2014/main" xmlns="" id="{AE71A54D-D2D1-4937-9BDF-3F7DA6298299}"/>
              </a:ext>
            </a:extLst>
          </p:cNvPr>
          <p:cNvSpPr txBox="1"/>
          <p:nvPr/>
        </p:nvSpPr>
        <p:spPr>
          <a:xfrm>
            <a:off x="7190155"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8" name="文本框 57">
            <a:extLst>
              <a:ext uri="{FF2B5EF4-FFF2-40B4-BE49-F238E27FC236}">
                <a16:creationId xmlns:a16="http://schemas.microsoft.com/office/drawing/2014/main" xmlns="" id="{D0823DF3-8845-4336-8E45-B69BEDE0F76A}"/>
              </a:ext>
            </a:extLst>
          </p:cNvPr>
          <p:cNvSpPr txBox="1"/>
          <p:nvPr/>
        </p:nvSpPr>
        <p:spPr>
          <a:xfrm>
            <a:off x="7190155" y="1865322"/>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59" name="文本框 58">
            <a:extLst>
              <a:ext uri="{FF2B5EF4-FFF2-40B4-BE49-F238E27FC236}">
                <a16:creationId xmlns:a16="http://schemas.microsoft.com/office/drawing/2014/main" xmlns="" id="{C88EBE3C-3B0A-4806-A830-8D3348CAD4AA}"/>
              </a:ext>
            </a:extLst>
          </p:cNvPr>
          <p:cNvSpPr txBox="1"/>
          <p:nvPr/>
        </p:nvSpPr>
        <p:spPr>
          <a:xfrm>
            <a:off x="7596110"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0" name="文本框 59">
            <a:extLst>
              <a:ext uri="{FF2B5EF4-FFF2-40B4-BE49-F238E27FC236}">
                <a16:creationId xmlns:a16="http://schemas.microsoft.com/office/drawing/2014/main" xmlns="" id="{6ADF8629-826B-4D77-B254-9771590488C1}"/>
              </a:ext>
            </a:extLst>
          </p:cNvPr>
          <p:cNvSpPr txBox="1"/>
          <p:nvPr/>
        </p:nvSpPr>
        <p:spPr>
          <a:xfrm>
            <a:off x="7596110" y="3496841"/>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62" name="文本框 61">
            <a:extLst>
              <a:ext uri="{FF2B5EF4-FFF2-40B4-BE49-F238E27FC236}">
                <a16:creationId xmlns:a16="http://schemas.microsoft.com/office/drawing/2014/main" xmlns="" id="{BDEF5014-172D-4ADB-81B5-E835DE314E5D}"/>
              </a:ext>
            </a:extLst>
          </p:cNvPr>
          <p:cNvSpPr txBox="1"/>
          <p:nvPr/>
        </p:nvSpPr>
        <p:spPr>
          <a:xfrm>
            <a:off x="7190155"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3" name="文本框 62">
            <a:extLst>
              <a:ext uri="{FF2B5EF4-FFF2-40B4-BE49-F238E27FC236}">
                <a16:creationId xmlns:a16="http://schemas.microsoft.com/office/drawing/2014/main" xmlns="" id="{EE35669A-036A-4D6A-AB40-B1353D754FD7}"/>
              </a:ext>
            </a:extLst>
          </p:cNvPr>
          <p:cNvSpPr txBox="1"/>
          <p:nvPr/>
        </p:nvSpPr>
        <p:spPr>
          <a:xfrm>
            <a:off x="7190155" y="4323936"/>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grpSp>
        <p:nvGrpSpPr>
          <p:cNvPr id="3" name="组合 2">
            <a:extLst>
              <a:ext uri="{FF2B5EF4-FFF2-40B4-BE49-F238E27FC236}">
                <a16:creationId xmlns:a16="http://schemas.microsoft.com/office/drawing/2014/main" xmlns="" id="{DBFEADF5-4327-41F6-BABF-F05DFC2B7C23}"/>
              </a:ext>
            </a:extLst>
          </p:cNvPr>
          <p:cNvGrpSpPr/>
          <p:nvPr/>
        </p:nvGrpSpPr>
        <p:grpSpPr>
          <a:xfrm>
            <a:off x="2223961" y="850217"/>
            <a:ext cx="4767237" cy="590436"/>
            <a:chOff x="2965281" y="1133622"/>
            <a:chExt cx="6356316" cy="787248"/>
          </a:xfrm>
        </p:grpSpPr>
        <p:cxnSp>
          <p:nvCxnSpPr>
            <p:cNvPr id="61" name="连接符: 曲线 60">
              <a:extLst>
                <a:ext uri="{FF2B5EF4-FFF2-40B4-BE49-F238E27FC236}">
                  <a16:creationId xmlns:a16="http://schemas.microsoft.com/office/drawing/2014/main" xmlns="" id="{19974F67-17CB-495D-B47C-ACC1D642F84C}"/>
                </a:ext>
              </a:extLst>
            </p:cNvPr>
            <p:cNvCxnSpPr>
              <a:cxnSpLocks/>
            </p:cNvCxnSpPr>
            <p:nvPr/>
          </p:nvCxnSpPr>
          <p:spPr>
            <a:xfrm rot="16200000" flipH="1">
              <a:off x="6139342" y="-1261385"/>
              <a:ext cx="8194" cy="6356316"/>
            </a:xfrm>
            <a:prstGeom prst="curvedConnector3">
              <a:avLst>
                <a:gd name="adj1" fmla="val -7285709"/>
              </a:avLst>
            </a:prstGeom>
            <a:ln w="38100">
              <a:solidFill>
                <a:schemeClr val="accent3"/>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xmlns="" id="{E83F218B-34AF-43A0-8789-C90E32B1C00F}"/>
                </a:ext>
              </a:extLst>
            </p:cNvPr>
            <p:cNvSpPr txBox="1"/>
            <p:nvPr/>
          </p:nvSpPr>
          <p:spPr>
            <a:xfrm>
              <a:off x="5623373" y="1133622"/>
              <a:ext cx="1150703" cy="348813"/>
            </a:xfrm>
            <a:prstGeom prst="rect">
              <a:avLst/>
            </a:prstGeom>
            <a:solidFill>
              <a:schemeClr val="bg1"/>
            </a:solidFill>
          </p:spPr>
          <p:txBody>
            <a:bodyPr wrap="square" rtlCol="0">
              <a:spAutoFit/>
            </a:bodyPr>
            <a:lstStyle/>
            <a:p>
              <a:pPr algn="ctr"/>
              <a:r>
                <a:rPr lang="zh-CN" altLang="en-US" sz="1100" b="1" dirty="0">
                  <a:solidFill>
                    <a:srgbClr val="5BA3EB"/>
                  </a:solidFill>
                </a:rPr>
                <a:t>间接交付</a:t>
              </a:r>
            </a:p>
          </p:txBody>
        </p:sp>
      </p:grpSp>
      <p:sp>
        <p:nvSpPr>
          <p:cNvPr id="68" name="矩形 67">
            <a:extLst>
              <a:ext uri="{FF2B5EF4-FFF2-40B4-BE49-F238E27FC236}">
                <a16:creationId xmlns:a16="http://schemas.microsoft.com/office/drawing/2014/main" xmlns="" id="{7EAC9935-8D8E-4957-9475-2BCEB1F0B42F}"/>
              </a:ext>
            </a:extLst>
          </p:cNvPr>
          <p:cNvSpPr/>
          <p:nvPr/>
        </p:nvSpPr>
        <p:spPr>
          <a:xfrm>
            <a:off x="3177365" y="1218556"/>
            <a:ext cx="2789271" cy="311389"/>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100" b="1" dirty="0">
                <a:solidFill>
                  <a:srgbClr val="FFFFFF"/>
                </a:solidFill>
              </a:rPr>
              <a:t>路由器收到</a:t>
            </a:r>
            <a:r>
              <a:rPr lang="en-US" altLang="zh-CN" sz="1100" b="1" dirty="0">
                <a:solidFill>
                  <a:srgbClr val="FFFFFF"/>
                </a:solidFill>
              </a:rPr>
              <a:t>IP</a:t>
            </a:r>
            <a:r>
              <a:rPr lang="zh-CN" altLang="en-US" sz="1100" b="1" dirty="0">
                <a:solidFill>
                  <a:srgbClr val="FFFFFF"/>
                </a:solidFill>
              </a:rPr>
              <a:t>数据报后如何转发？</a:t>
            </a:r>
          </a:p>
        </p:txBody>
      </p:sp>
      <p:sp>
        <p:nvSpPr>
          <p:cNvPr id="69" name="文本框 68">
            <a:extLst>
              <a:ext uri="{FF2B5EF4-FFF2-40B4-BE49-F238E27FC236}">
                <a16:creationId xmlns:a16="http://schemas.microsoft.com/office/drawing/2014/main" xmlns="" id="{63DB3E9E-6A0D-4BCB-AD9B-823FD55AE7C2}"/>
              </a:ext>
            </a:extLst>
          </p:cNvPr>
          <p:cNvSpPr txBox="1"/>
          <p:nvPr/>
        </p:nvSpPr>
        <p:spPr>
          <a:xfrm>
            <a:off x="2703295" y="1568347"/>
            <a:ext cx="3633600" cy="261610"/>
          </a:xfrm>
          <a:prstGeom prst="rect">
            <a:avLst/>
          </a:prstGeom>
          <a:noFill/>
        </p:spPr>
        <p:txBody>
          <a:bodyPr wrap="square" rtlCol="0">
            <a:spAutoFit/>
          </a:bodyPr>
          <a:lstStyle/>
          <a:p>
            <a:r>
              <a:rPr lang="zh-CN" altLang="en-US" sz="1100" b="1" dirty="0">
                <a:solidFill>
                  <a:srgbClr val="000000"/>
                </a:solidFill>
              </a:rPr>
              <a:t>❶ 检查收到的</a:t>
            </a:r>
            <a:r>
              <a:rPr lang="en-US" altLang="zh-CN" sz="1100" b="1" dirty="0">
                <a:solidFill>
                  <a:srgbClr val="000000"/>
                </a:solidFill>
              </a:rPr>
              <a:t>IP</a:t>
            </a:r>
            <a:r>
              <a:rPr lang="zh-CN" altLang="en-US" sz="1100" b="1" dirty="0">
                <a:solidFill>
                  <a:srgbClr val="000000"/>
                </a:solidFill>
              </a:rPr>
              <a:t>数据报是否正确</a:t>
            </a:r>
          </a:p>
        </p:txBody>
      </p:sp>
      <p:sp>
        <p:nvSpPr>
          <p:cNvPr id="70" name="文本框 69">
            <a:extLst>
              <a:ext uri="{FF2B5EF4-FFF2-40B4-BE49-F238E27FC236}">
                <a16:creationId xmlns:a16="http://schemas.microsoft.com/office/drawing/2014/main" xmlns="" id="{14363D0E-8CCC-408A-AE2D-FCC1DA971AF8}"/>
              </a:ext>
            </a:extLst>
          </p:cNvPr>
          <p:cNvSpPr txBox="1"/>
          <p:nvPr/>
        </p:nvSpPr>
        <p:spPr>
          <a:xfrm>
            <a:off x="2903931" y="1822084"/>
            <a:ext cx="3633600" cy="261610"/>
          </a:xfrm>
          <a:prstGeom prst="rect">
            <a:avLst/>
          </a:prstGeom>
          <a:noFill/>
        </p:spPr>
        <p:txBody>
          <a:bodyPr wrap="square" rtlCol="0">
            <a:spAutoFit/>
          </a:bodyPr>
          <a:lstStyle/>
          <a:p>
            <a:r>
              <a:rPr lang="zh-CN" altLang="en-US" sz="1100" b="1" dirty="0">
                <a:solidFill>
                  <a:srgbClr val="000000"/>
                </a:solidFill>
              </a:rPr>
              <a:t>生存时间是否结束；首部是否误码</a:t>
            </a:r>
          </a:p>
        </p:txBody>
      </p:sp>
      <p:sp>
        <p:nvSpPr>
          <p:cNvPr id="71" name="文本框 70">
            <a:extLst>
              <a:ext uri="{FF2B5EF4-FFF2-40B4-BE49-F238E27FC236}">
                <a16:creationId xmlns:a16="http://schemas.microsoft.com/office/drawing/2014/main" xmlns="" id="{FE9E0E76-3F0B-4C97-9E01-6136DEF19464}"/>
              </a:ext>
            </a:extLst>
          </p:cNvPr>
          <p:cNvSpPr txBox="1"/>
          <p:nvPr/>
        </p:nvSpPr>
        <p:spPr>
          <a:xfrm>
            <a:off x="2703295" y="3209693"/>
            <a:ext cx="3710660" cy="430887"/>
          </a:xfrm>
          <a:prstGeom prst="rect">
            <a:avLst/>
          </a:prstGeom>
          <a:noFill/>
        </p:spPr>
        <p:txBody>
          <a:bodyPr wrap="square" rtlCol="0">
            <a:spAutoFit/>
          </a:bodyPr>
          <a:lstStyle/>
          <a:p>
            <a:r>
              <a:rPr lang="zh-CN" altLang="en-US" sz="1100" b="1" dirty="0">
                <a:solidFill>
                  <a:srgbClr val="000000"/>
                </a:solidFill>
              </a:rPr>
              <a:t>❷ 基于</a:t>
            </a:r>
            <a:r>
              <a:rPr lang="en-US" altLang="zh-CN" sz="1100" b="1" dirty="0">
                <a:solidFill>
                  <a:srgbClr val="000000"/>
                </a:solidFill>
              </a:rPr>
              <a:t>IP</a:t>
            </a:r>
            <a:r>
              <a:rPr lang="zh-CN" altLang="en-US" sz="1100" b="1" dirty="0">
                <a:solidFill>
                  <a:srgbClr val="000000"/>
                </a:solidFill>
              </a:rPr>
              <a:t>数据报首部中的目的</a:t>
            </a:r>
            <a:r>
              <a:rPr lang="en-US" altLang="zh-CN" sz="1100" b="1" dirty="0">
                <a:solidFill>
                  <a:srgbClr val="000000"/>
                </a:solidFill>
              </a:rPr>
              <a:t>IP</a:t>
            </a:r>
            <a:r>
              <a:rPr lang="zh-CN" altLang="en-US" sz="1100" b="1" dirty="0">
                <a:solidFill>
                  <a:srgbClr val="000000"/>
                </a:solidFill>
              </a:rPr>
              <a:t>地址在路由表中</a:t>
            </a:r>
            <a:endParaRPr lang="en-US" altLang="zh-CN" sz="1100" b="1" dirty="0">
              <a:solidFill>
                <a:srgbClr val="000000"/>
              </a:solidFill>
            </a:endParaRPr>
          </a:p>
          <a:p>
            <a:r>
              <a:rPr lang="en-US" altLang="zh-CN" sz="1100" b="1" dirty="0">
                <a:solidFill>
                  <a:srgbClr val="000000"/>
                </a:solidFill>
              </a:rPr>
              <a:t>     </a:t>
            </a:r>
            <a:r>
              <a:rPr lang="zh-CN" altLang="en-US" sz="1100" b="1" dirty="0">
                <a:solidFill>
                  <a:srgbClr val="000000"/>
                </a:solidFill>
              </a:rPr>
              <a:t>进行查找。</a:t>
            </a:r>
          </a:p>
        </p:txBody>
      </p:sp>
      <p:sp>
        <p:nvSpPr>
          <p:cNvPr id="72" name="文本框 71">
            <a:extLst>
              <a:ext uri="{FF2B5EF4-FFF2-40B4-BE49-F238E27FC236}">
                <a16:creationId xmlns:a16="http://schemas.microsoft.com/office/drawing/2014/main" xmlns="" id="{2F582994-B1E6-40DE-9E6A-59747C1D571F}"/>
              </a:ext>
            </a:extLst>
          </p:cNvPr>
          <p:cNvSpPr txBox="1"/>
          <p:nvPr/>
        </p:nvSpPr>
        <p:spPr>
          <a:xfrm>
            <a:off x="2903931" y="3690636"/>
            <a:ext cx="3633600" cy="600164"/>
          </a:xfrm>
          <a:prstGeom prst="rect">
            <a:avLst/>
          </a:prstGeom>
          <a:noFill/>
        </p:spPr>
        <p:txBody>
          <a:bodyPr wrap="square" rtlCol="0">
            <a:spAutoFit/>
          </a:bodyPr>
          <a:lstStyle/>
          <a:p>
            <a:r>
              <a:rPr lang="zh-CN" altLang="en-US" sz="1100" b="1" dirty="0">
                <a:solidFill>
                  <a:srgbClr val="000000"/>
                </a:solidFill>
              </a:rPr>
              <a:t>若找到匹配的路由条目，则按该路由条目的指示进行转发，否则丢弃该</a:t>
            </a:r>
            <a:r>
              <a:rPr lang="en-US" altLang="zh-CN" sz="1100" b="1" dirty="0">
                <a:solidFill>
                  <a:srgbClr val="000000"/>
                </a:solidFill>
              </a:rPr>
              <a:t>IP</a:t>
            </a:r>
            <a:r>
              <a:rPr lang="zh-CN" altLang="en-US" sz="1100" b="1" dirty="0">
                <a:solidFill>
                  <a:srgbClr val="000000"/>
                </a:solidFill>
              </a:rPr>
              <a:t>数据报，并向发送该</a:t>
            </a:r>
            <a:r>
              <a:rPr lang="en-US" altLang="zh-CN" sz="1100" b="1" dirty="0">
                <a:solidFill>
                  <a:srgbClr val="000000"/>
                </a:solidFill>
              </a:rPr>
              <a:t>IP</a:t>
            </a:r>
            <a:r>
              <a:rPr lang="zh-CN" altLang="en-US" sz="1100" b="1" dirty="0">
                <a:solidFill>
                  <a:srgbClr val="000000"/>
                </a:solidFill>
              </a:rPr>
              <a:t>数据报的源主机发送差错报告。</a:t>
            </a:r>
          </a:p>
        </p:txBody>
      </p:sp>
      <p:sp>
        <p:nvSpPr>
          <p:cNvPr id="73" name="文本框 72">
            <a:extLst>
              <a:ext uri="{FF2B5EF4-FFF2-40B4-BE49-F238E27FC236}">
                <a16:creationId xmlns:a16="http://schemas.microsoft.com/office/drawing/2014/main" xmlns="" id="{646BF506-A935-4CC6-AC92-E10E2558655A}"/>
              </a:ext>
            </a:extLst>
          </p:cNvPr>
          <p:cNvSpPr txBox="1"/>
          <p:nvPr/>
        </p:nvSpPr>
        <p:spPr>
          <a:xfrm>
            <a:off x="2903931" y="2055690"/>
            <a:ext cx="3396039" cy="430887"/>
          </a:xfrm>
          <a:prstGeom prst="rect">
            <a:avLst/>
          </a:prstGeom>
          <a:noFill/>
        </p:spPr>
        <p:txBody>
          <a:bodyPr wrap="square" rtlCol="0">
            <a:spAutoFit/>
          </a:bodyPr>
          <a:lstStyle/>
          <a:p>
            <a:r>
              <a:rPr lang="zh-CN" altLang="en-US" sz="1100" b="1" dirty="0">
                <a:solidFill>
                  <a:srgbClr val="000000"/>
                </a:solidFill>
              </a:rPr>
              <a:t>若不正确，则丢弃该</a:t>
            </a:r>
            <a:r>
              <a:rPr lang="en-US" altLang="zh-CN" sz="1100" b="1" dirty="0">
                <a:solidFill>
                  <a:srgbClr val="000000"/>
                </a:solidFill>
              </a:rPr>
              <a:t>IP</a:t>
            </a:r>
            <a:r>
              <a:rPr lang="zh-CN" altLang="en-US" sz="1100" b="1" dirty="0">
                <a:solidFill>
                  <a:srgbClr val="000000"/>
                </a:solidFill>
              </a:rPr>
              <a:t>数据报，并向发送该</a:t>
            </a:r>
            <a:r>
              <a:rPr lang="en-US" altLang="zh-CN" sz="1100" b="1" dirty="0">
                <a:solidFill>
                  <a:srgbClr val="000000"/>
                </a:solidFill>
              </a:rPr>
              <a:t>IP</a:t>
            </a:r>
            <a:r>
              <a:rPr lang="zh-CN" altLang="en-US" sz="1100" b="1" dirty="0">
                <a:solidFill>
                  <a:srgbClr val="000000"/>
                </a:solidFill>
              </a:rPr>
              <a:t>数据报的源主机发送差错报告。</a:t>
            </a:r>
          </a:p>
        </p:txBody>
      </p:sp>
    </p:spTree>
    <p:custDataLst>
      <p:tags r:id="rId1"/>
    </p:custDataLst>
    <p:extLst>
      <p:ext uri="{BB962C8B-B14F-4D97-AF65-F5344CB8AC3E}">
        <p14:creationId xmlns:p14="http://schemas.microsoft.com/office/powerpoint/2010/main" val="74340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67"/>
                                        </p:tgtEl>
                                        <p:attrNameLst>
                                          <p:attrName>style.visibility</p:attrName>
                                        </p:attrNameLst>
                                      </p:cBhvr>
                                      <p:to>
                                        <p:strVal val="visible"/>
                                      </p:to>
                                    </p:set>
                                    <p:anim calcmode="lin" valueType="num">
                                      <p:cBhvr additive="base">
                                        <p:cTn id="12" dur="500"/>
                                        <p:tgtEl>
                                          <p:spTgt spid="67"/>
                                        </p:tgtEl>
                                        <p:attrNameLst>
                                          <p:attrName>ppt_y</p:attrName>
                                        </p:attrNameLst>
                                      </p:cBhvr>
                                      <p:tavLst>
                                        <p:tav tm="0">
                                          <p:val>
                                            <p:strVal val="#ppt_y-#ppt_h*1.125000"/>
                                          </p:val>
                                        </p:tav>
                                        <p:tav tm="100000">
                                          <p:val>
                                            <p:strVal val="#ppt_y"/>
                                          </p:val>
                                        </p:tav>
                                      </p:tavLst>
                                    </p:anim>
                                    <p:animEffect transition="in" filter="wipe(down)">
                                      <p:cBhvr>
                                        <p:cTn id="13" dur="500"/>
                                        <p:tgtEl>
                                          <p:spTgt spid="67"/>
                                        </p:tgtEl>
                                      </p:cBhvr>
                                    </p:animEffect>
                                  </p:childTnLst>
                                </p:cTn>
                              </p:par>
                            </p:childTnLst>
                          </p:cTn>
                        </p:par>
                        <p:par>
                          <p:cTn id="14" fill="hold">
                            <p:stCondLst>
                              <p:cond delay="500"/>
                            </p:stCondLst>
                            <p:childTnLst>
                              <p:par>
                                <p:cTn id="15" presetID="12" presetClass="entr" presetSubtype="8" fill="hold" grpId="0"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ppt_x</p:attrName>
                                        </p:attrNameLst>
                                      </p:cBhvr>
                                      <p:tavLst>
                                        <p:tav tm="0">
                                          <p:val>
                                            <p:strVal val="#ppt_x-#ppt_w*1.125000"/>
                                          </p:val>
                                        </p:tav>
                                        <p:tav tm="100000">
                                          <p:val>
                                            <p:strVal val="#ppt_x"/>
                                          </p:val>
                                        </p:tav>
                                      </p:tavLst>
                                    </p:anim>
                                    <p:animEffect transition="in" filter="wipe(right)">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fade">
                                      <p:cBhvr>
                                        <p:cTn id="23" dur="1000"/>
                                        <p:tgtEl>
                                          <p:spTgt spid="68"/>
                                        </p:tgtEl>
                                      </p:cBhvr>
                                    </p:animEffect>
                                    <p:anim calcmode="lin" valueType="num">
                                      <p:cBhvr>
                                        <p:cTn id="24" dur="1000" fill="hold"/>
                                        <p:tgtEl>
                                          <p:spTgt spid="68"/>
                                        </p:tgtEl>
                                        <p:attrNameLst>
                                          <p:attrName>ppt_x</p:attrName>
                                        </p:attrNameLst>
                                      </p:cBhvr>
                                      <p:tavLst>
                                        <p:tav tm="0">
                                          <p:val>
                                            <p:strVal val="#ppt_x"/>
                                          </p:val>
                                        </p:tav>
                                        <p:tav tm="100000">
                                          <p:val>
                                            <p:strVal val="#ppt_x"/>
                                          </p:val>
                                        </p:tav>
                                      </p:tavLst>
                                    </p:anim>
                                    <p:anim calcmode="lin" valueType="num">
                                      <p:cBhvr>
                                        <p:cTn id="25"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iterate type="lt">
                                    <p:tmAbs val="100"/>
                                  </p:iterate>
                                  <p:childTnLst>
                                    <p:set>
                                      <p:cBhvr>
                                        <p:cTn id="29" dur="1" fill="hold">
                                          <p:stCondLst>
                                            <p:cond delay="0"/>
                                          </p:stCondLst>
                                        </p:cTn>
                                        <p:tgtEl>
                                          <p:spTgt spid="6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2" presetClass="entr" presetSubtype="1" fill="hold" grpId="0" nodeType="clickEffect">
                                  <p:stCondLst>
                                    <p:cond delay="0"/>
                                  </p:stCondLst>
                                  <p:childTnLst>
                                    <p:set>
                                      <p:cBhvr>
                                        <p:cTn id="33" dur="1" fill="hold">
                                          <p:stCondLst>
                                            <p:cond delay="0"/>
                                          </p:stCondLst>
                                        </p:cTn>
                                        <p:tgtEl>
                                          <p:spTgt spid="70"/>
                                        </p:tgtEl>
                                        <p:attrNameLst>
                                          <p:attrName>style.visibility</p:attrName>
                                        </p:attrNameLst>
                                      </p:cBhvr>
                                      <p:to>
                                        <p:strVal val="visible"/>
                                      </p:to>
                                    </p:set>
                                    <p:anim calcmode="lin" valueType="num">
                                      <p:cBhvr additive="base">
                                        <p:cTn id="34" dur="500"/>
                                        <p:tgtEl>
                                          <p:spTgt spid="70"/>
                                        </p:tgtEl>
                                        <p:attrNameLst>
                                          <p:attrName>ppt_y</p:attrName>
                                        </p:attrNameLst>
                                      </p:cBhvr>
                                      <p:tavLst>
                                        <p:tav tm="0">
                                          <p:val>
                                            <p:strVal val="#ppt_y-#ppt_h*1.125000"/>
                                          </p:val>
                                        </p:tav>
                                        <p:tav tm="100000">
                                          <p:val>
                                            <p:strVal val="#ppt_y"/>
                                          </p:val>
                                        </p:tav>
                                      </p:tavLst>
                                    </p:anim>
                                    <p:animEffect transition="in" filter="wipe(down)">
                                      <p:cBhvr>
                                        <p:cTn id="35" dur="500"/>
                                        <p:tgtEl>
                                          <p:spTgt spid="70"/>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1" fill="hold" grpId="0" nodeType="clickEffect">
                                  <p:stCondLst>
                                    <p:cond delay="0"/>
                                  </p:stCondLst>
                                  <p:childTnLst>
                                    <p:set>
                                      <p:cBhvr>
                                        <p:cTn id="39" dur="1" fill="hold">
                                          <p:stCondLst>
                                            <p:cond delay="0"/>
                                          </p:stCondLst>
                                        </p:cTn>
                                        <p:tgtEl>
                                          <p:spTgt spid="73"/>
                                        </p:tgtEl>
                                        <p:attrNameLst>
                                          <p:attrName>style.visibility</p:attrName>
                                        </p:attrNameLst>
                                      </p:cBhvr>
                                      <p:to>
                                        <p:strVal val="visible"/>
                                      </p:to>
                                    </p:set>
                                    <p:anim calcmode="lin" valueType="num">
                                      <p:cBhvr additive="base">
                                        <p:cTn id="40" dur="500"/>
                                        <p:tgtEl>
                                          <p:spTgt spid="73"/>
                                        </p:tgtEl>
                                        <p:attrNameLst>
                                          <p:attrName>ppt_y</p:attrName>
                                        </p:attrNameLst>
                                      </p:cBhvr>
                                      <p:tavLst>
                                        <p:tav tm="0">
                                          <p:val>
                                            <p:strVal val="#ppt_y-#ppt_h*1.125000"/>
                                          </p:val>
                                        </p:tav>
                                        <p:tav tm="100000">
                                          <p:val>
                                            <p:strVal val="#ppt_y"/>
                                          </p:val>
                                        </p:tav>
                                      </p:tavLst>
                                    </p:anim>
                                    <p:animEffect transition="in" filter="wipe(down)">
                                      <p:cBhvr>
                                        <p:cTn id="41" dur="500"/>
                                        <p:tgtEl>
                                          <p:spTgt spid="73"/>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iterate type="lt">
                                    <p:tmAbs val="100"/>
                                  </p:iterate>
                                  <p:childTnLst>
                                    <p:set>
                                      <p:cBhvr>
                                        <p:cTn id="45" dur="1" fill="hold">
                                          <p:stCondLst>
                                            <p:cond delay="0"/>
                                          </p:stCondLst>
                                        </p:cTn>
                                        <p:tgtEl>
                                          <p:spTgt spid="7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2" presetClass="entr" presetSubtype="1" fill="hold" grpId="0" nodeType="clickEffect">
                                  <p:stCondLst>
                                    <p:cond delay="0"/>
                                  </p:stCondLst>
                                  <p:childTnLst>
                                    <p:set>
                                      <p:cBhvr>
                                        <p:cTn id="49" dur="1" fill="hold">
                                          <p:stCondLst>
                                            <p:cond delay="0"/>
                                          </p:stCondLst>
                                        </p:cTn>
                                        <p:tgtEl>
                                          <p:spTgt spid="72"/>
                                        </p:tgtEl>
                                        <p:attrNameLst>
                                          <p:attrName>style.visibility</p:attrName>
                                        </p:attrNameLst>
                                      </p:cBhvr>
                                      <p:to>
                                        <p:strVal val="visible"/>
                                      </p:to>
                                    </p:set>
                                    <p:anim calcmode="lin" valueType="num">
                                      <p:cBhvr additive="base">
                                        <p:cTn id="50" dur="500"/>
                                        <p:tgtEl>
                                          <p:spTgt spid="72"/>
                                        </p:tgtEl>
                                        <p:attrNameLst>
                                          <p:attrName>ppt_y</p:attrName>
                                        </p:attrNameLst>
                                      </p:cBhvr>
                                      <p:tavLst>
                                        <p:tav tm="0">
                                          <p:val>
                                            <p:strVal val="#ppt_y-#ppt_h*1.125000"/>
                                          </p:val>
                                        </p:tav>
                                        <p:tav tm="100000">
                                          <p:val>
                                            <p:strVal val="#ppt_y"/>
                                          </p:val>
                                        </p:tav>
                                      </p:tavLst>
                                    </p:anim>
                                    <p:animEffect transition="in" filter="wipe(down)">
                                      <p:cBhvr>
                                        <p:cTn id="5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7" grpId="0" animBg="1"/>
      <p:bldP spid="68" grpId="0" animBg="1"/>
      <p:bldP spid="69" grpId="0"/>
      <p:bldP spid="70" grpId="0"/>
      <p:bldP spid="71" grpId="0"/>
      <p:bldP spid="72" grpId="0"/>
      <p:bldP spid="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注: 右箭头 3">
            <a:extLst>
              <a:ext uri="{FF2B5EF4-FFF2-40B4-BE49-F238E27FC236}">
                <a16:creationId xmlns:a16="http://schemas.microsoft.com/office/drawing/2014/main" xmlns="" id="{9CA3417B-2585-4625-A2D0-B60474035BBD}"/>
              </a:ext>
            </a:extLst>
          </p:cNvPr>
          <p:cNvSpPr/>
          <p:nvPr/>
        </p:nvSpPr>
        <p:spPr>
          <a:xfrm>
            <a:off x="2901915" y="2622289"/>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67" name="标注: 右箭头 66">
            <a:extLst>
              <a:ext uri="{FF2B5EF4-FFF2-40B4-BE49-F238E27FC236}">
                <a16:creationId xmlns:a16="http://schemas.microsoft.com/office/drawing/2014/main" xmlns="" id="{88BEB6DD-F68B-47E1-8787-6DC4625EA41F}"/>
              </a:ext>
            </a:extLst>
          </p:cNvPr>
          <p:cNvSpPr/>
          <p:nvPr/>
        </p:nvSpPr>
        <p:spPr>
          <a:xfrm rot="5400000">
            <a:off x="1869885" y="2188087"/>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7040507" y="1690434"/>
            <a:ext cx="0" cy="2283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395410" y="2941115"/>
            <a:ext cx="828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164495" y="1643731"/>
            <a:ext cx="0" cy="25964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434739" y="2795932"/>
            <a:ext cx="343374" cy="277970"/>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956" y="2767505"/>
            <a:ext cx="282065" cy="363549"/>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4445961" y="3020811"/>
            <a:ext cx="306977" cy="261610"/>
          </a:xfrm>
          <a:prstGeom prst="rect">
            <a:avLst/>
          </a:prstGeom>
          <a:noFill/>
        </p:spPr>
        <p:txBody>
          <a:bodyPr wrap="square" rtlCol="0">
            <a:spAutoFit/>
          </a:bodyPr>
          <a:lstStyle/>
          <a:p>
            <a:pPr algn="ctr"/>
            <a:r>
              <a:rPr lang="en-US" altLang="zh-CN" sz="1100" b="1" dirty="0">
                <a:solidFill>
                  <a:srgbClr val="000000"/>
                </a:solidFill>
              </a:rPr>
              <a:t>R</a:t>
            </a:r>
            <a:endParaRPr lang="zh-CN" altLang="en-US" sz="11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164014" y="3077196"/>
            <a:ext cx="417256" cy="261610"/>
          </a:xfrm>
          <a:prstGeom prst="rect">
            <a:avLst/>
          </a:prstGeom>
          <a:noFill/>
        </p:spPr>
        <p:txBody>
          <a:bodyPr wrap="square" rtlCol="0">
            <a:spAutoFit/>
          </a:bodyPr>
          <a:lstStyle/>
          <a:p>
            <a:pPr algn="ctr"/>
            <a:r>
              <a:rPr lang="en-US" altLang="zh-CN" sz="1100" b="1" dirty="0">
                <a:solidFill>
                  <a:srgbClr val="000000"/>
                </a:solidFill>
              </a:rPr>
              <a:t>S1</a:t>
            </a:r>
            <a:endParaRPr lang="zh-CN" altLang="en-US" sz="11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1949223" y="1438007"/>
            <a:ext cx="411889" cy="404916"/>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A</a:t>
              </a:r>
              <a:endParaRPr lang="zh-CN" altLang="en-US" sz="11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270846" y="2693762"/>
            <a:ext cx="411889" cy="404916"/>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B</a:t>
              </a:r>
              <a:endParaRPr lang="zh-CN" altLang="en-US" sz="11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1883908" y="3906554"/>
            <a:ext cx="411889" cy="404916"/>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C</a:t>
              </a:r>
              <a:endParaRPr lang="zh-CN" altLang="en-US" sz="11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5830" y="2767505"/>
            <a:ext cx="282065" cy="363549"/>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8465413" y="2654708"/>
            <a:ext cx="411889" cy="404916"/>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E</a:t>
              </a:r>
              <a:endParaRPr lang="zh-CN" altLang="en-US" sz="11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4231369" y="2686342"/>
            <a:ext cx="306977" cy="261610"/>
          </a:xfrm>
          <a:prstGeom prst="rect">
            <a:avLst/>
          </a:prstGeom>
          <a:noFill/>
        </p:spPr>
        <p:txBody>
          <a:bodyPr wrap="square" rtlCol="0">
            <a:spAutoFit/>
          </a:bodyPr>
          <a:lstStyle/>
          <a:p>
            <a:pPr algn="ctr"/>
            <a:r>
              <a:rPr lang="en-US" altLang="zh-CN" sz="1100" b="1" dirty="0">
                <a:solidFill>
                  <a:srgbClr val="000000"/>
                </a:solidFill>
              </a:rPr>
              <a:t>0</a:t>
            </a:r>
            <a:endParaRPr lang="zh-CN" altLang="en-US" sz="11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4649044" y="2686342"/>
            <a:ext cx="306977" cy="261610"/>
          </a:xfrm>
          <a:prstGeom prst="rect">
            <a:avLst/>
          </a:prstGeom>
          <a:noFill/>
        </p:spPr>
        <p:txBody>
          <a:bodyPr wrap="square" rtlCol="0">
            <a:spAutoFit/>
          </a:bodyPr>
          <a:lstStyle/>
          <a:p>
            <a:pPr algn="ctr"/>
            <a:r>
              <a:rPr lang="en-US" altLang="zh-CN" sz="1100" b="1" dirty="0">
                <a:solidFill>
                  <a:srgbClr val="000000"/>
                </a:solidFill>
              </a:rPr>
              <a:t>1</a:t>
            </a:r>
            <a:endParaRPr lang="zh-CN" altLang="en-US" sz="11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6623251" y="3077196"/>
            <a:ext cx="417256" cy="261610"/>
          </a:xfrm>
          <a:prstGeom prst="rect">
            <a:avLst/>
          </a:prstGeom>
          <a:noFill/>
        </p:spPr>
        <p:txBody>
          <a:bodyPr wrap="square" rtlCol="0">
            <a:spAutoFit/>
          </a:bodyPr>
          <a:lstStyle/>
          <a:p>
            <a:pPr algn="ctr"/>
            <a:r>
              <a:rPr lang="en-US" altLang="zh-CN" sz="1100" b="1" dirty="0">
                <a:solidFill>
                  <a:srgbClr val="000000"/>
                </a:solidFill>
              </a:rPr>
              <a:t>S2</a:t>
            </a:r>
            <a:endParaRPr lang="zh-CN" altLang="en-US" sz="11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6790621" y="1437621"/>
            <a:ext cx="411889" cy="404916"/>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D</a:t>
              </a:r>
              <a:endParaRPr lang="zh-CN" altLang="en-US" sz="11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6725307" y="3906167"/>
            <a:ext cx="411889" cy="404916"/>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F</a:t>
              </a:r>
              <a:endParaRPr lang="zh-CN" altLang="en-US" sz="1100" b="1" dirty="0">
                <a:solidFill>
                  <a:srgbClr val="FFFFFF"/>
                </a:solidFill>
              </a:endParaRPr>
            </a:p>
          </p:txBody>
        </p:sp>
      </p:gr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61610"/>
          </a:xfrm>
          <a:prstGeom prst="rect">
            <a:avLst/>
          </a:prstGeom>
          <a:noFill/>
        </p:spPr>
        <p:txBody>
          <a:bodyPr wrap="square" rtlCol="0">
            <a:spAutoFit/>
          </a:bodyPr>
          <a:lstStyle/>
          <a:p>
            <a:r>
              <a:rPr lang="en-US" altLang="zh-CN" sz="1100" b="1" dirty="0">
                <a:solidFill>
                  <a:srgbClr val="000000"/>
                </a:solidFill>
              </a:rPr>
              <a:t>192.168.0.2/25</a:t>
            </a:r>
            <a:endParaRPr lang="zh-CN" altLang="en-US" sz="11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61610"/>
          </a:xfrm>
          <a:prstGeom prst="rect">
            <a:avLst/>
          </a:prstGeom>
          <a:noFill/>
        </p:spPr>
        <p:txBody>
          <a:bodyPr wrap="square" rtlCol="0">
            <a:spAutoFit/>
          </a:bodyPr>
          <a:lstStyle/>
          <a:p>
            <a:r>
              <a:rPr lang="en-US" altLang="zh-CN" sz="1100" b="1" dirty="0">
                <a:solidFill>
                  <a:srgbClr val="000000"/>
                </a:solidFill>
              </a:rPr>
              <a:t>192.168.0.3/25</a:t>
            </a:r>
            <a:endParaRPr lang="zh-CN" altLang="en-US" sz="11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61610"/>
          </a:xfrm>
          <a:prstGeom prst="rect">
            <a:avLst/>
          </a:prstGeom>
          <a:noFill/>
        </p:spPr>
        <p:txBody>
          <a:bodyPr wrap="square" rtlCol="0">
            <a:spAutoFit/>
          </a:bodyPr>
          <a:lstStyle/>
          <a:p>
            <a:r>
              <a:rPr lang="en-US" altLang="zh-CN" sz="1100" b="1" dirty="0">
                <a:solidFill>
                  <a:srgbClr val="000000"/>
                </a:solidFill>
              </a:rPr>
              <a:t>192.168.0.1/25</a:t>
            </a:r>
            <a:endParaRPr lang="zh-CN" altLang="en-US" sz="11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261610"/>
          </a:xfrm>
          <a:prstGeom prst="rect">
            <a:avLst/>
          </a:prstGeom>
          <a:noFill/>
        </p:spPr>
        <p:txBody>
          <a:bodyPr wrap="square" rtlCol="0">
            <a:spAutoFit/>
          </a:bodyPr>
          <a:lstStyle/>
          <a:p>
            <a:r>
              <a:rPr lang="en-US" altLang="zh-CN" sz="1100" b="1" dirty="0">
                <a:solidFill>
                  <a:srgbClr val="000000"/>
                </a:solidFill>
              </a:rPr>
              <a:t>192.168.0.129/25</a:t>
            </a:r>
            <a:endParaRPr lang="zh-CN" altLang="en-US" sz="11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61610"/>
          </a:xfrm>
          <a:prstGeom prst="rect">
            <a:avLst/>
          </a:prstGeom>
          <a:noFill/>
        </p:spPr>
        <p:txBody>
          <a:bodyPr wrap="square" rtlCol="0">
            <a:spAutoFit/>
          </a:bodyPr>
          <a:lstStyle/>
          <a:p>
            <a:r>
              <a:rPr lang="en-US" altLang="zh-CN" sz="1100" b="1" dirty="0">
                <a:solidFill>
                  <a:srgbClr val="000000"/>
                </a:solidFill>
              </a:rPr>
              <a:t>192.168.0.130/25</a:t>
            </a:r>
            <a:endParaRPr lang="zh-CN" altLang="en-US" sz="11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261610"/>
          </a:xfrm>
          <a:prstGeom prst="rect">
            <a:avLst/>
          </a:prstGeom>
          <a:noFill/>
        </p:spPr>
        <p:txBody>
          <a:bodyPr wrap="square" rtlCol="0">
            <a:spAutoFit/>
          </a:bodyPr>
          <a:lstStyle/>
          <a:p>
            <a:r>
              <a:rPr lang="en-US" altLang="zh-CN" sz="1100" b="1" dirty="0">
                <a:solidFill>
                  <a:srgbClr val="000000"/>
                </a:solidFill>
              </a:rPr>
              <a:t>192.168.0.131/25</a:t>
            </a:r>
            <a:endParaRPr lang="zh-CN" altLang="en-US" sz="1100" b="1" dirty="0">
              <a:solidFill>
                <a:srgbClr val="000000"/>
              </a:solidFill>
            </a:endParaRPr>
          </a:p>
        </p:txBody>
      </p:sp>
      <p:sp>
        <p:nvSpPr>
          <p:cNvPr id="49" name="文本框 48">
            <a:extLst>
              <a:ext uri="{FF2B5EF4-FFF2-40B4-BE49-F238E27FC236}">
                <a16:creationId xmlns:a16="http://schemas.microsoft.com/office/drawing/2014/main" xmlns="" id="{5CC30D24-4A88-4103-9BB5-7B1BB9B03A14}"/>
              </a:ext>
            </a:extLst>
          </p:cNvPr>
          <p:cNvSpPr txBox="1"/>
          <p:nvPr/>
        </p:nvSpPr>
        <p:spPr>
          <a:xfrm>
            <a:off x="244633"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0" name="文本框 49">
            <a:extLst>
              <a:ext uri="{FF2B5EF4-FFF2-40B4-BE49-F238E27FC236}">
                <a16:creationId xmlns:a16="http://schemas.microsoft.com/office/drawing/2014/main" xmlns="" id="{F492107D-ED20-4E7E-BDC0-2D207977D1D9}"/>
              </a:ext>
            </a:extLst>
          </p:cNvPr>
          <p:cNvSpPr txBox="1"/>
          <p:nvPr/>
        </p:nvSpPr>
        <p:spPr>
          <a:xfrm>
            <a:off x="244633" y="3496841"/>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3" name="文本框 52">
            <a:extLst>
              <a:ext uri="{FF2B5EF4-FFF2-40B4-BE49-F238E27FC236}">
                <a16:creationId xmlns:a16="http://schemas.microsoft.com/office/drawing/2014/main" xmlns="" id="{5F47D0D3-F37C-4EA2-86A8-AE88A9D1819E}"/>
              </a:ext>
            </a:extLst>
          </p:cNvPr>
          <p:cNvSpPr txBox="1"/>
          <p:nvPr/>
        </p:nvSpPr>
        <p:spPr>
          <a:xfrm>
            <a:off x="684113"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4" name="文本框 53">
            <a:extLst>
              <a:ext uri="{FF2B5EF4-FFF2-40B4-BE49-F238E27FC236}">
                <a16:creationId xmlns:a16="http://schemas.microsoft.com/office/drawing/2014/main" xmlns="" id="{E22DF24E-490C-4B31-A524-70268D3D82A6}"/>
              </a:ext>
            </a:extLst>
          </p:cNvPr>
          <p:cNvSpPr txBox="1"/>
          <p:nvPr/>
        </p:nvSpPr>
        <p:spPr>
          <a:xfrm>
            <a:off x="684113" y="4323936"/>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5" name="文本框 54">
            <a:extLst>
              <a:ext uri="{FF2B5EF4-FFF2-40B4-BE49-F238E27FC236}">
                <a16:creationId xmlns:a16="http://schemas.microsoft.com/office/drawing/2014/main" xmlns="" id="{B6117769-D9E7-4008-84EE-44D5F780630E}"/>
              </a:ext>
            </a:extLst>
          </p:cNvPr>
          <p:cNvSpPr txBox="1"/>
          <p:nvPr/>
        </p:nvSpPr>
        <p:spPr>
          <a:xfrm>
            <a:off x="813133"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6" name="文本框 55">
            <a:extLst>
              <a:ext uri="{FF2B5EF4-FFF2-40B4-BE49-F238E27FC236}">
                <a16:creationId xmlns:a16="http://schemas.microsoft.com/office/drawing/2014/main" xmlns="" id="{B1BA0A0C-1840-459A-939E-B85A3A8687B4}"/>
              </a:ext>
            </a:extLst>
          </p:cNvPr>
          <p:cNvSpPr txBox="1"/>
          <p:nvPr/>
        </p:nvSpPr>
        <p:spPr>
          <a:xfrm>
            <a:off x="813133" y="1865322"/>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7" name="文本框 56">
            <a:extLst>
              <a:ext uri="{FF2B5EF4-FFF2-40B4-BE49-F238E27FC236}">
                <a16:creationId xmlns:a16="http://schemas.microsoft.com/office/drawing/2014/main" xmlns="" id="{AE71A54D-D2D1-4937-9BDF-3F7DA6298299}"/>
              </a:ext>
            </a:extLst>
          </p:cNvPr>
          <p:cNvSpPr txBox="1"/>
          <p:nvPr/>
        </p:nvSpPr>
        <p:spPr>
          <a:xfrm>
            <a:off x="7190155"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8" name="文本框 57">
            <a:extLst>
              <a:ext uri="{FF2B5EF4-FFF2-40B4-BE49-F238E27FC236}">
                <a16:creationId xmlns:a16="http://schemas.microsoft.com/office/drawing/2014/main" xmlns="" id="{D0823DF3-8845-4336-8E45-B69BEDE0F76A}"/>
              </a:ext>
            </a:extLst>
          </p:cNvPr>
          <p:cNvSpPr txBox="1"/>
          <p:nvPr/>
        </p:nvSpPr>
        <p:spPr>
          <a:xfrm>
            <a:off x="7190155" y="1865322"/>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59" name="文本框 58">
            <a:extLst>
              <a:ext uri="{FF2B5EF4-FFF2-40B4-BE49-F238E27FC236}">
                <a16:creationId xmlns:a16="http://schemas.microsoft.com/office/drawing/2014/main" xmlns="" id="{C88EBE3C-3B0A-4806-A830-8D3348CAD4AA}"/>
              </a:ext>
            </a:extLst>
          </p:cNvPr>
          <p:cNvSpPr txBox="1"/>
          <p:nvPr/>
        </p:nvSpPr>
        <p:spPr>
          <a:xfrm>
            <a:off x="7596110"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0" name="文本框 59">
            <a:extLst>
              <a:ext uri="{FF2B5EF4-FFF2-40B4-BE49-F238E27FC236}">
                <a16:creationId xmlns:a16="http://schemas.microsoft.com/office/drawing/2014/main" xmlns="" id="{6ADF8629-826B-4D77-B254-9771590488C1}"/>
              </a:ext>
            </a:extLst>
          </p:cNvPr>
          <p:cNvSpPr txBox="1"/>
          <p:nvPr/>
        </p:nvSpPr>
        <p:spPr>
          <a:xfrm>
            <a:off x="7596110" y="3496841"/>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62" name="文本框 61">
            <a:extLst>
              <a:ext uri="{FF2B5EF4-FFF2-40B4-BE49-F238E27FC236}">
                <a16:creationId xmlns:a16="http://schemas.microsoft.com/office/drawing/2014/main" xmlns="" id="{BDEF5014-172D-4ADB-81B5-E835DE314E5D}"/>
              </a:ext>
            </a:extLst>
          </p:cNvPr>
          <p:cNvSpPr txBox="1"/>
          <p:nvPr/>
        </p:nvSpPr>
        <p:spPr>
          <a:xfrm>
            <a:off x="7190155"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3" name="文本框 62">
            <a:extLst>
              <a:ext uri="{FF2B5EF4-FFF2-40B4-BE49-F238E27FC236}">
                <a16:creationId xmlns:a16="http://schemas.microsoft.com/office/drawing/2014/main" xmlns="" id="{EE35669A-036A-4D6A-AB40-B1353D754FD7}"/>
              </a:ext>
            </a:extLst>
          </p:cNvPr>
          <p:cNvSpPr txBox="1"/>
          <p:nvPr/>
        </p:nvSpPr>
        <p:spPr>
          <a:xfrm>
            <a:off x="7190155" y="4323936"/>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grpSp>
        <p:nvGrpSpPr>
          <p:cNvPr id="3" name="组合 2">
            <a:extLst>
              <a:ext uri="{FF2B5EF4-FFF2-40B4-BE49-F238E27FC236}">
                <a16:creationId xmlns:a16="http://schemas.microsoft.com/office/drawing/2014/main" xmlns="" id="{DBFEADF5-4327-41F6-BABF-F05DFC2B7C23}"/>
              </a:ext>
            </a:extLst>
          </p:cNvPr>
          <p:cNvGrpSpPr/>
          <p:nvPr/>
        </p:nvGrpSpPr>
        <p:grpSpPr>
          <a:xfrm>
            <a:off x="2223961" y="850217"/>
            <a:ext cx="4767237" cy="590436"/>
            <a:chOff x="2965281" y="1133622"/>
            <a:chExt cx="6356316" cy="787248"/>
          </a:xfrm>
        </p:grpSpPr>
        <p:cxnSp>
          <p:nvCxnSpPr>
            <p:cNvPr id="61" name="连接符: 曲线 60">
              <a:extLst>
                <a:ext uri="{FF2B5EF4-FFF2-40B4-BE49-F238E27FC236}">
                  <a16:creationId xmlns:a16="http://schemas.microsoft.com/office/drawing/2014/main" xmlns="" id="{19974F67-17CB-495D-B47C-ACC1D642F84C}"/>
                </a:ext>
              </a:extLst>
            </p:cNvPr>
            <p:cNvCxnSpPr>
              <a:cxnSpLocks/>
            </p:cNvCxnSpPr>
            <p:nvPr/>
          </p:nvCxnSpPr>
          <p:spPr>
            <a:xfrm rot="16200000" flipH="1">
              <a:off x="6139342" y="-1261385"/>
              <a:ext cx="8194" cy="6356316"/>
            </a:xfrm>
            <a:prstGeom prst="curvedConnector3">
              <a:avLst>
                <a:gd name="adj1" fmla="val -7285709"/>
              </a:avLst>
            </a:prstGeom>
            <a:ln w="38100">
              <a:solidFill>
                <a:schemeClr val="accent3"/>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xmlns="" id="{E83F218B-34AF-43A0-8789-C90E32B1C00F}"/>
                </a:ext>
              </a:extLst>
            </p:cNvPr>
            <p:cNvSpPr txBox="1"/>
            <p:nvPr/>
          </p:nvSpPr>
          <p:spPr>
            <a:xfrm>
              <a:off x="5623373" y="1133622"/>
              <a:ext cx="1150703" cy="348813"/>
            </a:xfrm>
            <a:prstGeom prst="rect">
              <a:avLst/>
            </a:prstGeom>
            <a:solidFill>
              <a:schemeClr val="bg1"/>
            </a:solidFill>
          </p:spPr>
          <p:txBody>
            <a:bodyPr wrap="square" rtlCol="0">
              <a:spAutoFit/>
            </a:bodyPr>
            <a:lstStyle/>
            <a:p>
              <a:pPr algn="ctr"/>
              <a:r>
                <a:rPr lang="zh-CN" altLang="en-US" sz="1100" b="1" dirty="0">
                  <a:solidFill>
                    <a:srgbClr val="5BA3EB"/>
                  </a:solidFill>
                </a:rPr>
                <a:t>间接交付</a:t>
              </a:r>
            </a:p>
          </p:txBody>
        </p:sp>
      </p:grpSp>
      <p:grpSp>
        <p:nvGrpSpPr>
          <p:cNvPr id="5" name="组合 4">
            <a:extLst>
              <a:ext uri="{FF2B5EF4-FFF2-40B4-BE49-F238E27FC236}">
                <a16:creationId xmlns:a16="http://schemas.microsoft.com/office/drawing/2014/main" xmlns="" id="{2EED6EC5-33D6-4D37-BA5B-EAF3D7F01387}"/>
              </a:ext>
            </a:extLst>
          </p:cNvPr>
          <p:cNvGrpSpPr/>
          <p:nvPr/>
        </p:nvGrpSpPr>
        <p:grpSpPr>
          <a:xfrm>
            <a:off x="2733332" y="1272398"/>
            <a:ext cx="3751572" cy="1090122"/>
            <a:chOff x="3644443" y="1696531"/>
            <a:chExt cx="5002096" cy="1453496"/>
          </a:xfrm>
        </p:grpSpPr>
        <p:sp>
          <p:nvSpPr>
            <p:cNvPr id="2" name="对话气泡: 矩形 1">
              <a:extLst>
                <a:ext uri="{FF2B5EF4-FFF2-40B4-BE49-F238E27FC236}">
                  <a16:creationId xmlns:a16="http://schemas.microsoft.com/office/drawing/2014/main" xmlns="" id="{A3B2EB56-5708-49DD-A88D-E5BF5125D975}"/>
                </a:ext>
              </a:extLst>
            </p:cNvPr>
            <p:cNvSpPr/>
            <p:nvPr/>
          </p:nvSpPr>
          <p:spPr>
            <a:xfrm>
              <a:off x="3644443" y="1696531"/>
              <a:ext cx="5002096" cy="1453496"/>
            </a:xfrm>
            <a:prstGeom prst="wedgeRectCallout">
              <a:avLst>
                <a:gd name="adj1" fmla="val -23989"/>
                <a:gd name="adj2" fmla="val 80549"/>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rgbClr val="000000"/>
                </a:solidFill>
              </a:endParaRPr>
            </a:p>
          </p:txBody>
        </p:sp>
        <p:sp>
          <p:nvSpPr>
            <p:cNvPr id="66" name="文本框 65">
              <a:extLst>
                <a:ext uri="{FF2B5EF4-FFF2-40B4-BE49-F238E27FC236}">
                  <a16:creationId xmlns:a16="http://schemas.microsoft.com/office/drawing/2014/main" xmlns="" id="{B755109F-128B-40B4-AA46-02810EF32297}"/>
                </a:ext>
              </a:extLst>
            </p:cNvPr>
            <p:cNvSpPr txBox="1"/>
            <p:nvPr/>
          </p:nvSpPr>
          <p:spPr>
            <a:xfrm>
              <a:off x="4511610" y="1699811"/>
              <a:ext cx="3241977" cy="348813"/>
            </a:xfrm>
            <a:prstGeom prst="rect">
              <a:avLst/>
            </a:prstGeom>
            <a:noFill/>
          </p:spPr>
          <p:txBody>
            <a:bodyPr wrap="square" rtlCol="0">
              <a:spAutoFit/>
            </a:bodyPr>
            <a:lstStyle/>
            <a:p>
              <a:pPr algn="ctr"/>
              <a:r>
                <a:rPr lang="en-US" altLang="zh-CN" sz="1100" b="1" dirty="0">
                  <a:solidFill>
                    <a:srgbClr val="000000"/>
                  </a:solidFill>
                </a:rPr>
                <a:t>IP</a:t>
              </a:r>
              <a:r>
                <a:rPr lang="zh-CN" altLang="en-US" sz="1100" b="1" dirty="0">
                  <a:solidFill>
                    <a:srgbClr val="000000"/>
                  </a:solidFill>
                </a:rPr>
                <a:t>数据报首部中的地址</a:t>
              </a:r>
            </a:p>
          </p:txBody>
        </p:sp>
        <p:sp>
          <p:nvSpPr>
            <p:cNvPr id="74" name="文本框 73">
              <a:extLst>
                <a:ext uri="{FF2B5EF4-FFF2-40B4-BE49-F238E27FC236}">
                  <a16:creationId xmlns:a16="http://schemas.microsoft.com/office/drawing/2014/main" xmlns="" id="{54F05B01-5EE2-45DB-81E1-CA45A31A7514}"/>
                </a:ext>
              </a:extLst>
            </p:cNvPr>
            <p:cNvSpPr txBox="1"/>
            <p:nvPr/>
          </p:nvSpPr>
          <p:spPr>
            <a:xfrm>
              <a:off x="3669654" y="2115180"/>
              <a:ext cx="1278376" cy="348813"/>
            </a:xfrm>
            <a:prstGeom prst="rect">
              <a:avLst/>
            </a:prstGeom>
            <a:noFill/>
          </p:spPr>
          <p:txBody>
            <a:bodyPr wrap="square" rtlCol="0">
              <a:spAutoFit/>
            </a:bodyPr>
            <a:lstStyle/>
            <a:p>
              <a:r>
                <a:rPr lang="zh-CN" altLang="en-US" sz="1100" b="1" dirty="0">
                  <a:solidFill>
                    <a:srgbClr val="000000"/>
                  </a:solidFill>
                </a:rPr>
                <a:t>源  地  址：</a:t>
              </a:r>
            </a:p>
          </p:txBody>
        </p:sp>
        <p:sp>
          <p:nvSpPr>
            <p:cNvPr id="75" name="文本框 74">
              <a:extLst>
                <a:ext uri="{FF2B5EF4-FFF2-40B4-BE49-F238E27FC236}">
                  <a16:creationId xmlns:a16="http://schemas.microsoft.com/office/drawing/2014/main" xmlns="" id="{90F58F77-665C-4A58-9346-3DF7E845DEEF}"/>
                </a:ext>
              </a:extLst>
            </p:cNvPr>
            <p:cNvSpPr txBox="1"/>
            <p:nvPr/>
          </p:nvSpPr>
          <p:spPr>
            <a:xfrm>
              <a:off x="4781116" y="2109371"/>
              <a:ext cx="1677371" cy="348813"/>
            </a:xfrm>
            <a:prstGeom prst="rect">
              <a:avLst/>
            </a:prstGeom>
            <a:noFill/>
          </p:spPr>
          <p:txBody>
            <a:bodyPr wrap="square" rtlCol="0">
              <a:spAutoFit/>
            </a:bodyPr>
            <a:lstStyle/>
            <a:p>
              <a:r>
                <a:rPr lang="en-US" altLang="zh-CN" sz="1100" b="1" dirty="0">
                  <a:solidFill>
                    <a:srgbClr val="000000"/>
                  </a:solidFill>
                </a:rPr>
                <a:t>192.168.0.1</a:t>
              </a:r>
              <a:endParaRPr lang="zh-CN" altLang="en-US" sz="1100" b="1" dirty="0">
                <a:solidFill>
                  <a:srgbClr val="000000"/>
                </a:solidFill>
              </a:endParaRPr>
            </a:p>
          </p:txBody>
        </p:sp>
        <p:sp>
          <p:nvSpPr>
            <p:cNvPr id="76" name="文本框 75">
              <a:extLst>
                <a:ext uri="{FF2B5EF4-FFF2-40B4-BE49-F238E27FC236}">
                  <a16:creationId xmlns:a16="http://schemas.microsoft.com/office/drawing/2014/main" xmlns="" id="{5D99957E-FCB9-4B24-A64F-939B8259EC67}"/>
                </a:ext>
              </a:extLst>
            </p:cNvPr>
            <p:cNvSpPr txBox="1"/>
            <p:nvPr/>
          </p:nvSpPr>
          <p:spPr>
            <a:xfrm>
              <a:off x="3669654" y="2540032"/>
              <a:ext cx="1278376" cy="348813"/>
            </a:xfrm>
            <a:prstGeom prst="rect">
              <a:avLst/>
            </a:prstGeom>
            <a:noFill/>
          </p:spPr>
          <p:txBody>
            <a:bodyPr wrap="square" rtlCol="0">
              <a:spAutoFit/>
            </a:bodyPr>
            <a:lstStyle/>
            <a:p>
              <a:r>
                <a:rPr lang="zh-CN" altLang="en-US" sz="1100" b="1" dirty="0">
                  <a:solidFill>
                    <a:srgbClr val="000000"/>
                  </a:solidFill>
                </a:rPr>
                <a:t>目的地址：</a:t>
              </a:r>
            </a:p>
          </p:txBody>
        </p:sp>
        <p:sp>
          <p:nvSpPr>
            <p:cNvPr id="77" name="文本框 76">
              <a:extLst>
                <a:ext uri="{FF2B5EF4-FFF2-40B4-BE49-F238E27FC236}">
                  <a16:creationId xmlns:a16="http://schemas.microsoft.com/office/drawing/2014/main" xmlns="" id="{0D403E7B-BC66-4149-9EDE-DF6A1E13ABFD}"/>
                </a:ext>
              </a:extLst>
            </p:cNvPr>
            <p:cNvSpPr txBox="1"/>
            <p:nvPr/>
          </p:nvSpPr>
          <p:spPr>
            <a:xfrm>
              <a:off x="4781116" y="2534223"/>
              <a:ext cx="1677371" cy="348813"/>
            </a:xfrm>
            <a:prstGeom prst="rect">
              <a:avLst/>
            </a:prstGeom>
            <a:noFill/>
          </p:spPr>
          <p:txBody>
            <a:bodyPr wrap="square" rtlCol="0">
              <a:spAutoFit/>
            </a:bodyPr>
            <a:lstStyle/>
            <a:p>
              <a:r>
                <a:rPr lang="en-US" altLang="zh-CN" sz="1100" b="1" dirty="0">
                  <a:solidFill>
                    <a:srgbClr val="000000"/>
                  </a:solidFill>
                </a:rPr>
                <a:t>192.168.0.129</a:t>
              </a:r>
              <a:endParaRPr lang="zh-CN" altLang="en-US" sz="1100" b="1" dirty="0">
                <a:solidFill>
                  <a:srgbClr val="000000"/>
                </a:solidFill>
              </a:endParaRPr>
            </a:p>
          </p:txBody>
        </p:sp>
      </p:grpSp>
    </p:spTree>
    <p:custDataLst>
      <p:tags r:id="rId1"/>
    </p:custDataLst>
    <p:extLst>
      <p:ext uri="{BB962C8B-B14F-4D97-AF65-F5344CB8AC3E}">
        <p14:creationId xmlns:p14="http://schemas.microsoft.com/office/powerpoint/2010/main" val="230345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注: 右箭头 3">
            <a:extLst>
              <a:ext uri="{FF2B5EF4-FFF2-40B4-BE49-F238E27FC236}">
                <a16:creationId xmlns:a16="http://schemas.microsoft.com/office/drawing/2014/main" xmlns="" id="{9CA3417B-2585-4625-A2D0-B60474035BBD}"/>
              </a:ext>
            </a:extLst>
          </p:cNvPr>
          <p:cNvSpPr/>
          <p:nvPr/>
        </p:nvSpPr>
        <p:spPr>
          <a:xfrm>
            <a:off x="2901915" y="2622289"/>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67" name="标注: 右箭头 66">
            <a:extLst>
              <a:ext uri="{FF2B5EF4-FFF2-40B4-BE49-F238E27FC236}">
                <a16:creationId xmlns:a16="http://schemas.microsoft.com/office/drawing/2014/main" xmlns="" id="{88BEB6DD-F68B-47E1-8787-6DC4625EA41F}"/>
              </a:ext>
            </a:extLst>
          </p:cNvPr>
          <p:cNvSpPr/>
          <p:nvPr/>
        </p:nvSpPr>
        <p:spPr>
          <a:xfrm rot="5400000">
            <a:off x="1869885" y="2188087"/>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7040507" y="1690434"/>
            <a:ext cx="0" cy="2283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395410" y="2941115"/>
            <a:ext cx="828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164495" y="1643731"/>
            <a:ext cx="0" cy="25964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434739" y="2795932"/>
            <a:ext cx="343374" cy="277970"/>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956" y="2767505"/>
            <a:ext cx="282065" cy="363549"/>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4445961" y="3020811"/>
            <a:ext cx="306977" cy="261610"/>
          </a:xfrm>
          <a:prstGeom prst="rect">
            <a:avLst/>
          </a:prstGeom>
          <a:noFill/>
        </p:spPr>
        <p:txBody>
          <a:bodyPr wrap="square" rtlCol="0">
            <a:spAutoFit/>
          </a:bodyPr>
          <a:lstStyle/>
          <a:p>
            <a:pPr algn="ctr"/>
            <a:r>
              <a:rPr lang="en-US" altLang="zh-CN" sz="1100" b="1" dirty="0">
                <a:solidFill>
                  <a:srgbClr val="000000"/>
                </a:solidFill>
              </a:rPr>
              <a:t>R</a:t>
            </a:r>
            <a:endParaRPr lang="zh-CN" altLang="en-US" sz="11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164014" y="3077196"/>
            <a:ext cx="417256" cy="261610"/>
          </a:xfrm>
          <a:prstGeom prst="rect">
            <a:avLst/>
          </a:prstGeom>
          <a:noFill/>
        </p:spPr>
        <p:txBody>
          <a:bodyPr wrap="square" rtlCol="0">
            <a:spAutoFit/>
          </a:bodyPr>
          <a:lstStyle/>
          <a:p>
            <a:pPr algn="ctr"/>
            <a:r>
              <a:rPr lang="en-US" altLang="zh-CN" sz="1100" b="1" dirty="0">
                <a:solidFill>
                  <a:srgbClr val="000000"/>
                </a:solidFill>
              </a:rPr>
              <a:t>S1</a:t>
            </a:r>
            <a:endParaRPr lang="zh-CN" altLang="en-US" sz="11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1949223" y="1438007"/>
            <a:ext cx="411889" cy="404916"/>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A</a:t>
              </a:r>
              <a:endParaRPr lang="zh-CN" altLang="en-US" sz="11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270846" y="2693762"/>
            <a:ext cx="411889" cy="404916"/>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B</a:t>
              </a:r>
              <a:endParaRPr lang="zh-CN" altLang="en-US" sz="11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1883908" y="3906554"/>
            <a:ext cx="411889" cy="404916"/>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C</a:t>
              </a:r>
              <a:endParaRPr lang="zh-CN" altLang="en-US" sz="11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5830" y="2767505"/>
            <a:ext cx="282065" cy="363549"/>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8465413" y="2654708"/>
            <a:ext cx="411889" cy="404916"/>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E</a:t>
              </a:r>
              <a:endParaRPr lang="zh-CN" altLang="en-US" sz="11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4231369" y="2686342"/>
            <a:ext cx="306977" cy="261610"/>
          </a:xfrm>
          <a:prstGeom prst="rect">
            <a:avLst/>
          </a:prstGeom>
          <a:noFill/>
        </p:spPr>
        <p:txBody>
          <a:bodyPr wrap="square" rtlCol="0">
            <a:spAutoFit/>
          </a:bodyPr>
          <a:lstStyle/>
          <a:p>
            <a:pPr algn="ctr"/>
            <a:r>
              <a:rPr lang="en-US" altLang="zh-CN" sz="1100" b="1" dirty="0">
                <a:solidFill>
                  <a:srgbClr val="000000"/>
                </a:solidFill>
              </a:rPr>
              <a:t>0</a:t>
            </a:r>
            <a:endParaRPr lang="zh-CN" altLang="en-US" sz="11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4649044" y="2686342"/>
            <a:ext cx="306977" cy="261610"/>
          </a:xfrm>
          <a:prstGeom prst="rect">
            <a:avLst/>
          </a:prstGeom>
          <a:noFill/>
        </p:spPr>
        <p:txBody>
          <a:bodyPr wrap="square" rtlCol="0">
            <a:spAutoFit/>
          </a:bodyPr>
          <a:lstStyle/>
          <a:p>
            <a:pPr algn="ctr"/>
            <a:r>
              <a:rPr lang="en-US" altLang="zh-CN" sz="1100" b="1" dirty="0">
                <a:solidFill>
                  <a:srgbClr val="000000"/>
                </a:solidFill>
              </a:rPr>
              <a:t>1</a:t>
            </a:r>
            <a:endParaRPr lang="zh-CN" altLang="en-US" sz="11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6623251" y="3077196"/>
            <a:ext cx="417256" cy="261610"/>
          </a:xfrm>
          <a:prstGeom prst="rect">
            <a:avLst/>
          </a:prstGeom>
          <a:noFill/>
        </p:spPr>
        <p:txBody>
          <a:bodyPr wrap="square" rtlCol="0">
            <a:spAutoFit/>
          </a:bodyPr>
          <a:lstStyle/>
          <a:p>
            <a:pPr algn="ctr"/>
            <a:r>
              <a:rPr lang="en-US" altLang="zh-CN" sz="1100" b="1" dirty="0">
                <a:solidFill>
                  <a:srgbClr val="000000"/>
                </a:solidFill>
              </a:rPr>
              <a:t>S2</a:t>
            </a:r>
            <a:endParaRPr lang="zh-CN" altLang="en-US" sz="11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6790621" y="1437621"/>
            <a:ext cx="411889" cy="404916"/>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D</a:t>
              </a:r>
              <a:endParaRPr lang="zh-CN" altLang="en-US" sz="11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6725307" y="3906167"/>
            <a:ext cx="411889" cy="404916"/>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F</a:t>
              </a:r>
              <a:endParaRPr lang="zh-CN" altLang="en-US" sz="1100" b="1" dirty="0">
                <a:solidFill>
                  <a:srgbClr val="FFFFFF"/>
                </a:solidFill>
              </a:endParaRPr>
            </a:p>
          </p:txBody>
        </p:sp>
      </p:gr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61610"/>
          </a:xfrm>
          <a:prstGeom prst="rect">
            <a:avLst/>
          </a:prstGeom>
          <a:noFill/>
        </p:spPr>
        <p:txBody>
          <a:bodyPr wrap="square" rtlCol="0">
            <a:spAutoFit/>
          </a:bodyPr>
          <a:lstStyle/>
          <a:p>
            <a:r>
              <a:rPr lang="en-US" altLang="zh-CN" sz="1100" b="1" dirty="0">
                <a:solidFill>
                  <a:srgbClr val="000000"/>
                </a:solidFill>
              </a:rPr>
              <a:t>192.168.0.2/25</a:t>
            </a:r>
            <a:endParaRPr lang="zh-CN" altLang="en-US" sz="11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61610"/>
          </a:xfrm>
          <a:prstGeom prst="rect">
            <a:avLst/>
          </a:prstGeom>
          <a:noFill/>
        </p:spPr>
        <p:txBody>
          <a:bodyPr wrap="square" rtlCol="0">
            <a:spAutoFit/>
          </a:bodyPr>
          <a:lstStyle/>
          <a:p>
            <a:r>
              <a:rPr lang="en-US" altLang="zh-CN" sz="1100" b="1" dirty="0">
                <a:solidFill>
                  <a:srgbClr val="000000"/>
                </a:solidFill>
              </a:rPr>
              <a:t>192.168.0.3/25</a:t>
            </a:r>
            <a:endParaRPr lang="zh-CN" altLang="en-US" sz="11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61610"/>
          </a:xfrm>
          <a:prstGeom prst="rect">
            <a:avLst/>
          </a:prstGeom>
          <a:noFill/>
        </p:spPr>
        <p:txBody>
          <a:bodyPr wrap="square" rtlCol="0">
            <a:spAutoFit/>
          </a:bodyPr>
          <a:lstStyle/>
          <a:p>
            <a:r>
              <a:rPr lang="en-US" altLang="zh-CN" sz="1100" b="1" dirty="0">
                <a:solidFill>
                  <a:srgbClr val="000000"/>
                </a:solidFill>
              </a:rPr>
              <a:t>192.168.0.1/25</a:t>
            </a:r>
            <a:endParaRPr lang="zh-CN" altLang="en-US" sz="11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261610"/>
          </a:xfrm>
          <a:prstGeom prst="rect">
            <a:avLst/>
          </a:prstGeom>
          <a:noFill/>
        </p:spPr>
        <p:txBody>
          <a:bodyPr wrap="square" rtlCol="0">
            <a:spAutoFit/>
          </a:bodyPr>
          <a:lstStyle/>
          <a:p>
            <a:r>
              <a:rPr lang="en-US" altLang="zh-CN" sz="1100" b="1" dirty="0">
                <a:solidFill>
                  <a:srgbClr val="000000"/>
                </a:solidFill>
              </a:rPr>
              <a:t>192.168.0.129/25</a:t>
            </a:r>
            <a:endParaRPr lang="zh-CN" altLang="en-US" sz="11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61610"/>
          </a:xfrm>
          <a:prstGeom prst="rect">
            <a:avLst/>
          </a:prstGeom>
          <a:noFill/>
        </p:spPr>
        <p:txBody>
          <a:bodyPr wrap="square" rtlCol="0">
            <a:spAutoFit/>
          </a:bodyPr>
          <a:lstStyle/>
          <a:p>
            <a:r>
              <a:rPr lang="en-US" altLang="zh-CN" sz="1100" b="1" dirty="0">
                <a:solidFill>
                  <a:srgbClr val="000000"/>
                </a:solidFill>
              </a:rPr>
              <a:t>192.168.0.130/25</a:t>
            </a:r>
            <a:endParaRPr lang="zh-CN" altLang="en-US" sz="11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261610"/>
          </a:xfrm>
          <a:prstGeom prst="rect">
            <a:avLst/>
          </a:prstGeom>
          <a:noFill/>
        </p:spPr>
        <p:txBody>
          <a:bodyPr wrap="square" rtlCol="0">
            <a:spAutoFit/>
          </a:bodyPr>
          <a:lstStyle/>
          <a:p>
            <a:r>
              <a:rPr lang="en-US" altLang="zh-CN" sz="1100" b="1" dirty="0">
                <a:solidFill>
                  <a:srgbClr val="000000"/>
                </a:solidFill>
              </a:rPr>
              <a:t>192.168.0.131/25</a:t>
            </a:r>
            <a:endParaRPr lang="zh-CN" altLang="en-US" sz="1100" b="1" dirty="0">
              <a:solidFill>
                <a:srgbClr val="000000"/>
              </a:solidFill>
            </a:endParaRPr>
          </a:p>
        </p:txBody>
      </p:sp>
      <p:sp>
        <p:nvSpPr>
          <p:cNvPr id="49" name="文本框 48">
            <a:extLst>
              <a:ext uri="{FF2B5EF4-FFF2-40B4-BE49-F238E27FC236}">
                <a16:creationId xmlns:a16="http://schemas.microsoft.com/office/drawing/2014/main" xmlns="" id="{5CC30D24-4A88-4103-9BB5-7B1BB9B03A14}"/>
              </a:ext>
            </a:extLst>
          </p:cNvPr>
          <p:cNvSpPr txBox="1"/>
          <p:nvPr/>
        </p:nvSpPr>
        <p:spPr>
          <a:xfrm>
            <a:off x="244633"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0" name="文本框 49">
            <a:extLst>
              <a:ext uri="{FF2B5EF4-FFF2-40B4-BE49-F238E27FC236}">
                <a16:creationId xmlns:a16="http://schemas.microsoft.com/office/drawing/2014/main" xmlns="" id="{F492107D-ED20-4E7E-BDC0-2D207977D1D9}"/>
              </a:ext>
            </a:extLst>
          </p:cNvPr>
          <p:cNvSpPr txBox="1"/>
          <p:nvPr/>
        </p:nvSpPr>
        <p:spPr>
          <a:xfrm>
            <a:off x="244633" y="3496841"/>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3" name="文本框 52">
            <a:extLst>
              <a:ext uri="{FF2B5EF4-FFF2-40B4-BE49-F238E27FC236}">
                <a16:creationId xmlns:a16="http://schemas.microsoft.com/office/drawing/2014/main" xmlns="" id="{5F47D0D3-F37C-4EA2-86A8-AE88A9D1819E}"/>
              </a:ext>
            </a:extLst>
          </p:cNvPr>
          <p:cNvSpPr txBox="1"/>
          <p:nvPr/>
        </p:nvSpPr>
        <p:spPr>
          <a:xfrm>
            <a:off x="684113"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4" name="文本框 53">
            <a:extLst>
              <a:ext uri="{FF2B5EF4-FFF2-40B4-BE49-F238E27FC236}">
                <a16:creationId xmlns:a16="http://schemas.microsoft.com/office/drawing/2014/main" xmlns="" id="{E22DF24E-490C-4B31-A524-70268D3D82A6}"/>
              </a:ext>
            </a:extLst>
          </p:cNvPr>
          <p:cNvSpPr txBox="1"/>
          <p:nvPr/>
        </p:nvSpPr>
        <p:spPr>
          <a:xfrm>
            <a:off x="684113" y="4323936"/>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5" name="文本框 54">
            <a:extLst>
              <a:ext uri="{FF2B5EF4-FFF2-40B4-BE49-F238E27FC236}">
                <a16:creationId xmlns:a16="http://schemas.microsoft.com/office/drawing/2014/main" xmlns="" id="{B6117769-D9E7-4008-84EE-44D5F780630E}"/>
              </a:ext>
            </a:extLst>
          </p:cNvPr>
          <p:cNvSpPr txBox="1"/>
          <p:nvPr/>
        </p:nvSpPr>
        <p:spPr>
          <a:xfrm>
            <a:off x="813133"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6" name="文本框 55">
            <a:extLst>
              <a:ext uri="{FF2B5EF4-FFF2-40B4-BE49-F238E27FC236}">
                <a16:creationId xmlns:a16="http://schemas.microsoft.com/office/drawing/2014/main" xmlns="" id="{B1BA0A0C-1840-459A-939E-B85A3A8687B4}"/>
              </a:ext>
            </a:extLst>
          </p:cNvPr>
          <p:cNvSpPr txBox="1"/>
          <p:nvPr/>
        </p:nvSpPr>
        <p:spPr>
          <a:xfrm>
            <a:off x="813133" y="1865322"/>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7" name="文本框 56">
            <a:extLst>
              <a:ext uri="{FF2B5EF4-FFF2-40B4-BE49-F238E27FC236}">
                <a16:creationId xmlns:a16="http://schemas.microsoft.com/office/drawing/2014/main" xmlns="" id="{AE71A54D-D2D1-4937-9BDF-3F7DA6298299}"/>
              </a:ext>
            </a:extLst>
          </p:cNvPr>
          <p:cNvSpPr txBox="1"/>
          <p:nvPr/>
        </p:nvSpPr>
        <p:spPr>
          <a:xfrm>
            <a:off x="7190155"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8" name="文本框 57">
            <a:extLst>
              <a:ext uri="{FF2B5EF4-FFF2-40B4-BE49-F238E27FC236}">
                <a16:creationId xmlns:a16="http://schemas.microsoft.com/office/drawing/2014/main" xmlns="" id="{D0823DF3-8845-4336-8E45-B69BEDE0F76A}"/>
              </a:ext>
            </a:extLst>
          </p:cNvPr>
          <p:cNvSpPr txBox="1"/>
          <p:nvPr/>
        </p:nvSpPr>
        <p:spPr>
          <a:xfrm>
            <a:off x="7190155" y="1865322"/>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59" name="文本框 58">
            <a:extLst>
              <a:ext uri="{FF2B5EF4-FFF2-40B4-BE49-F238E27FC236}">
                <a16:creationId xmlns:a16="http://schemas.microsoft.com/office/drawing/2014/main" xmlns="" id="{C88EBE3C-3B0A-4806-A830-8D3348CAD4AA}"/>
              </a:ext>
            </a:extLst>
          </p:cNvPr>
          <p:cNvSpPr txBox="1"/>
          <p:nvPr/>
        </p:nvSpPr>
        <p:spPr>
          <a:xfrm>
            <a:off x="7596110"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0" name="文本框 59">
            <a:extLst>
              <a:ext uri="{FF2B5EF4-FFF2-40B4-BE49-F238E27FC236}">
                <a16:creationId xmlns:a16="http://schemas.microsoft.com/office/drawing/2014/main" xmlns="" id="{6ADF8629-826B-4D77-B254-9771590488C1}"/>
              </a:ext>
            </a:extLst>
          </p:cNvPr>
          <p:cNvSpPr txBox="1"/>
          <p:nvPr/>
        </p:nvSpPr>
        <p:spPr>
          <a:xfrm>
            <a:off x="7596110" y="3496841"/>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62" name="文本框 61">
            <a:extLst>
              <a:ext uri="{FF2B5EF4-FFF2-40B4-BE49-F238E27FC236}">
                <a16:creationId xmlns:a16="http://schemas.microsoft.com/office/drawing/2014/main" xmlns="" id="{BDEF5014-172D-4ADB-81B5-E835DE314E5D}"/>
              </a:ext>
            </a:extLst>
          </p:cNvPr>
          <p:cNvSpPr txBox="1"/>
          <p:nvPr/>
        </p:nvSpPr>
        <p:spPr>
          <a:xfrm>
            <a:off x="7190155"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3" name="文本框 62">
            <a:extLst>
              <a:ext uri="{FF2B5EF4-FFF2-40B4-BE49-F238E27FC236}">
                <a16:creationId xmlns:a16="http://schemas.microsoft.com/office/drawing/2014/main" xmlns="" id="{EE35669A-036A-4D6A-AB40-B1353D754FD7}"/>
              </a:ext>
            </a:extLst>
          </p:cNvPr>
          <p:cNvSpPr txBox="1"/>
          <p:nvPr/>
        </p:nvSpPr>
        <p:spPr>
          <a:xfrm>
            <a:off x="7190155" y="4323936"/>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grpSp>
        <p:nvGrpSpPr>
          <p:cNvPr id="3" name="组合 2">
            <a:extLst>
              <a:ext uri="{FF2B5EF4-FFF2-40B4-BE49-F238E27FC236}">
                <a16:creationId xmlns:a16="http://schemas.microsoft.com/office/drawing/2014/main" xmlns="" id="{DBFEADF5-4327-41F6-BABF-F05DFC2B7C23}"/>
              </a:ext>
            </a:extLst>
          </p:cNvPr>
          <p:cNvGrpSpPr/>
          <p:nvPr/>
        </p:nvGrpSpPr>
        <p:grpSpPr>
          <a:xfrm>
            <a:off x="2223961" y="850217"/>
            <a:ext cx="4767237" cy="590436"/>
            <a:chOff x="2965281" y="1133622"/>
            <a:chExt cx="6356316" cy="787248"/>
          </a:xfrm>
        </p:grpSpPr>
        <p:cxnSp>
          <p:nvCxnSpPr>
            <p:cNvPr id="61" name="连接符: 曲线 60">
              <a:extLst>
                <a:ext uri="{FF2B5EF4-FFF2-40B4-BE49-F238E27FC236}">
                  <a16:creationId xmlns:a16="http://schemas.microsoft.com/office/drawing/2014/main" xmlns="" id="{19974F67-17CB-495D-B47C-ACC1D642F84C}"/>
                </a:ext>
              </a:extLst>
            </p:cNvPr>
            <p:cNvCxnSpPr>
              <a:cxnSpLocks/>
            </p:cNvCxnSpPr>
            <p:nvPr/>
          </p:nvCxnSpPr>
          <p:spPr>
            <a:xfrm rot="16200000" flipH="1">
              <a:off x="6139342" y="-1261385"/>
              <a:ext cx="8194" cy="6356316"/>
            </a:xfrm>
            <a:prstGeom prst="curvedConnector3">
              <a:avLst>
                <a:gd name="adj1" fmla="val -7285709"/>
              </a:avLst>
            </a:prstGeom>
            <a:ln w="38100">
              <a:solidFill>
                <a:schemeClr val="accent3"/>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xmlns="" id="{E83F218B-34AF-43A0-8789-C90E32B1C00F}"/>
                </a:ext>
              </a:extLst>
            </p:cNvPr>
            <p:cNvSpPr txBox="1"/>
            <p:nvPr/>
          </p:nvSpPr>
          <p:spPr>
            <a:xfrm>
              <a:off x="5623373" y="1133622"/>
              <a:ext cx="1150703" cy="348813"/>
            </a:xfrm>
            <a:prstGeom prst="rect">
              <a:avLst/>
            </a:prstGeom>
            <a:solidFill>
              <a:schemeClr val="bg1"/>
            </a:solidFill>
          </p:spPr>
          <p:txBody>
            <a:bodyPr wrap="square" rtlCol="0">
              <a:spAutoFit/>
            </a:bodyPr>
            <a:lstStyle/>
            <a:p>
              <a:pPr algn="ctr"/>
              <a:r>
                <a:rPr lang="zh-CN" altLang="en-US" sz="1100" b="1" dirty="0">
                  <a:solidFill>
                    <a:srgbClr val="5BA3EB"/>
                  </a:solidFill>
                </a:rPr>
                <a:t>间接交付</a:t>
              </a:r>
            </a:p>
          </p:txBody>
        </p:sp>
      </p:grpSp>
      <p:sp>
        <p:nvSpPr>
          <p:cNvPr id="66" name="文本框 65">
            <a:extLst>
              <a:ext uri="{FF2B5EF4-FFF2-40B4-BE49-F238E27FC236}">
                <a16:creationId xmlns:a16="http://schemas.microsoft.com/office/drawing/2014/main" xmlns="" id="{B755109F-128B-40B4-AA46-02810EF32297}"/>
              </a:ext>
            </a:extLst>
          </p:cNvPr>
          <p:cNvSpPr txBox="1"/>
          <p:nvPr/>
        </p:nvSpPr>
        <p:spPr>
          <a:xfrm>
            <a:off x="3383707" y="1274858"/>
            <a:ext cx="2431483" cy="261610"/>
          </a:xfrm>
          <a:prstGeom prst="rect">
            <a:avLst/>
          </a:prstGeom>
          <a:noFill/>
        </p:spPr>
        <p:txBody>
          <a:bodyPr wrap="square" rtlCol="0">
            <a:spAutoFit/>
          </a:bodyPr>
          <a:lstStyle/>
          <a:p>
            <a:pPr algn="ctr"/>
            <a:r>
              <a:rPr lang="en-US" altLang="zh-CN" sz="1100" b="1" dirty="0">
                <a:solidFill>
                  <a:srgbClr val="000000"/>
                </a:solidFill>
              </a:rPr>
              <a:t>IP</a:t>
            </a:r>
            <a:r>
              <a:rPr lang="zh-CN" altLang="en-US" sz="1100" b="1" dirty="0">
                <a:solidFill>
                  <a:srgbClr val="000000"/>
                </a:solidFill>
              </a:rPr>
              <a:t>数据报首部中的地址</a:t>
            </a:r>
          </a:p>
        </p:txBody>
      </p:sp>
      <p:sp>
        <p:nvSpPr>
          <p:cNvPr id="74" name="文本框 73">
            <a:extLst>
              <a:ext uri="{FF2B5EF4-FFF2-40B4-BE49-F238E27FC236}">
                <a16:creationId xmlns:a16="http://schemas.microsoft.com/office/drawing/2014/main" xmlns="" id="{54F05B01-5EE2-45DB-81E1-CA45A31A7514}"/>
              </a:ext>
            </a:extLst>
          </p:cNvPr>
          <p:cNvSpPr txBox="1"/>
          <p:nvPr/>
        </p:nvSpPr>
        <p:spPr>
          <a:xfrm>
            <a:off x="2752240" y="1586385"/>
            <a:ext cx="958782" cy="261610"/>
          </a:xfrm>
          <a:prstGeom prst="rect">
            <a:avLst/>
          </a:prstGeom>
          <a:noFill/>
        </p:spPr>
        <p:txBody>
          <a:bodyPr wrap="square" rtlCol="0">
            <a:spAutoFit/>
          </a:bodyPr>
          <a:lstStyle/>
          <a:p>
            <a:r>
              <a:rPr lang="zh-CN" altLang="en-US" sz="1100" b="1" dirty="0">
                <a:solidFill>
                  <a:srgbClr val="000000"/>
                </a:solidFill>
              </a:rPr>
              <a:t>源  地  址：</a:t>
            </a:r>
          </a:p>
        </p:txBody>
      </p:sp>
      <p:sp>
        <p:nvSpPr>
          <p:cNvPr id="75" name="文本框 74">
            <a:extLst>
              <a:ext uri="{FF2B5EF4-FFF2-40B4-BE49-F238E27FC236}">
                <a16:creationId xmlns:a16="http://schemas.microsoft.com/office/drawing/2014/main" xmlns="" id="{90F58F77-665C-4A58-9346-3DF7E845DEEF}"/>
              </a:ext>
            </a:extLst>
          </p:cNvPr>
          <p:cNvSpPr txBox="1"/>
          <p:nvPr/>
        </p:nvSpPr>
        <p:spPr>
          <a:xfrm>
            <a:off x="3585838" y="1582028"/>
            <a:ext cx="1258028" cy="261610"/>
          </a:xfrm>
          <a:prstGeom prst="rect">
            <a:avLst/>
          </a:prstGeom>
          <a:noFill/>
        </p:spPr>
        <p:txBody>
          <a:bodyPr wrap="square" rtlCol="0">
            <a:spAutoFit/>
          </a:bodyPr>
          <a:lstStyle/>
          <a:p>
            <a:r>
              <a:rPr lang="en-US" altLang="zh-CN" sz="1100" b="1" dirty="0">
                <a:solidFill>
                  <a:srgbClr val="000000"/>
                </a:solidFill>
              </a:rPr>
              <a:t>192.168.0.1</a:t>
            </a:r>
            <a:endParaRPr lang="zh-CN" altLang="en-US" sz="1100" b="1" dirty="0">
              <a:solidFill>
                <a:srgbClr val="000000"/>
              </a:solidFill>
            </a:endParaRPr>
          </a:p>
        </p:txBody>
      </p:sp>
      <p:sp>
        <p:nvSpPr>
          <p:cNvPr id="76" name="文本框 75">
            <a:extLst>
              <a:ext uri="{FF2B5EF4-FFF2-40B4-BE49-F238E27FC236}">
                <a16:creationId xmlns:a16="http://schemas.microsoft.com/office/drawing/2014/main" xmlns="" id="{5D99957E-FCB9-4B24-A64F-939B8259EC67}"/>
              </a:ext>
            </a:extLst>
          </p:cNvPr>
          <p:cNvSpPr txBox="1"/>
          <p:nvPr/>
        </p:nvSpPr>
        <p:spPr>
          <a:xfrm>
            <a:off x="2752240" y="1905024"/>
            <a:ext cx="958782" cy="261610"/>
          </a:xfrm>
          <a:prstGeom prst="rect">
            <a:avLst/>
          </a:prstGeom>
          <a:noFill/>
        </p:spPr>
        <p:txBody>
          <a:bodyPr wrap="square" rtlCol="0">
            <a:spAutoFit/>
          </a:bodyPr>
          <a:lstStyle/>
          <a:p>
            <a:r>
              <a:rPr lang="zh-CN" altLang="en-US" sz="1100" b="1" dirty="0">
                <a:solidFill>
                  <a:srgbClr val="000000"/>
                </a:solidFill>
              </a:rPr>
              <a:t>目的地址：</a:t>
            </a:r>
          </a:p>
        </p:txBody>
      </p:sp>
      <p:sp>
        <p:nvSpPr>
          <p:cNvPr id="77" name="文本框 76">
            <a:extLst>
              <a:ext uri="{FF2B5EF4-FFF2-40B4-BE49-F238E27FC236}">
                <a16:creationId xmlns:a16="http://schemas.microsoft.com/office/drawing/2014/main" xmlns="" id="{0D403E7B-BC66-4149-9EDE-DF6A1E13ABFD}"/>
              </a:ext>
            </a:extLst>
          </p:cNvPr>
          <p:cNvSpPr txBox="1"/>
          <p:nvPr/>
        </p:nvSpPr>
        <p:spPr>
          <a:xfrm>
            <a:off x="3585838" y="1900667"/>
            <a:ext cx="1258028" cy="261610"/>
          </a:xfrm>
          <a:prstGeom prst="rect">
            <a:avLst/>
          </a:prstGeom>
          <a:noFill/>
        </p:spPr>
        <p:txBody>
          <a:bodyPr wrap="square" rtlCol="0">
            <a:spAutoFit/>
          </a:bodyPr>
          <a:lstStyle/>
          <a:p>
            <a:r>
              <a:rPr lang="en-US" altLang="zh-CN" sz="1100" b="1" dirty="0">
                <a:solidFill>
                  <a:srgbClr val="000000"/>
                </a:solidFill>
              </a:rPr>
              <a:t>192.168.0.129</a:t>
            </a:r>
            <a:endParaRPr lang="zh-CN" altLang="en-US" sz="1100" b="1" dirty="0">
              <a:solidFill>
                <a:srgbClr val="000000"/>
              </a:solidFill>
            </a:endParaRPr>
          </a:p>
        </p:txBody>
      </p:sp>
      <p:graphicFrame>
        <p:nvGraphicFramePr>
          <p:cNvPr id="11" name="表格 11">
            <a:extLst>
              <a:ext uri="{FF2B5EF4-FFF2-40B4-BE49-F238E27FC236}">
                <a16:creationId xmlns:a16="http://schemas.microsoft.com/office/drawing/2014/main" xmlns="" id="{759856BF-360A-4F1F-8071-1E49DAED32C1}"/>
              </a:ext>
            </a:extLst>
          </p:cNvPr>
          <p:cNvGraphicFramePr>
            <a:graphicFrameLocks noGrp="1"/>
          </p:cNvGraphicFramePr>
          <p:nvPr>
            <p:extLst>
              <p:ext uri="{D42A27DB-BD31-4B8C-83A1-F6EECF244321}">
                <p14:modId xmlns:p14="http://schemas.microsoft.com/office/powerpoint/2010/main" val="1658906401"/>
              </p:ext>
            </p:extLst>
          </p:nvPr>
        </p:nvGraphicFramePr>
        <p:xfrm>
          <a:off x="2720098" y="3525123"/>
          <a:ext cx="3764805" cy="1305384"/>
        </p:xfrm>
        <a:graphic>
          <a:graphicData uri="http://schemas.openxmlformats.org/drawingml/2006/table">
            <a:tbl>
              <a:tblPr firstRow="1" bandRow="1">
                <a:tableStyleId>{5C22544A-7EE6-4342-B048-85BDC9FD1C3A}</a:tableStyleId>
              </a:tblPr>
              <a:tblGrid>
                <a:gridCol w="1254935">
                  <a:extLst>
                    <a:ext uri="{9D8B030D-6E8A-4147-A177-3AD203B41FA5}">
                      <a16:colId xmlns:a16="http://schemas.microsoft.com/office/drawing/2014/main" xmlns="" val="639699029"/>
                    </a:ext>
                  </a:extLst>
                </a:gridCol>
                <a:gridCol w="1254935">
                  <a:extLst>
                    <a:ext uri="{9D8B030D-6E8A-4147-A177-3AD203B41FA5}">
                      <a16:colId xmlns:a16="http://schemas.microsoft.com/office/drawing/2014/main" xmlns="" val="3609604489"/>
                    </a:ext>
                  </a:extLst>
                </a:gridCol>
                <a:gridCol w="1254935">
                  <a:extLst>
                    <a:ext uri="{9D8B030D-6E8A-4147-A177-3AD203B41FA5}">
                      <a16:colId xmlns:a16="http://schemas.microsoft.com/office/drawing/2014/main" xmlns="" val="812662858"/>
                    </a:ext>
                  </a:extLst>
                </a:gridCol>
              </a:tblGrid>
              <a:tr h="326346">
                <a:tc>
                  <a:txBody>
                    <a:bodyPr/>
                    <a:lstStyle/>
                    <a:p>
                      <a:pPr algn="ctr"/>
                      <a:r>
                        <a:rPr lang="zh-CN" altLang="en-US" sz="1000" b="1" dirty="0">
                          <a:solidFill>
                            <a:schemeClr val="tx1"/>
                          </a:solidFill>
                        </a:rPr>
                        <a:t>目的网络</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00" b="1" dirty="0">
                          <a:solidFill>
                            <a:schemeClr val="tx1"/>
                          </a:solidFill>
                        </a:rPr>
                        <a:t>地址掩码</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00" b="1" dirty="0">
                          <a:solidFill>
                            <a:schemeClr val="tx1"/>
                          </a:solidFill>
                        </a:rPr>
                        <a:t>下一跳</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59390928"/>
                  </a:ext>
                </a:extLst>
              </a:tr>
              <a:tr h="326346">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28819217"/>
                  </a:ext>
                </a:extLst>
              </a:tr>
              <a:tr h="326346">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49298749"/>
                  </a:ext>
                </a:extLst>
              </a:tr>
              <a:tr h="326346">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718558332"/>
                  </a:ext>
                </a:extLst>
              </a:tr>
            </a:tbl>
          </a:graphicData>
        </a:graphic>
      </p:graphicFrame>
      <p:sp>
        <p:nvSpPr>
          <p:cNvPr id="72" name="文本框 71">
            <a:extLst>
              <a:ext uri="{FF2B5EF4-FFF2-40B4-BE49-F238E27FC236}">
                <a16:creationId xmlns:a16="http://schemas.microsoft.com/office/drawing/2014/main" xmlns="" id="{A73529ED-2AF3-42AC-92BA-16893A9AB85D}"/>
              </a:ext>
            </a:extLst>
          </p:cNvPr>
          <p:cNvSpPr txBox="1"/>
          <p:nvPr/>
        </p:nvSpPr>
        <p:spPr>
          <a:xfrm>
            <a:off x="2720097" y="3268192"/>
            <a:ext cx="3764805" cy="261610"/>
          </a:xfrm>
          <a:prstGeom prst="rect">
            <a:avLst/>
          </a:prstGeom>
          <a:noFill/>
        </p:spPr>
        <p:txBody>
          <a:bodyPr wrap="square" rtlCol="0">
            <a:spAutoFit/>
          </a:bodyPr>
          <a:lstStyle/>
          <a:p>
            <a:pPr algn="ctr"/>
            <a:r>
              <a:rPr lang="zh-CN" altLang="en-US" sz="1100" b="1" dirty="0">
                <a:solidFill>
                  <a:srgbClr val="000000"/>
                </a:solidFill>
              </a:rPr>
              <a:t>路由器</a:t>
            </a:r>
            <a:r>
              <a:rPr lang="en-US" altLang="zh-CN" sz="1100" b="1" dirty="0">
                <a:solidFill>
                  <a:srgbClr val="000000"/>
                </a:solidFill>
              </a:rPr>
              <a:t>R</a:t>
            </a:r>
            <a:r>
              <a:rPr lang="zh-CN" altLang="en-US" sz="1100" b="1" dirty="0">
                <a:solidFill>
                  <a:srgbClr val="000000"/>
                </a:solidFill>
              </a:rPr>
              <a:t>的路由表</a:t>
            </a:r>
          </a:p>
        </p:txBody>
      </p:sp>
      <p:sp>
        <p:nvSpPr>
          <p:cNvPr id="78" name="文本框 77">
            <a:extLst>
              <a:ext uri="{FF2B5EF4-FFF2-40B4-BE49-F238E27FC236}">
                <a16:creationId xmlns:a16="http://schemas.microsoft.com/office/drawing/2014/main" xmlns="" id="{A18B4AD6-5DC7-4C94-8E28-D0E2E30F04EA}"/>
              </a:ext>
            </a:extLst>
          </p:cNvPr>
          <p:cNvSpPr txBox="1"/>
          <p:nvPr/>
        </p:nvSpPr>
        <p:spPr>
          <a:xfrm>
            <a:off x="2716376" y="3876097"/>
            <a:ext cx="1251600" cy="261610"/>
          </a:xfrm>
          <a:prstGeom prst="rect">
            <a:avLst/>
          </a:prstGeom>
          <a:noFill/>
        </p:spPr>
        <p:txBody>
          <a:bodyPr wrap="square">
            <a:spAutoFit/>
          </a:bodyPr>
          <a:lstStyle/>
          <a:p>
            <a:r>
              <a:rPr lang="en-US" altLang="zh-CN" sz="1100" b="1" dirty="0">
                <a:solidFill>
                  <a:srgbClr val="000000"/>
                </a:solidFill>
              </a:rPr>
              <a:t>192.168.0.0</a:t>
            </a:r>
            <a:endParaRPr lang="zh-CN" altLang="en-US" sz="1100" b="1" dirty="0">
              <a:solidFill>
                <a:srgbClr val="000000"/>
              </a:solidFill>
            </a:endParaRPr>
          </a:p>
        </p:txBody>
      </p:sp>
      <p:sp>
        <p:nvSpPr>
          <p:cNvPr id="79" name="文本框 78">
            <a:extLst>
              <a:ext uri="{FF2B5EF4-FFF2-40B4-BE49-F238E27FC236}">
                <a16:creationId xmlns:a16="http://schemas.microsoft.com/office/drawing/2014/main" xmlns="" id="{463D0C93-5FE4-4464-BDE2-BFE323CBFE50}"/>
              </a:ext>
            </a:extLst>
          </p:cNvPr>
          <p:cNvSpPr txBox="1"/>
          <p:nvPr/>
        </p:nvSpPr>
        <p:spPr>
          <a:xfrm>
            <a:off x="3976206" y="3876097"/>
            <a:ext cx="1251600" cy="261610"/>
          </a:xfrm>
          <a:prstGeom prst="rect">
            <a:avLst/>
          </a:prstGeom>
          <a:noFill/>
        </p:spPr>
        <p:txBody>
          <a:bodyPr wrap="square">
            <a:spAutoFit/>
          </a:bodyPr>
          <a:lstStyle/>
          <a:p>
            <a:pPr algn="ctr"/>
            <a:r>
              <a:rPr lang="en-US" altLang="zh-CN" sz="1100" b="1" dirty="0">
                <a:solidFill>
                  <a:srgbClr val="000000"/>
                </a:solidFill>
              </a:rPr>
              <a:t>255.255.255.128</a:t>
            </a:r>
            <a:endParaRPr lang="zh-CN" altLang="en-US" sz="1100" b="1" dirty="0">
              <a:solidFill>
                <a:srgbClr val="000000"/>
              </a:solidFill>
            </a:endParaRPr>
          </a:p>
        </p:txBody>
      </p:sp>
      <p:sp>
        <p:nvSpPr>
          <p:cNvPr id="80" name="文本框 79">
            <a:extLst>
              <a:ext uri="{FF2B5EF4-FFF2-40B4-BE49-F238E27FC236}">
                <a16:creationId xmlns:a16="http://schemas.microsoft.com/office/drawing/2014/main" xmlns="" id="{5C54D4C8-BEAE-4F24-810C-A7DEDF02919C}"/>
              </a:ext>
            </a:extLst>
          </p:cNvPr>
          <p:cNvSpPr txBox="1"/>
          <p:nvPr/>
        </p:nvSpPr>
        <p:spPr>
          <a:xfrm>
            <a:off x="5232635" y="3876097"/>
            <a:ext cx="1251600" cy="261610"/>
          </a:xfrm>
          <a:prstGeom prst="rect">
            <a:avLst/>
          </a:prstGeom>
          <a:noFill/>
        </p:spPr>
        <p:txBody>
          <a:bodyPr wrap="square">
            <a:spAutoFit/>
          </a:bodyPr>
          <a:lstStyle/>
          <a:p>
            <a:pPr algn="ctr"/>
            <a:r>
              <a:rPr lang="zh-CN" altLang="en-US" sz="1100" b="1" dirty="0">
                <a:solidFill>
                  <a:srgbClr val="000000"/>
                </a:solidFill>
              </a:rPr>
              <a:t>接口</a:t>
            </a:r>
            <a:r>
              <a:rPr lang="en-US" altLang="zh-CN" sz="1100" b="1" dirty="0">
                <a:solidFill>
                  <a:srgbClr val="000000"/>
                </a:solidFill>
              </a:rPr>
              <a:t>0</a:t>
            </a:r>
            <a:r>
              <a:rPr lang="zh-CN" altLang="en-US" sz="1100" b="1" dirty="0">
                <a:solidFill>
                  <a:srgbClr val="000000"/>
                </a:solidFill>
              </a:rPr>
              <a:t>直连</a:t>
            </a:r>
          </a:p>
        </p:txBody>
      </p:sp>
      <p:sp>
        <p:nvSpPr>
          <p:cNvPr id="81" name="文本框 80">
            <a:extLst>
              <a:ext uri="{FF2B5EF4-FFF2-40B4-BE49-F238E27FC236}">
                <a16:creationId xmlns:a16="http://schemas.microsoft.com/office/drawing/2014/main" xmlns="" id="{61AF9C41-1229-429C-B24C-CAA9CCA06E00}"/>
              </a:ext>
            </a:extLst>
          </p:cNvPr>
          <p:cNvSpPr txBox="1"/>
          <p:nvPr/>
        </p:nvSpPr>
        <p:spPr>
          <a:xfrm>
            <a:off x="2716376" y="4214803"/>
            <a:ext cx="1251600" cy="261610"/>
          </a:xfrm>
          <a:prstGeom prst="rect">
            <a:avLst/>
          </a:prstGeom>
          <a:noFill/>
        </p:spPr>
        <p:txBody>
          <a:bodyPr wrap="square">
            <a:spAutoFit/>
          </a:bodyPr>
          <a:lstStyle/>
          <a:p>
            <a:r>
              <a:rPr lang="en-US" altLang="zh-CN" sz="1100" b="1" dirty="0">
                <a:solidFill>
                  <a:srgbClr val="000000"/>
                </a:solidFill>
              </a:rPr>
              <a:t>192.168.0.128</a:t>
            </a:r>
            <a:endParaRPr lang="zh-CN" altLang="en-US" sz="1100" b="1" dirty="0">
              <a:solidFill>
                <a:srgbClr val="000000"/>
              </a:solidFill>
            </a:endParaRPr>
          </a:p>
        </p:txBody>
      </p:sp>
      <p:sp>
        <p:nvSpPr>
          <p:cNvPr id="83" name="文本框 82">
            <a:extLst>
              <a:ext uri="{FF2B5EF4-FFF2-40B4-BE49-F238E27FC236}">
                <a16:creationId xmlns:a16="http://schemas.microsoft.com/office/drawing/2014/main" xmlns="" id="{6EB4DEA3-9B38-4DFC-8657-168EC8A8C3A8}"/>
              </a:ext>
            </a:extLst>
          </p:cNvPr>
          <p:cNvSpPr txBox="1"/>
          <p:nvPr/>
        </p:nvSpPr>
        <p:spPr>
          <a:xfrm>
            <a:off x="3976206" y="4214803"/>
            <a:ext cx="1251600" cy="261610"/>
          </a:xfrm>
          <a:prstGeom prst="rect">
            <a:avLst/>
          </a:prstGeom>
          <a:noFill/>
        </p:spPr>
        <p:txBody>
          <a:bodyPr wrap="square">
            <a:spAutoFit/>
          </a:bodyPr>
          <a:lstStyle/>
          <a:p>
            <a:pPr algn="ctr"/>
            <a:r>
              <a:rPr lang="en-US" altLang="zh-CN" sz="1100" b="1" dirty="0">
                <a:solidFill>
                  <a:srgbClr val="000000"/>
                </a:solidFill>
              </a:rPr>
              <a:t>255.255.255.128</a:t>
            </a:r>
            <a:endParaRPr lang="zh-CN" altLang="en-US" sz="1100" b="1" dirty="0">
              <a:solidFill>
                <a:srgbClr val="000000"/>
              </a:solidFill>
            </a:endParaRPr>
          </a:p>
        </p:txBody>
      </p:sp>
      <p:sp>
        <p:nvSpPr>
          <p:cNvPr id="84" name="文本框 83">
            <a:extLst>
              <a:ext uri="{FF2B5EF4-FFF2-40B4-BE49-F238E27FC236}">
                <a16:creationId xmlns:a16="http://schemas.microsoft.com/office/drawing/2014/main" xmlns="" id="{7DA04218-87BC-463B-8654-2040AF5A71DF}"/>
              </a:ext>
            </a:extLst>
          </p:cNvPr>
          <p:cNvSpPr txBox="1"/>
          <p:nvPr/>
        </p:nvSpPr>
        <p:spPr>
          <a:xfrm>
            <a:off x="5223957" y="4214803"/>
            <a:ext cx="1251600" cy="261610"/>
          </a:xfrm>
          <a:prstGeom prst="rect">
            <a:avLst/>
          </a:prstGeom>
          <a:noFill/>
        </p:spPr>
        <p:txBody>
          <a:bodyPr wrap="square">
            <a:spAutoFit/>
          </a:bodyPr>
          <a:lstStyle/>
          <a:p>
            <a:pPr algn="ctr"/>
            <a:r>
              <a:rPr lang="zh-CN" altLang="en-US" sz="1100" b="1" dirty="0">
                <a:solidFill>
                  <a:srgbClr val="000000"/>
                </a:solidFill>
              </a:rPr>
              <a:t>接口</a:t>
            </a:r>
            <a:r>
              <a:rPr lang="en-US" altLang="zh-CN" sz="1100" b="1" dirty="0">
                <a:solidFill>
                  <a:srgbClr val="000000"/>
                </a:solidFill>
              </a:rPr>
              <a:t>1</a:t>
            </a:r>
            <a:r>
              <a:rPr lang="zh-CN" altLang="en-US" sz="1100" b="1" dirty="0">
                <a:solidFill>
                  <a:srgbClr val="000000"/>
                </a:solidFill>
              </a:rPr>
              <a:t>直连</a:t>
            </a:r>
          </a:p>
        </p:txBody>
      </p:sp>
      <p:sp>
        <p:nvSpPr>
          <p:cNvPr id="95" name="对话气泡: 矩形 94">
            <a:extLst>
              <a:ext uri="{FF2B5EF4-FFF2-40B4-BE49-F238E27FC236}">
                <a16:creationId xmlns:a16="http://schemas.microsoft.com/office/drawing/2014/main" xmlns="" id="{FABAEFFA-945E-4ACE-8706-6CEE9700137A}"/>
              </a:ext>
            </a:extLst>
          </p:cNvPr>
          <p:cNvSpPr/>
          <p:nvPr/>
        </p:nvSpPr>
        <p:spPr>
          <a:xfrm>
            <a:off x="2733332" y="1272398"/>
            <a:ext cx="3751572" cy="1090122"/>
          </a:xfrm>
          <a:prstGeom prst="wedgeRectCallout">
            <a:avLst>
              <a:gd name="adj1" fmla="val -23989"/>
              <a:gd name="adj2" fmla="val 80549"/>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rgbClr val="000000"/>
              </a:solidFill>
            </a:endParaRPr>
          </a:p>
        </p:txBody>
      </p:sp>
    </p:spTree>
    <p:custDataLst>
      <p:tags r:id="rId1"/>
    </p:custDataLst>
    <p:extLst>
      <p:ext uri="{BB962C8B-B14F-4D97-AF65-F5344CB8AC3E}">
        <p14:creationId xmlns:p14="http://schemas.microsoft.com/office/powerpoint/2010/main" val="63770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mph" presetSubtype="0" fill="hold" grpId="0" nodeType="with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75"/>
                                        </p:tgtEl>
                                        <p:attrNameLst>
                                          <p:attrName>ppt_x</p:attrName>
                                          <p:attrName>ppt_y</p:attrName>
                                        </p:attrNameLst>
                                      </p:cBhvr>
                                    </p:animMotion>
                                    <p:animRot by="1500000">
                                      <p:cBhvr>
                                        <p:cTn id="7" dur="125" fill="hold">
                                          <p:stCondLst>
                                            <p:cond delay="0"/>
                                          </p:stCondLst>
                                        </p:cTn>
                                        <p:tgtEl>
                                          <p:spTgt spid="75"/>
                                        </p:tgtEl>
                                        <p:attrNameLst>
                                          <p:attrName>r</p:attrName>
                                        </p:attrNameLst>
                                      </p:cBhvr>
                                    </p:animRot>
                                    <p:animRot by="-1500000">
                                      <p:cBhvr>
                                        <p:cTn id="8" dur="125" fill="hold">
                                          <p:stCondLst>
                                            <p:cond delay="125"/>
                                          </p:stCondLst>
                                        </p:cTn>
                                        <p:tgtEl>
                                          <p:spTgt spid="75"/>
                                        </p:tgtEl>
                                        <p:attrNameLst>
                                          <p:attrName>r</p:attrName>
                                        </p:attrNameLst>
                                      </p:cBhvr>
                                    </p:animRot>
                                    <p:animRot by="-1500000">
                                      <p:cBhvr>
                                        <p:cTn id="9" dur="125" fill="hold">
                                          <p:stCondLst>
                                            <p:cond delay="250"/>
                                          </p:stCondLst>
                                        </p:cTn>
                                        <p:tgtEl>
                                          <p:spTgt spid="75"/>
                                        </p:tgtEl>
                                        <p:attrNameLst>
                                          <p:attrName>r</p:attrName>
                                        </p:attrNameLst>
                                      </p:cBhvr>
                                    </p:animRot>
                                    <p:animRot by="1500000">
                                      <p:cBhvr>
                                        <p:cTn id="10" dur="125" fill="hold">
                                          <p:stCondLst>
                                            <p:cond delay="375"/>
                                          </p:stCondLst>
                                        </p:cTn>
                                        <p:tgtEl>
                                          <p:spTgt spid="7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4" presetClass="emph" presetSubtype="0" fill="hold" grpId="0" nodeType="clickEffect">
                                  <p:stCondLst>
                                    <p:cond delay="0"/>
                                  </p:stCondLst>
                                  <p:iterate type="lt">
                                    <p:tmPct val="10000"/>
                                  </p:iterate>
                                  <p:childTnLst>
                                    <p:animMotion origin="layout" path="M 0.0 0.0 L 0.0 -0.07213" pathEditMode="relative" ptsTypes="">
                                      <p:cBhvr>
                                        <p:cTn id="14" dur="250" accel="50000" decel="50000" autoRev="1" fill="hold">
                                          <p:stCondLst>
                                            <p:cond delay="0"/>
                                          </p:stCondLst>
                                        </p:cTn>
                                        <p:tgtEl>
                                          <p:spTgt spid="105"/>
                                        </p:tgtEl>
                                        <p:attrNameLst>
                                          <p:attrName>ppt_x</p:attrName>
                                          <p:attrName>ppt_y</p:attrName>
                                        </p:attrNameLst>
                                      </p:cBhvr>
                                    </p:animMotion>
                                    <p:animRot by="1500000">
                                      <p:cBhvr>
                                        <p:cTn id="15" dur="125" fill="hold">
                                          <p:stCondLst>
                                            <p:cond delay="0"/>
                                          </p:stCondLst>
                                        </p:cTn>
                                        <p:tgtEl>
                                          <p:spTgt spid="105"/>
                                        </p:tgtEl>
                                        <p:attrNameLst>
                                          <p:attrName>r</p:attrName>
                                        </p:attrNameLst>
                                      </p:cBhvr>
                                    </p:animRot>
                                    <p:animRot by="-1500000">
                                      <p:cBhvr>
                                        <p:cTn id="16" dur="125" fill="hold">
                                          <p:stCondLst>
                                            <p:cond delay="125"/>
                                          </p:stCondLst>
                                        </p:cTn>
                                        <p:tgtEl>
                                          <p:spTgt spid="105"/>
                                        </p:tgtEl>
                                        <p:attrNameLst>
                                          <p:attrName>r</p:attrName>
                                        </p:attrNameLst>
                                      </p:cBhvr>
                                    </p:animRot>
                                    <p:animRot by="-1500000">
                                      <p:cBhvr>
                                        <p:cTn id="17" dur="125" fill="hold">
                                          <p:stCondLst>
                                            <p:cond delay="250"/>
                                          </p:stCondLst>
                                        </p:cTn>
                                        <p:tgtEl>
                                          <p:spTgt spid="105"/>
                                        </p:tgtEl>
                                        <p:attrNameLst>
                                          <p:attrName>r</p:attrName>
                                        </p:attrNameLst>
                                      </p:cBhvr>
                                    </p:animRot>
                                    <p:animRot by="1500000">
                                      <p:cBhvr>
                                        <p:cTn id="18" dur="125" fill="hold">
                                          <p:stCondLst>
                                            <p:cond delay="375"/>
                                          </p:stCondLst>
                                        </p:cTn>
                                        <p:tgtEl>
                                          <p:spTgt spid="105"/>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34" presetClass="emph" presetSubtype="0" fill="hold" grpId="0" nodeType="clickEffect">
                                  <p:stCondLst>
                                    <p:cond delay="0"/>
                                  </p:stCondLst>
                                  <p:iterate type="lt">
                                    <p:tmPct val="10000"/>
                                  </p:iterate>
                                  <p:childTnLst>
                                    <p:animMotion origin="layout" path="M 0.0 0.0 L 0.0 -0.07213" pathEditMode="relative" ptsTypes="">
                                      <p:cBhvr>
                                        <p:cTn id="22" dur="250" accel="50000" decel="50000" autoRev="1" fill="hold">
                                          <p:stCondLst>
                                            <p:cond delay="0"/>
                                          </p:stCondLst>
                                        </p:cTn>
                                        <p:tgtEl>
                                          <p:spTgt spid="77"/>
                                        </p:tgtEl>
                                        <p:attrNameLst>
                                          <p:attrName>ppt_x</p:attrName>
                                          <p:attrName>ppt_y</p:attrName>
                                        </p:attrNameLst>
                                      </p:cBhvr>
                                    </p:animMotion>
                                    <p:animRot by="1500000">
                                      <p:cBhvr>
                                        <p:cTn id="23" dur="125" fill="hold">
                                          <p:stCondLst>
                                            <p:cond delay="0"/>
                                          </p:stCondLst>
                                        </p:cTn>
                                        <p:tgtEl>
                                          <p:spTgt spid="77"/>
                                        </p:tgtEl>
                                        <p:attrNameLst>
                                          <p:attrName>r</p:attrName>
                                        </p:attrNameLst>
                                      </p:cBhvr>
                                    </p:animRot>
                                    <p:animRot by="-1500000">
                                      <p:cBhvr>
                                        <p:cTn id="24" dur="125" fill="hold">
                                          <p:stCondLst>
                                            <p:cond delay="125"/>
                                          </p:stCondLst>
                                        </p:cTn>
                                        <p:tgtEl>
                                          <p:spTgt spid="77"/>
                                        </p:tgtEl>
                                        <p:attrNameLst>
                                          <p:attrName>r</p:attrName>
                                        </p:attrNameLst>
                                      </p:cBhvr>
                                    </p:animRot>
                                    <p:animRot by="-1500000">
                                      <p:cBhvr>
                                        <p:cTn id="25" dur="125" fill="hold">
                                          <p:stCondLst>
                                            <p:cond delay="250"/>
                                          </p:stCondLst>
                                        </p:cTn>
                                        <p:tgtEl>
                                          <p:spTgt spid="77"/>
                                        </p:tgtEl>
                                        <p:attrNameLst>
                                          <p:attrName>r</p:attrName>
                                        </p:attrNameLst>
                                      </p:cBhvr>
                                    </p:animRot>
                                    <p:animRot by="1500000">
                                      <p:cBhvr>
                                        <p:cTn id="26" dur="125" fill="hold">
                                          <p:stCondLst>
                                            <p:cond delay="375"/>
                                          </p:stCondLst>
                                        </p:cTn>
                                        <p:tgtEl>
                                          <p:spTgt spid="77"/>
                                        </p:tgtEl>
                                        <p:attrNameLst>
                                          <p:attrName>r</p:attrName>
                                        </p:attrNameLst>
                                      </p:cBhvr>
                                    </p:animRot>
                                  </p:childTnLst>
                                </p:cTn>
                              </p:par>
                            </p:childTnLst>
                          </p:cTn>
                        </p:par>
                      </p:childTnLst>
                    </p:cTn>
                  </p:par>
                  <p:par>
                    <p:cTn id="27" fill="hold">
                      <p:stCondLst>
                        <p:cond delay="indefinite"/>
                      </p:stCondLst>
                      <p:childTnLst>
                        <p:par>
                          <p:cTn id="28" fill="hold">
                            <p:stCondLst>
                              <p:cond delay="0"/>
                            </p:stCondLst>
                            <p:childTnLst>
                              <p:par>
                                <p:cTn id="29" presetID="34" presetClass="emph" presetSubtype="0" fill="hold" grpId="0" nodeType="clickEffect">
                                  <p:stCondLst>
                                    <p:cond delay="0"/>
                                  </p:stCondLst>
                                  <p:iterate type="lt">
                                    <p:tmPct val="10000"/>
                                  </p:iterate>
                                  <p:childTnLst>
                                    <p:animMotion origin="layout" path="M 0.0 0.0 L 0.0 -0.07213" pathEditMode="relative" ptsTypes="">
                                      <p:cBhvr>
                                        <p:cTn id="30" dur="250" accel="50000" decel="50000" autoRev="1" fill="hold">
                                          <p:stCondLst>
                                            <p:cond delay="0"/>
                                          </p:stCondLst>
                                        </p:cTn>
                                        <p:tgtEl>
                                          <p:spTgt spid="109"/>
                                        </p:tgtEl>
                                        <p:attrNameLst>
                                          <p:attrName>ppt_x</p:attrName>
                                          <p:attrName>ppt_y</p:attrName>
                                        </p:attrNameLst>
                                      </p:cBhvr>
                                    </p:animMotion>
                                    <p:animRot by="1500000">
                                      <p:cBhvr>
                                        <p:cTn id="31" dur="125" fill="hold">
                                          <p:stCondLst>
                                            <p:cond delay="0"/>
                                          </p:stCondLst>
                                        </p:cTn>
                                        <p:tgtEl>
                                          <p:spTgt spid="109"/>
                                        </p:tgtEl>
                                        <p:attrNameLst>
                                          <p:attrName>r</p:attrName>
                                        </p:attrNameLst>
                                      </p:cBhvr>
                                    </p:animRot>
                                    <p:animRot by="-1500000">
                                      <p:cBhvr>
                                        <p:cTn id="32" dur="125" fill="hold">
                                          <p:stCondLst>
                                            <p:cond delay="125"/>
                                          </p:stCondLst>
                                        </p:cTn>
                                        <p:tgtEl>
                                          <p:spTgt spid="109"/>
                                        </p:tgtEl>
                                        <p:attrNameLst>
                                          <p:attrName>r</p:attrName>
                                        </p:attrNameLst>
                                      </p:cBhvr>
                                    </p:animRot>
                                    <p:animRot by="-1500000">
                                      <p:cBhvr>
                                        <p:cTn id="33" dur="125" fill="hold">
                                          <p:stCondLst>
                                            <p:cond delay="250"/>
                                          </p:stCondLst>
                                        </p:cTn>
                                        <p:tgtEl>
                                          <p:spTgt spid="109"/>
                                        </p:tgtEl>
                                        <p:attrNameLst>
                                          <p:attrName>r</p:attrName>
                                        </p:attrNameLst>
                                      </p:cBhvr>
                                    </p:animRot>
                                    <p:animRot by="1500000">
                                      <p:cBhvr>
                                        <p:cTn id="34" dur="125" fill="hold">
                                          <p:stCondLst>
                                            <p:cond delay="375"/>
                                          </p:stCondLst>
                                        </p:cTn>
                                        <p:tgtEl>
                                          <p:spTgt spid="109"/>
                                        </p:tgtEl>
                                        <p:attrNameLst>
                                          <p:attrName>r</p:attrName>
                                        </p:attrNameLst>
                                      </p:cBhvr>
                                    </p:animRo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fade">
                                      <p:cBhvr>
                                        <p:cTn id="39" dur="1000"/>
                                        <p:tgtEl>
                                          <p:spTgt spid="72"/>
                                        </p:tgtEl>
                                      </p:cBhvr>
                                    </p:animEffect>
                                    <p:anim calcmode="lin" valueType="num">
                                      <p:cBhvr>
                                        <p:cTn id="40" dur="1000" fill="hold"/>
                                        <p:tgtEl>
                                          <p:spTgt spid="72"/>
                                        </p:tgtEl>
                                        <p:attrNameLst>
                                          <p:attrName>ppt_x</p:attrName>
                                        </p:attrNameLst>
                                      </p:cBhvr>
                                      <p:tavLst>
                                        <p:tav tm="0">
                                          <p:val>
                                            <p:strVal val="#ppt_x"/>
                                          </p:val>
                                        </p:tav>
                                        <p:tav tm="100000">
                                          <p:val>
                                            <p:strVal val="#ppt_x"/>
                                          </p:val>
                                        </p:tav>
                                      </p:tavLst>
                                    </p:anim>
                                    <p:anim calcmode="lin" valueType="num">
                                      <p:cBhvr>
                                        <p:cTn id="41" dur="1000" fill="hold"/>
                                        <p:tgtEl>
                                          <p:spTgt spid="72"/>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34" presetClass="emph" presetSubtype="0" fill="hold" grpId="0" nodeType="clickEffect">
                                  <p:stCondLst>
                                    <p:cond delay="0"/>
                                  </p:stCondLst>
                                  <p:iterate type="lt">
                                    <p:tmPct val="10000"/>
                                  </p:iterate>
                                  <p:childTnLst>
                                    <p:animMotion origin="layout" path="M 0.0 0.0 L 0.0 -0.07213" pathEditMode="relative" ptsTypes="">
                                      <p:cBhvr>
                                        <p:cTn id="50" dur="250" accel="50000" decel="50000" autoRev="1" fill="hold">
                                          <p:stCondLst>
                                            <p:cond delay="0"/>
                                          </p:stCondLst>
                                        </p:cTn>
                                        <p:tgtEl>
                                          <p:spTgt spid="38"/>
                                        </p:tgtEl>
                                        <p:attrNameLst>
                                          <p:attrName>ppt_x</p:attrName>
                                          <p:attrName>ppt_y</p:attrName>
                                        </p:attrNameLst>
                                      </p:cBhvr>
                                    </p:animMotion>
                                    <p:animRot by="1500000">
                                      <p:cBhvr>
                                        <p:cTn id="51" dur="125" fill="hold">
                                          <p:stCondLst>
                                            <p:cond delay="0"/>
                                          </p:stCondLst>
                                        </p:cTn>
                                        <p:tgtEl>
                                          <p:spTgt spid="38"/>
                                        </p:tgtEl>
                                        <p:attrNameLst>
                                          <p:attrName>r</p:attrName>
                                        </p:attrNameLst>
                                      </p:cBhvr>
                                    </p:animRot>
                                    <p:animRot by="-1500000">
                                      <p:cBhvr>
                                        <p:cTn id="52" dur="125" fill="hold">
                                          <p:stCondLst>
                                            <p:cond delay="125"/>
                                          </p:stCondLst>
                                        </p:cTn>
                                        <p:tgtEl>
                                          <p:spTgt spid="38"/>
                                        </p:tgtEl>
                                        <p:attrNameLst>
                                          <p:attrName>r</p:attrName>
                                        </p:attrNameLst>
                                      </p:cBhvr>
                                    </p:animRot>
                                    <p:animRot by="-1500000">
                                      <p:cBhvr>
                                        <p:cTn id="53" dur="125" fill="hold">
                                          <p:stCondLst>
                                            <p:cond delay="250"/>
                                          </p:stCondLst>
                                        </p:cTn>
                                        <p:tgtEl>
                                          <p:spTgt spid="38"/>
                                        </p:tgtEl>
                                        <p:attrNameLst>
                                          <p:attrName>r</p:attrName>
                                        </p:attrNameLst>
                                      </p:cBhvr>
                                    </p:animRot>
                                    <p:animRot by="1500000">
                                      <p:cBhvr>
                                        <p:cTn id="54" dur="125" fill="hold">
                                          <p:stCondLst>
                                            <p:cond delay="375"/>
                                          </p:stCondLst>
                                        </p:cTn>
                                        <p:tgtEl>
                                          <p:spTgt spid="38"/>
                                        </p:tgtEl>
                                        <p:attrNameLst>
                                          <p:attrName>r</p:attrName>
                                        </p:attrNameLst>
                                      </p:cBhvr>
                                    </p:animRo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78"/>
                                        </p:tgtEl>
                                        <p:attrNameLst>
                                          <p:attrName>style.visibility</p:attrName>
                                        </p:attrNameLst>
                                      </p:cBhvr>
                                      <p:to>
                                        <p:strVal val="visible"/>
                                      </p:to>
                                    </p:set>
                                    <p:animEffect transition="in" filter="wipe(left)">
                                      <p:cBhvr>
                                        <p:cTn id="59" dur="500"/>
                                        <p:tgtEl>
                                          <p:spTgt spid="78"/>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79"/>
                                        </p:tgtEl>
                                        <p:attrNameLst>
                                          <p:attrName>style.visibility</p:attrName>
                                        </p:attrNameLst>
                                      </p:cBhvr>
                                      <p:to>
                                        <p:strVal val="visible"/>
                                      </p:to>
                                    </p:set>
                                    <p:animEffect transition="in" filter="wipe(left)">
                                      <p:cBhvr>
                                        <p:cTn id="64" dur="500"/>
                                        <p:tgtEl>
                                          <p:spTgt spid="79"/>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80"/>
                                        </p:tgtEl>
                                        <p:attrNameLst>
                                          <p:attrName>style.visibility</p:attrName>
                                        </p:attrNameLst>
                                      </p:cBhvr>
                                      <p:to>
                                        <p:strVal val="visible"/>
                                      </p:to>
                                    </p:set>
                                    <p:animEffect transition="in" filter="wipe(left)">
                                      <p:cBhvr>
                                        <p:cTn id="69" dur="500"/>
                                        <p:tgtEl>
                                          <p:spTgt spid="80"/>
                                        </p:tgtEl>
                                      </p:cBhvr>
                                    </p:animEffect>
                                  </p:childTnLst>
                                </p:cTn>
                              </p:par>
                            </p:childTnLst>
                          </p:cTn>
                        </p:par>
                      </p:childTnLst>
                    </p:cTn>
                  </p:par>
                  <p:par>
                    <p:cTn id="70" fill="hold">
                      <p:stCondLst>
                        <p:cond delay="indefinite"/>
                      </p:stCondLst>
                      <p:childTnLst>
                        <p:par>
                          <p:cTn id="71" fill="hold">
                            <p:stCondLst>
                              <p:cond delay="0"/>
                            </p:stCondLst>
                            <p:childTnLst>
                              <p:par>
                                <p:cTn id="72" presetID="34" presetClass="emph" presetSubtype="0" fill="hold" grpId="0" nodeType="clickEffect">
                                  <p:stCondLst>
                                    <p:cond delay="0"/>
                                  </p:stCondLst>
                                  <p:iterate type="lt">
                                    <p:tmPct val="10000"/>
                                  </p:iterate>
                                  <p:childTnLst>
                                    <p:animMotion origin="layout" path="M 0.0 0.0 L 0.0 -0.07213" pathEditMode="relative" ptsTypes="">
                                      <p:cBhvr>
                                        <p:cTn id="73" dur="250" accel="50000" decel="50000" autoRev="1" fill="hold">
                                          <p:stCondLst>
                                            <p:cond delay="0"/>
                                          </p:stCondLst>
                                        </p:cTn>
                                        <p:tgtEl>
                                          <p:spTgt spid="40"/>
                                        </p:tgtEl>
                                        <p:attrNameLst>
                                          <p:attrName>ppt_x</p:attrName>
                                          <p:attrName>ppt_y</p:attrName>
                                        </p:attrNameLst>
                                      </p:cBhvr>
                                    </p:animMotion>
                                    <p:animRot by="1500000">
                                      <p:cBhvr>
                                        <p:cTn id="74" dur="125" fill="hold">
                                          <p:stCondLst>
                                            <p:cond delay="0"/>
                                          </p:stCondLst>
                                        </p:cTn>
                                        <p:tgtEl>
                                          <p:spTgt spid="40"/>
                                        </p:tgtEl>
                                        <p:attrNameLst>
                                          <p:attrName>r</p:attrName>
                                        </p:attrNameLst>
                                      </p:cBhvr>
                                    </p:animRot>
                                    <p:animRot by="-1500000">
                                      <p:cBhvr>
                                        <p:cTn id="75" dur="125" fill="hold">
                                          <p:stCondLst>
                                            <p:cond delay="125"/>
                                          </p:stCondLst>
                                        </p:cTn>
                                        <p:tgtEl>
                                          <p:spTgt spid="40"/>
                                        </p:tgtEl>
                                        <p:attrNameLst>
                                          <p:attrName>r</p:attrName>
                                        </p:attrNameLst>
                                      </p:cBhvr>
                                    </p:animRot>
                                    <p:animRot by="-1500000">
                                      <p:cBhvr>
                                        <p:cTn id="76" dur="125" fill="hold">
                                          <p:stCondLst>
                                            <p:cond delay="250"/>
                                          </p:stCondLst>
                                        </p:cTn>
                                        <p:tgtEl>
                                          <p:spTgt spid="40"/>
                                        </p:tgtEl>
                                        <p:attrNameLst>
                                          <p:attrName>r</p:attrName>
                                        </p:attrNameLst>
                                      </p:cBhvr>
                                    </p:animRot>
                                    <p:animRot by="1500000">
                                      <p:cBhvr>
                                        <p:cTn id="77" dur="125" fill="hold">
                                          <p:stCondLst>
                                            <p:cond delay="375"/>
                                          </p:stCondLst>
                                        </p:cTn>
                                        <p:tgtEl>
                                          <p:spTgt spid="40"/>
                                        </p:tgtEl>
                                        <p:attrNameLst>
                                          <p:attrName>r</p:attrName>
                                        </p:attrNameLst>
                                      </p:cBhvr>
                                    </p:animRo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81"/>
                                        </p:tgtEl>
                                        <p:attrNameLst>
                                          <p:attrName>style.visibility</p:attrName>
                                        </p:attrNameLst>
                                      </p:cBhvr>
                                      <p:to>
                                        <p:strVal val="visible"/>
                                      </p:to>
                                    </p:set>
                                    <p:animEffect transition="in" filter="wipe(left)">
                                      <p:cBhvr>
                                        <p:cTn id="82" dur="500"/>
                                        <p:tgtEl>
                                          <p:spTgt spid="81"/>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83"/>
                                        </p:tgtEl>
                                        <p:attrNameLst>
                                          <p:attrName>style.visibility</p:attrName>
                                        </p:attrNameLst>
                                      </p:cBhvr>
                                      <p:to>
                                        <p:strVal val="visible"/>
                                      </p:to>
                                    </p:set>
                                    <p:animEffect transition="in" filter="wipe(left)">
                                      <p:cBhvr>
                                        <p:cTn id="87" dur="500"/>
                                        <p:tgtEl>
                                          <p:spTgt spid="8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84"/>
                                        </p:tgtEl>
                                        <p:attrNameLst>
                                          <p:attrName>style.visibility</p:attrName>
                                        </p:attrNameLst>
                                      </p:cBhvr>
                                      <p:to>
                                        <p:strVal val="visible"/>
                                      </p:to>
                                    </p:set>
                                    <p:animEffect transition="in" filter="wipe(left)">
                                      <p:cBhvr>
                                        <p:cTn id="92"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105" grpId="0"/>
      <p:bldP spid="109" grpId="0"/>
      <p:bldP spid="75" grpId="0"/>
      <p:bldP spid="77" grpId="0"/>
      <p:bldP spid="72" grpId="0"/>
      <p:bldP spid="78" grpId="0"/>
      <p:bldP spid="79" grpId="0"/>
      <p:bldP spid="80" grpId="0"/>
      <p:bldP spid="81" grpId="0"/>
      <p:bldP spid="83" grpId="0"/>
      <p:bldP spid="8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注: 右箭头 3">
            <a:extLst>
              <a:ext uri="{FF2B5EF4-FFF2-40B4-BE49-F238E27FC236}">
                <a16:creationId xmlns:a16="http://schemas.microsoft.com/office/drawing/2014/main" xmlns="" id="{9CA3417B-2585-4625-A2D0-B60474035BBD}"/>
              </a:ext>
            </a:extLst>
          </p:cNvPr>
          <p:cNvSpPr/>
          <p:nvPr/>
        </p:nvSpPr>
        <p:spPr>
          <a:xfrm>
            <a:off x="2901915" y="2622289"/>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67" name="标注: 右箭头 66">
            <a:extLst>
              <a:ext uri="{FF2B5EF4-FFF2-40B4-BE49-F238E27FC236}">
                <a16:creationId xmlns:a16="http://schemas.microsoft.com/office/drawing/2014/main" xmlns="" id="{88BEB6DD-F68B-47E1-8787-6DC4625EA41F}"/>
              </a:ext>
            </a:extLst>
          </p:cNvPr>
          <p:cNvSpPr/>
          <p:nvPr/>
        </p:nvSpPr>
        <p:spPr>
          <a:xfrm rot="5400000">
            <a:off x="1869885" y="2188087"/>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7040507" y="1690434"/>
            <a:ext cx="0" cy="2283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395410" y="2941115"/>
            <a:ext cx="828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164495" y="1643731"/>
            <a:ext cx="0" cy="25964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434739" y="2795932"/>
            <a:ext cx="343374" cy="277970"/>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956" y="2767505"/>
            <a:ext cx="282065" cy="363549"/>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4445961" y="3020811"/>
            <a:ext cx="306977" cy="261610"/>
          </a:xfrm>
          <a:prstGeom prst="rect">
            <a:avLst/>
          </a:prstGeom>
          <a:noFill/>
        </p:spPr>
        <p:txBody>
          <a:bodyPr wrap="square" rtlCol="0">
            <a:spAutoFit/>
          </a:bodyPr>
          <a:lstStyle/>
          <a:p>
            <a:pPr algn="ctr"/>
            <a:r>
              <a:rPr lang="en-US" altLang="zh-CN" sz="1100" b="1" dirty="0">
                <a:solidFill>
                  <a:srgbClr val="000000"/>
                </a:solidFill>
              </a:rPr>
              <a:t>R</a:t>
            </a:r>
            <a:endParaRPr lang="zh-CN" altLang="en-US" sz="11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164014" y="3077196"/>
            <a:ext cx="417256" cy="261610"/>
          </a:xfrm>
          <a:prstGeom prst="rect">
            <a:avLst/>
          </a:prstGeom>
          <a:noFill/>
        </p:spPr>
        <p:txBody>
          <a:bodyPr wrap="square" rtlCol="0">
            <a:spAutoFit/>
          </a:bodyPr>
          <a:lstStyle/>
          <a:p>
            <a:pPr algn="ctr"/>
            <a:r>
              <a:rPr lang="en-US" altLang="zh-CN" sz="1100" b="1" dirty="0">
                <a:solidFill>
                  <a:srgbClr val="000000"/>
                </a:solidFill>
              </a:rPr>
              <a:t>S1</a:t>
            </a:r>
            <a:endParaRPr lang="zh-CN" altLang="en-US" sz="11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1949223" y="1438007"/>
            <a:ext cx="411889" cy="404916"/>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A</a:t>
              </a:r>
              <a:endParaRPr lang="zh-CN" altLang="en-US" sz="11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270846" y="2693762"/>
            <a:ext cx="411889" cy="404916"/>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B</a:t>
              </a:r>
              <a:endParaRPr lang="zh-CN" altLang="en-US" sz="11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1883908" y="3906554"/>
            <a:ext cx="411889" cy="404916"/>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C</a:t>
              </a:r>
              <a:endParaRPr lang="zh-CN" altLang="en-US" sz="11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5830" y="2767505"/>
            <a:ext cx="282065" cy="363549"/>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8465413" y="2654708"/>
            <a:ext cx="411889" cy="404916"/>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E</a:t>
              </a:r>
              <a:endParaRPr lang="zh-CN" altLang="en-US" sz="11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4231369" y="2686342"/>
            <a:ext cx="306977" cy="261610"/>
          </a:xfrm>
          <a:prstGeom prst="rect">
            <a:avLst/>
          </a:prstGeom>
          <a:noFill/>
        </p:spPr>
        <p:txBody>
          <a:bodyPr wrap="square" rtlCol="0">
            <a:spAutoFit/>
          </a:bodyPr>
          <a:lstStyle/>
          <a:p>
            <a:pPr algn="ctr"/>
            <a:r>
              <a:rPr lang="en-US" altLang="zh-CN" sz="1100" b="1" dirty="0">
                <a:solidFill>
                  <a:srgbClr val="000000"/>
                </a:solidFill>
              </a:rPr>
              <a:t>0</a:t>
            </a:r>
            <a:endParaRPr lang="zh-CN" altLang="en-US" sz="11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4649044" y="2686342"/>
            <a:ext cx="306977" cy="261610"/>
          </a:xfrm>
          <a:prstGeom prst="rect">
            <a:avLst/>
          </a:prstGeom>
          <a:noFill/>
        </p:spPr>
        <p:txBody>
          <a:bodyPr wrap="square" rtlCol="0">
            <a:spAutoFit/>
          </a:bodyPr>
          <a:lstStyle/>
          <a:p>
            <a:pPr algn="ctr"/>
            <a:r>
              <a:rPr lang="en-US" altLang="zh-CN" sz="1100" b="1" dirty="0">
                <a:solidFill>
                  <a:srgbClr val="000000"/>
                </a:solidFill>
              </a:rPr>
              <a:t>1</a:t>
            </a:r>
            <a:endParaRPr lang="zh-CN" altLang="en-US" sz="11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6623251" y="3077196"/>
            <a:ext cx="417256" cy="261610"/>
          </a:xfrm>
          <a:prstGeom prst="rect">
            <a:avLst/>
          </a:prstGeom>
          <a:noFill/>
        </p:spPr>
        <p:txBody>
          <a:bodyPr wrap="square" rtlCol="0">
            <a:spAutoFit/>
          </a:bodyPr>
          <a:lstStyle/>
          <a:p>
            <a:pPr algn="ctr"/>
            <a:r>
              <a:rPr lang="en-US" altLang="zh-CN" sz="1100" b="1" dirty="0">
                <a:solidFill>
                  <a:srgbClr val="000000"/>
                </a:solidFill>
              </a:rPr>
              <a:t>S2</a:t>
            </a:r>
            <a:endParaRPr lang="zh-CN" altLang="en-US" sz="11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6790621" y="1437621"/>
            <a:ext cx="411889" cy="404916"/>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D</a:t>
              </a:r>
              <a:endParaRPr lang="zh-CN" altLang="en-US" sz="11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6725307" y="3906167"/>
            <a:ext cx="411889" cy="404916"/>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F</a:t>
              </a:r>
              <a:endParaRPr lang="zh-CN" altLang="en-US" sz="1100" b="1" dirty="0">
                <a:solidFill>
                  <a:srgbClr val="FFFFFF"/>
                </a:solidFill>
              </a:endParaRPr>
            </a:p>
          </p:txBody>
        </p:sp>
      </p:gr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61610"/>
          </a:xfrm>
          <a:prstGeom prst="rect">
            <a:avLst/>
          </a:prstGeom>
          <a:noFill/>
        </p:spPr>
        <p:txBody>
          <a:bodyPr wrap="square" rtlCol="0">
            <a:spAutoFit/>
          </a:bodyPr>
          <a:lstStyle/>
          <a:p>
            <a:r>
              <a:rPr lang="en-US" altLang="zh-CN" sz="1100" b="1" dirty="0">
                <a:solidFill>
                  <a:srgbClr val="000000"/>
                </a:solidFill>
              </a:rPr>
              <a:t>192.168.0.2/25</a:t>
            </a:r>
            <a:endParaRPr lang="zh-CN" altLang="en-US" sz="11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61610"/>
          </a:xfrm>
          <a:prstGeom prst="rect">
            <a:avLst/>
          </a:prstGeom>
          <a:noFill/>
        </p:spPr>
        <p:txBody>
          <a:bodyPr wrap="square" rtlCol="0">
            <a:spAutoFit/>
          </a:bodyPr>
          <a:lstStyle/>
          <a:p>
            <a:r>
              <a:rPr lang="en-US" altLang="zh-CN" sz="1100" b="1" dirty="0">
                <a:solidFill>
                  <a:srgbClr val="000000"/>
                </a:solidFill>
              </a:rPr>
              <a:t>192.168.0.3/25</a:t>
            </a:r>
            <a:endParaRPr lang="zh-CN" altLang="en-US" sz="11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61610"/>
          </a:xfrm>
          <a:prstGeom prst="rect">
            <a:avLst/>
          </a:prstGeom>
          <a:noFill/>
        </p:spPr>
        <p:txBody>
          <a:bodyPr wrap="square" rtlCol="0">
            <a:spAutoFit/>
          </a:bodyPr>
          <a:lstStyle/>
          <a:p>
            <a:r>
              <a:rPr lang="en-US" altLang="zh-CN" sz="1100" b="1" dirty="0">
                <a:solidFill>
                  <a:srgbClr val="000000"/>
                </a:solidFill>
              </a:rPr>
              <a:t>192.168.0.1/25</a:t>
            </a:r>
            <a:endParaRPr lang="zh-CN" altLang="en-US" sz="11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261610"/>
          </a:xfrm>
          <a:prstGeom prst="rect">
            <a:avLst/>
          </a:prstGeom>
          <a:noFill/>
        </p:spPr>
        <p:txBody>
          <a:bodyPr wrap="square" rtlCol="0">
            <a:spAutoFit/>
          </a:bodyPr>
          <a:lstStyle/>
          <a:p>
            <a:r>
              <a:rPr lang="en-US" altLang="zh-CN" sz="1100" b="1" dirty="0">
                <a:solidFill>
                  <a:srgbClr val="000000"/>
                </a:solidFill>
              </a:rPr>
              <a:t>192.168.0.129/25</a:t>
            </a:r>
            <a:endParaRPr lang="zh-CN" altLang="en-US" sz="11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61610"/>
          </a:xfrm>
          <a:prstGeom prst="rect">
            <a:avLst/>
          </a:prstGeom>
          <a:noFill/>
        </p:spPr>
        <p:txBody>
          <a:bodyPr wrap="square" rtlCol="0">
            <a:spAutoFit/>
          </a:bodyPr>
          <a:lstStyle/>
          <a:p>
            <a:r>
              <a:rPr lang="en-US" altLang="zh-CN" sz="1100" b="1" dirty="0">
                <a:solidFill>
                  <a:srgbClr val="000000"/>
                </a:solidFill>
              </a:rPr>
              <a:t>192.168.0.130/25</a:t>
            </a:r>
            <a:endParaRPr lang="zh-CN" altLang="en-US" sz="11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261610"/>
          </a:xfrm>
          <a:prstGeom prst="rect">
            <a:avLst/>
          </a:prstGeom>
          <a:noFill/>
        </p:spPr>
        <p:txBody>
          <a:bodyPr wrap="square" rtlCol="0">
            <a:spAutoFit/>
          </a:bodyPr>
          <a:lstStyle/>
          <a:p>
            <a:r>
              <a:rPr lang="en-US" altLang="zh-CN" sz="1100" b="1" dirty="0">
                <a:solidFill>
                  <a:srgbClr val="000000"/>
                </a:solidFill>
              </a:rPr>
              <a:t>192.168.0.131/25</a:t>
            </a:r>
            <a:endParaRPr lang="zh-CN" altLang="en-US" sz="1100" b="1" dirty="0">
              <a:solidFill>
                <a:srgbClr val="000000"/>
              </a:solidFill>
            </a:endParaRPr>
          </a:p>
        </p:txBody>
      </p:sp>
      <p:sp>
        <p:nvSpPr>
          <p:cNvPr id="49" name="文本框 48">
            <a:extLst>
              <a:ext uri="{FF2B5EF4-FFF2-40B4-BE49-F238E27FC236}">
                <a16:creationId xmlns:a16="http://schemas.microsoft.com/office/drawing/2014/main" xmlns="" id="{5CC30D24-4A88-4103-9BB5-7B1BB9B03A14}"/>
              </a:ext>
            </a:extLst>
          </p:cNvPr>
          <p:cNvSpPr txBox="1"/>
          <p:nvPr/>
        </p:nvSpPr>
        <p:spPr>
          <a:xfrm>
            <a:off x="244633"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0" name="文本框 49">
            <a:extLst>
              <a:ext uri="{FF2B5EF4-FFF2-40B4-BE49-F238E27FC236}">
                <a16:creationId xmlns:a16="http://schemas.microsoft.com/office/drawing/2014/main" xmlns="" id="{F492107D-ED20-4E7E-BDC0-2D207977D1D9}"/>
              </a:ext>
            </a:extLst>
          </p:cNvPr>
          <p:cNvSpPr txBox="1"/>
          <p:nvPr/>
        </p:nvSpPr>
        <p:spPr>
          <a:xfrm>
            <a:off x="244633" y="3496841"/>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3" name="文本框 52">
            <a:extLst>
              <a:ext uri="{FF2B5EF4-FFF2-40B4-BE49-F238E27FC236}">
                <a16:creationId xmlns:a16="http://schemas.microsoft.com/office/drawing/2014/main" xmlns="" id="{5F47D0D3-F37C-4EA2-86A8-AE88A9D1819E}"/>
              </a:ext>
            </a:extLst>
          </p:cNvPr>
          <p:cNvSpPr txBox="1"/>
          <p:nvPr/>
        </p:nvSpPr>
        <p:spPr>
          <a:xfrm>
            <a:off x="684113"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4" name="文本框 53">
            <a:extLst>
              <a:ext uri="{FF2B5EF4-FFF2-40B4-BE49-F238E27FC236}">
                <a16:creationId xmlns:a16="http://schemas.microsoft.com/office/drawing/2014/main" xmlns="" id="{E22DF24E-490C-4B31-A524-70268D3D82A6}"/>
              </a:ext>
            </a:extLst>
          </p:cNvPr>
          <p:cNvSpPr txBox="1"/>
          <p:nvPr/>
        </p:nvSpPr>
        <p:spPr>
          <a:xfrm>
            <a:off x="684113" y="4323936"/>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5" name="文本框 54">
            <a:extLst>
              <a:ext uri="{FF2B5EF4-FFF2-40B4-BE49-F238E27FC236}">
                <a16:creationId xmlns:a16="http://schemas.microsoft.com/office/drawing/2014/main" xmlns="" id="{B6117769-D9E7-4008-84EE-44D5F780630E}"/>
              </a:ext>
            </a:extLst>
          </p:cNvPr>
          <p:cNvSpPr txBox="1"/>
          <p:nvPr/>
        </p:nvSpPr>
        <p:spPr>
          <a:xfrm>
            <a:off x="813133"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6" name="文本框 55">
            <a:extLst>
              <a:ext uri="{FF2B5EF4-FFF2-40B4-BE49-F238E27FC236}">
                <a16:creationId xmlns:a16="http://schemas.microsoft.com/office/drawing/2014/main" xmlns="" id="{B1BA0A0C-1840-459A-939E-B85A3A8687B4}"/>
              </a:ext>
            </a:extLst>
          </p:cNvPr>
          <p:cNvSpPr txBox="1"/>
          <p:nvPr/>
        </p:nvSpPr>
        <p:spPr>
          <a:xfrm>
            <a:off x="813133" y="1865322"/>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7" name="文本框 56">
            <a:extLst>
              <a:ext uri="{FF2B5EF4-FFF2-40B4-BE49-F238E27FC236}">
                <a16:creationId xmlns:a16="http://schemas.microsoft.com/office/drawing/2014/main" xmlns="" id="{AE71A54D-D2D1-4937-9BDF-3F7DA6298299}"/>
              </a:ext>
            </a:extLst>
          </p:cNvPr>
          <p:cNvSpPr txBox="1"/>
          <p:nvPr/>
        </p:nvSpPr>
        <p:spPr>
          <a:xfrm>
            <a:off x="7190155"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8" name="文本框 57">
            <a:extLst>
              <a:ext uri="{FF2B5EF4-FFF2-40B4-BE49-F238E27FC236}">
                <a16:creationId xmlns:a16="http://schemas.microsoft.com/office/drawing/2014/main" xmlns="" id="{D0823DF3-8845-4336-8E45-B69BEDE0F76A}"/>
              </a:ext>
            </a:extLst>
          </p:cNvPr>
          <p:cNvSpPr txBox="1"/>
          <p:nvPr/>
        </p:nvSpPr>
        <p:spPr>
          <a:xfrm>
            <a:off x="7190155" y="1865322"/>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59" name="文本框 58">
            <a:extLst>
              <a:ext uri="{FF2B5EF4-FFF2-40B4-BE49-F238E27FC236}">
                <a16:creationId xmlns:a16="http://schemas.microsoft.com/office/drawing/2014/main" xmlns="" id="{C88EBE3C-3B0A-4806-A830-8D3348CAD4AA}"/>
              </a:ext>
            </a:extLst>
          </p:cNvPr>
          <p:cNvSpPr txBox="1"/>
          <p:nvPr/>
        </p:nvSpPr>
        <p:spPr>
          <a:xfrm>
            <a:off x="7596110"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0" name="文本框 59">
            <a:extLst>
              <a:ext uri="{FF2B5EF4-FFF2-40B4-BE49-F238E27FC236}">
                <a16:creationId xmlns:a16="http://schemas.microsoft.com/office/drawing/2014/main" xmlns="" id="{6ADF8629-826B-4D77-B254-9771590488C1}"/>
              </a:ext>
            </a:extLst>
          </p:cNvPr>
          <p:cNvSpPr txBox="1"/>
          <p:nvPr/>
        </p:nvSpPr>
        <p:spPr>
          <a:xfrm>
            <a:off x="7596110" y="3496841"/>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62" name="文本框 61">
            <a:extLst>
              <a:ext uri="{FF2B5EF4-FFF2-40B4-BE49-F238E27FC236}">
                <a16:creationId xmlns:a16="http://schemas.microsoft.com/office/drawing/2014/main" xmlns="" id="{BDEF5014-172D-4ADB-81B5-E835DE314E5D}"/>
              </a:ext>
            </a:extLst>
          </p:cNvPr>
          <p:cNvSpPr txBox="1"/>
          <p:nvPr/>
        </p:nvSpPr>
        <p:spPr>
          <a:xfrm>
            <a:off x="7190155"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3" name="文本框 62">
            <a:extLst>
              <a:ext uri="{FF2B5EF4-FFF2-40B4-BE49-F238E27FC236}">
                <a16:creationId xmlns:a16="http://schemas.microsoft.com/office/drawing/2014/main" xmlns="" id="{EE35669A-036A-4D6A-AB40-B1353D754FD7}"/>
              </a:ext>
            </a:extLst>
          </p:cNvPr>
          <p:cNvSpPr txBox="1"/>
          <p:nvPr/>
        </p:nvSpPr>
        <p:spPr>
          <a:xfrm>
            <a:off x="7190155" y="4323936"/>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grpSp>
        <p:nvGrpSpPr>
          <p:cNvPr id="3" name="组合 2">
            <a:extLst>
              <a:ext uri="{FF2B5EF4-FFF2-40B4-BE49-F238E27FC236}">
                <a16:creationId xmlns:a16="http://schemas.microsoft.com/office/drawing/2014/main" xmlns="" id="{DBFEADF5-4327-41F6-BABF-F05DFC2B7C23}"/>
              </a:ext>
            </a:extLst>
          </p:cNvPr>
          <p:cNvGrpSpPr/>
          <p:nvPr/>
        </p:nvGrpSpPr>
        <p:grpSpPr>
          <a:xfrm>
            <a:off x="2223961" y="850217"/>
            <a:ext cx="4767237" cy="590436"/>
            <a:chOff x="2965281" y="1133622"/>
            <a:chExt cx="6356316" cy="787248"/>
          </a:xfrm>
        </p:grpSpPr>
        <p:cxnSp>
          <p:nvCxnSpPr>
            <p:cNvPr id="61" name="连接符: 曲线 60">
              <a:extLst>
                <a:ext uri="{FF2B5EF4-FFF2-40B4-BE49-F238E27FC236}">
                  <a16:creationId xmlns:a16="http://schemas.microsoft.com/office/drawing/2014/main" xmlns="" id="{19974F67-17CB-495D-B47C-ACC1D642F84C}"/>
                </a:ext>
              </a:extLst>
            </p:cNvPr>
            <p:cNvCxnSpPr>
              <a:cxnSpLocks/>
            </p:cNvCxnSpPr>
            <p:nvPr/>
          </p:nvCxnSpPr>
          <p:spPr>
            <a:xfrm rot="16200000" flipH="1">
              <a:off x="6139342" y="-1261385"/>
              <a:ext cx="8194" cy="6356316"/>
            </a:xfrm>
            <a:prstGeom prst="curvedConnector3">
              <a:avLst>
                <a:gd name="adj1" fmla="val -7285709"/>
              </a:avLst>
            </a:prstGeom>
            <a:ln w="38100">
              <a:solidFill>
                <a:schemeClr val="accent3"/>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xmlns="" id="{E83F218B-34AF-43A0-8789-C90E32B1C00F}"/>
                </a:ext>
              </a:extLst>
            </p:cNvPr>
            <p:cNvSpPr txBox="1"/>
            <p:nvPr/>
          </p:nvSpPr>
          <p:spPr>
            <a:xfrm>
              <a:off x="5623373" y="1133622"/>
              <a:ext cx="1150703" cy="677108"/>
            </a:xfrm>
            <a:prstGeom prst="rect">
              <a:avLst/>
            </a:prstGeom>
            <a:solidFill>
              <a:schemeClr val="bg1"/>
            </a:solidFill>
          </p:spPr>
          <p:txBody>
            <a:bodyPr wrap="square" rtlCol="0">
              <a:spAutoFit/>
            </a:bodyPr>
            <a:lstStyle/>
            <a:p>
              <a:pPr algn="ctr"/>
              <a:r>
                <a:rPr lang="zh-CN" altLang="en-US" sz="1350" b="1" dirty="0">
                  <a:solidFill>
                    <a:srgbClr val="5BA3EB"/>
                  </a:solidFill>
                </a:rPr>
                <a:t>间接交付</a:t>
              </a:r>
            </a:p>
          </p:txBody>
        </p:sp>
      </p:grpSp>
      <p:sp>
        <p:nvSpPr>
          <p:cNvPr id="66" name="文本框 65">
            <a:extLst>
              <a:ext uri="{FF2B5EF4-FFF2-40B4-BE49-F238E27FC236}">
                <a16:creationId xmlns:a16="http://schemas.microsoft.com/office/drawing/2014/main" xmlns="" id="{B755109F-128B-40B4-AA46-02810EF32297}"/>
              </a:ext>
            </a:extLst>
          </p:cNvPr>
          <p:cNvSpPr txBox="1"/>
          <p:nvPr/>
        </p:nvSpPr>
        <p:spPr>
          <a:xfrm>
            <a:off x="3383707" y="1274858"/>
            <a:ext cx="2431483" cy="261610"/>
          </a:xfrm>
          <a:prstGeom prst="rect">
            <a:avLst/>
          </a:prstGeom>
          <a:noFill/>
        </p:spPr>
        <p:txBody>
          <a:bodyPr wrap="square" rtlCol="0">
            <a:spAutoFit/>
          </a:bodyPr>
          <a:lstStyle/>
          <a:p>
            <a:pPr algn="ctr"/>
            <a:r>
              <a:rPr lang="en-US" altLang="zh-CN" sz="1100" b="1" dirty="0">
                <a:solidFill>
                  <a:srgbClr val="000000"/>
                </a:solidFill>
              </a:rPr>
              <a:t>IP</a:t>
            </a:r>
            <a:r>
              <a:rPr lang="zh-CN" altLang="en-US" sz="1100" b="1" dirty="0">
                <a:solidFill>
                  <a:srgbClr val="000000"/>
                </a:solidFill>
              </a:rPr>
              <a:t>数据报首部中的地址</a:t>
            </a:r>
          </a:p>
        </p:txBody>
      </p:sp>
      <p:sp>
        <p:nvSpPr>
          <p:cNvPr id="74" name="文本框 73">
            <a:extLst>
              <a:ext uri="{FF2B5EF4-FFF2-40B4-BE49-F238E27FC236}">
                <a16:creationId xmlns:a16="http://schemas.microsoft.com/office/drawing/2014/main" xmlns="" id="{54F05B01-5EE2-45DB-81E1-CA45A31A7514}"/>
              </a:ext>
            </a:extLst>
          </p:cNvPr>
          <p:cNvSpPr txBox="1"/>
          <p:nvPr/>
        </p:nvSpPr>
        <p:spPr>
          <a:xfrm>
            <a:off x="2752240" y="1586385"/>
            <a:ext cx="958782" cy="261610"/>
          </a:xfrm>
          <a:prstGeom prst="rect">
            <a:avLst/>
          </a:prstGeom>
          <a:noFill/>
        </p:spPr>
        <p:txBody>
          <a:bodyPr wrap="square" rtlCol="0">
            <a:spAutoFit/>
          </a:bodyPr>
          <a:lstStyle/>
          <a:p>
            <a:r>
              <a:rPr lang="zh-CN" altLang="en-US" sz="1100" b="1" dirty="0">
                <a:solidFill>
                  <a:srgbClr val="000000"/>
                </a:solidFill>
              </a:rPr>
              <a:t>源  地  址：</a:t>
            </a:r>
          </a:p>
        </p:txBody>
      </p:sp>
      <p:sp>
        <p:nvSpPr>
          <p:cNvPr id="75" name="文本框 74">
            <a:extLst>
              <a:ext uri="{FF2B5EF4-FFF2-40B4-BE49-F238E27FC236}">
                <a16:creationId xmlns:a16="http://schemas.microsoft.com/office/drawing/2014/main" xmlns="" id="{90F58F77-665C-4A58-9346-3DF7E845DEEF}"/>
              </a:ext>
            </a:extLst>
          </p:cNvPr>
          <p:cNvSpPr txBox="1"/>
          <p:nvPr/>
        </p:nvSpPr>
        <p:spPr>
          <a:xfrm>
            <a:off x="3585838" y="1582028"/>
            <a:ext cx="1258028" cy="261610"/>
          </a:xfrm>
          <a:prstGeom prst="rect">
            <a:avLst/>
          </a:prstGeom>
          <a:noFill/>
        </p:spPr>
        <p:txBody>
          <a:bodyPr wrap="square" rtlCol="0">
            <a:spAutoFit/>
          </a:bodyPr>
          <a:lstStyle/>
          <a:p>
            <a:r>
              <a:rPr lang="en-US" altLang="zh-CN" sz="1100" b="1" dirty="0">
                <a:solidFill>
                  <a:srgbClr val="000000"/>
                </a:solidFill>
              </a:rPr>
              <a:t>192.168.0.1</a:t>
            </a:r>
            <a:endParaRPr lang="zh-CN" altLang="en-US" sz="1100" b="1" dirty="0">
              <a:solidFill>
                <a:srgbClr val="000000"/>
              </a:solidFill>
            </a:endParaRPr>
          </a:p>
        </p:txBody>
      </p:sp>
      <p:sp>
        <p:nvSpPr>
          <p:cNvPr id="76" name="文本框 75">
            <a:extLst>
              <a:ext uri="{FF2B5EF4-FFF2-40B4-BE49-F238E27FC236}">
                <a16:creationId xmlns:a16="http://schemas.microsoft.com/office/drawing/2014/main" xmlns="" id="{5D99957E-FCB9-4B24-A64F-939B8259EC67}"/>
              </a:ext>
            </a:extLst>
          </p:cNvPr>
          <p:cNvSpPr txBox="1"/>
          <p:nvPr/>
        </p:nvSpPr>
        <p:spPr>
          <a:xfrm>
            <a:off x="2752240" y="1905024"/>
            <a:ext cx="958782" cy="261610"/>
          </a:xfrm>
          <a:prstGeom prst="rect">
            <a:avLst/>
          </a:prstGeom>
          <a:noFill/>
        </p:spPr>
        <p:txBody>
          <a:bodyPr wrap="square" rtlCol="0">
            <a:spAutoFit/>
          </a:bodyPr>
          <a:lstStyle/>
          <a:p>
            <a:r>
              <a:rPr lang="zh-CN" altLang="en-US" sz="1100" b="1" dirty="0">
                <a:solidFill>
                  <a:srgbClr val="000000"/>
                </a:solidFill>
              </a:rPr>
              <a:t>目的地址：</a:t>
            </a:r>
          </a:p>
        </p:txBody>
      </p:sp>
      <p:sp>
        <p:nvSpPr>
          <p:cNvPr id="77" name="文本框 76">
            <a:extLst>
              <a:ext uri="{FF2B5EF4-FFF2-40B4-BE49-F238E27FC236}">
                <a16:creationId xmlns:a16="http://schemas.microsoft.com/office/drawing/2014/main" xmlns="" id="{0D403E7B-BC66-4149-9EDE-DF6A1E13ABFD}"/>
              </a:ext>
            </a:extLst>
          </p:cNvPr>
          <p:cNvSpPr txBox="1"/>
          <p:nvPr/>
        </p:nvSpPr>
        <p:spPr>
          <a:xfrm>
            <a:off x="3585838" y="1900667"/>
            <a:ext cx="1122153" cy="261610"/>
          </a:xfrm>
          <a:prstGeom prst="rect">
            <a:avLst/>
          </a:prstGeom>
          <a:noFill/>
        </p:spPr>
        <p:txBody>
          <a:bodyPr wrap="square" rtlCol="0">
            <a:spAutoFit/>
          </a:bodyPr>
          <a:lstStyle/>
          <a:p>
            <a:r>
              <a:rPr lang="en-US" altLang="zh-CN" sz="1100" b="1" dirty="0">
                <a:solidFill>
                  <a:srgbClr val="000000"/>
                </a:solidFill>
              </a:rPr>
              <a:t>192.168.0.129</a:t>
            </a:r>
            <a:endParaRPr lang="zh-CN" altLang="en-US" sz="1100" b="1" dirty="0">
              <a:solidFill>
                <a:srgbClr val="000000"/>
              </a:solidFill>
            </a:endParaRPr>
          </a:p>
        </p:txBody>
      </p:sp>
      <p:graphicFrame>
        <p:nvGraphicFramePr>
          <p:cNvPr id="11" name="表格 11">
            <a:extLst>
              <a:ext uri="{FF2B5EF4-FFF2-40B4-BE49-F238E27FC236}">
                <a16:creationId xmlns:a16="http://schemas.microsoft.com/office/drawing/2014/main" xmlns="" id="{759856BF-360A-4F1F-8071-1E49DAED32C1}"/>
              </a:ext>
            </a:extLst>
          </p:cNvPr>
          <p:cNvGraphicFramePr>
            <a:graphicFrameLocks noGrp="1"/>
          </p:cNvGraphicFramePr>
          <p:nvPr>
            <p:extLst>
              <p:ext uri="{D42A27DB-BD31-4B8C-83A1-F6EECF244321}">
                <p14:modId xmlns:p14="http://schemas.microsoft.com/office/powerpoint/2010/main" val="4171599808"/>
              </p:ext>
            </p:extLst>
          </p:nvPr>
        </p:nvGraphicFramePr>
        <p:xfrm>
          <a:off x="2720098" y="3525123"/>
          <a:ext cx="3764805" cy="1305384"/>
        </p:xfrm>
        <a:graphic>
          <a:graphicData uri="http://schemas.openxmlformats.org/drawingml/2006/table">
            <a:tbl>
              <a:tblPr firstRow="1" bandRow="1">
                <a:tableStyleId>{5C22544A-7EE6-4342-B048-85BDC9FD1C3A}</a:tableStyleId>
              </a:tblPr>
              <a:tblGrid>
                <a:gridCol w="1254935">
                  <a:extLst>
                    <a:ext uri="{9D8B030D-6E8A-4147-A177-3AD203B41FA5}">
                      <a16:colId xmlns:a16="http://schemas.microsoft.com/office/drawing/2014/main" xmlns="" val="639699029"/>
                    </a:ext>
                  </a:extLst>
                </a:gridCol>
                <a:gridCol w="1254935">
                  <a:extLst>
                    <a:ext uri="{9D8B030D-6E8A-4147-A177-3AD203B41FA5}">
                      <a16:colId xmlns:a16="http://schemas.microsoft.com/office/drawing/2014/main" xmlns="" val="3609604489"/>
                    </a:ext>
                  </a:extLst>
                </a:gridCol>
                <a:gridCol w="1254935">
                  <a:extLst>
                    <a:ext uri="{9D8B030D-6E8A-4147-A177-3AD203B41FA5}">
                      <a16:colId xmlns:a16="http://schemas.microsoft.com/office/drawing/2014/main" xmlns="" val="812662858"/>
                    </a:ext>
                  </a:extLst>
                </a:gridCol>
              </a:tblGrid>
              <a:tr h="326346">
                <a:tc>
                  <a:txBody>
                    <a:bodyPr/>
                    <a:lstStyle/>
                    <a:p>
                      <a:pPr algn="ctr"/>
                      <a:r>
                        <a:rPr lang="zh-CN" altLang="en-US" sz="1000" b="1" dirty="0">
                          <a:solidFill>
                            <a:schemeClr val="tx1"/>
                          </a:solidFill>
                        </a:rPr>
                        <a:t>目的网络</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00" b="1" dirty="0">
                          <a:solidFill>
                            <a:schemeClr val="tx1"/>
                          </a:solidFill>
                        </a:rPr>
                        <a:t>地址掩码</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00" b="1" dirty="0">
                          <a:solidFill>
                            <a:schemeClr val="tx1"/>
                          </a:solidFill>
                        </a:rPr>
                        <a:t>下一跳</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59390928"/>
                  </a:ext>
                </a:extLst>
              </a:tr>
              <a:tr h="326346">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28819217"/>
                  </a:ext>
                </a:extLst>
              </a:tr>
              <a:tr h="326346">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49298749"/>
                  </a:ext>
                </a:extLst>
              </a:tr>
              <a:tr h="326346">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718558332"/>
                  </a:ext>
                </a:extLst>
              </a:tr>
            </a:tbl>
          </a:graphicData>
        </a:graphic>
      </p:graphicFrame>
      <p:sp>
        <p:nvSpPr>
          <p:cNvPr id="72" name="文本框 71">
            <a:extLst>
              <a:ext uri="{FF2B5EF4-FFF2-40B4-BE49-F238E27FC236}">
                <a16:creationId xmlns:a16="http://schemas.microsoft.com/office/drawing/2014/main" xmlns="" id="{A73529ED-2AF3-42AC-92BA-16893A9AB85D}"/>
              </a:ext>
            </a:extLst>
          </p:cNvPr>
          <p:cNvSpPr txBox="1"/>
          <p:nvPr/>
        </p:nvSpPr>
        <p:spPr>
          <a:xfrm>
            <a:off x="2720097" y="3268192"/>
            <a:ext cx="3764805" cy="261610"/>
          </a:xfrm>
          <a:prstGeom prst="rect">
            <a:avLst/>
          </a:prstGeom>
          <a:noFill/>
        </p:spPr>
        <p:txBody>
          <a:bodyPr wrap="square" rtlCol="0">
            <a:spAutoFit/>
          </a:bodyPr>
          <a:lstStyle/>
          <a:p>
            <a:pPr algn="ctr"/>
            <a:r>
              <a:rPr lang="zh-CN" altLang="en-US" sz="1100" b="1" dirty="0">
                <a:solidFill>
                  <a:srgbClr val="000000"/>
                </a:solidFill>
              </a:rPr>
              <a:t>路由器</a:t>
            </a:r>
            <a:r>
              <a:rPr lang="en-US" altLang="zh-CN" sz="1100" b="1" dirty="0">
                <a:solidFill>
                  <a:srgbClr val="000000"/>
                </a:solidFill>
              </a:rPr>
              <a:t>R</a:t>
            </a:r>
            <a:r>
              <a:rPr lang="zh-CN" altLang="en-US" sz="1100" b="1" dirty="0">
                <a:solidFill>
                  <a:srgbClr val="000000"/>
                </a:solidFill>
              </a:rPr>
              <a:t>的路由表</a:t>
            </a:r>
          </a:p>
        </p:txBody>
      </p:sp>
      <p:sp>
        <p:nvSpPr>
          <p:cNvPr id="78" name="文本框 77">
            <a:extLst>
              <a:ext uri="{FF2B5EF4-FFF2-40B4-BE49-F238E27FC236}">
                <a16:creationId xmlns:a16="http://schemas.microsoft.com/office/drawing/2014/main" xmlns="" id="{A18B4AD6-5DC7-4C94-8E28-D0E2E30F04EA}"/>
              </a:ext>
            </a:extLst>
          </p:cNvPr>
          <p:cNvSpPr txBox="1"/>
          <p:nvPr/>
        </p:nvSpPr>
        <p:spPr>
          <a:xfrm>
            <a:off x="2716376" y="3876097"/>
            <a:ext cx="1251600" cy="261610"/>
          </a:xfrm>
          <a:prstGeom prst="rect">
            <a:avLst/>
          </a:prstGeom>
          <a:noFill/>
        </p:spPr>
        <p:txBody>
          <a:bodyPr wrap="square">
            <a:spAutoFit/>
          </a:bodyPr>
          <a:lstStyle/>
          <a:p>
            <a:r>
              <a:rPr lang="en-US" altLang="zh-CN" sz="1100" b="1" dirty="0">
                <a:solidFill>
                  <a:srgbClr val="000000"/>
                </a:solidFill>
              </a:rPr>
              <a:t>192.168.0.0</a:t>
            </a:r>
            <a:endParaRPr lang="zh-CN" altLang="en-US" sz="1100" b="1" dirty="0">
              <a:solidFill>
                <a:srgbClr val="000000"/>
              </a:solidFill>
            </a:endParaRPr>
          </a:p>
        </p:txBody>
      </p:sp>
      <p:sp>
        <p:nvSpPr>
          <p:cNvPr id="79" name="文本框 78">
            <a:extLst>
              <a:ext uri="{FF2B5EF4-FFF2-40B4-BE49-F238E27FC236}">
                <a16:creationId xmlns:a16="http://schemas.microsoft.com/office/drawing/2014/main" xmlns="" id="{463D0C93-5FE4-4464-BDE2-BFE323CBFE50}"/>
              </a:ext>
            </a:extLst>
          </p:cNvPr>
          <p:cNvSpPr txBox="1"/>
          <p:nvPr/>
        </p:nvSpPr>
        <p:spPr>
          <a:xfrm>
            <a:off x="3976206" y="3876097"/>
            <a:ext cx="1251600" cy="261610"/>
          </a:xfrm>
          <a:prstGeom prst="rect">
            <a:avLst/>
          </a:prstGeom>
          <a:noFill/>
        </p:spPr>
        <p:txBody>
          <a:bodyPr wrap="square">
            <a:spAutoFit/>
          </a:bodyPr>
          <a:lstStyle/>
          <a:p>
            <a:pPr algn="ctr"/>
            <a:r>
              <a:rPr lang="en-US" altLang="zh-CN" sz="1100" b="1" dirty="0">
                <a:solidFill>
                  <a:srgbClr val="000000"/>
                </a:solidFill>
              </a:rPr>
              <a:t>255.255.255.128</a:t>
            </a:r>
            <a:endParaRPr lang="zh-CN" altLang="en-US" sz="1100" b="1" dirty="0">
              <a:solidFill>
                <a:srgbClr val="000000"/>
              </a:solidFill>
            </a:endParaRPr>
          </a:p>
        </p:txBody>
      </p:sp>
      <p:sp>
        <p:nvSpPr>
          <p:cNvPr id="80" name="文本框 79">
            <a:extLst>
              <a:ext uri="{FF2B5EF4-FFF2-40B4-BE49-F238E27FC236}">
                <a16:creationId xmlns:a16="http://schemas.microsoft.com/office/drawing/2014/main" xmlns="" id="{5C54D4C8-BEAE-4F24-810C-A7DEDF02919C}"/>
              </a:ext>
            </a:extLst>
          </p:cNvPr>
          <p:cNvSpPr txBox="1"/>
          <p:nvPr/>
        </p:nvSpPr>
        <p:spPr>
          <a:xfrm>
            <a:off x="5232635" y="3876097"/>
            <a:ext cx="1251600" cy="261610"/>
          </a:xfrm>
          <a:prstGeom prst="rect">
            <a:avLst/>
          </a:prstGeom>
          <a:noFill/>
        </p:spPr>
        <p:txBody>
          <a:bodyPr wrap="square">
            <a:spAutoFit/>
          </a:bodyPr>
          <a:lstStyle/>
          <a:p>
            <a:pPr algn="ctr"/>
            <a:r>
              <a:rPr lang="zh-CN" altLang="en-US" sz="1100" b="1" dirty="0">
                <a:solidFill>
                  <a:srgbClr val="000000"/>
                </a:solidFill>
              </a:rPr>
              <a:t>接口</a:t>
            </a:r>
            <a:r>
              <a:rPr lang="en-US" altLang="zh-CN" sz="1100" b="1" dirty="0">
                <a:solidFill>
                  <a:srgbClr val="000000"/>
                </a:solidFill>
              </a:rPr>
              <a:t>0</a:t>
            </a:r>
            <a:r>
              <a:rPr lang="zh-CN" altLang="en-US" sz="1100" b="1" dirty="0">
                <a:solidFill>
                  <a:srgbClr val="000000"/>
                </a:solidFill>
              </a:rPr>
              <a:t>直连</a:t>
            </a:r>
          </a:p>
        </p:txBody>
      </p:sp>
      <p:sp>
        <p:nvSpPr>
          <p:cNvPr id="81" name="文本框 80">
            <a:extLst>
              <a:ext uri="{FF2B5EF4-FFF2-40B4-BE49-F238E27FC236}">
                <a16:creationId xmlns:a16="http://schemas.microsoft.com/office/drawing/2014/main" xmlns="" id="{61AF9C41-1229-429C-B24C-CAA9CCA06E00}"/>
              </a:ext>
            </a:extLst>
          </p:cNvPr>
          <p:cNvSpPr txBox="1"/>
          <p:nvPr/>
        </p:nvSpPr>
        <p:spPr>
          <a:xfrm>
            <a:off x="2716376" y="4214803"/>
            <a:ext cx="1251600" cy="261610"/>
          </a:xfrm>
          <a:prstGeom prst="rect">
            <a:avLst/>
          </a:prstGeom>
          <a:noFill/>
        </p:spPr>
        <p:txBody>
          <a:bodyPr wrap="square">
            <a:spAutoFit/>
          </a:bodyPr>
          <a:lstStyle/>
          <a:p>
            <a:r>
              <a:rPr lang="en-US" altLang="zh-CN" sz="1100" b="1" dirty="0">
                <a:solidFill>
                  <a:srgbClr val="000000"/>
                </a:solidFill>
              </a:rPr>
              <a:t>192.168.0.128</a:t>
            </a:r>
            <a:endParaRPr lang="zh-CN" altLang="en-US" sz="1100" b="1" dirty="0">
              <a:solidFill>
                <a:srgbClr val="000000"/>
              </a:solidFill>
            </a:endParaRPr>
          </a:p>
        </p:txBody>
      </p:sp>
      <p:sp>
        <p:nvSpPr>
          <p:cNvPr id="83" name="文本框 82">
            <a:extLst>
              <a:ext uri="{FF2B5EF4-FFF2-40B4-BE49-F238E27FC236}">
                <a16:creationId xmlns:a16="http://schemas.microsoft.com/office/drawing/2014/main" xmlns="" id="{6EB4DEA3-9B38-4DFC-8657-168EC8A8C3A8}"/>
              </a:ext>
            </a:extLst>
          </p:cNvPr>
          <p:cNvSpPr txBox="1"/>
          <p:nvPr/>
        </p:nvSpPr>
        <p:spPr>
          <a:xfrm>
            <a:off x="3976206" y="4214803"/>
            <a:ext cx="1251600" cy="261610"/>
          </a:xfrm>
          <a:prstGeom prst="rect">
            <a:avLst/>
          </a:prstGeom>
          <a:noFill/>
        </p:spPr>
        <p:txBody>
          <a:bodyPr wrap="square">
            <a:spAutoFit/>
          </a:bodyPr>
          <a:lstStyle/>
          <a:p>
            <a:pPr algn="ctr"/>
            <a:r>
              <a:rPr lang="en-US" altLang="zh-CN" sz="1100" b="1" dirty="0">
                <a:solidFill>
                  <a:srgbClr val="000000"/>
                </a:solidFill>
              </a:rPr>
              <a:t>255.255.255.128</a:t>
            </a:r>
            <a:endParaRPr lang="zh-CN" altLang="en-US" sz="1100" b="1" dirty="0">
              <a:solidFill>
                <a:srgbClr val="000000"/>
              </a:solidFill>
            </a:endParaRPr>
          </a:p>
        </p:txBody>
      </p:sp>
      <p:sp>
        <p:nvSpPr>
          <p:cNvPr id="84" name="文本框 83">
            <a:extLst>
              <a:ext uri="{FF2B5EF4-FFF2-40B4-BE49-F238E27FC236}">
                <a16:creationId xmlns:a16="http://schemas.microsoft.com/office/drawing/2014/main" xmlns="" id="{7DA04218-87BC-463B-8654-2040AF5A71DF}"/>
              </a:ext>
            </a:extLst>
          </p:cNvPr>
          <p:cNvSpPr txBox="1"/>
          <p:nvPr/>
        </p:nvSpPr>
        <p:spPr>
          <a:xfrm>
            <a:off x="5223957" y="4214803"/>
            <a:ext cx="1251600" cy="261610"/>
          </a:xfrm>
          <a:prstGeom prst="rect">
            <a:avLst/>
          </a:prstGeom>
          <a:noFill/>
        </p:spPr>
        <p:txBody>
          <a:bodyPr wrap="square">
            <a:spAutoFit/>
          </a:bodyPr>
          <a:lstStyle/>
          <a:p>
            <a:pPr algn="ctr"/>
            <a:r>
              <a:rPr lang="zh-CN" altLang="en-US" sz="1100" b="1" dirty="0">
                <a:solidFill>
                  <a:srgbClr val="000000"/>
                </a:solidFill>
              </a:rPr>
              <a:t>接口</a:t>
            </a:r>
            <a:r>
              <a:rPr lang="en-US" altLang="zh-CN" sz="1100" b="1" dirty="0">
                <a:solidFill>
                  <a:srgbClr val="000000"/>
                </a:solidFill>
              </a:rPr>
              <a:t>1</a:t>
            </a:r>
            <a:r>
              <a:rPr lang="zh-CN" altLang="en-US" sz="1100" b="1" dirty="0">
                <a:solidFill>
                  <a:srgbClr val="000000"/>
                </a:solidFill>
              </a:rPr>
              <a:t>直连</a:t>
            </a:r>
          </a:p>
        </p:txBody>
      </p:sp>
      <p:sp>
        <p:nvSpPr>
          <p:cNvPr id="95" name="对话气泡: 矩形 94">
            <a:extLst>
              <a:ext uri="{FF2B5EF4-FFF2-40B4-BE49-F238E27FC236}">
                <a16:creationId xmlns:a16="http://schemas.microsoft.com/office/drawing/2014/main" xmlns="" id="{FABAEFFA-945E-4ACE-8706-6CEE9700137A}"/>
              </a:ext>
            </a:extLst>
          </p:cNvPr>
          <p:cNvSpPr/>
          <p:nvPr/>
        </p:nvSpPr>
        <p:spPr>
          <a:xfrm>
            <a:off x="2733332" y="1272398"/>
            <a:ext cx="3751572" cy="1090122"/>
          </a:xfrm>
          <a:prstGeom prst="wedgeRectCallout">
            <a:avLst>
              <a:gd name="adj1" fmla="val -23989"/>
              <a:gd name="adj2" fmla="val 80549"/>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rgbClr val="000000"/>
              </a:solidFill>
            </a:endParaRPr>
          </a:p>
        </p:txBody>
      </p:sp>
      <p:grpSp>
        <p:nvGrpSpPr>
          <p:cNvPr id="15" name="组合 14">
            <a:extLst>
              <a:ext uri="{FF2B5EF4-FFF2-40B4-BE49-F238E27FC236}">
                <a16:creationId xmlns:a16="http://schemas.microsoft.com/office/drawing/2014/main" xmlns="" id="{23DBBC28-8C6A-4352-A2FC-654BDC429787}"/>
              </a:ext>
            </a:extLst>
          </p:cNvPr>
          <p:cNvGrpSpPr/>
          <p:nvPr/>
        </p:nvGrpSpPr>
        <p:grpSpPr>
          <a:xfrm>
            <a:off x="2766455" y="1900668"/>
            <a:ext cx="3782051" cy="2885131"/>
            <a:chOff x="3688607" y="2534223"/>
            <a:chExt cx="5042734" cy="3846841"/>
          </a:xfrm>
        </p:grpSpPr>
        <p:sp>
          <p:nvSpPr>
            <p:cNvPr id="2" name="矩形 1">
              <a:extLst>
                <a:ext uri="{FF2B5EF4-FFF2-40B4-BE49-F238E27FC236}">
                  <a16:creationId xmlns:a16="http://schemas.microsoft.com/office/drawing/2014/main" xmlns="" id="{B850D494-6FE2-43B5-BCE0-F0DA4751BB84}"/>
                </a:ext>
              </a:extLst>
            </p:cNvPr>
            <p:cNvSpPr/>
            <p:nvPr/>
          </p:nvSpPr>
          <p:spPr>
            <a:xfrm>
              <a:off x="3723385" y="2534223"/>
              <a:ext cx="2541004" cy="376242"/>
            </a:xfrm>
            <a:prstGeom prst="rect">
              <a:avLst/>
            </a:prstGeom>
            <a:ln w="25400">
              <a:solidFill>
                <a:schemeClr val="accent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rgbClr val="000000"/>
                </a:solidFill>
              </a:endParaRPr>
            </a:p>
          </p:txBody>
        </p:sp>
        <p:sp>
          <p:nvSpPr>
            <p:cNvPr id="85" name="矩形 84">
              <a:extLst>
                <a:ext uri="{FF2B5EF4-FFF2-40B4-BE49-F238E27FC236}">
                  <a16:creationId xmlns:a16="http://schemas.microsoft.com/office/drawing/2014/main" xmlns="" id="{B6B434D0-1A75-4B29-B070-25FF19AB99AB}"/>
                </a:ext>
              </a:extLst>
            </p:cNvPr>
            <p:cNvSpPr/>
            <p:nvPr/>
          </p:nvSpPr>
          <p:spPr>
            <a:xfrm>
              <a:off x="3688607" y="5186603"/>
              <a:ext cx="4837022" cy="1194461"/>
            </a:xfrm>
            <a:prstGeom prst="rect">
              <a:avLst/>
            </a:prstGeom>
            <a:ln w="25400">
              <a:solidFill>
                <a:schemeClr val="accent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rgbClr val="000000"/>
                </a:solidFill>
              </a:endParaRPr>
            </a:p>
          </p:txBody>
        </p:sp>
        <p:grpSp>
          <p:nvGrpSpPr>
            <p:cNvPr id="14" name="组合 13">
              <a:extLst>
                <a:ext uri="{FF2B5EF4-FFF2-40B4-BE49-F238E27FC236}">
                  <a16:creationId xmlns:a16="http://schemas.microsoft.com/office/drawing/2014/main" xmlns="" id="{A7D7E09A-191F-4392-A55C-0B27297850FC}"/>
                </a:ext>
              </a:extLst>
            </p:cNvPr>
            <p:cNvGrpSpPr/>
            <p:nvPr/>
          </p:nvGrpSpPr>
          <p:grpSpPr>
            <a:xfrm>
              <a:off x="6264389" y="2722344"/>
              <a:ext cx="2466952" cy="2464259"/>
              <a:chOff x="6264389" y="2722344"/>
              <a:chExt cx="2466952" cy="2464259"/>
            </a:xfrm>
          </p:grpSpPr>
          <p:cxnSp>
            <p:nvCxnSpPr>
              <p:cNvPr id="13" name="连接符: 肘形 12">
                <a:extLst>
                  <a:ext uri="{FF2B5EF4-FFF2-40B4-BE49-F238E27FC236}">
                    <a16:creationId xmlns:a16="http://schemas.microsoft.com/office/drawing/2014/main" xmlns="" id="{DB5DACD0-335F-46A5-9CAE-8186D58F938E}"/>
                  </a:ext>
                </a:extLst>
              </p:cNvPr>
              <p:cNvCxnSpPr>
                <a:cxnSpLocks/>
                <a:stCxn id="2" idx="3"/>
              </p:cNvCxnSpPr>
              <p:nvPr/>
            </p:nvCxnSpPr>
            <p:spPr>
              <a:xfrm>
                <a:off x="6264389" y="2722344"/>
                <a:ext cx="2086995" cy="2464259"/>
              </a:xfrm>
              <a:prstGeom prst="bentConnector2">
                <a:avLst/>
              </a:prstGeom>
              <a:ln w="38100">
                <a:solidFill>
                  <a:schemeClr val="accent1">
                    <a:lumMod val="75000"/>
                  </a:schemeClr>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xmlns="" id="{8329950E-F5C7-45C4-96F3-567571EB3E4A}"/>
                  </a:ext>
                </a:extLst>
              </p:cNvPr>
              <p:cNvSpPr txBox="1"/>
              <p:nvPr/>
            </p:nvSpPr>
            <p:spPr>
              <a:xfrm>
                <a:off x="7970741" y="3397115"/>
                <a:ext cx="760600" cy="348813"/>
              </a:xfrm>
              <a:prstGeom prst="rect">
                <a:avLst/>
              </a:prstGeom>
              <a:solidFill>
                <a:schemeClr val="bg1"/>
              </a:solidFill>
            </p:spPr>
            <p:txBody>
              <a:bodyPr wrap="square" rtlCol="0">
                <a:spAutoFit/>
              </a:bodyPr>
              <a:lstStyle/>
              <a:p>
                <a:pPr algn="ctr"/>
                <a:r>
                  <a:rPr lang="zh-CN" altLang="en-US" sz="1100" b="1" dirty="0">
                    <a:solidFill>
                      <a:srgbClr val="F84D4D">
                        <a:lumMod val="75000"/>
                      </a:srgbClr>
                    </a:solidFill>
                  </a:rPr>
                  <a:t>查表</a:t>
                </a:r>
              </a:p>
            </p:txBody>
          </p:sp>
        </p:grpSp>
      </p:grpSp>
    </p:spTree>
    <p:custDataLst>
      <p:tags r:id="rId1"/>
    </p:custDataLst>
    <p:extLst>
      <p:ext uri="{BB962C8B-B14F-4D97-AF65-F5344CB8AC3E}">
        <p14:creationId xmlns:p14="http://schemas.microsoft.com/office/powerpoint/2010/main" val="375446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注: 右箭头 3">
            <a:extLst>
              <a:ext uri="{FF2B5EF4-FFF2-40B4-BE49-F238E27FC236}">
                <a16:creationId xmlns:a16="http://schemas.microsoft.com/office/drawing/2014/main" xmlns="" id="{9CA3417B-2585-4625-A2D0-B60474035BBD}"/>
              </a:ext>
            </a:extLst>
          </p:cNvPr>
          <p:cNvSpPr/>
          <p:nvPr/>
        </p:nvSpPr>
        <p:spPr>
          <a:xfrm>
            <a:off x="2901915" y="2622289"/>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67" name="标注: 右箭头 66">
            <a:extLst>
              <a:ext uri="{FF2B5EF4-FFF2-40B4-BE49-F238E27FC236}">
                <a16:creationId xmlns:a16="http://schemas.microsoft.com/office/drawing/2014/main" xmlns="" id="{88BEB6DD-F68B-47E1-8787-6DC4625EA41F}"/>
              </a:ext>
            </a:extLst>
          </p:cNvPr>
          <p:cNvSpPr/>
          <p:nvPr/>
        </p:nvSpPr>
        <p:spPr>
          <a:xfrm rot="5400000">
            <a:off x="1869885" y="2188087"/>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7040507" y="1690434"/>
            <a:ext cx="0" cy="2283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395410" y="2941115"/>
            <a:ext cx="828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164495" y="1643731"/>
            <a:ext cx="0" cy="25964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434739" y="2795932"/>
            <a:ext cx="343374" cy="277970"/>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956" y="2767505"/>
            <a:ext cx="282065" cy="363549"/>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4445961" y="3020811"/>
            <a:ext cx="306977" cy="261610"/>
          </a:xfrm>
          <a:prstGeom prst="rect">
            <a:avLst/>
          </a:prstGeom>
          <a:noFill/>
        </p:spPr>
        <p:txBody>
          <a:bodyPr wrap="square" rtlCol="0">
            <a:spAutoFit/>
          </a:bodyPr>
          <a:lstStyle/>
          <a:p>
            <a:pPr algn="ctr"/>
            <a:r>
              <a:rPr lang="en-US" altLang="zh-CN" sz="1100" b="1" dirty="0">
                <a:solidFill>
                  <a:srgbClr val="000000"/>
                </a:solidFill>
              </a:rPr>
              <a:t>R</a:t>
            </a:r>
            <a:endParaRPr lang="zh-CN" altLang="en-US" sz="11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164014" y="3077196"/>
            <a:ext cx="417256" cy="261610"/>
          </a:xfrm>
          <a:prstGeom prst="rect">
            <a:avLst/>
          </a:prstGeom>
          <a:noFill/>
        </p:spPr>
        <p:txBody>
          <a:bodyPr wrap="square" rtlCol="0">
            <a:spAutoFit/>
          </a:bodyPr>
          <a:lstStyle/>
          <a:p>
            <a:pPr algn="ctr"/>
            <a:r>
              <a:rPr lang="en-US" altLang="zh-CN" sz="1100" b="1" dirty="0">
                <a:solidFill>
                  <a:srgbClr val="000000"/>
                </a:solidFill>
              </a:rPr>
              <a:t>S1</a:t>
            </a:r>
            <a:endParaRPr lang="zh-CN" altLang="en-US" sz="11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1949223" y="1438007"/>
            <a:ext cx="411889" cy="404916"/>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A</a:t>
              </a:r>
              <a:endParaRPr lang="zh-CN" altLang="en-US" sz="11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270846" y="2693762"/>
            <a:ext cx="411889" cy="404916"/>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B</a:t>
              </a:r>
              <a:endParaRPr lang="zh-CN" altLang="en-US" sz="11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1883908" y="3906554"/>
            <a:ext cx="411889" cy="404916"/>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C</a:t>
              </a:r>
              <a:endParaRPr lang="zh-CN" altLang="en-US" sz="11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5830" y="2767505"/>
            <a:ext cx="282065" cy="363549"/>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8465413" y="2654708"/>
            <a:ext cx="411889" cy="404916"/>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E</a:t>
              </a:r>
              <a:endParaRPr lang="zh-CN" altLang="en-US" sz="11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4231369" y="2686342"/>
            <a:ext cx="306977" cy="261610"/>
          </a:xfrm>
          <a:prstGeom prst="rect">
            <a:avLst/>
          </a:prstGeom>
          <a:noFill/>
        </p:spPr>
        <p:txBody>
          <a:bodyPr wrap="square" rtlCol="0">
            <a:spAutoFit/>
          </a:bodyPr>
          <a:lstStyle/>
          <a:p>
            <a:pPr algn="ctr"/>
            <a:r>
              <a:rPr lang="en-US" altLang="zh-CN" sz="1100" b="1" dirty="0">
                <a:solidFill>
                  <a:srgbClr val="000000"/>
                </a:solidFill>
              </a:rPr>
              <a:t>0</a:t>
            </a:r>
            <a:endParaRPr lang="zh-CN" altLang="en-US" sz="11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4649044" y="2686342"/>
            <a:ext cx="306977" cy="261610"/>
          </a:xfrm>
          <a:prstGeom prst="rect">
            <a:avLst/>
          </a:prstGeom>
          <a:noFill/>
        </p:spPr>
        <p:txBody>
          <a:bodyPr wrap="square" rtlCol="0">
            <a:spAutoFit/>
          </a:bodyPr>
          <a:lstStyle/>
          <a:p>
            <a:pPr algn="ctr"/>
            <a:r>
              <a:rPr lang="en-US" altLang="zh-CN" sz="1100" b="1" dirty="0">
                <a:solidFill>
                  <a:srgbClr val="000000"/>
                </a:solidFill>
              </a:rPr>
              <a:t>1</a:t>
            </a:r>
            <a:endParaRPr lang="zh-CN" altLang="en-US" sz="11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6623251" y="3077196"/>
            <a:ext cx="417256" cy="261610"/>
          </a:xfrm>
          <a:prstGeom prst="rect">
            <a:avLst/>
          </a:prstGeom>
          <a:noFill/>
        </p:spPr>
        <p:txBody>
          <a:bodyPr wrap="square" rtlCol="0">
            <a:spAutoFit/>
          </a:bodyPr>
          <a:lstStyle/>
          <a:p>
            <a:pPr algn="ctr"/>
            <a:r>
              <a:rPr lang="en-US" altLang="zh-CN" sz="1100" b="1" dirty="0">
                <a:solidFill>
                  <a:srgbClr val="000000"/>
                </a:solidFill>
              </a:rPr>
              <a:t>S2</a:t>
            </a:r>
            <a:endParaRPr lang="zh-CN" altLang="en-US" sz="11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6790621" y="1437621"/>
            <a:ext cx="411889" cy="404916"/>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D</a:t>
              </a:r>
              <a:endParaRPr lang="zh-CN" altLang="en-US" sz="11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6725307" y="3906167"/>
            <a:ext cx="411889" cy="404916"/>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F</a:t>
              </a:r>
              <a:endParaRPr lang="zh-CN" altLang="en-US" sz="1100" b="1" dirty="0">
                <a:solidFill>
                  <a:srgbClr val="FFFFFF"/>
                </a:solidFill>
              </a:endParaRPr>
            </a:p>
          </p:txBody>
        </p:sp>
      </p:gr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61610"/>
          </a:xfrm>
          <a:prstGeom prst="rect">
            <a:avLst/>
          </a:prstGeom>
          <a:noFill/>
        </p:spPr>
        <p:txBody>
          <a:bodyPr wrap="square" rtlCol="0">
            <a:spAutoFit/>
          </a:bodyPr>
          <a:lstStyle/>
          <a:p>
            <a:r>
              <a:rPr lang="en-US" altLang="zh-CN" sz="1100" b="1" dirty="0">
                <a:solidFill>
                  <a:srgbClr val="000000"/>
                </a:solidFill>
              </a:rPr>
              <a:t>192.168.0.2/25</a:t>
            </a:r>
            <a:endParaRPr lang="zh-CN" altLang="en-US" sz="11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61610"/>
          </a:xfrm>
          <a:prstGeom prst="rect">
            <a:avLst/>
          </a:prstGeom>
          <a:noFill/>
        </p:spPr>
        <p:txBody>
          <a:bodyPr wrap="square" rtlCol="0">
            <a:spAutoFit/>
          </a:bodyPr>
          <a:lstStyle/>
          <a:p>
            <a:r>
              <a:rPr lang="en-US" altLang="zh-CN" sz="1100" b="1" dirty="0">
                <a:solidFill>
                  <a:srgbClr val="000000"/>
                </a:solidFill>
              </a:rPr>
              <a:t>192.168.0.3/25</a:t>
            </a:r>
            <a:endParaRPr lang="zh-CN" altLang="en-US" sz="11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61610"/>
          </a:xfrm>
          <a:prstGeom prst="rect">
            <a:avLst/>
          </a:prstGeom>
          <a:noFill/>
        </p:spPr>
        <p:txBody>
          <a:bodyPr wrap="square" rtlCol="0">
            <a:spAutoFit/>
          </a:bodyPr>
          <a:lstStyle/>
          <a:p>
            <a:r>
              <a:rPr lang="en-US" altLang="zh-CN" sz="1100" b="1" dirty="0">
                <a:solidFill>
                  <a:srgbClr val="000000"/>
                </a:solidFill>
              </a:rPr>
              <a:t>192.168.0.1/25</a:t>
            </a:r>
            <a:endParaRPr lang="zh-CN" altLang="en-US" sz="11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261610"/>
          </a:xfrm>
          <a:prstGeom prst="rect">
            <a:avLst/>
          </a:prstGeom>
          <a:noFill/>
        </p:spPr>
        <p:txBody>
          <a:bodyPr wrap="square" rtlCol="0">
            <a:spAutoFit/>
          </a:bodyPr>
          <a:lstStyle/>
          <a:p>
            <a:r>
              <a:rPr lang="en-US" altLang="zh-CN" sz="1100" b="1" dirty="0">
                <a:solidFill>
                  <a:srgbClr val="000000"/>
                </a:solidFill>
              </a:rPr>
              <a:t>192.168.0.129/25</a:t>
            </a:r>
            <a:endParaRPr lang="zh-CN" altLang="en-US" sz="11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61610"/>
          </a:xfrm>
          <a:prstGeom prst="rect">
            <a:avLst/>
          </a:prstGeom>
          <a:noFill/>
        </p:spPr>
        <p:txBody>
          <a:bodyPr wrap="square" rtlCol="0">
            <a:spAutoFit/>
          </a:bodyPr>
          <a:lstStyle/>
          <a:p>
            <a:r>
              <a:rPr lang="en-US" altLang="zh-CN" sz="1100" b="1" dirty="0">
                <a:solidFill>
                  <a:srgbClr val="000000"/>
                </a:solidFill>
              </a:rPr>
              <a:t>192.168.0.130/25</a:t>
            </a:r>
            <a:endParaRPr lang="zh-CN" altLang="en-US" sz="11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261610"/>
          </a:xfrm>
          <a:prstGeom prst="rect">
            <a:avLst/>
          </a:prstGeom>
          <a:noFill/>
        </p:spPr>
        <p:txBody>
          <a:bodyPr wrap="square" rtlCol="0">
            <a:spAutoFit/>
          </a:bodyPr>
          <a:lstStyle/>
          <a:p>
            <a:r>
              <a:rPr lang="en-US" altLang="zh-CN" sz="1100" b="1" dirty="0">
                <a:solidFill>
                  <a:srgbClr val="000000"/>
                </a:solidFill>
              </a:rPr>
              <a:t>192.168.0.131/25</a:t>
            </a:r>
            <a:endParaRPr lang="zh-CN" altLang="en-US" sz="1100" b="1" dirty="0">
              <a:solidFill>
                <a:srgbClr val="000000"/>
              </a:solidFill>
            </a:endParaRPr>
          </a:p>
        </p:txBody>
      </p:sp>
      <p:sp>
        <p:nvSpPr>
          <p:cNvPr id="49" name="文本框 48">
            <a:extLst>
              <a:ext uri="{FF2B5EF4-FFF2-40B4-BE49-F238E27FC236}">
                <a16:creationId xmlns:a16="http://schemas.microsoft.com/office/drawing/2014/main" xmlns="" id="{5CC30D24-4A88-4103-9BB5-7B1BB9B03A14}"/>
              </a:ext>
            </a:extLst>
          </p:cNvPr>
          <p:cNvSpPr txBox="1"/>
          <p:nvPr/>
        </p:nvSpPr>
        <p:spPr>
          <a:xfrm>
            <a:off x="244633"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0" name="文本框 49">
            <a:extLst>
              <a:ext uri="{FF2B5EF4-FFF2-40B4-BE49-F238E27FC236}">
                <a16:creationId xmlns:a16="http://schemas.microsoft.com/office/drawing/2014/main" xmlns="" id="{F492107D-ED20-4E7E-BDC0-2D207977D1D9}"/>
              </a:ext>
            </a:extLst>
          </p:cNvPr>
          <p:cNvSpPr txBox="1"/>
          <p:nvPr/>
        </p:nvSpPr>
        <p:spPr>
          <a:xfrm>
            <a:off x="244633" y="3496841"/>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3" name="文本框 52">
            <a:extLst>
              <a:ext uri="{FF2B5EF4-FFF2-40B4-BE49-F238E27FC236}">
                <a16:creationId xmlns:a16="http://schemas.microsoft.com/office/drawing/2014/main" xmlns="" id="{5F47D0D3-F37C-4EA2-86A8-AE88A9D1819E}"/>
              </a:ext>
            </a:extLst>
          </p:cNvPr>
          <p:cNvSpPr txBox="1"/>
          <p:nvPr/>
        </p:nvSpPr>
        <p:spPr>
          <a:xfrm>
            <a:off x="684113"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4" name="文本框 53">
            <a:extLst>
              <a:ext uri="{FF2B5EF4-FFF2-40B4-BE49-F238E27FC236}">
                <a16:creationId xmlns:a16="http://schemas.microsoft.com/office/drawing/2014/main" xmlns="" id="{E22DF24E-490C-4B31-A524-70268D3D82A6}"/>
              </a:ext>
            </a:extLst>
          </p:cNvPr>
          <p:cNvSpPr txBox="1"/>
          <p:nvPr/>
        </p:nvSpPr>
        <p:spPr>
          <a:xfrm>
            <a:off x="684113" y="4323936"/>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5" name="文本框 54">
            <a:extLst>
              <a:ext uri="{FF2B5EF4-FFF2-40B4-BE49-F238E27FC236}">
                <a16:creationId xmlns:a16="http://schemas.microsoft.com/office/drawing/2014/main" xmlns="" id="{B6117769-D9E7-4008-84EE-44D5F780630E}"/>
              </a:ext>
            </a:extLst>
          </p:cNvPr>
          <p:cNvSpPr txBox="1"/>
          <p:nvPr/>
        </p:nvSpPr>
        <p:spPr>
          <a:xfrm>
            <a:off x="813133"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6" name="文本框 55">
            <a:extLst>
              <a:ext uri="{FF2B5EF4-FFF2-40B4-BE49-F238E27FC236}">
                <a16:creationId xmlns:a16="http://schemas.microsoft.com/office/drawing/2014/main" xmlns="" id="{B1BA0A0C-1840-459A-939E-B85A3A8687B4}"/>
              </a:ext>
            </a:extLst>
          </p:cNvPr>
          <p:cNvSpPr txBox="1"/>
          <p:nvPr/>
        </p:nvSpPr>
        <p:spPr>
          <a:xfrm>
            <a:off x="813133" y="1865322"/>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7" name="文本框 56">
            <a:extLst>
              <a:ext uri="{FF2B5EF4-FFF2-40B4-BE49-F238E27FC236}">
                <a16:creationId xmlns:a16="http://schemas.microsoft.com/office/drawing/2014/main" xmlns="" id="{AE71A54D-D2D1-4937-9BDF-3F7DA6298299}"/>
              </a:ext>
            </a:extLst>
          </p:cNvPr>
          <p:cNvSpPr txBox="1"/>
          <p:nvPr/>
        </p:nvSpPr>
        <p:spPr>
          <a:xfrm>
            <a:off x="7190155"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8" name="文本框 57">
            <a:extLst>
              <a:ext uri="{FF2B5EF4-FFF2-40B4-BE49-F238E27FC236}">
                <a16:creationId xmlns:a16="http://schemas.microsoft.com/office/drawing/2014/main" xmlns="" id="{D0823DF3-8845-4336-8E45-B69BEDE0F76A}"/>
              </a:ext>
            </a:extLst>
          </p:cNvPr>
          <p:cNvSpPr txBox="1"/>
          <p:nvPr/>
        </p:nvSpPr>
        <p:spPr>
          <a:xfrm>
            <a:off x="7190155" y="1865322"/>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59" name="文本框 58">
            <a:extLst>
              <a:ext uri="{FF2B5EF4-FFF2-40B4-BE49-F238E27FC236}">
                <a16:creationId xmlns:a16="http://schemas.microsoft.com/office/drawing/2014/main" xmlns="" id="{C88EBE3C-3B0A-4806-A830-8D3348CAD4AA}"/>
              </a:ext>
            </a:extLst>
          </p:cNvPr>
          <p:cNvSpPr txBox="1"/>
          <p:nvPr/>
        </p:nvSpPr>
        <p:spPr>
          <a:xfrm>
            <a:off x="7596110"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0" name="文本框 59">
            <a:extLst>
              <a:ext uri="{FF2B5EF4-FFF2-40B4-BE49-F238E27FC236}">
                <a16:creationId xmlns:a16="http://schemas.microsoft.com/office/drawing/2014/main" xmlns="" id="{6ADF8629-826B-4D77-B254-9771590488C1}"/>
              </a:ext>
            </a:extLst>
          </p:cNvPr>
          <p:cNvSpPr txBox="1"/>
          <p:nvPr/>
        </p:nvSpPr>
        <p:spPr>
          <a:xfrm>
            <a:off x="7596110" y="3496841"/>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62" name="文本框 61">
            <a:extLst>
              <a:ext uri="{FF2B5EF4-FFF2-40B4-BE49-F238E27FC236}">
                <a16:creationId xmlns:a16="http://schemas.microsoft.com/office/drawing/2014/main" xmlns="" id="{BDEF5014-172D-4ADB-81B5-E835DE314E5D}"/>
              </a:ext>
            </a:extLst>
          </p:cNvPr>
          <p:cNvSpPr txBox="1"/>
          <p:nvPr/>
        </p:nvSpPr>
        <p:spPr>
          <a:xfrm>
            <a:off x="7190155"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3" name="文本框 62">
            <a:extLst>
              <a:ext uri="{FF2B5EF4-FFF2-40B4-BE49-F238E27FC236}">
                <a16:creationId xmlns:a16="http://schemas.microsoft.com/office/drawing/2014/main" xmlns="" id="{EE35669A-036A-4D6A-AB40-B1353D754FD7}"/>
              </a:ext>
            </a:extLst>
          </p:cNvPr>
          <p:cNvSpPr txBox="1"/>
          <p:nvPr/>
        </p:nvSpPr>
        <p:spPr>
          <a:xfrm>
            <a:off x="7190155" y="4323936"/>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grpSp>
        <p:nvGrpSpPr>
          <p:cNvPr id="3" name="组合 2">
            <a:extLst>
              <a:ext uri="{FF2B5EF4-FFF2-40B4-BE49-F238E27FC236}">
                <a16:creationId xmlns:a16="http://schemas.microsoft.com/office/drawing/2014/main" xmlns="" id="{DBFEADF5-4327-41F6-BABF-F05DFC2B7C23}"/>
              </a:ext>
            </a:extLst>
          </p:cNvPr>
          <p:cNvGrpSpPr/>
          <p:nvPr/>
        </p:nvGrpSpPr>
        <p:grpSpPr>
          <a:xfrm>
            <a:off x="2223961" y="850217"/>
            <a:ext cx="4767237" cy="590436"/>
            <a:chOff x="2965281" y="1133622"/>
            <a:chExt cx="6356316" cy="787248"/>
          </a:xfrm>
        </p:grpSpPr>
        <p:cxnSp>
          <p:nvCxnSpPr>
            <p:cNvPr id="61" name="连接符: 曲线 60">
              <a:extLst>
                <a:ext uri="{FF2B5EF4-FFF2-40B4-BE49-F238E27FC236}">
                  <a16:creationId xmlns:a16="http://schemas.microsoft.com/office/drawing/2014/main" xmlns="" id="{19974F67-17CB-495D-B47C-ACC1D642F84C}"/>
                </a:ext>
              </a:extLst>
            </p:cNvPr>
            <p:cNvCxnSpPr>
              <a:cxnSpLocks/>
            </p:cNvCxnSpPr>
            <p:nvPr/>
          </p:nvCxnSpPr>
          <p:spPr>
            <a:xfrm rot="16200000" flipH="1">
              <a:off x="6139342" y="-1261385"/>
              <a:ext cx="8194" cy="6356316"/>
            </a:xfrm>
            <a:prstGeom prst="curvedConnector3">
              <a:avLst>
                <a:gd name="adj1" fmla="val -7285709"/>
              </a:avLst>
            </a:prstGeom>
            <a:ln w="38100">
              <a:solidFill>
                <a:schemeClr val="accent3"/>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xmlns="" id="{E83F218B-34AF-43A0-8789-C90E32B1C00F}"/>
                </a:ext>
              </a:extLst>
            </p:cNvPr>
            <p:cNvSpPr txBox="1"/>
            <p:nvPr/>
          </p:nvSpPr>
          <p:spPr>
            <a:xfrm>
              <a:off x="5623373" y="1133622"/>
              <a:ext cx="1150703" cy="677108"/>
            </a:xfrm>
            <a:prstGeom prst="rect">
              <a:avLst/>
            </a:prstGeom>
            <a:solidFill>
              <a:schemeClr val="bg1"/>
            </a:solidFill>
          </p:spPr>
          <p:txBody>
            <a:bodyPr wrap="square" rtlCol="0">
              <a:spAutoFit/>
            </a:bodyPr>
            <a:lstStyle/>
            <a:p>
              <a:pPr algn="ctr"/>
              <a:r>
                <a:rPr lang="zh-CN" altLang="en-US" sz="1350" b="1" dirty="0">
                  <a:solidFill>
                    <a:srgbClr val="5BA3EB"/>
                  </a:solidFill>
                </a:rPr>
                <a:t>间接交付</a:t>
              </a:r>
            </a:p>
          </p:txBody>
        </p:sp>
      </p:grpSp>
      <p:sp>
        <p:nvSpPr>
          <p:cNvPr id="66" name="文本框 65">
            <a:extLst>
              <a:ext uri="{FF2B5EF4-FFF2-40B4-BE49-F238E27FC236}">
                <a16:creationId xmlns:a16="http://schemas.microsoft.com/office/drawing/2014/main" xmlns="" id="{B755109F-128B-40B4-AA46-02810EF32297}"/>
              </a:ext>
            </a:extLst>
          </p:cNvPr>
          <p:cNvSpPr txBox="1"/>
          <p:nvPr/>
        </p:nvSpPr>
        <p:spPr>
          <a:xfrm>
            <a:off x="3383707" y="1274858"/>
            <a:ext cx="2431483" cy="261610"/>
          </a:xfrm>
          <a:prstGeom prst="rect">
            <a:avLst/>
          </a:prstGeom>
          <a:noFill/>
        </p:spPr>
        <p:txBody>
          <a:bodyPr wrap="square" rtlCol="0">
            <a:spAutoFit/>
          </a:bodyPr>
          <a:lstStyle/>
          <a:p>
            <a:pPr algn="ctr"/>
            <a:r>
              <a:rPr lang="en-US" altLang="zh-CN" sz="1100" b="1" dirty="0">
                <a:solidFill>
                  <a:srgbClr val="000000"/>
                </a:solidFill>
              </a:rPr>
              <a:t>IP</a:t>
            </a:r>
            <a:r>
              <a:rPr lang="zh-CN" altLang="en-US" sz="1100" b="1" dirty="0">
                <a:solidFill>
                  <a:srgbClr val="000000"/>
                </a:solidFill>
              </a:rPr>
              <a:t>数据报首部中的地址</a:t>
            </a:r>
          </a:p>
        </p:txBody>
      </p:sp>
      <p:sp>
        <p:nvSpPr>
          <p:cNvPr id="74" name="文本框 73">
            <a:extLst>
              <a:ext uri="{FF2B5EF4-FFF2-40B4-BE49-F238E27FC236}">
                <a16:creationId xmlns:a16="http://schemas.microsoft.com/office/drawing/2014/main" xmlns="" id="{54F05B01-5EE2-45DB-81E1-CA45A31A7514}"/>
              </a:ext>
            </a:extLst>
          </p:cNvPr>
          <p:cNvSpPr txBox="1"/>
          <p:nvPr/>
        </p:nvSpPr>
        <p:spPr>
          <a:xfrm>
            <a:off x="2752240" y="1586385"/>
            <a:ext cx="958782" cy="261610"/>
          </a:xfrm>
          <a:prstGeom prst="rect">
            <a:avLst/>
          </a:prstGeom>
          <a:noFill/>
        </p:spPr>
        <p:txBody>
          <a:bodyPr wrap="square" rtlCol="0">
            <a:spAutoFit/>
          </a:bodyPr>
          <a:lstStyle/>
          <a:p>
            <a:r>
              <a:rPr lang="zh-CN" altLang="en-US" sz="1100" b="1" dirty="0">
                <a:solidFill>
                  <a:srgbClr val="000000"/>
                </a:solidFill>
              </a:rPr>
              <a:t>源  地  址：</a:t>
            </a:r>
          </a:p>
        </p:txBody>
      </p:sp>
      <p:sp>
        <p:nvSpPr>
          <p:cNvPr id="75" name="文本框 74">
            <a:extLst>
              <a:ext uri="{FF2B5EF4-FFF2-40B4-BE49-F238E27FC236}">
                <a16:creationId xmlns:a16="http://schemas.microsoft.com/office/drawing/2014/main" xmlns="" id="{90F58F77-665C-4A58-9346-3DF7E845DEEF}"/>
              </a:ext>
            </a:extLst>
          </p:cNvPr>
          <p:cNvSpPr txBox="1"/>
          <p:nvPr/>
        </p:nvSpPr>
        <p:spPr>
          <a:xfrm>
            <a:off x="3585838" y="1582028"/>
            <a:ext cx="1258028" cy="261610"/>
          </a:xfrm>
          <a:prstGeom prst="rect">
            <a:avLst/>
          </a:prstGeom>
          <a:noFill/>
        </p:spPr>
        <p:txBody>
          <a:bodyPr wrap="square" rtlCol="0">
            <a:spAutoFit/>
          </a:bodyPr>
          <a:lstStyle/>
          <a:p>
            <a:r>
              <a:rPr lang="en-US" altLang="zh-CN" sz="1100" b="1" dirty="0">
                <a:solidFill>
                  <a:srgbClr val="000000"/>
                </a:solidFill>
              </a:rPr>
              <a:t>192.168.0.1</a:t>
            </a:r>
            <a:endParaRPr lang="zh-CN" altLang="en-US" sz="1100" b="1" dirty="0">
              <a:solidFill>
                <a:srgbClr val="000000"/>
              </a:solidFill>
            </a:endParaRPr>
          </a:p>
        </p:txBody>
      </p:sp>
      <p:sp>
        <p:nvSpPr>
          <p:cNvPr id="76" name="文本框 75">
            <a:extLst>
              <a:ext uri="{FF2B5EF4-FFF2-40B4-BE49-F238E27FC236}">
                <a16:creationId xmlns:a16="http://schemas.microsoft.com/office/drawing/2014/main" xmlns="" id="{5D99957E-FCB9-4B24-A64F-939B8259EC67}"/>
              </a:ext>
            </a:extLst>
          </p:cNvPr>
          <p:cNvSpPr txBox="1"/>
          <p:nvPr/>
        </p:nvSpPr>
        <p:spPr>
          <a:xfrm>
            <a:off x="2752240" y="1905024"/>
            <a:ext cx="958782" cy="261610"/>
          </a:xfrm>
          <a:prstGeom prst="rect">
            <a:avLst/>
          </a:prstGeom>
          <a:noFill/>
        </p:spPr>
        <p:txBody>
          <a:bodyPr wrap="square" rtlCol="0">
            <a:spAutoFit/>
          </a:bodyPr>
          <a:lstStyle/>
          <a:p>
            <a:r>
              <a:rPr lang="zh-CN" altLang="en-US" sz="1100" b="1" dirty="0">
                <a:solidFill>
                  <a:srgbClr val="000000"/>
                </a:solidFill>
              </a:rPr>
              <a:t>目的地址：</a:t>
            </a:r>
          </a:p>
        </p:txBody>
      </p:sp>
      <p:sp>
        <p:nvSpPr>
          <p:cNvPr id="77" name="文本框 76">
            <a:extLst>
              <a:ext uri="{FF2B5EF4-FFF2-40B4-BE49-F238E27FC236}">
                <a16:creationId xmlns:a16="http://schemas.microsoft.com/office/drawing/2014/main" xmlns="" id="{0D403E7B-BC66-4149-9EDE-DF6A1E13ABFD}"/>
              </a:ext>
            </a:extLst>
          </p:cNvPr>
          <p:cNvSpPr txBox="1"/>
          <p:nvPr/>
        </p:nvSpPr>
        <p:spPr>
          <a:xfrm>
            <a:off x="3585837" y="1900667"/>
            <a:ext cx="1108381" cy="261610"/>
          </a:xfrm>
          <a:prstGeom prst="rect">
            <a:avLst/>
          </a:prstGeom>
          <a:noFill/>
        </p:spPr>
        <p:txBody>
          <a:bodyPr wrap="square" rtlCol="0">
            <a:spAutoFit/>
          </a:bodyPr>
          <a:lstStyle/>
          <a:p>
            <a:r>
              <a:rPr lang="en-US" altLang="zh-CN" sz="1100" b="1" dirty="0">
                <a:solidFill>
                  <a:srgbClr val="000000"/>
                </a:solidFill>
              </a:rPr>
              <a:t>192.168.0.129</a:t>
            </a:r>
            <a:endParaRPr lang="zh-CN" altLang="en-US" sz="1100" b="1" dirty="0">
              <a:solidFill>
                <a:srgbClr val="000000"/>
              </a:solidFill>
            </a:endParaRPr>
          </a:p>
        </p:txBody>
      </p:sp>
      <p:graphicFrame>
        <p:nvGraphicFramePr>
          <p:cNvPr id="11" name="表格 11">
            <a:extLst>
              <a:ext uri="{FF2B5EF4-FFF2-40B4-BE49-F238E27FC236}">
                <a16:creationId xmlns:a16="http://schemas.microsoft.com/office/drawing/2014/main" xmlns="" id="{759856BF-360A-4F1F-8071-1E49DAED32C1}"/>
              </a:ext>
            </a:extLst>
          </p:cNvPr>
          <p:cNvGraphicFramePr>
            <a:graphicFrameLocks noGrp="1"/>
          </p:cNvGraphicFramePr>
          <p:nvPr>
            <p:extLst>
              <p:ext uri="{D42A27DB-BD31-4B8C-83A1-F6EECF244321}">
                <p14:modId xmlns:p14="http://schemas.microsoft.com/office/powerpoint/2010/main" val="1761327867"/>
              </p:ext>
            </p:extLst>
          </p:nvPr>
        </p:nvGraphicFramePr>
        <p:xfrm>
          <a:off x="2720098" y="3525123"/>
          <a:ext cx="3764805" cy="1305384"/>
        </p:xfrm>
        <a:graphic>
          <a:graphicData uri="http://schemas.openxmlformats.org/drawingml/2006/table">
            <a:tbl>
              <a:tblPr firstRow="1" bandRow="1">
                <a:tableStyleId>{5C22544A-7EE6-4342-B048-85BDC9FD1C3A}</a:tableStyleId>
              </a:tblPr>
              <a:tblGrid>
                <a:gridCol w="1254935">
                  <a:extLst>
                    <a:ext uri="{9D8B030D-6E8A-4147-A177-3AD203B41FA5}">
                      <a16:colId xmlns:a16="http://schemas.microsoft.com/office/drawing/2014/main" xmlns="" val="639699029"/>
                    </a:ext>
                  </a:extLst>
                </a:gridCol>
                <a:gridCol w="1254935">
                  <a:extLst>
                    <a:ext uri="{9D8B030D-6E8A-4147-A177-3AD203B41FA5}">
                      <a16:colId xmlns:a16="http://schemas.microsoft.com/office/drawing/2014/main" xmlns="" val="3609604489"/>
                    </a:ext>
                  </a:extLst>
                </a:gridCol>
                <a:gridCol w="1254935">
                  <a:extLst>
                    <a:ext uri="{9D8B030D-6E8A-4147-A177-3AD203B41FA5}">
                      <a16:colId xmlns:a16="http://schemas.microsoft.com/office/drawing/2014/main" xmlns="" val="812662858"/>
                    </a:ext>
                  </a:extLst>
                </a:gridCol>
              </a:tblGrid>
              <a:tr h="326346">
                <a:tc>
                  <a:txBody>
                    <a:bodyPr/>
                    <a:lstStyle/>
                    <a:p>
                      <a:pPr algn="ctr"/>
                      <a:r>
                        <a:rPr lang="zh-CN" altLang="en-US" sz="1000" b="1" dirty="0">
                          <a:solidFill>
                            <a:schemeClr val="tx1"/>
                          </a:solidFill>
                        </a:rPr>
                        <a:t>目的网络</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00" b="1" dirty="0">
                          <a:solidFill>
                            <a:schemeClr val="tx1"/>
                          </a:solidFill>
                        </a:rPr>
                        <a:t>地址掩码</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00" b="1" dirty="0">
                          <a:solidFill>
                            <a:schemeClr val="tx1"/>
                          </a:solidFill>
                        </a:rPr>
                        <a:t>下一跳</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59390928"/>
                  </a:ext>
                </a:extLst>
              </a:tr>
              <a:tr h="326346">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28819217"/>
                  </a:ext>
                </a:extLst>
              </a:tr>
              <a:tr h="326346">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49298749"/>
                  </a:ext>
                </a:extLst>
              </a:tr>
              <a:tr h="326346">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718558332"/>
                  </a:ext>
                </a:extLst>
              </a:tr>
            </a:tbl>
          </a:graphicData>
        </a:graphic>
      </p:graphicFrame>
      <p:sp>
        <p:nvSpPr>
          <p:cNvPr id="72" name="文本框 71">
            <a:extLst>
              <a:ext uri="{FF2B5EF4-FFF2-40B4-BE49-F238E27FC236}">
                <a16:creationId xmlns:a16="http://schemas.microsoft.com/office/drawing/2014/main" xmlns="" id="{A73529ED-2AF3-42AC-92BA-16893A9AB85D}"/>
              </a:ext>
            </a:extLst>
          </p:cNvPr>
          <p:cNvSpPr txBox="1"/>
          <p:nvPr/>
        </p:nvSpPr>
        <p:spPr>
          <a:xfrm>
            <a:off x="2720097" y="3268192"/>
            <a:ext cx="3764805" cy="261610"/>
          </a:xfrm>
          <a:prstGeom prst="rect">
            <a:avLst/>
          </a:prstGeom>
          <a:noFill/>
        </p:spPr>
        <p:txBody>
          <a:bodyPr wrap="square" rtlCol="0">
            <a:spAutoFit/>
          </a:bodyPr>
          <a:lstStyle/>
          <a:p>
            <a:pPr algn="ctr"/>
            <a:r>
              <a:rPr lang="zh-CN" altLang="en-US" sz="1100" b="1" dirty="0">
                <a:solidFill>
                  <a:srgbClr val="000000"/>
                </a:solidFill>
              </a:rPr>
              <a:t>路由器</a:t>
            </a:r>
            <a:r>
              <a:rPr lang="en-US" altLang="zh-CN" sz="1100" b="1" dirty="0">
                <a:solidFill>
                  <a:srgbClr val="000000"/>
                </a:solidFill>
              </a:rPr>
              <a:t>R</a:t>
            </a:r>
            <a:r>
              <a:rPr lang="zh-CN" altLang="en-US" sz="1100" b="1" dirty="0">
                <a:solidFill>
                  <a:srgbClr val="000000"/>
                </a:solidFill>
              </a:rPr>
              <a:t>的路由表</a:t>
            </a:r>
          </a:p>
        </p:txBody>
      </p:sp>
      <p:sp>
        <p:nvSpPr>
          <p:cNvPr id="78" name="文本框 77">
            <a:extLst>
              <a:ext uri="{FF2B5EF4-FFF2-40B4-BE49-F238E27FC236}">
                <a16:creationId xmlns:a16="http://schemas.microsoft.com/office/drawing/2014/main" xmlns="" id="{A18B4AD6-5DC7-4C94-8E28-D0E2E30F04EA}"/>
              </a:ext>
            </a:extLst>
          </p:cNvPr>
          <p:cNvSpPr txBox="1"/>
          <p:nvPr/>
        </p:nvSpPr>
        <p:spPr>
          <a:xfrm>
            <a:off x="2716376" y="3876097"/>
            <a:ext cx="1251600" cy="261610"/>
          </a:xfrm>
          <a:prstGeom prst="rect">
            <a:avLst/>
          </a:prstGeom>
          <a:noFill/>
        </p:spPr>
        <p:txBody>
          <a:bodyPr wrap="square">
            <a:spAutoFit/>
          </a:bodyPr>
          <a:lstStyle/>
          <a:p>
            <a:r>
              <a:rPr lang="en-US" altLang="zh-CN" sz="1100" b="1" dirty="0">
                <a:solidFill>
                  <a:srgbClr val="000000"/>
                </a:solidFill>
              </a:rPr>
              <a:t>192.168.0.0</a:t>
            </a:r>
            <a:endParaRPr lang="zh-CN" altLang="en-US" sz="1100" b="1" dirty="0">
              <a:solidFill>
                <a:srgbClr val="000000"/>
              </a:solidFill>
            </a:endParaRPr>
          </a:p>
        </p:txBody>
      </p:sp>
      <p:sp>
        <p:nvSpPr>
          <p:cNvPr id="80" name="文本框 79">
            <a:extLst>
              <a:ext uri="{FF2B5EF4-FFF2-40B4-BE49-F238E27FC236}">
                <a16:creationId xmlns:a16="http://schemas.microsoft.com/office/drawing/2014/main" xmlns="" id="{5C54D4C8-BEAE-4F24-810C-A7DEDF02919C}"/>
              </a:ext>
            </a:extLst>
          </p:cNvPr>
          <p:cNvSpPr txBox="1"/>
          <p:nvPr/>
        </p:nvSpPr>
        <p:spPr>
          <a:xfrm>
            <a:off x="5232635" y="3876097"/>
            <a:ext cx="1251600" cy="261610"/>
          </a:xfrm>
          <a:prstGeom prst="rect">
            <a:avLst/>
          </a:prstGeom>
          <a:noFill/>
        </p:spPr>
        <p:txBody>
          <a:bodyPr wrap="square">
            <a:spAutoFit/>
          </a:bodyPr>
          <a:lstStyle/>
          <a:p>
            <a:pPr algn="ctr"/>
            <a:r>
              <a:rPr lang="zh-CN" altLang="en-US" sz="1100" b="1" dirty="0">
                <a:solidFill>
                  <a:srgbClr val="000000"/>
                </a:solidFill>
              </a:rPr>
              <a:t>接口</a:t>
            </a:r>
            <a:r>
              <a:rPr lang="en-US" altLang="zh-CN" sz="1100" b="1" dirty="0">
                <a:solidFill>
                  <a:srgbClr val="000000"/>
                </a:solidFill>
              </a:rPr>
              <a:t>0</a:t>
            </a:r>
            <a:r>
              <a:rPr lang="zh-CN" altLang="en-US" sz="1100" b="1" dirty="0">
                <a:solidFill>
                  <a:srgbClr val="000000"/>
                </a:solidFill>
              </a:rPr>
              <a:t>直连</a:t>
            </a:r>
          </a:p>
        </p:txBody>
      </p:sp>
      <p:sp>
        <p:nvSpPr>
          <p:cNvPr id="81" name="文本框 80">
            <a:extLst>
              <a:ext uri="{FF2B5EF4-FFF2-40B4-BE49-F238E27FC236}">
                <a16:creationId xmlns:a16="http://schemas.microsoft.com/office/drawing/2014/main" xmlns="" id="{61AF9C41-1229-429C-B24C-CAA9CCA06E00}"/>
              </a:ext>
            </a:extLst>
          </p:cNvPr>
          <p:cNvSpPr txBox="1"/>
          <p:nvPr/>
        </p:nvSpPr>
        <p:spPr>
          <a:xfrm>
            <a:off x="2716376" y="4214803"/>
            <a:ext cx="1251600" cy="261610"/>
          </a:xfrm>
          <a:prstGeom prst="rect">
            <a:avLst/>
          </a:prstGeom>
          <a:noFill/>
        </p:spPr>
        <p:txBody>
          <a:bodyPr wrap="square">
            <a:spAutoFit/>
          </a:bodyPr>
          <a:lstStyle/>
          <a:p>
            <a:r>
              <a:rPr lang="en-US" altLang="zh-CN" sz="1100" b="1" dirty="0">
                <a:solidFill>
                  <a:srgbClr val="000000"/>
                </a:solidFill>
              </a:rPr>
              <a:t>192.168.0.128</a:t>
            </a:r>
            <a:endParaRPr lang="zh-CN" altLang="en-US" sz="1100" b="1" dirty="0">
              <a:solidFill>
                <a:srgbClr val="000000"/>
              </a:solidFill>
            </a:endParaRPr>
          </a:p>
        </p:txBody>
      </p:sp>
      <p:sp>
        <p:nvSpPr>
          <p:cNvPr id="83" name="文本框 82">
            <a:extLst>
              <a:ext uri="{FF2B5EF4-FFF2-40B4-BE49-F238E27FC236}">
                <a16:creationId xmlns:a16="http://schemas.microsoft.com/office/drawing/2014/main" xmlns="" id="{6EB4DEA3-9B38-4DFC-8657-168EC8A8C3A8}"/>
              </a:ext>
            </a:extLst>
          </p:cNvPr>
          <p:cNvSpPr txBox="1"/>
          <p:nvPr/>
        </p:nvSpPr>
        <p:spPr>
          <a:xfrm>
            <a:off x="3976206" y="4214803"/>
            <a:ext cx="1251600" cy="261610"/>
          </a:xfrm>
          <a:prstGeom prst="rect">
            <a:avLst/>
          </a:prstGeom>
          <a:noFill/>
        </p:spPr>
        <p:txBody>
          <a:bodyPr wrap="square">
            <a:spAutoFit/>
          </a:bodyPr>
          <a:lstStyle/>
          <a:p>
            <a:pPr algn="ctr"/>
            <a:r>
              <a:rPr lang="en-US" altLang="zh-CN" sz="1100" b="1" dirty="0">
                <a:solidFill>
                  <a:srgbClr val="000000"/>
                </a:solidFill>
              </a:rPr>
              <a:t>255.255.255.128</a:t>
            </a:r>
            <a:endParaRPr lang="zh-CN" altLang="en-US" sz="1100" b="1" dirty="0">
              <a:solidFill>
                <a:srgbClr val="000000"/>
              </a:solidFill>
            </a:endParaRPr>
          </a:p>
        </p:txBody>
      </p:sp>
      <p:sp>
        <p:nvSpPr>
          <p:cNvPr id="84" name="文本框 83">
            <a:extLst>
              <a:ext uri="{FF2B5EF4-FFF2-40B4-BE49-F238E27FC236}">
                <a16:creationId xmlns:a16="http://schemas.microsoft.com/office/drawing/2014/main" xmlns="" id="{7DA04218-87BC-463B-8654-2040AF5A71DF}"/>
              </a:ext>
            </a:extLst>
          </p:cNvPr>
          <p:cNvSpPr txBox="1"/>
          <p:nvPr/>
        </p:nvSpPr>
        <p:spPr>
          <a:xfrm>
            <a:off x="5223957" y="4214803"/>
            <a:ext cx="1251600" cy="261610"/>
          </a:xfrm>
          <a:prstGeom prst="rect">
            <a:avLst/>
          </a:prstGeom>
          <a:noFill/>
        </p:spPr>
        <p:txBody>
          <a:bodyPr wrap="square">
            <a:spAutoFit/>
          </a:bodyPr>
          <a:lstStyle/>
          <a:p>
            <a:pPr algn="ctr"/>
            <a:r>
              <a:rPr lang="zh-CN" altLang="en-US" sz="1100" b="1" dirty="0">
                <a:solidFill>
                  <a:srgbClr val="000000"/>
                </a:solidFill>
              </a:rPr>
              <a:t>接口</a:t>
            </a:r>
            <a:r>
              <a:rPr lang="en-US" altLang="zh-CN" sz="1100" b="1" dirty="0">
                <a:solidFill>
                  <a:srgbClr val="000000"/>
                </a:solidFill>
              </a:rPr>
              <a:t>1</a:t>
            </a:r>
            <a:r>
              <a:rPr lang="zh-CN" altLang="en-US" sz="1100" b="1" dirty="0">
                <a:solidFill>
                  <a:srgbClr val="000000"/>
                </a:solidFill>
              </a:rPr>
              <a:t>直连</a:t>
            </a:r>
          </a:p>
        </p:txBody>
      </p:sp>
      <p:sp>
        <p:nvSpPr>
          <p:cNvPr id="95" name="对话气泡: 矩形 94">
            <a:extLst>
              <a:ext uri="{FF2B5EF4-FFF2-40B4-BE49-F238E27FC236}">
                <a16:creationId xmlns:a16="http://schemas.microsoft.com/office/drawing/2014/main" xmlns="" id="{FABAEFFA-945E-4ACE-8706-6CEE9700137A}"/>
              </a:ext>
            </a:extLst>
          </p:cNvPr>
          <p:cNvSpPr/>
          <p:nvPr/>
        </p:nvSpPr>
        <p:spPr>
          <a:xfrm>
            <a:off x="2733332" y="1272398"/>
            <a:ext cx="3751572" cy="1090122"/>
          </a:xfrm>
          <a:prstGeom prst="wedgeRectCallout">
            <a:avLst>
              <a:gd name="adj1" fmla="val -23989"/>
              <a:gd name="adj2" fmla="val 80549"/>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rgbClr val="000000"/>
              </a:solidFill>
            </a:endParaRPr>
          </a:p>
        </p:txBody>
      </p:sp>
      <p:cxnSp>
        <p:nvCxnSpPr>
          <p:cNvPr id="7" name="连接符: 曲线 6">
            <a:extLst>
              <a:ext uri="{FF2B5EF4-FFF2-40B4-BE49-F238E27FC236}">
                <a16:creationId xmlns:a16="http://schemas.microsoft.com/office/drawing/2014/main" xmlns="" id="{75155215-4F4A-44CE-8F2E-95A19DBAF3E8}"/>
              </a:ext>
            </a:extLst>
          </p:cNvPr>
          <p:cNvCxnSpPr>
            <a:cxnSpLocks/>
          </p:cNvCxnSpPr>
          <p:nvPr/>
        </p:nvCxnSpPr>
        <p:spPr>
          <a:xfrm>
            <a:off x="4843866" y="2041758"/>
            <a:ext cx="383941" cy="1972839"/>
          </a:xfrm>
          <a:prstGeom prst="curvedConnector3">
            <a:avLst>
              <a:gd name="adj1" fmla="val 277015"/>
            </a:avLst>
          </a:prstGeom>
          <a:ln w="3810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xmlns="" id="{8329950E-F5C7-45C4-96F3-567571EB3E4A}"/>
              </a:ext>
            </a:extLst>
          </p:cNvPr>
          <p:cNvSpPr txBox="1"/>
          <p:nvPr/>
        </p:nvSpPr>
        <p:spPr>
          <a:xfrm>
            <a:off x="4066796" y="2418576"/>
            <a:ext cx="1711106" cy="261610"/>
          </a:xfrm>
          <a:prstGeom prst="rect">
            <a:avLst/>
          </a:prstGeom>
          <a:noFill/>
        </p:spPr>
        <p:txBody>
          <a:bodyPr wrap="square" rtlCol="0">
            <a:spAutoFit/>
          </a:bodyPr>
          <a:lstStyle/>
          <a:p>
            <a:r>
              <a:rPr lang="zh-CN" altLang="en-US" sz="1100" b="1" dirty="0">
                <a:solidFill>
                  <a:srgbClr val="F84D4D">
                    <a:lumMod val="75000"/>
                  </a:srgbClr>
                </a:solidFill>
              </a:rPr>
              <a:t>逻辑与得到网络地址</a:t>
            </a:r>
          </a:p>
        </p:txBody>
      </p:sp>
      <p:sp>
        <p:nvSpPr>
          <p:cNvPr id="90" name="文本框 89">
            <a:extLst>
              <a:ext uri="{FF2B5EF4-FFF2-40B4-BE49-F238E27FC236}">
                <a16:creationId xmlns:a16="http://schemas.microsoft.com/office/drawing/2014/main" xmlns="" id="{62A85B51-B03C-44DF-B699-D20FABE0CAD2}"/>
              </a:ext>
            </a:extLst>
          </p:cNvPr>
          <p:cNvSpPr txBox="1"/>
          <p:nvPr/>
        </p:nvSpPr>
        <p:spPr>
          <a:xfrm>
            <a:off x="5777902" y="2418862"/>
            <a:ext cx="1251600" cy="261610"/>
          </a:xfrm>
          <a:prstGeom prst="rect">
            <a:avLst/>
          </a:prstGeom>
          <a:noFill/>
        </p:spPr>
        <p:txBody>
          <a:bodyPr wrap="square">
            <a:spAutoFit/>
          </a:bodyPr>
          <a:lstStyle/>
          <a:p>
            <a:r>
              <a:rPr lang="en-US" altLang="zh-CN" sz="1100" b="1" dirty="0">
                <a:solidFill>
                  <a:srgbClr val="F84D4D">
                    <a:lumMod val="75000"/>
                  </a:srgbClr>
                </a:solidFill>
              </a:rPr>
              <a:t>192.168.0.128</a:t>
            </a:r>
            <a:endParaRPr lang="zh-CN" altLang="en-US" sz="1100" b="1" dirty="0">
              <a:solidFill>
                <a:srgbClr val="F84D4D">
                  <a:lumMod val="75000"/>
                </a:srgbClr>
              </a:solidFill>
            </a:endParaRPr>
          </a:p>
        </p:txBody>
      </p:sp>
      <p:sp>
        <p:nvSpPr>
          <p:cNvPr id="92" name="文本框 91">
            <a:extLst>
              <a:ext uri="{FF2B5EF4-FFF2-40B4-BE49-F238E27FC236}">
                <a16:creationId xmlns:a16="http://schemas.microsoft.com/office/drawing/2014/main" xmlns="" id="{AC3E7BC6-6661-45A2-8306-E5064DDC37B7}"/>
              </a:ext>
            </a:extLst>
          </p:cNvPr>
          <p:cNvSpPr txBox="1"/>
          <p:nvPr/>
        </p:nvSpPr>
        <p:spPr>
          <a:xfrm>
            <a:off x="3976206" y="3876097"/>
            <a:ext cx="1251600" cy="261610"/>
          </a:xfrm>
          <a:prstGeom prst="rect">
            <a:avLst/>
          </a:prstGeom>
          <a:noFill/>
        </p:spPr>
        <p:txBody>
          <a:bodyPr wrap="square">
            <a:spAutoFit/>
          </a:bodyPr>
          <a:lstStyle/>
          <a:p>
            <a:pPr algn="ctr"/>
            <a:r>
              <a:rPr lang="en-US" altLang="zh-CN" sz="1100" b="1" dirty="0">
                <a:solidFill>
                  <a:srgbClr val="000000"/>
                </a:solidFill>
              </a:rPr>
              <a:t>255.255.255.128</a:t>
            </a:r>
            <a:endParaRPr lang="zh-CN" altLang="en-US" sz="1100" b="1" dirty="0">
              <a:solidFill>
                <a:srgbClr val="000000"/>
              </a:solidFill>
            </a:endParaRPr>
          </a:p>
        </p:txBody>
      </p:sp>
      <p:grpSp>
        <p:nvGrpSpPr>
          <p:cNvPr id="65" name="组合 64">
            <a:extLst>
              <a:ext uri="{FF2B5EF4-FFF2-40B4-BE49-F238E27FC236}">
                <a16:creationId xmlns:a16="http://schemas.microsoft.com/office/drawing/2014/main" xmlns="" id="{100DAEB1-233E-42D7-B429-F12A972AF7D4}"/>
              </a:ext>
            </a:extLst>
          </p:cNvPr>
          <p:cNvGrpSpPr/>
          <p:nvPr/>
        </p:nvGrpSpPr>
        <p:grpSpPr>
          <a:xfrm>
            <a:off x="3342176" y="2680471"/>
            <a:ext cx="3336577" cy="1457235"/>
            <a:chOff x="4456232" y="3573958"/>
            <a:chExt cx="4448768" cy="1942979"/>
          </a:xfrm>
        </p:grpSpPr>
        <p:cxnSp>
          <p:nvCxnSpPr>
            <p:cNvPr id="93" name="连接符: 曲线 92">
              <a:extLst>
                <a:ext uri="{FF2B5EF4-FFF2-40B4-BE49-F238E27FC236}">
                  <a16:creationId xmlns:a16="http://schemas.microsoft.com/office/drawing/2014/main" xmlns="" id="{A96BE2D7-4B8C-496B-9590-25B463DF77C7}"/>
                </a:ext>
              </a:extLst>
            </p:cNvPr>
            <p:cNvCxnSpPr>
              <a:cxnSpLocks/>
              <a:stCxn id="90" idx="2"/>
              <a:endCxn id="78" idx="2"/>
            </p:cNvCxnSpPr>
            <p:nvPr/>
          </p:nvCxnSpPr>
          <p:spPr>
            <a:xfrm rot="5400000">
              <a:off x="5525759" y="2504431"/>
              <a:ext cx="1942979" cy="4082033"/>
            </a:xfrm>
            <a:prstGeom prst="curvedConnector3">
              <a:avLst>
                <a:gd name="adj1" fmla="val 115687"/>
              </a:avLst>
            </a:prstGeom>
            <a:ln w="3810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a16="http://schemas.microsoft.com/office/drawing/2014/main" xmlns="" id="{AEC6617B-43C3-49B4-BD0E-E98B8514D55C}"/>
                </a:ext>
              </a:extLst>
            </p:cNvPr>
            <p:cNvSpPr txBox="1"/>
            <p:nvPr/>
          </p:nvSpPr>
          <p:spPr>
            <a:xfrm>
              <a:off x="7993762" y="4278136"/>
              <a:ext cx="911238" cy="348813"/>
            </a:xfrm>
            <a:prstGeom prst="rect">
              <a:avLst/>
            </a:prstGeom>
            <a:solidFill>
              <a:schemeClr val="bg1"/>
            </a:solidFill>
          </p:spPr>
          <p:txBody>
            <a:bodyPr wrap="square" rtlCol="0">
              <a:spAutoFit/>
            </a:bodyPr>
            <a:lstStyle/>
            <a:p>
              <a:r>
                <a:rPr lang="zh-CN" altLang="en-US" sz="1100" b="1" dirty="0">
                  <a:solidFill>
                    <a:srgbClr val="F84D4D">
                      <a:lumMod val="75000"/>
                    </a:srgbClr>
                  </a:solidFill>
                </a:rPr>
                <a:t>不相同</a:t>
              </a:r>
            </a:p>
          </p:txBody>
        </p:sp>
      </p:grpSp>
    </p:spTree>
    <p:custDataLst>
      <p:tags r:id="rId1"/>
    </p:custDataLst>
    <p:extLst>
      <p:ext uri="{BB962C8B-B14F-4D97-AF65-F5344CB8AC3E}">
        <p14:creationId xmlns:p14="http://schemas.microsoft.com/office/powerpoint/2010/main" val="3339960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89"/>
                                        </p:tgtEl>
                                        <p:attrNameLst>
                                          <p:attrName>style.visibility</p:attrName>
                                        </p:attrNameLst>
                                      </p:cBhvr>
                                      <p:to>
                                        <p:strVal val="visible"/>
                                      </p:to>
                                    </p:set>
                                    <p:anim calcmode="lin" valueType="num">
                                      <p:cBhvr additive="base">
                                        <p:cTn id="12" dur="500"/>
                                        <p:tgtEl>
                                          <p:spTgt spid="89"/>
                                        </p:tgtEl>
                                        <p:attrNameLst>
                                          <p:attrName>ppt_x</p:attrName>
                                        </p:attrNameLst>
                                      </p:cBhvr>
                                      <p:tavLst>
                                        <p:tav tm="0">
                                          <p:val>
                                            <p:strVal val="#ppt_x+#ppt_w*1.125000"/>
                                          </p:val>
                                        </p:tav>
                                        <p:tav tm="100000">
                                          <p:val>
                                            <p:strVal val="#ppt_x"/>
                                          </p:val>
                                        </p:tav>
                                      </p:tavLst>
                                    </p:anim>
                                    <p:animEffect transition="in" filter="wipe(left)">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p:tgtEl>
                                          <p:spTgt spid="90"/>
                                        </p:tgtEl>
                                        <p:attrNameLst>
                                          <p:attrName>ppt_x</p:attrName>
                                        </p:attrNameLst>
                                      </p:cBhvr>
                                      <p:tavLst>
                                        <p:tav tm="0">
                                          <p:val>
                                            <p:strVal val="#ppt_x-#ppt_w*1.125000"/>
                                          </p:val>
                                        </p:tav>
                                        <p:tav tm="100000">
                                          <p:val>
                                            <p:strVal val="#ppt_x"/>
                                          </p:val>
                                        </p:tav>
                                      </p:tavLst>
                                    </p:anim>
                                    <p:animEffect transition="in" filter="wipe(right)">
                                      <p:cBhvr>
                                        <p:cTn id="19" dur="500"/>
                                        <p:tgtEl>
                                          <p:spTgt spid="9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right)">
                                      <p:cBhvr>
                                        <p:cTn id="24"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注: 右箭头 3">
            <a:extLst>
              <a:ext uri="{FF2B5EF4-FFF2-40B4-BE49-F238E27FC236}">
                <a16:creationId xmlns:a16="http://schemas.microsoft.com/office/drawing/2014/main" xmlns="" id="{9CA3417B-2585-4625-A2D0-B60474035BBD}"/>
              </a:ext>
            </a:extLst>
          </p:cNvPr>
          <p:cNvSpPr/>
          <p:nvPr/>
        </p:nvSpPr>
        <p:spPr>
          <a:xfrm>
            <a:off x="2901915" y="2622289"/>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67" name="标注: 右箭头 66">
            <a:extLst>
              <a:ext uri="{FF2B5EF4-FFF2-40B4-BE49-F238E27FC236}">
                <a16:creationId xmlns:a16="http://schemas.microsoft.com/office/drawing/2014/main" xmlns="" id="{88BEB6DD-F68B-47E1-8787-6DC4625EA41F}"/>
              </a:ext>
            </a:extLst>
          </p:cNvPr>
          <p:cNvSpPr/>
          <p:nvPr/>
        </p:nvSpPr>
        <p:spPr>
          <a:xfrm rot="5400000">
            <a:off x="1869885" y="2188087"/>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7040507" y="1690434"/>
            <a:ext cx="0" cy="2283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395410" y="2941115"/>
            <a:ext cx="828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164495" y="1643731"/>
            <a:ext cx="0" cy="25964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434739" y="2795932"/>
            <a:ext cx="343374" cy="277970"/>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956" y="2767505"/>
            <a:ext cx="282065" cy="363549"/>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4445961" y="3020811"/>
            <a:ext cx="306977" cy="261610"/>
          </a:xfrm>
          <a:prstGeom prst="rect">
            <a:avLst/>
          </a:prstGeom>
          <a:noFill/>
        </p:spPr>
        <p:txBody>
          <a:bodyPr wrap="square" rtlCol="0">
            <a:spAutoFit/>
          </a:bodyPr>
          <a:lstStyle/>
          <a:p>
            <a:pPr algn="ctr"/>
            <a:r>
              <a:rPr lang="en-US" altLang="zh-CN" sz="1100" b="1" dirty="0">
                <a:solidFill>
                  <a:srgbClr val="000000"/>
                </a:solidFill>
              </a:rPr>
              <a:t>R</a:t>
            </a:r>
            <a:endParaRPr lang="zh-CN" altLang="en-US" sz="11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164014" y="3077196"/>
            <a:ext cx="417256" cy="261610"/>
          </a:xfrm>
          <a:prstGeom prst="rect">
            <a:avLst/>
          </a:prstGeom>
          <a:noFill/>
        </p:spPr>
        <p:txBody>
          <a:bodyPr wrap="square" rtlCol="0">
            <a:spAutoFit/>
          </a:bodyPr>
          <a:lstStyle/>
          <a:p>
            <a:pPr algn="ctr"/>
            <a:r>
              <a:rPr lang="en-US" altLang="zh-CN" sz="1100" b="1" dirty="0">
                <a:solidFill>
                  <a:srgbClr val="000000"/>
                </a:solidFill>
              </a:rPr>
              <a:t>S1</a:t>
            </a:r>
            <a:endParaRPr lang="zh-CN" altLang="en-US" sz="11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1949223" y="1438007"/>
            <a:ext cx="411889" cy="404916"/>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A</a:t>
              </a:r>
              <a:endParaRPr lang="zh-CN" altLang="en-US" sz="11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270846" y="2693762"/>
            <a:ext cx="411889" cy="404916"/>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B</a:t>
              </a:r>
              <a:endParaRPr lang="zh-CN" altLang="en-US" sz="11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1883908" y="3906554"/>
            <a:ext cx="411889" cy="404916"/>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C</a:t>
              </a:r>
              <a:endParaRPr lang="zh-CN" altLang="en-US" sz="11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5830" y="2767505"/>
            <a:ext cx="282065" cy="363549"/>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8465413" y="2654708"/>
            <a:ext cx="411889" cy="404916"/>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E</a:t>
              </a:r>
              <a:endParaRPr lang="zh-CN" altLang="en-US" sz="11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4231369" y="2686342"/>
            <a:ext cx="306977" cy="261610"/>
          </a:xfrm>
          <a:prstGeom prst="rect">
            <a:avLst/>
          </a:prstGeom>
          <a:noFill/>
        </p:spPr>
        <p:txBody>
          <a:bodyPr wrap="square" rtlCol="0">
            <a:spAutoFit/>
          </a:bodyPr>
          <a:lstStyle/>
          <a:p>
            <a:pPr algn="ctr"/>
            <a:r>
              <a:rPr lang="en-US" altLang="zh-CN" sz="1100" b="1" dirty="0">
                <a:solidFill>
                  <a:srgbClr val="000000"/>
                </a:solidFill>
              </a:rPr>
              <a:t>0</a:t>
            </a:r>
            <a:endParaRPr lang="zh-CN" altLang="en-US" sz="11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4649044" y="2686342"/>
            <a:ext cx="306977" cy="261610"/>
          </a:xfrm>
          <a:prstGeom prst="rect">
            <a:avLst/>
          </a:prstGeom>
          <a:noFill/>
        </p:spPr>
        <p:txBody>
          <a:bodyPr wrap="square" rtlCol="0">
            <a:spAutoFit/>
          </a:bodyPr>
          <a:lstStyle/>
          <a:p>
            <a:pPr algn="ctr"/>
            <a:r>
              <a:rPr lang="en-US" altLang="zh-CN" sz="1100" b="1" dirty="0">
                <a:solidFill>
                  <a:srgbClr val="000000"/>
                </a:solidFill>
              </a:rPr>
              <a:t>1</a:t>
            </a:r>
            <a:endParaRPr lang="zh-CN" altLang="en-US" sz="11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6623251" y="3077196"/>
            <a:ext cx="417256" cy="261610"/>
          </a:xfrm>
          <a:prstGeom prst="rect">
            <a:avLst/>
          </a:prstGeom>
          <a:noFill/>
        </p:spPr>
        <p:txBody>
          <a:bodyPr wrap="square" rtlCol="0">
            <a:spAutoFit/>
          </a:bodyPr>
          <a:lstStyle/>
          <a:p>
            <a:pPr algn="ctr"/>
            <a:r>
              <a:rPr lang="en-US" altLang="zh-CN" sz="1100" b="1" dirty="0">
                <a:solidFill>
                  <a:srgbClr val="000000"/>
                </a:solidFill>
              </a:rPr>
              <a:t>S2</a:t>
            </a:r>
            <a:endParaRPr lang="zh-CN" altLang="en-US" sz="11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6790621" y="1437621"/>
            <a:ext cx="411889" cy="404916"/>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D</a:t>
              </a:r>
              <a:endParaRPr lang="zh-CN" altLang="en-US" sz="11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6725307" y="3906167"/>
            <a:ext cx="411889" cy="404916"/>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F</a:t>
              </a:r>
              <a:endParaRPr lang="zh-CN" altLang="en-US" sz="1100" b="1" dirty="0">
                <a:solidFill>
                  <a:srgbClr val="FFFFFF"/>
                </a:solidFill>
              </a:endParaRPr>
            </a:p>
          </p:txBody>
        </p:sp>
      </p:gr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61610"/>
          </a:xfrm>
          <a:prstGeom prst="rect">
            <a:avLst/>
          </a:prstGeom>
          <a:noFill/>
        </p:spPr>
        <p:txBody>
          <a:bodyPr wrap="square" rtlCol="0">
            <a:spAutoFit/>
          </a:bodyPr>
          <a:lstStyle/>
          <a:p>
            <a:r>
              <a:rPr lang="en-US" altLang="zh-CN" sz="1100" b="1" dirty="0">
                <a:solidFill>
                  <a:srgbClr val="000000"/>
                </a:solidFill>
              </a:rPr>
              <a:t>192.168.0.2/25</a:t>
            </a:r>
            <a:endParaRPr lang="zh-CN" altLang="en-US" sz="11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61610"/>
          </a:xfrm>
          <a:prstGeom prst="rect">
            <a:avLst/>
          </a:prstGeom>
          <a:noFill/>
        </p:spPr>
        <p:txBody>
          <a:bodyPr wrap="square" rtlCol="0">
            <a:spAutoFit/>
          </a:bodyPr>
          <a:lstStyle/>
          <a:p>
            <a:r>
              <a:rPr lang="en-US" altLang="zh-CN" sz="1100" b="1" dirty="0">
                <a:solidFill>
                  <a:srgbClr val="000000"/>
                </a:solidFill>
              </a:rPr>
              <a:t>192.168.0.3/25</a:t>
            </a:r>
            <a:endParaRPr lang="zh-CN" altLang="en-US" sz="11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61610"/>
          </a:xfrm>
          <a:prstGeom prst="rect">
            <a:avLst/>
          </a:prstGeom>
          <a:noFill/>
        </p:spPr>
        <p:txBody>
          <a:bodyPr wrap="square" rtlCol="0">
            <a:spAutoFit/>
          </a:bodyPr>
          <a:lstStyle/>
          <a:p>
            <a:r>
              <a:rPr lang="en-US" altLang="zh-CN" sz="1100" b="1" dirty="0">
                <a:solidFill>
                  <a:srgbClr val="000000"/>
                </a:solidFill>
              </a:rPr>
              <a:t>192.168.0.1/25</a:t>
            </a:r>
            <a:endParaRPr lang="zh-CN" altLang="en-US" sz="11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261610"/>
          </a:xfrm>
          <a:prstGeom prst="rect">
            <a:avLst/>
          </a:prstGeom>
          <a:noFill/>
        </p:spPr>
        <p:txBody>
          <a:bodyPr wrap="square" rtlCol="0">
            <a:spAutoFit/>
          </a:bodyPr>
          <a:lstStyle/>
          <a:p>
            <a:r>
              <a:rPr lang="en-US" altLang="zh-CN" sz="1100" b="1" dirty="0">
                <a:solidFill>
                  <a:srgbClr val="000000"/>
                </a:solidFill>
              </a:rPr>
              <a:t>192.168.0.129/25</a:t>
            </a:r>
            <a:endParaRPr lang="zh-CN" altLang="en-US" sz="11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61610"/>
          </a:xfrm>
          <a:prstGeom prst="rect">
            <a:avLst/>
          </a:prstGeom>
          <a:noFill/>
        </p:spPr>
        <p:txBody>
          <a:bodyPr wrap="square" rtlCol="0">
            <a:spAutoFit/>
          </a:bodyPr>
          <a:lstStyle/>
          <a:p>
            <a:r>
              <a:rPr lang="en-US" altLang="zh-CN" sz="1100" b="1" dirty="0">
                <a:solidFill>
                  <a:srgbClr val="000000"/>
                </a:solidFill>
              </a:rPr>
              <a:t>192.168.0.130/25</a:t>
            </a:r>
            <a:endParaRPr lang="zh-CN" altLang="en-US" sz="11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261610"/>
          </a:xfrm>
          <a:prstGeom prst="rect">
            <a:avLst/>
          </a:prstGeom>
          <a:noFill/>
        </p:spPr>
        <p:txBody>
          <a:bodyPr wrap="square" rtlCol="0">
            <a:spAutoFit/>
          </a:bodyPr>
          <a:lstStyle/>
          <a:p>
            <a:r>
              <a:rPr lang="en-US" altLang="zh-CN" sz="1100" b="1" dirty="0">
                <a:solidFill>
                  <a:srgbClr val="000000"/>
                </a:solidFill>
              </a:rPr>
              <a:t>192.168.0.131/25</a:t>
            </a:r>
            <a:endParaRPr lang="zh-CN" altLang="en-US" sz="1100" b="1" dirty="0">
              <a:solidFill>
                <a:srgbClr val="000000"/>
              </a:solidFill>
            </a:endParaRPr>
          </a:p>
        </p:txBody>
      </p:sp>
      <p:sp>
        <p:nvSpPr>
          <p:cNvPr id="49" name="文本框 48">
            <a:extLst>
              <a:ext uri="{FF2B5EF4-FFF2-40B4-BE49-F238E27FC236}">
                <a16:creationId xmlns:a16="http://schemas.microsoft.com/office/drawing/2014/main" xmlns="" id="{5CC30D24-4A88-4103-9BB5-7B1BB9B03A14}"/>
              </a:ext>
            </a:extLst>
          </p:cNvPr>
          <p:cNvSpPr txBox="1"/>
          <p:nvPr/>
        </p:nvSpPr>
        <p:spPr>
          <a:xfrm>
            <a:off x="244633"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0" name="文本框 49">
            <a:extLst>
              <a:ext uri="{FF2B5EF4-FFF2-40B4-BE49-F238E27FC236}">
                <a16:creationId xmlns:a16="http://schemas.microsoft.com/office/drawing/2014/main" xmlns="" id="{F492107D-ED20-4E7E-BDC0-2D207977D1D9}"/>
              </a:ext>
            </a:extLst>
          </p:cNvPr>
          <p:cNvSpPr txBox="1"/>
          <p:nvPr/>
        </p:nvSpPr>
        <p:spPr>
          <a:xfrm>
            <a:off x="244633" y="3496841"/>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3" name="文本框 52">
            <a:extLst>
              <a:ext uri="{FF2B5EF4-FFF2-40B4-BE49-F238E27FC236}">
                <a16:creationId xmlns:a16="http://schemas.microsoft.com/office/drawing/2014/main" xmlns="" id="{5F47D0D3-F37C-4EA2-86A8-AE88A9D1819E}"/>
              </a:ext>
            </a:extLst>
          </p:cNvPr>
          <p:cNvSpPr txBox="1"/>
          <p:nvPr/>
        </p:nvSpPr>
        <p:spPr>
          <a:xfrm>
            <a:off x="684113"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4" name="文本框 53">
            <a:extLst>
              <a:ext uri="{FF2B5EF4-FFF2-40B4-BE49-F238E27FC236}">
                <a16:creationId xmlns:a16="http://schemas.microsoft.com/office/drawing/2014/main" xmlns="" id="{E22DF24E-490C-4B31-A524-70268D3D82A6}"/>
              </a:ext>
            </a:extLst>
          </p:cNvPr>
          <p:cNvSpPr txBox="1"/>
          <p:nvPr/>
        </p:nvSpPr>
        <p:spPr>
          <a:xfrm>
            <a:off x="684113" y="4323936"/>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5" name="文本框 54">
            <a:extLst>
              <a:ext uri="{FF2B5EF4-FFF2-40B4-BE49-F238E27FC236}">
                <a16:creationId xmlns:a16="http://schemas.microsoft.com/office/drawing/2014/main" xmlns="" id="{B6117769-D9E7-4008-84EE-44D5F780630E}"/>
              </a:ext>
            </a:extLst>
          </p:cNvPr>
          <p:cNvSpPr txBox="1"/>
          <p:nvPr/>
        </p:nvSpPr>
        <p:spPr>
          <a:xfrm>
            <a:off x="813133"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6" name="文本框 55">
            <a:extLst>
              <a:ext uri="{FF2B5EF4-FFF2-40B4-BE49-F238E27FC236}">
                <a16:creationId xmlns:a16="http://schemas.microsoft.com/office/drawing/2014/main" xmlns="" id="{B1BA0A0C-1840-459A-939E-B85A3A8687B4}"/>
              </a:ext>
            </a:extLst>
          </p:cNvPr>
          <p:cNvSpPr txBox="1"/>
          <p:nvPr/>
        </p:nvSpPr>
        <p:spPr>
          <a:xfrm>
            <a:off x="813133" y="1865322"/>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7" name="文本框 56">
            <a:extLst>
              <a:ext uri="{FF2B5EF4-FFF2-40B4-BE49-F238E27FC236}">
                <a16:creationId xmlns:a16="http://schemas.microsoft.com/office/drawing/2014/main" xmlns="" id="{AE71A54D-D2D1-4937-9BDF-3F7DA6298299}"/>
              </a:ext>
            </a:extLst>
          </p:cNvPr>
          <p:cNvSpPr txBox="1"/>
          <p:nvPr/>
        </p:nvSpPr>
        <p:spPr>
          <a:xfrm>
            <a:off x="7190155"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8" name="文本框 57">
            <a:extLst>
              <a:ext uri="{FF2B5EF4-FFF2-40B4-BE49-F238E27FC236}">
                <a16:creationId xmlns:a16="http://schemas.microsoft.com/office/drawing/2014/main" xmlns="" id="{D0823DF3-8845-4336-8E45-B69BEDE0F76A}"/>
              </a:ext>
            </a:extLst>
          </p:cNvPr>
          <p:cNvSpPr txBox="1"/>
          <p:nvPr/>
        </p:nvSpPr>
        <p:spPr>
          <a:xfrm>
            <a:off x="7190155" y="1865322"/>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59" name="文本框 58">
            <a:extLst>
              <a:ext uri="{FF2B5EF4-FFF2-40B4-BE49-F238E27FC236}">
                <a16:creationId xmlns:a16="http://schemas.microsoft.com/office/drawing/2014/main" xmlns="" id="{C88EBE3C-3B0A-4806-A830-8D3348CAD4AA}"/>
              </a:ext>
            </a:extLst>
          </p:cNvPr>
          <p:cNvSpPr txBox="1"/>
          <p:nvPr/>
        </p:nvSpPr>
        <p:spPr>
          <a:xfrm>
            <a:off x="7596110"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0" name="文本框 59">
            <a:extLst>
              <a:ext uri="{FF2B5EF4-FFF2-40B4-BE49-F238E27FC236}">
                <a16:creationId xmlns:a16="http://schemas.microsoft.com/office/drawing/2014/main" xmlns="" id="{6ADF8629-826B-4D77-B254-9771590488C1}"/>
              </a:ext>
            </a:extLst>
          </p:cNvPr>
          <p:cNvSpPr txBox="1"/>
          <p:nvPr/>
        </p:nvSpPr>
        <p:spPr>
          <a:xfrm>
            <a:off x="7596110" y="3496841"/>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62" name="文本框 61">
            <a:extLst>
              <a:ext uri="{FF2B5EF4-FFF2-40B4-BE49-F238E27FC236}">
                <a16:creationId xmlns:a16="http://schemas.microsoft.com/office/drawing/2014/main" xmlns="" id="{BDEF5014-172D-4ADB-81B5-E835DE314E5D}"/>
              </a:ext>
            </a:extLst>
          </p:cNvPr>
          <p:cNvSpPr txBox="1"/>
          <p:nvPr/>
        </p:nvSpPr>
        <p:spPr>
          <a:xfrm>
            <a:off x="7190155"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3" name="文本框 62">
            <a:extLst>
              <a:ext uri="{FF2B5EF4-FFF2-40B4-BE49-F238E27FC236}">
                <a16:creationId xmlns:a16="http://schemas.microsoft.com/office/drawing/2014/main" xmlns="" id="{EE35669A-036A-4D6A-AB40-B1353D754FD7}"/>
              </a:ext>
            </a:extLst>
          </p:cNvPr>
          <p:cNvSpPr txBox="1"/>
          <p:nvPr/>
        </p:nvSpPr>
        <p:spPr>
          <a:xfrm>
            <a:off x="7190155" y="4323936"/>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grpSp>
        <p:nvGrpSpPr>
          <p:cNvPr id="3" name="组合 2">
            <a:extLst>
              <a:ext uri="{FF2B5EF4-FFF2-40B4-BE49-F238E27FC236}">
                <a16:creationId xmlns:a16="http://schemas.microsoft.com/office/drawing/2014/main" xmlns="" id="{DBFEADF5-4327-41F6-BABF-F05DFC2B7C23}"/>
              </a:ext>
            </a:extLst>
          </p:cNvPr>
          <p:cNvGrpSpPr/>
          <p:nvPr/>
        </p:nvGrpSpPr>
        <p:grpSpPr>
          <a:xfrm>
            <a:off x="2223961" y="850217"/>
            <a:ext cx="4767237" cy="590436"/>
            <a:chOff x="2965281" y="1133622"/>
            <a:chExt cx="6356316" cy="787248"/>
          </a:xfrm>
        </p:grpSpPr>
        <p:cxnSp>
          <p:nvCxnSpPr>
            <p:cNvPr id="61" name="连接符: 曲线 60">
              <a:extLst>
                <a:ext uri="{FF2B5EF4-FFF2-40B4-BE49-F238E27FC236}">
                  <a16:creationId xmlns:a16="http://schemas.microsoft.com/office/drawing/2014/main" xmlns="" id="{19974F67-17CB-495D-B47C-ACC1D642F84C}"/>
                </a:ext>
              </a:extLst>
            </p:cNvPr>
            <p:cNvCxnSpPr>
              <a:cxnSpLocks/>
            </p:cNvCxnSpPr>
            <p:nvPr/>
          </p:nvCxnSpPr>
          <p:spPr>
            <a:xfrm rot="16200000" flipH="1">
              <a:off x="6139342" y="-1261385"/>
              <a:ext cx="8194" cy="6356316"/>
            </a:xfrm>
            <a:prstGeom prst="curvedConnector3">
              <a:avLst>
                <a:gd name="adj1" fmla="val -7285709"/>
              </a:avLst>
            </a:prstGeom>
            <a:ln w="38100">
              <a:solidFill>
                <a:schemeClr val="accent3"/>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xmlns="" id="{E83F218B-34AF-43A0-8789-C90E32B1C00F}"/>
                </a:ext>
              </a:extLst>
            </p:cNvPr>
            <p:cNvSpPr txBox="1"/>
            <p:nvPr/>
          </p:nvSpPr>
          <p:spPr>
            <a:xfrm>
              <a:off x="5623373" y="1133622"/>
              <a:ext cx="1150703" cy="348813"/>
            </a:xfrm>
            <a:prstGeom prst="rect">
              <a:avLst/>
            </a:prstGeom>
            <a:solidFill>
              <a:schemeClr val="bg1"/>
            </a:solidFill>
          </p:spPr>
          <p:txBody>
            <a:bodyPr wrap="square" rtlCol="0">
              <a:spAutoFit/>
            </a:bodyPr>
            <a:lstStyle/>
            <a:p>
              <a:pPr algn="ctr"/>
              <a:r>
                <a:rPr lang="zh-CN" altLang="en-US" sz="1100" b="1" dirty="0">
                  <a:solidFill>
                    <a:srgbClr val="5BA3EB"/>
                  </a:solidFill>
                </a:rPr>
                <a:t>间接交付</a:t>
              </a:r>
            </a:p>
          </p:txBody>
        </p:sp>
      </p:grpSp>
      <p:sp>
        <p:nvSpPr>
          <p:cNvPr id="66" name="文本框 65">
            <a:extLst>
              <a:ext uri="{FF2B5EF4-FFF2-40B4-BE49-F238E27FC236}">
                <a16:creationId xmlns:a16="http://schemas.microsoft.com/office/drawing/2014/main" xmlns="" id="{B755109F-128B-40B4-AA46-02810EF32297}"/>
              </a:ext>
            </a:extLst>
          </p:cNvPr>
          <p:cNvSpPr txBox="1"/>
          <p:nvPr/>
        </p:nvSpPr>
        <p:spPr>
          <a:xfrm>
            <a:off x="3383707" y="1274858"/>
            <a:ext cx="2431483" cy="261610"/>
          </a:xfrm>
          <a:prstGeom prst="rect">
            <a:avLst/>
          </a:prstGeom>
          <a:noFill/>
        </p:spPr>
        <p:txBody>
          <a:bodyPr wrap="square" rtlCol="0">
            <a:spAutoFit/>
          </a:bodyPr>
          <a:lstStyle/>
          <a:p>
            <a:pPr algn="ctr"/>
            <a:r>
              <a:rPr lang="en-US" altLang="zh-CN" sz="1100" b="1" dirty="0">
                <a:solidFill>
                  <a:srgbClr val="000000"/>
                </a:solidFill>
              </a:rPr>
              <a:t>IP</a:t>
            </a:r>
            <a:r>
              <a:rPr lang="zh-CN" altLang="en-US" sz="1100" b="1" dirty="0">
                <a:solidFill>
                  <a:srgbClr val="000000"/>
                </a:solidFill>
              </a:rPr>
              <a:t>数据报首部中的地址</a:t>
            </a:r>
          </a:p>
        </p:txBody>
      </p:sp>
      <p:sp>
        <p:nvSpPr>
          <p:cNvPr id="74" name="文本框 73">
            <a:extLst>
              <a:ext uri="{FF2B5EF4-FFF2-40B4-BE49-F238E27FC236}">
                <a16:creationId xmlns:a16="http://schemas.microsoft.com/office/drawing/2014/main" xmlns="" id="{54F05B01-5EE2-45DB-81E1-CA45A31A7514}"/>
              </a:ext>
            </a:extLst>
          </p:cNvPr>
          <p:cNvSpPr txBox="1"/>
          <p:nvPr/>
        </p:nvSpPr>
        <p:spPr>
          <a:xfrm>
            <a:off x="2752240" y="1586385"/>
            <a:ext cx="958782" cy="261610"/>
          </a:xfrm>
          <a:prstGeom prst="rect">
            <a:avLst/>
          </a:prstGeom>
          <a:noFill/>
        </p:spPr>
        <p:txBody>
          <a:bodyPr wrap="square" rtlCol="0">
            <a:spAutoFit/>
          </a:bodyPr>
          <a:lstStyle/>
          <a:p>
            <a:r>
              <a:rPr lang="zh-CN" altLang="en-US" sz="1100" b="1" dirty="0">
                <a:solidFill>
                  <a:srgbClr val="000000"/>
                </a:solidFill>
              </a:rPr>
              <a:t>源  地  址：</a:t>
            </a:r>
          </a:p>
        </p:txBody>
      </p:sp>
      <p:sp>
        <p:nvSpPr>
          <p:cNvPr id="75" name="文本框 74">
            <a:extLst>
              <a:ext uri="{FF2B5EF4-FFF2-40B4-BE49-F238E27FC236}">
                <a16:creationId xmlns:a16="http://schemas.microsoft.com/office/drawing/2014/main" xmlns="" id="{90F58F77-665C-4A58-9346-3DF7E845DEEF}"/>
              </a:ext>
            </a:extLst>
          </p:cNvPr>
          <p:cNvSpPr txBox="1"/>
          <p:nvPr/>
        </p:nvSpPr>
        <p:spPr>
          <a:xfrm>
            <a:off x="3585838" y="1582028"/>
            <a:ext cx="1258028" cy="261610"/>
          </a:xfrm>
          <a:prstGeom prst="rect">
            <a:avLst/>
          </a:prstGeom>
          <a:noFill/>
        </p:spPr>
        <p:txBody>
          <a:bodyPr wrap="square" rtlCol="0">
            <a:spAutoFit/>
          </a:bodyPr>
          <a:lstStyle/>
          <a:p>
            <a:r>
              <a:rPr lang="en-US" altLang="zh-CN" sz="1100" b="1" dirty="0">
                <a:solidFill>
                  <a:srgbClr val="000000"/>
                </a:solidFill>
              </a:rPr>
              <a:t>192.168.0.1</a:t>
            </a:r>
            <a:endParaRPr lang="zh-CN" altLang="en-US" sz="1100" b="1" dirty="0">
              <a:solidFill>
                <a:srgbClr val="000000"/>
              </a:solidFill>
            </a:endParaRPr>
          </a:p>
        </p:txBody>
      </p:sp>
      <p:sp>
        <p:nvSpPr>
          <p:cNvPr id="76" name="文本框 75">
            <a:extLst>
              <a:ext uri="{FF2B5EF4-FFF2-40B4-BE49-F238E27FC236}">
                <a16:creationId xmlns:a16="http://schemas.microsoft.com/office/drawing/2014/main" xmlns="" id="{5D99957E-FCB9-4B24-A64F-939B8259EC67}"/>
              </a:ext>
            </a:extLst>
          </p:cNvPr>
          <p:cNvSpPr txBox="1"/>
          <p:nvPr/>
        </p:nvSpPr>
        <p:spPr>
          <a:xfrm>
            <a:off x="2752240" y="1905024"/>
            <a:ext cx="958782" cy="261610"/>
          </a:xfrm>
          <a:prstGeom prst="rect">
            <a:avLst/>
          </a:prstGeom>
          <a:noFill/>
        </p:spPr>
        <p:txBody>
          <a:bodyPr wrap="square" rtlCol="0">
            <a:spAutoFit/>
          </a:bodyPr>
          <a:lstStyle/>
          <a:p>
            <a:r>
              <a:rPr lang="zh-CN" altLang="en-US" sz="1100" b="1" dirty="0">
                <a:solidFill>
                  <a:srgbClr val="000000"/>
                </a:solidFill>
              </a:rPr>
              <a:t>目的地址：</a:t>
            </a:r>
          </a:p>
        </p:txBody>
      </p:sp>
      <p:sp>
        <p:nvSpPr>
          <p:cNvPr id="77" name="文本框 76">
            <a:extLst>
              <a:ext uri="{FF2B5EF4-FFF2-40B4-BE49-F238E27FC236}">
                <a16:creationId xmlns:a16="http://schemas.microsoft.com/office/drawing/2014/main" xmlns="" id="{0D403E7B-BC66-4149-9EDE-DF6A1E13ABFD}"/>
              </a:ext>
            </a:extLst>
          </p:cNvPr>
          <p:cNvSpPr txBox="1"/>
          <p:nvPr/>
        </p:nvSpPr>
        <p:spPr>
          <a:xfrm>
            <a:off x="3585838" y="1900667"/>
            <a:ext cx="1258028" cy="261610"/>
          </a:xfrm>
          <a:prstGeom prst="rect">
            <a:avLst/>
          </a:prstGeom>
          <a:noFill/>
        </p:spPr>
        <p:txBody>
          <a:bodyPr wrap="square" rtlCol="0">
            <a:spAutoFit/>
          </a:bodyPr>
          <a:lstStyle/>
          <a:p>
            <a:r>
              <a:rPr lang="en-US" altLang="zh-CN" sz="1100" b="1" dirty="0">
                <a:solidFill>
                  <a:srgbClr val="000000"/>
                </a:solidFill>
              </a:rPr>
              <a:t>192.168.0.129</a:t>
            </a:r>
            <a:endParaRPr lang="zh-CN" altLang="en-US" sz="1100" b="1" dirty="0">
              <a:solidFill>
                <a:srgbClr val="000000"/>
              </a:solidFill>
            </a:endParaRPr>
          </a:p>
        </p:txBody>
      </p:sp>
      <p:graphicFrame>
        <p:nvGraphicFramePr>
          <p:cNvPr id="11" name="表格 11">
            <a:extLst>
              <a:ext uri="{FF2B5EF4-FFF2-40B4-BE49-F238E27FC236}">
                <a16:creationId xmlns:a16="http://schemas.microsoft.com/office/drawing/2014/main" xmlns="" id="{759856BF-360A-4F1F-8071-1E49DAED32C1}"/>
              </a:ext>
            </a:extLst>
          </p:cNvPr>
          <p:cNvGraphicFramePr>
            <a:graphicFrameLocks noGrp="1"/>
          </p:cNvGraphicFramePr>
          <p:nvPr>
            <p:extLst>
              <p:ext uri="{D42A27DB-BD31-4B8C-83A1-F6EECF244321}">
                <p14:modId xmlns:p14="http://schemas.microsoft.com/office/powerpoint/2010/main" val="2655042125"/>
              </p:ext>
            </p:extLst>
          </p:nvPr>
        </p:nvGraphicFramePr>
        <p:xfrm>
          <a:off x="2720098" y="3525123"/>
          <a:ext cx="3764805" cy="1305384"/>
        </p:xfrm>
        <a:graphic>
          <a:graphicData uri="http://schemas.openxmlformats.org/drawingml/2006/table">
            <a:tbl>
              <a:tblPr firstRow="1" bandRow="1">
                <a:tableStyleId>{5C22544A-7EE6-4342-B048-85BDC9FD1C3A}</a:tableStyleId>
              </a:tblPr>
              <a:tblGrid>
                <a:gridCol w="1254935">
                  <a:extLst>
                    <a:ext uri="{9D8B030D-6E8A-4147-A177-3AD203B41FA5}">
                      <a16:colId xmlns:a16="http://schemas.microsoft.com/office/drawing/2014/main" xmlns="" val="639699029"/>
                    </a:ext>
                  </a:extLst>
                </a:gridCol>
                <a:gridCol w="1254935">
                  <a:extLst>
                    <a:ext uri="{9D8B030D-6E8A-4147-A177-3AD203B41FA5}">
                      <a16:colId xmlns:a16="http://schemas.microsoft.com/office/drawing/2014/main" xmlns="" val="3609604489"/>
                    </a:ext>
                  </a:extLst>
                </a:gridCol>
                <a:gridCol w="1254935">
                  <a:extLst>
                    <a:ext uri="{9D8B030D-6E8A-4147-A177-3AD203B41FA5}">
                      <a16:colId xmlns:a16="http://schemas.microsoft.com/office/drawing/2014/main" xmlns="" val="812662858"/>
                    </a:ext>
                  </a:extLst>
                </a:gridCol>
              </a:tblGrid>
              <a:tr h="326346">
                <a:tc>
                  <a:txBody>
                    <a:bodyPr/>
                    <a:lstStyle/>
                    <a:p>
                      <a:pPr algn="ctr"/>
                      <a:r>
                        <a:rPr lang="zh-CN" altLang="en-US" sz="1000" b="1" dirty="0">
                          <a:solidFill>
                            <a:schemeClr val="tx1"/>
                          </a:solidFill>
                        </a:rPr>
                        <a:t>目的网络</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00" b="1" dirty="0">
                          <a:solidFill>
                            <a:schemeClr val="tx1"/>
                          </a:solidFill>
                        </a:rPr>
                        <a:t>地址掩码</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00" b="1" dirty="0">
                          <a:solidFill>
                            <a:schemeClr val="tx1"/>
                          </a:solidFill>
                        </a:rPr>
                        <a:t>下一跳</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59390928"/>
                  </a:ext>
                </a:extLst>
              </a:tr>
              <a:tr h="326346">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28819217"/>
                  </a:ext>
                </a:extLst>
              </a:tr>
              <a:tr h="326346">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49298749"/>
                  </a:ext>
                </a:extLst>
              </a:tr>
              <a:tr h="326346">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718558332"/>
                  </a:ext>
                </a:extLst>
              </a:tr>
            </a:tbl>
          </a:graphicData>
        </a:graphic>
      </p:graphicFrame>
      <p:sp>
        <p:nvSpPr>
          <p:cNvPr id="72" name="文本框 71">
            <a:extLst>
              <a:ext uri="{FF2B5EF4-FFF2-40B4-BE49-F238E27FC236}">
                <a16:creationId xmlns:a16="http://schemas.microsoft.com/office/drawing/2014/main" xmlns="" id="{A73529ED-2AF3-42AC-92BA-16893A9AB85D}"/>
              </a:ext>
            </a:extLst>
          </p:cNvPr>
          <p:cNvSpPr txBox="1"/>
          <p:nvPr/>
        </p:nvSpPr>
        <p:spPr>
          <a:xfrm>
            <a:off x="2720097" y="3268192"/>
            <a:ext cx="3764805" cy="261610"/>
          </a:xfrm>
          <a:prstGeom prst="rect">
            <a:avLst/>
          </a:prstGeom>
          <a:noFill/>
        </p:spPr>
        <p:txBody>
          <a:bodyPr wrap="square" rtlCol="0">
            <a:spAutoFit/>
          </a:bodyPr>
          <a:lstStyle/>
          <a:p>
            <a:pPr algn="ctr"/>
            <a:r>
              <a:rPr lang="zh-CN" altLang="en-US" sz="1100" b="1" dirty="0">
                <a:solidFill>
                  <a:srgbClr val="000000"/>
                </a:solidFill>
              </a:rPr>
              <a:t>路由器</a:t>
            </a:r>
            <a:r>
              <a:rPr lang="en-US" altLang="zh-CN" sz="1100" b="1" dirty="0">
                <a:solidFill>
                  <a:srgbClr val="000000"/>
                </a:solidFill>
              </a:rPr>
              <a:t>R</a:t>
            </a:r>
            <a:r>
              <a:rPr lang="zh-CN" altLang="en-US" sz="1100" b="1" dirty="0">
                <a:solidFill>
                  <a:srgbClr val="000000"/>
                </a:solidFill>
              </a:rPr>
              <a:t>的路由表</a:t>
            </a:r>
          </a:p>
        </p:txBody>
      </p:sp>
      <p:sp>
        <p:nvSpPr>
          <p:cNvPr id="78" name="文本框 77">
            <a:extLst>
              <a:ext uri="{FF2B5EF4-FFF2-40B4-BE49-F238E27FC236}">
                <a16:creationId xmlns:a16="http://schemas.microsoft.com/office/drawing/2014/main" xmlns="" id="{A18B4AD6-5DC7-4C94-8E28-D0E2E30F04EA}"/>
              </a:ext>
            </a:extLst>
          </p:cNvPr>
          <p:cNvSpPr txBox="1"/>
          <p:nvPr/>
        </p:nvSpPr>
        <p:spPr>
          <a:xfrm>
            <a:off x="2716376" y="3876097"/>
            <a:ext cx="1251600" cy="261610"/>
          </a:xfrm>
          <a:prstGeom prst="rect">
            <a:avLst/>
          </a:prstGeom>
          <a:noFill/>
        </p:spPr>
        <p:txBody>
          <a:bodyPr wrap="square">
            <a:spAutoFit/>
          </a:bodyPr>
          <a:lstStyle/>
          <a:p>
            <a:r>
              <a:rPr lang="en-US" altLang="zh-CN" sz="1100" b="1" dirty="0">
                <a:solidFill>
                  <a:srgbClr val="000000"/>
                </a:solidFill>
              </a:rPr>
              <a:t>192.168.0.0</a:t>
            </a:r>
            <a:endParaRPr lang="zh-CN" altLang="en-US" sz="1100" b="1" dirty="0">
              <a:solidFill>
                <a:srgbClr val="000000"/>
              </a:solidFill>
            </a:endParaRPr>
          </a:p>
        </p:txBody>
      </p:sp>
      <p:sp>
        <p:nvSpPr>
          <p:cNvPr id="80" name="文本框 79">
            <a:extLst>
              <a:ext uri="{FF2B5EF4-FFF2-40B4-BE49-F238E27FC236}">
                <a16:creationId xmlns:a16="http://schemas.microsoft.com/office/drawing/2014/main" xmlns="" id="{5C54D4C8-BEAE-4F24-810C-A7DEDF02919C}"/>
              </a:ext>
            </a:extLst>
          </p:cNvPr>
          <p:cNvSpPr txBox="1"/>
          <p:nvPr/>
        </p:nvSpPr>
        <p:spPr>
          <a:xfrm>
            <a:off x="5232635" y="3876097"/>
            <a:ext cx="1251600" cy="261610"/>
          </a:xfrm>
          <a:prstGeom prst="rect">
            <a:avLst/>
          </a:prstGeom>
          <a:noFill/>
        </p:spPr>
        <p:txBody>
          <a:bodyPr wrap="square">
            <a:spAutoFit/>
          </a:bodyPr>
          <a:lstStyle/>
          <a:p>
            <a:pPr algn="ctr"/>
            <a:r>
              <a:rPr lang="zh-CN" altLang="en-US" sz="1100" b="1" dirty="0">
                <a:solidFill>
                  <a:srgbClr val="000000"/>
                </a:solidFill>
              </a:rPr>
              <a:t>接口</a:t>
            </a:r>
            <a:r>
              <a:rPr lang="en-US" altLang="zh-CN" sz="1100" b="1" dirty="0">
                <a:solidFill>
                  <a:srgbClr val="000000"/>
                </a:solidFill>
              </a:rPr>
              <a:t>0</a:t>
            </a:r>
            <a:r>
              <a:rPr lang="zh-CN" altLang="en-US" sz="1100" b="1" dirty="0">
                <a:solidFill>
                  <a:srgbClr val="000000"/>
                </a:solidFill>
              </a:rPr>
              <a:t>直连</a:t>
            </a:r>
          </a:p>
        </p:txBody>
      </p:sp>
      <p:sp>
        <p:nvSpPr>
          <p:cNvPr id="81" name="文本框 80">
            <a:extLst>
              <a:ext uri="{FF2B5EF4-FFF2-40B4-BE49-F238E27FC236}">
                <a16:creationId xmlns:a16="http://schemas.microsoft.com/office/drawing/2014/main" xmlns="" id="{61AF9C41-1229-429C-B24C-CAA9CCA06E00}"/>
              </a:ext>
            </a:extLst>
          </p:cNvPr>
          <p:cNvSpPr txBox="1"/>
          <p:nvPr/>
        </p:nvSpPr>
        <p:spPr>
          <a:xfrm>
            <a:off x="2716376" y="4214803"/>
            <a:ext cx="1251600" cy="261610"/>
          </a:xfrm>
          <a:prstGeom prst="rect">
            <a:avLst/>
          </a:prstGeom>
          <a:noFill/>
        </p:spPr>
        <p:txBody>
          <a:bodyPr wrap="square">
            <a:spAutoFit/>
          </a:bodyPr>
          <a:lstStyle/>
          <a:p>
            <a:r>
              <a:rPr lang="en-US" altLang="zh-CN" sz="1100" b="1" dirty="0">
                <a:solidFill>
                  <a:srgbClr val="000000"/>
                </a:solidFill>
              </a:rPr>
              <a:t>192.168.0.128</a:t>
            </a:r>
            <a:endParaRPr lang="zh-CN" altLang="en-US" sz="1100" b="1" dirty="0">
              <a:solidFill>
                <a:srgbClr val="000000"/>
              </a:solidFill>
            </a:endParaRPr>
          </a:p>
        </p:txBody>
      </p:sp>
      <p:sp>
        <p:nvSpPr>
          <p:cNvPr id="83" name="文本框 82">
            <a:extLst>
              <a:ext uri="{FF2B5EF4-FFF2-40B4-BE49-F238E27FC236}">
                <a16:creationId xmlns:a16="http://schemas.microsoft.com/office/drawing/2014/main" xmlns="" id="{6EB4DEA3-9B38-4DFC-8657-168EC8A8C3A8}"/>
              </a:ext>
            </a:extLst>
          </p:cNvPr>
          <p:cNvSpPr txBox="1"/>
          <p:nvPr/>
        </p:nvSpPr>
        <p:spPr>
          <a:xfrm>
            <a:off x="3976206" y="4214803"/>
            <a:ext cx="1251600" cy="261610"/>
          </a:xfrm>
          <a:prstGeom prst="rect">
            <a:avLst/>
          </a:prstGeom>
          <a:noFill/>
        </p:spPr>
        <p:txBody>
          <a:bodyPr wrap="square">
            <a:spAutoFit/>
          </a:bodyPr>
          <a:lstStyle/>
          <a:p>
            <a:pPr algn="ctr"/>
            <a:r>
              <a:rPr lang="en-US" altLang="zh-CN" sz="1100" b="1" dirty="0">
                <a:solidFill>
                  <a:srgbClr val="000000"/>
                </a:solidFill>
              </a:rPr>
              <a:t>255.255.255.128</a:t>
            </a:r>
            <a:endParaRPr lang="zh-CN" altLang="en-US" sz="1100" b="1" dirty="0">
              <a:solidFill>
                <a:srgbClr val="000000"/>
              </a:solidFill>
            </a:endParaRPr>
          </a:p>
        </p:txBody>
      </p:sp>
      <p:sp>
        <p:nvSpPr>
          <p:cNvPr id="84" name="文本框 83">
            <a:extLst>
              <a:ext uri="{FF2B5EF4-FFF2-40B4-BE49-F238E27FC236}">
                <a16:creationId xmlns:a16="http://schemas.microsoft.com/office/drawing/2014/main" xmlns="" id="{7DA04218-87BC-463B-8654-2040AF5A71DF}"/>
              </a:ext>
            </a:extLst>
          </p:cNvPr>
          <p:cNvSpPr txBox="1"/>
          <p:nvPr/>
        </p:nvSpPr>
        <p:spPr>
          <a:xfrm>
            <a:off x="5223957" y="4214803"/>
            <a:ext cx="1251600" cy="261610"/>
          </a:xfrm>
          <a:prstGeom prst="rect">
            <a:avLst/>
          </a:prstGeom>
          <a:noFill/>
        </p:spPr>
        <p:txBody>
          <a:bodyPr wrap="square">
            <a:spAutoFit/>
          </a:bodyPr>
          <a:lstStyle/>
          <a:p>
            <a:pPr algn="ctr"/>
            <a:r>
              <a:rPr lang="zh-CN" altLang="en-US" sz="1100" b="1" dirty="0">
                <a:solidFill>
                  <a:srgbClr val="000000"/>
                </a:solidFill>
              </a:rPr>
              <a:t>接口</a:t>
            </a:r>
            <a:r>
              <a:rPr lang="en-US" altLang="zh-CN" sz="1100" b="1" dirty="0">
                <a:solidFill>
                  <a:srgbClr val="000000"/>
                </a:solidFill>
              </a:rPr>
              <a:t>1</a:t>
            </a:r>
            <a:r>
              <a:rPr lang="zh-CN" altLang="en-US" sz="1100" b="1" dirty="0">
                <a:solidFill>
                  <a:srgbClr val="000000"/>
                </a:solidFill>
              </a:rPr>
              <a:t>直连</a:t>
            </a:r>
          </a:p>
        </p:txBody>
      </p:sp>
      <p:sp>
        <p:nvSpPr>
          <p:cNvPr id="95" name="对话气泡: 矩形 94">
            <a:extLst>
              <a:ext uri="{FF2B5EF4-FFF2-40B4-BE49-F238E27FC236}">
                <a16:creationId xmlns:a16="http://schemas.microsoft.com/office/drawing/2014/main" xmlns="" id="{FABAEFFA-945E-4ACE-8706-6CEE9700137A}"/>
              </a:ext>
            </a:extLst>
          </p:cNvPr>
          <p:cNvSpPr/>
          <p:nvPr/>
        </p:nvSpPr>
        <p:spPr>
          <a:xfrm>
            <a:off x="2733332" y="1272398"/>
            <a:ext cx="3751572" cy="1090122"/>
          </a:xfrm>
          <a:prstGeom prst="wedgeRectCallout">
            <a:avLst>
              <a:gd name="adj1" fmla="val -23989"/>
              <a:gd name="adj2" fmla="val 80549"/>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rgbClr val="000000"/>
              </a:solidFill>
            </a:endParaRPr>
          </a:p>
        </p:txBody>
      </p:sp>
      <p:cxnSp>
        <p:nvCxnSpPr>
          <p:cNvPr id="7" name="连接符: 曲线 6">
            <a:extLst>
              <a:ext uri="{FF2B5EF4-FFF2-40B4-BE49-F238E27FC236}">
                <a16:creationId xmlns:a16="http://schemas.microsoft.com/office/drawing/2014/main" xmlns="" id="{75155215-4F4A-44CE-8F2E-95A19DBAF3E8}"/>
              </a:ext>
            </a:extLst>
          </p:cNvPr>
          <p:cNvCxnSpPr>
            <a:cxnSpLocks/>
            <a:stCxn id="77" idx="3"/>
            <a:endCxn id="83" idx="3"/>
          </p:cNvCxnSpPr>
          <p:nvPr/>
        </p:nvCxnSpPr>
        <p:spPr>
          <a:xfrm>
            <a:off x="4843866" y="2031472"/>
            <a:ext cx="383940" cy="2314136"/>
          </a:xfrm>
          <a:prstGeom prst="curvedConnector3">
            <a:avLst>
              <a:gd name="adj1" fmla="val 159541"/>
            </a:avLst>
          </a:prstGeom>
          <a:ln w="3810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9" name="文本框 88">
            <a:extLst>
              <a:ext uri="{FF2B5EF4-FFF2-40B4-BE49-F238E27FC236}">
                <a16:creationId xmlns:a16="http://schemas.microsoft.com/office/drawing/2014/main" xmlns="" id="{8329950E-F5C7-45C4-96F3-567571EB3E4A}"/>
              </a:ext>
            </a:extLst>
          </p:cNvPr>
          <p:cNvSpPr txBox="1"/>
          <p:nvPr/>
        </p:nvSpPr>
        <p:spPr>
          <a:xfrm>
            <a:off x="4066796" y="2418576"/>
            <a:ext cx="1711106" cy="261610"/>
          </a:xfrm>
          <a:prstGeom prst="rect">
            <a:avLst/>
          </a:prstGeom>
          <a:noFill/>
        </p:spPr>
        <p:txBody>
          <a:bodyPr wrap="square" rtlCol="0">
            <a:spAutoFit/>
          </a:bodyPr>
          <a:lstStyle/>
          <a:p>
            <a:r>
              <a:rPr lang="zh-CN" altLang="en-US" sz="1100" b="1" dirty="0">
                <a:solidFill>
                  <a:srgbClr val="F84D4D">
                    <a:lumMod val="75000"/>
                  </a:srgbClr>
                </a:solidFill>
              </a:rPr>
              <a:t>逻辑与得到网络地址</a:t>
            </a:r>
          </a:p>
        </p:txBody>
      </p:sp>
      <p:sp>
        <p:nvSpPr>
          <p:cNvPr id="90" name="文本框 89">
            <a:extLst>
              <a:ext uri="{FF2B5EF4-FFF2-40B4-BE49-F238E27FC236}">
                <a16:creationId xmlns:a16="http://schemas.microsoft.com/office/drawing/2014/main" xmlns="" id="{62A85B51-B03C-44DF-B699-D20FABE0CAD2}"/>
              </a:ext>
            </a:extLst>
          </p:cNvPr>
          <p:cNvSpPr txBox="1"/>
          <p:nvPr/>
        </p:nvSpPr>
        <p:spPr>
          <a:xfrm>
            <a:off x="5777902" y="2418862"/>
            <a:ext cx="1251600" cy="261610"/>
          </a:xfrm>
          <a:prstGeom prst="rect">
            <a:avLst/>
          </a:prstGeom>
          <a:noFill/>
        </p:spPr>
        <p:txBody>
          <a:bodyPr wrap="square">
            <a:spAutoFit/>
          </a:bodyPr>
          <a:lstStyle/>
          <a:p>
            <a:r>
              <a:rPr lang="en-US" altLang="zh-CN" sz="1100" b="1" dirty="0">
                <a:solidFill>
                  <a:srgbClr val="F84D4D">
                    <a:lumMod val="75000"/>
                  </a:srgbClr>
                </a:solidFill>
              </a:rPr>
              <a:t>192.168.0.128</a:t>
            </a:r>
            <a:endParaRPr lang="zh-CN" altLang="en-US" sz="1100" b="1" dirty="0">
              <a:solidFill>
                <a:srgbClr val="F84D4D">
                  <a:lumMod val="75000"/>
                </a:srgbClr>
              </a:solidFill>
            </a:endParaRPr>
          </a:p>
        </p:txBody>
      </p:sp>
      <p:sp>
        <p:nvSpPr>
          <p:cNvPr id="92" name="文本框 91">
            <a:extLst>
              <a:ext uri="{FF2B5EF4-FFF2-40B4-BE49-F238E27FC236}">
                <a16:creationId xmlns:a16="http://schemas.microsoft.com/office/drawing/2014/main" xmlns="" id="{AC3E7BC6-6661-45A2-8306-E5064DDC37B7}"/>
              </a:ext>
            </a:extLst>
          </p:cNvPr>
          <p:cNvSpPr txBox="1"/>
          <p:nvPr/>
        </p:nvSpPr>
        <p:spPr>
          <a:xfrm>
            <a:off x="3976206" y="3876097"/>
            <a:ext cx="1251600" cy="261610"/>
          </a:xfrm>
          <a:prstGeom prst="rect">
            <a:avLst/>
          </a:prstGeom>
          <a:noFill/>
        </p:spPr>
        <p:txBody>
          <a:bodyPr wrap="square">
            <a:spAutoFit/>
          </a:bodyPr>
          <a:lstStyle/>
          <a:p>
            <a:pPr algn="ctr"/>
            <a:r>
              <a:rPr lang="en-US" altLang="zh-CN" sz="1100" b="1" dirty="0">
                <a:solidFill>
                  <a:srgbClr val="000000"/>
                </a:solidFill>
              </a:rPr>
              <a:t>255.255.255.128</a:t>
            </a:r>
            <a:endParaRPr lang="zh-CN" altLang="en-US" sz="1100" b="1" dirty="0">
              <a:solidFill>
                <a:srgbClr val="000000"/>
              </a:solidFill>
            </a:endParaRPr>
          </a:p>
        </p:txBody>
      </p:sp>
      <p:grpSp>
        <p:nvGrpSpPr>
          <p:cNvPr id="65" name="组合 64">
            <a:extLst>
              <a:ext uri="{FF2B5EF4-FFF2-40B4-BE49-F238E27FC236}">
                <a16:creationId xmlns:a16="http://schemas.microsoft.com/office/drawing/2014/main" xmlns="" id="{100DAEB1-233E-42D7-B429-F12A972AF7D4}"/>
              </a:ext>
            </a:extLst>
          </p:cNvPr>
          <p:cNvGrpSpPr/>
          <p:nvPr/>
        </p:nvGrpSpPr>
        <p:grpSpPr>
          <a:xfrm>
            <a:off x="3342177" y="2680471"/>
            <a:ext cx="3281078" cy="1795941"/>
            <a:chOff x="4456232" y="3573960"/>
            <a:chExt cx="4374768" cy="2394588"/>
          </a:xfrm>
        </p:grpSpPr>
        <p:cxnSp>
          <p:nvCxnSpPr>
            <p:cNvPr id="93" name="连接符: 曲线 92">
              <a:extLst>
                <a:ext uri="{FF2B5EF4-FFF2-40B4-BE49-F238E27FC236}">
                  <a16:creationId xmlns:a16="http://schemas.microsoft.com/office/drawing/2014/main" xmlns="" id="{A96BE2D7-4B8C-496B-9590-25B463DF77C7}"/>
                </a:ext>
              </a:extLst>
            </p:cNvPr>
            <p:cNvCxnSpPr>
              <a:cxnSpLocks/>
              <a:stCxn id="90" idx="2"/>
              <a:endCxn id="81" idx="2"/>
            </p:cNvCxnSpPr>
            <p:nvPr/>
          </p:nvCxnSpPr>
          <p:spPr>
            <a:xfrm rot="5400000">
              <a:off x="5299954" y="2730238"/>
              <a:ext cx="2394588" cy="4082032"/>
            </a:xfrm>
            <a:prstGeom prst="curvedConnector3">
              <a:avLst>
                <a:gd name="adj1" fmla="val 112729"/>
              </a:avLst>
            </a:prstGeom>
            <a:ln w="381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4" name="文本框 93">
              <a:extLst>
                <a:ext uri="{FF2B5EF4-FFF2-40B4-BE49-F238E27FC236}">
                  <a16:creationId xmlns:a16="http://schemas.microsoft.com/office/drawing/2014/main" xmlns="" id="{AEC6617B-43C3-49B4-BD0E-E98B8514D55C}"/>
                </a:ext>
              </a:extLst>
            </p:cNvPr>
            <p:cNvSpPr txBox="1"/>
            <p:nvPr/>
          </p:nvSpPr>
          <p:spPr>
            <a:xfrm>
              <a:off x="7993762" y="4278135"/>
              <a:ext cx="837238" cy="348813"/>
            </a:xfrm>
            <a:prstGeom prst="rect">
              <a:avLst/>
            </a:prstGeom>
            <a:solidFill>
              <a:schemeClr val="bg1"/>
            </a:solidFill>
          </p:spPr>
          <p:txBody>
            <a:bodyPr wrap="square" rtlCol="0">
              <a:spAutoFit/>
            </a:bodyPr>
            <a:lstStyle/>
            <a:p>
              <a:pPr algn="ctr"/>
              <a:r>
                <a:rPr lang="zh-CN" altLang="en-US" sz="1100" b="1" dirty="0">
                  <a:solidFill>
                    <a:srgbClr val="06BB9A"/>
                  </a:solidFill>
                </a:rPr>
                <a:t>相同</a:t>
              </a:r>
            </a:p>
          </p:txBody>
        </p:sp>
      </p:grpSp>
    </p:spTree>
    <p:custDataLst>
      <p:tags r:id="rId1"/>
    </p:custDataLst>
    <p:extLst>
      <p:ext uri="{BB962C8B-B14F-4D97-AF65-F5344CB8AC3E}">
        <p14:creationId xmlns:p14="http://schemas.microsoft.com/office/powerpoint/2010/main" val="221688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1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89"/>
                                        </p:tgtEl>
                                        <p:attrNameLst>
                                          <p:attrName>style.visibility</p:attrName>
                                        </p:attrNameLst>
                                      </p:cBhvr>
                                      <p:to>
                                        <p:strVal val="visible"/>
                                      </p:to>
                                    </p:set>
                                    <p:anim calcmode="lin" valueType="num">
                                      <p:cBhvr additive="base">
                                        <p:cTn id="12" dur="500"/>
                                        <p:tgtEl>
                                          <p:spTgt spid="89"/>
                                        </p:tgtEl>
                                        <p:attrNameLst>
                                          <p:attrName>ppt_x</p:attrName>
                                        </p:attrNameLst>
                                      </p:cBhvr>
                                      <p:tavLst>
                                        <p:tav tm="0">
                                          <p:val>
                                            <p:strVal val="#ppt_x+#ppt_w*1.125000"/>
                                          </p:val>
                                        </p:tav>
                                        <p:tav tm="100000">
                                          <p:val>
                                            <p:strVal val="#ppt_x"/>
                                          </p:val>
                                        </p:tav>
                                      </p:tavLst>
                                    </p:anim>
                                    <p:animEffect transition="in" filter="wipe(left)">
                                      <p:cBhvr>
                                        <p:cTn id="13" dur="500"/>
                                        <p:tgtEl>
                                          <p:spTgt spid="89"/>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90"/>
                                        </p:tgtEl>
                                        <p:attrNameLst>
                                          <p:attrName>style.visibility</p:attrName>
                                        </p:attrNameLst>
                                      </p:cBhvr>
                                      <p:to>
                                        <p:strVal val="visible"/>
                                      </p:to>
                                    </p:set>
                                    <p:anim calcmode="lin" valueType="num">
                                      <p:cBhvr additive="base">
                                        <p:cTn id="18" dur="500"/>
                                        <p:tgtEl>
                                          <p:spTgt spid="90"/>
                                        </p:tgtEl>
                                        <p:attrNameLst>
                                          <p:attrName>ppt_x</p:attrName>
                                        </p:attrNameLst>
                                      </p:cBhvr>
                                      <p:tavLst>
                                        <p:tav tm="0">
                                          <p:val>
                                            <p:strVal val="#ppt_x-#ppt_w*1.125000"/>
                                          </p:val>
                                        </p:tav>
                                        <p:tav tm="100000">
                                          <p:val>
                                            <p:strVal val="#ppt_x"/>
                                          </p:val>
                                        </p:tav>
                                      </p:tavLst>
                                    </p:anim>
                                    <p:animEffect transition="in" filter="wipe(right)">
                                      <p:cBhvr>
                                        <p:cTn id="19" dur="500"/>
                                        <p:tgtEl>
                                          <p:spTgt spid="9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65"/>
                                        </p:tgtEl>
                                        <p:attrNameLst>
                                          <p:attrName>style.visibility</p:attrName>
                                        </p:attrNameLst>
                                      </p:cBhvr>
                                      <p:to>
                                        <p:strVal val="visible"/>
                                      </p:to>
                                    </p:set>
                                    <p:animEffect transition="in" filter="wipe(right)">
                                      <p:cBhvr>
                                        <p:cTn id="24" dur="1000"/>
                                        <p:tgtEl>
                                          <p:spTgt spid="65"/>
                                        </p:tgtEl>
                                      </p:cBhvr>
                                    </p:animEffect>
                                  </p:childTnLst>
                                </p:cTn>
                              </p:par>
                            </p:childTnLst>
                          </p:cTn>
                        </p:par>
                      </p:childTnLst>
                    </p:cTn>
                  </p:par>
                  <p:par>
                    <p:cTn id="25" fill="hold">
                      <p:stCondLst>
                        <p:cond delay="indefinite"/>
                      </p:stCondLst>
                      <p:childTnLst>
                        <p:par>
                          <p:cTn id="26" fill="hold">
                            <p:stCondLst>
                              <p:cond delay="0"/>
                            </p:stCondLst>
                            <p:childTnLst>
                              <p:par>
                                <p:cTn id="27" presetID="8" presetClass="emph" presetSubtype="0" fill="hold" grpId="0" nodeType="clickEffect">
                                  <p:stCondLst>
                                    <p:cond delay="0"/>
                                  </p:stCondLst>
                                  <p:childTnLst>
                                    <p:animRot by="21600000">
                                      <p:cBhvr>
                                        <p:cTn id="28" dur="1000" fill="hold"/>
                                        <p:tgtEl>
                                          <p:spTgt spid="8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p:bldP spid="89" grpId="0"/>
      <p:bldP spid="9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标注: 右箭头 84">
            <a:extLst>
              <a:ext uri="{FF2B5EF4-FFF2-40B4-BE49-F238E27FC236}">
                <a16:creationId xmlns:a16="http://schemas.microsoft.com/office/drawing/2014/main" xmlns="" id="{B4A6B72D-D345-4759-8E05-A31BA504DF71}"/>
              </a:ext>
            </a:extLst>
          </p:cNvPr>
          <p:cNvSpPr/>
          <p:nvPr/>
        </p:nvSpPr>
        <p:spPr>
          <a:xfrm rot="16200000">
            <a:off x="6306363" y="2134202"/>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79" name="标注: 右箭头 78">
            <a:extLst>
              <a:ext uri="{FF2B5EF4-FFF2-40B4-BE49-F238E27FC236}">
                <a16:creationId xmlns:a16="http://schemas.microsoft.com/office/drawing/2014/main" xmlns="" id="{CFD18635-5486-4F29-AF7E-59A029164F86}"/>
              </a:ext>
            </a:extLst>
          </p:cNvPr>
          <p:cNvSpPr/>
          <p:nvPr/>
        </p:nvSpPr>
        <p:spPr>
          <a:xfrm>
            <a:off x="5153669" y="2623387"/>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4" name="标注: 右箭头 3">
            <a:extLst>
              <a:ext uri="{FF2B5EF4-FFF2-40B4-BE49-F238E27FC236}">
                <a16:creationId xmlns:a16="http://schemas.microsoft.com/office/drawing/2014/main" xmlns="" id="{9CA3417B-2585-4625-A2D0-B60474035BBD}"/>
              </a:ext>
            </a:extLst>
          </p:cNvPr>
          <p:cNvSpPr/>
          <p:nvPr/>
        </p:nvSpPr>
        <p:spPr>
          <a:xfrm>
            <a:off x="2901915" y="2622289"/>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67" name="标注: 右箭头 66">
            <a:extLst>
              <a:ext uri="{FF2B5EF4-FFF2-40B4-BE49-F238E27FC236}">
                <a16:creationId xmlns:a16="http://schemas.microsoft.com/office/drawing/2014/main" xmlns="" id="{88BEB6DD-F68B-47E1-8787-6DC4625EA41F}"/>
              </a:ext>
            </a:extLst>
          </p:cNvPr>
          <p:cNvSpPr/>
          <p:nvPr/>
        </p:nvSpPr>
        <p:spPr>
          <a:xfrm rot="5400000">
            <a:off x="1869885" y="2188087"/>
            <a:ext cx="1009709" cy="259196"/>
          </a:xfrm>
          <a:prstGeom prst="rightArrowCallout">
            <a:avLst>
              <a:gd name="adj1" fmla="val 25000"/>
              <a:gd name="adj2" fmla="val 25000"/>
              <a:gd name="adj3" fmla="val 25000"/>
              <a:gd name="adj4" fmla="val 85406"/>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b="1" dirty="0">
                <a:solidFill>
                  <a:srgbClr val="FFFFFF"/>
                </a:solidFill>
              </a:rPr>
              <a:t>A→D</a:t>
            </a:r>
            <a:endParaRPr lang="zh-CN" altLang="en-US" b="1" dirty="0">
              <a:solidFill>
                <a:srgbClr val="FFFFFF"/>
              </a:solidFill>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7040507" y="1690434"/>
            <a:ext cx="0" cy="2283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395410" y="2941115"/>
            <a:ext cx="828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164495" y="1643731"/>
            <a:ext cx="0" cy="25964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434739" y="2795932"/>
            <a:ext cx="343374" cy="277970"/>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956" y="2767505"/>
            <a:ext cx="282065" cy="363549"/>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4445961" y="3020811"/>
            <a:ext cx="306977" cy="261610"/>
          </a:xfrm>
          <a:prstGeom prst="rect">
            <a:avLst/>
          </a:prstGeom>
          <a:noFill/>
        </p:spPr>
        <p:txBody>
          <a:bodyPr wrap="square" rtlCol="0">
            <a:spAutoFit/>
          </a:bodyPr>
          <a:lstStyle/>
          <a:p>
            <a:pPr algn="ctr"/>
            <a:r>
              <a:rPr lang="en-US" altLang="zh-CN" sz="1100" b="1" dirty="0">
                <a:solidFill>
                  <a:srgbClr val="000000"/>
                </a:solidFill>
              </a:rPr>
              <a:t>R</a:t>
            </a:r>
            <a:endParaRPr lang="zh-CN" altLang="en-US" sz="11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164014" y="3077196"/>
            <a:ext cx="417256" cy="261610"/>
          </a:xfrm>
          <a:prstGeom prst="rect">
            <a:avLst/>
          </a:prstGeom>
          <a:noFill/>
        </p:spPr>
        <p:txBody>
          <a:bodyPr wrap="square" rtlCol="0">
            <a:spAutoFit/>
          </a:bodyPr>
          <a:lstStyle/>
          <a:p>
            <a:pPr algn="ctr"/>
            <a:r>
              <a:rPr lang="en-US" altLang="zh-CN" sz="1100" b="1" dirty="0">
                <a:solidFill>
                  <a:srgbClr val="000000"/>
                </a:solidFill>
              </a:rPr>
              <a:t>S1</a:t>
            </a:r>
            <a:endParaRPr lang="zh-CN" altLang="en-US" sz="11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1949223" y="1438007"/>
            <a:ext cx="411889" cy="404916"/>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A</a:t>
              </a:r>
              <a:endParaRPr lang="zh-CN" altLang="en-US" sz="11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270846" y="2693762"/>
            <a:ext cx="411889" cy="404916"/>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B</a:t>
              </a:r>
              <a:endParaRPr lang="zh-CN" altLang="en-US" sz="11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1883908" y="3906554"/>
            <a:ext cx="411889" cy="404916"/>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C</a:t>
              </a:r>
              <a:endParaRPr lang="zh-CN" altLang="en-US" sz="11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5830" y="2767505"/>
            <a:ext cx="282065" cy="363549"/>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8465413" y="2654708"/>
            <a:ext cx="411889" cy="404916"/>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E</a:t>
              </a:r>
              <a:endParaRPr lang="zh-CN" altLang="en-US" sz="11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4231369" y="2686342"/>
            <a:ext cx="306977" cy="261610"/>
          </a:xfrm>
          <a:prstGeom prst="rect">
            <a:avLst/>
          </a:prstGeom>
          <a:noFill/>
        </p:spPr>
        <p:txBody>
          <a:bodyPr wrap="square" rtlCol="0">
            <a:spAutoFit/>
          </a:bodyPr>
          <a:lstStyle/>
          <a:p>
            <a:pPr algn="ctr"/>
            <a:r>
              <a:rPr lang="en-US" altLang="zh-CN" sz="1100" b="1" dirty="0">
                <a:solidFill>
                  <a:srgbClr val="000000"/>
                </a:solidFill>
              </a:rPr>
              <a:t>0</a:t>
            </a:r>
            <a:endParaRPr lang="zh-CN" altLang="en-US" sz="11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4649044" y="2686342"/>
            <a:ext cx="306977" cy="261610"/>
          </a:xfrm>
          <a:prstGeom prst="rect">
            <a:avLst/>
          </a:prstGeom>
          <a:noFill/>
        </p:spPr>
        <p:txBody>
          <a:bodyPr wrap="square" rtlCol="0">
            <a:spAutoFit/>
          </a:bodyPr>
          <a:lstStyle/>
          <a:p>
            <a:pPr algn="ctr"/>
            <a:r>
              <a:rPr lang="en-US" altLang="zh-CN" sz="1100" b="1" dirty="0">
                <a:solidFill>
                  <a:srgbClr val="000000"/>
                </a:solidFill>
              </a:rPr>
              <a:t>1</a:t>
            </a:r>
            <a:endParaRPr lang="zh-CN" altLang="en-US" sz="11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6623251" y="3077196"/>
            <a:ext cx="417256" cy="261610"/>
          </a:xfrm>
          <a:prstGeom prst="rect">
            <a:avLst/>
          </a:prstGeom>
          <a:noFill/>
        </p:spPr>
        <p:txBody>
          <a:bodyPr wrap="square" rtlCol="0">
            <a:spAutoFit/>
          </a:bodyPr>
          <a:lstStyle/>
          <a:p>
            <a:pPr algn="ctr"/>
            <a:r>
              <a:rPr lang="en-US" altLang="zh-CN" sz="1100" b="1" dirty="0">
                <a:solidFill>
                  <a:srgbClr val="000000"/>
                </a:solidFill>
              </a:rPr>
              <a:t>S2</a:t>
            </a:r>
            <a:endParaRPr lang="zh-CN" altLang="en-US" sz="11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6790621" y="1437621"/>
            <a:ext cx="411889" cy="404916"/>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D</a:t>
              </a:r>
              <a:endParaRPr lang="zh-CN" altLang="en-US" sz="11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6725307" y="3906167"/>
            <a:ext cx="411889" cy="404916"/>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F</a:t>
              </a:r>
              <a:endParaRPr lang="zh-CN" altLang="en-US" sz="1100" b="1" dirty="0">
                <a:solidFill>
                  <a:srgbClr val="FFFFFF"/>
                </a:solidFill>
              </a:endParaRPr>
            </a:p>
          </p:txBody>
        </p:sp>
      </p:gr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61610"/>
          </a:xfrm>
          <a:prstGeom prst="rect">
            <a:avLst/>
          </a:prstGeom>
          <a:noFill/>
        </p:spPr>
        <p:txBody>
          <a:bodyPr wrap="square" rtlCol="0">
            <a:spAutoFit/>
          </a:bodyPr>
          <a:lstStyle/>
          <a:p>
            <a:r>
              <a:rPr lang="en-US" altLang="zh-CN" sz="1100" b="1" dirty="0">
                <a:solidFill>
                  <a:srgbClr val="000000"/>
                </a:solidFill>
              </a:rPr>
              <a:t>192.168.0.2/25</a:t>
            </a:r>
            <a:endParaRPr lang="zh-CN" altLang="en-US" sz="11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61610"/>
          </a:xfrm>
          <a:prstGeom prst="rect">
            <a:avLst/>
          </a:prstGeom>
          <a:noFill/>
        </p:spPr>
        <p:txBody>
          <a:bodyPr wrap="square" rtlCol="0">
            <a:spAutoFit/>
          </a:bodyPr>
          <a:lstStyle/>
          <a:p>
            <a:r>
              <a:rPr lang="en-US" altLang="zh-CN" sz="1100" b="1" dirty="0">
                <a:solidFill>
                  <a:srgbClr val="000000"/>
                </a:solidFill>
              </a:rPr>
              <a:t>192.168.0.3/25</a:t>
            </a:r>
            <a:endParaRPr lang="zh-CN" altLang="en-US" sz="11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61610"/>
          </a:xfrm>
          <a:prstGeom prst="rect">
            <a:avLst/>
          </a:prstGeom>
          <a:noFill/>
        </p:spPr>
        <p:txBody>
          <a:bodyPr wrap="square" rtlCol="0">
            <a:spAutoFit/>
          </a:bodyPr>
          <a:lstStyle/>
          <a:p>
            <a:r>
              <a:rPr lang="en-US" altLang="zh-CN" sz="1100" b="1" dirty="0">
                <a:solidFill>
                  <a:srgbClr val="000000"/>
                </a:solidFill>
              </a:rPr>
              <a:t>192.168.0.1/25</a:t>
            </a:r>
            <a:endParaRPr lang="zh-CN" altLang="en-US" sz="11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261610"/>
          </a:xfrm>
          <a:prstGeom prst="rect">
            <a:avLst/>
          </a:prstGeom>
          <a:noFill/>
        </p:spPr>
        <p:txBody>
          <a:bodyPr wrap="square" rtlCol="0">
            <a:spAutoFit/>
          </a:bodyPr>
          <a:lstStyle/>
          <a:p>
            <a:r>
              <a:rPr lang="en-US" altLang="zh-CN" sz="1100" b="1" dirty="0">
                <a:solidFill>
                  <a:srgbClr val="000000"/>
                </a:solidFill>
              </a:rPr>
              <a:t>192.168.0.129/25</a:t>
            </a:r>
            <a:endParaRPr lang="zh-CN" altLang="en-US" sz="11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61610"/>
          </a:xfrm>
          <a:prstGeom prst="rect">
            <a:avLst/>
          </a:prstGeom>
          <a:noFill/>
        </p:spPr>
        <p:txBody>
          <a:bodyPr wrap="square" rtlCol="0">
            <a:spAutoFit/>
          </a:bodyPr>
          <a:lstStyle/>
          <a:p>
            <a:r>
              <a:rPr lang="en-US" altLang="zh-CN" sz="1100" b="1" dirty="0">
                <a:solidFill>
                  <a:srgbClr val="000000"/>
                </a:solidFill>
              </a:rPr>
              <a:t>192.168.0.130/25</a:t>
            </a:r>
            <a:endParaRPr lang="zh-CN" altLang="en-US" sz="11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261610"/>
          </a:xfrm>
          <a:prstGeom prst="rect">
            <a:avLst/>
          </a:prstGeom>
          <a:noFill/>
        </p:spPr>
        <p:txBody>
          <a:bodyPr wrap="square" rtlCol="0">
            <a:spAutoFit/>
          </a:bodyPr>
          <a:lstStyle/>
          <a:p>
            <a:r>
              <a:rPr lang="en-US" altLang="zh-CN" sz="1100" b="1" dirty="0">
                <a:solidFill>
                  <a:srgbClr val="000000"/>
                </a:solidFill>
              </a:rPr>
              <a:t>192.168.0.131/25</a:t>
            </a:r>
            <a:endParaRPr lang="zh-CN" altLang="en-US" sz="1100" b="1" dirty="0">
              <a:solidFill>
                <a:srgbClr val="000000"/>
              </a:solidFill>
            </a:endParaRPr>
          </a:p>
        </p:txBody>
      </p:sp>
      <p:sp>
        <p:nvSpPr>
          <p:cNvPr id="49" name="文本框 48">
            <a:extLst>
              <a:ext uri="{FF2B5EF4-FFF2-40B4-BE49-F238E27FC236}">
                <a16:creationId xmlns:a16="http://schemas.microsoft.com/office/drawing/2014/main" xmlns="" id="{5CC30D24-4A88-4103-9BB5-7B1BB9B03A14}"/>
              </a:ext>
            </a:extLst>
          </p:cNvPr>
          <p:cNvSpPr txBox="1"/>
          <p:nvPr/>
        </p:nvSpPr>
        <p:spPr>
          <a:xfrm>
            <a:off x="244633"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0" name="文本框 49">
            <a:extLst>
              <a:ext uri="{FF2B5EF4-FFF2-40B4-BE49-F238E27FC236}">
                <a16:creationId xmlns:a16="http://schemas.microsoft.com/office/drawing/2014/main" xmlns="" id="{F492107D-ED20-4E7E-BDC0-2D207977D1D9}"/>
              </a:ext>
            </a:extLst>
          </p:cNvPr>
          <p:cNvSpPr txBox="1"/>
          <p:nvPr/>
        </p:nvSpPr>
        <p:spPr>
          <a:xfrm>
            <a:off x="244633" y="3496841"/>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3" name="文本框 52">
            <a:extLst>
              <a:ext uri="{FF2B5EF4-FFF2-40B4-BE49-F238E27FC236}">
                <a16:creationId xmlns:a16="http://schemas.microsoft.com/office/drawing/2014/main" xmlns="" id="{5F47D0D3-F37C-4EA2-86A8-AE88A9D1819E}"/>
              </a:ext>
            </a:extLst>
          </p:cNvPr>
          <p:cNvSpPr txBox="1"/>
          <p:nvPr/>
        </p:nvSpPr>
        <p:spPr>
          <a:xfrm>
            <a:off x="684113"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4" name="文本框 53">
            <a:extLst>
              <a:ext uri="{FF2B5EF4-FFF2-40B4-BE49-F238E27FC236}">
                <a16:creationId xmlns:a16="http://schemas.microsoft.com/office/drawing/2014/main" xmlns="" id="{E22DF24E-490C-4B31-A524-70268D3D82A6}"/>
              </a:ext>
            </a:extLst>
          </p:cNvPr>
          <p:cNvSpPr txBox="1"/>
          <p:nvPr/>
        </p:nvSpPr>
        <p:spPr>
          <a:xfrm>
            <a:off x="684113" y="4323936"/>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5" name="文本框 54">
            <a:extLst>
              <a:ext uri="{FF2B5EF4-FFF2-40B4-BE49-F238E27FC236}">
                <a16:creationId xmlns:a16="http://schemas.microsoft.com/office/drawing/2014/main" xmlns="" id="{B6117769-D9E7-4008-84EE-44D5F780630E}"/>
              </a:ext>
            </a:extLst>
          </p:cNvPr>
          <p:cNvSpPr txBox="1"/>
          <p:nvPr/>
        </p:nvSpPr>
        <p:spPr>
          <a:xfrm>
            <a:off x="813133"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6" name="文本框 55">
            <a:extLst>
              <a:ext uri="{FF2B5EF4-FFF2-40B4-BE49-F238E27FC236}">
                <a16:creationId xmlns:a16="http://schemas.microsoft.com/office/drawing/2014/main" xmlns="" id="{B1BA0A0C-1840-459A-939E-B85A3A8687B4}"/>
              </a:ext>
            </a:extLst>
          </p:cNvPr>
          <p:cNvSpPr txBox="1"/>
          <p:nvPr/>
        </p:nvSpPr>
        <p:spPr>
          <a:xfrm>
            <a:off x="813133" y="1865322"/>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57" name="文本框 56">
            <a:extLst>
              <a:ext uri="{FF2B5EF4-FFF2-40B4-BE49-F238E27FC236}">
                <a16:creationId xmlns:a16="http://schemas.microsoft.com/office/drawing/2014/main" xmlns="" id="{AE71A54D-D2D1-4937-9BDF-3F7DA6298299}"/>
              </a:ext>
            </a:extLst>
          </p:cNvPr>
          <p:cNvSpPr txBox="1"/>
          <p:nvPr/>
        </p:nvSpPr>
        <p:spPr>
          <a:xfrm>
            <a:off x="7190155" y="1650581"/>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58" name="文本框 57">
            <a:extLst>
              <a:ext uri="{FF2B5EF4-FFF2-40B4-BE49-F238E27FC236}">
                <a16:creationId xmlns:a16="http://schemas.microsoft.com/office/drawing/2014/main" xmlns="" id="{D0823DF3-8845-4336-8E45-B69BEDE0F76A}"/>
              </a:ext>
            </a:extLst>
          </p:cNvPr>
          <p:cNvSpPr txBox="1"/>
          <p:nvPr/>
        </p:nvSpPr>
        <p:spPr>
          <a:xfrm>
            <a:off x="7190155" y="1865322"/>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59" name="文本框 58">
            <a:extLst>
              <a:ext uri="{FF2B5EF4-FFF2-40B4-BE49-F238E27FC236}">
                <a16:creationId xmlns:a16="http://schemas.microsoft.com/office/drawing/2014/main" xmlns="" id="{C88EBE3C-3B0A-4806-A830-8D3348CAD4AA}"/>
              </a:ext>
            </a:extLst>
          </p:cNvPr>
          <p:cNvSpPr txBox="1"/>
          <p:nvPr/>
        </p:nvSpPr>
        <p:spPr>
          <a:xfrm>
            <a:off x="7596110" y="3282100"/>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0" name="文本框 59">
            <a:extLst>
              <a:ext uri="{FF2B5EF4-FFF2-40B4-BE49-F238E27FC236}">
                <a16:creationId xmlns:a16="http://schemas.microsoft.com/office/drawing/2014/main" xmlns="" id="{6ADF8629-826B-4D77-B254-9771590488C1}"/>
              </a:ext>
            </a:extLst>
          </p:cNvPr>
          <p:cNvSpPr txBox="1"/>
          <p:nvPr/>
        </p:nvSpPr>
        <p:spPr>
          <a:xfrm>
            <a:off x="7596110" y="3496841"/>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sp>
        <p:nvSpPr>
          <p:cNvPr id="62" name="文本框 61">
            <a:extLst>
              <a:ext uri="{FF2B5EF4-FFF2-40B4-BE49-F238E27FC236}">
                <a16:creationId xmlns:a16="http://schemas.microsoft.com/office/drawing/2014/main" xmlns="" id="{BDEF5014-172D-4ADB-81B5-E835DE314E5D}"/>
              </a:ext>
            </a:extLst>
          </p:cNvPr>
          <p:cNvSpPr txBox="1"/>
          <p:nvPr/>
        </p:nvSpPr>
        <p:spPr>
          <a:xfrm>
            <a:off x="7190155" y="4109195"/>
            <a:ext cx="1258028" cy="261610"/>
          </a:xfrm>
          <a:prstGeom prst="rect">
            <a:avLst/>
          </a:prstGeom>
          <a:noFill/>
        </p:spPr>
        <p:txBody>
          <a:bodyPr wrap="square" rtlCol="0">
            <a:spAutoFit/>
          </a:bodyPr>
          <a:lstStyle/>
          <a:p>
            <a:r>
              <a:rPr lang="zh-CN" altLang="en-US" sz="1100" b="1" dirty="0">
                <a:solidFill>
                  <a:srgbClr val="000000"/>
                </a:solidFill>
              </a:rPr>
              <a:t>默认网关</a:t>
            </a:r>
          </a:p>
        </p:txBody>
      </p:sp>
      <p:sp>
        <p:nvSpPr>
          <p:cNvPr id="63" name="文本框 62">
            <a:extLst>
              <a:ext uri="{FF2B5EF4-FFF2-40B4-BE49-F238E27FC236}">
                <a16:creationId xmlns:a16="http://schemas.microsoft.com/office/drawing/2014/main" xmlns="" id="{EE35669A-036A-4D6A-AB40-B1353D754FD7}"/>
              </a:ext>
            </a:extLst>
          </p:cNvPr>
          <p:cNvSpPr txBox="1"/>
          <p:nvPr/>
        </p:nvSpPr>
        <p:spPr>
          <a:xfrm>
            <a:off x="7190155" y="4323936"/>
            <a:ext cx="1345340"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grpSp>
        <p:nvGrpSpPr>
          <p:cNvPr id="3" name="组合 2">
            <a:extLst>
              <a:ext uri="{FF2B5EF4-FFF2-40B4-BE49-F238E27FC236}">
                <a16:creationId xmlns:a16="http://schemas.microsoft.com/office/drawing/2014/main" xmlns="" id="{DBFEADF5-4327-41F6-BABF-F05DFC2B7C23}"/>
              </a:ext>
            </a:extLst>
          </p:cNvPr>
          <p:cNvGrpSpPr/>
          <p:nvPr/>
        </p:nvGrpSpPr>
        <p:grpSpPr>
          <a:xfrm>
            <a:off x="2223961" y="850217"/>
            <a:ext cx="4767237" cy="590436"/>
            <a:chOff x="2965281" y="1133622"/>
            <a:chExt cx="6356316" cy="787248"/>
          </a:xfrm>
        </p:grpSpPr>
        <p:cxnSp>
          <p:nvCxnSpPr>
            <p:cNvPr id="61" name="连接符: 曲线 60">
              <a:extLst>
                <a:ext uri="{FF2B5EF4-FFF2-40B4-BE49-F238E27FC236}">
                  <a16:creationId xmlns:a16="http://schemas.microsoft.com/office/drawing/2014/main" xmlns="" id="{19974F67-17CB-495D-B47C-ACC1D642F84C}"/>
                </a:ext>
              </a:extLst>
            </p:cNvPr>
            <p:cNvCxnSpPr>
              <a:cxnSpLocks/>
            </p:cNvCxnSpPr>
            <p:nvPr/>
          </p:nvCxnSpPr>
          <p:spPr>
            <a:xfrm rot="16200000" flipH="1">
              <a:off x="6139342" y="-1261385"/>
              <a:ext cx="8194" cy="6356316"/>
            </a:xfrm>
            <a:prstGeom prst="curvedConnector3">
              <a:avLst>
                <a:gd name="adj1" fmla="val -7285709"/>
              </a:avLst>
            </a:prstGeom>
            <a:ln w="38100">
              <a:solidFill>
                <a:schemeClr val="accent3"/>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xmlns="" id="{E83F218B-34AF-43A0-8789-C90E32B1C00F}"/>
                </a:ext>
              </a:extLst>
            </p:cNvPr>
            <p:cNvSpPr txBox="1"/>
            <p:nvPr/>
          </p:nvSpPr>
          <p:spPr>
            <a:xfrm>
              <a:off x="5623373" y="1133622"/>
              <a:ext cx="1150703" cy="348813"/>
            </a:xfrm>
            <a:prstGeom prst="rect">
              <a:avLst/>
            </a:prstGeom>
            <a:solidFill>
              <a:schemeClr val="bg1"/>
            </a:solidFill>
          </p:spPr>
          <p:txBody>
            <a:bodyPr wrap="square" rtlCol="0">
              <a:spAutoFit/>
            </a:bodyPr>
            <a:lstStyle/>
            <a:p>
              <a:pPr algn="ctr"/>
              <a:r>
                <a:rPr lang="zh-CN" altLang="en-US" sz="1100" b="1" dirty="0">
                  <a:solidFill>
                    <a:srgbClr val="5BA3EB"/>
                  </a:solidFill>
                </a:rPr>
                <a:t>间接交付</a:t>
              </a:r>
            </a:p>
          </p:txBody>
        </p:sp>
      </p:grpSp>
      <p:graphicFrame>
        <p:nvGraphicFramePr>
          <p:cNvPr id="11" name="表格 11">
            <a:extLst>
              <a:ext uri="{FF2B5EF4-FFF2-40B4-BE49-F238E27FC236}">
                <a16:creationId xmlns:a16="http://schemas.microsoft.com/office/drawing/2014/main" xmlns="" id="{759856BF-360A-4F1F-8071-1E49DAED32C1}"/>
              </a:ext>
            </a:extLst>
          </p:cNvPr>
          <p:cNvGraphicFramePr>
            <a:graphicFrameLocks noGrp="1"/>
          </p:cNvGraphicFramePr>
          <p:nvPr>
            <p:extLst>
              <p:ext uri="{D42A27DB-BD31-4B8C-83A1-F6EECF244321}">
                <p14:modId xmlns:p14="http://schemas.microsoft.com/office/powerpoint/2010/main" val="1172088812"/>
              </p:ext>
            </p:extLst>
          </p:nvPr>
        </p:nvGraphicFramePr>
        <p:xfrm>
          <a:off x="2720098" y="3525123"/>
          <a:ext cx="3764805" cy="1305384"/>
        </p:xfrm>
        <a:graphic>
          <a:graphicData uri="http://schemas.openxmlformats.org/drawingml/2006/table">
            <a:tbl>
              <a:tblPr firstRow="1" bandRow="1">
                <a:tableStyleId>{5C22544A-7EE6-4342-B048-85BDC9FD1C3A}</a:tableStyleId>
              </a:tblPr>
              <a:tblGrid>
                <a:gridCol w="1254935">
                  <a:extLst>
                    <a:ext uri="{9D8B030D-6E8A-4147-A177-3AD203B41FA5}">
                      <a16:colId xmlns:a16="http://schemas.microsoft.com/office/drawing/2014/main" xmlns="" val="639699029"/>
                    </a:ext>
                  </a:extLst>
                </a:gridCol>
                <a:gridCol w="1254935">
                  <a:extLst>
                    <a:ext uri="{9D8B030D-6E8A-4147-A177-3AD203B41FA5}">
                      <a16:colId xmlns:a16="http://schemas.microsoft.com/office/drawing/2014/main" xmlns="" val="3609604489"/>
                    </a:ext>
                  </a:extLst>
                </a:gridCol>
                <a:gridCol w="1254935">
                  <a:extLst>
                    <a:ext uri="{9D8B030D-6E8A-4147-A177-3AD203B41FA5}">
                      <a16:colId xmlns:a16="http://schemas.microsoft.com/office/drawing/2014/main" xmlns="" val="812662858"/>
                    </a:ext>
                  </a:extLst>
                </a:gridCol>
              </a:tblGrid>
              <a:tr h="326346">
                <a:tc>
                  <a:txBody>
                    <a:bodyPr/>
                    <a:lstStyle/>
                    <a:p>
                      <a:pPr algn="ctr"/>
                      <a:r>
                        <a:rPr lang="zh-CN" altLang="en-US" sz="1000" b="1" dirty="0">
                          <a:solidFill>
                            <a:schemeClr val="tx1"/>
                          </a:solidFill>
                        </a:rPr>
                        <a:t>目的网络</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00" b="1" dirty="0">
                          <a:solidFill>
                            <a:schemeClr val="tx1"/>
                          </a:solidFill>
                        </a:rPr>
                        <a:t>地址掩码</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zh-CN" altLang="en-US" sz="1000" b="1" dirty="0">
                          <a:solidFill>
                            <a:schemeClr val="tx1"/>
                          </a:solidFill>
                        </a:rPr>
                        <a:t>下一跳</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659390928"/>
                  </a:ext>
                </a:extLst>
              </a:tr>
              <a:tr h="326346">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3428819217"/>
                  </a:ext>
                </a:extLst>
              </a:tr>
              <a:tr h="326346">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2149298749"/>
                  </a:ext>
                </a:extLst>
              </a:tr>
              <a:tr h="326346">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000" b="1" dirty="0">
                          <a:solidFill>
                            <a:schemeClr val="tx1"/>
                          </a:solidFill>
                        </a:rPr>
                        <a:t>…</a:t>
                      </a:r>
                      <a:endParaRPr lang="zh-CN" altLang="en-US" sz="1000" b="1" dirty="0">
                        <a:solidFill>
                          <a:schemeClr val="tx1"/>
                        </a:solidFill>
                      </a:endParaRP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718558332"/>
                  </a:ext>
                </a:extLst>
              </a:tr>
            </a:tbl>
          </a:graphicData>
        </a:graphic>
      </p:graphicFrame>
      <p:sp>
        <p:nvSpPr>
          <p:cNvPr id="72" name="文本框 71">
            <a:extLst>
              <a:ext uri="{FF2B5EF4-FFF2-40B4-BE49-F238E27FC236}">
                <a16:creationId xmlns:a16="http://schemas.microsoft.com/office/drawing/2014/main" xmlns="" id="{A73529ED-2AF3-42AC-92BA-16893A9AB85D}"/>
              </a:ext>
            </a:extLst>
          </p:cNvPr>
          <p:cNvSpPr txBox="1"/>
          <p:nvPr/>
        </p:nvSpPr>
        <p:spPr>
          <a:xfrm>
            <a:off x="2720097" y="3268192"/>
            <a:ext cx="3764805" cy="261610"/>
          </a:xfrm>
          <a:prstGeom prst="rect">
            <a:avLst/>
          </a:prstGeom>
          <a:noFill/>
        </p:spPr>
        <p:txBody>
          <a:bodyPr wrap="square" rtlCol="0">
            <a:spAutoFit/>
          </a:bodyPr>
          <a:lstStyle/>
          <a:p>
            <a:pPr algn="ctr"/>
            <a:r>
              <a:rPr lang="zh-CN" altLang="en-US" sz="1100" b="1" dirty="0">
                <a:solidFill>
                  <a:srgbClr val="000000"/>
                </a:solidFill>
              </a:rPr>
              <a:t>路由器</a:t>
            </a:r>
            <a:r>
              <a:rPr lang="en-US" altLang="zh-CN" sz="1100" b="1" dirty="0">
                <a:solidFill>
                  <a:srgbClr val="000000"/>
                </a:solidFill>
              </a:rPr>
              <a:t>R</a:t>
            </a:r>
            <a:r>
              <a:rPr lang="zh-CN" altLang="en-US" sz="1100" b="1" dirty="0">
                <a:solidFill>
                  <a:srgbClr val="000000"/>
                </a:solidFill>
              </a:rPr>
              <a:t>的路由表</a:t>
            </a:r>
          </a:p>
        </p:txBody>
      </p:sp>
      <p:sp>
        <p:nvSpPr>
          <p:cNvPr id="78" name="文本框 77">
            <a:extLst>
              <a:ext uri="{FF2B5EF4-FFF2-40B4-BE49-F238E27FC236}">
                <a16:creationId xmlns:a16="http://schemas.microsoft.com/office/drawing/2014/main" xmlns="" id="{A18B4AD6-5DC7-4C94-8E28-D0E2E30F04EA}"/>
              </a:ext>
            </a:extLst>
          </p:cNvPr>
          <p:cNvSpPr txBox="1"/>
          <p:nvPr/>
        </p:nvSpPr>
        <p:spPr>
          <a:xfrm>
            <a:off x="2716376" y="3876097"/>
            <a:ext cx="1251600" cy="261610"/>
          </a:xfrm>
          <a:prstGeom prst="rect">
            <a:avLst/>
          </a:prstGeom>
          <a:noFill/>
        </p:spPr>
        <p:txBody>
          <a:bodyPr wrap="square">
            <a:spAutoFit/>
          </a:bodyPr>
          <a:lstStyle/>
          <a:p>
            <a:r>
              <a:rPr lang="en-US" altLang="zh-CN" sz="1100" b="1" dirty="0">
                <a:solidFill>
                  <a:srgbClr val="000000"/>
                </a:solidFill>
              </a:rPr>
              <a:t>192.168.0.0</a:t>
            </a:r>
            <a:endParaRPr lang="zh-CN" altLang="en-US" sz="1100" b="1" dirty="0">
              <a:solidFill>
                <a:srgbClr val="000000"/>
              </a:solidFill>
            </a:endParaRPr>
          </a:p>
        </p:txBody>
      </p:sp>
      <p:sp>
        <p:nvSpPr>
          <p:cNvPr id="80" name="文本框 79">
            <a:extLst>
              <a:ext uri="{FF2B5EF4-FFF2-40B4-BE49-F238E27FC236}">
                <a16:creationId xmlns:a16="http://schemas.microsoft.com/office/drawing/2014/main" xmlns="" id="{5C54D4C8-BEAE-4F24-810C-A7DEDF02919C}"/>
              </a:ext>
            </a:extLst>
          </p:cNvPr>
          <p:cNvSpPr txBox="1"/>
          <p:nvPr/>
        </p:nvSpPr>
        <p:spPr>
          <a:xfrm>
            <a:off x="5232635" y="3876097"/>
            <a:ext cx="1251600" cy="261610"/>
          </a:xfrm>
          <a:prstGeom prst="rect">
            <a:avLst/>
          </a:prstGeom>
          <a:noFill/>
        </p:spPr>
        <p:txBody>
          <a:bodyPr wrap="square">
            <a:spAutoFit/>
          </a:bodyPr>
          <a:lstStyle/>
          <a:p>
            <a:pPr algn="ctr"/>
            <a:r>
              <a:rPr lang="zh-CN" altLang="en-US" sz="1100" b="1" dirty="0">
                <a:solidFill>
                  <a:srgbClr val="000000"/>
                </a:solidFill>
              </a:rPr>
              <a:t>接口</a:t>
            </a:r>
            <a:r>
              <a:rPr lang="en-US" altLang="zh-CN" sz="1100" b="1" dirty="0">
                <a:solidFill>
                  <a:srgbClr val="000000"/>
                </a:solidFill>
              </a:rPr>
              <a:t>0</a:t>
            </a:r>
            <a:r>
              <a:rPr lang="zh-CN" altLang="en-US" sz="1100" b="1" dirty="0">
                <a:solidFill>
                  <a:srgbClr val="000000"/>
                </a:solidFill>
              </a:rPr>
              <a:t>直连</a:t>
            </a:r>
          </a:p>
        </p:txBody>
      </p:sp>
      <p:sp>
        <p:nvSpPr>
          <p:cNvPr id="81" name="文本框 80">
            <a:extLst>
              <a:ext uri="{FF2B5EF4-FFF2-40B4-BE49-F238E27FC236}">
                <a16:creationId xmlns:a16="http://schemas.microsoft.com/office/drawing/2014/main" xmlns="" id="{61AF9C41-1229-429C-B24C-CAA9CCA06E00}"/>
              </a:ext>
            </a:extLst>
          </p:cNvPr>
          <p:cNvSpPr txBox="1"/>
          <p:nvPr/>
        </p:nvSpPr>
        <p:spPr>
          <a:xfrm>
            <a:off x="2716376" y="4214803"/>
            <a:ext cx="1251600" cy="261610"/>
          </a:xfrm>
          <a:prstGeom prst="rect">
            <a:avLst/>
          </a:prstGeom>
          <a:noFill/>
        </p:spPr>
        <p:txBody>
          <a:bodyPr wrap="square">
            <a:spAutoFit/>
          </a:bodyPr>
          <a:lstStyle/>
          <a:p>
            <a:r>
              <a:rPr lang="en-US" altLang="zh-CN" sz="1100" b="1" dirty="0">
                <a:solidFill>
                  <a:srgbClr val="000000"/>
                </a:solidFill>
              </a:rPr>
              <a:t>192.168.0.128</a:t>
            </a:r>
            <a:endParaRPr lang="zh-CN" altLang="en-US" sz="1100" b="1" dirty="0">
              <a:solidFill>
                <a:srgbClr val="000000"/>
              </a:solidFill>
            </a:endParaRPr>
          </a:p>
        </p:txBody>
      </p:sp>
      <p:sp>
        <p:nvSpPr>
          <p:cNvPr id="83" name="文本框 82">
            <a:extLst>
              <a:ext uri="{FF2B5EF4-FFF2-40B4-BE49-F238E27FC236}">
                <a16:creationId xmlns:a16="http://schemas.microsoft.com/office/drawing/2014/main" xmlns="" id="{6EB4DEA3-9B38-4DFC-8657-168EC8A8C3A8}"/>
              </a:ext>
            </a:extLst>
          </p:cNvPr>
          <p:cNvSpPr txBox="1"/>
          <p:nvPr/>
        </p:nvSpPr>
        <p:spPr>
          <a:xfrm>
            <a:off x="3976206" y="4214803"/>
            <a:ext cx="1251600" cy="261610"/>
          </a:xfrm>
          <a:prstGeom prst="rect">
            <a:avLst/>
          </a:prstGeom>
          <a:noFill/>
        </p:spPr>
        <p:txBody>
          <a:bodyPr wrap="square">
            <a:spAutoFit/>
          </a:bodyPr>
          <a:lstStyle/>
          <a:p>
            <a:pPr algn="ctr"/>
            <a:r>
              <a:rPr lang="en-US" altLang="zh-CN" sz="1100" b="1" dirty="0">
                <a:solidFill>
                  <a:srgbClr val="000000"/>
                </a:solidFill>
              </a:rPr>
              <a:t>255.255.255.128</a:t>
            </a:r>
            <a:endParaRPr lang="zh-CN" altLang="en-US" sz="1100" b="1" dirty="0">
              <a:solidFill>
                <a:srgbClr val="000000"/>
              </a:solidFill>
            </a:endParaRPr>
          </a:p>
        </p:txBody>
      </p:sp>
      <p:sp>
        <p:nvSpPr>
          <p:cNvPr id="84" name="文本框 83">
            <a:extLst>
              <a:ext uri="{FF2B5EF4-FFF2-40B4-BE49-F238E27FC236}">
                <a16:creationId xmlns:a16="http://schemas.microsoft.com/office/drawing/2014/main" xmlns="" id="{7DA04218-87BC-463B-8654-2040AF5A71DF}"/>
              </a:ext>
            </a:extLst>
          </p:cNvPr>
          <p:cNvSpPr txBox="1"/>
          <p:nvPr/>
        </p:nvSpPr>
        <p:spPr>
          <a:xfrm>
            <a:off x="5223957" y="4214803"/>
            <a:ext cx="1251600" cy="261610"/>
          </a:xfrm>
          <a:prstGeom prst="rect">
            <a:avLst/>
          </a:prstGeom>
          <a:noFill/>
        </p:spPr>
        <p:txBody>
          <a:bodyPr wrap="square">
            <a:spAutoFit/>
          </a:bodyPr>
          <a:lstStyle/>
          <a:p>
            <a:pPr algn="ctr"/>
            <a:r>
              <a:rPr lang="zh-CN" altLang="en-US" sz="1100" b="1" dirty="0">
                <a:solidFill>
                  <a:srgbClr val="000000"/>
                </a:solidFill>
              </a:rPr>
              <a:t>接口</a:t>
            </a:r>
            <a:r>
              <a:rPr lang="en-US" altLang="zh-CN" sz="1100" b="1" dirty="0">
                <a:solidFill>
                  <a:srgbClr val="000000"/>
                </a:solidFill>
              </a:rPr>
              <a:t>1</a:t>
            </a:r>
            <a:r>
              <a:rPr lang="zh-CN" altLang="en-US" sz="1100" b="1" dirty="0">
                <a:solidFill>
                  <a:srgbClr val="000000"/>
                </a:solidFill>
              </a:rPr>
              <a:t>直连</a:t>
            </a:r>
          </a:p>
        </p:txBody>
      </p:sp>
      <p:sp>
        <p:nvSpPr>
          <p:cNvPr id="92" name="文本框 91">
            <a:extLst>
              <a:ext uri="{FF2B5EF4-FFF2-40B4-BE49-F238E27FC236}">
                <a16:creationId xmlns:a16="http://schemas.microsoft.com/office/drawing/2014/main" xmlns="" id="{AC3E7BC6-6661-45A2-8306-E5064DDC37B7}"/>
              </a:ext>
            </a:extLst>
          </p:cNvPr>
          <p:cNvSpPr txBox="1"/>
          <p:nvPr/>
        </p:nvSpPr>
        <p:spPr>
          <a:xfrm>
            <a:off x="3976206" y="3876097"/>
            <a:ext cx="1251600" cy="261610"/>
          </a:xfrm>
          <a:prstGeom prst="rect">
            <a:avLst/>
          </a:prstGeom>
          <a:noFill/>
        </p:spPr>
        <p:txBody>
          <a:bodyPr wrap="square">
            <a:spAutoFit/>
          </a:bodyPr>
          <a:lstStyle/>
          <a:p>
            <a:pPr algn="ctr"/>
            <a:r>
              <a:rPr lang="en-US" altLang="zh-CN" sz="1100" b="1" dirty="0">
                <a:solidFill>
                  <a:srgbClr val="000000"/>
                </a:solidFill>
              </a:rPr>
              <a:t>255.255.255.128</a:t>
            </a:r>
            <a:endParaRPr lang="zh-CN" altLang="en-US" sz="1100" b="1" dirty="0">
              <a:solidFill>
                <a:srgbClr val="000000"/>
              </a:solidFill>
            </a:endParaRPr>
          </a:p>
        </p:txBody>
      </p:sp>
    </p:spTree>
    <p:custDataLst>
      <p:tags r:id="rId1"/>
    </p:custDataLst>
    <p:extLst>
      <p:ext uri="{BB962C8B-B14F-4D97-AF65-F5344CB8AC3E}">
        <p14:creationId xmlns:p14="http://schemas.microsoft.com/office/powerpoint/2010/main" val="365627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79"/>
                                        </p:tgtEl>
                                        <p:attrNameLst>
                                          <p:attrName>style.visibility</p:attrName>
                                        </p:attrNameLst>
                                      </p:cBhvr>
                                      <p:to>
                                        <p:strVal val="visible"/>
                                      </p:to>
                                    </p:set>
                                    <p:anim calcmode="lin" valueType="num">
                                      <p:cBhvr additive="base">
                                        <p:cTn id="7" dur="500"/>
                                        <p:tgtEl>
                                          <p:spTgt spid="79"/>
                                        </p:tgtEl>
                                        <p:attrNameLst>
                                          <p:attrName>ppt_x</p:attrName>
                                        </p:attrNameLst>
                                      </p:cBhvr>
                                      <p:tavLst>
                                        <p:tav tm="0">
                                          <p:val>
                                            <p:strVal val="#ppt_x-#ppt_w*1.125000"/>
                                          </p:val>
                                        </p:tav>
                                        <p:tav tm="100000">
                                          <p:val>
                                            <p:strVal val="#ppt_x"/>
                                          </p:val>
                                        </p:tav>
                                      </p:tavLst>
                                    </p:anim>
                                    <p:animEffect transition="in" filter="wipe(right)">
                                      <p:cBhvr>
                                        <p:cTn id="8" dur="500"/>
                                        <p:tgtEl>
                                          <p:spTgt spid="79"/>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additive="base">
                                        <p:cTn id="12" dur="500"/>
                                        <p:tgtEl>
                                          <p:spTgt spid="85"/>
                                        </p:tgtEl>
                                        <p:attrNameLst>
                                          <p:attrName>ppt_y</p:attrName>
                                        </p:attrNameLst>
                                      </p:cBhvr>
                                      <p:tavLst>
                                        <p:tav tm="0">
                                          <p:val>
                                            <p:strVal val="#ppt_y+#ppt_h*1.125000"/>
                                          </p:val>
                                        </p:tav>
                                        <p:tav tm="100000">
                                          <p:val>
                                            <p:strVal val="#ppt_y"/>
                                          </p:val>
                                        </p:tav>
                                      </p:tavLst>
                                    </p:anim>
                                    <p:animEffect transition="in" filter="wipe(up)">
                                      <p:cBhvr>
                                        <p:cTn id="13"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7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圆角矩形 65"/>
          <p:cNvSpPr/>
          <p:nvPr/>
        </p:nvSpPr>
        <p:spPr>
          <a:xfrm>
            <a:off x="344776" y="633725"/>
            <a:ext cx="8469440" cy="37291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4" name="椭圆 3"/>
          <p:cNvSpPr/>
          <p:nvPr/>
        </p:nvSpPr>
        <p:spPr bwMode="auto">
          <a:xfrm rot="20475920">
            <a:off x="1042029" y="910124"/>
            <a:ext cx="3351723" cy="1002368"/>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graphicFrame>
        <p:nvGraphicFramePr>
          <p:cNvPr id="8" name="Group 125"/>
          <p:cNvGraphicFramePr>
            <a:graphicFrameLocks noGrp="1"/>
          </p:cNvGraphicFramePr>
          <p:nvPr/>
        </p:nvGraphicFramePr>
        <p:xfrm>
          <a:off x="5544358" y="1184245"/>
          <a:ext cx="2790174" cy="1076799"/>
        </p:xfrm>
        <a:graphic>
          <a:graphicData uri="http://schemas.openxmlformats.org/drawingml/2006/table">
            <a:tbl>
              <a:tblPr/>
              <a:tblGrid>
                <a:gridCol w="1543446"/>
                <a:gridCol w="1246728"/>
              </a:tblGrid>
              <a:tr h="286975">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前缀匹配</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下一跳</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789824">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128.1.2.192/26</a:t>
                      </a: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128.1.2.128/25</a:t>
                      </a: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128.1.3.64/26</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0</a:t>
                      </a:r>
                    </a:p>
                    <a:p>
                      <a:pPr marL="0" marR="0" lvl="0" indent="0" algn="l" defTabSz="914400" rtl="0" eaLnBrk="1" fontAlgn="base" latinLnBrk="0" hangingPunct="1">
                        <a:lnSpc>
                          <a:spcPct val="90000"/>
                        </a:lnSpc>
                        <a:spcBef>
                          <a:spcPct val="20000"/>
                        </a:spcBef>
                        <a:spcAft>
                          <a:spcPct val="0"/>
                        </a:spcAft>
                        <a:buClrTx/>
                        <a:buSzTx/>
                        <a:buFontTx/>
                        <a:buNone/>
                      </a:pPr>
                      <a:r>
                        <a:rPr kumimoji="1" lang="zh-CN" altLang="en-US"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1</a:t>
                      </a:r>
                    </a:p>
                    <a:p>
                      <a:pPr marL="0" marR="0" lvl="0" indent="0" algn="l" defTabSz="914400" rtl="0" eaLnBrk="1" fontAlgn="base" latinLnBrk="0" hangingPunct="1">
                        <a:lnSpc>
                          <a:spcPct val="90000"/>
                        </a:lnSpc>
                        <a:spcBef>
                          <a:spcPct val="20000"/>
                        </a:spcBef>
                        <a:spcAft>
                          <a:spcPct val="0"/>
                        </a:spcAft>
                        <a:buClrTx/>
                        <a:buSzTx/>
                        <a:buFontTx/>
                        <a:buNone/>
                      </a:pPr>
                      <a:r>
                        <a:rPr kumimoji="1" lang="en-US" altLang="zh-CN" sz="1400" b="1"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 R</a:t>
                      </a:r>
                      <a:r>
                        <a:rPr kumimoji="1" lang="en-US" altLang="zh-CN" sz="1400" b="1" i="0" u="none" strike="noStrike" cap="none" normalizeH="0" baseline="-25000" dirty="0">
                          <a:ln>
                            <a:noFill/>
                          </a:ln>
                          <a:solidFill>
                            <a:schemeClr val="tx1"/>
                          </a:solidFill>
                          <a:effectLst/>
                          <a:latin typeface="微软雅黑" panose="020B0503020204020204" pitchFamily="34" charset="-122"/>
                          <a:ea typeface="微软雅黑" panose="020B0503020204020204" pitchFamily="34" charset="-122"/>
                        </a:rPr>
                        <a:t>2</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pSp>
        <p:nvGrpSpPr>
          <p:cNvPr id="63" name="组合 62"/>
          <p:cNvGrpSpPr/>
          <p:nvPr/>
        </p:nvGrpSpPr>
        <p:grpSpPr>
          <a:xfrm>
            <a:off x="344775" y="661208"/>
            <a:ext cx="7314136" cy="3595998"/>
            <a:chOff x="344775" y="661208"/>
            <a:chExt cx="7314136" cy="3595998"/>
          </a:xfrm>
        </p:grpSpPr>
        <p:grpSp>
          <p:nvGrpSpPr>
            <p:cNvPr id="68" name="组合 67"/>
            <p:cNvGrpSpPr/>
            <p:nvPr/>
          </p:nvGrpSpPr>
          <p:grpSpPr>
            <a:xfrm>
              <a:off x="344775" y="661208"/>
              <a:ext cx="7314136" cy="3595998"/>
              <a:chOff x="344775" y="661208"/>
              <a:chExt cx="7314136" cy="3595998"/>
            </a:xfrm>
          </p:grpSpPr>
          <p:sp>
            <p:nvSpPr>
              <p:cNvPr id="65" name="直角三角形 64"/>
              <p:cNvSpPr/>
              <p:nvPr/>
            </p:nvSpPr>
            <p:spPr>
              <a:xfrm rot="16200000">
                <a:off x="4357107" y="1079129"/>
                <a:ext cx="1089992" cy="1274054"/>
              </a:xfrm>
              <a:prstGeom prst="r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 name="椭圆 1"/>
              <p:cNvSpPr/>
              <p:nvPr/>
            </p:nvSpPr>
            <p:spPr bwMode="auto">
              <a:xfrm>
                <a:off x="3607791" y="2535299"/>
                <a:ext cx="3716460" cy="1197252"/>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3" name="椭圆 2"/>
              <p:cNvSpPr/>
              <p:nvPr/>
            </p:nvSpPr>
            <p:spPr bwMode="auto">
              <a:xfrm rot="16200000">
                <a:off x="883716" y="2425929"/>
                <a:ext cx="1925637" cy="1736917"/>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6" name="Text Box 20"/>
              <p:cNvSpPr txBox="1">
                <a:spLocks noChangeArrowheads="1"/>
              </p:cNvSpPr>
              <p:nvPr/>
            </p:nvSpPr>
            <p:spPr bwMode="auto">
              <a:xfrm>
                <a:off x="2456408" y="203983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128.1.2.194</a:t>
                </a:r>
              </a:p>
            </p:txBody>
          </p:sp>
          <p:sp>
            <p:nvSpPr>
              <p:cNvPr id="7" name="Text Box 25"/>
              <p:cNvSpPr txBox="1">
                <a:spLocks noChangeArrowheads="1"/>
              </p:cNvSpPr>
              <p:nvPr/>
            </p:nvSpPr>
            <p:spPr bwMode="auto">
              <a:xfrm>
                <a:off x="3732139" y="1824581"/>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0" name="Line 19"/>
              <p:cNvSpPr>
                <a:spLocks noChangeShapeType="1"/>
              </p:cNvSpPr>
              <p:nvPr/>
            </p:nvSpPr>
            <p:spPr bwMode="auto">
              <a:xfrm>
                <a:off x="2775735" y="1678638"/>
                <a:ext cx="1301162" cy="55733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 name="Line 16"/>
              <p:cNvSpPr>
                <a:spLocks noChangeShapeType="1"/>
              </p:cNvSpPr>
              <p:nvPr/>
            </p:nvSpPr>
            <p:spPr bwMode="auto">
              <a:xfrm flipH="1">
                <a:off x="1638141" y="1656270"/>
                <a:ext cx="947995" cy="25303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2" name="Line 8"/>
              <p:cNvSpPr>
                <a:spLocks noChangeShapeType="1"/>
              </p:cNvSpPr>
              <p:nvPr/>
            </p:nvSpPr>
            <p:spPr bwMode="auto">
              <a:xfrm flipH="1">
                <a:off x="2658440" y="1101262"/>
                <a:ext cx="956029" cy="55360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13" name="Picture 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93961" y="824458"/>
                <a:ext cx="345456"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 Box 9"/>
              <p:cNvSpPr txBox="1">
                <a:spLocks noChangeArrowheads="1"/>
              </p:cNvSpPr>
              <p:nvPr/>
            </p:nvSpPr>
            <p:spPr bwMode="auto">
              <a:xfrm>
                <a:off x="2171247" y="91222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128.1.2.193</a:t>
                </a:r>
              </a:p>
            </p:txBody>
          </p:sp>
          <p:sp>
            <p:nvSpPr>
              <p:cNvPr id="15" name="Text Box 23"/>
              <p:cNvSpPr txBox="1">
                <a:spLocks noChangeArrowheads="1"/>
              </p:cNvSpPr>
              <p:nvPr/>
            </p:nvSpPr>
            <p:spPr bwMode="auto">
              <a:xfrm>
                <a:off x="3839945" y="816458"/>
                <a:ext cx="1225389" cy="338554"/>
              </a:xfrm>
              <a:prstGeom prst="rect">
                <a:avLst/>
              </a:prstGeom>
              <a:solidFill>
                <a:srgbClr val="00FFFF"/>
              </a:solidFill>
              <a:ln w="9525">
                <a:solidFill>
                  <a:schemeClr val="tx1"/>
                </a:solidFill>
                <a:miter lim="800000"/>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prstClr val="black"/>
                    </a:solidFill>
                    <a:latin typeface="微软雅黑" panose="020B0503020204020204" pitchFamily="34" charset="-122"/>
                    <a:ea typeface="微软雅黑" panose="020B0503020204020204" pitchFamily="34" charset="-122"/>
                  </a:rPr>
                  <a:t>源主机 </a:t>
                </a:r>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1</a:t>
                </a:r>
              </a:p>
            </p:txBody>
          </p:sp>
          <p:sp>
            <p:nvSpPr>
              <p:cNvPr id="16" name="Text Box 10"/>
              <p:cNvSpPr txBox="1">
                <a:spLocks noChangeArrowheads="1"/>
              </p:cNvSpPr>
              <p:nvPr/>
            </p:nvSpPr>
            <p:spPr bwMode="auto">
              <a:xfrm>
                <a:off x="455247" y="773480"/>
                <a:ext cx="1747717" cy="514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128.1.2.192/26</a:t>
                </a:r>
              </a:p>
            </p:txBody>
          </p:sp>
          <p:sp>
            <p:nvSpPr>
              <p:cNvPr id="17" name="Line 45"/>
              <p:cNvSpPr>
                <a:spLocks noChangeShapeType="1"/>
              </p:cNvSpPr>
              <p:nvPr/>
            </p:nvSpPr>
            <p:spPr bwMode="auto">
              <a:xfrm flipH="1" flipV="1">
                <a:off x="2294019" y="3312971"/>
                <a:ext cx="808348" cy="22368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8" name="Line 41"/>
              <p:cNvSpPr>
                <a:spLocks noChangeShapeType="1"/>
              </p:cNvSpPr>
              <p:nvPr/>
            </p:nvSpPr>
            <p:spPr bwMode="auto">
              <a:xfrm flipH="1">
                <a:off x="4263353" y="2793929"/>
                <a:ext cx="1332012" cy="4333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9" name="Line 33"/>
              <p:cNvSpPr>
                <a:spLocks noChangeShapeType="1"/>
              </p:cNvSpPr>
              <p:nvPr/>
            </p:nvSpPr>
            <p:spPr bwMode="auto">
              <a:xfrm flipH="1">
                <a:off x="2051398" y="3354911"/>
                <a:ext cx="88372" cy="52285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20" name="Line 32"/>
              <p:cNvSpPr>
                <a:spLocks noChangeShapeType="1"/>
              </p:cNvSpPr>
              <p:nvPr/>
            </p:nvSpPr>
            <p:spPr bwMode="auto">
              <a:xfrm flipH="1">
                <a:off x="3297683" y="2900177"/>
                <a:ext cx="819453" cy="669643"/>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21" name="Line 21"/>
              <p:cNvSpPr>
                <a:spLocks noChangeShapeType="1"/>
              </p:cNvSpPr>
              <p:nvPr/>
            </p:nvSpPr>
            <p:spPr bwMode="auto">
              <a:xfrm>
                <a:off x="4207116" y="2371732"/>
                <a:ext cx="1607" cy="462739"/>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22" name="Picture 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74653" y="3753341"/>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 name="Picture 1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19621" y="1719179"/>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 name="Group 18"/>
              <p:cNvGrpSpPr/>
              <p:nvPr/>
            </p:nvGrpSpPr>
            <p:grpSpPr bwMode="auto">
              <a:xfrm>
                <a:off x="3943605" y="2125684"/>
                <a:ext cx="531842" cy="303367"/>
                <a:chOff x="864" y="1824"/>
                <a:chExt cx="432" cy="288"/>
              </a:xfrm>
            </p:grpSpPr>
            <p:pic>
              <p:nvPicPr>
                <p:cNvPr id="25" name="Picture 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26" name="Picture 1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27"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02173" y="2589821"/>
                <a:ext cx="345456"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 Box 22"/>
              <p:cNvSpPr txBox="1">
                <a:spLocks noChangeArrowheads="1"/>
              </p:cNvSpPr>
              <p:nvPr/>
            </p:nvSpPr>
            <p:spPr bwMode="auto">
              <a:xfrm>
                <a:off x="2853215" y="2404897"/>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128.1.2.130</a:t>
                </a:r>
              </a:p>
            </p:txBody>
          </p:sp>
          <p:sp>
            <p:nvSpPr>
              <p:cNvPr id="29" name="Text Box 24"/>
              <p:cNvSpPr txBox="1">
                <a:spLocks noChangeArrowheads="1"/>
              </p:cNvSpPr>
              <p:nvPr/>
            </p:nvSpPr>
            <p:spPr bwMode="auto">
              <a:xfrm>
                <a:off x="4108734" y="1835693"/>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1</a:t>
                </a:r>
              </a:p>
            </p:txBody>
          </p:sp>
          <p:sp>
            <p:nvSpPr>
              <p:cNvPr id="30" name="Text Box 26"/>
              <p:cNvSpPr txBox="1">
                <a:spLocks noChangeArrowheads="1"/>
              </p:cNvSpPr>
              <p:nvPr/>
            </p:nvSpPr>
            <p:spPr bwMode="auto">
              <a:xfrm>
                <a:off x="4178194" y="2368936"/>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a:t>
                </a:r>
                <a:endParaRPr lang="en-US" altLang="zh-CN" sz="1600" b="1" baseline="-25000">
                  <a:solidFill>
                    <a:prstClr val="black"/>
                  </a:solidFill>
                  <a:latin typeface="微软雅黑" panose="020B0503020204020204" pitchFamily="34" charset="-122"/>
                  <a:ea typeface="微软雅黑" panose="020B0503020204020204" pitchFamily="34" charset="-122"/>
                </a:endParaRPr>
              </a:p>
            </p:txBody>
          </p:sp>
          <p:sp>
            <p:nvSpPr>
              <p:cNvPr id="31" name="Line 27"/>
              <p:cNvSpPr>
                <a:spLocks noChangeShapeType="1"/>
              </p:cNvSpPr>
              <p:nvPr/>
            </p:nvSpPr>
            <p:spPr bwMode="auto">
              <a:xfrm>
                <a:off x="4263353" y="2837267"/>
                <a:ext cx="1307911" cy="462738"/>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32" name="Group 28"/>
              <p:cNvGrpSpPr/>
              <p:nvPr/>
            </p:nvGrpSpPr>
            <p:grpSpPr bwMode="auto">
              <a:xfrm>
                <a:off x="3032567" y="3427224"/>
                <a:ext cx="531841" cy="303366"/>
                <a:chOff x="864" y="1824"/>
                <a:chExt cx="432" cy="288"/>
              </a:xfrm>
            </p:grpSpPr>
            <p:pic>
              <p:nvPicPr>
                <p:cNvPr id="33"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34" name="Picture 30"/>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35" name="Text Box 31"/>
              <p:cNvSpPr txBox="1">
                <a:spLocks noChangeArrowheads="1"/>
              </p:cNvSpPr>
              <p:nvPr/>
            </p:nvSpPr>
            <p:spPr bwMode="auto">
              <a:xfrm>
                <a:off x="3511384" y="3483144"/>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2</a:t>
                </a:r>
              </a:p>
            </p:txBody>
          </p:sp>
          <p:sp>
            <p:nvSpPr>
              <p:cNvPr id="36" name="Line 35"/>
              <p:cNvSpPr>
                <a:spLocks noChangeShapeType="1"/>
              </p:cNvSpPr>
              <p:nvPr/>
            </p:nvSpPr>
            <p:spPr bwMode="auto">
              <a:xfrm flipH="1">
                <a:off x="2147804" y="2732799"/>
                <a:ext cx="36955" cy="580171"/>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37" name="Picture 1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9129" y="3034385"/>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Text Box 37"/>
              <p:cNvSpPr txBox="1">
                <a:spLocks noChangeArrowheads="1"/>
              </p:cNvSpPr>
              <p:nvPr/>
            </p:nvSpPr>
            <p:spPr bwMode="auto">
              <a:xfrm>
                <a:off x="5909138" y="2500740"/>
                <a:ext cx="1749773" cy="514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128.1.2.128/25</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39" name="Text Box 39"/>
              <p:cNvSpPr txBox="1">
                <a:spLocks noChangeArrowheads="1"/>
              </p:cNvSpPr>
              <p:nvPr/>
            </p:nvSpPr>
            <p:spPr bwMode="auto">
              <a:xfrm>
                <a:off x="5888875" y="3027938"/>
                <a:ext cx="1435376" cy="338554"/>
              </a:xfrm>
              <a:prstGeom prst="rect">
                <a:avLst/>
              </a:prstGeom>
              <a:solidFill>
                <a:srgbClr val="00FFFF"/>
              </a:solidFill>
              <a:ln w="9525">
                <a:solidFill>
                  <a:schemeClr val="tx1"/>
                </a:solidFill>
                <a:miter lim="800000"/>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prstClr val="black"/>
                    </a:solidFill>
                    <a:latin typeface="微软雅黑" panose="020B0503020204020204" pitchFamily="34" charset="-122"/>
                    <a:ea typeface="微软雅黑" panose="020B0503020204020204" pitchFamily="34" charset="-122"/>
                  </a:rPr>
                  <a:t>目的主机 </a:t>
                </a:r>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2</a:t>
                </a:r>
              </a:p>
            </p:txBody>
          </p:sp>
          <p:sp>
            <p:nvSpPr>
              <p:cNvPr id="40" name="Text Box 40"/>
              <p:cNvSpPr txBox="1">
                <a:spLocks noChangeArrowheads="1"/>
              </p:cNvSpPr>
              <p:nvPr/>
            </p:nvSpPr>
            <p:spPr bwMode="auto">
              <a:xfrm>
                <a:off x="4856211" y="334497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128.1.2.132</a:t>
                </a:r>
              </a:p>
            </p:txBody>
          </p:sp>
          <p:sp>
            <p:nvSpPr>
              <p:cNvPr id="41" name="Text Box 42"/>
              <p:cNvSpPr txBox="1">
                <a:spLocks noChangeArrowheads="1"/>
              </p:cNvSpPr>
              <p:nvPr/>
            </p:nvSpPr>
            <p:spPr bwMode="auto">
              <a:xfrm>
                <a:off x="3269292" y="313659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42" name="Text Box 43"/>
              <p:cNvSpPr txBox="1">
                <a:spLocks noChangeArrowheads="1"/>
              </p:cNvSpPr>
              <p:nvPr/>
            </p:nvSpPr>
            <p:spPr bwMode="auto">
              <a:xfrm>
                <a:off x="2804933" y="315647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43" name="Text Box 44"/>
              <p:cNvSpPr txBox="1">
                <a:spLocks noChangeArrowheads="1"/>
              </p:cNvSpPr>
              <p:nvPr/>
            </p:nvSpPr>
            <p:spPr bwMode="auto">
              <a:xfrm>
                <a:off x="3533879" y="321752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128.1.2.131</a:t>
                </a:r>
              </a:p>
            </p:txBody>
          </p:sp>
          <p:pic>
            <p:nvPicPr>
              <p:cNvPr id="44"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9263" y="2489547"/>
                <a:ext cx="347062"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 Box 46"/>
              <p:cNvSpPr txBox="1">
                <a:spLocks noChangeArrowheads="1"/>
              </p:cNvSpPr>
              <p:nvPr/>
            </p:nvSpPr>
            <p:spPr bwMode="auto">
              <a:xfrm>
                <a:off x="1508068" y="3842425"/>
                <a:ext cx="44325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46" name="Text Box 48"/>
              <p:cNvSpPr txBox="1">
                <a:spLocks noChangeArrowheads="1"/>
              </p:cNvSpPr>
              <p:nvPr/>
            </p:nvSpPr>
            <p:spPr bwMode="auto">
              <a:xfrm>
                <a:off x="2285477" y="3692457"/>
                <a:ext cx="1264222"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128.1.3.65</a:t>
                </a:r>
              </a:p>
            </p:txBody>
          </p:sp>
          <p:sp>
            <p:nvSpPr>
              <p:cNvPr id="47" name="Text Box 38"/>
              <p:cNvSpPr txBox="1">
                <a:spLocks noChangeArrowheads="1"/>
              </p:cNvSpPr>
              <p:nvPr/>
            </p:nvSpPr>
            <p:spPr bwMode="auto">
              <a:xfrm>
                <a:off x="344775" y="2585387"/>
                <a:ext cx="1619542" cy="514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a:solidFill>
                      <a:prstClr val="black"/>
                    </a:solidFill>
                    <a:latin typeface="微软雅黑" panose="020B0503020204020204" pitchFamily="34" charset="-122"/>
                    <a:ea typeface="微软雅黑" panose="020B0503020204020204" pitchFamily="34" charset="-122"/>
                  </a:rPr>
                  <a:t>128.1.3.64/26</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48" name="Text Box 47"/>
              <p:cNvSpPr txBox="1">
                <a:spLocks noChangeArrowheads="1"/>
              </p:cNvSpPr>
              <p:nvPr/>
            </p:nvSpPr>
            <p:spPr bwMode="auto">
              <a:xfrm>
                <a:off x="783205" y="3498904"/>
                <a:ext cx="1264222"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128.1.3.66</a:t>
                </a:r>
              </a:p>
            </p:txBody>
          </p:sp>
          <p:sp>
            <p:nvSpPr>
              <p:cNvPr id="50" name="椭圆 67"/>
              <p:cNvSpPr>
                <a:spLocks noChangeArrowheads="1"/>
              </p:cNvSpPr>
              <p:nvPr/>
            </p:nvSpPr>
            <p:spPr bwMode="auto">
              <a:xfrm>
                <a:off x="2872438" y="3447105"/>
                <a:ext cx="72305" cy="62910"/>
              </a:xfrm>
              <a:prstGeom prst="ellipse">
                <a:avLst/>
              </a:prstGeom>
              <a:solidFill>
                <a:schemeClr val="bg1"/>
              </a:solidFill>
              <a:ln w="9525" algn="ctr">
                <a:solidFill>
                  <a:schemeClr val="tx1"/>
                </a:solidFill>
                <a:rou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1" name="椭圆 68"/>
              <p:cNvSpPr>
                <a:spLocks noChangeArrowheads="1"/>
              </p:cNvSpPr>
              <p:nvPr/>
            </p:nvSpPr>
            <p:spPr bwMode="auto">
              <a:xfrm>
                <a:off x="5415407" y="3222106"/>
                <a:ext cx="73911" cy="64308"/>
              </a:xfrm>
              <a:prstGeom prst="ellipse">
                <a:avLst/>
              </a:prstGeom>
              <a:solidFill>
                <a:schemeClr val="bg1"/>
              </a:solidFill>
              <a:ln w="9525" algn="ctr">
                <a:solidFill>
                  <a:schemeClr val="tx1"/>
                </a:solidFill>
                <a:rou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2" name="椭圆 69"/>
              <p:cNvSpPr>
                <a:spLocks noChangeArrowheads="1"/>
              </p:cNvSpPr>
              <p:nvPr/>
            </p:nvSpPr>
            <p:spPr bwMode="auto">
              <a:xfrm>
                <a:off x="3540306" y="3316782"/>
                <a:ext cx="73911" cy="62911"/>
              </a:xfrm>
              <a:prstGeom prst="ellipse">
                <a:avLst/>
              </a:prstGeom>
              <a:solidFill>
                <a:schemeClr val="bg1"/>
              </a:solidFill>
              <a:ln w="9525" algn="ctr">
                <a:solidFill>
                  <a:schemeClr val="tx1"/>
                </a:solidFill>
                <a:rou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3" name="椭圆 70"/>
              <p:cNvSpPr>
                <a:spLocks noChangeArrowheads="1"/>
              </p:cNvSpPr>
              <p:nvPr/>
            </p:nvSpPr>
            <p:spPr bwMode="auto">
              <a:xfrm>
                <a:off x="2046577" y="3633113"/>
                <a:ext cx="72305" cy="62911"/>
              </a:xfrm>
              <a:prstGeom prst="ellipse">
                <a:avLst/>
              </a:prstGeom>
              <a:solidFill>
                <a:schemeClr val="bg1"/>
              </a:solidFill>
              <a:ln w="9525" algn="ctr">
                <a:solidFill>
                  <a:schemeClr val="tx1"/>
                </a:solidFill>
                <a:rou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4" name="椭圆 71"/>
              <p:cNvSpPr>
                <a:spLocks noChangeArrowheads="1"/>
              </p:cNvSpPr>
              <p:nvPr/>
            </p:nvSpPr>
            <p:spPr bwMode="auto">
              <a:xfrm>
                <a:off x="4163733" y="2501747"/>
                <a:ext cx="73911" cy="62910"/>
              </a:xfrm>
              <a:prstGeom prst="ellipse">
                <a:avLst/>
              </a:prstGeom>
              <a:solidFill>
                <a:schemeClr val="bg1"/>
              </a:solidFill>
              <a:ln w="9525" algn="ctr">
                <a:solidFill>
                  <a:schemeClr val="tx1"/>
                </a:solidFill>
                <a:rou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5" name="椭圆 72"/>
              <p:cNvSpPr>
                <a:spLocks noChangeArrowheads="1"/>
              </p:cNvSpPr>
              <p:nvPr/>
            </p:nvSpPr>
            <p:spPr bwMode="auto">
              <a:xfrm>
                <a:off x="3792649" y="2084212"/>
                <a:ext cx="72305" cy="62911"/>
              </a:xfrm>
              <a:prstGeom prst="ellipse">
                <a:avLst/>
              </a:prstGeom>
              <a:solidFill>
                <a:schemeClr val="bg1"/>
              </a:solidFill>
              <a:ln w="9525" algn="ctr">
                <a:solidFill>
                  <a:schemeClr val="tx1"/>
                </a:solidFill>
                <a:rou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6" name="椭圆 73"/>
              <p:cNvSpPr>
                <a:spLocks noChangeArrowheads="1"/>
              </p:cNvSpPr>
              <p:nvPr/>
            </p:nvSpPr>
            <p:spPr bwMode="auto">
              <a:xfrm>
                <a:off x="3418443" y="1171162"/>
                <a:ext cx="72304" cy="64308"/>
              </a:xfrm>
              <a:prstGeom prst="ellipse">
                <a:avLst/>
              </a:prstGeom>
              <a:solidFill>
                <a:schemeClr val="bg1"/>
              </a:solidFill>
              <a:ln w="9525" algn="ctr">
                <a:solidFill>
                  <a:schemeClr val="tx1"/>
                </a:solidFill>
                <a:rou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7" name="Text Box 10"/>
              <p:cNvSpPr txBox="1">
                <a:spLocks noChangeArrowheads="1"/>
              </p:cNvSpPr>
              <p:nvPr/>
            </p:nvSpPr>
            <p:spPr bwMode="auto">
              <a:xfrm>
                <a:off x="1690024" y="661208"/>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1</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58" name="Text Box 37"/>
              <p:cNvSpPr txBox="1">
                <a:spLocks noChangeArrowheads="1"/>
              </p:cNvSpPr>
              <p:nvPr/>
            </p:nvSpPr>
            <p:spPr bwMode="auto">
              <a:xfrm>
                <a:off x="6571928" y="2245549"/>
                <a:ext cx="5704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2 </a:t>
                </a:r>
              </a:p>
            </p:txBody>
          </p:sp>
          <p:sp>
            <p:nvSpPr>
              <p:cNvPr id="59" name="Text Box 38"/>
              <p:cNvSpPr txBox="1">
                <a:spLocks noChangeArrowheads="1"/>
              </p:cNvSpPr>
              <p:nvPr/>
            </p:nvSpPr>
            <p:spPr bwMode="auto">
              <a:xfrm>
                <a:off x="908984" y="2317359"/>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9" name="Text Box 98"/>
              <p:cNvSpPr txBox="1">
                <a:spLocks noChangeArrowheads="1"/>
              </p:cNvSpPr>
              <p:nvPr/>
            </p:nvSpPr>
            <p:spPr bwMode="auto">
              <a:xfrm>
                <a:off x="6138447" y="884729"/>
                <a:ext cx="1513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dirty="0">
                    <a:solidFill>
                      <a:prstClr val="black"/>
                    </a:solidFill>
                    <a:latin typeface="微软雅黑" panose="020B0503020204020204" pitchFamily="34" charset="-122"/>
                    <a:ea typeface="微软雅黑" panose="020B0503020204020204" pitchFamily="34" charset="-122"/>
                  </a:rPr>
                  <a:t>R</a:t>
                </a:r>
                <a:r>
                  <a:rPr lang="en-US" altLang="zh-CN" sz="1400" b="1" baseline="-25000" dirty="0">
                    <a:solidFill>
                      <a:prstClr val="black"/>
                    </a:solidFill>
                    <a:latin typeface="微软雅黑" panose="020B0503020204020204" pitchFamily="34" charset="-122"/>
                    <a:ea typeface="微软雅黑" panose="020B0503020204020204" pitchFamily="34" charset="-122"/>
                  </a:rPr>
                  <a:t>1</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的部分转发表</a:t>
                </a:r>
                <a:endParaRPr lang="zh-CN" altLang="en-US" sz="1400" b="1" baseline="-25000" dirty="0">
                  <a:solidFill>
                    <a:prstClr val="black"/>
                  </a:solidFill>
                  <a:latin typeface="微软雅黑" panose="020B0503020204020204" pitchFamily="34" charset="-122"/>
                  <a:ea typeface="微软雅黑" panose="020B0503020204020204" pitchFamily="34" charset="-122"/>
                </a:endParaRPr>
              </a:p>
            </p:txBody>
          </p:sp>
        </p:grpSp>
        <p:pic>
          <p:nvPicPr>
            <p:cNvPr id="70" name="Picture 5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87487" y="315983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1" name="Picture 5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22705" y="2689821"/>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2" name="Picture 58"/>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94672" y="150706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grpSp>
        <p:nvGrpSpPr>
          <p:cNvPr id="69" name="组合 68"/>
          <p:cNvGrpSpPr/>
          <p:nvPr/>
        </p:nvGrpSpPr>
        <p:grpSpPr>
          <a:xfrm>
            <a:off x="1172946" y="1165057"/>
            <a:ext cx="6718453" cy="3520238"/>
            <a:chOff x="1172946" y="1165057"/>
            <a:chExt cx="6718453" cy="3520238"/>
          </a:xfrm>
        </p:grpSpPr>
        <p:sp>
          <p:nvSpPr>
            <p:cNvPr id="67" name="矩形 66"/>
            <p:cNvSpPr/>
            <p:nvPr/>
          </p:nvSpPr>
          <p:spPr>
            <a:xfrm>
              <a:off x="1172946" y="4346741"/>
              <a:ext cx="6718453" cy="338554"/>
            </a:xfrm>
            <a:prstGeom prst="rect">
              <a:avLst/>
            </a:prstGeom>
          </p:spPr>
          <p:txBody>
            <a:bodyPr wrap="square">
              <a:spAutoFit/>
            </a:bodyPr>
            <a:lstStyle/>
            <a:p>
              <a:pPr algn="ctr"/>
              <a:r>
                <a:rPr lang="zh-CN" altLang="en-US" sz="1600" b="1" dirty="0">
                  <a:solidFill>
                    <a:srgbClr val="C00000"/>
                  </a:solidFill>
                  <a:latin typeface="微软雅黑" panose="020B0503020204020204" pitchFamily="34" charset="-122"/>
                  <a:ea typeface="微软雅黑" panose="020B0503020204020204" pitchFamily="34" charset="-122"/>
                </a:rPr>
                <a:t>主机 </a:t>
              </a:r>
              <a:r>
                <a:rPr lang="en-US" altLang="zh-CN" sz="1600" b="1" dirty="0">
                  <a:solidFill>
                    <a:srgbClr val="C00000"/>
                  </a:solidFill>
                  <a:latin typeface="微软雅黑" panose="020B0503020204020204" pitchFamily="34" charset="-122"/>
                  <a:ea typeface="微软雅黑" panose="020B0503020204020204" pitchFamily="34" charset="-122"/>
                </a:rPr>
                <a:t>H</a:t>
              </a:r>
              <a:r>
                <a:rPr lang="en-US" altLang="zh-CN" sz="1600" b="1" baseline="-25000" dirty="0">
                  <a:solidFill>
                    <a:srgbClr val="C00000"/>
                  </a:solidFill>
                  <a:latin typeface="微软雅黑" panose="020B0503020204020204" pitchFamily="34" charset="-122"/>
                  <a:ea typeface="微软雅黑" panose="020B0503020204020204" pitchFamily="34" charset="-122"/>
                </a:rPr>
                <a:t>1</a:t>
              </a:r>
              <a:r>
                <a:rPr lang="en-US" altLang="zh-CN" sz="1600" b="1" dirty="0">
                  <a:solidFill>
                    <a:srgbClr val="C00000"/>
                  </a:solidFill>
                  <a:latin typeface="微软雅黑" panose="020B0503020204020204" pitchFamily="34" charset="-122"/>
                  <a:ea typeface="微软雅黑" panose="020B0503020204020204" pitchFamily="34" charset="-122"/>
                </a:rPr>
                <a:t> </a:t>
              </a:r>
              <a:r>
                <a:rPr lang="zh-CN" altLang="en-US" sz="1600" b="1" dirty="0">
                  <a:solidFill>
                    <a:srgbClr val="C00000"/>
                  </a:solidFill>
                  <a:latin typeface="微软雅黑" panose="020B0503020204020204" pitchFamily="34" charset="-122"/>
                  <a:ea typeface="微软雅黑" panose="020B0503020204020204" pitchFamily="34" charset="-122"/>
                </a:rPr>
                <a:t>发送出的、目的地址是 </a:t>
              </a:r>
              <a:r>
                <a:rPr lang="en-US" altLang="zh-CN" sz="1600" b="1" dirty="0">
                  <a:solidFill>
                    <a:srgbClr val="C00000"/>
                  </a:solidFill>
                  <a:latin typeface="微软雅黑" panose="020B0503020204020204" pitchFamily="34" charset="-122"/>
                  <a:ea typeface="微软雅黑" panose="020B0503020204020204" pitchFamily="34" charset="-122"/>
                </a:rPr>
                <a:t>128.1.2.132 </a:t>
              </a:r>
              <a:r>
                <a:rPr lang="zh-CN" altLang="en-US" sz="1600" b="1" dirty="0">
                  <a:solidFill>
                    <a:srgbClr val="C00000"/>
                  </a:solidFill>
                  <a:latin typeface="微软雅黑" panose="020B0503020204020204" pitchFamily="34" charset="-122"/>
                  <a:ea typeface="微软雅黑" panose="020B0503020204020204" pitchFamily="34" charset="-122"/>
                </a:rPr>
                <a:t>的分组是如何转发的？</a:t>
              </a:r>
            </a:p>
          </p:txBody>
        </p:sp>
        <p:sp>
          <p:nvSpPr>
            <p:cNvPr id="49" name="Line 126"/>
            <p:cNvSpPr>
              <a:spLocks noChangeShapeType="1"/>
            </p:cNvSpPr>
            <p:nvPr/>
          </p:nvSpPr>
          <p:spPr bwMode="auto">
            <a:xfrm>
              <a:off x="3730473" y="1165057"/>
              <a:ext cx="1829419" cy="1971537"/>
            </a:xfrm>
            <a:prstGeom prst="line">
              <a:avLst/>
            </a:prstGeom>
            <a:noFill/>
            <a:ln w="57150" cap="rnd">
              <a:solidFill>
                <a:srgbClr val="C00000">
                  <a:alpha val="96000"/>
                </a:srgbClr>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3000" fill="hold" nodeType="afterEffect">
                                  <p:stCondLst>
                                    <p:cond delay="0"/>
                                  </p:stCondLst>
                                  <p:childTnLst>
                                    <p:anim calcmode="discrete" valueType="str">
                                      <p:cBhvr>
                                        <p:cTn id="6"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0"/>
          <p:cNvSpPr>
            <a:spLocks noChangeArrowheads="1"/>
          </p:cNvSpPr>
          <p:nvPr/>
        </p:nvSpPr>
        <p:spPr bwMode="auto">
          <a:xfrm>
            <a:off x="1673794" y="2776342"/>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7" name="Rectangle 11"/>
          <p:cNvSpPr>
            <a:spLocks noChangeArrowheads="1"/>
          </p:cNvSpPr>
          <p:nvPr/>
        </p:nvSpPr>
        <p:spPr bwMode="auto">
          <a:xfrm>
            <a:off x="1673794" y="318404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8" name="Rectangle 12"/>
          <p:cNvSpPr>
            <a:spLocks noChangeArrowheads="1"/>
          </p:cNvSpPr>
          <p:nvPr/>
        </p:nvSpPr>
        <p:spPr bwMode="auto">
          <a:xfrm>
            <a:off x="1673794" y="3581094"/>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9" name="Rectangle 13"/>
          <p:cNvSpPr>
            <a:spLocks noChangeArrowheads="1"/>
          </p:cNvSpPr>
          <p:nvPr/>
        </p:nvSpPr>
        <p:spPr bwMode="auto">
          <a:xfrm>
            <a:off x="1673794" y="399790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19" name="Rectangle 9"/>
          <p:cNvSpPr>
            <a:spLocks noChangeArrowheads="1"/>
          </p:cNvSpPr>
          <p:nvPr/>
        </p:nvSpPr>
        <p:spPr bwMode="auto">
          <a:xfrm>
            <a:off x="1673794" y="748013"/>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0" name="Rectangle 10"/>
          <p:cNvSpPr>
            <a:spLocks noChangeArrowheads="1"/>
          </p:cNvSpPr>
          <p:nvPr/>
        </p:nvSpPr>
        <p:spPr bwMode="auto">
          <a:xfrm>
            <a:off x="1673794" y="1164126"/>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1" name="Rectangle 11"/>
          <p:cNvSpPr>
            <a:spLocks noChangeArrowheads="1"/>
          </p:cNvSpPr>
          <p:nvPr/>
        </p:nvSpPr>
        <p:spPr bwMode="auto">
          <a:xfrm>
            <a:off x="1673794" y="1562680"/>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2" name="Rectangle 12"/>
          <p:cNvSpPr>
            <a:spLocks noChangeArrowheads="1"/>
          </p:cNvSpPr>
          <p:nvPr/>
        </p:nvSpPr>
        <p:spPr bwMode="auto">
          <a:xfrm>
            <a:off x="1673794" y="1978022"/>
            <a:ext cx="5775325" cy="330200"/>
          </a:xfrm>
          <a:prstGeom prst="rect">
            <a:avLst/>
          </a:prstGeom>
          <a:solidFill>
            <a:srgbClr val="1956B9"/>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3" name="Rectangle 13"/>
          <p:cNvSpPr>
            <a:spLocks noChangeArrowheads="1"/>
          </p:cNvSpPr>
          <p:nvPr/>
        </p:nvSpPr>
        <p:spPr bwMode="auto">
          <a:xfrm>
            <a:off x="1673794" y="2376542"/>
            <a:ext cx="5775325" cy="330200"/>
          </a:xfrm>
          <a:prstGeom prst="rect">
            <a:avLst/>
          </a:prstGeom>
          <a:solidFill>
            <a:srgbClr val="0098F6"/>
          </a:solidFill>
          <a:ln>
            <a:noFill/>
          </a:ln>
          <a:effectLst>
            <a:outerShdw blurRad="57785" dist="33020" dir="3180000" algn="ctr">
              <a:srgbClr val="000000">
                <a:alpha val="30000"/>
              </a:srgbClr>
            </a:outerShdw>
          </a:effectLst>
        </p:spPr>
        <p:txBody>
          <a:bodyPr anchor="ctr"/>
          <a:lstStyle/>
          <a:p>
            <a:pPr algn="ctr" eaLnBrk="0" hangingPunct="0">
              <a:lnSpc>
                <a:spcPts val="3800"/>
              </a:lnSpc>
            </a:pPr>
            <a:endParaRPr lang="fr-FR">
              <a:solidFill>
                <a:srgbClr val="FFFFFF"/>
              </a:solidFill>
              <a:latin typeface="宋体" panose="02010600030101010101" pitchFamily="2" charset="-122"/>
            </a:endParaRPr>
          </a:p>
        </p:txBody>
      </p:sp>
      <p:sp>
        <p:nvSpPr>
          <p:cNvPr id="24" name="Line 16"/>
          <p:cNvSpPr>
            <a:spLocks noChangeShapeType="1"/>
          </p:cNvSpPr>
          <p:nvPr/>
        </p:nvSpPr>
        <p:spPr bwMode="auto">
          <a:xfrm>
            <a:off x="2421504" y="621706"/>
            <a:ext cx="0" cy="392286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30" name="Rectangle 17"/>
          <p:cNvSpPr>
            <a:spLocks noChangeArrowheads="1"/>
          </p:cNvSpPr>
          <p:nvPr/>
        </p:nvSpPr>
        <p:spPr bwMode="auto">
          <a:xfrm>
            <a:off x="1705542" y="651222"/>
            <a:ext cx="5603173" cy="41948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200"/>
              </a:lnSpc>
            </a:pPr>
            <a:r>
              <a:rPr lang="en-US" altLang="zh-CN" sz="2000" b="1">
                <a:solidFill>
                  <a:schemeClr val="bg1"/>
                </a:solidFill>
                <a:latin typeface="微软雅黑" panose="020B0503020204020204" pitchFamily="34" charset="-122"/>
                <a:ea typeface="微软雅黑" panose="020B0503020204020204" pitchFamily="34" charset="-122"/>
              </a:rPr>
              <a:t>4.1          </a:t>
            </a:r>
            <a:r>
              <a:rPr lang="zh-CN" altLang="en-US" sz="2000" b="1">
                <a:solidFill>
                  <a:schemeClr val="bg1"/>
                </a:solidFill>
                <a:latin typeface="微软雅黑" panose="020B0503020204020204" pitchFamily="34" charset="-122"/>
                <a:ea typeface="微软雅黑" panose="020B0503020204020204" pitchFamily="34" charset="-122"/>
              </a:rPr>
              <a:t>网络层概述</a:t>
            </a:r>
            <a:r>
              <a:rPr lang="en-US" altLang="zh-CN" sz="2000" b="1">
                <a:solidFill>
                  <a:schemeClr val="bg1"/>
                </a:solidFill>
                <a:latin typeface="微软雅黑" panose="020B0503020204020204" pitchFamily="34" charset="-122"/>
                <a:ea typeface="微软雅黑" panose="020B0503020204020204" pitchFamily="34" charset="-122"/>
              </a:rPr>
              <a:t>-</a:t>
            </a:r>
            <a:r>
              <a:rPr lang="zh-CN" altLang="en-US" sz="2000" b="1">
                <a:solidFill>
                  <a:schemeClr val="bg1"/>
                </a:solidFill>
                <a:latin typeface="微软雅黑" panose="020B0503020204020204" pitchFamily="34" charset="-122"/>
                <a:ea typeface="微软雅黑" panose="020B0503020204020204" pitchFamily="34" charset="-122"/>
              </a:rPr>
              <a:t>网络层</a:t>
            </a:r>
            <a:r>
              <a:rPr lang="zh-CN" altLang="en-US" sz="2000" b="1" dirty="0">
                <a:solidFill>
                  <a:schemeClr val="bg1"/>
                </a:solidFill>
                <a:latin typeface="微软雅黑" panose="020B0503020204020204" pitchFamily="34" charset="-122"/>
                <a:ea typeface="微软雅黑" panose="020B0503020204020204" pitchFamily="34" charset="-122"/>
              </a:rPr>
              <a:t>提供的</a:t>
            </a:r>
            <a:r>
              <a:rPr lang="zh-CN" altLang="en-US" sz="2000" b="1">
                <a:solidFill>
                  <a:schemeClr val="bg1"/>
                </a:solidFill>
                <a:latin typeface="微软雅黑" panose="020B0503020204020204" pitchFamily="34" charset="-122"/>
                <a:ea typeface="微软雅黑" panose="020B0503020204020204" pitchFamily="34" charset="-122"/>
              </a:rPr>
              <a:t>两种服务**</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a:solidFill>
                  <a:schemeClr val="bg1"/>
                </a:solidFill>
                <a:latin typeface="微软雅黑" panose="020B0503020204020204" pitchFamily="34" charset="-122"/>
                <a:ea typeface="微软雅黑" panose="020B0503020204020204" pitchFamily="34" charset="-122"/>
              </a:rPr>
              <a:t>4.2                                        </a:t>
            </a:r>
            <a:r>
              <a:rPr lang="zh-CN" altLang="en-US" sz="2000" b="1">
                <a:solidFill>
                  <a:schemeClr val="bg1"/>
                </a:solidFill>
                <a:latin typeface="微软雅黑" panose="020B0503020204020204" pitchFamily="34" charset="-122"/>
                <a:ea typeface="微软雅黑" panose="020B0503020204020204" pitchFamily="34" charset="-122"/>
              </a:rPr>
              <a:t>网际协议 </a:t>
            </a:r>
            <a:r>
              <a:rPr lang="en-US" altLang="zh-CN" sz="2000" b="1">
                <a:solidFill>
                  <a:schemeClr val="bg1"/>
                </a:solidFill>
                <a:latin typeface="微软雅黑" panose="020B0503020204020204" pitchFamily="34" charset="-122"/>
                <a:ea typeface="微软雅黑" panose="020B0503020204020204" pitchFamily="34" charset="-122"/>
              </a:rPr>
              <a:t>IP</a:t>
            </a:r>
            <a:r>
              <a:rPr lang="zh-CN" altLang="en-US" sz="2000" b="1">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a:solidFill>
                  <a:schemeClr val="bg1"/>
                </a:solidFill>
                <a:latin typeface="微软雅黑" panose="020B0503020204020204" pitchFamily="34" charset="-122"/>
                <a:ea typeface="微软雅黑" panose="020B0503020204020204" pitchFamily="34" charset="-122"/>
              </a:rPr>
              <a:t>4.3                             </a:t>
            </a:r>
            <a:r>
              <a:rPr lang="en-US" altLang="zh-CN" sz="2000" b="1" smtClean="0">
                <a:solidFill>
                  <a:schemeClr val="bg1"/>
                </a:solidFill>
                <a:latin typeface="微软雅黑" panose="020B0503020204020204" pitchFamily="34" charset="-122"/>
                <a:ea typeface="微软雅黑" panose="020B0503020204020204" pitchFamily="34" charset="-122"/>
              </a:rPr>
              <a:t>IP</a:t>
            </a:r>
            <a:r>
              <a:rPr lang="zh-CN" altLang="en-US" sz="2000" b="1" smtClean="0">
                <a:solidFill>
                  <a:schemeClr val="bg1"/>
                </a:solidFill>
                <a:latin typeface="微软雅黑" panose="020B0503020204020204" pitchFamily="34" charset="-122"/>
                <a:ea typeface="微软雅黑" panose="020B0503020204020204" pitchFamily="34" charset="-122"/>
              </a:rPr>
              <a:t>层转发分组的过程***</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a:solidFill>
                  <a:schemeClr val="bg1"/>
                </a:solidFill>
                <a:latin typeface="微软雅黑" panose="020B0503020204020204" pitchFamily="34" charset="-122"/>
                <a:ea typeface="微软雅黑" panose="020B0503020204020204" pitchFamily="34" charset="-122"/>
              </a:rPr>
              <a:t>4.4                       </a:t>
            </a:r>
            <a:r>
              <a:rPr lang="zh-CN" altLang="en-US" sz="2000" b="1">
                <a:solidFill>
                  <a:schemeClr val="bg1"/>
                </a:solidFill>
                <a:latin typeface="微软雅黑" panose="020B0503020204020204" pitchFamily="34" charset="-122"/>
                <a:ea typeface="微软雅黑" panose="020B0503020204020204" pitchFamily="34" charset="-122"/>
              </a:rPr>
              <a:t>网</a:t>
            </a:r>
            <a:r>
              <a:rPr lang="zh-CN" altLang="en-US" sz="2000" b="1" dirty="0">
                <a:solidFill>
                  <a:schemeClr val="bg1"/>
                </a:solidFill>
                <a:latin typeface="微软雅黑" panose="020B0503020204020204" pitchFamily="34" charset="-122"/>
                <a:ea typeface="微软雅黑" panose="020B0503020204020204" pitchFamily="34" charset="-122"/>
              </a:rPr>
              <a:t>际控制报文</a:t>
            </a:r>
            <a:r>
              <a:rPr lang="zh-CN" altLang="en-US" sz="2000" b="1">
                <a:solidFill>
                  <a:schemeClr val="bg1"/>
                </a:solidFill>
                <a:latin typeface="微软雅黑" panose="020B0503020204020204" pitchFamily="34" charset="-122"/>
                <a:ea typeface="微软雅黑" panose="020B0503020204020204" pitchFamily="34" charset="-122"/>
              </a:rPr>
              <a:t>协议 </a:t>
            </a:r>
            <a:r>
              <a:rPr lang="en-US" altLang="zh-CN" sz="2000" b="1">
                <a:solidFill>
                  <a:schemeClr val="bg1"/>
                </a:solidFill>
                <a:latin typeface="微软雅黑" panose="020B0503020204020204" pitchFamily="34" charset="-122"/>
                <a:ea typeface="微软雅黑" panose="020B0503020204020204" pitchFamily="34" charset="-122"/>
              </a:rPr>
              <a:t>ICMP</a:t>
            </a:r>
            <a:r>
              <a:rPr lang="zh-CN" altLang="en-US" sz="2000" b="1">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a:solidFill>
                  <a:schemeClr val="bg1"/>
                </a:solidFill>
                <a:latin typeface="微软雅黑" panose="020B0503020204020204" pitchFamily="34" charset="-122"/>
                <a:ea typeface="微软雅黑" panose="020B0503020204020204" pitchFamily="34" charset="-122"/>
              </a:rPr>
              <a:t>4.5                         </a:t>
            </a:r>
            <a:r>
              <a:rPr lang="zh-CN" altLang="en-US" sz="2000" b="1">
                <a:solidFill>
                  <a:schemeClr val="bg1"/>
                </a:solidFill>
                <a:latin typeface="微软雅黑" panose="020B0503020204020204" pitchFamily="34" charset="-122"/>
                <a:ea typeface="微软雅黑" panose="020B0503020204020204" pitchFamily="34" charset="-122"/>
              </a:rPr>
              <a:t>互联网</a:t>
            </a:r>
            <a:r>
              <a:rPr lang="zh-CN" altLang="en-US" sz="2000" b="1" dirty="0">
                <a:solidFill>
                  <a:schemeClr val="bg1"/>
                </a:solidFill>
                <a:latin typeface="微软雅黑" panose="020B0503020204020204" pitchFamily="34" charset="-122"/>
                <a:ea typeface="微软雅黑" panose="020B0503020204020204" pitchFamily="34" charset="-122"/>
              </a:rPr>
              <a:t>的</a:t>
            </a:r>
            <a:r>
              <a:rPr lang="zh-CN" altLang="en-US" sz="2000" b="1">
                <a:solidFill>
                  <a:schemeClr val="bg1"/>
                </a:solidFill>
                <a:latin typeface="微软雅黑" panose="020B0503020204020204" pitchFamily="34" charset="-122"/>
                <a:ea typeface="微软雅黑" panose="020B0503020204020204" pitchFamily="34" charset="-122"/>
              </a:rPr>
              <a:t>路由选择协议****</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a:solidFill>
                  <a:schemeClr val="bg1"/>
                </a:solidFill>
                <a:latin typeface="微软雅黑" panose="020B0503020204020204" pitchFamily="34" charset="-122"/>
                <a:ea typeface="微软雅黑" panose="020B0503020204020204" pitchFamily="34" charset="-122"/>
              </a:rPr>
              <a:t>4.6                                                      IPv6</a:t>
            </a:r>
            <a:r>
              <a:rPr lang="zh-CN" altLang="en-US" sz="2000" b="1">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a:solidFill>
                  <a:schemeClr val="bg1"/>
                </a:solidFill>
                <a:latin typeface="微软雅黑" panose="020B0503020204020204" pitchFamily="34" charset="-122"/>
                <a:ea typeface="微软雅黑" panose="020B0503020204020204" pitchFamily="34" charset="-122"/>
              </a:rPr>
              <a:t>4.7                                                     IP </a:t>
            </a:r>
            <a:r>
              <a:rPr lang="zh-CN" altLang="en-US" sz="2000" b="1">
                <a:solidFill>
                  <a:schemeClr val="bg1"/>
                </a:solidFill>
                <a:latin typeface="微软雅黑" panose="020B0503020204020204" pitchFamily="34" charset="-122"/>
                <a:ea typeface="微软雅黑" panose="020B0503020204020204" pitchFamily="34" charset="-122"/>
              </a:rPr>
              <a:t>多播*</a:t>
            </a:r>
            <a:endParaRPr lang="zh-CN" altLang="en-US"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a:solidFill>
                  <a:schemeClr val="bg1"/>
                </a:solidFill>
                <a:latin typeface="微软雅黑" panose="020B0503020204020204" pitchFamily="34" charset="-122"/>
                <a:ea typeface="微软雅黑" panose="020B0503020204020204" pitchFamily="34" charset="-122"/>
              </a:rPr>
              <a:t>4.8     </a:t>
            </a:r>
            <a:r>
              <a:rPr lang="zh-CN" altLang="en-US" sz="2000" b="1">
                <a:solidFill>
                  <a:schemeClr val="bg1"/>
                </a:solidFill>
                <a:latin typeface="微软雅黑" panose="020B0503020204020204" pitchFamily="34" charset="-122"/>
                <a:ea typeface="微软雅黑" panose="020B0503020204020204" pitchFamily="34" charset="-122"/>
              </a:rPr>
              <a:t>虚拟</a:t>
            </a:r>
            <a:r>
              <a:rPr lang="zh-CN" altLang="en-US" sz="2000" b="1" dirty="0">
                <a:solidFill>
                  <a:schemeClr val="bg1"/>
                </a:solidFill>
                <a:latin typeface="微软雅黑" panose="020B0503020204020204" pitchFamily="34" charset="-122"/>
                <a:ea typeface="微软雅黑" panose="020B0503020204020204" pitchFamily="34" charset="-122"/>
              </a:rPr>
              <a:t>专用网 </a:t>
            </a:r>
            <a:r>
              <a:rPr lang="en-US" altLang="zh-CN" sz="2000" b="1" dirty="0">
                <a:solidFill>
                  <a:schemeClr val="bg1"/>
                </a:solidFill>
                <a:latin typeface="微软雅黑" panose="020B0503020204020204" pitchFamily="34" charset="-122"/>
                <a:ea typeface="微软雅黑" panose="020B0503020204020204" pitchFamily="34" charset="-122"/>
              </a:rPr>
              <a:t>VPN </a:t>
            </a:r>
            <a:r>
              <a:rPr lang="zh-CN" altLang="en-US" sz="2000" b="1" dirty="0">
                <a:solidFill>
                  <a:schemeClr val="bg1"/>
                </a:solidFill>
                <a:latin typeface="微软雅黑" panose="020B0503020204020204" pitchFamily="34" charset="-122"/>
                <a:ea typeface="微软雅黑" panose="020B0503020204020204" pitchFamily="34" charset="-122"/>
              </a:rPr>
              <a:t>和网络</a:t>
            </a:r>
            <a:r>
              <a:rPr lang="zh-CN" altLang="en-US" sz="2000" b="1">
                <a:solidFill>
                  <a:schemeClr val="bg1"/>
                </a:solidFill>
                <a:latin typeface="微软雅黑" panose="020B0503020204020204" pitchFamily="34" charset="-122"/>
                <a:ea typeface="微软雅黑" panose="020B0503020204020204" pitchFamily="34" charset="-122"/>
              </a:rPr>
              <a:t>地址转换 </a:t>
            </a:r>
            <a:r>
              <a:rPr lang="en-US" altLang="zh-CN" sz="2000" b="1">
                <a:solidFill>
                  <a:schemeClr val="bg1"/>
                </a:solidFill>
                <a:latin typeface="微软雅黑" panose="020B0503020204020204" pitchFamily="34" charset="-122"/>
                <a:ea typeface="微软雅黑" panose="020B0503020204020204" pitchFamily="34" charset="-122"/>
              </a:rPr>
              <a:t>NAT</a:t>
            </a:r>
            <a:r>
              <a:rPr lang="zh-CN" altLang="en-US" sz="2000" b="1">
                <a:solidFill>
                  <a:schemeClr val="bg1"/>
                </a:solidFill>
                <a:latin typeface="微软雅黑" panose="020B0503020204020204" pitchFamily="34" charset="-122"/>
                <a:ea typeface="微软雅黑" panose="020B0503020204020204" pitchFamily="34" charset="-122"/>
              </a:rPr>
              <a:t>**</a:t>
            </a:r>
            <a:endParaRPr lang="en-US" altLang="zh-CN" sz="2000" b="1" dirty="0">
              <a:solidFill>
                <a:schemeClr val="bg1"/>
              </a:solidFill>
              <a:latin typeface="微软雅黑" panose="020B0503020204020204" pitchFamily="34" charset="-122"/>
              <a:ea typeface="微软雅黑" panose="020B0503020204020204" pitchFamily="34" charset="-122"/>
            </a:endParaRPr>
          </a:p>
          <a:p>
            <a:pPr eaLnBrk="0" hangingPunct="0">
              <a:lnSpc>
                <a:spcPts val="3200"/>
              </a:lnSpc>
            </a:pPr>
            <a:r>
              <a:rPr lang="en-US" altLang="zh-CN" sz="2000" b="1">
                <a:solidFill>
                  <a:schemeClr val="bg1"/>
                </a:solidFill>
                <a:latin typeface="微软雅黑" panose="020B0503020204020204" pitchFamily="34" charset="-122"/>
                <a:ea typeface="微软雅黑" panose="020B0503020204020204" pitchFamily="34" charset="-122"/>
              </a:rPr>
              <a:t>4.9                  </a:t>
            </a:r>
            <a:r>
              <a:rPr lang="zh-CN" altLang="en-US" sz="2000" b="1">
                <a:solidFill>
                  <a:schemeClr val="bg1"/>
                </a:solidFill>
                <a:latin typeface="微软雅黑" panose="020B0503020204020204" pitchFamily="34" charset="-122"/>
                <a:ea typeface="微软雅黑" panose="020B0503020204020204" pitchFamily="34" charset="-122"/>
              </a:rPr>
              <a:t>多</a:t>
            </a:r>
            <a:r>
              <a:rPr lang="zh-CN" altLang="en-US" sz="2000" b="1" dirty="0">
                <a:solidFill>
                  <a:schemeClr val="bg1"/>
                </a:solidFill>
                <a:latin typeface="微软雅黑" panose="020B0503020204020204" pitchFamily="34" charset="-122"/>
                <a:ea typeface="微软雅黑" panose="020B0503020204020204" pitchFamily="34" charset="-122"/>
              </a:rPr>
              <a:t>协议标记</a:t>
            </a:r>
            <a:r>
              <a:rPr lang="zh-CN" altLang="en-US" sz="2000" b="1">
                <a:solidFill>
                  <a:schemeClr val="bg1"/>
                </a:solidFill>
                <a:latin typeface="微软雅黑" panose="020B0503020204020204" pitchFamily="34" charset="-122"/>
                <a:ea typeface="微软雅黑" panose="020B0503020204020204" pitchFamily="34" charset="-122"/>
              </a:rPr>
              <a:t>交换 </a:t>
            </a:r>
            <a:r>
              <a:rPr lang="en-US" altLang="zh-CN" sz="2000" b="1">
                <a:solidFill>
                  <a:schemeClr val="bg1"/>
                </a:solidFill>
                <a:latin typeface="微软雅黑" panose="020B0503020204020204" pitchFamily="34" charset="-122"/>
                <a:ea typeface="微软雅黑" panose="020B0503020204020204" pitchFamily="34" charset="-122"/>
              </a:rPr>
              <a:t>MPLS</a:t>
            </a:r>
            <a:r>
              <a:rPr lang="zh-CN" altLang="en-US" sz="2000" b="1">
                <a:solidFill>
                  <a:schemeClr val="bg1"/>
                </a:solidFill>
                <a:latin typeface="微软雅黑" panose="020B0503020204020204" pitchFamily="34" charset="-122"/>
                <a:ea typeface="微软雅黑" panose="020B0503020204020204" pitchFamily="34" charset="-122"/>
              </a:rPr>
              <a:t>（自学））</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064302" y="1093145"/>
            <a:ext cx="7150307" cy="3059130"/>
          </a:xfrm>
          <a:prstGeom prst="rect">
            <a:avLst/>
          </a:prstGeom>
          <a:solidFill>
            <a:srgbClr val="C3E3F9"/>
          </a:solidFill>
          <a:ln w="28575">
            <a:solidFill>
              <a:srgbClr val="0000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 Box 64"/>
          <p:cNvSpPr txBox="1">
            <a:spLocks noChangeArrowheads="1"/>
          </p:cNvSpPr>
          <p:nvPr/>
        </p:nvSpPr>
        <p:spPr bwMode="auto">
          <a:xfrm>
            <a:off x="2159286" y="1283392"/>
            <a:ext cx="4753224" cy="75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lvl="0">
              <a:lnSpc>
                <a:spcPts val="2600"/>
              </a:lnSpc>
              <a:defRPr/>
            </a:pPr>
            <a:r>
              <a:rPr lang="en-US" altLang="zh-CN" b="1" kern="0" dirty="0">
                <a:latin typeface="微软雅黑" panose="020B0503020204020204" pitchFamily="34" charset="-122"/>
                <a:ea typeface="微软雅黑" panose="020B0503020204020204" pitchFamily="34" charset="-122"/>
              </a:rPr>
              <a:t>N</a:t>
            </a:r>
            <a:r>
              <a:rPr lang="en-US" altLang="zh-CN" b="1" kern="0" baseline="-25000" dirty="0">
                <a:latin typeface="微软雅黑" panose="020B0503020204020204" pitchFamily="34" charset="-122"/>
                <a:ea typeface="微软雅黑" panose="020B0503020204020204" pitchFamily="34" charset="-122"/>
              </a:rPr>
              <a:t>1</a:t>
            </a:r>
            <a:r>
              <a:rPr lang="en-US" altLang="zh-CN" b="1" kern="0" dirty="0">
                <a:latin typeface="微软雅黑" panose="020B0503020204020204" pitchFamily="34" charset="-122"/>
                <a:ea typeface="微软雅黑" panose="020B0503020204020204" pitchFamily="34" charset="-122"/>
              </a:rPr>
              <a:t> </a:t>
            </a:r>
            <a:r>
              <a:rPr lang="zh-CN" altLang="en-US" b="1" kern="0" dirty="0">
                <a:latin typeface="微软雅黑" panose="020B0503020204020204" pitchFamily="34" charset="-122"/>
                <a:ea typeface="微软雅黑" panose="020B0503020204020204" pitchFamily="34" charset="-122"/>
              </a:rPr>
              <a:t>的网络地址为 </a:t>
            </a:r>
            <a:r>
              <a:rPr lang="en-US" altLang="zh-CN" b="1" kern="0" dirty="0">
                <a:solidFill>
                  <a:srgbClr val="C00000"/>
                </a:solidFill>
                <a:latin typeface="微软雅黑" panose="020B0503020204020204" pitchFamily="34" charset="-122"/>
                <a:ea typeface="微软雅黑" panose="020B0503020204020204" pitchFamily="34" charset="-122"/>
              </a:rPr>
              <a:t>128.1.2.192</a:t>
            </a:r>
            <a:endParaRPr kumimoji="0" lang="en-US" altLang="zh-CN"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a:p>
            <a:pPr lvl="0">
              <a:lnSpc>
                <a:spcPts val="2600"/>
              </a:lnSpc>
              <a:defRPr/>
            </a:pPr>
            <a:r>
              <a:rPr kumimoji="0" lang="en-US" altLang="zh-CN"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N</a:t>
            </a:r>
            <a:r>
              <a:rPr kumimoji="0" lang="en-US" altLang="zh-CN" b="1" i="0" u="none" strike="noStrike" kern="0" cap="none" spc="0" normalizeH="0" baseline="-25000" noProof="0" dirty="0">
                <a:ln>
                  <a:noFill/>
                </a:ln>
                <a:effectLst/>
                <a:uLnTx/>
                <a:uFillTx/>
                <a:latin typeface="微软雅黑" panose="020B0503020204020204" pitchFamily="34" charset="-122"/>
                <a:ea typeface="微软雅黑" panose="020B0503020204020204" pitchFamily="34" charset="-122"/>
              </a:rPr>
              <a:t>1</a:t>
            </a:r>
            <a:r>
              <a:rPr kumimoji="0" lang="en-US" altLang="zh-CN"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a:t>
            </a:r>
            <a:r>
              <a:rPr kumimoji="0" lang="zh-CN" altLang="en-US"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的网络掩码为 </a:t>
            </a:r>
            <a:r>
              <a:rPr kumimoji="0" lang="en-US" altLang="zh-CN"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/26 </a:t>
            </a:r>
            <a:r>
              <a:rPr kumimoji="0" lang="en-US" altLang="zh-CN"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rPr>
              <a:t>= 255.255.255.192 </a:t>
            </a:r>
            <a:endParaRPr kumimoji="0" lang="zh-CN" altLang="en-US" b="1" i="0" u="none" strike="noStrike" kern="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grpSp>
        <p:nvGrpSpPr>
          <p:cNvPr id="5" name="组合 4"/>
          <p:cNvGrpSpPr/>
          <p:nvPr/>
        </p:nvGrpSpPr>
        <p:grpSpPr>
          <a:xfrm>
            <a:off x="3613546" y="2110175"/>
            <a:ext cx="2228581" cy="1200006"/>
            <a:chOff x="3613546" y="2110175"/>
            <a:chExt cx="2228581" cy="1200006"/>
          </a:xfrm>
        </p:grpSpPr>
        <p:sp>
          <p:nvSpPr>
            <p:cNvPr id="10" name="Text Box 72"/>
            <p:cNvSpPr txBox="1">
              <a:spLocks noChangeArrowheads="1"/>
            </p:cNvSpPr>
            <p:nvPr/>
          </p:nvSpPr>
          <p:spPr bwMode="auto">
            <a:xfrm>
              <a:off x="3628136" y="2110175"/>
              <a:ext cx="2093843" cy="759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ts val="2600"/>
                </a:lnSpc>
                <a:defRPr/>
              </a:pPr>
              <a:r>
                <a:rPr lang="en-US" altLang="zh-CN" b="1" kern="0" dirty="0">
                  <a:solidFill>
                    <a:srgbClr val="CC0099"/>
                  </a:solidFill>
                  <a:latin typeface="微软雅黑" panose="020B0503020204020204" pitchFamily="34" charset="-122"/>
                  <a:ea typeface="微软雅黑" panose="020B0503020204020204" pitchFamily="34" charset="-122"/>
                </a:rPr>
                <a:t>128.  1  .  </a:t>
              </a:r>
              <a:r>
                <a:rPr lang="en-US" altLang="zh-CN" sz="500" b="1" kern="0" dirty="0">
                  <a:solidFill>
                    <a:srgbClr val="CC0099"/>
                  </a:solidFill>
                  <a:latin typeface="微软雅黑" panose="020B0503020204020204" pitchFamily="34" charset="-122"/>
                  <a:ea typeface="微软雅黑" panose="020B0503020204020204" pitchFamily="34" charset="-122"/>
                </a:rPr>
                <a:t> </a:t>
              </a:r>
              <a:r>
                <a:rPr lang="en-US" altLang="zh-CN" b="1" kern="0" dirty="0">
                  <a:solidFill>
                    <a:srgbClr val="CC0099"/>
                  </a:solidFill>
                  <a:latin typeface="微软雅黑" panose="020B0503020204020204" pitchFamily="34" charset="-122"/>
                  <a:ea typeface="微软雅黑" panose="020B0503020204020204" pitchFamily="34" charset="-122"/>
                </a:rPr>
                <a:t>2  .132</a:t>
              </a:r>
            </a:p>
            <a:p>
              <a:pPr marL="0" marR="0" lvl="0" indent="0" defTabSz="914400" eaLnBrk="1" fontAlgn="auto" latinLnBrk="0" hangingPunct="1">
                <a:lnSpc>
                  <a:spcPts val="26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255.255.255.192</a:t>
              </a:r>
            </a:p>
          </p:txBody>
        </p:sp>
        <p:sp>
          <p:nvSpPr>
            <p:cNvPr id="11" name="Text Box 73"/>
            <p:cNvSpPr txBox="1">
              <a:spLocks noChangeArrowheads="1"/>
            </p:cNvSpPr>
            <p:nvPr/>
          </p:nvSpPr>
          <p:spPr bwMode="auto">
            <a:xfrm>
              <a:off x="3628136" y="2940878"/>
              <a:ext cx="2101832" cy="369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128.  1  .  </a:t>
              </a:r>
              <a:r>
                <a:rPr kumimoji="0" lang="en-US" altLang="zh-CN" sz="700"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 </a:t>
              </a:r>
              <a:r>
                <a:rPr kumimoji="0" lang="en-US" altLang="zh-CN" b="1" i="0" u="none" strike="noStrike" kern="0" cap="none" spc="0" normalizeH="0" baseline="0" noProof="0" dirty="0">
                  <a:ln>
                    <a:noFill/>
                  </a:ln>
                  <a:solidFill>
                    <a:srgbClr val="0000FF"/>
                  </a:solidFill>
                  <a:effectLst/>
                  <a:uLnTx/>
                  <a:uFillTx/>
                  <a:latin typeface="微软雅黑" panose="020B0503020204020204" pitchFamily="34" charset="-122"/>
                  <a:ea typeface="微软雅黑" panose="020B0503020204020204" pitchFamily="34" charset="-122"/>
                </a:rPr>
                <a:t>2  .128</a:t>
              </a:r>
            </a:p>
          </p:txBody>
        </p:sp>
        <p:sp>
          <p:nvSpPr>
            <p:cNvPr id="12" name="Line 74"/>
            <p:cNvSpPr>
              <a:spLocks noChangeShapeType="1"/>
            </p:cNvSpPr>
            <p:nvPr/>
          </p:nvSpPr>
          <p:spPr bwMode="auto">
            <a:xfrm>
              <a:off x="3613546" y="2873401"/>
              <a:ext cx="2228581" cy="0"/>
            </a:xfrm>
            <a:prstGeom prst="line">
              <a:avLst/>
            </a:prstGeom>
            <a:noFill/>
            <a:ln w="38100">
              <a:solidFill>
                <a:srgbClr val="000099"/>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b="1" i="0" u="none" strike="noStrike" kern="0" cap="none" spc="0" normalizeH="0" baseline="0" noProof="0">
                <a:ln>
                  <a:noFill/>
                </a:ln>
                <a:solidFill>
                  <a:srgbClr val="0000CC"/>
                </a:solidFill>
                <a:effectLst/>
                <a:uLnTx/>
                <a:uFillTx/>
                <a:latin typeface="微软雅黑" panose="020B0503020204020204" pitchFamily="34" charset="-122"/>
                <a:ea typeface="微软雅黑" panose="020B0503020204020204" pitchFamily="34" charset="-122"/>
              </a:endParaRPr>
            </a:p>
          </p:txBody>
        </p:sp>
      </p:grpSp>
      <p:sp>
        <p:nvSpPr>
          <p:cNvPr id="13" name="Text Box 75"/>
          <p:cNvSpPr txBox="1">
            <a:spLocks noChangeArrowheads="1"/>
          </p:cNvSpPr>
          <p:nvPr/>
        </p:nvSpPr>
        <p:spPr bwMode="auto">
          <a:xfrm>
            <a:off x="1319312" y="2154856"/>
            <a:ext cx="2294234" cy="707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r" defTabSz="914400" eaLnBrk="1" fontAlgn="auto" latinLnBrk="0" hangingPunct="1">
              <a:lnSpc>
                <a:spcPts val="2400"/>
              </a:lnSpc>
              <a:spcBef>
                <a:spcPts val="0"/>
              </a:spcBef>
              <a:spcAft>
                <a:spcPts val="0"/>
              </a:spcAft>
              <a:buClrTx/>
              <a:buSzTx/>
              <a:buFontTx/>
              <a:buNone/>
              <a:defRPr/>
            </a:pPr>
            <a:r>
              <a:rPr kumimoji="0" lang="zh-CN" altLang="en-US"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目的地址与网络掩码</a:t>
            </a:r>
            <a:endParaRPr kumimoji="0" lang="en-US" altLang="zh-CN"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a:p>
            <a:pPr marL="0" marR="0" lvl="0" indent="0" algn="r" defTabSz="914400" eaLnBrk="1" fontAlgn="auto" latinLnBrk="0" hangingPunct="1">
              <a:lnSpc>
                <a:spcPts val="2400"/>
              </a:lnSpc>
              <a:spcBef>
                <a:spcPts val="0"/>
              </a:spcBef>
              <a:spcAft>
                <a:spcPts val="0"/>
              </a:spcAft>
              <a:buClrTx/>
              <a:buSzTx/>
              <a:buFontTx/>
              <a:buNone/>
              <a:defRPr/>
            </a:pPr>
            <a:r>
              <a:rPr kumimoji="0" lang="zh-CN" altLang="en-US"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逐比特 </a:t>
            </a:r>
            <a:r>
              <a:rPr kumimoji="0" lang="en-US" altLang="zh-CN"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rPr>
              <a:t>AND</a:t>
            </a:r>
            <a:endParaRPr kumimoji="0" lang="zh-CN" altLang="en-US" b="1" i="0" u="none" strike="noStrike" kern="0" cap="none" spc="0" normalizeH="0" baseline="0" noProof="0" dirty="0">
              <a:ln>
                <a:noFill/>
              </a:ln>
              <a:solidFill>
                <a:srgbClr val="C00000"/>
              </a:solidFill>
              <a:effectLst/>
              <a:uLnTx/>
              <a:uFillTx/>
              <a:latin typeface="微软雅黑" panose="020B0503020204020204" pitchFamily="34" charset="-122"/>
              <a:ea typeface="微软雅黑" panose="020B0503020204020204" pitchFamily="34" charset="-122"/>
            </a:endParaRPr>
          </a:p>
        </p:txBody>
      </p:sp>
      <p:sp>
        <p:nvSpPr>
          <p:cNvPr id="16" name="Text Box 78"/>
          <p:cNvSpPr txBox="1">
            <a:spLocks noChangeArrowheads="1"/>
          </p:cNvSpPr>
          <p:nvPr/>
        </p:nvSpPr>
        <p:spPr bwMode="auto">
          <a:xfrm>
            <a:off x="5840992" y="2849167"/>
            <a:ext cx="204254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2400" b="1" i="0" u="none" strike="noStrike" kern="0" cap="none" spc="0" normalizeH="0" baseline="0" noProof="0" dirty="0">
                <a:ln>
                  <a:noFill/>
                </a:ln>
                <a:solidFill>
                  <a:srgbClr val="CC0099"/>
                </a:solidFill>
                <a:effectLst/>
                <a:uLnTx/>
                <a:uFillTx/>
                <a:latin typeface="微软雅黑" panose="020B0503020204020204" pitchFamily="34" charset="-122"/>
                <a:ea typeface="微软雅黑" panose="020B0503020204020204" pitchFamily="34" charset="-122"/>
                <a:sym typeface="Symbol" panose="05050102010706020507" pitchFamily="18" charset="2"/>
              </a:rPr>
              <a:t>  </a:t>
            </a:r>
            <a:r>
              <a:rPr kumimoji="0" lang="en-US" altLang="zh-CN" b="1" i="0" u="none" strike="noStrike" kern="0" cap="none" spc="0" normalizeH="0" baseline="0" noProof="0" dirty="0">
                <a:ln>
                  <a:noFill/>
                </a:ln>
                <a:solidFill>
                  <a:srgbClr val="CC0099"/>
                </a:solidFill>
                <a:effectLst/>
                <a:uLnTx/>
                <a:uFillTx/>
                <a:latin typeface="微软雅黑" panose="020B0503020204020204" pitchFamily="34" charset="-122"/>
                <a:ea typeface="微软雅黑" panose="020B0503020204020204" pitchFamily="34" charset="-122"/>
                <a:sym typeface="Symbol" panose="05050102010706020507" pitchFamily="18" charset="2"/>
              </a:rPr>
              <a:t>H</a:t>
            </a:r>
            <a:r>
              <a:rPr kumimoji="0" lang="en-US" altLang="zh-CN" b="1" i="0" u="none" strike="noStrike" kern="0" cap="none" spc="0" normalizeH="0" baseline="-25000" noProof="0" dirty="0">
                <a:ln>
                  <a:noFill/>
                </a:ln>
                <a:solidFill>
                  <a:srgbClr val="CC0099"/>
                </a:solidFill>
                <a:effectLst/>
                <a:uLnTx/>
                <a:uFillTx/>
                <a:latin typeface="微软雅黑" panose="020B0503020204020204" pitchFamily="34" charset="-122"/>
                <a:ea typeface="微软雅黑" panose="020B0503020204020204" pitchFamily="34" charset="-122"/>
                <a:sym typeface="Symbol" panose="05050102010706020507" pitchFamily="18" charset="2"/>
              </a:rPr>
              <a:t>1</a:t>
            </a:r>
            <a:r>
              <a:rPr kumimoji="0" lang="en-US" altLang="zh-CN" b="1" i="0" u="none" strike="noStrike" kern="0" cap="none" spc="0" normalizeH="0" baseline="0" noProof="0" dirty="0">
                <a:ln>
                  <a:noFill/>
                </a:ln>
                <a:solidFill>
                  <a:srgbClr val="CC0099"/>
                </a:solidFill>
                <a:effectLst/>
                <a:uLnTx/>
                <a:uFillTx/>
                <a:latin typeface="微软雅黑" panose="020B0503020204020204" pitchFamily="34" charset="-122"/>
                <a:ea typeface="微软雅黑" panose="020B0503020204020204" pitchFamily="34" charset="-122"/>
                <a:sym typeface="Symbol" panose="05050102010706020507" pitchFamily="18" charset="2"/>
              </a:rPr>
              <a:t> </a:t>
            </a:r>
            <a:r>
              <a:rPr kumimoji="0" lang="zh-CN" altLang="en-US" b="1" i="0" u="none" strike="noStrike" kern="0" cap="none" spc="0" normalizeH="0" baseline="0" noProof="0" dirty="0">
                <a:ln>
                  <a:noFill/>
                </a:ln>
                <a:solidFill>
                  <a:srgbClr val="CC0099"/>
                </a:solidFill>
                <a:effectLst/>
                <a:uLnTx/>
                <a:uFillTx/>
                <a:latin typeface="微软雅黑" panose="020B0503020204020204" pitchFamily="34" charset="-122"/>
                <a:ea typeface="微软雅黑" panose="020B0503020204020204" pitchFamily="34" charset="-122"/>
                <a:sym typeface="Symbol" panose="05050102010706020507" pitchFamily="18" charset="2"/>
              </a:rPr>
              <a:t>的网络地址</a:t>
            </a:r>
          </a:p>
        </p:txBody>
      </p:sp>
      <p:sp>
        <p:nvSpPr>
          <p:cNvPr id="19" name="矩形 18"/>
          <p:cNvSpPr/>
          <p:nvPr/>
        </p:nvSpPr>
        <p:spPr>
          <a:xfrm>
            <a:off x="1841928" y="3327462"/>
            <a:ext cx="5575852" cy="826637"/>
          </a:xfrm>
          <a:prstGeom prst="rect">
            <a:avLst/>
          </a:prstGeom>
        </p:spPr>
        <p:txBody>
          <a:bodyPr wrap="square">
            <a:spAutoFit/>
          </a:bodyPr>
          <a:lstStyle/>
          <a:p>
            <a:pPr algn="ctr">
              <a:lnSpc>
                <a:spcPts val="3000"/>
              </a:lnSpc>
            </a:pPr>
            <a:r>
              <a:rPr lang="en-US" altLang="zh-CN" sz="2000" b="1" dirty="0">
                <a:latin typeface="微软雅黑" panose="020B0503020204020204" pitchFamily="34" charset="-122"/>
                <a:ea typeface="微软雅黑" panose="020B0503020204020204" pitchFamily="34" charset="-122"/>
              </a:rPr>
              <a:t>128.1.2.132 </a:t>
            </a:r>
            <a:r>
              <a:rPr lang="zh-CN" altLang="en-US" sz="2000" b="1" dirty="0">
                <a:latin typeface="微软雅黑" panose="020B0503020204020204" pitchFamily="34" charset="-122"/>
                <a:ea typeface="微软雅黑" panose="020B0503020204020204" pitchFamily="34" charset="-122"/>
              </a:rPr>
              <a:t>不在本地网络上。</a:t>
            </a:r>
            <a:endParaRPr lang="en-US" altLang="zh-CN" sz="2000" b="1" dirty="0">
              <a:latin typeface="微软雅黑" panose="020B0503020204020204" pitchFamily="34" charset="-122"/>
              <a:ea typeface="微软雅黑" panose="020B0503020204020204" pitchFamily="34" charset="-122"/>
            </a:endParaRPr>
          </a:p>
          <a:p>
            <a:pPr algn="ctr">
              <a:lnSpc>
                <a:spcPts val="3000"/>
              </a:lnSpc>
            </a:pPr>
            <a:r>
              <a:rPr lang="zh-CN" altLang="en-US" sz="2000" b="1" dirty="0">
                <a:latin typeface="微软雅黑" panose="020B0503020204020204" pitchFamily="34" charset="-122"/>
                <a:ea typeface="微软雅黑" panose="020B0503020204020204" pitchFamily="34" charset="-122"/>
              </a:rPr>
              <a:t>源主机 </a:t>
            </a:r>
            <a:r>
              <a:rPr lang="en-US" altLang="zh-CN" sz="2000" b="1" dirty="0">
                <a:latin typeface="微软雅黑" panose="020B0503020204020204" pitchFamily="34" charset="-122"/>
                <a:ea typeface="微软雅黑" panose="020B0503020204020204" pitchFamily="34" charset="-122"/>
              </a:rPr>
              <a:t>H</a:t>
            </a:r>
            <a:r>
              <a:rPr lang="en-US" altLang="zh-CN" sz="2000" b="1" baseline="-25000" dirty="0">
                <a:latin typeface="微软雅黑" panose="020B0503020204020204" pitchFamily="34" charset="-122"/>
                <a:ea typeface="微软雅黑" panose="020B0503020204020204" pitchFamily="34" charset="-122"/>
              </a:rPr>
              <a:t>1</a:t>
            </a:r>
            <a:r>
              <a:rPr lang="en-US" altLang="zh-CN" sz="2000" b="1" dirty="0">
                <a:latin typeface="微软雅黑" panose="020B0503020204020204" pitchFamily="34" charset="-122"/>
                <a:ea typeface="微软雅黑" panose="020B0503020204020204" pitchFamily="34" charset="-122"/>
              </a:rPr>
              <a:t> </a:t>
            </a:r>
            <a:r>
              <a:rPr lang="zh-CN" altLang="en-US" sz="2000" b="1" dirty="0">
                <a:latin typeface="微软雅黑" panose="020B0503020204020204" pitchFamily="34" charset="-122"/>
                <a:ea typeface="微软雅黑" panose="020B0503020204020204" pitchFamily="34" charset="-122"/>
              </a:rPr>
              <a:t>必须把分组发送给路由器 </a:t>
            </a:r>
            <a:r>
              <a:rPr lang="en-US" altLang="zh-CN" sz="2000" b="1" dirty="0">
                <a:latin typeface="微软雅黑" panose="020B0503020204020204" pitchFamily="34" charset="-122"/>
                <a:ea typeface="微软雅黑" panose="020B0503020204020204" pitchFamily="34" charset="-122"/>
              </a:rPr>
              <a:t>R</a:t>
            </a:r>
            <a:r>
              <a:rPr lang="en-US" altLang="zh-CN" sz="2000" b="1" baseline="-25000" dirty="0">
                <a:latin typeface="微软雅黑" panose="020B0503020204020204" pitchFamily="34" charset="-122"/>
                <a:ea typeface="微软雅黑" panose="020B0503020204020204" pitchFamily="34" charset="-122"/>
              </a:rPr>
              <a:t>1</a:t>
            </a:r>
            <a:r>
              <a:rPr lang="zh-CN" altLang="en-US" sz="2000" b="1" dirty="0">
                <a:latin typeface="微软雅黑" panose="020B0503020204020204" pitchFamily="34" charset="-122"/>
                <a:ea typeface="微软雅黑" panose="020B0503020204020204" pitchFamily="34" charset="-122"/>
              </a:rPr>
              <a:t>。</a:t>
            </a:r>
          </a:p>
        </p:txBody>
      </p:sp>
      <p:sp>
        <p:nvSpPr>
          <p:cNvPr id="2" name="Text Box 155"/>
          <p:cNvSpPr txBox="1">
            <a:spLocks noChangeArrowheads="1"/>
          </p:cNvSpPr>
          <p:nvPr/>
        </p:nvSpPr>
        <p:spPr bwMode="auto">
          <a:xfrm>
            <a:off x="1333007" y="610084"/>
            <a:ext cx="6593695" cy="634020"/>
          </a:xfrm>
          <a:prstGeom prst="rect">
            <a:avLst/>
          </a:prstGeom>
          <a:solidFill>
            <a:srgbClr val="000099"/>
          </a:solidFill>
          <a:ln w="9525">
            <a:noFill/>
            <a:miter lim="800000"/>
          </a:ln>
          <a:effectLst/>
        </p:spPr>
        <p:txBody>
          <a:bodyPr wrap="square">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 </a:t>
            </a:r>
            <a:r>
              <a:rPr lang="en-US" altLang="zh-CN" sz="1600" b="1" dirty="0">
                <a:solidFill>
                  <a:schemeClr val="bg1"/>
                </a:solidFill>
                <a:latin typeface="微软雅黑" panose="020B0503020204020204" pitchFamily="34" charset="-122"/>
                <a:ea typeface="微软雅黑" panose="020B0503020204020204" pitchFamily="34" charset="-122"/>
              </a:rPr>
              <a:t>H</a:t>
            </a:r>
            <a:r>
              <a:rPr lang="en-US" altLang="zh-CN" sz="1600" b="1" baseline="-25000" dirty="0">
                <a:solidFill>
                  <a:schemeClr val="bg1"/>
                </a:solidFill>
                <a:latin typeface="微软雅黑" panose="020B0503020204020204" pitchFamily="34" charset="-122"/>
                <a:ea typeface="微软雅黑" panose="020B0503020204020204" pitchFamily="34" charset="-122"/>
              </a:rPr>
              <a:t>1</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首先检查 </a:t>
            </a:r>
            <a:r>
              <a:rPr lang="en-US" altLang="zh-CN" sz="1600" b="1" dirty="0">
                <a:solidFill>
                  <a:srgbClr val="FFFF00"/>
                </a:solidFill>
                <a:latin typeface="微软雅黑" panose="020B0503020204020204" pitchFamily="34" charset="-122"/>
                <a:ea typeface="微软雅黑" panose="020B0503020204020204" pitchFamily="34" charset="-122"/>
              </a:rPr>
              <a:t>128.1.2.132</a:t>
            </a:r>
            <a:r>
              <a:rPr lang="en-US" altLang="zh-CN" sz="1600" b="1" dirty="0">
                <a:solidFill>
                  <a:schemeClr val="bg1"/>
                </a:solidFill>
                <a:latin typeface="微软雅黑" panose="020B0503020204020204" pitchFamily="34" charset="-122"/>
                <a:ea typeface="微软雅黑" panose="020B0503020204020204" pitchFamily="34" charset="-122"/>
              </a:rPr>
              <a:t> </a:t>
            </a:r>
            <a:r>
              <a:rPr lang="zh-CN" altLang="en-US" sz="1600" b="1" dirty="0">
                <a:solidFill>
                  <a:schemeClr val="bg1"/>
                </a:solidFill>
                <a:latin typeface="微软雅黑" panose="020B0503020204020204" pitchFamily="34" charset="-122"/>
                <a:ea typeface="微软雅黑" panose="020B0503020204020204" pitchFamily="34" charset="-122"/>
              </a:rPr>
              <a:t>是否连接在本网络上。</a:t>
            </a:r>
          </a:p>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如果是，则直接交付；否则，就送交路由器 </a:t>
            </a:r>
            <a:r>
              <a:rPr lang="en-US" altLang="zh-CN" sz="1600" b="1" dirty="0">
                <a:solidFill>
                  <a:schemeClr val="bg1"/>
                </a:solidFill>
                <a:latin typeface="微软雅黑" panose="020B0503020204020204" pitchFamily="34" charset="-122"/>
                <a:ea typeface="微软雅黑" panose="020B0503020204020204" pitchFamily="34" charset="-122"/>
              </a:rPr>
              <a:t>R</a:t>
            </a:r>
            <a:r>
              <a:rPr lang="en-US" altLang="zh-CN" sz="1600" b="1" baseline="-25000" dirty="0">
                <a:solidFill>
                  <a:schemeClr val="bg1"/>
                </a:solidFill>
                <a:latin typeface="微软雅黑" panose="020B0503020204020204" pitchFamily="34" charset="-122"/>
                <a:ea typeface="微软雅黑" panose="020B0503020204020204" pitchFamily="34" charset="-122"/>
              </a:rPr>
              <a:t>1</a:t>
            </a:r>
            <a:r>
              <a:rPr lang="zh-CN" altLang="en-US" sz="1600" b="1" dirty="0">
                <a:solidFill>
                  <a:schemeClr val="bg1"/>
                </a:solidFill>
                <a:latin typeface="微软雅黑" panose="020B0503020204020204" pitchFamily="34" charset="-122"/>
                <a:ea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10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par>
                          <p:cTn id="16" fill="hold">
                            <p:stCondLst>
                              <p:cond delay="0"/>
                            </p:stCondLst>
                            <p:childTnLst>
                              <p:par>
                                <p:cTn id="17" presetID="35" presetClass="emph" presetSubtype="0" repeatCount="3000" fill="hold" grpId="1" nodeType="afterEffect">
                                  <p:stCondLst>
                                    <p:cond delay="0"/>
                                  </p:stCondLst>
                                  <p:childTnLst>
                                    <p:anim calcmode="discrete" valueType="str">
                                      <p:cBhvr>
                                        <p:cTn id="18"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6" grpId="1"/>
      <p:bldP spid="1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344776" y="633725"/>
            <a:ext cx="8469440" cy="37291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68" name="Group 125"/>
          <p:cNvGraphicFramePr>
            <a:graphicFrameLocks noGrp="1"/>
          </p:cNvGraphicFramePr>
          <p:nvPr>
            <p:extLst/>
          </p:nvPr>
        </p:nvGraphicFramePr>
        <p:xfrm>
          <a:off x="5544358" y="1184245"/>
          <a:ext cx="2790174" cy="1076799"/>
        </p:xfrm>
        <a:graphic>
          <a:graphicData uri="http://schemas.openxmlformats.org/drawingml/2006/table">
            <a:tbl>
              <a:tblPr/>
              <a:tblGrid>
                <a:gridCol w="1543446">
                  <a:extLst>
                    <a:ext uri="{9D8B030D-6E8A-4147-A177-3AD203B41FA5}">
                      <a16:colId xmlns:a16="http://schemas.microsoft.com/office/drawing/2014/main" xmlns="" val="20000"/>
                    </a:ext>
                  </a:extLst>
                </a:gridCol>
                <a:gridCol w="1246728">
                  <a:extLst>
                    <a:ext uri="{9D8B030D-6E8A-4147-A177-3AD203B41FA5}">
                      <a16:colId xmlns:a16="http://schemas.microsoft.com/office/drawing/2014/main" xmlns="" val="20001"/>
                    </a:ext>
                  </a:extLst>
                </a:gridCol>
              </a:tblGrid>
              <a:tr h="28697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前缀匹配</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下一跳</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789824">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128.1.3.64/26</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128.1.2.128/25</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128.1.2.192/26</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a:t>
                      </a:r>
                      <a:r>
                        <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rPr>
                        <a:t>2</a:t>
                      </a: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51" name="Text Box 155"/>
          <p:cNvSpPr txBox="1">
            <a:spLocks noChangeArrowheads="1"/>
          </p:cNvSpPr>
          <p:nvPr/>
        </p:nvSpPr>
        <p:spPr bwMode="auto">
          <a:xfrm>
            <a:off x="1196430" y="4333600"/>
            <a:ext cx="6864206" cy="397032"/>
          </a:xfrm>
          <a:prstGeom prst="rect">
            <a:avLst/>
          </a:prstGeom>
          <a:solidFill>
            <a:srgbClr val="0070C0"/>
          </a:solidFill>
          <a:ln w="9525">
            <a:noFill/>
            <a:miter lim="800000"/>
            <a:headEnd/>
            <a:tailEnd/>
          </a:ln>
          <a:effectLst/>
          <a:extLst/>
        </p:spPr>
        <p:txBody>
          <a:bodyPr wrap="square">
            <a:spAutoFit/>
          </a:bodyPr>
          <a:lstStyle/>
          <a:p>
            <a:pPr algn="ctr">
              <a:lnSpc>
                <a:spcPct val="110000"/>
              </a:lnSpc>
            </a:pPr>
            <a:r>
              <a:rPr lang="en-US" altLang="zh-CN" b="1" dirty="0" smtClean="0">
                <a:solidFill>
                  <a:srgbClr val="FFFF00"/>
                </a:solidFill>
                <a:latin typeface="微软雅黑" pitchFamily="34" charset="-122"/>
                <a:ea typeface="微软雅黑" pitchFamily="34" charset="-122"/>
              </a:rPr>
              <a:t>128.1.2.132</a:t>
            </a:r>
            <a:r>
              <a:rPr lang="en-US" altLang="zh-CN" b="1" dirty="0" smtClean="0">
                <a:solidFill>
                  <a:prstClr val="white"/>
                </a:solidFill>
                <a:latin typeface="微软雅黑" pitchFamily="34" charset="-122"/>
                <a:ea typeface="微软雅黑" pitchFamily="34" charset="-122"/>
              </a:rPr>
              <a:t> </a:t>
            </a:r>
            <a:r>
              <a:rPr lang="en-US" altLang="zh-CN" b="1" dirty="0">
                <a:solidFill>
                  <a:srgbClr val="F79646"/>
                </a:solidFill>
                <a:latin typeface="微软雅黑" pitchFamily="34" charset="-122"/>
                <a:ea typeface="微软雅黑" pitchFamily="34" charset="-122"/>
              </a:rPr>
              <a:t>AND</a:t>
            </a:r>
            <a:r>
              <a:rPr lang="en-US" altLang="zh-CN" b="1" dirty="0">
                <a:solidFill>
                  <a:prstClr val="white"/>
                </a:solidFill>
                <a:latin typeface="微软雅黑" pitchFamily="34" charset="-122"/>
                <a:ea typeface="微软雅黑" pitchFamily="34" charset="-122"/>
              </a:rPr>
              <a:t> </a:t>
            </a:r>
            <a:r>
              <a:rPr lang="en-US" altLang="zh-CN" b="1" dirty="0" smtClean="0">
                <a:solidFill>
                  <a:prstClr val="white"/>
                </a:solidFill>
                <a:latin typeface="微软雅黑" pitchFamily="34" charset="-122"/>
                <a:ea typeface="微软雅黑" pitchFamily="34" charset="-122"/>
              </a:rPr>
              <a:t>255.255.255.192 = 128.1.2.128     </a:t>
            </a:r>
            <a:r>
              <a:rPr lang="zh-CN" altLang="en-US" b="1" dirty="0">
                <a:solidFill>
                  <a:srgbClr val="FFFF00"/>
                </a:solidFill>
                <a:latin typeface="微软雅黑" pitchFamily="34" charset="-122"/>
                <a:ea typeface="微软雅黑" pitchFamily="34" charset="-122"/>
              </a:rPr>
              <a:t>不</a:t>
            </a:r>
            <a:r>
              <a:rPr lang="zh-CN" altLang="en-US" b="1" dirty="0" smtClean="0">
                <a:solidFill>
                  <a:srgbClr val="FFFF00"/>
                </a:solidFill>
                <a:latin typeface="微软雅黑" pitchFamily="34" charset="-122"/>
                <a:ea typeface="微软雅黑" pitchFamily="34" charset="-122"/>
              </a:rPr>
              <a:t>匹配</a:t>
            </a:r>
            <a:r>
              <a:rPr lang="en-US" altLang="zh-CN" b="1" dirty="0" smtClean="0">
                <a:solidFill>
                  <a:srgbClr val="FFFF00"/>
                </a:solidFill>
                <a:latin typeface="微软雅黑" pitchFamily="34" charset="-122"/>
                <a:ea typeface="微软雅黑" pitchFamily="34" charset="-122"/>
              </a:rPr>
              <a:t>!</a:t>
            </a:r>
            <a:endParaRPr lang="en-US" altLang="zh-CN" b="1" dirty="0">
              <a:solidFill>
                <a:srgbClr val="FFFF00"/>
              </a:solidFill>
              <a:latin typeface="微软雅黑" pitchFamily="34" charset="-122"/>
              <a:ea typeface="微软雅黑" pitchFamily="34" charset="-122"/>
            </a:endParaRPr>
          </a:p>
        </p:txBody>
      </p:sp>
      <p:sp>
        <p:nvSpPr>
          <p:cNvPr id="57" name="Line 66"/>
          <p:cNvSpPr>
            <a:spLocks noChangeShapeType="1"/>
          </p:cNvSpPr>
          <p:nvPr/>
        </p:nvSpPr>
        <p:spPr bwMode="auto">
          <a:xfrm>
            <a:off x="5637655" y="1719179"/>
            <a:ext cx="136275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120" name="椭圆 119"/>
          <p:cNvSpPr/>
          <p:nvPr/>
        </p:nvSpPr>
        <p:spPr bwMode="auto">
          <a:xfrm rot="20475920">
            <a:off x="1042029" y="910124"/>
            <a:ext cx="3351723" cy="1002368"/>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354487" y="816458"/>
            <a:ext cx="7304424" cy="3440748"/>
            <a:chOff x="354487" y="816458"/>
            <a:chExt cx="7304424" cy="3440748"/>
          </a:xfrm>
        </p:grpSpPr>
        <p:grpSp>
          <p:nvGrpSpPr>
            <p:cNvPr id="5" name="组合 68"/>
            <p:cNvGrpSpPr/>
            <p:nvPr/>
          </p:nvGrpSpPr>
          <p:grpSpPr>
            <a:xfrm>
              <a:off x="354487" y="816458"/>
              <a:ext cx="7304424" cy="3440748"/>
              <a:chOff x="354487" y="816458"/>
              <a:chExt cx="7304424" cy="3440748"/>
            </a:xfrm>
          </p:grpSpPr>
          <p:sp>
            <p:nvSpPr>
              <p:cNvPr id="70" name="直角三角形 69"/>
              <p:cNvSpPr/>
              <p:nvPr/>
            </p:nvSpPr>
            <p:spPr>
              <a:xfrm rot="16200000">
                <a:off x="4357107" y="1079129"/>
                <a:ext cx="1089992" cy="1274054"/>
              </a:xfrm>
              <a:prstGeom prst="r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椭圆 70"/>
              <p:cNvSpPr/>
              <p:nvPr/>
            </p:nvSpPr>
            <p:spPr bwMode="auto">
              <a:xfrm>
                <a:off x="3607791" y="2535299"/>
                <a:ext cx="3716460" cy="1197252"/>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2" name="椭圆 71"/>
              <p:cNvSpPr/>
              <p:nvPr/>
            </p:nvSpPr>
            <p:spPr bwMode="auto">
              <a:xfrm rot="16200000">
                <a:off x="883716" y="2425929"/>
                <a:ext cx="1925637" cy="1736917"/>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3" name="Text Box 20"/>
              <p:cNvSpPr txBox="1">
                <a:spLocks noChangeArrowheads="1"/>
              </p:cNvSpPr>
              <p:nvPr/>
            </p:nvSpPr>
            <p:spPr bwMode="auto">
              <a:xfrm>
                <a:off x="2456408" y="203983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128.1.2.194</a:t>
                </a:r>
              </a:p>
            </p:txBody>
          </p:sp>
          <p:sp>
            <p:nvSpPr>
              <p:cNvPr id="74" name="Text Box 25"/>
              <p:cNvSpPr txBox="1">
                <a:spLocks noChangeArrowheads="1"/>
              </p:cNvSpPr>
              <p:nvPr/>
            </p:nvSpPr>
            <p:spPr bwMode="auto">
              <a:xfrm>
                <a:off x="3732139" y="1824581"/>
                <a:ext cx="3113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75" name="Line 19"/>
              <p:cNvSpPr>
                <a:spLocks noChangeShapeType="1"/>
              </p:cNvSpPr>
              <p:nvPr/>
            </p:nvSpPr>
            <p:spPr bwMode="auto">
              <a:xfrm>
                <a:off x="2775735" y="1678638"/>
                <a:ext cx="1301162" cy="557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6" name="Line 16"/>
              <p:cNvSpPr>
                <a:spLocks noChangeShapeType="1"/>
              </p:cNvSpPr>
              <p:nvPr/>
            </p:nvSpPr>
            <p:spPr bwMode="auto">
              <a:xfrm flipH="1">
                <a:off x="1638141" y="1656270"/>
                <a:ext cx="947995" cy="253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7" name="Line 8"/>
              <p:cNvSpPr>
                <a:spLocks noChangeShapeType="1"/>
              </p:cNvSpPr>
              <p:nvPr/>
            </p:nvSpPr>
            <p:spPr bwMode="auto">
              <a:xfrm flipH="1">
                <a:off x="2658440" y="1101262"/>
                <a:ext cx="956029" cy="5536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7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961" y="824458"/>
                <a:ext cx="345456"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9"/>
              <p:cNvSpPr txBox="1">
                <a:spLocks noChangeArrowheads="1"/>
              </p:cNvSpPr>
              <p:nvPr/>
            </p:nvSpPr>
            <p:spPr bwMode="auto">
              <a:xfrm>
                <a:off x="2171247" y="91222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128.1.2.193</a:t>
                </a:r>
              </a:p>
            </p:txBody>
          </p:sp>
          <p:sp>
            <p:nvSpPr>
              <p:cNvPr id="80" name="Text Box 23"/>
              <p:cNvSpPr txBox="1">
                <a:spLocks noChangeArrowheads="1"/>
              </p:cNvSpPr>
              <p:nvPr/>
            </p:nvSpPr>
            <p:spPr bwMode="auto">
              <a:xfrm>
                <a:off x="3839945" y="816458"/>
                <a:ext cx="1225389" cy="338554"/>
              </a:xfrm>
              <a:prstGeom prst="rect">
                <a:avLst/>
              </a:prstGeom>
              <a:solidFill>
                <a:srgbClr val="00FFFF"/>
              </a:solidFill>
              <a:ln w="9525">
                <a:solidFill>
                  <a:schemeClr val="tx1"/>
                </a:solidFill>
                <a:miter lim="800000"/>
                <a:headEnd/>
                <a:tailEnd/>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prstClr val="black"/>
                    </a:solidFill>
                    <a:latin typeface="微软雅黑" panose="020B0503020204020204" pitchFamily="34" charset="-122"/>
                    <a:ea typeface="微软雅黑" panose="020B0503020204020204" pitchFamily="34" charset="-122"/>
                  </a:rPr>
                  <a:t>源主机 </a:t>
                </a:r>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1</a:t>
                </a:r>
              </a:p>
            </p:txBody>
          </p:sp>
          <p:sp>
            <p:nvSpPr>
              <p:cNvPr id="81" name="Text Box 10"/>
              <p:cNvSpPr txBox="1">
                <a:spLocks noChangeArrowheads="1"/>
              </p:cNvSpPr>
              <p:nvPr/>
            </p:nvSpPr>
            <p:spPr bwMode="auto">
              <a:xfrm>
                <a:off x="590769" y="1099476"/>
                <a:ext cx="17267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a:solidFill>
                      <a:srgbClr val="0000FF"/>
                    </a:solidFill>
                    <a:latin typeface="微软雅黑" panose="020B0503020204020204" pitchFamily="34" charset="-122"/>
                    <a:ea typeface="微软雅黑" panose="020B0503020204020204" pitchFamily="34" charset="-122"/>
                  </a:rPr>
                  <a:t>128.1.2.192/26</a:t>
                </a:r>
              </a:p>
            </p:txBody>
          </p:sp>
          <p:sp>
            <p:nvSpPr>
              <p:cNvPr id="82" name="Line 45"/>
              <p:cNvSpPr>
                <a:spLocks noChangeShapeType="1"/>
              </p:cNvSpPr>
              <p:nvPr/>
            </p:nvSpPr>
            <p:spPr bwMode="auto">
              <a:xfrm flipH="1" flipV="1">
                <a:off x="2294019" y="3312971"/>
                <a:ext cx="808348" cy="223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3" name="Line 41"/>
              <p:cNvSpPr>
                <a:spLocks noChangeShapeType="1"/>
              </p:cNvSpPr>
              <p:nvPr/>
            </p:nvSpPr>
            <p:spPr bwMode="auto">
              <a:xfrm flipH="1">
                <a:off x="4263353" y="2793929"/>
                <a:ext cx="1332012" cy="433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4" name="Line 33"/>
              <p:cNvSpPr>
                <a:spLocks noChangeShapeType="1"/>
              </p:cNvSpPr>
              <p:nvPr/>
            </p:nvSpPr>
            <p:spPr bwMode="auto">
              <a:xfrm flipH="1">
                <a:off x="2051398" y="3354911"/>
                <a:ext cx="88372" cy="5228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5" name="Line 32"/>
              <p:cNvSpPr>
                <a:spLocks noChangeShapeType="1"/>
              </p:cNvSpPr>
              <p:nvPr/>
            </p:nvSpPr>
            <p:spPr bwMode="auto">
              <a:xfrm flipH="1">
                <a:off x="3297683" y="2900177"/>
                <a:ext cx="819453" cy="6696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6" name="Line 21"/>
              <p:cNvSpPr>
                <a:spLocks noChangeShapeType="1"/>
              </p:cNvSpPr>
              <p:nvPr/>
            </p:nvSpPr>
            <p:spPr bwMode="auto">
              <a:xfrm>
                <a:off x="4207116" y="2371732"/>
                <a:ext cx="1607" cy="4627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87"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4653" y="3753341"/>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621" y="1719179"/>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8"/>
              <p:cNvGrpSpPr>
                <a:grpSpLocks/>
              </p:cNvGrpSpPr>
              <p:nvPr/>
            </p:nvGrpSpPr>
            <p:grpSpPr bwMode="auto">
              <a:xfrm>
                <a:off x="3943605" y="2125684"/>
                <a:ext cx="531842" cy="303367"/>
                <a:chOff x="864" y="1824"/>
                <a:chExt cx="432" cy="288"/>
              </a:xfrm>
            </p:grpSpPr>
            <p:pic>
              <p:nvPicPr>
                <p:cNvPr id="126"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90"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2173" y="2589821"/>
                <a:ext cx="345456"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Text Box 22"/>
              <p:cNvSpPr txBox="1">
                <a:spLocks noChangeArrowheads="1"/>
              </p:cNvSpPr>
              <p:nvPr/>
            </p:nvSpPr>
            <p:spPr bwMode="auto">
              <a:xfrm>
                <a:off x="2853215" y="2404897"/>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128.1.2.130</a:t>
                </a:r>
              </a:p>
            </p:txBody>
          </p:sp>
          <p:sp>
            <p:nvSpPr>
              <p:cNvPr id="92" name="Text Box 24"/>
              <p:cNvSpPr txBox="1">
                <a:spLocks noChangeArrowheads="1"/>
              </p:cNvSpPr>
              <p:nvPr/>
            </p:nvSpPr>
            <p:spPr bwMode="auto">
              <a:xfrm>
                <a:off x="4108734" y="1835693"/>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1</a:t>
                </a:r>
              </a:p>
            </p:txBody>
          </p:sp>
          <p:sp>
            <p:nvSpPr>
              <p:cNvPr id="93" name="Text Box 26"/>
              <p:cNvSpPr txBox="1">
                <a:spLocks noChangeArrowheads="1"/>
              </p:cNvSpPr>
              <p:nvPr/>
            </p:nvSpPr>
            <p:spPr bwMode="auto">
              <a:xfrm>
                <a:off x="4178194" y="2368936"/>
                <a:ext cx="3113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94" name="Line 27"/>
              <p:cNvSpPr>
                <a:spLocks noChangeShapeType="1"/>
              </p:cNvSpPr>
              <p:nvPr/>
            </p:nvSpPr>
            <p:spPr bwMode="auto">
              <a:xfrm>
                <a:off x="4263353" y="2837267"/>
                <a:ext cx="1307911" cy="462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7" name="Group 28"/>
              <p:cNvGrpSpPr>
                <a:grpSpLocks/>
              </p:cNvGrpSpPr>
              <p:nvPr/>
            </p:nvGrpSpPr>
            <p:grpSpPr bwMode="auto">
              <a:xfrm>
                <a:off x="3032567" y="3427224"/>
                <a:ext cx="531841" cy="303366"/>
                <a:chOff x="864" y="1824"/>
                <a:chExt cx="432" cy="288"/>
              </a:xfrm>
            </p:grpSpPr>
            <p:pic>
              <p:nvPicPr>
                <p:cNvPr id="124"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96" name="Text Box 31"/>
              <p:cNvSpPr txBox="1">
                <a:spLocks noChangeArrowheads="1"/>
              </p:cNvSpPr>
              <p:nvPr/>
            </p:nvSpPr>
            <p:spPr bwMode="auto">
              <a:xfrm>
                <a:off x="3511384" y="3483144"/>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2</a:t>
                </a:r>
              </a:p>
            </p:txBody>
          </p:sp>
          <p:sp>
            <p:nvSpPr>
              <p:cNvPr id="97" name="Line 35"/>
              <p:cNvSpPr>
                <a:spLocks noChangeShapeType="1"/>
              </p:cNvSpPr>
              <p:nvPr/>
            </p:nvSpPr>
            <p:spPr bwMode="auto">
              <a:xfrm flipH="1">
                <a:off x="2147804" y="2732799"/>
                <a:ext cx="36955" cy="5801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98"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9129" y="3034385"/>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Text Box 37"/>
              <p:cNvSpPr txBox="1">
                <a:spLocks noChangeArrowheads="1"/>
              </p:cNvSpPr>
              <p:nvPr/>
            </p:nvSpPr>
            <p:spPr bwMode="auto">
              <a:xfrm>
                <a:off x="5909138" y="2500740"/>
                <a:ext cx="1749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128.1.2.128/25</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100" name="Text Box 39"/>
              <p:cNvSpPr txBox="1">
                <a:spLocks noChangeArrowheads="1"/>
              </p:cNvSpPr>
              <p:nvPr/>
            </p:nvSpPr>
            <p:spPr bwMode="auto">
              <a:xfrm>
                <a:off x="5888875" y="3027938"/>
                <a:ext cx="1435376" cy="338554"/>
              </a:xfrm>
              <a:prstGeom prst="rect">
                <a:avLst/>
              </a:prstGeom>
              <a:solidFill>
                <a:srgbClr val="00FFFF"/>
              </a:solidFill>
              <a:ln w="9525">
                <a:solidFill>
                  <a:schemeClr val="tx1"/>
                </a:solidFill>
                <a:miter lim="800000"/>
                <a:headEnd/>
                <a:tailEnd/>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prstClr val="black"/>
                    </a:solidFill>
                    <a:latin typeface="微软雅黑" panose="020B0503020204020204" pitchFamily="34" charset="-122"/>
                    <a:ea typeface="微软雅黑" panose="020B0503020204020204" pitchFamily="34" charset="-122"/>
                  </a:rPr>
                  <a:t>目的主机 </a:t>
                </a:r>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2</a:t>
                </a:r>
              </a:p>
            </p:txBody>
          </p:sp>
          <p:sp>
            <p:nvSpPr>
              <p:cNvPr id="101" name="Text Box 40"/>
              <p:cNvSpPr txBox="1">
                <a:spLocks noChangeArrowheads="1"/>
              </p:cNvSpPr>
              <p:nvPr/>
            </p:nvSpPr>
            <p:spPr bwMode="auto">
              <a:xfrm>
                <a:off x="4856211" y="334497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128.1.2.132</a:t>
                </a:r>
              </a:p>
            </p:txBody>
          </p:sp>
          <p:sp>
            <p:nvSpPr>
              <p:cNvPr id="102" name="Text Box 42"/>
              <p:cNvSpPr txBox="1">
                <a:spLocks noChangeArrowheads="1"/>
              </p:cNvSpPr>
              <p:nvPr/>
            </p:nvSpPr>
            <p:spPr bwMode="auto">
              <a:xfrm>
                <a:off x="3269292" y="313659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03" name="Text Box 43"/>
              <p:cNvSpPr txBox="1">
                <a:spLocks noChangeArrowheads="1"/>
              </p:cNvSpPr>
              <p:nvPr/>
            </p:nvSpPr>
            <p:spPr bwMode="auto">
              <a:xfrm>
                <a:off x="2804933" y="315647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04" name="Text Box 44"/>
              <p:cNvSpPr txBox="1">
                <a:spLocks noChangeArrowheads="1"/>
              </p:cNvSpPr>
              <p:nvPr/>
            </p:nvSpPr>
            <p:spPr bwMode="auto">
              <a:xfrm>
                <a:off x="3533879" y="321752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128.1.2.131</a:t>
                </a:r>
              </a:p>
            </p:txBody>
          </p:sp>
          <p:pic>
            <p:nvPicPr>
              <p:cNvPr id="105"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263" y="2489547"/>
                <a:ext cx="347062"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 Box 46"/>
              <p:cNvSpPr txBox="1">
                <a:spLocks noChangeArrowheads="1"/>
              </p:cNvSpPr>
              <p:nvPr/>
            </p:nvSpPr>
            <p:spPr bwMode="auto">
              <a:xfrm>
                <a:off x="1508068" y="3842425"/>
                <a:ext cx="44325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107" name="Text Box 48"/>
              <p:cNvSpPr txBox="1">
                <a:spLocks noChangeArrowheads="1"/>
              </p:cNvSpPr>
              <p:nvPr/>
            </p:nvSpPr>
            <p:spPr bwMode="auto">
              <a:xfrm>
                <a:off x="2285477" y="3692457"/>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128.1.3.65</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08" name="Text Box 38"/>
              <p:cNvSpPr txBox="1">
                <a:spLocks noChangeArrowheads="1"/>
              </p:cNvSpPr>
              <p:nvPr/>
            </p:nvSpPr>
            <p:spPr bwMode="auto">
              <a:xfrm>
                <a:off x="354487" y="2757515"/>
                <a:ext cx="16001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128.1.3.64/26</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109" name="Text Box 47"/>
              <p:cNvSpPr txBox="1">
                <a:spLocks noChangeArrowheads="1"/>
              </p:cNvSpPr>
              <p:nvPr/>
            </p:nvSpPr>
            <p:spPr bwMode="auto">
              <a:xfrm>
                <a:off x="783205" y="3498904"/>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128.1.3.66</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10" name="椭圆 67"/>
              <p:cNvSpPr>
                <a:spLocks noChangeArrowheads="1"/>
              </p:cNvSpPr>
              <p:nvPr/>
            </p:nvSpPr>
            <p:spPr bwMode="auto">
              <a:xfrm>
                <a:off x="2872438" y="3447105"/>
                <a:ext cx="72305"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1" name="椭圆 68"/>
              <p:cNvSpPr>
                <a:spLocks noChangeArrowheads="1"/>
              </p:cNvSpPr>
              <p:nvPr/>
            </p:nvSpPr>
            <p:spPr bwMode="auto">
              <a:xfrm>
                <a:off x="5415407" y="3222106"/>
                <a:ext cx="73911"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2" name="椭圆 69"/>
              <p:cNvSpPr>
                <a:spLocks noChangeArrowheads="1"/>
              </p:cNvSpPr>
              <p:nvPr/>
            </p:nvSpPr>
            <p:spPr bwMode="auto">
              <a:xfrm>
                <a:off x="3540306" y="3316782"/>
                <a:ext cx="73911"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3" name="椭圆 70"/>
              <p:cNvSpPr>
                <a:spLocks noChangeArrowheads="1"/>
              </p:cNvSpPr>
              <p:nvPr/>
            </p:nvSpPr>
            <p:spPr bwMode="auto">
              <a:xfrm>
                <a:off x="2046577" y="3633113"/>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4" name="椭圆 71"/>
              <p:cNvSpPr>
                <a:spLocks noChangeArrowheads="1"/>
              </p:cNvSpPr>
              <p:nvPr/>
            </p:nvSpPr>
            <p:spPr bwMode="auto">
              <a:xfrm>
                <a:off x="4163733" y="2501747"/>
                <a:ext cx="73911"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5" name="椭圆 72"/>
              <p:cNvSpPr>
                <a:spLocks noChangeArrowheads="1"/>
              </p:cNvSpPr>
              <p:nvPr/>
            </p:nvSpPr>
            <p:spPr bwMode="auto">
              <a:xfrm>
                <a:off x="3792649" y="2084212"/>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6" name="椭圆 73"/>
              <p:cNvSpPr>
                <a:spLocks noChangeArrowheads="1"/>
              </p:cNvSpPr>
              <p:nvPr/>
            </p:nvSpPr>
            <p:spPr bwMode="auto">
              <a:xfrm>
                <a:off x="3418443" y="1171162"/>
                <a:ext cx="72304"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7" name="Text Box 10"/>
              <p:cNvSpPr txBox="1">
                <a:spLocks noChangeArrowheads="1"/>
              </p:cNvSpPr>
              <p:nvPr/>
            </p:nvSpPr>
            <p:spPr bwMode="auto">
              <a:xfrm>
                <a:off x="1323351" y="861428"/>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1</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18" name="Text Box 37"/>
              <p:cNvSpPr txBox="1">
                <a:spLocks noChangeArrowheads="1"/>
              </p:cNvSpPr>
              <p:nvPr/>
            </p:nvSpPr>
            <p:spPr bwMode="auto">
              <a:xfrm>
                <a:off x="6571928" y="2245549"/>
                <a:ext cx="5704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2 </a:t>
                </a:r>
              </a:p>
            </p:txBody>
          </p:sp>
          <p:sp>
            <p:nvSpPr>
              <p:cNvPr id="119" name="Text Box 38"/>
              <p:cNvSpPr txBox="1">
                <a:spLocks noChangeArrowheads="1"/>
              </p:cNvSpPr>
              <p:nvPr/>
            </p:nvSpPr>
            <p:spPr bwMode="auto">
              <a:xfrm>
                <a:off x="908984" y="2489487"/>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123" name="Text Box 98"/>
              <p:cNvSpPr txBox="1">
                <a:spLocks noChangeArrowheads="1"/>
              </p:cNvSpPr>
              <p:nvPr/>
            </p:nvSpPr>
            <p:spPr bwMode="auto">
              <a:xfrm>
                <a:off x="6138447" y="884729"/>
                <a:ext cx="1513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dirty="0">
                    <a:solidFill>
                      <a:prstClr val="black"/>
                    </a:solidFill>
                    <a:latin typeface="微软雅黑" panose="020B0503020204020204" pitchFamily="34" charset="-122"/>
                    <a:ea typeface="微软雅黑" panose="020B0503020204020204" pitchFamily="34" charset="-122"/>
                  </a:rPr>
                  <a:t>R</a:t>
                </a:r>
                <a:r>
                  <a:rPr lang="en-US" altLang="zh-CN" sz="1400" b="1" baseline="-25000" dirty="0">
                    <a:solidFill>
                      <a:prstClr val="black"/>
                    </a:solidFill>
                    <a:latin typeface="微软雅黑" panose="020B0503020204020204" pitchFamily="34" charset="-122"/>
                    <a:ea typeface="微软雅黑" panose="020B0503020204020204" pitchFamily="34" charset="-122"/>
                  </a:rPr>
                  <a:t>1</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的部分转发表</a:t>
                </a:r>
                <a:endParaRPr lang="zh-CN" altLang="en-US" sz="1400" b="1" baseline="-25000" dirty="0">
                  <a:solidFill>
                    <a:prstClr val="black"/>
                  </a:solidFill>
                  <a:latin typeface="微软雅黑" panose="020B0503020204020204" pitchFamily="34" charset="-122"/>
                  <a:ea typeface="微软雅黑" panose="020B0503020204020204" pitchFamily="34" charset="-122"/>
                </a:endParaRPr>
              </a:p>
            </p:txBody>
          </p:sp>
        </p:grpSp>
        <p:pic>
          <p:nvPicPr>
            <p:cNvPr id="129"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7487" y="315983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0"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2705" y="2689821"/>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94672" y="150706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2" name="任意多边形 1"/>
          <p:cNvSpPr/>
          <p:nvPr/>
        </p:nvSpPr>
        <p:spPr>
          <a:xfrm>
            <a:off x="3147431" y="1274164"/>
            <a:ext cx="720031" cy="584616"/>
          </a:xfrm>
          <a:custGeom>
            <a:avLst/>
            <a:gdLst>
              <a:gd name="connsiteX0" fmla="*/ 630090 w 720031"/>
              <a:gd name="connsiteY0" fmla="*/ 0 h 584616"/>
              <a:gd name="connsiteX1" fmla="*/ 503 w 720031"/>
              <a:gd name="connsiteY1" fmla="*/ 269823 h 584616"/>
              <a:gd name="connsiteX2" fmla="*/ 720031 w 720031"/>
              <a:gd name="connsiteY2" fmla="*/ 584616 h 584616"/>
              <a:gd name="connsiteX3" fmla="*/ 720031 w 720031"/>
              <a:gd name="connsiteY3" fmla="*/ 584616 h 584616"/>
            </a:gdLst>
            <a:ahLst/>
            <a:cxnLst>
              <a:cxn ang="0">
                <a:pos x="connsiteX0" y="connsiteY0"/>
              </a:cxn>
              <a:cxn ang="0">
                <a:pos x="connsiteX1" y="connsiteY1"/>
              </a:cxn>
              <a:cxn ang="0">
                <a:pos x="connsiteX2" y="connsiteY2"/>
              </a:cxn>
              <a:cxn ang="0">
                <a:pos x="connsiteX3" y="connsiteY3"/>
              </a:cxn>
            </a:cxnLst>
            <a:rect l="l" t="t" r="r" b="b"/>
            <a:pathLst>
              <a:path w="720031" h="584616">
                <a:moveTo>
                  <a:pt x="630090" y="0"/>
                </a:moveTo>
                <a:cubicBezTo>
                  <a:pt x="307801" y="86193"/>
                  <a:pt x="-14487" y="172387"/>
                  <a:pt x="503" y="269823"/>
                </a:cubicBezTo>
                <a:cubicBezTo>
                  <a:pt x="15493" y="367259"/>
                  <a:pt x="720031" y="584616"/>
                  <a:pt x="720031" y="584616"/>
                </a:cubicBezTo>
                <a:lnTo>
                  <a:pt x="720031" y="584616"/>
                </a:lnTo>
              </a:path>
            </a:pathLst>
          </a:custGeom>
          <a:noFill/>
          <a:ln w="38100">
            <a:solidFill>
              <a:srgbClr val="CC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8" name="AutoShape 63"/>
          <p:cNvSpPr>
            <a:spLocks noChangeArrowheads="1"/>
          </p:cNvSpPr>
          <p:nvPr/>
        </p:nvSpPr>
        <p:spPr bwMode="auto">
          <a:xfrm>
            <a:off x="5047836" y="1543263"/>
            <a:ext cx="547288" cy="142367"/>
          </a:xfrm>
          <a:prstGeom prst="rightArrow">
            <a:avLst>
              <a:gd name="adj1" fmla="val 50000"/>
              <a:gd name="adj2" fmla="val 66728"/>
            </a:avLst>
          </a:prstGeom>
          <a:solidFill>
            <a:srgbClr val="FFFF00"/>
          </a:solidFill>
          <a:ln w="12700">
            <a:solidFill>
              <a:schemeClr val="tx1"/>
            </a:solidFill>
            <a:miter lim="800000"/>
            <a:headEnd/>
            <a:tailEnd/>
          </a:ln>
          <a:effectLst/>
        </p:spPr>
        <p:txBody>
          <a:bodyPr wrap="none" anchor="ctr"/>
          <a:lstStyle/>
          <a:p>
            <a:endParaRPr lang="zh-CN" altLang="en-US">
              <a:solidFill>
                <a:srgbClr val="CC00CC"/>
              </a:solidFill>
            </a:endParaRPr>
          </a:p>
        </p:txBody>
      </p:sp>
      <p:sp>
        <p:nvSpPr>
          <p:cNvPr id="3" name="Text Box 155"/>
          <p:cNvSpPr txBox="1">
            <a:spLocks noChangeArrowheads="1"/>
          </p:cNvSpPr>
          <p:nvPr/>
        </p:nvSpPr>
        <p:spPr bwMode="auto">
          <a:xfrm>
            <a:off x="1196429" y="594101"/>
            <a:ext cx="6864206" cy="363176"/>
          </a:xfrm>
          <a:prstGeom prst="rect">
            <a:avLst/>
          </a:prstGeom>
          <a:solidFill>
            <a:srgbClr val="C00000"/>
          </a:solidFill>
          <a:ln w="9525">
            <a:noFill/>
            <a:miter lim="800000"/>
            <a:headEnd/>
            <a:tailEnd/>
          </a:ln>
          <a:effectLst/>
          <a:extLst/>
        </p:spPr>
        <p:txBody>
          <a:bodyPr wrap="square">
            <a:spAutoFit/>
          </a:bodyPr>
          <a:lstStyle>
            <a:defPPr>
              <a:defRPr lang="zh-CN"/>
            </a:defPPr>
            <a:lvl1pPr algn="ctr">
              <a:lnSpc>
                <a:spcPct val="110000"/>
              </a:lnSpc>
              <a:defRPr sz="1600" b="1">
                <a:solidFill>
                  <a:schemeClr val="bg1"/>
                </a:solidFill>
                <a:latin typeface="微软雅黑" pitchFamily="34" charset="-122"/>
                <a:ea typeface="微软雅黑" pitchFamily="34" charset="-122"/>
              </a:defRPr>
            </a:lvl1pPr>
          </a:lstStyle>
          <a:p>
            <a:r>
              <a:rPr lang="zh-CN" altLang="en-US" dirty="0">
                <a:solidFill>
                  <a:prstClr val="white"/>
                </a:solidFill>
              </a:rPr>
              <a:t>路由器 </a:t>
            </a:r>
            <a:r>
              <a:rPr lang="en-US" altLang="zh-CN" dirty="0">
                <a:solidFill>
                  <a:prstClr val="white"/>
                </a:solidFill>
              </a:rPr>
              <a:t>R</a:t>
            </a:r>
            <a:r>
              <a:rPr lang="en-US" altLang="zh-CN" baseline="-25000" dirty="0">
                <a:solidFill>
                  <a:prstClr val="white"/>
                </a:solidFill>
              </a:rPr>
              <a:t>1</a:t>
            </a:r>
            <a:r>
              <a:rPr lang="en-US" altLang="zh-CN" dirty="0">
                <a:solidFill>
                  <a:prstClr val="white"/>
                </a:solidFill>
              </a:rPr>
              <a:t> </a:t>
            </a:r>
            <a:r>
              <a:rPr lang="zh-CN" altLang="en-US" dirty="0">
                <a:solidFill>
                  <a:prstClr val="white"/>
                </a:solidFill>
              </a:rPr>
              <a:t>收到分组后查找转发表。先检查</a:t>
            </a:r>
            <a:r>
              <a:rPr lang="zh-CN" altLang="en-US" dirty="0" smtClean="0">
                <a:solidFill>
                  <a:prstClr val="white"/>
                </a:solidFill>
              </a:rPr>
              <a:t>第 </a:t>
            </a:r>
            <a:r>
              <a:rPr lang="en-US" altLang="zh-CN" dirty="0" smtClean="0">
                <a:solidFill>
                  <a:prstClr val="white"/>
                </a:solidFill>
              </a:rPr>
              <a:t>1 </a:t>
            </a:r>
            <a:r>
              <a:rPr lang="zh-CN" altLang="en-US" dirty="0" smtClean="0">
                <a:solidFill>
                  <a:prstClr val="white"/>
                </a:solidFill>
              </a:rPr>
              <a:t>行</a:t>
            </a:r>
            <a:r>
              <a:rPr lang="zh-CN" altLang="en-US" dirty="0">
                <a:solidFill>
                  <a:prstClr val="white"/>
                </a:solidFill>
              </a:rPr>
              <a:t>。 </a:t>
            </a:r>
          </a:p>
        </p:txBody>
      </p:sp>
    </p:spTree>
    <p:extLst>
      <p:ext uri="{BB962C8B-B14F-4D97-AF65-F5344CB8AC3E}">
        <p14:creationId xmlns:p14="http://schemas.microsoft.com/office/powerpoint/2010/main" val="17128382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128"/>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22" presetClass="entr" presetSubtype="1"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128" grpId="0" animBg="1"/>
      <p:bldP spid="12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344776" y="633725"/>
            <a:ext cx="8469440" cy="37291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68" name="Group 125"/>
          <p:cNvGraphicFramePr>
            <a:graphicFrameLocks noGrp="1"/>
          </p:cNvGraphicFramePr>
          <p:nvPr>
            <p:extLst/>
          </p:nvPr>
        </p:nvGraphicFramePr>
        <p:xfrm>
          <a:off x="5544358" y="1184245"/>
          <a:ext cx="2790174" cy="1076799"/>
        </p:xfrm>
        <a:graphic>
          <a:graphicData uri="http://schemas.openxmlformats.org/drawingml/2006/table">
            <a:tbl>
              <a:tblPr/>
              <a:tblGrid>
                <a:gridCol w="1543446">
                  <a:extLst>
                    <a:ext uri="{9D8B030D-6E8A-4147-A177-3AD203B41FA5}">
                      <a16:colId xmlns:a16="http://schemas.microsoft.com/office/drawing/2014/main" xmlns="" val="20000"/>
                    </a:ext>
                  </a:extLst>
                </a:gridCol>
                <a:gridCol w="1246728">
                  <a:extLst>
                    <a:ext uri="{9D8B030D-6E8A-4147-A177-3AD203B41FA5}">
                      <a16:colId xmlns:a16="http://schemas.microsoft.com/office/drawing/2014/main" xmlns="" val="20001"/>
                    </a:ext>
                  </a:extLst>
                </a:gridCol>
              </a:tblGrid>
              <a:tr h="28697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前缀匹配</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下一跳</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789824">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128.1.3.64/26</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128.1.2.128/25</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128.1.2.192/26</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a:t>
                      </a:r>
                      <a:r>
                        <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rPr>
                        <a:t>2</a:t>
                      </a: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51" name="Text Box 155"/>
          <p:cNvSpPr txBox="1">
            <a:spLocks noChangeArrowheads="1"/>
          </p:cNvSpPr>
          <p:nvPr/>
        </p:nvSpPr>
        <p:spPr bwMode="auto">
          <a:xfrm>
            <a:off x="1196428" y="4333600"/>
            <a:ext cx="6865200" cy="397032"/>
          </a:xfrm>
          <a:prstGeom prst="rect">
            <a:avLst/>
          </a:prstGeom>
          <a:solidFill>
            <a:srgbClr val="0070C0"/>
          </a:solidFill>
          <a:ln w="9525">
            <a:noFill/>
            <a:miter lim="800000"/>
            <a:headEnd/>
            <a:tailEnd/>
          </a:ln>
          <a:effectLst/>
          <a:extLst/>
        </p:spPr>
        <p:txBody>
          <a:bodyPr wrap="square">
            <a:spAutoFit/>
          </a:bodyPr>
          <a:lstStyle/>
          <a:p>
            <a:pPr algn="ctr">
              <a:lnSpc>
                <a:spcPct val="110000"/>
              </a:lnSpc>
            </a:pPr>
            <a:r>
              <a:rPr lang="en-US" altLang="zh-CN" b="1" dirty="0" smtClean="0">
                <a:solidFill>
                  <a:srgbClr val="FFFF00"/>
                </a:solidFill>
                <a:latin typeface="微软雅黑" pitchFamily="34" charset="-122"/>
                <a:ea typeface="微软雅黑" pitchFamily="34" charset="-122"/>
              </a:rPr>
              <a:t>128.1.2.132</a:t>
            </a:r>
            <a:r>
              <a:rPr lang="en-US" altLang="zh-CN" b="1" dirty="0" smtClean="0">
                <a:solidFill>
                  <a:prstClr val="white"/>
                </a:solidFill>
                <a:latin typeface="微软雅黑" pitchFamily="34" charset="-122"/>
                <a:ea typeface="微软雅黑" pitchFamily="34" charset="-122"/>
              </a:rPr>
              <a:t> </a:t>
            </a:r>
            <a:r>
              <a:rPr lang="en-US" altLang="zh-CN" b="1" dirty="0">
                <a:solidFill>
                  <a:srgbClr val="F79646"/>
                </a:solidFill>
                <a:latin typeface="微软雅黑" pitchFamily="34" charset="-122"/>
                <a:ea typeface="微软雅黑" pitchFamily="34" charset="-122"/>
              </a:rPr>
              <a:t>AND</a:t>
            </a:r>
            <a:r>
              <a:rPr lang="en-US" altLang="zh-CN" b="1" dirty="0">
                <a:solidFill>
                  <a:prstClr val="white"/>
                </a:solidFill>
                <a:latin typeface="微软雅黑" pitchFamily="34" charset="-122"/>
                <a:ea typeface="微软雅黑" pitchFamily="34" charset="-122"/>
              </a:rPr>
              <a:t> </a:t>
            </a:r>
            <a:r>
              <a:rPr lang="en-US" altLang="zh-CN" b="1" dirty="0" smtClean="0">
                <a:solidFill>
                  <a:prstClr val="white"/>
                </a:solidFill>
                <a:latin typeface="微软雅黑" pitchFamily="34" charset="-122"/>
                <a:ea typeface="微软雅黑" pitchFamily="34" charset="-122"/>
              </a:rPr>
              <a:t>255.255.255.128 = 128.1.2.128     </a:t>
            </a:r>
            <a:r>
              <a:rPr lang="zh-CN" altLang="en-US" b="1" dirty="0" smtClean="0">
                <a:solidFill>
                  <a:srgbClr val="FFFF00"/>
                </a:solidFill>
                <a:latin typeface="微软雅黑" pitchFamily="34" charset="-122"/>
                <a:ea typeface="微软雅黑" pitchFamily="34" charset="-122"/>
              </a:rPr>
              <a:t>匹配</a:t>
            </a:r>
            <a:r>
              <a:rPr lang="en-US" altLang="zh-CN" b="1" dirty="0" smtClean="0">
                <a:solidFill>
                  <a:srgbClr val="FFFF00"/>
                </a:solidFill>
                <a:latin typeface="微软雅黑" pitchFamily="34" charset="-122"/>
                <a:ea typeface="微软雅黑" pitchFamily="34" charset="-122"/>
              </a:rPr>
              <a:t>!</a:t>
            </a:r>
          </a:p>
        </p:txBody>
      </p:sp>
      <p:sp>
        <p:nvSpPr>
          <p:cNvPr id="57" name="Line 66"/>
          <p:cNvSpPr>
            <a:spLocks noChangeShapeType="1"/>
          </p:cNvSpPr>
          <p:nvPr/>
        </p:nvSpPr>
        <p:spPr bwMode="auto">
          <a:xfrm>
            <a:off x="5637655" y="1944029"/>
            <a:ext cx="136275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120" name="椭圆 119"/>
          <p:cNvSpPr/>
          <p:nvPr/>
        </p:nvSpPr>
        <p:spPr bwMode="auto">
          <a:xfrm rot="20475920">
            <a:off x="1042029" y="910124"/>
            <a:ext cx="3351723" cy="1002368"/>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4487" y="816458"/>
            <a:ext cx="7304424" cy="3440748"/>
            <a:chOff x="354487" y="816458"/>
            <a:chExt cx="7304424" cy="3440748"/>
          </a:xfrm>
        </p:grpSpPr>
        <p:grpSp>
          <p:nvGrpSpPr>
            <p:cNvPr id="4" name="组合 68"/>
            <p:cNvGrpSpPr/>
            <p:nvPr/>
          </p:nvGrpSpPr>
          <p:grpSpPr>
            <a:xfrm>
              <a:off x="354487" y="816458"/>
              <a:ext cx="7304424" cy="3440748"/>
              <a:chOff x="354487" y="816458"/>
              <a:chExt cx="7304424" cy="3440748"/>
            </a:xfrm>
          </p:grpSpPr>
          <p:sp>
            <p:nvSpPr>
              <p:cNvPr id="70" name="直角三角形 69"/>
              <p:cNvSpPr/>
              <p:nvPr/>
            </p:nvSpPr>
            <p:spPr>
              <a:xfrm rot="16200000">
                <a:off x="4357107" y="1079129"/>
                <a:ext cx="1089992" cy="1274054"/>
              </a:xfrm>
              <a:prstGeom prst="r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椭圆 70"/>
              <p:cNvSpPr/>
              <p:nvPr/>
            </p:nvSpPr>
            <p:spPr bwMode="auto">
              <a:xfrm>
                <a:off x="3607791" y="2535299"/>
                <a:ext cx="3716460" cy="1197252"/>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2" name="椭圆 71"/>
              <p:cNvSpPr/>
              <p:nvPr/>
            </p:nvSpPr>
            <p:spPr bwMode="auto">
              <a:xfrm rot="16200000">
                <a:off x="883716" y="2425929"/>
                <a:ext cx="1925637" cy="1736917"/>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3" name="Text Box 20"/>
              <p:cNvSpPr txBox="1">
                <a:spLocks noChangeArrowheads="1"/>
              </p:cNvSpPr>
              <p:nvPr/>
            </p:nvSpPr>
            <p:spPr bwMode="auto">
              <a:xfrm>
                <a:off x="2456408" y="203983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128.1.2.194</a:t>
                </a:r>
              </a:p>
            </p:txBody>
          </p:sp>
          <p:sp>
            <p:nvSpPr>
              <p:cNvPr id="74" name="Text Box 25"/>
              <p:cNvSpPr txBox="1">
                <a:spLocks noChangeArrowheads="1"/>
              </p:cNvSpPr>
              <p:nvPr/>
            </p:nvSpPr>
            <p:spPr bwMode="auto">
              <a:xfrm>
                <a:off x="3732139" y="1824581"/>
                <a:ext cx="3113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75" name="Line 19"/>
              <p:cNvSpPr>
                <a:spLocks noChangeShapeType="1"/>
              </p:cNvSpPr>
              <p:nvPr/>
            </p:nvSpPr>
            <p:spPr bwMode="auto">
              <a:xfrm>
                <a:off x="2775735" y="1678638"/>
                <a:ext cx="1301162" cy="557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6" name="Line 16"/>
              <p:cNvSpPr>
                <a:spLocks noChangeShapeType="1"/>
              </p:cNvSpPr>
              <p:nvPr/>
            </p:nvSpPr>
            <p:spPr bwMode="auto">
              <a:xfrm flipH="1">
                <a:off x="1638141" y="1656270"/>
                <a:ext cx="947995" cy="253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7" name="Line 8"/>
              <p:cNvSpPr>
                <a:spLocks noChangeShapeType="1"/>
              </p:cNvSpPr>
              <p:nvPr/>
            </p:nvSpPr>
            <p:spPr bwMode="auto">
              <a:xfrm flipH="1">
                <a:off x="2658440" y="1101262"/>
                <a:ext cx="956029" cy="5536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7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961" y="824458"/>
                <a:ext cx="345456"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9"/>
              <p:cNvSpPr txBox="1">
                <a:spLocks noChangeArrowheads="1"/>
              </p:cNvSpPr>
              <p:nvPr/>
            </p:nvSpPr>
            <p:spPr bwMode="auto">
              <a:xfrm>
                <a:off x="2171247" y="91222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128.1.2.193</a:t>
                </a:r>
              </a:p>
            </p:txBody>
          </p:sp>
          <p:sp>
            <p:nvSpPr>
              <p:cNvPr id="80" name="Text Box 23"/>
              <p:cNvSpPr txBox="1">
                <a:spLocks noChangeArrowheads="1"/>
              </p:cNvSpPr>
              <p:nvPr/>
            </p:nvSpPr>
            <p:spPr bwMode="auto">
              <a:xfrm>
                <a:off x="3839945" y="816458"/>
                <a:ext cx="1225389" cy="338554"/>
              </a:xfrm>
              <a:prstGeom prst="rect">
                <a:avLst/>
              </a:prstGeom>
              <a:solidFill>
                <a:srgbClr val="00FFFF"/>
              </a:solidFill>
              <a:ln w="9525">
                <a:solidFill>
                  <a:schemeClr val="tx1"/>
                </a:solidFill>
                <a:miter lim="800000"/>
                <a:headEnd/>
                <a:tailEnd/>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prstClr val="black"/>
                    </a:solidFill>
                    <a:latin typeface="微软雅黑" panose="020B0503020204020204" pitchFamily="34" charset="-122"/>
                    <a:ea typeface="微软雅黑" panose="020B0503020204020204" pitchFamily="34" charset="-122"/>
                  </a:rPr>
                  <a:t>源主机 </a:t>
                </a:r>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1</a:t>
                </a:r>
              </a:p>
            </p:txBody>
          </p:sp>
          <p:sp>
            <p:nvSpPr>
              <p:cNvPr id="81" name="Text Box 10"/>
              <p:cNvSpPr txBox="1">
                <a:spLocks noChangeArrowheads="1"/>
              </p:cNvSpPr>
              <p:nvPr/>
            </p:nvSpPr>
            <p:spPr bwMode="auto">
              <a:xfrm>
                <a:off x="590769" y="1099476"/>
                <a:ext cx="17267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a:solidFill>
                      <a:srgbClr val="0000FF"/>
                    </a:solidFill>
                    <a:latin typeface="微软雅黑" panose="020B0503020204020204" pitchFamily="34" charset="-122"/>
                    <a:ea typeface="微软雅黑" panose="020B0503020204020204" pitchFamily="34" charset="-122"/>
                  </a:rPr>
                  <a:t>128.1.2.192/26</a:t>
                </a:r>
              </a:p>
            </p:txBody>
          </p:sp>
          <p:sp>
            <p:nvSpPr>
              <p:cNvPr id="82" name="Line 45"/>
              <p:cNvSpPr>
                <a:spLocks noChangeShapeType="1"/>
              </p:cNvSpPr>
              <p:nvPr/>
            </p:nvSpPr>
            <p:spPr bwMode="auto">
              <a:xfrm flipH="1" flipV="1">
                <a:off x="2294019" y="3312971"/>
                <a:ext cx="808348" cy="223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3" name="Line 41"/>
              <p:cNvSpPr>
                <a:spLocks noChangeShapeType="1"/>
              </p:cNvSpPr>
              <p:nvPr/>
            </p:nvSpPr>
            <p:spPr bwMode="auto">
              <a:xfrm flipH="1">
                <a:off x="4263353" y="2793929"/>
                <a:ext cx="1332012" cy="433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4" name="Line 33"/>
              <p:cNvSpPr>
                <a:spLocks noChangeShapeType="1"/>
              </p:cNvSpPr>
              <p:nvPr/>
            </p:nvSpPr>
            <p:spPr bwMode="auto">
              <a:xfrm flipH="1">
                <a:off x="2051398" y="3354911"/>
                <a:ext cx="88372" cy="5228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5" name="Line 32"/>
              <p:cNvSpPr>
                <a:spLocks noChangeShapeType="1"/>
              </p:cNvSpPr>
              <p:nvPr/>
            </p:nvSpPr>
            <p:spPr bwMode="auto">
              <a:xfrm flipH="1">
                <a:off x="3297683" y="2900177"/>
                <a:ext cx="819453" cy="6696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6" name="Line 21"/>
              <p:cNvSpPr>
                <a:spLocks noChangeShapeType="1"/>
              </p:cNvSpPr>
              <p:nvPr/>
            </p:nvSpPr>
            <p:spPr bwMode="auto">
              <a:xfrm>
                <a:off x="4207116" y="2371732"/>
                <a:ext cx="1607" cy="4627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87"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4653" y="3753341"/>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621" y="1719179"/>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8"/>
              <p:cNvGrpSpPr>
                <a:grpSpLocks/>
              </p:cNvGrpSpPr>
              <p:nvPr/>
            </p:nvGrpSpPr>
            <p:grpSpPr bwMode="auto">
              <a:xfrm>
                <a:off x="3943605" y="2125684"/>
                <a:ext cx="531842" cy="303367"/>
                <a:chOff x="864" y="1824"/>
                <a:chExt cx="432" cy="288"/>
              </a:xfrm>
            </p:grpSpPr>
            <p:pic>
              <p:nvPicPr>
                <p:cNvPr id="126"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90"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2173" y="2589821"/>
                <a:ext cx="345456"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Text Box 22"/>
              <p:cNvSpPr txBox="1">
                <a:spLocks noChangeArrowheads="1"/>
              </p:cNvSpPr>
              <p:nvPr/>
            </p:nvSpPr>
            <p:spPr bwMode="auto">
              <a:xfrm>
                <a:off x="2853215" y="2404897"/>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128.1.2.130</a:t>
                </a:r>
              </a:p>
            </p:txBody>
          </p:sp>
          <p:sp>
            <p:nvSpPr>
              <p:cNvPr id="92" name="Text Box 24"/>
              <p:cNvSpPr txBox="1">
                <a:spLocks noChangeArrowheads="1"/>
              </p:cNvSpPr>
              <p:nvPr/>
            </p:nvSpPr>
            <p:spPr bwMode="auto">
              <a:xfrm>
                <a:off x="4108734" y="1835693"/>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1</a:t>
                </a:r>
              </a:p>
            </p:txBody>
          </p:sp>
          <p:sp>
            <p:nvSpPr>
              <p:cNvPr id="93" name="Text Box 26"/>
              <p:cNvSpPr txBox="1">
                <a:spLocks noChangeArrowheads="1"/>
              </p:cNvSpPr>
              <p:nvPr/>
            </p:nvSpPr>
            <p:spPr bwMode="auto">
              <a:xfrm>
                <a:off x="4178194" y="2368936"/>
                <a:ext cx="31130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94" name="Line 27"/>
              <p:cNvSpPr>
                <a:spLocks noChangeShapeType="1"/>
              </p:cNvSpPr>
              <p:nvPr/>
            </p:nvSpPr>
            <p:spPr bwMode="auto">
              <a:xfrm>
                <a:off x="4263353" y="2837267"/>
                <a:ext cx="1307911" cy="462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6" name="Group 28"/>
              <p:cNvGrpSpPr>
                <a:grpSpLocks/>
              </p:cNvGrpSpPr>
              <p:nvPr/>
            </p:nvGrpSpPr>
            <p:grpSpPr bwMode="auto">
              <a:xfrm>
                <a:off x="3032567" y="3427224"/>
                <a:ext cx="531841" cy="303366"/>
                <a:chOff x="864" y="1824"/>
                <a:chExt cx="432" cy="288"/>
              </a:xfrm>
            </p:grpSpPr>
            <p:pic>
              <p:nvPicPr>
                <p:cNvPr id="124"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96" name="Text Box 31"/>
              <p:cNvSpPr txBox="1">
                <a:spLocks noChangeArrowheads="1"/>
              </p:cNvSpPr>
              <p:nvPr/>
            </p:nvSpPr>
            <p:spPr bwMode="auto">
              <a:xfrm>
                <a:off x="3511384" y="3483144"/>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2</a:t>
                </a:r>
              </a:p>
            </p:txBody>
          </p:sp>
          <p:sp>
            <p:nvSpPr>
              <p:cNvPr id="97" name="Line 35"/>
              <p:cNvSpPr>
                <a:spLocks noChangeShapeType="1"/>
              </p:cNvSpPr>
              <p:nvPr/>
            </p:nvSpPr>
            <p:spPr bwMode="auto">
              <a:xfrm flipH="1">
                <a:off x="2147804" y="2732799"/>
                <a:ext cx="36955" cy="5801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98"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9129" y="3034385"/>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Text Box 37"/>
              <p:cNvSpPr txBox="1">
                <a:spLocks noChangeArrowheads="1"/>
              </p:cNvSpPr>
              <p:nvPr/>
            </p:nvSpPr>
            <p:spPr bwMode="auto">
              <a:xfrm>
                <a:off x="5909138" y="2500740"/>
                <a:ext cx="1749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128.1.2.128/25</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100" name="Text Box 39"/>
              <p:cNvSpPr txBox="1">
                <a:spLocks noChangeArrowheads="1"/>
              </p:cNvSpPr>
              <p:nvPr/>
            </p:nvSpPr>
            <p:spPr bwMode="auto">
              <a:xfrm>
                <a:off x="5888875" y="3027938"/>
                <a:ext cx="1435376" cy="338554"/>
              </a:xfrm>
              <a:prstGeom prst="rect">
                <a:avLst/>
              </a:prstGeom>
              <a:solidFill>
                <a:srgbClr val="00FFFF"/>
              </a:solidFill>
              <a:ln w="9525">
                <a:solidFill>
                  <a:schemeClr val="tx1"/>
                </a:solidFill>
                <a:miter lim="800000"/>
                <a:headEnd/>
                <a:tailEnd/>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b="1" dirty="0">
                    <a:solidFill>
                      <a:prstClr val="black"/>
                    </a:solidFill>
                    <a:latin typeface="微软雅黑" panose="020B0503020204020204" pitchFamily="34" charset="-122"/>
                    <a:ea typeface="微软雅黑" panose="020B0503020204020204" pitchFamily="34" charset="-122"/>
                  </a:rPr>
                  <a:t>目的主机 </a:t>
                </a:r>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2</a:t>
                </a:r>
              </a:p>
            </p:txBody>
          </p:sp>
          <p:sp>
            <p:nvSpPr>
              <p:cNvPr id="101" name="Text Box 40"/>
              <p:cNvSpPr txBox="1">
                <a:spLocks noChangeArrowheads="1"/>
              </p:cNvSpPr>
              <p:nvPr/>
            </p:nvSpPr>
            <p:spPr bwMode="auto">
              <a:xfrm>
                <a:off x="4856211" y="334497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128.1.2.132</a:t>
                </a:r>
              </a:p>
            </p:txBody>
          </p:sp>
          <p:sp>
            <p:nvSpPr>
              <p:cNvPr id="102" name="Text Box 42"/>
              <p:cNvSpPr txBox="1">
                <a:spLocks noChangeArrowheads="1"/>
              </p:cNvSpPr>
              <p:nvPr/>
            </p:nvSpPr>
            <p:spPr bwMode="auto">
              <a:xfrm>
                <a:off x="3269292" y="313659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03" name="Text Box 43"/>
              <p:cNvSpPr txBox="1">
                <a:spLocks noChangeArrowheads="1"/>
              </p:cNvSpPr>
              <p:nvPr/>
            </p:nvSpPr>
            <p:spPr bwMode="auto">
              <a:xfrm>
                <a:off x="2804933" y="315647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04" name="Text Box 44"/>
              <p:cNvSpPr txBox="1">
                <a:spLocks noChangeArrowheads="1"/>
              </p:cNvSpPr>
              <p:nvPr/>
            </p:nvSpPr>
            <p:spPr bwMode="auto">
              <a:xfrm>
                <a:off x="3533879" y="321752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128.1.2.131</a:t>
                </a:r>
              </a:p>
            </p:txBody>
          </p:sp>
          <p:pic>
            <p:nvPicPr>
              <p:cNvPr id="105"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263" y="2489547"/>
                <a:ext cx="347062"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 Box 46"/>
              <p:cNvSpPr txBox="1">
                <a:spLocks noChangeArrowheads="1"/>
              </p:cNvSpPr>
              <p:nvPr/>
            </p:nvSpPr>
            <p:spPr bwMode="auto">
              <a:xfrm>
                <a:off x="1508068" y="3842425"/>
                <a:ext cx="44325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107" name="Text Box 48"/>
              <p:cNvSpPr txBox="1">
                <a:spLocks noChangeArrowheads="1"/>
              </p:cNvSpPr>
              <p:nvPr/>
            </p:nvSpPr>
            <p:spPr bwMode="auto">
              <a:xfrm>
                <a:off x="2285477" y="3692457"/>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128.1.3.65</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08" name="Text Box 38"/>
              <p:cNvSpPr txBox="1">
                <a:spLocks noChangeArrowheads="1"/>
              </p:cNvSpPr>
              <p:nvPr/>
            </p:nvSpPr>
            <p:spPr bwMode="auto">
              <a:xfrm>
                <a:off x="354487" y="2757515"/>
                <a:ext cx="16001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128.1.3.64/26</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109" name="Text Box 47"/>
              <p:cNvSpPr txBox="1">
                <a:spLocks noChangeArrowheads="1"/>
              </p:cNvSpPr>
              <p:nvPr/>
            </p:nvSpPr>
            <p:spPr bwMode="auto">
              <a:xfrm>
                <a:off x="783205" y="3498904"/>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128.1.3.66</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10" name="椭圆 67"/>
              <p:cNvSpPr>
                <a:spLocks noChangeArrowheads="1"/>
              </p:cNvSpPr>
              <p:nvPr/>
            </p:nvSpPr>
            <p:spPr bwMode="auto">
              <a:xfrm>
                <a:off x="2872438" y="3447105"/>
                <a:ext cx="72305"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1" name="椭圆 68"/>
              <p:cNvSpPr>
                <a:spLocks noChangeArrowheads="1"/>
              </p:cNvSpPr>
              <p:nvPr/>
            </p:nvSpPr>
            <p:spPr bwMode="auto">
              <a:xfrm>
                <a:off x="5415407" y="3222106"/>
                <a:ext cx="73911"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2" name="椭圆 69"/>
              <p:cNvSpPr>
                <a:spLocks noChangeArrowheads="1"/>
              </p:cNvSpPr>
              <p:nvPr/>
            </p:nvSpPr>
            <p:spPr bwMode="auto">
              <a:xfrm>
                <a:off x="3540306" y="3316782"/>
                <a:ext cx="73911"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3" name="椭圆 70"/>
              <p:cNvSpPr>
                <a:spLocks noChangeArrowheads="1"/>
              </p:cNvSpPr>
              <p:nvPr/>
            </p:nvSpPr>
            <p:spPr bwMode="auto">
              <a:xfrm>
                <a:off x="2046577" y="3633113"/>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4" name="椭圆 71"/>
              <p:cNvSpPr>
                <a:spLocks noChangeArrowheads="1"/>
              </p:cNvSpPr>
              <p:nvPr/>
            </p:nvSpPr>
            <p:spPr bwMode="auto">
              <a:xfrm>
                <a:off x="4163733" y="2501747"/>
                <a:ext cx="73911"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5" name="椭圆 72"/>
              <p:cNvSpPr>
                <a:spLocks noChangeArrowheads="1"/>
              </p:cNvSpPr>
              <p:nvPr/>
            </p:nvSpPr>
            <p:spPr bwMode="auto">
              <a:xfrm>
                <a:off x="3792649" y="2084212"/>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6" name="椭圆 73"/>
              <p:cNvSpPr>
                <a:spLocks noChangeArrowheads="1"/>
              </p:cNvSpPr>
              <p:nvPr/>
            </p:nvSpPr>
            <p:spPr bwMode="auto">
              <a:xfrm>
                <a:off x="3418443" y="1171162"/>
                <a:ext cx="72304"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7" name="Text Box 10"/>
              <p:cNvSpPr txBox="1">
                <a:spLocks noChangeArrowheads="1"/>
              </p:cNvSpPr>
              <p:nvPr/>
            </p:nvSpPr>
            <p:spPr bwMode="auto">
              <a:xfrm>
                <a:off x="1323351" y="861428"/>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1</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18" name="Text Box 37"/>
              <p:cNvSpPr txBox="1">
                <a:spLocks noChangeArrowheads="1"/>
              </p:cNvSpPr>
              <p:nvPr/>
            </p:nvSpPr>
            <p:spPr bwMode="auto">
              <a:xfrm>
                <a:off x="6571928" y="2245549"/>
                <a:ext cx="5704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2 </a:t>
                </a:r>
              </a:p>
            </p:txBody>
          </p:sp>
          <p:sp>
            <p:nvSpPr>
              <p:cNvPr id="119" name="Text Box 38"/>
              <p:cNvSpPr txBox="1">
                <a:spLocks noChangeArrowheads="1"/>
              </p:cNvSpPr>
              <p:nvPr/>
            </p:nvSpPr>
            <p:spPr bwMode="auto">
              <a:xfrm>
                <a:off x="908984" y="2489487"/>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123" name="Text Box 98"/>
              <p:cNvSpPr txBox="1">
                <a:spLocks noChangeArrowheads="1"/>
              </p:cNvSpPr>
              <p:nvPr/>
            </p:nvSpPr>
            <p:spPr bwMode="auto">
              <a:xfrm>
                <a:off x="6138447" y="884729"/>
                <a:ext cx="1513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dirty="0">
                    <a:solidFill>
                      <a:prstClr val="black"/>
                    </a:solidFill>
                    <a:latin typeface="微软雅黑" panose="020B0503020204020204" pitchFamily="34" charset="-122"/>
                    <a:ea typeface="微软雅黑" panose="020B0503020204020204" pitchFamily="34" charset="-122"/>
                  </a:rPr>
                  <a:t>R</a:t>
                </a:r>
                <a:r>
                  <a:rPr lang="en-US" altLang="zh-CN" sz="1400" b="1" baseline="-25000" dirty="0">
                    <a:solidFill>
                      <a:prstClr val="black"/>
                    </a:solidFill>
                    <a:latin typeface="微软雅黑" panose="020B0503020204020204" pitchFamily="34" charset="-122"/>
                    <a:ea typeface="微软雅黑" panose="020B0503020204020204" pitchFamily="34" charset="-122"/>
                  </a:rPr>
                  <a:t>1</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的部分转发表</a:t>
                </a:r>
                <a:endParaRPr lang="zh-CN" altLang="en-US" sz="1400" b="1" baseline="-25000" dirty="0">
                  <a:solidFill>
                    <a:prstClr val="black"/>
                  </a:solidFill>
                  <a:latin typeface="微软雅黑" panose="020B0503020204020204" pitchFamily="34" charset="-122"/>
                  <a:ea typeface="微软雅黑" panose="020B0503020204020204" pitchFamily="34" charset="-122"/>
                </a:endParaRPr>
              </a:p>
            </p:txBody>
          </p:sp>
        </p:grpSp>
        <p:pic>
          <p:nvPicPr>
            <p:cNvPr id="128"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7487" y="315983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2705" y="2689821"/>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2"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94672" y="150706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130" name="任意多边形 129"/>
          <p:cNvSpPr/>
          <p:nvPr/>
        </p:nvSpPr>
        <p:spPr>
          <a:xfrm>
            <a:off x="4487288" y="2442641"/>
            <a:ext cx="1057969" cy="655366"/>
          </a:xfrm>
          <a:custGeom>
            <a:avLst/>
            <a:gdLst>
              <a:gd name="connsiteX0" fmla="*/ 2833 w 1057969"/>
              <a:gd name="connsiteY0" fmla="*/ 0 h 655366"/>
              <a:gd name="connsiteX1" fmla="*/ 17823 w 1057969"/>
              <a:gd name="connsiteY1" fmla="*/ 164892 h 655366"/>
              <a:gd name="connsiteX2" fmla="*/ 137744 w 1057969"/>
              <a:gd name="connsiteY2" fmla="*/ 314793 h 655366"/>
              <a:gd name="connsiteX3" fmla="*/ 977194 w 1057969"/>
              <a:gd name="connsiteY3" fmla="*/ 629587 h 655366"/>
              <a:gd name="connsiteX4" fmla="*/ 977194 w 1057969"/>
              <a:gd name="connsiteY4" fmla="*/ 614597 h 6553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7969" h="655366">
                <a:moveTo>
                  <a:pt x="2833" y="0"/>
                </a:moveTo>
                <a:cubicBezTo>
                  <a:pt x="-915" y="56213"/>
                  <a:pt x="-4662" y="112427"/>
                  <a:pt x="17823" y="164892"/>
                </a:cubicBezTo>
                <a:cubicBezTo>
                  <a:pt x="40308" y="217358"/>
                  <a:pt x="-22151" y="237344"/>
                  <a:pt x="137744" y="314793"/>
                </a:cubicBezTo>
                <a:cubicBezTo>
                  <a:pt x="297639" y="392242"/>
                  <a:pt x="977194" y="629587"/>
                  <a:pt x="977194" y="629587"/>
                </a:cubicBezTo>
                <a:cubicBezTo>
                  <a:pt x="1117102" y="679554"/>
                  <a:pt x="1047148" y="647075"/>
                  <a:pt x="977194" y="614597"/>
                </a:cubicBezTo>
              </a:path>
            </a:pathLst>
          </a:custGeom>
          <a:noFill/>
          <a:ln w="38100">
            <a:solidFill>
              <a:srgbClr val="CC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9" name="任意多边形 128"/>
          <p:cNvSpPr/>
          <p:nvPr/>
        </p:nvSpPr>
        <p:spPr>
          <a:xfrm>
            <a:off x="3147431" y="1274164"/>
            <a:ext cx="720031" cy="584616"/>
          </a:xfrm>
          <a:custGeom>
            <a:avLst/>
            <a:gdLst>
              <a:gd name="connsiteX0" fmla="*/ 630090 w 720031"/>
              <a:gd name="connsiteY0" fmla="*/ 0 h 584616"/>
              <a:gd name="connsiteX1" fmla="*/ 503 w 720031"/>
              <a:gd name="connsiteY1" fmla="*/ 269823 h 584616"/>
              <a:gd name="connsiteX2" fmla="*/ 720031 w 720031"/>
              <a:gd name="connsiteY2" fmla="*/ 584616 h 584616"/>
              <a:gd name="connsiteX3" fmla="*/ 720031 w 720031"/>
              <a:gd name="connsiteY3" fmla="*/ 584616 h 584616"/>
            </a:gdLst>
            <a:ahLst/>
            <a:cxnLst>
              <a:cxn ang="0">
                <a:pos x="connsiteX0" y="connsiteY0"/>
              </a:cxn>
              <a:cxn ang="0">
                <a:pos x="connsiteX1" y="connsiteY1"/>
              </a:cxn>
              <a:cxn ang="0">
                <a:pos x="connsiteX2" y="connsiteY2"/>
              </a:cxn>
              <a:cxn ang="0">
                <a:pos x="connsiteX3" y="connsiteY3"/>
              </a:cxn>
            </a:cxnLst>
            <a:rect l="l" t="t" r="r" b="b"/>
            <a:pathLst>
              <a:path w="720031" h="584616">
                <a:moveTo>
                  <a:pt x="630090" y="0"/>
                </a:moveTo>
                <a:cubicBezTo>
                  <a:pt x="307801" y="86193"/>
                  <a:pt x="-14487" y="172387"/>
                  <a:pt x="503" y="269823"/>
                </a:cubicBezTo>
                <a:cubicBezTo>
                  <a:pt x="15493" y="367259"/>
                  <a:pt x="720031" y="584616"/>
                  <a:pt x="720031" y="584616"/>
                </a:cubicBezTo>
                <a:lnTo>
                  <a:pt x="720031" y="584616"/>
                </a:lnTo>
              </a:path>
            </a:pathLst>
          </a:custGeom>
          <a:noFill/>
          <a:ln w="38100">
            <a:solidFill>
              <a:srgbClr val="CC0000"/>
            </a:solidFill>
            <a:prstDash val="sysDot"/>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6" name="AutoShape 63"/>
          <p:cNvSpPr>
            <a:spLocks noChangeArrowheads="1"/>
          </p:cNvSpPr>
          <p:nvPr/>
        </p:nvSpPr>
        <p:spPr bwMode="auto">
          <a:xfrm>
            <a:off x="5047836" y="1783103"/>
            <a:ext cx="547288" cy="142367"/>
          </a:xfrm>
          <a:prstGeom prst="rightArrow">
            <a:avLst>
              <a:gd name="adj1" fmla="val 50000"/>
              <a:gd name="adj2" fmla="val 66728"/>
            </a:avLst>
          </a:prstGeom>
          <a:solidFill>
            <a:srgbClr val="FFFF00"/>
          </a:solidFill>
          <a:ln w="12700">
            <a:solidFill>
              <a:schemeClr val="tx1"/>
            </a:solidFill>
            <a:miter lim="800000"/>
            <a:headEnd/>
            <a:tailEnd/>
          </a:ln>
          <a:effectLst/>
        </p:spPr>
        <p:txBody>
          <a:bodyPr wrap="none" anchor="ctr"/>
          <a:lstStyle/>
          <a:p>
            <a:endParaRPr lang="zh-CN" altLang="en-US">
              <a:solidFill>
                <a:srgbClr val="CC00CC"/>
              </a:solidFill>
            </a:endParaRPr>
          </a:p>
        </p:txBody>
      </p:sp>
      <p:sp>
        <p:nvSpPr>
          <p:cNvPr id="3" name="Text Box 155"/>
          <p:cNvSpPr txBox="1">
            <a:spLocks noChangeArrowheads="1"/>
          </p:cNvSpPr>
          <p:nvPr/>
        </p:nvSpPr>
        <p:spPr bwMode="auto">
          <a:xfrm>
            <a:off x="1196428" y="594101"/>
            <a:ext cx="6865200" cy="363176"/>
          </a:xfrm>
          <a:prstGeom prst="rect">
            <a:avLst/>
          </a:prstGeom>
          <a:solidFill>
            <a:srgbClr val="C00000"/>
          </a:solidFill>
          <a:ln w="9525">
            <a:noFill/>
            <a:miter lim="800000"/>
            <a:headEnd/>
            <a:tailEnd/>
          </a:ln>
          <a:effectLst/>
          <a:extLst/>
        </p:spPr>
        <p:txBody>
          <a:bodyPr wrap="square">
            <a:spAutoFit/>
          </a:bodyPr>
          <a:lstStyle>
            <a:defPPr>
              <a:defRPr lang="zh-CN"/>
            </a:defPPr>
            <a:lvl1pPr algn="ctr">
              <a:lnSpc>
                <a:spcPct val="110000"/>
              </a:lnSpc>
              <a:defRPr sz="1600" b="1">
                <a:solidFill>
                  <a:schemeClr val="bg1"/>
                </a:solidFill>
                <a:latin typeface="微软雅黑" pitchFamily="34" charset="-122"/>
                <a:ea typeface="微软雅黑" pitchFamily="34" charset="-122"/>
              </a:defRPr>
            </a:lvl1pPr>
          </a:lstStyle>
          <a:p>
            <a:r>
              <a:rPr lang="zh-CN" altLang="en-US" dirty="0">
                <a:solidFill>
                  <a:prstClr val="white"/>
                </a:solidFill>
              </a:rPr>
              <a:t>路由器 </a:t>
            </a:r>
            <a:r>
              <a:rPr lang="en-US" altLang="zh-CN" dirty="0">
                <a:solidFill>
                  <a:prstClr val="white"/>
                </a:solidFill>
              </a:rPr>
              <a:t>R</a:t>
            </a:r>
            <a:r>
              <a:rPr lang="en-US" altLang="zh-CN" baseline="-25000" dirty="0">
                <a:solidFill>
                  <a:prstClr val="white"/>
                </a:solidFill>
              </a:rPr>
              <a:t>1</a:t>
            </a:r>
            <a:r>
              <a:rPr lang="en-US" altLang="zh-CN" dirty="0">
                <a:solidFill>
                  <a:prstClr val="white"/>
                </a:solidFill>
              </a:rPr>
              <a:t> </a:t>
            </a:r>
            <a:r>
              <a:rPr lang="zh-CN" altLang="en-US" dirty="0">
                <a:solidFill>
                  <a:prstClr val="white"/>
                </a:solidFill>
              </a:rPr>
              <a:t>收到分组后查找转发表</a:t>
            </a:r>
            <a:r>
              <a:rPr lang="zh-CN" altLang="en-US" dirty="0" smtClean="0">
                <a:solidFill>
                  <a:prstClr val="white"/>
                </a:solidFill>
              </a:rPr>
              <a:t>。接着检查第 </a:t>
            </a:r>
            <a:r>
              <a:rPr lang="en-US" altLang="zh-CN" dirty="0" smtClean="0">
                <a:solidFill>
                  <a:prstClr val="white"/>
                </a:solidFill>
              </a:rPr>
              <a:t>2 </a:t>
            </a:r>
            <a:r>
              <a:rPr lang="zh-CN" altLang="en-US" dirty="0" smtClean="0">
                <a:solidFill>
                  <a:prstClr val="white"/>
                </a:solidFill>
              </a:rPr>
              <a:t>行</a:t>
            </a:r>
            <a:r>
              <a:rPr lang="zh-CN" altLang="en-US" dirty="0">
                <a:solidFill>
                  <a:prstClr val="white"/>
                </a:solidFill>
              </a:rPr>
              <a:t>。 </a:t>
            </a:r>
          </a:p>
        </p:txBody>
      </p:sp>
      <p:sp>
        <p:nvSpPr>
          <p:cNvPr id="121" name="Text Box 155"/>
          <p:cNvSpPr txBox="1">
            <a:spLocks noChangeArrowheads="1"/>
          </p:cNvSpPr>
          <p:nvPr/>
        </p:nvSpPr>
        <p:spPr bwMode="auto">
          <a:xfrm>
            <a:off x="1196428" y="4680631"/>
            <a:ext cx="6865200" cy="375809"/>
          </a:xfrm>
          <a:prstGeom prst="rect">
            <a:avLst/>
          </a:prstGeom>
          <a:solidFill>
            <a:srgbClr val="0070C0"/>
          </a:solidFill>
          <a:ln w="9525">
            <a:noFill/>
            <a:miter lim="800000"/>
            <a:headEnd/>
            <a:tailEnd/>
          </a:ln>
          <a:effectLst/>
          <a:extLst/>
        </p:spPr>
        <p:txBody>
          <a:bodyPr wrap="square">
            <a:spAutoFit/>
          </a:bodyPr>
          <a:lstStyle/>
          <a:p>
            <a:pPr algn="ctr">
              <a:lnSpc>
                <a:spcPct val="110000"/>
              </a:lnSpc>
            </a:pPr>
            <a:r>
              <a:rPr lang="zh-CN" altLang="en-US" b="1" dirty="0" smtClean="0">
                <a:solidFill>
                  <a:prstClr val="white"/>
                </a:solidFill>
                <a:latin typeface="微软雅黑" pitchFamily="34" charset="-122"/>
                <a:ea typeface="微软雅黑" pitchFamily="34" charset="-122"/>
              </a:rPr>
              <a:t>进行</a:t>
            </a:r>
            <a:r>
              <a:rPr lang="zh-CN" altLang="en-US" b="1" dirty="0">
                <a:solidFill>
                  <a:prstClr val="white"/>
                </a:solidFill>
                <a:latin typeface="微软雅黑" pitchFamily="34" charset="-122"/>
                <a:ea typeface="微软雅黑" pitchFamily="34" charset="-122"/>
              </a:rPr>
              <a:t>分组的直接交付（通过</a:t>
            </a:r>
            <a:r>
              <a:rPr lang="zh-CN" altLang="en-US" b="1" dirty="0" smtClean="0">
                <a:solidFill>
                  <a:prstClr val="white"/>
                </a:solidFill>
                <a:latin typeface="微软雅黑" pitchFamily="34" charset="-122"/>
                <a:ea typeface="微软雅黑" pitchFamily="34" charset="-122"/>
              </a:rPr>
              <a:t>路由器 </a:t>
            </a:r>
            <a:r>
              <a:rPr lang="en-US" altLang="zh-CN" b="1" dirty="0" smtClean="0">
                <a:solidFill>
                  <a:prstClr val="white"/>
                </a:solidFill>
                <a:latin typeface="微软雅黑" pitchFamily="34" charset="-122"/>
                <a:ea typeface="微软雅黑" pitchFamily="34" charset="-122"/>
              </a:rPr>
              <a:t>R</a:t>
            </a:r>
            <a:r>
              <a:rPr lang="en-US" altLang="zh-CN" b="1" baseline="-25000" dirty="0" smtClean="0">
                <a:solidFill>
                  <a:prstClr val="white"/>
                </a:solidFill>
                <a:latin typeface="微软雅黑" pitchFamily="34" charset="-122"/>
                <a:ea typeface="微软雅黑" pitchFamily="34" charset="-122"/>
              </a:rPr>
              <a:t>1</a:t>
            </a:r>
            <a:r>
              <a:rPr lang="en-US" altLang="zh-CN" b="1" dirty="0" smtClean="0">
                <a:solidFill>
                  <a:prstClr val="white"/>
                </a:solidFill>
                <a:latin typeface="微软雅黑" pitchFamily="34" charset="-122"/>
                <a:ea typeface="微软雅黑" pitchFamily="34" charset="-122"/>
              </a:rPr>
              <a:t> </a:t>
            </a:r>
            <a:r>
              <a:rPr lang="zh-CN" altLang="en-US" b="1" dirty="0" smtClean="0">
                <a:solidFill>
                  <a:prstClr val="white"/>
                </a:solidFill>
                <a:latin typeface="微软雅黑" pitchFamily="34" charset="-122"/>
                <a:ea typeface="微软雅黑" pitchFamily="34" charset="-122"/>
              </a:rPr>
              <a:t>的接口 </a:t>
            </a:r>
            <a:r>
              <a:rPr lang="en-US" altLang="zh-CN" b="1" dirty="0" smtClean="0">
                <a:solidFill>
                  <a:prstClr val="white"/>
                </a:solidFill>
                <a:latin typeface="微软雅黑" pitchFamily="34" charset="-122"/>
                <a:ea typeface="微软雅黑" pitchFamily="34" charset="-122"/>
              </a:rPr>
              <a:t>1</a:t>
            </a:r>
            <a:r>
              <a:rPr lang="zh-CN" altLang="en-US" b="1" dirty="0" smtClean="0">
                <a:solidFill>
                  <a:prstClr val="white"/>
                </a:solidFill>
                <a:latin typeface="微软雅黑" pitchFamily="34" charset="-122"/>
                <a:ea typeface="微软雅黑" pitchFamily="34" charset="-122"/>
              </a:rPr>
              <a:t>）。</a:t>
            </a:r>
            <a:endParaRPr lang="en-US" altLang="zh-CN"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42162063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66"/>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22" presetClass="entr" presetSubtype="1" fill="hold" grpId="0" nodeType="afterEffect">
                                  <p:stCondLst>
                                    <p:cond delay="0"/>
                                  </p:stCondLst>
                                  <p:childTnLst>
                                    <p:set>
                                      <p:cBhvr>
                                        <p:cTn id="12" dur="1" fill="hold">
                                          <p:stCondLst>
                                            <p:cond delay="0"/>
                                          </p:stCondLst>
                                        </p:cTn>
                                        <p:tgtEl>
                                          <p:spTgt spid="51">
                                            <p:bg/>
                                          </p:spTgt>
                                        </p:tgtEl>
                                        <p:attrNameLst>
                                          <p:attrName>style.visibility</p:attrName>
                                        </p:attrNameLst>
                                      </p:cBhvr>
                                      <p:to>
                                        <p:strVal val="visible"/>
                                      </p:to>
                                    </p:set>
                                    <p:animEffect transition="in" filter="wipe(up)">
                                      <p:cBhvr>
                                        <p:cTn id="13" dur="1000"/>
                                        <p:tgtEl>
                                          <p:spTgt spid="51">
                                            <p:bg/>
                                          </p:spTgt>
                                        </p:tgtEl>
                                      </p:cBhvr>
                                    </p:animEffect>
                                  </p:childTnLst>
                                </p:cTn>
                              </p:par>
                            </p:childTnLst>
                          </p:cTn>
                        </p:par>
                        <p:par>
                          <p:cTn id="14" fill="hold">
                            <p:stCondLst>
                              <p:cond delay="4000"/>
                            </p:stCondLst>
                            <p:childTnLst>
                              <p:par>
                                <p:cTn id="15" presetID="22" presetClass="entr" presetSubtype="1" fill="hold" grpId="0" nodeType="afterEffect">
                                  <p:stCondLst>
                                    <p:cond delay="0"/>
                                  </p:stCondLst>
                                  <p:childTnLst>
                                    <p:set>
                                      <p:cBhvr>
                                        <p:cTn id="16" dur="1" fill="hold">
                                          <p:stCondLst>
                                            <p:cond delay="0"/>
                                          </p:stCondLst>
                                        </p:cTn>
                                        <p:tgtEl>
                                          <p:spTgt spid="51">
                                            <p:txEl>
                                              <p:pRg st="0" end="0"/>
                                            </p:txEl>
                                          </p:spTgt>
                                        </p:tgtEl>
                                        <p:attrNameLst>
                                          <p:attrName>style.visibility</p:attrName>
                                        </p:attrNameLst>
                                      </p:cBhvr>
                                      <p:to>
                                        <p:strVal val="visible"/>
                                      </p:to>
                                    </p:set>
                                    <p:animEffect transition="in" filter="wipe(up)">
                                      <p:cBhvr>
                                        <p:cTn id="17" dur="1000"/>
                                        <p:tgtEl>
                                          <p:spTgt spid="5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1">
                                            <p:bg/>
                                          </p:spTgt>
                                        </p:tgtEl>
                                        <p:attrNameLst>
                                          <p:attrName>style.visibility</p:attrName>
                                        </p:attrNameLst>
                                      </p:cBhvr>
                                      <p:to>
                                        <p:strVal val="visible"/>
                                      </p:to>
                                    </p:set>
                                    <p:animEffect transition="in" filter="wipe(up)">
                                      <p:cBhvr>
                                        <p:cTn id="22" dur="1000"/>
                                        <p:tgtEl>
                                          <p:spTgt spid="121">
                                            <p:bg/>
                                          </p:spTgt>
                                        </p:tgtEl>
                                      </p:cBhvr>
                                    </p:animEffect>
                                  </p:childTnLst>
                                </p:cTn>
                              </p:par>
                            </p:childTnLst>
                          </p:cTn>
                        </p:par>
                        <p:par>
                          <p:cTn id="23" fill="hold">
                            <p:stCondLst>
                              <p:cond delay="1000"/>
                            </p:stCondLst>
                            <p:childTnLst>
                              <p:par>
                                <p:cTn id="24" presetID="22" presetClass="entr" presetSubtype="1" fill="hold" grpId="0" nodeType="afterEffect">
                                  <p:stCondLst>
                                    <p:cond delay="0"/>
                                  </p:stCondLst>
                                  <p:childTnLst>
                                    <p:set>
                                      <p:cBhvr>
                                        <p:cTn id="25" dur="1" fill="hold">
                                          <p:stCondLst>
                                            <p:cond delay="0"/>
                                          </p:stCondLst>
                                        </p:cTn>
                                        <p:tgtEl>
                                          <p:spTgt spid="121">
                                            <p:txEl>
                                              <p:pRg st="0" end="0"/>
                                            </p:txEl>
                                          </p:spTgt>
                                        </p:tgtEl>
                                        <p:attrNameLst>
                                          <p:attrName>style.visibility</p:attrName>
                                        </p:attrNameLst>
                                      </p:cBhvr>
                                      <p:to>
                                        <p:strVal val="visible"/>
                                      </p:to>
                                    </p:set>
                                    <p:animEffect transition="in" filter="wipe(up)">
                                      <p:cBhvr>
                                        <p:cTn id="26" dur="1000"/>
                                        <p:tgtEl>
                                          <p:spTgt spid="121">
                                            <p:txEl>
                                              <p:pRg st="0" end="0"/>
                                            </p:txEl>
                                          </p:spTgt>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130"/>
                                        </p:tgtEl>
                                        <p:attrNameLst>
                                          <p:attrName>style.visibility</p:attrName>
                                        </p:attrNameLst>
                                      </p:cBhvr>
                                      <p:to>
                                        <p:strVal val="visible"/>
                                      </p:to>
                                    </p:set>
                                    <p:animEffect transition="in" filter="wipe(left)">
                                      <p:cBhvr>
                                        <p:cTn id="30" dur="2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build="p" animBg="1"/>
      <p:bldP spid="130" grpId="0" animBg="1"/>
      <p:bldP spid="66" grpId="0" animBg="1"/>
      <p:bldP spid="66" grpId="1" animBg="1"/>
      <p:bldP spid="121" grpId="0" build="p"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8"/>
          <p:cNvSpPr>
            <a:spLocks noChangeArrowheads="1"/>
          </p:cNvSpPr>
          <p:nvPr/>
        </p:nvSpPr>
        <p:spPr bwMode="auto">
          <a:xfrm>
            <a:off x="545143" y="1039691"/>
            <a:ext cx="8053711"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7188" indent="-357188">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使用 </a:t>
            </a:r>
            <a:r>
              <a:rPr lang="en-US" altLang="zh-CN" sz="2000" b="1" dirty="0">
                <a:solidFill>
                  <a:prstClr val="black"/>
                </a:solidFill>
                <a:latin typeface="微软雅黑" pitchFamily="34" charset="-122"/>
                <a:ea typeface="微软雅黑" pitchFamily="34" charset="-122"/>
              </a:rPr>
              <a:t>CIDR </a:t>
            </a:r>
            <a:r>
              <a:rPr lang="zh-CN" altLang="en-US" sz="2000" b="1" dirty="0">
                <a:solidFill>
                  <a:prstClr val="black"/>
                </a:solidFill>
                <a:latin typeface="微软雅黑" pitchFamily="34" charset="-122"/>
                <a:ea typeface="微软雅黑" pitchFamily="34" charset="-122"/>
              </a:rPr>
              <a:t>时</a:t>
            </a:r>
            <a:r>
              <a:rPr lang="zh-CN" altLang="en-US" sz="2000" b="1" dirty="0" smtClean="0">
                <a:solidFill>
                  <a:prstClr val="black"/>
                </a:solidFill>
                <a:latin typeface="微软雅黑" pitchFamily="34" charset="-122"/>
                <a:ea typeface="微软雅黑" pitchFamily="34" charset="-122"/>
              </a:rPr>
              <a:t>，在查找</a:t>
            </a:r>
            <a:r>
              <a:rPr lang="zh-CN" altLang="en-US" sz="2000" b="1" dirty="0">
                <a:solidFill>
                  <a:prstClr val="black"/>
                </a:solidFill>
                <a:latin typeface="微软雅黑" pitchFamily="34" charset="-122"/>
                <a:ea typeface="微软雅黑" pitchFamily="34" charset="-122"/>
              </a:rPr>
              <a:t>转发</a:t>
            </a:r>
            <a:r>
              <a:rPr lang="zh-CN" altLang="en-US" sz="2000" b="1" dirty="0" smtClean="0">
                <a:solidFill>
                  <a:prstClr val="black"/>
                </a:solidFill>
                <a:latin typeface="微软雅黑" pitchFamily="34" charset="-122"/>
                <a:ea typeface="微软雅黑" pitchFamily="34" charset="-122"/>
              </a:rPr>
              <a:t>表</a:t>
            </a:r>
            <a:r>
              <a:rPr lang="zh-CN" altLang="en-US" sz="2000" b="1" dirty="0">
                <a:solidFill>
                  <a:prstClr val="black"/>
                </a:solidFill>
                <a:latin typeface="微软雅黑" pitchFamily="34" charset="-122"/>
                <a:ea typeface="微软雅黑" pitchFamily="34" charset="-122"/>
              </a:rPr>
              <a:t>时可能会得到</a:t>
            </a:r>
            <a:r>
              <a:rPr lang="zh-CN" altLang="en-US" sz="2000" b="1" dirty="0">
                <a:solidFill>
                  <a:srgbClr val="C00000"/>
                </a:solidFill>
                <a:latin typeface="微软雅黑" pitchFamily="34" charset="-122"/>
                <a:ea typeface="微软雅黑" pitchFamily="34" charset="-122"/>
              </a:rPr>
              <a:t>不止一个匹配结果。 </a:t>
            </a:r>
          </a:p>
          <a:p>
            <a:pPr marL="357188" indent="-357188">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最长前缀匹配 </a:t>
            </a:r>
            <a:r>
              <a:rPr lang="en-US" altLang="zh-CN" sz="2000" b="1" dirty="0">
                <a:solidFill>
                  <a:prstClr val="black"/>
                </a:solidFill>
                <a:latin typeface="微软雅黑" pitchFamily="34" charset="-122"/>
                <a:ea typeface="微软雅黑" pitchFamily="34" charset="-122"/>
              </a:rPr>
              <a:t>(longest-prefix matching</a:t>
            </a:r>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srgbClr val="C00000"/>
                </a:solidFill>
                <a:latin typeface="微软雅黑" pitchFamily="34" charset="-122"/>
                <a:ea typeface="微软雅黑" pitchFamily="34" charset="-122"/>
              </a:rPr>
              <a:t>原则：</a:t>
            </a:r>
            <a:r>
              <a:rPr lang="zh-CN" altLang="en-US" sz="2000" b="1" dirty="0" smtClean="0">
                <a:solidFill>
                  <a:prstClr val="black"/>
                </a:solidFill>
                <a:latin typeface="微软雅黑" pitchFamily="34" charset="-122"/>
                <a:ea typeface="微软雅黑" pitchFamily="34" charset="-122"/>
              </a:rPr>
              <a:t>选择</a:t>
            </a:r>
            <a:r>
              <a:rPr lang="zh-CN" altLang="en-US" sz="2000" b="1" dirty="0">
                <a:solidFill>
                  <a:prstClr val="black"/>
                </a:solidFill>
                <a:latin typeface="微软雅黑" pitchFamily="34" charset="-122"/>
                <a:ea typeface="微软雅黑" pitchFamily="34" charset="-122"/>
              </a:rPr>
              <a:t>前缀最长的一个作为匹配的前缀</a:t>
            </a:r>
            <a:r>
              <a:rPr lang="zh-CN" altLang="en-US" sz="2000" b="1" dirty="0" smtClean="0">
                <a:solidFill>
                  <a:prstClr val="black"/>
                </a:solidFill>
                <a:latin typeface="微软雅黑" pitchFamily="34" charset="-122"/>
                <a:ea typeface="微软雅黑" pitchFamily="34" charset="-122"/>
              </a:rPr>
              <a:t>。</a:t>
            </a:r>
            <a:endParaRPr lang="zh-CN" altLang="en-US" sz="2000" b="1" dirty="0">
              <a:solidFill>
                <a:prstClr val="black"/>
              </a:solidFill>
              <a:latin typeface="微软雅黑" pitchFamily="34" charset="-122"/>
              <a:ea typeface="微软雅黑" pitchFamily="34" charset="-122"/>
            </a:endParaRPr>
          </a:p>
          <a:p>
            <a:pPr marL="357188" indent="-357188">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网络前缀越长，其地址块就越小，因而路由就越</a:t>
            </a:r>
            <a:r>
              <a:rPr lang="zh-CN" altLang="en-US" sz="2000" b="1" dirty="0" smtClean="0">
                <a:solidFill>
                  <a:prstClr val="black"/>
                </a:solidFill>
                <a:latin typeface="微软雅黑" pitchFamily="34" charset="-122"/>
                <a:ea typeface="微软雅黑" pitchFamily="34" charset="-122"/>
              </a:rPr>
              <a:t>具体。</a:t>
            </a:r>
            <a:endParaRPr lang="en-US" altLang="zh-CN" sz="2000" b="1" dirty="0" smtClean="0">
              <a:solidFill>
                <a:prstClr val="black"/>
              </a:solidFill>
              <a:latin typeface="微软雅黑" pitchFamily="34" charset="-122"/>
              <a:ea typeface="微软雅黑" pitchFamily="34" charset="-122"/>
            </a:endParaRPr>
          </a:p>
          <a:p>
            <a:pPr marL="357188" indent="-357188">
              <a:lnSpc>
                <a:spcPts val="3300"/>
              </a:lnSpc>
              <a:buClr>
                <a:srgbClr val="0070C0"/>
              </a:buClr>
              <a:buFont typeface="Wingdings" pitchFamily="2" charset="2"/>
              <a:buChar char="l"/>
            </a:pPr>
            <a:r>
              <a:rPr lang="zh-CN" altLang="en-US" sz="2000" b="1" dirty="0" smtClean="0">
                <a:solidFill>
                  <a:prstClr val="black"/>
                </a:solidFill>
                <a:latin typeface="微软雅黑" pitchFamily="34" charset="-122"/>
                <a:ea typeface="微软雅黑" pitchFamily="34" charset="-122"/>
              </a:rPr>
              <a:t>可以把</a:t>
            </a:r>
            <a:r>
              <a:rPr lang="zh-CN" altLang="en-US" sz="2000" b="1" dirty="0">
                <a:solidFill>
                  <a:prstClr val="black"/>
                </a:solidFill>
                <a:latin typeface="微软雅黑" pitchFamily="34" charset="-122"/>
                <a:ea typeface="微软雅黑" pitchFamily="34" charset="-122"/>
              </a:rPr>
              <a:t>前缀最长的排</a:t>
            </a:r>
            <a:r>
              <a:rPr lang="zh-CN" altLang="en-US" sz="2000" b="1" dirty="0" smtClean="0">
                <a:solidFill>
                  <a:prstClr val="black"/>
                </a:solidFill>
                <a:latin typeface="微软雅黑" pitchFamily="34" charset="-122"/>
                <a:ea typeface="微软雅黑" pitchFamily="34" charset="-122"/>
              </a:rPr>
              <a:t>在转发表的第 </a:t>
            </a:r>
            <a:r>
              <a:rPr lang="en-US" altLang="zh-CN" sz="2000" b="1" dirty="0" smtClean="0">
                <a:solidFill>
                  <a:prstClr val="black"/>
                </a:solidFill>
                <a:latin typeface="微软雅黑" pitchFamily="34" charset="-122"/>
                <a:ea typeface="微软雅黑" pitchFamily="34" charset="-122"/>
              </a:rPr>
              <a:t>1 </a:t>
            </a:r>
            <a:r>
              <a:rPr lang="zh-CN" altLang="en-US" sz="2000" b="1" dirty="0" smtClean="0">
                <a:solidFill>
                  <a:prstClr val="black"/>
                </a:solidFill>
                <a:latin typeface="微软雅黑" pitchFamily="34" charset="-122"/>
                <a:ea typeface="微软雅黑" pitchFamily="34" charset="-122"/>
              </a:rPr>
              <a:t>行。</a:t>
            </a:r>
            <a:endParaRPr lang="en-US" altLang="zh-CN" sz="2000" b="1" dirty="0" smtClean="0">
              <a:solidFill>
                <a:prstClr val="black"/>
              </a:solidFill>
              <a:latin typeface="微软雅黑" pitchFamily="34" charset="-122"/>
              <a:ea typeface="微软雅黑" pitchFamily="34" charset="-122"/>
            </a:endParaRPr>
          </a:p>
        </p:txBody>
      </p:sp>
      <p:sp>
        <p:nvSpPr>
          <p:cNvPr id="8" name="AutoShape 5"/>
          <p:cNvSpPr>
            <a:spLocks noChangeArrowheads="1"/>
          </p:cNvSpPr>
          <p:nvPr/>
        </p:nvSpPr>
        <p:spPr bwMode="auto">
          <a:xfrm>
            <a:off x="545144" y="611983"/>
            <a:ext cx="8053712" cy="388721"/>
          </a:xfrm>
          <a:prstGeom prst="roundRect">
            <a:avLst>
              <a:gd name="adj" fmla="val 16667"/>
            </a:avLst>
          </a:prstGeom>
          <a:solidFill>
            <a:srgbClr val="0089FA"/>
          </a:solidFill>
          <a:ln>
            <a:noFill/>
          </a:ln>
          <a:effectLst/>
          <a:extLst/>
        </p:spPr>
        <p:txBody>
          <a:bodyPr wrap="none" anchor="ctr"/>
          <a:lstStyle/>
          <a:p>
            <a:endParaRPr lang="zh-CN" altLang="en-US">
              <a:solidFill>
                <a:prstClr val="black"/>
              </a:solidFill>
            </a:endParaRPr>
          </a:p>
        </p:txBody>
      </p:sp>
      <p:sp>
        <p:nvSpPr>
          <p:cNvPr id="9" name="Rectangle 6"/>
          <p:cNvSpPr>
            <a:spLocks noChangeArrowheads="1"/>
          </p:cNvSpPr>
          <p:nvPr/>
        </p:nvSpPr>
        <p:spPr bwMode="auto">
          <a:xfrm>
            <a:off x="3093072" y="571120"/>
            <a:ext cx="29578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prstClr val="white"/>
                </a:solidFill>
                <a:latin typeface="微软雅黑" pitchFamily="34" charset="-122"/>
                <a:ea typeface="微软雅黑" pitchFamily="34" charset="-122"/>
              </a:rPr>
              <a:t>4.3.2  </a:t>
            </a:r>
            <a:r>
              <a:rPr lang="zh-CN" altLang="en-US" sz="2400" b="1" dirty="0">
                <a:solidFill>
                  <a:prstClr val="white"/>
                </a:solidFill>
                <a:latin typeface="微软雅黑" pitchFamily="34" charset="-122"/>
                <a:ea typeface="微软雅黑" pitchFamily="34" charset="-122"/>
              </a:rPr>
              <a:t>最长前缀匹配</a:t>
            </a:r>
          </a:p>
        </p:txBody>
      </p:sp>
    </p:spTree>
    <p:extLst>
      <p:ext uri="{BB962C8B-B14F-4D97-AF65-F5344CB8AC3E}">
        <p14:creationId xmlns:p14="http://schemas.microsoft.com/office/powerpoint/2010/main" val="31249795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圆角矩形 9"/>
          <p:cNvSpPr/>
          <p:nvPr/>
        </p:nvSpPr>
        <p:spPr>
          <a:xfrm>
            <a:off x="344776" y="633725"/>
            <a:ext cx="8469440" cy="37291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1" name="椭圆 10"/>
          <p:cNvSpPr/>
          <p:nvPr/>
        </p:nvSpPr>
        <p:spPr bwMode="auto">
          <a:xfrm rot="20475920">
            <a:off x="1042029" y="910124"/>
            <a:ext cx="3351723" cy="1002368"/>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graphicFrame>
        <p:nvGraphicFramePr>
          <p:cNvPr id="12" name="Group 125"/>
          <p:cNvGraphicFramePr>
            <a:graphicFrameLocks noGrp="1"/>
          </p:cNvGraphicFramePr>
          <p:nvPr>
            <p:extLst/>
          </p:nvPr>
        </p:nvGraphicFramePr>
        <p:xfrm>
          <a:off x="5544358" y="1184245"/>
          <a:ext cx="2790174" cy="1076799"/>
        </p:xfrm>
        <a:graphic>
          <a:graphicData uri="http://schemas.openxmlformats.org/drawingml/2006/table">
            <a:tbl>
              <a:tblPr/>
              <a:tblGrid>
                <a:gridCol w="1543446">
                  <a:extLst>
                    <a:ext uri="{9D8B030D-6E8A-4147-A177-3AD203B41FA5}">
                      <a16:colId xmlns:a16="http://schemas.microsoft.com/office/drawing/2014/main" xmlns="" val="20000"/>
                    </a:ext>
                  </a:extLst>
                </a:gridCol>
                <a:gridCol w="1246728">
                  <a:extLst>
                    <a:ext uri="{9D8B030D-6E8A-4147-A177-3AD203B41FA5}">
                      <a16:colId xmlns:a16="http://schemas.microsoft.com/office/drawing/2014/main" xmlns="" val="20001"/>
                    </a:ext>
                  </a:extLst>
                </a:gridCol>
              </a:tblGrid>
              <a:tr h="28697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前缀匹配</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下一跳</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789824">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128.1.3.64/26</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128.1.2.128/25</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128.1.2.192/26</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a:t>
                      </a:r>
                      <a:r>
                        <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rPr>
                        <a:t>2</a:t>
                      </a: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73" name="矩形 72"/>
          <p:cNvSpPr/>
          <p:nvPr/>
        </p:nvSpPr>
        <p:spPr>
          <a:xfrm>
            <a:off x="1172946" y="4361731"/>
            <a:ext cx="6718453" cy="369332"/>
          </a:xfrm>
          <a:prstGeom prst="rect">
            <a:avLst/>
          </a:prstGeom>
        </p:spPr>
        <p:txBody>
          <a:bodyPr wrap="square">
            <a:spAutoFit/>
          </a:bodyPr>
          <a:lstStyle/>
          <a:p>
            <a:pPr algn="ctr"/>
            <a:r>
              <a:rPr lang="zh-CN" altLang="en-US" b="1" dirty="0" smtClean="0">
                <a:solidFill>
                  <a:srgbClr val="C00000"/>
                </a:solidFill>
                <a:latin typeface="微软雅黑" panose="020B0503020204020204" pitchFamily="34" charset="-122"/>
                <a:ea typeface="微软雅黑" panose="020B0503020204020204" pitchFamily="34" charset="-122"/>
              </a:rPr>
              <a:t>路由器 </a:t>
            </a:r>
            <a:r>
              <a:rPr lang="en-US" altLang="zh-CN" b="1" dirty="0" smtClean="0">
                <a:solidFill>
                  <a:srgbClr val="C00000"/>
                </a:solidFill>
                <a:latin typeface="微软雅黑" panose="020B0503020204020204" pitchFamily="34" charset="-122"/>
                <a:ea typeface="微软雅黑" panose="020B0503020204020204" pitchFamily="34" charset="-122"/>
              </a:rPr>
              <a:t>R</a:t>
            </a:r>
            <a:r>
              <a:rPr lang="en-US" altLang="zh-CN" b="1" baseline="-25000" dirty="0" smtClean="0">
                <a:solidFill>
                  <a:srgbClr val="C00000"/>
                </a:solidFill>
                <a:latin typeface="微软雅黑" panose="020B0503020204020204" pitchFamily="34" charset="-122"/>
                <a:ea typeface="微软雅黑" panose="020B0503020204020204" pitchFamily="34" charset="-122"/>
              </a:rPr>
              <a:t>1</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如何转发目的地址</a:t>
            </a:r>
            <a:r>
              <a:rPr lang="zh-CN" altLang="en-US" b="1" dirty="0">
                <a:solidFill>
                  <a:srgbClr val="C00000"/>
                </a:solidFill>
                <a:latin typeface="微软雅黑" panose="020B0503020204020204" pitchFamily="34" charset="-122"/>
                <a:ea typeface="微软雅黑" panose="020B0503020204020204" pitchFamily="34" charset="-122"/>
              </a:rPr>
              <a:t>是 </a:t>
            </a:r>
            <a:r>
              <a:rPr lang="en-US" altLang="zh-CN" b="1" dirty="0" smtClean="0">
                <a:solidFill>
                  <a:srgbClr val="0000FF"/>
                </a:solidFill>
                <a:latin typeface="微软雅黑" panose="020B0503020204020204" pitchFamily="34" charset="-122"/>
                <a:ea typeface="微软雅黑" panose="020B0503020204020204" pitchFamily="34" charset="-122"/>
              </a:rPr>
              <a:t>128.1.2.196</a:t>
            </a:r>
            <a:r>
              <a:rPr lang="en-US" altLang="zh-CN" b="1" dirty="0" smtClean="0">
                <a:solidFill>
                  <a:srgbClr val="C00000"/>
                </a:solidFill>
                <a:latin typeface="微软雅黑" panose="020B0503020204020204" pitchFamily="34" charset="-122"/>
                <a:ea typeface="微软雅黑" panose="020B0503020204020204" pitchFamily="34" charset="-122"/>
              </a:rPr>
              <a:t> </a:t>
            </a:r>
            <a:r>
              <a:rPr lang="zh-CN" altLang="en-US" b="1" dirty="0" smtClean="0">
                <a:solidFill>
                  <a:srgbClr val="C00000"/>
                </a:solidFill>
                <a:latin typeface="微软雅黑" panose="020B0503020204020204" pitchFamily="34" charset="-122"/>
                <a:ea typeface="微软雅黑" panose="020B0503020204020204" pitchFamily="34" charset="-122"/>
              </a:rPr>
              <a:t>的分组？</a:t>
            </a:r>
            <a:endParaRPr lang="zh-CN" altLang="en-US" b="1" dirty="0">
              <a:solidFill>
                <a:srgbClr val="C00000"/>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4487" y="824458"/>
            <a:ext cx="7304424" cy="3432748"/>
            <a:chOff x="354487" y="824458"/>
            <a:chExt cx="7304424" cy="3432748"/>
          </a:xfrm>
        </p:grpSpPr>
        <p:grpSp>
          <p:nvGrpSpPr>
            <p:cNvPr id="3" name="组合 12"/>
            <p:cNvGrpSpPr/>
            <p:nvPr/>
          </p:nvGrpSpPr>
          <p:grpSpPr>
            <a:xfrm>
              <a:off x="354487" y="824458"/>
              <a:ext cx="7304424" cy="3432748"/>
              <a:chOff x="354487" y="824458"/>
              <a:chExt cx="7304424" cy="3432748"/>
            </a:xfrm>
          </p:grpSpPr>
          <p:sp>
            <p:nvSpPr>
              <p:cNvPr id="14" name="直角三角形 13"/>
              <p:cNvSpPr/>
              <p:nvPr/>
            </p:nvSpPr>
            <p:spPr>
              <a:xfrm rot="16200000">
                <a:off x="4357107" y="1079129"/>
                <a:ext cx="1089992" cy="1274054"/>
              </a:xfrm>
              <a:prstGeom prst="r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椭圆 14"/>
              <p:cNvSpPr/>
              <p:nvPr/>
            </p:nvSpPr>
            <p:spPr bwMode="auto">
              <a:xfrm>
                <a:off x="3607791" y="2535299"/>
                <a:ext cx="3716460" cy="1197252"/>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6" name="椭圆 15"/>
              <p:cNvSpPr/>
              <p:nvPr/>
            </p:nvSpPr>
            <p:spPr bwMode="auto">
              <a:xfrm rot="16200000">
                <a:off x="883716" y="2425929"/>
                <a:ext cx="1925637" cy="1736917"/>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7" name="Text Box 20"/>
              <p:cNvSpPr txBox="1">
                <a:spLocks noChangeArrowheads="1"/>
              </p:cNvSpPr>
              <p:nvPr/>
            </p:nvSpPr>
            <p:spPr bwMode="auto">
              <a:xfrm>
                <a:off x="2456408" y="203983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128.1.2.194</a:t>
                </a:r>
              </a:p>
            </p:txBody>
          </p:sp>
          <p:sp>
            <p:nvSpPr>
              <p:cNvPr id="18" name="Text Box 25"/>
              <p:cNvSpPr txBox="1">
                <a:spLocks noChangeArrowheads="1"/>
              </p:cNvSpPr>
              <p:nvPr/>
            </p:nvSpPr>
            <p:spPr bwMode="auto">
              <a:xfrm>
                <a:off x="3732139" y="1824581"/>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9" name="Line 19"/>
              <p:cNvSpPr>
                <a:spLocks noChangeShapeType="1"/>
              </p:cNvSpPr>
              <p:nvPr/>
            </p:nvSpPr>
            <p:spPr bwMode="auto">
              <a:xfrm>
                <a:off x="2775735" y="1678638"/>
                <a:ext cx="1301162" cy="557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20" name="Line 16"/>
              <p:cNvSpPr>
                <a:spLocks noChangeShapeType="1"/>
              </p:cNvSpPr>
              <p:nvPr/>
            </p:nvSpPr>
            <p:spPr bwMode="auto">
              <a:xfrm flipH="1">
                <a:off x="1638141" y="1656270"/>
                <a:ext cx="947995" cy="253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21" name="Line 8"/>
              <p:cNvSpPr>
                <a:spLocks noChangeShapeType="1"/>
              </p:cNvSpPr>
              <p:nvPr/>
            </p:nvSpPr>
            <p:spPr bwMode="auto">
              <a:xfrm flipH="1">
                <a:off x="2658440" y="1101262"/>
                <a:ext cx="956029" cy="5536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22"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961" y="824458"/>
                <a:ext cx="345456"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9"/>
              <p:cNvSpPr txBox="1">
                <a:spLocks noChangeArrowheads="1"/>
              </p:cNvSpPr>
              <p:nvPr/>
            </p:nvSpPr>
            <p:spPr bwMode="auto">
              <a:xfrm>
                <a:off x="2171247" y="91222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128.1.2.193</a:t>
                </a:r>
              </a:p>
            </p:txBody>
          </p:sp>
          <p:sp>
            <p:nvSpPr>
              <p:cNvPr id="25" name="Text Box 10"/>
              <p:cNvSpPr txBox="1">
                <a:spLocks noChangeArrowheads="1"/>
              </p:cNvSpPr>
              <p:nvPr/>
            </p:nvSpPr>
            <p:spPr bwMode="auto">
              <a:xfrm>
                <a:off x="590769" y="1099476"/>
                <a:ext cx="17267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a:solidFill>
                      <a:srgbClr val="0000FF"/>
                    </a:solidFill>
                    <a:latin typeface="微软雅黑" panose="020B0503020204020204" pitchFamily="34" charset="-122"/>
                    <a:ea typeface="微软雅黑" panose="020B0503020204020204" pitchFamily="34" charset="-122"/>
                  </a:rPr>
                  <a:t>128.1.2.192/26</a:t>
                </a:r>
              </a:p>
            </p:txBody>
          </p:sp>
          <p:sp>
            <p:nvSpPr>
              <p:cNvPr id="26" name="Line 45"/>
              <p:cNvSpPr>
                <a:spLocks noChangeShapeType="1"/>
              </p:cNvSpPr>
              <p:nvPr/>
            </p:nvSpPr>
            <p:spPr bwMode="auto">
              <a:xfrm flipH="1" flipV="1">
                <a:off x="2294019" y="3312971"/>
                <a:ext cx="808348" cy="223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27" name="Line 41"/>
              <p:cNvSpPr>
                <a:spLocks noChangeShapeType="1"/>
              </p:cNvSpPr>
              <p:nvPr/>
            </p:nvSpPr>
            <p:spPr bwMode="auto">
              <a:xfrm flipH="1">
                <a:off x="4263353" y="2793929"/>
                <a:ext cx="1332012" cy="433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28" name="Line 33"/>
              <p:cNvSpPr>
                <a:spLocks noChangeShapeType="1"/>
              </p:cNvSpPr>
              <p:nvPr/>
            </p:nvSpPr>
            <p:spPr bwMode="auto">
              <a:xfrm flipH="1">
                <a:off x="2051398" y="3354911"/>
                <a:ext cx="88372" cy="5228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29" name="Line 32"/>
              <p:cNvSpPr>
                <a:spLocks noChangeShapeType="1"/>
              </p:cNvSpPr>
              <p:nvPr/>
            </p:nvSpPr>
            <p:spPr bwMode="auto">
              <a:xfrm flipH="1">
                <a:off x="3297683" y="2900177"/>
                <a:ext cx="819453" cy="6696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30" name="Line 21"/>
              <p:cNvSpPr>
                <a:spLocks noChangeShapeType="1"/>
              </p:cNvSpPr>
              <p:nvPr/>
            </p:nvSpPr>
            <p:spPr bwMode="auto">
              <a:xfrm>
                <a:off x="4207116" y="2371732"/>
                <a:ext cx="1607" cy="4627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31"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4653" y="3753341"/>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621" y="1719179"/>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Group 18"/>
              <p:cNvGrpSpPr>
                <a:grpSpLocks/>
              </p:cNvGrpSpPr>
              <p:nvPr/>
            </p:nvGrpSpPr>
            <p:grpSpPr bwMode="auto">
              <a:xfrm>
                <a:off x="3943605" y="2125684"/>
                <a:ext cx="531842" cy="303367"/>
                <a:chOff x="864" y="1824"/>
                <a:chExt cx="432" cy="288"/>
              </a:xfrm>
            </p:grpSpPr>
            <p:pic>
              <p:nvPicPr>
                <p:cNvPr id="70"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1"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34"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2173" y="2589821"/>
                <a:ext cx="345456"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Text Box 22"/>
              <p:cNvSpPr txBox="1">
                <a:spLocks noChangeArrowheads="1"/>
              </p:cNvSpPr>
              <p:nvPr/>
            </p:nvSpPr>
            <p:spPr bwMode="auto">
              <a:xfrm>
                <a:off x="2853215" y="2404897"/>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128.1.2.130</a:t>
                </a:r>
              </a:p>
            </p:txBody>
          </p:sp>
          <p:sp>
            <p:nvSpPr>
              <p:cNvPr id="36" name="Text Box 24"/>
              <p:cNvSpPr txBox="1">
                <a:spLocks noChangeArrowheads="1"/>
              </p:cNvSpPr>
              <p:nvPr/>
            </p:nvSpPr>
            <p:spPr bwMode="auto">
              <a:xfrm>
                <a:off x="4108734" y="1835693"/>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1</a:t>
                </a:r>
              </a:p>
            </p:txBody>
          </p:sp>
          <p:sp>
            <p:nvSpPr>
              <p:cNvPr id="37" name="Text Box 26"/>
              <p:cNvSpPr txBox="1">
                <a:spLocks noChangeArrowheads="1"/>
              </p:cNvSpPr>
              <p:nvPr/>
            </p:nvSpPr>
            <p:spPr bwMode="auto">
              <a:xfrm>
                <a:off x="4178194" y="2368936"/>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a:t>
                </a:r>
                <a:endParaRPr lang="en-US" altLang="zh-CN" sz="1600" b="1" baseline="-25000">
                  <a:solidFill>
                    <a:prstClr val="black"/>
                  </a:solidFill>
                  <a:latin typeface="微软雅黑" panose="020B0503020204020204" pitchFamily="34" charset="-122"/>
                  <a:ea typeface="微软雅黑" panose="020B0503020204020204" pitchFamily="34" charset="-122"/>
                </a:endParaRPr>
              </a:p>
            </p:txBody>
          </p:sp>
          <p:sp>
            <p:nvSpPr>
              <p:cNvPr id="38" name="Line 27"/>
              <p:cNvSpPr>
                <a:spLocks noChangeShapeType="1"/>
              </p:cNvSpPr>
              <p:nvPr/>
            </p:nvSpPr>
            <p:spPr bwMode="auto">
              <a:xfrm>
                <a:off x="4263353" y="2837267"/>
                <a:ext cx="1307911" cy="462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5" name="Group 28"/>
              <p:cNvGrpSpPr>
                <a:grpSpLocks/>
              </p:cNvGrpSpPr>
              <p:nvPr/>
            </p:nvGrpSpPr>
            <p:grpSpPr bwMode="auto">
              <a:xfrm>
                <a:off x="3032567" y="3427224"/>
                <a:ext cx="531841" cy="303366"/>
                <a:chOff x="864" y="1824"/>
                <a:chExt cx="432" cy="288"/>
              </a:xfrm>
            </p:grpSpPr>
            <p:pic>
              <p:nvPicPr>
                <p:cNvPr id="68"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69"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40" name="Text Box 31"/>
              <p:cNvSpPr txBox="1">
                <a:spLocks noChangeArrowheads="1"/>
              </p:cNvSpPr>
              <p:nvPr/>
            </p:nvSpPr>
            <p:spPr bwMode="auto">
              <a:xfrm>
                <a:off x="3511384" y="3483144"/>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2</a:t>
                </a:r>
              </a:p>
            </p:txBody>
          </p:sp>
          <p:sp>
            <p:nvSpPr>
              <p:cNvPr id="41" name="Line 35"/>
              <p:cNvSpPr>
                <a:spLocks noChangeShapeType="1"/>
              </p:cNvSpPr>
              <p:nvPr/>
            </p:nvSpPr>
            <p:spPr bwMode="auto">
              <a:xfrm flipH="1">
                <a:off x="2147804" y="2732799"/>
                <a:ext cx="36955" cy="5801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42"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9129" y="3034385"/>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 Box 37"/>
              <p:cNvSpPr txBox="1">
                <a:spLocks noChangeArrowheads="1"/>
              </p:cNvSpPr>
              <p:nvPr/>
            </p:nvSpPr>
            <p:spPr bwMode="auto">
              <a:xfrm>
                <a:off x="5909138" y="2500740"/>
                <a:ext cx="1749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128.1.2.128/25</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44" name="Text Box 39"/>
              <p:cNvSpPr txBox="1">
                <a:spLocks noChangeArrowheads="1"/>
              </p:cNvSpPr>
              <p:nvPr/>
            </p:nvSpPr>
            <p:spPr bwMode="auto">
              <a:xfrm>
                <a:off x="401517" y="1674991"/>
                <a:ext cx="1012877" cy="338554"/>
              </a:xfrm>
              <a:prstGeom prst="rect">
                <a:avLst/>
              </a:prstGeom>
              <a:solidFill>
                <a:srgbClr val="00FFFF"/>
              </a:solidFill>
              <a:ln w="9525">
                <a:solidFill>
                  <a:schemeClr val="tx1"/>
                </a:solidFill>
                <a:miter lim="800000"/>
                <a:headEnd/>
                <a:tailEnd/>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目的</a:t>
                </a:r>
                <a:r>
                  <a:rPr lang="zh-CN" altLang="en-US" sz="1600" b="1" dirty="0" smtClean="0">
                    <a:solidFill>
                      <a:prstClr val="black"/>
                    </a:solidFill>
                    <a:latin typeface="微软雅黑" panose="020B0503020204020204" pitchFamily="34" charset="-122"/>
                    <a:ea typeface="微软雅黑" panose="020B0503020204020204" pitchFamily="34" charset="-122"/>
                  </a:rPr>
                  <a:t>主机</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45" name="Text Box 40"/>
              <p:cNvSpPr txBox="1">
                <a:spLocks noChangeArrowheads="1"/>
              </p:cNvSpPr>
              <p:nvPr/>
            </p:nvSpPr>
            <p:spPr bwMode="auto">
              <a:xfrm>
                <a:off x="4856211" y="334497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128.1.2.132</a:t>
                </a:r>
              </a:p>
            </p:txBody>
          </p:sp>
          <p:sp>
            <p:nvSpPr>
              <p:cNvPr id="46" name="Text Box 42"/>
              <p:cNvSpPr txBox="1">
                <a:spLocks noChangeArrowheads="1"/>
              </p:cNvSpPr>
              <p:nvPr/>
            </p:nvSpPr>
            <p:spPr bwMode="auto">
              <a:xfrm>
                <a:off x="3269292" y="313659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47" name="Text Box 43"/>
              <p:cNvSpPr txBox="1">
                <a:spLocks noChangeArrowheads="1"/>
              </p:cNvSpPr>
              <p:nvPr/>
            </p:nvSpPr>
            <p:spPr bwMode="auto">
              <a:xfrm>
                <a:off x="2804933" y="315647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48" name="Text Box 44"/>
              <p:cNvSpPr txBox="1">
                <a:spLocks noChangeArrowheads="1"/>
              </p:cNvSpPr>
              <p:nvPr/>
            </p:nvSpPr>
            <p:spPr bwMode="auto">
              <a:xfrm>
                <a:off x="3533879" y="321752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128.1.2.131</a:t>
                </a:r>
              </a:p>
            </p:txBody>
          </p:sp>
          <p:pic>
            <p:nvPicPr>
              <p:cNvPr id="49"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263" y="2489547"/>
                <a:ext cx="347062"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 Box 46"/>
              <p:cNvSpPr txBox="1">
                <a:spLocks noChangeArrowheads="1"/>
              </p:cNvSpPr>
              <p:nvPr/>
            </p:nvSpPr>
            <p:spPr bwMode="auto">
              <a:xfrm>
                <a:off x="1508068" y="3842425"/>
                <a:ext cx="44325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51" name="Text Box 48"/>
              <p:cNvSpPr txBox="1">
                <a:spLocks noChangeArrowheads="1"/>
              </p:cNvSpPr>
              <p:nvPr/>
            </p:nvSpPr>
            <p:spPr bwMode="auto">
              <a:xfrm>
                <a:off x="2285477" y="3692457"/>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128.1.3.65</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52" name="Text Box 38"/>
              <p:cNvSpPr txBox="1">
                <a:spLocks noChangeArrowheads="1"/>
              </p:cNvSpPr>
              <p:nvPr/>
            </p:nvSpPr>
            <p:spPr bwMode="auto">
              <a:xfrm>
                <a:off x="354487" y="2757515"/>
                <a:ext cx="16001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128.1.3.64/26</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53" name="Text Box 47"/>
              <p:cNvSpPr txBox="1">
                <a:spLocks noChangeArrowheads="1"/>
              </p:cNvSpPr>
              <p:nvPr/>
            </p:nvSpPr>
            <p:spPr bwMode="auto">
              <a:xfrm>
                <a:off x="783205" y="3498904"/>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128.1.3.66</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54" name="椭圆 67"/>
              <p:cNvSpPr>
                <a:spLocks noChangeArrowheads="1"/>
              </p:cNvSpPr>
              <p:nvPr/>
            </p:nvSpPr>
            <p:spPr bwMode="auto">
              <a:xfrm>
                <a:off x="2872438" y="3447105"/>
                <a:ext cx="72305"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5" name="椭圆 68"/>
              <p:cNvSpPr>
                <a:spLocks noChangeArrowheads="1"/>
              </p:cNvSpPr>
              <p:nvPr/>
            </p:nvSpPr>
            <p:spPr bwMode="auto">
              <a:xfrm>
                <a:off x="5415407" y="3222106"/>
                <a:ext cx="73911"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6" name="椭圆 69"/>
              <p:cNvSpPr>
                <a:spLocks noChangeArrowheads="1"/>
              </p:cNvSpPr>
              <p:nvPr/>
            </p:nvSpPr>
            <p:spPr bwMode="auto">
              <a:xfrm>
                <a:off x="3540306" y="3316782"/>
                <a:ext cx="73911"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7" name="椭圆 70"/>
              <p:cNvSpPr>
                <a:spLocks noChangeArrowheads="1"/>
              </p:cNvSpPr>
              <p:nvPr/>
            </p:nvSpPr>
            <p:spPr bwMode="auto">
              <a:xfrm>
                <a:off x="2046577" y="3633113"/>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8" name="椭圆 71"/>
              <p:cNvSpPr>
                <a:spLocks noChangeArrowheads="1"/>
              </p:cNvSpPr>
              <p:nvPr/>
            </p:nvSpPr>
            <p:spPr bwMode="auto">
              <a:xfrm>
                <a:off x="4163733" y="2501747"/>
                <a:ext cx="73911"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59" name="椭圆 72"/>
              <p:cNvSpPr>
                <a:spLocks noChangeArrowheads="1"/>
              </p:cNvSpPr>
              <p:nvPr/>
            </p:nvSpPr>
            <p:spPr bwMode="auto">
              <a:xfrm>
                <a:off x="3792649" y="2084212"/>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60" name="椭圆 73"/>
              <p:cNvSpPr>
                <a:spLocks noChangeArrowheads="1"/>
              </p:cNvSpPr>
              <p:nvPr/>
            </p:nvSpPr>
            <p:spPr bwMode="auto">
              <a:xfrm>
                <a:off x="3418443" y="1171162"/>
                <a:ext cx="72304"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61" name="Text Box 10"/>
              <p:cNvSpPr txBox="1">
                <a:spLocks noChangeArrowheads="1"/>
              </p:cNvSpPr>
              <p:nvPr/>
            </p:nvSpPr>
            <p:spPr bwMode="auto">
              <a:xfrm>
                <a:off x="1323351" y="861428"/>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1</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62" name="Text Box 37"/>
              <p:cNvSpPr txBox="1">
                <a:spLocks noChangeArrowheads="1"/>
              </p:cNvSpPr>
              <p:nvPr/>
            </p:nvSpPr>
            <p:spPr bwMode="auto">
              <a:xfrm>
                <a:off x="6571928" y="2245549"/>
                <a:ext cx="5704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2 </a:t>
                </a:r>
              </a:p>
            </p:txBody>
          </p:sp>
          <p:sp>
            <p:nvSpPr>
              <p:cNvPr id="63" name="Text Box 38"/>
              <p:cNvSpPr txBox="1">
                <a:spLocks noChangeArrowheads="1"/>
              </p:cNvSpPr>
              <p:nvPr/>
            </p:nvSpPr>
            <p:spPr bwMode="auto">
              <a:xfrm>
                <a:off x="908984" y="2489487"/>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67" name="Text Box 98"/>
              <p:cNvSpPr txBox="1">
                <a:spLocks noChangeArrowheads="1"/>
              </p:cNvSpPr>
              <p:nvPr/>
            </p:nvSpPr>
            <p:spPr bwMode="auto">
              <a:xfrm>
                <a:off x="6138447" y="884729"/>
                <a:ext cx="1513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dirty="0">
                    <a:solidFill>
                      <a:prstClr val="black"/>
                    </a:solidFill>
                    <a:latin typeface="微软雅黑" panose="020B0503020204020204" pitchFamily="34" charset="-122"/>
                    <a:ea typeface="微软雅黑" panose="020B0503020204020204" pitchFamily="34" charset="-122"/>
                  </a:rPr>
                  <a:t>R</a:t>
                </a:r>
                <a:r>
                  <a:rPr lang="en-US" altLang="zh-CN" sz="1400" b="1" baseline="-25000" dirty="0">
                    <a:solidFill>
                      <a:prstClr val="black"/>
                    </a:solidFill>
                    <a:latin typeface="微软雅黑" panose="020B0503020204020204" pitchFamily="34" charset="-122"/>
                    <a:ea typeface="微软雅黑" panose="020B0503020204020204" pitchFamily="34" charset="-122"/>
                  </a:rPr>
                  <a:t>1</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的部分转发表</a:t>
                </a:r>
                <a:endParaRPr lang="zh-CN" altLang="en-US" sz="1400" b="1" baseline="-25000" dirty="0">
                  <a:solidFill>
                    <a:prstClr val="black"/>
                  </a:solidFill>
                  <a:latin typeface="微软雅黑" panose="020B0503020204020204" pitchFamily="34" charset="-122"/>
                  <a:ea typeface="微软雅黑" panose="020B0503020204020204" pitchFamily="34" charset="-122"/>
                </a:endParaRPr>
              </a:p>
            </p:txBody>
          </p:sp>
          <p:sp>
            <p:nvSpPr>
              <p:cNvPr id="66" name="Text Box 9"/>
              <p:cNvSpPr txBox="1">
                <a:spLocks noChangeArrowheads="1"/>
              </p:cNvSpPr>
              <p:nvPr/>
            </p:nvSpPr>
            <p:spPr bwMode="auto">
              <a:xfrm>
                <a:off x="482255" y="1966596"/>
                <a:ext cx="13756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128.1.2.196</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grpSp>
        <p:pic>
          <p:nvPicPr>
            <p:cNvPr id="72"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7487" y="315983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4"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2705" y="2689821"/>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75"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94672" y="150706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Tree>
    <p:extLst>
      <p:ext uri="{BB962C8B-B14F-4D97-AF65-F5344CB8AC3E}">
        <p14:creationId xmlns:p14="http://schemas.microsoft.com/office/powerpoint/2010/main" val="14370135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344776" y="633725"/>
            <a:ext cx="8469440" cy="37291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68" name="Group 125"/>
          <p:cNvGraphicFramePr>
            <a:graphicFrameLocks noGrp="1"/>
          </p:cNvGraphicFramePr>
          <p:nvPr>
            <p:extLst/>
          </p:nvPr>
        </p:nvGraphicFramePr>
        <p:xfrm>
          <a:off x="5544358" y="1184245"/>
          <a:ext cx="2790174" cy="1076799"/>
        </p:xfrm>
        <a:graphic>
          <a:graphicData uri="http://schemas.openxmlformats.org/drawingml/2006/table">
            <a:tbl>
              <a:tblPr/>
              <a:tblGrid>
                <a:gridCol w="1543446">
                  <a:extLst>
                    <a:ext uri="{9D8B030D-6E8A-4147-A177-3AD203B41FA5}">
                      <a16:colId xmlns:a16="http://schemas.microsoft.com/office/drawing/2014/main" xmlns="" val="20000"/>
                    </a:ext>
                  </a:extLst>
                </a:gridCol>
                <a:gridCol w="1246728">
                  <a:extLst>
                    <a:ext uri="{9D8B030D-6E8A-4147-A177-3AD203B41FA5}">
                      <a16:colId xmlns:a16="http://schemas.microsoft.com/office/drawing/2014/main" xmlns="" val="20001"/>
                    </a:ext>
                  </a:extLst>
                </a:gridCol>
              </a:tblGrid>
              <a:tr h="28697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前缀匹配</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下一跳</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789824">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128.1.3.64/26</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128.1.2.128/25</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128.1.2.192/26</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a:t>
                      </a:r>
                      <a:r>
                        <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rPr>
                        <a:t>2</a:t>
                      </a: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57" name="Line 66"/>
          <p:cNvSpPr>
            <a:spLocks noChangeShapeType="1"/>
          </p:cNvSpPr>
          <p:nvPr/>
        </p:nvSpPr>
        <p:spPr bwMode="auto">
          <a:xfrm>
            <a:off x="5637655" y="1719179"/>
            <a:ext cx="136275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120" name="椭圆 119"/>
          <p:cNvSpPr/>
          <p:nvPr/>
        </p:nvSpPr>
        <p:spPr bwMode="auto">
          <a:xfrm rot="20475920">
            <a:off x="1042029" y="910124"/>
            <a:ext cx="3351723" cy="1002368"/>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354487" y="824458"/>
            <a:ext cx="7304424" cy="3432748"/>
            <a:chOff x="354487" y="824458"/>
            <a:chExt cx="7304424" cy="3432748"/>
          </a:xfrm>
        </p:grpSpPr>
        <p:grpSp>
          <p:nvGrpSpPr>
            <p:cNvPr id="4" name="组合 68"/>
            <p:cNvGrpSpPr/>
            <p:nvPr/>
          </p:nvGrpSpPr>
          <p:grpSpPr>
            <a:xfrm>
              <a:off x="354487" y="824458"/>
              <a:ext cx="7304424" cy="3432748"/>
              <a:chOff x="354487" y="824458"/>
              <a:chExt cx="7304424" cy="3432748"/>
            </a:xfrm>
          </p:grpSpPr>
          <p:sp>
            <p:nvSpPr>
              <p:cNvPr id="70" name="直角三角形 69"/>
              <p:cNvSpPr/>
              <p:nvPr/>
            </p:nvSpPr>
            <p:spPr>
              <a:xfrm rot="16200000">
                <a:off x="4357107" y="1079129"/>
                <a:ext cx="1089992" cy="1274054"/>
              </a:xfrm>
              <a:prstGeom prst="r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椭圆 70"/>
              <p:cNvSpPr/>
              <p:nvPr/>
            </p:nvSpPr>
            <p:spPr bwMode="auto">
              <a:xfrm>
                <a:off x="3607791" y="2535299"/>
                <a:ext cx="3716460" cy="1197252"/>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2" name="椭圆 71"/>
              <p:cNvSpPr/>
              <p:nvPr/>
            </p:nvSpPr>
            <p:spPr bwMode="auto">
              <a:xfrm rot="16200000">
                <a:off x="883716" y="2425929"/>
                <a:ext cx="1925637" cy="1736917"/>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3" name="Text Box 20"/>
              <p:cNvSpPr txBox="1">
                <a:spLocks noChangeArrowheads="1"/>
              </p:cNvSpPr>
              <p:nvPr/>
            </p:nvSpPr>
            <p:spPr bwMode="auto">
              <a:xfrm>
                <a:off x="2456408" y="203983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128.1.2.194</a:t>
                </a:r>
              </a:p>
            </p:txBody>
          </p:sp>
          <p:sp>
            <p:nvSpPr>
              <p:cNvPr id="74" name="Text Box 25"/>
              <p:cNvSpPr txBox="1">
                <a:spLocks noChangeArrowheads="1"/>
              </p:cNvSpPr>
              <p:nvPr/>
            </p:nvSpPr>
            <p:spPr bwMode="auto">
              <a:xfrm>
                <a:off x="3732139" y="1824581"/>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75" name="Line 19"/>
              <p:cNvSpPr>
                <a:spLocks noChangeShapeType="1"/>
              </p:cNvSpPr>
              <p:nvPr/>
            </p:nvSpPr>
            <p:spPr bwMode="auto">
              <a:xfrm>
                <a:off x="2775735" y="1678638"/>
                <a:ext cx="1301162" cy="557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6" name="Line 16"/>
              <p:cNvSpPr>
                <a:spLocks noChangeShapeType="1"/>
              </p:cNvSpPr>
              <p:nvPr/>
            </p:nvSpPr>
            <p:spPr bwMode="auto">
              <a:xfrm flipH="1">
                <a:off x="1638141" y="1656270"/>
                <a:ext cx="947995" cy="253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7" name="Line 8"/>
              <p:cNvSpPr>
                <a:spLocks noChangeShapeType="1"/>
              </p:cNvSpPr>
              <p:nvPr/>
            </p:nvSpPr>
            <p:spPr bwMode="auto">
              <a:xfrm flipH="1">
                <a:off x="2658440" y="1101262"/>
                <a:ext cx="956029" cy="5536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7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961" y="824458"/>
                <a:ext cx="345456"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9"/>
              <p:cNvSpPr txBox="1">
                <a:spLocks noChangeArrowheads="1"/>
              </p:cNvSpPr>
              <p:nvPr/>
            </p:nvSpPr>
            <p:spPr bwMode="auto">
              <a:xfrm>
                <a:off x="2171247" y="91222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128.1.2.193</a:t>
                </a:r>
              </a:p>
            </p:txBody>
          </p:sp>
          <p:sp>
            <p:nvSpPr>
              <p:cNvPr id="81" name="Text Box 10"/>
              <p:cNvSpPr txBox="1">
                <a:spLocks noChangeArrowheads="1"/>
              </p:cNvSpPr>
              <p:nvPr/>
            </p:nvSpPr>
            <p:spPr bwMode="auto">
              <a:xfrm>
                <a:off x="590769" y="1099476"/>
                <a:ext cx="17267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a:solidFill>
                      <a:srgbClr val="0000FF"/>
                    </a:solidFill>
                    <a:latin typeface="微软雅黑" panose="020B0503020204020204" pitchFamily="34" charset="-122"/>
                    <a:ea typeface="微软雅黑" panose="020B0503020204020204" pitchFamily="34" charset="-122"/>
                  </a:rPr>
                  <a:t>128.1.2.192/26</a:t>
                </a:r>
              </a:p>
            </p:txBody>
          </p:sp>
          <p:sp>
            <p:nvSpPr>
              <p:cNvPr id="82" name="Line 45"/>
              <p:cNvSpPr>
                <a:spLocks noChangeShapeType="1"/>
              </p:cNvSpPr>
              <p:nvPr/>
            </p:nvSpPr>
            <p:spPr bwMode="auto">
              <a:xfrm flipH="1" flipV="1">
                <a:off x="2294019" y="3312971"/>
                <a:ext cx="808348" cy="223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3" name="Line 41"/>
              <p:cNvSpPr>
                <a:spLocks noChangeShapeType="1"/>
              </p:cNvSpPr>
              <p:nvPr/>
            </p:nvSpPr>
            <p:spPr bwMode="auto">
              <a:xfrm flipH="1">
                <a:off x="4263353" y="2793929"/>
                <a:ext cx="1332012" cy="433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4" name="Line 33"/>
              <p:cNvSpPr>
                <a:spLocks noChangeShapeType="1"/>
              </p:cNvSpPr>
              <p:nvPr/>
            </p:nvSpPr>
            <p:spPr bwMode="auto">
              <a:xfrm flipH="1">
                <a:off x="2051398" y="3354911"/>
                <a:ext cx="88372" cy="5228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5" name="Line 32"/>
              <p:cNvSpPr>
                <a:spLocks noChangeShapeType="1"/>
              </p:cNvSpPr>
              <p:nvPr/>
            </p:nvSpPr>
            <p:spPr bwMode="auto">
              <a:xfrm flipH="1">
                <a:off x="3297683" y="2900177"/>
                <a:ext cx="819453" cy="6696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6" name="Line 21"/>
              <p:cNvSpPr>
                <a:spLocks noChangeShapeType="1"/>
              </p:cNvSpPr>
              <p:nvPr/>
            </p:nvSpPr>
            <p:spPr bwMode="auto">
              <a:xfrm>
                <a:off x="4207116" y="2371732"/>
                <a:ext cx="1607" cy="4627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87"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4653" y="3753341"/>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621" y="1719179"/>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8"/>
              <p:cNvGrpSpPr>
                <a:grpSpLocks/>
              </p:cNvGrpSpPr>
              <p:nvPr/>
            </p:nvGrpSpPr>
            <p:grpSpPr bwMode="auto">
              <a:xfrm>
                <a:off x="3943605" y="2125684"/>
                <a:ext cx="531842" cy="303367"/>
                <a:chOff x="864" y="1824"/>
                <a:chExt cx="432" cy="288"/>
              </a:xfrm>
            </p:grpSpPr>
            <p:pic>
              <p:nvPicPr>
                <p:cNvPr id="126"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90"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2173" y="2589821"/>
                <a:ext cx="345456"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Text Box 22"/>
              <p:cNvSpPr txBox="1">
                <a:spLocks noChangeArrowheads="1"/>
              </p:cNvSpPr>
              <p:nvPr/>
            </p:nvSpPr>
            <p:spPr bwMode="auto">
              <a:xfrm>
                <a:off x="2853215" y="2404897"/>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128.1.2.130</a:t>
                </a:r>
              </a:p>
            </p:txBody>
          </p:sp>
          <p:sp>
            <p:nvSpPr>
              <p:cNvPr id="92" name="Text Box 24"/>
              <p:cNvSpPr txBox="1">
                <a:spLocks noChangeArrowheads="1"/>
              </p:cNvSpPr>
              <p:nvPr/>
            </p:nvSpPr>
            <p:spPr bwMode="auto">
              <a:xfrm>
                <a:off x="4108734" y="1835693"/>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1</a:t>
                </a:r>
              </a:p>
            </p:txBody>
          </p:sp>
          <p:sp>
            <p:nvSpPr>
              <p:cNvPr id="93" name="Text Box 26"/>
              <p:cNvSpPr txBox="1">
                <a:spLocks noChangeArrowheads="1"/>
              </p:cNvSpPr>
              <p:nvPr/>
            </p:nvSpPr>
            <p:spPr bwMode="auto">
              <a:xfrm>
                <a:off x="4178194" y="2368936"/>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a:t>
                </a:r>
                <a:endParaRPr lang="en-US" altLang="zh-CN" sz="1600" b="1" baseline="-25000">
                  <a:solidFill>
                    <a:prstClr val="black"/>
                  </a:solidFill>
                  <a:latin typeface="微软雅黑" panose="020B0503020204020204" pitchFamily="34" charset="-122"/>
                  <a:ea typeface="微软雅黑" panose="020B0503020204020204" pitchFamily="34" charset="-122"/>
                </a:endParaRPr>
              </a:p>
            </p:txBody>
          </p:sp>
          <p:sp>
            <p:nvSpPr>
              <p:cNvPr id="94" name="Line 27"/>
              <p:cNvSpPr>
                <a:spLocks noChangeShapeType="1"/>
              </p:cNvSpPr>
              <p:nvPr/>
            </p:nvSpPr>
            <p:spPr bwMode="auto">
              <a:xfrm>
                <a:off x="4263353" y="2837267"/>
                <a:ext cx="1307911" cy="462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6" name="Group 28"/>
              <p:cNvGrpSpPr>
                <a:grpSpLocks/>
              </p:cNvGrpSpPr>
              <p:nvPr/>
            </p:nvGrpSpPr>
            <p:grpSpPr bwMode="auto">
              <a:xfrm>
                <a:off x="3032567" y="3427224"/>
                <a:ext cx="531841" cy="303366"/>
                <a:chOff x="864" y="1824"/>
                <a:chExt cx="432" cy="288"/>
              </a:xfrm>
            </p:grpSpPr>
            <p:pic>
              <p:nvPicPr>
                <p:cNvPr id="124"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96" name="Text Box 31"/>
              <p:cNvSpPr txBox="1">
                <a:spLocks noChangeArrowheads="1"/>
              </p:cNvSpPr>
              <p:nvPr/>
            </p:nvSpPr>
            <p:spPr bwMode="auto">
              <a:xfrm>
                <a:off x="3511384" y="3483144"/>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2</a:t>
                </a:r>
              </a:p>
            </p:txBody>
          </p:sp>
          <p:sp>
            <p:nvSpPr>
              <p:cNvPr id="97" name="Line 35"/>
              <p:cNvSpPr>
                <a:spLocks noChangeShapeType="1"/>
              </p:cNvSpPr>
              <p:nvPr/>
            </p:nvSpPr>
            <p:spPr bwMode="auto">
              <a:xfrm flipH="1">
                <a:off x="2147804" y="2732799"/>
                <a:ext cx="36955" cy="5801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98"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9129" y="3034385"/>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Text Box 37"/>
              <p:cNvSpPr txBox="1">
                <a:spLocks noChangeArrowheads="1"/>
              </p:cNvSpPr>
              <p:nvPr/>
            </p:nvSpPr>
            <p:spPr bwMode="auto">
              <a:xfrm>
                <a:off x="5909138" y="2500740"/>
                <a:ext cx="1749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128.1.2.128/25</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101" name="Text Box 40"/>
              <p:cNvSpPr txBox="1">
                <a:spLocks noChangeArrowheads="1"/>
              </p:cNvSpPr>
              <p:nvPr/>
            </p:nvSpPr>
            <p:spPr bwMode="auto">
              <a:xfrm>
                <a:off x="4856211" y="334497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128.1.2.132</a:t>
                </a:r>
              </a:p>
            </p:txBody>
          </p:sp>
          <p:sp>
            <p:nvSpPr>
              <p:cNvPr id="102" name="Text Box 42"/>
              <p:cNvSpPr txBox="1">
                <a:spLocks noChangeArrowheads="1"/>
              </p:cNvSpPr>
              <p:nvPr/>
            </p:nvSpPr>
            <p:spPr bwMode="auto">
              <a:xfrm>
                <a:off x="3269292" y="313659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03" name="Text Box 43"/>
              <p:cNvSpPr txBox="1">
                <a:spLocks noChangeArrowheads="1"/>
              </p:cNvSpPr>
              <p:nvPr/>
            </p:nvSpPr>
            <p:spPr bwMode="auto">
              <a:xfrm>
                <a:off x="2804933" y="315647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04" name="Text Box 44"/>
              <p:cNvSpPr txBox="1">
                <a:spLocks noChangeArrowheads="1"/>
              </p:cNvSpPr>
              <p:nvPr/>
            </p:nvSpPr>
            <p:spPr bwMode="auto">
              <a:xfrm>
                <a:off x="3533879" y="321752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128.1.2.131</a:t>
                </a:r>
              </a:p>
            </p:txBody>
          </p:sp>
          <p:pic>
            <p:nvPicPr>
              <p:cNvPr id="105"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263" y="2489547"/>
                <a:ext cx="347062"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 Box 46"/>
              <p:cNvSpPr txBox="1">
                <a:spLocks noChangeArrowheads="1"/>
              </p:cNvSpPr>
              <p:nvPr/>
            </p:nvSpPr>
            <p:spPr bwMode="auto">
              <a:xfrm>
                <a:off x="1508068" y="3842425"/>
                <a:ext cx="44325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107" name="Text Box 48"/>
              <p:cNvSpPr txBox="1">
                <a:spLocks noChangeArrowheads="1"/>
              </p:cNvSpPr>
              <p:nvPr/>
            </p:nvSpPr>
            <p:spPr bwMode="auto">
              <a:xfrm>
                <a:off x="2285477" y="3692457"/>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128.1.3.65</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08" name="Text Box 38"/>
              <p:cNvSpPr txBox="1">
                <a:spLocks noChangeArrowheads="1"/>
              </p:cNvSpPr>
              <p:nvPr/>
            </p:nvSpPr>
            <p:spPr bwMode="auto">
              <a:xfrm>
                <a:off x="354487" y="2757515"/>
                <a:ext cx="16001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128.1.3.64/26</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109" name="Text Box 47"/>
              <p:cNvSpPr txBox="1">
                <a:spLocks noChangeArrowheads="1"/>
              </p:cNvSpPr>
              <p:nvPr/>
            </p:nvSpPr>
            <p:spPr bwMode="auto">
              <a:xfrm>
                <a:off x="783205" y="3498904"/>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128.1.3.68</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10" name="椭圆 67"/>
              <p:cNvSpPr>
                <a:spLocks noChangeArrowheads="1"/>
              </p:cNvSpPr>
              <p:nvPr/>
            </p:nvSpPr>
            <p:spPr bwMode="auto">
              <a:xfrm>
                <a:off x="2872438" y="3447105"/>
                <a:ext cx="72305"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1" name="椭圆 68"/>
              <p:cNvSpPr>
                <a:spLocks noChangeArrowheads="1"/>
              </p:cNvSpPr>
              <p:nvPr/>
            </p:nvSpPr>
            <p:spPr bwMode="auto">
              <a:xfrm>
                <a:off x="5415407" y="3222106"/>
                <a:ext cx="73911"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2" name="椭圆 69"/>
              <p:cNvSpPr>
                <a:spLocks noChangeArrowheads="1"/>
              </p:cNvSpPr>
              <p:nvPr/>
            </p:nvSpPr>
            <p:spPr bwMode="auto">
              <a:xfrm>
                <a:off x="3540306" y="3316782"/>
                <a:ext cx="73911"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3" name="椭圆 70"/>
              <p:cNvSpPr>
                <a:spLocks noChangeArrowheads="1"/>
              </p:cNvSpPr>
              <p:nvPr/>
            </p:nvSpPr>
            <p:spPr bwMode="auto">
              <a:xfrm>
                <a:off x="2046577" y="3633113"/>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4" name="椭圆 71"/>
              <p:cNvSpPr>
                <a:spLocks noChangeArrowheads="1"/>
              </p:cNvSpPr>
              <p:nvPr/>
            </p:nvSpPr>
            <p:spPr bwMode="auto">
              <a:xfrm>
                <a:off x="4163733" y="2501747"/>
                <a:ext cx="73911"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5" name="椭圆 72"/>
              <p:cNvSpPr>
                <a:spLocks noChangeArrowheads="1"/>
              </p:cNvSpPr>
              <p:nvPr/>
            </p:nvSpPr>
            <p:spPr bwMode="auto">
              <a:xfrm>
                <a:off x="3792649" y="2084212"/>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6" name="椭圆 73"/>
              <p:cNvSpPr>
                <a:spLocks noChangeArrowheads="1"/>
              </p:cNvSpPr>
              <p:nvPr/>
            </p:nvSpPr>
            <p:spPr bwMode="auto">
              <a:xfrm>
                <a:off x="3418443" y="1171162"/>
                <a:ext cx="72304"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7" name="Text Box 10"/>
              <p:cNvSpPr txBox="1">
                <a:spLocks noChangeArrowheads="1"/>
              </p:cNvSpPr>
              <p:nvPr/>
            </p:nvSpPr>
            <p:spPr bwMode="auto">
              <a:xfrm>
                <a:off x="1323351" y="861428"/>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1</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18" name="Text Box 37"/>
              <p:cNvSpPr txBox="1">
                <a:spLocks noChangeArrowheads="1"/>
              </p:cNvSpPr>
              <p:nvPr/>
            </p:nvSpPr>
            <p:spPr bwMode="auto">
              <a:xfrm>
                <a:off x="6571928" y="2245549"/>
                <a:ext cx="5704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2 </a:t>
                </a:r>
              </a:p>
            </p:txBody>
          </p:sp>
          <p:sp>
            <p:nvSpPr>
              <p:cNvPr id="119" name="Text Box 38"/>
              <p:cNvSpPr txBox="1">
                <a:spLocks noChangeArrowheads="1"/>
              </p:cNvSpPr>
              <p:nvPr/>
            </p:nvSpPr>
            <p:spPr bwMode="auto">
              <a:xfrm>
                <a:off x="908984" y="2489487"/>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123" name="Text Box 98"/>
              <p:cNvSpPr txBox="1">
                <a:spLocks noChangeArrowheads="1"/>
              </p:cNvSpPr>
              <p:nvPr/>
            </p:nvSpPr>
            <p:spPr bwMode="auto">
              <a:xfrm>
                <a:off x="6138447" y="884729"/>
                <a:ext cx="1513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dirty="0">
                    <a:solidFill>
                      <a:prstClr val="black"/>
                    </a:solidFill>
                    <a:latin typeface="微软雅黑" panose="020B0503020204020204" pitchFamily="34" charset="-122"/>
                    <a:ea typeface="微软雅黑" panose="020B0503020204020204" pitchFamily="34" charset="-122"/>
                  </a:rPr>
                  <a:t>R</a:t>
                </a:r>
                <a:r>
                  <a:rPr lang="en-US" altLang="zh-CN" sz="1400" b="1" baseline="-25000" dirty="0">
                    <a:solidFill>
                      <a:prstClr val="black"/>
                    </a:solidFill>
                    <a:latin typeface="微软雅黑" panose="020B0503020204020204" pitchFamily="34" charset="-122"/>
                    <a:ea typeface="微软雅黑" panose="020B0503020204020204" pitchFamily="34" charset="-122"/>
                  </a:rPr>
                  <a:t>1</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的部分转发表</a:t>
                </a:r>
                <a:endParaRPr lang="zh-CN" altLang="en-US" sz="1400" b="1" baseline="-25000" dirty="0">
                  <a:solidFill>
                    <a:prstClr val="black"/>
                  </a:solidFill>
                  <a:latin typeface="微软雅黑" panose="020B0503020204020204" pitchFamily="34" charset="-122"/>
                  <a:ea typeface="微软雅黑" panose="020B0503020204020204" pitchFamily="34" charset="-122"/>
                </a:endParaRPr>
              </a:p>
            </p:txBody>
          </p:sp>
        </p:grpSp>
        <p:pic>
          <p:nvPicPr>
            <p:cNvPr id="129"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7487" y="315983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0"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2705" y="2689821"/>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94672" y="150706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3" name="Text Box 155"/>
          <p:cNvSpPr txBox="1">
            <a:spLocks noChangeArrowheads="1"/>
          </p:cNvSpPr>
          <p:nvPr/>
        </p:nvSpPr>
        <p:spPr bwMode="auto">
          <a:xfrm>
            <a:off x="1196427" y="594101"/>
            <a:ext cx="6865200" cy="344325"/>
          </a:xfrm>
          <a:prstGeom prst="rect">
            <a:avLst/>
          </a:prstGeom>
          <a:solidFill>
            <a:srgbClr val="C00000"/>
          </a:solidFill>
          <a:ln w="9525">
            <a:noFill/>
            <a:miter lim="800000"/>
            <a:headEnd/>
            <a:tailEnd/>
          </a:ln>
          <a:effectLst/>
          <a:extLst/>
        </p:spPr>
        <p:txBody>
          <a:bodyPr wrap="square">
            <a:spAutoFit/>
          </a:bodyPr>
          <a:lstStyle>
            <a:defPPr>
              <a:defRPr lang="zh-CN"/>
            </a:defPPr>
            <a:lvl1pPr algn="ctr">
              <a:lnSpc>
                <a:spcPct val="110000"/>
              </a:lnSpc>
              <a:defRPr sz="1600" b="1">
                <a:solidFill>
                  <a:schemeClr val="bg1"/>
                </a:solidFill>
                <a:latin typeface="微软雅黑" pitchFamily="34" charset="-122"/>
                <a:ea typeface="微软雅黑" pitchFamily="34" charset="-122"/>
              </a:defRPr>
            </a:lvl1pPr>
          </a:lstStyle>
          <a:p>
            <a:r>
              <a:rPr lang="zh-CN" altLang="en-US" dirty="0">
                <a:solidFill>
                  <a:prstClr val="white"/>
                </a:solidFill>
              </a:rPr>
              <a:t>路由器 </a:t>
            </a:r>
            <a:r>
              <a:rPr lang="en-US" altLang="zh-CN" dirty="0">
                <a:solidFill>
                  <a:prstClr val="white"/>
                </a:solidFill>
              </a:rPr>
              <a:t>R</a:t>
            </a:r>
            <a:r>
              <a:rPr lang="en-US" altLang="zh-CN" baseline="-25000" dirty="0">
                <a:solidFill>
                  <a:prstClr val="white"/>
                </a:solidFill>
              </a:rPr>
              <a:t>1</a:t>
            </a:r>
            <a:r>
              <a:rPr lang="en-US" altLang="zh-CN" dirty="0">
                <a:solidFill>
                  <a:prstClr val="white"/>
                </a:solidFill>
              </a:rPr>
              <a:t> </a:t>
            </a:r>
            <a:r>
              <a:rPr lang="zh-CN" altLang="en-US" dirty="0">
                <a:solidFill>
                  <a:prstClr val="white"/>
                </a:solidFill>
              </a:rPr>
              <a:t>收到分组后查找转发表。先检查</a:t>
            </a:r>
            <a:r>
              <a:rPr lang="zh-CN" altLang="en-US" dirty="0" smtClean="0">
                <a:solidFill>
                  <a:prstClr val="white"/>
                </a:solidFill>
              </a:rPr>
              <a:t>第 </a:t>
            </a:r>
            <a:r>
              <a:rPr lang="en-US" altLang="zh-CN" dirty="0" smtClean="0">
                <a:solidFill>
                  <a:prstClr val="white"/>
                </a:solidFill>
              </a:rPr>
              <a:t>1 </a:t>
            </a:r>
            <a:r>
              <a:rPr lang="zh-CN" altLang="en-US" dirty="0" smtClean="0">
                <a:solidFill>
                  <a:prstClr val="white"/>
                </a:solidFill>
              </a:rPr>
              <a:t>行</a:t>
            </a:r>
            <a:r>
              <a:rPr lang="zh-CN" altLang="en-US" dirty="0">
                <a:solidFill>
                  <a:prstClr val="white"/>
                </a:solidFill>
              </a:rPr>
              <a:t>。 </a:t>
            </a:r>
          </a:p>
        </p:txBody>
      </p:sp>
      <p:sp>
        <p:nvSpPr>
          <p:cNvPr id="128" name="AutoShape 63"/>
          <p:cNvSpPr>
            <a:spLocks noChangeArrowheads="1"/>
          </p:cNvSpPr>
          <p:nvPr/>
        </p:nvSpPr>
        <p:spPr bwMode="auto">
          <a:xfrm>
            <a:off x="5047836" y="1543263"/>
            <a:ext cx="547288" cy="142367"/>
          </a:xfrm>
          <a:prstGeom prst="rightArrow">
            <a:avLst>
              <a:gd name="adj1" fmla="val 50000"/>
              <a:gd name="adj2" fmla="val 66728"/>
            </a:avLst>
          </a:prstGeom>
          <a:solidFill>
            <a:srgbClr val="FFFF00"/>
          </a:solidFill>
          <a:ln w="12700">
            <a:solidFill>
              <a:schemeClr val="tx1"/>
            </a:solidFill>
            <a:miter lim="800000"/>
            <a:headEnd/>
            <a:tailEnd/>
          </a:ln>
          <a:effectLst/>
        </p:spPr>
        <p:txBody>
          <a:bodyPr wrap="none" anchor="ctr"/>
          <a:lstStyle/>
          <a:p>
            <a:endParaRPr lang="zh-CN" altLang="en-US">
              <a:solidFill>
                <a:srgbClr val="CC00CC"/>
              </a:solidFill>
            </a:endParaRPr>
          </a:p>
        </p:txBody>
      </p:sp>
      <p:sp>
        <p:nvSpPr>
          <p:cNvPr id="122" name="Text Box 155"/>
          <p:cNvSpPr txBox="1">
            <a:spLocks noChangeArrowheads="1"/>
          </p:cNvSpPr>
          <p:nvPr/>
        </p:nvSpPr>
        <p:spPr bwMode="auto">
          <a:xfrm>
            <a:off x="1196430" y="4333600"/>
            <a:ext cx="6864206" cy="397032"/>
          </a:xfrm>
          <a:prstGeom prst="rect">
            <a:avLst/>
          </a:prstGeom>
          <a:solidFill>
            <a:srgbClr val="0070C0"/>
          </a:solidFill>
          <a:ln w="9525">
            <a:noFill/>
            <a:miter lim="800000"/>
            <a:headEnd/>
            <a:tailEnd/>
          </a:ln>
          <a:effectLst/>
          <a:extLst/>
        </p:spPr>
        <p:txBody>
          <a:bodyPr wrap="square">
            <a:spAutoFit/>
          </a:bodyPr>
          <a:lstStyle/>
          <a:p>
            <a:pPr algn="ctr">
              <a:lnSpc>
                <a:spcPct val="110000"/>
              </a:lnSpc>
            </a:pPr>
            <a:r>
              <a:rPr lang="en-US" altLang="zh-CN" b="1" dirty="0" smtClean="0">
                <a:solidFill>
                  <a:srgbClr val="FFFF00"/>
                </a:solidFill>
                <a:latin typeface="微软雅黑" pitchFamily="34" charset="-122"/>
                <a:ea typeface="微软雅黑" pitchFamily="34" charset="-122"/>
              </a:rPr>
              <a:t>128.1.2.196</a:t>
            </a:r>
            <a:r>
              <a:rPr lang="en-US" altLang="zh-CN" b="1" dirty="0" smtClean="0">
                <a:solidFill>
                  <a:prstClr val="white"/>
                </a:solidFill>
                <a:latin typeface="微软雅黑" pitchFamily="34" charset="-122"/>
                <a:ea typeface="微软雅黑" pitchFamily="34" charset="-122"/>
              </a:rPr>
              <a:t> </a:t>
            </a:r>
            <a:r>
              <a:rPr lang="en-US" altLang="zh-CN" b="1" dirty="0">
                <a:solidFill>
                  <a:srgbClr val="F79646"/>
                </a:solidFill>
                <a:latin typeface="微软雅黑" pitchFamily="34" charset="-122"/>
                <a:ea typeface="微软雅黑" pitchFamily="34" charset="-122"/>
              </a:rPr>
              <a:t>AND</a:t>
            </a:r>
            <a:r>
              <a:rPr lang="en-US" altLang="zh-CN" b="1" dirty="0">
                <a:solidFill>
                  <a:prstClr val="white"/>
                </a:solidFill>
                <a:latin typeface="微软雅黑" pitchFamily="34" charset="-122"/>
                <a:ea typeface="微软雅黑" pitchFamily="34" charset="-122"/>
              </a:rPr>
              <a:t> </a:t>
            </a:r>
            <a:r>
              <a:rPr lang="en-US" altLang="zh-CN" b="1" dirty="0" smtClean="0">
                <a:solidFill>
                  <a:prstClr val="white"/>
                </a:solidFill>
                <a:latin typeface="微软雅黑" pitchFamily="34" charset="-122"/>
                <a:ea typeface="微软雅黑" pitchFamily="34" charset="-122"/>
              </a:rPr>
              <a:t>255.255.255.192 = 128.1.2.192     </a:t>
            </a:r>
            <a:r>
              <a:rPr lang="zh-CN" altLang="en-US" b="1" dirty="0">
                <a:solidFill>
                  <a:srgbClr val="FFFF00"/>
                </a:solidFill>
                <a:latin typeface="微软雅黑" pitchFamily="34" charset="-122"/>
                <a:ea typeface="微软雅黑" pitchFamily="34" charset="-122"/>
              </a:rPr>
              <a:t>不</a:t>
            </a:r>
            <a:r>
              <a:rPr lang="zh-CN" altLang="en-US" b="1" dirty="0" smtClean="0">
                <a:solidFill>
                  <a:srgbClr val="FFFF00"/>
                </a:solidFill>
                <a:latin typeface="微软雅黑" pitchFamily="34" charset="-122"/>
                <a:ea typeface="微软雅黑" pitchFamily="34" charset="-122"/>
              </a:rPr>
              <a:t>匹配</a:t>
            </a:r>
            <a:r>
              <a:rPr lang="en-US" altLang="zh-CN" b="1" dirty="0" smtClean="0">
                <a:solidFill>
                  <a:srgbClr val="FFFF00"/>
                </a:solidFill>
                <a:latin typeface="微软雅黑" pitchFamily="34" charset="-122"/>
                <a:ea typeface="微软雅黑" pitchFamily="34" charset="-122"/>
              </a:rPr>
              <a:t>!</a:t>
            </a:r>
            <a:endParaRPr lang="en-US" altLang="zh-CN" b="1" dirty="0">
              <a:solidFill>
                <a:srgbClr val="FFFF00"/>
              </a:solidFill>
              <a:latin typeface="微软雅黑" pitchFamily="34" charset="-122"/>
              <a:ea typeface="微软雅黑" pitchFamily="34" charset="-122"/>
            </a:endParaRPr>
          </a:p>
        </p:txBody>
      </p:sp>
      <p:sp>
        <p:nvSpPr>
          <p:cNvPr id="69" name="Text Box 9"/>
          <p:cNvSpPr txBox="1">
            <a:spLocks noChangeArrowheads="1"/>
          </p:cNvSpPr>
          <p:nvPr/>
        </p:nvSpPr>
        <p:spPr bwMode="auto">
          <a:xfrm>
            <a:off x="482255" y="1966596"/>
            <a:ext cx="13756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128.1.2.196</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89" name="Text Box 39"/>
          <p:cNvSpPr txBox="1">
            <a:spLocks noChangeArrowheads="1"/>
          </p:cNvSpPr>
          <p:nvPr/>
        </p:nvSpPr>
        <p:spPr bwMode="auto">
          <a:xfrm>
            <a:off x="401517" y="1674991"/>
            <a:ext cx="1012877" cy="338554"/>
          </a:xfrm>
          <a:prstGeom prst="rect">
            <a:avLst/>
          </a:prstGeom>
          <a:solidFill>
            <a:srgbClr val="00FFFF"/>
          </a:solidFill>
          <a:ln w="9525">
            <a:solidFill>
              <a:schemeClr val="tx1"/>
            </a:solidFill>
            <a:miter lim="800000"/>
            <a:headEnd/>
            <a:tailEnd/>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目的</a:t>
            </a:r>
            <a:r>
              <a:rPr lang="zh-CN" altLang="en-US" sz="1600" b="1" dirty="0" smtClean="0">
                <a:solidFill>
                  <a:prstClr val="black"/>
                </a:solidFill>
                <a:latin typeface="微软雅黑" panose="020B0503020204020204" pitchFamily="34" charset="-122"/>
                <a:ea typeface="微软雅黑" panose="020B0503020204020204" pitchFamily="34" charset="-122"/>
              </a:rPr>
              <a:t>主机</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1899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28"/>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128"/>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22" presetClass="entr" presetSubtype="1" fill="hold" grpId="0" nodeType="afterEffect">
                                  <p:stCondLst>
                                    <p:cond delay="0"/>
                                  </p:stCondLst>
                                  <p:childTnLst>
                                    <p:set>
                                      <p:cBhvr>
                                        <p:cTn id="12" dur="1" fill="hold">
                                          <p:stCondLst>
                                            <p:cond delay="0"/>
                                          </p:stCondLst>
                                        </p:cTn>
                                        <p:tgtEl>
                                          <p:spTgt spid="122"/>
                                        </p:tgtEl>
                                        <p:attrNameLst>
                                          <p:attrName>style.visibility</p:attrName>
                                        </p:attrNameLst>
                                      </p:cBhvr>
                                      <p:to>
                                        <p:strVal val="visible"/>
                                      </p:to>
                                    </p:set>
                                    <p:animEffect transition="in" filter="wipe(up)">
                                      <p:cBhvr>
                                        <p:cTn id="13" dur="500"/>
                                        <p:tgtEl>
                                          <p:spTgt spid="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 grpId="0" animBg="1"/>
      <p:bldP spid="128" grpId="1" animBg="1"/>
      <p:bldP spid="1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344776" y="633725"/>
            <a:ext cx="8469440" cy="37291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68" name="Group 125"/>
          <p:cNvGraphicFramePr>
            <a:graphicFrameLocks noGrp="1"/>
          </p:cNvGraphicFramePr>
          <p:nvPr>
            <p:extLst/>
          </p:nvPr>
        </p:nvGraphicFramePr>
        <p:xfrm>
          <a:off x="5544358" y="1184245"/>
          <a:ext cx="2790174" cy="1076799"/>
        </p:xfrm>
        <a:graphic>
          <a:graphicData uri="http://schemas.openxmlformats.org/drawingml/2006/table">
            <a:tbl>
              <a:tblPr/>
              <a:tblGrid>
                <a:gridCol w="1543446">
                  <a:extLst>
                    <a:ext uri="{9D8B030D-6E8A-4147-A177-3AD203B41FA5}">
                      <a16:colId xmlns:a16="http://schemas.microsoft.com/office/drawing/2014/main" xmlns="" val="20000"/>
                    </a:ext>
                  </a:extLst>
                </a:gridCol>
                <a:gridCol w="1246728">
                  <a:extLst>
                    <a:ext uri="{9D8B030D-6E8A-4147-A177-3AD203B41FA5}">
                      <a16:colId xmlns:a16="http://schemas.microsoft.com/office/drawing/2014/main" xmlns="" val="20001"/>
                    </a:ext>
                  </a:extLst>
                </a:gridCol>
              </a:tblGrid>
              <a:tr h="28697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前缀匹配</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下一跳</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789824">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128.1.3.64/26</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128.1.2.128/25</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128.1.2.192/26</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a:t>
                      </a:r>
                      <a:r>
                        <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rPr>
                        <a:t>2</a:t>
                      </a: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51" name="Text Box 155"/>
          <p:cNvSpPr txBox="1">
            <a:spLocks noChangeArrowheads="1"/>
          </p:cNvSpPr>
          <p:nvPr/>
        </p:nvSpPr>
        <p:spPr bwMode="auto">
          <a:xfrm>
            <a:off x="1196427" y="4333600"/>
            <a:ext cx="6865199" cy="397032"/>
          </a:xfrm>
          <a:prstGeom prst="rect">
            <a:avLst/>
          </a:prstGeom>
          <a:solidFill>
            <a:srgbClr val="0070C0"/>
          </a:solidFill>
          <a:ln w="9525">
            <a:noFill/>
            <a:miter lim="800000"/>
            <a:headEnd/>
            <a:tailEnd/>
          </a:ln>
          <a:effectLst/>
          <a:extLst/>
        </p:spPr>
        <p:txBody>
          <a:bodyPr wrap="square">
            <a:spAutoFit/>
          </a:bodyPr>
          <a:lstStyle/>
          <a:p>
            <a:pPr algn="ctr">
              <a:lnSpc>
                <a:spcPct val="110000"/>
              </a:lnSpc>
            </a:pPr>
            <a:r>
              <a:rPr lang="en-US" altLang="zh-CN" b="1" dirty="0">
                <a:solidFill>
                  <a:srgbClr val="FFFF00"/>
                </a:solidFill>
                <a:latin typeface="微软雅黑" pitchFamily="34" charset="-122"/>
                <a:ea typeface="微软雅黑" pitchFamily="34" charset="-122"/>
              </a:rPr>
              <a:t>128.1.2.196 </a:t>
            </a:r>
            <a:r>
              <a:rPr lang="en-US" altLang="zh-CN" b="1" dirty="0" smtClean="0">
                <a:solidFill>
                  <a:srgbClr val="F79646"/>
                </a:solidFill>
                <a:latin typeface="微软雅黑" pitchFamily="34" charset="-122"/>
                <a:ea typeface="微软雅黑" pitchFamily="34" charset="-122"/>
              </a:rPr>
              <a:t>AND</a:t>
            </a:r>
            <a:r>
              <a:rPr lang="en-US" altLang="zh-CN" b="1" dirty="0">
                <a:solidFill>
                  <a:prstClr val="white"/>
                </a:solidFill>
                <a:latin typeface="微软雅黑" pitchFamily="34" charset="-122"/>
                <a:ea typeface="微软雅黑" pitchFamily="34" charset="-122"/>
              </a:rPr>
              <a:t> 255.255.255.128 </a:t>
            </a:r>
            <a:r>
              <a:rPr lang="en-US" altLang="zh-CN" b="1" dirty="0" smtClean="0">
                <a:solidFill>
                  <a:prstClr val="white"/>
                </a:solidFill>
                <a:latin typeface="微软雅黑" pitchFamily="34" charset="-122"/>
                <a:ea typeface="微软雅黑" pitchFamily="34" charset="-122"/>
              </a:rPr>
              <a:t>= 128.1.2.128     </a:t>
            </a:r>
            <a:r>
              <a:rPr lang="zh-CN" altLang="en-US" b="1" dirty="0" smtClean="0">
                <a:solidFill>
                  <a:srgbClr val="FFFF00"/>
                </a:solidFill>
                <a:latin typeface="微软雅黑" pitchFamily="34" charset="-122"/>
                <a:ea typeface="微软雅黑" pitchFamily="34" charset="-122"/>
              </a:rPr>
              <a:t>匹配</a:t>
            </a:r>
            <a:r>
              <a:rPr lang="en-US" altLang="zh-CN" b="1" dirty="0" smtClean="0">
                <a:solidFill>
                  <a:srgbClr val="FFFF00"/>
                </a:solidFill>
                <a:latin typeface="微软雅黑" pitchFamily="34" charset="-122"/>
                <a:ea typeface="微软雅黑" pitchFamily="34" charset="-122"/>
              </a:rPr>
              <a:t>!</a:t>
            </a:r>
          </a:p>
        </p:txBody>
      </p:sp>
      <p:sp>
        <p:nvSpPr>
          <p:cNvPr id="57" name="Line 66"/>
          <p:cNvSpPr>
            <a:spLocks noChangeShapeType="1"/>
          </p:cNvSpPr>
          <p:nvPr/>
        </p:nvSpPr>
        <p:spPr bwMode="auto">
          <a:xfrm>
            <a:off x="5637655" y="1944029"/>
            <a:ext cx="136275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120" name="椭圆 119"/>
          <p:cNvSpPr/>
          <p:nvPr/>
        </p:nvSpPr>
        <p:spPr bwMode="auto">
          <a:xfrm rot="20475920">
            <a:off x="1042029" y="910124"/>
            <a:ext cx="3351723" cy="1002368"/>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90769" y="824458"/>
            <a:ext cx="7068142" cy="3432748"/>
            <a:chOff x="590769" y="824458"/>
            <a:chExt cx="7068142" cy="3432748"/>
          </a:xfrm>
        </p:grpSpPr>
        <p:grpSp>
          <p:nvGrpSpPr>
            <p:cNvPr id="4" name="组合 68"/>
            <p:cNvGrpSpPr/>
            <p:nvPr/>
          </p:nvGrpSpPr>
          <p:grpSpPr>
            <a:xfrm>
              <a:off x="590769" y="824458"/>
              <a:ext cx="7068142" cy="3432748"/>
              <a:chOff x="590769" y="824458"/>
              <a:chExt cx="7068142" cy="3432748"/>
            </a:xfrm>
          </p:grpSpPr>
          <p:sp>
            <p:nvSpPr>
              <p:cNvPr id="70" name="直角三角形 69"/>
              <p:cNvSpPr/>
              <p:nvPr/>
            </p:nvSpPr>
            <p:spPr>
              <a:xfrm rot="16200000">
                <a:off x="4357107" y="1079129"/>
                <a:ext cx="1089992" cy="1274054"/>
              </a:xfrm>
              <a:prstGeom prst="r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椭圆 70"/>
              <p:cNvSpPr/>
              <p:nvPr/>
            </p:nvSpPr>
            <p:spPr bwMode="auto">
              <a:xfrm>
                <a:off x="3607791" y="2535299"/>
                <a:ext cx="3716460" cy="1197252"/>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2" name="椭圆 71"/>
              <p:cNvSpPr/>
              <p:nvPr/>
            </p:nvSpPr>
            <p:spPr bwMode="auto">
              <a:xfrm rot="16200000">
                <a:off x="883716" y="2425929"/>
                <a:ext cx="1925637" cy="1736917"/>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3" name="Text Box 20"/>
              <p:cNvSpPr txBox="1">
                <a:spLocks noChangeArrowheads="1"/>
              </p:cNvSpPr>
              <p:nvPr/>
            </p:nvSpPr>
            <p:spPr bwMode="auto">
              <a:xfrm>
                <a:off x="2456408" y="203983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128.1.2.194</a:t>
                </a:r>
              </a:p>
            </p:txBody>
          </p:sp>
          <p:sp>
            <p:nvSpPr>
              <p:cNvPr id="74" name="Text Box 25"/>
              <p:cNvSpPr txBox="1">
                <a:spLocks noChangeArrowheads="1"/>
              </p:cNvSpPr>
              <p:nvPr/>
            </p:nvSpPr>
            <p:spPr bwMode="auto">
              <a:xfrm>
                <a:off x="3732139" y="1824581"/>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75" name="Line 19"/>
              <p:cNvSpPr>
                <a:spLocks noChangeShapeType="1"/>
              </p:cNvSpPr>
              <p:nvPr/>
            </p:nvSpPr>
            <p:spPr bwMode="auto">
              <a:xfrm>
                <a:off x="2775735" y="1678638"/>
                <a:ext cx="1301162" cy="557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6" name="Line 16"/>
              <p:cNvSpPr>
                <a:spLocks noChangeShapeType="1"/>
              </p:cNvSpPr>
              <p:nvPr/>
            </p:nvSpPr>
            <p:spPr bwMode="auto">
              <a:xfrm flipH="1">
                <a:off x="1638141" y="1656270"/>
                <a:ext cx="947995" cy="253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7" name="Line 8"/>
              <p:cNvSpPr>
                <a:spLocks noChangeShapeType="1"/>
              </p:cNvSpPr>
              <p:nvPr/>
            </p:nvSpPr>
            <p:spPr bwMode="auto">
              <a:xfrm flipH="1">
                <a:off x="2658440" y="1101262"/>
                <a:ext cx="956029" cy="5536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7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961" y="824458"/>
                <a:ext cx="345456"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9"/>
              <p:cNvSpPr txBox="1">
                <a:spLocks noChangeArrowheads="1"/>
              </p:cNvSpPr>
              <p:nvPr/>
            </p:nvSpPr>
            <p:spPr bwMode="auto">
              <a:xfrm>
                <a:off x="2171247" y="91222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128.1.2.193</a:t>
                </a:r>
              </a:p>
            </p:txBody>
          </p:sp>
          <p:sp>
            <p:nvSpPr>
              <p:cNvPr id="81" name="Text Box 10"/>
              <p:cNvSpPr txBox="1">
                <a:spLocks noChangeArrowheads="1"/>
              </p:cNvSpPr>
              <p:nvPr/>
            </p:nvSpPr>
            <p:spPr bwMode="auto">
              <a:xfrm>
                <a:off x="590769" y="1099476"/>
                <a:ext cx="17267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a:solidFill>
                      <a:srgbClr val="0000FF"/>
                    </a:solidFill>
                    <a:latin typeface="微软雅黑" panose="020B0503020204020204" pitchFamily="34" charset="-122"/>
                    <a:ea typeface="微软雅黑" panose="020B0503020204020204" pitchFamily="34" charset="-122"/>
                  </a:rPr>
                  <a:t>128.1.2.192/26</a:t>
                </a:r>
              </a:p>
            </p:txBody>
          </p:sp>
          <p:sp>
            <p:nvSpPr>
              <p:cNvPr id="82" name="Line 45"/>
              <p:cNvSpPr>
                <a:spLocks noChangeShapeType="1"/>
              </p:cNvSpPr>
              <p:nvPr/>
            </p:nvSpPr>
            <p:spPr bwMode="auto">
              <a:xfrm flipH="1" flipV="1">
                <a:off x="2294019" y="3312971"/>
                <a:ext cx="808348" cy="223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3" name="Line 41"/>
              <p:cNvSpPr>
                <a:spLocks noChangeShapeType="1"/>
              </p:cNvSpPr>
              <p:nvPr/>
            </p:nvSpPr>
            <p:spPr bwMode="auto">
              <a:xfrm flipH="1">
                <a:off x="4263353" y="2793929"/>
                <a:ext cx="1332012" cy="433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4" name="Line 33"/>
              <p:cNvSpPr>
                <a:spLocks noChangeShapeType="1"/>
              </p:cNvSpPr>
              <p:nvPr/>
            </p:nvSpPr>
            <p:spPr bwMode="auto">
              <a:xfrm flipH="1">
                <a:off x="2051398" y="3354911"/>
                <a:ext cx="88372" cy="5228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5" name="Line 32"/>
              <p:cNvSpPr>
                <a:spLocks noChangeShapeType="1"/>
              </p:cNvSpPr>
              <p:nvPr/>
            </p:nvSpPr>
            <p:spPr bwMode="auto">
              <a:xfrm flipH="1">
                <a:off x="3297683" y="2900177"/>
                <a:ext cx="819453" cy="6696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6" name="Line 21"/>
              <p:cNvSpPr>
                <a:spLocks noChangeShapeType="1"/>
              </p:cNvSpPr>
              <p:nvPr/>
            </p:nvSpPr>
            <p:spPr bwMode="auto">
              <a:xfrm>
                <a:off x="4207116" y="2371732"/>
                <a:ext cx="1607" cy="4627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87"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4653" y="3753341"/>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621" y="1719179"/>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8"/>
              <p:cNvGrpSpPr>
                <a:grpSpLocks/>
              </p:cNvGrpSpPr>
              <p:nvPr/>
            </p:nvGrpSpPr>
            <p:grpSpPr bwMode="auto">
              <a:xfrm>
                <a:off x="3943605" y="2125684"/>
                <a:ext cx="531842" cy="303367"/>
                <a:chOff x="864" y="1824"/>
                <a:chExt cx="432" cy="288"/>
              </a:xfrm>
            </p:grpSpPr>
            <p:pic>
              <p:nvPicPr>
                <p:cNvPr id="126"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90"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2173" y="2589821"/>
                <a:ext cx="345456"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Text Box 22"/>
              <p:cNvSpPr txBox="1">
                <a:spLocks noChangeArrowheads="1"/>
              </p:cNvSpPr>
              <p:nvPr/>
            </p:nvSpPr>
            <p:spPr bwMode="auto">
              <a:xfrm>
                <a:off x="2853215" y="2404897"/>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128.1.2.130</a:t>
                </a:r>
              </a:p>
            </p:txBody>
          </p:sp>
          <p:sp>
            <p:nvSpPr>
              <p:cNvPr id="92" name="Text Box 24"/>
              <p:cNvSpPr txBox="1">
                <a:spLocks noChangeArrowheads="1"/>
              </p:cNvSpPr>
              <p:nvPr/>
            </p:nvSpPr>
            <p:spPr bwMode="auto">
              <a:xfrm>
                <a:off x="4108734" y="1835693"/>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1</a:t>
                </a:r>
              </a:p>
            </p:txBody>
          </p:sp>
          <p:sp>
            <p:nvSpPr>
              <p:cNvPr id="93" name="Text Box 26"/>
              <p:cNvSpPr txBox="1">
                <a:spLocks noChangeArrowheads="1"/>
              </p:cNvSpPr>
              <p:nvPr/>
            </p:nvSpPr>
            <p:spPr bwMode="auto">
              <a:xfrm>
                <a:off x="4178194" y="2368936"/>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a:t>
                </a:r>
                <a:endParaRPr lang="en-US" altLang="zh-CN" sz="1600" b="1" baseline="-25000">
                  <a:solidFill>
                    <a:prstClr val="black"/>
                  </a:solidFill>
                  <a:latin typeface="微软雅黑" panose="020B0503020204020204" pitchFamily="34" charset="-122"/>
                  <a:ea typeface="微软雅黑" panose="020B0503020204020204" pitchFamily="34" charset="-122"/>
                </a:endParaRPr>
              </a:p>
            </p:txBody>
          </p:sp>
          <p:sp>
            <p:nvSpPr>
              <p:cNvPr id="94" name="Line 27"/>
              <p:cNvSpPr>
                <a:spLocks noChangeShapeType="1"/>
              </p:cNvSpPr>
              <p:nvPr/>
            </p:nvSpPr>
            <p:spPr bwMode="auto">
              <a:xfrm>
                <a:off x="4263353" y="2837267"/>
                <a:ext cx="1307911" cy="462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6" name="Group 28"/>
              <p:cNvGrpSpPr>
                <a:grpSpLocks/>
              </p:cNvGrpSpPr>
              <p:nvPr/>
            </p:nvGrpSpPr>
            <p:grpSpPr bwMode="auto">
              <a:xfrm>
                <a:off x="3032567" y="3427224"/>
                <a:ext cx="531841" cy="303366"/>
                <a:chOff x="864" y="1824"/>
                <a:chExt cx="432" cy="288"/>
              </a:xfrm>
            </p:grpSpPr>
            <p:pic>
              <p:nvPicPr>
                <p:cNvPr id="124"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96" name="Text Box 31"/>
              <p:cNvSpPr txBox="1">
                <a:spLocks noChangeArrowheads="1"/>
              </p:cNvSpPr>
              <p:nvPr/>
            </p:nvSpPr>
            <p:spPr bwMode="auto">
              <a:xfrm>
                <a:off x="3511384" y="3483144"/>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2</a:t>
                </a:r>
              </a:p>
            </p:txBody>
          </p:sp>
          <p:sp>
            <p:nvSpPr>
              <p:cNvPr id="97" name="Line 35"/>
              <p:cNvSpPr>
                <a:spLocks noChangeShapeType="1"/>
              </p:cNvSpPr>
              <p:nvPr/>
            </p:nvSpPr>
            <p:spPr bwMode="auto">
              <a:xfrm flipH="1">
                <a:off x="2147804" y="2732799"/>
                <a:ext cx="36955" cy="5801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98"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9129" y="3034385"/>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Text Box 37"/>
              <p:cNvSpPr txBox="1">
                <a:spLocks noChangeArrowheads="1"/>
              </p:cNvSpPr>
              <p:nvPr/>
            </p:nvSpPr>
            <p:spPr bwMode="auto">
              <a:xfrm>
                <a:off x="5909138" y="2500740"/>
                <a:ext cx="1749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128.1.2.128/25</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101" name="Text Box 40"/>
              <p:cNvSpPr txBox="1">
                <a:spLocks noChangeArrowheads="1"/>
              </p:cNvSpPr>
              <p:nvPr/>
            </p:nvSpPr>
            <p:spPr bwMode="auto">
              <a:xfrm>
                <a:off x="4856211" y="334497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128.1.2.132</a:t>
                </a:r>
              </a:p>
            </p:txBody>
          </p:sp>
          <p:sp>
            <p:nvSpPr>
              <p:cNvPr id="102" name="Text Box 42"/>
              <p:cNvSpPr txBox="1">
                <a:spLocks noChangeArrowheads="1"/>
              </p:cNvSpPr>
              <p:nvPr/>
            </p:nvSpPr>
            <p:spPr bwMode="auto">
              <a:xfrm>
                <a:off x="3269292" y="313659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03" name="Text Box 43"/>
              <p:cNvSpPr txBox="1">
                <a:spLocks noChangeArrowheads="1"/>
              </p:cNvSpPr>
              <p:nvPr/>
            </p:nvSpPr>
            <p:spPr bwMode="auto">
              <a:xfrm>
                <a:off x="2804933" y="315647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04" name="Text Box 44"/>
              <p:cNvSpPr txBox="1">
                <a:spLocks noChangeArrowheads="1"/>
              </p:cNvSpPr>
              <p:nvPr/>
            </p:nvSpPr>
            <p:spPr bwMode="auto">
              <a:xfrm>
                <a:off x="3533879" y="321752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128.1.2.131</a:t>
                </a:r>
              </a:p>
            </p:txBody>
          </p:sp>
          <p:pic>
            <p:nvPicPr>
              <p:cNvPr id="105"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263" y="2489547"/>
                <a:ext cx="347062"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 Box 46"/>
              <p:cNvSpPr txBox="1">
                <a:spLocks noChangeArrowheads="1"/>
              </p:cNvSpPr>
              <p:nvPr/>
            </p:nvSpPr>
            <p:spPr bwMode="auto">
              <a:xfrm>
                <a:off x="1508068" y="3842425"/>
                <a:ext cx="44325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107" name="Text Box 48"/>
              <p:cNvSpPr txBox="1">
                <a:spLocks noChangeArrowheads="1"/>
              </p:cNvSpPr>
              <p:nvPr/>
            </p:nvSpPr>
            <p:spPr bwMode="auto">
              <a:xfrm>
                <a:off x="2285477" y="3692457"/>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128.1.3.65</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09" name="Text Box 47"/>
              <p:cNvSpPr txBox="1">
                <a:spLocks noChangeArrowheads="1"/>
              </p:cNvSpPr>
              <p:nvPr/>
            </p:nvSpPr>
            <p:spPr bwMode="auto">
              <a:xfrm>
                <a:off x="783205" y="3498904"/>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128.1.3.66</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10" name="椭圆 67"/>
              <p:cNvSpPr>
                <a:spLocks noChangeArrowheads="1"/>
              </p:cNvSpPr>
              <p:nvPr/>
            </p:nvSpPr>
            <p:spPr bwMode="auto">
              <a:xfrm>
                <a:off x="2872438" y="3447105"/>
                <a:ext cx="72305"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1" name="椭圆 68"/>
              <p:cNvSpPr>
                <a:spLocks noChangeArrowheads="1"/>
              </p:cNvSpPr>
              <p:nvPr/>
            </p:nvSpPr>
            <p:spPr bwMode="auto">
              <a:xfrm>
                <a:off x="5415407" y="3222106"/>
                <a:ext cx="73911"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2" name="椭圆 69"/>
              <p:cNvSpPr>
                <a:spLocks noChangeArrowheads="1"/>
              </p:cNvSpPr>
              <p:nvPr/>
            </p:nvSpPr>
            <p:spPr bwMode="auto">
              <a:xfrm>
                <a:off x="3540306" y="3316782"/>
                <a:ext cx="73911"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3" name="椭圆 70"/>
              <p:cNvSpPr>
                <a:spLocks noChangeArrowheads="1"/>
              </p:cNvSpPr>
              <p:nvPr/>
            </p:nvSpPr>
            <p:spPr bwMode="auto">
              <a:xfrm>
                <a:off x="2046577" y="3633113"/>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4" name="椭圆 71"/>
              <p:cNvSpPr>
                <a:spLocks noChangeArrowheads="1"/>
              </p:cNvSpPr>
              <p:nvPr/>
            </p:nvSpPr>
            <p:spPr bwMode="auto">
              <a:xfrm>
                <a:off x="4163733" y="2501747"/>
                <a:ext cx="73911"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5" name="椭圆 72"/>
              <p:cNvSpPr>
                <a:spLocks noChangeArrowheads="1"/>
              </p:cNvSpPr>
              <p:nvPr/>
            </p:nvSpPr>
            <p:spPr bwMode="auto">
              <a:xfrm>
                <a:off x="3792649" y="2084212"/>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6" name="椭圆 73"/>
              <p:cNvSpPr>
                <a:spLocks noChangeArrowheads="1"/>
              </p:cNvSpPr>
              <p:nvPr/>
            </p:nvSpPr>
            <p:spPr bwMode="auto">
              <a:xfrm>
                <a:off x="3418443" y="1171162"/>
                <a:ext cx="72304"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7" name="Text Box 10"/>
              <p:cNvSpPr txBox="1">
                <a:spLocks noChangeArrowheads="1"/>
              </p:cNvSpPr>
              <p:nvPr/>
            </p:nvSpPr>
            <p:spPr bwMode="auto">
              <a:xfrm>
                <a:off x="1323351" y="861428"/>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1</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18" name="Text Box 37"/>
              <p:cNvSpPr txBox="1">
                <a:spLocks noChangeArrowheads="1"/>
              </p:cNvSpPr>
              <p:nvPr/>
            </p:nvSpPr>
            <p:spPr bwMode="auto">
              <a:xfrm>
                <a:off x="6571928" y="2245549"/>
                <a:ext cx="5704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2 </a:t>
                </a:r>
              </a:p>
            </p:txBody>
          </p:sp>
          <p:sp>
            <p:nvSpPr>
              <p:cNvPr id="123" name="Text Box 98"/>
              <p:cNvSpPr txBox="1">
                <a:spLocks noChangeArrowheads="1"/>
              </p:cNvSpPr>
              <p:nvPr/>
            </p:nvSpPr>
            <p:spPr bwMode="auto">
              <a:xfrm>
                <a:off x="6138447" y="884729"/>
                <a:ext cx="1513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dirty="0">
                    <a:solidFill>
                      <a:prstClr val="black"/>
                    </a:solidFill>
                    <a:latin typeface="微软雅黑" panose="020B0503020204020204" pitchFamily="34" charset="-122"/>
                    <a:ea typeface="微软雅黑" panose="020B0503020204020204" pitchFamily="34" charset="-122"/>
                  </a:rPr>
                  <a:t>R</a:t>
                </a:r>
                <a:r>
                  <a:rPr lang="en-US" altLang="zh-CN" sz="1400" b="1" baseline="-25000" dirty="0">
                    <a:solidFill>
                      <a:prstClr val="black"/>
                    </a:solidFill>
                    <a:latin typeface="微软雅黑" panose="020B0503020204020204" pitchFamily="34" charset="-122"/>
                    <a:ea typeface="微软雅黑" panose="020B0503020204020204" pitchFamily="34" charset="-122"/>
                  </a:rPr>
                  <a:t>1</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的部分转发表</a:t>
                </a:r>
                <a:endParaRPr lang="zh-CN" altLang="en-US" sz="1400" b="1" baseline="-25000" dirty="0">
                  <a:solidFill>
                    <a:prstClr val="black"/>
                  </a:solidFill>
                  <a:latin typeface="微软雅黑" panose="020B0503020204020204" pitchFamily="34" charset="-122"/>
                  <a:ea typeface="微软雅黑" panose="020B0503020204020204" pitchFamily="34" charset="-122"/>
                </a:endParaRPr>
              </a:p>
            </p:txBody>
          </p:sp>
        </p:grpSp>
        <p:pic>
          <p:nvPicPr>
            <p:cNvPr id="128"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7487" y="315983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9"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2705" y="2689821"/>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0"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94672" y="150706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3" name="Text Box 155"/>
          <p:cNvSpPr txBox="1">
            <a:spLocks noChangeArrowheads="1"/>
          </p:cNvSpPr>
          <p:nvPr/>
        </p:nvSpPr>
        <p:spPr bwMode="auto">
          <a:xfrm>
            <a:off x="1196427" y="594101"/>
            <a:ext cx="6865200" cy="363176"/>
          </a:xfrm>
          <a:prstGeom prst="rect">
            <a:avLst/>
          </a:prstGeom>
          <a:solidFill>
            <a:srgbClr val="C00000"/>
          </a:solidFill>
          <a:ln w="9525">
            <a:noFill/>
            <a:miter lim="800000"/>
            <a:headEnd/>
            <a:tailEnd/>
          </a:ln>
          <a:effectLst/>
          <a:extLst/>
        </p:spPr>
        <p:txBody>
          <a:bodyPr wrap="square">
            <a:spAutoFit/>
          </a:bodyPr>
          <a:lstStyle>
            <a:defPPr>
              <a:defRPr lang="zh-CN"/>
            </a:defPPr>
            <a:lvl1pPr algn="ctr">
              <a:lnSpc>
                <a:spcPct val="110000"/>
              </a:lnSpc>
              <a:defRPr sz="1600" b="1">
                <a:solidFill>
                  <a:schemeClr val="bg1"/>
                </a:solidFill>
                <a:latin typeface="微软雅黑" pitchFamily="34" charset="-122"/>
                <a:ea typeface="微软雅黑" pitchFamily="34" charset="-122"/>
              </a:defRPr>
            </a:lvl1pPr>
          </a:lstStyle>
          <a:p>
            <a:r>
              <a:rPr lang="zh-CN" altLang="en-US" dirty="0">
                <a:solidFill>
                  <a:prstClr val="white"/>
                </a:solidFill>
              </a:rPr>
              <a:t>路由器 </a:t>
            </a:r>
            <a:r>
              <a:rPr lang="en-US" altLang="zh-CN" dirty="0">
                <a:solidFill>
                  <a:prstClr val="white"/>
                </a:solidFill>
              </a:rPr>
              <a:t>R</a:t>
            </a:r>
            <a:r>
              <a:rPr lang="en-US" altLang="zh-CN" baseline="-25000" dirty="0">
                <a:solidFill>
                  <a:prstClr val="white"/>
                </a:solidFill>
              </a:rPr>
              <a:t>1</a:t>
            </a:r>
            <a:r>
              <a:rPr lang="en-US" altLang="zh-CN" dirty="0">
                <a:solidFill>
                  <a:prstClr val="white"/>
                </a:solidFill>
              </a:rPr>
              <a:t> </a:t>
            </a:r>
            <a:r>
              <a:rPr lang="zh-CN" altLang="en-US" dirty="0">
                <a:solidFill>
                  <a:prstClr val="white"/>
                </a:solidFill>
              </a:rPr>
              <a:t>收到分组后查找转发表</a:t>
            </a:r>
            <a:r>
              <a:rPr lang="zh-CN" altLang="en-US" dirty="0" smtClean="0">
                <a:solidFill>
                  <a:prstClr val="white"/>
                </a:solidFill>
              </a:rPr>
              <a:t>。接着检查第 </a:t>
            </a:r>
            <a:r>
              <a:rPr lang="en-US" altLang="zh-CN" dirty="0" smtClean="0">
                <a:solidFill>
                  <a:prstClr val="white"/>
                </a:solidFill>
              </a:rPr>
              <a:t>2 </a:t>
            </a:r>
            <a:r>
              <a:rPr lang="zh-CN" altLang="en-US" dirty="0" smtClean="0">
                <a:solidFill>
                  <a:prstClr val="white"/>
                </a:solidFill>
              </a:rPr>
              <a:t>行</a:t>
            </a:r>
            <a:r>
              <a:rPr lang="zh-CN" altLang="en-US" dirty="0">
                <a:solidFill>
                  <a:prstClr val="white"/>
                </a:solidFill>
              </a:rPr>
              <a:t>。 </a:t>
            </a:r>
          </a:p>
        </p:txBody>
      </p:sp>
      <p:sp>
        <p:nvSpPr>
          <p:cNvPr id="66" name="AutoShape 63"/>
          <p:cNvSpPr>
            <a:spLocks noChangeArrowheads="1"/>
          </p:cNvSpPr>
          <p:nvPr/>
        </p:nvSpPr>
        <p:spPr bwMode="auto">
          <a:xfrm>
            <a:off x="5047835" y="1781707"/>
            <a:ext cx="547529" cy="143764"/>
          </a:xfrm>
          <a:prstGeom prst="rightArrow">
            <a:avLst>
              <a:gd name="adj1" fmla="val 50000"/>
              <a:gd name="adj2" fmla="val 66728"/>
            </a:avLst>
          </a:prstGeom>
          <a:solidFill>
            <a:srgbClr val="FFFF00"/>
          </a:solidFill>
          <a:ln w="12700">
            <a:solidFill>
              <a:schemeClr val="tx1"/>
            </a:solidFill>
            <a:miter lim="800000"/>
            <a:headEnd/>
            <a:tailEnd/>
          </a:ln>
          <a:effectLst/>
        </p:spPr>
        <p:txBody>
          <a:bodyPr wrap="none" anchor="ctr"/>
          <a:lstStyle/>
          <a:p>
            <a:endParaRPr lang="zh-CN" altLang="en-US">
              <a:solidFill>
                <a:srgbClr val="CC00CC"/>
              </a:solidFill>
            </a:endParaRPr>
          </a:p>
        </p:txBody>
      </p:sp>
      <p:sp>
        <p:nvSpPr>
          <p:cNvPr id="69" name="Text Box 38"/>
          <p:cNvSpPr txBox="1">
            <a:spLocks noChangeArrowheads="1"/>
          </p:cNvSpPr>
          <p:nvPr/>
        </p:nvSpPr>
        <p:spPr bwMode="auto">
          <a:xfrm>
            <a:off x="354487" y="2757515"/>
            <a:ext cx="16001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128.1.3.64/26</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89" name="Text Box 38"/>
          <p:cNvSpPr txBox="1">
            <a:spLocks noChangeArrowheads="1"/>
          </p:cNvSpPr>
          <p:nvPr/>
        </p:nvSpPr>
        <p:spPr bwMode="auto">
          <a:xfrm>
            <a:off x="908984" y="2489487"/>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95" name="Text Box 9"/>
          <p:cNvSpPr txBox="1">
            <a:spLocks noChangeArrowheads="1"/>
          </p:cNvSpPr>
          <p:nvPr/>
        </p:nvSpPr>
        <p:spPr bwMode="auto">
          <a:xfrm>
            <a:off x="482255" y="1966596"/>
            <a:ext cx="13756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128.1.2.196</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21" name="Text Box 39"/>
          <p:cNvSpPr txBox="1">
            <a:spLocks noChangeArrowheads="1"/>
          </p:cNvSpPr>
          <p:nvPr/>
        </p:nvSpPr>
        <p:spPr bwMode="auto">
          <a:xfrm>
            <a:off x="401517" y="1674991"/>
            <a:ext cx="1012877" cy="338554"/>
          </a:xfrm>
          <a:prstGeom prst="rect">
            <a:avLst/>
          </a:prstGeom>
          <a:solidFill>
            <a:srgbClr val="00FFFF"/>
          </a:solidFill>
          <a:ln w="9525">
            <a:solidFill>
              <a:schemeClr val="tx1"/>
            </a:solidFill>
            <a:miter lim="800000"/>
            <a:headEnd/>
            <a:tailEnd/>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目的</a:t>
            </a:r>
            <a:r>
              <a:rPr lang="zh-CN" altLang="en-US" sz="1600" b="1" dirty="0" smtClean="0">
                <a:solidFill>
                  <a:prstClr val="black"/>
                </a:solidFill>
                <a:latin typeface="微软雅黑" panose="020B0503020204020204" pitchFamily="34" charset="-122"/>
                <a:ea typeface="微软雅黑" panose="020B0503020204020204" pitchFamily="34" charset="-122"/>
              </a:rPr>
              <a:t>主机</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279459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66"/>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22" presetClass="entr" presetSubtype="1" fill="hold" grpId="0" nodeType="afterEffect">
                                  <p:stCondLst>
                                    <p:cond delay="0"/>
                                  </p:stCondLst>
                                  <p:childTnLst>
                                    <p:set>
                                      <p:cBhvr>
                                        <p:cTn id="12" dur="1" fill="hold">
                                          <p:stCondLst>
                                            <p:cond delay="0"/>
                                          </p:stCondLst>
                                        </p:cTn>
                                        <p:tgtEl>
                                          <p:spTgt spid="51"/>
                                        </p:tgtEl>
                                        <p:attrNameLst>
                                          <p:attrName>style.visibility</p:attrName>
                                        </p:attrNameLst>
                                      </p:cBhvr>
                                      <p:to>
                                        <p:strVal val="visible"/>
                                      </p:to>
                                    </p:set>
                                    <p:animEffect transition="in" filter="wipe(up)">
                                      <p:cBhvr>
                                        <p:cTn id="13"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66" grpId="0" animBg="1"/>
      <p:bldP spid="66"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圆角矩形 66"/>
          <p:cNvSpPr/>
          <p:nvPr/>
        </p:nvSpPr>
        <p:spPr>
          <a:xfrm>
            <a:off x="344776" y="633725"/>
            <a:ext cx="8469440" cy="37291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graphicFrame>
        <p:nvGraphicFramePr>
          <p:cNvPr id="68" name="Group 125"/>
          <p:cNvGraphicFramePr>
            <a:graphicFrameLocks noGrp="1"/>
          </p:cNvGraphicFramePr>
          <p:nvPr>
            <p:extLst/>
          </p:nvPr>
        </p:nvGraphicFramePr>
        <p:xfrm>
          <a:off x="5544358" y="1184245"/>
          <a:ext cx="2790174" cy="1076799"/>
        </p:xfrm>
        <a:graphic>
          <a:graphicData uri="http://schemas.openxmlformats.org/drawingml/2006/table">
            <a:tbl>
              <a:tblPr/>
              <a:tblGrid>
                <a:gridCol w="1543446">
                  <a:extLst>
                    <a:ext uri="{9D8B030D-6E8A-4147-A177-3AD203B41FA5}">
                      <a16:colId xmlns:a16="http://schemas.microsoft.com/office/drawing/2014/main" xmlns="" val="20000"/>
                    </a:ext>
                  </a:extLst>
                </a:gridCol>
                <a:gridCol w="1246728">
                  <a:extLst>
                    <a:ext uri="{9D8B030D-6E8A-4147-A177-3AD203B41FA5}">
                      <a16:colId xmlns:a16="http://schemas.microsoft.com/office/drawing/2014/main" xmlns="" val="20001"/>
                    </a:ext>
                  </a:extLst>
                </a:gridCol>
              </a:tblGrid>
              <a:tr h="286975">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前缀匹配</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下一跳</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0"/>
                  </a:ext>
                </a:extLst>
              </a:tr>
              <a:tr h="789824">
                <a:tc>
                  <a:txBody>
                    <a:bodyPr/>
                    <a:lstStyle/>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128.1.3.64/26</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128.1.2.128/25</a:t>
                      </a:r>
                    </a:p>
                    <a:p>
                      <a:pPr marL="0" marR="0" lvl="0" indent="0" algn="l" defTabSz="914400" rtl="0" eaLnBrk="1" fontAlgn="base" latinLnBrk="0" hangingPunct="1">
                        <a:lnSpc>
                          <a:spcPct val="90000"/>
                        </a:lnSpc>
                        <a:spcBef>
                          <a:spcPct val="20000"/>
                        </a:spcBef>
                        <a:spcAft>
                          <a:spcPct val="0"/>
                        </a:spcAft>
                        <a:buClrTx/>
                        <a:buSzTx/>
                        <a:buFontTx/>
                        <a:buNone/>
                        <a:tabLst/>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128.1.2.192/26</a:t>
                      </a:r>
                    </a:p>
                  </a:txBody>
                  <a:tcPr marL="91431" marR="91431" marT="45730" marB="457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90000"/>
                        </a:lnSpc>
                        <a:spcBef>
                          <a:spcPct val="20000"/>
                        </a:spcBef>
                        <a:spcAft>
                          <a:spcPct val="0"/>
                        </a:spcAft>
                        <a:buClrTx/>
                        <a:buSzTx/>
                        <a:buFontTx/>
                        <a:buNone/>
                        <a:tabLst/>
                        <a:defRPr/>
                      </a:pP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R</a:t>
                      </a:r>
                      <a:r>
                        <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rPr>
                        <a:t>2</a:t>
                      </a: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endParaRPr kumimoji="1" lang="en-US" altLang="zh-CN" sz="1400" b="1" i="0" u="none" strike="noStrike" cap="none" normalizeH="0" baseline="-25000" dirty="0" smtClean="0">
                        <a:ln>
                          <a:noFill/>
                        </a:ln>
                        <a:solidFill>
                          <a:schemeClr val="tx1"/>
                        </a:solidFill>
                        <a:effectLst/>
                        <a:latin typeface="微软雅黑" panose="020B0503020204020204" pitchFamily="34" charset="-122"/>
                        <a:ea typeface="微软雅黑" panose="020B0503020204020204" pitchFamily="34" charset="-122"/>
                      </a:endParaRP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1</a:t>
                      </a:r>
                    </a:p>
                    <a:p>
                      <a:pPr marL="0" marR="0" lvl="0" indent="0" algn="l" defTabSz="914400" rtl="0" eaLnBrk="1" fontAlgn="base" latinLnBrk="0" hangingPunct="1">
                        <a:lnSpc>
                          <a:spcPct val="90000"/>
                        </a:lnSpc>
                        <a:spcBef>
                          <a:spcPct val="20000"/>
                        </a:spcBef>
                        <a:spcAft>
                          <a:spcPct val="0"/>
                        </a:spcAft>
                        <a:buClrTx/>
                        <a:buSzTx/>
                        <a:buFontTx/>
                        <a:buNone/>
                        <a:tabLst/>
                      </a:pPr>
                      <a:r>
                        <a:rPr kumimoji="1" lang="zh-CN" altLang="en-US"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直接，接口 </a:t>
                      </a:r>
                      <a:r>
                        <a:rPr kumimoji="1" lang="en-US" altLang="zh-CN" sz="1400" b="1" i="0" u="none" strike="noStrike" cap="none" normalizeH="0" baseline="0" dirty="0" smtClean="0">
                          <a:ln>
                            <a:noFill/>
                          </a:ln>
                          <a:solidFill>
                            <a:schemeClr val="tx1"/>
                          </a:solidFill>
                          <a:effectLst/>
                          <a:latin typeface="微软雅黑" panose="020B0503020204020204" pitchFamily="34" charset="-122"/>
                          <a:ea typeface="微软雅黑" panose="020B0503020204020204" pitchFamily="34" charset="-122"/>
                        </a:rPr>
                        <a:t>0</a:t>
                      </a:r>
                    </a:p>
                  </a:txBody>
                  <a:tcPr marL="91431" marR="91431" marT="45730" marB="457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bl>
          </a:graphicData>
        </a:graphic>
      </p:graphicFrame>
      <p:sp>
        <p:nvSpPr>
          <p:cNvPr id="57" name="Line 66"/>
          <p:cNvSpPr>
            <a:spLocks noChangeShapeType="1"/>
          </p:cNvSpPr>
          <p:nvPr/>
        </p:nvSpPr>
        <p:spPr bwMode="auto">
          <a:xfrm>
            <a:off x="5637655" y="2168879"/>
            <a:ext cx="136275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120" name="椭圆 119"/>
          <p:cNvSpPr/>
          <p:nvPr/>
        </p:nvSpPr>
        <p:spPr bwMode="auto">
          <a:xfrm rot="20475920">
            <a:off x="1042029" y="910124"/>
            <a:ext cx="3351723" cy="1002368"/>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2" name="组合 1"/>
          <p:cNvGrpSpPr/>
          <p:nvPr/>
        </p:nvGrpSpPr>
        <p:grpSpPr>
          <a:xfrm>
            <a:off x="590769" y="824458"/>
            <a:ext cx="7068142" cy="3432748"/>
            <a:chOff x="590769" y="824458"/>
            <a:chExt cx="7068142" cy="3432748"/>
          </a:xfrm>
        </p:grpSpPr>
        <p:grpSp>
          <p:nvGrpSpPr>
            <p:cNvPr id="4" name="组合 68"/>
            <p:cNvGrpSpPr/>
            <p:nvPr/>
          </p:nvGrpSpPr>
          <p:grpSpPr>
            <a:xfrm>
              <a:off x="590769" y="824458"/>
              <a:ext cx="7068142" cy="3432748"/>
              <a:chOff x="590769" y="824458"/>
              <a:chExt cx="7068142" cy="3432748"/>
            </a:xfrm>
          </p:grpSpPr>
          <p:sp>
            <p:nvSpPr>
              <p:cNvPr id="70" name="直角三角形 69"/>
              <p:cNvSpPr/>
              <p:nvPr/>
            </p:nvSpPr>
            <p:spPr>
              <a:xfrm rot="16200000">
                <a:off x="4357107" y="1079129"/>
                <a:ext cx="1089992" cy="1274054"/>
              </a:xfrm>
              <a:prstGeom prst="rtTriangl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71" name="椭圆 70"/>
              <p:cNvSpPr/>
              <p:nvPr/>
            </p:nvSpPr>
            <p:spPr bwMode="auto">
              <a:xfrm>
                <a:off x="3607791" y="2535299"/>
                <a:ext cx="3716460" cy="1197252"/>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2" name="椭圆 71"/>
              <p:cNvSpPr/>
              <p:nvPr/>
            </p:nvSpPr>
            <p:spPr bwMode="auto">
              <a:xfrm rot="16200000">
                <a:off x="883716" y="2425929"/>
                <a:ext cx="1925637" cy="1736917"/>
              </a:xfrm>
              <a:prstGeom prst="ellipse">
                <a:avLst/>
              </a:prstGeom>
              <a:solidFill>
                <a:srgbClr val="FFFF66"/>
              </a:solidFill>
              <a:ln w="9525" cap="flat" cmpd="sng" algn="ctr">
                <a:solidFill>
                  <a:schemeClr val="tx1"/>
                </a:solidFill>
                <a:prstDash val="dash"/>
                <a:round/>
                <a:headEnd type="none" w="med" len="med"/>
                <a:tailEnd type="none" w="med" len="med"/>
              </a:ln>
              <a:effectLst/>
            </p:spPr>
            <p:txBody>
              <a:bodyPr/>
              <a:lstStyle/>
              <a:p>
                <a:pPr>
                  <a:defRPr/>
                </a:pPr>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3" name="Text Box 20"/>
              <p:cNvSpPr txBox="1">
                <a:spLocks noChangeArrowheads="1"/>
              </p:cNvSpPr>
              <p:nvPr/>
            </p:nvSpPr>
            <p:spPr bwMode="auto">
              <a:xfrm>
                <a:off x="2456408" y="203983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128.1.2.194</a:t>
                </a:r>
              </a:p>
            </p:txBody>
          </p:sp>
          <p:sp>
            <p:nvSpPr>
              <p:cNvPr id="74" name="Text Box 25"/>
              <p:cNvSpPr txBox="1">
                <a:spLocks noChangeArrowheads="1"/>
              </p:cNvSpPr>
              <p:nvPr/>
            </p:nvSpPr>
            <p:spPr bwMode="auto">
              <a:xfrm>
                <a:off x="3732139" y="1824581"/>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75" name="Line 19"/>
              <p:cNvSpPr>
                <a:spLocks noChangeShapeType="1"/>
              </p:cNvSpPr>
              <p:nvPr/>
            </p:nvSpPr>
            <p:spPr bwMode="auto">
              <a:xfrm>
                <a:off x="2775735" y="1678638"/>
                <a:ext cx="1301162" cy="55733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6" name="Line 16"/>
              <p:cNvSpPr>
                <a:spLocks noChangeShapeType="1"/>
              </p:cNvSpPr>
              <p:nvPr/>
            </p:nvSpPr>
            <p:spPr bwMode="auto">
              <a:xfrm flipH="1">
                <a:off x="1638141" y="1656270"/>
                <a:ext cx="947995" cy="2530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77" name="Line 8"/>
              <p:cNvSpPr>
                <a:spLocks noChangeShapeType="1"/>
              </p:cNvSpPr>
              <p:nvPr/>
            </p:nvSpPr>
            <p:spPr bwMode="auto">
              <a:xfrm flipH="1">
                <a:off x="2658440" y="1101262"/>
                <a:ext cx="956029" cy="55360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78" name="Picture 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93961" y="824458"/>
                <a:ext cx="345456"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Text Box 9"/>
              <p:cNvSpPr txBox="1">
                <a:spLocks noChangeArrowheads="1"/>
              </p:cNvSpPr>
              <p:nvPr/>
            </p:nvSpPr>
            <p:spPr bwMode="auto">
              <a:xfrm>
                <a:off x="2171247" y="91222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128.1.2.193</a:t>
                </a:r>
              </a:p>
            </p:txBody>
          </p:sp>
          <p:sp>
            <p:nvSpPr>
              <p:cNvPr id="81" name="Text Box 10"/>
              <p:cNvSpPr txBox="1">
                <a:spLocks noChangeArrowheads="1"/>
              </p:cNvSpPr>
              <p:nvPr/>
            </p:nvSpPr>
            <p:spPr bwMode="auto">
              <a:xfrm>
                <a:off x="590769" y="1099476"/>
                <a:ext cx="172675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a:solidFill>
                      <a:srgbClr val="0000FF"/>
                    </a:solidFill>
                    <a:latin typeface="微软雅黑" panose="020B0503020204020204" pitchFamily="34" charset="-122"/>
                    <a:ea typeface="微软雅黑" panose="020B0503020204020204" pitchFamily="34" charset="-122"/>
                  </a:rPr>
                  <a:t>128.1.2.192/26</a:t>
                </a:r>
              </a:p>
            </p:txBody>
          </p:sp>
          <p:sp>
            <p:nvSpPr>
              <p:cNvPr id="82" name="Line 45"/>
              <p:cNvSpPr>
                <a:spLocks noChangeShapeType="1"/>
              </p:cNvSpPr>
              <p:nvPr/>
            </p:nvSpPr>
            <p:spPr bwMode="auto">
              <a:xfrm flipH="1" flipV="1">
                <a:off x="2294019" y="3312971"/>
                <a:ext cx="808348" cy="223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3" name="Line 41"/>
              <p:cNvSpPr>
                <a:spLocks noChangeShapeType="1"/>
              </p:cNvSpPr>
              <p:nvPr/>
            </p:nvSpPr>
            <p:spPr bwMode="auto">
              <a:xfrm flipH="1">
                <a:off x="4263353" y="2793929"/>
                <a:ext cx="1332012" cy="433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4" name="Line 33"/>
              <p:cNvSpPr>
                <a:spLocks noChangeShapeType="1"/>
              </p:cNvSpPr>
              <p:nvPr/>
            </p:nvSpPr>
            <p:spPr bwMode="auto">
              <a:xfrm flipH="1">
                <a:off x="2051398" y="3354911"/>
                <a:ext cx="88372" cy="52285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5" name="Line 32"/>
              <p:cNvSpPr>
                <a:spLocks noChangeShapeType="1"/>
              </p:cNvSpPr>
              <p:nvPr/>
            </p:nvSpPr>
            <p:spPr bwMode="auto">
              <a:xfrm flipH="1">
                <a:off x="3297683" y="2900177"/>
                <a:ext cx="819453" cy="66964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86" name="Line 21"/>
              <p:cNvSpPr>
                <a:spLocks noChangeShapeType="1"/>
              </p:cNvSpPr>
              <p:nvPr/>
            </p:nvSpPr>
            <p:spPr bwMode="auto">
              <a:xfrm>
                <a:off x="4207116" y="2371732"/>
                <a:ext cx="1607" cy="4627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87" name="Picture 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74653" y="3753341"/>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8" name="Picture 11"/>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19621" y="1719179"/>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8"/>
              <p:cNvGrpSpPr>
                <a:grpSpLocks/>
              </p:cNvGrpSpPr>
              <p:nvPr/>
            </p:nvGrpSpPr>
            <p:grpSpPr bwMode="auto">
              <a:xfrm>
                <a:off x="3943605" y="2125684"/>
                <a:ext cx="531842" cy="303367"/>
                <a:chOff x="864" y="1824"/>
                <a:chExt cx="432" cy="288"/>
              </a:xfrm>
            </p:grpSpPr>
            <p:pic>
              <p:nvPicPr>
                <p:cNvPr id="126" name="Picture 3"/>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7" name="Picture 12"/>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pic>
            <p:nvPicPr>
              <p:cNvPr id="90" name="Picture 13"/>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2173" y="2589821"/>
                <a:ext cx="345456"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Text Box 22"/>
              <p:cNvSpPr txBox="1">
                <a:spLocks noChangeArrowheads="1"/>
              </p:cNvSpPr>
              <p:nvPr/>
            </p:nvSpPr>
            <p:spPr bwMode="auto">
              <a:xfrm>
                <a:off x="2853215" y="2404897"/>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128.1.2.130</a:t>
                </a:r>
              </a:p>
            </p:txBody>
          </p:sp>
          <p:sp>
            <p:nvSpPr>
              <p:cNvPr id="92" name="Text Box 24"/>
              <p:cNvSpPr txBox="1">
                <a:spLocks noChangeArrowheads="1"/>
              </p:cNvSpPr>
              <p:nvPr/>
            </p:nvSpPr>
            <p:spPr bwMode="auto">
              <a:xfrm>
                <a:off x="4108734" y="1835693"/>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1</a:t>
                </a:r>
              </a:p>
            </p:txBody>
          </p:sp>
          <p:sp>
            <p:nvSpPr>
              <p:cNvPr id="93" name="Text Box 26"/>
              <p:cNvSpPr txBox="1">
                <a:spLocks noChangeArrowheads="1"/>
              </p:cNvSpPr>
              <p:nvPr/>
            </p:nvSpPr>
            <p:spPr bwMode="auto">
              <a:xfrm>
                <a:off x="4178194" y="2368936"/>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a:t>
                </a:r>
                <a:endParaRPr lang="en-US" altLang="zh-CN" sz="1600" b="1" baseline="-25000">
                  <a:solidFill>
                    <a:prstClr val="black"/>
                  </a:solidFill>
                  <a:latin typeface="微软雅黑" panose="020B0503020204020204" pitchFamily="34" charset="-122"/>
                  <a:ea typeface="微软雅黑" panose="020B0503020204020204" pitchFamily="34" charset="-122"/>
                </a:endParaRPr>
              </a:p>
            </p:txBody>
          </p:sp>
          <p:sp>
            <p:nvSpPr>
              <p:cNvPr id="94" name="Line 27"/>
              <p:cNvSpPr>
                <a:spLocks noChangeShapeType="1"/>
              </p:cNvSpPr>
              <p:nvPr/>
            </p:nvSpPr>
            <p:spPr bwMode="auto">
              <a:xfrm>
                <a:off x="4263353" y="2837267"/>
                <a:ext cx="1307911" cy="462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grpSp>
            <p:nvGrpSpPr>
              <p:cNvPr id="6" name="Group 28"/>
              <p:cNvGrpSpPr>
                <a:grpSpLocks/>
              </p:cNvGrpSpPr>
              <p:nvPr/>
            </p:nvGrpSpPr>
            <p:grpSpPr bwMode="auto">
              <a:xfrm>
                <a:off x="3032567" y="3427224"/>
                <a:ext cx="531841" cy="303366"/>
                <a:chOff x="864" y="1824"/>
                <a:chExt cx="432" cy="288"/>
              </a:xfrm>
            </p:grpSpPr>
            <p:pic>
              <p:nvPicPr>
                <p:cNvPr id="124" name="Picture 29"/>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25" name="Picture 30"/>
                <p:cNvPicPr>
                  <a:picLocks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4" y="182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96" name="Text Box 31"/>
              <p:cNvSpPr txBox="1">
                <a:spLocks noChangeArrowheads="1"/>
              </p:cNvSpPr>
              <p:nvPr/>
            </p:nvSpPr>
            <p:spPr bwMode="auto">
              <a:xfrm>
                <a:off x="3511384" y="3483144"/>
                <a:ext cx="4122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srgbClr val="CC0066"/>
                    </a:solidFill>
                    <a:latin typeface="微软雅黑" panose="020B0503020204020204" pitchFamily="34" charset="-122"/>
                    <a:ea typeface="微软雅黑" panose="020B0503020204020204" pitchFamily="34" charset="-122"/>
                  </a:rPr>
                  <a:t>R</a:t>
                </a:r>
                <a:r>
                  <a:rPr lang="en-US" altLang="zh-CN" sz="1600" b="1" baseline="-25000" dirty="0">
                    <a:solidFill>
                      <a:srgbClr val="CC0066"/>
                    </a:solidFill>
                    <a:latin typeface="微软雅黑" panose="020B0503020204020204" pitchFamily="34" charset="-122"/>
                    <a:ea typeface="微软雅黑" panose="020B0503020204020204" pitchFamily="34" charset="-122"/>
                  </a:rPr>
                  <a:t>2</a:t>
                </a:r>
              </a:p>
            </p:txBody>
          </p:sp>
          <p:sp>
            <p:nvSpPr>
              <p:cNvPr id="97" name="Line 35"/>
              <p:cNvSpPr>
                <a:spLocks noChangeShapeType="1"/>
              </p:cNvSpPr>
              <p:nvPr/>
            </p:nvSpPr>
            <p:spPr bwMode="auto">
              <a:xfrm flipH="1">
                <a:off x="2147804" y="2732799"/>
                <a:ext cx="36955" cy="58017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600" b="1">
                  <a:solidFill>
                    <a:prstClr val="black"/>
                  </a:solidFill>
                  <a:latin typeface="微软雅黑" panose="020B0503020204020204" pitchFamily="34" charset="-122"/>
                  <a:ea typeface="微软雅黑" panose="020B0503020204020204" pitchFamily="34" charset="-122"/>
                </a:endParaRPr>
              </a:p>
            </p:txBody>
          </p:sp>
          <p:pic>
            <p:nvPicPr>
              <p:cNvPr id="98" name="Picture 1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9129" y="3034385"/>
                <a:ext cx="345455" cy="310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Text Box 37"/>
              <p:cNvSpPr txBox="1">
                <a:spLocks noChangeArrowheads="1"/>
              </p:cNvSpPr>
              <p:nvPr/>
            </p:nvSpPr>
            <p:spPr bwMode="auto">
              <a:xfrm>
                <a:off x="5909138" y="2500740"/>
                <a:ext cx="174977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128.1.2.128/25</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101" name="Text Box 40"/>
              <p:cNvSpPr txBox="1">
                <a:spLocks noChangeArrowheads="1"/>
              </p:cNvSpPr>
              <p:nvPr/>
            </p:nvSpPr>
            <p:spPr bwMode="auto">
              <a:xfrm>
                <a:off x="4856211" y="3344975"/>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128.1.2.132</a:t>
                </a:r>
              </a:p>
            </p:txBody>
          </p:sp>
          <p:sp>
            <p:nvSpPr>
              <p:cNvPr id="102" name="Text Box 42"/>
              <p:cNvSpPr txBox="1">
                <a:spLocks noChangeArrowheads="1"/>
              </p:cNvSpPr>
              <p:nvPr/>
            </p:nvSpPr>
            <p:spPr bwMode="auto">
              <a:xfrm>
                <a:off x="3269292" y="313659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0</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03" name="Text Box 43"/>
              <p:cNvSpPr txBox="1">
                <a:spLocks noChangeArrowheads="1"/>
              </p:cNvSpPr>
              <p:nvPr/>
            </p:nvSpPr>
            <p:spPr bwMode="auto">
              <a:xfrm>
                <a:off x="2804933" y="3156474"/>
                <a:ext cx="315083"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1</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104" name="Text Box 44"/>
              <p:cNvSpPr txBox="1">
                <a:spLocks noChangeArrowheads="1"/>
              </p:cNvSpPr>
              <p:nvPr/>
            </p:nvSpPr>
            <p:spPr bwMode="auto">
              <a:xfrm>
                <a:off x="3533879" y="3217524"/>
                <a:ext cx="1392398"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a:solidFill>
                      <a:prstClr val="black"/>
                    </a:solidFill>
                    <a:latin typeface="微软雅黑" panose="020B0503020204020204" pitchFamily="34" charset="-122"/>
                    <a:ea typeface="微软雅黑" panose="020B0503020204020204" pitchFamily="34" charset="-122"/>
                  </a:rPr>
                  <a:t>128.1.2.131</a:t>
                </a:r>
              </a:p>
            </p:txBody>
          </p:sp>
          <p:pic>
            <p:nvPicPr>
              <p:cNvPr id="105" name="Picture 34"/>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19263" y="2489547"/>
                <a:ext cx="347062" cy="311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 name="Text Box 46"/>
              <p:cNvSpPr txBox="1">
                <a:spLocks noChangeArrowheads="1"/>
              </p:cNvSpPr>
              <p:nvPr/>
            </p:nvSpPr>
            <p:spPr bwMode="auto">
              <a:xfrm>
                <a:off x="1508068" y="3842425"/>
                <a:ext cx="44325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H</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
            <p:nvSpPr>
              <p:cNvPr id="107" name="Text Box 48"/>
              <p:cNvSpPr txBox="1">
                <a:spLocks noChangeArrowheads="1"/>
              </p:cNvSpPr>
              <p:nvPr/>
            </p:nvSpPr>
            <p:spPr bwMode="auto">
              <a:xfrm>
                <a:off x="2285477" y="3692457"/>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128.1.3.65</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09" name="Text Box 47"/>
              <p:cNvSpPr txBox="1">
                <a:spLocks noChangeArrowheads="1"/>
              </p:cNvSpPr>
              <p:nvPr/>
            </p:nvSpPr>
            <p:spPr bwMode="auto">
              <a:xfrm>
                <a:off x="783205" y="3498904"/>
                <a:ext cx="12490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128.1.3.66</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10" name="椭圆 67"/>
              <p:cNvSpPr>
                <a:spLocks noChangeArrowheads="1"/>
              </p:cNvSpPr>
              <p:nvPr/>
            </p:nvSpPr>
            <p:spPr bwMode="auto">
              <a:xfrm>
                <a:off x="2872438" y="3447105"/>
                <a:ext cx="72305"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1" name="椭圆 68"/>
              <p:cNvSpPr>
                <a:spLocks noChangeArrowheads="1"/>
              </p:cNvSpPr>
              <p:nvPr/>
            </p:nvSpPr>
            <p:spPr bwMode="auto">
              <a:xfrm>
                <a:off x="5415407" y="3222106"/>
                <a:ext cx="73911"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2" name="椭圆 69"/>
              <p:cNvSpPr>
                <a:spLocks noChangeArrowheads="1"/>
              </p:cNvSpPr>
              <p:nvPr/>
            </p:nvSpPr>
            <p:spPr bwMode="auto">
              <a:xfrm>
                <a:off x="3540306" y="3316782"/>
                <a:ext cx="73911"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3" name="椭圆 70"/>
              <p:cNvSpPr>
                <a:spLocks noChangeArrowheads="1"/>
              </p:cNvSpPr>
              <p:nvPr/>
            </p:nvSpPr>
            <p:spPr bwMode="auto">
              <a:xfrm>
                <a:off x="2046577" y="3633113"/>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4" name="椭圆 71"/>
              <p:cNvSpPr>
                <a:spLocks noChangeArrowheads="1"/>
              </p:cNvSpPr>
              <p:nvPr/>
            </p:nvSpPr>
            <p:spPr bwMode="auto">
              <a:xfrm>
                <a:off x="4163733" y="2501747"/>
                <a:ext cx="73911" cy="62910"/>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5" name="椭圆 72"/>
              <p:cNvSpPr>
                <a:spLocks noChangeArrowheads="1"/>
              </p:cNvSpPr>
              <p:nvPr/>
            </p:nvSpPr>
            <p:spPr bwMode="auto">
              <a:xfrm>
                <a:off x="3792649" y="2084212"/>
                <a:ext cx="72305" cy="62911"/>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6" name="椭圆 73"/>
              <p:cNvSpPr>
                <a:spLocks noChangeArrowheads="1"/>
              </p:cNvSpPr>
              <p:nvPr/>
            </p:nvSpPr>
            <p:spPr bwMode="auto">
              <a:xfrm>
                <a:off x="3418443" y="1171162"/>
                <a:ext cx="72304" cy="64308"/>
              </a:xfrm>
              <a:prstGeom prst="ellipse">
                <a:avLst/>
              </a:prstGeom>
              <a:solidFill>
                <a:schemeClr val="bg1"/>
              </a:solidFill>
              <a:ln w="9525" algn="ctr">
                <a:solidFill>
                  <a:schemeClr val="tx1"/>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sz="1600" b="1">
                  <a:solidFill>
                    <a:prstClr val="black"/>
                  </a:solidFill>
                  <a:latin typeface="微软雅黑" panose="020B0503020204020204" pitchFamily="34" charset="-122"/>
                  <a:ea typeface="微软雅黑" panose="020B0503020204020204" pitchFamily="34" charset="-122"/>
                </a:endParaRPr>
              </a:p>
            </p:txBody>
          </p:sp>
          <p:sp>
            <p:nvSpPr>
              <p:cNvPr id="117" name="Text Box 10"/>
              <p:cNvSpPr txBox="1">
                <a:spLocks noChangeArrowheads="1"/>
              </p:cNvSpPr>
              <p:nvPr/>
            </p:nvSpPr>
            <p:spPr bwMode="auto">
              <a:xfrm>
                <a:off x="1323351" y="861428"/>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1</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118" name="Text Box 37"/>
              <p:cNvSpPr txBox="1">
                <a:spLocks noChangeArrowheads="1"/>
              </p:cNvSpPr>
              <p:nvPr/>
            </p:nvSpPr>
            <p:spPr bwMode="auto">
              <a:xfrm>
                <a:off x="6571928" y="2245549"/>
                <a:ext cx="57040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2 </a:t>
                </a:r>
              </a:p>
            </p:txBody>
          </p:sp>
          <p:sp>
            <p:nvSpPr>
              <p:cNvPr id="123" name="Text Box 98"/>
              <p:cNvSpPr txBox="1">
                <a:spLocks noChangeArrowheads="1"/>
              </p:cNvSpPr>
              <p:nvPr/>
            </p:nvSpPr>
            <p:spPr bwMode="auto">
              <a:xfrm>
                <a:off x="6138447" y="884729"/>
                <a:ext cx="15135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b="1" dirty="0">
                    <a:solidFill>
                      <a:prstClr val="black"/>
                    </a:solidFill>
                    <a:latin typeface="微软雅黑" panose="020B0503020204020204" pitchFamily="34" charset="-122"/>
                    <a:ea typeface="微软雅黑" panose="020B0503020204020204" pitchFamily="34" charset="-122"/>
                  </a:rPr>
                  <a:t>R</a:t>
                </a:r>
                <a:r>
                  <a:rPr lang="en-US" altLang="zh-CN" sz="1400" b="1" baseline="-25000" dirty="0">
                    <a:solidFill>
                      <a:prstClr val="black"/>
                    </a:solidFill>
                    <a:latin typeface="微软雅黑" panose="020B0503020204020204" pitchFamily="34" charset="-122"/>
                    <a:ea typeface="微软雅黑" panose="020B0503020204020204" pitchFamily="34" charset="-122"/>
                  </a:rPr>
                  <a:t>1</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的部分转发表</a:t>
                </a:r>
                <a:endParaRPr lang="zh-CN" altLang="en-US" sz="1400" b="1" baseline="-25000" dirty="0">
                  <a:solidFill>
                    <a:prstClr val="black"/>
                  </a:solidFill>
                  <a:latin typeface="微软雅黑" panose="020B0503020204020204" pitchFamily="34" charset="-122"/>
                  <a:ea typeface="微软雅黑" panose="020B0503020204020204" pitchFamily="34" charset="-122"/>
                </a:endParaRPr>
              </a:p>
            </p:txBody>
          </p:sp>
        </p:grpSp>
        <p:pic>
          <p:nvPicPr>
            <p:cNvPr id="129"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887487" y="315983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0"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22705" y="2689821"/>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pic>
          <p:nvPicPr>
            <p:cNvPr id="131" name="Picture 58"/>
            <p:cNvPicPr>
              <a:picLocks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94672" y="1507068"/>
              <a:ext cx="581025"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699">
                  <a:solidFill>
                    <a:srgbClr val="000000"/>
                  </a:solidFill>
                  <a:miter lim="800000"/>
                  <a:headEnd/>
                  <a:tailEnd/>
                </a14:hiddenLine>
              </a:ext>
            </a:extLst>
          </p:spPr>
        </p:pic>
      </p:grpSp>
      <p:sp>
        <p:nvSpPr>
          <p:cNvPr id="66" name="AutoShape 63"/>
          <p:cNvSpPr>
            <a:spLocks noChangeArrowheads="1"/>
          </p:cNvSpPr>
          <p:nvPr/>
        </p:nvSpPr>
        <p:spPr bwMode="auto">
          <a:xfrm>
            <a:off x="5047836" y="2007953"/>
            <a:ext cx="547288" cy="142367"/>
          </a:xfrm>
          <a:prstGeom prst="rightArrow">
            <a:avLst>
              <a:gd name="adj1" fmla="val 50000"/>
              <a:gd name="adj2" fmla="val 66728"/>
            </a:avLst>
          </a:prstGeom>
          <a:solidFill>
            <a:srgbClr val="FFFF00"/>
          </a:solidFill>
          <a:ln w="12700">
            <a:solidFill>
              <a:schemeClr val="tx1"/>
            </a:solidFill>
            <a:miter lim="800000"/>
            <a:headEnd/>
            <a:tailEnd/>
          </a:ln>
          <a:effectLst/>
        </p:spPr>
        <p:txBody>
          <a:bodyPr wrap="none" anchor="ctr"/>
          <a:lstStyle/>
          <a:p>
            <a:endParaRPr lang="zh-CN" altLang="en-US">
              <a:solidFill>
                <a:srgbClr val="CC00CC"/>
              </a:solidFill>
            </a:endParaRPr>
          </a:p>
        </p:txBody>
      </p:sp>
      <p:sp>
        <p:nvSpPr>
          <p:cNvPr id="3" name="Text Box 155"/>
          <p:cNvSpPr txBox="1">
            <a:spLocks noChangeArrowheads="1"/>
          </p:cNvSpPr>
          <p:nvPr/>
        </p:nvSpPr>
        <p:spPr bwMode="auto">
          <a:xfrm>
            <a:off x="1196429" y="594101"/>
            <a:ext cx="6864206" cy="363176"/>
          </a:xfrm>
          <a:prstGeom prst="rect">
            <a:avLst/>
          </a:prstGeom>
          <a:solidFill>
            <a:srgbClr val="C00000"/>
          </a:solidFill>
          <a:ln w="9525">
            <a:noFill/>
            <a:miter lim="800000"/>
            <a:headEnd/>
            <a:tailEnd/>
          </a:ln>
          <a:effectLst/>
          <a:extLst/>
        </p:spPr>
        <p:txBody>
          <a:bodyPr wrap="square">
            <a:spAutoFit/>
          </a:bodyPr>
          <a:lstStyle>
            <a:defPPr>
              <a:defRPr lang="zh-CN"/>
            </a:defPPr>
            <a:lvl1pPr algn="ctr">
              <a:lnSpc>
                <a:spcPct val="110000"/>
              </a:lnSpc>
              <a:defRPr sz="1600" b="1">
                <a:solidFill>
                  <a:schemeClr val="bg1"/>
                </a:solidFill>
                <a:latin typeface="微软雅黑" pitchFamily="34" charset="-122"/>
                <a:ea typeface="微软雅黑" pitchFamily="34" charset="-122"/>
              </a:defRPr>
            </a:lvl1pPr>
          </a:lstStyle>
          <a:p>
            <a:r>
              <a:rPr lang="zh-CN" altLang="en-US" dirty="0">
                <a:solidFill>
                  <a:prstClr val="white"/>
                </a:solidFill>
              </a:rPr>
              <a:t>路由器 </a:t>
            </a:r>
            <a:r>
              <a:rPr lang="en-US" altLang="zh-CN" dirty="0">
                <a:solidFill>
                  <a:prstClr val="white"/>
                </a:solidFill>
              </a:rPr>
              <a:t>R</a:t>
            </a:r>
            <a:r>
              <a:rPr lang="en-US" altLang="zh-CN" baseline="-25000" dirty="0">
                <a:solidFill>
                  <a:prstClr val="white"/>
                </a:solidFill>
              </a:rPr>
              <a:t>1</a:t>
            </a:r>
            <a:r>
              <a:rPr lang="en-US" altLang="zh-CN" dirty="0">
                <a:solidFill>
                  <a:prstClr val="white"/>
                </a:solidFill>
              </a:rPr>
              <a:t> </a:t>
            </a:r>
            <a:r>
              <a:rPr lang="zh-CN" altLang="en-US" dirty="0">
                <a:solidFill>
                  <a:prstClr val="white"/>
                </a:solidFill>
              </a:rPr>
              <a:t>收到分组后查找转发表</a:t>
            </a:r>
            <a:r>
              <a:rPr lang="zh-CN" altLang="en-US" dirty="0" smtClean="0">
                <a:solidFill>
                  <a:prstClr val="white"/>
                </a:solidFill>
              </a:rPr>
              <a:t>。接着检查第 </a:t>
            </a:r>
            <a:r>
              <a:rPr lang="en-US" altLang="zh-CN" dirty="0">
                <a:solidFill>
                  <a:prstClr val="white"/>
                </a:solidFill>
              </a:rPr>
              <a:t>3</a:t>
            </a:r>
            <a:r>
              <a:rPr lang="en-US" altLang="zh-CN" dirty="0" smtClean="0">
                <a:solidFill>
                  <a:prstClr val="white"/>
                </a:solidFill>
              </a:rPr>
              <a:t> </a:t>
            </a:r>
            <a:r>
              <a:rPr lang="zh-CN" altLang="en-US" dirty="0" smtClean="0">
                <a:solidFill>
                  <a:prstClr val="white"/>
                </a:solidFill>
              </a:rPr>
              <a:t>行</a:t>
            </a:r>
            <a:r>
              <a:rPr lang="zh-CN" altLang="en-US" dirty="0">
                <a:solidFill>
                  <a:prstClr val="white"/>
                </a:solidFill>
              </a:rPr>
              <a:t>。 </a:t>
            </a:r>
          </a:p>
        </p:txBody>
      </p:sp>
      <p:sp>
        <p:nvSpPr>
          <p:cNvPr id="121" name="Text Box 155"/>
          <p:cNvSpPr txBox="1">
            <a:spLocks noChangeArrowheads="1"/>
          </p:cNvSpPr>
          <p:nvPr/>
        </p:nvSpPr>
        <p:spPr bwMode="auto">
          <a:xfrm>
            <a:off x="1196428" y="4333600"/>
            <a:ext cx="6865199" cy="397032"/>
          </a:xfrm>
          <a:prstGeom prst="rect">
            <a:avLst/>
          </a:prstGeom>
          <a:solidFill>
            <a:srgbClr val="0070C0"/>
          </a:solidFill>
          <a:ln w="9525">
            <a:noFill/>
            <a:miter lim="800000"/>
            <a:headEnd/>
            <a:tailEnd/>
          </a:ln>
          <a:effectLst/>
          <a:extLst/>
        </p:spPr>
        <p:txBody>
          <a:bodyPr wrap="square">
            <a:spAutoFit/>
          </a:bodyPr>
          <a:lstStyle/>
          <a:p>
            <a:pPr algn="ctr">
              <a:lnSpc>
                <a:spcPct val="110000"/>
              </a:lnSpc>
            </a:pPr>
            <a:r>
              <a:rPr lang="en-US" altLang="zh-CN" b="1" dirty="0">
                <a:solidFill>
                  <a:srgbClr val="FFFF00"/>
                </a:solidFill>
                <a:latin typeface="微软雅黑" pitchFamily="34" charset="-122"/>
                <a:ea typeface="微软雅黑" pitchFamily="34" charset="-122"/>
              </a:rPr>
              <a:t>128.1.2.196 </a:t>
            </a:r>
            <a:r>
              <a:rPr lang="en-US" altLang="zh-CN" b="1" dirty="0" smtClean="0">
                <a:solidFill>
                  <a:srgbClr val="F79646"/>
                </a:solidFill>
                <a:latin typeface="微软雅黑" pitchFamily="34" charset="-122"/>
                <a:ea typeface="微软雅黑" pitchFamily="34" charset="-122"/>
              </a:rPr>
              <a:t>AND</a:t>
            </a:r>
            <a:r>
              <a:rPr lang="en-US" altLang="zh-CN" b="1" dirty="0" smtClean="0">
                <a:solidFill>
                  <a:prstClr val="white"/>
                </a:solidFill>
                <a:latin typeface="微软雅黑" pitchFamily="34" charset="-122"/>
                <a:ea typeface="微软雅黑" pitchFamily="34" charset="-122"/>
              </a:rPr>
              <a:t> 255.255.255.192 = 128.1.2.192     </a:t>
            </a:r>
            <a:r>
              <a:rPr lang="zh-CN" altLang="en-US" b="1" dirty="0" smtClean="0">
                <a:solidFill>
                  <a:srgbClr val="FFFF00"/>
                </a:solidFill>
                <a:latin typeface="微软雅黑" pitchFamily="34" charset="-122"/>
                <a:ea typeface="微软雅黑" pitchFamily="34" charset="-122"/>
              </a:rPr>
              <a:t>匹配</a:t>
            </a:r>
            <a:r>
              <a:rPr lang="en-US" altLang="zh-CN" b="1" dirty="0" smtClean="0">
                <a:solidFill>
                  <a:srgbClr val="FFFF00"/>
                </a:solidFill>
                <a:latin typeface="微软雅黑" pitchFamily="34" charset="-122"/>
                <a:ea typeface="微软雅黑" pitchFamily="34" charset="-122"/>
              </a:rPr>
              <a:t>!</a:t>
            </a:r>
            <a:endParaRPr lang="en-US" altLang="zh-CN" b="1" dirty="0">
              <a:solidFill>
                <a:srgbClr val="FFFF00"/>
              </a:solidFill>
              <a:latin typeface="微软雅黑" pitchFamily="34" charset="-122"/>
              <a:ea typeface="微软雅黑" pitchFamily="34" charset="-122"/>
            </a:endParaRPr>
          </a:p>
        </p:txBody>
      </p:sp>
      <p:sp>
        <p:nvSpPr>
          <p:cNvPr id="69" name="Text Box 9"/>
          <p:cNvSpPr txBox="1">
            <a:spLocks noChangeArrowheads="1"/>
          </p:cNvSpPr>
          <p:nvPr/>
        </p:nvSpPr>
        <p:spPr bwMode="auto">
          <a:xfrm>
            <a:off x="482255" y="1966596"/>
            <a:ext cx="137569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smtClean="0">
                <a:solidFill>
                  <a:prstClr val="black"/>
                </a:solidFill>
                <a:latin typeface="微软雅黑" panose="020B0503020204020204" pitchFamily="34" charset="-122"/>
                <a:ea typeface="微软雅黑" panose="020B0503020204020204" pitchFamily="34" charset="-122"/>
              </a:rPr>
              <a:t>128.1.2.196</a:t>
            </a:r>
            <a:endParaRPr lang="en-US" altLang="zh-CN" sz="1600" b="1" dirty="0">
              <a:solidFill>
                <a:prstClr val="black"/>
              </a:solidFill>
              <a:latin typeface="微软雅黑" panose="020B0503020204020204" pitchFamily="34" charset="-122"/>
              <a:ea typeface="微软雅黑" panose="020B0503020204020204" pitchFamily="34" charset="-122"/>
            </a:endParaRPr>
          </a:p>
        </p:txBody>
      </p:sp>
      <p:sp>
        <p:nvSpPr>
          <p:cNvPr id="89" name="Text Box 39"/>
          <p:cNvSpPr txBox="1">
            <a:spLocks noChangeArrowheads="1"/>
          </p:cNvSpPr>
          <p:nvPr/>
        </p:nvSpPr>
        <p:spPr bwMode="auto">
          <a:xfrm>
            <a:off x="401517" y="1674991"/>
            <a:ext cx="1012877" cy="338554"/>
          </a:xfrm>
          <a:prstGeom prst="rect">
            <a:avLst/>
          </a:prstGeom>
          <a:solidFill>
            <a:srgbClr val="00FFFF"/>
          </a:solidFill>
          <a:ln w="9525">
            <a:solidFill>
              <a:schemeClr val="tx1"/>
            </a:solidFill>
            <a:miter lim="800000"/>
            <a:headEnd/>
            <a:tailEnd/>
          </a:ln>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目的</a:t>
            </a:r>
            <a:r>
              <a:rPr lang="zh-CN" altLang="en-US" sz="1600" b="1" dirty="0" smtClean="0">
                <a:solidFill>
                  <a:prstClr val="black"/>
                </a:solidFill>
                <a:latin typeface="微软雅黑" panose="020B0503020204020204" pitchFamily="34" charset="-122"/>
                <a:ea typeface="微软雅黑" panose="020B0503020204020204" pitchFamily="34" charset="-122"/>
              </a:rPr>
              <a:t>主机</a:t>
            </a:r>
            <a:endParaRPr lang="en-US" altLang="zh-CN" sz="1600" b="1" baseline="-25000" dirty="0">
              <a:solidFill>
                <a:prstClr val="black"/>
              </a:solidFill>
              <a:latin typeface="微软雅黑" panose="020B0503020204020204" pitchFamily="34" charset="-122"/>
              <a:ea typeface="微软雅黑" panose="020B0503020204020204" pitchFamily="34" charset="-122"/>
            </a:endParaRPr>
          </a:p>
        </p:txBody>
      </p:sp>
      <p:sp>
        <p:nvSpPr>
          <p:cNvPr id="95" name="Text Box 38"/>
          <p:cNvSpPr txBox="1">
            <a:spLocks noChangeArrowheads="1"/>
          </p:cNvSpPr>
          <p:nvPr/>
        </p:nvSpPr>
        <p:spPr bwMode="auto">
          <a:xfrm>
            <a:off x="354487" y="2757515"/>
            <a:ext cx="16001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b="1" dirty="0">
                <a:solidFill>
                  <a:prstClr val="black"/>
                </a:solidFill>
                <a:latin typeface="微软雅黑" panose="020B0503020204020204" pitchFamily="34" charset="-122"/>
                <a:ea typeface="微软雅黑" panose="020B0503020204020204" pitchFamily="34" charset="-122"/>
              </a:rPr>
              <a:t>子网前缀</a:t>
            </a:r>
            <a:endParaRPr lang="en-US" altLang="zh-CN" sz="1600" b="1" dirty="0">
              <a:solidFill>
                <a:prstClr val="black"/>
              </a:solidFill>
              <a:latin typeface="微软雅黑" panose="020B0503020204020204" pitchFamily="34" charset="-122"/>
              <a:ea typeface="微软雅黑" panose="020B0503020204020204" pitchFamily="34" charset="-122"/>
            </a:endParaRPr>
          </a:p>
          <a:p>
            <a:pPr algn="ctr" eaLnBrk="1" hangingPunct="1"/>
            <a:r>
              <a:rPr lang="en-US" altLang="zh-CN" sz="1600" b="1" dirty="0" smtClean="0">
                <a:solidFill>
                  <a:srgbClr val="0000FF"/>
                </a:solidFill>
                <a:latin typeface="微软雅黑" panose="020B0503020204020204" pitchFamily="34" charset="-122"/>
                <a:ea typeface="微软雅黑" panose="020B0503020204020204" pitchFamily="34" charset="-122"/>
              </a:rPr>
              <a:t>128.1.3.64/26</a:t>
            </a:r>
            <a:endParaRPr lang="en-US" altLang="zh-CN" sz="1600" b="1" baseline="-25000" dirty="0">
              <a:solidFill>
                <a:srgbClr val="0000FF"/>
              </a:solidFill>
              <a:latin typeface="微软雅黑" panose="020B0503020204020204" pitchFamily="34" charset="-122"/>
              <a:ea typeface="微软雅黑" panose="020B0503020204020204" pitchFamily="34" charset="-122"/>
            </a:endParaRPr>
          </a:p>
        </p:txBody>
      </p:sp>
      <p:sp>
        <p:nvSpPr>
          <p:cNvPr id="122" name="Text Box 38"/>
          <p:cNvSpPr txBox="1">
            <a:spLocks noChangeArrowheads="1"/>
          </p:cNvSpPr>
          <p:nvPr/>
        </p:nvSpPr>
        <p:spPr bwMode="auto">
          <a:xfrm>
            <a:off x="908984" y="2489487"/>
            <a:ext cx="449746" cy="298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b="1" dirty="0">
                <a:solidFill>
                  <a:prstClr val="black"/>
                </a:solidFill>
                <a:latin typeface="微软雅黑" panose="020B0503020204020204" pitchFamily="34" charset="-122"/>
                <a:ea typeface="微软雅黑" panose="020B0503020204020204" pitchFamily="34" charset="-122"/>
              </a:rPr>
              <a:t>N</a:t>
            </a:r>
            <a:r>
              <a:rPr lang="en-US" altLang="zh-CN" sz="1600" b="1" baseline="-25000" dirty="0">
                <a:solidFill>
                  <a:prstClr val="black"/>
                </a:solidFill>
                <a:latin typeface="微软雅黑" panose="020B0503020204020204" pitchFamily="34" charset="-122"/>
                <a:ea typeface="微软雅黑" panose="020B0503020204020204" pitchFamily="34" charset="-122"/>
              </a:rPr>
              <a:t>3</a:t>
            </a:r>
          </a:p>
        </p:txBody>
      </p:sp>
    </p:spTree>
    <p:extLst>
      <p:ext uri="{BB962C8B-B14F-4D97-AF65-F5344CB8AC3E}">
        <p14:creationId xmlns:p14="http://schemas.microsoft.com/office/powerpoint/2010/main" val="32671420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0"/>
                                  </p:stCondLst>
                                  <p:childTnLst>
                                    <p:anim calcmode="discrete" valueType="str">
                                      <p:cBhvr>
                                        <p:cTn id="9" dur="1000" fill="hold"/>
                                        <p:tgtEl>
                                          <p:spTgt spid="66"/>
                                        </p:tgtEl>
                                        <p:attrNameLst>
                                          <p:attrName>style.visibility</p:attrName>
                                        </p:attrNameLst>
                                      </p:cBhvr>
                                      <p:tavLst>
                                        <p:tav tm="0">
                                          <p:val>
                                            <p:strVal val="hidden"/>
                                          </p:val>
                                        </p:tav>
                                        <p:tav tm="50000">
                                          <p:val>
                                            <p:strVal val="visible"/>
                                          </p:val>
                                        </p:tav>
                                      </p:tavLst>
                                    </p:anim>
                                  </p:childTnLst>
                                </p:cTn>
                              </p:par>
                            </p:childTnLst>
                          </p:cTn>
                        </p:par>
                        <p:par>
                          <p:cTn id="10" fill="hold">
                            <p:stCondLst>
                              <p:cond delay="3000"/>
                            </p:stCondLst>
                            <p:childTnLst>
                              <p:par>
                                <p:cTn id="11" presetID="22" presetClass="entr" presetSubtype="1" fill="hold" grpId="0" nodeType="afterEffect">
                                  <p:stCondLst>
                                    <p:cond delay="0"/>
                                  </p:stCondLst>
                                  <p:childTnLst>
                                    <p:set>
                                      <p:cBhvr>
                                        <p:cTn id="12" dur="1" fill="hold">
                                          <p:stCondLst>
                                            <p:cond delay="0"/>
                                          </p:stCondLst>
                                        </p:cTn>
                                        <p:tgtEl>
                                          <p:spTgt spid="121"/>
                                        </p:tgtEl>
                                        <p:attrNameLst>
                                          <p:attrName>style.visibility</p:attrName>
                                        </p:attrNameLst>
                                      </p:cBhvr>
                                      <p:to>
                                        <p:strVal val="visible"/>
                                      </p:to>
                                    </p:set>
                                    <p:animEffect transition="in" filter="wipe(up)">
                                      <p:cBhvr>
                                        <p:cTn id="13"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12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3" y="1039691"/>
            <a:ext cx="8053711" cy="515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7188" indent="-357188">
              <a:lnSpc>
                <a:spcPts val="3300"/>
              </a:lnSpc>
              <a:buClr>
                <a:srgbClr val="0070C0"/>
              </a:buClr>
              <a:buFont typeface="Wingdings" pitchFamily="2" charset="2"/>
              <a:buChar char="l"/>
            </a:pPr>
            <a:r>
              <a:rPr lang="zh-CN" altLang="en-US" sz="2000" b="1" dirty="0" smtClean="0">
                <a:solidFill>
                  <a:srgbClr val="C00000"/>
                </a:solidFill>
                <a:latin typeface="微软雅黑" pitchFamily="34" charset="-122"/>
                <a:ea typeface="微软雅黑" pitchFamily="34" charset="-122"/>
              </a:rPr>
              <a:t>问题：</a:t>
            </a:r>
            <a:r>
              <a:rPr lang="en-US" altLang="zh-CN" sz="2000" b="1" dirty="0" smtClean="0">
                <a:solidFill>
                  <a:prstClr val="black"/>
                </a:solidFill>
                <a:latin typeface="微软雅黑" pitchFamily="34" charset="-122"/>
                <a:ea typeface="微软雅黑" pitchFamily="34" charset="-122"/>
              </a:rPr>
              <a:t>R</a:t>
            </a:r>
            <a:r>
              <a:rPr lang="en-US" altLang="zh-CN" sz="2000" b="1" baseline="-25000" dirty="0" smtClean="0">
                <a:solidFill>
                  <a:prstClr val="black"/>
                </a:solidFill>
                <a:latin typeface="微软雅黑" pitchFamily="34" charset="-122"/>
                <a:ea typeface="微软雅黑" pitchFamily="34" charset="-122"/>
              </a:rPr>
              <a:t>1</a:t>
            </a:r>
            <a:r>
              <a:rPr lang="en-US" altLang="zh-CN" sz="2000" b="1" dirty="0" smtClean="0">
                <a:solidFill>
                  <a:prstClr val="black"/>
                </a:solidFill>
                <a:latin typeface="微软雅黑" pitchFamily="34" charset="-122"/>
                <a:ea typeface="微软雅黑" pitchFamily="34" charset="-122"/>
              </a:rPr>
              <a:t> </a:t>
            </a:r>
            <a:r>
              <a:rPr lang="zh-CN" altLang="en-US" sz="2000" b="1" dirty="0" smtClean="0">
                <a:solidFill>
                  <a:prstClr val="black"/>
                </a:solidFill>
                <a:latin typeface="微软雅黑" pitchFamily="34" charset="-122"/>
                <a:ea typeface="微软雅黑" pitchFamily="34" charset="-122"/>
              </a:rPr>
              <a:t>从哪个接口向外转发分组？</a:t>
            </a:r>
            <a:endParaRPr lang="en-US" altLang="zh-CN" sz="2000" b="1" dirty="0" smtClean="0">
              <a:solidFill>
                <a:prstClr val="black"/>
              </a:solidFill>
              <a:latin typeface="微软雅黑" pitchFamily="34" charset="-122"/>
              <a:ea typeface="微软雅黑" pitchFamily="34" charset="-122"/>
            </a:endParaRPr>
          </a:p>
        </p:txBody>
      </p:sp>
      <p:sp>
        <p:nvSpPr>
          <p:cNvPr id="3" name="AutoShape 5"/>
          <p:cNvSpPr>
            <a:spLocks noChangeArrowheads="1"/>
          </p:cNvSpPr>
          <p:nvPr/>
        </p:nvSpPr>
        <p:spPr bwMode="auto">
          <a:xfrm>
            <a:off x="545144" y="611983"/>
            <a:ext cx="8053712" cy="388721"/>
          </a:xfrm>
          <a:prstGeom prst="roundRect">
            <a:avLst>
              <a:gd name="adj" fmla="val 16667"/>
            </a:avLst>
          </a:prstGeom>
          <a:solidFill>
            <a:srgbClr val="0089FA"/>
          </a:solidFill>
          <a:ln>
            <a:noFill/>
          </a:ln>
          <a:effectLst/>
          <a:extLst/>
        </p:spPr>
        <p:txBody>
          <a:bodyPr wrap="none" anchor="ctr"/>
          <a:lstStyle/>
          <a:p>
            <a:endParaRPr lang="zh-CN" altLang="en-US">
              <a:solidFill>
                <a:prstClr val="black"/>
              </a:solidFill>
            </a:endParaRPr>
          </a:p>
        </p:txBody>
      </p:sp>
      <p:sp>
        <p:nvSpPr>
          <p:cNvPr id="4" name="Rectangle 6"/>
          <p:cNvSpPr>
            <a:spLocks noChangeArrowheads="1"/>
          </p:cNvSpPr>
          <p:nvPr/>
        </p:nvSpPr>
        <p:spPr bwMode="auto">
          <a:xfrm>
            <a:off x="3093072" y="571120"/>
            <a:ext cx="29578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prstClr val="white"/>
                </a:solidFill>
                <a:latin typeface="微软雅黑" pitchFamily="34" charset="-122"/>
                <a:ea typeface="微软雅黑" pitchFamily="34" charset="-122"/>
              </a:rPr>
              <a:t>4.3.2  </a:t>
            </a:r>
            <a:r>
              <a:rPr lang="zh-CN" altLang="en-US" sz="2400" b="1" dirty="0">
                <a:solidFill>
                  <a:prstClr val="white"/>
                </a:solidFill>
                <a:latin typeface="微软雅黑" pitchFamily="34" charset="-122"/>
                <a:ea typeface="微软雅黑" pitchFamily="34" charset="-122"/>
              </a:rPr>
              <a:t>最长前缀匹配</a:t>
            </a:r>
          </a:p>
        </p:txBody>
      </p:sp>
      <p:grpSp>
        <p:nvGrpSpPr>
          <p:cNvPr id="5" name="组合 5"/>
          <p:cNvGrpSpPr/>
          <p:nvPr/>
        </p:nvGrpSpPr>
        <p:grpSpPr>
          <a:xfrm>
            <a:off x="2177631" y="1710526"/>
            <a:ext cx="5247735" cy="1148300"/>
            <a:chOff x="1524000" y="1321631"/>
            <a:chExt cx="6096000" cy="1148300"/>
          </a:xfrm>
        </p:grpSpPr>
        <p:sp>
          <p:nvSpPr>
            <p:cNvPr id="7" name="任意多边形 6"/>
            <p:cNvSpPr/>
            <p:nvPr/>
          </p:nvSpPr>
          <p:spPr>
            <a:xfrm>
              <a:off x="1524000" y="1321631"/>
              <a:ext cx="6096000" cy="439946"/>
            </a:xfrm>
            <a:custGeom>
              <a:avLst/>
              <a:gdLst>
                <a:gd name="connsiteX0" fmla="*/ 0 w 6096000"/>
                <a:gd name="connsiteY0" fmla="*/ 87784 h 526696"/>
                <a:gd name="connsiteX1" fmla="*/ 87784 w 6096000"/>
                <a:gd name="connsiteY1" fmla="*/ 0 h 526696"/>
                <a:gd name="connsiteX2" fmla="*/ 6008216 w 6096000"/>
                <a:gd name="connsiteY2" fmla="*/ 0 h 526696"/>
                <a:gd name="connsiteX3" fmla="*/ 6096000 w 6096000"/>
                <a:gd name="connsiteY3" fmla="*/ 87784 h 526696"/>
                <a:gd name="connsiteX4" fmla="*/ 6096000 w 6096000"/>
                <a:gd name="connsiteY4" fmla="*/ 438912 h 526696"/>
                <a:gd name="connsiteX5" fmla="*/ 6008216 w 6096000"/>
                <a:gd name="connsiteY5" fmla="*/ 526696 h 526696"/>
                <a:gd name="connsiteX6" fmla="*/ 87784 w 6096000"/>
                <a:gd name="connsiteY6" fmla="*/ 526696 h 526696"/>
                <a:gd name="connsiteX7" fmla="*/ 0 w 6096000"/>
                <a:gd name="connsiteY7" fmla="*/ 438912 h 526696"/>
                <a:gd name="connsiteX8" fmla="*/ 0 w 6096000"/>
                <a:gd name="connsiteY8" fmla="*/ 87784 h 52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26696">
                  <a:moveTo>
                    <a:pt x="0" y="87784"/>
                  </a:moveTo>
                  <a:cubicBezTo>
                    <a:pt x="0" y="39302"/>
                    <a:pt x="39302" y="0"/>
                    <a:pt x="87784" y="0"/>
                  </a:cubicBezTo>
                  <a:lnTo>
                    <a:pt x="6008216" y="0"/>
                  </a:lnTo>
                  <a:cubicBezTo>
                    <a:pt x="6056698" y="0"/>
                    <a:pt x="6096000" y="39302"/>
                    <a:pt x="6096000" y="87784"/>
                  </a:cubicBezTo>
                  <a:lnTo>
                    <a:pt x="6096000" y="438912"/>
                  </a:lnTo>
                  <a:cubicBezTo>
                    <a:pt x="6096000" y="487394"/>
                    <a:pt x="6056698" y="526696"/>
                    <a:pt x="6008216" y="526696"/>
                  </a:cubicBezTo>
                  <a:lnTo>
                    <a:pt x="87784" y="526696"/>
                  </a:lnTo>
                  <a:cubicBezTo>
                    <a:pt x="39302" y="526696"/>
                    <a:pt x="0" y="487394"/>
                    <a:pt x="0" y="438912"/>
                  </a:cubicBezTo>
                  <a:lnTo>
                    <a:pt x="0" y="87784"/>
                  </a:lnTo>
                  <a:close/>
                </a:path>
              </a:pathLst>
            </a:custGeom>
            <a:solidFill>
              <a:srgbClr val="00B0F0"/>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94291" tIns="94291" rIns="94291" bIns="94291" numCol="1" spcCol="1270" anchor="ctr" anchorCtr="0">
              <a:noAutofit/>
            </a:bodyPr>
            <a:lstStyle/>
            <a:p>
              <a:pPr defTabSz="800100">
                <a:spcBef>
                  <a:spcPct val="0"/>
                </a:spcBef>
                <a:spcAft>
                  <a:spcPct val="35000"/>
                </a:spcAft>
              </a:pPr>
              <a:r>
                <a:rPr lang="en-US" altLang="zh-CN" b="1" dirty="0" smtClean="0">
                  <a:solidFill>
                    <a:prstClr val="black"/>
                  </a:solidFill>
                  <a:latin typeface="微软雅黑" panose="020B0503020204020204" pitchFamily="34" charset="-122"/>
                  <a:ea typeface="微软雅黑" panose="020B0503020204020204" pitchFamily="34" charset="-122"/>
                </a:rPr>
                <a:t>A.  </a:t>
              </a:r>
              <a:r>
                <a:rPr lang="zh-CN" altLang="en-US" b="1" dirty="0" smtClean="0">
                  <a:solidFill>
                    <a:prstClr val="black"/>
                  </a:solidFill>
                  <a:latin typeface="微软雅黑" panose="020B0503020204020204" pitchFamily="34" charset="-122"/>
                  <a:ea typeface="微软雅黑" panose="020B0503020204020204" pitchFamily="34" charset="-122"/>
                </a:rPr>
                <a:t>接口 </a:t>
              </a:r>
              <a:r>
                <a:rPr lang="en-US" altLang="zh-CN" b="1" dirty="0" smtClean="0">
                  <a:solidFill>
                    <a:prstClr val="black"/>
                  </a:solidFill>
                  <a:latin typeface="微软雅黑" panose="020B0503020204020204" pitchFamily="34" charset="-122"/>
                  <a:ea typeface="微软雅黑" panose="020B0503020204020204" pitchFamily="34" charset="-122"/>
                </a:rPr>
                <a:t>0 </a:t>
              </a:r>
              <a:r>
                <a:rPr lang="zh-CN" altLang="en-US" b="1" dirty="0">
                  <a:solidFill>
                    <a:prstClr val="black"/>
                  </a:solidFill>
                  <a:latin typeface="微软雅黑" panose="020B0503020204020204" pitchFamily="34" charset="-122"/>
                  <a:ea typeface="微软雅黑" panose="020B0503020204020204" pitchFamily="34" charset="-122"/>
                </a:rPr>
                <a:t>？</a:t>
              </a:r>
            </a:p>
          </p:txBody>
        </p:sp>
        <p:sp>
          <p:nvSpPr>
            <p:cNvPr id="8" name="任意多边形 7"/>
            <p:cNvSpPr/>
            <p:nvPr/>
          </p:nvSpPr>
          <p:spPr>
            <a:xfrm>
              <a:off x="1524000" y="2029985"/>
              <a:ext cx="6096000" cy="439946"/>
            </a:xfrm>
            <a:custGeom>
              <a:avLst/>
              <a:gdLst>
                <a:gd name="connsiteX0" fmla="*/ 0 w 6096000"/>
                <a:gd name="connsiteY0" fmla="*/ 87784 h 526696"/>
                <a:gd name="connsiteX1" fmla="*/ 87784 w 6096000"/>
                <a:gd name="connsiteY1" fmla="*/ 0 h 526696"/>
                <a:gd name="connsiteX2" fmla="*/ 6008216 w 6096000"/>
                <a:gd name="connsiteY2" fmla="*/ 0 h 526696"/>
                <a:gd name="connsiteX3" fmla="*/ 6096000 w 6096000"/>
                <a:gd name="connsiteY3" fmla="*/ 87784 h 526696"/>
                <a:gd name="connsiteX4" fmla="*/ 6096000 w 6096000"/>
                <a:gd name="connsiteY4" fmla="*/ 438912 h 526696"/>
                <a:gd name="connsiteX5" fmla="*/ 6008216 w 6096000"/>
                <a:gd name="connsiteY5" fmla="*/ 526696 h 526696"/>
                <a:gd name="connsiteX6" fmla="*/ 87784 w 6096000"/>
                <a:gd name="connsiteY6" fmla="*/ 526696 h 526696"/>
                <a:gd name="connsiteX7" fmla="*/ 0 w 6096000"/>
                <a:gd name="connsiteY7" fmla="*/ 438912 h 526696"/>
                <a:gd name="connsiteX8" fmla="*/ 0 w 6096000"/>
                <a:gd name="connsiteY8" fmla="*/ 87784 h 52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6000" h="526696">
                  <a:moveTo>
                    <a:pt x="0" y="87784"/>
                  </a:moveTo>
                  <a:cubicBezTo>
                    <a:pt x="0" y="39302"/>
                    <a:pt x="39302" y="0"/>
                    <a:pt x="87784" y="0"/>
                  </a:cubicBezTo>
                  <a:lnTo>
                    <a:pt x="6008216" y="0"/>
                  </a:lnTo>
                  <a:cubicBezTo>
                    <a:pt x="6056698" y="0"/>
                    <a:pt x="6096000" y="39302"/>
                    <a:pt x="6096000" y="87784"/>
                  </a:cubicBezTo>
                  <a:lnTo>
                    <a:pt x="6096000" y="438912"/>
                  </a:lnTo>
                  <a:cubicBezTo>
                    <a:pt x="6096000" y="487394"/>
                    <a:pt x="6056698" y="526696"/>
                    <a:pt x="6008216" y="526696"/>
                  </a:cubicBezTo>
                  <a:lnTo>
                    <a:pt x="87784" y="526696"/>
                  </a:lnTo>
                  <a:cubicBezTo>
                    <a:pt x="39302" y="526696"/>
                    <a:pt x="0" y="487394"/>
                    <a:pt x="0" y="438912"/>
                  </a:cubicBezTo>
                  <a:lnTo>
                    <a:pt x="0" y="87784"/>
                  </a:lnTo>
                  <a:close/>
                </a:path>
              </a:pathLst>
            </a:custGeom>
          </p:spPr>
          <p:style>
            <a:lnRef idx="2">
              <a:schemeClr val="lt1">
                <a:hueOff val="0"/>
                <a:satOff val="0"/>
                <a:lumOff val="0"/>
                <a:alphaOff val="0"/>
              </a:schemeClr>
            </a:lnRef>
            <a:fillRef idx="1">
              <a:schemeClr val="accent5">
                <a:hueOff val="-9933876"/>
                <a:satOff val="39811"/>
                <a:lumOff val="8628"/>
                <a:alphaOff val="0"/>
              </a:schemeClr>
            </a:fillRef>
            <a:effectRef idx="0">
              <a:schemeClr val="accent5">
                <a:hueOff val="-9933876"/>
                <a:satOff val="39811"/>
                <a:lumOff val="8628"/>
                <a:alphaOff val="0"/>
              </a:schemeClr>
            </a:effectRef>
            <a:fontRef idx="minor">
              <a:schemeClr val="lt1"/>
            </a:fontRef>
          </p:style>
          <p:txBody>
            <a:bodyPr spcFirstLastPara="0" vert="horz" wrap="square" lIns="94291" tIns="94291" rIns="94291" bIns="94291" numCol="1" spcCol="1270" anchor="ctr" anchorCtr="0">
              <a:noAutofit/>
            </a:bodyPr>
            <a:lstStyle/>
            <a:p>
              <a:pPr defTabSz="800100">
                <a:spcBef>
                  <a:spcPct val="0"/>
                </a:spcBef>
                <a:spcAft>
                  <a:spcPct val="35000"/>
                </a:spcAft>
              </a:pPr>
              <a:r>
                <a:rPr lang="en-US" altLang="zh-CN" b="1" dirty="0" smtClean="0">
                  <a:solidFill>
                    <a:prstClr val="black"/>
                  </a:solidFill>
                  <a:latin typeface="微软雅黑" panose="020B0503020204020204" pitchFamily="34" charset="-122"/>
                  <a:ea typeface="微软雅黑" panose="020B0503020204020204" pitchFamily="34" charset="-122"/>
                </a:rPr>
                <a:t>B.  </a:t>
              </a:r>
              <a:r>
                <a:rPr lang="zh-CN" altLang="en-US" b="1" dirty="0" smtClean="0">
                  <a:solidFill>
                    <a:prstClr val="black"/>
                  </a:solidFill>
                  <a:latin typeface="微软雅黑" panose="020B0503020204020204" pitchFamily="34" charset="-122"/>
                  <a:ea typeface="微软雅黑" panose="020B0503020204020204" pitchFamily="34" charset="-122"/>
                </a:rPr>
                <a:t>接口 </a:t>
              </a:r>
              <a:r>
                <a:rPr lang="en-US" altLang="zh-CN" b="1" dirty="0" smtClean="0">
                  <a:solidFill>
                    <a:prstClr val="black"/>
                  </a:solidFill>
                  <a:latin typeface="微软雅黑" panose="020B0503020204020204" pitchFamily="34" charset="-122"/>
                  <a:ea typeface="微软雅黑" panose="020B0503020204020204" pitchFamily="34" charset="-122"/>
                </a:rPr>
                <a:t>1 </a:t>
              </a:r>
              <a:r>
                <a:rPr lang="zh-CN" altLang="en-US" b="1" dirty="0">
                  <a:solidFill>
                    <a:prstClr val="black"/>
                  </a:solidFill>
                  <a:latin typeface="微软雅黑" panose="020B0503020204020204" pitchFamily="34" charset="-122"/>
                  <a:ea typeface="微软雅黑" panose="020B0503020204020204" pitchFamily="34" charset="-122"/>
                </a:rPr>
                <a:t>？</a:t>
              </a:r>
            </a:p>
          </p:txBody>
        </p:sp>
      </p:grpSp>
      <p:sp>
        <p:nvSpPr>
          <p:cNvPr id="9" name="任意多边形 8"/>
          <p:cNvSpPr/>
          <p:nvPr/>
        </p:nvSpPr>
        <p:spPr>
          <a:xfrm>
            <a:off x="3777832" y="1710526"/>
            <a:ext cx="3298830" cy="439946"/>
          </a:xfrm>
          <a:custGeom>
            <a:avLst/>
            <a:gdLst>
              <a:gd name="connsiteX0" fmla="*/ 0 w 6096000"/>
              <a:gd name="connsiteY0" fmla="*/ 0 h 817235"/>
              <a:gd name="connsiteX1" fmla="*/ 6096000 w 6096000"/>
              <a:gd name="connsiteY1" fmla="*/ 0 h 817235"/>
              <a:gd name="connsiteX2" fmla="*/ 6096000 w 6096000"/>
              <a:gd name="connsiteY2" fmla="*/ 817235 h 817235"/>
              <a:gd name="connsiteX3" fmla="*/ 0 w 6096000"/>
              <a:gd name="connsiteY3" fmla="*/ 817235 h 817235"/>
              <a:gd name="connsiteX4" fmla="*/ 0 w 6096000"/>
              <a:gd name="connsiteY4" fmla="*/ 0 h 8172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96000" h="817235">
                <a:moveTo>
                  <a:pt x="0" y="0"/>
                </a:moveTo>
                <a:lnTo>
                  <a:pt x="6096000" y="0"/>
                </a:lnTo>
                <a:lnTo>
                  <a:pt x="6096000" y="817235"/>
                </a:lnTo>
                <a:lnTo>
                  <a:pt x="0" y="81723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3548" tIns="22860" rIns="128016" bIns="22860" numCol="1" spcCol="1270" anchor="ctr" anchorCtr="0">
            <a:noAutofit/>
          </a:bodyPr>
          <a:lstStyle/>
          <a:p>
            <a:pPr marL="0" lvl="1" defTabSz="800100">
              <a:spcBef>
                <a:spcPct val="0"/>
              </a:spcBef>
              <a:spcAft>
                <a:spcPts val="600"/>
              </a:spcAft>
            </a:pPr>
            <a:r>
              <a:rPr lang="zh-CN" altLang="en-US" b="1" dirty="0" smtClean="0">
                <a:solidFill>
                  <a:srgbClr val="0000CC"/>
                </a:solidFill>
                <a:latin typeface="微软雅黑" pitchFamily="34" charset="-122"/>
                <a:ea typeface="微软雅黑" pitchFamily="34" charset="-122"/>
              </a:rPr>
              <a:t>匹配的前缀</a:t>
            </a:r>
            <a:r>
              <a:rPr lang="zh-CN" altLang="en-US" b="1" dirty="0">
                <a:solidFill>
                  <a:srgbClr val="0000CC"/>
                </a:solidFill>
                <a:latin typeface="微软雅黑" pitchFamily="34" charset="-122"/>
                <a:ea typeface="微软雅黑" pitchFamily="34" charset="-122"/>
              </a:rPr>
              <a:t>最</a:t>
            </a:r>
            <a:r>
              <a:rPr lang="zh-CN" altLang="en-US" b="1" dirty="0" smtClean="0">
                <a:solidFill>
                  <a:srgbClr val="0000CC"/>
                </a:solidFill>
                <a:latin typeface="微软雅黑" pitchFamily="34" charset="-122"/>
                <a:ea typeface="微软雅黑" pitchFamily="34" charset="-122"/>
              </a:rPr>
              <a:t>长 </a:t>
            </a:r>
            <a:endParaRPr lang="en-US" altLang="zh-CN" b="1" dirty="0" smtClean="0">
              <a:solidFill>
                <a:srgbClr val="0000CC"/>
              </a:solidFill>
              <a:latin typeface="微软雅黑" panose="020B0503020204020204" pitchFamily="34" charset="-122"/>
              <a:ea typeface="微软雅黑" panose="020B0503020204020204" pitchFamily="34" charset="-122"/>
            </a:endParaRPr>
          </a:p>
        </p:txBody>
      </p:sp>
      <p:grpSp>
        <p:nvGrpSpPr>
          <p:cNvPr id="6" name="组合 9"/>
          <p:cNvGrpSpPr/>
          <p:nvPr/>
        </p:nvGrpSpPr>
        <p:grpSpPr>
          <a:xfrm>
            <a:off x="1698355" y="1727583"/>
            <a:ext cx="432614" cy="1131243"/>
            <a:chOff x="1044723" y="1338688"/>
            <a:chExt cx="432614" cy="1131243"/>
          </a:xfrm>
        </p:grpSpPr>
        <p:pic>
          <p:nvPicPr>
            <p:cNvPr id="11" name="图片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4723" y="1338688"/>
              <a:ext cx="405830" cy="405832"/>
            </a:xfrm>
            <a:prstGeom prst="rect">
              <a:avLst/>
            </a:prstGeom>
          </p:spPr>
        </p:pic>
        <p:pic>
          <p:nvPicPr>
            <p:cNvPr id="12" name="图片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44723" y="2029985"/>
              <a:ext cx="432614" cy="439946"/>
            </a:xfrm>
            <a:prstGeom prst="rect">
              <a:avLst/>
            </a:prstGeom>
          </p:spPr>
        </p:pic>
      </p:grpSp>
      <p:sp>
        <p:nvSpPr>
          <p:cNvPr id="10" name="矩形 9"/>
          <p:cNvSpPr/>
          <p:nvPr/>
        </p:nvSpPr>
        <p:spPr>
          <a:xfrm>
            <a:off x="1151066" y="3277849"/>
            <a:ext cx="6841863" cy="1052596"/>
          </a:xfrm>
          <a:prstGeom prst="rect">
            <a:avLst/>
          </a:prstGeom>
        </p:spPr>
        <p:txBody>
          <a:bodyPr wrap="square">
            <a:spAutoFit/>
          </a:bodyPr>
          <a:lstStyle/>
          <a:p>
            <a:pPr algn="ctr">
              <a:lnSpc>
                <a:spcPct val="130000"/>
              </a:lnSpc>
            </a:pPr>
            <a:r>
              <a:rPr lang="zh-CN" altLang="en-US" sz="2400" b="1" dirty="0">
                <a:solidFill>
                  <a:srgbClr val="CC0099"/>
                </a:solidFill>
                <a:latin typeface="微软雅黑" panose="020B0503020204020204" pitchFamily="34" charset="-122"/>
                <a:ea typeface="微软雅黑" panose="020B0503020204020204" pitchFamily="34" charset="-122"/>
              </a:rPr>
              <a:t>最长前缀匹配</a:t>
            </a:r>
            <a:r>
              <a:rPr lang="zh-CN" altLang="en-US" sz="2400" b="1" dirty="0" smtClean="0">
                <a:solidFill>
                  <a:srgbClr val="CC0099"/>
                </a:solidFill>
                <a:latin typeface="微软雅黑" panose="020B0503020204020204" pitchFamily="34" charset="-122"/>
                <a:ea typeface="微软雅黑" panose="020B0503020204020204" pitchFamily="34" charset="-122"/>
              </a:rPr>
              <a:t>：</a:t>
            </a:r>
            <a:endParaRPr lang="en-US" altLang="zh-CN" sz="2400" b="1" dirty="0" smtClean="0">
              <a:solidFill>
                <a:srgbClr val="CC0099"/>
              </a:solidFill>
              <a:latin typeface="微软雅黑" panose="020B0503020204020204" pitchFamily="34" charset="-122"/>
              <a:ea typeface="微软雅黑" panose="020B0503020204020204" pitchFamily="34" charset="-122"/>
            </a:endParaRPr>
          </a:p>
          <a:p>
            <a:pPr algn="ctr">
              <a:lnSpc>
                <a:spcPct val="130000"/>
              </a:lnSpc>
            </a:pPr>
            <a:r>
              <a:rPr lang="zh-CN" altLang="en-US" sz="2400" b="1" dirty="0" smtClean="0">
                <a:solidFill>
                  <a:prstClr val="black"/>
                </a:solidFill>
                <a:latin typeface="微软雅黑" panose="020B0503020204020204" pitchFamily="34" charset="-122"/>
                <a:ea typeface="微软雅黑" panose="020B0503020204020204" pitchFamily="34" charset="-122"/>
              </a:rPr>
              <a:t>选择</a:t>
            </a:r>
            <a:r>
              <a:rPr lang="zh-CN" altLang="en-US" sz="2400" b="1" dirty="0">
                <a:solidFill>
                  <a:prstClr val="black"/>
                </a:solidFill>
                <a:latin typeface="微软雅黑" panose="020B0503020204020204" pitchFamily="34" charset="-122"/>
                <a:ea typeface="微软雅黑" panose="020B0503020204020204" pitchFamily="34" charset="-122"/>
              </a:rPr>
              <a:t>前缀最长的一个作为匹配的前缀</a:t>
            </a:r>
          </a:p>
        </p:txBody>
      </p:sp>
    </p:spTree>
    <p:extLst>
      <p:ext uri="{BB962C8B-B14F-4D97-AF65-F5344CB8AC3E}">
        <p14:creationId xmlns:p14="http://schemas.microsoft.com/office/powerpoint/2010/main" val="4204940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0"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ChangeArrowheads="1"/>
          </p:cNvSpPr>
          <p:nvPr/>
        </p:nvSpPr>
        <p:spPr bwMode="auto">
          <a:xfrm>
            <a:off x="2629135" y="129509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2" name="Rectangle 10"/>
          <p:cNvSpPr>
            <a:spLocks noChangeArrowheads="1"/>
          </p:cNvSpPr>
          <p:nvPr/>
        </p:nvSpPr>
        <p:spPr bwMode="auto">
          <a:xfrm>
            <a:off x="2629135" y="1901522"/>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3" name="Rectangle 11"/>
          <p:cNvSpPr>
            <a:spLocks noChangeArrowheads="1"/>
          </p:cNvSpPr>
          <p:nvPr/>
        </p:nvSpPr>
        <p:spPr bwMode="auto">
          <a:xfrm>
            <a:off x="2629135" y="2519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dirty="0">
              <a:solidFill>
                <a:srgbClr val="FFFFFF"/>
              </a:solidFill>
              <a:latin typeface="宋体" panose="02010600030101010101" pitchFamily="2" charset="-122"/>
            </a:endParaRPr>
          </a:p>
        </p:txBody>
      </p:sp>
      <p:sp>
        <p:nvSpPr>
          <p:cNvPr id="14" name="Line 16"/>
          <p:cNvSpPr>
            <a:spLocks noChangeShapeType="1"/>
          </p:cNvSpPr>
          <p:nvPr/>
        </p:nvSpPr>
        <p:spPr bwMode="auto">
          <a:xfrm>
            <a:off x="3637198" y="863446"/>
            <a:ext cx="0" cy="2899216"/>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15" name="Rectangle 8"/>
          <p:cNvSpPr>
            <a:spLocks noChangeArrowheads="1"/>
          </p:cNvSpPr>
          <p:nvPr/>
        </p:nvSpPr>
        <p:spPr bwMode="auto">
          <a:xfrm>
            <a:off x="2700573" y="1260553"/>
            <a:ext cx="557429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prstClr val="white"/>
                </a:solidFill>
                <a:latin typeface="微软雅黑" panose="020B0503020204020204" pitchFamily="34" charset="-122"/>
                <a:ea typeface="微软雅黑" panose="020B0503020204020204" pitchFamily="34" charset="-122"/>
              </a:rPr>
              <a:t>4.3.1                                       </a:t>
            </a:r>
            <a:r>
              <a:rPr lang="zh-CN" altLang="en-US" sz="2000" b="1" dirty="0">
                <a:solidFill>
                  <a:prstClr val="white"/>
                </a:solidFill>
                <a:latin typeface="微软雅黑" panose="020B0503020204020204" pitchFamily="34" charset="-122"/>
                <a:ea typeface="微软雅黑" panose="020B0503020204020204" pitchFamily="34" charset="-122"/>
              </a:rPr>
              <a:t>基于终点的转发</a:t>
            </a:r>
            <a:endParaRPr lang="en-US" altLang="zh-CN" sz="2000" b="1" dirty="0">
              <a:solidFill>
                <a:prstClr val="white"/>
              </a:solidFill>
              <a:latin typeface="微软雅黑" panose="020B0503020204020204" pitchFamily="34" charset="-122"/>
              <a:ea typeface="微软雅黑" panose="020B0503020204020204" pitchFamily="34" charset="-122"/>
            </a:endParaRPr>
          </a:p>
          <a:p>
            <a:endParaRPr lang="zh-CN" altLang="en-US" sz="2000" b="1" dirty="0">
              <a:solidFill>
                <a:prstClr val="white"/>
              </a:solidFill>
              <a:latin typeface="微软雅黑" panose="020B0503020204020204" pitchFamily="34" charset="-122"/>
              <a:ea typeface="微软雅黑" panose="020B0503020204020204" pitchFamily="34" charset="-122"/>
            </a:endParaRPr>
          </a:p>
          <a:p>
            <a:r>
              <a:rPr lang="en-US" altLang="zh-CN" sz="2000" b="1" dirty="0">
                <a:solidFill>
                  <a:prstClr val="white"/>
                </a:solidFill>
                <a:latin typeface="微软雅黑" panose="020B0503020204020204" pitchFamily="34" charset="-122"/>
                <a:ea typeface="微软雅黑" panose="020B0503020204020204" pitchFamily="34" charset="-122"/>
              </a:rPr>
              <a:t>4.3.2                                          </a:t>
            </a:r>
            <a:r>
              <a:rPr lang="zh-CN" altLang="en-US" sz="2000" b="1" dirty="0">
                <a:solidFill>
                  <a:prstClr val="white"/>
                </a:solidFill>
                <a:latin typeface="微软雅黑" panose="020B0503020204020204" pitchFamily="34" charset="-122"/>
                <a:ea typeface="微软雅黑" panose="020B0503020204020204" pitchFamily="34" charset="-122"/>
              </a:rPr>
              <a:t>最长前缀匹配</a:t>
            </a:r>
            <a:endParaRPr lang="en-US" altLang="zh-CN" sz="2000" b="1" dirty="0">
              <a:solidFill>
                <a:prstClr val="white"/>
              </a:solidFill>
              <a:latin typeface="微软雅黑" panose="020B0503020204020204" pitchFamily="34" charset="-122"/>
              <a:ea typeface="微软雅黑" panose="020B0503020204020204" pitchFamily="34" charset="-122"/>
            </a:endParaRPr>
          </a:p>
          <a:p>
            <a:endParaRPr lang="zh-CN" altLang="en-US" sz="2000" b="1" dirty="0">
              <a:solidFill>
                <a:prstClr val="white"/>
              </a:solidFill>
              <a:latin typeface="微软雅黑" panose="020B0503020204020204" pitchFamily="34" charset="-122"/>
              <a:ea typeface="微软雅黑" panose="020B0503020204020204" pitchFamily="34" charset="-122"/>
            </a:endParaRPr>
          </a:p>
          <a:p>
            <a:r>
              <a:rPr lang="en-US" altLang="zh-CN" sz="2000" b="1">
                <a:solidFill>
                  <a:prstClr val="white"/>
                </a:solidFill>
                <a:latin typeface="微软雅黑" panose="020B0503020204020204" pitchFamily="34" charset="-122"/>
                <a:ea typeface="微软雅黑" panose="020B0503020204020204" pitchFamily="34" charset="-122"/>
              </a:rPr>
              <a:t>4.3.3                  </a:t>
            </a:r>
            <a:r>
              <a:rPr lang="zh-CN" altLang="en-US" sz="2000" b="1" smtClean="0">
                <a:solidFill>
                  <a:prstClr val="white"/>
                </a:solidFill>
                <a:latin typeface="微软雅黑" panose="020B0503020204020204" pitchFamily="34" charset="-122"/>
                <a:ea typeface="微软雅黑" panose="020B0503020204020204" pitchFamily="34" charset="-122"/>
              </a:rPr>
              <a:t>使用</a:t>
            </a:r>
            <a:r>
              <a:rPr lang="zh-CN" altLang="en-US" sz="2000" b="1" dirty="0">
                <a:solidFill>
                  <a:prstClr val="white"/>
                </a:solidFill>
                <a:latin typeface="微软雅黑" panose="020B0503020204020204" pitchFamily="34" charset="-122"/>
                <a:ea typeface="微软雅黑" panose="020B0503020204020204" pitchFamily="34" charset="-122"/>
              </a:rPr>
              <a:t>二叉线索</a:t>
            </a:r>
            <a:r>
              <a:rPr lang="zh-CN" altLang="en-US" sz="2000" b="1">
                <a:solidFill>
                  <a:prstClr val="white"/>
                </a:solidFill>
                <a:latin typeface="微软雅黑" panose="020B0503020204020204" pitchFamily="34" charset="-122"/>
                <a:ea typeface="微软雅黑" panose="020B0503020204020204" pitchFamily="34" charset="-122"/>
              </a:rPr>
              <a:t>查找</a:t>
            </a:r>
            <a:r>
              <a:rPr lang="zh-CN" altLang="en-US" sz="2000" b="1" smtClean="0">
                <a:solidFill>
                  <a:prstClr val="white"/>
                </a:solidFill>
                <a:latin typeface="微软雅黑" panose="020B0503020204020204" pitchFamily="34" charset="-122"/>
                <a:ea typeface="微软雅黑" panose="020B0503020204020204" pitchFamily="34" charset="-122"/>
              </a:rPr>
              <a:t>转发（不讲）表</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16" name="Rectangle 27"/>
          <p:cNvSpPr>
            <a:spLocks noChangeArrowheads="1"/>
          </p:cNvSpPr>
          <p:nvPr/>
        </p:nvSpPr>
        <p:spPr bwMode="auto">
          <a:xfrm>
            <a:off x="639730" y="1295097"/>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solidFill>
                <a:prstClr val="black"/>
              </a:solidFill>
              <a:latin typeface="宋体" panose="02010600030101010101" pitchFamily="2" charset="-122"/>
            </a:endParaRPr>
          </a:p>
        </p:txBody>
      </p:sp>
      <p:sp>
        <p:nvSpPr>
          <p:cNvPr id="17" name="Rectangle 29"/>
          <p:cNvSpPr>
            <a:spLocks noChangeArrowheads="1"/>
          </p:cNvSpPr>
          <p:nvPr/>
        </p:nvSpPr>
        <p:spPr bwMode="auto">
          <a:xfrm>
            <a:off x="648619" y="1390029"/>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4.3</a:t>
            </a:r>
          </a:p>
          <a:p>
            <a:r>
              <a:rPr lang="en-US" altLang="zh-CN" sz="2000" b="1" dirty="0">
                <a:solidFill>
                  <a:prstClr val="white"/>
                </a:solidFill>
                <a:latin typeface="微软雅黑" panose="020B0503020204020204" pitchFamily="34" charset="-122"/>
                <a:ea typeface="微软雅黑" panose="020B0503020204020204" pitchFamily="34" charset="-122"/>
              </a:rPr>
              <a:t>IP </a:t>
            </a:r>
            <a:r>
              <a:rPr lang="zh-CN" altLang="en-US" sz="2000" b="1" dirty="0">
                <a:solidFill>
                  <a:prstClr val="white"/>
                </a:solidFill>
                <a:latin typeface="微软雅黑" panose="020B0503020204020204" pitchFamily="34" charset="-122"/>
                <a:ea typeface="微软雅黑" panose="020B0503020204020204" pitchFamily="34" charset="-122"/>
              </a:rPr>
              <a:t>层转发分组的过程</a:t>
            </a:r>
          </a:p>
        </p:txBody>
      </p:sp>
    </p:spTree>
    <p:extLst>
      <p:ext uri="{BB962C8B-B14F-4D97-AF65-F5344CB8AC3E}">
        <p14:creationId xmlns:p14="http://schemas.microsoft.com/office/powerpoint/2010/main" val="24700230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9"/>
          <p:cNvSpPr>
            <a:spLocks noChangeArrowheads="1"/>
          </p:cNvSpPr>
          <p:nvPr/>
        </p:nvSpPr>
        <p:spPr bwMode="auto">
          <a:xfrm>
            <a:off x="2629135" y="129509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2" name="Rectangle 10"/>
          <p:cNvSpPr>
            <a:spLocks noChangeArrowheads="1"/>
          </p:cNvSpPr>
          <p:nvPr/>
        </p:nvSpPr>
        <p:spPr bwMode="auto">
          <a:xfrm>
            <a:off x="2629135" y="1901522"/>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13" name="Rectangle 11"/>
          <p:cNvSpPr>
            <a:spLocks noChangeArrowheads="1"/>
          </p:cNvSpPr>
          <p:nvPr/>
        </p:nvSpPr>
        <p:spPr bwMode="auto">
          <a:xfrm>
            <a:off x="2629135" y="2519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dirty="0">
              <a:solidFill>
                <a:srgbClr val="FFFFFF"/>
              </a:solidFill>
              <a:latin typeface="宋体" panose="02010600030101010101" pitchFamily="2" charset="-122"/>
            </a:endParaRPr>
          </a:p>
        </p:txBody>
      </p:sp>
      <p:sp>
        <p:nvSpPr>
          <p:cNvPr id="14" name="Line 16"/>
          <p:cNvSpPr>
            <a:spLocks noChangeShapeType="1"/>
          </p:cNvSpPr>
          <p:nvPr/>
        </p:nvSpPr>
        <p:spPr bwMode="auto">
          <a:xfrm>
            <a:off x="3637198" y="863446"/>
            <a:ext cx="0" cy="2899216"/>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15" name="Rectangle 8"/>
          <p:cNvSpPr>
            <a:spLocks noChangeArrowheads="1"/>
          </p:cNvSpPr>
          <p:nvPr/>
        </p:nvSpPr>
        <p:spPr bwMode="auto">
          <a:xfrm>
            <a:off x="2700573" y="1260553"/>
            <a:ext cx="557429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prstClr val="white"/>
                </a:solidFill>
                <a:latin typeface="微软雅黑" panose="020B0503020204020204" pitchFamily="34" charset="-122"/>
                <a:ea typeface="微软雅黑" panose="020B0503020204020204" pitchFamily="34" charset="-122"/>
              </a:rPr>
              <a:t>4.3.1                                       </a:t>
            </a:r>
            <a:r>
              <a:rPr lang="zh-CN" altLang="en-US" sz="2000" b="1" dirty="0">
                <a:solidFill>
                  <a:prstClr val="white"/>
                </a:solidFill>
                <a:latin typeface="微软雅黑" panose="020B0503020204020204" pitchFamily="34" charset="-122"/>
                <a:ea typeface="微软雅黑" panose="020B0503020204020204" pitchFamily="34" charset="-122"/>
              </a:rPr>
              <a:t>基于终点的转发</a:t>
            </a:r>
            <a:endParaRPr lang="en-US" altLang="zh-CN" sz="2000" b="1" dirty="0">
              <a:solidFill>
                <a:prstClr val="white"/>
              </a:solidFill>
              <a:latin typeface="微软雅黑" panose="020B0503020204020204" pitchFamily="34" charset="-122"/>
              <a:ea typeface="微软雅黑" panose="020B0503020204020204" pitchFamily="34" charset="-122"/>
            </a:endParaRPr>
          </a:p>
          <a:p>
            <a:endParaRPr lang="zh-CN" altLang="en-US" sz="2000" b="1" dirty="0">
              <a:solidFill>
                <a:prstClr val="white"/>
              </a:solidFill>
              <a:latin typeface="微软雅黑" panose="020B0503020204020204" pitchFamily="34" charset="-122"/>
              <a:ea typeface="微软雅黑" panose="020B0503020204020204" pitchFamily="34" charset="-122"/>
            </a:endParaRPr>
          </a:p>
          <a:p>
            <a:r>
              <a:rPr lang="en-US" altLang="zh-CN" sz="2000" b="1" dirty="0">
                <a:solidFill>
                  <a:prstClr val="white"/>
                </a:solidFill>
                <a:latin typeface="微软雅黑" panose="020B0503020204020204" pitchFamily="34" charset="-122"/>
                <a:ea typeface="微软雅黑" panose="020B0503020204020204" pitchFamily="34" charset="-122"/>
              </a:rPr>
              <a:t>4.3.2                                          </a:t>
            </a:r>
            <a:r>
              <a:rPr lang="zh-CN" altLang="en-US" sz="2000" b="1" dirty="0">
                <a:solidFill>
                  <a:prstClr val="white"/>
                </a:solidFill>
                <a:latin typeface="微软雅黑" panose="020B0503020204020204" pitchFamily="34" charset="-122"/>
                <a:ea typeface="微软雅黑" panose="020B0503020204020204" pitchFamily="34" charset="-122"/>
              </a:rPr>
              <a:t>最长前缀匹配</a:t>
            </a:r>
            <a:endParaRPr lang="en-US" altLang="zh-CN" sz="2000" b="1" dirty="0">
              <a:solidFill>
                <a:prstClr val="white"/>
              </a:solidFill>
              <a:latin typeface="微软雅黑" panose="020B0503020204020204" pitchFamily="34" charset="-122"/>
              <a:ea typeface="微软雅黑" panose="020B0503020204020204" pitchFamily="34" charset="-122"/>
            </a:endParaRPr>
          </a:p>
          <a:p>
            <a:endParaRPr lang="zh-CN" altLang="en-US" sz="2000" b="1" dirty="0">
              <a:solidFill>
                <a:prstClr val="white"/>
              </a:solidFill>
              <a:latin typeface="微软雅黑" panose="020B0503020204020204" pitchFamily="34" charset="-122"/>
              <a:ea typeface="微软雅黑" panose="020B0503020204020204" pitchFamily="34" charset="-122"/>
            </a:endParaRPr>
          </a:p>
          <a:p>
            <a:r>
              <a:rPr lang="en-US" altLang="zh-CN" sz="2000" b="1" dirty="0">
                <a:solidFill>
                  <a:prstClr val="white"/>
                </a:solidFill>
                <a:latin typeface="微软雅黑" panose="020B0503020204020204" pitchFamily="34" charset="-122"/>
                <a:ea typeface="微软雅黑" panose="020B0503020204020204" pitchFamily="34" charset="-122"/>
              </a:rPr>
              <a:t>4.3.3                             </a:t>
            </a:r>
            <a:r>
              <a:rPr lang="zh-CN" altLang="en-US" sz="2000" b="1" dirty="0">
                <a:solidFill>
                  <a:prstClr val="white"/>
                </a:solidFill>
                <a:latin typeface="微软雅黑" panose="020B0503020204020204" pitchFamily="34" charset="-122"/>
                <a:ea typeface="微软雅黑" panose="020B0503020204020204" pitchFamily="34" charset="-122"/>
              </a:rPr>
              <a:t>使用二叉线索查找转发表</a:t>
            </a:r>
          </a:p>
        </p:txBody>
      </p:sp>
      <p:sp>
        <p:nvSpPr>
          <p:cNvPr id="16" name="Rectangle 27"/>
          <p:cNvSpPr>
            <a:spLocks noChangeArrowheads="1"/>
          </p:cNvSpPr>
          <p:nvPr/>
        </p:nvSpPr>
        <p:spPr bwMode="auto">
          <a:xfrm>
            <a:off x="639730" y="1295097"/>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solidFill>
                <a:prstClr val="black"/>
              </a:solidFill>
              <a:latin typeface="宋体" panose="02010600030101010101" pitchFamily="2" charset="-122"/>
            </a:endParaRPr>
          </a:p>
        </p:txBody>
      </p:sp>
      <p:sp>
        <p:nvSpPr>
          <p:cNvPr id="17" name="Rectangle 29"/>
          <p:cNvSpPr>
            <a:spLocks noChangeArrowheads="1"/>
          </p:cNvSpPr>
          <p:nvPr/>
        </p:nvSpPr>
        <p:spPr bwMode="auto">
          <a:xfrm>
            <a:off x="648619" y="1390029"/>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4.3</a:t>
            </a:r>
          </a:p>
          <a:p>
            <a:r>
              <a:rPr lang="en-US" altLang="zh-CN" sz="2000" b="1" dirty="0">
                <a:solidFill>
                  <a:prstClr val="white"/>
                </a:solidFill>
                <a:latin typeface="微软雅黑" panose="020B0503020204020204" pitchFamily="34" charset="-122"/>
                <a:ea typeface="微软雅黑" panose="020B0503020204020204" pitchFamily="34" charset="-122"/>
              </a:rPr>
              <a:t>IP </a:t>
            </a:r>
            <a:r>
              <a:rPr lang="zh-CN" altLang="en-US" sz="2000" b="1" dirty="0">
                <a:solidFill>
                  <a:prstClr val="white"/>
                </a:solidFill>
                <a:latin typeface="微软雅黑" panose="020B0503020204020204" pitchFamily="34" charset="-122"/>
                <a:ea typeface="微软雅黑" panose="020B0503020204020204" pitchFamily="34" charset="-122"/>
              </a:rPr>
              <a:t>层转发分组的过程</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45144" y="611983"/>
            <a:ext cx="8053712" cy="388721"/>
          </a:xfrm>
          <a:prstGeom prst="roundRect">
            <a:avLst>
              <a:gd name="adj" fmla="val 16667"/>
            </a:avLst>
          </a:prstGeom>
          <a:solidFill>
            <a:srgbClr val="0089FA"/>
          </a:solidFill>
          <a:ln>
            <a:noFill/>
          </a:ln>
          <a:effectLst/>
          <a:extLst/>
        </p:spPr>
        <p:txBody>
          <a:bodyPr wrap="none" anchor="ctr"/>
          <a:lstStyle/>
          <a:p>
            <a:endParaRPr lang="zh-CN" altLang="en-US">
              <a:solidFill>
                <a:prstClr val="black"/>
              </a:solidFill>
            </a:endParaRPr>
          </a:p>
        </p:txBody>
      </p:sp>
      <p:sp>
        <p:nvSpPr>
          <p:cNvPr id="4" name="Rectangle 6"/>
          <p:cNvSpPr>
            <a:spLocks noChangeArrowheads="1"/>
          </p:cNvSpPr>
          <p:nvPr/>
        </p:nvSpPr>
        <p:spPr bwMode="auto">
          <a:xfrm>
            <a:off x="3093072" y="571120"/>
            <a:ext cx="29578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prstClr val="white"/>
                </a:solidFill>
                <a:latin typeface="微软雅黑" pitchFamily="34" charset="-122"/>
                <a:ea typeface="微软雅黑" pitchFamily="34" charset="-122"/>
              </a:rPr>
              <a:t>4.3.2  </a:t>
            </a:r>
            <a:r>
              <a:rPr lang="zh-CN" altLang="en-US" sz="2400" b="1" dirty="0">
                <a:solidFill>
                  <a:prstClr val="white"/>
                </a:solidFill>
                <a:latin typeface="微软雅黑" pitchFamily="34" charset="-122"/>
                <a:ea typeface="微软雅黑" pitchFamily="34" charset="-122"/>
              </a:rPr>
              <a:t>最长前缀匹配</a:t>
            </a:r>
          </a:p>
        </p:txBody>
      </p:sp>
      <p:grpSp>
        <p:nvGrpSpPr>
          <p:cNvPr id="5" name="组合 5"/>
          <p:cNvGrpSpPr/>
          <p:nvPr/>
        </p:nvGrpSpPr>
        <p:grpSpPr>
          <a:xfrm>
            <a:off x="1051877" y="1046121"/>
            <a:ext cx="7949612" cy="759182"/>
            <a:chOff x="515164" y="1143523"/>
            <a:chExt cx="7949612" cy="759182"/>
          </a:xfrm>
        </p:grpSpPr>
        <p:sp>
          <p:nvSpPr>
            <p:cNvPr id="20" name="矩形 19"/>
            <p:cNvSpPr/>
            <p:nvPr/>
          </p:nvSpPr>
          <p:spPr>
            <a:xfrm>
              <a:off x="3137152" y="1482161"/>
              <a:ext cx="4108334" cy="396647"/>
            </a:xfrm>
            <a:prstGeom prst="rect">
              <a:avLst/>
            </a:prstGeom>
            <a:solidFill>
              <a:schemeClr val="accent6">
                <a:lumMod val="60000"/>
                <a:lumOff val="40000"/>
              </a:schemeClr>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latin typeface="微软雅黑" panose="020B0503020204020204" pitchFamily="34" charset="-122"/>
                <a:ea typeface="微软雅黑" panose="020B0503020204020204" pitchFamily="34" charset="-122"/>
              </a:endParaRPr>
            </a:p>
          </p:txBody>
        </p:sp>
        <p:sp>
          <p:nvSpPr>
            <p:cNvPr id="21" name="TextBox 11"/>
            <p:cNvSpPr txBox="1"/>
            <p:nvPr/>
          </p:nvSpPr>
          <p:spPr>
            <a:xfrm>
              <a:off x="515164" y="1143523"/>
              <a:ext cx="7949612" cy="759182"/>
            </a:xfrm>
            <a:prstGeom prst="rect">
              <a:avLst/>
            </a:prstGeom>
            <a:noFill/>
          </p:spPr>
          <p:txBody>
            <a:bodyPr wrap="none" rtlCol="0">
              <a:spAutoFit/>
            </a:bodyPr>
            <a:lstStyle/>
            <a:p>
              <a:pPr>
                <a:lnSpc>
                  <a:spcPts val="2600"/>
                </a:lnSpc>
              </a:pPr>
              <a:r>
                <a:rPr lang="en-US" altLang="zh-CN" b="1" dirty="0" smtClean="0">
                  <a:solidFill>
                    <a:prstClr val="black"/>
                  </a:solidFill>
                  <a:latin typeface="微软雅黑" panose="020B0503020204020204" pitchFamily="34" charset="-122"/>
                  <a:ea typeface="微软雅黑" panose="020B0503020204020204" pitchFamily="34" charset="-122"/>
                </a:rPr>
                <a:t>                                         128      .         1       .         2       .      196</a:t>
              </a:r>
            </a:p>
            <a:p>
              <a:pPr>
                <a:lnSpc>
                  <a:spcPts val="2600"/>
                </a:lnSpc>
              </a:pPr>
              <a:r>
                <a:rPr lang="zh-CN" altLang="en-US" b="1" dirty="0" smtClean="0">
                  <a:solidFill>
                    <a:srgbClr val="C00000"/>
                  </a:solidFill>
                  <a:latin typeface="微软雅黑" panose="020B0503020204020204" pitchFamily="34" charset="-122"/>
                  <a:ea typeface="微软雅黑" panose="020B0503020204020204" pitchFamily="34" charset="-122"/>
                </a:rPr>
                <a:t>       目的主机 </a:t>
              </a:r>
              <a:r>
                <a:rPr lang="en-US" altLang="zh-CN" b="1" dirty="0" smtClean="0">
                  <a:solidFill>
                    <a:srgbClr val="C00000"/>
                  </a:solidFill>
                  <a:latin typeface="微软雅黑" panose="020B0503020204020204" pitchFamily="34" charset="-122"/>
                  <a:ea typeface="微软雅黑" panose="020B0503020204020204" pitchFamily="34" charset="-122"/>
                </a:rPr>
                <a:t>IP </a:t>
              </a:r>
              <a:r>
                <a:rPr lang="zh-CN" altLang="en-US" b="1" dirty="0" smtClean="0">
                  <a:solidFill>
                    <a:srgbClr val="C00000"/>
                  </a:solidFill>
                  <a:latin typeface="微软雅黑" panose="020B0503020204020204" pitchFamily="34" charset="-122"/>
                  <a:ea typeface="微软雅黑" panose="020B0503020204020204" pitchFamily="34" charset="-122"/>
                </a:rPr>
                <a:t>地址     </a:t>
              </a:r>
              <a:r>
                <a:rPr lang="en-US" altLang="zh-CN" b="1" dirty="0" smtClean="0">
                  <a:solidFill>
                    <a:prstClr val="black"/>
                  </a:solidFill>
                  <a:latin typeface="微软雅黑" panose="020B0503020204020204" pitchFamily="34" charset="-122"/>
                  <a:ea typeface="微软雅黑" panose="020B0503020204020204" pitchFamily="34" charset="-122"/>
                </a:rPr>
                <a:t>10000000</a:t>
              </a:r>
              <a:r>
                <a:rPr lang="zh-CN" altLang="en-US" b="1" dirty="0" smtClean="0">
                  <a:solidFill>
                    <a:prstClr val="black"/>
                  </a:solidFill>
                  <a:latin typeface="微软雅黑" panose="020B0503020204020204" pitchFamily="34" charset="-122"/>
                  <a:ea typeface="微软雅黑" panose="020B0503020204020204" pitchFamily="34" charset="-122"/>
                </a:rPr>
                <a:t>  </a:t>
              </a:r>
              <a:r>
                <a:rPr lang="en-US" altLang="zh-CN" b="1" dirty="0" smtClean="0">
                  <a:solidFill>
                    <a:prstClr val="black"/>
                  </a:solidFill>
                  <a:latin typeface="微软雅黑" panose="020B0503020204020204" pitchFamily="34" charset="-122"/>
                  <a:ea typeface="微软雅黑" panose="020B0503020204020204" pitchFamily="34" charset="-122"/>
                </a:rPr>
                <a:t>00000001  00000010  11000100</a:t>
              </a:r>
              <a:r>
                <a:rPr lang="zh-CN" altLang="en-US" b="1" dirty="0" smtClean="0">
                  <a:solidFill>
                    <a:prstClr val="black"/>
                  </a:solidFill>
                  <a:latin typeface="微软雅黑" panose="020B0503020204020204" pitchFamily="34" charset="-122"/>
                  <a:ea typeface="微软雅黑" panose="020B0503020204020204" pitchFamily="34" charset="-122"/>
                </a:rPr>
                <a:t>   </a:t>
              </a:r>
              <a:endParaRPr lang="en-US" altLang="zh-CN" b="1" dirty="0" smtClean="0">
                <a:solidFill>
                  <a:prstClr val="black"/>
                </a:solidFill>
                <a:latin typeface="微软雅黑" panose="020B0503020204020204" pitchFamily="34" charset="-122"/>
                <a:ea typeface="微软雅黑" panose="020B0503020204020204" pitchFamily="34" charset="-122"/>
              </a:endParaRPr>
            </a:p>
          </p:txBody>
        </p:sp>
      </p:grpSp>
      <p:grpSp>
        <p:nvGrpSpPr>
          <p:cNvPr id="6" name="组合 7"/>
          <p:cNvGrpSpPr/>
          <p:nvPr/>
        </p:nvGrpSpPr>
        <p:grpSpPr>
          <a:xfrm>
            <a:off x="327990" y="1838207"/>
            <a:ext cx="8428383" cy="1644040"/>
            <a:chOff x="327990" y="2111474"/>
            <a:chExt cx="8428383" cy="1644040"/>
          </a:xfrm>
        </p:grpSpPr>
        <p:sp>
          <p:nvSpPr>
            <p:cNvPr id="13" name="矩形 12"/>
            <p:cNvSpPr/>
            <p:nvPr/>
          </p:nvSpPr>
          <p:spPr>
            <a:xfrm>
              <a:off x="3687561" y="3000368"/>
              <a:ext cx="3975510" cy="642825"/>
            </a:xfrm>
            <a:prstGeom prst="rect">
              <a:avLst/>
            </a:prstGeom>
            <a:solidFill>
              <a:srgbClr val="92D050"/>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endParaRPr>
            </a:p>
          </p:txBody>
        </p:sp>
        <p:sp>
          <p:nvSpPr>
            <p:cNvPr id="14" name="矩形 13"/>
            <p:cNvSpPr/>
            <p:nvPr/>
          </p:nvSpPr>
          <p:spPr>
            <a:xfrm>
              <a:off x="3691387" y="2177601"/>
              <a:ext cx="4110690" cy="642825"/>
            </a:xfrm>
            <a:prstGeom prst="rect">
              <a:avLst/>
            </a:prstGeom>
            <a:solidFill>
              <a:srgbClr val="92D050"/>
            </a:solidFill>
            <a:ln w="9525">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prstClr val="white"/>
                </a:solidFill>
              </a:endParaRPr>
            </a:p>
          </p:txBody>
        </p:sp>
        <p:sp>
          <p:nvSpPr>
            <p:cNvPr id="15" name="TextBox 11"/>
            <p:cNvSpPr txBox="1"/>
            <p:nvPr/>
          </p:nvSpPr>
          <p:spPr>
            <a:xfrm>
              <a:off x="327990" y="2111474"/>
              <a:ext cx="8428383" cy="1644040"/>
            </a:xfrm>
            <a:prstGeom prst="rect">
              <a:avLst/>
            </a:prstGeom>
            <a:noFill/>
          </p:spPr>
          <p:txBody>
            <a:bodyPr wrap="square" rtlCol="0">
              <a:spAutoFit/>
            </a:bodyPr>
            <a:lstStyle/>
            <a:p>
              <a:pPr>
                <a:lnSpc>
                  <a:spcPts val="2800"/>
                </a:lnSpc>
              </a:pPr>
              <a:r>
                <a:rPr lang="en-US" altLang="zh-CN" b="1" dirty="0" smtClean="0">
                  <a:solidFill>
                    <a:prstClr val="black"/>
                  </a:solidFill>
                  <a:latin typeface="微软雅黑" panose="020B0503020204020204" pitchFamily="34" charset="-122"/>
                  <a:ea typeface="微软雅黑" panose="020B0503020204020204" pitchFamily="34" charset="-122"/>
                </a:rPr>
                <a:t>128.1.2.192/26 </a:t>
              </a:r>
              <a:r>
                <a:rPr lang="zh-CN" altLang="en-US" b="1" dirty="0" smtClean="0">
                  <a:solidFill>
                    <a:prstClr val="black"/>
                  </a:solidFill>
                  <a:latin typeface="微软雅黑" panose="020B0503020204020204" pitchFamily="34" charset="-122"/>
                  <a:ea typeface="微软雅黑" panose="020B0503020204020204" pitchFamily="34" charset="-122"/>
                </a:rPr>
                <a:t>的最小地址     </a:t>
              </a:r>
              <a:r>
                <a:rPr lang="en-US" altLang="zh-CN" b="1" dirty="0" smtClean="0">
                  <a:solidFill>
                    <a:prstClr val="black"/>
                  </a:solidFill>
                  <a:latin typeface="微软雅黑" panose="020B0503020204020204" pitchFamily="34" charset="-122"/>
                  <a:ea typeface="微软雅黑" panose="020B0503020204020204" pitchFamily="34" charset="-122"/>
                </a:rPr>
                <a:t>10000000</a:t>
              </a:r>
              <a:r>
                <a:rPr lang="zh-CN" altLang="en-US" b="1" dirty="0" smtClean="0">
                  <a:solidFill>
                    <a:prstClr val="black"/>
                  </a:solidFill>
                  <a:latin typeface="微软雅黑" panose="020B0503020204020204" pitchFamily="34" charset="-122"/>
                  <a:ea typeface="微软雅黑" panose="020B0503020204020204" pitchFamily="34" charset="-122"/>
                </a:rPr>
                <a:t>  </a:t>
              </a:r>
              <a:r>
                <a:rPr lang="en-US" altLang="zh-CN" b="1" dirty="0" smtClean="0">
                  <a:solidFill>
                    <a:prstClr val="black"/>
                  </a:solidFill>
                  <a:latin typeface="微软雅黑" panose="020B0503020204020204" pitchFamily="34" charset="-122"/>
                  <a:ea typeface="微软雅黑" panose="020B0503020204020204" pitchFamily="34" charset="-122"/>
                </a:rPr>
                <a:t>00000001  00000010  11000000</a:t>
              </a:r>
              <a:r>
                <a:rPr lang="zh-CN" altLang="en-US" b="1" dirty="0" smtClean="0">
                  <a:solidFill>
                    <a:prstClr val="black"/>
                  </a:solidFill>
                  <a:latin typeface="微软雅黑" panose="020B0503020204020204" pitchFamily="34" charset="-122"/>
                  <a:ea typeface="微软雅黑" panose="020B0503020204020204" pitchFamily="34" charset="-122"/>
                </a:rPr>
                <a:t>   </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nSpc>
                  <a:spcPts val="2800"/>
                </a:lnSpc>
                <a:spcAft>
                  <a:spcPts val="900"/>
                </a:spcAft>
              </a:pPr>
              <a:r>
                <a:rPr lang="en-US" altLang="zh-CN" b="1" dirty="0" smtClean="0">
                  <a:solidFill>
                    <a:prstClr val="black"/>
                  </a:solidFill>
                  <a:latin typeface="微软雅黑" panose="020B0503020204020204" pitchFamily="34" charset="-122"/>
                  <a:ea typeface="微软雅黑" panose="020B0503020204020204" pitchFamily="34" charset="-122"/>
                </a:rPr>
                <a:t>128.1.2.192/26</a:t>
              </a:r>
              <a:r>
                <a:rPr lang="en-US" altLang="zh-CN" b="1" baseline="-25000" dirty="0" smtClean="0">
                  <a:solidFill>
                    <a:prstClr val="black"/>
                  </a:solidFill>
                  <a:latin typeface="微软雅黑" panose="020B0503020204020204" pitchFamily="34" charset="-122"/>
                  <a:ea typeface="微软雅黑" panose="020B0503020204020204" pitchFamily="34" charset="-122"/>
                </a:rPr>
                <a:t> </a:t>
              </a:r>
              <a:r>
                <a:rPr lang="zh-CN" altLang="en-US" b="1" dirty="0" smtClean="0">
                  <a:solidFill>
                    <a:prstClr val="black"/>
                  </a:solidFill>
                  <a:latin typeface="微软雅黑" panose="020B0503020204020204" pitchFamily="34" charset="-122"/>
                  <a:ea typeface="微软雅黑" panose="020B0503020204020204" pitchFamily="34" charset="-122"/>
                </a:rPr>
                <a:t>的最大地址</a:t>
              </a:r>
              <a:r>
                <a:rPr lang="zh-CN" altLang="en-US" sz="900"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     </a:t>
              </a:r>
              <a:r>
                <a:rPr lang="en-US" altLang="zh-CN" b="1" dirty="0" smtClean="0">
                  <a:solidFill>
                    <a:prstClr val="black"/>
                  </a:solidFill>
                  <a:latin typeface="微软雅黑" panose="020B0503020204020204" pitchFamily="34" charset="-122"/>
                  <a:ea typeface="微软雅黑" panose="020B0503020204020204" pitchFamily="34" charset="-122"/>
                </a:rPr>
                <a:t>10000000</a:t>
              </a:r>
              <a:r>
                <a:rPr lang="zh-CN" altLang="en-US" b="1" dirty="0" smtClean="0">
                  <a:solidFill>
                    <a:prstClr val="black"/>
                  </a:solidFill>
                  <a:latin typeface="微软雅黑" panose="020B0503020204020204" pitchFamily="34" charset="-122"/>
                  <a:ea typeface="微软雅黑" panose="020B0503020204020204" pitchFamily="34" charset="-122"/>
                </a:rPr>
                <a:t>  </a:t>
              </a:r>
              <a:r>
                <a:rPr lang="en-US" altLang="zh-CN" b="1" dirty="0" smtClean="0">
                  <a:solidFill>
                    <a:prstClr val="black"/>
                  </a:solidFill>
                  <a:latin typeface="微软雅黑" panose="020B0503020204020204" pitchFamily="34" charset="-122"/>
                  <a:ea typeface="微软雅黑" panose="020B0503020204020204" pitchFamily="34" charset="-122"/>
                </a:rPr>
                <a:t>00000001  00000010  11111111</a:t>
              </a:r>
              <a:r>
                <a:rPr lang="zh-CN" altLang="en-US" b="1" dirty="0" smtClean="0">
                  <a:solidFill>
                    <a:prstClr val="black"/>
                  </a:solidFill>
                  <a:latin typeface="微软雅黑" panose="020B0503020204020204" pitchFamily="34" charset="-122"/>
                  <a:ea typeface="微软雅黑" panose="020B0503020204020204" pitchFamily="34" charset="-122"/>
                </a:rPr>
                <a:t> </a:t>
              </a:r>
              <a:endParaRPr lang="en-US" altLang="zh-CN" b="1" dirty="0" smtClean="0">
                <a:solidFill>
                  <a:prstClr val="black"/>
                </a:solidFill>
                <a:latin typeface="微软雅黑" panose="020B0503020204020204" pitchFamily="34" charset="-122"/>
                <a:ea typeface="微软雅黑" panose="020B0503020204020204" pitchFamily="34" charset="-122"/>
              </a:endParaRPr>
            </a:p>
            <a:p>
              <a:pPr>
                <a:lnSpc>
                  <a:spcPts val="2800"/>
                </a:lnSpc>
              </a:pPr>
              <a:r>
                <a:rPr lang="en-US" altLang="zh-CN" b="1" dirty="0" smtClean="0">
                  <a:solidFill>
                    <a:prstClr val="black"/>
                  </a:solidFill>
                  <a:latin typeface="微软雅黑" panose="020B0503020204020204" pitchFamily="34" charset="-122"/>
                  <a:ea typeface="微软雅黑" panose="020B0503020204020204" pitchFamily="34" charset="-122"/>
                </a:rPr>
                <a:t>128.1.2.128/25 </a:t>
              </a:r>
              <a:r>
                <a:rPr lang="zh-CN" altLang="en-US" b="1" dirty="0" smtClean="0">
                  <a:solidFill>
                    <a:prstClr val="black"/>
                  </a:solidFill>
                  <a:latin typeface="微软雅黑" panose="020B0503020204020204" pitchFamily="34" charset="-122"/>
                  <a:ea typeface="微软雅黑" panose="020B0503020204020204" pitchFamily="34" charset="-122"/>
                </a:rPr>
                <a:t>的最小地址</a:t>
              </a:r>
              <a:r>
                <a:rPr lang="zh-CN" altLang="en-US" sz="700" b="1" dirty="0" smtClean="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 </a:t>
              </a:r>
              <a:r>
                <a:rPr lang="zh-CN" altLang="en-US" b="1" dirty="0">
                  <a:solidFill>
                    <a:prstClr val="black"/>
                  </a:solidFill>
                  <a:latin typeface="微软雅黑" panose="020B0503020204020204" pitchFamily="34" charset="-122"/>
                  <a:ea typeface="微软雅黑" panose="020B0503020204020204" pitchFamily="34" charset="-122"/>
                </a:rPr>
                <a:t>    </a:t>
              </a:r>
              <a:r>
                <a:rPr lang="en-US" altLang="zh-CN" b="1" dirty="0" smtClean="0">
                  <a:solidFill>
                    <a:prstClr val="black"/>
                  </a:solidFill>
                  <a:latin typeface="微软雅黑" panose="020B0503020204020204" pitchFamily="34" charset="-122"/>
                  <a:ea typeface="微软雅黑" panose="020B0503020204020204" pitchFamily="34" charset="-122"/>
                </a:rPr>
                <a:t>10000000  00000001  00000010  1</a:t>
              </a:r>
              <a:r>
                <a:rPr lang="en-US" altLang="zh-CN" b="1" dirty="0">
                  <a:solidFill>
                    <a:prstClr val="black"/>
                  </a:solidFill>
                  <a:latin typeface="微软雅黑" panose="020B0503020204020204" pitchFamily="34" charset="-122"/>
                  <a:ea typeface="微软雅黑" panose="020B0503020204020204" pitchFamily="34" charset="-122"/>
                </a:rPr>
                <a:t>0</a:t>
              </a:r>
              <a:r>
                <a:rPr lang="en-US" altLang="zh-CN" b="1" dirty="0" smtClean="0">
                  <a:solidFill>
                    <a:prstClr val="black"/>
                  </a:solidFill>
                  <a:latin typeface="微软雅黑" panose="020B0503020204020204" pitchFamily="34" charset="-122"/>
                  <a:ea typeface="微软雅黑" panose="020B0503020204020204" pitchFamily="34" charset="-122"/>
                </a:rPr>
                <a:t>000000</a:t>
              </a:r>
            </a:p>
            <a:p>
              <a:pPr>
                <a:lnSpc>
                  <a:spcPts val="2800"/>
                </a:lnSpc>
                <a:spcAft>
                  <a:spcPts val="900"/>
                </a:spcAft>
              </a:pPr>
              <a:r>
                <a:rPr lang="en-US" altLang="zh-CN" b="1" dirty="0" smtClean="0">
                  <a:solidFill>
                    <a:prstClr val="black"/>
                  </a:solidFill>
                  <a:latin typeface="微软雅黑" panose="020B0503020204020204" pitchFamily="34" charset="-122"/>
                  <a:ea typeface="微软雅黑" panose="020B0503020204020204" pitchFamily="34" charset="-122"/>
                </a:rPr>
                <a:t>128.1.2.128/25 </a:t>
              </a:r>
              <a:r>
                <a:rPr lang="zh-CN" altLang="en-US" b="1" dirty="0" smtClean="0">
                  <a:solidFill>
                    <a:prstClr val="black"/>
                  </a:solidFill>
                  <a:latin typeface="微软雅黑" panose="020B0503020204020204" pitchFamily="34" charset="-122"/>
                  <a:ea typeface="微软雅黑" panose="020B0503020204020204" pitchFamily="34" charset="-122"/>
                </a:rPr>
                <a:t>的最大地址</a:t>
              </a:r>
              <a:r>
                <a:rPr lang="zh-CN" altLang="en-US" sz="900" b="1" dirty="0" smtClean="0">
                  <a:solidFill>
                    <a:prstClr val="black"/>
                  </a:solidFill>
                  <a:latin typeface="微软雅黑" panose="020B0503020204020204" pitchFamily="34" charset="-122"/>
                  <a:ea typeface="微软雅黑" panose="020B0503020204020204" pitchFamily="34" charset="-122"/>
                </a:rPr>
                <a:t> </a:t>
              </a:r>
              <a:r>
                <a:rPr lang="zh-CN" altLang="en-US" sz="1400" b="1" dirty="0" smtClean="0">
                  <a:solidFill>
                    <a:prstClr val="black"/>
                  </a:solidFill>
                  <a:latin typeface="微软雅黑" panose="020B0503020204020204" pitchFamily="34" charset="-122"/>
                  <a:ea typeface="微软雅黑" panose="020B0503020204020204" pitchFamily="34" charset="-122"/>
                </a:rPr>
                <a:t> </a:t>
              </a:r>
              <a:r>
                <a:rPr lang="zh-CN" altLang="en-US" b="1" dirty="0" smtClean="0">
                  <a:solidFill>
                    <a:prstClr val="black"/>
                  </a:solidFill>
                  <a:latin typeface="微软雅黑" panose="020B0503020204020204" pitchFamily="34" charset="-122"/>
                  <a:ea typeface="微软雅黑" panose="020B0503020204020204" pitchFamily="34" charset="-122"/>
                </a:rPr>
                <a:t>    </a:t>
              </a:r>
              <a:r>
                <a:rPr lang="en-US" altLang="zh-CN" b="1" dirty="0" smtClean="0">
                  <a:solidFill>
                    <a:prstClr val="black"/>
                  </a:solidFill>
                  <a:latin typeface="微软雅黑" panose="020B0503020204020204" pitchFamily="34" charset="-122"/>
                  <a:ea typeface="微软雅黑" panose="020B0503020204020204" pitchFamily="34" charset="-122"/>
                </a:rPr>
                <a:t>10000000  00000001  00000010  10111111</a:t>
              </a:r>
            </a:p>
          </p:txBody>
        </p:sp>
      </p:grpSp>
      <p:sp>
        <p:nvSpPr>
          <p:cNvPr id="2" name="矩形 1"/>
          <p:cNvSpPr/>
          <p:nvPr/>
        </p:nvSpPr>
        <p:spPr>
          <a:xfrm>
            <a:off x="871369" y="3989054"/>
            <a:ext cx="7282928" cy="461665"/>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pPr algn="ctr"/>
            <a:r>
              <a:rPr lang="zh-CN" altLang="en-US" sz="2400" b="1" dirty="0">
                <a:solidFill>
                  <a:prstClr val="black"/>
                </a:solidFill>
                <a:latin typeface="微软雅黑" panose="020B0503020204020204" pitchFamily="34" charset="-122"/>
                <a:ea typeface="微软雅黑" panose="020B0503020204020204" pitchFamily="34" charset="-122"/>
              </a:rPr>
              <a:t>可以</a:t>
            </a:r>
            <a:r>
              <a:rPr lang="zh-CN" altLang="en-US" sz="2400" b="1" dirty="0" smtClean="0">
                <a:solidFill>
                  <a:prstClr val="black"/>
                </a:solidFill>
                <a:latin typeface="微软雅黑" panose="020B0503020204020204" pitchFamily="34" charset="-122"/>
                <a:ea typeface="微软雅黑" panose="020B0503020204020204" pitchFamily="34" charset="-122"/>
              </a:rPr>
              <a:t>把</a:t>
            </a:r>
            <a:r>
              <a:rPr lang="zh-CN" altLang="en-US" sz="2400" b="1" dirty="0">
                <a:solidFill>
                  <a:prstClr val="black"/>
                </a:solidFill>
                <a:latin typeface="微软雅黑" panose="020B0503020204020204" pitchFamily="34" charset="-122"/>
                <a:ea typeface="微软雅黑" panose="020B0503020204020204" pitchFamily="34" charset="-122"/>
              </a:rPr>
              <a:t>前缀最长的排在转发表的第 </a:t>
            </a:r>
            <a:r>
              <a:rPr lang="en-US" altLang="zh-CN" sz="2400" b="1" dirty="0">
                <a:solidFill>
                  <a:prstClr val="black"/>
                </a:solidFill>
                <a:latin typeface="微软雅黑" panose="020B0503020204020204" pitchFamily="34" charset="-122"/>
                <a:ea typeface="微软雅黑" panose="020B0503020204020204" pitchFamily="34" charset="-122"/>
              </a:rPr>
              <a:t>1 </a:t>
            </a:r>
            <a:r>
              <a:rPr lang="zh-CN" altLang="en-US" sz="2400" b="1" dirty="0" smtClean="0">
                <a:solidFill>
                  <a:prstClr val="black"/>
                </a:solidFill>
                <a:latin typeface="微软雅黑" panose="020B0503020204020204" pitchFamily="34" charset="-122"/>
                <a:ea typeface="微软雅黑" panose="020B0503020204020204" pitchFamily="34" charset="-122"/>
              </a:rPr>
              <a:t>行，以加快查表</a:t>
            </a:r>
            <a:endParaRPr lang="zh-CN" altLang="en-US" sz="2400" b="1" dirty="0">
              <a:solidFill>
                <a:prstClr val="black"/>
              </a:solidFill>
              <a:latin typeface="微软雅黑" panose="020B0503020204020204" pitchFamily="34" charset="-122"/>
              <a:ea typeface="微软雅黑" panose="020B0503020204020204" pitchFamily="34" charset="-122"/>
            </a:endParaRPr>
          </a:p>
        </p:txBody>
      </p:sp>
      <p:sp>
        <p:nvSpPr>
          <p:cNvPr id="16" name="矩形 15"/>
          <p:cNvSpPr/>
          <p:nvPr/>
        </p:nvSpPr>
        <p:spPr>
          <a:xfrm>
            <a:off x="0" y="3469385"/>
            <a:ext cx="9144000" cy="461665"/>
          </a:xfrm>
          <a:prstGeom prst="rect">
            <a:avLst/>
          </a:prstGeom>
          <a:solidFill>
            <a:srgbClr val="92D050"/>
          </a:solidFill>
          <a:ln>
            <a:noFill/>
          </a:ln>
        </p:spPr>
        <p:style>
          <a:lnRef idx="1">
            <a:schemeClr val="accent5"/>
          </a:lnRef>
          <a:fillRef idx="2">
            <a:schemeClr val="accent5"/>
          </a:fillRef>
          <a:effectRef idx="1">
            <a:schemeClr val="accent5"/>
          </a:effectRef>
          <a:fontRef idx="minor">
            <a:schemeClr val="dk1"/>
          </a:fontRef>
        </p:style>
        <p:txBody>
          <a:bodyPr wrap="square">
            <a:spAutoFit/>
          </a:bodyPr>
          <a:lstStyle/>
          <a:p>
            <a:pPr algn="ctr"/>
            <a:r>
              <a:rPr lang="zh-CN" altLang="en-US" sz="2400" b="1" dirty="0">
                <a:solidFill>
                  <a:prstClr val="black"/>
                </a:solidFill>
                <a:latin typeface="微软雅黑" panose="020B0503020204020204" pitchFamily="34" charset="-122"/>
                <a:ea typeface="微软雅黑" panose="020B0503020204020204" pitchFamily="34" charset="-122"/>
              </a:rPr>
              <a:t>网络前缀越长，其地址块就越小</a:t>
            </a:r>
            <a:r>
              <a:rPr lang="zh-CN" altLang="en-US" sz="2400" b="1" dirty="0" smtClean="0">
                <a:solidFill>
                  <a:prstClr val="black"/>
                </a:solidFill>
                <a:latin typeface="微软雅黑" panose="020B0503020204020204" pitchFamily="34" charset="-122"/>
                <a:ea typeface="微软雅黑" panose="020B0503020204020204" pitchFamily="34" charset="-122"/>
              </a:rPr>
              <a:t>，路由</a:t>
            </a:r>
            <a:r>
              <a:rPr lang="zh-CN" altLang="en-US" sz="2400" b="1" dirty="0">
                <a:solidFill>
                  <a:prstClr val="black"/>
                </a:solidFill>
                <a:latin typeface="微软雅黑" panose="020B0503020204020204" pitchFamily="34" charset="-122"/>
                <a:ea typeface="微软雅黑" panose="020B0503020204020204" pitchFamily="34" charset="-122"/>
              </a:rPr>
              <a:t>就越具体</a:t>
            </a:r>
            <a:r>
              <a:rPr lang="en-US" altLang="zh-CN" sz="2400" b="1" dirty="0">
                <a:solidFill>
                  <a:prstClr val="black"/>
                </a:solidFill>
                <a:latin typeface="微软雅黑" panose="020B0503020204020204" pitchFamily="34" charset="-122"/>
                <a:ea typeface="微软雅黑" panose="020B0503020204020204" pitchFamily="34" charset="-122"/>
              </a:rPr>
              <a:t>(more specific</a:t>
            </a:r>
            <a:r>
              <a:rPr lang="en-US" altLang="zh-CN" sz="2400" b="1" dirty="0" smtClean="0">
                <a:solidFill>
                  <a:prstClr val="black"/>
                </a:solidFill>
                <a:latin typeface="微软雅黑" panose="020B0503020204020204" pitchFamily="34" charset="-122"/>
                <a:ea typeface="微软雅黑" panose="020B0503020204020204" pitchFamily="34" charset="-122"/>
              </a:rPr>
              <a:t>)</a:t>
            </a:r>
            <a:endParaRPr lang="zh-CN" altLang="en-US" sz="2400"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3369561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614217"/>
            <a:ext cx="8048776" cy="353930"/>
          </a:xfrm>
          <a:prstGeom prst="roundRect">
            <a:avLst>
              <a:gd name="adj" fmla="val 16667"/>
            </a:avLst>
          </a:prstGeom>
          <a:solidFill>
            <a:srgbClr val="00B050"/>
          </a:solidFill>
          <a:ln>
            <a:noFill/>
          </a:ln>
          <a:effectLst/>
          <a:extLst/>
        </p:spPr>
        <p:txBody>
          <a:bodyPr wrap="none" anchor="ctr"/>
          <a:lstStyle/>
          <a:p>
            <a:endParaRPr lang="zh-CN" altLang="en-US">
              <a:solidFill>
                <a:prstClr val="black"/>
              </a:solidFill>
            </a:endParaRPr>
          </a:p>
        </p:txBody>
      </p:sp>
      <p:sp>
        <p:nvSpPr>
          <p:cNvPr id="8" name="Rectangle 6"/>
          <p:cNvSpPr>
            <a:spLocks noChangeArrowheads="1"/>
          </p:cNvSpPr>
          <p:nvPr/>
        </p:nvSpPr>
        <p:spPr bwMode="auto">
          <a:xfrm>
            <a:off x="2922084" y="581006"/>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prstClr val="white"/>
                </a:solidFill>
                <a:latin typeface="微软雅黑" pitchFamily="34" charset="-122"/>
                <a:ea typeface="微软雅黑" pitchFamily="34" charset="-122"/>
              </a:rPr>
              <a:t>转发</a:t>
            </a:r>
            <a:r>
              <a:rPr lang="zh-CN" altLang="en-US" sz="2000" b="1" dirty="0" smtClean="0">
                <a:solidFill>
                  <a:prstClr val="white"/>
                </a:solidFill>
                <a:latin typeface="微软雅黑" pitchFamily="34" charset="-122"/>
                <a:ea typeface="微软雅黑" pitchFamily="34" charset="-122"/>
              </a:rPr>
              <a:t>表中的 </a:t>
            </a:r>
            <a:r>
              <a:rPr lang="en-US" altLang="zh-CN" sz="2000" b="1" dirty="0" smtClean="0">
                <a:solidFill>
                  <a:prstClr val="white"/>
                </a:solidFill>
                <a:latin typeface="微软雅黑" pitchFamily="34" charset="-122"/>
                <a:ea typeface="微软雅黑" pitchFamily="34" charset="-122"/>
              </a:rPr>
              <a:t>2 </a:t>
            </a:r>
            <a:r>
              <a:rPr lang="zh-CN" altLang="en-US" sz="2000" b="1" dirty="0" smtClean="0">
                <a:solidFill>
                  <a:prstClr val="white"/>
                </a:solidFill>
                <a:latin typeface="微软雅黑" pitchFamily="34" charset="-122"/>
                <a:ea typeface="微软雅黑" pitchFamily="34" charset="-122"/>
              </a:rPr>
              <a:t>种</a:t>
            </a:r>
            <a:r>
              <a:rPr lang="zh-CN" altLang="en-US" sz="2000" b="1" dirty="0">
                <a:solidFill>
                  <a:prstClr val="white"/>
                </a:solidFill>
                <a:latin typeface="微软雅黑" pitchFamily="34" charset="-122"/>
                <a:ea typeface="微软雅黑" pitchFamily="34" charset="-122"/>
              </a:rPr>
              <a:t>特殊的路由</a:t>
            </a:r>
          </a:p>
        </p:txBody>
      </p:sp>
      <p:sp>
        <p:nvSpPr>
          <p:cNvPr id="5" name="Rectangle 68"/>
          <p:cNvSpPr>
            <a:spLocks noChangeArrowheads="1"/>
          </p:cNvSpPr>
          <p:nvPr/>
        </p:nvSpPr>
        <p:spPr bwMode="auto">
          <a:xfrm>
            <a:off x="556963" y="981522"/>
            <a:ext cx="8197744" cy="32470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主机</a:t>
            </a:r>
            <a:r>
              <a:rPr lang="zh-CN" altLang="en-US" sz="2000" b="1" dirty="0" smtClean="0">
                <a:solidFill>
                  <a:srgbClr val="C00000"/>
                </a:solidFill>
                <a:latin typeface="微软雅黑" pitchFamily="34" charset="-122"/>
                <a:ea typeface="微软雅黑" pitchFamily="34" charset="-122"/>
              </a:rPr>
              <a:t>路由 </a:t>
            </a:r>
            <a:r>
              <a:rPr lang="en-US" altLang="zh-CN" sz="2000" b="1" dirty="0" smtClean="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host </a:t>
            </a:r>
            <a:r>
              <a:rPr lang="en-US" altLang="zh-CN" sz="2000" b="1" dirty="0" smtClean="0">
                <a:solidFill>
                  <a:srgbClr val="C00000"/>
                </a:solidFill>
                <a:latin typeface="微软雅黑" pitchFamily="34" charset="-122"/>
                <a:ea typeface="微软雅黑" pitchFamily="34" charset="-122"/>
              </a:rPr>
              <a:t>route) </a:t>
            </a:r>
          </a:p>
          <a:p>
            <a:pPr marL="598488" lvl="1" indent="-342900">
              <a:lnSpc>
                <a:spcPts val="3000"/>
              </a:lnSpc>
              <a:buClr>
                <a:srgbClr val="7030A0"/>
              </a:buClr>
              <a:buSzPct val="75000"/>
              <a:buFont typeface="Wingdings" pitchFamily="2" charset="2"/>
              <a:buChar char="u"/>
            </a:pPr>
            <a:r>
              <a:rPr lang="zh-CN" altLang="en-US" sz="2000" b="1" dirty="0">
                <a:solidFill>
                  <a:prstClr val="black"/>
                </a:solidFill>
                <a:latin typeface="微软雅黑" pitchFamily="34" charset="-122"/>
                <a:ea typeface="微软雅黑" pitchFamily="34" charset="-122"/>
              </a:rPr>
              <a:t>又叫做</a:t>
            </a:r>
            <a:r>
              <a:rPr lang="zh-CN" altLang="en-US" sz="2000" b="1" dirty="0">
                <a:solidFill>
                  <a:srgbClr val="0000FF"/>
                </a:solidFill>
                <a:latin typeface="微软雅黑" pitchFamily="34" charset="-122"/>
                <a:ea typeface="微软雅黑" pitchFamily="34" charset="-122"/>
              </a:rPr>
              <a:t>特定主机路由。</a:t>
            </a:r>
            <a:endParaRPr lang="en-US" altLang="zh-CN" sz="2000" b="1" dirty="0">
              <a:solidFill>
                <a:srgbClr val="0000FF"/>
              </a:solidFill>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solidFill>
                  <a:prstClr val="black"/>
                </a:solidFill>
                <a:latin typeface="微软雅黑" pitchFamily="34" charset="-122"/>
                <a:ea typeface="微软雅黑" pitchFamily="34" charset="-122"/>
              </a:rPr>
              <a:t>是对特定目的主机的 </a:t>
            </a:r>
            <a:r>
              <a:rPr lang="en-US" altLang="zh-CN" sz="2000" b="1" dirty="0">
                <a:solidFill>
                  <a:prstClr val="black"/>
                </a:solidFill>
                <a:latin typeface="微软雅黑" pitchFamily="34" charset="-122"/>
                <a:ea typeface="微软雅黑" pitchFamily="34" charset="-122"/>
              </a:rPr>
              <a:t>IP </a:t>
            </a:r>
            <a:r>
              <a:rPr lang="zh-CN" altLang="en-US" sz="2000" b="1" dirty="0">
                <a:solidFill>
                  <a:prstClr val="black"/>
                </a:solidFill>
                <a:latin typeface="微软雅黑" pitchFamily="34" charset="-122"/>
                <a:ea typeface="微软雅黑" pitchFamily="34" charset="-122"/>
              </a:rPr>
              <a:t>地址专门指明的一个路由。</a:t>
            </a:r>
            <a:endParaRPr lang="en-US" altLang="zh-CN" sz="2000" b="1" dirty="0">
              <a:solidFill>
                <a:prstClr val="black"/>
              </a:solidFill>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solidFill>
                  <a:prstClr val="black"/>
                </a:solidFill>
                <a:latin typeface="微软雅黑" pitchFamily="34" charset="-122"/>
                <a:ea typeface="微软雅黑" pitchFamily="34" charset="-122"/>
              </a:rPr>
              <a:t>网络前缀</a:t>
            </a:r>
            <a:r>
              <a:rPr lang="zh-CN" altLang="en-US" sz="2000" b="1" dirty="0" smtClean="0">
                <a:solidFill>
                  <a:prstClr val="black"/>
                </a:solidFill>
                <a:latin typeface="微软雅黑" pitchFamily="34" charset="-122"/>
                <a:ea typeface="微软雅黑" pitchFamily="34" charset="-122"/>
              </a:rPr>
              <a:t>就是 </a:t>
            </a:r>
            <a:r>
              <a:rPr lang="en-US" altLang="zh-CN" sz="2000" b="1" dirty="0" err="1">
                <a:solidFill>
                  <a:srgbClr val="0000FF"/>
                </a:solidFill>
                <a:latin typeface="微软雅黑" pitchFamily="34" charset="-122"/>
                <a:ea typeface="微软雅黑" pitchFamily="34" charset="-122"/>
              </a:rPr>
              <a:t>a.b.c.d</a:t>
            </a:r>
            <a:r>
              <a:rPr lang="en-US" altLang="zh-CN" sz="2000" b="1" dirty="0">
                <a:solidFill>
                  <a:srgbClr val="0000FF"/>
                </a:solidFill>
                <a:latin typeface="微软雅黑" pitchFamily="34" charset="-122"/>
                <a:ea typeface="微软雅黑" pitchFamily="34" charset="-122"/>
              </a:rPr>
              <a:t>/32</a:t>
            </a:r>
          </a:p>
          <a:p>
            <a:pPr marL="598488" lvl="1" indent="-342900">
              <a:lnSpc>
                <a:spcPts val="3000"/>
              </a:lnSpc>
              <a:buClr>
                <a:srgbClr val="7030A0"/>
              </a:buClr>
              <a:buSzPct val="75000"/>
              <a:buFont typeface="Wingdings" pitchFamily="2" charset="2"/>
              <a:buChar char="u"/>
            </a:pPr>
            <a:r>
              <a:rPr lang="zh-CN" altLang="en-US" sz="2000" b="1" dirty="0">
                <a:solidFill>
                  <a:prstClr val="black"/>
                </a:solidFill>
                <a:latin typeface="微软雅黑" pitchFamily="34" charset="-122"/>
                <a:ea typeface="微软雅黑" pitchFamily="34" charset="-122"/>
              </a:rPr>
              <a:t>放在转发表的</a:t>
            </a:r>
            <a:r>
              <a:rPr lang="zh-CN" altLang="en-US" sz="2000" b="1" dirty="0">
                <a:solidFill>
                  <a:srgbClr val="0000FF"/>
                </a:solidFill>
                <a:latin typeface="微软雅黑" pitchFamily="34" charset="-122"/>
                <a:ea typeface="微软雅黑" pitchFamily="34" charset="-122"/>
              </a:rPr>
              <a:t>最前面。</a:t>
            </a:r>
            <a:endParaRPr lang="en-US" altLang="zh-CN" sz="2000" b="1" dirty="0">
              <a:solidFill>
                <a:srgbClr val="0000FF"/>
              </a:solidFill>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默认路由 </a:t>
            </a:r>
            <a:r>
              <a:rPr lang="en-US" altLang="zh-CN" sz="2000" b="1" dirty="0">
                <a:solidFill>
                  <a:srgbClr val="C00000"/>
                </a:solidFill>
                <a:latin typeface="微软雅黑" pitchFamily="34" charset="-122"/>
                <a:ea typeface="微软雅黑" pitchFamily="34" charset="-122"/>
              </a:rPr>
              <a:t>(default route)</a:t>
            </a:r>
          </a:p>
          <a:p>
            <a:pPr marL="598488" lvl="1" indent="-342900">
              <a:lnSpc>
                <a:spcPts val="3000"/>
              </a:lnSpc>
              <a:buClr>
                <a:srgbClr val="7030A0"/>
              </a:buClr>
              <a:buSzPct val="75000"/>
              <a:buFont typeface="Wingdings" pitchFamily="2" charset="2"/>
              <a:buChar char="u"/>
            </a:pPr>
            <a:r>
              <a:rPr lang="zh-CN" altLang="en-US" sz="2000" b="1" dirty="0">
                <a:solidFill>
                  <a:prstClr val="black"/>
                </a:solidFill>
                <a:latin typeface="微软雅黑" pitchFamily="34" charset="-122"/>
                <a:ea typeface="微软雅黑" pitchFamily="34" charset="-122"/>
              </a:rPr>
              <a:t>不管分组的最终目的网络在哪里，都由指定的路由器 </a:t>
            </a:r>
            <a:r>
              <a:rPr lang="en-US" altLang="zh-CN" sz="2000" b="1" dirty="0">
                <a:solidFill>
                  <a:prstClr val="black"/>
                </a:solidFill>
                <a:latin typeface="微软雅黑" pitchFamily="34" charset="-122"/>
                <a:ea typeface="微软雅黑" pitchFamily="34" charset="-122"/>
              </a:rPr>
              <a:t>R </a:t>
            </a:r>
            <a:r>
              <a:rPr lang="zh-CN" altLang="en-US" sz="2000" b="1" dirty="0">
                <a:solidFill>
                  <a:prstClr val="black"/>
                </a:solidFill>
                <a:latin typeface="微软雅黑" pitchFamily="34" charset="-122"/>
                <a:ea typeface="微软雅黑" pitchFamily="34" charset="-122"/>
              </a:rPr>
              <a:t>来处理</a:t>
            </a:r>
            <a:endParaRPr lang="en-US" altLang="zh-CN" sz="2000" b="1" dirty="0">
              <a:solidFill>
                <a:prstClr val="black"/>
              </a:solidFill>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solidFill>
                  <a:prstClr val="black"/>
                </a:solidFill>
                <a:latin typeface="微软雅黑" pitchFamily="34" charset="-122"/>
                <a:ea typeface="微软雅黑" pitchFamily="34" charset="-122"/>
              </a:rPr>
              <a:t>用特殊前缀 </a:t>
            </a:r>
            <a:r>
              <a:rPr lang="en-US" altLang="zh-CN" sz="2000" b="1" dirty="0">
                <a:solidFill>
                  <a:srgbClr val="0000FF"/>
                </a:solidFill>
                <a:latin typeface="微软雅黑" pitchFamily="34" charset="-122"/>
                <a:ea typeface="微软雅黑" pitchFamily="34" charset="-122"/>
              </a:rPr>
              <a:t>0.0.0.0/0</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表示</a:t>
            </a:r>
            <a:r>
              <a:rPr lang="zh-CN" altLang="en-US" sz="2000" b="1" dirty="0" smtClean="0">
                <a:solidFill>
                  <a:prstClr val="black"/>
                </a:solidFill>
                <a:latin typeface="微软雅黑" pitchFamily="34" charset="-122"/>
                <a:ea typeface="微软雅黑" pitchFamily="34" charset="-122"/>
              </a:rPr>
              <a:t>。</a:t>
            </a:r>
            <a:endParaRPr lang="en-US" altLang="zh-CN" sz="2000" b="1" dirty="0">
              <a:solidFill>
                <a:prstClr val="black"/>
              </a:solidFill>
              <a:latin typeface="微软雅黑" pitchFamily="34" charset="-122"/>
              <a:ea typeface="微软雅黑" pitchFamily="34" charset="-122"/>
            </a:endParaRPr>
          </a:p>
        </p:txBody>
      </p:sp>
    </p:spTree>
    <p:extLst>
      <p:ext uri="{BB962C8B-B14F-4D97-AF65-F5344CB8AC3E}">
        <p14:creationId xmlns:p14="http://schemas.microsoft.com/office/powerpoint/2010/main" val="36054242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56963" y="1318751"/>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6" name="Rectangle 6"/>
          <p:cNvSpPr>
            <a:spLocks noChangeArrowheads="1"/>
          </p:cNvSpPr>
          <p:nvPr/>
        </p:nvSpPr>
        <p:spPr bwMode="auto">
          <a:xfrm>
            <a:off x="3719576" y="1285540"/>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特定主机路由</a:t>
            </a:r>
          </a:p>
        </p:txBody>
      </p:sp>
      <p:sp>
        <p:nvSpPr>
          <p:cNvPr id="17" name="Rectangle 68"/>
          <p:cNvSpPr>
            <a:spLocks noChangeArrowheads="1"/>
          </p:cNvSpPr>
          <p:nvPr/>
        </p:nvSpPr>
        <p:spPr bwMode="auto">
          <a:xfrm>
            <a:off x="556963" y="1701048"/>
            <a:ext cx="8197744"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虽然互联网所有的分组转发都是</a:t>
            </a:r>
            <a:r>
              <a:rPr lang="zh-CN" altLang="en-US" sz="2000" b="1" dirty="0">
                <a:solidFill>
                  <a:srgbClr val="0000FF"/>
                </a:solidFill>
                <a:latin typeface="微软雅黑" panose="020B0503020204020204" pitchFamily="34" charset="-122"/>
                <a:ea typeface="微软雅黑" panose="020B0503020204020204" pitchFamily="34" charset="-122"/>
              </a:rPr>
              <a:t>基于目的主机所在的网络</a:t>
            </a:r>
            <a:r>
              <a:rPr lang="zh-CN" altLang="en-US" sz="2000" b="1" dirty="0">
                <a:latin typeface="微软雅黑" panose="020B0503020204020204" pitchFamily="34" charset="-122"/>
                <a:ea typeface="微软雅黑" panose="020B0503020204020204" pitchFamily="34" charset="-122"/>
              </a:rPr>
              <a:t>，但在大多数情况下都允许有这样的特例，即为特定的目的主机指明一个路由。</a:t>
            </a: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采用</a:t>
            </a:r>
            <a:r>
              <a:rPr lang="zh-CN" altLang="en-US" sz="2000" b="1" dirty="0">
                <a:solidFill>
                  <a:srgbClr val="0000FF"/>
                </a:solidFill>
                <a:latin typeface="微软雅黑" panose="020B0503020204020204" pitchFamily="34" charset="-122"/>
                <a:ea typeface="微软雅黑" panose="020B0503020204020204" pitchFamily="34" charset="-122"/>
              </a:rPr>
              <a:t>特定主机路由</a:t>
            </a:r>
            <a:r>
              <a:rPr lang="zh-CN" altLang="en-US" sz="2000" b="1" dirty="0">
                <a:latin typeface="微软雅黑" panose="020B0503020204020204" pitchFamily="34" charset="-122"/>
                <a:ea typeface="微软雅黑" panose="020B0503020204020204" pitchFamily="34" charset="-122"/>
              </a:rPr>
              <a:t>可使网络管理人员能更方便地控制网络和测试网络，同时也可在需要考虑某种安全问题时采用这种特定主机路由。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993447"/>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2992230" y="960236"/>
            <a:ext cx="317824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默认路由 </a:t>
            </a:r>
            <a:r>
              <a:rPr lang="en-US" altLang="zh-CN" sz="2000" b="1" dirty="0">
                <a:solidFill>
                  <a:schemeClr val="bg1"/>
                </a:solidFill>
                <a:latin typeface="微软雅黑" panose="020B0503020204020204" pitchFamily="34" charset="-122"/>
                <a:ea typeface="微软雅黑" panose="020B0503020204020204" pitchFamily="34" charset="-122"/>
              </a:rPr>
              <a:t>(default route)</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7" name="Rectangle 68"/>
          <p:cNvSpPr>
            <a:spLocks noChangeArrowheads="1"/>
          </p:cNvSpPr>
          <p:nvPr/>
        </p:nvSpPr>
        <p:spPr bwMode="auto">
          <a:xfrm>
            <a:off x="556964" y="1375744"/>
            <a:ext cx="804877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路由器还可采用</a:t>
            </a:r>
            <a:r>
              <a:rPr lang="zh-CN" altLang="en-US" sz="2000" b="1" dirty="0">
                <a:solidFill>
                  <a:srgbClr val="0000FF"/>
                </a:solidFill>
                <a:latin typeface="微软雅黑" panose="020B0503020204020204" pitchFamily="34" charset="-122"/>
                <a:ea typeface="微软雅黑" panose="020B0503020204020204" pitchFamily="34" charset="-122"/>
              </a:rPr>
              <a:t>默认路由</a:t>
            </a:r>
            <a:r>
              <a:rPr lang="zh-CN" altLang="en-US" sz="2000" b="1" dirty="0">
                <a:latin typeface="微软雅黑" panose="020B0503020204020204" pitchFamily="34" charset="-122"/>
                <a:ea typeface="微软雅黑" panose="020B0503020204020204" pitchFamily="34" charset="-122"/>
              </a:rPr>
              <a:t>以</a:t>
            </a:r>
            <a:r>
              <a:rPr lang="zh-CN" altLang="en-US" sz="2000" b="1" dirty="0">
                <a:solidFill>
                  <a:srgbClr val="0000FF"/>
                </a:solidFill>
                <a:latin typeface="微软雅黑" panose="020B0503020204020204" pitchFamily="34" charset="-122"/>
                <a:ea typeface="微软雅黑" panose="020B0503020204020204" pitchFamily="34" charset="-122"/>
              </a:rPr>
              <a:t>减少路由表所占用的空间和搜索路由表所用的时间。</a:t>
            </a: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这种转发方式在一个网络只有很少的对外连接时是很有用的。</a:t>
            </a: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默认路由在主机发送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数据报时往往更能显示出它的好处。</a:t>
            </a: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如果一个主机连接在一个小网络上，而这个网络只用一个路由器和互联网连接，那么在这种情况下使用默认路由是非常合适的。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666935"/>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719575" y="63372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默认路由举例</a:t>
            </a:r>
          </a:p>
        </p:txBody>
      </p:sp>
      <p:sp>
        <p:nvSpPr>
          <p:cNvPr id="7" name="圆角矩形 6"/>
          <p:cNvSpPr/>
          <p:nvPr/>
        </p:nvSpPr>
        <p:spPr>
          <a:xfrm>
            <a:off x="556963" y="1104523"/>
            <a:ext cx="8048776" cy="228147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Line 4"/>
          <p:cNvSpPr>
            <a:spLocks noChangeShapeType="1"/>
          </p:cNvSpPr>
          <p:nvPr/>
        </p:nvSpPr>
        <p:spPr bwMode="auto">
          <a:xfrm flipV="1">
            <a:off x="4975616" y="1477081"/>
            <a:ext cx="453405" cy="22610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0" name="Line 5"/>
          <p:cNvSpPr>
            <a:spLocks noChangeShapeType="1"/>
          </p:cNvSpPr>
          <p:nvPr/>
        </p:nvSpPr>
        <p:spPr bwMode="auto">
          <a:xfrm flipV="1">
            <a:off x="4652499" y="1758985"/>
            <a:ext cx="259536" cy="226101"/>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1" name="Line 6"/>
          <p:cNvSpPr>
            <a:spLocks noChangeShapeType="1"/>
          </p:cNvSpPr>
          <p:nvPr/>
        </p:nvSpPr>
        <p:spPr bwMode="auto">
          <a:xfrm flipV="1">
            <a:off x="4858877" y="2129407"/>
            <a:ext cx="743167" cy="1347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2" name="Line 7"/>
          <p:cNvSpPr>
            <a:spLocks noChangeShapeType="1"/>
          </p:cNvSpPr>
          <p:nvPr/>
        </p:nvSpPr>
        <p:spPr bwMode="auto">
          <a:xfrm flipH="1">
            <a:off x="4006267" y="2210225"/>
            <a:ext cx="387739" cy="3954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3" name="Line 8"/>
          <p:cNvSpPr>
            <a:spLocks noChangeShapeType="1"/>
          </p:cNvSpPr>
          <p:nvPr/>
        </p:nvSpPr>
        <p:spPr bwMode="auto">
          <a:xfrm>
            <a:off x="4652500" y="2266029"/>
            <a:ext cx="193869" cy="395436"/>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74" name="Line 9"/>
          <p:cNvSpPr>
            <a:spLocks noChangeShapeType="1"/>
          </p:cNvSpPr>
          <p:nvPr/>
        </p:nvSpPr>
        <p:spPr bwMode="auto">
          <a:xfrm flipV="1">
            <a:off x="3746733" y="2154422"/>
            <a:ext cx="518027" cy="55804"/>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pic>
        <p:nvPicPr>
          <p:cNvPr id="75" name="Picture 29"/>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904" y="2074565"/>
            <a:ext cx="337709" cy="169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76" name="Text Box 31"/>
          <p:cNvSpPr txBox="1">
            <a:spLocks noChangeArrowheads="1"/>
          </p:cNvSpPr>
          <p:nvPr/>
        </p:nvSpPr>
        <p:spPr bwMode="auto">
          <a:xfrm>
            <a:off x="5053940" y="1802237"/>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0000CC"/>
                </a:solidFill>
                <a:latin typeface="微软雅黑" panose="020B0503020204020204" pitchFamily="34" charset="-122"/>
                <a:ea typeface="微软雅黑" panose="020B0503020204020204" pitchFamily="34" charset="-122"/>
              </a:rPr>
              <a:t>R</a:t>
            </a:r>
            <a:r>
              <a:rPr lang="en-US" altLang="zh-CN" sz="1400" b="1" baseline="-25000">
                <a:solidFill>
                  <a:srgbClr val="0000CC"/>
                </a:solidFill>
                <a:latin typeface="微软雅黑" panose="020B0503020204020204" pitchFamily="34" charset="-122"/>
                <a:ea typeface="微软雅黑" panose="020B0503020204020204" pitchFamily="34" charset="-122"/>
              </a:rPr>
              <a:t>1</a:t>
            </a:r>
          </a:p>
        </p:txBody>
      </p:sp>
      <p:graphicFrame>
        <p:nvGraphicFramePr>
          <p:cNvPr id="77" name="Object 32"/>
          <p:cNvGraphicFramePr>
            <a:graphicFrameLocks noChangeAspect="1"/>
          </p:cNvGraphicFramePr>
          <p:nvPr/>
        </p:nvGraphicFramePr>
        <p:xfrm>
          <a:off x="5558347" y="1674951"/>
          <a:ext cx="2004120" cy="1190156"/>
        </p:xfrm>
        <a:graphic>
          <a:graphicData uri="http://schemas.openxmlformats.org/presentationml/2006/ole">
            <mc:AlternateContent xmlns:mc="http://schemas.openxmlformats.org/markup-compatibility/2006">
              <mc:Choice xmlns:v="urn:schemas-microsoft-com:vml" Requires="v">
                <p:oleObj spid="_x0000_s1031" name="Visio" r:id="rId4" imgW="1644015" imgH="942340" progId="">
                  <p:embed/>
                </p:oleObj>
              </mc:Choice>
              <mc:Fallback>
                <p:oleObj name="Visio" r:id="rId4" imgW="1644015" imgH="942340" progId="">
                  <p:embed/>
                  <p:pic>
                    <p:nvPicPr>
                      <p:cNvPr id="0" name="Picture 2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8347" y="1674951"/>
                        <a:ext cx="2004120" cy="1190156"/>
                      </a:xfrm>
                      <a:prstGeom prst="rect">
                        <a:avLst/>
                      </a:prstGeom>
                      <a:noFill/>
                      <a:effectLst>
                        <a:outerShdw dist="25400" dir="5400000" algn="ctr" rotWithShape="0">
                          <a:schemeClr val="bg2"/>
                        </a:outerShdw>
                      </a:effectLst>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8" name="Text Box 33"/>
          <p:cNvSpPr txBox="1">
            <a:spLocks noChangeArrowheads="1"/>
          </p:cNvSpPr>
          <p:nvPr/>
        </p:nvSpPr>
        <p:spPr bwMode="auto">
          <a:xfrm>
            <a:off x="6169329" y="206590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latin typeface="微软雅黑" panose="020B0503020204020204" pitchFamily="34" charset="-122"/>
                <a:ea typeface="微软雅黑" panose="020B0503020204020204" pitchFamily="34" charset="-122"/>
              </a:rPr>
              <a:t>互联网</a:t>
            </a:r>
            <a:endParaRPr lang="zh-CN" altLang="en-US" sz="1400" b="1" baseline="-25000" dirty="0">
              <a:latin typeface="微软雅黑" panose="020B0503020204020204" pitchFamily="34" charset="-122"/>
              <a:ea typeface="微软雅黑" panose="020B0503020204020204" pitchFamily="34" charset="-122"/>
            </a:endParaRPr>
          </a:p>
        </p:txBody>
      </p:sp>
      <p:sp>
        <p:nvSpPr>
          <p:cNvPr id="80" name="Text Box 40"/>
          <p:cNvSpPr txBox="1">
            <a:spLocks noChangeArrowheads="1"/>
          </p:cNvSpPr>
          <p:nvPr/>
        </p:nvSpPr>
        <p:spPr bwMode="auto">
          <a:xfrm>
            <a:off x="2205182" y="142031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CC"/>
                </a:solidFill>
                <a:latin typeface="微软雅黑" panose="020B0503020204020204" pitchFamily="34" charset="-122"/>
                <a:ea typeface="微软雅黑" panose="020B0503020204020204" pitchFamily="34" charset="-122"/>
              </a:rPr>
              <a:t>路由表</a:t>
            </a:r>
            <a:endParaRPr lang="zh-CN" altLang="en-US" sz="1400" b="1" baseline="-25000" dirty="0">
              <a:solidFill>
                <a:srgbClr val="0000CC"/>
              </a:solidFill>
              <a:latin typeface="微软雅黑" panose="020B0503020204020204" pitchFamily="34" charset="-122"/>
              <a:ea typeface="微软雅黑" panose="020B0503020204020204" pitchFamily="34" charset="-122"/>
            </a:endParaRPr>
          </a:p>
        </p:txBody>
      </p:sp>
      <p:sp>
        <p:nvSpPr>
          <p:cNvPr id="81" name="Freeform 41"/>
          <p:cNvSpPr/>
          <p:nvPr/>
        </p:nvSpPr>
        <p:spPr bwMode="auto">
          <a:xfrm>
            <a:off x="3255830" y="1730121"/>
            <a:ext cx="417942" cy="886123"/>
          </a:xfrm>
          <a:custGeom>
            <a:avLst/>
            <a:gdLst>
              <a:gd name="T0" fmla="*/ 4 w 368"/>
              <a:gd name="T1" fmla="*/ 0 h 524"/>
              <a:gd name="T2" fmla="*/ 368 w 368"/>
              <a:gd name="T3" fmla="*/ 256 h 524"/>
              <a:gd name="T4" fmla="*/ 367 w 368"/>
              <a:gd name="T5" fmla="*/ 277 h 524"/>
              <a:gd name="T6" fmla="*/ 0 w 368"/>
              <a:gd name="T7" fmla="*/ 524 h 524"/>
              <a:gd name="T8" fmla="*/ 4 w 368"/>
              <a:gd name="T9" fmla="*/ 0 h 524"/>
            </a:gdLst>
            <a:ahLst/>
            <a:cxnLst>
              <a:cxn ang="0">
                <a:pos x="T0" y="T1"/>
              </a:cxn>
              <a:cxn ang="0">
                <a:pos x="T2" y="T3"/>
              </a:cxn>
              <a:cxn ang="0">
                <a:pos x="T4" y="T5"/>
              </a:cxn>
              <a:cxn ang="0">
                <a:pos x="T6" y="T7"/>
              </a:cxn>
              <a:cxn ang="0">
                <a:pos x="T8" y="T9"/>
              </a:cxn>
            </a:cxnLst>
            <a:rect l="0" t="0" r="r" b="b"/>
            <a:pathLst>
              <a:path w="368" h="524">
                <a:moveTo>
                  <a:pt x="4" y="0"/>
                </a:moveTo>
                <a:lnTo>
                  <a:pt x="368" y="256"/>
                </a:lnTo>
                <a:lnTo>
                  <a:pt x="367" y="277"/>
                </a:lnTo>
                <a:lnTo>
                  <a:pt x="0" y="524"/>
                </a:lnTo>
                <a:lnTo>
                  <a:pt x="4" y="0"/>
                </a:lnTo>
                <a:close/>
              </a:path>
            </a:pathLst>
          </a:custGeom>
          <a:gradFill>
            <a:gsLst>
              <a:gs pos="0">
                <a:srgbClr val="00FFFF"/>
              </a:gs>
              <a:gs pos="100000">
                <a:srgbClr val="0000CC"/>
              </a:gs>
            </a:gsLst>
            <a:lin ang="0" scaled="0"/>
          </a:gradFill>
          <a:ln>
            <a:noFill/>
          </a:ln>
          <a:effec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nvGrpSpPr>
          <p:cNvPr id="84" name="Group 44"/>
          <p:cNvGrpSpPr/>
          <p:nvPr/>
        </p:nvGrpSpPr>
        <p:grpSpPr bwMode="auto">
          <a:xfrm>
            <a:off x="5105904" y="1251943"/>
            <a:ext cx="717109" cy="425262"/>
            <a:chOff x="1776" y="2768"/>
            <a:chExt cx="1824" cy="736"/>
          </a:xfrm>
          <a:solidFill>
            <a:srgbClr val="00B0F0"/>
          </a:solidFill>
        </p:grpSpPr>
        <p:grpSp>
          <p:nvGrpSpPr>
            <p:cNvPr id="85" name="Group 45"/>
            <p:cNvGrpSpPr/>
            <p:nvPr/>
          </p:nvGrpSpPr>
          <p:grpSpPr bwMode="auto">
            <a:xfrm>
              <a:off x="1787" y="2783"/>
              <a:ext cx="1813" cy="721"/>
              <a:chOff x="1787" y="2783"/>
              <a:chExt cx="1813" cy="721"/>
            </a:xfrm>
            <a:grpFill/>
          </p:grpSpPr>
          <p:sp>
            <p:nvSpPr>
              <p:cNvPr id="95"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6"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7"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8"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9"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0"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1"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2"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03"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sp>
          <p:nvSpPr>
            <p:cNvPr id="86"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87"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88"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89"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0"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1"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2"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3"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94"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sp>
        <p:nvSpPr>
          <p:cNvPr id="104" name="Text Box 64"/>
          <p:cNvSpPr txBox="1">
            <a:spLocks noChangeArrowheads="1"/>
          </p:cNvSpPr>
          <p:nvPr/>
        </p:nvSpPr>
        <p:spPr bwMode="auto">
          <a:xfrm>
            <a:off x="5292478" y="1306784"/>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latin typeface="微软雅黑" panose="020B0503020204020204" pitchFamily="34" charset="-122"/>
                <a:ea typeface="微软雅黑" panose="020B0503020204020204" pitchFamily="34" charset="-122"/>
              </a:rPr>
              <a:t>N</a:t>
            </a:r>
            <a:r>
              <a:rPr lang="en-US" altLang="zh-CN" sz="1400" b="1" baseline="-25000">
                <a:latin typeface="微软雅黑" panose="020B0503020204020204" pitchFamily="34" charset="-122"/>
                <a:ea typeface="微软雅黑" panose="020B0503020204020204" pitchFamily="34" charset="-122"/>
              </a:rPr>
              <a:t>2</a:t>
            </a:r>
          </a:p>
        </p:txBody>
      </p:sp>
      <p:pic>
        <p:nvPicPr>
          <p:cNvPr id="105" name="Picture 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1746" y="1647379"/>
            <a:ext cx="338751" cy="168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6" name="Text Box 66"/>
          <p:cNvSpPr txBox="1">
            <a:spLocks noChangeArrowheads="1"/>
          </p:cNvSpPr>
          <p:nvPr/>
        </p:nvSpPr>
        <p:spPr bwMode="auto">
          <a:xfrm>
            <a:off x="4626442" y="1350998"/>
            <a:ext cx="3834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CC"/>
                </a:solidFill>
                <a:latin typeface="微软雅黑" panose="020B0503020204020204" pitchFamily="34" charset="-122"/>
                <a:ea typeface="微软雅黑" panose="020B0503020204020204" pitchFamily="34" charset="-122"/>
              </a:rPr>
              <a:t>R</a:t>
            </a:r>
            <a:r>
              <a:rPr lang="en-US" altLang="zh-CN" sz="1400" b="1" baseline="-25000" dirty="0">
                <a:solidFill>
                  <a:srgbClr val="0000CC"/>
                </a:solidFill>
                <a:latin typeface="微软雅黑" panose="020B0503020204020204" pitchFamily="34" charset="-122"/>
                <a:ea typeface="微软雅黑" panose="020B0503020204020204" pitchFamily="34" charset="-122"/>
              </a:rPr>
              <a:t>2</a:t>
            </a:r>
          </a:p>
        </p:txBody>
      </p:sp>
      <p:grpSp>
        <p:nvGrpSpPr>
          <p:cNvPr id="107" name="Group 44"/>
          <p:cNvGrpSpPr/>
          <p:nvPr/>
        </p:nvGrpSpPr>
        <p:grpSpPr bwMode="auto">
          <a:xfrm>
            <a:off x="4085442" y="1818638"/>
            <a:ext cx="872414" cy="556337"/>
            <a:chOff x="1776" y="2768"/>
            <a:chExt cx="1824" cy="736"/>
          </a:xfrm>
          <a:solidFill>
            <a:srgbClr val="00B0F0"/>
          </a:solidFill>
        </p:grpSpPr>
        <p:grpSp>
          <p:nvGrpSpPr>
            <p:cNvPr id="108" name="Group 45"/>
            <p:cNvGrpSpPr/>
            <p:nvPr/>
          </p:nvGrpSpPr>
          <p:grpSpPr bwMode="auto">
            <a:xfrm>
              <a:off x="1787" y="2783"/>
              <a:ext cx="1813" cy="721"/>
              <a:chOff x="1787" y="2783"/>
              <a:chExt cx="1813" cy="721"/>
            </a:xfrm>
            <a:grpFill/>
          </p:grpSpPr>
          <p:sp>
            <p:nvSpPr>
              <p:cNvPr id="118" name="Oval 46"/>
              <p:cNvSpPr>
                <a:spLocks noChangeArrowheads="1"/>
              </p:cNvSpPr>
              <p:nvPr/>
            </p:nvSpPr>
            <p:spPr bwMode="auto">
              <a:xfrm>
                <a:off x="2413" y="2783"/>
                <a:ext cx="780"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19" name="Oval 47"/>
              <p:cNvSpPr>
                <a:spLocks noChangeArrowheads="1"/>
              </p:cNvSpPr>
              <p:nvPr/>
            </p:nvSpPr>
            <p:spPr bwMode="auto">
              <a:xfrm>
                <a:off x="1974" y="2863"/>
                <a:ext cx="593"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0" name="Oval 48"/>
              <p:cNvSpPr>
                <a:spLocks noChangeArrowheads="1"/>
              </p:cNvSpPr>
              <p:nvPr/>
            </p:nvSpPr>
            <p:spPr bwMode="auto">
              <a:xfrm>
                <a:off x="1787" y="3045"/>
                <a:ext cx="396" cy="23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1" name="Oval 49"/>
              <p:cNvSpPr>
                <a:spLocks noChangeArrowheads="1"/>
              </p:cNvSpPr>
              <p:nvPr/>
            </p:nvSpPr>
            <p:spPr bwMode="auto">
              <a:xfrm>
                <a:off x="1908" y="3154"/>
                <a:ext cx="604" cy="2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2" name="Oval 50"/>
              <p:cNvSpPr>
                <a:spLocks noChangeArrowheads="1"/>
              </p:cNvSpPr>
              <p:nvPr/>
            </p:nvSpPr>
            <p:spPr bwMode="auto">
              <a:xfrm>
                <a:off x="2347" y="3198"/>
                <a:ext cx="912" cy="30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3" name="Oval 51"/>
              <p:cNvSpPr>
                <a:spLocks noChangeArrowheads="1"/>
              </p:cNvSpPr>
              <p:nvPr/>
            </p:nvSpPr>
            <p:spPr bwMode="auto">
              <a:xfrm>
                <a:off x="2941" y="2870"/>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4" name="Oval 52"/>
              <p:cNvSpPr>
                <a:spLocks noChangeArrowheads="1"/>
              </p:cNvSpPr>
              <p:nvPr/>
            </p:nvSpPr>
            <p:spPr bwMode="auto">
              <a:xfrm>
                <a:off x="3029" y="3023"/>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5" name="Oval 53"/>
              <p:cNvSpPr>
                <a:spLocks noChangeArrowheads="1"/>
              </p:cNvSpPr>
              <p:nvPr/>
            </p:nvSpPr>
            <p:spPr bwMode="auto">
              <a:xfrm>
                <a:off x="2974" y="3074"/>
                <a:ext cx="571"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26" name="Oval 54"/>
              <p:cNvSpPr>
                <a:spLocks noChangeArrowheads="1"/>
              </p:cNvSpPr>
              <p:nvPr/>
            </p:nvSpPr>
            <p:spPr bwMode="auto">
              <a:xfrm>
                <a:off x="2117" y="2957"/>
                <a:ext cx="1175"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sp>
          <p:nvSpPr>
            <p:cNvPr id="109" name="Oval 55"/>
            <p:cNvSpPr>
              <a:spLocks noChangeArrowheads="1"/>
            </p:cNvSpPr>
            <p:nvPr/>
          </p:nvSpPr>
          <p:spPr bwMode="auto">
            <a:xfrm>
              <a:off x="2402" y="2768"/>
              <a:ext cx="780" cy="29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10" name="Oval 56"/>
            <p:cNvSpPr>
              <a:spLocks noChangeArrowheads="1"/>
            </p:cNvSpPr>
            <p:nvPr/>
          </p:nvSpPr>
          <p:spPr bwMode="auto">
            <a:xfrm>
              <a:off x="1963" y="2848"/>
              <a:ext cx="593" cy="29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11" name="Oval 57"/>
            <p:cNvSpPr>
              <a:spLocks noChangeArrowheads="1"/>
            </p:cNvSpPr>
            <p:nvPr/>
          </p:nvSpPr>
          <p:spPr bwMode="auto">
            <a:xfrm>
              <a:off x="1776" y="3030"/>
              <a:ext cx="396" cy="234"/>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12" name="Oval 58"/>
            <p:cNvSpPr>
              <a:spLocks noChangeArrowheads="1"/>
            </p:cNvSpPr>
            <p:nvPr/>
          </p:nvSpPr>
          <p:spPr bwMode="auto">
            <a:xfrm>
              <a:off x="1897" y="3140"/>
              <a:ext cx="604" cy="25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13" name="Oval 59"/>
            <p:cNvSpPr>
              <a:spLocks noChangeArrowheads="1"/>
            </p:cNvSpPr>
            <p:nvPr/>
          </p:nvSpPr>
          <p:spPr bwMode="auto">
            <a:xfrm>
              <a:off x="2336" y="3183"/>
              <a:ext cx="912" cy="30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14" name="Oval 60"/>
            <p:cNvSpPr>
              <a:spLocks noChangeArrowheads="1"/>
            </p:cNvSpPr>
            <p:nvPr/>
          </p:nvSpPr>
          <p:spPr bwMode="auto">
            <a:xfrm>
              <a:off x="2930" y="2855"/>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15" name="Oval 61"/>
            <p:cNvSpPr>
              <a:spLocks noChangeArrowheads="1"/>
            </p:cNvSpPr>
            <p:nvPr/>
          </p:nvSpPr>
          <p:spPr bwMode="auto">
            <a:xfrm>
              <a:off x="3018" y="3008"/>
              <a:ext cx="571" cy="22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16" name="Oval 62"/>
            <p:cNvSpPr>
              <a:spLocks noChangeArrowheads="1"/>
            </p:cNvSpPr>
            <p:nvPr/>
          </p:nvSpPr>
          <p:spPr bwMode="auto">
            <a:xfrm>
              <a:off x="2963" y="3059"/>
              <a:ext cx="571"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117" name="Oval 63"/>
            <p:cNvSpPr>
              <a:spLocks noChangeArrowheads="1"/>
            </p:cNvSpPr>
            <p:nvPr/>
          </p:nvSpPr>
          <p:spPr bwMode="auto">
            <a:xfrm>
              <a:off x="2106" y="2943"/>
              <a:ext cx="1175" cy="37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grpSp>
      <p:sp>
        <p:nvSpPr>
          <p:cNvPr id="127" name="Text Box 30"/>
          <p:cNvSpPr txBox="1">
            <a:spLocks noChangeArrowheads="1"/>
          </p:cNvSpPr>
          <p:nvPr/>
        </p:nvSpPr>
        <p:spPr bwMode="auto">
          <a:xfrm>
            <a:off x="4348742" y="1937723"/>
            <a:ext cx="4106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anose="020B0503020204020204" pitchFamily="34" charset="-122"/>
                <a:ea typeface="微软雅黑" panose="020B0503020204020204" pitchFamily="34" charset="-122"/>
              </a:rPr>
              <a:t>N</a:t>
            </a:r>
            <a:r>
              <a:rPr lang="en-US" altLang="zh-CN" sz="1400" b="1" baseline="-25000" dirty="0">
                <a:latin typeface="微软雅黑" panose="020B0503020204020204" pitchFamily="34" charset="-122"/>
                <a:ea typeface="微软雅黑" panose="020B0503020204020204" pitchFamily="34" charset="-122"/>
              </a:rPr>
              <a:t>1</a:t>
            </a:r>
          </a:p>
        </p:txBody>
      </p:sp>
      <p:sp>
        <p:nvSpPr>
          <p:cNvPr id="128" name="Rectangle 36"/>
          <p:cNvSpPr>
            <a:spLocks noChangeArrowheads="1"/>
          </p:cNvSpPr>
          <p:nvPr/>
        </p:nvSpPr>
        <p:spPr bwMode="auto">
          <a:xfrm>
            <a:off x="1834120" y="1733008"/>
            <a:ext cx="1421710" cy="870729"/>
          </a:xfrm>
          <a:prstGeom prst="rect">
            <a:avLst/>
          </a:prstGeom>
          <a:solidFill>
            <a:srgbClr val="00FFFF"/>
          </a:solidFill>
          <a:ln w="19050">
            <a:solidFill>
              <a:schemeClr val="tx1"/>
            </a:solidFill>
            <a:miter lim="800000"/>
          </a:ln>
          <a:effectLst/>
        </p:spPr>
        <p:txBody>
          <a:bodyPr wrap="none"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0" name="Line 37"/>
          <p:cNvSpPr>
            <a:spLocks noChangeShapeType="1"/>
          </p:cNvSpPr>
          <p:nvPr/>
        </p:nvSpPr>
        <p:spPr bwMode="auto">
          <a:xfrm>
            <a:off x="1834120" y="1954298"/>
            <a:ext cx="142171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1" name="Line 38"/>
          <p:cNvSpPr>
            <a:spLocks noChangeShapeType="1"/>
          </p:cNvSpPr>
          <p:nvPr/>
        </p:nvSpPr>
        <p:spPr bwMode="auto">
          <a:xfrm>
            <a:off x="1834120" y="2175589"/>
            <a:ext cx="142171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2" name="Line 39"/>
          <p:cNvSpPr>
            <a:spLocks noChangeShapeType="1"/>
          </p:cNvSpPr>
          <p:nvPr/>
        </p:nvSpPr>
        <p:spPr bwMode="auto">
          <a:xfrm>
            <a:off x="2609598" y="1733008"/>
            <a:ext cx="3127" cy="85918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3" name="Line 67"/>
          <p:cNvSpPr>
            <a:spLocks noChangeShapeType="1"/>
          </p:cNvSpPr>
          <p:nvPr/>
        </p:nvSpPr>
        <p:spPr bwMode="auto">
          <a:xfrm>
            <a:off x="1834120" y="2379561"/>
            <a:ext cx="142171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5" name="对角圆角矩形 134"/>
          <p:cNvSpPr/>
          <p:nvPr/>
        </p:nvSpPr>
        <p:spPr>
          <a:xfrm>
            <a:off x="563073" y="3476531"/>
            <a:ext cx="8042666" cy="876103"/>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p:cNvSpPr/>
          <p:nvPr/>
        </p:nvSpPr>
        <p:spPr>
          <a:xfrm>
            <a:off x="1001438" y="3519993"/>
            <a:ext cx="7360078" cy="784830"/>
          </a:xfrm>
          <a:prstGeom prst="rect">
            <a:avLst/>
          </a:prstGeom>
        </p:spPr>
        <p:txBody>
          <a:bodyPr wrap="square">
            <a:spAutoFit/>
          </a:bodyPr>
          <a:lstStyle/>
          <a:p>
            <a:pPr>
              <a:lnSpc>
                <a:spcPts val="2700"/>
              </a:lnSpc>
            </a:pPr>
            <a:r>
              <a:rPr lang="zh-CN" altLang="en-US" b="1" dirty="0">
                <a:solidFill>
                  <a:schemeClr val="bg1"/>
                </a:solidFill>
                <a:latin typeface="微软雅黑" panose="020B0503020204020204" pitchFamily="34" charset="-122"/>
                <a:ea typeface="微软雅黑" panose="020B0503020204020204" pitchFamily="34" charset="-122"/>
              </a:rPr>
              <a:t>只要目的网络不是 </a:t>
            </a:r>
            <a:r>
              <a:rPr lang="en-US" altLang="zh-CN" b="1" dirty="0">
                <a:solidFill>
                  <a:schemeClr val="bg1"/>
                </a:solidFill>
                <a:latin typeface="微软雅黑" panose="020B0503020204020204" pitchFamily="34" charset="-122"/>
                <a:ea typeface="微软雅黑" panose="020B0503020204020204" pitchFamily="34" charset="-122"/>
              </a:rPr>
              <a:t>N</a:t>
            </a:r>
            <a:r>
              <a:rPr lang="en-US" altLang="zh-CN" b="1" baseline="-25000" dirty="0">
                <a:solidFill>
                  <a:schemeClr val="bg1"/>
                </a:solidFill>
                <a:latin typeface="微软雅黑" panose="020B0503020204020204" pitchFamily="34" charset="-122"/>
                <a:ea typeface="微软雅黑" panose="020B0503020204020204" pitchFamily="34" charset="-122"/>
              </a:rPr>
              <a:t>1</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和 </a:t>
            </a:r>
            <a:r>
              <a:rPr lang="en-US" altLang="zh-CN" b="1" dirty="0">
                <a:solidFill>
                  <a:schemeClr val="bg1"/>
                </a:solidFill>
                <a:latin typeface="微软雅黑" panose="020B0503020204020204" pitchFamily="34" charset="-122"/>
                <a:ea typeface="微软雅黑" panose="020B0503020204020204" pitchFamily="34" charset="-122"/>
              </a:rPr>
              <a:t>N</a:t>
            </a:r>
            <a:r>
              <a:rPr lang="en-US" altLang="zh-CN" b="1" baseline="-25000" dirty="0">
                <a:solidFill>
                  <a:schemeClr val="bg1"/>
                </a:solidFill>
                <a:latin typeface="微软雅黑" panose="020B0503020204020204" pitchFamily="34" charset="-122"/>
                <a:ea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rPr>
              <a:t>，就一律选择默认路由，把数据报先间接交付路由器 </a:t>
            </a:r>
            <a:r>
              <a:rPr lang="en-US" altLang="zh-CN" b="1" dirty="0">
                <a:solidFill>
                  <a:schemeClr val="bg1"/>
                </a:solidFill>
                <a:latin typeface="微软雅黑" panose="020B0503020204020204" pitchFamily="34" charset="-122"/>
                <a:ea typeface="微软雅黑" panose="020B0503020204020204" pitchFamily="34" charset="-122"/>
              </a:rPr>
              <a:t>R</a:t>
            </a:r>
            <a:r>
              <a:rPr lang="en-US" altLang="zh-CN" b="1" baseline="-25000" dirty="0">
                <a:solidFill>
                  <a:schemeClr val="bg1"/>
                </a:solidFill>
                <a:latin typeface="微软雅黑" panose="020B0503020204020204" pitchFamily="34" charset="-122"/>
                <a:ea typeface="微软雅黑" panose="020B0503020204020204" pitchFamily="34" charset="-122"/>
              </a:rPr>
              <a:t>1</a:t>
            </a:r>
            <a:r>
              <a:rPr lang="zh-CN" altLang="en-US" b="1" dirty="0">
                <a:solidFill>
                  <a:schemeClr val="bg1"/>
                </a:solidFill>
                <a:latin typeface="微软雅黑" panose="020B0503020204020204" pitchFamily="34" charset="-122"/>
                <a:ea typeface="微软雅黑" panose="020B0503020204020204" pitchFamily="34" charset="-122"/>
              </a:rPr>
              <a:t>，让 </a:t>
            </a:r>
            <a:r>
              <a:rPr lang="en-US" altLang="zh-CN" b="1" dirty="0">
                <a:solidFill>
                  <a:schemeClr val="bg1"/>
                </a:solidFill>
                <a:latin typeface="微软雅黑" panose="020B0503020204020204" pitchFamily="34" charset="-122"/>
                <a:ea typeface="微软雅黑" panose="020B0503020204020204" pitchFamily="34" charset="-122"/>
              </a:rPr>
              <a:t>R</a:t>
            </a:r>
            <a:r>
              <a:rPr lang="en-US" altLang="zh-CN" b="1" baseline="-25000" dirty="0">
                <a:solidFill>
                  <a:schemeClr val="bg1"/>
                </a:solidFill>
                <a:latin typeface="微软雅黑" panose="020B0503020204020204" pitchFamily="34" charset="-122"/>
                <a:ea typeface="微软雅黑" panose="020B0503020204020204" pitchFamily="34" charset="-122"/>
              </a:rPr>
              <a:t>1</a:t>
            </a:r>
            <a:r>
              <a:rPr lang="en-US" altLang="zh-CN" b="1" dirty="0">
                <a:solidFill>
                  <a:schemeClr val="bg1"/>
                </a:solidFill>
                <a:latin typeface="微软雅黑" panose="020B0503020204020204" pitchFamily="34" charset="-122"/>
                <a:ea typeface="微软雅黑" panose="020B0503020204020204" pitchFamily="34" charset="-122"/>
              </a:rPr>
              <a:t> </a:t>
            </a:r>
            <a:r>
              <a:rPr lang="zh-CN" altLang="en-US" b="1" dirty="0">
                <a:solidFill>
                  <a:schemeClr val="bg1"/>
                </a:solidFill>
                <a:latin typeface="微软雅黑" panose="020B0503020204020204" pitchFamily="34" charset="-122"/>
                <a:ea typeface="微软雅黑" panose="020B0503020204020204" pitchFamily="34" charset="-122"/>
              </a:rPr>
              <a:t>再转发给下一个路由器。 </a:t>
            </a:r>
          </a:p>
        </p:txBody>
      </p:sp>
      <p:sp>
        <p:nvSpPr>
          <p:cNvPr id="137" name="矩形 136"/>
          <p:cNvSpPr/>
          <p:nvPr/>
        </p:nvSpPr>
        <p:spPr>
          <a:xfrm>
            <a:off x="3039469" y="3035005"/>
            <a:ext cx="3119765" cy="307777"/>
          </a:xfrm>
          <a:prstGeom prst="rect">
            <a:avLst/>
          </a:prstGeom>
        </p:spPr>
        <p:txBody>
          <a:bodyPr wrap="none">
            <a:spAutoFit/>
          </a:bodyPr>
          <a:lstStyle/>
          <a:p>
            <a:pPr algn="ctr"/>
            <a:r>
              <a:rPr lang="zh-CN" altLang="zh-CN" sz="1400" b="1" dirty="0">
                <a:latin typeface="微软雅黑" panose="020B0503020204020204" pitchFamily="34" charset="-122"/>
                <a:ea typeface="微软雅黑" panose="020B0503020204020204" pitchFamily="34" charset="-122"/>
              </a:rPr>
              <a:t>路由器</a:t>
            </a:r>
            <a:r>
              <a:rPr lang="en-US" altLang="zh-CN" sz="1400" b="1" dirty="0">
                <a:latin typeface="微软雅黑" panose="020B0503020204020204" pitchFamily="34" charset="-122"/>
                <a:ea typeface="微软雅黑" panose="020B0503020204020204" pitchFamily="34" charset="-122"/>
              </a:rPr>
              <a:t> R</a:t>
            </a:r>
            <a:r>
              <a:rPr lang="en-US" altLang="zh-CN" sz="1400" b="1" baseline="-25000" dirty="0">
                <a:latin typeface="微软雅黑" panose="020B0503020204020204" pitchFamily="34" charset="-122"/>
                <a:ea typeface="微软雅黑" panose="020B0503020204020204" pitchFamily="34" charset="-122"/>
              </a:rPr>
              <a:t>1 </a:t>
            </a:r>
            <a:r>
              <a:rPr lang="zh-CN" altLang="zh-CN" sz="1400" b="1" dirty="0">
                <a:latin typeface="微软雅黑" panose="020B0503020204020204" pitchFamily="34" charset="-122"/>
                <a:ea typeface="微软雅黑" panose="020B0503020204020204" pitchFamily="34" charset="-122"/>
              </a:rPr>
              <a:t>充当网络</a:t>
            </a:r>
            <a:r>
              <a:rPr lang="en-US" altLang="zh-CN" sz="1400" b="1" dirty="0">
                <a:latin typeface="微软雅黑" panose="020B0503020204020204" pitchFamily="34" charset="-122"/>
                <a:ea typeface="微软雅黑" panose="020B0503020204020204" pitchFamily="34" charset="-122"/>
              </a:rPr>
              <a:t> N</a:t>
            </a:r>
            <a:r>
              <a:rPr lang="en-US" altLang="zh-CN" sz="1400" b="1" baseline="-25000" dirty="0">
                <a:latin typeface="微软雅黑" panose="020B0503020204020204" pitchFamily="34" charset="-122"/>
                <a:ea typeface="微软雅黑" panose="020B0503020204020204" pitchFamily="34" charset="-122"/>
              </a:rPr>
              <a:t>1 </a:t>
            </a:r>
            <a:r>
              <a:rPr lang="zh-CN" altLang="zh-CN" sz="1400" b="1" dirty="0">
                <a:latin typeface="微软雅黑" panose="020B0503020204020204" pitchFamily="34" charset="-122"/>
                <a:ea typeface="微软雅黑" panose="020B0503020204020204" pitchFamily="34" charset="-122"/>
              </a:rPr>
              <a:t>的默认路由器</a:t>
            </a:r>
            <a:endParaRPr lang="zh-CN" altLang="en-US" sz="1400" b="1" dirty="0">
              <a:latin typeface="微软雅黑" panose="020B0503020204020204" pitchFamily="34" charset="-122"/>
              <a:ea typeface="微软雅黑" panose="020B0503020204020204" pitchFamily="34" charset="-122"/>
            </a:endParaRPr>
          </a:p>
        </p:txBody>
      </p:sp>
      <p:sp>
        <p:nvSpPr>
          <p:cNvPr id="138" name="Text Box 35"/>
          <p:cNvSpPr txBox="1">
            <a:spLocks noChangeArrowheads="1"/>
          </p:cNvSpPr>
          <p:nvPr/>
        </p:nvSpPr>
        <p:spPr bwMode="auto">
          <a:xfrm>
            <a:off x="1834121" y="1688751"/>
            <a:ext cx="1476686"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lang="zh-CN" altLang="en-US" sz="1200" b="1" dirty="0">
                <a:latin typeface="微软雅黑" panose="020B0503020204020204" pitchFamily="34" charset="-122"/>
                <a:ea typeface="微软雅黑" panose="020B0503020204020204" pitchFamily="34" charset="-122"/>
              </a:rPr>
              <a:t>目的网络  下一跳</a:t>
            </a:r>
          </a:p>
          <a:p>
            <a:pPr>
              <a:lnSpc>
                <a:spcPct val="120000"/>
              </a:lnSpc>
            </a:pPr>
            <a:r>
              <a:rPr lang="zh-CN" altLang="en-US" sz="1200" b="1" dirty="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N</a:t>
            </a:r>
            <a:r>
              <a:rPr lang="en-US" altLang="zh-CN" sz="1200" b="1" baseline="-25000" dirty="0">
                <a:latin typeface="微软雅黑" panose="020B0503020204020204" pitchFamily="34" charset="-122"/>
                <a:ea typeface="微软雅黑" panose="020B0503020204020204" pitchFamily="34" charset="-122"/>
              </a:rPr>
              <a:t>1</a:t>
            </a: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直接 </a:t>
            </a:r>
          </a:p>
          <a:p>
            <a:pPr>
              <a:lnSpc>
                <a:spcPct val="120000"/>
              </a:lnSpc>
            </a:pPr>
            <a:r>
              <a:rPr lang="zh-CN" altLang="en-US" sz="1200" b="1" dirty="0">
                <a:latin typeface="微软雅黑" panose="020B0503020204020204" pitchFamily="34" charset="-122"/>
                <a:ea typeface="微软雅黑" panose="020B0503020204020204" pitchFamily="34" charset="-122"/>
              </a:rPr>
              <a:t>      </a:t>
            </a:r>
            <a:r>
              <a:rPr lang="en-US" altLang="zh-CN" sz="1200" b="1" dirty="0">
                <a:latin typeface="微软雅黑" panose="020B0503020204020204" pitchFamily="34" charset="-122"/>
                <a:ea typeface="微软雅黑" panose="020B0503020204020204" pitchFamily="34" charset="-122"/>
              </a:rPr>
              <a:t>N</a:t>
            </a:r>
            <a:r>
              <a:rPr lang="en-US" altLang="zh-CN" sz="1200" b="1" baseline="-25000" dirty="0">
                <a:latin typeface="微软雅黑" panose="020B0503020204020204" pitchFamily="34" charset="-122"/>
                <a:ea typeface="微软雅黑" panose="020B0503020204020204" pitchFamily="34" charset="-122"/>
              </a:rPr>
              <a:t>2</a:t>
            </a:r>
            <a:r>
              <a:rPr lang="en-US" altLang="zh-CN" sz="1200" b="1" dirty="0">
                <a:latin typeface="微软雅黑" panose="020B0503020204020204" pitchFamily="34" charset="-122"/>
                <a:ea typeface="微软雅黑" panose="020B0503020204020204" pitchFamily="34" charset="-122"/>
              </a:rPr>
              <a:t>           R</a:t>
            </a:r>
            <a:r>
              <a:rPr lang="en-US" altLang="zh-CN" sz="1200" b="1" baseline="-25000" dirty="0">
                <a:latin typeface="微软雅黑" panose="020B0503020204020204" pitchFamily="34" charset="-122"/>
                <a:ea typeface="微软雅黑" panose="020B0503020204020204" pitchFamily="34" charset="-122"/>
              </a:rPr>
              <a:t>2</a:t>
            </a:r>
          </a:p>
          <a:p>
            <a:pPr>
              <a:lnSpc>
                <a:spcPct val="120000"/>
              </a:lnSpc>
            </a:pPr>
            <a:r>
              <a:rPr lang="en-US" altLang="zh-CN" sz="1200" b="1" dirty="0">
                <a:latin typeface="微软雅黑" panose="020B0503020204020204" pitchFamily="34" charset="-122"/>
                <a:ea typeface="微软雅黑" panose="020B0503020204020204" pitchFamily="34" charset="-122"/>
              </a:rPr>
              <a:t>    </a:t>
            </a:r>
            <a:r>
              <a:rPr lang="zh-CN" altLang="en-US" sz="1200" b="1" dirty="0">
                <a:latin typeface="微软雅黑" panose="020B0503020204020204" pitchFamily="34" charset="-122"/>
                <a:ea typeface="微软雅黑" panose="020B0503020204020204" pitchFamily="34" charset="-122"/>
              </a:rPr>
              <a:t>默认          </a:t>
            </a:r>
            <a:r>
              <a:rPr lang="en-US" altLang="zh-CN" sz="1200" b="1" dirty="0">
                <a:latin typeface="微软雅黑" panose="020B0503020204020204" pitchFamily="34" charset="-122"/>
                <a:ea typeface="微软雅黑" panose="020B0503020204020204" pitchFamily="34" charset="-122"/>
              </a:rPr>
              <a:t>R</a:t>
            </a:r>
            <a:r>
              <a:rPr lang="en-US" altLang="zh-CN" sz="1200" b="1" baseline="-25000" dirty="0">
                <a:latin typeface="微软雅黑" panose="020B0503020204020204" pitchFamily="34" charset="-122"/>
                <a:ea typeface="微软雅黑" panose="020B0503020204020204" pitchFamily="34" charset="-122"/>
              </a:rPr>
              <a:t>1</a:t>
            </a:r>
          </a:p>
        </p:txBody>
      </p:sp>
      <p:pic>
        <p:nvPicPr>
          <p:cNvPr id="139"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552444" y="2029550"/>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779912" y="2499742"/>
            <a:ext cx="370473" cy="370473"/>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46" descr="jisuanji"/>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44008" y="2499742"/>
            <a:ext cx="370473" cy="37047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56963" y="816824"/>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8" name="Rectangle 6"/>
          <p:cNvSpPr>
            <a:spLocks noChangeArrowheads="1"/>
          </p:cNvSpPr>
          <p:nvPr/>
        </p:nvSpPr>
        <p:spPr bwMode="auto">
          <a:xfrm>
            <a:off x="3719576" y="783613"/>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必须强调指出</a:t>
            </a:r>
          </a:p>
        </p:txBody>
      </p:sp>
      <p:sp>
        <p:nvSpPr>
          <p:cNvPr id="9" name="Rectangle 68"/>
          <p:cNvSpPr>
            <a:spLocks noChangeArrowheads="1"/>
          </p:cNvSpPr>
          <p:nvPr/>
        </p:nvSpPr>
        <p:spPr bwMode="auto">
          <a:xfrm>
            <a:off x="556963" y="1199121"/>
            <a:ext cx="8048776"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数据报的首部中</a:t>
            </a:r>
            <a:r>
              <a:rPr lang="zh-CN" altLang="en-US" sz="2000" b="1" dirty="0">
                <a:solidFill>
                  <a:srgbClr val="0000FF"/>
                </a:solidFill>
                <a:latin typeface="微软雅黑" panose="020B0503020204020204" pitchFamily="34" charset="-122"/>
                <a:ea typeface="微软雅黑" panose="020B0503020204020204" pitchFamily="34" charset="-122"/>
              </a:rPr>
              <a:t>没有</a:t>
            </a:r>
            <a:r>
              <a:rPr lang="zh-CN" altLang="en-US" sz="2000" b="1" dirty="0">
                <a:latin typeface="微软雅黑" panose="020B0503020204020204" pitchFamily="34" charset="-122"/>
                <a:ea typeface="微软雅黑" panose="020B0503020204020204" pitchFamily="34" charset="-122"/>
              </a:rPr>
              <a:t>地方可以用来指明“下一跳路由器的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a:t>
            </a: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当路由器收到待转发的数据报，不是将下一跳路由器的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地址填入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数据报，而是</a:t>
            </a:r>
            <a:r>
              <a:rPr lang="zh-CN" altLang="en-US" sz="2000" b="1" dirty="0">
                <a:solidFill>
                  <a:srgbClr val="0000FF"/>
                </a:solidFill>
                <a:latin typeface="微软雅黑" panose="020B0503020204020204" pitchFamily="34" charset="-122"/>
                <a:ea typeface="微软雅黑" panose="020B0503020204020204" pitchFamily="34" charset="-122"/>
              </a:rPr>
              <a:t>送交下层</a:t>
            </a:r>
            <a:r>
              <a:rPr lang="zh-CN" altLang="en-US" sz="2000" b="1" dirty="0">
                <a:latin typeface="微软雅黑" panose="020B0503020204020204" pitchFamily="34" charset="-122"/>
                <a:ea typeface="微软雅黑" panose="020B0503020204020204" pitchFamily="34" charset="-122"/>
              </a:rPr>
              <a:t>的网络接口软件。</a:t>
            </a: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网络接口软件</a:t>
            </a:r>
            <a:r>
              <a:rPr lang="zh-CN" altLang="en-US" sz="2000" b="1" dirty="0">
                <a:solidFill>
                  <a:srgbClr val="0000FF"/>
                </a:solidFill>
                <a:latin typeface="微软雅黑" panose="020B0503020204020204" pitchFamily="34" charset="-122"/>
                <a:ea typeface="微软雅黑" panose="020B0503020204020204" pitchFamily="34" charset="-122"/>
              </a:rPr>
              <a:t>使用 </a:t>
            </a:r>
            <a:r>
              <a:rPr lang="en-US" altLang="zh-CN" sz="2000" b="1" dirty="0">
                <a:solidFill>
                  <a:srgbClr val="0000FF"/>
                </a:solidFill>
                <a:latin typeface="微软雅黑" panose="020B0503020204020204" pitchFamily="34" charset="-122"/>
                <a:ea typeface="微软雅黑" panose="020B0503020204020204" pitchFamily="34" charset="-122"/>
              </a:rPr>
              <a:t>ARP </a:t>
            </a:r>
            <a:r>
              <a:rPr lang="zh-CN" altLang="en-US" sz="2000" b="1" dirty="0">
                <a:latin typeface="微软雅黑" panose="020B0503020204020204" pitchFamily="34" charset="-122"/>
                <a:ea typeface="微软雅黑" panose="020B0503020204020204" pitchFamily="34" charset="-122"/>
              </a:rPr>
              <a:t>负责将下一跳路由器的 </a:t>
            </a:r>
            <a:r>
              <a:rPr lang="en-US" altLang="zh-CN" sz="2000" b="1" dirty="0">
                <a:latin typeface="微软雅黑" panose="020B0503020204020204" pitchFamily="34" charset="-122"/>
                <a:ea typeface="微软雅黑" panose="020B0503020204020204" pitchFamily="34" charset="-122"/>
              </a:rPr>
              <a:t>IP </a:t>
            </a:r>
            <a:r>
              <a:rPr lang="zh-CN" altLang="en-US" sz="2000" b="1" dirty="0">
                <a:latin typeface="微软雅黑" panose="020B0503020204020204" pitchFamily="34" charset="-122"/>
                <a:ea typeface="微软雅黑" panose="020B0503020204020204" pitchFamily="34" charset="-122"/>
              </a:rPr>
              <a:t>地址转换成硬件地址，并将此硬件地址放在链路层的 </a:t>
            </a:r>
            <a:r>
              <a:rPr lang="en-US" altLang="zh-CN"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帧的首部，然后根据这个硬件地址找到下一跳路由器。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56963" y="615438"/>
            <a:ext cx="8048776" cy="353930"/>
          </a:xfrm>
          <a:prstGeom prst="roundRect">
            <a:avLst>
              <a:gd name="adj" fmla="val 16667"/>
            </a:avLst>
          </a:prstGeom>
          <a:solidFill>
            <a:srgbClr val="00B050"/>
          </a:solidFill>
          <a:ln>
            <a:noFill/>
          </a:ln>
          <a:effectLst/>
          <a:extLst/>
        </p:spPr>
        <p:txBody>
          <a:bodyPr wrap="none" anchor="ctr"/>
          <a:lstStyle/>
          <a:p>
            <a:endParaRPr lang="zh-CN" altLang="en-US">
              <a:solidFill>
                <a:prstClr val="black"/>
              </a:solidFill>
            </a:endParaRPr>
          </a:p>
        </p:txBody>
      </p:sp>
      <p:sp>
        <p:nvSpPr>
          <p:cNvPr id="19" name="Rectangle 6"/>
          <p:cNvSpPr>
            <a:spLocks noChangeArrowheads="1"/>
          </p:cNvSpPr>
          <p:nvPr/>
        </p:nvSpPr>
        <p:spPr bwMode="auto">
          <a:xfrm>
            <a:off x="3296383" y="582227"/>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prstClr val="white"/>
                </a:solidFill>
                <a:latin typeface="微软雅黑" pitchFamily="34" charset="-122"/>
                <a:ea typeface="微软雅黑" pitchFamily="34" charset="-122"/>
              </a:rPr>
              <a:t>路由器分组转发</a:t>
            </a:r>
            <a:r>
              <a:rPr lang="zh-CN" altLang="en-US" sz="2000" b="1" dirty="0" smtClean="0">
                <a:solidFill>
                  <a:prstClr val="white"/>
                </a:solidFill>
                <a:latin typeface="微软雅黑" pitchFamily="34" charset="-122"/>
                <a:ea typeface="微软雅黑" pitchFamily="34" charset="-122"/>
              </a:rPr>
              <a:t>算法</a:t>
            </a:r>
            <a:endParaRPr lang="zh-CN" altLang="en-US" sz="2000" b="1" dirty="0">
              <a:solidFill>
                <a:prstClr val="white"/>
              </a:solidFill>
              <a:latin typeface="微软雅黑" pitchFamily="34" charset="-122"/>
              <a:ea typeface="微软雅黑" pitchFamily="34" charset="-122"/>
            </a:endParaRPr>
          </a:p>
        </p:txBody>
      </p:sp>
      <p:sp>
        <p:nvSpPr>
          <p:cNvPr id="2" name="矩形 1"/>
          <p:cNvSpPr/>
          <p:nvPr/>
        </p:nvSpPr>
        <p:spPr>
          <a:xfrm>
            <a:off x="681941" y="1392030"/>
            <a:ext cx="2900211" cy="441235"/>
          </a:xfrm>
          <a:prstGeom prst="rect">
            <a:avLst/>
          </a:prstGeom>
          <a:solidFill>
            <a:srgbClr val="00009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prstClr val="white"/>
                </a:solidFill>
                <a:latin typeface="微软雅黑" panose="020B0503020204020204" pitchFamily="34" charset="-122"/>
                <a:ea typeface="微软雅黑" panose="020B0503020204020204" pitchFamily="34" charset="-122"/>
              </a:rPr>
              <a:t>提取</a:t>
            </a:r>
            <a:r>
              <a:rPr lang="zh-CN" altLang="en-US" sz="1400" b="1" dirty="0" smtClean="0">
                <a:solidFill>
                  <a:prstClr val="white"/>
                </a:solidFill>
                <a:latin typeface="微软雅黑" panose="020B0503020204020204" pitchFamily="34" charset="-122"/>
                <a:ea typeface="微软雅黑" panose="020B0503020204020204" pitchFamily="34" charset="-122"/>
              </a:rPr>
              <a:t>目的地址 </a:t>
            </a:r>
            <a:r>
              <a:rPr lang="en-US" altLang="zh-CN" sz="1400" b="1" dirty="0" smtClean="0">
                <a:solidFill>
                  <a:prstClr val="white"/>
                </a:solidFill>
                <a:latin typeface="微软雅黑" panose="020B0503020204020204" pitchFamily="34" charset="-122"/>
                <a:ea typeface="微软雅黑" panose="020B0503020204020204" pitchFamily="34" charset="-122"/>
              </a:rPr>
              <a:t>IP </a:t>
            </a:r>
            <a:r>
              <a:rPr lang="zh-CN" altLang="en-US" sz="1400" b="1" dirty="0" smtClean="0">
                <a:solidFill>
                  <a:prstClr val="white"/>
                </a:solidFill>
                <a:latin typeface="微软雅黑" panose="020B0503020204020204" pitchFamily="34" charset="-122"/>
                <a:ea typeface="微软雅黑" panose="020B0503020204020204" pitchFamily="34" charset="-122"/>
              </a:rPr>
              <a:t>地址</a:t>
            </a:r>
            <a:r>
              <a:rPr lang="en-US" altLang="zh-CN" sz="1400" b="1" dirty="0" smtClean="0">
                <a:solidFill>
                  <a:prstClr val="white"/>
                </a:solidFill>
                <a:latin typeface="微软雅黑" panose="020B0503020204020204" pitchFamily="34" charset="-122"/>
                <a:ea typeface="微软雅黑" panose="020B0503020204020204" pitchFamily="34" charset="-122"/>
              </a:rPr>
              <a:t> D</a:t>
            </a:r>
            <a:endParaRPr lang="zh-CN" altLang="en-US" sz="1400" b="1" dirty="0">
              <a:solidFill>
                <a:prstClr val="white"/>
              </a:solidFill>
              <a:latin typeface="微软雅黑" panose="020B0503020204020204" pitchFamily="34" charset="-122"/>
              <a:ea typeface="微软雅黑" panose="020B0503020204020204" pitchFamily="34" charset="-122"/>
            </a:endParaRPr>
          </a:p>
        </p:txBody>
      </p:sp>
      <p:sp>
        <p:nvSpPr>
          <p:cNvPr id="3" name="菱形 2"/>
          <p:cNvSpPr/>
          <p:nvPr/>
        </p:nvSpPr>
        <p:spPr>
          <a:xfrm>
            <a:off x="4080677" y="1422924"/>
            <a:ext cx="2662533" cy="546168"/>
          </a:xfrm>
          <a:prstGeom prst="diamond">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prstClr val="white"/>
                </a:solidFill>
                <a:latin typeface="微软雅黑" panose="020B0503020204020204" pitchFamily="34" charset="-122"/>
                <a:ea typeface="微软雅黑" panose="020B0503020204020204" pitchFamily="34" charset="-122"/>
              </a:rPr>
              <a:t>找到 </a:t>
            </a:r>
            <a:r>
              <a:rPr lang="en-US" altLang="zh-CN" sz="1400" b="1" dirty="0" smtClean="0">
                <a:solidFill>
                  <a:prstClr val="white"/>
                </a:solidFill>
                <a:latin typeface="微软雅黑" panose="020B0503020204020204" pitchFamily="34" charset="-122"/>
                <a:ea typeface="微软雅黑" panose="020B0503020204020204" pitchFamily="34" charset="-122"/>
              </a:rPr>
              <a:t>D </a:t>
            </a:r>
            <a:r>
              <a:rPr lang="zh-CN" altLang="en-US" sz="1400" b="1" dirty="0" smtClean="0">
                <a:solidFill>
                  <a:prstClr val="white"/>
                </a:solidFill>
                <a:latin typeface="微软雅黑" panose="020B0503020204020204" pitchFamily="34" charset="-122"/>
                <a:ea typeface="微软雅黑" panose="020B0503020204020204" pitchFamily="34" charset="-122"/>
              </a:rPr>
              <a:t>的特定</a:t>
            </a:r>
            <a:r>
              <a:rPr lang="zh-CN" altLang="en-US" sz="1400" b="1" dirty="0">
                <a:solidFill>
                  <a:prstClr val="white"/>
                </a:solidFill>
                <a:latin typeface="微软雅黑" panose="020B0503020204020204" pitchFamily="34" charset="-122"/>
                <a:ea typeface="微软雅黑" panose="020B0503020204020204" pitchFamily="34" charset="-122"/>
              </a:rPr>
              <a:t>主机</a:t>
            </a:r>
            <a:r>
              <a:rPr lang="zh-CN" altLang="en-US" sz="1400" b="1" dirty="0" smtClean="0">
                <a:solidFill>
                  <a:prstClr val="white"/>
                </a:solidFill>
                <a:latin typeface="微软雅黑" panose="020B0503020204020204" pitchFamily="34" charset="-122"/>
                <a:ea typeface="微软雅黑" panose="020B0503020204020204" pitchFamily="34" charset="-122"/>
              </a:rPr>
              <a:t>路由 ？</a:t>
            </a:r>
            <a:endParaRPr lang="zh-CN" altLang="en-US" sz="1400" b="1" dirty="0">
              <a:solidFill>
                <a:prstClr val="white"/>
              </a:solidFill>
              <a:latin typeface="微软雅黑" panose="020B0503020204020204" pitchFamily="34" charset="-122"/>
              <a:ea typeface="微软雅黑" panose="020B0503020204020204" pitchFamily="34" charset="-122"/>
            </a:endParaRPr>
          </a:p>
        </p:txBody>
      </p:sp>
      <p:sp>
        <p:nvSpPr>
          <p:cNvPr id="9" name="菱形 8"/>
          <p:cNvSpPr/>
          <p:nvPr/>
        </p:nvSpPr>
        <p:spPr>
          <a:xfrm>
            <a:off x="4080676" y="2270681"/>
            <a:ext cx="2662534" cy="546168"/>
          </a:xfrm>
          <a:prstGeom prst="diamond">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prstClr val="white"/>
                </a:solidFill>
                <a:latin typeface="微软雅黑" panose="020B0503020204020204" pitchFamily="34" charset="-122"/>
                <a:ea typeface="微软雅黑" panose="020B0503020204020204" pitchFamily="34" charset="-122"/>
              </a:rPr>
              <a:t>找到 </a:t>
            </a:r>
            <a:r>
              <a:rPr lang="en-US" altLang="zh-CN" sz="1400" b="1" dirty="0" smtClean="0">
                <a:solidFill>
                  <a:prstClr val="white"/>
                </a:solidFill>
                <a:latin typeface="微软雅黑" panose="020B0503020204020204" pitchFamily="34" charset="-122"/>
                <a:ea typeface="微软雅黑" panose="020B0503020204020204" pitchFamily="34" charset="-122"/>
              </a:rPr>
              <a:t>D </a:t>
            </a:r>
            <a:r>
              <a:rPr lang="zh-CN" altLang="en-US" sz="1400" b="1" dirty="0">
                <a:solidFill>
                  <a:prstClr val="white"/>
                </a:solidFill>
                <a:latin typeface="微软雅黑" panose="020B0503020204020204" pitchFamily="34" charset="-122"/>
                <a:ea typeface="微软雅黑" panose="020B0503020204020204" pitchFamily="34" charset="-122"/>
              </a:rPr>
              <a:t>的</a:t>
            </a:r>
            <a:r>
              <a:rPr lang="zh-CN" altLang="en-US" sz="1400" b="1" dirty="0" smtClean="0">
                <a:solidFill>
                  <a:prstClr val="white"/>
                </a:solidFill>
                <a:latin typeface="微软雅黑" panose="020B0503020204020204" pitchFamily="34" charset="-122"/>
                <a:ea typeface="微软雅黑" panose="020B0503020204020204" pitchFamily="34" charset="-122"/>
              </a:rPr>
              <a:t>最长前缀匹配 ？</a:t>
            </a:r>
            <a:endParaRPr lang="zh-CN" altLang="en-US" sz="1400" b="1" dirty="0">
              <a:solidFill>
                <a:prstClr val="white"/>
              </a:solidFill>
              <a:latin typeface="微软雅黑" panose="020B0503020204020204" pitchFamily="34" charset="-122"/>
              <a:ea typeface="微软雅黑" panose="020B0503020204020204" pitchFamily="34" charset="-122"/>
            </a:endParaRPr>
          </a:p>
        </p:txBody>
      </p:sp>
      <p:sp>
        <p:nvSpPr>
          <p:cNvPr id="10" name="菱形 9"/>
          <p:cNvSpPr/>
          <p:nvPr/>
        </p:nvSpPr>
        <p:spPr>
          <a:xfrm>
            <a:off x="4080676" y="3118439"/>
            <a:ext cx="2662534" cy="546168"/>
          </a:xfrm>
          <a:prstGeom prst="diamond">
            <a:avLst/>
          </a:prstGeom>
          <a:solidFill>
            <a:srgbClr val="00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smtClean="0">
                <a:solidFill>
                  <a:prstClr val="white"/>
                </a:solidFill>
                <a:latin typeface="微软雅黑" panose="020B0503020204020204" pitchFamily="34" charset="-122"/>
                <a:ea typeface="微软雅黑" panose="020B0503020204020204" pitchFamily="34" charset="-122"/>
              </a:rPr>
              <a:t>找到默认路由？</a:t>
            </a:r>
            <a:endParaRPr lang="zh-CN" altLang="en-US" sz="1400" b="1" dirty="0">
              <a:solidFill>
                <a:prstClr val="white"/>
              </a:solidFill>
              <a:latin typeface="微软雅黑" panose="020B0503020204020204" pitchFamily="34" charset="-122"/>
              <a:ea typeface="微软雅黑" panose="020B0503020204020204" pitchFamily="34" charset="-122"/>
            </a:endParaRPr>
          </a:p>
        </p:txBody>
      </p:sp>
      <p:sp>
        <p:nvSpPr>
          <p:cNvPr id="11" name="矩形 10"/>
          <p:cNvSpPr/>
          <p:nvPr/>
        </p:nvSpPr>
        <p:spPr>
          <a:xfrm>
            <a:off x="6466437" y="3927627"/>
            <a:ext cx="2219913" cy="441235"/>
          </a:xfrm>
          <a:prstGeom prst="rect">
            <a:avLst/>
          </a:prstGeom>
          <a:solidFill>
            <a:srgbClr val="99009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a:solidFill>
                  <a:prstClr val="white"/>
                </a:solidFill>
                <a:latin typeface="微软雅黑" panose="020B0503020204020204" pitchFamily="34" charset="-122"/>
                <a:ea typeface="微软雅黑" panose="020B0503020204020204" pitchFamily="34" charset="-122"/>
              </a:rPr>
              <a:t>转发</a:t>
            </a:r>
            <a:r>
              <a:rPr lang="zh-CN" altLang="en-US" sz="1400" b="1" dirty="0" smtClean="0">
                <a:solidFill>
                  <a:prstClr val="white"/>
                </a:solidFill>
                <a:latin typeface="微软雅黑" panose="020B0503020204020204" pitchFamily="34" charset="-122"/>
                <a:ea typeface="微软雅黑" panose="020B0503020204020204" pitchFamily="34" charset="-122"/>
              </a:rPr>
              <a:t>分组到下一跳路由器</a:t>
            </a:r>
            <a:endParaRPr lang="zh-CN" altLang="en-US" sz="1400" b="1" dirty="0">
              <a:solidFill>
                <a:prstClr val="white"/>
              </a:solidFill>
              <a:latin typeface="微软雅黑" panose="020B0503020204020204" pitchFamily="34" charset="-122"/>
              <a:ea typeface="微软雅黑" panose="020B0503020204020204" pitchFamily="34" charset="-122"/>
            </a:endParaRPr>
          </a:p>
        </p:txBody>
      </p:sp>
      <p:sp>
        <p:nvSpPr>
          <p:cNvPr id="12" name="矩形 11"/>
          <p:cNvSpPr/>
          <p:nvPr/>
        </p:nvSpPr>
        <p:spPr>
          <a:xfrm>
            <a:off x="4422480" y="3927628"/>
            <a:ext cx="1978926" cy="441235"/>
          </a:xfrm>
          <a:prstGeom prst="rect">
            <a:avLst/>
          </a:prstGeom>
          <a:solidFill>
            <a:srgbClr val="009900"/>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prstClr val="white"/>
                </a:solidFill>
                <a:latin typeface="微软雅黑" panose="020B0503020204020204" pitchFamily="34" charset="-122"/>
                <a:ea typeface="微软雅黑" panose="020B0503020204020204" pitchFamily="34" charset="-122"/>
              </a:rPr>
              <a:t>丢弃分组</a:t>
            </a:r>
            <a:endParaRPr lang="zh-CN" altLang="en-US" sz="1400" b="1" dirty="0">
              <a:solidFill>
                <a:prstClr val="white"/>
              </a:solidFill>
              <a:latin typeface="微软雅黑" panose="020B0503020204020204" pitchFamily="34" charset="-122"/>
              <a:ea typeface="微软雅黑" panose="020B0503020204020204" pitchFamily="34" charset="-122"/>
            </a:endParaRPr>
          </a:p>
        </p:txBody>
      </p:sp>
      <p:cxnSp>
        <p:nvCxnSpPr>
          <p:cNvPr id="15" name="直接箭头连接符 14"/>
          <p:cNvCxnSpPr/>
          <p:nvPr/>
        </p:nvCxnSpPr>
        <p:spPr>
          <a:xfrm flipH="1">
            <a:off x="5411943" y="1969092"/>
            <a:ext cx="1" cy="301589"/>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411943" y="2816849"/>
            <a:ext cx="0" cy="301590"/>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81940" y="2174485"/>
            <a:ext cx="2900211" cy="441235"/>
          </a:xfrm>
          <a:prstGeom prst="rect">
            <a:avLst/>
          </a:prstGeom>
          <a:solidFill>
            <a:srgbClr val="000099"/>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1400" b="1" dirty="0" smtClean="0">
                <a:solidFill>
                  <a:prstClr val="white"/>
                </a:solidFill>
                <a:latin typeface="微软雅黑" panose="020B0503020204020204" pitchFamily="34" charset="-122"/>
                <a:ea typeface="微软雅黑" panose="020B0503020204020204" pitchFamily="34" charset="-122"/>
              </a:rPr>
              <a:t>查找转发表</a:t>
            </a:r>
            <a:endParaRPr lang="zh-CN" altLang="en-US" sz="1400" b="1" dirty="0">
              <a:solidFill>
                <a:prstClr val="white"/>
              </a:solidFill>
              <a:latin typeface="微软雅黑" panose="020B0503020204020204" pitchFamily="34" charset="-122"/>
              <a:ea typeface="微软雅黑" panose="020B0503020204020204" pitchFamily="34" charset="-122"/>
            </a:endParaRPr>
          </a:p>
        </p:txBody>
      </p:sp>
      <p:cxnSp>
        <p:nvCxnSpPr>
          <p:cNvPr id="43" name="直接箭头连接符 42"/>
          <p:cNvCxnSpPr>
            <a:stCxn id="2" idx="2"/>
            <a:endCxn id="31" idx="0"/>
          </p:cNvCxnSpPr>
          <p:nvPr/>
        </p:nvCxnSpPr>
        <p:spPr>
          <a:xfrm flipH="1">
            <a:off x="2132046" y="1833265"/>
            <a:ext cx="1" cy="341220"/>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31" idx="2"/>
            <a:endCxn id="3" idx="0"/>
          </p:cNvCxnSpPr>
          <p:nvPr/>
        </p:nvCxnSpPr>
        <p:spPr>
          <a:xfrm rot="5400000" flipH="1" flipV="1">
            <a:off x="3175597" y="379373"/>
            <a:ext cx="1192796" cy="3279898"/>
          </a:xfrm>
          <a:prstGeom prst="bentConnector5">
            <a:avLst>
              <a:gd name="adj1" fmla="val -19165"/>
              <a:gd name="adj2" fmla="val 53893"/>
              <a:gd name="adj3" fmla="val 119165"/>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5411943" y="3664607"/>
            <a:ext cx="0" cy="263021"/>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58" name="肘形连接符 57"/>
          <p:cNvCxnSpPr>
            <a:stCxn id="3" idx="3"/>
            <a:endCxn id="11" idx="0"/>
          </p:cNvCxnSpPr>
          <p:nvPr/>
        </p:nvCxnSpPr>
        <p:spPr>
          <a:xfrm>
            <a:off x="6743210" y="1696008"/>
            <a:ext cx="833184" cy="2231619"/>
          </a:xfrm>
          <a:prstGeom prst="bentConnector2">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a:stCxn id="9" idx="3"/>
          </p:cNvCxnSpPr>
          <p:nvPr/>
        </p:nvCxnSpPr>
        <p:spPr>
          <a:xfrm>
            <a:off x="6743210" y="2543765"/>
            <a:ext cx="833183" cy="0"/>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a:stCxn id="10" idx="3"/>
          </p:cNvCxnSpPr>
          <p:nvPr/>
        </p:nvCxnSpPr>
        <p:spPr>
          <a:xfrm>
            <a:off x="6743210" y="3391523"/>
            <a:ext cx="833183" cy="0"/>
          </a:xfrm>
          <a:prstGeom prst="straightConnector1">
            <a:avLst/>
          </a:prstGeom>
          <a:ln w="19050">
            <a:solidFill>
              <a:srgbClr val="000099"/>
            </a:solidFill>
            <a:tailEnd type="triangle"/>
          </a:ln>
        </p:spPr>
        <p:style>
          <a:lnRef idx="1">
            <a:schemeClr val="accent1"/>
          </a:lnRef>
          <a:fillRef idx="0">
            <a:schemeClr val="accent1"/>
          </a:fillRef>
          <a:effectRef idx="0">
            <a:schemeClr val="accent1"/>
          </a:effectRef>
          <a:fontRef idx="minor">
            <a:schemeClr val="tx1"/>
          </a:fontRef>
        </p:style>
      </p:cxnSp>
      <p:sp>
        <p:nvSpPr>
          <p:cNvPr id="77" name="矩形 76"/>
          <p:cNvSpPr/>
          <p:nvPr/>
        </p:nvSpPr>
        <p:spPr>
          <a:xfrm>
            <a:off x="6772090" y="1421493"/>
            <a:ext cx="364202" cy="307777"/>
          </a:xfrm>
          <a:prstGeom prst="rect">
            <a:avLst/>
          </a:prstGeom>
        </p:spPr>
        <p:txBody>
          <a:bodyPr wrap="none">
            <a:spAutoFit/>
          </a:bodyPr>
          <a:lstStyle/>
          <a:p>
            <a:r>
              <a:rPr lang="zh-CN" altLang="en-US" sz="1400" b="1" dirty="0" smtClean="0">
                <a:solidFill>
                  <a:prstClr val="black"/>
                </a:solidFill>
                <a:latin typeface="微软雅黑" pitchFamily="34" charset="-122"/>
                <a:ea typeface="微软雅黑" pitchFamily="34" charset="-122"/>
              </a:rPr>
              <a:t>是</a:t>
            </a:r>
            <a:endParaRPr lang="zh-CN" altLang="en-US" sz="1400" dirty="0">
              <a:solidFill>
                <a:prstClr val="black"/>
              </a:solidFill>
            </a:endParaRPr>
          </a:p>
        </p:txBody>
      </p:sp>
      <p:sp>
        <p:nvSpPr>
          <p:cNvPr id="78" name="矩形 77"/>
          <p:cNvSpPr/>
          <p:nvPr/>
        </p:nvSpPr>
        <p:spPr>
          <a:xfrm>
            <a:off x="5047741" y="1946714"/>
            <a:ext cx="364202" cy="307777"/>
          </a:xfrm>
          <a:prstGeom prst="rect">
            <a:avLst/>
          </a:prstGeom>
        </p:spPr>
        <p:txBody>
          <a:bodyPr wrap="none">
            <a:spAutoFit/>
          </a:bodyPr>
          <a:lstStyle/>
          <a:p>
            <a:r>
              <a:rPr lang="zh-CN" altLang="en-US" sz="1400" b="1" dirty="0" smtClean="0">
                <a:solidFill>
                  <a:prstClr val="black"/>
                </a:solidFill>
                <a:latin typeface="微软雅黑" pitchFamily="34" charset="-122"/>
                <a:ea typeface="微软雅黑" pitchFamily="34" charset="-122"/>
              </a:rPr>
              <a:t>否</a:t>
            </a:r>
            <a:endParaRPr lang="zh-CN" altLang="en-US" sz="1400" dirty="0">
              <a:solidFill>
                <a:prstClr val="black"/>
              </a:solidFill>
            </a:endParaRPr>
          </a:p>
        </p:txBody>
      </p:sp>
      <p:sp>
        <p:nvSpPr>
          <p:cNvPr id="79" name="矩形 78"/>
          <p:cNvSpPr/>
          <p:nvPr/>
        </p:nvSpPr>
        <p:spPr>
          <a:xfrm>
            <a:off x="5047741" y="2813755"/>
            <a:ext cx="364202" cy="307777"/>
          </a:xfrm>
          <a:prstGeom prst="rect">
            <a:avLst/>
          </a:prstGeom>
        </p:spPr>
        <p:txBody>
          <a:bodyPr wrap="none">
            <a:spAutoFit/>
          </a:bodyPr>
          <a:lstStyle/>
          <a:p>
            <a:r>
              <a:rPr lang="zh-CN" altLang="en-US" sz="1400" b="1" dirty="0" smtClean="0">
                <a:solidFill>
                  <a:prstClr val="black"/>
                </a:solidFill>
                <a:latin typeface="微软雅黑" pitchFamily="34" charset="-122"/>
                <a:ea typeface="微软雅黑" pitchFamily="34" charset="-122"/>
              </a:rPr>
              <a:t>否</a:t>
            </a:r>
            <a:endParaRPr lang="zh-CN" altLang="en-US" sz="1400" dirty="0">
              <a:solidFill>
                <a:prstClr val="black"/>
              </a:solidFill>
            </a:endParaRPr>
          </a:p>
        </p:txBody>
      </p:sp>
      <p:sp>
        <p:nvSpPr>
          <p:cNvPr id="80" name="矩形 79"/>
          <p:cNvSpPr/>
          <p:nvPr/>
        </p:nvSpPr>
        <p:spPr>
          <a:xfrm>
            <a:off x="5047741" y="3642458"/>
            <a:ext cx="364202" cy="307777"/>
          </a:xfrm>
          <a:prstGeom prst="rect">
            <a:avLst/>
          </a:prstGeom>
        </p:spPr>
        <p:txBody>
          <a:bodyPr wrap="none">
            <a:spAutoFit/>
          </a:bodyPr>
          <a:lstStyle/>
          <a:p>
            <a:r>
              <a:rPr lang="zh-CN" altLang="en-US" sz="1400" b="1" dirty="0" smtClean="0">
                <a:solidFill>
                  <a:prstClr val="black"/>
                </a:solidFill>
                <a:latin typeface="微软雅黑" pitchFamily="34" charset="-122"/>
                <a:ea typeface="微软雅黑" pitchFamily="34" charset="-122"/>
              </a:rPr>
              <a:t>否</a:t>
            </a:r>
            <a:endParaRPr lang="zh-CN" altLang="en-US" sz="1400" dirty="0">
              <a:solidFill>
                <a:prstClr val="black"/>
              </a:solidFill>
            </a:endParaRPr>
          </a:p>
        </p:txBody>
      </p:sp>
      <p:sp>
        <p:nvSpPr>
          <p:cNvPr id="81" name="矩形 80"/>
          <p:cNvSpPr/>
          <p:nvPr/>
        </p:nvSpPr>
        <p:spPr>
          <a:xfrm>
            <a:off x="6772090" y="2275140"/>
            <a:ext cx="364202" cy="307777"/>
          </a:xfrm>
          <a:prstGeom prst="rect">
            <a:avLst/>
          </a:prstGeom>
        </p:spPr>
        <p:txBody>
          <a:bodyPr wrap="none">
            <a:spAutoFit/>
          </a:bodyPr>
          <a:lstStyle/>
          <a:p>
            <a:r>
              <a:rPr lang="zh-CN" altLang="en-US" sz="1400" b="1" dirty="0" smtClean="0">
                <a:solidFill>
                  <a:prstClr val="black"/>
                </a:solidFill>
                <a:latin typeface="微软雅黑" pitchFamily="34" charset="-122"/>
                <a:ea typeface="微软雅黑" pitchFamily="34" charset="-122"/>
              </a:rPr>
              <a:t>是</a:t>
            </a:r>
            <a:endParaRPr lang="zh-CN" altLang="en-US" sz="1400" dirty="0">
              <a:solidFill>
                <a:prstClr val="black"/>
              </a:solidFill>
            </a:endParaRPr>
          </a:p>
        </p:txBody>
      </p:sp>
      <p:sp>
        <p:nvSpPr>
          <p:cNvPr id="82" name="矩形 81"/>
          <p:cNvSpPr/>
          <p:nvPr/>
        </p:nvSpPr>
        <p:spPr>
          <a:xfrm>
            <a:off x="6772090" y="3135531"/>
            <a:ext cx="364202" cy="307777"/>
          </a:xfrm>
          <a:prstGeom prst="rect">
            <a:avLst/>
          </a:prstGeom>
        </p:spPr>
        <p:txBody>
          <a:bodyPr wrap="none">
            <a:spAutoFit/>
          </a:bodyPr>
          <a:lstStyle/>
          <a:p>
            <a:r>
              <a:rPr lang="zh-CN" altLang="en-US" sz="1400" b="1" dirty="0" smtClean="0">
                <a:solidFill>
                  <a:prstClr val="black"/>
                </a:solidFill>
                <a:latin typeface="微软雅黑" pitchFamily="34" charset="-122"/>
                <a:ea typeface="微软雅黑" pitchFamily="34" charset="-122"/>
              </a:rPr>
              <a:t>是</a:t>
            </a:r>
            <a:endParaRPr lang="zh-CN" altLang="en-US" sz="1400" dirty="0">
              <a:solidFill>
                <a:prstClr val="black"/>
              </a:solidFill>
            </a:endParaRPr>
          </a:p>
        </p:txBody>
      </p:sp>
    </p:spTree>
    <p:extLst>
      <p:ext uri="{BB962C8B-B14F-4D97-AF65-F5344CB8AC3E}">
        <p14:creationId xmlns:p14="http://schemas.microsoft.com/office/powerpoint/2010/main" val="319421975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AutoShape 5"/>
          <p:cNvSpPr>
            <a:spLocks noChangeArrowheads="1"/>
          </p:cNvSpPr>
          <p:nvPr/>
        </p:nvSpPr>
        <p:spPr bwMode="auto">
          <a:xfrm>
            <a:off x="556963" y="585458"/>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19" name="Rectangle 6"/>
          <p:cNvSpPr>
            <a:spLocks noChangeArrowheads="1"/>
          </p:cNvSpPr>
          <p:nvPr/>
        </p:nvSpPr>
        <p:spPr bwMode="auto">
          <a:xfrm>
            <a:off x="3296383" y="552247"/>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路由器分组转发算法</a:t>
            </a:r>
          </a:p>
        </p:txBody>
      </p:sp>
      <p:sp>
        <p:nvSpPr>
          <p:cNvPr id="20" name="Rectangle 68"/>
          <p:cNvSpPr>
            <a:spLocks noChangeArrowheads="1"/>
          </p:cNvSpPr>
          <p:nvPr/>
        </p:nvSpPr>
        <p:spPr bwMode="auto">
          <a:xfrm>
            <a:off x="448327" y="931543"/>
            <a:ext cx="8306380" cy="3523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lnSpc>
                <a:spcPts val="2700"/>
              </a:lnSpc>
              <a:buClr>
                <a:srgbClr val="0070C0"/>
              </a:buClr>
              <a:buFont typeface="+mj-lt"/>
              <a:buAutoNum type="arabicPeriod"/>
            </a:pPr>
            <a:r>
              <a:rPr lang="zh-CN" altLang="en-US" b="1" dirty="0">
                <a:solidFill>
                  <a:srgbClr val="FF0000"/>
                </a:solidFill>
                <a:latin typeface="微软雅黑" panose="020B0503020204020204" pitchFamily="34" charset="-122"/>
                <a:ea typeface="微软雅黑" panose="020B0503020204020204" pitchFamily="34" charset="-122"/>
              </a:rPr>
              <a:t>从数据报的首部提取目的主机的 </a:t>
            </a:r>
            <a:r>
              <a:rPr lang="en-US" altLang="zh-CN" b="1" dirty="0">
                <a:solidFill>
                  <a:srgbClr val="FF0000"/>
                </a:solidFill>
                <a:latin typeface="微软雅黑" panose="020B0503020204020204" pitchFamily="34" charset="-122"/>
                <a:ea typeface="微软雅黑" panose="020B0503020204020204" pitchFamily="34" charset="-122"/>
              </a:rPr>
              <a:t>IP </a:t>
            </a:r>
            <a:r>
              <a:rPr lang="zh-CN" altLang="en-US" b="1" dirty="0">
                <a:solidFill>
                  <a:srgbClr val="FF0000"/>
                </a:solidFill>
                <a:latin typeface="微软雅黑" panose="020B0503020204020204" pitchFamily="34" charset="-122"/>
                <a:ea typeface="微软雅黑" panose="020B0503020204020204" pitchFamily="34" charset="-122"/>
              </a:rPr>
              <a:t>地址 </a:t>
            </a:r>
            <a:r>
              <a:rPr lang="en-US" altLang="zh-CN" b="1" i="1" dirty="0">
                <a:solidFill>
                  <a:srgbClr val="FF0000"/>
                </a:solidFill>
                <a:latin typeface="微软雅黑" panose="020B0503020204020204" pitchFamily="34" charset="-122"/>
                <a:ea typeface="微软雅黑" panose="020B0503020204020204" pitchFamily="34" charset="-122"/>
              </a:rPr>
              <a:t>D</a:t>
            </a:r>
            <a:r>
              <a:rPr lang="en-US" altLang="zh-CN" b="1" dirty="0">
                <a:solidFill>
                  <a:srgbClr val="FF0000"/>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得出目的网络地址为 </a:t>
            </a:r>
            <a:r>
              <a:rPr lang="en-US" altLang="zh-CN" b="1" i="1" dirty="0">
                <a:solidFill>
                  <a:srgbClr val="FF0000"/>
                </a:solidFill>
                <a:latin typeface="微软雅黑" panose="020B0503020204020204" pitchFamily="34" charset="-122"/>
                <a:ea typeface="微软雅黑" panose="020B0503020204020204" pitchFamily="34" charset="-122"/>
              </a:rPr>
              <a:t>N</a:t>
            </a:r>
            <a:r>
              <a:rPr lang="zh-CN" altLang="en-US" b="1" dirty="0">
                <a:solidFill>
                  <a:srgbClr val="FF0000"/>
                </a:solidFill>
                <a:latin typeface="微软雅黑" panose="020B0503020204020204" pitchFamily="34" charset="-122"/>
                <a:ea typeface="微软雅黑" panose="020B0503020204020204" pitchFamily="34" charset="-122"/>
              </a:rPr>
              <a:t>。</a:t>
            </a:r>
          </a:p>
          <a:p>
            <a:pPr marL="342900" indent="-342900">
              <a:lnSpc>
                <a:spcPts val="2700"/>
              </a:lnSpc>
              <a:buClr>
                <a:srgbClr val="0070C0"/>
              </a:buClr>
              <a:buFont typeface="+mj-lt"/>
              <a:buAutoNum type="arabicPeriod"/>
            </a:pPr>
            <a:r>
              <a:rPr lang="zh-CN" altLang="en-US" b="1" dirty="0">
                <a:latin typeface="微软雅黑" panose="020B0503020204020204" pitchFamily="34" charset="-122"/>
                <a:ea typeface="微软雅黑" panose="020B0503020204020204" pitchFamily="34" charset="-122"/>
              </a:rPr>
              <a:t>若网络 </a:t>
            </a:r>
            <a:r>
              <a:rPr lang="en-US" altLang="zh-CN" b="1" i="1" dirty="0">
                <a:latin typeface="微软雅黑" panose="020B0503020204020204" pitchFamily="34" charset="-122"/>
                <a:ea typeface="微软雅黑" panose="020B0503020204020204" pitchFamily="34" charset="-122"/>
              </a:rPr>
              <a:t>N</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与此路由器直接相连，则把数据报直接交付目的主机 </a:t>
            </a:r>
            <a:r>
              <a:rPr lang="en-US" altLang="zh-CN" b="1" i="1" dirty="0">
                <a:latin typeface="微软雅黑" panose="020B0503020204020204" pitchFamily="34" charset="-122"/>
                <a:ea typeface="微软雅黑" panose="020B0503020204020204" pitchFamily="34" charset="-122"/>
              </a:rPr>
              <a:t>D</a:t>
            </a:r>
            <a:r>
              <a:rPr lang="zh-CN" altLang="en-US" b="1" dirty="0">
                <a:latin typeface="微软雅黑" panose="020B0503020204020204" pitchFamily="34" charset="-122"/>
                <a:ea typeface="微软雅黑" panose="020B0503020204020204" pitchFamily="34" charset="-122"/>
              </a:rPr>
              <a:t>；否则是间接交付，执行 </a:t>
            </a:r>
            <a:r>
              <a:rPr lang="en-US" altLang="zh-CN" b="1"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a:t>
            </a:r>
          </a:p>
          <a:p>
            <a:pPr marL="342900" indent="-342900">
              <a:lnSpc>
                <a:spcPts val="2700"/>
              </a:lnSpc>
              <a:buClr>
                <a:srgbClr val="0070C0"/>
              </a:buClr>
              <a:buFont typeface="+mj-lt"/>
              <a:buAutoNum type="arabicPeriod"/>
            </a:pPr>
            <a:r>
              <a:rPr lang="zh-CN" altLang="en-US" b="1" dirty="0">
                <a:latin typeface="微软雅黑" panose="020B0503020204020204" pitchFamily="34" charset="-122"/>
                <a:ea typeface="微软雅黑" panose="020B0503020204020204" pitchFamily="34" charset="-122"/>
              </a:rPr>
              <a:t>若路由表中有目的地址为 </a:t>
            </a:r>
            <a:r>
              <a:rPr lang="en-US" altLang="zh-CN" b="1" i="1" dirty="0">
                <a:latin typeface="微软雅黑" panose="020B0503020204020204" pitchFamily="34" charset="-122"/>
                <a:ea typeface="微软雅黑" panose="020B0503020204020204" pitchFamily="34" charset="-122"/>
              </a:rPr>
              <a:t>D</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的特定主机路由，则把数据报传送给路由表中所指明的下一跳路由器；否则，执行 </a:t>
            </a:r>
            <a:r>
              <a:rPr lang="en-US" altLang="zh-CN" b="1" dirty="0">
                <a:latin typeface="微软雅黑" panose="020B0503020204020204" pitchFamily="34" charset="-122"/>
                <a:ea typeface="微软雅黑" panose="020B0503020204020204" pitchFamily="34" charset="-122"/>
              </a:rPr>
              <a:t>(4)</a:t>
            </a:r>
            <a:r>
              <a:rPr lang="zh-CN" altLang="en-US" b="1" dirty="0">
                <a:latin typeface="微软雅黑" panose="020B0503020204020204" pitchFamily="34" charset="-122"/>
                <a:ea typeface="微软雅黑" panose="020B0503020204020204" pitchFamily="34" charset="-122"/>
              </a:rPr>
              <a:t>。</a:t>
            </a:r>
          </a:p>
          <a:p>
            <a:pPr marL="342900" indent="-342900">
              <a:lnSpc>
                <a:spcPts val="2700"/>
              </a:lnSpc>
              <a:buClr>
                <a:srgbClr val="0070C0"/>
              </a:buClr>
              <a:buFont typeface="+mj-lt"/>
              <a:buAutoNum type="arabicPeriod"/>
            </a:pPr>
            <a:r>
              <a:rPr lang="zh-CN" altLang="en-US" b="1" dirty="0">
                <a:latin typeface="微软雅黑" panose="020B0503020204020204" pitchFamily="34" charset="-122"/>
                <a:ea typeface="微软雅黑" panose="020B0503020204020204" pitchFamily="34" charset="-122"/>
              </a:rPr>
              <a:t>若路由表中有到达网络 </a:t>
            </a:r>
            <a:r>
              <a:rPr lang="en-US" altLang="zh-CN" b="1" i="1" dirty="0">
                <a:latin typeface="微软雅黑" panose="020B0503020204020204" pitchFamily="34" charset="-122"/>
                <a:ea typeface="微软雅黑" panose="020B0503020204020204" pitchFamily="34" charset="-122"/>
              </a:rPr>
              <a:t>N</a:t>
            </a:r>
            <a:r>
              <a:rPr lang="en-US" altLang="zh-CN" b="1" dirty="0">
                <a:latin typeface="微软雅黑" panose="020B0503020204020204" pitchFamily="34" charset="-122"/>
                <a:ea typeface="微软雅黑" panose="020B0503020204020204" pitchFamily="34" charset="-122"/>
              </a:rPr>
              <a:t> </a:t>
            </a:r>
            <a:r>
              <a:rPr lang="zh-CN" altLang="en-US" b="1" dirty="0">
                <a:latin typeface="微软雅黑" panose="020B0503020204020204" pitchFamily="34" charset="-122"/>
                <a:ea typeface="微软雅黑" panose="020B0503020204020204" pitchFamily="34" charset="-122"/>
              </a:rPr>
              <a:t>的路由，则把数据报传送给路由表指明的下一跳路由器；否则，执行 </a:t>
            </a:r>
            <a:r>
              <a:rPr lang="en-US" altLang="zh-CN" b="1" dirty="0">
                <a:latin typeface="微软雅黑" panose="020B0503020204020204" pitchFamily="34" charset="-122"/>
                <a:ea typeface="微软雅黑" panose="020B0503020204020204" pitchFamily="34" charset="-122"/>
              </a:rPr>
              <a:t>(5)</a:t>
            </a:r>
            <a:r>
              <a:rPr lang="zh-CN" altLang="en-US" b="1" dirty="0">
                <a:latin typeface="微软雅黑" panose="020B0503020204020204" pitchFamily="34" charset="-122"/>
                <a:ea typeface="微软雅黑" panose="020B0503020204020204" pitchFamily="34" charset="-122"/>
              </a:rPr>
              <a:t>。</a:t>
            </a:r>
          </a:p>
          <a:p>
            <a:pPr marL="342900" indent="-342900">
              <a:lnSpc>
                <a:spcPts val="2700"/>
              </a:lnSpc>
              <a:buClr>
                <a:srgbClr val="0070C0"/>
              </a:buClr>
              <a:buFont typeface="+mj-lt"/>
              <a:buAutoNum type="arabicPeriod"/>
            </a:pPr>
            <a:r>
              <a:rPr lang="zh-CN" altLang="en-US" b="1" dirty="0">
                <a:latin typeface="微软雅黑" panose="020B0503020204020204" pitchFamily="34" charset="-122"/>
                <a:ea typeface="微软雅黑" panose="020B0503020204020204" pitchFamily="34" charset="-122"/>
              </a:rPr>
              <a:t>若路由表中有一个默认路由，则把数据报传送给路由表中所指明的默认路由器；否则，执行 </a:t>
            </a:r>
            <a:r>
              <a:rPr lang="en-US" altLang="zh-CN" b="1" dirty="0">
                <a:latin typeface="微软雅黑" panose="020B0503020204020204" pitchFamily="34" charset="-122"/>
                <a:ea typeface="微软雅黑" panose="020B0503020204020204" pitchFamily="34" charset="-122"/>
              </a:rPr>
              <a:t>(6)</a:t>
            </a:r>
            <a:r>
              <a:rPr lang="zh-CN" altLang="en-US" b="1" dirty="0">
                <a:latin typeface="微软雅黑" panose="020B0503020204020204" pitchFamily="34" charset="-122"/>
                <a:ea typeface="微软雅黑" panose="020B0503020204020204" pitchFamily="34" charset="-122"/>
              </a:rPr>
              <a:t>。</a:t>
            </a:r>
          </a:p>
          <a:p>
            <a:pPr marL="342900" indent="-342900">
              <a:lnSpc>
                <a:spcPts val="2700"/>
              </a:lnSpc>
              <a:buClr>
                <a:srgbClr val="0070C0"/>
              </a:buClr>
              <a:buFont typeface="+mj-lt"/>
              <a:buAutoNum type="arabicPeriod"/>
            </a:pPr>
            <a:r>
              <a:rPr lang="zh-CN" altLang="en-US" b="1" dirty="0">
                <a:latin typeface="微软雅黑" panose="020B0503020204020204" pitchFamily="34" charset="-122"/>
                <a:ea typeface="微软雅黑" panose="020B0503020204020204" pitchFamily="34" charset="-122"/>
              </a:rPr>
              <a:t>报告转发分组出错。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56963" y="1194880"/>
            <a:ext cx="8048776" cy="353930"/>
          </a:xfrm>
          <a:prstGeom prst="roundRect">
            <a:avLst>
              <a:gd name="adj" fmla="val 16667"/>
            </a:avLst>
          </a:prstGeom>
          <a:solidFill>
            <a:srgbClr val="00B050"/>
          </a:solidFill>
          <a:ln>
            <a:noFill/>
          </a:ln>
          <a:effectLst/>
        </p:spPr>
        <p:txBody>
          <a:bodyPr wrap="none" anchor="ctr"/>
          <a:lstStyle/>
          <a:p>
            <a:endParaRPr lang="zh-CN" altLang="en-US"/>
          </a:p>
        </p:txBody>
      </p:sp>
      <p:sp>
        <p:nvSpPr>
          <p:cNvPr id="6" name="Rectangle 6"/>
          <p:cNvSpPr>
            <a:spLocks noChangeArrowheads="1"/>
          </p:cNvSpPr>
          <p:nvPr/>
        </p:nvSpPr>
        <p:spPr bwMode="auto">
          <a:xfrm>
            <a:off x="3847816" y="1161669"/>
            <a:ext cx="14670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关于路由表</a:t>
            </a:r>
          </a:p>
        </p:txBody>
      </p:sp>
      <p:sp>
        <p:nvSpPr>
          <p:cNvPr id="7" name="Rectangle 68"/>
          <p:cNvSpPr>
            <a:spLocks noChangeArrowheads="1"/>
          </p:cNvSpPr>
          <p:nvPr/>
        </p:nvSpPr>
        <p:spPr bwMode="auto">
          <a:xfrm>
            <a:off x="556963" y="1577177"/>
            <a:ext cx="8048776"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路由表没有给分组指明到某个网络的完整路径。</a:t>
            </a:r>
          </a:p>
          <a:p>
            <a:pPr marL="268605" indent="-268605">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路由表指出，到某个网络应当先到某个路由器（即下一跳路由器）。</a:t>
            </a: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在到达下一跳路由器后，再继续查找其路由表，知道再下一步应当到哪一个路由器。</a:t>
            </a:r>
          </a:p>
          <a:p>
            <a:pPr marL="268605" indent="-268605">
              <a:lnSpc>
                <a:spcPts val="3300"/>
              </a:lnSpc>
              <a:buClr>
                <a:srgbClr val="0070C0"/>
              </a:buClr>
              <a:buFont typeface="Wingdings" panose="05000000000000000000" pitchFamily="2" charset="2"/>
              <a:buChar char="l"/>
            </a:pPr>
            <a:r>
              <a:rPr lang="zh-CN" altLang="en-US" sz="2000" b="1" dirty="0">
                <a:latin typeface="微软雅黑" panose="020B0503020204020204" pitchFamily="34" charset="-122"/>
                <a:ea typeface="微软雅黑" panose="020B0503020204020204" pitchFamily="34" charset="-122"/>
              </a:rPr>
              <a:t>这样一步一步地查找下去，直到最后到达目的网络。</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grpSp>
        <p:nvGrpSpPr>
          <p:cNvPr id="165" name="组合 164">
            <a:extLst>
              <a:ext uri="{FF2B5EF4-FFF2-40B4-BE49-F238E27FC236}">
                <a16:creationId xmlns:a16="http://schemas.microsoft.com/office/drawing/2014/main" xmlns="" id="{C50E8058-F4D1-440C-8A9D-95B6205410C6}"/>
              </a:ext>
            </a:extLst>
          </p:cNvPr>
          <p:cNvGrpSpPr/>
          <p:nvPr/>
        </p:nvGrpSpPr>
        <p:grpSpPr>
          <a:xfrm>
            <a:off x="228600" y="857226"/>
            <a:ext cx="8686800" cy="3973400"/>
            <a:chOff x="304800" y="1142968"/>
            <a:chExt cx="11582400" cy="5297866"/>
          </a:xfrm>
        </p:grpSpPr>
        <p:sp>
          <p:nvSpPr>
            <p:cNvPr id="72" name="íşlïḍè">
              <a:extLst>
                <a:ext uri="{FF2B5EF4-FFF2-40B4-BE49-F238E27FC236}">
                  <a16:creationId xmlns:a16="http://schemas.microsoft.com/office/drawing/2014/main" xmlns="" id="{89AFB588-0333-4AEC-B8D9-FC05BF95186D}"/>
                </a:ext>
              </a:extLst>
            </p:cNvPr>
            <p:cNvSpPr txBox="1"/>
            <p:nvPr/>
          </p:nvSpPr>
          <p:spPr>
            <a:xfrm>
              <a:off x="304800" y="1142968"/>
              <a:ext cx="11582400" cy="679257"/>
            </a:xfrm>
            <a:prstGeom prst="rect">
              <a:avLst/>
            </a:prstGeom>
            <a:noFill/>
          </p:spPr>
          <p:txBody>
            <a:bodyPr wrap="square" lIns="68580" tIns="34290" rIns="68580" bIns="34290" anchor="ctr">
              <a:noAutofit/>
            </a:bodyPr>
            <a:lstStyle/>
            <a:p>
              <a:r>
                <a:rPr lang="en-US" altLang="zh-CN" sz="1200" b="1" dirty="0">
                  <a:solidFill>
                    <a:srgbClr val="000000"/>
                  </a:solidFill>
                </a:rPr>
                <a:t>【2019</a:t>
              </a:r>
              <a:r>
                <a:rPr lang="zh-CN" altLang="en-US" sz="1200" b="1" dirty="0">
                  <a:solidFill>
                    <a:srgbClr val="000000"/>
                  </a:solidFill>
                </a:rPr>
                <a:t>年 题</a:t>
              </a:r>
              <a:r>
                <a:rPr lang="en-US" altLang="zh-CN" sz="1200" b="1" dirty="0">
                  <a:solidFill>
                    <a:srgbClr val="000000"/>
                  </a:solidFill>
                </a:rPr>
                <a:t>47】</a:t>
              </a:r>
              <a:r>
                <a:rPr lang="zh-CN" altLang="en-US" sz="1200" b="1" dirty="0">
                  <a:solidFill>
                    <a:srgbClr val="000000"/>
                  </a:solidFill>
                </a:rPr>
                <a:t>某网络拓扑如下图所示，其中</a:t>
              </a:r>
              <a:r>
                <a:rPr lang="en-US" altLang="zh-CN" sz="1200" b="1" dirty="0">
                  <a:solidFill>
                    <a:srgbClr val="000000"/>
                  </a:solidFill>
                </a:rPr>
                <a:t>R</a:t>
              </a:r>
              <a:r>
                <a:rPr lang="zh-CN" altLang="en-US" sz="1200" b="1" dirty="0">
                  <a:solidFill>
                    <a:srgbClr val="000000"/>
                  </a:solidFill>
                </a:rPr>
                <a:t>为路由器，主机</a:t>
              </a:r>
              <a:r>
                <a:rPr lang="en-US" altLang="zh-CN" sz="1200" b="1" dirty="0">
                  <a:solidFill>
                    <a:srgbClr val="000000"/>
                  </a:solidFill>
                </a:rPr>
                <a:t>H1~H4</a:t>
              </a:r>
              <a:r>
                <a:rPr lang="zh-CN" altLang="en-US" sz="1200" b="1" dirty="0">
                  <a:solidFill>
                    <a:srgbClr val="000000"/>
                  </a:solidFill>
                </a:rPr>
                <a:t>的</a:t>
              </a:r>
              <a:r>
                <a:rPr lang="en-US" altLang="zh-CN" sz="1200" b="1" dirty="0">
                  <a:solidFill>
                    <a:srgbClr val="000000"/>
                  </a:solidFill>
                </a:rPr>
                <a:t>IP</a:t>
              </a:r>
              <a:r>
                <a:rPr lang="zh-CN" altLang="en-US" sz="1200" b="1" dirty="0">
                  <a:solidFill>
                    <a:srgbClr val="000000"/>
                  </a:solidFill>
                </a:rPr>
                <a:t>地址配置以及</a:t>
              </a:r>
              <a:r>
                <a:rPr lang="en-US" altLang="zh-CN" sz="1200" b="1" dirty="0">
                  <a:solidFill>
                    <a:srgbClr val="000000"/>
                  </a:solidFill>
                </a:rPr>
                <a:t>R</a:t>
              </a:r>
              <a:r>
                <a:rPr lang="zh-CN" altLang="en-US" sz="1200" b="1" dirty="0">
                  <a:solidFill>
                    <a:srgbClr val="000000"/>
                  </a:solidFill>
                </a:rPr>
                <a:t>的各接口</a:t>
              </a:r>
              <a:r>
                <a:rPr lang="en-US" altLang="zh-CN" sz="1200" b="1" dirty="0">
                  <a:solidFill>
                    <a:srgbClr val="000000"/>
                  </a:solidFill>
                </a:rPr>
                <a:t>IP</a:t>
              </a:r>
              <a:r>
                <a:rPr lang="zh-CN" altLang="en-US" sz="1200" b="1" dirty="0">
                  <a:solidFill>
                    <a:srgbClr val="000000"/>
                  </a:solidFill>
                </a:rPr>
                <a:t>地址配置如图</a:t>
              </a:r>
              <a:endParaRPr lang="en-US" altLang="zh-CN" sz="1200" b="1" dirty="0">
                <a:solidFill>
                  <a:srgbClr val="000000"/>
                </a:solidFill>
              </a:endParaRPr>
            </a:p>
            <a:p>
              <a:r>
                <a:rPr lang="en-US" altLang="zh-CN" sz="1200" b="1" dirty="0">
                  <a:solidFill>
                    <a:srgbClr val="000000"/>
                  </a:solidFill>
                </a:rPr>
                <a:t>                              </a:t>
              </a:r>
              <a:r>
                <a:rPr lang="zh-CN" altLang="en-US" sz="1200" b="1" dirty="0">
                  <a:solidFill>
                    <a:srgbClr val="000000"/>
                  </a:solidFill>
                </a:rPr>
                <a:t>中所示。现有若干台以太网交换机（无</a:t>
              </a:r>
              <a:r>
                <a:rPr lang="en-US" altLang="zh-CN" sz="1200" b="1" dirty="0">
                  <a:solidFill>
                    <a:srgbClr val="000000"/>
                  </a:solidFill>
                </a:rPr>
                <a:t>VLAN</a:t>
              </a:r>
              <a:r>
                <a:rPr lang="zh-CN" altLang="en-US" sz="1200" b="1" dirty="0">
                  <a:solidFill>
                    <a:srgbClr val="000000"/>
                  </a:solidFill>
                </a:rPr>
                <a:t>功能）和路由器两类网络互连设备可供选择。</a:t>
              </a:r>
              <a:endParaRPr lang="en-US" altLang="zh-CN" sz="1200" b="1" dirty="0">
                <a:solidFill>
                  <a:srgbClr val="000000"/>
                </a:solidFill>
              </a:endParaRPr>
            </a:p>
          </p:txBody>
        </p:sp>
        <p:sp>
          <p:nvSpPr>
            <p:cNvPr id="96" name="íşlïḍè">
              <a:extLst>
                <a:ext uri="{FF2B5EF4-FFF2-40B4-BE49-F238E27FC236}">
                  <a16:creationId xmlns:a16="http://schemas.microsoft.com/office/drawing/2014/main" xmlns="" id="{914002E7-984A-4088-9DA5-9CAC3B4CD8CD}"/>
                </a:ext>
              </a:extLst>
            </p:cNvPr>
            <p:cNvSpPr txBox="1"/>
            <p:nvPr/>
          </p:nvSpPr>
          <p:spPr>
            <a:xfrm>
              <a:off x="310348" y="4524392"/>
              <a:ext cx="1169782" cy="361429"/>
            </a:xfrm>
            <a:prstGeom prst="rect">
              <a:avLst/>
            </a:prstGeom>
            <a:noFill/>
          </p:spPr>
          <p:txBody>
            <a:bodyPr wrap="square" lIns="68580" tIns="34290" rIns="68580" bIns="34290" anchor="ctr">
              <a:noAutofit/>
            </a:bodyPr>
            <a:lstStyle/>
            <a:p>
              <a:r>
                <a:rPr lang="en-US" altLang="zh-CN" sz="1200" b="1" dirty="0">
                  <a:solidFill>
                    <a:srgbClr val="000000"/>
                  </a:solidFill>
                </a:rPr>
                <a:t>IP</a:t>
              </a:r>
              <a:r>
                <a:rPr lang="zh-CN" altLang="en-US" sz="1200" b="1" dirty="0">
                  <a:solidFill>
                    <a:srgbClr val="000000"/>
                  </a:solidFill>
                </a:rPr>
                <a:t>地址：</a:t>
              </a:r>
              <a:endParaRPr lang="en-US" altLang="zh-CN" sz="1200" b="1" dirty="0">
                <a:solidFill>
                  <a:srgbClr val="000000"/>
                </a:solidFill>
              </a:endParaRPr>
            </a:p>
          </p:txBody>
        </p:sp>
        <p:sp>
          <p:nvSpPr>
            <p:cNvPr id="97" name="íşlïḍè">
              <a:extLst>
                <a:ext uri="{FF2B5EF4-FFF2-40B4-BE49-F238E27FC236}">
                  <a16:creationId xmlns:a16="http://schemas.microsoft.com/office/drawing/2014/main" xmlns="" id="{1D103987-2A57-477C-95AE-2EA95A68AB65}"/>
                </a:ext>
              </a:extLst>
            </p:cNvPr>
            <p:cNvSpPr txBox="1"/>
            <p:nvPr/>
          </p:nvSpPr>
          <p:spPr>
            <a:xfrm>
              <a:off x="310348" y="4785165"/>
              <a:ext cx="1169782" cy="361429"/>
            </a:xfrm>
            <a:prstGeom prst="rect">
              <a:avLst/>
            </a:prstGeom>
            <a:noFill/>
          </p:spPr>
          <p:txBody>
            <a:bodyPr wrap="square" lIns="68580" tIns="34290" rIns="68580" bIns="34290" anchor="ctr">
              <a:noAutofit/>
            </a:bodyPr>
            <a:lstStyle/>
            <a:p>
              <a:r>
                <a:rPr lang="zh-CN" altLang="en-US" sz="1200" b="1" dirty="0">
                  <a:solidFill>
                    <a:srgbClr val="000000"/>
                  </a:solidFill>
                </a:rPr>
                <a:t>默认网关：</a:t>
              </a:r>
              <a:endParaRPr lang="en-US" altLang="zh-CN" sz="1200" b="1" dirty="0">
                <a:solidFill>
                  <a:srgbClr val="000000"/>
                </a:solidFill>
              </a:endParaRPr>
            </a:p>
          </p:txBody>
        </p:sp>
        <p:sp>
          <p:nvSpPr>
            <p:cNvPr id="3" name="矩形 2">
              <a:extLst>
                <a:ext uri="{FF2B5EF4-FFF2-40B4-BE49-F238E27FC236}">
                  <a16:creationId xmlns:a16="http://schemas.microsoft.com/office/drawing/2014/main" xmlns="" id="{FC1B6B5F-81F6-45D8-99AC-5E1E63775E54}"/>
                </a:ext>
              </a:extLst>
            </p:cNvPr>
            <p:cNvSpPr/>
            <p:nvPr/>
          </p:nvSpPr>
          <p:spPr>
            <a:xfrm>
              <a:off x="2776825" y="3463635"/>
              <a:ext cx="802567" cy="400110"/>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2</a:t>
              </a:r>
              <a:endParaRPr lang="zh-CN" altLang="en-US" sz="1200" b="1" dirty="0">
                <a:solidFill>
                  <a:srgbClr val="000000"/>
                </a:solidFill>
              </a:endParaRPr>
            </a:p>
          </p:txBody>
        </p:sp>
        <p:cxnSp>
          <p:nvCxnSpPr>
            <p:cNvPr id="7" name="直接连接符 6">
              <a:extLst>
                <a:ext uri="{FF2B5EF4-FFF2-40B4-BE49-F238E27FC236}">
                  <a16:creationId xmlns:a16="http://schemas.microsoft.com/office/drawing/2014/main" xmlns="" id="{7433F878-9AF5-4033-941D-D2A87ADF456F}"/>
                </a:ext>
              </a:extLst>
            </p:cNvPr>
            <p:cNvCxnSpPr>
              <a:cxnSpLocks/>
            </p:cNvCxnSpPr>
            <p:nvPr/>
          </p:nvCxnSpPr>
          <p:spPr>
            <a:xfrm flipH="1">
              <a:off x="2398037" y="3863745"/>
              <a:ext cx="378788" cy="305978"/>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xmlns="" id="{0FE896F7-D2DA-4303-9890-571854658971}"/>
                </a:ext>
              </a:extLst>
            </p:cNvPr>
            <p:cNvCxnSpPr>
              <a:cxnSpLocks/>
            </p:cNvCxnSpPr>
            <p:nvPr/>
          </p:nvCxnSpPr>
          <p:spPr>
            <a:xfrm>
              <a:off x="3579392" y="3863745"/>
              <a:ext cx="339407" cy="41142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83" name="图形 23">
              <a:extLst>
                <a:ext uri="{FF2B5EF4-FFF2-40B4-BE49-F238E27FC236}">
                  <a16:creationId xmlns:a16="http://schemas.microsoft.com/office/drawing/2014/main" xmlns="" id="{C53C67AE-4BAA-4C80-8A93-4ABE6CEB84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3590787" y="3996201"/>
              <a:ext cx="549185" cy="531179"/>
            </a:xfrm>
            <a:prstGeom prst="rect">
              <a:avLst/>
            </a:prstGeom>
          </p:spPr>
        </p:pic>
        <p:pic>
          <p:nvPicPr>
            <p:cNvPr id="80" name="图形 23">
              <a:extLst>
                <a:ext uri="{FF2B5EF4-FFF2-40B4-BE49-F238E27FC236}">
                  <a16:creationId xmlns:a16="http://schemas.microsoft.com/office/drawing/2014/main" xmlns="" id="{EE7D8AB1-2B43-4C09-8015-96F2E4884E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018893" y="3996201"/>
              <a:ext cx="549185" cy="531179"/>
            </a:xfrm>
            <a:prstGeom prst="rect">
              <a:avLst/>
            </a:prstGeom>
          </p:spPr>
        </p:pic>
        <p:sp>
          <p:nvSpPr>
            <p:cNvPr id="90" name="íşlïḍè">
              <a:extLst>
                <a:ext uri="{FF2B5EF4-FFF2-40B4-BE49-F238E27FC236}">
                  <a16:creationId xmlns:a16="http://schemas.microsoft.com/office/drawing/2014/main" xmlns="" id="{D0B3AD77-2E5C-48F0-8FB8-A0C99D39E12E}"/>
                </a:ext>
              </a:extLst>
            </p:cNvPr>
            <p:cNvSpPr txBox="1"/>
            <p:nvPr/>
          </p:nvSpPr>
          <p:spPr>
            <a:xfrm>
              <a:off x="2503456" y="4079661"/>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H1</a:t>
              </a:r>
            </a:p>
          </p:txBody>
        </p:sp>
        <p:sp>
          <p:nvSpPr>
            <p:cNvPr id="91" name="íşlïḍè">
              <a:extLst>
                <a:ext uri="{FF2B5EF4-FFF2-40B4-BE49-F238E27FC236}">
                  <a16:creationId xmlns:a16="http://schemas.microsoft.com/office/drawing/2014/main" xmlns="" id="{E88488B0-021C-42CF-90BE-585CC57062EE}"/>
                </a:ext>
              </a:extLst>
            </p:cNvPr>
            <p:cNvSpPr txBox="1"/>
            <p:nvPr/>
          </p:nvSpPr>
          <p:spPr>
            <a:xfrm>
              <a:off x="4127546" y="4079661"/>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H2</a:t>
              </a:r>
            </a:p>
          </p:txBody>
        </p:sp>
        <p:sp>
          <p:nvSpPr>
            <p:cNvPr id="92" name="íşlïḍè">
              <a:extLst>
                <a:ext uri="{FF2B5EF4-FFF2-40B4-BE49-F238E27FC236}">
                  <a16:creationId xmlns:a16="http://schemas.microsoft.com/office/drawing/2014/main" xmlns="" id="{8516EBE4-1072-4687-869C-368C8C79EF90}"/>
                </a:ext>
              </a:extLst>
            </p:cNvPr>
            <p:cNvSpPr txBox="1"/>
            <p:nvPr/>
          </p:nvSpPr>
          <p:spPr>
            <a:xfrm>
              <a:off x="2310047" y="3618911"/>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93" name="íşlïḍè">
              <a:extLst>
                <a:ext uri="{FF2B5EF4-FFF2-40B4-BE49-F238E27FC236}">
                  <a16:creationId xmlns:a16="http://schemas.microsoft.com/office/drawing/2014/main" xmlns="" id="{C7A97467-BD31-43B8-87FC-AA9DB148349A}"/>
                </a:ext>
              </a:extLst>
            </p:cNvPr>
            <p:cNvSpPr txBox="1"/>
            <p:nvPr/>
          </p:nvSpPr>
          <p:spPr>
            <a:xfrm>
              <a:off x="3611788" y="3618911"/>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sp>
          <p:nvSpPr>
            <p:cNvPr id="94" name="íşlïḍè">
              <a:extLst>
                <a:ext uri="{FF2B5EF4-FFF2-40B4-BE49-F238E27FC236}">
                  <a16:creationId xmlns:a16="http://schemas.microsoft.com/office/drawing/2014/main" xmlns="" id="{10C13636-9149-47C0-96D5-6E112E9CE6DE}"/>
                </a:ext>
              </a:extLst>
            </p:cNvPr>
            <p:cNvSpPr txBox="1"/>
            <p:nvPr/>
          </p:nvSpPr>
          <p:spPr>
            <a:xfrm>
              <a:off x="1545042" y="4524393"/>
              <a:ext cx="1683790" cy="361429"/>
            </a:xfrm>
            <a:prstGeom prst="rect">
              <a:avLst/>
            </a:prstGeom>
            <a:noFill/>
          </p:spPr>
          <p:txBody>
            <a:bodyPr wrap="square" lIns="68580" tIns="34290" rIns="68580" bIns="34290" anchor="ctr">
              <a:noAutofit/>
            </a:bodyPr>
            <a:lstStyle/>
            <a:p>
              <a:r>
                <a:rPr lang="en-US" altLang="zh-CN" sz="1200" b="1" dirty="0">
                  <a:solidFill>
                    <a:srgbClr val="000000"/>
                  </a:solidFill>
                </a:rPr>
                <a:t>192.168.1.2/26</a:t>
              </a:r>
            </a:p>
          </p:txBody>
        </p:sp>
        <p:sp>
          <p:nvSpPr>
            <p:cNvPr id="95" name="íşlïḍè">
              <a:extLst>
                <a:ext uri="{FF2B5EF4-FFF2-40B4-BE49-F238E27FC236}">
                  <a16:creationId xmlns:a16="http://schemas.microsoft.com/office/drawing/2014/main" xmlns="" id="{669A65D5-5FE0-488D-B48A-848C3026D8EE}"/>
                </a:ext>
              </a:extLst>
            </p:cNvPr>
            <p:cNvSpPr txBox="1"/>
            <p:nvPr/>
          </p:nvSpPr>
          <p:spPr>
            <a:xfrm>
              <a:off x="1545042" y="4792085"/>
              <a:ext cx="1231783" cy="361429"/>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122" name="íşlïḍè">
              <a:extLst>
                <a:ext uri="{FF2B5EF4-FFF2-40B4-BE49-F238E27FC236}">
                  <a16:creationId xmlns:a16="http://schemas.microsoft.com/office/drawing/2014/main" xmlns="" id="{9B00EE4C-AE7F-4575-9B91-F0B9213801E6}"/>
                </a:ext>
              </a:extLst>
            </p:cNvPr>
            <p:cNvSpPr txBox="1"/>
            <p:nvPr/>
          </p:nvSpPr>
          <p:spPr>
            <a:xfrm>
              <a:off x="3207633" y="4524393"/>
              <a:ext cx="1683790" cy="361429"/>
            </a:xfrm>
            <a:prstGeom prst="rect">
              <a:avLst/>
            </a:prstGeom>
            <a:noFill/>
          </p:spPr>
          <p:txBody>
            <a:bodyPr wrap="square" lIns="68580" tIns="34290" rIns="68580" bIns="34290" anchor="ctr">
              <a:noAutofit/>
            </a:bodyPr>
            <a:lstStyle/>
            <a:p>
              <a:r>
                <a:rPr lang="en-US" altLang="zh-CN" sz="1200" b="1" dirty="0">
                  <a:solidFill>
                    <a:srgbClr val="000000"/>
                  </a:solidFill>
                </a:rPr>
                <a:t>192.168.1.3/26</a:t>
              </a:r>
            </a:p>
          </p:txBody>
        </p:sp>
        <p:sp>
          <p:nvSpPr>
            <p:cNvPr id="123" name="íşlïḍè">
              <a:extLst>
                <a:ext uri="{FF2B5EF4-FFF2-40B4-BE49-F238E27FC236}">
                  <a16:creationId xmlns:a16="http://schemas.microsoft.com/office/drawing/2014/main" xmlns="" id="{FA8698E9-E9C6-431E-B515-7202C94A43F6}"/>
                </a:ext>
              </a:extLst>
            </p:cNvPr>
            <p:cNvSpPr txBox="1"/>
            <p:nvPr/>
          </p:nvSpPr>
          <p:spPr>
            <a:xfrm>
              <a:off x="3207633" y="4792085"/>
              <a:ext cx="1231783" cy="361429"/>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124" name="矩形 123">
              <a:extLst>
                <a:ext uri="{FF2B5EF4-FFF2-40B4-BE49-F238E27FC236}">
                  <a16:creationId xmlns:a16="http://schemas.microsoft.com/office/drawing/2014/main" xmlns="" id="{0C6FF940-1727-4261-AE3E-DDC41A2B311A}"/>
                </a:ext>
              </a:extLst>
            </p:cNvPr>
            <p:cNvSpPr/>
            <p:nvPr/>
          </p:nvSpPr>
          <p:spPr>
            <a:xfrm>
              <a:off x="6008030" y="2967212"/>
              <a:ext cx="802567" cy="400110"/>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1</a:t>
              </a:r>
              <a:endParaRPr lang="zh-CN" altLang="en-US" sz="1200" b="1" dirty="0">
                <a:solidFill>
                  <a:srgbClr val="000000"/>
                </a:solidFill>
              </a:endParaRPr>
            </a:p>
          </p:txBody>
        </p:sp>
        <p:sp>
          <p:nvSpPr>
            <p:cNvPr id="126" name="矩形 125">
              <a:extLst>
                <a:ext uri="{FF2B5EF4-FFF2-40B4-BE49-F238E27FC236}">
                  <a16:creationId xmlns:a16="http://schemas.microsoft.com/office/drawing/2014/main" xmlns="" id="{39A59AC3-4ED8-49A6-99AB-F02CD852129C}"/>
                </a:ext>
              </a:extLst>
            </p:cNvPr>
            <p:cNvSpPr/>
            <p:nvPr/>
          </p:nvSpPr>
          <p:spPr>
            <a:xfrm>
              <a:off x="9158986" y="3463635"/>
              <a:ext cx="802567" cy="400110"/>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3</a:t>
              </a:r>
              <a:endParaRPr lang="zh-CN" altLang="en-US" sz="1200" b="1" dirty="0">
                <a:solidFill>
                  <a:srgbClr val="000000"/>
                </a:solidFill>
              </a:endParaRPr>
            </a:p>
          </p:txBody>
        </p:sp>
        <p:cxnSp>
          <p:nvCxnSpPr>
            <p:cNvPr id="127" name="直接连接符 126">
              <a:extLst>
                <a:ext uri="{FF2B5EF4-FFF2-40B4-BE49-F238E27FC236}">
                  <a16:creationId xmlns:a16="http://schemas.microsoft.com/office/drawing/2014/main" xmlns="" id="{196FEE23-086F-4438-8686-ADBA20DF9515}"/>
                </a:ext>
              </a:extLst>
            </p:cNvPr>
            <p:cNvCxnSpPr>
              <a:cxnSpLocks/>
            </p:cNvCxnSpPr>
            <p:nvPr/>
          </p:nvCxnSpPr>
          <p:spPr>
            <a:xfrm flipH="1">
              <a:off x="8732241" y="3863745"/>
              <a:ext cx="426745" cy="291900"/>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xmlns="" id="{04DDE7F2-131C-49D3-AB68-574666DD6A2B}"/>
                </a:ext>
              </a:extLst>
            </p:cNvPr>
            <p:cNvCxnSpPr>
              <a:cxnSpLocks/>
            </p:cNvCxnSpPr>
            <p:nvPr/>
          </p:nvCxnSpPr>
          <p:spPr>
            <a:xfrm>
              <a:off x="9961553" y="3863745"/>
              <a:ext cx="318226" cy="303684"/>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29" name="图形 23">
              <a:extLst>
                <a:ext uri="{FF2B5EF4-FFF2-40B4-BE49-F238E27FC236}">
                  <a16:creationId xmlns:a16="http://schemas.microsoft.com/office/drawing/2014/main" xmlns="" id="{BD2A3220-371D-4AE2-9B1A-CD6B19BE4C5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9972948" y="3996201"/>
              <a:ext cx="549185" cy="531179"/>
            </a:xfrm>
            <a:prstGeom prst="rect">
              <a:avLst/>
            </a:prstGeom>
          </p:spPr>
        </p:pic>
        <p:pic>
          <p:nvPicPr>
            <p:cNvPr id="130" name="图形 23">
              <a:extLst>
                <a:ext uri="{FF2B5EF4-FFF2-40B4-BE49-F238E27FC236}">
                  <a16:creationId xmlns:a16="http://schemas.microsoft.com/office/drawing/2014/main" xmlns="" id="{9C0FA653-2001-471E-923B-FECD55E3DE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8401054" y="3996201"/>
              <a:ext cx="549185" cy="531179"/>
            </a:xfrm>
            <a:prstGeom prst="rect">
              <a:avLst/>
            </a:prstGeom>
          </p:spPr>
        </p:pic>
        <p:sp>
          <p:nvSpPr>
            <p:cNvPr id="131" name="íşlïḍè">
              <a:extLst>
                <a:ext uri="{FF2B5EF4-FFF2-40B4-BE49-F238E27FC236}">
                  <a16:creationId xmlns:a16="http://schemas.microsoft.com/office/drawing/2014/main" xmlns="" id="{D453027F-9445-4CE6-938D-B0C9657C81B4}"/>
                </a:ext>
              </a:extLst>
            </p:cNvPr>
            <p:cNvSpPr txBox="1"/>
            <p:nvPr/>
          </p:nvSpPr>
          <p:spPr>
            <a:xfrm>
              <a:off x="8885617" y="4079661"/>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H3</a:t>
              </a:r>
            </a:p>
          </p:txBody>
        </p:sp>
        <p:sp>
          <p:nvSpPr>
            <p:cNvPr id="132" name="íşlïḍè">
              <a:extLst>
                <a:ext uri="{FF2B5EF4-FFF2-40B4-BE49-F238E27FC236}">
                  <a16:creationId xmlns:a16="http://schemas.microsoft.com/office/drawing/2014/main" xmlns="" id="{DF64CF7B-F752-4D6C-B317-98704D14AACE}"/>
                </a:ext>
              </a:extLst>
            </p:cNvPr>
            <p:cNvSpPr txBox="1"/>
            <p:nvPr/>
          </p:nvSpPr>
          <p:spPr>
            <a:xfrm>
              <a:off x="10509707" y="4079661"/>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H4</a:t>
              </a:r>
            </a:p>
          </p:txBody>
        </p:sp>
        <p:sp>
          <p:nvSpPr>
            <p:cNvPr id="133" name="íşlïḍè">
              <a:extLst>
                <a:ext uri="{FF2B5EF4-FFF2-40B4-BE49-F238E27FC236}">
                  <a16:creationId xmlns:a16="http://schemas.microsoft.com/office/drawing/2014/main" xmlns="" id="{7C3BC9C0-EAD8-4BF3-95D8-A55DE5BDD1AA}"/>
                </a:ext>
              </a:extLst>
            </p:cNvPr>
            <p:cNvSpPr txBox="1"/>
            <p:nvPr/>
          </p:nvSpPr>
          <p:spPr>
            <a:xfrm>
              <a:off x="8692208" y="3618911"/>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134" name="íşlïḍè">
              <a:extLst>
                <a:ext uri="{FF2B5EF4-FFF2-40B4-BE49-F238E27FC236}">
                  <a16:creationId xmlns:a16="http://schemas.microsoft.com/office/drawing/2014/main" xmlns="" id="{363E6E15-C152-4851-ABBF-E9ABA1820D26}"/>
                </a:ext>
              </a:extLst>
            </p:cNvPr>
            <p:cNvSpPr txBox="1"/>
            <p:nvPr/>
          </p:nvSpPr>
          <p:spPr>
            <a:xfrm>
              <a:off x="9993949" y="3618911"/>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sp>
          <p:nvSpPr>
            <p:cNvPr id="135" name="íşlïḍè">
              <a:extLst>
                <a:ext uri="{FF2B5EF4-FFF2-40B4-BE49-F238E27FC236}">
                  <a16:creationId xmlns:a16="http://schemas.microsoft.com/office/drawing/2014/main" xmlns="" id="{0C618828-3FEE-4349-9DEB-558945556512}"/>
                </a:ext>
              </a:extLst>
            </p:cNvPr>
            <p:cNvSpPr txBox="1"/>
            <p:nvPr/>
          </p:nvSpPr>
          <p:spPr>
            <a:xfrm>
              <a:off x="7927203" y="4524393"/>
              <a:ext cx="1683790" cy="361429"/>
            </a:xfrm>
            <a:prstGeom prst="rect">
              <a:avLst/>
            </a:prstGeom>
            <a:noFill/>
          </p:spPr>
          <p:txBody>
            <a:bodyPr wrap="square" lIns="68580" tIns="34290" rIns="68580" bIns="34290" anchor="ctr">
              <a:noAutofit/>
            </a:bodyPr>
            <a:lstStyle/>
            <a:p>
              <a:r>
                <a:rPr lang="en-US" altLang="zh-CN" sz="1200" b="1" dirty="0">
                  <a:solidFill>
                    <a:srgbClr val="000000"/>
                  </a:solidFill>
                </a:rPr>
                <a:t>192.168.1.66/26</a:t>
              </a:r>
            </a:p>
          </p:txBody>
        </p:sp>
        <p:sp>
          <p:nvSpPr>
            <p:cNvPr id="136" name="íşlïḍè">
              <a:extLst>
                <a:ext uri="{FF2B5EF4-FFF2-40B4-BE49-F238E27FC236}">
                  <a16:creationId xmlns:a16="http://schemas.microsoft.com/office/drawing/2014/main" xmlns="" id="{2DF7E607-33F3-4E8E-88F9-3D449F70AA9E}"/>
                </a:ext>
              </a:extLst>
            </p:cNvPr>
            <p:cNvSpPr txBox="1"/>
            <p:nvPr/>
          </p:nvSpPr>
          <p:spPr>
            <a:xfrm>
              <a:off x="7927203" y="4792085"/>
              <a:ext cx="1379970" cy="361429"/>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sp>
          <p:nvSpPr>
            <p:cNvPr id="137" name="íşlïḍè">
              <a:extLst>
                <a:ext uri="{FF2B5EF4-FFF2-40B4-BE49-F238E27FC236}">
                  <a16:creationId xmlns:a16="http://schemas.microsoft.com/office/drawing/2014/main" xmlns="" id="{D73E80EE-5846-4A60-BCDF-94CB7767B820}"/>
                </a:ext>
              </a:extLst>
            </p:cNvPr>
            <p:cNvSpPr txBox="1"/>
            <p:nvPr/>
          </p:nvSpPr>
          <p:spPr>
            <a:xfrm>
              <a:off x="9589794" y="4524393"/>
              <a:ext cx="1683790" cy="361429"/>
            </a:xfrm>
            <a:prstGeom prst="rect">
              <a:avLst/>
            </a:prstGeom>
            <a:noFill/>
          </p:spPr>
          <p:txBody>
            <a:bodyPr wrap="square" lIns="68580" tIns="34290" rIns="68580" bIns="34290" anchor="ctr">
              <a:noAutofit/>
            </a:bodyPr>
            <a:lstStyle/>
            <a:p>
              <a:r>
                <a:rPr lang="en-US" altLang="zh-CN" sz="1200" b="1" dirty="0">
                  <a:solidFill>
                    <a:srgbClr val="000000"/>
                  </a:solidFill>
                </a:rPr>
                <a:t>192.168.67/26</a:t>
              </a:r>
            </a:p>
          </p:txBody>
        </p:sp>
        <p:sp>
          <p:nvSpPr>
            <p:cNvPr id="138" name="íşlïḍè">
              <a:extLst>
                <a:ext uri="{FF2B5EF4-FFF2-40B4-BE49-F238E27FC236}">
                  <a16:creationId xmlns:a16="http://schemas.microsoft.com/office/drawing/2014/main" xmlns="" id="{0DCF6904-405F-429C-A842-B1B4ACFC1BD9}"/>
                </a:ext>
              </a:extLst>
            </p:cNvPr>
            <p:cNvSpPr txBox="1"/>
            <p:nvPr/>
          </p:nvSpPr>
          <p:spPr>
            <a:xfrm>
              <a:off x="9589794" y="4792085"/>
              <a:ext cx="1379970" cy="361429"/>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cxnSp>
          <p:nvCxnSpPr>
            <p:cNvPr id="68" name="连接符: 肘形 67">
              <a:extLst>
                <a:ext uri="{FF2B5EF4-FFF2-40B4-BE49-F238E27FC236}">
                  <a16:creationId xmlns:a16="http://schemas.microsoft.com/office/drawing/2014/main" xmlns="" id="{C82D39C7-84C9-4079-8D82-CE3C358BC2A3}"/>
                </a:ext>
              </a:extLst>
            </p:cNvPr>
            <p:cNvCxnSpPr>
              <a:stCxn id="3" idx="0"/>
              <a:endCxn id="124" idx="1"/>
            </p:cNvCxnSpPr>
            <p:nvPr/>
          </p:nvCxnSpPr>
          <p:spPr>
            <a:xfrm rot="5400000" flipH="1" flipV="1">
              <a:off x="4444885" y="1900491"/>
              <a:ext cx="296368" cy="2829921"/>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9" name="连接符: 肘形 138">
              <a:extLst>
                <a:ext uri="{FF2B5EF4-FFF2-40B4-BE49-F238E27FC236}">
                  <a16:creationId xmlns:a16="http://schemas.microsoft.com/office/drawing/2014/main" xmlns="" id="{AFADC1B8-D2A9-42E3-B0E6-873B0A532773}"/>
                </a:ext>
              </a:extLst>
            </p:cNvPr>
            <p:cNvCxnSpPr>
              <a:cxnSpLocks/>
              <a:stCxn id="124" idx="3"/>
              <a:endCxn id="126" idx="0"/>
            </p:cNvCxnSpPr>
            <p:nvPr/>
          </p:nvCxnSpPr>
          <p:spPr>
            <a:xfrm>
              <a:off x="6810597" y="3167267"/>
              <a:ext cx="2749673" cy="296368"/>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1" name="íşlïḍè">
              <a:extLst>
                <a:ext uri="{FF2B5EF4-FFF2-40B4-BE49-F238E27FC236}">
                  <a16:creationId xmlns:a16="http://schemas.microsoft.com/office/drawing/2014/main" xmlns="" id="{E46B6243-AF36-4FE8-AC24-0BA12D63CC23}"/>
                </a:ext>
              </a:extLst>
            </p:cNvPr>
            <p:cNvSpPr txBox="1"/>
            <p:nvPr/>
          </p:nvSpPr>
          <p:spPr>
            <a:xfrm>
              <a:off x="3152273" y="3145352"/>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IF1</a:t>
              </a:r>
            </a:p>
          </p:txBody>
        </p:sp>
        <p:sp>
          <p:nvSpPr>
            <p:cNvPr id="142" name="íşlïḍè">
              <a:extLst>
                <a:ext uri="{FF2B5EF4-FFF2-40B4-BE49-F238E27FC236}">
                  <a16:creationId xmlns:a16="http://schemas.microsoft.com/office/drawing/2014/main" xmlns="" id="{B29348F7-3EE9-422B-8C34-95194176258D}"/>
                </a:ext>
              </a:extLst>
            </p:cNvPr>
            <p:cNvSpPr txBox="1"/>
            <p:nvPr/>
          </p:nvSpPr>
          <p:spPr>
            <a:xfrm>
              <a:off x="9517787" y="3145352"/>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IF1</a:t>
              </a:r>
            </a:p>
          </p:txBody>
        </p:sp>
        <p:sp>
          <p:nvSpPr>
            <p:cNvPr id="143" name="íşlïḍè">
              <a:extLst>
                <a:ext uri="{FF2B5EF4-FFF2-40B4-BE49-F238E27FC236}">
                  <a16:creationId xmlns:a16="http://schemas.microsoft.com/office/drawing/2014/main" xmlns="" id="{3069F4E6-8EBB-48B7-A793-B8F41DD9B442}"/>
                </a:ext>
              </a:extLst>
            </p:cNvPr>
            <p:cNvSpPr txBox="1"/>
            <p:nvPr/>
          </p:nvSpPr>
          <p:spPr>
            <a:xfrm>
              <a:off x="5995243" y="2653939"/>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IF1</a:t>
              </a:r>
            </a:p>
          </p:txBody>
        </p:sp>
        <p:sp>
          <p:nvSpPr>
            <p:cNvPr id="144" name="íşlïḍè">
              <a:extLst>
                <a:ext uri="{FF2B5EF4-FFF2-40B4-BE49-F238E27FC236}">
                  <a16:creationId xmlns:a16="http://schemas.microsoft.com/office/drawing/2014/main" xmlns="" id="{DEF1343C-7980-403E-9B79-B5F7AF2ED433}"/>
                </a:ext>
              </a:extLst>
            </p:cNvPr>
            <p:cNvSpPr txBox="1"/>
            <p:nvPr/>
          </p:nvSpPr>
          <p:spPr>
            <a:xfrm>
              <a:off x="5515131" y="2855732"/>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145" name="íşlïḍè">
              <a:extLst>
                <a:ext uri="{FF2B5EF4-FFF2-40B4-BE49-F238E27FC236}">
                  <a16:creationId xmlns:a16="http://schemas.microsoft.com/office/drawing/2014/main" xmlns="" id="{08306B2C-DEB7-4FCA-A6FC-A6AB94717A26}"/>
                </a:ext>
              </a:extLst>
            </p:cNvPr>
            <p:cNvSpPr txBox="1"/>
            <p:nvPr/>
          </p:nvSpPr>
          <p:spPr>
            <a:xfrm>
              <a:off x="6832907" y="2855732"/>
              <a:ext cx="549185" cy="361429"/>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cxnSp>
          <p:nvCxnSpPr>
            <p:cNvPr id="148" name="直接连接符 147">
              <a:extLst>
                <a:ext uri="{FF2B5EF4-FFF2-40B4-BE49-F238E27FC236}">
                  <a16:creationId xmlns:a16="http://schemas.microsoft.com/office/drawing/2014/main" xmlns="" id="{8FA37A8E-7F97-41D4-A18D-6B6044B6C940}"/>
                </a:ext>
              </a:extLst>
            </p:cNvPr>
            <p:cNvCxnSpPr>
              <a:stCxn id="124" idx="0"/>
              <a:endCxn id="146" idx="2"/>
            </p:cNvCxnSpPr>
            <p:nvPr/>
          </p:nvCxnSpPr>
          <p:spPr>
            <a:xfrm flipH="1" flipV="1">
              <a:off x="6409313" y="2374040"/>
              <a:ext cx="1" cy="593172"/>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0" name="íşlïḍè">
              <a:extLst>
                <a:ext uri="{FF2B5EF4-FFF2-40B4-BE49-F238E27FC236}">
                  <a16:creationId xmlns:a16="http://schemas.microsoft.com/office/drawing/2014/main" xmlns="" id="{02EB89DF-D135-4A4D-8288-A8DB4DF693DA}"/>
                </a:ext>
              </a:extLst>
            </p:cNvPr>
            <p:cNvSpPr txBox="1"/>
            <p:nvPr/>
          </p:nvSpPr>
          <p:spPr>
            <a:xfrm>
              <a:off x="6347492" y="2309389"/>
              <a:ext cx="2344716" cy="361429"/>
            </a:xfrm>
            <a:prstGeom prst="rect">
              <a:avLst/>
            </a:prstGeom>
            <a:noFill/>
          </p:spPr>
          <p:txBody>
            <a:bodyPr wrap="square" lIns="68580" tIns="34290" rIns="68580" bIns="34290" anchor="ctr">
              <a:noAutofit/>
            </a:bodyPr>
            <a:lstStyle/>
            <a:p>
              <a:r>
                <a:rPr lang="en-US" altLang="zh-CN" sz="1200" b="1" dirty="0">
                  <a:solidFill>
                    <a:srgbClr val="000000"/>
                  </a:solidFill>
                </a:rPr>
                <a:t>192.168.1.253/30</a:t>
              </a:r>
            </a:p>
          </p:txBody>
        </p:sp>
        <p:sp>
          <p:nvSpPr>
            <p:cNvPr id="151" name="íşlïḍè">
              <a:extLst>
                <a:ext uri="{FF2B5EF4-FFF2-40B4-BE49-F238E27FC236}">
                  <a16:creationId xmlns:a16="http://schemas.microsoft.com/office/drawing/2014/main" xmlns="" id="{6F43B559-44F2-44EB-A1B2-A853C14C6FF3}"/>
                </a:ext>
              </a:extLst>
            </p:cNvPr>
            <p:cNvSpPr txBox="1"/>
            <p:nvPr/>
          </p:nvSpPr>
          <p:spPr>
            <a:xfrm>
              <a:off x="6008030" y="2234291"/>
              <a:ext cx="350735" cy="361429"/>
            </a:xfrm>
            <a:prstGeom prst="rect">
              <a:avLst/>
            </a:prstGeom>
            <a:noFill/>
          </p:spPr>
          <p:txBody>
            <a:bodyPr wrap="square" lIns="68580" tIns="34290" rIns="68580" bIns="34290" anchor="ctr">
              <a:noAutofit/>
            </a:bodyPr>
            <a:lstStyle/>
            <a:p>
              <a:r>
                <a:rPr lang="en-US" altLang="zh-CN" sz="1200" b="1" dirty="0">
                  <a:solidFill>
                    <a:srgbClr val="000000"/>
                  </a:solidFill>
                </a:rPr>
                <a:t>R</a:t>
              </a:r>
            </a:p>
          </p:txBody>
        </p:sp>
        <p:cxnSp>
          <p:nvCxnSpPr>
            <p:cNvPr id="154" name="直接连接符 153">
              <a:extLst>
                <a:ext uri="{FF2B5EF4-FFF2-40B4-BE49-F238E27FC236}">
                  <a16:creationId xmlns:a16="http://schemas.microsoft.com/office/drawing/2014/main" xmlns="" id="{4C9B55B3-444F-4658-9920-42BBA565526D}"/>
                </a:ext>
              </a:extLst>
            </p:cNvPr>
            <p:cNvCxnSpPr>
              <a:cxnSpLocks/>
            </p:cNvCxnSpPr>
            <p:nvPr/>
          </p:nvCxnSpPr>
          <p:spPr>
            <a:xfrm flipH="1">
              <a:off x="2640140" y="2159291"/>
              <a:ext cx="3764302"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2" name="云形 151">
              <a:extLst>
                <a:ext uri="{FF2B5EF4-FFF2-40B4-BE49-F238E27FC236}">
                  <a16:creationId xmlns:a16="http://schemas.microsoft.com/office/drawing/2014/main" xmlns="" id="{194FC6E7-D643-446D-9527-A441105D7619}"/>
                </a:ext>
              </a:extLst>
            </p:cNvPr>
            <p:cNvSpPr/>
            <p:nvPr/>
          </p:nvSpPr>
          <p:spPr>
            <a:xfrm>
              <a:off x="1700517" y="1818310"/>
              <a:ext cx="1528315" cy="905611"/>
            </a:xfrm>
            <a:prstGeom prst="cloud">
              <a:avLst/>
            </a:prstGeom>
            <a:ln>
              <a:tailEnd type="non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400" b="1" dirty="0">
                  <a:solidFill>
                    <a:srgbClr val="FFFFFF"/>
                  </a:solidFill>
                </a:rPr>
                <a:t>Internet</a:t>
              </a:r>
              <a:endParaRPr lang="zh-CN" altLang="en-US" sz="1400" b="1" dirty="0">
                <a:solidFill>
                  <a:srgbClr val="FFFFFF"/>
                </a:solidFill>
              </a:endParaRPr>
            </a:p>
          </p:txBody>
        </p:sp>
        <p:pic>
          <p:nvPicPr>
            <p:cNvPr id="146" name="图形 24">
              <a:extLst>
                <a:ext uri="{FF2B5EF4-FFF2-40B4-BE49-F238E27FC236}">
                  <a16:creationId xmlns:a16="http://schemas.microsoft.com/office/drawing/2014/main" xmlns="" id="{72AF3464-37E3-41D6-A0DF-6FDAB4C85C6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6180397" y="2003414"/>
              <a:ext cx="457832" cy="370626"/>
            </a:xfrm>
            <a:prstGeom prst="rect">
              <a:avLst/>
            </a:prstGeom>
          </p:spPr>
        </p:pic>
        <p:sp>
          <p:nvSpPr>
            <p:cNvPr id="156" name="íşlïḍè">
              <a:extLst>
                <a:ext uri="{FF2B5EF4-FFF2-40B4-BE49-F238E27FC236}">
                  <a16:creationId xmlns:a16="http://schemas.microsoft.com/office/drawing/2014/main" xmlns="" id="{31A9D300-17EB-4B73-868D-07784B0161A4}"/>
                </a:ext>
              </a:extLst>
            </p:cNvPr>
            <p:cNvSpPr txBox="1"/>
            <p:nvPr/>
          </p:nvSpPr>
          <p:spPr>
            <a:xfrm>
              <a:off x="5167567" y="1835981"/>
              <a:ext cx="1116781" cy="361429"/>
            </a:xfrm>
            <a:prstGeom prst="rect">
              <a:avLst/>
            </a:prstGeom>
            <a:noFill/>
          </p:spPr>
          <p:txBody>
            <a:bodyPr wrap="square" lIns="68580" tIns="34290" rIns="68580" bIns="34290" anchor="ctr">
              <a:noAutofit/>
            </a:bodyPr>
            <a:lstStyle/>
            <a:p>
              <a:r>
                <a:rPr lang="en-US" altLang="zh-CN" sz="1200" b="1" dirty="0">
                  <a:solidFill>
                    <a:srgbClr val="000000"/>
                  </a:solidFill>
                </a:rPr>
                <a:t>101.1.2.10</a:t>
              </a:r>
            </a:p>
          </p:txBody>
        </p:sp>
        <p:sp>
          <p:nvSpPr>
            <p:cNvPr id="157" name="íşlïḍè">
              <a:extLst>
                <a:ext uri="{FF2B5EF4-FFF2-40B4-BE49-F238E27FC236}">
                  <a16:creationId xmlns:a16="http://schemas.microsoft.com/office/drawing/2014/main" xmlns="" id="{F4F1CA89-1E9A-4B93-80E0-BEE0BA679557}"/>
                </a:ext>
              </a:extLst>
            </p:cNvPr>
            <p:cNvSpPr txBox="1"/>
            <p:nvPr/>
          </p:nvSpPr>
          <p:spPr>
            <a:xfrm>
              <a:off x="310347" y="5095839"/>
              <a:ext cx="1992099" cy="361429"/>
            </a:xfrm>
            <a:prstGeom prst="rect">
              <a:avLst/>
            </a:prstGeom>
            <a:noFill/>
          </p:spPr>
          <p:txBody>
            <a:bodyPr wrap="square" lIns="68580" tIns="34290" rIns="68580" bIns="34290" anchor="ctr">
              <a:noAutofit/>
            </a:bodyPr>
            <a:lstStyle/>
            <a:p>
              <a:r>
                <a:rPr lang="zh-CN" altLang="en-US" sz="1200" b="1" dirty="0">
                  <a:solidFill>
                    <a:srgbClr val="000000"/>
                  </a:solidFill>
                </a:rPr>
                <a:t>请回答以下问题：</a:t>
              </a:r>
              <a:endParaRPr lang="en-US" altLang="zh-CN" sz="1200" b="1" dirty="0">
                <a:solidFill>
                  <a:srgbClr val="000000"/>
                </a:solidFill>
              </a:endParaRPr>
            </a:p>
          </p:txBody>
        </p:sp>
        <p:sp>
          <p:nvSpPr>
            <p:cNvPr id="158" name="íşlïḍè">
              <a:extLst>
                <a:ext uri="{FF2B5EF4-FFF2-40B4-BE49-F238E27FC236}">
                  <a16:creationId xmlns:a16="http://schemas.microsoft.com/office/drawing/2014/main" xmlns="" id="{3C361B48-AE3B-4A5A-BEB3-339782B63BA1}"/>
                </a:ext>
              </a:extLst>
            </p:cNvPr>
            <p:cNvSpPr txBox="1"/>
            <p:nvPr/>
          </p:nvSpPr>
          <p:spPr>
            <a:xfrm>
              <a:off x="784725" y="5412216"/>
              <a:ext cx="6300229" cy="361429"/>
            </a:xfrm>
            <a:prstGeom prst="rect">
              <a:avLst/>
            </a:prstGeom>
            <a:noFill/>
          </p:spPr>
          <p:txBody>
            <a:bodyPr wrap="square" lIns="68580" tIns="34290" rIns="68580" bIns="34290" anchor="ctr">
              <a:noAutofit/>
            </a:bodyPr>
            <a:lstStyle/>
            <a:p>
              <a:r>
                <a:rPr lang="zh-CN" altLang="en-US" sz="1200" b="1" dirty="0">
                  <a:solidFill>
                    <a:srgbClr val="000000"/>
                  </a:solidFill>
                </a:rPr>
                <a:t>（</a:t>
              </a:r>
              <a:r>
                <a:rPr lang="en-US" altLang="zh-CN" sz="1200" b="1" dirty="0">
                  <a:solidFill>
                    <a:srgbClr val="000000"/>
                  </a:solidFill>
                </a:rPr>
                <a:t>1</a:t>
              </a:r>
              <a:r>
                <a:rPr lang="zh-CN" altLang="en-US" sz="1200" b="1" dirty="0">
                  <a:solidFill>
                    <a:srgbClr val="000000"/>
                  </a:solidFill>
                </a:rPr>
                <a:t>）设备</a:t>
              </a:r>
              <a:r>
                <a:rPr lang="en-US" altLang="zh-CN" sz="1200" b="1" dirty="0">
                  <a:solidFill>
                    <a:srgbClr val="000000"/>
                  </a:solidFill>
                </a:rPr>
                <a:t>1</a:t>
              </a:r>
              <a:r>
                <a:rPr lang="zh-CN" altLang="en-US" sz="1200" b="1" dirty="0">
                  <a:solidFill>
                    <a:srgbClr val="000000"/>
                  </a:solidFill>
                </a:rPr>
                <a:t>、设备</a:t>
              </a:r>
              <a:r>
                <a:rPr lang="en-US" altLang="zh-CN" sz="1200" b="1" dirty="0">
                  <a:solidFill>
                    <a:srgbClr val="000000"/>
                  </a:solidFill>
                </a:rPr>
                <a:t>2</a:t>
              </a:r>
              <a:r>
                <a:rPr lang="zh-CN" altLang="en-US" sz="1200" b="1" dirty="0">
                  <a:solidFill>
                    <a:srgbClr val="000000"/>
                  </a:solidFill>
                </a:rPr>
                <a:t>和设备</a:t>
              </a:r>
              <a:r>
                <a:rPr lang="en-US" altLang="zh-CN" sz="1200" b="1" dirty="0">
                  <a:solidFill>
                    <a:srgbClr val="000000"/>
                  </a:solidFill>
                </a:rPr>
                <a:t>3</a:t>
              </a:r>
              <a:r>
                <a:rPr lang="zh-CN" altLang="en-US" sz="1200" b="1" dirty="0">
                  <a:solidFill>
                    <a:srgbClr val="000000"/>
                  </a:solidFill>
                </a:rPr>
                <a:t>分别应选择什么类型网络设备？</a:t>
              </a:r>
              <a:endParaRPr lang="en-US" altLang="zh-CN" sz="1200" b="1" dirty="0">
                <a:solidFill>
                  <a:srgbClr val="000000"/>
                </a:solidFill>
              </a:endParaRPr>
            </a:p>
          </p:txBody>
        </p:sp>
        <p:sp>
          <p:nvSpPr>
            <p:cNvPr id="159" name="íşlïḍè">
              <a:extLst>
                <a:ext uri="{FF2B5EF4-FFF2-40B4-BE49-F238E27FC236}">
                  <a16:creationId xmlns:a16="http://schemas.microsoft.com/office/drawing/2014/main" xmlns="" id="{73424B87-9140-4128-9257-CAAA7058C72E}"/>
                </a:ext>
              </a:extLst>
            </p:cNvPr>
            <p:cNvSpPr txBox="1"/>
            <p:nvPr/>
          </p:nvSpPr>
          <p:spPr>
            <a:xfrm>
              <a:off x="784725" y="5745810"/>
              <a:ext cx="11102475" cy="361429"/>
            </a:xfrm>
            <a:prstGeom prst="rect">
              <a:avLst/>
            </a:prstGeom>
            <a:noFill/>
          </p:spPr>
          <p:txBody>
            <a:bodyPr wrap="square" lIns="68580" tIns="34290" rIns="68580" bIns="34290" anchor="ctr">
              <a:noAutofit/>
            </a:bodyPr>
            <a:lstStyle/>
            <a:p>
              <a:r>
                <a:rPr lang="zh-CN" altLang="en-US" sz="1200" b="1" dirty="0">
                  <a:solidFill>
                    <a:srgbClr val="000000"/>
                  </a:solidFill>
                </a:rPr>
                <a:t>（</a:t>
              </a:r>
              <a:r>
                <a:rPr lang="en-US" altLang="zh-CN" sz="1200" b="1" dirty="0">
                  <a:solidFill>
                    <a:srgbClr val="000000"/>
                  </a:solidFill>
                </a:rPr>
                <a:t>2</a:t>
              </a:r>
              <a:r>
                <a:rPr lang="zh-CN" altLang="en-US" sz="1200" b="1" dirty="0">
                  <a:solidFill>
                    <a:srgbClr val="000000"/>
                  </a:solidFill>
                </a:rPr>
                <a:t>）设备</a:t>
              </a:r>
              <a:r>
                <a:rPr lang="en-US" altLang="zh-CN" sz="1200" b="1" dirty="0">
                  <a:solidFill>
                    <a:srgbClr val="000000"/>
                  </a:solidFill>
                </a:rPr>
                <a:t>1</a:t>
              </a:r>
              <a:r>
                <a:rPr lang="zh-CN" altLang="en-US" sz="1200" b="1" dirty="0">
                  <a:solidFill>
                    <a:srgbClr val="000000"/>
                  </a:solidFill>
                </a:rPr>
                <a:t>、设备</a:t>
              </a:r>
              <a:r>
                <a:rPr lang="en-US" altLang="zh-CN" sz="1200" b="1" dirty="0">
                  <a:solidFill>
                    <a:srgbClr val="000000"/>
                  </a:solidFill>
                </a:rPr>
                <a:t>2</a:t>
              </a:r>
              <a:r>
                <a:rPr lang="zh-CN" altLang="en-US" sz="1200" b="1" dirty="0">
                  <a:solidFill>
                    <a:srgbClr val="000000"/>
                  </a:solidFill>
                </a:rPr>
                <a:t>和设备</a:t>
              </a:r>
              <a:r>
                <a:rPr lang="en-US" altLang="zh-CN" sz="1200" b="1" dirty="0">
                  <a:solidFill>
                    <a:srgbClr val="000000"/>
                  </a:solidFill>
                </a:rPr>
                <a:t>3</a:t>
              </a:r>
              <a:r>
                <a:rPr lang="zh-CN" altLang="en-US" sz="1200" b="1" dirty="0">
                  <a:solidFill>
                    <a:srgbClr val="000000"/>
                  </a:solidFill>
                </a:rPr>
                <a:t>中，哪几个设备的接口需要配置</a:t>
              </a:r>
              <a:r>
                <a:rPr lang="en-US" altLang="zh-CN" sz="1200" b="1" dirty="0">
                  <a:solidFill>
                    <a:srgbClr val="000000"/>
                  </a:solidFill>
                </a:rPr>
                <a:t>IP</a:t>
              </a:r>
              <a:r>
                <a:rPr lang="zh-CN" altLang="en-US" sz="1200" b="1" dirty="0">
                  <a:solidFill>
                    <a:srgbClr val="000000"/>
                  </a:solidFill>
                </a:rPr>
                <a:t>地址？并为对应的接口配置正确的</a:t>
              </a:r>
              <a:r>
                <a:rPr lang="en-US" altLang="zh-CN" sz="1200" b="1" dirty="0">
                  <a:solidFill>
                    <a:srgbClr val="000000"/>
                  </a:solidFill>
                </a:rPr>
                <a:t>IP</a:t>
              </a:r>
              <a:r>
                <a:rPr lang="zh-CN" altLang="en-US" sz="1200" b="1" dirty="0">
                  <a:solidFill>
                    <a:srgbClr val="000000"/>
                  </a:solidFill>
                </a:rPr>
                <a:t>地址。</a:t>
              </a:r>
              <a:endParaRPr lang="en-US" altLang="zh-CN" sz="1200" b="1" dirty="0">
                <a:solidFill>
                  <a:srgbClr val="000000"/>
                </a:solidFill>
              </a:endParaRPr>
            </a:p>
          </p:txBody>
        </p:sp>
        <p:sp>
          <p:nvSpPr>
            <p:cNvPr id="164" name="íşlïḍè">
              <a:extLst>
                <a:ext uri="{FF2B5EF4-FFF2-40B4-BE49-F238E27FC236}">
                  <a16:creationId xmlns:a16="http://schemas.microsoft.com/office/drawing/2014/main" xmlns="" id="{7AC10025-0A9D-40F4-AC2E-DAB1D85359EB}"/>
                </a:ext>
              </a:extLst>
            </p:cNvPr>
            <p:cNvSpPr txBox="1"/>
            <p:nvPr/>
          </p:nvSpPr>
          <p:spPr>
            <a:xfrm>
              <a:off x="784725" y="6079405"/>
              <a:ext cx="11102475" cy="361429"/>
            </a:xfrm>
            <a:prstGeom prst="rect">
              <a:avLst/>
            </a:prstGeom>
            <a:noFill/>
          </p:spPr>
          <p:txBody>
            <a:bodyPr wrap="square" lIns="68580" tIns="34290" rIns="68580" bIns="34290" anchor="ctr">
              <a:noAutofit/>
            </a:bodyPr>
            <a:lstStyle/>
            <a:p>
              <a:r>
                <a:rPr lang="zh-CN" altLang="en-US" sz="1200" b="1" dirty="0">
                  <a:solidFill>
                    <a:srgbClr val="000000"/>
                  </a:solidFill>
                </a:rPr>
                <a:t>（</a:t>
              </a:r>
              <a:r>
                <a:rPr lang="en-US" altLang="zh-CN" sz="1200" b="1" dirty="0">
                  <a:solidFill>
                    <a:srgbClr val="000000"/>
                  </a:solidFill>
                </a:rPr>
                <a:t>4</a:t>
              </a:r>
              <a:r>
                <a:rPr lang="zh-CN" altLang="en-US" sz="1200" b="1" dirty="0">
                  <a:solidFill>
                    <a:srgbClr val="000000"/>
                  </a:solidFill>
                </a:rPr>
                <a:t>）若主机</a:t>
              </a:r>
              <a:r>
                <a:rPr lang="en-US" altLang="zh-CN" sz="1200" b="1" dirty="0">
                  <a:solidFill>
                    <a:srgbClr val="000000"/>
                  </a:solidFill>
                </a:rPr>
                <a:t>H3</a:t>
              </a:r>
              <a:r>
                <a:rPr lang="zh-CN" altLang="en-US" sz="1200" b="1" dirty="0">
                  <a:solidFill>
                    <a:srgbClr val="000000"/>
                  </a:solidFill>
                </a:rPr>
                <a:t>发送一个目的地址为</a:t>
              </a:r>
              <a:r>
                <a:rPr lang="en-US" altLang="zh-CN" sz="1200" b="1" dirty="0">
                  <a:solidFill>
                    <a:srgbClr val="000000"/>
                  </a:solidFill>
                </a:rPr>
                <a:t>192.168.1.127</a:t>
              </a:r>
              <a:r>
                <a:rPr lang="zh-CN" altLang="en-US" sz="1200" b="1" dirty="0">
                  <a:solidFill>
                    <a:srgbClr val="000000"/>
                  </a:solidFill>
                </a:rPr>
                <a:t>的</a:t>
              </a:r>
              <a:r>
                <a:rPr lang="en-US" altLang="zh-CN" sz="1200" b="1" dirty="0">
                  <a:solidFill>
                    <a:srgbClr val="000000"/>
                  </a:solidFill>
                </a:rPr>
                <a:t>IP</a:t>
              </a:r>
              <a:r>
                <a:rPr lang="zh-CN" altLang="en-US" sz="1200" b="1" dirty="0">
                  <a:solidFill>
                    <a:srgbClr val="000000"/>
                  </a:solidFill>
                </a:rPr>
                <a:t>数据报，网络中哪几个主机会收到该数据报？</a:t>
              </a:r>
              <a:endParaRPr lang="en-US" altLang="zh-CN" sz="1200" b="1" dirty="0">
                <a:solidFill>
                  <a:srgbClr val="000000"/>
                </a:solidFill>
              </a:endParaRPr>
            </a:p>
          </p:txBody>
        </p:sp>
      </p:grpSp>
    </p:spTree>
    <p:custDataLst>
      <p:tags r:id="rId1"/>
    </p:custDataLst>
    <p:extLst>
      <p:ext uri="{BB962C8B-B14F-4D97-AF65-F5344CB8AC3E}">
        <p14:creationId xmlns:p14="http://schemas.microsoft.com/office/powerpoint/2010/main" val="1221386654"/>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65"/>
                                        </p:tgtEl>
                                        <p:attrNameLst>
                                          <p:attrName>style.visibility</p:attrName>
                                        </p:attrNameLst>
                                      </p:cBhvr>
                                      <p:to>
                                        <p:strVal val="visible"/>
                                      </p:to>
                                    </p:set>
                                    <p:animEffect transition="in" filter="fade">
                                      <p:cBhvr>
                                        <p:cTn id="7" dur="800" decel="100000"/>
                                        <p:tgtEl>
                                          <p:spTgt spid="165"/>
                                        </p:tgtEl>
                                      </p:cBhvr>
                                    </p:animEffect>
                                    <p:anim calcmode="lin" valueType="num">
                                      <p:cBhvr>
                                        <p:cTn id="8" dur="800" decel="100000" fill="hold"/>
                                        <p:tgtEl>
                                          <p:spTgt spid="165"/>
                                        </p:tgtEl>
                                        <p:attrNameLst>
                                          <p:attrName>style.rotation</p:attrName>
                                        </p:attrNameLst>
                                      </p:cBhvr>
                                      <p:tavLst>
                                        <p:tav tm="0">
                                          <p:val>
                                            <p:fltVal val="-90"/>
                                          </p:val>
                                        </p:tav>
                                        <p:tav tm="100000">
                                          <p:val>
                                            <p:fltVal val="0"/>
                                          </p:val>
                                        </p:tav>
                                      </p:tavLst>
                                    </p:anim>
                                    <p:anim calcmode="lin" valueType="num">
                                      <p:cBhvr>
                                        <p:cTn id="9" dur="800" decel="100000" fill="hold"/>
                                        <p:tgtEl>
                                          <p:spTgt spid="165"/>
                                        </p:tgtEl>
                                        <p:attrNameLst>
                                          <p:attrName>ppt_x</p:attrName>
                                        </p:attrNameLst>
                                      </p:cBhvr>
                                      <p:tavLst>
                                        <p:tav tm="0">
                                          <p:val>
                                            <p:strVal val="#ppt_x+0.4"/>
                                          </p:val>
                                        </p:tav>
                                        <p:tav tm="100000">
                                          <p:val>
                                            <p:strVal val="#ppt_x-0.05"/>
                                          </p:val>
                                        </p:tav>
                                      </p:tavLst>
                                    </p:anim>
                                    <p:anim calcmode="lin" valueType="num">
                                      <p:cBhvr>
                                        <p:cTn id="10" dur="800" decel="100000" fill="hold"/>
                                        <p:tgtEl>
                                          <p:spTgt spid="165"/>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65"/>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6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utoShape 5"/>
          <p:cNvSpPr>
            <a:spLocks noChangeArrowheads="1"/>
          </p:cNvSpPr>
          <p:nvPr/>
        </p:nvSpPr>
        <p:spPr bwMode="auto">
          <a:xfrm>
            <a:off x="545144" y="611983"/>
            <a:ext cx="8053712" cy="388721"/>
          </a:xfrm>
          <a:prstGeom prst="roundRect">
            <a:avLst>
              <a:gd name="adj" fmla="val 16667"/>
            </a:avLst>
          </a:prstGeom>
          <a:solidFill>
            <a:srgbClr val="0089FA"/>
          </a:solidFill>
          <a:ln>
            <a:noFill/>
          </a:ln>
          <a:effectLst/>
        </p:spPr>
        <p:txBody>
          <a:bodyPr wrap="none" anchor="ctr"/>
          <a:lstStyle/>
          <a:p>
            <a:endParaRPr lang="zh-CN" altLang="en-US">
              <a:solidFill>
                <a:prstClr val="black"/>
              </a:solidFill>
            </a:endParaRPr>
          </a:p>
        </p:txBody>
      </p:sp>
      <p:sp>
        <p:nvSpPr>
          <p:cNvPr id="18" name="Rectangle 6"/>
          <p:cNvSpPr>
            <a:spLocks noChangeArrowheads="1"/>
          </p:cNvSpPr>
          <p:nvPr/>
        </p:nvSpPr>
        <p:spPr bwMode="auto">
          <a:xfrm>
            <a:off x="2939184" y="571120"/>
            <a:ext cx="32656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prstClr val="white"/>
                </a:solidFill>
                <a:latin typeface="微软雅黑" panose="020B0503020204020204" pitchFamily="34" charset="-122"/>
                <a:ea typeface="微软雅黑" panose="020B0503020204020204" pitchFamily="34" charset="-122"/>
              </a:rPr>
              <a:t>4.3.1  </a:t>
            </a:r>
            <a:r>
              <a:rPr lang="zh-CN" altLang="en-US" sz="2400" b="1" dirty="0">
                <a:solidFill>
                  <a:prstClr val="white"/>
                </a:solidFill>
                <a:latin typeface="微软雅黑" panose="020B0503020204020204" pitchFamily="34" charset="-122"/>
                <a:ea typeface="微软雅黑" panose="020B0503020204020204" pitchFamily="34" charset="-122"/>
              </a:rPr>
              <a:t>基于终点的转发</a:t>
            </a:r>
          </a:p>
        </p:txBody>
      </p:sp>
      <p:sp>
        <p:nvSpPr>
          <p:cNvPr id="19" name="Rectangle 8"/>
          <p:cNvSpPr>
            <a:spLocks noChangeArrowheads="1"/>
          </p:cNvSpPr>
          <p:nvPr/>
        </p:nvSpPr>
        <p:spPr bwMode="auto">
          <a:xfrm>
            <a:off x="545144" y="1016867"/>
            <a:ext cx="8053712"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7505" indent="-357505">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分组在互联网中是</a:t>
            </a:r>
            <a:r>
              <a:rPr lang="zh-CN" altLang="en-US" sz="2000" b="1" dirty="0">
                <a:solidFill>
                  <a:srgbClr val="C00000"/>
                </a:solidFill>
                <a:latin typeface="微软雅黑" panose="020B0503020204020204" pitchFamily="34" charset="-122"/>
                <a:ea typeface="微软雅黑" panose="020B0503020204020204" pitchFamily="34" charset="-122"/>
              </a:rPr>
              <a:t>逐跳转发</a:t>
            </a:r>
            <a:r>
              <a:rPr lang="zh-CN" altLang="en-US" sz="2000" b="1" dirty="0">
                <a:solidFill>
                  <a:prstClr val="black"/>
                </a:solidFill>
                <a:latin typeface="微软雅黑" panose="020B0503020204020204" pitchFamily="34" charset="-122"/>
                <a:ea typeface="微软雅黑" panose="020B0503020204020204" pitchFamily="34" charset="-122"/>
              </a:rPr>
              <a:t>的。</a:t>
            </a:r>
            <a:endParaRPr lang="en-US" altLang="zh-CN" sz="2000" b="1" dirty="0">
              <a:solidFill>
                <a:prstClr val="black"/>
              </a:solidFill>
              <a:latin typeface="微软雅黑" panose="020B0503020204020204" pitchFamily="34" charset="-122"/>
              <a:ea typeface="微软雅黑" panose="020B0503020204020204" pitchFamily="34" charset="-122"/>
            </a:endParaRPr>
          </a:p>
          <a:p>
            <a:pPr marL="357505" indent="-357505">
              <a:lnSpc>
                <a:spcPts val="3300"/>
              </a:lnSpc>
              <a:buClr>
                <a:srgbClr val="0070C0"/>
              </a:buClr>
              <a:buFont typeface="Wingdings" panose="05000000000000000000" pitchFamily="2" charset="2"/>
              <a:buChar char="l"/>
            </a:pPr>
            <a:r>
              <a:rPr lang="zh-CN" altLang="en-US" sz="2000" b="1" dirty="0">
                <a:solidFill>
                  <a:srgbClr val="FF0000"/>
                </a:solidFill>
                <a:latin typeface="微软雅黑" panose="020B0503020204020204" pitchFamily="34" charset="-122"/>
                <a:ea typeface="微软雅黑" panose="020B0503020204020204" pitchFamily="34" charset="-122"/>
              </a:rPr>
              <a:t>基于终点的转发</a:t>
            </a:r>
            <a:r>
              <a:rPr lang="zh-CN" altLang="en-US" sz="2000" b="1" dirty="0">
                <a:solidFill>
                  <a:prstClr val="black"/>
                </a:solidFill>
                <a:latin typeface="微软雅黑" panose="020B0503020204020204" pitchFamily="34" charset="-122"/>
                <a:ea typeface="微软雅黑" panose="020B0503020204020204" pitchFamily="34" charset="-122"/>
              </a:rPr>
              <a:t>：基于分组首部中的</a:t>
            </a:r>
            <a:r>
              <a:rPr lang="zh-CN" altLang="en-US" sz="2000" b="1" dirty="0">
                <a:solidFill>
                  <a:srgbClr val="C00000"/>
                </a:solidFill>
                <a:latin typeface="微软雅黑" panose="020B0503020204020204" pitchFamily="34" charset="-122"/>
                <a:ea typeface="微软雅黑" panose="020B0503020204020204" pitchFamily="34" charset="-122"/>
              </a:rPr>
              <a:t>目的地址</a:t>
            </a:r>
            <a:r>
              <a:rPr lang="zh-CN" altLang="en-US" sz="2000" b="1" dirty="0">
                <a:solidFill>
                  <a:prstClr val="black"/>
                </a:solidFill>
                <a:latin typeface="微软雅黑" panose="020B0503020204020204" pitchFamily="34" charset="-122"/>
                <a:ea typeface="微软雅黑" panose="020B0503020204020204" pitchFamily="34" charset="-122"/>
              </a:rPr>
              <a:t>传送和转发。</a:t>
            </a:r>
            <a:endParaRPr lang="en-US" altLang="zh-CN" sz="2000" b="1" dirty="0">
              <a:solidFill>
                <a:prstClr val="black"/>
              </a:solidFill>
              <a:latin typeface="微软雅黑" panose="020B0503020204020204" pitchFamily="34" charset="-122"/>
              <a:ea typeface="微软雅黑" panose="020B0503020204020204" pitchFamily="34" charset="-122"/>
            </a:endParaRPr>
          </a:p>
        </p:txBody>
      </p:sp>
      <p:sp>
        <p:nvSpPr>
          <p:cNvPr id="5" name="圆角矩形 4"/>
          <p:cNvSpPr/>
          <p:nvPr/>
        </p:nvSpPr>
        <p:spPr>
          <a:xfrm>
            <a:off x="556963" y="1973310"/>
            <a:ext cx="8048776" cy="159397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solidFill>
                <a:prstClr val="white"/>
              </a:solidFill>
            </a:endParaRPr>
          </a:p>
        </p:txBody>
      </p:sp>
      <p:grpSp>
        <p:nvGrpSpPr>
          <p:cNvPr id="9" name="组合 8"/>
          <p:cNvGrpSpPr/>
          <p:nvPr/>
        </p:nvGrpSpPr>
        <p:grpSpPr>
          <a:xfrm>
            <a:off x="645100" y="2179356"/>
            <a:ext cx="7879255" cy="1021469"/>
            <a:chOff x="645100" y="1324921"/>
            <a:chExt cx="7879255" cy="1021469"/>
          </a:xfrm>
        </p:grpSpPr>
        <p:sp>
          <p:nvSpPr>
            <p:cNvPr id="10" name="Line 4"/>
            <p:cNvSpPr>
              <a:spLocks noChangeShapeType="1"/>
            </p:cNvSpPr>
            <p:nvPr/>
          </p:nvSpPr>
          <p:spPr bwMode="auto">
            <a:xfrm>
              <a:off x="1157767" y="2098354"/>
              <a:ext cx="6853921"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endParaRPr lang="zh-CN" altLang="en-US" sz="1400" b="1" kern="0">
                <a:solidFill>
                  <a:srgbClr val="000099"/>
                </a:solidFill>
                <a:latin typeface="微软雅黑" panose="020B0503020204020204" pitchFamily="34" charset="-122"/>
                <a:ea typeface="微软雅黑" panose="020B0503020204020204" pitchFamily="34" charset="-122"/>
              </a:endParaRPr>
            </a:p>
          </p:txBody>
        </p:sp>
        <p:sp>
          <p:nvSpPr>
            <p:cNvPr id="12" name="Rectangle 5"/>
            <p:cNvSpPr>
              <a:spLocks noChangeArrowheads="1"/>
            </p:cNvSpPr>
            <p:nvPr/>
          </p:nvSpPr>
          <p:spPr bwMode="auto">
            <a:xfrm>
              <a:off x="645100" y="1820020"/>
              <a:ext cx="704740" cy="526370"/>
            </a:xfrm>
            <a:prstGeom prst="rect">
              <a:avLst/>
            </a:prstGeom>
            <a:solidFill>
              <a:srgbClr val="0000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1400" b="1" kern="0" dirty="0">
                  <a:solidFill>
                    <a:prstClr val="white"/>
                  </a:solidFill>
                  <a:latin typeface="微软雅黑" panose="020B0503020204020204" pitchFamily="34" charset="-122"/>
                  <a:ea typeface="微软雅黑" panose="020B0503020204020204" pitchFamily="34" charset="-122"/>
                </a:rPr>
                <a:t>源主机</a:t>
              </a:r>
              <a:endParaRPr lang="en-US" altLang="zh-CN" sz="1400" b="1" kern="0" dirty="0">
                <a:solidFill>
                  <a:prstClr val="white"/>
                </a:solidFill>
                <a:latin typeface="微软雅黑" panose="020B0503020204020204" pitchFamily="34" charset="-122"/>
                <a:ea typeface="微软雅黑" panose="020B0503020204020204" pitchFamily="34" charset="-122"/>
              </a:endParaRPr>
            </a:p>
            <a:p>
              <a:pPr algn="ctr">
                <a:defRPr/>
              </a:pPr>
              <a:r>
                <a:rPr lang="en-US" altLang="zh-CN" sz="1400" b="1" kern="0" dirty="0">
                  <a:solidFill>
                    <a:prstClr val="white"/>
                  </a:solidFill>
                  <a:latin typeface="微软雅黑" panose="020B0503020204020204" pitchFamily="34" charset="-122"/>
                  <a:ea typeface="微软雅黑" panose="020B0503020204020204" pitchFamily="34" charset="-122"/>
                </a:rPr>
                <a:t>H</a:t>
              </a:r>
              <a:r>
                <a:rPr lang="en-US" altLang="zh-CN" sz="1400" b="1" kern="0" baseline="-25000" dirty="0">
                  <a:solidFill>
                    <a:prstClr val="white"/>
                  </a:solidFill>
                  <a:latin typeface="微软雅黑" panose="020B0503020204020204" pitchFamily="34" charset="-122"/>
                  <a:ea typeface="微软雅黑" panose="020B0503020204020204" pitchFamily="34" charset="-122"/>
                </a:rPr>
                <a:t>1</a:t>
              </a:r>
              <a:endParaRPr lang="zh-CN" altLang="en-US" sz="1400" b="1" kern="0" baseline="-25000" dirty="0">
                <a:solidFill>
                  <a:prstClr val="white"/>
                </a:solidFill>
                <a:latin typeface="微软雅黑" panose="020B0503020204020204" pitchFamily="34" charset="-122"/>
                <a:ea typeface="微软雅黑" panose="020B0503020204020204" pitchFamily="34" charset="-122"/>
              </a:endParaRPr>
            </a:p>
          </p:txBody>
        </p:sp>
        <p:sp>
          <p:nvSpPr>
            <p:cNvPr id="13" name="Rectangle 6"/>
            <p:cNvSpPr>
              <a:spLocks noChangeArrowheads="1"/>
            </p:cNvSpPr>
            <p:nvPr/>
          </p:nvSpPr>
          <p:spPr bwMode="auto">
            <a:xfrm>
              <a:off x="1830024" y="1820020"/>
              <a:ext cx="704741" cy="526370"/>
            </a:xfrm>
            <a:prstGeom prst="rect">
              <a:avLst/>
            </a:prstGeom>
            <a:solidFill>
              <a:srgbClr val="00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1400" b="1" kern="0" dirty="0">
                  <a:solidFill>
                    <a:prstClr val="black"/>
                  </a:solidFill>
                  <a:latin typeface="微软雅黑" panose="020B0503020204020204" pitchFamily="34" charset="-122"/>
                  <a:ea typeface="微软雅黑" panose="020B0503020204020204" pitchFamily="34" charset="-122"/>
                </a:rPr>
                <a:t>路由器</a:t>
              </a:r>
              <a:endParaRPr lang="en-US" altLang="zh-CN" sz="1400" b="1" kern="0" dirty="0">
                <a:solidFill>
                  <a:prstClr val="black"/>
                </a:solidFill>
                <a:latin typeface="微软雅黑" panose="020B0503020204020204" pitchFamily="34" charset="-122"/>
                <a:ea typeface="微软雅黑" panose="020B0503020204020204" pitchFamily="34" charset="-122"/>
              </a:endParaRPr>
            </a:p>
            <a:p>
              <a:pPr algn="ctr">
                <a:defRPr/>
              </a:pPr>
              <a:r>
                <a:rPr lang="en-US" altLang="zh-CN" sz="1400" b="1" kern="0" dirty="0">
                  <a:solidFill>
                    <a:prstClr val="black"/>
                  </a:solidFill>
                  <a:latin typeface="微软雅黑" panose="020B0503020204020204" pitchFamily="34" charset="-122"/>
                  <a:ea typeface="微软雅黑" panose="020B0503020204020204" pitchFamily="34" charset="-122"/>
                </a:rPr>
                <a:t>R</a:t>
              </a:r>
              <a:r>
                <a:rPr lang="en-US" altLang="zh-CN" sz="1400" b="1" kern="0" baseline="-25000" dirty="0">
                  <a:solidFill>
                    <a:prstClr val="black"/>
                  </a:solidFill>
                  <a:latin typeface="微软雅黑" panose="020B0503020204020204" pitchFamily="34" charset="-122"/>
                  <a:ea typeface="微软雅黑" panose="020B0503020204020204" pitchFamily="34" charset="-122"/>
                </a:rPr>
                <a:t>1</a:t>
              </a:r>
            </a:p>
          </p:txBody>
        </p:sp>
        <p:sp>
          <p:nvSpPr>
            <p:cNvPr id="14" name="Rectangle 7"/>
            <p:cNvSpPr>
              <a:spLocks noChangeArrowheads="1"/>
            </p:cNvSpPr>
            <p:nvPr/>
          </p:nvSpPr>
          <p:spPr bwMode="auto">
            <a:xfrm>
              <a:off x="4201286" y="1820020"/>
              <a:ext cx="704740" cy="526370"/>
            </a:xfrm>
            <a:prstGeom prst="rect">
              <a:avLst/>
            </a:prstGeom>
            <a:solidFill>
              <a:srgbClr val="00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1400" b="1" kern="0" dirty="0">
                  <a:solidFill>
                    <a:prstClr val="black"/>
                  </a:solidFill>
                  <a:latin typeface="微软雅黑" panose="020B0503020204020204" pitchFamily="34" charset="-122"/>
                  <a:ea typeface="微软雅黑" panose="020B0503020204020204" pitchFamily="34" charset="-122"/>
                </a:rPr>
                <a:t>路由器</a:t>
              </a:r>
              <a:endParaRPr lang="en-US" altLang="zh-CN" sz="1400" b="1" kern="0" dirty="0">
                <a:solidFill>
                  <a:prstClr val="black"/>
                </a:solidFill>
                <a:latin typeface="微软雅黑" panose="020B0503020204020204" pitchFamily="34" charset="-122"/>
                <a:ea typeface="微软雅黑" panose="020B0503020204020204" pitchFamily="34" charset="-122"/>
              </a:endParaRPr>
            </a:p>
            <a:p>
              <a:pPr algn="ctr">
                <a:defRPr/>
              </a:pPr>
              <a:r>
                <a:rPr lang="en-US" altLang="zh-CN" sz="1400" b="1" kern="0" dirty="0">
                  <a:solidFill>
                    <a:prstClr val="black"/>
                  </a:solidFill>
                  <a:latin typeface="微软雅黑" panose="020B0503020204020204" pitchFamily="34" charset="-122"/>
                  <a:ea typeface="微软雅黑" panose="020B0503020204020204" pitchFamily="34" charset="-122"/>
                </a:rPr>
                <a:t>R</a:t>
              </a:r>
              <a:r>
                <a:rPr lang="en-US" altLang="zh-CN" sz="1400" b="1" kern="0" baseline="-25000" dirty="0">
                  <a:solidFill>
                    <a:prstClr val="black"/>
                  </a:solidFill>
                  <a:latin typeface="微软雅黑" panose="020B0503020204020204" pitchFamily="34" charset="-122"/>
                  <a:ea typeface="微软雅黑" panose="020B0503020204020204" pitchFamily="34" charset="-122"/>
                </a:rPr>
                <a:t>3</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15" name="Rectangle 8"/>
            <p:cNvSpPr>
              <a:spLocks noChangeArrowheads="1"/>
            </p:cNvSpPr>
            <p:nvPr/>
          </p:nvSpPr>
          <p:spPr bwMode="auto">
            <a:xfrm>
              <a:off x="5387623" y="1820020"/>
              <a:ext cx="704740" cy="526370"/>
            </a:xfrm>
            <a:prstGeom prst="rect">
              <a:avLst/>
            </a:prstGeom>
            <a:solidFill>
              <a:srgbClr val="00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1400" b="1" kern="0" dirty="0">
                  <a:solidFill>
                    <a:prstClr val="black"/>
                  </a:solidFill>
                  <a:latin typeface="微软雅黑" panose="020B0503020204020204" pitchFamily="34" charset="-122"/>
                  <a:ea typeface="微软雅黑" panose="020B0503020204020204" pitchFamily="34" charset="-122"/>
                </a:rPr>
                <a:t>路由器</a:t>
              </a:r>
              <a:endParaRPr lang="en-US" altLang="zh-CN" sz="1400" b="1" kern="0" dirty="0">
                <a:solidFill>
                  <a:prstClr val="black"/>
                </a:solidFill>
                <a:latin typeface="微软雅黑" panose="020B0503020204020204" pitchFamily="34" charset="-122"/>
                <a:ea typeface="微软雅黑" panose="020B0503020204020204" pitchFamily="34" charset="-122"/>
              </a:endParaRPr>
            </a:p>
            <a:p>
              <a:pPr algn="ctr">
                <a:defRPr/>
              </a:pPr>
              <a:r>
                <a:rPr lang="en-US" altLang="zh-CN" sz="1400" b="1" kern="0" dirty="0">
                  <a:solidFill>
                    <a:prstClr val="black"/>
                  </a:solidFill>
                  <a:latin typeface="微软雅黑" panose="020B0503020204020204" pitchFamily="34" charset="-122"/>
                  <a:ea typeface="微软雅黑" panose="020B0503020204020204" pitchFamily="34" charset="-122"/>
                </a:rPr>
                <a:t>R</a:t>
              </a:r>
              <a:r>
                <a:rPr lang="en-US" altLang="zh-CN" sz="1400" b="1" kern="0" baseline="-25000" dirty="0">
                  <a:solidFill>
                    <a:prstClr val="black"/>
                  </a:solidFill>
                  <a:latin typeface="微软雅黑" panose="020B0503020204020204" pitchFamily="34" charset="-122"/>
                  <a:ea typeface="微软雅黑" panose="020B0503020204020204" pitchFamily="34" charset="-122"/>
                </a:rPr>
                <a:t>4</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16" name="Rectangle 9"/>
            <p:cNvSpPr>
              <a:spLocks noChangeArrowheads="1"/>
            </p:cNvSpPr>
            <p:nvPr/>
          </p:nvSpPr>
          <p:spPr bwMode="auto">
            <a:xfrm>
              <a:off x="6572547" y="1820020"/>
              <a:ext cx="704741" cy="526370"/>
            </a:xfrm>
            <a:prstGeom prst="rect">
              <a:avLst/>
            </a:prstGeom>
            <a:solidFill>
              <a:srgbClr val="00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1400" b="1" kern="0" dirty="0">
                  <a:solidFill>
                    <a:prstClr val="black"/>
                  </a:solidFill>
                  <a:latin typeface="微软雅黑" panose="020B0503020204020204" pitchFamily="34" charset="-122"/>
                  <a:ea typeface="微软雅黑" panose="020B0503020204020204" pitchFamily="34" charset="-122"/>
                </a:rPr>
                <a:t>路由器</a:t>
              </a:r>
              <a:endParaRPr lang="en-US" altLang="zh-CN" sz="1400" b="1" kern="0" dirty="0">
                <a:solidFill>
                  <a:prstClr val="black"/>
                </a:solidFill>
                <a:latin typeface="微软雅黑" panose="020B0503020204020204" pitchFamily="34" charset="-122"/>
                <a:ea typeface="微软雅黑" panose="020B0503020204020204" pitchFamily="34" charset="-122"/>
              </a:endParaRPr>
            </a:p>
            <a:p>
              <a:pPr algn="ctr">
                <a:defRPr/>
              </a:pPr>
              <a:r>
                <a:rPr lang="en-US" altLang="zh-CN" sz="1400" b="1" kern="0" dirty="0">
                  <a:solidFill>
                    <a:prstClr val="black"/>
                  </a:solidFill>
                  <a:latin typeface="微软雅黑" panose="020B0503020204020204" pitchFamily="34" charset="-122"/>
                  <a:ea typeface="微软雅黑" panose="020B0503020204020204" pitchFamily="34" charset="-122"/>
                </a:rPr>
                <a:t>R</a:t>
              </a:r>
              <a:r>
                <a:rPr lang="en-US" altLang="zh-CN" sz="1400" b="1" kern="0" baseline="-25000" dirty="0">
                  <a:solidFill>
                    <a:prstClr val="black"/>
                  </a:solidFill>
                  <a:latin typeface="微软雅黑" panose="020B0503020204020204" pitchFamily="34" charset="-122"/>
                  <a:ea typeface="微软雅黑" panose="020B0503020204020204" pitchFamily="34" charset="-122"/>
                </a:rPr>
                <a:t>5</a:t>
              </a:r>
              <a:endParaRPr lang="zh-CN" altLang="en-US" sz="1400" b="1" kern="0" dirty="0">
                <a:solidFill>
                  <a:prstClr val="black"/>
                </a:solidFill>
                <a:latin typeface="微软雅黑" panose="020B0503020204020204" pitchFamily="34" charset="-122"/>
                <a:ea typeface="微软雅黑" panose="020B0503020204020204" pitchFamily="34" charset="-122"/>
              </a:endParaRPr>
            </a:p>
          </p:txBody>
        </p:sp>
        <p:sp>
          <p:nvSpPr>
            <p:cNvPr id="17" name="Rectangle 10"/>
            <p:cNvSpPr>
              <a:spLocks noChangeArrowheads="1"/>
            </p:cNvSpPr>
            <p:nvPr/>
          </p:nvSpPr>
          <p:spPr bwMode="auto">
            <a:xfrm>
              <a:off x="7758884" y="1820020"/>
              <a:ext cx="765471" cy="526370"/>
            </a:xfrm>
            <a:prstGeom prst="rect">
              <a:avLst/>
            </a:prstGeom>
            <a:solidFill>
              <a:srgbClr val="0000CC"/>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1400" b="1" kern="0" dirty="0">
                  <a:solidFill>
                    <a:prstClr val="white"/>
                  </a:solidFill>
                  <a:latin typeface="微软雅黑" panose="020B0503020204020204" pitchFamily="34" charset="-122"/>
                  <a:ea typeface="微软雅黑" panose="020B0503020204020204" pitchFamily="34" charset="-122"/>
                </a:rPr>
                <a:t>目的主机</a:t>
              </a:r>
              <a:endParaRPr lang="en-US" altLang="zh-CN" sz="1400" b="1" kern="0" dirty="0">
                <a:solidFill>
                  <a:prstClr val="white"/>
                </a:solidFill>
                <a:latin typeface="微软雅黑" panose="020B0503020204020204" pitchFamily="34" charset="-122"/>
                <a:ea typeface="微软雅黑" panose="020B0503020204020204" pitchFamily="34" charset="-122"/>
              </a:endParaRPr>
            </a:p>
            <a:p>
              <a:pPr algn="ctr">
                <a:defRPr/>
              </a:pPr>
              <a:r>
                <a:rPr lang="en-US" altLang="zh-CN" sz="1400" b="1" kern="0" dirty="0">
                  <a:solidFill>
                    <a:prstClr val="white"/>
                  </a:solidFill>
                  <a:latin typeface="微软雅黑" panose="020B0503020204020204" pitchFamily="34" charset="-122"/>
                  <a:ea typeface="微软雅黑" panose="020B0503020204020204" pitchFamily="34" charset="-122"/>
                </a:rPr>
                <a:t>H</a:t>
              </a:r>
              <a:r>
                <a:rPr lang="en-US" altLang="zh-CN" sz="1400" b="1" kern="0" baseline="-25000" dirty="0">
                  <a:solidFill>
                    <a:prstClr val="white"/>
                  </a:solidFill>
                  <a:latin typeface="微软雅黑" panose="020B0503020204020204" pitchFamily="34" charset="-122"/>
                  <a:ea typeface="微软雅黑" panose="020B0503020204020204" pitchFamily="34" charset="-122"/>
                </a:rPr>
                <a:t>2</a:t>
              </a:r>
              <a:endParaRPr lang="zh-CN" altLang="en-US" sz="1400" b="1" kern="0" baseline="-25000" dirty="0">
                <a:solidFill>
                  <a:prstClr val="white"/>
                </a:solidFill>
                <a:latin typeface="微软雅黑" panose="020B0503020204020204" pitchFamily="34" charset="-122"/>
                <a:ea typeface="微软雅黑" panose="020B0503020204020204" pitchFamily="34" charset="-122"/>
              </a:endParaRPr>
            </a:p>
          </p:txBody>
        </p:sp>
        <p:sp>
          <p:nvSpPr>
            <p:cNvPr id="20" name="Rectangle 11"/>
            <p:cNvSpPr>
              <a:spLocks noChangeArrowheads="1"/>
            </p:cNvSpPr>
            <p:nvPr/>
          </p:nvSpPr>
          <p:spPr bwMode="auto">
            <a:xfrm>
              <a:off x="3016361" y="1820020"/>
              <a:ext cx="704741" cy="526370"/>
            </a:xfrm>
            <a:prstGeom prst="rect">
              <a:avLst/>
            </a:prstGeom>
            <a:solidFill>
              <a:srgbClr val="00FFFF"/>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zh-CN" altLang="en-US" sz="1400" b="1" kern="0" dirty="0">
                  <a:solidFill>
                    <a:prstClr val="black"/>
                  </a:solidFill>
                  <a:latin typeface="微软雅黑" panose="020B0503020204020204" pitchFamily="34" charset="-122"/>
                  <a:ea typeface="微软雅黑" panose="020B0503020204020204" pitchFamily="34" charset="-122"/>
                </a:rPr>
                <a:t>路由器</a:t>
              </a:r>
              <a:endParaRPr lang="en-US" altLang="zh-CN" sz="1400" b="1" kern="0" dirty="0">
                <a:solidFill>
                  <a:prstClr val="black"/>
                </a:solidFill>
                <a:latin typeface="微软雅黑" panose="020B0503020204020204" pitchFamily="34" charset="-122"/>
                <a:ea typeface="微软雅黑" panose="020B0503020204020204" pitchFamily="34" charset="-122"/>
              </a:endParaRPr>
            </a:p>
            <a:p>
              <a:pPr algn="ctr">
                <a:defRPr/>
              </a:pPr>
              <a:r>
                <a:rPr lang="en-US" altLang="zh-CN" sz="1400" b="1" kern="0" dirty="0">
                  <a:solidFill>
                    <a:prstClr val="black"/>
                  </a:solidFill>
                  <a:latin typeface="微软雅黑" panose="020B0503020204020204" pitchFamily="34" charset="-122"/>
                  <a:ea typeface="微软雅黑" panose="020B0503020204020204" pitchFamily="34" charset="-122"/>
                </a:rPr>
                <a:t>R</a:t>
              </a:r>
              <a:r>
                <a:rPr lang="en-US" altLang="zh-CN" sz="1400" b="1" kern="0" baseline="-25000" dirty="0">
                  <a:solidFill>
                    <a:prstClr val="black"/>
                  </a:solidFill>
                  <a:latin typeface="微软雅黑" panose="020B0503020204020204" pitchFamily="34" charset="-122"/>
                  <a:ea typeface="微软雅黑" panose="020B0503020204020204" pitchFamily="34" charset="-122"/>
                </a:rPr>
                <a:t>2</a:t>
              </a:r>
            </a:p>
          </p:txBody>
        </p:sp>
        <p:grpSp>
          <p:nvGrpSpPr>
            <p:cNvPr id="21" name="组合 20"/>
            <p:cNvGrpSpPr/>
            <p:nvPr/>
          </p:nvGrpSpPr>
          <p:grpSpPr>
            <a:xfrm>
              <a:off x="1195777" y="1324921"/>
              <a:ext cx="856156" cy="940368"/>
              <a:chOff x="1204403" y="1807995"/>
              <a:chExt cx="856156" cy="940368"/>
            </a:xfrm>
          </p:grpSpPr>
          <p:sp>
            <p:nvSpPr>
              <p:cNvPr id="43" name="弧形 42"/>
              <p:cNvSpPr/>
              <p:nvPr/>
            </p:nvSpPr>
            <p:spPr>
              <a:xfrm rot="20188801">
                <a:off x="1204403" y="1945477"/>
                <a:ext cx="856156" cy="802886"/>
              </a:xfrm>
              <a:prstGeom prst="arc">
                <a:avLst>
                  <a:gd name="adj1" fmla="val 13238966"/>
                  <a:gd name="adj2" fmla="val 712977"/>
                </a:avLst>
              </a:prstGeom>
              <a:ln w="19050">
                <a:solidFill>
                  <a:srgbClr val="0000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44" name="TextBox 35"/>
              <p:cNvSpPr txBox="1"/>
              <p:nvPr/>
            </p:nvSpPr>
            <p:spPr>
              <a:xfrm>
                <a:off x="1455088" y="1807995"/>
                <a:ext cx="364202" cy="307777"/>
              </a:xfrm>
              <a:prstGeom prst="rect">
                <a:avLst/>
              </a:prstGeom>
              <a:solidFill>
                <a:schemeClr val="bg1"/>
              </a:solidFill>
            </p:spPr>
            <p:txBody>
              <a:bodyPr wrap="none" rtlCol="0">
                <a:spAutoFit/>
              </a:bodyPr>
              <a:lstStyle/>
              <a:p>
                <a:r>
                  <a:rPr lang="zh-CN" altLang="en-US" sz="1400" b="1" dirty="0">
                    <a:solidFill>
                      <a:prstClr val="black"/>
                    </a:solidFill>
                    <a:latin typeface="微软雅黑" panose="020B0503020204020204" pitchFamily="34" charset="-122"/>
                    <a:ea typeface="微软雅黑" panose="020B0503020204020204" pitchFamily="34" charset="-122"/>
                  </a:rPr>
                  <a:t>跳</a:t>
                </a:r>
              </a:p>
            </p:txBody>
          </p:sp>
        </p:grpSp>
        <p:grpSp>
          <p:nvGrpSpPr>
            <p:cNvPr id="22" name="组合 21"/>
            <p:cNvGrpSpPr/>
            <p:nvPr/>
          </p:nvGrpSpPr>
          <p:grpSpPr>
            <a:xfrm>
              <a:off x="2346779" y="1324921"/>
              <a:ext cx="856156" cy="940368"/>
              <a:chOff x="1204403" y="1807995"/>
              <a:chExt cx="856156" cy="940368"/>
            </a:xfrm>
          </p:grpSpPr>
          <p:sp>
            <p:nvSpPr>
              <p:cNvPr id="41" name="弧形 40"/>
              <p:cNvSpPr/>
              <p:nvPr/>
            </p:nvSpPr>
            <p:spPr>
              <a:xfrm rot="20188801">
                <a:off x="1204403" y="1945477"/>
                <a:ext cx="856156" cy="802886"/>
              </a:xfrm>
              <a:prstGeom prst="arc">
                <a:avLst>
                  <a:gd name="adj1" fmla="val 13238966"/>
                  <a:gd name="adj2" fmla="val 712977"/>
                </a:avLst>
              </a:prstGeom>
              <a:ln w="19050">
                <a:solidFill>
                  <a:srgbClr val="0000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42" name="TextBox 35"/>
              <p:cNvSpPr txBox="1"/>
              <p:nvPr/>
            </p:nvSpPr>
            <p:spPr>
              <a:xfrm>
                <a:off x="1455088" y="1807995"/>
                <a:ext cx="364202" cy="307777"/>
              </a:xfrm>
              <a:prstGeom prst="rect">
                <a:avLst/>
              </a:prstGeom>
              <a:solidFill>
                <a:schemeClr val="bg1"/>
              </a:solidFill>
            </p:spPr>
            <p:txBody>
              <a:bodyPr wrap="none" rtlCol="0">
                <a:spAutoFit/>
              </a:bodyPr>
              <a:lstStyle/>
              <a:p>
                <a:r>
                  <a:rPr lang="zh-CN" altLang="en-US" sz="1400" b="1" dirty="0">
                    <a:solidFill>
                      <a:prstClr val="black"/>
                    </a:solidFill>
                    <a:latin typeface="微软雅黑" panose="020B0503020204020204" pitchFamily="34" charset="-122"/>
                    <a:ea typeface="微软雅黑" panose="020B0503020204020204" pitchFamily="34" charset="-122"/>
                  </a:rPr>
                  <a:t>跳</a:t>
                </a:r>
              </a:p>
            </p:txBody>
          </p:sp>
        </p:grpSp>
        <p:grpSp>
          <p:nvGrpSpPr>
            <p:cNvPr id="23" name="组合 22"/>
            <p:cNvGrpSpPr/>
            <p:nvPr/>
          </p:nvGrpSpPr>
          <p:grpSpPr>
            <a:xfrm>
              <a:off x="3546083" y="1324921"/>
              <a:ext cx="856156" cy="940368"/>
              <a:chOff x="1204403" y="1807995"/>
              <a:chExt cx="856156" cy="940368"/>
            </a:xfrm>
          </p:grpSpPr>
          <p:sp>
            <p:nvSpPr>
              <p:cNvPr id="39" name="弧形 38"/>
              <p:cNvSpPr/>
              <p:nvPr/>
            </p:nvSpPr>
            <p:spPr>
              <a:xfrm rot="20188801">
                <a:off x="1204403" y="1945477"/>
                <a:ext cx="856156" cy="802886"/>
              </a:xfrm>
              <a:prstGeom prst="arc">
                <a:avLst>
                  <a:gd name="adj1" fmla="val 13238966"/>
                  <a:gd name="adj2" fmla="val 712977"/>
                </a:avLst>
              </a:prstGeom>
              <a:ln w="19050">
                <a:solidFill>
                  <a:srgbClr val="0000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40" name="TextBox 35"/>
              <p:cNvSpPr txBox="1"/>
              <p:nvPr/>
            </p:nvSpPr>
            <p:spPr>
              <a:xfrm>
                <a:off x="1455088" y="1807995"/>
                <a:ext cx="364202" cy="307777"/>
              </a:xfrm>
              <a:prstGeom prst="rect">
                <a:avLst/>
              </a:prstGeom>
              <a:solidFill>
                <a:schemeClr val="bg1"/>
              </a:solidFill>
            </p:spPr>
            <p:txBody>
              <a:bodyPr wrap="none" rtlCol="0">
                <a:spAutoFit/>
              </a:bodyPr>
              <a:lstStyle/>
              <a:p>
                <a:r>
                  <a:rPr lang="zh-CN" altLang="en-US" sz="1400" b="1" dirty="0">
                    <a:solidFill>
                      <a:prstClr val="black"/>
                    </a:solidFill>
                    <a:latin typeface="微软雅黑" panose="020B0503020204020204" pitchFamily="34" charset="-122"/>
                    <a:ea typeface="微软雅黑" panose="020B0503020204020204" pitchFamily="34" charset="-122"/>
                  </a:rPr>
                  <a:t>跳</a:t>
                </a:r>
              </a:p>
            </p:txBody>
          </p:sp>
        </p:grpSp>
        <p:grpSp>
          <p:nvGrpSpPr>
            <p:cNvPr id="24" name="组合 23"/>
            <p:cNvGrpSpPr/>
            <p:nvPr/>
          </p:nvGrpSpPr>
          <p:grpSpPr>
            <a:xfrm>
              <a:off x="4697085" y="1324921"/>
              <a:ext cx="856156" cy="940368"/>
              <a:chOff x="1204403" y="1807995"/>
              <a:chExt cx="856156" cy="940368"/>
            </a:xfrm>
          </p:grpSpPr>
          <p:sp>
            <p:nvSpPr>
              <p:cNvPr id="37" name="弧形 36"/>
              <p:cNvSpPr/>
              <p:nvPr/>
            </p:nvSpPr>
            <p:spPr>
              <a:xfrm rot="20188801">
                <a:off x="1204403" y="1945477"/>
                <a:ext cx="856156" cy="802886"/>
              </a:xfrm>
              <a:prstGeom prst="arc">
                <a:avLst>
                  <a:gd name="adj1" fmla="val 13238966"/>
                  <a:gd name="adj2" fmla="val 712977"/>
                </a:avLst>
              </a:prstGeom>
              <a:ln w="19050">
                <a:solidFill>
                  <a:srgbClr val="0000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8" name="TextBox 35"/>
              <p:cNvSpPr txBox="1"/>
              <p:nvPr/>
            </p:nvSpPr>
            <p:spPr>
              <a:xfrm>
                <a:off x="1455088" y="1807995"/>
                <a:ext cx="364202" cy="307777"/>
              </a:xfrm>
              <a:prstGeom prst="rect">
                <a:avLst/>
              </a:prstGeom>
              <a:solidFill>
                <a:schemeClr val="bg1"/>
              </a:solidFill>
            </p:spPr>
            <p:txBody>
              <a:bodyPr wrap="none" rtlCol="0">
                <a:spAutoFit/>
              </a:bodyPr>
              <a:lstStyle/>
              <a:p>
                <a:r>
                  <a:rPr lang="zh-CN" altLang="en-US" sz="1400" b="1" dirty="0">
                    <a:solidFill>
                      <a:prstClr val="black"/>
                    </a:solidFill>
                    <a:latin typeface="微软雅黑" panose="020B0503020204020204" pitchFamily="34" charset="-122"/>
                    <a:ea typeface="微软雅黑" panose="020B0503020204020204" pitchFamily="34" charset="-122"/>
                  </a:rPr>
                  <a:t>跳</a:t>
                </a:r>
              </a:p>
            </p:txBody>
          </p:sp>
        </p:grpSp>
        <p:grpSp>
          <p:nvGrpSpPr>
            <p:cNvPr id="25" name="组合 24"/>
            <p:cNvGrpSpPr/>
            <p:nvPr/>
          </p:nvGrpSpPr>
          <p:grpSpPr>
            <a:xfrm>
              <a:off x="5888545" y="1324921"/>
              <a:ext cx="856156" cy="940368"/>
              <a:chOff x="1204403" y="1807995"/>
              <a:chExt cx="856156" cy="940368"/>
            </a:xfrm>
          </p:grpSpPr>
          <p:sp>
            <p:nvSpPr>
              <p:cNvPr id="35" name="弧形 34"/>
              <p:cNvSpPr/>
              <p:nvPr/>
            </p:nvSpPr>
            <p:spPr>
              <a:xfrm rot="20188801">
                <a:off x="1204403" y="1945477"/>
                <a:ext cx="856156" cy="802886"/>
              </a:xfrm>
              <a:prstGeom prst="arc">
                <a:avLst>
                  <a:gd name="adj1" fmla="val 13238966"/>
                  <a:gd name="adj2" fmla="val 712977"/>
                </a:avLst>
              </a:prstGeom>
              <a:ln w="19050">
                <a:solidFill>
                  <a:srgbClr val="0000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6" name="TextBox 35"/>
              <p:cNvSpPr txBox="1"/>
              <p:nvPr/>
            </p:nvSpPr>
            <p:spPr>
              <a:xfrm>
                <a:off x="1455088" y="1807995"/>
                <a:ext cx="364202" cy="307777"/>
              </a:xfrm>
              <a:prstGeom prst="rect">
                <a:avLst/>
              </a:prstGeom>
              <a:solidFill>
                <a:schemeClr val="bg1"/>
              </a:solidFill>
            </p:spPr>
            <p:txBody>
              <a:bodyPr wrap="none" rtlCol="0">
                <a:spAutoFit/>
              </a:bodyPr>
              <a:lstStyle/>
              <a:p>
                <a:r>
                  <a:rPr lang="zh-CN" altLang="en-US" sz="1400" b="1" dirty="0">
                    <a:solidFill>
                      <a:prstClr val="black"/>
                    </a:solidFill>
                    <a:latin typeface="微软雅黑" panose="020B0503020204020204" pitchFamily="34" charset="-122"/>
                    <a:ea typeface="微软雅黑" panose="020B0503020204020204" pitchFamily="34" charset="-122"/>
                  </a:rPr>
                  <a:t>跳</a:t>
                </a:r>
              </a:p>
            </p:txBody>
          </p:sp>
        </p:grpSp>
        <p:grpSp>
          <p:nvGrpSpPr>
            <p:cNvPr id="26" name="组合 25"/>
            <p:cNvGrpSpPr/>
            <p:nvPr/>
          </p:nvGrpSpPr>
          <p:grpSpPr>
            <a:xfrm>
              <a:off x="7039547" y="1324921"/>
              <a:ext cx="856156" cy="940368"/>
              <a:chOff x="1204403" y="1807995"/>
              <a:chExt cx="856156" cy="940368"/>
            </a:xfrm>
          </p:grpSpPr>
          <p:sp>
            <p:nvSpPr>
              <p:cNvPr id="33" name="弧形 32"/>
              <p:cNvSpPr/>
              <p:nvPr/>
            </p:nvSpPr>
            <p:spPr>
              <a:xfrm rot="20188801">
                <a:off x="1204403" y="1945477"/>
                <a:ext cx="856156" cy="802886"/>
              </a:xfrm>
              <a:prstGeom prst="arc">
                <a:avLst>
                  <a:gd name="adj1" fmla="val 13238966"/>
                  <a:gd name="adj2" fmla="val 712977"/>
                </a:avLst>
              </a:prstGeom>
              <a:ln w="19050">
                <a:solidFill>
                  <a:srgbClr val="0000CC"/>
                </a:solidFill>
                <a:headEnd type="none" w="med" len="med"/>
                <a:tailEnd type="triangle" w="sm"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prstClr val="black"/>
                  </a:solidFill>
                </a:endParaRPr>
              </a:p>
            </p:txBody>
          </p:sp>
          <p:sp>
            <p:nvSpPr>
              <p:cNvPr id="34" name="TextBox 35"/>
              <p:cNvSpPr txBox="1"/>
              <p:nvPr/>
            </p:nvSpPr>
            <p:spPr>
              <a:xfrm>
                <a:off x="1455088" y="1807995"/>
                <a:ext cx="364202" cy="307777"/>
              </a:xfrm>
              <a:prstGeom prst="rect">
                <a:avLst/>
              </a:prstGeom>
              <a:solidFill>
                <a:schemeClr val="bg1"/>
              </a:solidFill>
            </p:spPr>
            <p:txBody>
              <a:bodyPr wrap="none" rtlCol="0">
                <a:spAutoFit/>
              </a:bodyPr>
              <a:lstStyle/>
              <a:p>
                <a:r>
                  <a:rPr lang="zh-CN" altLang="en-US" sz="1400" b="1" dirty="0">
                    <a:solidFill>
                      <a:prstClr val="black"/>
                    </a:solidFill>
                    <a:latin typeface="微软雅黑" panose="020B0503020204020204" pitchFamily="34" charset="-122"/>
                    <a:ea typeface="微软雅黑" panose="020B0503020204020204" pitchFamily="34" charset="-122"/>
                  </a:rPr>
                  <a:t>跳</a:t>
                </a:r>
              </a:p>
            </p:txBody>
          </p:sp>
        </p:grpSp>
        <p:sp>
          <p:nvSpPr>
            <p:cNvPr id="27" name="Rectangle 21"/>
            <p:cNvSpPr>
              <a:spLocks noChangeArrowheads="1"/>
            </p:cNvSpPr>
            <p:nvPr/>
          </p:nvSpPr>
          <p:spPr bwMode="auto">
            <a:xfrm>
              <a:off x="1386132" y="1822507"/>
              <a:ext cx="406997" cy="234884"/>
            </a:xfrm>
            <a:prstGeom prst="rect">
              <a:avLst/>
            </a:prstGeom>
            <a:solidFill>
              <a:srgbClr val="FFC000"/>
            </a:solidFill>
            <a:ln w="9525">
              <a:noFill/>
              <a:miter lim="800000"/>
            </a:ln>
            <a:effectLst/>
          </p:spPr>
          <p:txBody>
            <a:bodyPr wrap="none" anchor="ctr"/>
            <a:lstStyle/>
            <a:p>
              <a:pPr algn="ctr">
                <a:defRPr/>
              </a:pPr>
              <a:r>
                <a:rPr lang="en-US" altLang="zh-CN" sz="700" b="1" kern="0" dirty="0">
                  <a:solidFill>
                    <a:srgbClr val="000066"/>
                  </a:solidFill>
                  <a:ea typeface="黑体" panose="02010609060101010101" pitchFamily="2" charset="-122"/>
                </a:rPr>
                <a:t>IP </a:t>
              </a:r>
              <a:r>
                <a:rPr lang="zh-CN" altLang="en-US" sz="700" b="1" kern="0" dirty="0">
                  <a:solidFill>
                    <a:srgbClr val="000066"/>
                  </a:solidFill>
                  <a:ea typeface="黑体" panose="02010609060101010101" pitchFamily="2" charset="-122"/>
                </a:rPr>
                <a:t>数据报</a:t>
              </a:r>
            </a:p>
          </p:txBody>
        </p:sp>
        <p:sp>
          <p:nvSpPr>
            <p:cNvPr id="28" name="Rectangle 21"/>
            <p:cNvSpPr>
              <a:spLocks noChangeArrowheads="1"/>
            </p:cNvSpPr>
            <p:nvPr/>
          </p:nvSpPr>
          <p:spPr bwMode="auto">
            <a:xfrm>
              <a:off x="2566352" y="1822507"/>
              <a:ext cx="406997" cy="234884"/>
            </a:xfrm>
            <a:prstGeom prst="rect">
              <a:avLst/>
            </a:prstGeom>
            <a:solidFill>
              <a:srgbClr val="FFC000"/>
            </a:solidFill>
            <a:ln w="9525">
              <a:noFill/>
              <a:miter lim="800000"/>
            </a:ln>
            <a:effectLst/>
          </p:spPr>
          <p:txBody>
            <a:bodyPr wrap="none" anchor="ctr"/>
            <a:lstStyle/>
            <a:p>
              <a:pPr algn="ctr">
                <a:defRPr/>
              </a:pPr>
              <a:r>
                <a:rPr lang="en-US" altLang="zh-CN" sz="700" b="1" kern="0" dirty="0">
                  <a:solidFill>
                    <a:srgbClr val="000066"/>
                  </a:solidFill>
                  <a:ea typeface="黑体" panose="02010609060101010101" pitchFamily="2" charset="-122"/>
                </a:rPr>
                <a:t>IP </a:t>
              </a:r>
              <a:r>
                <a:rPr lang="zh-CN" altLang="en-US" sz="700" b="1" kern="0" dirty="0">
                  <a:solidFill>
                    <a:srgbClr val="000066"/>
                  </a:solidFill>
                  <a:ea typeface="黑体" panose="02010609060101010101" pitchFamily="2" charset="-122"/>
                </a:rPr>
                <a:t>数据报</a:t>
              </a:r>
            </a:p>
          </p:txBody>
        </p:sp>
        <p:sp>
          <p:nvSpPr>
            <p:cNvPr id="29" name="Rectangle 21"/>
            <p:cNvSpPr>
              <a:spLocks noChangeArrowheads="1"/>
            </p:cNvSpPr>
            <p:nvPr/>
          </p:nvSpPr>
          <p:spPr bwMode="auto">
            <a:xfrm>
              <a:off x="3767294" y="1822507"/>
              <a:ext cx="406997" cy="234884"/>
            </a:xfrm>
            <a:prstGeom prst="rect">
              <a:avLst/>
            </a:prstGeom>
            <a:solidFill>
              <a:srgbClr val="FFC000"/>
            </a:solidFill>
            <a:ln w="9525">
              <a:noFill/>
              <a:miter lim="800000"/>
            </a:ln>
            <a:effectLst/>
          </p:spPr>
          <p:txBody>
            <a:bodyPr wrap="none" anchor="ctr"/>
            <a:lstStyle/>
            <a:p>
              <a:pPr algn="ctr">
                <a:defRPr/>
              </a:pPr>
              <a:r>
                <a:rPr lang="en-US" altLang="zh-CN" sz="700" b="1" kern="0" dirty="0">
                  <a:solidFill>
                    <a:srgbClr val="000066"/>
                  </a:solidFill>
                  <a:ea typeface="黑体" panose="02010609060101010101" pitchFamily="2" charset="-122"/>
                </a:rPr>
                <a:t>IP </a:t>
              </a:r>
              <a:r>
                <a:rPr lang="zh-CN" altLang="en-US" sz="700" b="1" kern="0" dirty="0">
                  <a:solidFill>
                    <a:srgbClr val="000066"/>
                  </a:solidFill>
                  <a:ea typeface="黑体" panose="02010609060101010101" pitchFamily="2" charset="-122"/>
                </a:rPr>
                <a:t>数据报</a:t>
              </a:r>
            </a:p>
          </p:txBody>
        </p:sp>
        <p:sp>
          <p:nvSpPr>
            <p:cNvPr id="30" name="Rectangle 21"/>
            <p:cNvSpPr>
              <a:spLocks noChangeArrowheads="1"/>
            </p:cNvSpPr>
            <p:nvPr/>
          </p:nvSpPr>
          <p:spPr bwMode="auto">
            <a:xfrm>
              <a:off x="4947514" y="1822507"/>
              <a:ext cx="406997" cy="234884"/>
            </a:xfrm>
            <a:prstGeom prst="rect">
              <a:avLst/>
            </a:prstGeom>
            <a:solidFill>
              <a:srgbClr val="FFC000"/>
            </a:solidFill>
            <a:ln w="9525">
              <a:noFill/>
              <a:miter lim="800000"/>
            </a:ln>
            <a:effectLst/>
          </p:spPr>
          <p:txBody>
            <a:bodyPr wrap="none" anchor="ctr"/>
            <a:lstStyle/>
            <a:p>
              <a:pPr algn="ctr">
                <a:defRPr/>
              </a:pPr>
              <a:r>
                <a:rPr lang="en-US" altLang="zh-CN" sz="700" b="1" kern="0" dirty="0">
                  <a:solidFill>
                    <a:srgbClr val="000066"/>
                  </a:solidFill>
                  <a:ea typeface="黑体" panose="02010609060101010101" pitchFamily="2" charset="-122"/>
                </a:rPr>
                <a:t>IP </a:t>
              </a:r>
              <a:r>
                <a:rPr lang="zh-CN" altLang="en-US" sz="700" b="1" kern="0" dirty="0">
                  <a:solidFill>
                    <a:srgbClr val="000066"/>
                  </a:solidFill>
                  <a:ea typeface="黑体" panose="02010609060101010101" pitchFamily="2" charset="-122"/>
                </a:rPr>
                <a:t>数据报</a:t>
              </a:r>
            </a:p>
          </p:txBody>
        </p:sp>
        <p:sp>
          <p:nvSpPr>
            <p:cNvPr id="31" name="Rectangle 21"/>
            <p:cNvSpPr>
              <a:spLocks noChangeArrowheads="1"/>
            </p:cNvSpPr>
            <p:nvPr/>
          </p:nvSpPr>
          <p:spPr bwMode="auto">
            <a:xfrm>
              <a:off x="6131401" y="1822507"/>
              <a:ext cx="406997" cy="234884"/>
            </a:xfrm>
            <a:prstGeom prst="rect">
              <a:avLst/>
            </a:prstGeom>
            <a:solidFill>
              <a:srgbClr val="FFC000"/>
            </a:solidFill>
            <a:ln w="9525">
              <a:noFill/>
              <a:miter lim="800000"/>
            </a:ln>
            <a:effectLst/>
          </p:spPr>
          <p:txBody>
            <a:bodyPr wrap="none" anchor="ctr"/>
            <a:lstStyle/>
            <a:p>
              <a:pPr algn="ctr">
                <a:defRPr/>
              </a:pPr>
              <a:r>
                <a:rPr lang="en-US" altLang="zh-CN" sz="700" b="1" kern="0" dirty="0">
                  <a:solidFill>
                    <a:srgbClr val="000066"/>
                  </a:solidFill>
                  <a:ea typeface="黑体" panose="02010609060101010101" pitchFamily="2" charset="-122"/>
                </a:rPr>
                <a:t>IP </a:t>
              </a:r>
              <a:r>
                <a:rPr lang="zh-CN" altLang="en-US" sz="700" b="1" kern="0" dirty="0">
                  <a:solidFill>
                    <a:srgbClr val="000066"/>
                  </a:solidFill>
                  <a:ea typeface="黑体" panose="02010609060101010101" pitchFamily="2" charset="-122"/>
                </a:rPr>
                <a:t>数据报</a:t>
              </a:r>
            </a:p>
          </p:txBody>
        </p:sp>
        <p:sp>
          <p:nvSpPr>
            <p:cNvPr id="32" name="Rectangle 21"/>
            <p:cNvSpPr>
              <a:spLocks noChangeArrowheads="1"/>
            </p:cNvSpPr>
            <p:nvPr/>
          </p:nvSpPr>
          <p:spPr bwMode="auto">
            <a:xfrm>
              <a:off x="7311621" y="1822507"/>
              <a:ext cx="406997" cy="234884"/>
            </a:xfrm>
            <a:prstGeom prst="rect">
              <a:avLst/>
            </a:prstGeom>
            <a:solidFill>
              <a:srgbClr val="FFC000"/>
            </a:solidFill>
            <a:ln w="9525">
              <a:noFill/>
              <a:miter lim="800000"/>
            </a:ln>
            <a:effectLst/>
          </p:spPr>
          <p:txBody>
            <a:bodyPr wrap="none" anchor="ctr"/>
            <a:lstStyle/>
            <a:p>
              <a:pPr algn="ctr">
                <a:defRPr/>
              </a:pPr>
              <a:r>
                <a:rPr lang="en-US" altLang="zh-CN" sz="700" b="1" kern="0" dirty="0">
                  <a:solidFill>
                    <a:srgbClr val="000066"/>
                  </a:solidFill>
                  <a:ea typeface="黑体" panose="02010609060101010101" pitchFamily="2" charset="-122"/>
                </a:rPr>
                <a:t>IP </a:t>
              </a:r>
              <a:r>
                <a:rPr lang="zh-CN" altLang="en-US" sz="700" b="1" kern="0" dirty="0">
                  <a:solidFill>
                    <a:srgbClr val="000066"/>
                  </a:solidFill>
                  <a:ea typeface="黑体" panose="02010609060101010101" pitchFamily="2" charset="-122"/>
                </a:rPr>
                <a:t>数据报</a:t>
              </a:r>
            </a:p>
          </p:txBody>
        </p:sp>
      </p:grpSp>
      <p:grpSp>
        <p:nvGrpSpPr>
          <p:cNvPr id="3" name="组合 2"/>
          <p:cNvGrpSpPr/>
          <p:nvPr/>
        </p:nvGrpSpPr>
        <p:grpSpPr>
          <a:xfrm>
            <a:off x="1559922" y="3205968"/>
            <a:ext cx="5987060" cy="338554"/>
            <a:chOff x="1559922" y="3985455"/>
            <a:chExt cx="5987060" cy="338554"/>
          </a:xfrm>
        </p:grpSpPr>
        <p:sp>
          <p:nvSpPr>
            <p:cNvPr id="2" name="矩形 1"/>
            <p:cNvSpPr/>
            <p:nvPr/>
          </p:nvSpPr>
          <p:spPr>
            <a:xfrm>
              <a:off x="1559922" y="3985455"/>
              <a:ext cx="1210588" cy="338554"/>
            </a:xfrm>
            <a:prstGeom prst="rect">
              <a:avLst/>
            </a:prstGeom>
          </p:spPr>
          <p:txBody>
            <a:bodyPr wrap="non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查找转发表</a:t>
              </a:r>
            </a:p>
          </p:txBody>
        </p:sp>
        <p:sp>
          <p:nvSpPr>
            <p:cNvPr id="52" name="矩形 51"/>
            <p:cNvSpPr/>
            <p:nvPr/>
          </p:nvSpPr>
          <p:spPr>
            <a:xfrm>
              <a:off x="2744036" y="3985455"/>
              <a:ext cx="1210588" cy="338554"/>
            </a:xfrm>
            <a:prstGeom prst="rect">
              <a:avLst/>
            </a:prstGeom>
          </p:spPr>
          <p:txBody>
            <a:bodyPr wrap="non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查找转发表</a:t>
              </a:r>
            </a:p>
          </p:txBody>
        </p:sp>
        <p:sp>
          <p:nvSpPr>
            <p:cNvPr id="53" name="矩形 52"/>
            <p:cNvSpPr/>
            <p:nvPr/>
          </p:nvSpPr>
          <p:spPr>
            <a:xfrm>
              <a:off x="3956216" y="3985455"/>
              <a:ext cx="1210588" cy="338554"/>
            </a:xfrm>
            <a:prstGeom prst="rect">
              <a:avLst/>
            </a:prstGeom>
          </p:spPr>
          <p:txBody>
            <a:bodyPr wrap="non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查找转发表</a:t>
              </a:r>
            </a:p>
          </p:txBody>
        </p:sp>
        <p:sp>
          <p:nvSpPr>
            <p:cNvPr id="54" name="矩形 53"/>
            <p:cNvSpPr/>
            <p:nvPr/>
          </p:nvSpPr>
          <p:spPr>
            <a:xfrm>
              <a:off x="5140330" y="3985455"/>
              <a:ext cx="1210588" cy="338554"/>
            </a:xfrm>
            <a:prstGeom prst="rect">
              <a:avLst/>
            </a:prstGeom>
          </p:spPr>
          <p:txBody>
            <a:bodyPr wrap="non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查找转发表</a:t>
              </a:r>
            </a:p>
          </p:txBody>
        </p:sp>
        <p:sp>
          <p:nvSpPr>
            <p:cNvPr id="55" name="矩形 54"/>
            <p:cNvSpPr/>
            <p:nvPr/>
          </p:nvSpPr>
          <p:spPr>
            <a:xfrm>
              <a:off x="6336394" y="3985455"/>
              <a:ext cx="1210588" cy="338554"/>
            </a:xfrm>
            <a:prstGeom prst="rect">
              <a:avLst/>
            </a:prstGeom>
          </p:spPr>
          <p:txBody>
            <a:bodyPr wrap="non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查找转发表</a:t>
              </a:r>
            </a:p>
          </p:txBody>
        </p:sp>
      </p:grpSp>
      <p:sp>
        <p:nvSpPr>
          <p:cNvPr id="45" name="Rectangle 8"/>
          <p:cNvSpPr>
            <a:spLocks noChangeArrowheads="1"/>
          </p:cNvSpPr>
          <p:nvPr/>
        </p:nvSpPr>
        <p:spPr bwMode="auto">
          <a:xfrm>
            <a:off x="545144" y="3666481"/>
            <a:ext cx="8053712" cy="1118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57505" indent="-357505">
              <a:lnSpc>
                <a:spcPts val="2000"/>
              </a:lnSpc>
              <a:buClr>
                <a:srgbClr val="0070C0"/>
              </a:buClr>
              <a:buFont typeface="Wingdings" panose="05000000000000000000" pitchFamily="2" charset="2"/>
              <a:buChar char="l"/>
            </a:pPr>
            <a:r>
              <a:rPr lang="zh-CN" altLang="en-US" sz="1200" b="1">
                <a:solidFill>
                  <a:prstClr val="black"/>
                </a:solidFill>
                <a:latin typeface="微软雅黑" panose="020B0503020204020204" pitchFamily="34" charset="-122"/>
                <a:ea typeface="微软雅黑" panose="020B0503020204020204" pitchFamily="34" charset="-122"/>
              </a:rPr>
              <a:t>注意：路由器中的转发表不是按</a:t>
            </a:r>
            <a:r>
              <a:rPr lang="zh-CN" altLang="en-US" sz="1200" b="1">
                <a:solidFill>
                  <a:srgbClr val="FF0000"/>
                </a:solidFill>
                <a:latin typeface="微软雅黑" panose="020B0503020204020204" pitchFamily="34" charset="-122"/>
                <a:ea typeface="微软雅黑" panose="020B0503020204020204" pitchFamily="34" charset="-122"/>
              </a:rPr>
              <a:t>目的</a:t>
            </a:r>
            <a:r>
              <a:rPr lang="en-US" altLang="zh-CN" sz="1200" b="1">
                <a:solidFill>
                  <a:srgbClr val="FF0000"/>
                </a:solidFill>
                <a:latin typeface="微软雅黑" panose="020B0503020204020204" pitchFamily="34" charset="-122"/>
                <a:ea typeface="微软雅黑" panose="020B0503020204020204" pitchFamily="34" charset="-122"/>
              </a:rPr>
              <a:t>IP</a:t>
            </a:r>
            <a:r>
              <a:rPr lang="zh-CN" altLang="en-US" sz="1200" b="1">
                <a:solidFill>
                  <a:srgbClr val="FF0000"/>
                </a:solidFill>
                <a:latin typeface="微软雅黑" panose="020B0503020204020204" pitchFamily="34" charset="-122"/>
                <a:ea typeface="微软雅黑" panose="020B0503020204020204" pitchFamily="34" charset="-122"/>
              </a:rPr>
              <a:t>地址</a:t>
            </a:r>
            <a:r>
              <a:rPr lang="zh-CN" altLang="en-US" sz="1200" b="1">
                <a:solidFill>
                  <a:prstClr val="black"/>
                </a:solidFill>
                <a:latin typeface="微软雅黑" panose="020B0503020204020204" pitchFamily="34" charset="-122"/>
                <a:ea typeface="微软雅黑" panose="020B0503020204020204" pitchFamily="34" charset="-122"/>
              </a:rPr>
              <a:t>直接查出下一跳。先</a:t>
            </a:r>
            <a:r>
              <a:rPr lang="zh-CN" altLang="en-US" sz="1200" b="1" smtClean="0">
                <a:solidFill>
                  <a:prstClr val="black"/>
                </a:solidFill>
                <a:latin typeface="微软雅黑" panose="020B0503020204020204" pitchFamily="34" charset="-122"/>
                <a:ea typeface="微软雅黑" panose="020B0503020204020204" pitchFamily="34" charset="-122"/>
              </a:rPr>
              <a:t>查找</a:t>
            </a:r>
            <a:r>
              <a:rPr lang="zh-CN" altLang="en-US" sz="1200" b="1" smtClean="0">
                <a:solidFill>
                  <a:srgbClr val="FF0000"/>
                </a:solidFill>
                <a:latin typeface="微软雅黑" panose="020B0503020204020204" pitchFamily="34" charset="-122"/>
                <a:ea typeface="微软雅黑" panose="020B0503020204020204" pitchFamily="34" charset="-122"/>
              </a:rPr>
              <a:t>①目的</a:t>
            </a:r>
            <a:r>
              <a:rPr lang="zh-CN" altLang="en-US" sz="1200" b="1">
                <a:solidFill>
                  <a:srgbClr val="FF0000"/>
                </a:solidFill>
                <a:latin typeface="微软雅黑" panose="020B0503020204020204" pitchFamily="34" charset="-122"/>
                <a:ea typeface="微软雅黑" panose="020B0503020204020204" pitchFamily="34" charset="-122"/>
              </a:rPr>
              <a:t>网络</a:t>
            </a:r>
            <a:r>
              <a:rPr lang="zh-CN" altLang="en-US" sz="1200" b="1">
                <a:solidFill>
                  <a:prstClr val="black"/>
                </a:solidFill>
                <a:latin typeface="微软雅黑" panose="020B0503020204020204" pitchFamily="34" charset="-122"/>
                <a:ea typeface="微软雅黑" panose="020B0503020204020204" pitchFamily="34" charset="-122"/>
              </a:rPr>
              <a:t>，找到目的网络后，把分组在</a:t>
            </a:r>
            <a:r>
              <a:rPr lang="zh-CN" altLang="en-US" sz="1200" b="1">
                <a:solidFill>
                  <a:srgbClr val="FF0000"/>
                </a:solidFill>
                <a:latin typeface="微软雅黑" panose="020B0503020204020204" pitchFamily="34" charset="-122"/>
                <a:ea typeface="微软雅黑" panose="020B0503020204020204" pitchFamily="34" charset="-122"/>
              </a:rPr>
              <a:t>这个网络</a:t>
            </a:r>
            <a:r>
              <a:rPr lang="zh-CN" altLang="en-US" sz="1200" b="1" smtClean="0">
                <a:solidFill>
                  <a:srgbClr val="FF0000"/>
                </a:solidFill>
                <a:latin typeface="微软雅黑" panose="020B0503020204020204" pitchFamily="34" charset="-122"/>
                <a:ea typeface="微软雅黑" panose="020B0503020204020204" pitchFamily="34" charset="-122"/>
              </a:rPr>
              <a:t>上②直接</a:t>
            </a:r>
            <a:r>
              <a:rPr lang="zh-CN" altLang="en-US" sz="1200" b="1">
                <a:solidFill>
                  <a:srgbClr val="FF0000"/>
                </a:solidFill>
                <a:latin typeface="微软雅黑" panose="020B0503020204020204" pitchFamily="34" charset="-122"/>
                <a:ea typeface="微软雅黑" panose="020B0503020204020204" pitchFamily="34" charset="-122"/>
              </a:rPr>
              <a:t>交付给目的主机</a:t>
            </a:r>
            <a:r>
              <a:rPr lang="zh-CN" altLang="en-US" sz="1200" b="1" smtClean="0">
                <a:solidFill>
                  <a:prstClr val="black"/>
                </a:solidFill>
                <a:latin typeface="微软雅黑" panose="020B0503020204020204" pitchFamily="34" charset="-122"/>
                <a:ea typeface="微软雅黑" panose="020B0503020204020204" pitchFamily="34" charset="-122"/>
              </a:rPr>
              <a:t>。</a:t>
            </a:r>
            <a:r>
              <a:rPr lang="en-US" altLang="zh-CN" sz="1200" b="1" smtClean="0">
                <a:solidFill>
                  <a:prstClr val="black"/>
                </a:solidFill>
                <a:latin typeface="微软雅黑" panose="020B0503020204020204" pitchFamily="34" charset="-122"/>
                <a:ea typeface="微软雅黑" panose="020B0503020204020204" pitchFamily="34" charset="-122"/>
              </a:rPr>
              <a:t>(</a:t>
            </a:r>
            <a:r>
              <a:rPr lang="zh-CN" altLang="en-US" sz="1200" b="1" smtClean="0">
                <a:solidFill>
                  <a:prstClr val="black"/>
                </a:solidFill>
                <a:latin typeface="微软雅黑" panose="020B0503020204020204" pitchFamily="34" charset="-122"/>
                <a:ea typeface="微软雅黑" panose="020B0503020204020204" pitchFamily="34" charset="-122"/>
              </a:rPr>
              <a:t>为什么按目的</a:t>
            </a:r>
            <a:r>
              <a:rPr lang="en-US" altLang="zh-CN" sz="1200" b="1" smtClean="0">
                <a:solidFill>
                  <a:prstClr val="black"/>
                </a:solidFill>
                <a:latin typeface="微软雅黑" panose="020B0503020204020204" pitchFamily="34" charset="-122"/>
                <a:ea typeface="微软雅黑" panose="020B0503020204020204" pitchFamily="34" charset="-122"/>
              </a:rPr>
              <a:t>IP</a:t>
            </a:r>
            <a:r>
              <a:rPr lang="zh-CN" altLang="en-US" sz="1200" b="1" smtClean="0">
                <a:solidFill>
                  <a:prstClr val="black"/>
                </a:solidFill>
                <a:latin typeface="微软雅黑" panose="020B0503020204020204" pitchFamily="34" charset="-122"/>
                <a:ea typeface="微软雅黑" panose="020B0503020204020204" pitchFamily="34" charset="-122"/>
              </a:rPr>
              <a:t>地址查？主机远远大于目的主机，压缩转发表，加速转发。</a:t>
            </a:r>
            <a:r>
              <a:rPr lang="en-US" altLang="zh-CN" sz="1200" b="1" smtClean="0">
                <a:solidFill>
                  <a:prstClr val="black"/>
                </a:solidFill>
                <a:latin typeface="微软雅黑" panose="020B0503020204020204" pitchFamily="34" charset="-122"/>
                <a:ea typeface="微软雅黑" panose="020B0503020204020204" pitchFamily="34" charset="-122"/>
              </a:rPr>
              <a:t>)</a:t>
            </a:r>
            <a:endParaRPr lang="en-US" altLang="zh-CN" sz="1200" b="1">
              <a:solidFill>
                <a:prstClr val="black"/>
              </a:solidFill>
              <a:latin typeface="微软雅黑" panose="020B0503020204020204" pitchFamily="34" charset="-122"/>
              <a:ea typeface="微软雅黑" panose="020B0503020204020204" pitchFamily="34" charset="-122"/>
            </a:endParaRPr>
          </a:p>
          <a:p>
            <a:pPr marL="357505" indent="-357505">
              <a:lnSpc>
                <a:spcPts val="2000"/>
              </a:lnSpc>
              <a:buClr>
                <a:srgbClr val="0070C0"/>
              </a:buClr>
              <a:buFont typeface="Wingdings" panose="05000000000000000000" pitchFamily="2" charset="2"/>
              <a:buChar char="l"/>
            </a:pPr>
            <a:r>
              <a:rPr lang="zh-CN" altLang="en-US" sz="1200" b="1">
                <a:solidFill>
                  <a:prstClr val="black"/>
                </a:solidFill>
                <a:latin typeface="微软雅黑" panose="020B0503020204020204" pitchFamily="34" charset="-122"/>
                <a:ea typeface="微软雅黑" panose="020B0503020204020204" pitchFamily="34" charset="-122"/>
              </a:rPr>
              <a:t>路由器收到一个待转发分组，在从转发表得出下一跳路由器的</a:t>
            </a:r>
            <a:r>
              <a:rPr lang="en-US" altLang="zh-CN" sz="1200" b="1">
                <a:solidFill>
                  <a:prstClr val="black"/>
                </a:solidFill>
                <a:latin typeface="微软雅黑" panose="020B0503020204020204" pitchFamily="34" charset="-122"/>
                <a:ea typeface="微软雅黑" panose="020B0503020204020204" pitchFamily="34" charset="-122"/>
              </a:rPr>
              <a:t>IP</a:t>
            </a:r>
            <a:r>
              <a:rPr lang="zh-CN" altLang="en-US" sz="1200" b="1">
                <a:solidFill>
                  <a:prstClr val="black"/>
                </a:solidFill>
                <a:latin typeface="微软雅黑" panose="020B0503020204020204" pitchFamily="34" charset="-122"/>
                <a:ea typeface="微软雅黑" panose="020B0503020204020204" pitchFamily="34" charset="-122"/>
              </a:rPr>
              <a:t>地址，不是把这个</a:t>
            </a:r>
            <a:r>
              <a:rPr lang="en-US" altLang="zh-CN" sz="1200" b="1">
                <a:solidFill>
                  <a:prstClr val="black"/>
                </a:solidFill>
                <a:latin typeface="微软雅黑" panose="020B0503020204020204" pitchFamily="34" charset="-122"/>
                <a:ea typeface="微软雅黑" panose="020B0503020204020204" pitchFamily="34" charset="-122"/>
              </a:rPr>
              <a:t>IP</a:t>
            </a:r>
            <a:r>
              <a:rPr lang="zh-CN" altLang="en-US" sz="1200" b="1">
                <a:solidFill>
                  <a:prstClr val="black"/>
                </a:solidFill>
                <a:latin typeface="微软雅黑" panose="020B0503020204020204" pitchFamily="34" charset="-122"/>
                <a:ea typeface="微软雅黑" panose="020B0503020204020204" pitchFamily="34" charset="-122"/>
              </a:rPr>
              <a:t>地址填入分组首部，</a:t>
            </a:r>
            <a:r>
              <a:rPr lang="zh-CN" altLang="en-US" sz="1200" b="1">
                <a:solidFill>
                  <a:srgbClr val="FF0000"/>
                </a:solidFill>
                <a:latin typeface="微软雅黑" panose="020B0503020204020204" pitchFamily="34" charset="-122"/>
                <a:ea typeface="微软雅黑" panose="020B0503020204020204" pitchFamily="34" charset="-122"/>
              </a:rPr>
              <a:t>而是由数据链路层的网络接口软件把</a:t>
            </a:r>
            <a:r>
              <a:rPr lang="en-US" altLang="zh-CN" sz="1200" b="1">
                <a:solidFill>
                  <a:srgbClr val="FF0000"/>
                </a:solidFill>
                <a:latin typeface="微软雅黑" panose="020B0503020204020204" pitchFamily="34" charset="-122"/>
                <a:ea typeface="微软雅黑" panose="020B0503020204020204" pitchFamily="34" charset="-122"/>
              </a:rPr>
              <a:t>IP</a:t>
            </a:r>
            <a:r>
              <a:rPr lang="zh-CN" altLang="en-US" sz="1200" b="1">
                <a:solidFill>
                  <a:srgbClr val="FF0000"/>
                </a:solidFill>
                <a:latin typeface="微软雅黑" panose="020B0503020204020204" pitchFamily="34" charset="-122"/>
                <a:ea typeface="微软雅黑" panose="020B0503020204020204" pitchFamily="34" charset="-122"/>
              </a:rPr>
              <a:t>地址转换为</a:t>
            </a:r>
            <a:r>
              <a:rPr lang="en-US" altLang="zh-CN" sz="1200" b="1">
                <a:solidFill>
                  <a:srgbClr val="FF0000"/>
                </a:solidFill>
                <a:latin typeface="微软雅黑" panose="020B0503020204020204" pitchFamily="34" charset="-122"/>
                <a:ea typeface="微软雅黑" panose="020B0503020204020204" pitchFamily="34" charset="-122"/>
              </a:rPr>
              <a:t>MAC</a:t>
            </a:r>
            <a:r>
              <a:rPr lang="zh-CN" altLang="en-US" sz="1200" b="1">
                <a:solidFill>
                  <a:srgbClr val="FF0000"/>
                </a:solidFill>
                <a:latin typeface="微软雅黑" panose="020B0503020204020204" pitchFamily="34" charset="-122"/>
                <a:ea typeface="微软雅黑" panose="020B0503020204020204" pitchFamily="34" charset="-122"/>
              </a:rPr>
              <a:t>地址</a:t>
            </a:r>
            <a:r>
              <a:rPr lang="zh-CN" altLang="en-US" sz="1200" b="1">
                <a:solidFill>
                  <a:prstClr val="black"/>
                </a:solidFill>
                <a:latin typeface="微软雅黑" panose="020B0503020204020204" pitchFamily="34" charset="-122"/>
                <a:ea typeface="微软雅黑" panose="020B0503020204020204" pitchFamily="34" charset="-122"/>
              </a:rPr>
              <a:t>。</a:t>
            </a:r>
            <a:endParaRPr lang="en-US" altLang="zh-CN" sz="1200" b="1" dirty="0">
              <a:solidFill>
                <a:prstClr val="black"/>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000"/>
                                        <p:tgtEl>
                                          <p:spTgt spid="9"/>
                                        </p:tgtEl>
                                      </p:cBhvr>
                                    </p:animEffect>
                                  </p:childTnLst>
                                </p:cTn>
                              </p:par>
                              <p:par>
                                <p:cTn id="8" presetID="22" presetClass="entr" presetSubtype="8" fill="hold" nodeType="withEffect">
                                  <p:stCondLst>
                                    <p:cond delay="50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72" name="íşlïḍè">
            <a:extLst>
              <a:ext uri="{FF2B5EF4-FFF2-40B4-BE49-F238E27FC236}">
                <a16:creationId xmlns:a16="http://schemas.microsoft.com/office/drawing/2014/main" xmlns="" id="{89AFB588-0333-4AEC-B8D9-FC05BF95186D}"/>
              </a:ext>
            </a:extLst>
          </p:cNvPr>
          <p:cNvSpPr txBox="1"/>
          <p:nvPr/>
        </p:nvSpPr>
        <p:spPr>
          <a:xfrm>
            <a:off x="228600" y="857226"/>
            <a:ext cx="8686800" cy="509443"/>
          </a:xfrm>
          <a:prstGeom prst="rect">
            <a:avLst/>
          </a:prstGeom>
          <a:noFill/>
        </p:spPr>
        <p:txBody>
          <a:bodyPr wrap="square" lIns="68580" tIns="34290" rIns="68580" bIns="34290" anchor="ctr">
            <a:noAutofit/>
          </a:bodyPr>
          <a:lstStyle/>
          <a:p>
            <a:r>
              <a:rPr lang="en-US" altLang="zh-CN" sz="1350" b="1" dirty="0">
                <a:solidFill>
                  <a:srgbClr val="000000"/>
                </a:solidFill>
              </a:rPr>
              <a:t>【2019</a:t>
            </a:r>
            <a:r>
              <a:rPr lang="zh-CN" altLang="en-US" sz="1350" b="1" dirty="0">
                <a:solidFill>
                  <a:srgbClr val="000000"/>
                </a:solidFill>
              </a:rPr>
              <a:t>年 题</a:t>
            </a:r>
            <a:r>
              <a:rPr lang="en-US" altLang="zh-CN" sz="1350" b="1" dirty="0">
                <a:solidFill>
                  <a:srgbClr val="000000"/>
                </a:solidFill>
              </a:rPr>
              <a:t>47】</a:t>
            </a:r>
            <a:r>
              <a:rPr lang="zh-CN" altLang="en-US" sz="1350" b="1" dirty="0">
                <a:solidFill>
                  <a:srgbClr val="000000"/>
                </a:solidFill>
              </a:rPr>
              <a:t>某网络拓扑如下图所示，其中</a:t>
            </a:r>
            <a:r>
              <a:rPr lang="en-US" altLang="zh-CN" sz="1350" b="1" dirty="0">
                <a:solidFill>
                  <a:srgbClr val="000000"/>
                </a:solidFill>
              </a:rPr>
              <a:t>R</a:t>
            </a:r>
            <a:r>
              <a:rPr lang="zh-CN" altLang="en-US" sz="1350" b="1" dirty="0">
                <a:solidFill>
                  <a:srgbClr val="000000"/>
                </a:solidFill>
              </a:rPr>
              <a:t>为路由器，主机</a:t>
            </a:r>
            <a:r>
              <a:rPr lang="en-US" altLang="zh-CN" sz="1350" b="1" dirty="0">
                <a:solidFill>
                  <a:srgbClr val="000000"/>
                </a:solidFill>
              </a:rPr>
              <a:t>H1~H4</a:t>
            </a:r>
            <a:r>
              <a:rPr lang="zh-CN" altLang="en-US" sz="1350" b="1" dirty="0">
                <a:solidFill>
                  <a:srgbClr val="000000"/>
                </a:solidFill>
              </a:rPr>
              <a:t>的</a:t>
            </a:r>
            <a:r>
              <a:rPr lang="en-US" altLang="zh-CN" sz="1350" b="1" dirty="0">
                <a:solidFill>
                  <a:srgbClr val="000000"/>
                </a:solidFill>
              </a:rPr>
              <a:t>IP</a:t>
            </a:r>
            <a:r>
              <a:rPr lang="zh-CN" altLang="en-US" sz="1350" b="1" dirty="0">
                <a:solidFill>
                  <a:srgbClr val="000000"/>
                </a:solidFill>
              </a:rPr>
              <a:t>地址配置以及</a:t>
            </a:r>
            <a:r>
              <a:rPr lang="en-US" altLang="zh-CN" sz="1350" b="1" dirty="0">
                <a:solidFill>
                  <a:srgbClr val="000000"/>
                </a:solidFill>
              </a:rPr>
              <a:t>R</a:t>
            </a:r>
            <a:r>
              <a:rPr lang="zh-CN" altLang="en-US" sz="1350" b="1" dirty="0">
                <a:solidFill>
                  <a:srgbClr val="000000"/>
                </a:solidFill>
              </a:rPr>
              <a:t>的各接口</a:t>
            </a:r>
            <a:r>
              <a:rPr lang="en-US" altLang="zh-CN" sz="1350" b="1" dirty="0">
                <a:solidFill>
                  <a:srgbClr val="000000"/>
                </a:solidFill>
              </a:rPr>
              <a:t>IP</a:t>
            </a:r>
            <a:r>
              <a:rPr lang="zh-CN" altLang="en-US" sz="1350" b="1" dirty="0">
                <a:solidFill>
                  <a:srgbClr val="000000"/>
                </a:solidFill>
              </a:rPr>
              <a:t>地址配置如图</a:t>
            </a:r>
            <a:endParaRPr lang="en-US" altLang="zh-CN" sz="1350" b="1" dirty="0">
              <a:solidFill>
                <a:srgbClr val="000000"/>
              </a:solidFill>
            </a:endParaRPr>
          </a:p>
          <a:p>
            <a:r>
              <a:rPr lang="en-US" altLang="zh-CN" sz="1350" b="1" dirty="0">
                <a:solidFill>
                  <a:srgbClr val="000000"/>
                </a:solidFill>
              </a:rPr>
              <a:t>                              </a:t>
            </a:r>
            <a:r>
              <a:rPr lang="zh-CN" altLang="en-US" sz="1350" b="1" dirty="0">
                <a:solidFill>
                  <a:srgbClr val="000000"/>
                </a:solidFill>
              </a:rPr>
              <a:t>中所示。现有若干台以太网交换机（无</a:t>
            </a:r>
            <a:r>
              <a:rPr lang="en-US" altLang="zh-CN" sz="1350" b="1" dirty="0">
                <a:solidFill>
                  <a:srgbClr val="000000"/>
                </a:solidFill>
              </a:rPr>
              <a:t>VLAN</a:t>
            </a:r>
            <a:r>
              <a:rPr lang="zh-CN" altLang="en-US" sz="1350" b="1" dirty="0">
                <a:solidFill>
                  <a:srgbClr val="000000"/>
                </a:solidFill>
              </a:rPr>
              <a:t>功能）和路由器两类网络互连设备可供选择。</a:t>
            </a:r>
            <a:endParaRPr lang="en-US" altLang="zh-CN" sz="1350" b="1" dirty="0">
              <a:solidFill>
                <a:srgbClr val="000000"/>
              </a:solidFill>
            </a:endParaRPr>
          </a:p>
        </p:txBody>
      </p:sp>
      <p:sp>
        <p:nvSpPr>
          <p:cNvPr id="96" name="íşlïḍè">
            <a:extLst>
              <a:ext uri="{FF2B5EF4-FFF2-40B4-BE49-F238E27FC236}">
                <a16:creationId xmlns:a16="http://schemas.microsoft.com/office/drawing/2014/main" xmlns="" id="{914002E7-984A-4088-9DA5-9CAC3B4CD8CD}"/>
              </a:ext>
            </a:extLst>
          </p:cNvPr>
          <p:cNvSpPr txBox="1"/>
          <p:nvPr/>
        </p:nvSpPr>
        <p:spPr>
          <a:xfrm>
            <a:off x="232761" y="3393294"/>
            <a:ext cx="877337" cy="271072"/>
          </a:xfrm>
          <a:prstGeom prst="rect">
            <a:avLst/>
          </a:prstGeom>
          <a:noFill/>
        </p:spPr>
        <p:txBody>
          <a:bodyPr wrap="square" lIns="68580" tIns="34290" rIns="68580" bIns="34290" anchor="ctr">
            <a:noAutofit/>
          </a:bodyPr>
          <a:lstStyle/>
          <a:p>
            <a:r>
              <a:rPr lang="en-US" altLang="zh-CN" sz="1350" b="1" dirty="0">
                <a:solidFill>
                  <a:srgbClr val="000000"/>
                </a:solidFill>
              </a:rPr>
              <a:t>IP</a:t>
            </a:r>
            <a:r>
              <a:rPr lang="zh-CN" altLang="en-US" sz="1350" b="1" dirty="0">
                <a:solidFill>
                  <a:srgbClr val="000000"/>
                </a:solidFill>
              </a:rPr>
              <a:t>地址：</a:t>
            </a:r>
            <a:endParaRPr lang="en-US" altLang="zh-CN" sz="1350" b="1" dirty="0">
              <a:solidFill>
                <a:srgbClr val="000000"/>
              </a:solidFill>
            </a:endParaRPr>
          </a:p>
        </p:txBody>
      </p:sp>
      <p:sp>
        <p:nvSpPr>
          <p:cNvPr id="97" name="íşlïḍè">
            <a:extLst>
              <a:ext uri="{FF2B5EF4-FFF2-40B4-BE49-F238E27FC236}">
                <a16:creationId xmlns:a16="http://schemas.microsoft.com/office/drawing/2014/main" xmlns="" id="{1D103987-2A57-477C-95AE-2EA95A68AB65}"/>
              </a:ext>
            </a:extLst>
          </p:cNvPr>
          <p:cNvSpPr txBox="1"/>
          <p:nvPr/>
        </p:nvSpPr>
        <p:spPr>
          <a:xfrm>
            <a:off x="232761" y="3588874"/>
            <a:ext cx="877337" cy="271072"/>
          </a:xfrm>
          <a:prstGeom prst="rect">
            <a:avLst/>
          </a:prstGeom>
          <a:noFill/>
        </p:spPr>
        <p:txBody>
          <a:bodyPr wrap="square" lIns="68580" tIns="34290" rIns="68580" bIns="34290" anchor="ctr">
            <a:noAutofit/>
          </a:bodyPr>
          <a:lstStyle/>
          <a:p>
            <a:r>
              <a:rPr lang="zh-CN" altLang="en-US" sz="1350" b="1" dirty="0">
                <a:solidFill>
                  <a:srgbClr val="000000"/>
                </a:solidFill>
              </a:rPr>
              <a:t>默认网关：</a:t>
            </a:r>
            <a:endParaRPr lang="en-US" altLang="zh-CN" sz="1350" b="1" dirty="0">
              <a:solidFill>
                <a:srgbClr val="000000"/>
              </a:solidFill>
            </a:endParaRPr>
          </a:p>
        </p:txBody>
      </p:sp>
      <p:sp>
        <p:nvSpPr>
          <p:cNvPr id="3" name="矩形 2">
            <a:extLst>
              <a:ext uri="{FF2B5EF4-FFF2-40B4-BE49-F238E27FC236}">
                <a16:creationId xmlns:a16="http://schemas.microsoft.com/office/drawing/2014/main" xmlns="" id="{FC1B6B5F-81F6-45D8-99AC-5E1E63775E54}"/>
              </a:ext>
            </a:extLst>
          </p:cNvPr>
          <p:cNvSpPr/>
          <p:nvPr/>
        </p:nvSpPr>
        <p:spPr>
          <a:xfrm>
            <a:off x="2082619" y="2597726"/>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350" b="1" dirty="0">
                <a:solidFill>
                  <a:srgbClr val="000000"/>
                </a:solidFill>
              </a:rPr>
              <a:t>设备</a:t>
            </a:r>
            <a:r>
              <a:rPr lang="en-US" altLang="zh-CN" sz="1350" b="1" dirty="0">
                <a:solidFill>
                  <a:srgbClr val="000000"/>
                </a:solidFill>
              </a:rPr>
              <a:t>2</a:t>
            </a:r>
            <a:endParaRPr lang="zh-CN" altLang="en-US" sz="1350" b="1" dirty="0">
              <a:solidFill>
                <a:srgbClr val="000000"/>
              </a:solidFill>
            </a:endParaRPr>
          </a:p>
        </p:txBody>
      </p:sp>
      <p:cxnSp>
        <p:nvCxnSpPr>
          <p:cNvPr id="7" name="直接连接符 6">
            <a:extLst>
              <a:ext uri="{FF2B5EF4-FFF2-40B4-BE49-F238E27FC236}">
                <a16:creationId xmlns:a16="http://schemas.microsoft.com/office/drawing/2014/main" xmlns="" id="{7433F878-9AF5-4033-941D-D2A87ADF456F}"/>
              </a:ext>
            </a:extLst>
          </p:cNvPr>
          <p:cNvCxnSpPr>
            <a:cxnSpLocks/>
          </p:cNvCxnSpPr>
          <p:nvPr/>
        </p:nvCxnSpPr>
        <p:spPr>
          <a:xfrm flipH="1">
            <a:off x="1798528" y="2897809"/>
            <a:ext cx="284091" cy="229484"/>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xmlns="" id="{0FE896F7-D2DA-4303-9890-571854658971}"/>
              </a:ext>
            </a:extLst>
          </p:cNvPr>
          <p:cNvCxnSpPr>
            <a:cxnSpLocks/>
          </p:cNvCxnSpPr>
          <p:nvPr/>
        </p:nvCxnSpPr>
        <p:spPr>
          <a:xfrm>
            <a:off x="2684545" y="2897809"/>
            <a:ext cx="254555" cy="30856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83" name="图形 23">
            <a:extLst>
              <a:ext uri="{FF2B5EF4-FFF2-40B4-BE49-F238E27FC236}">
                <a16:creationId xmlns:a16="http://schemas.microsoft.com/office/drawing/2014/main" xmlns="" id="{C53C67AE-4BAA-4C80-8A93-4ABE6CEB84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693091" y="2997151"/>
            <a:ext cx="411889" cy="398384"/>
          </a:xfrm>
          <a:prstGeom prst="rect">
            <a:avLst/>
          </a:prstGeom>
        </p:spPr>
      </p:pic>
      <p:pic>
        <p:nvPicPr>
          <p:cNvPr id="80" name="图形 23">
            <a:extLst>
              <a:ext uri="{FF2B5EF4-FFF2-40B4-BE49-F238E27FC236}">
                <a16:creationId xmlns:a16="http://schemas.microsoft.com/office/drawing/2014/main" xmlns="" id="{EE7D8AB1-2B43-4C09-8015-96F2E4884E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14170" y="2997151"/>
            <a:ext cx="411889" cy="398384"/>
          </a:xfrm>
          <a:prstGeom prst="rect">
            <a:avLst/>
          </a:prstGeom>
        </p:spPr>
      </p:pic>
      <p:sp>
        <p:nvSpPr>
          <p:cNvPr id="90" name="íşlïḍè">
            <a:extLst>
              <a:ext uri="{FF2B5EF4-FFF2-40B4-BE49-F238E27FC236}">
                <a16:creationId xmlns:a16="http://schemas.microsoft.com/office/drawing/2014/main" xmlns="" id="{D0B3AD77-2E5C-48F0-8FB8-A0C99D39E12E}"/>
              </a:ext>
            </a:extLst>
          </p:cNvPr>
          <p:cNvSpPr txBox="1"/>
          <p:nvPr/>
        </p:nvSpPr>
        <p:spPr>
          <a:xfrm>
            <a:off x="1877592"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H1</a:t>
            </a:r>
          </a:p>
        </p:txBody>
      </p:sp>
      <p:sp>
        <p:nvSpPr>
          <p:cNvPr id="91" name="íşlïḍè">
            <a:extLst>
              <a:ext uri="{FF2B5EF4-FFF2-40B4-BE49-F238E27FC236}">
                <a16:creationId xmlns:a16="http://schemas.microsoft.com/office/drawing/2014/main" xmlns="" id="{E88488B0-021C-42CF-90BE-585CC57062EE}"/>
              </a:ext>
            </a:extLst>
          </p:cNvPr>
          <p:cNvSpPr txBox="1"/>
          <p:nvPr/>
        </p:nvSpPr>
        <p:spPr>
          <a:xfrm>
            <a:off x="3095660"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H2</a:t>
            </a:r>
          </a:p>
        </p:txBody>
      </p:sp>
      <p:sp>
        <p:nvSpPr>
          <p:cNvPr id="92" name="íşlïḍè">
            <a:extLst>
              <a:ext uri="{FF2B5EF4-FFF2-40B4-BE49-F238E27FC236}">
                <a16:creationId xmlns:a16="http://schemas.microsoft.com/office/drawing/2014/main" xmlns="" id="{8516EBE4-1072-4687-869C-368C8C79EF90}"/>
              </a:ext>
            </a:extLst>
          </p:cNvPr>
          <p:cNvSpPr txBox="1"/>
          <p:nvPr/>
        </p:nvSpPr>
        <p:spPr>
          <a:xfrm>
            <a:off x="1732536" y="2714184"/>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IF2</a:t>
            </a:r>
          </a:p>
        </p:txBody>
      </p:sp>
      <p:sp>
        <p:nvSpPr>
          <p:cNvPr id="93" name="íşlïḍè">
            <a:extLst>
              <a:ext uri="{FF2B5EF4-FFF2-40B4-BE49-F238E27FC236}">
                <a16:creationId xmlns:a16="http://schemas.microsoft.com/office/drawing/2014/main" xmlns="" id="{C7A97467-BD31-43B8-87FC-AA9DB148349A}"/>
              </a:ext>
            </a:extLst>
          </p:cNvPr>
          <p:cNvSpPr txBox="1"/>
          <p:nvPr/>
        </p:nvSpPr>
        <p:spPr>
          <a:xfrm>
            <a:off x="2708841" y="2714184"/>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IF3</a:t>
            </a:r>
          </a:p>
        </p:txBody>
      </p:sp>
      <p:sp>
        <p:nvSpPr>
          <p:cNvPr id="94" name="íşlïḍè">
            <a:extLst>
              <a:ext uri="{FF2B5EF4-FFF2-40B4-BE49-F238E27FC236}">
                <a16:creationId xmlns:a16="http://schemas.microsoft.com/office/drawing/2014/main" xmlns="" id="{10C13636-9149-47C0-96D5-6E112E9CE6DE}"/>
              </a:ext>
            </a:extLst>
          </p:cNvPr>
          <p:cNvSpPr txBox="1"/>
          <p:nvPr/>
        </p:nvSpPr>
        <p:spPr>
          <a:xfrm>
            <a:off x="1158781" y="3393295"/>
            <a:ext cx="1262843" cy="271072"/>
          </a:xfrm>
          <a:prstGeom prst="rect">
            <a:avLst/>
          </a:prstGeom>
          <a:noFill/>
        </p:spPr>
        <p:txBody>
          <a:bodyPr wrap="square" lIns="68580" tIns="34290" rIns="68580" bIns="34290" anchor="ctr">
            <a:noAutofit/>
          </a:bodyPr>
          <a:lstStyle/>
          <a:p>
            <a:r>
              <a:rPr lang="en-US" altLang="zh-CN" sz="1350" b="1" dirty="0">
                <a:solidFill>
                  <a:srgbClr val="000000"/>
                </a:solidFill>
              </a:rPr>
              <a:t>192.168.1.2/26</a:t>
            </a:r>
          </a:p>
        </p:txBody>
      </p:sp>
      <p:sp>
        <p:nvSpPr>
          <p:cNvPr id="95" name="íşlïḍè">
            <a:extLst>
              <a:ext uri="{FF2B5EF4-FFF2-40B4-BE49-F238E27FC236}">
                <a16:creationId xmlns:a16="http://schemas.microsoft.com/office/drawing/2014/main" xmlns="" id="{669A65D5-5FE0-488D-B48A-848C3026D8EE}"/>
              </a:ext>
            </a:extLst>
          </p:cNvPr>
          <p:cNvSpPr txBox="1"/>
          <p:nvPr/>
        </p:nvSpPr>
        <p:spPr>
          <a:xfrm>
            <a:off x="1158782" y="3594064"/>
            <a:ext cx="923837" cy="271072"/>
          </a:xfrm>
          <a:prstGeom prst="rect">
            <a:avLst/>
          </a:prstGeom>
          <a:noFill/>
        </p:spPr>
        <p:txBody>
          <a:bodyPr wrap="square" lIns="68580" tIns="34290" rIns="68580" bIns="34290" anchor="ctr">
            <a:noAutofit/>
          </a:bodyPr>
          <a:lstStyle/>
          <a:p>
            <a:r>
              <a:rPr lang="en-US" altLang="zh-CN" sz="1350" b="1" dirty="0">
                <a:solidFill>
                  <a:srgbClr val="000000"/>
                </a:solidFill>
              </a:rPr>
              <a:t>192.168.1.1</a:t>
            </a:r>
          </a:p>
        </p:txBody>
      </p:sp>
      <p:sp>
        <p:nvSpPr>
          <p:cNvPr id="122" name="íşlïḍè">
            <a:extLst>
              <a:ext uri="{FF2B5EF4-FFF2-40B4-BE49-F238E27FC236}">
                <a16:creationId xmlns:a16="http://schemas.microsoft.com/office/drawing/2014/main" xmlns="" id="{9B00EE4C-AE7F-4575-9B91-F0B9213801E6}"/>
              </a:ext>
            </a:extLst>
          </p:cNvPr>
          <p:cNvSpPr txBox="1"/>
          <p:nvPr/>
        </p:nvSpPr>
        <p:spPr>
          <a:xfrm>
            <a:off x="2405725" y="3393295"/>
            <a:ext cx="1262843" cy="271072"/>
          </a:xfrm>
          <a:prstGeom prst="rect">
            <a:avLst/>
          </a:prstGeom>
          <a:noFill/>
        </p:spPr>
        <p:txBody>
          <a:bodyPr wrap="square" lIns="68580" tIns="34290" rIns="68580" bIns="34290" anchor="ctr">
            <a:noAutofit/>
          </a:bodyPr>
          <a:lstStyle/>
          <a:p>
            <a:r>
              <a:rPr lang="en-US" altLang="zh-CN" sz="1350" b="1" dirty="0">
                <a:solidFill>
                  <a:srgbClr val="000000"/>
                </a:solidFill>
              </a:rPr>
              <a:t>192.168.1.3/26</a:t>
            </a:r>
          </a:p>
        </p:txBody>
      </p:sp>
      <p:sp>
        <p:nvSpPr>
          <p:cNvPr id="123" name="íşlïḍè">
            <a:extLst>
              <a:ext uri="{FF2B5EF4-FFF2-40B4-BE49-F238E27FC236}">
                <a16:creationId xmlns:a16="http://schemas.microsoft.com/office/drawing/2014/main" xmlns="" id="{FA8698E9-E9C6-431E-B515-7202C94A43F6}"/>
              </a:ext>
            </a:extLst>
          </p:cNvPr>
          <p:cNvSpPr txBox="1"/>
          <p:nvPr/>
        </p:nvSpPr>
        <p:spPr>
          <a:xfrm>
            <a:off x="2405725" y="3594064"/>
            <a:ext cx="923837" cy="271072"/>
          </a:xfrm>
          <a:prstGeom prst="rect">
            <a:avLst/>
          </a:prstGeom>
          <a:noFill/>
        </p:spPr>
        <p:txBody>
          <a:bodyPr wrap="square" lIns="68580" tIns="34290" rIns="68580" bIns="34290" anchor="ctr">
            <a:noAutofit/>
          </a:bodyPr>
          <a:lstStyle/>
          <a:p>
            <a:r>
              <a:rPr lang="en-US" altLang="zh-CN" sz="1350" b="1" dirty="0">
                <a:solidFill>
                  <a:srgbClr val="000000"/>
                </a:solidFill>
              </a:rPr>
              <a:t>192.168.1.1</a:t>
            </a:r>
          </a:p>
        </p:txBody>
      </p:sp>
      <p:sp>
        <p:nvSpPr>
          <p:cNvPr id="124" name="矩形 123">
            <a:extLst>
              <a:ext uri="{FF2B5EF4-FFF2-40B4-BE49-F238E27FC236}">
                <a16:creationId xmlns:a16="http://schemas.microsoft.com/office/drawing/2014/main" xmlns="" id="{0C6FF940-1727-4261-AE3E-DDC41A2B311A}"/>
              </a:ext>
            </a:extLst>
          </p:cNvPr>
          <p:cNvSpPr/>
          <p:nvPr/>
        </p:nvSpPr>
        <p:spPr>
          <a:xfrm>
            <a:off x="4506023" y="2225409"/>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350" b="1" dirty="0">
                <a:solidFill>
                  <a:srgbClr val="000000"/>
                </a:solidFill>
              </a:rPr>
              <a:t>设备</a:t>
            </a:r>
            <a:r>
              <a:rPr lang="en-US" altLang="zh-CN" sz="1350" b="1" dirty="0">
                <a:solidFill>
                  <a:srgbClr val="000000"/>
                </a:solidFill>
              </a:rPr>
              <a:t>1</a:t>
            </a:r>
            <a:endParaRPr lang="zh-CN" altLang="en-US" sz="1350" b="1" dirty="0">
              <a:solidFill>
                <a:srgbClr val="000000"/>
              </a:solidFill>
            </a:endParaRPr>
          </a:p>
        </p:txBody>
      </p:sp>
      <p:sp>
        <p:nvSpPr>
          <p:cNvPr id="126" name="矩形 125">
            <a:extLst>
              <a:ext uri="{FF2B5EF4-FFF2-40B4-BE49-F238E27FC236}">
                <a16:creationId xmlns:a16="http://schemas.microsoft.com/office/drawing/2014/main" xmlns="" id="{39A59AC3-4ED8-49A6-99AB-F02CD852129C}"/>
              </a:ext>
            </a:extLst>
          </p:cNvPr>
          <p:cNvSpPr/>
          <p:nvPr/>
        </p:nvSpPr>
        <p:spPr>
          <a:xfrm>
            <a:off x="6869240" y="2597726"/>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350" b="1" dirty="0">
                <a:solidFill>
                  <a:srgbClr val="000000"/>
                </a:solidFill>
              </a:rPr>
              <a:t>设备</a:t>
            </a:r>
            <a:r>
              <a:rPr lang="en-US" altLang="zh-CN" sz="1350" b="1" dirty="0">
                <a:solidFill>
                  <a:srgbClr val="000000"/>
                </a:solidFill>
              </a:rPr>
              <a:t>3</a:t>
            </a:r>
            <a:endParaRPr lang="zh-CN" altLang="en-US" sz="1350" b="1" dirty="0">
              <a:solidFill>
                <a:srgbClr val="000000"/>
              </a:solidFill>
            </a:endParaRPr>
          </a:p>
        </p:txBody>
      </p:sp>
      <p:cxnSp>
        <p:nvCxnSpPr>
          <p:cNvPr id="127" name="直接连接符 126">
            <a:extLst>
              <a:ext uri="{FF2B5EF4-FFF2-40B4-BE49-F238E27FC236}">
                <a16:creationId xmlns:a16="http://schemas.microsoft.com/office/drawing/2014/main" xmlns="" id="{196FEE23-086F-4438-8686-ADBA20DF9515}"/>
              </a:ext>
            </a:extLst>
          </p:cNvPr>
          <p:cNvCxnSpPr>
            <a:cxnSpLocks/>
          </p:cNvCxnSpPr>
          <p:nvPr/>
        </p:nvCxnSpPr>
        <p:spPr>
          <a:xfrm flipH="1">
            <a:off x="6549181" y="2897809"/>
            <a:ext cx="320059" cy="21892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xmlns="" id="{04DDE7F2-131C-49D3-AB68-574666DD6A2B}"/>
              </a:ext>
            </a:extLst>
          </p:cNvPr>
          <p:cNvCxnSpPr>
            <a:cxnSpLocks/>
          </p:cNvCxnSpPr>
          <p:nvPr/>
        </p:nvCxnSpPr>
        <p:spPr>
          <a:xfrm>
            <a:off x="7471165" y="2897809"/>
            <a:ext cx="238670" cy="22776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29" name="图形 23">
            <a:extLst>
              <a:ext uri="{FF2B5EF4-FFF2-40B4-BE49-F238E27FC236}">
                <a16:creationId xmlns:a16="http://schemas.microsoft.com/office/drawing/2014/main" xmlns="" id="{BD2A3220-371D-4AE2-9B1A-CD6B19BE4C5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479711" y="2997151"/>
            <a:ext cx="411889" cy="398384"/>
          </a:xfrm>
          <a:prstGeom prst="rect">
            <a:avLst/>
          </a:prstGeom>
        </p:spPr>
      </p:pic>
      <p:pic>
        <p:nvPicPr>
          <p:cNvPr id="130" name="图形 23">
            <a:extLst>
              <a:ext uri="{FF2B5EF4-FFF2-40B4-BE49-F238E27FC236}">
                <a16:creationId xmlns:a16="http://schemas.microsoft.com/office/drawing/2014/main" xmlns="" id="{9C0FA653-2001-471E-923B-FECD55E3DE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300791" y="2997151"/>
            <a:ext cx="411889" cy="398384"/>
          </a:xfrm>
          <a:prstGeom prst="rect">
            <a:avLst/>
          </a:prstGeom>
        </p:spPr>
      </p:pic>
      <p:sp>
        <p:nvSpPr>
          <p:cNvPr id="131" name="íşlïḍè">
            <a:extLst>
              <a:ext uri="{FF2B5EF4-FFF2-40B4-BE49-F238E27FC236}">
                <a16:creationId xmlns:a16="http://schemas.microsoft.com/office/drawing/2014/main" xmlns="" id="{D453027F-9445-4CE6-938D-B0C9657C81B4}"/>
              </a:ext>
            </a:extLst>
          </p:cNvPr>
          <p:cNvSpPr txBox="1"/>
          <p:nvPr/>
        </p:nvSpPr>
        <p:spPr>
          <a:xfrm>
            <a:off x="6664213"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H3</a:t>
            </a:r>
          </a:p>
        </p:txBody>
      </p:sp>
      <p:sp>
        <p:nvSpPr>
          <p:cNvPr id="132" name="íşlïḍè">
            <a:extLst>
              <a:ext uri="{FF2B5EF4-FFF2-40B4-BE49-F238E27FC236}">
                <a16:creationId xmlns:a16="http://schemas.microsoft.com/office/drawing/2014/main" xmlns="" id="{DF64CF7B-F752-4D6C-B317-98704D14AACE}"/>
              </a:ext>
            </a:extLst>
          </p:cNvPr>
          <p:cNvSpPr txBox="1"/>
          <p:nvPr/>
        </p:nvSpPr>
        <p:spPr>
          <a:xfrm>
            <a:off x="7882281"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H4</a:t>
            </a:r>
          </a:p>
        </p:txBody>
      </p:sp>
      <p:sp>
        <p:nvSpPr>
          <p:cNvPr id="133" name="íşlïḍè">
            <a:extLst>
              <a:ext uri="{FF2B5EF4-FFF2-40B4-BE49-F238E27FC236}">
                <a16:creationId xmlns:a16="http://schemas.microsoft.com/office/drawing/2014/main" xmlns="" id="{7C3BC9C0-EAD8-4BF3-95D8-A55DE5BDD1AA}"/>
              </a:ext>
            </a:extLst>
          </p:cNvPr>
          <p:cNvSpPr txBox="1"/>
          <p:nvPr/>
        </p:nvSpPr>
        <p:spPr>
          <a:xfrm>
            <a:off x="6519156" y="2714184"/>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IF2</a:t>
            </a:r>
          </a:p>
        </p:txBody>
      </p:sp>
      <p:sp>
        <p:nvSpPr>
          <p:cNvPr id="134" name="íşlïḍè">
            <a:extLst>
              <a:ext uri="{FF2B5EF4-FFF2-40B4-BE49-F238E27FC236}">
                <a16:creationId xmlns:a16="http://schemas.microsoft.com/office/drawing/2014/main" xmlns="" id="{363E6E15-C152-4851-ABBF-E9ABA1820D26}"/>
              </a:ext>
            </a:extLst>
          </p:cNvPr>
          <p:cNvSpPr txBox="1"/>
          <p:nvPr/>
        </p:nvSpPr>
        <p:spPr>
          <a:xfrm>
            <a:off x="7495462" y="2714184"/>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IF3</a:t>
            </a:r>
          </a:p>
        </p:txBody>
      </p:sp>
      <p:sp>
        <p:nvSpPr>
          <p:cNvPr id="135" name="íşlïḍè">
            <a:extLst>
              <a:ext uri="{FF2B5EF4-FFF2-40B4-BE49-F238E27FC236}">
                <a16:creationId xmlns:a16="http://schemas.microsoft.com/office/drawing/2014/main" xmlns="" id="{0C618828-3FEE-4349-9DEB-558945556512}"/>
              </a:ext>
            </a:extLst>
          </p:cNvPr>
          <p:cNvSpPr txBox="1"/>
          <p:nvPr/>
        </p:nvSpPr>
        <p:spPr>
          <a:xfrm>
            <a:off x="5945402" y="3393295"/>
            <a:ext cx="1262843" cy="271072"/>
          </a:xfrm>
          <a:prstGeom prst="rect">
            <a:avLst/>
          </a:prstGeom>
          <a:noFill/>
        </p:spPr>
        <p:txBody>
          <a:bodyPr wrap="square" lIns="68580" tIns="34290" rIns="68580" bIns="34290" anchor="ctr">
            <a:noAutofit/>
          </a:bodyPr>
          <a:lstStyle/>
          <a:p>
            <a:r>
              <a:rPr lang="en-US" altLang="zh-CN" sz="1350" b="1" dirty="0">
                <a:solidFill>
                  <a:srgbClr val="000000"/>
                </a:solidFill>
              </a:rPr>
              <a:t>192.168.1.66/26</a:t>
            </a:r>
          </a:p>
        </p:txBody>
      </p:sp>
      <p:sp>
        <p:nvSpPr>
          <p:cNvPr id="136" name="íşlïḍè">
            <a:extLst>
              <a:ext uri="{FF2B5EF4-FFF2-40B4-BE49-F238E27FC236}">
                <a16:creationId xmlns:a16="http://schemas.microsoft.com/office/drawing/2014/main" xmlns="" id="{2DF7E607-33F3-4E8E-88F9-3D449F70AA9E}"/>
              </a:ext>
            </a:extLst>
          </p:cNvPr>
          <p:cNvSpPr txBox="1"/>
          <p:nvPr/>
        </p:nvSpPr>
        <p:spPr>
          <a:xfrm>
            <a:off x="5945402" y="3594064"/>
            <a:ext cx="1034978" cy="271072"/>
          </a:xfrm>
          <a:prstGeom prst="rect">
            <a:avLst/>
          </a:prstGeom>
          <a:noFill/>
        </p:spPr>
        <p:txBody>
          <a:bodyPr wrap="square" lIns="68580" tIns="34290" rIns="68580" bIns="34290" anchor="ctr">
            <a:noAutofit/>
          </a:bodyPr>
          <a:lstStyle/>
          <a:p>
            <a:r>
              <a:rPr lang="en-US" altLang="zh-CN" sz="1350" b="1" dirty="0">
                <a:solidFill>
                  <a:srgbClr val="000000"/>
                </a:solidFill>
              </a:rPr>
              <a:t>192.168.1.65</a:t>
            </a:r>
          </a:p>
        </p:txBody>
      </p:sp>
      <p:sp>
        <p:nvSpPr>
          <p:cNvPr id="137" name="íşlïḍè">
            <a:extLst>
              <a:ext uri="{FF2B5EF4-FFF2-40B4-BE49-F238E27FC236}">
                <a16:creationId xmlns:a16="http://schemas.microsoft.com/office/drawing/2014/main" xmlns="" id="{D73E80EE-5846-4A60-BCDF-94CB7767B820}"/>
              </a:ext>
            </a:extLst>
          </p:cNvPr>
          <p:cNvSpPr txBox="1"/>
          <p:nvPr/>
        </p:nvSpPr>
        <p:spPr>
          <a:xfrm>
            <a:off x="7192345" y="3393295"/>
            <a:ext cx="1262843" cy="271072"/>
          </a:xfrm>
          <a:prstGeom prst="rect">
            <a:avLst/>
          </a:prstGeom>
          <a:noFill/>
        </p:spPr>
        <p:txBody>
          <a:bodyPr wrap="square" lIns="68580" tIns="34290" rIns="68580" bIns="34290" anchor="ctr">
            <a:noAutofit/>
          </a:bodyPr>
          <a:lstStyle/>
          <a:p>
            <a:r>
              <a:rPr lang="en-US" altLang="zh-CN" sz="1350" b="1" dirty="0">
                <a:solidFill>
                  <a:srgbClr val="000000"/>
                </a:solidFill>
              </a:rPr>
              <a:t>192.168.67/26</a:t>
            </a:r>
          </a:p>
        </p:txBody>
      </p:sp>
      <p:sp>
        <p:nvSpPr>
          <p:cNvPr id="138" name="íşlïḍè">
            <a:extLst>
              <a:ext uri="{FF2B5EF4-FFF2-40B4-BE49-F238E27FC236}">
                <a16:creationId xmlns:a16="http://schemas.microsoft.com/office/drawing/2014/main" xmlns="" id="{0DCF6904-405F-429C-A842-B1B4ACFC1BD9}"/>
              </a:ext>
            </a:extLst>
          </p:cNvPr>
          <p:cNvSpPr txBox="1"/>
          <p:nvPr/>
        </p:nvSpPr>
        <p:spPr>
          <a:xfrm>
            <a:off x="7192345" y="3594064"/>
            <a:ext cx="1034978" cy="271072"/>
          </a:xfrm>
          <a:prstGeom prst="rect">
            <a:avLst/>
          </a:prstGeom>
          <a:noFill/>
        </p:spPr>
        <p:txBody>
          <a:bodyPr wrap="square" lIns="68580" tIns="34290" rIns="68580" bIns="34290" anchor="ctr">
            <a:noAutofit/>
          </a:bodyPr>
          <a:lstStyle/>
          <a:p>
            <a:r>
              <a:rPr lang="en-US" altLang="zh-CN" sz="1350" b="1" dirty="0">
                <a:solidFill>
                  <a:srgbClr val="000000"/>
                </a:solidFill>
              </a:rPr>
              <a:t>192.168.1.65</a:t>
            </a:r>
          </a:p>
        </p:txBody>
      </p:sp>
      <p:cxnSp>
        <p:nvCxnSpPr>
          <p:cNvPr id="68" name="连接符: 肘形 67">
            <a:extLst>
              <a:ext uri="{FF2B5EF4-FFF2-40B4-BE49-F238E27FC236}">
                <a16:creationId xmlns:a16="http://schemas.microsoft.com/office/drawing/2014/main" xmlns="" id="{C82D39C7-84C9-4079-8D82-CE3C358BC2A3}"/>
              </a:ext>
            </a:extLst>
          </p:cNvPr>
          <p:cNvCxnSpPr>
            <a:stCxn id="3" idx="0"/>
            <a:endCxn id="124" idx="1"/>
          </p:cNvCxnSpPr>
          <p:nvPr/>
        </p:nvCxnSpPr>
        <p:spPr>
          <a:xfrm rot="5400000" flipH="1" flipV="1">
            <a:off x="3333664" y="1425369"/>
            <a:ext cx="222276" cy="2122441"/>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9" name="连接符: 肘形 138">
            <a:extLst>
              <a:ext uri="{FF2B5EF4-FFF2-40B4-BE49-F238E27FC236}">
                <a16:creationId xmlns:a16="http://schemas.microsoft.com/office/drawing/2014/main" xmlns="" id="{AFADC1B8-D2A9-42E3-B0E6-873B0A532773}"/>
              </a:ext>
            </a:extLst>
          </p:cNvPr>
          <p:cNvCxnSpPr>
            <a:cxnSpLocks/>
            <a:stCxn id="124" idx="3"/>
            <a:endCxn id="126" idx="0"/>
          </p:cNvCxnSpPr>
          <p:nvPr/>
        </p:nvCxnSpPr>
        <p:spPr>
          <a:xfrm>
            <a:off x="5107948" y="2375450"/>
            <a:ext cx="2062255" cy="222276"/>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1" name="íşlïḍè">
            <a:extLst>
              <a:ext uri="{FF2B5EF4-FFF2-40B4-BE49-F238E27FC236}">
                <a16:creationId xmlns:a16="http://schemas.microsoft.com/office/drawing/2014/main" xmlns="" id="{E46B6243-AF36-4FE8-AC24-0BA12D63CC23}"/>
              </a:ext>
            </a:extLst>
          </p:cNvPr>
          <p:cNvSpPr txBox="1"/>
          <p:nvPr/>
        </p:nvSpPr>
        <p:spPr>
          <a:xfrm>
            <a:off x="2364205" y="2359014"/>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IF1</a:t>
            </a:r>
          </a:p>
        </p:txBody>
      </p:sp>
      <p:sp>
        <p:nvSpPr>
          <p:cNvPr id="142" name="íşlïḍè">
            <a:extLst>
              <a:ext uri="{FF2B5EF4-FFF2-40B4-BE49-F238E27FC236}">
                <a16:creationId xmlns:a16="http://schemas.microsoft.com/office/drawing/2014/main" xmlns="" id="{B29348F7-3EE9-422B-8C34-95194176258D}"/>
              </a:ext>
            </a:extLst>
          </p:cNvPr>
          <p:cNvSpPr txBox="1"/>
          <p:nvPr/>
        </p:nvSpPr>
        <p:spPr>
          <a:xfrm>
            <a:off x="7138341" y="2359014"/>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IF1</a:t>
            </a:r>
          </a:p>
        </p:txBody>
      </p:sp>
      <p:sp>
        <p:nvSpPr>
          <p:cNvPr id="144" name="íşlïḍè">
            <a:extLst>
              <a:ext uri="{FF2B5EF4-FFF2-40B4-BE49-F238E27FC236}">
                <a16:creationId xmlns:a16="http://schemas.microsoft.com/office/drawing/2014/main" xmlns="" id="{DEF1343C-7980-403E-9B79-B5F7AF2ED433}"/>
              </a:ext>
            </a:extLst>
          </p:cNvPr>
          <p:cNvSpPr txBox="1"/>
          <p:nvPr/>
        </p:nvSpPr>
        <p:spPr>
          <a:xfrm>
            <a:off x="4136349" y="2141799"/>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IF2</a:t>
            </a:r>
          </a:p>
        </p:txBody>
      </p:sp>
      <p:sp>
        <p:nvSpPr>
          <p:cNvPr id="145" name="íşlïḍè">
            <a:extLst>
              <a:ext uri="{FF2B5EF4-FFF2-40B4-BE49-F238E27FC236}">
                <a16:creationId xmlns:a16="http://schemas.microsoft.com/office/drawing/2014/main" xmlns="" id="{08306B2C-DEB7-4FCA-A6FC-A6AB94717A26}"/>
              </a:ext>
            </a:extLst>
          </p:cNvPr>
          <p:cNvSpPr txBox="1"/>
          <p:nvPr/>
        </p:nvSpPr>
        <p:spPr>
          <a:xfrm>
            <a:off x="5124681" y="2141799"/>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IF3</a:t>
            </a:r>
          </a:p>
        </p:txBody>
      </p:sp>
      <p:cxnSp>
        <p:nvCxnSpPr>
          <p:cNvPr id="148" name="直接连接符 147">
            <a:extLst>
              <a:ext uri="{FF2B5EF4-FFF2-40B4-BE49-F238E27FC236}">
                <a16:creationId xmlns:a16="http://schemas.microsoft.com/office/drawing/2014/main" xmlns="" id="{8FA37A8E-7F97-41D4-A18D-6B6044B6C940}"/>
              </a:ext>
            </a:extLst>
          </p:cNvPr>
          <p:cNvCxnSpPr>
            <a:stCxn id="124" idx="0"/>
            <a:endCxn id="146" idx="2"/>
          </p:cNvCxnSpPr>
          <p:nvPr/>
        </p:nvCxnSpPr>
        <p:spPr>
          <a:xfrm flipH="1" flipV="1">
            <a:off x="4806985" y="1780530"/>
            <a:ext cx="1" cy="444879"/>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0" name="íşlïḍè">
            <a:extLst>
              <a:ext uri="{FF2B5EF4-FFF2-40B4-BE49-F238E27FC236}">
                <a16:creationId xmlns:a16="http://schemas.microsoft.com/office/drawing/2014/main" xmlns="" id="{02EB89DF-D135-4A4D-8288-A8DB4DF693DA}"/>
              </a:ext>
            </a:extLst>
          </p:cNvPr>
          <p:cNvSpPr txBox="1"/>
          <p:nvPr/>
        </p:nvSpPr>
        <p:spPr>
          <a:xfrm>
            <a:off x="4760619" y="1732042"/>
            <a:ext cx="1903594" cy="271072"/>
          </a:xfrm>
          <a:prstGeom prst="rect">
            <a:avLst/>
          </a:prstGeom>
          <a:noFill/>
        </p:spPr>
        <p:txBody>
          <a:bodyPr wrap="square" lIns="68580" tIns="34290" rIns="68580" bIns="34290" anchor="ctr">
            <a:noAutofit/>
          </a:bodyPr>
          <a:lstStyle/>
          <a:p>
            <a:r>
              <a:rPr lang="en-US" altLang="zh-CN" sz="1350" b="1" dirty="0">
                <a:solidFill>
                  <a:srgbClr val="000000"/>
                </a:solidFill>
              </a:rPr>
              <a:t>192.168.1.253/30</a:t>
            </a:r>
          </a:p>
        </p:txBody>
      </p:sp>
      <p:sp>
        <p:nvSpPr>
          <p:cNvPr id="151" name="íşlïḍè">
            <a:extLst>
              <a:ext uri="{FF2B5EF4-FFF2-40B4-BE49-F238E27FC236}">
                <a16:creationId xmlns:a16="http://schemas.microsoft.com/office/drawing/2014/main" xmlns="" id="{6F43B559-44F2-44EB-A1B2-A853C14C6FF3}"/>
              </a:ext>
            </a:extLst>
          </p:cNvPr>
          <p:cNvSpPr txBox="1"/>
          <p:nvPr/>
        </p:nvSpPr>
        <p:spPr>
          <a:xfrm>
            <a:off x="4506023" y="1675719"/>
            <a:ext cx="263051" cy="271072"/>
          </a:xfrm>
          <a:prstGeom prst="rect">
            <a:avLst/>
          </a:prstGeom>
          <a:noFill/>
        </p:spPr>
        <p:txBody>
          <a:bodyPr wrap="square" lIns="68580" tIns="34290" rIns="68580" bIns="34290" anchor="ctr">
            <a:noAutofit/>
          </a:bodyPr>
          <a:lstStyle/>
          <a:p>
            <a:r>
              <a:rPr lang="en-US" altLang="zh-CN" sz="1350" b="1" dirty="0">
                <a:solidFill>
                  <a:srgbClr val="000000"/>
                </a:solidFill>
              </a:rPr>
              <a:t>R</a:t>
            </a:r>
          </a:p>
        </p:txBody>
      </p:sp>
      <p:cxnSp>
        <p:nvCxnSpPr>
          <p:cNvPr id="154" name="直接连接符 153">
            <a:extLst>
              <a:ext uri="{FF2B5EF4-FFF2-40B4-BE49-F238E27FC236}">
                <a16:creationId xmlns:a16="http://schemas.microsoft.com/office/drawing/2014/main" xmlns="" id="{4C9B55B3-444F-4658-9920-42BBA565526D}"/>
              </a:ext>
            </a:extLst>
          </p:cNvPr>
          <p:cNvCxnSpPr>
            <a:cxnSpLocks/>
          </p:cNvCxnSpPr>
          <p:nvPr/>
        </p:nvCxnSpPr>
        <p:spPr>
          <a:xfrm flipH="1">
            <a:off x="1980105" y="1619468"/>
            <a:ext cx="2823227"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2" name="云形 151">
            <a:extLst>
              <a:ext uri="{FF2B5EF4-FFF2-40B4-BE49-F238E27FC236}">
                <a16:creationId xmlns:a16="http://schemas.microsoft.com/office/drawing/2014/main" xmlns="" id="{194FC6E7-D643-446D-9527-A441105D7619}"/>
              </a:ext>
            </a:extLst>
          </p:cNvPr>
          <p:cNvSpPr/>
          <p:nvPr/>
        </p:nvSpPr>
        <p:spPr>
          <a:xfrm>
            <a:off x="1275388" y="1363733"/>
            <a:ext cx="1146236" cy="679208"/>
          </a:xfrm>
          <a:prstGeom prst="cloud">
            <a:avLst/>
          </a:prstGeom>
          <a:ln>
            <a:tailEnd type="non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500" b="1" dirty="0">
                <a:solidFill>
                  <a:srgbClr val="FFFFFF"/>
                </a:solidFill>
              </a:rPr>
              <a:t>Internet</a:t>
            </a:r>
            <a:endParaRPr lang="zh-CN" altLang="en-US" sz="1500" b="1" dirty="0">
              <a:solidFill>
                <a:srgbClr val="FFFFFF"/>
              </a:solidFill>
            </a:endParaRPr>
          </a:p>
        </p:txBody>
      </p:sp>
      <p:pic>
        <p:nvPicPr>
          <p:cNvPr id="146" name="图形 24">
            <a:extLst>
              <a:ext uri="{FF2B5EF4-FFF2-40B4-BE49-F238E27FC236}">
                <a16:creationId xmlns:a16="http://schemas.microsoft.com/office/drawing/2014/main" xmlns="" id="{72AF3464-37E3-41D6-A0DF-6FDAB4C85C6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635298" y="1502560"/>
            <a:ext cx="343374" cy="277970"/>
          </a:xfrm>
          <a:prstGeom prst="rect">
            <a:avLst/>
          </a:prstGeom>
        </p:spPr>
      </p:pic>
      <p:sp>
        <p:nvSpPr>
          <p:cNvPr id="156" name="íşlïḍè">
            <a:extLst>
              <a:ext uri="{FF2B5EF4-FFF2-40B4-BE49-F238E27FC236}">
                <a16:creationId xmlns:a16="http://schemas.microsoft.com/office/drawing/2014/main" xmlns="" id="{31A9D300-17EB-4B73-868D-07784B0161A4}"/>
              </a:ext>
            </a:extLst>
          </p:cNvPr>
          <p:cNvSpPr txBox="1"/>
          <p:nvPr/>
        </p:nvSpPr>
        <p:spPr>
          <a:xfrm>
            <a:off x="3875676" y="1376986"/>
            <a:ext cx="837586" cy="271072"/>
          </a:xfrm>
          <a:prstGeom prst="rect">
            <a:avLst/>
          </a:prstGeom>
          <a:noFill/>
        </p:spPr>
        <p:txBody>
          <a:bodyPr wrap="square" lIns="68580" tIns="34290" rIns="68580" bIns="34290" anchor="ctr">
            <a:noAutofit/>
          </a:bodyPr>
          <a:lstStyle/>
          <a:p>
            <a:r>
              <a:rPr lang="en-US" altLang="zh-CN" sz="1350" b="1" dirty="0">
                <a:solidFill>
                  <a:srgbClr val="000000"/>
                </a:solidFill>
              </a:rPr>
              <a:t>101.1.2.10</a:t>
            </a:r>
          </a:p>
        </p:txBody>
      </p:sp>
      <p:sp>
        <p:nvSpPr>
          <p:cNvPr id="157" name="íşlïḍè">
            <a:extLst>
              <a:ext uri="{FF2B5EF4-FFF2-40B4-BE49-F238E27FC236}">
                <a16:creationId xmlns:a16="http://schemas.microsoft.com/office/drawing/2014/main" xmlns="" id="{F4F1CA89-1E9A-4B93-80E0-BEE0BA679557}"/>
              </a:ext>
            </a:extLst>
          </p:cNvPr>
          <p:cNvSpPr txBox="1"/>
          <p:nvPr/>
        </p:nvSpPr>
        <p:spPr>
          <a:xfrm>
            <a:off x="232761" y="3821880"/>
            <a:ext cx="1494074" cy="271072"/>
          </a:xfrm>
          <a:prstGeom prst="rect">
            <a:avLst/>
          </a:prstGeom>
          <a:noFill/>
        </p:spPr>
        <p:txBody>
          <a:bodyPr wrap="square" lIns="68580" tIns="34290" rIns="68580" bIns="34290" anchor="ctr">
            <a:noAutofit/>
          </a:bodyPr>
          <a:lstStyle/>
          <a:p>
            <a:r>
              <a:rPr lang="zh-CN" altLang="en-US" sz="1350" b="1" dirty="0">
                <a:solidFill>
                  <a:srgbClr val="000000"/>
                </a:solidFill>
              </a:rPr>
              <a:t>请回答以下问题：</a:t>
            </a:r>
            <a:endParaRPr lang="en-US" altLang="zh-CN" sz="1350" b="1" dirty="0">
              <a:solidFill>
                <a:srgbClr val="000000"/>
              </a:solidFill>
            </a:endParaRPr>
          </a:p>
        </p:txBody>
      </p:sp>
      <p:sp>
        <p:nvSpPr>
          <p:cNvPr id="158" name="íşlïḍè">
            <a:extLst>
              <a:ext uri="{FF2B5EF4-FFF2-40B4-BE49-F238E27FC236}">
                <a16:creationId xmlns:a16="http://schemas.microsoft.com/office/drawing/2014/main" xmlns="" id="{3C361B48-AE3B-4A5A-BEB3-339782B63BA1}"/>
              </a:ext>
            </a:extLst>
          </p:cNvPr>
          <p:cNvSpPr txBox="1"/>
          <p:nvPr/>
        </p:nvSpPr>
        <p:spPr>
          <a:xfrm>
            <a:off x="588544" y="4059162"/>
            <a:ext cx="4725172"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1</a:t>
            </a:r>
            <a:r>
              <a:rPr lang="zh-CN" altLang="en-US" sz="1350" b="1" dirty="0">
                <a:solidFill>
                  <a:srgbClr val="000000"/>
                </a:solidFill>
              </a:rPr>
              <a:t>）设备</a:t>
            </a:r>
            <a:r>
              <a:rPr lang="en-US" altLang="zh-CN" sz="1350" b="1" dirty="0">
                <a:solidFill>
                  <a:srgbClr val="000000"/>
                </a:solidFill>
              </a:rPr>
              <a:t>1</a:t>
            </a:r>
            <a:r>
              <a:rPr lang="zh-CN" altLang="en-US" sz="1350" b="1" dirty="0">
                <a:solidFill>
                  <a:srgbClr val="000000"/>
                </a:solidFill>
              </a:rPr>
              <a:t>、设备</a:t>
            </a:r>
            <a:r>
              <a:rPr lang="en-US" altLang="zh-CN" sz="1350" b="1" dirty="0">
                <a:solidFill>
                  <a:srgbClr val="000000"/>
                </a:solidFill>
              </a:rPr>
              <a:t>2</a:t>
            </a:r>
            <a:r>
              <a:rPr lang="zh-CN" altLang="en-US" sz="1350" b="1" dirty="0">
                <a:solidFill>
                  <a:srgbClr val="000000"/>
                </a:solidFill>
              </a:rPr>
              <a:t>和设备</a:t>
            </a:r>
            <a:r>
              <a:rPr lang="en-US" altLang="zh-CN" sz="1350" b="1" dirty="0">
                <a:solidFill>
                  <a:srgbClr val="000000"/>
                </a:solidFill>
              </a:rPr>
              <a:t>3</a:t>
            </a:r>
            <a:r>
              <a:rPr lang="zh-CN" altLang="en-US" sz="1350" b="1" dirty="0">
                <a:solidFill>
                  <a:srgbClr val="000000"/>
                </a:solidFill>
              </a:rPr>
              <a:t>分别应选择什么类型网络设备？</a:t>
            </a:r>
            <a:endParaRPr lang="en-US" altLang="zh-CN" sz="1350" b="1" dirty="0">
              <a:solidFill>
                <a:srgbClr val="000000"/>
              </a:solidFill>
            </a:endParaRPr>
          </a:p>
        </p:txBody>
      </p:sp>
      <p:sp>
        <p:nvSpPr>
          <p:cNvPr id="159" name="íşlïḍè">
            <a:extLst>
              <a:ext uri="{FF2B5EF4-FFF2-40B4-BE49-F238E27FC236}">
                <a16:creationId xmlns:a16="http://schemas.microsoft.com/office/drawing/2014/main" xmlns="" id="{73424B87-9140-4128-9257-CAAA7058C72E}"/>
              </a:ext>
            </a:extLst>
          </p:cNvPr>
          <p:cNvSpPr txBox="1"/>
          <p:nvPr/>
        </p:nvSpPr>
        <p:spPr>
          <a:xfrm>
            <a:off x="588544" y="4309358"/>
            <a:ext cx="8326856"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2</a:t>
            </a:r>
            <a:r>
              <a:rPr lang="zh-CN" altLang="en-US" sz="1350" b="1" dirty="0">
                <a:solidFill>
                  <a:srgbClr val="000000"/>
                </a:solidFill>
              </a:rPr>
              <a:t>）设备</a:t>
            </a:r>
            <a:r>
              <a:rPr lang="en-US" altLang="zh-CN" sz="1350" b="1" dirty="0">
                <a:solidFill>
                  <a:srgbClr val="000000"/>
                </a:solidFill>
              </a:rPr>
              <a:t>1</a:t>
            </a:r>
            <a:r>
              <a:rPr lang="zh-CN" altLang="en-US" sz="1350" b="1" dirty="0">
                <a:solidFill>
                  <a:srgbClr val="000000"/>
                </a:solidFill>
              </a:rPr>
              <a:t>、设备</a:t>
            </a:r>
            <a:r>
              <a:rPr lang="en-US" altLang="zh-CN" sz="1350" b="1" dirty="0">
                <a:solidFill>
                  <a:srgbClr val="000000"/>
                </a:solidFill>
              </a:rPr>
              <a:t>2</a:t>
            </a:r>
            <a:r>
              <a:rPr lang="zh-CN" altLang="en-US" sz="1350" b="1" dirty="0">
                <a:solidFill>
                  <a:srgbClr val="000000"/>
                </a:solidFill>
              </a:rPr>
              <a:t>和设备</a:t>
            </a:r>
            <a:r>
              <a:rPr lang="en-US" altLang="zh-CN" sz="1350" b="1" dirty="0">
                <a:solidFill>
                  <a:srgbClr val="000000"/>
                </a:solidFill>
              </a:rPr>
              <a:t>3</a:t>
            </a:r>
            <a:r>
              <a:rPr lang="zh-CN" altLang="en-US" sz="1350" b="1" dirty="0">
                <a:solidFill>
                  <a:srgbClr val="000000"/>
                </a:solidFill>
              </a:rPr>
              <a:t>中，哪几个设备的接口需要配置</a:t>
            </a:r>
            <a:r>
              <a:rPr lang="en-US" altLang="zh-CN" sz="1350" b="1" dirty="0">
                <a:solidFill>
                  <a:srgbClr val="000000"/>
                </a:solidFill>
              </a:rPr>
              <a:t>IP</a:t>
            </a:r>
            <a:r>
              <a:rPr lang="zh-CN" altLang="en-US" sz="1350" b="1" dirty="0">
                <a:solidFill>
                  <a:srgbClr val="000000"/>
                </a:solidFill>
              </a:rPr>
              <a:t>地址？并为对应的接口配置正确的</a:t>
            </a:r>
            <a:r>
              <a:rPr lang="en-US" altLang="zh-CN" sz="1350" b="1" dirty="0">
                <a:solidFill>
                  <a:srgbClr val="000000"/>
                </a:solidFill>
              </a:rPr>
              <a:t>IP</a:t>
            </a:r>
            <a:r>
              <a:rPr lang="zh-CN" altLang="en-US" sz="1350" b="1" dirty="0">
                <a:solidFill>
                  <a:srgbClr val="000000"/>
                </a:solidFill>
              </a:rPr>
              <a:t>地址。</a:t>
            </a:r>
            <a:endParaRPr lang="en-US" altLang="zh-CN" sz="1350" b="1" dirty="0">
              <a:solidFill>
                <a:srgbClr val="000000"/>
              </a:solidFill>
            </a:endParaRPr>
          </a:p>
        </p:txBody>
      </p:sp>
      <p:sp>
        <p:nvSpPr>
          <p:cNvPr id="164" name="íşlïḍè">
            <a:extLst>
              <a:ext uri="{FF2B5EF4-FFF2-40B4-BE49-F238E27FC236}">
                <a16:creationId xmlns:a16="http://schemas.microsoft.com/office/drawing/2014/main" xmlns="" id="{7AC10025-0A9D-40F4-AC2E-DAB1D85359EB}"/>
              </a:ext>
            </a:extLst>
          </p:cNvPr>
          <p:cNvSpPr txBox="1"/>
          <p:nvPr/>
        </p:nvSpPr>
        <p:spPr>
          <a:xfrm>
            <a:off x="588544" y="4559554"/>
            <a:ext cx="8326856"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4</a:t>
            </a:r>
            <a:r>
              <a:rPr lang="zh-CN" altLang="en-US" sz="1350" b="1" dirty="0">
                <a:solidFill>
                  <a:srgbClr val="000000"/>
                </a:solidFill>
              </a:rPr>
              <a:t>）若主机</a:t>
            </a:r>
            <a:r>
              <a:rPr lang="en-US" altLang="zh-CN" sz="1350" b="1" dirty="0">
                <a:solidFill>
                  <a:srgbClr val="000000"/>
                </a:solidFill>
              </a:rPr>
              <a:t>H3</a:t>
            </a:r>
            <a:r>
              <a:rPr lang="zh-CN" altLang="en-US" sz="1350" b="1" dirty="0">
                <a:solidFill>
                  <a:srgbClr val="000000"/>
                </a:solidFill>
              </a:rPr>
              <a:t>发送一个目的地址为</a:t>
            </a:r>
            <a:r>
              <a:rPr lang="en-US" altLang="zh-CN" sz="1350" b="1" dirty="0">
                <a:solidFill>
                  <a:srgbClr val="000000"/>
                </a:solidFill>
              </a:rPr>
              <a:t>192.168.1.127</a:t>
            </a:r>
            <a:r>
              <a:rPr lang="zh-CN" altLang="en-US" sz="1350" b="1" dirty="0">
                <a:solidFill>
                  <a:srgbClr val="000000"/>
                </a:solidFill>
              </a:rPr>
              <a:t>的</a:t>
            </a:r>
            <a:r>
              <a:rPr lang="en-US" altLang="zh-CN" sz="1350" b="1" dirty="0">
                <a:solidFill>
                  <a:srgbClr val="000000"/>
                </a:solidFill>
              </a:rPr>
              <a:t>IP</a:t>
            </a:r>
            <a:r>
              <a:rPr lang="zh-CN" altLang="en-US" sz="1350" b="1" dirty="0">
                <a:solidFill>
                  <a:srgbClr val="000000"/>
                </a:solidFill>
              </a:rPr>
              <a:t>数据报，网络中哪几个主机会收到该数据报？</a:t>
            </a:r>
            <a:endParaRPr lang="en-US" altLang="zh-CN" sz="1350" b="1" dirty="0">
              <a:solidFill>
                <a:srgbClr val="000000"/>
              </a:solidFill>
            </a:endParaRPr>
          </a:p>
        </p:txBody>
      </p:sp>
      <p:grpSp>
        <p:nvGrpSpPr>
          <p:cNvPr id="5" name="组合 4">
            <a:extLst>
              <a:ext uri="{FF2B5EF4-FFF2-40B4-BE49-F238E27FC236}">
                <a16:creationId xmlns:a16="http://schemas.microsoft.com/office/drawing/2014/main" xmlns="" id="{70A8E9CC-6F48-467A-B928-934223466A5D}"/>
              </a:ext>
            </a:extLst>
          </p:cNvPr>
          <p:cNvGrpSpPr/>
          <p:nvPr/>
        </p:nvGrpSpPr>
        <p:grpSpPr>
          <a:xfrm>
            <a:off x="1158782" y="3379502"/>
            <a:ext cx="4154934" cy="300082"/>
            <a:chOff x="1545042" y="4505998"/>
            <a:chExt cx="5539912" cy="400109"/>
          </a:xfrm>
        </p:grpSpPr>
        <p:sp>
          <p:nvSpPr>
            <p:cNvPr id="2" name="矩形 1">
              <a:extLst>
                <a:ext uri="{FF2B5EF4-FFF2-40B4-BE49-F238E27FC236}">
                  <a16:creationId xmlns:a16="http://schemas.microsoft.com/office/drawing/2014/main" xmlns="" id="{1C62E1D4-3F58-414A-A165-FB1E398D5EC0}"/>
                </a:ext>
              </a:extLst>
            </p:cNvPr>
            <p:cNvSpPr/>
            <p:nvPr/>
          </p:nvSpPr>
          <p:spPr>
            <a:xfrm>
              <a:off x="1545042" y="4524392"/>
              <a:ext cx="5539912" cy="350938"/>
            </a:xfrm>
            <a:prstGeom prst="rect">
              <a:avLst/>
            </a:prstGeom>
            <a:ln w="25400">
              <a:solidFill>
                <a:schemeClr val="accent4"/>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srgbClr val="000000"/>
                </a:solidFill>
              </a:endParaRPr>
            </a:p>
          </p:txBody>
        </p:sp>
        <p:sp>
          <p:nvSpPr>
            <p:cNvPr id="4" name="文本框 3">
              <a:extLst>
                <a:ext uri="{FF2B5EF4-FFF2-40B4-BE49-F238E27FC236}">
                  <a16:creationId xmlns:a16="http://schemas.microsoft.com/office/drawing/2014/main" xmlns="" id="{1695BD79-0778-41B8-ABE3-992FD9EF1072}"/>
                </a:ext>
              </a:extLst>
            </p:cNvPr>
            <p:cNvSpPr txBox="1"/>
            <p:nvPr/>
          </p:nvSpPr>
          <p:spPr>
            <a:xfrm>
              <a:off x="4722037" y="4505998"/>
              <a:ext cx="2362917" cy="400109"/>
            </a:xfrm>
            <a:prstGeom prst="rect">
              <a:avLst/>
            </a:prstGeom>
            <a:noFill/>
          </p:spPr>
          <p:txBody>
            <a:bodyPr wrap="square" rtlCol="0">
              <a:spAutoFit/>
            </a:bodyPr>
            <a:lstStyle/>
            <a:p>
              <a:r>
                <a:rPr lang="en-US" altLang="zh-CN" sz="1350" b="1" dirty="0">
                  <a:solidFill>
                    <a:srgbClr val="06BB9A"/>
                  </a:solidFill>
                </a:rPr>
                <a:t>26</a:t>
              </a:r>
              <a:r>
                <a:rPr lang="zh-CN" altLang="en-US" sz="1350" b="1" dirty="0">
                  <a:solidFill>
                    <a:srgbClr val="06BB9A"/>
                  </a:solidFill>
                </a:rPr>
                <a:t>比特网络前缀相同</a:t>
              </a:r>
            </a:p>
          </p:txBody>
        </p:sp>
      </p:grpSp>
      <p:sp>
        <p:nvSpPr>
          <p:cNvPr id="59" name="矩形 58">
            <a:extLst>
              <a:ext uri="{FF2B5EF4-FFF2-40B4-BE49-F238E27FC236}">
                <a16:creationId xmlns:a16="http://schemas.microsoft.com/office/drawing/2014/main" xmlns="" id="{ECD59E62-F1F7-45E2-A7DC-23B5C703D8F3}"/>
              </a:ext>
            </a:extLst>
          </p:cNvPr>
          <p:cNvSpPr/>
          <p:nvPr/>
        </p:nvSpPr>
        <p:spPr>
          <a:xfrm>
            <a:off x="2047307" y="2599471"/>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350" b="1" dirty="0">
                <a:solidFill>
                  <a:srgbClr val="000000"/>
                </a:solidFill>
              </a:rPr>
              <a:t>交换机</a:t>
            </a:r>
          </a:p>
        </p:txBody>
      </p:sp>
      <p:sp>
        <p:nvSpPr>
          <p:cNvPr id="60" name="文本框 59">
            <a:extLst>
              <a:ext uri="{FF2B5EF4-FFF2-40B4-BE49-F238E27FC236}">
                <a16:creationId xmlns:a16="http://schemas.microsoft.com/office/drawing/2014/main" xmlns="" id="{09B413D6-E5A1-4EFE-AF32-018658632F02}"/>
              </a:ext>
            </a:extLst>
          </p:cNvPr>
          <p:cNvSpPr txBox="1"/>
          <p:nvPr/>
        </p:nvSpPr>
        <p:spPr>
          <a:xfrm>
            <a:off x="3541528" y="3039852"/>
            <a:ext cx="1908309" cy="507831"/>
          </a:xfrm>
          <a:prstGeom prst="rect">
            <a:avLst/>
          </a:prstGeom>
          <a:noFill/>
        </p:spPr>
        <p:txBody>
          <a:bodyPr wrap="square" rtlCol="0">
            <a:spAutoFit/>
          </a:bodyPr>
          <a:lstStyle/>
          <a:p>
            <a:r>
              <a:rPr lang="en-US" altLang="zh-CN" sz="1350" b="1" dirty="0">
                <a:solidFill>
                  <a:srgbClr val="06BB9A"/>
                </a:solidFill>
              </a:rPr>
              <a:t>H1</a:t>
            </a:r>
            <a:r>
              <a:rPr lang="zh-CN" altLang="en-US" sz="1350" b="1" dirty="0">
                <a:solidFill>
                  <a:srgbClr val="06BB9A"/>
                </a:solidFill>
              </a:rPr>
              <a:t>与</a:t>
            </a:r>
            <a:r>
              <a:rPr lang="en-US" altLang="zh-CN" sz="1350" b="1" dirty="0">
                <a:solidFill>
                  <a:srgbClr val="06BB9A"/>
                </a:solidFill>
              </a:rPr>
              <a:t>H2</a:t>
            </a:r>
            <a:r>
              <a:rPr lang="zh-CN" altLang="en-US" sz="1350" b="1" dirty="0">
                <a:solidFill>
                  <a:srgbClr val="06BB9A"/>
                </a:solidFill>
              </a:rPr>
              <a:t>属于同一个网络</a:t>
            </a:r>
          </a:p>
        </p:txBody>
      </p:sp>
      <p:sp>
        <p:nvSpPr>
          <p:cNvPr id="61" name="íşlïḍè">
            <a:extLst>
              <a:ext uri="{FF2B5EF4-FFF2-40B4-BE49-F238E27FC236}">
                <a16:creationId xmlns:a16="http://schemas.microsoft.com/office/drawing/2014/main" xmlns="" id="{46C81E6B-B494-486F-BD15-EEA779E0883E}"/>
              </a:ext>
            </a:extLst>
          </p:cNvPr>
          <p:cNvSpPr txBox="1"/>
          <p:nvPr/>
        </p:nvSpPr>
        <p:spPr>
          <a:xfrm>
            <a:off x="4496433" y="1990455"/>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IF1</a:t>
            </a:r>
          </a:p>
        </p:txBody>
      </p:sp>
    </p:spTree>
    <p:custDataLst>
      <p:tags r:id="rId1"/>
    </p:custDataLst>
    <p:extLst>
      <p:ext uri="{BB962C8B-B14F-4D97-AF65-F5344CB8AC3E}">
        <p14:creationId xmlns:p14="http://schemas.microsoft.com/office/powerpoint/2010/main" val="3406486108"/>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p:tgtEl>
                                          <p:spTgt spid="60"/>
                                        </p:tgtEl>
                                        <p:attrNameLst>
                                          <p:attrName>ppt_x</p:attrName>
                                        </p:attrNameLst>
                                      </p:cBhvr>
                                      <p:tavLst>
                                        <p:tav tm="0">
                                          <p:val>
                                            <p:strVal val="#ppt_x-#ppt_w*1.125000"/>
                                          </p:val>
                                        </p:tav>
                                        <p:tav tm="100000">
                                          <p:val>
                                            <p:strVal val="#ppt_x"/>
                                          </p:val>
                                        </p:tav>
                                      </p:tavLst>
                                    </p:anim>
                                    <p:animEffect transition="in" filter="wipe(right)">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9"/>
                                        </p:tgtEl>
                                        <p:attrNameLst>
                                          <p:attrName>style.visibility</p:attrName>
                                        </p:attrNameLst>
                                      </p:cBhvr>
                                      <p:to>
                                        <p:strVal val="visible"/>
                                      </p:to>
                                    </p:set>
                                    <p:animEffect transition="in" filter="wipe(left)">
                                      <p:cBhvr>
                                        <p:cTn id="1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72" name="íşlïḍè">
            <a:extLst>
              <a:ext uri="{FF2B5EF4-FFF2-40B4-BE49-F238E27FC236}">
                <a16:creationId xmlns:a16="http://schemas.microsoft.com/office/drawing/2014/main" xmlns="" id="{89AFB588-0333-4AEC-B8D9-FC05BF95186D}"/>
              </a:ext>
            </a:extLst>
          </p:cNvPr>
          <p:cNvSpPr txBox="1"/>
          <p:nvPr/>
        </p:nvSpPr>
        <p:spPr>
          <a:xfrm>
            <a:off x="228600" y="857226"/>
            <a:ext cx="8686800" cy="509443"/>
          </a:xfrm>
          <a:prstGeom prst="rect">
            <a:avLst/>
          </a:prstGeom>
          <a:noFill/>
        </p:spPr>
        <p:txBody>
          <a:bodyPr wrap="square" lIns="68580" tIns="34290" rIns="68580" bIns="34290" anchor="ctr">
            <a:noAutofit/>
          </a:bodyPr>
          <a:lstStyle/>
          <a:p>
            <a:r>
              <a:rPr lang="en-US" altLang="zh-CN" sz="1350" b="1" dirty="0">
                <a:solidFill>
                  <a:srgbClr val="000000"/>
                </a:solidFill>
              </a:rPr>
              <a:t>【2019</a:t>
            </a:r>
            <a:r>
              <a:rPr lang="zh-CN" altLang="en-US" sz="1350" b="1" dirty="0">
                <a:solidFill>
                  <a:srgbClr val="000000"/>
                </a:solidFill>
              </a:rPr>
              <a:t>年 题</a:t>
            </a:r>
            <a:r>
              <a:rPr lang="en-US" altLang="zh-CN" sz="1350" b="1" dirty="0">
                <a:solidFill>
                  <a:srgbClr val="000000"/>
                </a:solidFill>
              </a:rPr>
              <a:t>47】</a:t>
            </a:r>
            <a:r>
              <a:rPr lang="zh-CN" altLang="en-US" sz="1350" b="1" dirty="0">
                <a:solidFill>
                  <a:srgbClr val="000000"/>
                </a:solidFill>
              </a:rPr>
              <a:t>某网络拓扑如下图所示，其中</a:t>
            </a:r>
            <a:r>
              <a:rPr lang="en-US" altLang="zh-CN" sz="1350" b="1" dirty="0">
                <a:solidFill>
                  <a:srgbClr val="000000"/>
                </a:solidFill>
              </a:rPr>
              <a:t>R</a:t>
            </a:r>
            <a:r>
              <a:rPr lang="zh-CN" altLang="en-US" sz="1350" b="1" dirty="0">
                <a:solidFill>
                  <a:srgbClr val="000000"/>
                </a:solidFill>
              </a:rPr>
              <a:t>为路由器，主机</a:t>
            </a:r>
            <a:r>
              <a:rPr lang="en-US" altLang="zh-CN" sz="1350" b="1" dirty="0">
                <a:solidFill>
                  <a:srgbClr val="000000"/>
                </a:solidFill>
              </a:rPr>
              <a:t>H1~H4</a:t>
            </a:r>
            <a:r>
              <a:rPr lang="zh-CN" altLang="en-US" sz="1350" b="1" dirty="0">
                <a:solidFill>
                  <a:srgbClr val="000000"/>
                </a:solidFill>
              </a:rPr>
              <a:t>的</a:t>
            </a:r>
            <a:r>
              <a:rPr lang="en-US" altLang="zh-CN" sz="1350" b="1" dirty="0">
                <a:solidFill>
                  <a:srgbClr val="000000"/>
                </a:solidFill>
              </a:rPr>
              <a:t>IP</a:t>
            </a:r>
            <a:r>
              <a:rPr lang="zh-CN" altLang="en-US" sz="1350" b="1" dirty="0">
                <a:solidFill>
                  <a:srgbClr val="000000"/>
                </a:solidFill>
              </a:rPr>
              <a:t>地址配置以及</a:t>
            </a:r>
            <a:r>
              <a:rPr lang="en-US" altLang="zh-CN" sz="1350" b="1" dirty="0">
                <a:solidFill>
                  <a:srgbClr val="000000"/>
                </a:solidFill>
              </a:rPr>
              <a:t>R</a:t>
            </a:r>
            <a:r>
              <a:rPr lang="zh-CN" altLang="en-US" sz="1350" b="1" dirty="0">
                <a:solidFill>
                  <a:srgbClr val="000000"/>
                </a:solidFill>
              </a:rPr>
              <a:t>的各接口</a:t>
            </a:r>
            <a:r>
              <a:rPr lang="en-US" altLang="zh-CN" sz="1350" b="1" dirty="0">
                <a:solidFill>
                  <a:srgbClr val="000000"/>
                </a:solidFill>
              </a:rPr>
              <a:t>IP</a:t>
            </a:r>
            <a:r>
              <a:rPr lang="zh-CN" altLang="en-US" sz="1350" b="1" dirty="0">
                <a:solidFill>
                  <a:srgbClr val="000000"/>
                </a:solidFill>
              </a:rPr>
              <a:t>地址配置如图</a:t>
            </a:r>
            <a:endParaRPr lang="en-US" altLang="zh-CN" sz="1350" b="1" dirty="0">
              <a:solidFill>
                <a:srgbClr val="000000"/>
              </a:solidFill>
            </a:endParaRPr>
          </a:p>
          <a:p>
            <a:r>
              <a:rPr lang="en-US" altLang="zh-CN" sz="1350" b="1" dirty="0">
                <a:solidFill>
                  <a:srgbClr val="000000"/>
                </a:solidFill>
              </a:rPr>
              <a:t>                              </a:t>
            </a:r>
            <a:r>
              <a:rPr lang="zh-CN" altLang="en-US" sz="1350" b="1" dirty="0">
                <a:solidFill>
                  <a:srgbClr val="000000"/>
                </a:solidFill>
              </a:rPr>
              <a:t>中所示。现有若干台以太网交换机（无</a:t>
            </a:r>
            <a:r>
              <a:rPr lang="en-US" altLang="zh-CN" sz="1350" b="1" dirty="0">
                <a:solidFill>
                  <a:srgbClr val="000000"/>
                </a:solidFill>
              </a:rPr>
              <a:t>VLAN</a:t>
            </a:r>
            <a:r>
              <a:rPr lang="zh-CN" altLang="en-US" sz="1350" b="1" dirty="0">
                <a:solidFill>
                  <a:srgbClr val="000000"/>
                </a:solidFill>
              </a:rPr>
              <a:t>功能）和路由器两类网络互连设备可供选择。</a:t>
            </a:r>
            <a:endParaRPr lang="en-US" altLang="zh-CN" sz="1350" b="1" dirty="0">
              <a:solidFill>
                <a:srgbClr val="000000"/>
              </a:solidFill>
            </a:endParaRPr>
          </a:p>
        </p:txBody>
      </p:sp>
      <p:sp>
        <p:nvSpPr>
          <p:cNvPr id="96" name="íşlïḍè">
            <a:extLst>
              <a:ext uri="{FF2B5EF4-FFF2-40B4-BE49-F238E27FC236}">
                <a16:creationId xmlns:a16="http://schemas.microsoft.com/office/drawing/2014/main" xmlns="" id="{914002E7-984A-4088-9DA5-9CAC3B4CD8CD}"/>
              </a:ext>
            </a:extLst>
          </p:cNvPr>
          <p:cNvSpPr txBox="1"/>
          <p:nvPr/>
        </p:nvSpPr>
        <p:spPr>
          <a:xfrm>
            <a:off x="232761" y="3393294"/>
            <a:ext cx="877337" cy="271072"/>
          </a:xfrm>
          <a:prstGeom prst="rect">
            <a:avLst/>
          </a:prstGeom>
          <a:noFill/>
        </p:spPr>
        <p:txBody>
          <a:bodyPr wrap="square" lIns="68580" tIns="34290" rIns="68580" bIns="34290" anchor="ctr">
            <a:noAutofit/>
          </a:bodyPr>
          <a:lstStyle/>
          <a:p>
            <a:r>
              <a:rPr lang="en-US" altLang="zh-CN" sz="1200" b="1" dirty="0">
                <a:solidFill>
                  <a:srgbClr val="000000"/>
                </a:solidFill>
              </a:rPr>
              <a:t>IP</a:t>
            </a:r>
            <a:r>
              <a:rPr lang="zh-CN" altLang="en-US" sz="1200" b="1" dirty="0">
                <a:solidFill>
                  <a:srgbClr val="000000"/>
                </a:solidFill>
              </a:rPr>
              <a:t>地址：</a:t>
            </a:r>
            <a:endParaRPr lang="en-US" altLang="zh-CN" sz="1200" b="1" dirty="0">
              <a:solidFill>
                <a:srgbClr val="000000"/>
              </a:solidFill>
            </a:endParaRPr>
          </a:p>
        </p:txBody>
      </p:sp>
      <p:sp>
        <p:nvSpPr>
          <p:cNvPr id="97" name="íşlïḍè">
            <a:extLst>
              <a:ext uri="{FF2B5EF4-FFF2-40B4-BE49-F238E27FC236}">
                <a16:creationId xmlns:a16="http://schemas.microsoft.com/office/drawing/2014/main" xmlns="" id="{1D103987-2A57-477C-95AE-2EA95A68AB65}"/>
              </a:ext>
            </a:extLst>
          </p:cNvPr>
          <p:cNvSpPr txBox="1"/>
          <p:nvPr/>
        </p:nvSpPr>
        <p:spPr>
          <a:xfrm>
            <a:off x="232761" y="3588874"/>
            <a:ext cx="877337" cy="271072"/>
          </a:xfrm>
          <a:prstGeom prst="rect">
            <a:avLst/>
          </a:prstGeom>
          <a:noFill/>
        </p:spPr>
        <p:txBody>
          <a:bodyPr wrap="square" lIns="68580" tIns="34290" rIns="68580" bIns="34290" anchor="ctr">
            <a:noAutofit/>
          </a:bodyPr>
          <a:lstStyle/>
          <a:p>
            <a:r>
              <a:rPr lang="zh-CN" altLang="en-US" sz="1200" b="1" dirty="0">
                <a:solidFill>
                  <a:srgbClr val="000000"/>
                </a:solidFill>
              </a:rPr>
              <a:t>默认网关：</a:t>
            </a:r>
            <a:endParaRPr lang="en-US" altLang="zh-CN" sz="1200" b="1" dirty="0">
              <a:solidFill>
                <a:srgbClr val="000000"/>
              </a:solidFill>
            </a:endParaRPr>
          </a:p>
        </p:txBody>
      </p:sp>
      <p:sp>
        <p:nvSpPr>
          <p:cNvPr id="3" name="矩形 2">
            <a:extLst>
              <a:ext uri="{FF2B5EF4-FFF2-40B4-BE49-F238E27FC236}">
                <a16:creationId xmlns:a16="http://schemas.microsoft.com/office/drawing/2014/main" xmlns="" id="{FC1B6B5F-81F6-45D8-99AC-5E1E63775E54}"/>
              </a:ext>
            </a:extLst>
          </p:cNvPr>
          <p:cNvSpPr/>
          <p:nvPr/>
        </p:nvSpPr>
        <p:spPr>
          <a:xfrm>
            <a:off x="2082619" y="2597726"/>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2</a:t>
            </a:r>
            <a:endParaRPr lang="zh-CN" altLang="en-US" sz="1200" b="1" dirty="0">
              <a:solidFill>
                <a:srgbClr val="000000"/>
              </a:solidFill>
            </a:endParaRPr>
          </a:p>
        </p:txBody>
      </p:sp>
      <p:cxnSp>
        <p:nvCxnSpPr>
          <p:cNvPr id="7" name="直接连接符 6">
            <a:extLst>
              <a:ext uri="{FF2B5EF4-FFF2-40B4-BE49-F238E27FC236}">
                <a16:creationId xmlns:a16="http://schemas.microsoft.com/office/drawing/2014/main" xmlns="" id="{7433F878-9AF5-4033-941D-D2A87ADF456F}"/>
              </a:ext>
            </a:extLst>
          </p:cNvPr>
          <p:cNvCxnSpPr>
            <a:cxnSpLocks/>
          </p:cNvCxnSpPr>
          <p:nvPr/>
        </p:nvCxnSpPr>
        <p:spPr>
          <a:xfrm flipH="1">
            <a:off x="1798528" y="2897809"/>
            <a:ext cx="284091" cy="229484"/>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xmlns="" id="{0FE896F7-D2DA-4303-9890-571854658971}"/>
              </a:ext>
            </a:extLst>
          </p:cNvPr>
          <p:cNvCxnSpPr>
            <a:cxnSpLocks/>
          </p:cNvCxnSpPr>
          <p:nvPr/>
        </p:nvCxnSpPr>
        <p:spPr>
          <a:xfrm>
            <a:off x="2684545" y="2897809"/>
            <a:ext cx="254555" cy="30856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83" name="图形 23">
            <a:extLst>
              <a:ext uri="{FF2B5EF4-FFF2-40B4-BE49-F238E27FC236}">
                <a16:creationId xmlns:a16="http://schemas.microsoft.com/office/drawing/2014/main" xmlns="" id="{C53C67AE-4BAA-4C80-8A93-4ABE6CEB84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693091" y="2997151"/>
            <a:ext cx="411889" cy="398384"/>
          </a:xfrm>
          <a:prstGeom prst="rect">
            <a:avLst/>
          </a:prstGeom>
        </p:spPr>
      </p:pic>
      <p:pic>
        <p:nvPicPr>
          <p:cNvPr id="80" name="图形 23">
            <a:extLst>
              <a:ext uri="{FF2B5EF4-FFF2-40B4-BE49-F238E27FC236}">
                <a16:creationId xmlns:a16="http://schemas.microsoft.com/office/drawing/2014/main" xmlns="" id="{EE7D8AB1-2B43-4C09-8015-96F2E4884E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14170" y="2997151"/>
            <a:ext cx="411889" cy="398384"/>
          </a:xfrm>
          <a:prstGeom prst="rect">
            <a:avLst/>
          </a:prstGeom>
        </p:spPr>
      </p:pic>
      <p:sp>
        <p:nvSpPr>
          <p:cNvPr id="90" name="íşlïḍè">
            <a:extLst>
              <a:ext uri="{FF2B5EF4-FFF2-40B4-BE49-F238E27FC236}">
                <a16:creationId xmlns:a16="http://schemas.microsoft.com/office/drawing/2014/main" xmlns="" id="{D0B3AD77-2E5C-48F0-8FB8-A0C99D39E12E}"/>
              </a:ext>
            </a:extLst>
          </p:cNvPr>
          <p:cNvSpPr txBox="1"/>
          <p:nvPr/>
        </p:nvSpPr>
        <p:spPr>
          <a:xfrm>
            <a:off x="1877592" y="3059746"/>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H1</a:t>
            </a:r>
          </a:p>
        </p:txBody>
      </p:sp>
      <p:sp>
        <p:nvSpPr>
          <p:cNvPr id="91" name="íşlïḍè">
            <a:extLst>
              <a:ext uri="{FF2B5EF4-FFF2-40B4-BE49-F238E27FC236}">
                <a16:creationId xmlns:a16="http://schemas.microsoft.com/office/drawing/2014/main" xmlns="" id="{E88488B0-021C-42CF-90BE-585CC57062EE}"/>
              </a:ext>
            </a:extLst>
          </p:cNvPr>
          <p:cNvSpPr txBox="1"/>
          <p:nvPr/>
        </p:nvSpPr>
        <p:spPr>
          <a:xfrm>
            <a:off x="3095660" y="3059746"/>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H2</a:t>
            </a:r>
          </a:p>
        </p:txBody>
      </p:sp>
      <p:sp>
        <p:nvSpPr>
          <p:cNvPr id="92" name="íşlïḍè">
            <a:extLst>
              <a:ext uri="{FF2B5EF4-FFF2-40B4-BE49-F238E27FC236}">
                <a16:creationId xmlns:a16="http://schemas.microsoft.com/office/drawing/2014/main" xmlns="" id="{8516EBE4-1072-4687-869C-368C8C79EF90}"/>
              </a:ext>
            </a:extLst>
          </p:cNvPr>
          <p:cNvSpPr txBox="1"/>
          <p:nvPr/>
        </p:nvSpPr>
        <p:spPr>
          <a:xfrm>
            <a:off x="1732536"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93" name="íşlïḍè">
            <a:extLst>
              <a:ext uri="{FF2B5EF4-FFF2-40B4-BE49-F238E27FC236}">
                <a16:creationId xmlns:a16="http://schemas.microsoft.com/office/drawing/2014/main" xmlns="" id="{C7A97467-BD31-43B8-87FC-AA9DB148349A}"/>
              </a:ext>
            </a:extLst>
          </p:cNvPr>
          <p:cNvSpPr txBox="1"/>
          <p:nvPr/>
        </p:nvSpPr>
        <p:spPr>
          <a:xfrm>
            <a:off x="2708841"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sp>
        <p:nvSpPr>
          <p:cNvPr id="94" name="íşlïḍè">
            <a:extLst>
              <a:ext uri="{FF2B5EF4-FFF2-40B4-BE49-F238E27FC236}">
                <a16:creationId xmlns:a16="http://schemas.microsoft.com/office/drawing/2014/main" xmlns="" id="{10C13636-9149-47C0-96D5-6E112E9CE6DE}"/>
              </a:ext>
            </a:extLst>
          </p:cNvPr>
          <p:cNvSpPr txBox="1"/>
          <p:nvPr/>
        </p:nvSpPr>
        <p:spPr>
          <a:xfrm>
            <a:off x="1158781"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192.168.1.2/26</a:t>
            </a:r>
          </a:p>
        </p:txBody>
      </p:sp>
      <p:sp>
        <p:nvSpPr>
          <p:cNvPr id="95" name="íşlïḍè">
            <a:extLst>
              <a:ext uri="{FF2B5EF4-FFF2-40B4-BE49-F238E27FC236}">
                <a16:creationId xmlns:a16="http://schemas.microsoft.com/office/drawing/2014/main" xmlns="" id="{669A65D5-5FE0-488D-B48A-848C3026D8EE}"/>
              </a:ext>
            </a:extLst>
          </p:cNvPr>
          <p:cNvSpPr txBox="1"/>
          <p:nvPr/>
        </p:nvSpPr>
        <p:spPr>
          <a:xfrm>
            <a:off x="1158782" y="3594064"/>
            <a:ext cx="923837" cy="271072"/>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122" name="íşlïḍè">
            <a:extLst>
              <a:ext uri="{FF2B5EF4-FFF2-40B4-BE49-F238E27FC236}">
                <a16:creationId xmlns:a16="http://schemas.microsoft.com/office/drawing/2014/main" xmlns="" id="{9B00EE4C-AE7F-4575-9B91-F0B9213801E6}"/>
              </a:ext>
            </a:extLst>
          </p:cNvPr>
          <p:cNvSpPr txBox="1"/>
          <p:nvPr/>
        </p:nvSpPr>
        <p:spPr>
          <a:xfrm>
            <a:off x="2405725"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192.168.1.3/26</a:t>
            </a:r>
          </a:p>
        </p:txBody>
      </p:sp>
      <p:sp>
        <p:nvSpPr>
          <p:cNvPr id="123" name="íşlïḍè">
            <a:extLst>
              <a:ext uri="{FF2B5EF4-FFF2-40B4-BE49-F238E27FC236}">
                <a16:creationId xmlns:a16="http://schemas.microsoft.com/office/drawing/2014/main" xmlns="" id="{FA8698E9-E9C6-431E-B515-7202C94A43F6}"/>
              </a:ext>
            </a:extLst>
          </p:cNvPr>
          <p:cNvSpPr txBox="1"/>
          <p:nvPr/>
        </p:nvSpPr>
        <p:spPr>
          <a:xfrm>
            <a:off x="2405725" y="3594064"/>
            <a:ext cx="923837" cy="271072"/>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124" name="矩形 123">
            <a:extLst>
              <a:ext uri="{FF2B5EF4-FFF2-40B4-BE49-F238E27FC236}">
                <a16:creationId xmlns:a16="http://schemas.microsoft.com/office/drawing/2014/main" xmlns="" id="{0C6FF940-1727-4261-AE3E-DDC41A2B311A}"/>
              </a:ext>
            </a:extLst>
          </p:cNvPr>
          <p:cNvSpPr/>
          <p:nvPr/>
        </p:nvSpPr>
        <p:spPr>
          <a:xfrm>
            <a:off x="4506023" y="2225409"/>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350" b="1" dirty="0">
                <a:solidFill>
                  <a:srgbClr val="000000"/>
                </a:solidFill>
              </a:rPr>
              <a:t>设备</a:t>
            </a:r>
            <a:r>
              <a:rPr lang="en-US" altLang="zh-CN" sz="1350" b="1" dirty="0">
                <a:solidFill>
                  <a:srgbClr val="000000"/>
                </a:solidFill>
              </a:rPr>
              <a:t>1</a:t>
            </a:r>
            <a:endParaRPr lang="zh-CN" altLang="en-US" sz="1350" b="1" dirty="0">
              <a:solidFill>
                <a:srgbClr val="000000"/>
              </a:solidFill>
            </a:endParaRPr>
          </a:p>
        </p:txBody>
      </p:sp>
      <p:sp>
        <p:nvSpPr>
          <p:cNvPr id="126" name="矩形 125">
            <a:extLst>
              <a:ext uri="{FF2B5EF4-FFF2-40B4-BE49-F238E27FC236}">
                <a16:creationId xmlns:a16="http://schemas.microsoft.com/office/drawing/2014/main" xmlns="" id="{39A59AC3-4ED8-49A6-99AB-F02CD852129C}"/>
              </a:ext>
            </a:extLst>
          </p:cNvPr>
          <p:cNvSpPr/>
          <p:nvPr/>
        </p:nvSpPr>
        <p:spPr>
          <a:xfrm>
            <a:off x="6869240" y="2597726"/>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3</a:t>
            </a:r>
            <a:endParaRPr lang="zh-CN" altLang="en-US" sz="1200" b="1" dirty="0">
              <a:solidFill>
                <a:srgbClr val="000000"/>
              </a:solidFill>
            </a:endParaRPr>
          </a:p>
        </p:txBody>
      </p:sp>
      <p:cxnSp>
        <p:nvCxnSpPr>
          <p:cNvPr id="127" name="直接连接符 126">
            <a:extLst>
              <a:ext uri="{FF2B5EF4-FFF2-40B4-BE49-F238E27FC236}">
                <a16:creationId xmlns:a16="http://schemas.microsoft.com/office/drawing/2014/main" xmlns="" id="{196FEE23-086F-4438-8686-ADBA20DF9515}"/>
              </a:ext>
            </a:extLst>
          </p:cNvPr>
          <p:cNvCxnSpPr>
            <a:cxnSpLocks/>
          </p:cNvCxnSpPr>
          <p:nvPr/>
        </p:nvCxnSpPr>
        <p:spPr>
          <a:xfrm flipH="1">
            <a:off x="6549181" y="2897809"/>
            <a:ext cx="320059" cy="21892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xmlns="" id="{04DDE7F2-131C-49D3-AB68-574666DD6A2B}"/>
              </a:ext>
            </a:extLst>
          </p:cNvPr>
          <p:cNvCxnSpPr>
            <a:cxnSpLocks/>
          </p:cNvCxnSpPr>
          <p:nvPr/>
        </p:nvCxnSpPr>
        <p:spPr>
          <a:xfrm>
            <a:off x="7471165" y="2897809"/>
            <a:ext cx="238670" cy="22776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29" name="图形 23">
            <a:extLst>
              <a:ext uri="{FF2B5EF4-FFF2-40B4-BE49-F238E27FC236}">
                <a16:creationId xmlns:a16="http://schemas.microsoft.com/office/drawing/2014/main" xmlns="" id="{BD2A3220-371D-4AE2-9B1A-CD6B19BE4C5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479711" y="2997151"/>
            <a:ext cx="411889" cy="398384"/>
          </a:xfrm>
          <a:prstGeom prst="rect">
            <a:avLst/>
          </a:prstGeom>
        </p:spPr>
      </p:pic>
      <p:pic>
        <p:nvPicPr>
          <p:cNvPr id="130" name="图形 23">
            <a:extLst>
              <a:ext uri="{FF2B5EF4-FFF2-40B4-BE49-F238E27FC236}">
                <a16:creationId xmlns:a16="http://schemas.microsoft.com/office/drawing/2014/main" xmlns="" id="{9C0FA653-2001-471E-923B-FECD55E3DE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300791" y="2997151"/>
            <a:ext cx="411889" cy="398384"/>
          </a:xfrm>
          <a:prstGeom prst="rect">
            <a:avLst/>
          </a:prstGeom>
        </p:spPr>
      </p:pic>
      <p:sp>
        <p:nvSpPr>
          <p:cNvPr id="131" name="íşlïḍè">
            <a:extLst>
              <a:ext uri="{FF2B5EF4-FFF2-40B4-BE49-F238E27FC236}">
                <a16:creationId xmlns:a16="http://schemas.microsoft.com/office/drawing/2014/main" xmlns="" id="{D453027F-9445-4CE6-938D-B0C9657C81B4}"/>
              </a:ext>
            </a:extLst>
          </p:cNvPr>
          <p:cNvSpPr txBox="1"/>
          <p:nvPr/>
        </p:nvSpPr>
        <p:spPr>
          <a:xfrm>
            <a:off x="6664213" y="3059746"/>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H3</a:t>
            </a:r>
          </a:p>
        </p:txBody>
      </p:sp>
      <p:sp>
        <p:nvSpPr>
          <p:cNvPr id="132" name="íşlïḍè">
            <a:extLst>
              <a:ext uri="{FF2B5EF4-FFF2-40B4-BE49-F238E27FC236}">
                <a16:creationId xmlns:a16="http://schemas.microsoft.com/office/drawing/2014/main" xmlns="" id="{DF64CF7B-F752-4D6C-B317-98704D14AACE}"/>
              </a:ext>
            </a:extLst>
          </p:cNvPr>
          <p:cNvSpPr txBox="1"/>
          <p:nvPr/>
        </p:nvSpPr>
        <p:spPr>
          <a:xfrm>
            <a:off x="7882281" y="3059746"/>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H4</a:t>
            </a:r>
          </a:p>
        </p:txBody>
      </p:sp>
      <p:sp>
        <p:nvSpPr>
          <p:cNvPr id="133" name="íşlïḍè">
            <a:extLst>
              <a:ext uri="{FF2B5EF4-FFF2-40B4-BE49-F238E27FC236}">
                <a16:creationId xmlns:a16="http://schemas.microsoft.com/office/drawing/2014/main" xmlns="" id="{7C3BC9C0-EAD8-4BF3-95D8-A55DE5BDD1AA}"/>
              </a:ext>
            </a:extLst>
          </p:cNvPr>
          <p:cNvSpPr txBox="1"/>
          <p:nvPr/>
        </p:nvSpPr>
        <p:spPr>
          <a:xfrm>
            <a:off x="6519156"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134" name="íşlïḍè">
            <a:extLst>
              <a:ext uri="{FF2B5EF4-FFF2-40B4-BE49-F238E27FC236}">
                <a16:creationId xmlns:a16="http://schemas.microsoft.com/office/drawing/2014/main" xmlns="" id="{363E6E15-C152-4851-ABBF-E9ABA1820D26}"/>
              </a:ext>
            </a:extLst>
          </p:cNvPr>
          <p:cNvSpPr txBox="1"/>
          <p:nvPr/>
        </p:nvSpPr>
        <p:spPr>
          <a:xfrm>
            <a:off x="7495462"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sp>
        <p:nvSpPr>
          <p:cNvPr id="135" name="íşlïḍè">
            <a:extLst>
              <a:ext uri="{FF2B5EF4-FFF2-40B4-BE49-F238E27FC236}">
                <a16:creationId xmlns:a16="http://schemas.microsoft.com/office/drawing/2014/main" xmlns="" id="{0C618828-3FEE-4349-9DEB-558945556512}"/>
              </a:ext>
            </a:extLst>
          </p:cNvPr>
          <p:cNvSpPr txBox="1"/>
          <p:nvPr/>
        </p:nvSpPr>
        <p:spPr>
          <a:xfrm>
            <a:off x="5945402"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192.168.1.66/26</a:t>
            </a:r>
          </a:p>
        </p:txBody>
      </p:sp>
      <p:sp>
        <p:nvSpPr>
          <p:cNvPr id="136" name="íşlïḍè">
            <a:extLst>
              <a:ext uri="{FF2B5EF4-FFF2-40B4-BE49-F238E27FC236}">
                <a16:creationId xmlns:a16="http://schemas.microsoft.com/office/drawing/2014/main" xmlns="" id="{2DF7E607-33F3-4E8E-88F9-3D449F70AA9E}"/>
              </a:ext>
            </a:extLst>
          </p:cNvPr>
          <p:cNvSpPr txBox="1"/>
          <p:nvPr/>
        </p:nvSpPr>
        <p:spPr>
          <a:xfrm>
            <a:off x="5945402" y="3594064"/>
            <a:ext cx="1034978" cy="271072"/>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sp>
        <p:nvSpPr>
          <p:cNvPr id="137" name="íşlïḍè">
            <a:extLst>
              <a:ext uri="{FF2B5EF4-FFF2-40B4-BE49-F238E27FC236}">
                <a16:creationId xmlns:a16="http://schemas.microsoft.com/office/drawing/2014/main" xmlns="" id="{D73E80EE-5846-4A60-BCDF-94CB7767B820}"/>
              </a:ext>
            </a:extLst>
          </p:cNvPr>
          <p:cNvSpPr txBox="1"/>
          <p:nvPr/>
        </p:nvSpPr>
        <p:spPr>
          <a:xfrm>
            <a:off x="7192345"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192.168.67/26</a:t>
            </a:r>
          </a:p>
        </p:txBody>
      </p:sp>
      <p:sp>
        <p:nvSpPr>
          <p:cNvPr id="138" name="íşlïḍè">
            <a:extLst>
              <a:ext uri="{FF2B5EF4-FFF2-40B4-BE49-F238E27FC236}">
                <a16:creationId xmlns:a16="http://schemas.microsoft.com/office/drawing/2014/main" xmlns="" id="{0DCF6904-405F-429C-A842-B1B4ACFC1BD9}"/>
              </a:ext>
            </a:extLst>
          </p:cNvPr>
          <p:cNvSpPr txBox="1"/>
          <p:nvPr/>
        </p:nvSpPr>
        <p:spPr>
          <a:xfrm>
            <a:off x="7192345" y="3594064"/>
            <a:ext cx="1034978" cy="271072"/>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cxnSp>
        <p:nvCxnSpPr>
          <p:cNvPr id="68" name="连接符: 肘形 67">
            <a:extLst>
              <a:ext uri="{FF2B5EF4-FFF2-40B4-BE49-F238E27FC236}">
                <a16:creationId xmlns:a16="http://schemas.microsoft.com/office/drawing/2014/main" xmlns="" id="{C82D39C7-84C9-4079-8D82-CE3C358BC2A3}"/>
              </a:ext>
            </a:extLst>
          </p:cNvPr>
          <p:cNvCxnSpPr>
            <a:stCxn id="3" idx="0"/>
            <a:endCxn id="124" idx="1"/>
          </p:cNvCxnSpPr>
          <p:nvPr/>
        </p:nvCxnSpPr>
        <p:spPr>
          <a:xfrm rot="5400000" flipH="1" flipV="1">
            <a:off x="3333664" y="1425369"/>
            <a:ext cx="222276" cy="2122441"/>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9" name="连接符: 肘形 138">
            <a:extLst>
              <a:ext uri="{FF2B5EF4-FFF2-40B4-BE49-F238E27FC236}">
                <a16:creationId xmlns:a16="http://schemas.microsoft.com/office/drawing/2014/main" xmlns="" id="{AFADC1B8-D2A9-42E3-B0E6-873B0A532773}"/>
              </a:ext>
            </a:extLst>
          </p:cNvPr>
          <p:cNvCxnSpPr>
            <a:cxnSpLocks/>
            <a:stCxn id="124" idx="3"/>
            <a:endCxn id="126" idx="0"/>
          </p:cNvCxnSpPr>
          <p:nvPr/>
        </p:nvCxnSpPr>
        <p:spPr>
          <a:xfrm>
            <a:off x="5107948" y="2375450"/>
            <a:ext cx="2062255" cy="222276"/>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1" name="íşlïḍè">
            <a:extLst>
              <a:ext uri="{FF2B5EF4-FFF2-40B4-BE49-F238E27FC236}">
                <a16:creationId xmlns:a16="http://schemas.microsoft.com/office/drawing/2014/main" xmlns="" id="{E46B6243-AF36-4FE8-AC24-0BA12D63CC23}"/>
              </a:ext>
            </a:extLst>
          </p:cNvPr>
          <p:cNvSpPr txBox="1"/>
          <p:nvPr/>
        </p:nvSpPr>
        <p:spPr>
          <a:xfrm>
            <a:off x="2364205" y="2359014"/>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IF1</a:t>
            </a:r>
          </a:p>
        </p:txBody>
      </p:sp>
      <p:sp>
        <p:nvSpPr>
          <p:cNvPr id="142" name="íşlïḍè">
            <a:extLst>
              <a:ext uri="{FF2B5EF4-FFF2-40B4-BE49-F238E27FC236}">
                <a16:creationId xmlns:a16="http://schemas.microsoft.com/office/drawing/2014/main" xmlns="" id="{B29348F7-3EE9-422B-8C34-95194176258D}"/>
              </a:ext>
            </a:extLst>
          </p:cNvPr>
          <p:cNvSpPr txBox="1"/>
          <p:nvPr/>
        </p:nvSpPr>
        <p:spPr>
          <a:xfrm>
            <a:off x="7138341" y="2359014"/>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IF1</a:t>
            </a:r>
          </a:p>
        </p:txBody>
      </p:sp>
      <p:sp>
        <p:nvSpPr>
          <p:cNvPr id="144" name="íşlïḍè">
            <a:extLst>
              <a:ext uri="{FF2B5EF4-FFF2-40B4-BE49-F238E27FC236}">
                <a16:creationId xmlns:a16="http://schemas.microsoft.com/office/drawing/2014/main" xmlns="" id="{DEF1343C-7980-403E-9B79-B5F7AF2ED433}"/>
              </a:ext>
            </a:extLst>
          </p:cNvPr>
          <p:cNvSpPr txBox="1"/>
          <p:nvPr/>
        </p:nvSpPr>
        <p:spPr>
          <a:xfrm>
            <a:off x="4136349" y="2141799"/>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IF2</a:t>
            </a:r>
          </a:p>
        </p:txBody>
      </p:sp>
      <p:sp>
        <p:nvSpPr>
          <p:cNvPr id="145" name="íşlïḍè">
            <a:extLst>
              <a:ext uri="{FF2B5EF4-FFF2-40B4-BE49-F238E27FC236}">
                <a16:creationId xmlns:a16="http://schemas.microsoft.com/office/drawing/2014/main" xmlns="" id="{08306B2C-DEB7-4FCA-A6FC-A6AB94717A26}"/>
              </a:ext>
            </a:extLst>
          </p:cNvPr>
          <p:cNvSpPr txBox="1"/>
          <p:nvPr/>
        </p:nvSpPr>
        <p:spPr>
          <a:xfrm>
            <a:off x="5124681" y="2141799"/>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IF3</a:t>
            </a:r>
          </a:p>
        </p:txBody>
      </p:sp>
      <p:cxnSp>
        <p:nvCxnSpPr>
          <p:cNvPr id="148" name="直接连接符 147">
            <a:extLst>
              <a:ext uri="{FF2B5EF4-FFF2-40B4-BE49-F238E27FC236}">
                <a16:creationId xmlns:a16="http://schemas.microsoft.com/office/drawing/2014/main" xmlns="" id="{8FA37A8E-7F97-41D4-A18D-6B6044B6C940}"/>
              </a:ext>
            </a:extLst>
          </p:cNvPr>
          <p:cNvCxnSpPr>
            <a:stCxn id="124" idx="0"/>
            <a:endCxn id="146" idx="2"/>
          </p:cNvCxnSpPr>
          <p:nvPr/>
        </p:nvCxnSpPr>
        <p:spPr>
          <a:xfrm flipH="1" flipV="1">
            <a:off x="4806985" y="1780530"/>
            <a:ext cx="1" cy="444879"/>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0" name="íşlïḍè">
            <a:extLst>
              <a:ext uri="{FF2B5EF4-FFF2-40B4-BE49-F238E27FC236}">
                <a16:creationId xmlns:a16="http://schemas.microsoft.com/office/drawing/2014/main" xmlns="" id="{02EB89DF-D135-4A4D-8288-A8DB4DF693DA}"/>
              </a:ext>
            </a:extLst>
          </p:cNvPr>
          <p:cNvSpPr txBox="1"/>
          <p:nvPr/>
        </p:nvSpPr>
        <p:spPr>
          <a:xfrm>
            <a:off x="4760619" y="1732042"/>
            <a:ext cx="1903594" cy="271072"/>
          </a:xfrm>
          <a:prstGeom prst="rect">
            <a:avLst/>
          </a:prstGeom>
          <a:noFill/>
        </p:spPr>
        <p:txBody>
          <a:bodyPr wrap="square" lIns="68580" tIns="34290" rIns="68580" bIns="34290" anchor="ctr">
            <a:noAutofit/>
          </a:bodyPr>
          <a:lstStyle/>
          <a:p>
            <a:r>
              <a:rPr lang="en-US" altLang="zh-CN" sz="1350" b="1" dirty="0">
                <a:solidFill>
                  <a:srgbClr val="000000"/>
                </a:solidFill>
              </a:rPr>
              <a:t>192.168.1.253/30</a:t>
            </a:r>
          </a:p>
        </p:txBody>
      </p:sp>
      <p:sp>
        <p:nvSpPr>
          <p:cNvPr id="151" name="íşlïḍè">
            <a:extLst>
              <a:ext uri="{FF2B5EF4-FFF2-40B4-BE49-F238E27FC236}">
                <a16:creationId xmlns:a16="http://schemas.microsoft.com/office/drawing/2014/main" xmlns="" id="{6F43B559-44F2-44EB-A1B2-A853C14C6FF3}"/>
              </a:ext>
            </a:extLst>
          </p:cNvPr>
          <p:cNvSpPr txBox="1"/>
          <p:nvPr/>
        </p:nvSpPr>
        <p:spPr>
          <a:xfrm>
            <a:off x="4506023" y="1675719"/>
            <a:ext cx="263051" cy="271072"/>
          </a:xfrm>
          <a:prstGeom prst="rect">
            <a:avLst/>
          </a:prstGeom>
          <a:noFill/>
        </p:spPr>
        <p:txBody>
          <a:bodyPr wrap="square" lIns="68580" tIns="34290" rIns="68580" bIns="34290" anchor="ctr">
            <a:noAutofit/>
          </a:bodyPr>
          <a:lstStyle/>
          <a:p>
            <a:r>
              <a:rPr lang="en-US" altLang="zh-CN" sz="1350" b="1" dirty="0">
                <a:solidFill>
                  <a:srgbClr val="000000"/>
                </a:solidFill>
              </a:rPr>
              <a:t>R</a:t>
            </a:r>
          </a:p>
        </p:txBody>
      </p:sp>
      <p:cxnSp>
        <p:nvCxnSpPr>
          <p:cNvPr id="154" name="直接连接符 153">
            <a:extLst>
              <a:ext uri="{FF2B5EF4-FFF2-40B4-BE49-F238E27FC236}">
                <a16:creationId xmlns:a16="http://schemas.microsoft.com/office/drawing/2014/main" xmlns="" id="{4C9B55B3-444F-4658-9920-42BBA565526D}"/>
              </a:ext>
            </a:extLst>
          </p:cNvPr>
          <p:cNvCxnSpPr>
            <a:cxnSpLocks/>
          </p:cNvCxnSpPr>
          <p:nvPr/>
        </p:nvCxnSpPr>
        <p:spPr>
          <a:xfrm flipH="1">
            <a:off x="1980105" y="1619468"/>
            <a:ext cx="2823227"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2" name="云形 151">
            <a:extLst>
              <a:ext uri="{FF2B5EF4-FFF2-40B4-BE49-F238E27FC236}">
                <a16:creationId xmlns:a16="http://schemas.microsoft.com/office/drawing/2014/main" xmlns="" id="{194FC6E7-D643-446D-9527-A441105D7619}"/>
              </a:ext>
            </a:extLst>
          </p:cNvPr>
          <p:cNvSpPr/>
          <p:nvPr/>
        </p:nvSpPr>
        <p:spPr>
          <a:xfrm>
            <a:off x="1275388" y="1363733"/>
            <a:ext cx="1146236" cy="679208"/>
          </a:xfrm>
          <a:prstGeom prst="cloud">
            <a:avLst/>
          </a:prstGeom>
          <a:ln>
            <a:tailEnd type="non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500" b="1" dirty="0">
                <a:solidFill>
                  <a:srgbClr val="FFFFFF"/>
                </a:solidFill>
              </a:rPr>
              <a:t>Internet</a:t>
            </a:r>
            <a:endParaRPr lang="zh-CN" altLang="en-US" sz="1500" b="1" dirty="0">
              <a:solidFill>
                <a:srgbClr val="FFFFFF"/>
              </a:solidFill>
            </a:endParaRPr>
          </a:p>
        </p:txBody>
      </p:sp>
      <p:pic>
        <p:nvPicPr>
          <p:cNvPr id="146" name="图形 24">
            <a:extLst>
              <a:ext uri="{FF2B5EF4-FFF2-40B4-BE49-F238E27FC236}">
                <a16:creationId xmlns:a16="http://schemas.microsoft.com/office/drawing/2014/main" xmlns="" id="{72AF3464-37E3-41D6-A0DF-6FDAB4C85C6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635298" y="1502560"/>
            <a:ext cx="343374" cy="277970"/>
          </a:xfrm>
          <a:prstGeom prst="rect">
            <a:avLst/>
          </a:prstGeom>
        </p:spPr>
      </p:pic>
      <p:sp>
        <p:nvSpPr>
          <p:cNvPr id="156" name="íşlïḍè">
            <a:extLst>
              <a:ext uri="{FF2B5EF4-FFF2-40B4-BE49-F238E27FC236}">
                <a16:creationId xmlns:a16="http://schemas.microsoft.com/office/drawing/2014/main" xmlns="" id="{31A9D300-17EB-4B73-868D-07784B0161A4}"/>
              </a:ext>
            </a:extLst>
          </p:cNvPr>
          <p:cNvSpPr txBox="1"/>
          <p:nvPr/>
        </p:nvSpPr>
        <p:spPr>
          <a:xfrm>
            <a:off x="3875676" y="1376986"/>
            <a:ext cx="837586" cy="271072"/>
          </a:xfrm>
          <a:prstGeom prst="rect">
            <a:avLst/>
          </a:prstGeom>
          <a:noFill/>
        </p:spPr>
        <p:txBody>
          <a:bodyPr wrap="square" lIns="68580" tIns="34290" rIns="68580" bIns="34290" anchor="ctr">
            <a:noAutofit/>
          </a:bodyPr>
          <a:lstStyle/>
          <a:p>
            <a:r>
              <a:rPr lang="en-US" altLang="zh-CN" sz="1350" b="1" dirty="0">
                <a:solidFill>
                  <a:srgbClr val="000000"/>
                </a:solidFill>
              </a:rPr>
              <a:t>101.1.2.10</a:t>
            </a:r>
          </a:p>
        </p:txBody>
      </p:sp>
      <p:sp>
        <p:nvSpPr>
          <p:cNvPr id="157" name="íşlïḍè">
            <a:extLst>
              <a:ext uri="{FF2B5EF4-FFF2-40B4-BE49-F238E27FC236}">
                <a16:creationId xmlns:a16="http://schemas.microsoft.com/office/drawing/2014/main" xmlns="" id="{F4F1CA89-1E9A-4B93-80E0-BEE0BA679557}"/>
              </a:ext>
            </a:extLst>
          </p:cNvPr>
          <p:cNvSpPr txBox="1"/>
          <p:nvPr/>
        </p:nvSpPr>
        <p:spPr>
          <a:xfrm>
            <a:off x="232761" y="3821880"/>
            <a:ext cx="1494074" cy="271072"/>
          </a:xfrm>
          <a:prstGeom prst="rect">
            <a:avLst/>
          </a:prstGeom>
          <a:noFill/>
        </p:spPr>
        <p:txBody>
          <a:bodyPr wrap="square" lIns="68580" tIns="34290" rIns="68580" bIns="34290" anchor="ctr">
            <a:noAutofit/>
          </a:bodyPr>
          <a:lstStyle/>
          <a:p>
            <a:r>
              <a:rPr lang="zh-CN" altLang="en-US" sz="1200" b="1" dirty="0">
                <a:solidFill>
                  <a:srgbClr val="000000"/>
                </a:solidFill>
              </a:rPr>
              <a:t>请回答以下问题：</a:t>
            </a:r>
            <a:endParaRPr lang="en-US" altLang="zh-CN" sz="1200" b="1" dirty="0">
              <a:solidFill>
                <a:srgbClr val="000000"/>
              </a:solidFill>
            </a:endParaRPr>
          </a:p>
        </p:txBody>
      </p:sp>
      <p:sp>
        <p:nvSpPr>
          <p:cNvPr id="158" name="íşlïḍè">
            <a:extLst>
              <a:ext uri="{FF2B5EF4-FFF2-40B4-BE49-F238E27FC236}">
                <a16:creationId xmlns:a16="http://schemas.microsoft.com/office/drawing/2014/main" xmlns="" id="{3C361B48-AE3B-4A5A-BEB3-339782B63BA1}"/>
              </a:ext>
            </a:extLst>
          </p:cNvPr>
          <p:cNvSpPr txBox="1"/>
          <p:nvPr/>
        </p:nvSpPr>
        <p:spPr>
          <a:xfrm>
            <a:off x="588544" y="4059162"/>
            <a:ext cx="4725172" cy="271072"/>
          </a:xfrm>
          <a:prstGeom prst="rect">
            <a:avLst/>
          </a:prstGeom>
          <a:noFill/>
        </p:spPr>
        <p:txBody>
          <a:bodyPr wrap="square" lIns="68580" tIns="34290" rIns="68580" bIns="34290" anchor="ctr">
            <a:noAutofit/>
          </a:bodyPr>
          <a:lstStyle/>
          <a:p>
            <a:r>
              <a:rPr lang="zh-CN" altLang="en-US" sz="1200" b="1" dirty="0">
                <a:solidFill>
                  <a:srgbClr val="000000"/>
                </a:solidFill>
              </a:rPr>
              <a:t>（</a:t>
            </a:r>
            <a:r>
              <a:rPr lang="en-US" altLang="zh-CN" sz="1200" b="1" dirty="0">
                <a:solidFill>
                  <a:srgbClr val="000000"/>
                </a:solidFill>
              </a:rPr>
              <a:t>1</a:t>
            </a:r>
            <a:r>
              <a:rPr lang="zh-CN" altLang="en-US" sz="1200" b="1" dirty="0">
                <a:solidFill>
                  <a:srgbClr val="000000"/>
                </a:solidFill>
              </a:rPr>
              <a:t>）设备</a:t>
            </a:r>
            <a:r>
              <a:rPr lang="en-US" altLang="zh-CN" sz="1200" b="1" dirty="0">
                <a:solidFill>
                  <a:srgbClr val="000000"/>
                </a:solidFill>
              </a:rPr>
              <a:t>1</a:t>
            </a:r>
            <a:r>
              <a:rPr lang="zh-CN" altLang="en-US" sz="1200" b="1" dirty="0">
                <a:solidFill>
                  <a:srgbClr val="000000"/>
                </a:solidFill>
              </a:rPr>
              <a:t>、设备</a:t>
            </a:r>
            <a:r>
              <a:rPr lang="en-US" altLang="zh-CN" sz="1200" b="1" dirty="0">
                <a:solidFill>
                  <a:srgbClr val="000000"/>
                </a:solidFill>
              </a:rPr>
              <a:t>2</a:t>
            </a:r>
            <a:r>
              <a:rPr lang="zh-CN" altLang="en-US" sz="1200" b="1" dirty="0">
                <a:solidFill>
                  <a:srgbClr val="000000"/>
                </a:solidFill>
              </a:rPr>
              <a:t>和设备</a:t>
            </a:r>
            <a:r>
              <a:rPr lang="en-US" altLang="zh-CN" sz="1200" b="1" dirty="0">
                <a:solidFill>
                  <a:srgbClr val="000000"/>
                </a:solidFill>
              </a:rPr>
              <a:t>3</a:t>
            </a:r>
            <a:r>
              <a:rPr lang="zh-CN" altLang="en-US" sz="1200" b="1" dirty="0">
                <a:solidFill>
                  <a:srgbClr val="000000"/>
                </a:solidFill>
              </a:rPr>
              <a:t>分别应选择什么类型网络设备？</a:t>
            </a:r>
            <a:endParaRPr lang="en-US" altLang="zh-CN" sz="1200" b="1" dirty="0">
              <a:solidFill>
                <a:srgbClr val="000000"/>
              </a:solidFill>
            </a:endParaRPr>
          </a:p>
        </p:txBody>
      </p:sp>
      <p:sp>
        <p:nvSpPr>
          <p:cNvPr id="159" name="íşlïḍè">
            <a:extLst>
              <a:ext uri="{FF2B5EF4-FFF2-40B4-BE49-F238E27FC236}">
                <a16:creationId xmlns:a16="http://schemas.microsoft.com/office/drawing/2014/main" xmlns="" id="{73424B87-9140-4128-9257-CAAA7058C72E}"/>
              </a:ext>
            </a:extLst>
          </p:cNvPr>
          <p:cNvSpPr txBox="1"/>
          <p:nvPr/>
        </p:nvSpPr>
        <p:spPr>
          <a:xfrm>
            <a:off x="588544" y="4309358"/>
            <a:ext cx="8326856"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2</a:t>
            </a:r>
            <a:r>
              <a:rPr lang="zh-CN" altLang="en-US" sz="1350" b="1" dirty="0">
                <a:solidFill>
                  <a:srgbClr val="000000"/>
                </a:solidFill>
              </a:rPr>
              <a:t>）设备</a:t>
            </a:r>
            <a:r>
              <a:rPr lang="en-US" altLang="zh-CN" sz="1350" b="1" dirty="0">
                <a:solidFill>
                  <a:srgbClr val="000000"/>
                </a:solidFill>
              </a:rPr>
              <a:t>1</a:t>
            </a:r>
            <a:r>
              <a:rPr lang="zh-CN" altLang="en-US" sz="1350" b="1" dirty="0">
                <a:solidFill>
                  <a:srgbClr val="000000"/>
                </a:solidFill>
              </a:rPr>
              <a:t>、设备</a:t>
            </a:r>
            <a:r>
              <a:rPr lang="en-US" altLang="zh-CN" sz="1350" b="1" dirty="0">
                <a:solidFill>
                  <a:srgbClr val="000000"/>
                </a:solidFill>
              </a:rPr>
              <a:t>2</a:t>
            </a:r>
            <a:r>
              <a:rPr lang="zh-CN" altLang="en-US" sz="1350" b="1" dirty="0">
                <a:solidFill>
                  <a:srgbClr val="000000"/>
                </a:solidFill>
              </a:rPr>
              <a:t>和设备</a:t>
            </a:r>
            <a:r>
              <a:rPr lang="en-US" altLang="zh-CN" sz="1350" b="1" dirty="0">
                <a:solidFill>
                  <a:srgbClr val="000000"/>
                </a:solidFill>
              </a:rPr>
              <a:t>3</a:t>
            </a:r>
            <a:r>
              <a:rPr lang="zh-CN" altLang="en-US" sz="1350" b="1" dirty="0">
                <a:solidFill>
                  <a:srgbClr val="000000"/>
                </a:solidFill>
              </a:rPr>
              <a:t>中，哪几个设备的接口需要配置</a:t>
            </a:r>
            <a:r>
              <a:rPr lang="en-US" altLang="zh-CN" sz="1350" b="1" dirty="0">
                <a:solidFill>
                  <a:srgbClr val="000000"/>
                </a:solidFill>
              </a:rPr>
              <a:t>IP</a:t>
            </a:r>
            <a:r>
              <a:rPr lang="zh-CN" altLang="en-US" sz="1350" b="1" dirty="0">
                <a:solidFill>
                  <a:srgbClr val="000000"/>
                </a:solidFill>
              </a:rPr>
              <a:t>地址？并为对应的接口配置正确的</a:t>
            </a:r>
            <a:r>
              <a:rPr lang="en-US" altLang="zh-CN" sz="1350" b="1" dirty="0">
                <a:solidFill>
                  <a:srgbClr val="000000"/>
                </a:solidFill>
              </a:rPr>
              <a:t>IP</a:t>
            </a:r>
            <a:r>
              <a:rPr lang="zh-CN" altLang="en-US" sz="1350" b="1" dirty="0">
                <a:solidFill>
                  <a:srgbClr val="000000"/>
                </a:solidFill>
              </a:rPr>
              <a:t>地址。</a:t>
            </a:r>
            <a:endParaRPr lang="en-US" altLang="zh-CN" sz="1350" b="1" dirty="0">
              <a:solidFill>
                <a:srgbClr val="000000"/>
              </a:solidFill>
            </a:endParaRPr>
          </a:p>
        </p:txBody>
      </p:sp>
      <p:sp>
        <p:nvSpPr>
          <p:cNvPr id="164" name="íşlïḍè">
            <a:extLst>
              <a:ext uri="{FF2B5EF4-FFF2-40B4-BE49-F238E27FC236}">
                <a16:creationId xmlns:a16="http://schemas.microsoft.com/office/drawing/2014/main" xmlns="" id="{7AC10025-0A9D-40F4-AC2E-DAB1D85359EB}"/>
              </a:ext>
            </a:extLst>
          </p:cNvPr>
          <p:cNvSpPr txBox="1"/>
          <p:nvPr/>
        </p:nvSpPr>
        <p:spPr>
          <a:xfrm>
            <a:off x="588544" y="4559554"/>
            <a:ext cx="8326856"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4</a:t>
            </a:r>
            <a:r>
              <a:rPr lang="zh-CN" altLang="en-US" sz="1350" b="1" dirty="0">
                <a:solidFill>
                  <a:srgbClr val="000000"/>
                </a:solidFill>
              </a:rPr>
              <a:t>）若主机</a:t>
            </a:r>
            <a:r>
              <a:rPr lang="en-US" altLang="zh-CN" sz="1350" b="1" dirty="0">
                <a:solidFill>
                  <a:srgbClr val="000000"/>
                </a:solidFill>
              </a:rPr>
              <a:t>H3</a:t>
            </a:r>
            <a:r>
              <a:rPr lang="zh-CN" altLang="en-US" sz="1350" b="1" dirty="0">
                <a:solidFill>
                  <a:srgbClr val="000000"/>
                </a:solidFill>
              </a:rPr>
              <a:t>发送一个目的地址为</a:t>
            </a:r>
            <a:r>
              <a:rPr lang="en-US" altLang="zh-CN" sz="1350" b="1" dirty="0">
                <a:solidFill>
                  <a:srgbClr val="000000"/>
                </a:solidFill>
              </a:rPr>
              <a:t>192.168.1.127</a:t>
            </a:r>
            <a:r>
              <a:rPr lang="zh-CN" altLang="en-US" sz="1350" b="1" dirty="0">
                <a:solidFill>
                  <a:srgbClr val="000000"/>
                </a:solidFill>
              </a:rPr>
              <a:t>的</a:t>
            </a:r>
            <a:r>
              <a:rPr lang="en-US" altLang="zh-CN" sz="1350" b="1" dirty="0">
                <a:solidFill>
                  <a:srgbClr val="000000"/>
                </a:solidFill>
              </a:rPr>
              <a:t>IP</a:t>
            </a:r>
            <a:r>
              <a:rPr lang="zh-CN" altLang="en-US" sz="1350" b="1" dirty="0">
                <a:solidFill>
                  <a:srgbClr val="000000"/>
                </a:solidFill>
              </a:rPr>
              <a:t>数据报，网络中哪几个主机会收到该数据报？</a:t>
            </a:r>
            <a:endParaRPr lang="en-US" altLang="zh-CN" sz="1350" b="1" dirty="0">
              <a:solidFill>
                <a:srgbClr val="000000"/>
              </a:solidFill>
            </a:endParaRPr>
          </a:p>
        </p:txBody>
      </p:sp>
      <p:grpSp>
        <p:nvGrpSpPr>
          <p:cNvPr id="5" name="组合 4">
            <a:extLst>
              <a:ext uri="{FF2B5EF4-FFF2-40B4-BE49-F238E27FC236}">
                <a16:creationId xmlns:a16="http://schemas.microsoft.com/office/drawing/2014/main" xmlns="" id="{70A8E9CC-6F48-467A-B928-934223466A5D}"/>
              </a:ext>
            </a:extLst>
          </p:cNvPr>
          <p:cNvGrpSpPr/>
          <p:nvPr/>
        </p:nvGrpSpPr>
        <p:grpSpPr>
          <a:xfrm>
            <a:off x="4096594" y="3368732"/>
            <a:ext cx="4154934" cy="276999"/>
            <a:chOff x="1545042" y="4505998"/>
            <a:chExt cx="5539912" cy="369332"/>
          </a:xfrm>
        </p:grpSpPr>
        <p:sp>
          <p:nvSpPr>
            <p:cNvPr id="2" name="矩形 1">
              <a:extLst>
                <a:ext uri="{FF2B5EF4-FFF2-40B4-BE49-F238E27FC236}">
                  <a16:creationId xmlns:a16="http://schemas.microsoft.com/office/drawing/2014/main" xmlns="" id="{1C62E1D4-3F58-414A-A165-FB1E398D5EC0}"/>
                </a:ext>
              </a:extLst>
            </p:cNvPr>
            <p:cNvSpPr/>
            <p:nvPr/>
          </p:nvSpPr>
          <p:spPr>
            <a:xfrm>
              <a:off x="1545042" y="4524392"/>
              <a:ext cx="5539912" cy="350938"/>
            </a:xfrm>
            <a:prstGeom prst="rect">
              <a:avLst/>
            </a:prstGeom>
            <a:ln w="25400">
              <a:solidFill>
                <a:schemeClr val="accent4"/>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solidFill>
                  <a:srgbClr val="000000"/>
                </a:solidFill>
              </a:endParaRPr>
            </a:p>
          </p:txBody>
        </p:sp>
        <p:sp>
          <p:nvSpPr>
            <p:cNvPr id="4" name="文本框 3">
              <a:extLst>
                <a:ext uri="{FF2B5EF4-FFF2-40B4-BE49-F238E27FC236}">
                  <a16:creationId xmlns:a16="http://schemas.microsoft.com/office/drawing/2014/main" xmlns="" id="{1695BD79-0778-41B8-ABE3-992FD9EF1072}"/>
                </a:ext>
              </a:extLst>
            </p:cNvPr>
            <p:cNvSpPr txBox="1"/>
            <p:nvPr/>
          </p:nvSpPr>
          <p:spPr>
            <a:xfrm>
              <a:off x="1551246" y="4505998"/>
              <a:ext cx="2362917" cy="369332"/>
            </a:xfrm>
            <a:prstGeom prst="rect">
              <a:avLst/>
            </a:prstGeom>
            <a:noFill/>
          </p:spPr>
          <p:txBody>
            <a:bodyPr wrap="square" rtlCol="0">
              <a:spAutoFit/>
            </a:bodyPr>
            <a:lstStyle/>
            <a:p>
              <a:r>
                <a:rPr lang="en-US" altLang="zh-CN" sz="1200" b="1" dirty="0">
                  <a:solidFill>
                    <a:srgbClr val="06BB9A"/>
                  </a:solidFill>
                </a:rPr>
                <a:t>26</a:t>
              </a:r>
              <a:r>
                <a:rPr lang="zh-CN" altLang="en-US" sz="1200" b="1" dirty="0">
                  <a:solidFill>
                    <a:srgbClr val="06BB9A"/>
                  </a:solidFill>
                </a:rPr>
                <a:t>比特网络前缀相同</a:t>
              </a:r>
            </a:p>
          </p:txBody>
        </p:sp>
      </p:grpSp>
      <p:sp>
        <p:nvSpPr>
          <p:cNvPr id="59" name="矩形 58">
            <a:extLst>
              <a:ext uri="{FF2B5EF4-FFF2-40B4-BE49-F238E27FC236}">
                <a16:creationId xmlns:a16="http://schemas.microsoft.com/office/drawing/2014/main" xmlns="" id="{ECD59E62-F1F7-45E2-A7DC-23B5C703D8F3}"/>
              </a:ext>
            </a:extLst>
          </p:cNvPr>
          <p:cNvSpPr/>
          <p:nvPr/>
        </p:nvSpPr>
        <p:spPr>
          <a:xfrm>
            <a:off x="2047307" y="2599471"/>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交换机</a:t>
            </a:r>
          </a:p>
        </p:txBody>
      </p:sp>
      <p:sp>
        <p:nvSpPr>
          <p:cNvPr id="60" name="文本框 59">
            <a:extLst>
              <a:ext uri="{FF2B5EF4-FFF2-40B4-BE49-F238E27FC236}">
                <a16:creationId xmlns:a16="http://schemas.microsoft.com/office/drawing/2014/main" xmlns="" id="{09B413D6-E5A1-4EFE-AF32-018658632F02}"/>
              </a:ext>
            </a:extLst>
          </p:cNvPr>
          <p:cNvSpPr txBox="1"/>
          <p:nvPr/>
        </p:nvSpPr>
        <p:spPr>
          <a:xfrm>
            <a:off x="4065654" y="3079297"/>
            <a:ext cx="1908309" cy="276999"/>
          </a:xfrm>
          <a:prstGeom prst="rect">
            <a:avLst/>
          </a:prstGeom>
          <a:noFill/>
        </p:spPr>
        <p:txBody>
          <a:bodyPr wrap="square" rtlCol="0">
            <a:spAutoFit/>
          </a:bodyPr>
          <a:lstStyle/>
          <a:p>
            <a:r>
              <a:rPr lang="en-US" altLang="zh-CN" sz="1200" b="1" dirty="0">
                <a:solidFill>
                  <a:srgbClr val="06BB9A"/>
                </a:solidFill>
              </a:rPr>
              <a:t>H3</a:t>
            </a:r>
            <a:r>
              <a:rPr lang="zh-CN" altLang="en-US" sz="1200" b="1" dirty="0">
                <a:solidFill>
                  <a:srgbClr val="06BB9A"/>
                </a:solidFill>
              </a:rPr>
              <a:t>与</a:t>
            </a:r>
            <a:r>
              <a:rPr lang="en-US" altLang="zh-CN" sz="1200" b="1" dirty="0">
                <a:solidFill>
                  <a:srgbClr val="06BB9A"/>
                </a:solidFill>
              </a:rPr>
              <a:t>H4</a:t>
            </a:r>
            <a:r>
              <a:rPr lang="zh-CN" altLang="en-US" sz="1200" b="1" dirty="0">
                <a:solidFill>
                  <a:srgbClr val="06BB9A"/>
                </a:solidFill>
              </a:rPr>
              <a:t>属于同一个网络</a:t>
            </a:r>
          </a:p>
        </p:txBody>
      </p:sp>
      <p:sp>
        <p:nvSpPr>
          <p:cNvPr id="58" name="矩形 57">
            <a:extLst>
              <a:ext uri="{FF2B5EF4-FFF2-40B4-BE49-F238E27FC236}">
                <a16:creationId xmlns:a16="http://schemas.microsoft.com/office/drawing/2014/main" xmlns="" id="{4999B7DF-5D5C-4BC2-ADE4-06154A42F17C}"/>
              </a:ext>
            </a:extLst>
          </p:cNvPr>
          <p:cNvSpPr/>
          <p:nvPr/>
        </p:nvSpPr>
        <p:spPr>
          <a:xfrm>
            <a:off x="6832195" y="2594731"/>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交换机</a:t>
            </a:r>
          </a:p>
        </p:txBody>
      </p:sp>
      <p:sp>
        <p:nvSpPr>
          <p:cNvPr id="61" name="íşlïḍè">
            <a:extLst>
              <a:ext uri="{FF2B5EF4-FFF2-40B4-BE49-F238E27FC236}">
                <a16:creationId xmlns:a16="http://schemas.microsoft.com/office/drawing/2014/main" xmlns="" id="{7C540E73-17D2-4EE6-83D1-943C9F16DB55}"/>
              </a:ext>
            </a:extLst>
          </p:cNvPr>
          <p:cNvSpPr txBox="1"/>
          <p:nvPr/>
        </p:nvSpPr>
        <p:spPr>
          <a:xfrm>
            <a:off x="4496433" y="1990455"/>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IF1</a:t>
            </a:r>
          </a:p>
        </p:txBody>
      </p:sp>
    </p:spTree>
    <p:custDataLst>
      <p:tags r:id="rId1"/>
    </p:custDataLst>
    <p:extLst>
      <p:ext uri="{BB962C8B-B14F-4D97-AF65-F5344CB8AC3E}">
        <p14:creationId xmlns:p14="http://schemas.microsoft.com/office/powerpoint/2010/main" val="2574029544"/>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2" fill="hold" grpId="0" nodeType="click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p:tgtEl>
                                          <p:spTgt spid="60"/>
                                        </p:tgtEl>
                                        <p:attrNameLst>
                                          <p:attrName>ppt_x</p:attrName>
                                        </p:attrNameLst>
                                      </p:cBhvr>
                                      <p:tavLst>
                                        <p:tav tm="0">
                                          <p:val>
                                            <p:strVal val="#ppt_x+#ppt_w*1.125000"/>
                                          </p:val>
                                        </p:tav>
                                        <p:tav tm="100000">
                                          <p:val>
                                            <p:strVal val="#ppt_x"/>
                                          </p:val>
                                        </p:tav>
                                      </p:tavLst>
                                    </p:anim>
                                    <p:animEffect transition="in" filter="wipe(left)">
                                      <p:cBhvr>
                                        <p:cTn id="13" dur="500"/>
                                        <p:tgtEl>
                                          <p:spTgt spid="6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wipe(left)">
                                      <p:cBhvr>
                                        <p:cTn id="1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5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72" name="íşlïḍè">
            <a:extLst>
              <a:ext uri="{FF2B5EF4-FFF2-40B4-BE49-F238E27FC236}">
                <a16:creationId xmlns:a16="http://schemas.microsoft.com/office/drawing/2014/main" xmlns="" id="{89AFB588-0333-4AEC-B8D9-FC05BF95186D}"/>
              </a:ext>
            </a:extLst>
          </p:cNvPr>
          <p:cNvSpPr txBox="1"/>
          <p:nvPr/>
        </p:nvSpPr>
        <p:spPr>
          <a:xfrm>
            <a:off x="228600" y="857226"/>
            <a:ext cx="8686800" cy="509443"/>
          </a:xfrm>
          <a:prstGeom prst="rect">
            <a:avLst/>
          </a:prstGeom>
          <a:noFill/>
        </p:spPr>
        <p:txBody>
          <a:bodyPr wrap="square" lIns="68580" tIns="34290" rIns="68580" bIns="34290" anchor="ctr">
            <a:noAutofit/>
          </a:bodyPr>
          <a:lstStyle/>
          <a:p>
            <a:r>
              <a:rPr lang="en-US" altLang="zh-CN" sz="1350" b="1" dirty="0">
                <a:solidFill>
                  <a:srgbClr val="000000"/>
                </a:solidFill>
              </a:rPr>
              <a:t>【2019</a:t>
            </a:r>
            <a:r>
              <a:rPr lang="zh-CN" altLang="en-US" sz="1350" b="1" dirty="0">
                <a:solidFill>
                  <a:srgbClr val="000000"/>
                </a:solidFill>
              </a:rPr>
              <a:t>年 题</a:t>
            </a:r>
            <a:r>
              <a:rPr lang="en-US" altLang="zh-CN" sz="1350" b="1" dirty="0">
                <a:solidFill>
                  <a:srgbClr val="000000"/>
                </a:solidFill>
              </a:rPr>
              <a:t>47】</a:t>
            </a:r>
            <a:r>
              <a:rPr lang="zh-CN" altLang="en-US" sz="1350" b="1" dirty="0">
                <a:solidFill>
                  <a:srgbClr val="000000"/>
                </a:solidFill>
              </a:rPr>
              <a:t>某网络拓扑如下图所示，其中</a:t>
            </a:r>
            <a:r>
              <a:rPr lang="en-US" altLang="zh-CN" sz="1350" b="1" dirty="0">
                <a:solidFill>
                  <a:srgbClr val="000000"/>
                </a:solidFill>
              </a:rPr>
              <a:t>R</a:t>
            </a:r>
            <a:r>
              <a:rPr lang="zh-CN" altLang="en-US" sz="1350" b="1" dirty="0">
                <a:solidFill>
                  <a:srgbClr val="000000"/>
                </a:solidFill>
              </a:rPr>
              <a:t>为路由器，主机</a:t>
            </a:r>
            <a:r>
              <a:rPr lang="en-US" altLang="zh-CN" sz="1350" b="1" dirty="0">
                <a:solidFill>
                  <a:srgbClr val="000000"/>
                </a:solidFill>
              </a:rPr>
              <a:t>H1~H4</a:t>
            </a:r>
            <a:r>
              <a:rPr lang="zh-CN" altLang="en-US" sz="1350" b="1" dirty="0">
                <a:solidFill>
                  <a:srgbClr val="000000"/>
                </a:solidFill>
              </a:rPr>
              <a:t>的</a:t>
            </a:r>
            <a:r>
              <a:rPr lang="en-US" altLang="zh-CN" sz="1350" b="1" dirty="0">
                <a:solidFill>
                  <a:srgbClr val="000000"/>
                </a:solidFill>
              </a:rPr>
              <a:t>IP</a:t>
            </a:r>
            <a:r>
              <a:rPr lang="zh-CN" altLang="en-US" sz="1350" b="1" dirty="0">
                <a:solidFill>
                  <a:srgbClr val="000000"/>
                </a:solidFill>
              </a:rPr>
              <a:t>地址配置以及</a:t>
            </a:r>
            <a:r>
              <a:rPr lang="en-US" altLang="zh-CN" sz="1350" b="1" dirty="0">
                <a:solidFill>
                  <a:srgbClr val="000000"/>
                </a:solidFill>
              </a:rPr>
              <a:t>R</a:t>
            </a:r>
            <a:r>
              <a:rPr lang="zh-CN" altLang="en-US" sz="1350" b="1" dirty="0">
                <a:solidFill>
                  <a:srgbClr val="000000"/>
                </a:solidFill>
              </a:rPr>
              <a:t>的各接口</a:t>
            </a:r>
            <a:r>
              <a:rPr lang="en-US" altLang="zh-CN" sz="1350" b="1" dirty="0">
                <a:solidFill>
                  <a:srgbClr val="000000"/>
                </a:solidFill>
              </a:rPr>
              <a:t>IP</a:t>
            </a:r>
            <a:r>
              <a:rPr lang="zh-CN" altLang="en-US" sz="1350" b="1" dirty="0">
                <a:solidFill>
                  <a:srgbClr val="000000"/>
                </a:solidFill>
              </a:rPr>
              <a:t>地址配置如图</a:t>
            </a:r>
            <a:endParaRPr lang="en-US" altLang="zh-CN" sz="1350" b="1" dirty="0">
              <a:solidFill>
                <a:srgbClr val="000000"/>
              </a:solidFill>
            </a:endParaRPr>
          </a:p>
          <a:p>
            <a:r>
              <a:rPr lang="en-US" altLang="zh-CN" sz="1350" b="1" dirty="0">
                <a:solidFill>
                  <a:srgbClr val="000000"/>
                </a:solidFill>
              </a:rPr>
              <a:t>                              </a:t>
            </a:r>
            <a:r>
              <a:rPr lang="zh-CN" altLang="en-US" sz="1350" b="1" dirty="0">
                <a:solidFill>
                  <a:srgbClr val="000000"/>
                </a:solidFill>
              </a:rPr>
              <a:t>中所示。现有若干台以太网交换机（无</a:t>
            </a:r>
            <a:r>
              <a:rPr lang="en-US" altLang="zh-CN" sz="1350" b="1" dirty="0">
                <a:solidFill>
                  <a:srgbClr val="000000"/>
                </a:solidFill>
              </a:rPr>
              <a:t>VLAN</a:t>
            </a:r>
            <a:r>
              <a:rPr lang="zh-CN" altLang="en-US" sz="1350" b="1" dirty="0">
                <a:solidFill>
                  <a:srgbClr val="000000"/>
                </a:solidFill>
              </a:rPr>
              <a:t>功能）和路由器两类网络互连设备可供选择。</a:t>
            </a:r>
            <a:endParaRPr lang="en-US" altLang="zh-CN" sz="1350" b="1" dirty="0">
              <a:solidFill>
                <a:srgbClr val="000000"/>
              </a:solidFill>
            </a:endParaRPr>
          </a:p>
        </p:txBody>
      </p:sp>
      <p:sp>
        <p:nvSpPr>
          <p:cNvPr id="96" name="íşlïḍè">
            <a:extLst>
              <a:ext uri="{FF2B5EF4-FFF2-40B4-BE49-F238E27FC236}">
                <a16:creationId xmlns:a16="http://schemas.microsoft.com/office/drawing/2014/main" xmlns="" id="{914002E7-984A-4088-9DA5-9CAC3B4CD8CD}"/>
              </a:ext>
            </a:extLst>
          </p:cNvPr>
          <p:cNvSpPr txBox="1"/>
          <p:nvPr/>
        </p:nvSpPr>
        <p:spPr>
          <a:xfrm>
            <a:off x="232761" y="3393294"/>
            <a:ext cx="877337" cy="271072"/>
          </a:xfrm>
          <a:prstGeom prst="rect">
            <a:avLst/>
          </a:prstGeom>
          <a:noFill/>
        </p:spPr>
        <p:txBody>
          <a:bodyPr wrap="square" lIns="68580" tIns="34290" rIns="68580" bIns="34290" anchor="ctr">
            <a:noAutofit/>
          </a:bodyPr>
          <a:lstStyle/>
          <a:p>
            <a:r>
              <a:rPr lang="en-US" altLang="zh-CN" sz="1200" b="1" dirty="0">
                <a:solidFill>
                  <a:srgbClr val="000000"/>
                </a:solidFill>
              </a:rPr>
              <a:t>IP</a:t>
            </a:r>
            <a:r>
              <a:rPr lang="zh-CN" altLang="en-US" sz="1200" b="1" dirty="0">
                <a:solidFill>
                  <a:srgbClr val="000000"/>
                </a:solidFill>
              </a:rPr>
              <a:t>地址：</a:t>
            </a:r>
            <a:endParaRPr lang="en-US" altLang="zh-CN" sz="1200" b="1" dirty="0">
              <a:solidFill>
                <a:srgbClr val="000000"/>
              </a:solidFill>
            </a:endParaRPr>
          </a:p>
        </p:txBody>
      </p:sp>
      <p:sp>
        <p:nvSpPr>
          <p:cNvPr id="97" name="íşlïḍè">
            <a:extLst>
              <a:ext uri="{FF2B5EF4-FFF2-40B4-BE49-F238E27FC236}">
                <a16:creationId xmlns:a16="http://schemas.microsoft.com/office/drawing/2014/main" xmlns="" id="{1D103987-2A57-477C-95AE-2EA95A68AB65}"/>
              </a:ext>
            </a:extLst>
          </p:cNvPr>
          <p:cNvSpPr txBox="1"/>
          <p:nvPr/>
        </p:nvSpPr>
        <p:spPr>
          <a:xfrm>
            <a:off x="232761" y="3588874"/>
            <a:ext cx="877337" cy="271072"/>
          </a:xfrm>
          <a:prstGeom prst="rect">
            <a:avLst/>
          </a:prstGeom>
          <a:noFill/>
        </p:spPr>
        <p:txBody>
          <a:bodyPr wrap="square" lIns="68580" tIns="34290" rIns="68580" bIns="34290" anchor="ctr">
            <a:noAutofit/>
          </a:bodyPr>
          <a:lstStyle/>
          <a:p>
            <a:r>
              <a:rPr lang="zh-CN" altLang="en-US" sz="1200" b="1" dirty="0">
                <a:solidFill>
                  <a:srgbClr val="000000"/>
                </a:solidFill>
              </a:rPr>
              <a:t>默认网关：</a:t>
            </a:r>
            <a:endParaRPr lang="en-US" altLang="zh-CN" sz="1200" b="1" dirty="0">
              <a:solidFill>
                <a:srgbClr val="000000"/>
              </a:solidFill>
            </a:endParaRPr>
          </a:p>
        </p:txBody>
      </p:sp>
      <p:sp>
        <p:nvSpPr>
          <p:cNvPr id="3" name="矩形 2">
            <a:extLst>
              <a:ext uri="{FF2B5EF4-FFF2-40B4-BE49-F238E27FC236}">
                <a16:creationId xmlns:a16="http://schemas.microsoft.com/office/drawing/2014/main" xmlns="" id="{FC1B6B5F-81F6-45D8-99AC-5E1E63775E54}"/>
              </a:ext>
            </a:extLst>
          </p:cNvPr>
          <p:cNvSpPr/>
          <p:nvPr/>
        </p:nvSpPr>
        <p:spPr>
          <a:xfrm>
            <a:off x="2082619" y="2597726"/>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2</a:t>
            </a:r>
            <a:endParaRPr lang="zh-CN" altLang="en-US" sz="1200" b="1" dirty="0">
              <a:solidFill>
                <a:srgbClr val="000000"/>
              </a:solidFill>
            </a:endParaRPr>
          </a:p>
        </p:txBody>
      </p:sp>
      <p:cxnSp>
        <p:nvCxnSpPr>
          <p:cNvPr id="7" name="直接连接符 6">
            <a:extLst>
              <a:ext uri="{FF2B5EF4-FFF2-40B4-BE49-F238E27FC236}">
                <a16:creationId xmlns:a16="http://schemas.microsoft.com/office/drawing/2014/main" xmlns="" id="{7433F878-9AF5-4033-941D-D2A87ADF456F}"/>
              </a:ext>
            </a:extLst>
          </p:cNvPr>
          <p:cNvCxnSpPr>
            <a:cxnSpLocks/>
          </p:cNvCxnSpPr>
          <p:nvPr/>
        </p:nvCxnSpPr>
        <p:spPr>
          <a:xfrm flipH="1">
            <a:off x="1798528" y="2897809"/>
            <a:ext cx="284091" cy="229484"/>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xmlns="" id="{0FE896F7-D2DA-4303-9890-571854658971}"/>
              </a:ext>
            </a:extLst>
          </p:cNvPr>
          <p:cNvCxnSpPr>
            <a:cxnSpLocks/>
          </p:cNvCxnSpPr>
          <p:nvPr/>
        </p:nvCxnSpPr>
        <p:spPr>
          <a:xfrm>
            <a:off x="2684545" y="2897809"/>
            <a:ext cx="254555" cy="30856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83" name="图形 23">
            <a:extLst>
              <a:ext uri="{FF2B5EF4-FFF2-40B4-BE49-F238E27FC236}">
                <a16:creationId xmlns:a16="http://schemas.microsoft.com/office/drawing/2014/main" xmlns="" id="{C53C67AE-4BAA-4C80-8A93-4ABE6CEB84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693091" y="2997151"/>
            <a:ext cx="411889" cy="398384"/>
          </a:xfrm>
          <a:prstGeom prst="rect">
            <a:avLst/>
          </a:prstGeom>
        </p:spPr>
      </p:pic>
      <p:pic>
        <p:nvPicPr>
          <p:cNvPr id="80" name="图形 23">
            <a:extLst>
              <a:ext uri="{FF2B5EF4-FFF2-40B4-BE49-F238E27FC236}">
                <a16:creationId xmlns:a16="http://schemas.microsoft.com/office/drawing/2014/main" xmlns="" id="{EE7D8AB1-2B43-4C09-8015-96F2E4884E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14170" y="2997151"/>
            <a:ext cx="411889" cy="398384"/>
          </a:xfrm>
          <a:prstGeom prst="rect">
            <a:avLst/>
          </a:prstGeom>
        </p:spPr>
      </p:pic>
      <p:sp>
        <p:nvSpPr>
          <p:cNvPr id="90" name="íşlïḍè">
            <a:extLst>
              <a:ext uri="{FF2B5EF4-FFF2-40B4-BE49-F238E27FC236}">
                <a16:creationId xmlns:a16="http://schemas.microsoft.com/office/drawing/2014/main" xmlns="" id="{D0B3AD77-2E5C-48F0-8FB8-A0C99D39E12E}"/>
              </a:ext>
            </a:extLst>
          </p:cNvPr>
          <p:cNvSpPr txBox="1"/>
          <p:nvPr/>
        </p:nvSpPr>
        <p:spPr>
          <a:xfrm>
            <a:off x="1877592" y="3059746"/>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H1</a:t>
            </a:r>
          </a:p>
        </p:txBody>
      </p:sp>
      <p:sp>
        <p:nvSpPr>
          <p:cNvPr id="91" name="íşlïḍè">
            <a:extLst>
              <a:ext uri="{FF2B5EF4-FFF2-40B4-BE49-F238E27FC236}">
                <a16:creationId xmlns:a16="http://schemas.microsoft.com/office/drawing/2014/main" xmlns="" id="{E88488B0-021C-42CF-90BE-585CC57062EE}"/>
              </a:ext>
            </a:extLst>
          </p:cNvPr>
          <p:cNvSpPr txBox="1"/>
          <p:nvPr/>
        </p:nvSpPr>
        <p:spPr>
          <a:xfrm>
            <a:off x="3095660" y="3059746"/>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H2</a:t>
            </a:r>
          </a:p>
        </p:txBody>
      </p:sp>
      <p:sp>
        <p:nvSpPr>
          <p:cNvPr id="92" name="íşlïḍè">
            <a:extLst>
              <a:ext uri="{FF2B5EF4-FFF2-40B4-BE49-F238E27FC236}">
                <a16:creationId xmlns:a16="http://schemas.microsoft.com/office/drawing/2014/main" xmlns="" id="{8516EBE4-1072-4687-869C-368C8C79EF90}"/>
              </a:ext>
            </a:extLst>
          </p:cNvPr>
          <p:cNvSpPr txBox="1"/>
          <p:nvPr/>
        </p:nvSpPr>
        <p:spPr>
          <a:xfrm>
            <a:off x="1732536"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93" name="íşlïḍè">
            <a:extLst>
              <a:ext uri="{FF2B5EF4-FFF2-40B4-BE49-F238E27FC236}">
                <a16:creationId xmlns:a16="http://schemas.microsoft.com/office/drawing/2014/main" xmlns="" id="{C7A97467-BD31-43B8-87FC-AA9DB148349A}"/>
              </a:ext>
            </a:extLst>
          </p:cNvPr>
          <p:cNvSpPr txBox="1"/>
          <p:nvPr/>
        </p:nvSpPr>
        <p:spPr>
          <a:xfrm>
            <a:off x="2708841"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sp>
        <p:nvSpPr>
          <p:cNvPr id="94" name="íşlïḍè">
            <a:extLst>
              <a:ext uri="{FF2B5EF4-FFF2-40B4-BE49-F238E27FC236}">
                <a16:creationId xmlns:a16="http://schemas.microsoft.com/office/drawing/2014/main" xmlns="" id="{10C13636-9149-47C0-96D5-6E112E9CE6DE}"/>
              </a:ext>
            </a:extLst>
          </p:cNvPr>
          <p:cNvSpPr txBox="1"/>
          <p:nvPr/>
        </p:nvSpPr>
        <p:spPr>
          <a:xfrm>
            <a:off x="1158781"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192.168.1.2/26</a:t>
            </a:r>
          </a:p>
        </p:txBody>
      </p:sp>
      <p:sp>
        <p:nvSpPr>
          <p:cNvPr id="95" name="íşlïḍè">
            <a:extLst>
              <a:ext uri="{FF2B5EF4-FFF2-40B4-BE49-F238E27FC236}">
                <a16:creationId xmlns:a16="http://schemas.microsoft.com/office/drawing/2014/main" xmlns="" id="{669A65D5-5FE0-488D-B48A-848C3026D8EE}"/>
              </a:ext>
            </a:extLst>
          </p:cNvPr>
          <p:cNvSpPr txBox="1"/>
          <p:nvPr/>
        </p:nvSpPr>
        <p:spPr>
          <a:xfrm>
            <a:off x="1158782" y="3594064"/>
            <a:ext cx="923837" cy="271072"/>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122" name="íşlïḍè">
            <a:extLst>
              <a:ext uri="{FF2B5EF4-FFF2-40B4-BE49-F238E27FC236}">
                <a16:creationId xmlns:a16="http://schemas.microsoft.com/office/drawing/2014/main" xmlns="" id="{9B00EE4C-AE7F-4575-9B91-F0B9213801E6}"/>
              </a:ext>
            </a:extLst>
          </p:cNvPr>
          <p:cNvSpPr txBox="1"/>
          <p:nvPr/>
        </p:nvSpPr>
        <p:spPr>
          <a:xfrm>
            <a:off x="2405725"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192.168.1.3/26</a:t>
            </a:r>
          </a:p>
        </p:txBody>
      </p:sp>
      <p:sp>
        <p:nvSpPr>
          <p:cNvPr id="123" name="íşlïḍè">
            <a:extLst>
              <a:ext uri="{FF2B5EF4-FFF2-40B4-BE49-F238E27FC236}">
                <a16:creationId xmlns:a16="http://schemas.microsoft.com/office/drawing/2014/main" xmlns="" id="{FA8698E9-E9C6-431E-B515-7202C94A43F6}"/>
              </a:ext>
            </a:extLst>
          </p:cNvPr>
          <p:cNvSpPr txBox="1"/>
          <p:nvPr/>
        </p:nvSpPr>
        <p:spPr>
          <a:xfrm>
            <a:off x="2405725" y="3594064"/>
            <a:ext cx="923837" cy="271072"/>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124" name="矩形 123">
            <a:extLst>
              <a:ext uri="{FF2B5EF4-FFF2-40B4-BE49-F238E27FC236}">
                <a16:creationId xmlns:a16="http://schemas.microsoft.com/office/drawing/2014/main" xmlns="" id="{0C6FF940-1727-4261-AE3E-DDC41A2B311A}"/>
              </a:ext>
            </a:extLst>
          </p:cNvPr>
          <p:cNvSpPr/>
          <p:nvPr/>
        </p:nvSpPr>
        <p:spPr>
          <a:xfrm>
            <a:off x="4506023" y="2225409"/>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1</a:t>
            </a:r>
            <a:endParaRPr lang="zh-CN" altLang="en-US" sz="1200" b="1" dirty="0">
              <a:solidFill>
                <a:srgbClr val="000000"/>
              </a:solidFill>
            </a:endParaRPr>
          </a:p>
        </p:txBody>
      </p:sp>
      <p:sp>
        <p:nvSpPr>
          <p:cNvPr id="126" name="矩形 125">
            <a:extLst>
              <a:ext uri="{FF2B5EF4-FFF2-40B4-BE49-F238E27FC236}">
                <a16:creationId xmlns:a16="http://schemas.microsoft.com/office/drawing/2014/main" xmlns="" id="{39A59AC3-4ED8-49A6-99AB-F02CD852129C}"/>
              </a:ext>
            </a:extLst>
          </p:cNvPr>
          <p:cNvSpPr/>
          <p:nvPr/>
        </p:nvSpPr>
        <p:spPr>
          <a:xfrm>
            <a:off x="6869240" y="2597726"/>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3</a:t>
            </a:r>
            <a:endParaRPr lang="zh-CN" altLang="en-US" sz="1200" b="1" dirty="0">
              <a:solidFill>
                <a:srgbClr val="000000"/>
              </a:solidFill>
            </a:endParaRPr>
          </a:p>
        </p:txBody>
      </p:sp>
      <p:cxnSp>
        <p:nvCxnSpPr>
          <p:cNvPr id="127" name="直接连接符 126">
            <a:extLst>
              <a:ext uri="{FF2B5EF4-FFF2-40B4-BE49-F238E27FC236}">
                <a16:creationId xmlns:a16="http://schemas.microsoft.com/office/drawing/2014/main" xmlns="" id="{196FEE23-086F-4438-8686-ADBA20DF9515}"/>
              </a:ext>
            </a:extLst>
          </p:cNvPr>
          <p:cNvCxnSpPr>
            <a:cxnSpLocks/>
          </p:cNvCxnSpPr>
          <p:nvPr/>
        </p:nvCxnSpPr>
        <p:spPr>
          <a:xfrm flipH="1">
            <a:off x="6549181" y="2897809"/>
            <a:ext cx="320059" cy="21892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xmlns="" id="{04DDE7F2-131C-49D3-AB68-574666DD6A2B}"/>
              </a:ext>
            </a:extLst>
          </p:cNvPr>
          <p:cNvCxnSpPr>
            <a:cxnSpLocks/>
          </p:cNvCxnSpPr>
          <p:nvPr/>
        </p:nvCxnSpPr>
        <p:spPr>
          <a:xfrm>
            <a:off x="7471165" y="2897809"/>
            <a:ext cx="238670" cy="22776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29" name="图形 23">
            <a:extLst>
              <a:ext uri="{FF2B5EF4-FFF2-40B4-BE49-F238E27FC236}">
                <a16:creationId xmlns:a16="http://schemas.microsoft.com/office/drawing/2014/main" xmlns="" id="{BD2A3220-371D-4AE2-9B1A-CD6B19BE4C5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479711" y="2997151"/>
            <a:ext cx="411889" cy="398384"/>
          </a:xfrm>
          <a:prstGeom prst="rect">
            <a:avLst/>
          </a:prstGeom>
        </p:spPr>
      </p:pic>
      <p:pic>
        <p:nvPicPr>
          <p:cNvPr id="130" name="图形 23">
            <a:extLst>
              <a:ext uri="{FF2B5EF4-FFF2-40B4-BE49-F238E27FC236}">
                <a16:creationId xmlns:a16="http://schemas.microsoft.com/office/drawing/2014/main" xmlns="" id="{9C0FA653-2001-471E-923B-FECD55E3DE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300791" y="2997151"/>
            <a:ext cx="411889" cy="398384"/>
          </a:xfrm>
          <a:prstGeom prst="rect">
            <a:avLst/>
          </a:prstGeom>
        </p:spPr>
      </p:pic>
      <p:sp>
        <p:nvSpPr>
          <p:cNvPr id="131" name="íşlïḍè">
            <a:extLst>
              <a:ext uri="{FF2B5EF4-FFF2-40B4-BE49-F238E27FC236}">
                <a16:creationId xmlns:a16="http://schemas.microsoft.com/office/drawing/2014/main" xmlns="" id="{D453027F-9445-4CE6-938D-B0C9657C81B4}"/>
              </a:ext>
            </a:extLst>
          </p:cNvPr>
          <p:cNvSpPr txBox="1"/>
          <p:nvPr/>
        </p:nvSpPr>
        <p:spPr>
          <a:xfrm>
            <a:off x="6664213" y="3059746"/>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H3</a:t>
            </a:r>
          </a:p>
        </p:txBody>
      </p:sp>
      <p:sp>
        <p:nvSpPr>
          <p:cNvPr id="132" name="íşlïḍè">
            <a:extLst>
              <a:ext uri="{FF2B5EF4-FFF2-40B4-BE49-F238E27FC236}">
                <a16:creationId xmlns:a16="http://schemas.microsoft.com/office/drawing/2014/main" xmlns="" id="{DF64CF7B-F752-4D6C-B317-98704D14AACE}"/>
              </a:ext>
            </a:extLst>
          </p:cNvPr>
          <p:cNvSpPr txBox="1"/>
          <p:nvPr/>
        </p:nvSpPr>
        <p:spPr>
          <a:xfrm>
            <a:off x="7882281" y="3059746"/>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H4</a:t>
            </a:r>
          </a:p>
        </p:txBody>
      </p:sp>
      <p:sp>
        <p:nvSpPr>
          <p:cNvPr id="133" name="íşlïḍè">
            <a:extLst>
              <a:ext uri="{FF2B5EF4-FFF2-40B4-BE49-F238E27FC236}">
                <a16:creationId xmlns:a16="http://schemas.microsoft.com/office/drawing/2014/main" xmlns="" id="{7C3BC9C0-EAD8-4BF3-95D8-A55DE5BDD1AA}"/>
              </a:ext>
            </a:extLst>
          </p:cNvPr>
          <p:cNvSpPr txBox="1"/>
          <p:nvPr/>
        </p:nvSpPr>
        <p:spPr>
          <a:xfrm>
            <a:off x="6519156"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134" name="íşlïḍè">
            <a:extLst>
              <a:ext uri="{FF2B5EF4-FFF2-40B4-BE49-F238E27FC236}">
                <a16:creationId xmlns:a16="http://schemas.microsoft.com/office/drawing/2014/main" xmlns="" id="{363E6E15-C152-4851-ABBF-E9ABA1820D26}"/>
              </a:ext>
            </a:extLst>
          </p:cNvPr>
          <p:cNvSpPr txBox="1"/>
          <p:nvPr/>
        </p:nvSpPr>
        <p:spPr>
          <a:xfrm>
            <a:off x="7495462"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sp>
        <p:nvSpPr>
          <p:cNvPr id="135" name="íşlïḍè">
            <a:extLst>
              <a:ext uri="{FF2B5EF4-FFF2-40B4-BE49-F238E27FC236}">
                <a16:creationId xmlns:a16="http://schemas.microsoft.com/office/drawing/2014/main" xmlns="" id="{0C618828-3FEE-4349-9DEB-558945556512}"/>
              </a:ext>
            </a:extLst>
          </p:cNvPr>
          <p:cNvSpPr txBox="1"/>
          <p:nvPr/>
        </p:nvSpPr>
        <p:spPr>
          <a:xfrm>
            <a:off x="5945402"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192.168.1.66/26</a:t>
            </a:r>
          </a:p>
        </p:txBody>
      </p:sp>
      <p:sp>
        <p:nvSpPr>
          <p:cNvPr id="136" name="íşlïḍè">
            <a:extLst>
              <a:ext uri="{FF2B5EF4-FFF2-40B4-BE49-F238E27FC236}">
                <a16:creationId xmlns:a16="http://schemas.microsoft.com/office/drawing/2014/main" xmlns="" id="{2DF7E607-33F3-4E8E-88F9-3D449F70AA9E}"/>
              </a:ext>
            </a:extLst>
          </p:cNvPr>
          <p:cNvSpPr txBox="1"/>
          <p:nvPr/>
        </p:nvSpPr>
        <p:spPr>
          <a:xfrm>
            <a:off x="5945402" y="3594064"/>
            <a:ext cx="1034978" cy="271072"/>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sp>
        <p:nvSpPr>
          <p:cNvPr id="137" name="íşlïḍè">
            <a:extLst>
              <a:ext uri="{FF2B5EF4-FFF2-40B4-BE49-F238E27FC236}">
                <a16:creationId xmlns:a16="http://schemas.microsoft.com/office/drawing/2014/main" xmlns="" id="{D73E80EE-5846-4A60-BCDF-94CB7767B820}"/>
              </a:ext>
            </a:extLst>
          </p:cNvPr>
          <p:cNvSpPr txBox="1"/>
          <p:nvPr/>
        </p:nvSpPr>
        <p:spPr>
          <a:xfrm>
            <a:off x="7192345"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192.168.67/26</a:t>
            </a:r>
          </a:p>
        </p:txBody>
      </p:sp>
      <p:sp>
        <p:nvSpPr>
          <p:cNvPr id="138" name="íşlïḍè">
            <a:extLst>
              <a:ext uri="{FF2B5EF4-FFF2-40B4-BE49-F238E27FC236}">
                <a16:creationId xmlns:a16="http://schemas.microsoft.com/office/drawing/2014/main" xmlns="" id="{0DCF6904-405F-429C-A842-B1B4ACFC1BD9}"/>
              </a:ext>
            </a:extLst>
          </p:cNvPr>
          <p:cNvSpPr txBox="1"/>
          <p:nvPr/>
        </p:nvSpPr>
        <p:spPr>
          <a:xfrm>
            <a:off x="7192345" y="3594064"/>
            <a:ext cx="1034978" cy="271072"/>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cxnSp>
        <p:nvCxnSpPr>
          <p:cNvPr id="68" name="连接符: 肘形 67">
            <a:extLst>
              <a:ext uri="{FF2B5EF4-FFF2-40B4-BE49-F238E27FC236}">
                <a16:creationId xmlns:a16="http://schemas.microsoft.com/office/drawing/2014/main" xmlns="" id="{C82D39C7-84C9-4079-8D82-CE3C358BC2A3}"/>
              </a:ext>
            </a:extLst>
          </p:cNvPr>
          <p:cNvCxnSpPr>
            <a:stCxn id="3" idx="0"/>
            <a:endCxn id="124" idx="1"/>
          </p:cNvCxnSpPr>
          <p:nvPr/>
        </p:nvCxnSpPr>
        <p:spPr>
          <a:xfrm rot="5400000" flipH="1" flipV="1">
            <a:off x="3333664" y="1425369"/>
            <a:ext cx="222276" cy="2122441"/>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9" name="连接符: 肘形 138">
            <a:extLst>
              <a:ext uri="{FF2B5EF4-FFF2-40B4-BE49-F238E27FC236}">
                <a16:creationId xmlns:a16="http://schemas.microsoft.com/office/drawing/2014/main" xmlns="" id="{AFADC1B8-D2A9-42E3-B0E6-873B0A532773}"/>
              </a:ext>
            </a:extLst>
          </p:cNvPr>
          <p:cNvCxnSpPr>
            <a:cxnSpLocks/>
            <a:stCxn id="124" idx="3"/>
            <a:endCxn id="126" idx="0"/>
          </p:cNvCxnSpPr>
          <p:nvPr/>
        </p:nvCxnSpPr>
        <p:spPr>
          <a:xfrm>
            <a:off x="5107948" y="2375450"/>
            <a:ext cx="2062255" cy="222276"/>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1" name="íşlïḍè">
            <a:extLst>
              <a:ext uri="{FF2B5EF4-FFF2-40B4-BE49-F238E27FC236}">
                <a16:creationId xmlns:a16="http://schemas.microsoft.com/office/drawing/2014/main" xmlns="" id="{E46B6243-AF36-4FE8-AC24-0BA12D63CC23}"/>
              </a:ext>
            </a:extLst>
          </p:cNvPr>
          <p:cNvSpPr txBox="1"/>
          <p:nvPr/>
        </p:nvSpPr>
        <p:spPr>
          <a:xfrm>
            <a:off x="2364205" y="235901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IF1</a:t>
            </a:r>
          </a:p>
        </p:txBody>
      </p:sp>
      <p:sp>
        <p:nvSpPr>
          <p:cNvPr id="142" name="íşlïḍè">
            <a:extLst>
              <a:ext uri="{FF2B5EF4-FFF2-40B4-BE49-F238E27FC236}">
                <a16:creationId xmlns:a16="http://schemas.microsoft.com/office/drawing/2014/main" xmlns="" id="{B29348F7-3EE9-422B-8C34-95194176258D}"/>
              </a:ext>
            </a:extLst>
          </p:cNvPr>
          <p:cNvSpPr txBox="1"/>
          <p:nvPr/>
        </p:nvSpPr>
        <p:spPr>
          <a:xfrm>
            <a:off x="7138341" y="235901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IF1</a:t>
            </a:r>
          </a:p>
        </p:txBody>
      </p:sp>
      <p:sp>
        <p:nvSpPr>
          <p:cNvPr id="144" name="íşlïḍè">
            <a:extLst>
              <a:ext uri="{FF2B5EF4-FFF2-40B4-BE49-F238E27FC236}">
                <a16:creationId xmlns:a16="http://schemas.microsoft.com/office/drawing/2014/main" xmlns="" id="{DEF1343C-7980-403E-9B79-B5F7AF2ED433}"/>
              </a:ext>
            </a:extLst>
          </p:cNvPr>
          <p:cNvSpPr txBox="1"/>
          <p:nvPr/>
        </p:nvSpPr>
        <p:spPr>
          <a:xfrm>
            <a:off x="4136349" y="2141799"/>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145" name="íşlïḍè">
            <a:extLst>
              <a:ext uri="{FF2B5EF4-FFF2-40B4-BE49-F238E27FC236}">
                <a16:creationId xmlns:a16="http://schemas.microsoft.com/office/drawing/2014/main" xmlns="" id="{08306B2C-DEB7-4FCA-A6FC-A6AB94717A26}"/>
              </a:ext>
            </a:extLst>
          </p:cNvPr>
          <p:cNvSpPr txBox="1"/>
          <p:nvPr/>
        </p:nvSpPr>
        <p:spPr>
          <a:xfrm>
            <a:off x="5124681" y="2141799"/>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cxnSp>
        <p:nvCxnSpPr>
          <p:cNvPr id="148" name="直接连接符 147">
            <a:extLst>
              <a:ext uri="{FF2B5EF4-FFF2-40B4-BE49-F238E27FC236}">
                <a16:creationId xmlns:a16="http://schemas.microsoft.com/office/drawing/2014/main" xmlns="" id="{8FA37A8E-7F97-41D4-A18D-6B6044B6C940}"/>
              </a:ext>
            </a:extLst>
          </p:cNvPr>
          <p:cNvCxnSpPr>
            <a:stCxn id="124" idx="0"/>
            <a:endCxn id="146" idx="2"/>
          </p:cNvCxnSpPr>
          <p:nvPr/>
        </p:nvCxnSpPr>
        <p:spPr>
          <a:xfrm flipH="1" flipV="1">
            <a:off x="4806985" y="1780530"/>
            <a:ext cx="1" cy="444879"/>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0" name="íşlïḍè">
            <a:extLst>
              <a:ext uri="{FF2B5EF4-FFF2-40B4-BE49-F238E27FC236}">
                <a16:creationId xmlns:a16="http://schemas.microsoft.com/office/drawing/2014/main" xmlns="" id="{02EB89DF-D135-4A4D-8288-A8DB4DF693DA}"/>
              </a:ext>
            </a:extLst>
          </p:cNvPr>
          <p:cNvSpPr txBox="1"/>
          <p:nvPr/>
        </p:nvSpPr>
        <p:spPr>
          <a:xfrm>
            <a:off x="4760619" y="1732042"/>
            <a:ext cx="1540172" cy="271072"/>
          </a:xfrm>
          <a:prstGeom prst="rect">
            <a:avLst/>
          </a:prstGeom>
          <a:noFill/>
        </p:spPr>
        <p:txBody>
          <a:bodyPr wrap="square" lIns="68580" tIns="34290" rIns="68580" bIns="34290" anchor="ctr">
            <a:noAutofit/>
          </a:bodyPr>
          <a:lstStyle/>
          <a:p>
            <a:r>
              <a:rPr lang="en-US" altLang="zh-CN" sz="1200" b="1" dirty="0">
                <a:solidFill>
                  <a:srgbClr val="000000"/>
                </a:solidFill>
              </a:rPr>
              <a:t>192.168.1.253/30</a:t>
            </a:r>
          </a:p>
        </p:txBody>
      </p:sp>
      <p:sp>
        <p:nvSpPr>
          <p:cNvPr id="151" name="íşlïḍè">
            <a:extLst>
              <a:ext uri="{FF2B5EF4-FFF2-40B4-BE49-F238E27FC236}">
                <a16:creationId xmlns:a16="http://schemas.microsoft.com/office/drawing/2014/main" xmlns="" id="{6F43B559-44F2-44EB-A1B2-A853C14C6FF3}"/>
              </a:ext>
            </a:extLst>
          </p:cNvPr>
          <p:cNvSpPr txBox="1"/>
          <p:nvPr/>
        </p:nvSpPr>
        <p:spPr>
          <a:xfrm>
            <a:off x="4506023" y="1675719"/>
            <a:ext cx="263051" cy="271072"/>
          </a:xfrm>
          <a:prstGeom prst="rect">
            <a:avLst/>
          </a:prstGeom>
          <a:noFill/>
        </p:spPr>
        <p:txBody>
          <a:bodyPr wrap="square" lIns="68580" tIns="34290" rIns="68580" bIns="34290" anchor="ctr">
            <a:noAutofit/>
          </a:bodyPr>
          <a:lstStyle/>
          <a:p>
            <a:r>
              <a:rPr lang="en-US" altLang="zh-CN" sz="1200" b="1" dirty="0">
                <a:solidFill>
                  <a:srgbClr val="000000"/>
                </a:solidFill>
              </a:rPr>
              <a:t>R</a:t>
            </a:r>
          </a:p>
        </p:txBody>
      </p:sp>
      <p:cxnSp>
        <p:nvCxnSpPr>
          <p:cNvPr id="154" name="直接连接符 153">
            <a:extLst>
              <a:ext uri="{FF2B5EF4-FFF2-40B4-BE49-F238E27FC236}">
                <a16:creationId xmlns:a16="http://schemas.microsoft.com/office/drawing/2014/main" xmlns="" id="{4C9B55B3-444F-4658-9920-42BBA565526D}"/>
              </a:ext>
            </a:extLst>
          </p:cNvPr>
          <p:cNvCxnSpPr>
            <a:cxnSpLocks/>
          </p:cNvCxnSpPr>
          <p:nvPr/>
        </p:nvCxnSpPr>
        <p:spPr>
          <a:xfrm flipH="1">
            <a:off x="1980105" y="1619468"/>
            <a:ext cx="2823227"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2" name="云形 151">
            <a:extLst>
              <a:ext uri="{FF2B5EF4-FFF2-40B4-BE49-F238E27FC236}">
                <a16:creationId xmlns:a16="http://schemas.microsoft.com/office/drawing/2014/main" xmlns="" id="{194FC6E7-D643-446D-9527-A441105D7619}"/>
              </a:ext>
            </a:extLst>
          </p:cNvPr>
          <p:cNvSpPr/>
          <p:nvPr/>
        </p:nvSpPr>
        <p:spPr>
          <a:xfrm>
            <a:off x="1275388" y="1363733"/>
            <a:ext cx="1146236" cy="679208"/>
          </a:xfrm>
          <a:prstGeom prst="cloud">
            <a:avLst/>
          </a:prstGeom>
          <a:ln>
            <a:tailEnd type="non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500" b="1" dirty="0">
                <a:solidFill>
                  <a:srgbClr val="FFFFFF"/>
                </a:solidFill>
              </a:rPr>
              <a:t>Internet</a:t>
            </a:r>
            <a:endParaRPr lang="zh-CN" altLang="en-US" sz="1500" b="1" dirty="0">
              <a:solidFill>
                <a:srgbClr val="FFFFFF"/>
              </a:solidFill>
            </a:endParaRPr>
          </a:p>
        </p:txBody>
      </p:sp>
      <p:pic>
        <p:nvPicPr>
          <p:cNvPr id="146" name="图形 24">
            <a:extLst>
              <a:ext uri="{FF2B5EF4-FFF2-40B4-BE49-F238E27FC236}">
                <a16:creationId xmlns:a16="http://schemas.microsoft.com/office/drawing/2014/main" xmlns="" id="{72AF3464-37E3-41D6-A0DF-6FDAB4C85C6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635298" y="1502560"/>
            <a:ext cx="343374" cy="277970"/>
          </a:xfrm>
          <a:prstGeom prst="rect">
            <a:avLst/>
          </a:prstGeom>
        </p:spPr>
      </p:pic>
      <p:sp>
        <p:nvSpPr>
          <p:cNvPr id="156" name="íşlïḍè">
            <a:extLst>
              <a:ext uri="{FF2B5EF4-FFF2-40B4-BE49-F238E27FC236}">
                <a16:creationId xmlns:a16="http://schemas.microsoft.com/office/drawing/2014/main" xmlns="" id="{31A9D300-17EB-4B73-868D-07784B0161A4}"/>
              </a:ext>
            </a:extLst>
          </p:cNvPr>
          <p:cNvSpPr txBox="1"/>
          <p:nvPr/>
        </p:nvSpPr>
        <p:spPr>
          <a:xfrm>
            <a:off x="3875676" y="1376986"/>
            <a:ext cx="837586" cy="271072"/>
          </a:xfrm>
          <a:prstGeom prst="rect">
            <a:avLst/>
          </a:prstGeom>
          <a:noFill/>
        </p:spPr>
        <p:txBody>
          <a:bodyPr wrap="square" lIns="68580" tIns="34290" rIns="68580" bIns="34290" anchor="ctr">
            <a:noAutofit/>
          </a:bodyPr>
          <a:lstStyle/>
          <a:p>
            <a:r>
              <a:rPr lang="en-US" altLang="zh-CN" sz="1200" b="1" dirty="0">
                <a:solidFill>
                  <a:srgbClr val="000000"/>
                </a:solidFill>
              </a:rPr>
              <a:t>101.1.2.10</a:t>
            </a:r>
          </a:p>
        </p:txBody>
      </p:sp>
      <p:sp>
        <p:nvSpPr>
          <p:cNvPr id="157" name="íşlïḍè">
            <a:extLst>
              <a:ext uri="{FF2B5EF4-FFF2-40B4-BE49-F238E27FC236}">
                <a16:creationId xmlns:a16="http://schemas.microsoft.com/office/drawing/2014/main" xmlns="" id="{F4F1CA89-1E9A-4B93-80E0-BEE0BA679557}"/>
              </a:ext>
            </a:extLst>
          </p:cNvPr>
          <p:cNvSpPr txBox="1"/>
          <p:nvPr/>
        </p:nvSpPr>
        <p:spPr>
          <a:xfrm>
            <a:off x="232761" y="3821880"/>
            <a:ext cx="1494074" cy="271072"/>
          </a:xfrm>
          <a:prstGeom prst="rect">
            <a:avLst/>
          </a:prstGeom>
          <a:noFill/>
        </p:spPr>
        <p:txBody>
          <a:bodyPr wrap="square" lIns="68580" tIns="34290" rIns="68580" bIns="34290" anchor="ctr">
            <a:noAutofit/>
          </a:bodyPr>
          <a:lstStyle/>
          <a:p>
            <a:r>
              <a:rPr lang="zh-CN" altLang="en-US" sz="1200" b="1" dirty="0">
                <a:solidFill>
                  <a:srgbClr val="000000"/>
                </a:solidFill>
              </a:rPr>
              <a:t>请回答以下问题：</a:t>
            </a:r>
            <a:endParaRPr lang="en-US" altLang="zh-CN" sz="1200" b="1" dirty="0">
              <a:solidFill>
                <a:srgbClr val="000000"/>
              </a:solidFill>
            </a:endParaRPr>
          </a:p>
        </p:txBody>
      </p:sp>
      <p:sp>
        <p:nvSpPr>
          <p:cNvPr id="158" name="íşlïḍè">
            <a:extLst>
              <a:ext uri="{FF2B5EF4-FFF2-40B4-BE49-F238E27FC236}">
                <a16:creationId xmlns:a16="http://schemas.microsoft.com/office/drawing/2014/main" xmlns="" id="{3C361B48-AE3B-4A5A-BEB3-339782B63BA1}"/>
              </a:ext>
            </a:extLst>
          </p:cNvPr>
          <p:cNvSpPr txBox="1"/>
          <p:nvPr/>
        </p:nvSpPr>
        <p:spPr>
          <a:xfrm>
            <a:off x="588544" y="4059162"/>
            <a:ext cx="4725172" cy="271072"/>
          </a:xfrm>
          <a:prstGeom prst="rect">
            <a:avLst/>
          </a:prstGeom>
          <a:noFill/>
        </p:spPr>
        <p:txBody>
          <a:bodyPr wrap="square" lIns="68580" tIns="34290" rIns="68580" bIns="34290" anchor="ctr">
            <a:noAutofit/>
          </a:bodyPr>
          <a:lstStyle/>
          <a:p>
            <a:r>
              <a:rPr lang="zh-CN" altLang="en-US" sz="1200" b="1" dirty="0">
                <a:solidFill>
                  <a:srgbClr val="000000"/>
                </a:solidFill>
              </a:rPr>
              <a:t>（</a:t>
            </a:r>
            <a:r>
              <a:rPr lang="en-US" altLang="zh-CN" sz="1200" b="1" dirty="0">
                <a:solidFill>
                  <a:srgbClr val="000000"/>
                </a:solidFill>
              </a:rPr>
              <a:t>1</a:t>
            </a:r>
            <a:r>
              <a:rPr lang="zh-CN" altLang="en-US" sz="1200" b="1" dirty="0">
                <a:solidFill>
                  <a:srgbClr val="000000"/>
                </a:solidFill>
              </a:rPr>
              <a:t>）设备</a:t>
            </a:r>
            <a:r>
              <a:rPr lang="en-US" altLang="zh-CN" sz="1200" b="1" dirty="0">
                <a:solidFill>
                  <a:srgbClr val="000000"/>
                </a:solidFill>
              </a:rPr>
              <a:t>1</a:t>
            </a:r>
            <a:r>
              <a:rPr lang="zh-CN" altLang="en-US" sz="1200" b="1" dirty="0">
                <a:solidFill>
                  <a:srgbClr val="000000"/>
                </a:solidFill>
              </a:rPr>
              <a:t>、设备</a:t>
            </a:r>
            <a:r>
              <a:rPr lang="en-US" altLang="zh-CN" sz="1200" b="1" dirty="0">
                <a:solidFill>
                  <a:srgbClr val="000000"/>
                </a:solidFill>
              </a:rPr>
              <a:t>2</a:t>
            </a:r>
            <a:r>
              <a:rPr lang="zh-CN" altLang="en-US" sz="1200" b="1" dirty="0">
                <a:solidFill>
                  <a:srgbClr val="000000"/>
                </a:solidFill>
              </a:rPr>
              <a:t>和设备</a:t>
            </a:r>
            <a:r>
              <a:rPr lang="en-US" altLang="zh-CN" sz="1200" b="1" dirty="0">
                <a:solidFill>
                  <a:srgbClr val="000000"/>
                </a:solidFill>
              </a:rPr>
              <a:t>3</a:t>
            </a:r>
            <a:r>
              <a:rPr lang="zh-CN" altLang="en-US" sz="1200" b="1" dirty="0">
                <a:solidFill>
                  <a:srgbClr val="000000"/>
                </a:solidFill>
              </a:rPr>
              <a:t>分别应选择什么类型网络设备？</a:t>
            </a:r>
            <a:endParaRPr lang="en-US" altLang="zh-CN" sz="1200" b="1" dirty="0">
              <a:solidFill>
                <a:srgbClr val="000000"/>
              </a:solidFill>
            </a:endParaRPr>
          </a:p>
        </p:txBody>
      </p:sp>
      <p:sp>
        <p:nvSpPr>
          <p:cNvPr id="159" name="íşlïḍè">
            <a:extLst>
              <a:ext uri="{FF2B5EF4-FFF2-40B4-BE49-F238E27FC236}">
                <a16:creationId xmlns:a16="http://schemas.microsoft.com/office/drawing/2014/main" xmlns="" id="{73424B87-9140-4128-9257-CAAA7058C72E}"/>
              </a:ext>
            </a:extLst>
          </p:cNvPr>
          <p:cNvSpPr txBox="1"/>
          <p:nvPr/>
        </p:nvSpPr>
        <p:spPr>
          <a:xfrm>
            <a:off x="588544" y="4309358"/>
            <a:ext cx="8326856"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2</a:t>
            </a:r>
            <a:r>
              <a:rPr lang="zh-CN" altLang="en-US" sz="1350" b="1" dirty="0">
                <a:solidFill>
                  <a:srgbClr val="000000"/>
                </a:solidFill>
              </a:rPr>
              <a:t>）设备</a:t>
            </a:r>
            <a:r>
              <a:rPr lang="en-US" altLang="zh-CN" sz="1350" b="1" dirty="0">
                <a:solidFill>
                  <a:srgbClr val="000000"/>
                </a:solidFill>
              </a:rPr>
              <a:t>1</a:t>
            </a:r>
            <a:r>
              <a:rPr lang="zh-CN" altLang="en-US" sz="1350" b="1" dirty="0">
                <a:solidFill>
                  <a:srgbClr val="000000"/>
                </a:solidFill>
              </a:rPr>
              <a:t>、设备</a:t>
            </a:r>
            <a:r>
              <a:rPr lang="en-US" altLang="zh-CN" sz="1350" b="1" dirty="0">
                <a:solidFill>
                  <a:srgbClr val="000000"/>
                </a:solidFill>
              </a:rPr>
              <a:t>2</a:t>
            </a:r>
            <a:r>
              <a:rPr lang="zh-CN" altLang="en-US" sz="1350" b="1" dirty="0">
                <a:solidFill>
                  <a:srgbClr val="000000"/>
                </a:solidFill>
              </a:rPr>
              <a:t>和设备</a:t>
            </a:r>
            <a:r>
              <a:rPr lang="en-US" altLang="zh-CN" sz="1350" b="1" dirty="0">
                <a:solidFill>
                  <a:srgbClr val="000000"/>
                </a:solidFill>
              </a:rPr>
              <a:t>3</a:t>
            </a:r>
            <a:r>
              <a:rPr lang="zh-CN" altLang="en-US" sz="1350" b="1" dirty="0">
                <a:solidFill>
                  <a:srgbClr val="000000"/>
                </a:solidFill>
              </a:rPr>
              <a:t>中，哪几个设备的接口需要配置</a:t>
            </a:r>
            <a:r>
              <a:rPr lang="en-US" altLang="zh-CN" sz="1350" b="1" dirty="0">
                <a:solidFill>
                  <a:srgbClr val="000000"/>
                </a:solidFill>
              </a:rPr>
              <a:t>IP</a:t>
            </a:r>
            <a:r>
              <a:rPr lang="zh-CN" altLang="en-US" sz="1350" b="1" dirty="0">
                <a:solidFill>
                  <a:srgbClr val="000000"/>
                </a:solidFill>
              </a:rPr>
              <a:t>地址？并为对应的接口配置正确的</a:t>
            </a:r>
            <a:r>
              <a:rPr lang="en-US" altLang="zh-CN" sz="1350" b="1" dirty="0">
                <a:solidFill>
                  <a:srgbClr val="000000"/>
                </a:solidFill>
              </a:rPr>
              <a:t>IP</a:t>
            </a:r>
            <a:r>
              <a:rPr lang="zh-CN" altLang="en-US" sz="1350" b="1" dirty="0">
                <a:solidFill>
                  <a:srgbClr val="000000"/>
                </a:solidFill>
              </a:rPr>
              <a:t>地址。</a:t>
            </a:r>
            <a:endParaRPr lang="en-US" altLang="zh-CN" sz="1350" b="1" dirty="0">
              <a:solidFill>
                <a:srgbClr val="000000"/>
              </a:solidFill>
            </a:endParaRPr>
          </a:p>
        </p:txBody>
      </p:sp>
      <p:sp>
        <p:nvSpPr>
          <p:cNvPr id="164" name="íşlïḍè">
            <a:extLst>
              <a:ext uri="{FF2B5EF4-FFF2-40B4-BE49-F238E27FC236}">
                <a16:creationId xmlns:a16="http://schemas.microsoft.com/office/drawing/2014/main" xmlns="" id="{7AC10025-0A9D-40F4-AC2E-DAB1D85359EB}"/>
              </a:ext>
            </a:extLst>
          </p:cNvPr>
          <p:cNvSpPr txBox="1"/>
          <p:nvPr/>
        </p:nvSpPr>
        <p:spPr>
          <a:xfrm>
            <a:off x="588544" y="4559554"/>
            <a:ext cx="8326856"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4</a:t>
            </a:r>
            <a:r>
              <a:rPr lang="zh-CN" altLang="en-US" sz="1350" b="1" dirty="0">
                <a:solidFill>
                  <a:srgbClr val="000000"/>
                </a:solidFill>
              </a:rPr>
              <a:t>）若主机</a:t>
            </a:r>
            <a:r>
              <a:rPr lang="en-US" altLang="zh-CN" sz="1350" b="1" dirty="0">
                <a:solidFill>
                  <a:srgbClr val="000000"/>
                </a:solidFill>
              </a:rPr>
              <a:t>H3</a:t>
            </a:r>
            <a:r>
              <a:rPr lang="zh-CN" altLang="en-US" sz="1350" b="1" dirty="0">
                <a:solidFill>
                  <a:srgbClr val="000000"/>
                </a:solidFill>
              </a:rPr>
              <a:t>发送一个目的地址为</a:t>
            </a:r>
            <a:r>
              <a:rPr lang="en-US" altLang="zh-CN" sz="1350" b="1" dirty="0">
                <a:solidFill>
                  <a:srgbClr val="000000"/>
                </a:solidFill>
              </a:rPr>
              <a:t>192.168.1.127</a:t>
            </a:r>
            <a:r>
              <a:rPr lang="zh-CN" altLang="en-US" sz="1350" b="1" dirty="0">
                <a:solidFill>
                  <a:srgbClr val="000000"/>
                </a:solidFill>
              </a:rPr>
              <a:t>的</a:t>
            </a:r>
            <a:r>
              <a:rPr lang="en-US" altLang="zh-CN" sz="1350" b="1" dirty="0">
                <a:solidFill>
                  <a:srgbClr val="000000"/>
                </a:solidFill>
              </a:rPr>
              <a:t>IP</a:t>
            </a:r>
            <a:r>
              <a:rPr lang="zh-CN" altLang="en-US" sz="1350" b="1" dirty="0">
                <a:solidFill>
                  <a:srgbClr val="000000"/>
                </a:solidFill>
              </a:rPr>
              <a:t>数据报，网络中哪几个主机会收到该数据报？</a:t>
            </a:r>
            <a:endParaRPr lang="en-US" altLang="zh-CN" sz="1350" b="1" dirty="0">
              <a:solidFill>
                <a:srgbClr val="000000"/>
              </a:solidFill>
            </a:endParaRPr>
          </a:p>
        </p:txBody>
      </p:sp>
      <p:grpSp>
        <p:nvGrpSpPr>
          <p:cNvPr id="5" name="组合 4">
            <a:extLst>
              <a:ext uri="{FF2B5EF4-FFF2-40B4-BE49-F238E27FC236}">
                <a16:creationId xmlns:a16="http://schemas.microsoft.com/office/drawing/2014/main" xmlns="" id="{70A8E9CC-6F48-467A-B928-934223466A5D}"/>
              </a:ext>
            </a:extLst>
          </p:cNvPr>
          <p:cNvGrpSpPr/>
          <p:nvPr/>
        </p:nvGrpSpPr>
        <p:grpSpPr>
          <a:xfrm>
            <a:off x="2438007" y="3368732"/>
            <a:ext cx="4638095" cy="276999"/>
            <a:chOff x="169052" y="4505998"/>
            <a:chExt cx="6184126" cy="369332"/>
          </a:xfrm>
        </p:grpSpPr>
        <p:sp>
          <p:nvSpPr>
            <p:cNvPr id="2" name="矩形 1">
              <a:extLst>
                <a:ext uri="{FF2B5EF4-FFF2-40B4-BE49-F238E27FC236}">
                  <a16:creationId xmlns:a16="http://schemas.microsoft.com/office/drawing/2014/main" xmlns="" id="{1C62E1D4-3F58-414A-A165-FB1E398D5EC0}"/>
                </a:ext>
              </a:extLst>
            </p:cNvPr>
            <p:cNvSpPr/>
            <p:nvPr/>
          </p:nvSpPr>
          <p:spPr>
            <a:xfrm>
              <a:off x="169052" y="4524392"/>
              <a:ext cx="6184126" cy="350938"/>
            </a:xfrm>
            <a:prstGeom prst="rect">
              <a:avLst/>
            </a:prstGeom>
            <a:ln w="25400">
              <a:solidFill>
                <a:schemeClr val="accent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200">
                <a:solidFill>
                  <a:srgbClr val="000000"/>
                </a:solidFill>
              </a:endParaRPr>
            </a:p>
          </p:txBody>
        </p:sp>
        <p:sp>
          <p:nvSpPr>
            <p:cNvPr id="4" name="文本框 3">
              <a:extLst>
                <a:ext uri="{FF2B5EF4-FFF2-40B4-BE49-F238E27FC236}">
                  <a16:creationId xmlns:a16="http://schemas.microsoft.com/office/drawing/2014/main" xmlns="" id="{1695BD79-0778-41B8-ABE3-992FD9EF1072}"/>
                </a:ext>
              </a:extLst>
            </p:cNvPr>
            <p:cNvSpPr txBox="1"/>
            <p:nvPr/>
          </p:nvSpPr>
          <p:spPr>
            <a:xfrm>
              <a:off x="1788601" y="4505998"/>
              <a:ext cx="2572896" cy="369332"/>
            </a:xfrm>
            <a:prstGeom prst="rect">
              <a:avLst/>
            </a:prstGeom>
            <a:noFill/>
          </p:spPr>
          <p:txBody>
            <a:bodyPr wrap="square" rtlCol="0">
              <a:spAutoFit/>
            </a:bodyPr>
            <a:lstStyle/>
            <a:p>
              <a:r>
                <a:rPr lang="en-US" altLang="zh-CN" sz="1200" b="1" dirty="0">
                  <a:solidFill>
                    <a:srgbClr val="F84D4D">
                      <a:lumMod val="75000"/>
                    </a:srgbClr>
                  </a:solidFill>
                </a:rPr>
                <a:t>26</a:t>
              </a:r>
              <a:r>
                <a:rPr lang="zh-CN" altLang="en-US" sz="1200" b="1" dirty="0">
                  <a:solidFill>
                    <a:srgbClr val="F84D4D">
                      <a:lumMod val="75000"/>
                    </a:srgbClr>
                  </a:solidFill>
                </a:rPr>
                <a:t>比特网络前缀不相同</a:t>
              </a:r>
            </a:p>
          </p:txBody>
        </p:sp>
      </p:grpSp>
      <p:sp>
        <p:nvSpPr>
          <p:cNvPr id="59" name="矩形 58">
            <a:extLst>
              <a:ext uri="{FF2B5EF4-FFF2-40B4-BE49-F238E27FC236}">
                <a16:creationId xmlns:a16="http://schemas.microsoft.com/office/drawing/2014/main" xmlns="" id="{ECD59E62-F1F7-45E2-A7DC-23B5C703D8F3}"/>
              </a:ext>
            </a:extLst>
          </p:cNvPr>
          <p:cNvSpPr/>
          <p:nvPr/>
        </p:nvSpPr>
        <p:spPr>
          <a:xfrm>
            <a:off x="2047307" y="2599471"/>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交换机</a:t>
            </a:r>
          </a:p>
        </p:txBody>
      </p:sp>
      <p:sp>
        <p:nvSpPr>
          <p:cNvPr id="60" name="文本框 59">
            <a:extLst>
              <a:ext uri="{FF2B5EF4-FFF2-40B4-BE49-F238E27FC236}">
                <a16:creationId xmlns:a16="http://schemas.microsoft.com/office/drawing/2014/main" xmlns="" id="{09B413D6-E5A1-4EFE-AF32-018658632F02}"/>
              </a:ext>
            </a:extLst>
          </p:cNvPr>
          <p:cNvSpPr txBox="1"/>
          <p:nvPr/>
        </p:nvSpPr>
        <p:spPr>
          <a:xfrm>
            <a:off x="3234944" y="3063136"/>
            <a:ext cx="2956634" cy="276999"/>
          </a:xfrm>
          <a:prstGeom prst="rect">
            <a:avLst/>
          </a:prstGeom>
          <a:noFill/>
        </p:spPr>
        <p:txBody>
          <a:bodyPr wrap="square" rtlCol="0">
            <a:spAutoFit/>
          </a:bodyPr>
          <a:lstStyle/>
          <a:p>
            <a:pPr algn="ctr"/>
            <a:r>
              <a:rPr lang="en-US" altLang="zh-CN" sz="1200" b="1" dirty="0">
                <a:solidFill>
                  <a:srgbClr val="F84D4D">
                    <a:lumMod val="75000"/>
                  </a:srgbClr>
                </a:solidFill>
              </a:rPr>
              <a:t>H1</a:t>
            </a:r>
            <a:r>
              <a:rPr lang="zh-CN" altLang="en-US" sz="1200" b="1" dirty="0">
                <a:solidFill>
                  <a:srgbClr val="F84D4D">
                    <a:lumMod val="75000"/>
                  </a:srgbClr>
                </a:solidFill>
              </a:rPr>
              <a:t>、</a:t>
            </a:r>
            <a:r>
              <a:rPr lang="en-US" altLang="zh-CN" sz="1200" b="1" dirty="0">
                <a:solidFill>
                  <a:srgbClr val="F84D4D">
                    <a:lumMod val="75000"/>
                  </a:srgbClr>
                </a:solidFill>
              </a:rPr>
              <a:t>H2</a:t>
            </a:r>
            <a:r>
              <a:rPr lang="zh-CN" altLang="en-US" sz="1200" b="1" dirty="0">
                <a:solidFill>
                  <a:srgbClr val="F84D4D">
                    <a:lumMod val="75000"/>
                  </a:srgbClr>
                </a:solidFill>
              </a:rPr>
              <a:t>与</a:t>
            </a:r>
            <a:r>
              <a:rPr lang="en-US" altLang="zh-CN" sz="1200" b="1" dirty="0">
                <a:solidFill>
                  <a:srgbClr val="F84D4D">
                    <a:lumMod val="75000"/>
                  </a:srgbClr>
                </a:solidFill>
              </a:rPr>
              <a:t>H3</a:t>
            </a:r>
            <a:r>
              <a:rPr lang="zh-CN" altLang="en-US" sz="1200" b="1" dirty="0">
                <a:solidFill>
                  <a:srgbClr val="F84D4D">
                    <a:lumMod val="75000"/>
                  </a:srgbClr>
                </a:solidFill>
              </a:rPr>
              <a:t>、</a:t>
            </a:r>
            <a:r>
              <a:rPr lang="en-US" altLang="zh-CN" sz="1200" b="1" dirty="0">
                <a:solidFill>
                  <a:srgbClr val="F84D4D">
                    <a:lumMod val="75000"/>
                  </a:srgbClr>
                </a:solidFill>
              </a:rPr>
              <a:t>H4</a:t>
            </a:r>
            <a:r>
              <a:rPr lang="zh-CN" altLang="en-US" sz="1200" b="1" dirty="0">
                <a:solidFill>
                  <a:srgbClr val="F84D4D">
                    <a:lumMod val="75000"/>
                  </a:srgbClr>
                </a:solidFill>
              </a:rPr>
              <a:t>不属于同一个网络</a:t>
            </a:r>
          </a:p>
        </p:txBody>
      </p:sp>
      <p:sp>
        <p:nvSpPr>
          <p:cNvPr id="58" name="矩形 57">
            <a:extLst>
              <a:ext uri="{FF2B5EF4-FFF2-40B4-BE49-F238E27FC236}">
                <a16:creationId xmlns:a16="http://schemas.microsoft.com/office/drawing/2014/main" xmlns="" id="{4999B7DF-5D5C-4BC2-ADE4-06154A42F17C}"/>
              </a:ext>
            </a:extLst>
          </p:cNvPr>
          <p:cNvSpPr/>
          <p:nvPr/>
        </p:nvSpPr>
        <p:spPr>
          <a:xfrm>
            <a:off x="6832195" y="2594731"/>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交换机</a:t>
            </a:r>
          </a:p>
        </p:txBody>
      </p:sp>
      <p:sp>
        <p:nvSpPr>
          <p:cNvPr id="61" name="矩形 60">
            <a:extLst>
              <a:ext uri="{FF2B5EF4-FFF2-40B4-BE49-F238E27FC236}">
                <a16:creationId xmlns:a16="http://schemas.microsoft.com/office/drawing/2014/main" xmlns="" id="{39125510-808A-4A7D-901C-7E4FF4B7564E}"/>
              </a:ext>
            </a:extLst>
          </p:cNvPr>
          <p:cNvSpPr/>
          <p:nvPr/>
        </p:nvSpPr>
        <p:spPr>
          <a:xfrm>
            <a:off x="4474161" y="2219856"/>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路由器</a:t>
            </a:r>
          </a:p>
        </p:txBody>
      </p:sp>
      <p:sp>
        <p:nvSpPr>
          <p:cNvPr id="62" name="íşlïḍè">
            <a:extLst>
              <a:ext uri="{FF2B5EF4-FFF2-40B4-BE49-F238E27FC236}">
                <a16:creationId xmlns:a16="http://schemas.microsoft.com/office/drawing/2014/main" xmlns="" id="{6DB69DB6-19B1-4F0C-AEC8-CB1BF5A6D8E8}"/>
              </a:ext>
            </a:extLst>
          </p:cNvPr>
          <p:cNvSpPr txBox="1"/>
          <p:nvPr/>
        </p:nvSpPr>
        <p:spPr>
          <a:xfrm>
            <a:off x="4496433" y="1990455"/>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IF1</a:t>
            </a:r>
          </a:p>
        </p:txBody>
      </p:sp>
    </p:spTree>
    <p:custDataLst>
      <p:tags r:id="rId1"/>
    </p:custDataLst>
    <p:extLst>
      <p:ext uri="{BB962C8B-B14F-4D97-AF65-F5344CB8AC3E}">
        <p14:creationId xmlns:p14="http://schemas.microsoft.com/office/powerpoint/2010/main" val="897072992"/>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p:stCondLst>
                                    <p:cond delay="0"/>
                                  </p:stCondLst>
                                  <p:childTnLst>
                                    <p:set>
                                      <p:cBhvr>
                                        <p:cTn id="13" dur="1" fill="hold">
                                          <p:stCondLst>
                                            <p:cond delay="0"/>
                                          </p:stCondLst>
                                        </p:cTn>
                                        <p:tgtEl>
                                          <p:spTgt spid="60"/>
                                        </p:tgtEl>
                                        <p:attrNameLst>
                                          <p:attrName>style.visibility</p:attrName>
                                        </p:attrNameLst>
                                      </p:cBhvr>
                                      <p:to>
                                        <p:strVal val="visible"/>
                                      </p:to>
                                    </p:set>
                                    <p:anim calcmode="lin" valueType="num">
                                      <p:cBhvr additive="base">
                                        <p:cTn id="14" dur="500"/>
                                        <p:tgtEl>
                                          <p:spTgt spid="60"/>
                                        </p:tgtEl>
                                        <p:attrNameLst>
                                          <p:attrName>ppt_y</p:attrName>
                                        </p:attrNameLst>
                                      </p:cBhvr>
                                      <p:tavLst>
                                        <p:tav tm="0">
                                          <p:val>
                                            <p:strVal val="#ppt_y+#ppt_h*1.125000"/>
                                          </p:val>
                                        </p:tav>
                                        <p:tav tm="100000">
                                          <p:val>
                                            <p:strVal val="#ppt_y"/>
                                          </p:val>
                                        </p:tav>
                                      </p:tavLst>
                                    </p:anim>
                                    <p:animEffect transition="in" filter="wipe(up)">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wipe(left)">
                                      <p:cBhvr>
                                        <p:cTn id="2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6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72" name="íşlïḍè">
            <a:extLst>
              <a:ext uri="{FF2B5EF4-FFF2-40B4-BE49-F238E27FC236}">
                <a16:creationId xmlns:a16="http://schemas.microsoft.com/office/drawing/2014/main" xmlns="" id="{89AFB588-0333-4AEC-B8D9-FC05BF95186D}"/>
              </a:ext>
            </a:extLst>
          </p:cNvPr>
          <p:cNvSpPr txBox="1"/>
          <p:nvPr/>
        </p:nvSpPr>
        <p:spPr>
          <a:xfrm>
            <a:off x="228600" y="857226"/>
            <a:ext cx="8686800" cy="509443"/>
          </a:xfrm>
          <a:prstGeom prst="rect">
            <a:avLst/>
          </a:prstGeom>
          <a:noFill/>
        </p:spPr>
        <p:txBody>
          <a:bodyPr wrap="square" lIns="68580" tIns="34290" rIns="68580" bIns="34290" anchor="ctr">
            <a:noAutofit/>
          </a:bodyPr>
          <a:lstStyle/>
          <a:p>
            <a:r>
              <a:rPr lang="en-US" altLang="zh-CN" sz="1350" b="1" dirty="0">
                <a:solidFill>
                  <a:srgbClr val="000000"/>
                </a:solidFill>
              </a:rPr>
              <a:t>【2019</a:t>
            </a:r>
            <a:r>
              <a:rPr lang="zh-CN" altLang="en-US" sz="1350" b="1" dirty="0">
                <a:solidFill>
                  <a:srgbClr val="000000"/>
                </a:solidFill>
              </a:rPr>
              <a:t>年 题</a:t>
            </a:r>
            <a:r>
              <a:rPr lang="en-US" altLang="zh-CN" sz="1350" b="1" dirty="0">
                <a:solidFill>
                  <a:srgbClr val="000000"/>
                </a:solidFill>
              </a:rPr>
              <a:t>47】</a:t>
            </a:r>
            <a:r>
              <a:rPr lang="zh-CN" altLang="en-US" sz="1350" b="1" dirty="0">
                <a:solidFill>
                  <a:srgbClr val="000000"/>
                </a:solidFill>
              </a:rPr>
              <a:t>某网络拓扑如下图所示，其中</a:t>
            </a:r>
            <a:r>
              <a:rPr lang="en-US" altLang="zh-CN" sz="1350" b="1" dirty="0">
                <a:solidFill>
                  <a:srgbClr val="000000"/>
                </a:solidFill>
              </a:rPr>
              <a:t>R</a:t>
            </a:r>
            <a:r>
              <a:rPr lang="zh-CN" altLang="en-US" sz="1350" b="1" dirty="0">
                <a:solidFill>
                  <a:srgbClr val="000000"/>
                </a:solidFill>
              </a:rPr>
              <a:t>为路由器，主机</a:t>
            </a:r>
            <a:r>
              <a:rPr lang="en-US" altLang="zh-CN" sz="1350" b="1" dirty="0">
                <a:solidFill>
                  <a:srgbClr val="000000"/>
                </a:solidFill>
              </a:rPr>
              <a:t>H1~H4</a:t>
            </a:r>
            <a:r>
              <a:rPr lang="zh-CN" altLang="en-US" sz="1350" b="1" dirty="0">
                <a:solidFill>
                  <a:srgbClr val="000000"/>
                </a:solidFill>
              </a:rPr>
              <a:t>的</a:t>
            </a:r>
            <a:r>
              <a:rPr lang="en-US" altLang="zh-CN" sz="1350" b="1" dirty="0">
                <a:solidFill>
                  <a:srgbClr val="000000"/>
                </a:solidFill>
              </a:rPr>
              <a:t>IP</a:t>
            </a:r>
            <a:r>
              <a:rPr lang="zh-CN" altLang="en-US" sz="1350" b="1" dirty="0">
                <a:solidFill>
                  <a:srgbClr val="000000"/>
                </a:solidFill>
              </a:rPr>
              <a:t>地址配置以及</a:t>
            </a:r>
            <a:r>
              <a:rPr lang="en-US" altLang="zh-CN" sz="1350" b="1" dirty="0">
                <a:solidFill>
                  <a:srgbClr val="000000"/>
                </a:solidFill>
              </a:rPr>
              <a:t>R</a:t>
            </a:r>
            <a:r>
              <a:rPr lang="zh-CN" altLang="en-US" sz="1350" b="1" dirty="0">
                <a:solidFill>
                  <a:srgbClr val="000000"/>
                </a:solidFill>
              </a:rPr>
              <a:t>的各接口</a:t>
            </a:r>
            <a:r>
              <a:rPr lang="en-US" altLang="zh-CN" sz="1350" b="1" dirty="0">
                <a:solidFill>
                  <a:srgbClr val="000000"/>
                </a:solidFill>
              </a:rPr>
              <a:t>IP</a:t>
            </a:r>
            <a:r>
              <a:rPr lang="zh-CN" altLang="en-US" sz="1350" b="1" dirty="0">
                <a:solidFill>
                  <a:srgbClr val="000000"/>
                </a:solidFill>
              </a:rPr>
              <a:t>地址配置如图</a:t>
            </a:r>
            <a:endParaRPr lang="en-US" altLang="zh-CN" sz="1350" b="1" dirty="0">
              <a:solidFill>
                <a:srgbClr val="000000"/>
              </a:solidFill>
            </a:endParaRPr>
          </a:p>
          <a:p>
            <a:r>
              <a:rPr lang="en-US" altLang="zh-CN" sz="1350" b="1" dirty="0">
                <a:solidFill>
                  <a:srgbClr val="000000"/>
                </a:solidFill>
              </a:rPr>
              <a:t>                              </a:t>
            </a:r>
            <a:r>
              <a:rPr lang="zh-CN" altLang="en-US" sz="1350" b="1" dirty="0">
                <a:solidFill>
                  <a:srgbClr val="000000"/>
                </a:solidFill>
              </a:rPr>
              <a:t>中所示。现有若干台以太网交换机（无</a:t>
            </a:r>
            <a:r>
              <a:rPr lang="en-US" altLang="zh-CN" sz="1350" b="1" dirty="0">
                <a:solidFill>
                  <a:srgbClr val="000000"/>
                </a:solidFill>
              </a:rPr>
              <a:t>VLAN</a:t>
            </a:r>
            <a:r>
              <a:rPr lang="zh-CN" altLang="en-US" sz="1350" b="1" dirty="0">
                <a:solidFill>
                  <a:srgbClr val="000000"/>
                </a:solidFill>
              </a:rPr>
              <a:t>功能）和路由器两类网络互连设备可供选择。</a:t>
            </a:r>
            <a:endParaRPr lang="en-US" altLang="zh-CN" sz="1350" b="1" dirty="0">
              <a:solidFill>
                <a:srgbClr val="000000"/>
              </a:solidFill>
            </a:endParaRPr>
          </a:p>
        </p:txBody>
      </p:sp>
      <p:sp>
        <p:nvSpPr>
          <p:cNvPr id="96" name="íşlïḍè">
            <a:extLst>
              <a:ext uri="{FF2B5EF4-FFF2-40B4-BE49-F238E27FC236}">
                <a16:creationId xmlns:a16="http://schemas.microsoft.com/office/drawing/2014/main" xmlns="" id="{914002E7-984A-4088-9DA5-9CAC3B4CD8CD}"/>
              </a:ext>
            </a:extLst>
          </p:cNvPr>
          <p:cNvSpPr txBox="1"/>
          <p:nvPr/>
        </p:nvSpPr>
        <p:spPr>
          <a:xfrm>
            <a:off x="232761" y="3393294"/>
            <a:ext cx="877337" cy="271072"/>
          </a:xfrm>
          <a:prstGeom prst="rect">
            <a:avLst/>
          </a:prstGeom>
          <a:noFill/>
        </p:spPr>
        <p:txBody>
          <a:bodyPr wrap="square" lIns="68580" tIns="34290" rIns="68580" bIns="34290" anchor="ctr">
            <a:noAutofit/>
          </a:bodyPr>
          <a:lstStyle/>
          <a:p>
            <a:r>
              <a:rPr lang="en-US" altLang="zh-CN" sz="1200" b="1" dirty="0">
                <a:solidFill>
                  <a:srgbClr val="000000"/>
                </a:solidFill>
              </a:rPr>
              <a:t>IP</a:t>
            </a:r>
            <a:r>
              <a:rPr lang="zh-CN" altLang="en-US" sz="1200" b="1" dirty="0">
                <a:solidFill>
                  <a:srgbClr val="000000"/>
                </a:solidFill>
              </a:rPr>
              <a:t>地址：</a:t>
            </a:r>
            <a:endParaRPr lang="en-US" altLang="zh-CN" sz="1200" b="1" dirty="0">
              <a:solidFill>
                <a:srgbClr val="000000"/>
              </a:solidFill>
            </a:endParaRPr>
          </a:p>
        </p:txBody>
      </p:sp>
      <p:sp>
        <p:nvSpPr>
          <p:cNvPr id="97" name="íşlïḍè">
            <a:extLst>
              <a:ext uri="{FF2B5EF4-FFF2-40B4-BE49-F238E27FC236}">
                <a16:creationId xmlns:a16="http://schemas.microsoft.com/office/drawing/2014/main" xmlns="" id="{1D103987-2A57-477C-95AE-2EA95A68AB65}"/>
              </a:ext>
            </a:extLst>
          </p:cNvPr>
          <p:cNvSpPr txBox="1"/>
          <p:nvPr/>
        </p:nvSpPr>
        <p:spPr>
          <a:xfrm>
            <a:off x="232761" y="3588874"/>
            <a:ext cx="877337" cy="271072"/>
          </a:xfrm>
          <a:prstGeom prst="rect">
            <a:avLst/>
          </a:prstGeom>
          <a:noFill/>
        </p:spPr>
        <p:txBody>
          <a:bodyPr wrap="square" lIns="68580" tIns="34290" rIns="68580" bIns="34290" anchor="ctr">
            <a:noAutofit/>
          </a:bodyPr>
          <a:lstStyle/>
          <a:p>
            <a:r>
              <a:rPr lang="zh-CN" altLang="en-US" sz="1200" b="1" dirty="0">
                <a:solidFill>
                  <a:srgbClr val="000000"/>
                </a:solidFill>
              </a:rPr>
              <a:t>默认网关：</a:t>
            </a:r>
            <a:endParaRPr lang="en-US" altLang="zh-CN" sz="1200" b="1" dirty="0">
              <a:solidFill>
                <a:srgbClr val="000000"/>
              </a:solidFill>
            </a:endParaRPr>
          </a:p>
        </p:txBody>
      </p:sp>
      <p:sp>
        <p:nvSpPr>
          <p:cNvPr id="3" name="矩形 2">
            <a:extLst>
              <a:ext uri="{FF2B5EF4-FFF2-40B4-BE49-F238E27FC236}">
                <a16:creationId xmlns:a16="http://schemas.microsoft.com/office/drawing/2014/main" xmlns="" id="{FC1B6B5F-81F6-45D8-99AC-5E1E63775E54}"/>
              </a:ext>
            </a:extLst>
          </p:cNvPr>
          <p:cNvSpPr/>
          <p:nvPr/>
        </p:nvSpPr>
        <p:spPr>
          <a:xfrm>
            <a:off x="2082619" y="2597726"/>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2</a:t>
            </a:r>
            <a:endParaRPr lang="zh-CN" altLang="en-US" sz="1200" b="1" dirty="0">
              <a:solidFill>
                <a:srgbClr val="000000"/>
              </a:solidFill>
            </a:endParaRPr>
          </a:p>
        </p:txBody>
      </p:sp>
      <p:cxnSp>
        <p:nvCxnSpPr>
          <p:cNvPr id="7" name="直接连接符 6">
            <a:extLst>
              <a:ext uri="{FF2B5EF4-FFF2-40B4-BE49-F238E27FC236}">
                <a16:creationId xmlns:a16="http://schemas.microsoft.com/office/drawing/2014/main" xmlns="" id="{7433F878-9AF5-4033-941D-D2A87ADF456F}"/>
              </a:ext>
            </a:extLst>
          </p:cNvPr>
          <p:cNvCxnSpPr>
            <a:cxnSpLocks/>
          </p:cNvCxnSpPr>
          <p:nvPr/>
        </p:nvCxnSpPr>
        <p:spPr>
          <a:xfrm flipH="1">
            <a:off x="1798528" y="2897809"/>
            <a:ext cx="284091" cy="229484"/>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xmlns="" id="{0FE896F7-D2DA-4303-9890-571854658971}"/>
              </a:ext>
            </a:extLst>
          </p:cNvPr>
          <p:cNvCxnSpPr>
            <a:cxnSpLocks/>
          </p:cNvCxnSpPr>
          <p:nvPr/>
        </p:nvCxnSpPr>
        <p:spPr>
          <a:xfrm>
            <a:off x="2684545" y="2897809"/>
            <a:ext cx="254555" cy="30856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83" name="图形 23">
            <a:extLst>
              <a:ext uri="{FF2B5EF4-FFF2-40B4-BE49-F238E27FC236}">
                <a16:creationId xmlns:a16="http://schemas.microsoft.com/office/drawing/2014/main" xmlns="" id="{C53C67AE-4BAA-4C80-8A93-4ABE6CEB84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693091" y="2997151"/>
            <a:ext cx="411889" cy="398384"/>
          </a:xfrm>
          <a:prstGeom prst="rect">
            <a:avLst/>
          </a:prstGeom>
        </p:spPr>
      </p:pic>
      <p:pic>
        <p:nvPicPr>
          <p:cNvPr id="80" name="图形 23">
            <a:extLst>
              <a:ext uri="{FF2B5EF4-FFF2-40B4-BE49-F238E27FC236}">
                <a16:creationId xmlns:a16="http://schemas.microsoft.com/office/drawing/2014/main" xmlns="" id="{EE7D8AB1-2B43-4C09-8015-96F2E4884E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14170" y="2997151"/>
            <a:ext cx="411889" cy="398384"/>
          </a:xfrm>
          <a:prstGeom prst="rect">
            <a:avLst/>
          </a:prstGeom>
        </p:spPr>
      </p:pic>
      <p:sp>
        <p:nvSpPr>
          <p:cNvPr id="90" name="íşlïḍè">
            <a:extLst>
              <a:ext uri="{FF2B5EF4-FFF2-40B4-BE49-F238E27FC236}">
                <a16:creationId xmlns:a16="http://schemas.microsoft.com/office/drawing/2014/main" xmlns="" id="{D0B3AD77-2E5C-48F0-8FB8-A0C99D39E12E}"/>
              </a:ext>
            </a:extLst>
          </p:cNvPr>
          <p:cNvSpPr txBox="1"/>
          <p:nvPr/>
        </p:nvSpPr>
        <p:spPr>
          <a:xfrm>
            <a:off x="1877592"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H1</a:t>
            </a:r>
          </a:p>
        </p:txBody>
      </p:sp>
      <p:sp>
        <p:nvSpPr>
          <p:cNvPr id="91" name="íşlïḍè">
            <a:extLst>
              <a:ext uri="{FF2B5EF4-FFF2-40B4-BE49-F238E27FC236}">
                <a16:creationId xmlns:a16="http://schemas.microsoft.com/office/drawing/2014/main" xmlns="" id="{E88488B0-021C-42CF-90BE-585CC57062EE}"/>
              </a:ext>
            </a:extLst>
          </p:cNvPr>
          <p:cNvSpPr txBox="1"/>
          <p:nvPr/>
        </p:nvSpPr>
        <p:spPr>
          <a:xfrm>
            <a:off x="3095660"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H2</a:t>
            </a:r>
          </a:p>
        </p:txBody>
      </p:sp>
      <p:sp>
        <p:nvSpPr>
          <p:cNvPr id="92" name="íşlïḍè">
            <a:extLst>
              <a:ext uri="{FF2B5EF4-FFF2-40B4-BE49-F238E27FC236}">
                <a16:creationId xmlns:a16="http://schemas.microsoft.com/office/drawing/2014/main" xmlns="" id="{8516EBE4-1072-4687-869C-368C8C79EF90}"/>
              </a:ext>
            </a:extLst>
          </p:cNvPr>
          <p:cNvSpPr txBox="1"/>
          <p:nvPr/>
        </p:nvSpPr>
        <p:spPr>
          <a:xfrm>
            <a:off x="1732536"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93" name="íşlïḍè">
            <a:extLst>
              <a:ext uri="{FF2B5EF4-FFF2-40B4-BE49-F238E27FC236}">
                <a16:creationId xmlns:a16="http://schemas.microsoft.com/office/drawing/2014/main" xmlns="" id="{C7A97467-BD31-43B8-87FC-AA9DB148349A}"/>
              </a:ext>
            </a:extLst>
          </p:cNvPr>
          <p:cNvSpPr txBox="1"/>
          <p:nvPr/>
        </p:nvSpPr>
        <p:spPr>
          <a:xfrm>
            <a:off x="2708841"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sp>
        <p:nvSpPr>
          <p:cNvPr id="94" name="íşlïḍè">
            <a:extLst>
              <a:ext uri="{FF2B5EF4-FFF2-40B4-BE49-F238E27FC236}">
                <a16:creationId xmlns:a16="http://schemas.microsoft.com/office/drawing/2014/main" xmlns="" id="{10C13636-9149-47C0-96D5-6E112E9CE6DE}"/>
              </a:ext>
            </a:extLst>
          </p:cNvPr>
          <p:cNvSpPr txBox="1"/>
          <p:nvPr/>
        </p:nvSpPr>
        <p:spPr>
          <a:xfrm>
            <a:off x="1158781"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192.168.1.2/26</a:t>
            </a:r>
          </a:p>
        </p:txBody>
      </p:sp>
      <p:sp>
        <p:nvSpPr>
          <p:cNvPr id="95" name="íşlïḍè">
            <a:extLst>
              <a:ext uri="{FF2B5EF4-FFF2-40B4-BE49-F238E27FC236}">
                <a16:creationId xmlns:a16="http://schemas.microsoft.com/office/drawing/2014/main" xmlns="" id="{669A65D5-5FE0-488D-B48A-848C3026D8EE}"/>
              </a:ext>
            </a:extLst>
          </p:cNvPr>
          <p:cNvSpPr txBox="1"/>
          <p:nvPr/>
        </p:nvSpPr>
        <p:spPr>
          <a:xfrm>
            <a:off x="1158782" y="3594064"/>
            <a:ext cx="923837" cy="271072"/>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122" name="íşlïḍè">
            <a:extLst>
              <a:ext uri="{FF2B5EF4-FFF2-40B4-BE49-F238E27FC236}">
                <a16:creationId xmlns:a16="http://schemas.microsoft.com/office/drawing/2014/main" xmlns="" id="{9B00EE4C-AE7F-4575-9B91-F0B9213801E6}"/>
              </a:ext>
            </a:extLst>
          </p:cNvPr>
          <p:cNvSpPr txBox="1"/>
          <p:nvPr/>
        </p:nvSpPr>
        <p:spPr>
          <a:xfrm>
            <a:off x="2405725"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192.168.1.3/26</a:t>
            </a:r>
          </a:p>
        </p:txBody>
      </p:sp>
      <p:sp>
        <p:nvSpPr>
          <p:cNvPr id="123" name="íşlïḍè">
            <a:extLst>
              <a:ext uri="{FF2B5EF4-FFF2-40B4-BE49-F238E27FC236}">
                <a16:creationId xmlns:a16="http://schemas.microsoft.com/office/drawing/2014/main" xmlns="" id="{FA8698E9-E9C6-431E-B515-7202C94A43F6}"/>
              </a:ext>
            </a:extLst>
          </p:cNvPr>
          <p:cNvSpPr txBox="1"/>
          <p:nvPr/>
        </p:nvSpPr>
        <p:spPr>
          <a:xfrm>
            <a:off x="2405725" y="3594064"/>
            <a:ext cx="923837" cy="271072"/>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124" name="矩形 123">
            <a:extLst>
              <a:ext uri="{FF2B5EF4-FFF2-40B4-BE49-F238E27FC236}">
                <a16:creationId xmlns:a16="http://schemas.microsoft.com/office/drawing/2014/main" xmlns="" id="{0C6FF940-1727-4261-AE3E-DDC41A2B311A}"/>
              </a:ext>
            </a:extLst>
          </p:cNvPr>
          <p:cNvSpPr/>
          <p:nvPr/>
        </p:nvSpPr>
        <p:spPr>
          <a:xfrm>
            <a:off x="4506023" y="2225409"/>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1</a:t>
            </a:r>
            <a:endParaRPr lang="zh-CN" altLang="en-US" sz="1200" b="1" dirty="0">
              <a:solidFill>
                <a:srgbClr val="000000"/>
              </a:solidFill>
            </a:endParaRPr>
          </a:p>
        </p:txBody>
      </p:sp>
      <p:sp>
        <p:nvSpPr>
          <p:cNvPr id="126" name="矩形 125">
            <a:extLst>
              <a:ext uri="{FF2B5EF4-FFF2-40B4-BE49-F238E27FC236}">
                <a16:creationId xmlns:a16="http://schemas.microsoft.com/office/drawing/2014/main" xmlns="" id="{39A59AC3-4ED8-49A6-99AB-F02CD852129C}"/>
              </a:ext>
            </a:extLst>
          </p:cNvPr>
          <p:cNvSpPr/>
          <p:nvPr/>
        </p:nvSpPr>
        <p:spPr>
          <a:xfrm>
            <a:off x="6869240" y="2597726"/>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3</a:t>
            </a:r>
            <a:endParaRPr lang="zh-CN" altLang="en-US" sz="1200" b="1" dirty="0">
              <a:solidFill>
                <a:srgbClr val="000000"/>
              </a:solidFill>
            </a:endParaRPr>
          </a:p>
        </p:txBody>
      </p:sp>
      <p:cxnSp>
        <p:nvCxnSpPr>
          <p:cNvPr id="127" name="直接连接符 126">
            <a:extLst>
              <a:ext uri="{FF2B5EF4-FFF2-40B4-BE49-F238E27FC236}">
                <a16:creationId xmlns:a16="http://schemas.microsoft.com/office/drawing/2014/main" xmlns="" id="{196FEE23-086F-4438-8686-ADBA20DF9515}"/>
              </a:ext>
            </a:extLst>
          </p:cNvPr>
          <p:cNvCxnSpPr>
            <a:cxnSpLocks/>
          </p:cNvCxnSpPr>
          <p:nvPr/>
        </p:nvCxnSpPr>
        <p:spPr>
          <a:xfrm flipH="1">
            <a:off x="6549181" y="2897809"/>
            <a:ext cx="320059" cy="21892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xmlns="" id="{04DDE7F2-131C-49D3-AB68-574666DD6A2B}"/>
              </a:ext>
            </a:extLst>
          </p:cNvPr>
          <p:cNvCxnSpPr>
            <a:cxnSpLocks/>
          </p:cNvCxnSpPr>
          <p:nvPr/>
        </p:nvCxnSpPr>
        <p:spPr>
          <a:xfrm>
            <a:off x="7471165" y="2897809"/>
            <a:ext cx="238670" cy="22776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29" name="图形 23">
            <a:extLst>
              <a:ext uri="{FF2B5EF4-FFF2-40B4-BE49-F238E27FC236}">
                <a16:creationId xmlns:a16="http://schemas.microsoft.com/office/drawing/2014/main" xmlns="" id="{BD2A3220-371D-4AE2-9B1A-CD6B19BE4C5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479711" y="2997151"/>
            <a:ext cx="411889" cy="398384"/>
          </a:xfrm>
          <a:prstGeom prst="rect">
            <a:avLst/>
          </a:prstGeom>
        </p:spPr>
      </p:pic>
      <p:pic>
        <p:nvPicPr>
          <p:cNvPr id="130" name="图形 23">
            <a:extLst>
              <a:ext uri="{FF2B5EF4-FFF2-40B4-BE49-F238E27FC236}">
                <a16:creationId xmlns:a16="http://schemas.microsoft.com/office/drawing/2014/main" xmlns="" id="{9C0FA653-2001-471E-923B-FECD55E3DE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300791" y="2997151"/>
            <a:ext cx="411889" cy="398384"/>
          </a:xfrm>
          <a:prstGeom prst="rect">
            <a:avLst/>
          </a:prstGeom>
        </p:spPr>
      </p:pic>
      <p:sp>
        <p:nvSpPr>
          <p:cNvPr id="131" name="íşlïḍè">
            <a:extLst>
              <a:ext uri="{FF2B5EF4-FFF2-40B4-BE49-F238E27FC236}">
                <a16:creationId xmlns:a16="http://schemas.microsoft.com/office/drawing/2014/main" xmlns="" id="{D453027F-9445-4CE6-938D-B0C9657C81B4}"/>
              </a:ext>
            </a:extLst>
          </p:cNvPr>
          <p:cNvSpPr txBox="1"/>
          <p:nvPr/>
        </p:nvSpPr>
        <p:spPr>
          <a:xfrm>
            <a:off x="6664213"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H3</a:t>
            </a:r>
          </a:p>
        </p:txBody>
      </p:sp>
      <p:sp>
        <p:nvSpPr>
          <p:cNvPr id="132" name="íşlïḍè">
            <a:extLst>
              <a:ext uri="{FF2B5EF4-FFF2-40B4-BE49-F238E27FC236}">
                <a16:creationId xmlns:a16="http://schemas.microsoft.com/office/drawing/2014/main" xmlns="" id="{DF64CF7B-F752-4D6C-B317-98704D14AACE}"/>
              </a:ext>
            </a:extLst>
          </p:cNvPr>
          <p:cNvSpPr txBox="1"/>
          <p:nvPr/>
        </p:nvSpPr>
        <p:spPr>
          <a:xfrm>
            <a:off x="7882281"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H4</a:t>
            </a:r>
          </a:p>
        </p:txBody>
      </p:sp>
      <p:sp>
        <p:nvSpPr>
          <p:cNvPr id="133" name="íşlïḍè">
            <a:extLst>
              <a:ext uri="{FF2B5EF4-FFF2-40B4-BE49-F238E27FC236}">
                <a16:creationId xmlns:a16="http://schemas.microsoft.com/office/drawing/2014/main" xmlns="" id="{7C3BC9C0-EAD8-4BF3-95D8-A55DE5BDD1AA}"/>
              </a:ext>
            </a:extLst>
          </p:cNvPr>
          <p:cNvSpPr txBox="1"/>
          <p:nvPr/>
        </p:nvSpPr>
        <p:spPr>
          <a:xfrm>
            <a:off x="6519156"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134" name="íşlïḍè">
            <a:extLst>
              <a:ext uri="{FF2B5EF4-FFF2-40B4-BE49-F238E27FC236}">
                <a16:creationId xmlns:a16="http://schemas.microsoft.com/office/drawing/2014/main" xmlns="" id="{363E6E15-C152-4851-ABBF-E9ABA1820D26}"/>
              </a:ext>
            </a:extLst>
          </p:cNvPr>
          <p:cNvSpPr txBox="1"/>
          <p:nvPr/>
        </p:nvSpPr>
        <p:spPr>
          <a:xfrm>
            <a:off x="7495462"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sp>
        <p:nvSpPr>
          <p:cNvPr id="135" name="íşlïḍè">
            <a:extLst>
              <a:ext uri="{FF2B5EF4-FFF2-40B4-BE49-F238E27FC236}">
                <a16:creationId xmlns:a16="http://schemas.microsoft.com/office/drawing/2014/main" xmlns="" id="{0C618828-3FEE-4349-9DEB-558945556512}"/>
              </a:ext>
            </a:extLst>
          </p:cNvPr>
          <p:cNvSpPr txBox="1"/>
          <p:nvPr/>
        </p:nvSpPr>
        <p:spPr>
          <a:xfrm>
            <a:off x="5945402"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192.168.1.66/26</a:t>
            </a:r>
          </a:p>
        </p:txBody>
      </p:sp>
      <p:sp>
        <p:nvSpPr>
          <p:cNvPr id="136" name="íşlïḍè">
            <a:extLst>
              <a:ext uri="{FF2B5EF4-FFF2-40B4-BE49-F238E27FC236}">
                <a16:creationId xmlns:a16="http://schemas.microsoft.com/office/drawing/2014/main" xmlns="" id="{2DF7E607-33F3-4E8E-88F9-3D449F70AA9E}"/>
              </a:ext>
            </a:extLst>
          </p:cNvPr>
          <p:cNvSpPr txBox="1"/>
          <p:nvPr/>
        </p:nvSpPr>
        <p:spPr>
          <a:xfrm>
            <a:off x="5945402" y="3594064"/>
            <a:ext cx="1034978" cy="271072"/>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sp>
        <p:nvSpPr>
          <p:cNvPr id="137" name="íşlïḍè">
            <a:extLst>
              <a:ext uri="{FF2B5EF4-FFF2-40B4-BE49-F238E27FC236}">
                <a16:creationId xmlns:a16="http://schemas.microsoft.com/office/drawing/2014/main" xmlns="" id="{D73E80EE-5846-4A60-BCDF-94CB7767B820}"/>
              </a:ext>
            </a:extLst>
          </p:cNvPr>
          <p:cNvSpPr txBox="1"/>
          <p:nvPr/>
        </p:nvSpPr>
        <p:spPr>
          <a:xfrm>
            <a:off x="7192345"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192.168.67/26</a:t>
            </a:r>
          </a:p>
        </p:txBody>
      </p:sp>
      <p:sp>
        <p:nvSpPr>
          <p:cNvPr id="138" name="íşlïḍè">
            <a:extLst>
              <a:ext uri="{FF2B5EF4-FFF2-40B4-BE49-F238E27FC236}">
                <a16:creationId xmlns:a16="http://schemas.microsoft.com/office/drawing/2014/main" xmlns="" id="{0DCF6904-405F-429C-A842-B1B4ACFC1BD9}"/>
              </a:ext>
            </a:extLst>
          </p:cNvPr>
          <p:cNvSpPr txBox="1"/>
          <p:nvPr/>
        </p:nvSpPr>
        <p:spPr>
          <a:xfrm>
            <a:off x="7192345" y="3594064"/>
            <a:ext cx="1034978" cy="271072"/>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cxnSp>
        <p:nvCxnSpPr>
          <p:cNvPr id="68" name="连接符: 肘形 67">
            <a:extLst>
              <a:ext uri="{FF2B5EF4-FFF2-40B4-BE49-F238E27FC236}">
                <a16:creationId xmlns:a16="http://schemas.microsoft.com/office/drawing/2014/main" xmlns="" id="{C82D39C7-84C9-4079-8D82-CE3C358BC2A3}"/>
              </a:ext>
            </a:extLst>
          </p:cNvPr>
          <p:cNvCxnSpPr>
            <a:stCxn id="3" idx="0"/>
            <a:endCxn id="124" idx="1"/>
          </p:cNvCxnSpPr>
          <p:nvPr/>
        </p:nvCxnSpPr>
        <p:spPr>
          <a:xfrm rot="5400000" flipH="1" flipV="1">
            <a:off x="3333664" y="1425369"/>
            <a:ext cx="222276" cy="2122441"/>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9" name="连接符: 肘形 138">
            <a:extLst>
              <a:ext uri="{FF2B5EF4-FFF2-40B4-BE49-F238E27FC236}">
                <a16:creationId xmlns:a16="http://schemas.microsoft.com/office/drawing/2014/main" xmlns="" id="{AFADC1B8-D2A9-42E3-B0E6-873B0A532773}"/>
              </a:ext>
            </a:extLst>
          </p:cNvPr>
          <p:cNvCxnSpPr>
            <a:cxnSpLocks/>
            <a:stCxn id="124" idx="3"/>
            <a:endCxn id="126" idx="0"/>
          </p:cNvCxnSpPr>
          <p:nvPr/>
        </p:nvCxnSpPr>
        <p:spPr>
          <a:xfrm>
            <a:off x="5107948" y="2375450"/>
            <a:ext cx="2062255" cy="222276"/>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1" name="íşlïḍè">
            <a:extLst>
              <a:ext uri="{FF2B5EF4-FFF2-40B4-BE49-F238E27FC236}">
                <a16:creationId xmlns:a16="http://schemas.microsoft.com/office/drawing/2014/main" xmlns="" id="{E46B6243-AF36-4FE8-AC24-0BA12D63CC23}"/>
              </a:ext>
            </a:extLst>
          </p:cNvPr>
          <p:cNvSpPr txBox="1"/>
          <p:nvPr/>
        </p:nvSpPr>
        <p:spPr>
          <a:xfrm>
            <a:off x="2364205" y="235901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IF1</a:t>
            </a:r>
          </a:p>
        </p:txBody>
      </p:sp>
      <p:sp>
        <p:nvSpPr>
          <p:cNvPr id="142" name="íşlïḍè">
            <a:extLst>
              <a:ext uri="{FF2B5EF4-FFF2-40B4-BE49-F238E27FC236}">
                <a16:creationId xmlns:a16="http://schemas.microsoft.com/office/drawing/2014/main" xmlns="" id="{B29348F7-3EE9-422B-8C34-95194176258D}"/>
              </a:ext>
            </a:extLst>
          </p:cNvPr>
          <p:cNvSpPr txBox="1"/>
          <p:nvPr/>
        </p:nvSpPr>
        <p:spPr>
          <a:xfrm>
            <a:off x="7138341" y="235901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IF1</a:t>
            </a:r>
          </a:p>
        </p:txBody>
      </p:sp>
      <p:sp>
        <p:nvSpPr>
          <p:cNvPr id="144" name="íşlïḍè">
            <a:extLst>
              <a:ext uri="{FF2B5EF4-FFF2-40B4-BE49-F238E27FC236}">
                <a16:creationId xmlns:a16="http://schemas.microsoft.com/office/drawing/2014/main" xmlns="" id="{DEF1343C-7980-403E-9B79-B5F7AF2ED433}"/>
              </a:ext>
            </a:extLst>
          </p:cNvPr>
          <p:cNvSpPr txBox="1"/>
          <p:nvPr/>
        </p:nvSpPr>
        <p:spPr>
          <a:xfrm>
            <a:off x="4136349" y="2141799"/>
            <a:ext cx="411889" cy="271072"/>
          </a:xfrm>
          <a:prstGeom prst="rect">
            <a:avLst/>
          </a:prstGeom>
          <a:noFill/>
        </p:spPr>
        <p:txBody>
          <a:bodyPr wrap="square" lIns="68580" tIns="34290" rIns="68580" bIns="34290" anchor="ctr">
            <a:noAutofit/>
          </a:bodyPr>
          <a:lstStyle/>
          <a:p>
            <a:r>
              <a:rPr lang="en-US" altLang="zh-CN" sz="1050" b="1" dirty="0">
                <a:solidFill>
                  <a:srgbClr val="000000"/>
                </a:solidFill>
              </a:rPr>
              <a:t>IF2</a:t>
            </a:r>
          </a:p>
        </p:txBody>
      </p:sp>
      <p:sp>
        <p:nvSpPr>
          <p:cNvPr id="145" name="íşlïḍè">
            <a:extLst>
              <a:ext uri="{FF2B5EF4-FFF2-40B4-BE49-F238E27FC236}">
                <a16:creationId xmlns:a16="http://schemas.microsoft.com/office/drawing/2014/main" xmlns="" id="{08306B2C-DEB7-4FCA-A6FC-A6AB94717A26}"/>
              </a:ext>
            </a:extLst>
          </p:cNvPr>
          <p:cNvSpPr txBox="1"/>
          <p:nvPr/>
        </p:nvSpPr>
        <p:spPr>
          <a:xfrm>
            <a:off x="5124681" y="2141799"/>
            <a:ext cx="411889" cy="271072"/>
          </a:xfrm>
          <a:prstGeom prst="rect">
            <a:avLst/>
          </a:prstGeom>
          <a:noFill/>
        </p:spPr>
        <p:txBody>
          <a:bodyPr wrap="square" lIns="68580" tIns="34290" rIns="68580" bIns="34290" anchor="ctr">
            <a:noAutofit/>
          </a:bodyPr>
          <a:lstStyle/>
          <a:p>
            <a:r>
              <a:rPr lang="en-US" altLang="zh-CN" sz="1050" b="1" dirty="0">
                <a:solidFill>
                  <a:srgbClr val="000000"/>
                </a:solidFill>
              </a:rPr>
              <a:t>IF3</a:t>
            </a:r>
          </a:p>
        </p:txBody>
      </p:sp>
      <p:cxnSp>
        <p:nvCxnSpPr>
          <p:cNvPr id="148" name="直接连接符 147">
            <a:extLst>
              <a:ext uri="{FF2B5EF4-FFF2-40B4-BE49-F238E27FC236}">
                <a16:creationId xmlns:a16="http://schemas.microsoft.com/office/drawing/2014/main" xmlns="" id="{8FA37A8E-7F97-41D4-A18D-6B6044B6C940}"/>
              </a:ext>
            </a:extLst>
          </p:cNvPr>
          <p:cNvCxnSpPr>
            <a:stCxn id="124" idx="0"/>
            <a:endCxn id="146" idx="2"/>
          </p:cNvCxnSpPr>
          <p:nvPr/>
        </p:nvCxnSpPr>
        <p:spPr>
          <a:xfrm flipH="1" flipV="1">
            <a:off x="4806985" y="1780530"/>
            <a:ext cx="1" cy="444879"/>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0" name="íşlïḍè">
            <a:extLst>
              <a:ext uri="{FF2B5EF4-FFF2-40B4-BE49-F238E27FC236}">
                <a16:creationId xmlns:a16="http://schemas.microsoft.com/office/drawing/2014/main" xmlns="" id="{02EB89DF-D135-4A4D-8288-A8DB4DF693DA}"/>
              </a:ext>
            </a:extLst>
          </p:cNvPr>
          <p:cNvSpPr txBox="1"/>
          <p:nvPr/>
        </p:nvSpPr>
        <p:spPr>
          <a:xfrm>
            <a:off x="4760619" y="1732042"/>
            <a:ext cx="1247075" cy="271072"/>
          </a:xfrm>
          <a:prstGeom prst="rect">
            <a:avLst/>
          </a:prstGeom>
          <a:noFill/>
        </p:spPr>
        <p:txBody>
          <a:bodyPr wrap="square" lIns="68580" tIns="34290" rIns="68580" bIns="34290" anchor="ctr">
            <a:noAutofit/>
          </a:bodyPr>
          <a:lstStyle/>
          <a:p>
            <a:r>
              <a:rPr lang="en-US" altLang="zh-CN" sz="1100" b="1" dirty="0">
                <a:solidFill>
                  <a:srgbClr val="000000"/>
                </a:solidFill>
              </a:rPr>
              <a:t>192.168.1.253/30</a:t>
            </a:r>
          </a:p>
        </p:txBody>
      </p:sp>
      <p:sp>
        <p:nvSpPr>
          <p:cNvPr id="151" name="íşlïḍè">
            <a:extLst>
              <a:ext uri="{FF2B5EF4-FFF2-40B4-BE49-F238E27FC236}">
                <a16:creationId xmlns:a16="http://schemas.microsoft.com/office/drawing/2014/main" xmlns="" id="{6F43B559-44F2-44EB-A1B2-A853C14C6FF3}"/>
              </a:ext>
            </a:extLst>
          </p:cNvPr>
          <p:cNvSpPr txBox="1"/>
          <p:nvPr/>
        </p:nvSpPr>
        <p:spPr>
          <a:xfrm>
            <a:off x="4506023" y="1675719"/>
            <a:ext cx="263051" cy="271072"/>
          </a:xfrm>
          <a:prstGeom prst="rect">
            <a:avLst/>
          </a:prstGeom>
          <a:noFill/>
        </p:spPr>
        <p:txBody>
          <a:bodyPr wrap="square" lIns="68580" tIns="34290" rIns="68580" bIns="34290" anchor="ctr">
            <a:noAutofit/>
          </a:bodyPr>
          <a:lstStyle/>
          <a:p>
            <a:r>
              <a:rPr lang="en-US" altLang="zh-CN" sz="1100" b="1" dirty="0">
                <a:solidFill>
                  <a:srgbClr val="000000"/>
                </a:solidFill>
              </a:rPr>
              <a:t>R</a:t>
            </a:r>
          </a:p>
        </p:txBody>
      </p:sp>
      <p:cxnSp>
        <p:nvCxnSpPr>
          <p:cNvPr id="154" name="直接连接符 153">
            <a:extLst>
              <a:ext uri="{FF2B5EF4-FFF2-40B4-BE49-F238E27FC236}">
                <a16:creationId xmlns:a16="http://schemas.microsoft.com/office/drawing/2014/main" xmlns="" id="{4C9B55B3-444F-4658-9920-42BBA565526D}"/>
              </a:ext>
            </a:extLst>
          </p:cNvPr>
          <p:cNvCxnSpPr>
            <a:cxnSpLocks/>
          </p:cNvCxnSpPr>
          <p:nvPr/>
        </p:nvCxnSpPr>
        <p:spPr>
          <a:xfrm flipH="1">
            <a:off x="1980105" y="1619468"/>
            <a:ext cx="2823227"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2" name="云形 151">
            <a:extLst>
              <a:ext uri="{FF2B5EF4-FFF2-40B4-BE49-F238E27FC236}">
                <a16:creationId xmlns:a16="http://schemas.microsoft.com/office/drawing/2014/main" xmlns="" id="{194FC6E7-D643-446D-9527-A441105D7619}"/>
              </a:ext>
            </a:extLst>
          </p:cNvPr>
          <p:cNvSpPr/>
          <p:nvPr/>
        </p:nvSpPr>
        <p:spPr>
          <a:xfrm>
            <a:off x="1275388" y="1363733"/>
            <a:ext cx="1146236" cy="679208"/>
          </a:xfrm>
          <a:prstGeom prst="cloud">
            <a:avLst/>
          </a:prstGeom>
          <a:ln>
            <a:tailEnd type="non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500" b="1" dirty="0">
                <a:solidFill>
                  <a:srgbClr val="FFFFFF"/>
                </a:solidFill>
              </a:rPr>
              <a:t>Internet</a:t>
            </a:r>
            <a:endParaRPr lang="zh-CN" altLang="en-US" sz="1500" b="1" dirty="0">
              <a:solidFill>
                <a:srgbClr val="FFFFFF"/>
              </a:solidFill>
            </a:endParaRPr>
          </a:p>
        </p:txBody>
      </p:sp>
      <p:pic>
        <p:nvPicPr>
          <p:cNvPr id="146" name="图形 24">
            <a:extLst>
              <a:ext uri="{FF2B5EF4-FFF2-40B4-BE49-F238E27FC236}">
                <a16:creationId xmlns:a16="http://schemas.microsoft.com/office/drawing/2014/main" xmlns="" id="{72AF3464-37E3-41D6-A0DF-6FDAB4C85C6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635298" y="1502560"/>
            <a:ext cx="343374" cy="277970"/>
          </a:xfrm>
          <a:prstGeom prst="rect">
            <a:avLst/>
          </a:prstGeom>
        </p:spPr>
      </p:pic>
      <p:sp>
        <p:nvSpPr>
          <p:cNvPr id="156" name="íşlïḍè">
            <a:extLst>
              <a:ext uri="{FF2B5EF4-FFF2-40B4-BE49-F238E27FC236}">
                <a16:creationId xmlns:a16="http://schemas.microsoft.com/office/drawing/2014/main" xmlns="" id="{31A9D300-17EB-4B73-868D-07784B0161A4}"/>
              </a:ext>
            </a:extLst>
          </p:cNvPr>
          <p:cNvSpPr txBox="1"/>
          <p:nvPr/>
        </p:nvSpPr>
        <p:spPr>
          <a:xfrm>
            <a:off x="3875676" y="1376986"/>
            <a:ext cx="837586" cy="271072"/>
          </a:xfrm>
          <a:prstGeom prst="rect">
            <a:avLst/>
          </a:prstGeom>
          <a:noFill/>
        </p:spPr>
        <p:txBody>
          <a:bodyPr wrap="square" lIns="68580" tIns="34290" rIns="68580" bIns="34290" anchor="ctr">
            <a:noAutofit/>
          </a:bodyPr>
          <a:lstStyle/>
          <a:p>
            <a:r>
              <a:rPr lang="en-US" altLang="zh-CN" sz="1100" b="1" dirty="0">
                <a:solidFill>
                  <a:srgbClr val="000000"/>
                </a:solidFill>
              </a:rPr>
              <a:t>101.1.2.10</a:t>
            </a:r>
          </a:p>
        </p:txBody>
      </p:sp>
      <p:sp>
        <p:nvSpPr>
          <p:cNvPr id="157" name="íşlïḍè">
            <a:extLst>
              <a:ext uri="{FF2B5EF4-FFF2-40B4-BE49-F238E27FC236}">
                <a16:creationId xmlns:a16="http://schemas.microsoft.com/office/drawing/2014/main" xmlns="" id="{F4F1CA89-1E9A-4B93-80E0-BEE0BA679557}"/>
              </a:ext>
            </a:extLst>
          </p:cNvPr>
          <p:cNvSpPr txBox="1"/>
          <p:nvPr/>
        </p:nvSpPr>
        <p:spPr>
          <a:xfrm>
            <a:off x="232761" y="3821880"/>
            <a:ext cx="1494074" cy="271072"/>
          </a:xfrm>
          <a:prstGeom prst="rect">
            <a:avLst/>
          </a:prstGeom>
          <a:noFill/>
        </p:spPr>
        <p:txBody>
          <a:bodyPr wrap="square" lIns="68580" tIns="34290" rIns="68580" bIns="34290" anchor="ctr">
            <a:noAutofit/>
          </a:bodyPr>
          <a:lstStyle/>
          <a:p>
            <a:r>
              <a:rPr lang="zh-CN" altLang="en-US" sz="1350" b="1" dirty="0">
                <a:solidFill>
                  <a:srgbClr val="000000"/>
                </a:solidFill>
              </a:rPr>
              <a:t>请回答以下问题：</a:t>
            </a:r>
            <a:endParaRPr lang="en-US" altLang="zh-CN" sz="1350" b="1" dirty="0">
              <a:solidFill>
                <a:srgbClr val="000000"/>
              </a:solidFill>
            </a:endParaRPr>
          </a:p>
        </p:txBody>
      </p:sp>
      <p:sp>
        <p:nvSpPr>
          <p:cNvPr id="158" name="íşlïḍè">
            <a:extLst>
              <a:ext uri="{FF2B5EF4-FFF2-40B4-BE49-F238E27FC236}">
                <a16:creationId xmlns:a16="http://schemas.microsoft.com/office/drawing/2014/main" xmlns="" id="{3C361B48-AE3B-4A5A-BEB3-339782B63BA1}"/>
              </a:ext>
            </a:extLst>
          </p:cNvPr>
          <p:cNvSpPr txBox="1"/>
          <p:nvPr/>
        </p:nvSpPr>
        <p:spPr>
          <a:xfrm>
            <a:off x="588544" y="4059162"/>
            <a:ext cx="4725172"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1</a:t>
            </a:r>
            <a:r>
              <a:rPr lang="zh-CN" altLang="en-US" sz="1350" b="1" dirty="0">
                <a:solidFill>
                  <a:srgbClr val="000000"/>
                </a:solidFill>
              </a:rPr>
              <a:t>）设备</a:t>
            </a:r>
            <a:r>
              <a:rPr lang="en-US" altLang="zh-CN" sz="1350" b="1" dirty="0">
                <a:solidFill>
                  <a:srgbClr val="000000"/>
                </a:solidFill>
              </a:rPr>
              <a:t>1</a:t>
            </a:r>
            <a:r>
              <a:rPr lang="zh-CN" altLang="en-US" sz="1350" b="1" dirty="0">
                <a:solidFill>
                  <a:srgbClr val="000000"/>
                </a:solidFill>
              </a:rPr>
              <a:t>、设备</a:t>
            </a:r>
            <a:r>
              <a:rPr lang="en-US" altLang="zh-CN" sz="1350" b="1" dirty="0">
                <a:solidFill>
                  <a:srgbClr val="000000"/>
                </a:solidFill>
              </a:rPr>
              <a:t>2</a:t>
            </a:r>
            <a:r>
              <a:rPr lang="zh-CN" altLang="en-US" sz="1350" b="1" dirty="0">
                <a:solidFill>
                  <a:srgbClr val="000000"/>
                </a:solidFill>
              </a:rPr>
              <a:t>和设备</a:t>
            </a:r>
            <a:r>
              <a:rPr lang="en-US" altLang="zh-CN" sz="1350" b="1" dirty="0">
                <a:solidFill>
                  <a:srgbClr val="000000"/>
                </a:solidFill>
              </a:rPr>
              <a:t>3</a:t>
            </a:r>
            <a:r>
              <a:rPr lang="zh-CN" altLang="en-US" sz="1350" b="1" dirty="0">
                <a:solidFill>
                  <a:srgbClr val="000000"/>
                </a:solidFill>
              </a:rPr>
              <a:t>分别应选择什么类型网络设备？</a:t>
            </a:r>
            <a:endParaRPr lang="en-US" altLang="zh-CN" sz="1350" b="1" dirty="0">
              <a:solidFill>
                <a:srgbClr val="000000"/>
              </a:solidFill>
            </a:endParaRPr>
          </a:p>
        </p:txBody>
      </p:sp>
      <p:sp>
        <p:nvSpPr>
          <p:cNvPr id="159" name="íşlïḍè">
            <a:extLst>
              <a:ext uri="{FF2B5EF4-FFF2-40B4-BE49-F238E27FC236}">
                <a16:creationId xmlns:a16="http://schemas.microsoft.com/office/drawing/2014/main" xmlns="" id="{73424B87-9140-4128-9257-CAAA7058C72E}"/>
              </a:ext>
            </a:extLst>
          </p:cNvPr>
          <p:cNvSpPr txBox="1"/>
          <p:nvPr/>
        </p:nvSpPr>
        <p:spPr>
          <a:xfrm>
            <a:off x="588544" y="4309358"/>
            <a:ext cx="8326856"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2</a:t>
            </a:r>
            <a:r>
              <a:rPr lang="zh-CN" altLang="en-US" sz="1350" b="1" dirty="0">
                <a:solidFill>
                  <a:srgbClr val="000000"/>
                </a:solidFill>
              </a:rPr>
              <a:t>）设备</a:t>
            </a:r>
            <a:r>
              <a:rPr lang="en-US" altLang="zh-CN" sz="1350" b="1" dirty="0">
                <a:solidFill>
                  <a:srgbClr val="000000"/>
                </a:solidFill>
              </a:rPr>
              <a:t>1</a:t>
            </a:r>
            <a:r>
              <a:rPr lang="zh-CN" altLang="en-US" sz="1350" b="1" dirty="0">
                <a:solidFill>
                  <a:srgbClr val="000000"/>
                </a:solidFill>
              </a:rPr>
              <a:t>、设备</a:t>
            </a:r>
            <a:r>
              <a:rPr lang="en-US" altLang="zh-CN" sz="1350" b="1" dirty="0">
                <a:solidFill>
                  <a:srgbClr val="000000"/>
                </a:solidFill>
              </a:rPr>
              <a:t>2</a:t>
            </a:r>
            <a:r>
              <a:rPr lang="zh-CN" altLang="en-US" sz="1350" b="1" dirty="0">
                <a:solidFill>
                  <a:srgbClr val="000000"/>
                </a:solidFill>
              </a:rPr>
              <a:t>和设备</a:t>
            </a:r>
            <a:r>
              <a:rPr lang="en-US" altLang="zh-CN" sz="1350" b="1" dirty="0">
                <a:solidFill>
                  <a:srgbClr val="000000"/>
                </a:solidFill>
              </a:rPr>
              <a:t>3</a:t>
            </a:r>
            <a:r>
              <a:rPr lang="zh-CN" altLang="en-US" sz="1350" b="1" dirty="0">
                <a:solidFill>
                  <a:srgbClr val="000000"/>
                </a:solidFill>
              </a:rPr>
              <a:t>中，哪几个设备的接口需要配置</a:t>
            </a:r>
            <a:r>
              <a:rPr lang="en-US" altLang="zh-CN" sz="1350" b="1" dirty="0">
                <a:solidFill>
                  <a:srgbClr val="000000"/>
                </a:solidFill>
              </a:rPr>
              <a:t>IP</a:t>
            </a:r>
            <a:r>
              <a:rPr lang="zh-CN" altLang="en-US" sz="1350" b="1" dirty="0">
                <a:solidFill>
                  <a:srgbClr val="000000"/>
                </a:solidFill>
              </a:rPr>
              <a:t>地址？并为对应的接口配置正确的</a:t>
            </a:r>
            <a:r>
              <a:rPr lang="en-US" altLang="zh-CN" sz="1350" b="1" dirty="0">
                <a:solidFill>
                  <a:srgbClr val="000000"/>
                </a:solidFill>
              </a:rPr>
              <a:t>IP</a:t>
            </a:r>
            <a:r>
              <a:rPr lang="zh-CN" altLang="en-US" sz="1350" b="1" dirty="0">
                <a:solidFill>
                  <a:srgbClr val="000000"/>
                </a:solidFill>
              </a:rPr>
              <a:t>地址。</a:t>
            </a:r>
            <a:endParaRPr lang="en-US" altLang="zh-CN" sz="1350" b="1" dirty="0">
              <a:solidFill>
                <a:srgbClr val="000000"/>
              </a:solidFill>
            </a:endParaRPr>
          </a:p>
        </p:txBody>
      </p:sp>
      <p:sp>
        <p:nvSpPr>
          <p:cNvPr id="164" name="íşlïḍè">
            <a:extLst>
              <a:ext uri="{FF2B5EF4-FFF2-40B4-BE49-F238E27FC236}">
                <a16:creationId xmlns:a16="http://schemas.microsoft.com/office/drawing/2014/main" xmlns="" id="{7AC10025-0A9D-40F4-AC2E-DAB1D85359EB}"/>
              </a:ext>
            </a:extLst>
          </p:cNvPr>
          <p:cNvSpPr txBox="1"/>
          <p:nvPr/>
        </p:nvSpPr>
        <p:spPr>
          <a:xfrm>
            <a:off x="588544" y="4559554"/>
            <a:ext cx="8326856"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4</a:t>
            </a:r>
            <a:r>
              <a:rPr lang="zh-CN" altLang="en-US" sz="1350" b="1" dirty="0">
                <a:solidFill>
                  <a:srgbClr val="000000"/>
                </a:solidFill>
              </a:rPr>
              <a:t>）若主机</a:t>
            </a:r>
            <a:r>
              <a:rPr lang="en-US" altLang="zh-CN" sz="1350" b="1" dirty="0">
                <a:solidFill>
                  <a:srgbClr val="000000"/>
                </a:solidFill>
              </a:rPr>
              <a:t>H3</a:t>
            </a:r>
            <a:r>
              <a:rPr lang="zh-CN" altLang="en-US" sz="1350" b="1" dirty="0">
                <a:solidFill>
                  <a:srgbClr val="000000"/>
                </a:solidFill>
              </a:rPr>
              <a:t>发送一个目的地址为</a:t>
            </a:r>
            <a:r>
              <a:rPr lang="en-US" altLang="zh-CN" sz="1350" b="1" dirty="0">
                <a:solidFill>
                  <a:srgbClr val="000000"/>
                </a:solidFill>
              </a:rPr>
              <a:t>192.168.1.127</a:t>
            </a:r>
            <a:r>
              <a:rPr lang="zh-CN" altLang="en-US" sz="1350" b="1" dirty="0">
                <a:solidFill>
                  <a:srgbClr val="000000"/>
                </a:solidFill>
              </a:rPr>
              <a:t>的</a:t>
            </a:r>
            <a:r>
              <a:rPr lang="en-US" altLang="zh-CN" sz="1350" b="1" dirty="0">
                <a:solidFill>
                  <a:srgbClr val="000000"/>
                </a:solidFill>
              </a:rPr>
              <a:t>IP</a:t>
            </a:r>
            <a:r>
              <a:rPr lang="zh-CN" altLang="en-US" sz="1350" b="1" dirty="0">
                <a:solidFill>
                  <a:srgbClr val="000000"/>
                </a:solidFill>
              </a:rPr>
              <a:t>数据报，网络中哪几个主机会收到该数据报？</a:t>
            </a:r>
            <a:endParaRPr lang="en-US" altLang="zh-CN" sz="1350" b="1" dirty="0">
              <a:solidFill>
                <a:srgbClr val="000000"/>
              </a:solidFill>
            </a:endParaRPr>
          </a:p>
        </p:txBody>
      </p:sp>
      <p:sp>
        <p:nvSpPr>
          <p:cNvPr id="59" name="矩形 58">
            <a:extLst>
              <a:ext uri="{FF2B5EF4-FFF2-40B4-BE49-F238E27FC236}">
                <a16:creationId xmlns:a16="http://schemas.microsoft.com/office/drawing/2014/main" xmlns="" id="{ECD59E62-F1F7-45E2-A7DC-23B5C703D8F3}"/>
              </a:ext>
            </a:extLst>
          </p:cNvPr>
          <p:cNvSpPr/>
          <p:nvPr/>
        </p:nvSpPr>
        <p:spPr>
          <a:xfrm>
            <a:off x="2047307" y="2599471"/>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交换机</a:t>
            </a:r>
          </a:p>
        </p:txBody>
      </p:sp>
      <p:sp>
        <p:nvSpPr>
          <p:cNvPr id="58" name="矩形 57">
            <a:extLst>
              <a:ext uri="{FF2B5EF4-FFF2-40B4-BE49-F238E27FC236}">
                <a16:creationId xmlns:a16="http://schemas.microsoft.com/office/drawing/2014/main" xmlns="" id="{4999B7DF-5D5C-4BC2-ADE4-06154A42F17C}"/>
              </a:ext>
            </a:extLst>
          </p:cNvPr>
          <p:cNvSpPr/>
          <p:nvPr/>
        </p:nvSpPr>
        <p:spPr>
          <a:xfrm>
            <a:off x="6832195" y="2594731"/>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交换机</a:t>
            </a:r>
          </a:p>
        </p:txBody>
      </p:sp>
      <p:sp>
        <p:nvSpPr>
          <p:cNvPr id="61" name="矩形 60">
            <a:extLst>
              <a:ext uri="{FF2B5EF4-FFF2-40B4-BE49-F238E27FC236}">
                <a16:creationId xmlns:a16="http://schemas.microsoft.com/office/drawing/2014/main" xmlns="" id="{39125510-808A-4A7D-901C-7E4FF4B7564E}"/>
              </a:ext>
            </a:extLst>
          </p:cNvPr>
          <p:cNvSpPr/>
          <p:nvPr/>
        </p:nvSpPr>
        <p:spPr>
          <a:xfrm>
            <a:off x="4474161" y="2219856"/>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路由器</a:t>
            </a:r>
          </a:p>
        </p:txBody>
      </p:sp>
      <p:sp>
        <p:nvSpPr>
          <p:cNvPr id="62" name="íşlïḍè">
            <a:extLst>
              <a:ext uri="{FF2B5EF4-FFF2-40B4-BE49-F238E27FC236}">
                <a16:creationId xmlns:a16="http://schemas.microsoft.com/office/drawing/2014/main" xmlns="" id="{9D5CB299-4BB0-4D5A-B483-1623F186D741}"/>
              </a:ext>
            </a:extLst>
          </p:cNvPr>
          <p:cNvSpPr txBox="1"/>
          <p:nvPr/>
        </p:nvSpPr>
        <p:spPr>
          <a:xfrm>
            <a:off x="3624400" y="2335914"/>
            <a:ext cx="923837" cy="271072"/>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63" name="íşlïḍè">
            <a:extLst>
              <a:ext uri="{FF2B5EF4-FFF2-40B4-BE49-F238E27FC236}">
                <a16:creationId xmlns:a16="http://schemas.microsoft.com/office/drawing/2014/main" xmlns="" id="{A0D25EAB-6698-4AC1-8B09-39CDAB5203EA}"/>
              </a:ext>
            </a:extLst>
          </p:cNvPr>
          <p:cNvSpPr txBox="1"/>
          <p:nvPr/>
        </p:nvSpPr>
        <p:spPr>
          <a:xfrm>
            <a:off x="5088166" y="2335914"/>
            <a:ext cx="1034978" cy="271072"/>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cxnSp>
        <p:nvCxnSpPr>
          <p:cNvPr id="8" name="连接符: 曲线 7">
            <a:extLst>
              <a:ext uri="{FF2B5EF4-FFF2-40B4-BE49-F238E27FC236}">
                <a16:creationId xmlns:a16="http://schemas.microsoft.com/office/drawing/2014/main" xmlns="" id="{2A6B8E5D-37F2-4328-B16D-C58AF37F3E39}"/>
              </a:ext>
            </a:extLst>
          </p:cNvPr>
          <p:cNvCxnSpPr>
            <a:stCxn id="123" idx="3"/>
            <a:endCxn id="62" idx="2"/>
          </p:cNvCxnSpPr>
          <p:nvPr/>
        </p:nvCxnSpPr>
        <p:spPr>
          <a:xfrm flipV="1">
            <a:off x="3329562" y="2606986"/>
            <a:ext cx="756757" cy="1122614"/>
          </a:xfrm>
          <a:prstGeom prst="curved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4" name="连接符: 曲线 63">
            <a:extLst>
              <a:ext uri="{FF2B5EF4-FFF2-40B4-BE49-F238E27FC236}">
                <a16:creationId xmlns:a16="http://schemas.microsoft.com/office/drawing/2014/main" xmlns="" id="{40981BF3-C401-4DBF-A4FD-321678341F8E}"/>
              </a:ext>
            </a:extLst>
          </p:cNvPr>
          <p:cNvCxnSpPr>
            <a:cxnSpLocks/>
            <a:stCxn id="136" idx="1"/>
            <a:endCxn id="63" idx="2"/>
          </p:cNvCxnSpPr>
          <p:nvPr/>
        </p:nvCxnSpPr>
        <p:spPr>
          <a:xfrm rot="10800000">
            <a:off x="5605655" y="2606987"/>
            <a:ext cx="339747" cy="1122614"/>
          </a:xfrm>
          <a:prstGeom prst="curvedConnector2">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7" name="íşlïḍè">
            <a:extLst>
              <a:ext uri="{FF2B5EF4-FFF2-40B4-BE49-F238E27FC236}">
                <a16:creationId xmlns:a16="http://schemas.microsoft.com/office/drawing/2014/main" xmlns="" id="{CB8C431A-5C92-4E39-8027-28D53F26D2A4}"/>
              </a:ext>
            </a:extLst>
          </p:cNvPr>
          <p:cNvSpPr txBox="1"/>
          <p:nvPr/>
        </p:nvSpPr>
        <p:spPr>
          <a:xfrm>
            <a:off x="4496433" y="1990455"/>
            <a:ext cx="411889" cy="271072"/>
          </a:xfrm>
          <a:prstGeom prst="rect">
            <a:avLst/>
          </a:prstGeom>
          <a:noFill/>
        </p:spPr>
        <p:txBody>
          <a:bodyPr wrap="square" lIns="68580" tIns="34290" rIns="68580" bIns="34290" anchor="ctr">
            <a:noAutofit/>
          </a:bodyPr>
          <a:lstStyle/>
          <a:p>
            <a:r>
              <a:rPr lang="en-US" altLang="zh-CN" sz="1100" b="1" dirty="0">
                <a:solidFill>
                  <a:srgbClr val="000000"/>
                </a:solidFill>
              </a:rPr>
              <a:t>IF1</a:t>
            </a:r>
          </a:p>
        </p:txBody>
      </p:sp>
      <p:sp>
        <p:nvSpPr>
          <p:cNvPr id="69" name="íşlïḍè">
            <a:extLst>
              <a:ext uri="{FF2B5EF4-FFF2-40B4-BE49-F238E27FC236}">
                <a16:creationId xmlns:a16="http://schemas.microsoft.com/office/drawing/2014/main" xmlns="" id="{6399F8D1-01B9-408A-A5D9-FF1EE8441EC8}"/>
              </a:ext>
            </a:extLst>
          </p:cNvPr>
          <p:cNvSpPr txBox="1"/>
          <p:nvPr/>
        </p:nvSpPr>
        <p:spPr>
          <a:xfrm>
            <a:off x="4760619" y="1989489"/>
            <a:ext cx="1247075" cy="271072"/>
          </a:xfrm>
          <a:prstGeom prst="rect">
            <a:avLst/>
          </a:prstGeom>
          <a:noFill/>
        </p:spPr>
        <p:txBody>
          <a:bodyPr wrap="square" lIns="68580" tIns="34290" rIns="68580" bIns="34290" anchor="ctr">
            <a:noAutofit/>
          </a:bodyPr>
          <a:lstStyle/>
          <a:p>
            <a:r>
              <a:rPr lang="en-US" altLang="zh-CN" sz="1100" b="1" dirty="0">
                <a:solidFill>
                  <a:srgbClr val="000000"/>
                </a:solidFill>
              </a:rPr>
              <a:t>192.168.1.254/30</a:t>
            </a:r>
          </a:p>
        </p:txBody>
      </p:sp>
    </p:spTree>
    <p:custDataLst>
      <p:tags r:id="rId1"/>
    </p:custDataLst>
    <p:extLst>
      <p:ext uri="{BB962C8B-B14F-4D97-AF65-F5344CB8AC3E}">
        <p14:creationId xmlns:p14="http://schemas.microsoft.com/office/powerpoint/2010/main" val="1704619152"/>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p:cTn id="11" dur="500" fill="hold"/>
                                        <p:tgtEl>
                                          <p:spTgt spid="62"/>
                                        </p:tgtEl>
                                        <p:attrNameLst>
                                          <p:attrName>ppt_w</p:attrName>
                                        </p:attrNameLst>
                                      </p:cBhvr>
                                      <p:tavLst>
                                        <p:tav tm="0">
                                          <p:val>
                                            <p:fltVal val="0"/>
                                          </p:val>
                                        </p:tav>
                                        <p:tav tm="100000">
                                          <p:val>
                                            <p:strVal val="#ppt_w"/>
                                          </p:val>
                                        </p:tav>
                                      </p:tavLst>
                                    </p:anim>
                                    <p:anim calcmode="lin" valueType="num">
                                      <p:cBhvr>
                                        <p:cTn id="12" dur="500" fill="hold"/>
                                        <p:tgtEl>
                                          <p:spTgt spid="62"/>
                                        </p:tgtEl>
                                        <p:attrNameLst>
                                          <p:attrName>ppt_h</p:attrName>
                                        </p:attrNameLst>
                                      </p:cBhvr>
                                      <p:tavLst>
                                        <p:tav tm="0">
                                          <p:val>
                                            <p:fltVal val="0"/>
                                          </p:val>
                                        </p:tav>
                                        <p:tav tm="100000">
                                          <p:val>
                                            <p:strVal val="#ppt_h"/>
                                          </p:val>
                                        </p:tav>
                                      </p:tavLst>
                                    </p:anim>
                                    <p:animEffect transition="in" filter="fade">
                                      <p:cBhvr>
                                        <p:cTn id="13" dur="500"/>
                                        <p:tgtEl>
                                          <p:spTgt spid="6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4"/>
                                        </p:tgtEl>
                                        <p:attrNameLst>
                                          <p:attrName>style.visibility</p:attrName>
                                        </p:attrNameLst>
                                      </p:cBhvr>
                                      <p:to>
                                        <p:strVal val="visible"/>
                                      </p:to>
                                    </p:set>
                                    <p:animEffect transition="in" filter="wipe(down)">
                                      <p:cBhvr>
                                        <p:cTn id="18" dur="500"/>
                                        <p:tgtEl>
                                          <p:spTgt spid="64"/>
                                        </p:tgtEl>
                                      </p:cBhvr>
                                    </p:animEffect>
                                  </p:childTnLst>
                                </p:cTn>
                              </p:par>
                            </p:childTnLst>
                          </p:cTn>
                        </p:par>
                        <p:par>
                          <p:cTn id="19" fill="hold">
                            <p:stCondLst>
                              <p:cond delay="500"/>
                            </p:stCondLst>
                            <p:childTnLst>
                              <p:par>
                                <p:cTn id="20" presetID="53" presetClass="entr" presetSubtype="16" fill="hold" grpId="0" nodeType="afterEffect">
                                  <p:stCondLst>
                                    <p:cond delay="0"/>
                                  </p:stCondLst>
                                  <p:childTnLst>
                                    <p:set>
                                      <p:cBhvr>
                                        <p:cTn id="21" dur="1" fill="hold">
                                          <p:stCondLst>
                                            <p:cond delay="0"/>
                                          </p:stCondLst>
                                        </p:cTn>
                                        <p:tgtEl>
                                          <p:spTgt spid="63"/>
                                        </p:tgtEl>
                                        <p:attrNameLst>
                                          <p:attrName>style.visibility</p:attrName>
                                        </p:attrNameLst>
                                      </p:cBhvr>
                                      <p:to>
                                        <p:strVal val="visible"/>
                                      </p:to>
                                    </p:set>
                                    <p:anim calcmode="lin" valueType="num">
                                      <p:cBhvr>
                                        <p:cTn id="22" dur="500" fill="hold"/>
                                        <p:tgtEl>
                                          <p:spTgt spid="63"/>
                                        </p:tgtEl>
                                        <p:attrNameLst>
                                          <p:attrName>ppt_w</p:attrName>
                                        </p:attrNameLst>
                                      </p:cBhvr>
                                      <p:tavLst>
                                        <p:tav tm="0">
                                          <p:val>
                                            <p:fltVal val="0"/>
                                          </p:val>
                                        </p:tav>
                                        <p:tav tm="100000">
                                          <p:val>
                                            <p:strVal val="#ppt_w"/>
                                          </p:val>
                                        </p:tav>
                                      </p:tavLst>
                                    </p:anim>
                                    <p:anim calcmode="lin" valueType="num">
                                      <p:cBhvr>
                                        <p:cTn id="23" dur="500" fill="hold"/>
                                        <p:tgtEl>
                                          <p:spTgt spid="63"/>
                                        </p:tgtEl>
                                        <p:attrNameLst>
                                          <p:attrName>ppt_h</p:attrName>
                                        </p:attrNameLst>
                                      </p:cBhvr>
                                      <p:tavLst>
                                        <p:tav tm="0">
                                          <p:val>
                                            <p:fltVal val="0"/>
                                          </p:val>
                                        </p:tav>
                                        <p:tav tm="100000">
                                          <p:val>
                                            <p:strVal val="#ppt_h"/>
                                          </p:val>
                                        </p:tav>
                                      </p:tavLst>
                                    </p:anim>
                                    <p:animEffect transition="in" filter="fade">
                                      <p:cBhvr>
                                        <p:cTn id="24" dur="500"/>
                                        <p:tgtEl>
                                          <p:spTgt spid="6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2" fill="hold" grpId="0" nodeType="clickEffect">
                                  <p:stCondLst>
                                    <p:cond delay="0"/>
                                  </p:stCondLst>
                                  <p:childTnLst>
                                    <p:set>
                                      <p:cBhvr>
                                        <p:cTn id="28" dur="1" fill="hold">
                                          <p:stCondLst>
                                            <p:cond delay="0"/>
                                          </p:stCondLst>
                                        </p:cTn>
                                        <p:tgtEl>
                                          <p:spTgt spid="69"/>
                                        </p:tgtEl>
                                        <p:attrNameLst>
                                          <p:attrName>style.visibility</p:attrName>
                                        </p:attrNameLst>
                                      </p:cBhvr>
                                      <p:to>
                                        <p:strVal val="visible"/>
                                      </p:to>
                                    </p:set>
                                    <p:anim calcmode="lin" valueType="num">
                                      <p:cBhvr additive="base">
                                        <p:cTn id="29" dur="500"/>
                                        <p:tgtEl>
                                          <p:spTgt spid="69"/>
                                        </p:tgtEl>
                                        <p:attrNameLst>
                                          <p:attrName>ppt_x</p:attrName>
                                        </p:attrNameLst>
                                      </p:cBhvr>
                                      <p:tavLst>
                                        <p:tav tm="0">
                                          <p:val>
                                            <p:strVal val="#ppt_x+#ppt_w*1.125000"/>
                                          </p:val>
                                        </p:tav>
                                        <p:tav tm="100000">
                                          <p:val>
                                            <p:strVal val="#ppt_x"/>
                                          </p:val>
                                        </p:tav>
                                      </p:tavLst>
                                    </p:anim>
                                    <p:animEffect transition="in" filter="wipe(left)">
                                      <p:cBhvr>
                                        <p:cTn id="3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3" grpId="0"/>
      <p:bldP spid="69"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72" name="íşlïḍè">
            <a:extLst>
              <a:ext uri="{FF2B5EF4-FFF2-40B4-BE49-F238E27FC236}">
                <a16:creationId xmlns:a16="http://schemas.microsoft.com/office/drawing/2014/main" xmlns="" id="{89AFB588-0333-4AEC-B8D9-FC05BF95186D}"/>
              </a:ext>
            </a:extLst>
          </p:cNvPr>
          <p:cNvSpPr txBox="1"/>
          <p:nvPr/>
        </p:nvSpPr>
        <p:spPr>
          <a:xfrm>
            <a:off x="228600" y="857226"/>
            <a:ext cx="8686800" cy="509443"/>
          </a:xfrm>
          <a:prstGeom prst="rect">
            <a:avLst/>
          </a:prstGeom>
          <a:noFill/>
        </p:spPr>
        <p:txBody>
          <a:bodyPr wrap="square" lIns="68580" tIns="34290" rIns="68580" bIns="34290" anchor="ctr">
            <a:noAutofit/>
          </a:bodyPr>
          <a:lstStyle/>
          <a:p>
            <a:r>
              <a:rPr lang="en-US" altLang="zh-CN" sz="1350" b="1" dirty="0">
                <a:solidFill>
                  <a:srgbClr val="000000"/>
                </a:solidFill>
              </a:rPr>
              <a:t>【2019</a:t>
            </a:r>
            <a:r>
              <a:rPr lang="zh-CN" altLang="en-US" sz="1350" b="1" dirty="0">
                <a:solidFill>
                  <a:srgbClr val="000000"/>
                </a:solidFill>
              </a:rPr>
              <a:t>年 题</a:t>
            </a:r>
            <a:r>
              <a:rPr lang="en-US" altLang="zh-CN" sz="1350" b="1" dirty="0">
                <a:solidFill>
                  <a:srgbClr val="000000"/>
                </a:solidFill>
              </a:rPr>
              <a:t>47】</a:t>
            </a:r>
            <a:r>
              <a:rPr lang="zh-CN" altLang="en-US" sz="1350" b="1" dirty="0">
                <a:solidFill>
                  <a:srgbClr val="000000"/>
                </a:solidFill>
              </a:rPr>
              <a:t>某网络拓扑如下图所示，其中</a:t>
            </a:r>
            <a:r>
              <a:rPr lang="en-US" altLang="zh-CN" sz="1350" b="1" dirty="0">
                <a:solidFill>
                  <a:srgbClr val="000000"/>
                </a:solidFill>
              </a:rPr>
              <a:t>R</a:t>
            </a:r>
            <a:r>
              <a:rPr lang="zh-CN" altLang="en-US" sz="1350" b="1" dirty="0">
                <a:solidFill>
                  <a:srgbClr val="000000"/>
                </a:solidFill>
              </a:rPr>
              <a:t>为路由器，主机</a:t>
            </a:r>
            <a:r>
              <a:rPr lang="en-US" altLang="zh-CN" sz="1350" b="1" dirty="0">
                <a:solidFill>
                  <a:srgbClr val="000000"/>
                </a:solidFill>
              </a:rPr>
              <a:t>H1~H4</a:t>
            </a:r>
            <a:r>
              <a:rPr lang="zh-CN" altLang="en-US" sz="1350" b="1" dirty="0">
                <a:solidFill>
                  <a:srgbClr val="000000"/>
                </a:solidFill>
              </a:rPr>
              <a:t>的</a:t>
            </a:r>
            <a:r>
              <a:rPr lang="en-US" altLang="zh-CN" sz="1350" b="1" dirty="0">
                <a:solidFill>
                  <a:srgbClr val="000000"/>
                </a:solidFill>
              </a:rPr>
              <a:t>IP</a:t>
            </a:r>
            <a:r>
              <a:rPr lang="zh-CN" altLang="en-US" sz="1350" b="1" dirty="0">
                <a:solidFill>
                  <a:srgbClr val="000000"/>
                </a:solidFill>
              </a:rPr>
              <a:t>地址配置以及</a:t>
            </a:r>
            <a:r>
              <a:rPr lang="en-US" altLang="zh-CN" sz="1350" b="1" dirty="0">
                <a:solidFill>
                  <a:srgbClr val="000000"/>
                </a:solidFill>
              </a:rPr>
              <a:t>R</a:t>
            </a:r>
            <a:r>
              <a:rPr lang="zh-CN" altLang="en-US" sz="1350" b="1" dirty="0">
                <a:solidFill>
                  <a:srgbClr val="000000"/>
                </a:solidFill>
              </a:rPr>
              <a:t>的各接口</a:t>
            </a:r>
            <a:r>
              <a:rPr lang="en-US" altLang="zh-CN" sz="1350" b="1" dirty="0">
                <a:solidFill>
                  <a:srgbClr val="000000"/>
                </a:solidFill>
              </a:rPr>
              <a:t>IP</a:t>
            </a:r>
            <a:r>
              <a:rPr lang="zh-CN" altLang="en-US" sz="1350" b="1" dirty="0">
                <a:solidFill>
                  <a:srgbClr val="000000"/>
                </a:solidFill>
              </a:rPr>
              <a:t>地址配置如图</a:t>
            </a:r>
            <a:endParaRPr lang="en-US" altLang="zh-CN" sz="1350" b="1" dirty="0">
              <a:solidFill>
                <a:srgbClr val="000000"/>
              </a:solidFill>
            </a:endParaRPr>
          </a:p>
          <a:p>
            <a:r>
              <a:rPr lang="en-US" altLang="zh-CN" sz="1350" b="1" dirty="0">
                <a:solidFill>
                  <a:srgbClr val="000000"/>
                </a:solidFill>
              </a:rPr>
              <a:t>                              </a:t>
            </a:r>
            <a:r>
              <a:rPr lang="zh-CN" altLang="en-US" sz="1350" b="1" dirty="0">
                <a:solidFill>
                  <a:srgbClr val="000000"/>
                </a:solidFill>
              </a:rPr>
              <a:t>中所示。现有若干台以太网交换机（无</a:t>
            </a:r>
            <a:r>
              <a:rPr lang="en-US" altLang="zh-CN" sz="1350" b="1" dirty="0">
                <a:solidFill>
                  <a:srgbClr val="000000"/>
                </a:solidFill>
              </a:rPr>
              <a:t>VLAN</a:t>
            </a:r>
            <a:r>
              <a:rPr lang="zh-CN" altLang="en-US" sz="1350" b="1" dirty="0">
                <a:solidFill>
                  <a:srgbClr val="000000"/>
                </a:solidFill>
              </a:rPr>
              <a:t>功能）和路由器两类网络互连设备可供选择。</a:t>
            </a:r>
            <a:endParaRPr lang="en-US" altLang="zh-CN" sz="1350" b="1" dirty="0">
              <a:solidFill>
                <a:srgbClr val="000000"/>
              </a:solidFill>
            </a:endParaRPr>
          </a:p>
        </p:txBody>
      </p:sp>
      <p:sp>
        <p:nvSpPr>
          <p:cNvPr id="96" name="íşlïḍè">
            <a:extLst>
              <a:ext uri="{FF2B5EF4-FFF2-40B4-BE49-F238E27FC236}">
                <a16:creationId xmlns:a16="http://schemas.microsoft.com/office/drawing/2014/main" xmlns="" id="{914002E7-984A-4088-9DA5-9CAC3B4CD8CD}"/>
              </a:ext>
            </a:extLst>
          </p:cNvPr>
          <p:cNvSpPr txBox="1"/>
          <p:nvPr/>
        </p:nvSpPr>
        <p:spPr>
          <a:xfrm>
            <a:off x="232761" y="3393294"/>
            <a:ext cx="877337" cy="271072"/>
          </a:xfrm>
          <a:prstGeom prst="rect">
            <a:avLst/>
          </a:prstGeom>
          <a:noFill/>
        </p:spPr>
        <p:txBody>
          <a:bodyPr wrap="square" lIns="68580" tIns="34290" rIns="68580" bIns="34290" anchor="ctr">
            <a:noAutofit/>
          </a:bodyPr>
          <a:lstStyle/>
          <a:p>
            <a:r>
              <a:rPr lang="en-US" altLang="zh-CN" sz="1200" b="1" dirty="0">
                <a:solidFill>
                  <a:srgbClr val="000000"/>
                </a:solidFill>
              </a:rPr>
              <a:t>IP</a:t>
            </a:r>
            <a:r>
              <a:rPr lang="zh-CN" altLang="en-US" sz="1200" b="1" dirty="0">
                <a:solidFill>
                  <a:srgbClr val="000000"/>
                </a:solidFill>
              </a:rPr>
              <a:t>地址：</a:t>
            </a:r>
            <a:endParaRPr lang="en-US" altLang="zh-CN" sz="1200" b="1" dirty="0">
              <a:solidFill>
                <a:srgbClr val="000000"/>
              </a:solidFill>
            </a:endParaRPr>
          </a:p>
        </p:txBody>
      </p:sp>
      <p:sp>
        <p:nvSpPr>
          <p:cNvPr id="97" name="íşlïḍè">
            <a:extLst>
              <a:ext uri="{FF2B5EF4-FFF2-40B4-BE49-F238E27FC236}">
                <a16:creationId xmlns:a16="http://schemas.microsoft.com/office/drawing/2014/main" xmlns="" id="{1D103987-2A57-477C-95AE-2EA95A68AB65}"/>
              </a:ext>
            </a:extLst>
          </p:cNvPr>
          <p:cNvSpPr txBox="1"/>
          <p:nvPr/>
        </p:nvSpPr>
        <p:spPr>
          <a:xfrm>
            <a:off x="232761" y="3588874"/>
            <a:ext cx="877337" cy="271072"/>
          </a:xfrm>
          <a:prstGeom prst="rect">
            <a:avLst/>
          </a:prstGeom>
          <a:noFill/>
        </p:spPr>
        <p:txBody>
          <a:bodyPr wrap="square" lIns="68580" tIns="34290" rIns="68580" bIns="34290" anchor="ctr">
            <a:noAutofit/>
          </a:bodyPr>
          <a:lstStyle/>
          <a:p>
            <a:r>
              <a:rPr lang="zh-CN" altLang="en-US" sz="1200" b="1" dirty="0">
                <a:solidFill>
                  <a:srgbClr val="000000"/>
                </a:solidFill>
              </a:rPr>
              <a:t>默认网关：</a:t>
            </a:r>
            <a:endParaRPr lang="en-US" altLang="zh-CN" sz="1200" b="1" dirty="0">
              <a:solidFill>
                <a:srgbClr val="000000"/>
              </a:solidFill>
            </a:endParaRPr>
          </a:p>
        </p:txBody>
      </p:sp>
      <p:sp>
        <p:nvSpPr>
          <p:cNvPr id="3" name="矩形 2">
            <a:extLst>
              <a:ext uri="{FF2B5EF4-FFF2-40B4-BE49-F238E27FC236}">
                <a16:creationId xmlns:a16="http://schemas.microsoft.com/office/drawing/2014/main" xmlns="" id="{FC1B6B5F-81F6-45D8-99AC-5E1E63775E54}"/>
              </a:ext>
            </a:extLst>
          </p:cNvPr>
          <p:cNvSpPr/>
          <p:nvPr/>
        </p:nvSpPr>
        <p:spPr>
          <a:xfrm>
            <a:off x="2082619" y="2597726"/>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2</a:t>
            </a:r>
            <a:endParaRPr lang="zh-CN" altLang="en-US" sz="1200" b="1" dirty="0">
              <a:solidFill>
                <a:srgbClr val="000000"/>
              </a:solidFill>
            </a:endParaRPr>
          </a:p>
        </p:txBody>
      </p:sp>
      <p:cxnSp>
        <p:nvCxnSpPr>
          <p:cNvPr id="7" name="直接连接符 6">
            <a:extLst>
              <a:ext uri="{FF2B5EF4-FFF2-40B4-BE49-F238E27FC236}">
                <a16:creationId xmlns:a16="http://schemas.microsoft.com/office/drawing/2014/main" xmlns="" id="{7433F878-9AF5-4033-941D-D2A87ADF456F}"/>
              </a:ext>
            </a:extLst>
          </p:cNvPr>
          <p:cNvCxnSpPr>
            <a:cxnSpLocks/>
          </p:cNvCxnSpPr>
          <p:nvPr/>
        </p:nvCxnSpPr>
        <p:spPr>
          <a:xfrm flipH="1">
            <a:off x="1798528" y="2897809"/>
            <a:ext cx="284091" cy="229484"/>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接连接符 83">
            <a:extLst>
              <a:ext uri="{FF2B5EF4-FFF2-40B4-BE49-F238E27FC236}">
                <a16:creationId xmlns:a16="http://schemas.microsoft.com/office/drawing/2014/main" xmlns="" id="{0FE896F7-D2DA-4303-9890-571854658971}"/>
              </a:ext>
            </a:extLst>
          </p:cNvPr>
          <p:cNvCxnSpPr>
            <a:cxnSpLocks/>
          </p:cNvCxnSpPr>
          <p:nvPr/>
        </p:nvCxnSpPr>
        <p:spPr>
          <a:xfrm>
            <a:off x="2684545" y="2897809"/>
            <a:ext cx="254555" cy="30856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83" name="图形 23">
            <a:extLst>
              <a:ext uri="{FF2B5EF4-FFF2-40B4-BE49-F238E27FC236}">
                <a16:creationId xmlns:a16="http://schemas.microsoft.com/office/drawing/2014/main" xmlns="" id="{C53C67AE-4BAA-4C80-8A93-4ABE6CEB84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2693091" y="2997151"/>
            <a:ext cx="411889" cy="398384"/>
          </a:xfrm>
          <a:prstGeom prst="rect">
            <a:avLst/>
          </a:prstGeom>
        </p:spPr>
      </p:pic>
      <p:pic>
        <p:nvPicPr>
          <p:cNvPr id="80" name="图形 23">
            <a:extLst>
              <a:ext uri="{FF2B5EF4-FFF2-40B4-BE49-F238E27FC236}">
                <a16:creationId xmlns:a16="http://schemas.microsoft.com/office/drawing/2014/main" xmlns="" id="{EE7D8AB1-2B43-4C09-8015-96F2E4884E94}"/>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14170" y="2997151"/>
            <a:ext cx="411889" cy="398384"/>
          </a:xfrm>
          <a:prstGeom prst="rect">
            <a:avLst/>
          </a:prstGeom>
        </p:spPr>
      </p:pic>
      <p:sp>
        <p:nvSpPr>
          <p:cNvPr id="90" name="íşlïḍè">
            <a:extLst>
              <a:ext uri="{FF2B5EF4-FFF2-40B4-BE49-F238E27FC236}">
                <a16:creationId xmlns:a16="http://schemas.microsoft.com/office/drawing/2014/main" xmlns="" id="{D0B3AD77-2E5C-48F0-8FB8-A0C99D39E12E}"/>
              </a:ext>
            </a:extLst>
          </p:cNvPr>
          <p:cNvSpPr txBox="1"/>
          <p:nvPr/>
        </p:nvSpPr>
        <p:spPr>
          <a:xfrm>
            <a:off x="1877592"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H1</a:t>
            </a:r>
          </a:p>
        </p:txBody>
      </p:sp>
      <p:sp>
        <p:nvSpPr>
          <p:cNvPr id="91" name="íşlïḍè">
            <a:extLst>
              <a:ext uri="{FF2B5EF4-FFF2-40B4-BE49-F238E27FC236}">
                <a16:creationId xmlns:a16="http://schemas.microsoft.com/office/drawing/2014/main" xmlns="" id="{E88488B0-021C-42CF-90BE-585CC57062EE}"/>
              </a:ext>
            </a:extLst>
          </p:cNvPr>
          <p:cNvSpPr txBox="1"/>
          <p:nvPr/>
        </p:nvSpPr>
        <p:spPr>
          <a:xfrm>
            <a:off x="3095660"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H2</a:t>
            </a:r>
          </a:p>
        </p:txBody>
      </p:sp>
      <p:sp>
        <p:nvSpPr>
          <p:cNvPr id="92" name="íşlïḍè">
            <a:extLst>
              <a:ext uri="{FF2B5EF4-FFF2-40B4-BE49-F238E27FC236}">
                <a16:creationId xmlns:a16="http://schemas.microsoft.com/office/drawing/2014/main" xmlns="" id="{8516EBE4-1072-4687-869C-368C8C79EF90}"/>
              </a:ext>
            </a:extLst>
          </p:cNvPr>
          <p:cNvSpPr txBox="1"/>
          <p:nvPr/>
        </p:nvSpPr>
        <p:spPr>
          <a:xfrm>
            <a:off x="1732536"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93" name="íşlïḍè">
            <a:extLst>
              <a:ext uri="{FF2B5EF4-FFF2-40B4-BE49-F238E27FC236}">
                <a16:creationId xmlns:a16="http://schemas.microsoft.com/office/drawing/2014/main" xmlns="" id="{C7A97467-BD31-43B8-87FC-AA9DB148349A}"/>
              </a:ext>
            </a:extLst>
          </p:cNvPr>
          <p:cNvSpPr txBox="1"/>
          <p:nvPr/>
        </p:nvSpPr>
        <p:spPr>
          <a:xfrm>
            <a:off x="2708841"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sp>
        <p:nvSpPr>
          <p:cNvPr id="94" name="íşlïḍè">
            <a:extLst>
              <a:ext uri="{FF2B5EF4-FFF2-40B4-BE49-F238E27FC236}">
                <a16:creationId xmlns:a16="http://schemas.microsoft.com/office/drawing/2014/main" xmlns="" id="{10C13636-9149-47C0-96D5-6E112E9CE6DE}"/>
              </a:ext>
            </a:extLst>
          </p:cNvPr>
          <p:cNvSpPr txBox="1"/>
          <p:nvPr/>
        </p:nvSpPr>
        <p:spPr>
          <a:xfrm>
            <a:off x="1158781"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192.168.1.2/26</a:t>
            </a:r>
          </a:p>
        </p:txBody>
      </p:sp>
      <p:sp>
        <p:nvSpPr>
          <p:cNvPr id="95" name="íşlïḍè">
            <a:extLst>
              <a:ext uri="{FF2B5EF4-FFF2-40B4-BE49-F238E27FC236}">
                <a16:creationId xmlns:a16="http://schemas.microsoft.com/office/drawing/2014/main" xmlns="" id="{669A65D5-5FE0-488D-B48A-848C3026D8EE}"/>
              </a:ext>
            </a:extLst>
          </p:cNvPr>
          <p:cNvSpPr txBox="1"/>
          <p:nvPr/>
        </p:nvSpPr>
        <p:spPr>
          <a:xfrm>
            <a:off x="1158782" y="3594064"/>
            <a:ext cx="923837" cy="271072"/>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122" name="íşlïḍè">
            <a:extLst>
              <a:ext uri="{FF2B5EF4-FFF2-40B4-BE49-F238E27FC236}">
                <a16:creationId xmlns:a16="http://schemas.microsoft.com/office/drawing/2014/main" xmlns="" id="{9B00EE4C-AE7F-4575-9B91-F0B9213801E6}"/>
              </a:ext>
            </a:extLst>
          </p:cNvPr>
          <p:cNvSpPr txBox="1"/>
          <p:nvPr/>
        </p:nvSpPr>
        <p:spPr>
          <a:xfrm>
            <a:off x="2405725"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192.168.1.3/26</a:t>
            </a:r>
          </a:p>
        </p:txBody>
      </p:sp>
      <p:sp>
        <p:nvSpPr>
          <p:cNvPr id="123" name="íşlïḍè">
            <a:extLst>
              <a:ext uri="{FF2B5EF4-FFF2-40B4-BE49-F238E27FC236}">
                <a16:creationId xmlns:a16="http://schemas.microsoft.com/office/drawing/2014/main" xmlns="" id="{FA8698E9-E9C6-431E-B515-7202C94A43F6}"/>
              </a:ext>
            </a:extLst>
          </p:cNvPr>
          <p:cNvSpPr txBox="1"/>
          <p:nvPr/>
        </p:nvSpPr>
        <p:spPr>
          <a:xfrm>
            <a:off x="2405725" y="3594064"/>
            <a:ext cx="923837" cy="271072"/>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124" name="矩形 123">
            <a:extLst>
              <a:ext uri="{FF2B5EF4-FFF2-40B4-BE49-F238E27FC236}">
                <a16:creationId xmlns:a16="http://schemas.microsoft.com/office/drawing/2014/main" xmlns="" id="{0C6FF940-1727-4261-AE3E-DDC41A2B311A}"/>
              </a:ext>
            </a:extLst>
          </p:cNvPr>
          <p:cNvSpPr/>
          <p:nvPr/>
        </p:nvSpPr>
        <p:spPr>
          <a:xfrm>
            <a:off x="4506023" y="2225409"/>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1</a:t>
            </a:r>
            <a:endParaRPr lang="zh-CN" altLang="en-US" sz="1200" b="1" dirty="0">
              <a:solidFill>
                <a:srgbClr val="000000"/>
              </a:solidFill>
            </a:endParaRPr>
          </a:p>
        </p:txBody>
      </p:sp>
      <p:sp>
        <p:nvSpPr>
          <p:cNvPr id="126" name="矩形 125">
            <a:extLst>
              <a:ext uri="{FF2B5EF4-FFF2-40B4-BE49-F238E27FC236}">
                <a16:creationId xmlns:a16="http://schemas.microsoft.com/office/drawing/2014/main" xmlns="" id="{39A59AC3-4ED8-49A6-99AB-F02CD852129C}"/>
              </a:ext>
            </a:extLst>
          </p:cNvPr>
          <p:cNvSpPr/>
          <p:nvPr/>
        </p:nvSpPr>
        <p:spPr>
          <a:xfrm>
            <a:off x="6869240" y="2597726"/>
            <a:ext cx="601925" cy="300083"/>
          </a:xfrm>
          <a:prstGeom prst="rect">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设备</a:t>
            </a:r>
            <a:r>
              <a:rPr lang="en-US" altLang="zh-CN" sz="1200" b="1" dirty="0">
                <a:solidFill>
                  <a:srgbClr val="000000"/>
                </a:solidFill>
              </a:rPr>
              <a:t>3</a:t>
            </a:r>
            <a:endParaRPr lang="zh-CN" altLang="en-US" sz="1200" b="1" dirty="0">
              <a:solidFill>
                <a:srgbClr val="000000"/>
              </a:solidFill>
            </a:endParaRPr>
          </a:p>
        </p:txBody>
      </p:sp>
      <p:cxnSp>
        <p:nvCxnSpPr>
          <p:cNvPr id="127" name="直接连接符 126">
            <a:extLst>
              <a:ext uri="{FF2B5EF4-FFF2-40B4-BE49-F238E27FC236}">
                <a16:creationId xmlns:a16="http://schemas.microsoft.com/office/drawing/2014/main" xmlns="" id="{196FEE23-086F-4438-8686-ADBA20DF9515}"/>
              </a:ext>
            </a:extLst>
          </p:cNvPr>
          <p:cNvCxnSpPr>
            <a:cxnSpLocks/>
          </p:cNvCxnSpPr>
          <p:nvPr/>
        </p:nvCxnSpPr>
        <p:spPr>
          <a:xfrm flipH="1">
            <a:off x="6549181" y="2897809"/>
            <a:ext cx="320059" cy="218925"/>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8" name="直接连接符 127">
            <a:extLst>
              <a:ext uri="{FF2B5EF4-FFF2-40B4-BE49-F238E27FC236}">
                <a16:creationId xmlns:a16="http://schemas.microsoft.com/office/drawing/2014/main" xmlns="" id="{04DDE7F2-131C-49D3-AB68-574666DD6A2B}"/>
              </a:ext>
            </a:extLst>
          </p:cNvPr>
          <p:cNvCxnSpPr>
            <a:cxnSpLocks/>
          </p:cNvCxnSpPr>
          <p:nvPr/>
        </p:nvCxnSpPr>
        <p:spPr>
          <a:xfrm>
            <a:off x="7471165" y="2897809"/>
            <a:ext cx="238670" cy="227763"/>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pic>
        <p:nvPicPr>
          <p:cNvPr id="129" name="图形 23">
            <a:extLst>
              <a:ext uri="{FF2B5EF4-FFF2-40B4-BE49-F238E27FC236}">
                <a16:creationId xmlns:a16="http://schemas.microsoft.com/office/drawing/2014/main" xmlns="" id="{BD2A3220-371D-4AE2-9B1A-CD6B19BE4C5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7479711" y="2997151"/>
            <a:ext cx="411889" cy="398384"/>
          </a:xfrm>
          <a:prstGeom prst="rect">
            <a:avLst/>
          </a:prstGeom>
        </p:spPr>
      </p:pic>
      <p:pic>
        <p:nvPicPr>
          <p:cNvPr id="130" name="图形 23">
            <a:extLst>
              <a:ext uri="{FF2B5EF4-FFF2-40B4-BE49-F238E27FC236}">
                <a16:creationId xmlns:a16="http://schemas.microsoft.com/office/drawing/2014/main" xmlns="" id="{9C0FA653-2001-471E-923B-FECD55E3DEA7}"/>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6300791" y="2997151"/>
            <a:ext cx="411889" cy="398384"/>
          </a:xfrm>
          <a:prstGeom prst="rect">
            <a:avLst/>
          </a:prstGeom>
        </p:spPr>
      </p:pic>
      <p:sp>
        <p:nvSpPr>
          <p:cNvPr id="131" name="íşlïḍè">
            <a:extLst>
              <a:ext uri="{FF2B5EF4-FFF2-40B4-BE49-F238E27FC236}">
                <a16:creationId xmlns:a16="http://schemas.microsoft.com/office/drawing/2014/main" xmlns="" id="{D453027F-9445-4CE6-938D-B0C9657C81B4}"/>
              </a:ext>
            </a:extLst>
          </p:cNvPr>
          <p:cNvSpPr txBox="1"/>
          <p:nvPr/>
        </p:nvSpPr>
        <p:spPr>
          <a:xfrm>
            <a:off x="6664213"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H3</a:t>
            </a:r>
          </a:p>
        </p:txBody>
      </p:sp>
      <p:sp>
        <p:nvSpPr>
          <p:cNvPr id="132" name="íşlïḍè">
            <a:extLst>
              <a:ext uri="{FF2B5EF4-FFF2-40B4-BE49-F238E27FC236}">
                <a16:creationId xmlns:a16="http://schemas.microsoft.com/office/drawing/2014/main" xmlns="" id="{DF64CF7B-F752-4D6C-B317-98704D14AACE}"/>
              </a:ext>
            </a:extLst>
          </p:cNvPr>
          <p:cNvSpPr txBox="1"/>
          <p:nvPr/>
        </p:nvSpPr>
        <p:spPr>
          <a:xfrm>
            <a:off x="7882281" y="3059746"/>
            <a:ext cx="411889" cy="271072"/>
          </a:xfrm>
          <a:prstGeom prst="rect">
            <a:avLst/>
          </a:prstGeom>
          <a:noFill/>
        </p:spPr>
        <p:txBody>
          <a:bodyPr wrap="square" lIns="68580" tIns="34290" rIns="68580" bIns="34290" anchor="ctr">
            <a:noAutofit/>
          </a:bodyPr>
          <a:lstStyle/>
          <a:p>
            <a:r>
              <a:rPr lang="en-US" altLang="zh-CN" sz="1350" b="1" dirty="0">
                <a:solidFill>
                  <a:srgbClr val="000000"/>
                </a:solidFill>
              </a:rPr>
              <a:t>H4</a:t>
            </a:r>
          </a:p>
        </p:txBody>
      </p:sp>
      <p:sp>
        <p:nvSpPr>
          <p:cNvPr id="133" name="íşlïḍè">
            <a:extLst>
              <a:ext uri="{FF2B5EF4-FFF2-40B4-BE49-F238E27FC236}">
                <a16:creationId xmlns:a16="http://schemas.microsoft.com/office/drawing/2014/main" xmlns="" id="{7C3BC9C0-EAD8-4BF3-95D8-A55DE5BDD1AA}"/>
              </a:ext>
            </a:extLst>
          </p:cNvPr>
          <p:cNvSpPr txBox="1"/>
          <p:nvPr/>
        </p:nvSpPr>
        <p:spPr>
          <a:xfrm>
            <a:off x="6519156"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134" name="íşlïḍè">
            <a:extLst>
              <a:ext uri="{FF2B5EF4-FFF2-40B4-BE49-F238E27FC236}">
                <a16:creationId xmlns:a16="http://schemas.microsoft.com/office/drawing/2014/main" xmlns="" id="{363E6E15-C152-4851-ABBF-E9ABA1820D26}"/>
              </a:ext>
            </a:extLst>
          </p:cNvPr>
          <p:cNvSpPr txBox="1"/>
          <p:nvPr/>
        </p:nvSpPr>
        <p:spPr>
          <a:xfrm>
            <a:off x="7495462" y="271418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sp>
        <p:nvSpPr>
          <p:cNvPr id="135" name="íşlïḍè">
            <a:extLst>
              <a:ext uri="{FF2B5EF4-FFF2-40B4-BE49-F238E27FC236}">
                <a16:creationId xmlns:a16="http://schemas.microsoft.com/office/drawing/2014/main" xmlns="" id="{0C618828-3FEE-4349-9DEB-558945556512}"/>
              </a:ext>
            </a:extLst>
          </p:cNvPr>
          <p:cNvSpPr txBox="1"/>
          <p:nvPr/>
        </p:nvSpPr>
        <p:spPr>
          <a:xfrm>
            <a:off x="5945402"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192.168.1.66/26</a:t>
            </a:r>
          </a:p>
        </p:txBody>
      </p:sp>
      <p:sp>
        <p:nvSpPr>
          <p:cNvPr id="136" name="íşlïḍè">
            <a:extLst>
              <a:ext uri="{FF2B5EF4-FFF2-40B4-BE49-F238E27FC236}">
                <a16:creationId xmlns:a16="http://schemas.microsoft.com/office/drawing/2014/main" xmlns="" id="{2DF7E607-33F3-4E8E-88F9-3D449F70AA9E}"/>
              </a:ext>
            </a:extLst>
          </p:cNvPr>
          <p:cNvSpPr txBox="1"/>
          <p:nvPr/>
        </p:nvSpPr>
        <p:spPr>
          <a:xfrm>
            <a:off x="5945402" y="3594064"/>
            <a:ext cx="1034978" cy="271072"/>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sp>
        <p:nvSpPr>
          <p:cNvPr id="137" name="íşlïḍè">
            <a:extLst>
              <a:ext uri="{FF2B5EF4-FFF2-40B4-BE49-F238E27FC236}">
                <a16:creationId xmlns:a16="http://schemas.microsoft.com/office/drawing/2014/main" xmlns="" id="{D73E80EE-5846-4A60-BCDF-94CB7767B820}"/>
              </a:ext>
            </a:extLst>
          </p:cNvPr>
          <p:cNvSpPr txBox="1"/>
          <p:nvPr/>
        </p:nvSpPr>
        <p:spPr>
          <a:xfrm>
            <a:off x="7192345" y="3393295"/>
            <a:ext cx="1262843" cy="271072"/>
          </a:xfrm>
          <a:prstGeom prst="rect">
            <a:avLst/>
          </a:prstGeom>
          <a:noFill/>
        </p:spPr>
        <p:txBody>
          <a:bodyPr wrap="square" lIns="68580" tIns="34290" rIns="68580" bIns="34290" anchor="ctr">
            <a:noAutofit/>
          </a:bodyPr>
          <a:lstStyle/>
          <a:p>
            <a:r>
              <a:rPr lang="en-US" altLang="zh-CN" sz="1200" b="1" dirty="0">
                <a:solidFill>
                  <a:srgbClr val="000000"/>
                </a:solidFill>
              </a:rPr>
              <a:t>192.168.67/26</a:t>
            </a:r>
          </a:p>
        </p:txBody>
      </p:sp>
      <p:sp>
        <p:nvSpPr>
          <p:cNvPr id="138" name="íşlïḍè">
            <a:extLst>
              <a:ext uri="{FF2B5EF4-FFF2-40B4-BE49-F238E27FC236}">
                <a16:creationId xmlns:a16="http://schemas.microsoft.com/office/drawing/2014/main" xmlns="" id="{0DCF6904-405F-429C-A842-B1B4ACFC1BD9}"/>
              </a:ext>
            </a:extLst>
          </p:cNvPr>
          <p:cNvSpPr txBox="1"/>
          <p:nvPr/>
        </p:nvSpPr>
        <p:spPr>
          <a:xfrm>
            <a:off x="7192345" y="3594064"/>
            <a:ext cx="1034978" cy="271072"/>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cxnSp>
        <p:nvCxnSpPr>
          <p:cNvPr id="68" name="连接符: 肘形 67">
            <a:extLst>
              <a:ext uri="{FF2B5EF4-FFF2-40B4-BE49-F238E27FC236}">
                <a16:creationId xmlns:a16="http://schemas.microsoft.com/office/drawing/2014/main" xmlns="" id="{C82D39C7-84C9-4079-8D82-CE3C358BC2A3}"/>
              </a:ext>
            </a:extLst>
          </p:cNvPr>
          <p:cNvCxnSpPr>
            <a:stCxn id="3" idx="0"/>
            <a:endCxn id="124" idx="1"/>
          </p:cNvCxnSpPr>
          <p:nvPr/>
        </p:nvCxnSpPr>
        <p:spPr>
          <a:xfrm rot="5400000" flipH="1" flipV="1">
            <a:off x="3333664" y="1425369"/>
            <a:ext cx="222276" cy="2122441"/>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9" name="连接符: 肘形 138">
            <a:extLst>
              <a:ext uri="{FF2B5EF4-FFF2-40B4-BE49-F238E27FC236}">
                <a16:creationId xmlns:a16="http://schemas.microsoft.com/office/drawing/2014/main" xmlns="" id="{AFADC1B8-D2A9-42E3-B0E6-873B0A532773}"/>
              </a:ext>
            </a:extLst>
          </p:cNvPr>
          <p:cNvCxnSpPr>
            <a:cxnSpLocks/>
            <a:stCxn id="124" idx="3"/>
            <a:endCxn id="126" idx="0"/>
          </p:cNvCxnSpPr>
          <p:nvPr/>
        </p:nvCxnSpPr>
        <p:spPr>
          <a:xfrm>
            <a:off x="5107948" y="2375450"/>
            <a:ext cx="2062255" cy="222276"/>
          </a:xfrm>
          <a:prstGeom prst="bentConnector2">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41" name="íşlïḍè">
            <a:extLst>
              <a:ext uri="{FF2B5EF4-FFF2-40B4-BE49-F238E27FC236}">
                <a16:creationId xmlns:a16="http://schemas.microsoft.com/office/drawing/2014/main" xmlns="" id="{E46B6243-AF36-4FE8-AC24-0BA12D63CC23}"/>
              </a:ext>
            </a:extLst>
          </p:cNvPr>
          <p:cNvSpPr txBox="1"/>
          <p:nvPr/>
        </p:nvSpPr>
        <p:spPr>
          <a:xfrm>
            <a:off x="2364205" y="235901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IF1</a:t>
            </a:r>
          </a:p>
        </p:txBody>
      </p:sp>
      <p:sp>
        <p:nvSpPr>
          <p:cNvPr id="142" name="íşlïḍè">
            <a:extLst>
              <a:ext uri="{FF2B5EF4-FFF2-40B4-BE49-F238E27FC236}">
                <a16:creationId xmlns:a16="http://schemas.microsoft.com/office/drawing/2014/main" xmlns="" id="{B29348F7-3EE9-422B-8C34-95194176258D}"/>
              </a:ext>
            </a:extLst>
          </p:cNvPr>
          <p:cNvSpPr txBox="1"/>
          <p:nvPr/>
        </p:nvSpPr>
        <p:spPr>
          <a:xfrm>
            <a:off x="7138341" y="2359014"/>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IF1</a:t>
            </a:r>
          </a:p>
        </p:txBody>
      </p:sp>
      <p:sp>
        <p:nvSpPr>
          <p:cNvPr id="144" name="íşlïḍè">
            <a:extLst>
              <a:ext uri="{FF2B5EF4-FFF2-40B4-BE49-F238E27FC236}">
                <a16:creationId xmlns:a16="http://schemas.microsoft.com/office/drawing/2014/main" xmlns="" id="{DEF1343C-7980-403E-9B79-B5F7AF2ED433}"/>
              </a:ext>
            </a:extLst>
          </p:cNvPr>
          <p:cNvSpPr txBox="1"/>
          <p:nvPr/>
        </p:nvSpPr>
        <p:spPr>
          <a:xfrm>
            <a:off x="4136349" y="2141799"/>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IF2</a:t>
            </a:r>
          </a:p>
        </p:txBody>
      </p:sp>
      <p:sp>
        <p:nvSpPr>
          <p:cNvPr id="145" name="íşlïḍè">
            <a:extLst>
              <a:ext uri="{FF2B5EF4-FFF2-40B4-BE49-F238E27FC236}">
                <a16:creationId xmlns:a16="http://schemas.microsoft.com/office/drawing/2014/main" xmlns="" id="{08306B2C-DEB7-4FCA-A6FC-A6AB94717A26}"/>
              </a:ext>
            </a:extLst>
          </p:cNvPr>
          <p:cNvSpPr txBox="1"/>
          <p:nvPr/>
        </p:nvSpPr>
        <p:spPr>
          <a:xfrm>
            <a:off x="5124681" y="2141799"/>
            <a:ext cx="411889" cy="271072"/>
          </a:xfrm>
          <a:prstGeom prst="rect">
            <a:avLst/>
          </a:prstGeom>
          <a:noFill/>
        </p:spPr>
        <p:txBody>
          <a:bodyPr wrap="square" lIns="68580" tIns="34290" rIns="68580" bIns="34290" anchor="ctr">
            <a:noAutofit/>
          </a:bodyPr>
          <a:lstStyle/>
          <a:p>
            <a:r>
              <a:rPr lang="en-US" altLang="zh-CN" sz="1200" b="1" dirty="0">
                <a:solidFill>
                  <a:srgbClr val="000000"/>
                </a:solidFill>
              </a:rPr>
              <a:t>IF3</a:t>
            </a:r>
          </a:p>
        </p:txBody>
      </p:sp>
      <p:cxnSp>
        <p:nvCxnSpPr>
          <p:cNvPr id="148" name="直接连接符 147">
            <a:extLst>
              <a:ext uri="{FF2B5EF4-FFF2-40B4-BE49-F238E27FC236}">
                <a16:creationId xmlns:a16="http://schemas.microsoft.com/office/drawing/2014/main" xmlns="" id="{8FA37A8E-7F97-41D4-A18D-6B6044B6C940}"/>
              </a:ext>
            </a:extLst>
          </p:cNvPr>
          <p:cNvCxnSpPr>
            <a:stCxn id="124" idx="0"/>
            <a:endCxn id="146" idx="2"/>
          </p:cNvCxnSpPr>
          <p:nvPr/>
        </p:nvCxnSpPr>
        <p:spPr>
          <a:xfrm flipH="1" flipV="1">
            <a:off x="4806985" y="1780530"/>
            <a:ext cx="1" cy="444879"/>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0" name="íşlïḍè">
            <a:extLst>
              <a:ext uri="{FF2B5EF4-FFF2-40B4-BE49-F238E27FC236}">
                <a16:creationId xmlns:a16="http://schemas.microsoft.com/office/drawing/2014/main" xmlns="" id="{02EB89DF-D135-4A4D-8288-A8DB4DF693DA}"/>
              </a:ext>
            </a:extLst>
          </p:cNvPr>
          <p:cNvSpPr txBox="1"/>
          <p:nvPr/>
        </p:nvSpPr>
        <p:spPr>
          <a:xfrm>
            <a:off x="4760619" y="1732042"/>
            <a:ext cx="1247075" cy="271072"/>
          </a:xfrm>
          <a:prstGeom prst="rect">
            <a:avLst/>
          </a:prstGeom>
          <a:noFill/>
        </p:spPr>
        <p:txBody>
          <a:bodyPr wrap="square" lIns="68580" tIns="34290" rIns="68580" bIns="34290" anchor="ctr">
            <a:noAutofit/>
          </a:bodyPr>
          <a:lstStyle/>
          <a:p>
            <a:r>
              <a:rPr lang="en-US" altLang="zh-CN" sz="1100" b="1" dirty="0">
                <a:solidFill>
                  <a:srgbClr val="000000"/>
                </a:solidFill>
              </a:rPr>
              <a:t>192.168.1.253/30</a:t>
            </a:r>
          </a:p>
        </p:txBody>
      </p:sp>
      <p:sp>
        <p:nvSpPr>
          <p:cNvPr id="151" name="íşlïḍè">
            <a:extLst>
              <a:ext uri="{FF2B5EF4-FFF2-40B4-BE49-F238E27FC236}">
                <a16:creationId xmlns:a16="http://schemas.microsoft.com/office/drawing/2014/main" xmlns="" id="{6F43B559-44F2-44EB-A1B2-A853C14C6FF3}"/>
              </a:ext>
            </a:extLst>
          </p:cNvPr>
          <p:cNvSpPr txBox="1"/>
          <p:nvPr/>
        </p:nvSpPr>
        <p:spPr>
          <a:xfrm>
            <a:off x="4506023" y="1675719"/>
            <a:ext cx="263051" cy="271072"/>
          </a:xfrm>
          <a:prstGeom prst="rect">
            <a:avLst/>
          </a:prstGeom>
          <a:noFill/>
        </p:spPr>
        <p:txBody>
          <a:bodyPr wrap="square" lIns="68580" tIns="34290" rIns="68580" bIns="34290" anchor="ctr">
            <a:noAutofit/>
          </a:bodyPr>
          <a:lstStyle/>
          <a:p>
            <a:r>
              <a:rPr lang="en-US" altLang="zh-CN" sz="1100" b="1" dirty="0">
                <a:solidFill>
                  <a:srgbClr val="000000"/>
                </a:solidFill>
              </a:rPr>
              <a:t>R</a:t>
            </a:r>
          </a:p>
        </p:txBody>
      </p:sp>
      <p:cxnSp>
        <p:nvCxnSpPr>
          <p:cNvPr id="154" name="直接连接符 153">
            <a:extLst>
              <a:ext uri="{FF2B5EF4-FFF2-40B4-BE49-F238E27FC236}">
                <a16:creationId xmlns:a16="http://schemas.microsoft.com/office/drawing/2014/main" xmlns="" id="{4C9B55B3-444F-4658-9920-42BBA565526D}"/>
              </a:ext>
            </a:extLst>
          </p:cNvPr>
          <p:cNvCxnSpPr>
            <a:cxnSpLocks/>
          </p:cNvCxnSpPr>
          <p:nvPr/>
        </p:nvCxnSpPr>
        <p:spPr>
          <a:xfrm flipH="1">
            <a:off x="1980105" y="1619468"/>
            <a:ext cx="2823227"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52" name="云形 151">
            <a:extLst>
              <a:ext uri="{FF2B5EF4-FFF2-40B4-BE49-F238E27FC236}">
                <a16:creationId xmlns:a16="http://schemas.microsoft.com/office/drawing/2014/main" xmlns="" id="{194FC6E7-D643-446D-9527-A441105D7619}"/>
              </a:ext>
            </a:extLst>
          </p:cNvPr>
          <p:cNvSpPr/>
          <p:nvPr/>
        </p:nvSpPr>
        <p:spPr>
          <a:xfrm>
            <a:off x="1275388" y="1363733"/>
            <a:ext cx="1146236" cy="679208"/>
          </a:xfrm>
          <a:prstGeom prst="cloud">
            <a:avLst/>
          </a:prstGeom>
          <a:ln>
            <a:tailEnd type="none"/>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1500" b="1" dirty="0">
                <a:solidFill>
                  <a:srgbClr val="FFFFFF"/>
                </a:solidFill>
              </a:rPr>
              <a:t>Internet</a:t>
            </a:r>
            <a:endParaRPr lang="zh-CN" altLang="en-US" sz="1500" b="1" dirty="0">
              <a:solidFill>
                <a:srgbClr val="FFFFFF"/>
              </a:solidFill>
            </a:endParaRPr>
          </a:p>
        </p:txBody>
      </p:sp>
      <p:pic>
        <p:nvPicPr>
          <p:cNvPr id="146" name="图形 24">
            <a:extLst>
              <a:ext uri="{FF2B5EF4-FFF2-40B4-BE49-F238E27FC236}">
                <a16:creationId xmlns:a16="http://schemas.microsoft.com/office/drawing/2014/main" xmlns="" id="{72AF3464-37E3-41D6-A0DF-6FDAB4C85C6B}"/>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4635298" y="1502560"/>
            <a:ext cx="343374" cy="277970"/>
          </a:xfrm>
          <a:prstGeom prst="rect">
            <a:avLst/>
          </a:prstGeom>
        </p:spPr>
      </p:pic>
      <p:sp>
        <p:nvSpPr>
          <p:cNvPr id="156" name="íşlïḍè">
            <a:extLst>
              <a:ext uri="{FF2B5EF4-FFF2-40B4-BE49-F238E27FC236}">
                <a16:creationId xmlns:a16="http://schemas.microsoft.com/office/drawing/2014/main" xmlns="" id="{31A9D300-17EB-4B73-868D-07784B0161A4}"/>
              </a:ext>
            </a:extLst>
          </p:cNvPr>
          <p:cNvSpPr txBox="1"/>
          <p:nvPr/>
        </p:nvSpPr>
        <p:spPr>
          <a:xfrm>
            <a:off x="3875676" y="1376986"/>
            <a:ext cx="837586" cy="271072"/>
          </a:xfrm>
          <a:prstGeom prst="rect">
            <a:avLst/>
          </a:prstGeom>
          <a:noFill/>
        </p:spPr>
        <p:txBody>
          <a:bodyPr wrap="square" lIns="68580" tIns="34290" rIns="68580" bIns="34290" anchor="ctr">
            <a:noAutofit/>
          </a:bodyPr>
          <a:lstStyle/>
          <a:p>
            <a:r>
              <a:rPr lang="en-US" altLang="zh-CN" sz="1100" b="1" dirty="0">
                <a:solidFill>
                  <a:srgbClr val="000000"/>
                </a:solidFill>
              </a:rPr>
              <a:t>101.1.2.10</a:t>
            </a:r>
          </a:p>
        </p:txBody>
      </p:sp>
      <p:sp>
        <p:nvSpPr>
          <p:cNvPr id="157" name="íşlïḍè">
            <a:extLst>
              <a:ext uri="{FF2B5EF4-FFF2-40B4-BE49-F238E27FC236}">
                <a16:creationId xmlns:a16="http://schemas.microsoft.com/office/drawing/2014/main" xmlns="" id="{F4F1CA89-1E9A-4B93-80E0-BEE0BA679557}"/>
              </a:ext>
            </a:extLst>
          </p:cNvPr>
          <p:cNvSpPr txBox="1"/>
          <p:nvPr/>
        </p:nvSpPr>
        <p:spPr>
          <a:xfrm>
            <a:off x="232761" y="3821880"/>
            <a:ext cx="1494074" cy="271072"/>
          </a:xfrm>
          <a:prstGeom prst="rect">
            <a:avLst/>
          </a:prstGeom>
          <a:noFill/>
        </p:spPr>
        <p:txBody>
          <a:bodyPr wrap="square" lIns="68580" tIns="34290" rIns="68580" bIns="34290" anchor="ctr">
            <a:noAutofit/>
          </a:bodyPr>
          <a:lstStyle/>
          <a:p>
            <a:r>
              <a:rPr lang="zh-CN" altLang="en-US" sz="1200" b="1" dirty="0">
                <a:solidFill>
                  <a:srgbClr val="000000"/>
                </a:solidFill>
              </a:rPr>
              <a:t>请回答以下问题：</a:t>
            </a:r>
            <a:endParaRPr lang="en-US" altLang="zh-CN" sz="1200" b="1" dirty="0">
              <a:solidFill>
                <a:srgbClr val="000000"/>
              </a:solidFill>
            </a:endParaRPr>
          </a:p>
        </p:txBody>
      </p:sp>
      <p:sp>
        <p:nvSpPr>
          <p:cNvPr id="158" name="íşlïḍè">
            <a:extLst>
              <a:ext uri="{FF2B5EF4-FFF2-40B4-BE49-F238E27FC236}">
                <a16:creationId xmlns:a16="http://schemas.microsoft.com/office/drawing/2014/main" xmlns="" id="{3C361B48-AE3B-4A5A-BEB3-339782B63BA1}"/>
              </a:ext>
            </a:extLst>
          </p:cNvPr>
          <p:cNvSpPr txBox="1"/>
          <p:nvPr/>
        </p:nvSpPr>
        <p:spPr>
          <a:xfrm>
            <a:off x="588544" y="4059162"/>
            <a:ext cx="4725172"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1</a:t>
            </a:r>
            <a:r>
              <a:rPr lang="zh-CN" altLang="en-US" sz="1350" b="1" dirty="0">
                <a:solidFill>
                  <a:srgbClr val="000000"/>
                </a:solidFill>
              </a:rPr>
              <a:t>）设备</a:t>
            </a:r>
            <a:r>
              <a:rPr lang="en-US" altLang="zh-CN" sz="1350" b="1" dirty="0">
                <a:solidFill>
                  <a:srgbClr val="000000"/>
                </a:solidFill>
              </a:rPr>
              <a:t>1</a:t>
            </a:r>
            <a:r>
              <a:rPr lang="zh-CN" altLang="en-US" sz="1350" b="1" dirty="0">
                <a:solidFill>
                  <a:srgbClr val="000000"/>
                </a:solidFill>
              </a:rPr>
              <a:t>、设备</a:t>
            </a:r>
            <a:r>
              <a:rPr lang="en-US" altLang="zh-CN" sz="1350" b="1" dirty="0">
                <a:solidFill>
                  <a:srgbClr val="000000"/>
                </a:solidFill>
              </a:rPr>
              <a:t>2</a:t>
            </a:r>
            <a:r>
              <a:rPr lang="zh-CN" altLang="en-US" sz="1350" b="1" dirty="0">
                <a:solidFill>
                  <a:srgbClr val="000000"/>
                </a:solidFill>
              </a:rPr>
              <a:t>和设备</a:t>
            </a:r>
            <a:r>
              <a:rPr lang="en-US" altLang="zh-CN" sz="1350" b="1" dirty="0">
                <a:solidFill>
                  <a:srgbClr val="000000"/>
                </a:solidFill>
              </a:rPr>
              <a:t>3</a:t>
            </a:r>
            <a:r>
              <a:rPr lang="zh-CN" altLang="en-US" sz="1350" b="1" dirty="0">
                <a:solidFill>
                  <a:srgbClr val="000000"/>
                </a:solidFill>
              </a:rPr>
              <a:t>分别应选择什么类型网络设备？</a:t>
            </a:r>
            <a:endParaRPr lang="en-US" altLang="zh-CN" sz="1350" b="1" dirty="0">
              <a:solidFill>
                <a:srgbClr val="000000"/>
              </a:solidFill>
            </a:endParaRPr>
          </a:p>
        </p:txBody>
      </p:sp>
      <p:sp>
        <p:nvSpPr>
          <p:cNvPr id="159" name="íşlïḍè">
            <a:extLst>
              <a:ext uri="{FF2B5EF4-FFF2-40B4-BE49-F238E27FC236}">
                <a16:creationId xmlns:a16="http://schemas.microsoft.com/office/drawing/2014/main" xmlns="" id="{73424B87-9140-4128-9257-CAAA7058C72E}"/>
              </a:ext>
            </a:extLst>
          </p:cNvPr>
          <p:cNvSpPr txBox="1"/>
          <p:nvPr/>
        </p:nvSpPr>
        <p:spPr>
          <a:xfrm>
            <a:off x="588544" y="4309358"/>
            <a:ext cx="8326856"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2</a:t>
            </a:r>
            <a:r>
              <a:rPr lang="zh-CN" altLang="en-US" sz="1350" b="1" dirty="0">
                <a:solidFill>
                  <a:srgbClr val="000000"/>
                </a:solidFill>
              </a:rPr>
              <a:t>）设备</a:t>
            </a:r>
            <a:r>
              <a:rPr lang="en-US" altLang="zh-CN" sz="1350" b="1" dirty="0">
                <a:solidFill>
                  <a:srgbClr val="000000"/>
                </a:solidFill>
              </a:rPr>
              <a:t>1</a:t>
            </a:r>
            <a:r>
              <a:rPr lang="zh-CN" altLang="en-US" sz="1350" b="1" dirty="0">
                <a:solidFill>
                  <a:srgbClr val="000000"/>
                </a:solidFill>
              </a:rPr>
              <a:t>、设备</a:t>
            </a:r>
            <a:r>
              <a:rPr lang="en-US" altLang="zh-CN" sz="1350" b="1" dirty="0">
                <a:solidFill>
                  <a:srgbClr val="000000"/>
                </a:solidFill>
              </a:rPr>
              <a:t>2</a:t>
            </a:r>
            <a:r>
              <a:rPr lang="zh-CN" altLang="en-US" sz="1350" b="1" dirty="0">
                <a:solidFill>
                  <a:srgbClr val="000000"/>
                </a:solidFill>
              </a:rPr>
              <a:t>和设备</a:t>
            </a:r>
            <a:r>
              <a:rPr lang="en-US" altLang="zh-CN" sz="1350" b="1" dirty="0">
                <a:solidFill>
                  <a:srgbClr val="000000"/>
                </a:solidFill>
              </a:rPr>
              <a:t>3</a:t>
            </a:r>
            <a:r>
              <a:rPr lang="zh-CN" altLang="en-US" sz="1350" b="1" dirty="0">
                <a:solidFill>
                  <a:srgbClr val="000000"/>
                </a:solidFill>
              </a:rPr>
              <a:t>中，哪几个设备的接口需要配置</a:t>
            </a:r>
            <a:r>
              <a:rPr lang="en-US" altLang="zh-CN" sz="1350" b="1" dirty="0">
                <a:solidFill>
                  <a:srgbClr val="000000"/>
                </a:solidFill>
              </a:rPr>
              <a:t>IP</a:t>
            </a:r>
            <a:r>
              <a:rPr lang="zh-CN" altLang="en-US" sz="1350" b="1" dirty="0">
                <a:solidFill>
                  <a:srgbClr val="000000"/>
                </a:solidFill>
              </a:rPr>
              <a:t>地址？并为对应的接口配置正确的</a:t>
            </a:r>
            <a:r>
              <a:rPr lang="en-US" altLang="zh-CN" sz="1350" b="1" dirty="0">
                <a:solidFill>
                  <a:srgbClr val="000000"/>
                </a:solidFill>
              </a:rPr>
              <a:t>IP</a:t>
            </a:r>
            <a:r>
              <a:rPr lang="zh-CN" altLang="en-US" sz="1350" b="1" dirty="0">
                <a:solidFill>
                  <a:srgbClr val="000000"/>
                </a:solidFill>
              </a:rPr>
              <a:t>地址。</a:t>
            </a:r>
            <a:endParaRPr lang="en-US" altLang="zh-CN" sz="1350" b="1" dirty="0">
              <a:solidFill>
                <a:srgbClr val="000000"/>
              </a:solidFill>
            </a:endParaRPr>
          </a:p>
        </p:txBody>
      </p:sp>
      <p:sp>
        <p:nvSpPr>
          <p:cNvPr id="164" name="íşlïḍè">
            <a:extLst>
              <a:ext uri="{FF2B5EF4-FFF2-40B4-BE49-F238E27FC236}">
                <a16:creationId xmlns:a16="http://schemas.microsoft.com/office/drawing/2014/main" xmlns="" id="{7AC10025-0A9D-40F4-AC2E-DAB1D85359EB}"/>
              </a:ext>
            </a:extLst>
          </p:cNvPr>
          <p:cNvSpPr txBox="1"/>
          <p:nvPr/>
        </p:nvSpPr>
        <p:spPr>
          <a:xfrm>
            <a:off x="588544" y="4559554"/>
            <a:ext cx="8326856" cy="271072"/>
          </a:xfrm>
          <a:prstGeom prst="rect">
            <a:avLst/>
          </a:prstGeom>
          <a:noFill/>
        </p:spPr>
        <p:txBody>
          <a:bodyPr wrap="square" lIns="68580" tIns="34290" rIns="68580" bIns="34290" anchor="ctr">
            <a:noAutofit/>
          </a:bodyPr>
          <a:lstStyle/>
          <a:p>
            <a:r>
              <a:rPr lang="zh-CN" altLang="en-US" sz="1350" b="1" dirty="0">
                <a:solidFill>
                  <a:srgbClr val="000000"/>
                </a:solidFill>
              </a:rPr>
              <a:t>（</a:t>
            </a:r>
            <a:r>
              <a:rPr lang="en-US" altLang="zh-CN" sz="1350" b="1" dirty="0">
                <a:solidFill>
                  <a:srgbClr val="000000"/>
                </a:solidFill>
              </a:rPr>
              <a:t>4</a:t>
            </a:r>
            <a:r>
              <a:rPr lang="zh-CN" altLang="en-US" sz="1350" b="1" dirty="0">
                <a:solidFill>
                  <a:srgbClr val="000000"/>
                </a:solidFill>
              </a:rPr>
              <a:t>）若主机</a:t>
            </a:r>
            <a:r>
              <a:rPr lang="en-US" altLang="zh-CN" sz="1350" b="1" dirty="0">
                <a:solidFill>
                  <a:srgbClr val="000000"/>
                </a:solidFill>
              </a:rPr>
              <a:t>H3</a:t>
            </a:r>
            <a:r>
              <a:rPr lang="zh-CN" altLang="en-US" sz="1350" b="1" dirty="0">
                <a:solidFill>
                  <a:srgbClr val="000000"/>
                </a:solidFill>
              </a:rPr>
              <a:t>发送一个目的地址为</a:t>
            </a:r>
            <a:r>
              <a:rPr lang="en-US" altLang="zh-CN" sz="1350" b="1" dirty="0">
                <a:solidFill>
                  <a:srgbClr val="000000"/>
                </a:solidFill>
              </a:rPr>
              <a:t>192.168.1.127</a:t>
            </a:r>
            <a:r>
              <a:rPr lang="zh-CN" altLang="en-US" sz="1350" b="1" dirty="0">
                <a:solidFill>
                  <a:srgbClr val="000000"/>
                </a:solidFill>
              </a:rPr>
              <a:t>的</a:t>
            </a:r>
            <a:r>
              <a:rPr lang="en-US" altLang="zh-CN" sz="1350" b="1" dirty="0">
                <a:solidFill>
                  <a:srgbClr val="000000"/>
                </a:solidFill>
              </a:rPr>
              <a:t>IP</a:t>
            </a:r>
            <a:r>
              <a:rPr lang="zh-CN" altLang="en-US" sz="1350" b="1" dirty="0">
                <a:solidFill>
                  <a:srgbClr val="000000"/>
                </a:solidFill>
              </a:rPr>
              <a:t>数据报，网络中哪几个主机会收到该数据报？</a:t>
            </a:r>
            <a:endParaRPr lang="en-US" altLang="zh-CN" sz="1350" b="1" dirty="0">
              <a:solidFill>
                <a:srgbClr val="000000"/>
              </a:solidFill>
            </a:endParaRPr>
          </a:p>
        </p:txBody>
      </p:sp>
      <p:sp>
        <p:nvSpPr>
          <p:cNvPr id="59" name="矩形 58">
            <a:extLst>
              <a:ext uri="{FF2B5EF4-FFF2-40B4-BE49-F238E27FC236}">
                <a16:creationId xmlns:a16="http://schemas.microsoft.com/office/drawing/2014/main" xmlns="" id="{ECD59E62-F1F7-45E2-A7DC-23B5C703D8F3}"/>
              </a:ext>
            </a:extLst>
          </p:cNvPr>
          <p:cNvSpPr/>
          <p:nvPr/>
        </p:nvSpPr>
        <p:spPr>
          <a:xfrm>
            <a:off x="2047307" y="2599471"/>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交换机</a:t>
            </a:r>
          </a:p>
        </p:txBody>
      </p:sp>
      <p:sp>
        <p:nvSpPr>
          <p:cNvPr id="58" name="矩形 57">
            <a:extLst>
              <a:ext uri="{FF2B5EF4-FFF2-40B4-BE49-F238E27FC236}">
                <a16:creationId xmlns:a16="http://schemas.microsoft.com/office/drawing/2014/main" xmlns="" id="{4999B7DF-5D5C-4BC2-ADE4-06154A42F17C}"/>
              </a:ext>
            </a:extLst>
          </p:cNvPr>
          <p:cNvSpPr/>
          <p:nvPr/>
        </p:nvSpPr>
        <p:spPr>
          <a:xfrm>
            <a:off x="6832195" y="2594731"/>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交换机</a:t>
            </a:r>
          </a:p>
        </p:txBody>
      </p:sp>
      <p:sp>
        <p:nvSpPr>
          <p:cNvPr id="61" name="矩形 60">
            <a:extLst>
              <a:ext uri="{FF2B5EF4-FFF2-40B4-BE49-F238E27FC236}">
                <a16:creationId xmlns:a16="http://schemas.microsoft.com/office/drawing/2014/main" xmlns="" id="{39125510-808A-4A7D-901C-7E4FF4B7564E}"/>
              </a:ext>
            </a:extLst>
          </p:cNvPr>
          <p:cNvSpPr/>
          <p:nvPr/>
        </p:nvSpPr>
        <p:spPr>
          <a:xfrm>
            <a:off x="4474161" y="2219856"/>
            <a:ext cx="676016" cy="300083"/>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200" b="1" dirty="0">
                <a:solidFill>
                  <a:srgbClr val="000000"/>
                </a:solidFill>
              </a:rPr>
              <a:t>路由器</a:t>
            </a:r>
          </a:p>
        </p:txBody>
      </p:sp>
      <p:sp>
        <p:nvSpPr>
          <p:cNvPr id="62" name="íşlïḍè">
            <a:extLst>
              <a:ext uri="{FF2B5EF4-FFF2-40B4-BE49-F238E27FC236}">
                <a16:creationId xmlns:a16="http://schemas.microsoft.com/office/drawing/2014/main" xmlns="" id="{9D5CB299-4BB0-4D5A-B483-1623F186D741}"/>
              </a:ext>
            </a:extLst>
          </p:cNvPr>
          <p:cNvSpPr txBox="1"/>
          <p:nvPr/>
        </p:nvSpPr>
        <p:spPr>
          <a:xfrm>
            <a:off x="3624400" y="2335914"/>
            <a:ext cx="923837" cy="271072"/>
          </a:xfrm>
          <a:prstGeom prst="rect">
            <a:avLst/>
          </a:prstGeom>
          <a:noFill/>
        </p:spPr>
        <p:txBody>
          <a:bodyPr wrap="square" lIns="68580" tIns="34290" rIns="68580" bIns="34290" anchor="ctr">
            <a:noAutofit/>
          </a:bodyPr>
          <a:lstStyle/>
          <a:p>
            <a:r>
              <a:rPr lang="en-US" altLang="zh-CN" sz="1200" b="1" dirty="0">
                <a:solidFill>
                  <a:srgbClr val="000000"/>
                </a:solidFill>
              </a:rPr>
              <a:t>192.168.1.1</a:t>
            </a:r>
          </a:p>
        </p:txBody>
      </p:sp>
      <p:sp>
        <p:nvSpPr>
          <p:cNvPr id="63" name="íşlïḍè">
            <a:extLst>
              <a:ext uri="{FF2B5EF4-FFF2-40B4-BE49-F238E27FC236}">
                <a16:creationId xmlns:a16="http://schemas.microsoft.com/office/drawing/2014/main" xmlns="" id="{A0D25EAB-6698-4AC1-8B09-39CDAB5203EA}"/>
              </a:ext>
            </a:extLst>
          </p:cNvPr>
          <p:cNvSpPr txBox="1"/>
          <p:nvPr/>
        </p:nvSpPr>
        <p:spPr>
          <a:xfrm>
            <a:off x="5088166" y="2335914"/>
            <a:ext cx="1034978" cy="271072"/>
          </a:xfrm>
          <a:prstGeom prst="rect">
            <a:avLst/>
          </a:prstGeom>
          <a:noFill/>
        </p:spPr>
        <p:txBody>
          <a:bodyPr wrap="square" lIns="68580" tIns="34290" rIns="68580" bIns="34290" anchor="ctr">
            <a:noAutofit/>
          </a:bodyPr>
          <a:lstStyle/>
          <a:p>
            <a:r>
              <a:rPr lang="en-US" altLang="zh-CN" sz="1200" b="1" dirty="0">
                <a:solidFill>
                  <a:srgbClr val="000000"/>
                </a:solidFill>
              </a:rPr>
              <a:t>192.168.1.65</a:t>
            </a:r>
          </a:p>
        </p:txBody>
      </p:sp>
      <p:sp>
        <p:nvSpPr>
          <p:cNvPr id="67" name="íşlïḍè">
            <a:extLst>
              <a:ext uri="{FF2B5EF4-FFF2-40B4-BE49-F238E27FC236}">
                <a16:creationId xmlns:a16="http://schemas.microsoft.com/office/drawing/2014/main" xmlns="" id="{CB8C431A-5C92-4E39-8027-28D53F26D2A4}"/>
              </a:ext>
            </a:extLst>
          </p:cNvPr>
          <p:cNvSpPr txBox="1"/>
          <p:nvPr/>
        </p:nvSpPr>
        <p:spPr>
          <a:xfrm>
            <a:off x="4496433" y="1990455"/>
            <a:ext cx="411889" cy="271072"/>
          </a:xfrm>
          <a:prstGeom prst="rect">
            <a:avLst/>
          </a:prstGeom>
          <a:noFill/>
        </p:spPr>
        <p:txBody>
          <a:bodyPr wrap="square" lIns="68580" tIns="34290" rIns="68580" bIns="34290" anchor="ctr">
            <a:noAutofit/>
          </a:bodyPr>
          <a:lstStyle/>
          <a:p>
            <a:r>
              <a:rPr lang="en-US" altLang="zh-CN" sz="1050" b="1" dirty="0">
                <a:solidFill>
                  <a:srgbClr val="000000"/>
                </a:solidFill>
              </a:rPr>
              <a:t>IF1</a:t>
            </a:r>
          </a:p>
        </p:txBody>
      </p:sp>
      <p:sp>
        <p:nvSpPr>
          <p:cNvPr id="69" name="íşlïḍè">
            <a:extLst>
              <a:ext uri="{FF2B5EF4-FFF2-40B4-BE49-F238E27FC236}">
                <a16:creationId xmlns:a16="http://schemas.microsoft.com/office/drawing/2014/main" xmlns="" id="{6399F8D1-01B9-408A-A5D9-FF1EE8441EC8}"/>
              </a:ext>
            </a:extLst>
          </p:cNvPr>
          <p:cNvSpPr txBox="1"/>
          <p:nvPr/>
        </p:nvSpPr>
        <p:spPr>
          <a:xfrm>
            <a:off x="4760619" y="1989489"/>
            <a:ext cx="1247075" cy="271072"/>
          </a:xfrm>
          <a:prstGeom prst="rect">
            <a:avLst/>
          </a:prstGeom>
          <a:noFill/>
        </p:spPr>
        <p:txBody>
          <a:bodyPr wrap="square" lIns="68580" tIns="34290" rIns="68580" bIns="34290" anchor="ctr">
            <a:noAutofit/>
          </a:bodyPr>
          <a:lstStyle/>
          <a:p>
            <a:r>
              <a:rPr lang="en-US" altLang="zh-CN" sz="1050" b="1" dirty="0">
                <a:solidFill>
                  <a:srgbClr val="000000"/>
                </a:solidFill>
              </a:rPr>
              <a:t>192.168.1.254/30</a:t>
            </a:r>
          </a:p>
        </p:txBody>
      </p:sp>
      <p:grpSp>
        <p:nvGrpSpPr>
          <p:cNvPr id="11" name="组合 10">
            <a:extLst>
              <a:ext uri="{FF2B5EF4-FFF2-40B4-BE49-F238E27FC236}">
                <a16:creationId xmlns:a16="http://schemas.microsoft.com/office/drawing/2014/main" xmlns="" id="{863DD5B1-0AB4-440C-A3EE-216DFAAC0B7E}"/>
              </a:ext>
            </a:extLst>
          </p:cNvPr>
          <p:cNvGrpSpPr/>
          <p:nvPr/>
        </p:nvGrpSpPr>
        <p:grpSpPr>
          <a:xfrm>
            <a:off x="3319695" y="2198590"/>
            <a:ext cx="5097451" cy="2630585"/>
            <a:chOff x="4426260" y="2931453"/>
            <a:chExt cx="6796601" cy="3507447"/>
          </a:xfrm>
        </p:grpSpPr>
        <p:sp>
          <p:nvSpPr>
            <p:cNvPr id="65" name="矩形 64">
              <a:extLst>
                <a:ext uri="{FF2B5EF4-FFF2-40B4-BE49-F238E27FC236}">
                  <a16:creationId xmlns:a16="http://schemas.microsoft.com/office/drawing/2014/main" xmlns="" id="{69A1F358-B4AC-4E88-B231-89B218DDB963}"/>
                </a:ext>
              </a:extLst>
            </p:cNvPr>
            <p:cNvSpPr/>
            <p:nvPr/>
          </p:nvSpPr>
          <p:spPr>
            <a:xfrm>
              <a:off x="6825127" y="2931453"/>
              <a:ext cx="4397734" cy="2480762"/>
            </a:xfrm>
            <a:prstGeom prst="rect">
              <a:avLst/>
            </a:prstGeom>
            <a:ln w="25400">
              <a:solidFill>
                <a:schemeClr val="accent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srgbClr val="000000"/>
                </a:solidFill>
              </a:endParaRPr>
            </a:p>
          </p:txBody>
        </p:sp>
        <p:grpSp>
          <p:nvGrpSpPr>
            <p:cNvPr id="10" name="组合 9">
              <a:extLst>
                <a:ext uri="{FF2B5EF4-FFF2-40B4-BE49-F238E27FC236}">
                  <a16:creationId xmlns:a16="http://schemas.microsoft.com/office/drawing/2014/main" xmlns="" id="{B51C8B75-FFF2-44AE-BD9F-B5388FE95778}"/>
                </a:ext>
              </a:extLst>
            </p:cNvPr>
            <p:cNvGrpSpPr/>
            <p:nvPr/>
          </p:nvGrpSpPr>
          <p:grpSpPr>
            <a:xfrm>
              <a:off x="4426260" y="3769395"/>
              <a:ext cx="2839394" cy="2669505"/>
              <a:chOff x="4426260" y="3769395"/>
              <a:chExt cx="2839394" cy="2669505"/>
            </a:xfrm>
          </p:grpSpPr>
          <p:sp>
            <p:nvSpPr>
              <p:cNvPr id="2" name="矩形 1">
                <a:extLst>
                  <a:ext uri="{FF2B5EF4-FFF2-40B4-BE49-F238E27FC236}">
                    <a16:creationId xmlns:a16="http://schemas.microsoft.com/office/drawing/2014/main" xmlns="" id="{F3FB74C4-985C-410F-9005-EBA9C384BE5D}"/>
                  </a:ext>
                </a:extLst>
              </p:cNvPr>
              <p:cNvSpPr/>
              <p:nvPr/>
            </p:nvSpPr>
            <p:spPr>
              <a:xfrm>
                <a:off x="4426260" y="6107239"/>
                <a:ext cx="1185131" cy="331661"/>
              </a:xfrm>
              <a:prstGeom prst="rect">
                <a:avLst/>
              </a:prstGeom>
              <a:ln w="25400">
                <a:solidFill>
                  <a:schemeClr val="accent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srgbClr val="000000"/>
                  </a:solidFill>
                </a:endParaRPr>
              </a:p>
            </p:txBody>
          </p:sp>
          <p:cxnSp>
            <p:nvCxnSpPr>
              <p:cNvPr id="5" name="连接符: 肘形 4">
                <a:extLst>
                  <a:ext uri="{FF2B5EF4-FFF2-40B4-BE49-F238E27FC236}">
                    <a16:creationId xmlns:a16="http://schemas.microsoft.com/office/drawing/2014/main" xmlns="" id="{74DD605B-65FC-4A10-A19E-4F7A7D1739D9}"/>
                  </a:ext>
                </a:extLst>
              </p:cNvPr>
              <p:cNvCxnSpPr>
                <a:stCxn id="2" idx="0"/>
                <a:endCxn id="65" idx="1"/>
              </p:cNvCxnSpPr>
              <p:nvPr/>
            </p:nvCxnSpPr>
            <p:spPr>
              <a:xfrm rot="5400000" flipH="1" flipV="1">
                <a:off x="4954274" y="4236387"/>
                <a:ext cx="1935405" cy="1806301"/>
              </a:xfrm>
              <a:prstGeom prst="bentConnector2">
                <a:avLst/>
              </a:prstGeom>
              <a:ln w="25400">
                <a:solidFill>
                  <a:schemeClr val="accent1">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xmlns="" id="{24308068-BCF9-4BD2-929D-801EB0CA91A1}"/>
                  </a:ext>
                </a:extLst>
              </p:cNvPr>
              <p:cNvSpPr txBox="1"/>
              <p:nvPr/>
            </p:nvSpPr>
            <p:spPr>
              <a:xfrm>
                <a:off x="4576497" y="3769395"/>
                <a:ext cx="2689157" cy="400109"/>
              </a:xfrm>
              <a:prstGeom prst="rect">
                <a:avLst/>
              </a:prstGeom>
              <a:noFill/>
            </p:spPr>
            <p:txBody>
              <a:bodyPr wrap="square" rtlCol="0">
                <a:spAutoFit/>
              </a:bodyPr>
              <a:lstStyle/>
              <a:p>
                <a:r>
                  <a:rPr lang="zh-CN" altLang="en-US" sz="1350" b="1" dirty="0">
                    <a:solidFill>
                      <a:srgbClr val="F84D4D">
                        <a:lumMod val="75000"/>
                      </a:srgbClr>
                    </a:solidFill>
                  </a:rPr>
                  <a:t>该网络中的广播地址</a:t>
                </a:r>
              </a:p>
            </p:txBody>
          </p:sp>
        </p:grpSp>
      </p:grpSp>
    </p:spTree>
    <p:custDataLst>
      <p:tags r:id="rId1"/>
    </p:custDataLst>
    <p:extLst>
      <p:ext uri="{BB962C8B-B14F-4D97-AF65-F5344CB8AC3E}">
        <p14:creationId xmlns:p14="http://schemas.microsoft.com/office/powerpoint/2010/main" val="1172103915"/>
      </p:ext>
    </p:extLst>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9"/>
          <p:cNvSpPr>
            <a:spLocks noChangeArrowheads="1"/>
          </p:cNvSpPr>
          <p:nvPr/>
        </p:nvSpPr>
        <p:spPr bwMode="auto">
          <a:xfrm>
            <a:off x="2629135" y="123377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5" name="Rectangle 10"/>
          <p:cNvSpPr>
            <a:spLocks noChangeArrowheads="1"/>
          </p:cNvSpPr>
          <p:nvPr/>
        </p:nvSpPr>
        <p:spPr bwMode="auto">
          <a:xfrm>
            <a:off x="2629135" y="184019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7" name="Line 16"/>
          <p:cNvSpPr>
            <a:spLocks noChangeShapeType="1"/>
          </p:cNvSpPr>
          <p:nvPr/>
        </p:nvSpPr>
        <p:spPr bwMode="auto">
          <a:xfrm>
            <a:off x="3637198" y="1162334"/>
            <a:ext cx="0" cy="1143306"/>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38" name="Rectangle 8"/>
          <p:cNvSpPr>
            <a:spLocks noChangeArrowheads="1"/>
          </p:cNvSpPr>
          <p:nvPr/>
        </p:nvSpPr>
        <p:spPr bwMode="auto">
          <a:xfrm>
            <a:off x="2700573" y="1199227"/>
            <a:ext cx="557429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prstClr val="white"/>
                </a:solidFill>
                <a:latin typeface="微软雅黑" pitchFamily="34" charset="-122"/>
                <a:ea typeface="微软雅黑" pitchFamily="34" charset="-122"/>
              </a:rPr>
              <a:t>4.4.1  </a:t>
            </a:r>
            <a:r>
              <a:rPr lang="en-US" altLang="zh-CN" sz="2000" b="1" dirty="0" smtClean="0">
                <a:solidFill>
                  <a:prstClr val="white"/>
                </a:solidFill>
                <a:latin typeface="微软雅黑" pitchFamily="34" charset="-122"/>
                <a:ea typeface="微软雅黑" pitchFamily="34" charset="-122"/>
              </a:rPr>
              <a:t>                                 ICMP </a:t>
            </a:r>
            <a:r>
              <a:rPr lang="zh-CN" altLang="en-US" sz="2000" b="1" dirty="0">
                <a:solidFill>
                  <a:prstClr val="white"/>
                </a:solidFill>
                <a:latin typeface="微软雅黑" pitchFamily="34" charset="-122"/>
                <a:ea typeface="微软雅黑" pitchFamily="34" charset="-122"/>
              </a:rPr>
              <a:t>报文的</a:t>
            </a:r>
            <a:r>
              <a:rPr lang="zh-CN" altLang="en-US" sz="2000" b="1" dirty="0" smtClean="0">
                <a:solidFill>
                  <a:prstClr val="white"/>
                </a:solidFill>
                <a:latin typeface="微软雅黑" pitchFamily="34" charset="-122"/>
                <a:ea typeface="微软雅黑" pitchFamily="34" charset="-122"/>
              </a:rPr>
              <a:t>种类</a:t>
            </a:r>
            <a:endParaRPr lang="en-US" altLang="zh-CN" sz="2000" b="1" dirty="0" smtClean="0">
              <a:solidFill>
                <a:prstClr val="white"/>
              </a:solidFill>
              <a:latin typeface="微软雅黑" pitchFamily="34" charset="-122"/>
              <a:ea typeface="微软雅黑" pitchFamily="34" charset="-122"/>
            </a:endParaRPr>
          </a:p>
          <a:p>
            <a:endParaRPr lang="zh-CN" altLang="en-US" sz="2000" b="1" dirty="0">
              <a:solidFill>
                <a:prstClr val="white"/>
              </a:solidFill>
              <a:latin typeface="微软雅黑" pitchFamily="34" charset="-122"/>
              <a:ea typeface="微软雅黑" pitchFamily="34" charset="-122"/>
            </a:endParaRPr>
          </a:p>
          <a:p>
            <a:r>
              <a:rPr lang="en-US" altLang="zh-CN" sz="2000" b="1" dirty="0" smtClean="0">
                <a:solidFill>
                  <a:prstClr val="white"/>
                </a:solidFill>
                <a:latin typeface="微软雅黑" pitchFamily="34" charset="-122"/>
                <a:ea typeface="微软雅黑" pitchFamily="34" charset="-122"/>
              </a:rPr>
              <a:t>4.4.2                                   </a:t>
            </a:r>
            <a:r>
              <a:rPr lang="en-US" altLang="zh-CN" sz="2000" b="1" dirty="0">
                <a:solidFill>
                  <a:prstClr val="white"/>
                </a:solidFill>
                <a:latin typeface="微软雅黑" pitchFamily="34" charset="-122"/>
                <a:ea typeface="微软雅黑" pitchFamily="34" charset="-122"/>
              </a:rPr>
              <a:t>ICMP </a:t>
            </a:r>
            <a:r>
              <a:rPr lang="zh-CN" altLang="en-US" sz="2000" b="1" dirty="0">
                <a:solidFill>
                  <a:prstClr val="white"/>
                </a:solidFill>
                <a:latin typeface="微软雅黑" pitchFamily="34" charset="-122"/>
                <a:ea typeface="微软雅黑" pitchFamily="34" charset="-122"/>
              </a:rPr>
              <a:t>的应用举例</a:t>
            </a:r>
          </a:p>
        </p:txBody>
      </p:sp>
      <p:sp>
        <p:nvSpPr>
          <p:cNvPr id="39" name="Rectangle 27"/>
          <p:cNvSpPr>
            <a:spLocks noChangeArrowheads="1"/>
          </p:cNvSpPr>
          <p:nvPr/>
        </p:nvSpPr>
        <p:spPr bwMode="auto">
          <a:xfrm>
            <a:off x="639730" y="123377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solidFill>
                <a:prstClr val="black"/>
              </a:solidFill>
              <a:latin typeface="宋体" charset="-122"/>
            </a:endParaRPr>
          </a:p>
        </p:txBody>
      </p:sp>
      <p:sp>
        <p:nvSpPr>
          <p:cNvPr id="40" name="Rectangle 29"/>
          <p:cNvSpPr>
            <a:spLocks noChangeArrowheads="1"/>
          </p:cNvSpPr>
          <p:nvPr/>
        </p:nvSpPr>
        <p:spPr bwMode="auto">
          <a:xfrm>
            <a:off x="648619" y="1328703"/>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smtClean="0">
                <a:solidFill>
                  <a:srgbClr val="FFFF00"/>
                </a:solidFill>
                <a:latin typeface="微软雅黑" pitchFamily="34" charset="-122"/>
                <a:ea typeface="微软雅黑" pitchFamily="34" charset="-122"/>
              </a:rPr>
              <a:t>4.4</a:t>
            </a:r>
            <a:endParaRPr lang="fr-FR" altLang="zh-CN" sz="2000" b="1" dirty="0">
              <a:solidFill>
                <a:srgbClr val="FFFF00"/>
              </a:solidFill>
              <a:latin typeface="微软雅黑" pitchFamily="34" charset="-122"/>
              <a:ea typeface="微软雅黑" pitchFamily="34" charset="-122"/>
            </a:endParaRPr>
          </a:p>
          <a:p>
            <a:r>
              <a:rPr lang="zh-CN" altLang="en-US" sz="2000" b="1" dirty="0">
                <a:solidFill>
                  <a:prstClr val="white"/>
                </a:solidFill>
                <a:latin typeface="微软雅黑" pitchFamily="34" charset="-122"/>
                <a:ea typeface="微软雅黑" pitchFamily="34" charset="-122"/>
              </a:rPr>
              <a:t>网际</a:t>
            </a:r>
            <a:r>
              <a:rPr lang="zh-CN" altLang="en-US" sz="2000" b="1" dirty="0" smtClean="0">
                <a:solidFill>
                  <a:prstClr val="white"/>
                </a:solidFill>
                <a:latin typeface="微软雅黑" pitchFamily="34" charset="-122"/>
                <a:ea typeface="微软雅黑" pitchFamily="34" charset="-122"/>
              </a:rPr>
              <a:t>控制</a:t>
            </a:r>
            <a:endParaRPr lang="en-US" altLang="zh-CN" sz="2000" b="1" dirty="0" smtClean="0">
              <a:solidFill>
                <a:prstClr val="white"/>
              </a:solidFill>
              <a:latin typeface="微软雅黑" pitchFamily="34" charset="-122"/>
              <a:ea typeface="微软雅黑" pitchFamily="34" charset="-122"/>
            </a:endParaRPr>
          </a:p>
          <a:p>
            <a:r>
              <a:rPr lang="zh-CN" altLang="en-US" sz="2000" b="1" dirty="0" smtClean="0">
                <a:solidFill>
                  <a:prstClr val="white"/>
                </a:solidFill>
                <a:latin typeface="微软雅黑" pitchFamily="34" charset="-122"/>
                <a:ea typeface="微软雅黑" pitchFamily="34" charset="-122"/>
              </a:rPr>
              <a:t>报文</a:t>
            </a:r>
            <a:r>
              <a:rPr lang="zh-CN" altLang="en-US" sz="2000" b="1" dirty="0">
                <a:solidFill>
                  <a:prstClr val="white"/>
                </a:solidFill>
                <a:latin typeface="微软雅黑" pitchFamily="34" charset="-122"/>
                <a:ea typeface="微软雅黑" pitchFamily="34" charset="-122"/>
              </a:rPr>
              <a:t>协议 </a:t>
            </a:r>
            <a:r>
              <a:rPr lang="en-US" altLang="zh-CN" sz="2000" b="1" dirty="0">
                <a:solidFill>
                  <a:prstClr val="white"/>
                </a:solidFill>
                <a:latin typeface="微软雅黑" pitchFamily="34" charset="-122"/>
                <a:ea typeface="微软雅黑" pitchFamily="34" charset="-122"/>
              </a:rPr>
              <a:t>ICMP</a:t>
            </a:r>
            <a:endParaRPr lang="zh-CN" altLang="en-US" sz="2000" b="1" dirty="0">
              <a:solidFill>
                <a:prstClr val="white"/>
              </a:solidFill>
              <a:latin typeface="微软雅黑" pitchFamily="34" charset="-122"/>
              <a:ea typeface="微软雅黑" pitchFamily="34" charset="-122"/>
            </a:endParaRPr>
          </a:p>
        </p:txBody>
      </p:sp>
    </p:spTree>
    <p:extLst>
      <p:ext uri="{BB962C8B-B14F-4D97-AF65-F5344CB8AC3E}">
        <p14:creationId xmlns:p14="http://schemas.microsoft.com/office/powerpoint/2010/main" val="254471600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矩形 99"/>
          <p:cNvSpPr/>
          <p:nvPr/>
        </p:nvSpPr>
        <p:spPr>
          <a:xfrm>
            <a:off x="2363300" y="4367067"/>
            <a:ext cx="1179717" cy="428914"/>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prstClr val="black"/>
                </a:solidFill>
              </a:rPr>
              <a:t>IP</a:t>
            </a:r>
            <a:r>
              <a:rPr lang="zh-CN" altLang="en-US" sz="1200" b="1" dirty="0">
                <a:solidFill>
                  <a:prstClr val="black"/>
                </a:solidFill>
              </a:rPr>
              <a:t>数据报首部</a:t>
            </a:r>
          </a:p>
        </p:txBody>
      </p:sp>
      <p:grpSp>
        <p:nvGrpSpPr>
          <p:cNvPr id="86" name="组合 85"/>
          <p:cNvGrpSpPr/>
          <p:nvPr/>
        </p:nvGrpSpPr>
        <p:grpSpPr>
          <a:xfrm>
            <a:off x="228600" y="561975"/>
            <a:ext cx="4343400" cy="321945"/>
            <a:chOff x="424117" y="898245"/>
            <a:chExt cx="5791200" cy="429260"/>
          </a:xfrm>
        </p:grpSpPr>
        <p:sp>
          <p:nvSpPr>
            <p:cNvPr id="87" name="平行四边形 86"/>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Impact" panose="020B0806030902050204" pitchFamily="34" charset="0"/>
                </a:rPr>
                <a:t>01</a:t>
              </a:r>
            </a:p>
          </p:txBody>
        </p:sp>
        <p:sp>
          <p:nvSpPr>
            <p:cNvPr id="88" name="文本框 87"/>
            <p:cNvSpPr txBox="1"/>
            <p:nvPr/>
          </p:nvSpPr>
          <p:spPr>
            <a:xfrm>
              <a:off x="1052423" y="898245"/>
              <a:ext cx="5162894" cy="429260"/>
            </a:xfrm>
            <a:prstGeom prst="rect">
              <a:avLst/>
            </a:prstGeom>
            <a:noFill/>
          </p:spPr>
          <p:txBody>
            <a:bodyPr wrap="square" rtlCol="0">
              <a:spAutoFit/>
            </a:bodyPr>
            <a:lstStyle/>
            <a:p>
              <a:r>
                <a:rPr lang="zh-CN" altLang="en-US" sz="1500" b="1" dirty="0">
                  <a:solidFill>
                    <a:prstClr val="black"/>
                  </a:solidFill>
                </a:rPr>
                <a:t>网际控制报文协议概述</a:t>
              </a:r>
            </a:p>
          </p:txBody>
        </p:sp>
      </p:grpSp>
      <p:sp>
        <p:nvSpPr>
          <p:cNvPr id="63" name="íşlïḍè"/>
          <p:cNvSpPr txBox="1"/>
          <p:nvPr/>
        </p:nvSpPr>
        <p:spPr>
          <a:xfrm>
            <a:off x="962402" y="980461"/>
            <a:ext cx="7952999" cy="445409"/>
          </a:xfrm>
          <a:prstGeom prst="rect">
            <a:avLst/>
          </a:prstGeom>
          <a:noFill/>
        </p:spPr>
        <p:txBody>
          <a:bodyPr wrap="square" lIns="68580" tIns="34290" rIns="68580" bIns="34290" anchor="ctr">
            <a:noAutofit/>
          </a:bodyPr>
          <a:lstStyle/>
          <a:p>
            <a:r>
              <a:rPr lang="zh-CN" altLang="en-US" sz="1350" b="1" dirty="0">
                <a:solidFill>
                  <a:prstClr val="black"/>
                </a:solidFill>
              </a:rPr>
              <a:t>为了更</a:t>
            </a:r>
            <a:r>
              <a:rPr lang="zh-CN" altLang="en-US" sz="1350" b="1" dirty="0">
                <a:solidFill>
                  <a:srgbClr val="4F81BD">
                    <a:lumMod val="75000"/>
                  </a:srgbClr>
                </a:solidFill>
              </a:rPr>
              <a:t>有效地转发</a:t>
            </a:r>
            <a:r>
              <a:rPr lang="en-US" altLang="zh-CN" sz="1350" b="1" dirty="0">
                <a:solidFill>
                  <a:srgbClr val="4F81BD">
                    <a:lumMod val="75000"/>
                  </a:srgbClr>
                </a:solidFill>
              </a:rPr>
              <a:t>IP</a:t>
            </a:r>
            <a:r>
              <a:rPr lang="zh-CN" altLang="en-US" sz="1350" b="1" dirty="0">
                <a:solidFill>
                  <a:srgbClr val="4F81BD">
                    <a:lumMod val="75000"/>
                  </a:srgbClr>
                </a:solidFill>
              </a:rPr>
              <a:t>数据报</a:t>
            </a:r>
            <a:r>
              <a:rPr lang="zh-CN" altLang="en-US" sz="1350" b="1" dirty="0">
                <a:solidFill>
                  <a:prstClr val="black"/>
                </a:solidFill>
              </a:rPr>
              <a:t>以及提高</a:t>
            </a:r>
            <a:r>
              <a:rPr lang="en-US" altLang="zh-CN" sz="1350" b="1" dirty="0">
                <a:solidFill>
                  <a:prstClr val="black"/>
                </a:solidFill>
              </a:rPr>
              <a:t>IP</a:t>
            </a:r>
            <a:r>
              <a:rPr lang="zh-CN" altLang="en-US" sz="1350" b="1" dirty="0">
                <a:solidFill>
                  <a:prstClr val="black"/>
                </a:solidFill>
              </a:rPr>
              <a:t>数据报交付成功的机会，</a:t>
            </a:r>
            <a:r>
              <a:rPr lang="en-US" altLang="zh-CN" sz="1350" b="1" dirty="0">
                <a:solidFill>
                  <a:prstClr val="black"/>
                </a:solidFill>
              </a:rPr>
              <a:t>TCP/IP</a:t>
            </a:r>
            <a:r>
              <a:rPr lang="zh-CN" altLang="en-US" sz="1350" b="1" dirty="0">
                <a:solidFill>
                  <a:prstClr val="black"/>
                </a:solidFill>
              </a:rPr>
              <a:t>体系结构的</a:t>
            </a:r>
            <a:r>
              <a:rPr lang="zh-CN" altLang="en-US" sz="1350" b="1" dirty="0">
                <a:solidFill>
                  <a:srgbClr val="4F81BD">
                    <a:lumMod val="75000"/>
                  </a:srgbClr>
                </a:solidFill>
              </a:rPr>
              <a:t>网际层</a:t>
            </a:r>
            <a:r>
              <a:rPr lang="zh-CN" altLang="en-US" sz="1350" b="1" dirty="0">
                <a:solidFill>
                  <a:prstClr val="black"/>
                </a:solidFill>
              </a:rPr>
              <a:t>使用了</a:t>
            </a:r>
            <a:r>
              <a:rPr lang="zh-CN" altLang="en-US" sz="1350" b="1" dirty="0">
                <a:solidFill>
                  <a:srgbClr val="FF0000"/>
                </a:solidFill>
              </a:rPr>
              <a:t>网际控制报文协议</a:t>
            </a:r>
            <a:r>
              <a:rPr lang="zh-CN" altLang="en-US" sz="1350" b="1" dirty="0">
                <a:solidFill>
                  <a:prstClr val="black"/>
                </a:solidFill>
              </a:rPr>
              <a:t>（</a:t>
            </a:r>
            <a:r>
              <a:rPr lang="en-US" altLang="zh-CN" sz="1350" b="1" dirty="0">
                <a:solidFill>
                  <a:srgbClr val="4F81BD">
                    <a:lumMod val="75000"/>
                  </a:srgbClr>
                </a:solidFill>
              </a:rPr>
              <a:t>I</a:t>
            </a:r>
            <a:r>
              <a:rPr lang="en-US" altLang="zh-CN" sz="1350" b="1" dirty="0">
                <a:solidFill>
                  <a:prstClr val="black"/>
                </a:solidFill>
              </a:rPr>
              <a:t>nternet </a:t>
            </a:r>
            <a:r>
              <a:rPr lang="en-US" altLang="zh-CN" sz="1350" b="1" dirty="0">
                <a:solidFill>
                  <a:srgbClr val="4F81BD">
                    <a:lumMod val="75000"/>
                  </a:srgbClr>
                </a:solidFill>
              </a:rPr>
              <a:t>C</a:t>
            </a:r>
            <a:r>
              <a:rPr lang="en-US" altLang="zh-CN" sz="1350" b="1" dirty="0">
                <a:solidFill>
                  <a:prstClr val="black"/>
                </a:solidFill>
              </a:rPr>
              <a:t>ontrol </a:t>
            </a:r>
            <a:r>
              <a:rPr lang="en-US" altLang="zh-CN" sz="1350" b="1" dirty="0">
                <a:solidFill>
                  <a:srgbClr val="4F81BD">
                    <a:lumMod val="75000"/>
                  </a:srgbClr>
                </a:solidFill>
              </a:rPr>
              <a:t>M</a:t>
            </a:r>
            <a:r>
              <a:rPr lang="en-US" altLang="zh-CN" sz="1350" b="1" dirty="0">
                <a:solidFill>
                  <a:prstClr val="black"/>
                </a:solidFill>
              </a:rPr>
              <a:t>essage </a:t>
            </a:r>
            <a:r>
              <a:rPr lang="en-US" altLang="zh-CN" sz="1350" b="1" dirty="0">
                <a:solidFill>
                  <a:srgbClr val="4F81BD">
                    <a:lumMod val="75000"/>
                  </a:srgbClr>
                </a:solidFill>
              </a:rPr>
              <a:t>P</a:t>
            </a:r>
            <a:r>
              <a:rPr lang="en-US" altLang="zh-CN" sz="1350" b="1" dirty="0">
                <a:solidFill>
                  <a:prstClr val="black"/>
                </a:solidFill>
              </a:rPr>
              <a:t>rotocol</a:t>
            </a:r>
            <a:r>
              <a:rPr lang="zh-CN" altLang="en-US" sz="1350" b="1" dirty="0">
                <a:solidFill>
                  <a:prstClr val="black"/>
                </a:solidFill>
              </a:rPr>
              <a:t>，</a:t>
            </a:r>
            <a:r>
              <a:rPr lang="en-US" altLang="zh-CN" sz="1350" b="1" dirty="0">
                <a:solidFill>
                  <a:srgbClr val="4F81BD">
                    <a:lumMod val="75000"/>
                  </a:srgbClr>
                </a:solidFill>
              </a:rPr>
              <a:t>ICMP</a:t>
            </a:r>
            <a:r>
              <a:rPr lang="zh-CN" altLang="en-US" sz="1350" b="1" dirty="0">
                <a:solidFill>
                  <a:prstClr val="black"/>
                </a:solidFill>
              </a:rPr>
              <a:t>）</a:t>
            </a:r>
            <a:r>
              <a:rPr lang="en-US" altLang="zh-CN" sz="1350" b="1" dirty="0">
                <a:solidFill>
                  <a:prstClr val="black"/>
                </a:solidFill>
              </a:rPr>
              <a:t>[RFC 792]</a:t>
            </a:r>
            <a:r>
              <a:rPr lang="zh-CN" altLang="en-US" sz="1350" b="1" dirty="0">
                <a:solidFill>
                  <a:prstClr val="black"/>
                </a:solidFill>
              </a:rPr>
              <a:t>。</a:t>
            </a:r>
            <a:endParaRPr lang="en-US" altLang="zh-CN" sz="1350" b="1" dirty="0">
              <a:solidFill>
                <a:prstClr val="black"/>
              </a:solidFill>
            </a:endParaRPr>
          </a:p>
        </p:txBody>
      </p:sp>
      <p:sp>
        <p:nvSpPr>
          <p:cNvPr id="64" name="矩形 63"/>
          <p:cNvSpPr/>
          <p:nvPr/>
        </p:nvSpPr>
        <p:spPr>
          <a:xfrm>
            <a:off x="769670" y="1010092"/>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9" name="íşlïḍè"/>
          <p:cNvSpPr txBox="1"/>
          <p:nvPr/>
        </p:nvSpPr>
        <p:spPr>
          <a:xfrm>
            <a:off x="962402" y="1497965"/>
            <a:ext cx="7952999" cy="262035"/>
          </a:xfrm>
          <a:prstGeom prst="rect">
            <a:avLst/>
          </a:prstGeom>
          <a:noFill/>
        </p:spPr>
        <p:txBody>
          <a:bodyPr wrap="square" lIns="68580" tIns="34290" rIns="68580" bIns="34290" anchor="ctr">
            <a:noAutofit/>
          </a:bodyPr>
          <a:lstStyle/>
          <a:p>
            <a:r>
              <a:rPr lang="zh-CN" altLang="en-US" sz="1350" b="1" dirty="0">
                <a:solidFill>
                  <a:srgbClr val="8064A2"/>
                </a:solidFill>
              </a:rPr>
              <a:t>主机</a:t>
            </a:r>
            <a:r>
              <a:rPr lang="zh-CN" altLang="en-US" sz="1350" b="1" dirty="0">
                <a:solidFill>
                  <a:prstClr val="black"/>
                </a:solidFill>
              </a:rPr>
              <a:t>或</a:t>
            </a:r>
            <a:r>
              <a:rPr lang="zh-CN" altLang="en-US" sz="1350" b="1" dirty="0">
                <a:solidFill>
                  <a:srgbClr val="8064A2"/>
                </a:solidFill>
              </a:rPr>
              <a:t>路由器</a:t>
            </a:r>
            <a:r>
              <a:rPr lang="zh-CN" altLang="en-US" sz="1350" b="1" dirty="0">
                <a:solidFill>
                  <a:prstClr val="black"/>
                </a:solidFill>
              </a:rPr>
              <a:t>使用</a:t>
            </a:r>
            <a:r>
              <a:rPr lang="en-US" altLang="zh-CN" sz="1350" b="1" dirty="0">
                <a:solidFill>
                  <a:prstClr val="black"/>
                </a:solidFill>
              </a:rPr>
              <a:t>ICMP</a:t>
            </a:r>
            <a:r>
              <a:rPr lang="zh-CN" altLang="en-US" sz="1350" b="1" dirty="0">
                <a:solidFill>
                  <a:prstClr val="black"/>
                </a:solidFill>
              </a:rPr>
              <a:t>来发送</a:t>
            </a:r>
            <a:r>
              <a:rPr lang="zh-CN" altLang="en-US" sz="1350" b="1" dirty="0">
                <a:solidFill>
                  <a:srgbClr val="FF0000"/>
                </a:solidFill>
              </a:rPr>
              <a:t>差错报告报文</a:t>
            </a:r>
            <a:r>
              <a:rPr lang="zh-CN" altLang="en-US" sz="1350" b="1" dirty="0">
                <a:solidFill>
                  <a:prstClr val="black"/>
                </a:solidFill>
              </a:rPr>
              <a:t>和</a:t>
            </a:r>
            <a:r>
              <a:rPr lang="zh-CN" altLang="en-US" sz="1350" b="1" dirty="0">
                <a:solidFill>
                  <a:srgbClr val="FF0000"/>
                </a:solidFill>
              </a:rPr>
              <a:t>询问报文</a:t>
            </a:r>
            <a:r>
              <a:rPr lang="zh-CN" altLang="en-US" sz="1350" b="1" dirty="0">
                <a:solidFill>
                  <a:prstClr val="black"/>
                </a:solidFill>
              </a:rPr>
              <a:t>。</a:t>
            </a:r>
            <a:endParaRPr lang="en-US" altLang="zh-CN" sz="1350" b="1" dirty="0">
              <a:solidFill>
                <a:prstClr val="black"/>
              </a:solidFill>
            </a:endParaRPr>
          </a:p>
        </p:txBody>
      </p:sp>
      <p:sp>
        <p:nvSpPr>
          <p:cNvPr id="90" name="矩形 89"/>
          <p:cNvSpPr/>
          <p:nvPr/>
        </p:nvSpPr>
        <p:spPr>
          <a:xfrm>
            <a:off x="769670" y="1527596"/>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1" name="íşlïḍè"/>
          <p:cNvSpPr txBox="1"/>
          <p:nvPr/>
        </p:nvSpPr>
        <p:spPr>
          <a:xfrm>
            <a:off x="962402" y="1953754"/>
            <a:ext cx="7952999" cy="262035"/>
          </a:xfrm>
          <a:prstGeom prst="rect">
            <a:avLst/>
          </a:prstGeom>
          <a:noFill/>
        </p:spPr>
        <p:txBody>
          <a:bodyPr wrap="square" lIns="68580" tIns="34290" rIns="68580" bIns="34290" anchor="ctr">
            <a:noAutofit/>
          </a:bodyPr>
          <a:lstStyle/>
          <a:p>
            <a:r>
              <a:rPr lang="en-US" altLang="zh-CN" sz="1350" b="1" dirty="0">
                <a:solidFill>
                  <a:srgbClr val="4F81BD">
                    <a:lumMod val="75000"/>
                  </a:srgbClr>
                </a:solidFill>
              </a:rPr>
              <a:t>ICMP</a:t>
            </a:r>
            <a:r>
              <a:rPr lang="zh-CN" altLang="en-US" sz="1350" b="1" dirty="0">
                <a:solidFill>
                  <a:srgbClr val="4F81BD">
                    <a:lumMod val="75000"/>
                  </a:srgbClr>
                </a:solidFill>
              </a:rPr>
              <a:t>报文被封装在</a:t>
            </a:r>
            <a:r>
              <a:rPr lang="en-US" altLang="zh-CN" sz="1350" b="1" dirty="0">
                <a:solidFill>
                  <a:srgbClr val="4F81BD">
                    <a:lumMod val="75000"/>
                  </a:srgbClr>
                </a:solidFill>
              </a:rPr>
              <a:t>IP</a:t>
            </a:r>
            <a:r>
              <a:rPr lang="zh-CN" altLang="en-US" sz="1350" b="1" dirty="0">
                <a:solidFill>
                  <a:srgbClr val="4F81BD">
                    <a:lumMod val="75000"/>
                  </a:srgbClr>
                </a:solidFill>
              </a:rPr>
              <a:t>数据报中发送</a:t>
            </a:r>
            <a:r>
              <a:rPr lang="zh-CN" altLang="en-US" sz="1350" b="1" dirty="0">
                <a:solidFill>
                  <a:prstClr val="black"/>
                </a:solidFill>
              </a:rPr>
              <a:t>。</a:t>
            </a:r>
            <a:endParaRPr lang="en-US" altLang="zh-CN" sz="1350" b="1" dirty="0">
              <a:solidFill>
                <a:prstClr val="black"/>
              </a:solidFill>
            </a:endParaRPr>
          </a:p>
        </p:txBody>
      </p:sp>
      <p:sp>
        <p:nvSpPr>
          <p:cNvPr id="92" name="矩形 91"/>
          <p:cNvSpPr/>
          <p:nvPr/>
        </p:nvSpPr>
        <p:spPr>
          <a:xfrm>
            <a:off x="769670" y="1983385"/>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aphicFrame>
        <p:nvGraphicFramePr>
          <p:cNvPr id="93" name="表格 10"/>
          <p:cNvGraphicFramePr>
            <a:graphicFrameLocks noGrp="1"/>
          </p:cNvGraphicFramePr>
          <p:nvPr/>
        </p:nvGraphicFramePr>
        <p:xfrm>
          <a:off x="3544182" y="2496245"/>
          <a:ext cx="4752975" cy="1274445"/>
        </p:xfrm>
        <a:graphic>
          <a:graphicData uri="http://schemas.openxmlformats.org/drawingml/2006/table">
            <a:tbl>
              <a:tblPr firstRow="1" bandRow="1">
                <a:tableStyleId>{5C22544A-7EE6-4342-B048-85BDC9FD1C3A}</a:tableStyleId>
              </a:tblPr>
              <a:tblGrid>
                <a:gridCol w="1188085"/>
                <a:gridCol w="1188720"/>
                <a:gridCol w="2376170"/>
              </a:tblGrid>
              <a:tr h="336550">
                <a:tc>
                  <a:txBody>
                    <a:bodyPr/>
                    <a:lstStyle/>
                    <a:p>
                      <a:pPr algn="ctr"/>
                      <a:r>
                        <a:rPr lang="zh-CN" altLang="en-US" sz="1350" b="1" dirty="0">
                          <a:solidFill>
                            <a:schemeClr val="tx1"/>
                          </a:solidFill>
                          <a:latin typeface="+mn-lt"/>
                          <a:ea typeface="+mn-ea"/>
                        </a:rPr>
                        <a:t>类 型</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1350" b="1" dirty="0">
                          <a:solidFill>
                            <a:schemeClr val="tx1"/>
                          </a:solidFill>
                          <a:latin typeface="+mn-lt"/>
                          <a:ea typeface="+mn-ea"/>
                        </a:rPr>
                        <a:t>代 码</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a:r>
                        <a:rPr lang="zh-CN" altLang="en-US" sz="1350" b="1" dirty="0">
                          <a:solidFill>
                            <a:schemeClr val="tx1"/>
                          </a:solidFill>
                          <a:latin typeface="+mn-lt"/>
                          <a:ea typeface="+mn-ea"/>
                        </a:rPr>
                        <a:t>检验和</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r>
              <a:tr h="337185">
                <a:tc gridSpan="3">
                  <a:txBody>
                    <a:bodyPr/>
                    <a:lstStyle/>
                    <a:p>
                      <a:pPr algn="ctr"/>
                      <a:r>
                        <a:rPr lang="zh-CN" altLang="en-US" sz="1350" b="1" dirty="0">
                          <a:solidFill>
                            <a:schemeClr val="tx1"/>
                          </a:solidFill>
                          <a:latin typeface="+mn-lt"/>
                          <a:ea typeface="+mn-ea"/>
                        </a:rPr>
                        <a:t>这</a:t>
                      </a:r>
                      <a:r>
                        <a:rPr lang="en-US" altLang="zh-CN" sz="1350" b="1" dirty="0">
                          <a:solidFill>
                            <a:schemeClr val="tx1"/>
                          </a:solidFill>
                          <a:latin typeface="+mn-lt"/>
                          <a:ea typeface="+mn-ea"/>
                        </a:rPr>
                        <a:t>4</a:t>
                      </a:r>
                      <a:r>
                        <a:rPr lang="zh-CN" altLang="en-US" sz="1350" b="1" dirty="0">
                          <a:solidFill>
                            <a:schemeClr val="tx1"/>
                          </a:solidFill>
                          <a:latin typeface="+mn-lt"/>
                          <a:ea typeface="+mn-ea"/>
                        </a:rPr>
                        <a:t>个字节取决于</a:t>
                      </a:r>
                      <a:r>
                        <a:rPr lang="en-US" altLang="zh-CN" sz="1350" b="1" dirty="0">
                          <a:solidFill>
                            <a:schemeClr val="tx1"/>
                          </a:solidFill>
                          <a:latin typeface="+mn-lt"/>
                          <a:ea typeface="+mn-ea"/>
                        </a:rPr>
                        <a:t>ICMP</a:t>
                      </a:r>
                      <a:r>
                        <a:rPr lang="zh-CN" altLang="en-US" sz="1350" b="1" dirty="0">
                          <a:solidFill>
                            <a:schemeClr val="tx1"/>
                          </a:solidFill>
                          <a:latin typeface="+mn-lt"/>
                          <a:ea typeface="+mn-ea"/>
                        </a:rPr>
                        <a:t>报文的类型</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600710">
                <a:tc gridSpan="3">
                  <a:txBody>
                    <a:bodyPr/>
                    <a:lstStyle/>
                    <a:p>
                      <a:pPr algn="ctr"/>
                      <a:r>
                        <a:rPr lang="en-US" altLang="zh-CN" sz="1350" b="1" dirty="0">
                          <a:solidFill>
                            <a:schemeClr val="tx1"/>
                          </a:solidFill>
                          <a:latin typeface="+mn-lt"/>
                          <a:ea typeface="+mn-ea"/>
                        </a:rPr>
                        <a:t>ICMP</a:t>
                      </a:r>
                      <a:r>
                        <a:rPr lang="zh-CN" altLang="en-US" sz="1350" b="1" dirty="0">
                          <a:solidFill>
                            <a:schemeClr val="tx1"/>
                          </a:solidFill>
                          <a:latin typeface="+mn-lt"/>
                          <a:ea typeface="+mn-ea"/>
                        </a:rPr>
                        <a:t>报文的数据载荷（长度取决于类型）</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pSp>
        <p:nvGrpSpPr>
          <p:cNvPr id="6" name="组合 5"/>
          <p:cNvGrpSpPr/>
          <p:nvPr/>
        </p:nvGrpSpPr>
        <p:grpSpPr>
          <a:xfrm>
            <a:off x="2998341" y="2219246"/>
            <a:ext cx="5375989" cy="299085"/>
            <a:chOff x="3997788" y="2958994"/>
            <a:chExt cx="7167985" cy="398780"/>
          </a:xfrm>
        </p:grpSpPr>
        <p:sp>
          <p:nvSpPr>
            <p:cNvPr id="94" name="文本框 93"/>
            <p:cNvSpPr txBox="1"/>
            <p:nvPr/>
          </p:nvSpPr>
          <p:spPr>
            <a:xfrm>
              <a:off x="3997788" y="2958994"/>
              <a:ext cx="727788" cy="398780"/>
            </a:xfrm>
            <a:prstGeom prst="rect">
              <a:avLst/>
            </a:prstGeom>
            <a:noFill/>
          </p:spPr>
          <p:txBody>
            <a:bodyPr wrap="square" rtlCol="0">
              <a:spAutoFit/>
            </a:bodyPr>
            <a:lstStyle/>
            <a:p>
              <a:r>
                <a:rPr lang="zh-CN" altLang="en-US" sz="1350" b="1" dirty="0">
                  <a:solidFill>
                    <a:prstClr val="black"/>
                  </a:solidFill>
                </a:rPr>
                <a:t>比特</a:t>
              </a:r>
            </a:p>
          </p:txBody>
        </p:sp>
        <p:sp>
          <p:nvSpPr>
            <p:cNvPr id="95" name="文本框 94"/>
            <p:cNvSpPr txBox="1"/>
            <p:nvPr/>
          </p:nvSpPr>
          <p:spPr>
            <a:xfrm>
              <a:off x="4622939" y="2958994"/>
              <a:ext cx="375817" cy="398780"/>
            </a:xfrm>
            <a:prstGeom prst="rect">
              <a:avLst/>
            </a:prstGeom>
            <a:noFill/>
          </p:spPr>
          <p:txBody>
            <a:bodyPr wrap="square" rtlCol="0">
              <a:spAutoFit/>
            </a:bodyPr>
            <a:lstStyle/>
            <a:p>
              <a:pPr algn="ctr"/>
              <a:r>
                <a:rPr lang="en-US" altLang="zh-CN" sz="1350" b="1" dirty="0">
                  <a:solidFill>
                    <a:prstClr val="black"/>
                  </a:solidFill>
                </a:rPr>
                <a:t>0</a:t>
              </a:r>
              <a:endParaRPr lang="zh-CN" altLang="en-US" sz="1350" b="1" dirty="0">
                <a:solidFill>
                  <a:prstClr val="black"/>
                </a:solidFill>
              </a:endParaRPr>
            </a:p>
          </p:txBody>
        </p:sp>
        <p:sp>
          <p:nvSpPr>
            <p:cNvPr id="96" name="文本框 95"/>
            <p:cNvSpPr txBox="1"/>
            <p:nvPr/>
          </p:nvSpPr>
          <p:spPr>
            <a:xfrm>
              <a:off x="6184261" y="2958994"/>
              <a:ext cx="375817" cy="398780"/>
            </a:xfrm>
            <a:prstGeom prst="rect">
              <a:avLst/>
            </a:prstGeom>
            <a:noFill/>
          </p:spPr>
          <p:txBody>
            <a:bodyPr wrap="square" rtlCol="0">
              <a:spAutoFit/>
            </a:bodyPr>
            <a:lstStyle/>
            <a:p>
              <a:pPr algn="ctr"/>
              <a:r>
                <a:rPr lang="en-US" altLang="zh-CN" sz="1350" b="1" dirty="0">
                  <a:solidFill>
                    <a:prstClr val="black"/>
                  </a:solidFill>
                </a:rPr>
                <a:t>8</a:t>
              </a:r>
              <a:endParaRPr lang="zh-CN" altLang="en-US" sz="1350" b="1" dirty="0">
                <a:solidFill>
                  <a:prstClr val="black"/>
                </a:solidFill>
              </a:endParaRPr>
            </a:p>
          </p:txBody>
        </p:sp>
        <p:sp>
          <p:nvSpPr>
            <p:cNvPr id="97" name="文本框 96"/>
            <p:cNvSpPr txBox="1"/>
            <p:nvPr/>
          </p:nvSpPr>
          <p:spPr>
            <a:xfrm>
              <a:off x="7773921" y="2958994"/>
              <a:ext cx="600287" cy="398780"/>
            </a:xfrm>
            <a:prstGeom prst="rect">
              <a:avLst/>
            </a:prstGeom>
            <a:noFill/>
          </p:spPr>
          <p:txBody>
            <a:bodyPr wrap="square" rtlCol="0">
              <a:spAutoFit/>
            </a:bodyPr>
            <a:lstStyle/>
            <a:p>
              <a:pPr algn="ctr"/>
              <a:r>
                <a:rPr lang="en-US" altLang="zh-CN" sz="1350" b="1" dirty="0">
                  <a:solidFill>
                    <a:prstClr val="black"/>
                  </a:solidFill>
                </a:rPr>
                <a:t>16</a:t>
              </a:r>
              <a:endParaRPr lang="zh-CN" altLang="en-US" sz="1350" b="1" dirty="0">
                <a:solidFill>
                  <a:prstClr val="black"/>
                </a:solidFill>
              </a:endParaRPr>
            </a:p>
          </p:txBody>
        </p:sp>
        <p:sp>
          <p:nvSpPr>
            <p:cNvPr id="98" name="文本框 97"/>
            <p:cNvSpPr txBox="1"/>
            <p:nvPr/>
          </p:nvSpPr>
          <p:spPr>
            <a:xfrm>
              <a:off x="10634445" y="2958994"/>
              <a:ext cx="531328" cy="398780"/>
            </a:xfrm>
            <a:prstGeom prst="rect">
              <a:avLst/>
            </a:prstGeom>
            <a:noFill/>
          </p:spPr>
          <p:txBody>
            <a:bodyPr wrap="square" rtlCol="0">
              <a:spAutoFit/>
            </a:bodyPr>
            <a:lstStyle/>
            <a:p>
              <a:pPr algn="ctr"/>
              <a:r>
                <a:rPr lang="en-US" altLang="zh-CN" sz="1350" b="1" dirty="0">
                  <a:solidFill>
                    <a:prstClr val="black"/>
                  </a:solidFill>
                </a:rPr>
                <a:t>31</a:t>
              </a:r>
              <a:endParaRPr lang="zh-CN" altLang="en-US" sz="1350" b="1" dirty="0">
                <a:solidFill>
                  <a:prstClr val="black"/>
                </a:solidFill>
              </a:endParaRPr>
            </a:p>
          </p:txBody>
        </p:sp>
      </p:grpSp>
      <p:grpSp>
        <p:nvGrpSpPr>
          <p:cNvPr id="7" name="组合 6"/>
          <p:cNvGrpSpPr/>
          <p:nvPr/>
        </p:nvGrpSpPr>
        <p:grpSpPr>
          <a:xfrm>
            <a:off x="3543016" y="3771137"/>
            <a:ext cx="4753170" cy="1024846"/>
            <a:chOff x="4724021" y="5028182"/>
            <a:chExt cx="6337560" cy="1366461"/>
          </a:xfrm>
        </p:grpSpPr>
        <p:sp>
          <p:nvSpPr>
            <p:cNvPr id="99" name="矩形 98"/>
            <p:cNvSpPr/>
            <p:nvPr/>
          </p:nvSpPr>
          <p:spPr>
            <a:xfrm>
              <a:off x="4724021" y="5822757"/>
              <a:ext cx="6337560" cy="5718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b="1" dirty="0">
                  <a:solidFill>
                    <a:prstClr val="black"/>
                  </a:solidFill>
                </a:rPr>
                <a:t>ICMP</a:t>
              </a:r>
              <a:r>
                <a:rPr lang="zh-CN" altLang="en-US" sz="1350" b="1" dirty="0">
                  <a:solidFill>
                    <a:prstClr val="black"/>
                  </a:solidFill>
                </a:rPr>
                <a:t>报文作为</a:t>
              </a:r>
              <a:r>
                <a:rPr lang="en-US" altLang="zh-CN" sz="1350" b="1" dirty="0">
                  <a:solidFill>
                    <a:prstClr val="black"/>
                  </a:solidFill>
                </a:rPr>
                <a:t>IP</a:t>
              </a:r>
              <a:r>
                <a:rPr lang="zh-CN" altLang="en-US" sz="1350" b="1" dirty="0">
                  <a:solidFill>
                    <a:prstClr val="black"/>
                  </a:solidFill>
                </a:rPr>
                <a:t>数据报的数据载荷</a:t>
              </a:r>
            </a:p>
          </p:txBody>
        </p:sp>
        <p:cxnSp>
          <p:nvCxnSpPr>
            <p:cNvPr id="101" name="直接连接符 100"/>
            <p:cNvCxnSpPr/>
            <p:nvPr/>
          </p:nvCxnSpPr>
          <p:spPr>
            <a:xfrm>
              <a:off x="4724021" y="5028182"/>
              <a:ext cx="0" cy="724466"/>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a:off x="11061581" y="5028182"/>
              <a:ext cx="0" cy="859888"/>
            </a:xfrm>
            <a:prstGeom prst="line">
              <a:avLst/>
            </a:prstGeom>
            <a:ln w="12700">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03" name="箭头: 下 102"/>
            <p:cNvSpPr/>
            <p:nvPr/>
          </p:nvSpPr>
          <p:spPr>
            <a:xfrm>
              <a:off x="7666015" y="5063237"/>
              <a:ext cx="453572" cy="724466"/>
            </a:xfrm>
            <a:prstGeom prst="downArrow">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prstClr val="black"/>
                </a:solidFill>
              </a:endParaRPr>
            </a:p>
          </p:txBody>
        </p:sp>
      </p:grpSp>
    </p:spTree>
    <p:custDataLst>
      <p:tags r:id="rId1"/>
    </p:custDataLst>
    <p:extLst>
      <p:ext uri="{BB962C8B-B14F-4D97-AF65-F5344CB8AC3E}">
        <p14:creationId xmlns:p14="http://schemas.microsoft.com/office/powerpoint/2010/main" val="3448947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ppt_y</p:attrName>
                                        </p:attrNameLst>
                                      </p:cBhvr>
                                      <p:tavLst>
                                        <p:tav tm="0">
                                          <p:val>
                                            <p:strVal val="#ppt_y-#ppt_h*1.125000"/>
                                          </p:val>
                                        </p:tav>
                                        <p:tav tm="100000">
                                          <p:val>
                                            <p:strVal val="#ppt_y"/>
                                          </p:val>
                                        </p:tav>
                                      </p:tavLst>
                                    </p:anim>
                                    <p:animEffect transition="in" filter="wipe(down)">
                                      <p:cBhvr>
                                        <p:cTn id="8" dur="1000"/>
                                        <p:tgtEl>
                                          <p:spTgt spid="86"/>
                                        </p:tgtEl>
                                      </p:cBhvr>
                                    </p:animEffect>
                                  </p:childTnLst>
                                </p:cTn>
                              </p:par>
                            </p:childTnLst>
                          </p:cTn>
                        </p:par>
                      </p:childTnLst>
                    </p:cTn>
                  </p:par>
                  <p:par>
                    <p:cTn id="9" fill="hold">
                      <p:stCondLst>
                        <p:cond delay="indefinite"/>
                      </p:stCondLst>
                      <p:childTnLst>
                        <p:par>
                          <p:cTn id="10" fill="hold">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64"/>
                                        </p:tgtEl>
                                        <p:attrNameLst>
                                          <p:attrName>style.visibility</p:attrName>
                                        </p:attrNameLst>
                                      </p:cBhvr>
                                      <p:to>
                                        <p:strVal val="visible"/>
                                      </p:to>
                                    </p:set>
                                    <p:anim calcmode="lin" valueType="num">
                                      <p:cBhvr>
                                        <p:cTn id="13" dur="500" fill="hold"/>
                                        <p:tgtEl>
                                          <p:spTgt spid="64"/>
                                        </p:tgtEl>
                                        <p:attrNameLst>
                                          <p:attrName>ppt_w</p:attrName>
                                        </p:attrNameLst>
                                      </p:cBhvr>
                                      <p:tavLst>
                                        <p:tav tm="0">
                                          <p:val>
                                            <p:fltVal val="0"/>
                                          </p:val>
                                        </p:tav>
                                        <p:tav tm="100000">
                                          <p:val>
                                            <p:strVal val="#ppt_w"/>
                                          </p:val>
                                        </p:tav>
                                      </p:tavLst>
                                    </p:anim>
                                    <p:anim calcmode="lin" valueType="num">
                                      <p:cBhvr>
                                        <p:cTn id="14" dur="500" fill="hold"/>
                                        <p:tgtEl>
                                          <p:spTgt spid="64"/>
                                        </p:tgtEl>
                                        <p:attrNameLst>
                                          <p:attrName>ppt_h</p:attrName>
                                        </p:attrNameLst>
                                      </p:cBhvr>
                                      <p:tavLst>
                                        <p:tav tm="0">
                                          <p:val>
                                            <p:fltVal val="0"/>
                                          </p:val>
                                        </p:tav>
                                        <p:tav tm="100000">
                                          <p:val>
                                            <p:strVal val="#ppt_h"/>
                                          </p:val>
                                        </p:tav>
                                      </p:tavLst>
                                    </p:anim>
                                    <p:anim calcmode="lin" valueType="num">
                                      <p:cBhvr>
                                        <p:cTn id="15" dur="500" fill="hold"/>
                                        <p:tgtEl>
                                          <p:spTgt spid="64"/>
                                        </p:tgtEl>
                                        <p:attrNameLst>
                                          <p:attrName>style.rotation</p:attrName>
                                        </p:attrNameLst>
                                      </p:cBhvr>
                                      <p:tavLst>
                                        <p:tav tm="0">
                                          <p:val>
                                            <p:fltVal val="360"/>
                                          </p:val>
                                        </p:tav>
                                        <p:tav tm="100000">
                                          <p:val>
                                            <p:fltVal val="0"/>
                                          </p:val>
                                        </p:tav>
                                      </p:tavLst>
                                    </p:anim>
                                    <p:animEffect transition="in" filter="fade">
                                      <p:cBhvr>
                                        <p:cTn id="16" dur="500"/>
                                        <p:tgtEl>
                                          <p:spTgt spid="64"/>
                                        </p:tgtEl>
                                      </p:cBhvr>
                                    </p:animEffect>
                                  </p:childTnLst>
                                </p:cTn>
                              </p:par>
                            </p:childTnLst>
                          </p:cTn>
                        </p:par>
                        <p:par>
                          <p:cTn id="17" fill="hold">
                            <p:stCondLst>
                              <p:cond delay="50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6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90"/>
                                        </p:tgtEl>
                                        <p:attrNameLst>
                                          <p:attrName>style.visibility</p:attrName>
                                        </p:attrNameLst>
                                      </p:cBhvr>
                                      <p:to>
                                        <p:strVal val="visible"/>
                                      </p:to>
                                    </p:set>
                                    <p:anim calcmode="lin" valueType="num">
                                      <p:cBhvr>
                                        <p:cTn id="24" dur="500" fill="hold"/>
                                        <p:tgtEl>
                                          <p:spTgt spid="90"/>
                                        </p:tgtEl>
                                        <p:attrNameLst>
                                          <p:attrName>ppt_w</p:attrName>
                                        </p:attrNameLst>
                                      </p:cBhvr>
                                      <p:tavLst>
                                        <p:tav tm="0">
                                          <p:val>
                                            <p:fltVal val="0"/>
                                          </p:val>
                                        </p:tav>
                                        <p:tav tm="100000">
                                          <p:val>
                                            <p:strVal val="#ppt_w"/>
                                          </p:val>
                                        </p:tav>
                                      </p:tavLst>
                                    </p:anim>
                                    <p:anim calcmode="lin" valueType="num">
                                      <p:cBhvr>
                                        <p:cTn id="25" dur="500" fill="hold"/>
                                        <p:tgtEl>
                                          <p:spTgt spid="90"/>
                                        </p:tgtEl>
                                        <p:attrNameLst>
                                          <p:attrName>ppt_h</p:attrName>
                                        </p:attrNameLst>
                                      </p:cBhvr>
                                      <p:tavLst>
                                        <p:tav tm="0">
                                          <p:val>
                                            <p:fltVal val="0"/>
                                          </p:val>
                                        </p:tav>
                                        <p:tav tm="100000">
                                          <p:val>
                                            <p:strVal val="#ppt_h"/>
                                          </p:val>
                                        </p:tav>
                                      </p:tavLst>
                                    </p:anim>
                                    <p:anim calcmode="lin" valueType="num">
                                      <p:cBhvr>
                                        <p:cTn id="26" dur="500" fill="hold"/>
                                        <p:tgtEl>
                                          <p:spTgt spid="90"/>
                                        </p:tgtEl>
                                        <p:attrNameLst>
                                          <p:attrName>style.rotation</p:attrName>
                                        </p:attrNameLst>
                                      </p:cBhvr>
                                      <p:tavLst>
                                        <p:tav tm="0">
                                          <p:val>
                                            <p:fltVal val="360"/>
                                          </p:val>
                                        </p:tav>
                                        <p:tav tm="100000">
                                          <p:val>
                                            <p:fltVal val="0"/>
                                          </p:val>
                                        </p:tav>
                                      </p:tavLst>
                                    </p:anim>
                                    <p:animEffect transition="in" filter="fade">
                                      <p:cBhvr>
                                        <p:cTn id="27" dur="500"/>
                                        <p:tgtEl>
                                          <p:spTgt spid="90"/>
                                        </p:tgtEl>
                                      </p:cBhvr>
                                    </p:animEffect>
                                  </p:childTnLst>
                                </p:cTn>
                              </p:par>
                            </p:childTnLst>
                          </p:cTn>
                        </p:par>
                        <p:par>
                          <p:cTn id="28" fill="hold">
                            <p:stCondLst>
                              <p:cond delay="500"/>
                            </p:stCondLst>
                            <p:childTnLst>
                              <p:par>
                                <p:cTn id="29" presetID="1" presetClass="entr" presetSubtype="0" fill="hold" grpId="0" nodeType="afterEffect">
                                  <p:stCondLst>
                                    <p:cond delay="0"/>
                                  </p:stCondLst>
                                  <p:iterate type="lt">
                                    <p:tmAbs val="100"/>
                                  </p:iterate>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92"/>
                                        </p:tgtEl>
                                        <p:attrNameLst>
                                          <p:attrName>style.visibility</p:attrName>
                                        </p:attrNameLst>
                                      </p:cBhvr>
                                      <p:to>
                                        <p:strVal val="visible"/>
                                      </p:to>
                                    </p:set>
                                    <p:anim calcmode="lin" valueType="num">
                                      <p:cBhvr>
                                        <p:cTn id="35" dur="500" fill="hold"/>
                                        <p:tgtEl>
                                          <p:spTgt spid="92"/>
                                        </p:tgtEl>
                                        <p:attrNameLst>
                                          <p:attrName>ppt_w</p:attrName>
                                        </p:attrNameLst>
                                      </p:cBhvr>
                                      <p:tavLst>
                                        <p:tav tm="0">
                                          <p:val>
                                            <p:fltVal val="0"/>
                                          </p:val>
                                        </p:tav>
                                        <p:tav tm="100000">
                                          <p:val>
                                            <p:strVal val="#ppt_w"/>
                                          </p:val>
                                        </p:tav>
                                      </p:tavLst>
                                    </p:anim>
                                    <p:anim calcmode="lin" valueType="num">
                                      <p:cBhvr>
                                        <p:cTn id="36" dur="500" fill="hold"/>
                                        <p:tgtEl>
                                          <p:spTgt spid="92"/>
                                        </p:tgtEl>
                                        <p:attrNameLst>
                                          <p:attrName>ppt_h</p:attrName>
                                        </p:attrNameLst>
                                      </p:cBhvr>
                                      <p:tavLst>
                                        <p:tav tm="0">
                                          <p:val>
                                            <p:fltVal val="0"/>
                                          </p:val>
                                        </p:tav>
                                        <p:tav tm="100000">
                                          <p:val>
                                            <p:strVal val="#ppt_h"/>
                                          </p:val>
                                        </p:tav>
                                      </p:tavLst>
                                    </p:anim>
                                    <p:anim calcmode="lin" valueType="num">
                                      <p:cBhvr>
                                        <p:cTn id="37" dur="500" fill="hold"/>
                                        <p:tgtEl>
                                          <p:spTgt spid="92"/>
                                        </p:tgtEl>
                                        <p:attrNameLst>
                                          <p:attrName>style.rotation</p:attrName>
                                        </p:attrNameLst>
                                      </p:cBhvr>
                                      <p:tavLst>
                                        <p:tav tm="0">
                                          <p:val>
                                            <p:fltVal val="360"/>
                                          </p:val>
                                        </p:tav>
                                        <p:tav tm="100000">
                                          <p:val>
                                            <p:fltVal val="0"/>
                                          </p:val>
                                        </p:tav>
                                      </p:tavLst>
                                    </p:anim>
                                    <p:animEffect transition="in" filter="fade">
                                      <p:cBhvr>
                                        <p:cTn id="38" dur="500"/>
                                        <p:tgtEl>
                                          <p:spTgt spid="92"/>
                                        </p:tgtEl>
                                      </p:cBhvr>
                                    </p:animEffect>
                                  </p:childTnLst>
                                </p:cTn>
                              </p:par>
                            </p:childTnLst>
                          </p:cTn>
                        </p:par>
                        <p:par>
                          <p:cTn id="39" fill="hold">
                            <p:stCondLst>
                              <p:cond delay="500"/>
                            </p:stCondLst>
                            <p:childTnLst>
                              <p:par>
                                <p:cTn id="40" presetID="1" presetClass="entr" presetSubtype="0" fill="hold" grpId="0" nodeType="afterEffect">
                                  <p:stCondLst>
                                    <p:cond delay="0"/>
                                  </p:stCondLst>
                                  <p:iterate type="lt">
                                    <p:tmAbs val="100"/>
                                  </p:iterate>
                                  <p:childTnLst>
                                    <p:set>
                                      <p:cBhvr>
                                        <p:cTn id="41" dur="1" fill="hold">
                                          <p:stCondLst>
                                            <p:cond delay="0"/>
                                          </p:stCondLst>
                                        </p:cTn>
                                        <p:tgtEl>
                                          <p:spTgt spid="9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800" decel="100000"/>
                                        <p:tgtEl>
                                          <p:spTgt spid="6"/>
                                        </p:tgtEl>
                                      </p:cBhvr>
                                    </p:animEffect>
                                    <p:anim calcmode="lin" valueType="num">
                                      <p:cBhvr>
                                        <p:cTn id="47" dur="800" decel="100000" fill="hold"/>
                                        <p:tgtEl>
                                          <p:spTgt spid="6"/>
                                        </p:tgtEl>
                                        <p:attrNameLst>
                                          <p:attrName>style.rotation</p:attrName>
                                        </p:attrNameLst>
                                      </p:cBhvr>
                                      <p:tavLst>
                                        <p:tav tm="0">
                                          <p:val>
                                            <p:fltVal val="-90"/>
                                          </p:val>
                                        </p:tav>
                                        <p:tav tm="100000">
                                          <p:val>
                                            <p:fltVal val="0"/>
                                          </p:val>
                                        </p:tav>
                                      </p:tavLst>
                                    </p:anim>
                                    <p:anim calcmode="lin" valueType="num">
                                      <p:cBhvr>
                                        <p:cTn id="48" dur="800" decel="100000" fill="hold"/>
                                        <p:tgtEl>
                                          <p:spTgt spid="6"/>
                                        </p:tgtEl>
                                        <p:attrNameLst>
                                          <p:attrName>ppt_x</p:attrName>
                                        </p:attrNameLst>
                                      </p:cBhvr>
                                      <p:tavLst>
                                        <p:tav tm="0">
                                          <p:val>
                                            <p:strVal val="#ppt_x+0.4"/>
                                          </p:val>
                                        </p:tav>
                                        <p:tav tm="100000">
                                          <p:val>
                                            <p:strVal val="#ppt_x-0.05"/>
                                          </p:val>
                                        </p:tav>
                                      </p:tavLst>
                                    </p:anim>
                                    <p:anim calcmode="lin" valueType="num">
                                      <p:cBhvr>
                                        <p:cTn id="49" dur="800" decel="100000" fill="hold"/>
                                        <p:tgtEl>
                                          <p:spTgt spid="6"/>
                                        </p:tgtEl>
                                        <p:attrNameLst>
                                          <p:attrName>ppt_y</p:attrName>
                                        </p:attrNameLst>
                                      </p:cBhvr>
                                      <p:tavLst>
                                        <p:tav tm="0">
                                          <p:val>
                                            <p:strVal val="#ppt_y-0.4"/>
                                          </p:val>
                                        </p:tav>
                                        <p:tav tm="100000">
                                          <p:val>
                                            <p:strVal val="#ppt_y+0.1"/>
                                          </p:val>
                                        </p:tav>
                                      </p:tavLst>
                                    </p:anim>
                                    <p:anim calcmode="lin" valueType="num">
                                      <p:cBhvr>
                                        <p:cTn id="50"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51"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par>
                                <p:cTn id="52" presetID="30" presetClass="entr" presetSubtype="0" fill="hold" nodeType="withEffect">
                                  <p:stCondLst>
                                    <p:cond delay="0"/>
                                  </p:stCondLst>
                                  <p:childTnLst>
                                    <p:set>
                                      <p:cBhvr>
                                        <p:cTn id="53" dur="1" fill="hold">
                                          <p:stCondLst>
                                            <p:cond delay="0"/>
                                          </p:stCondLst>
                                        </p:cTn>
                                        <p:tgtEl>
                                          <p:spTgt spid="93"/>
                                        </p:tgtEl>
                                        <p:attrNameLst>
                                          <p:attrName>style.visibility</p:attrName>
                                        </p:attrNameLst>
                                      </p:cBhvr>
                                      <p:to>
                                        <p:strVal val="visible"/>
                                      </p:to>
                                    </p:set>
                                    <p:animEffect transition="in" filter="fade">
                                      <p:cBhvr>
                                        <p:cTn id="54" dur="800" decel="100000"/>
                                        <p:tgtEl>
                                          <p:spTgt spid="93"/>
                                        </p:tgtEl>
                                      </p:cBhvr>
                                    </p:animEffect>
                                    <p:anim calcmode="lin" valueType="num">
                                      <p:cBhvr>
                                        <p:cTn id="55" dur="800" decel="100000" fill="hold"/>
                                        <p:tgtEl>
                                          <p:spTgt spid="93"/>
                                        </p:tgtEl>
                                        <p:attrNameLst>
                                          <p:attrName>style.rotation</p:attrName>
                                        </p:attrNameLst>
                                      </p:cBhvr>
                                      <p:tavLst>
                                        <p:tav tm="0">
                                          <p:val>
                                            <p:fltVal val="-90"/>
                                          </p:val>
                                        </p:tav>
                                        <p:tav tm="100000">
                                          <p:val>
                                            <p:fltVal val="0"/>
                                          </p:val>
                                        </p:tav>
                                      </p:tavLst>
                                    </p:anim>
                                    <p:anim calcmode="lin" valueType="num">
                                      <p:cBhvr>
                                        <p:cTn id="56" dur="800" decel="100000" fill="hold"/>
                                        <p:tgtEl>
                                          <p:spTgt spid="93"/>
                                        </p:tgtEl>
                                        <p:attrNameLst>
                                          <p:attrName>ppt_x</p:attrName>
                                        </p:attrNameLst>
                                      </p:cBhvr>
                                      <p:tavLst>
                                        <p:tav tm="0">
                                          <p:val>
                                            <p:strVal val="#ppt_x+0.4"/>
                                          </p:val>
                                        </p:tav>
                                        <p:tav tm="100000">
                                          <p:val>
                                            <p:strVal val="#ppt_x-0.05"/>
                                          </p:val>
                                        </p:tav>
                                      </p:tavLst>
                                    </p:anim>
                                    <p:anim calcmode="lin" valueType="num">
                                      <p:cBhvr>
                                        <p:cTn id="57" dur="800" decel="100000" fill="hold"/>
                                        <p:tgtEl>
                                          <p:spTgt spid="93"/>
                                        </p:tgtEl>
                                        <p:attrNameLst>
                                          <p:attrName>ppt_y</p:attrName>
                                        </p:attrNameLst>
                                      </p:cBhvr>
                                      <p:tavLst>
                                        <p:tav tm="0">
                                          <p:val>
                                            <p:strVal val="#ppt_y-0.4"/>
                                          </p:val>
                                        </p:tav>
                                        <p:tav tm="100000">
                                          <p:val>
                                            <p:strVal val="#ppt_y+0.1"/>
                                          </p:val>
                                        </p:tav>
                                      </p:tavLst>
                                    </p:anim>
                                    <p:anim calcmode="lin" valueType="num">
                                      <p:cBhvr>
                                        <p:cTn id="58" dur="200" accel="100000" fill="hold">
                                          <p:stCondLst>
                                            <p:cond delay="800"/>
                                          </p:stCondLst>
                                        </p:cTn>
                                        <p:tgtEl>
                                          <p:spTgt spid="93"/>
                                        </p:tgtEl>
                                        <p:attrNameLst>
                                          <p:attrName>ppt_x</p:attrName>
                                        </p:attrNameLst>
                                      </p:cBhvr>
                                      <p:tavLst>
                                        <p:tav tm="0">
                                          <p:val>
                                            <p:strVal val="#ppt_x-0.05"/>
                                          </p:val>
                                        </p:tav>
                                        <p:tav tm="100000">
                                          <p:val>
                                            <p:strVal val="#ppt_x"/>
                                          </p:val>
                                        </p:tav>
                                      </p:tavLst>
                                    </p:anim>
                                    <p:anim calcmode="lin" valueType="num">
                                      <p:cBhvr>
                                        <p:cTn id="59" dur="200" accel="100000" fill="hold">
                                          <p:stCondLst>
                                            <p:cond delay="800"/>
                                          </p:stCondLst>
                                        </p:cTn>
                                        <p:tgtEl>
                                          <p:spTgt spid="93"/>
                                        </p:tgtEl>
                                        <p:attrNameLst>
                                          <p:attrName>ppt_y</p:attrName>
                                        </p:attrNameLst>
                                      </p:cBhvr>
                                      <p:tavLst>
                                        <p:tav tm="0">
                                          <p:val>
                                            <p:strVal val="#ppt_y+0.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7"/>
                                        </p:tgtEl>
                                        <p:attrNameLst>
                                          <p:attrName>style.visibility</p:attrName>
                                        </p:attrNameLst>
                                      </p:cBhvr>
                                      <p:to>
                                        <p:strVal val="visible"/>
                                      </p:to>
                                    </p:set>
                                    <p:animEffect transition="in" filter="wipe(up)">
                                      <p:cBhvr>
                                        <p:cTn id="64" dur="1000"/>
                                        <p:tgtEl>
                                          <p:spTgt spid="7"/>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2" fill="hold" grpId="0" nodeType="clickEffect">
                                  <p:stCondLst>
                                    <p:cond delay="0"/>
                                  </p:stCondLst>
                                  <p:childTnLst>
                                    <p:set>
                                      <p:cBhvr>
                                        <p:cTn id="68" dur="1" fill="hold">
                                          <p:stCondLst>
                                            <p:cond delay="0"/>
                                          </p:stCondLst>
                                        </p:cTn>
                                        <p:tgtEl>
                                          <p:spTgt spid="100"/>
                                        </p:tgtEl>
                                        <p:attrNameLst>
                                          <p:attrName>style.visibility</p:attrName>
                                        </p:attrNameLst>
                                      </p:cBhvr>
                                      <p:to>
                                        <p:strVal val="visible"/>
                                      </p:to>
                                    </p:set>
                                    <p:anim calcmode="lin" valueType="num">
                                      <p:cBhvr additive="base">
                                        <p:cTn id="69" dur="500"/>
                                        <p:tgtEl>
                                          <p:spTgt spid="100"/>
                                        </p:tgtEl>
                                        <p:attrNameLst>
                                          <p:attrName>ppt_x</p:attrName>
                                        </p:attrNameLst>
                                      </p:cBhvr>
                                      <p:tavLst>
                                        <p:tav tm="0">
                                          <p:val>
                                            <p:strVal val="#ppt_x+#ppt_w*1.125000"/>
                                          </p:val>
                                        </p:tav>
                                        <p:tav tm="100000">
                                          <p:val>
                                            <p:strVal val="#ppt_x"/>
                                          </p:val>
                                        </p:tav>
                                      </p:tavLst>
                                    </p:anim>
                                    <p:animEffect transition="in" filter="wipe(left)">
                                      <p:cBhvr>
                                        <p:cTn id="70"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bldLvl="0" animBg="1"/>
      <p:bldP spid="63" grpId="0"/>
      <p:bldP spid="64" grpId="0" bldLvl="0" animBg="1"/>
      <p:bldP spid="89" grpId="0"/>
      <p:bldP spid="90" grpId="0" bldLvl="0" animBg="1"/>
      <p:bldP spid="91" grpId="0"/>
      <p:bldP spid="92"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íşlïḍè"/>
          <p:cNvSpPr txBox="1"/>
          <p:nvPr/>
        </p:nvSpPr>
        <p:spPr>
          <a:xfrm>
            <a:off x="2815562" y="1782890"/>
            <a:ext cx="3105014" cy="262860"/>
          </a:xfrm>
          <a:prstGeom prst="rect">
            <a:avLst/>
          </a:prstGeom>
          <a:noFill/>
        </p:spPr>
        <p:txBody>
          <a:bodyPr wrap="square" lIns="68580" tIns="34290" rIns="68580" bIns="34290" anchor="ctr">
            <a:noAutofit/>
          </a:bodyPr>
          <a:lstStyle/>
          <a:p>
            <a:r>
              <a:rPr lang="zh-CN" altLang="en-US" sz="1350" b="1" dirty="0">
                <a:solidFill>
                  <a:prstClr val="black"/>
                </a:solidFill>
              </a:rPr>
              <a:t>用来向主机或路由器</a:t>
            </a:r>
            <a:r>
              <a:rPr lang="zh-CN" altLang="en-US" sz="1350" b="1" dirty="0">
                <a:solidFill>
                  <a:srgbClr val="FF0000"/>
                </a:solidFill>
              </a:rPr>
              <a:t>报告差错情况</a:t>
            </a:r>
            <a:r>
              <a:rPr lang="zh-CN" altLang="en-US" sz="1350" b="1" dirty="0">
                <a:solidFill>
                  <a:prstClr val="black"/>
                </a:solidFill>
              </a:rPr>
              <a:t>。</a:t>
            </a:r>
            <a:endParaRPr lang="en-US" altLang="zh-CN" sz="1350" b="1" dirty="0">
              <a:solidFill>
                <a:prstClr val="black"/>
              </a:solidFill>
            </a:endParaRPr>
          </a:p>
        </p:txBody>
      </p:sp>
      <p:sp>
        <p:nvSpPr>
          <p:cNvPr id="29" name="íşlïḍè"/>
          <p:cNvSpPr txBox="1"/>
          <p:nvPr/>
        </p:nvSpPr>
        <p:spPr>
          <a:xfrm>
            <a:off x="2815562" y="3053415"/>
            <a:ext cx="3105014" cy="262860"/>
          </a:xfrm>
          <a:prstGeom prst="rect">
            <a:avLst/>
          </a:prstGeom>
          <a:noFill/>
        </p:spPr>
        <p:txBody>
          <a:bodyPr wrap="square" lIns="68580" tIns="34290" rIns="68580" bIns="34290" anchor="ctr">
            <a:noAutofit/>
          </a:bodyPr>
          <a:lstStyle/>
          <a:p>
            <a:r>
              <a:rPr lang="zh-CN" altLang="en-US" sz="1350" b="1" dirty="0">
                <a:solidFill>
                  <a:prstClr val="black"/>
                </a:solidFill>
              </a:rPr>
              <a:t>用来向主机或路由器</a:t>
            </a:r>
            <a:r>
              <a:rPr lang="zh-CN" altLang="en-US" sz="1350" b="1" dirty="0">
                <a:solidFill>
                  <a:srgbClr val="FF0000"/>
                </a:solidFill>
              </a:rPr>
              <a:t>询问情况</a:t>
            </a:r>
            <a:r>
              <a:rPr lang="zh-CN" altLang="en-US" sz="1350" b="1" dirty="0">
                <a:solidFill>
                  <a:prstClr val="black"/>
                </a:solidFill>
              </a:rPr>
              <a:t>。</a:t>
            </a:r>
            <a:endParaRPr lang="en-US" altLang="zh-CN" sz="1350" b="1" dirty="0">
              <a:solidFill>
                <a:prstClr val="black"/>
              </a:solidFill>
            </a:endParaRPr>
          </a:p>
        </p:txBody>
      </p:sp>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24" name="íşlïḍè"/>
          <p:cNvSpPr txBox="1"/>
          <p:nvPr/>
        </p:nvSpPr>
        <p:spPr>
          <a:xfrm>
            <a:off x="962402" y="980461"/>
            <a:ext cx="7952999" cy="262860"/>
          </a:xfrm>
          <a:prstGeom prst="rect">
            <a:avLst/>
          </a:prstGeom>
          <a:noFill/>
        </p:spPr>
        <p:txBody>
          <a:bodyPr wrap="square" lIns="68580" tIns="34290" rIns="68580" bIns="34290" anchor="ctr">
            <a:noAutofit/>
          </a:bodyPr>
          <a:lstStyle/>
          <a:p>
            <a:r>
              <a:rPr lang="en-US" altLang="zh-CN" sz="1350" b="1" dirty="0">
                <a:solidFill>
                  <a:prstClr val="black"/>
                </a:solidFill>
              </a:rPr>
              <a:t>ICMP</a:t>
            </a:r>
            <a:r>
              <a:rPr lang="zh-CN" altLang="en-US" sz="1350" b="1" dirty="0">
                <a:solidFill>
                  <a:prstClr val="black"/>
                </a:solidFill>
              </a:rPr>
              <a:t>报文分为以下两大类：</a:t>
            </a:r>
            <a:endParaRPr lang="en-US" altLang="zh-CN" sz="1350" b="1" dirty="0">
              <a:solidFill>
                <a:prstClr val="black"/>
              </a:solidFill>
            </a:endParaRPr>
          </a:p>
        </p:txBody>
      </p:sp>
      <p:sp>
        <p:nvSpPr>
          <p:cNvPr id="25" name="矩形 24"/>
          <p:cNvSpPr/>
          <p:nvPr/>
        </p:nvSpPr>
        <p:spPr>
          <a:xfrm>
            <a:off x="769670" y="1010092"/>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 name="矩形 1"/>
          <p:cNvSpPr/>
          <p:nvPr/>
        </p:nvSpPr>
        <p:spPr>
          <a:xfrm>
            <a:off x="1045968" y="1539350"/>
            <a:ext cx="1638026" cy="749939"/>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prstClr val="white"/>
                </a:solidFill>
              </a:rPr>
              <a:t>差错报告报文</a:t>
            </a:r>
          </a:p>
        </p:txBody>
      </p:sp>
      <p:sp>
        <p:nvSpPr>
          <p:cNvPr id="27" name="矩形 26"/>
          <p:cNvSpPr/>
          <p:nvPr/>
        </p:nvSpPr>
        <p:spPr>
          <a:xfrm>
            <a:off x="1045967" y="2809876"/>
            <a:ext cx="1638026" cy="749939"/>
          </a:xfrm>
          <a:prstGeom prst="rect">
            <a:avLst/>
          </a:prstGeom>
          <a:ln>
            <a:tailEnd type="non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prstClr val="white"/>
                </a:solidFill>
              </a:rPr>
              <a:t>询问报文</a:t>
            </a:r>
          </a:p>
        </p:txBody>
      </p:sp>
    </p:spTree>
    <p:custDataLst>
      <p:tags r:id="rId1"/>
    </p:custDataLst>
    <p:extLst>
      <p:ext uri="{BB962C8B-B14F-4D97-AF65-F5344CB8AC3E}">
        <p14:creationId xmlns:p14="http://schemas.microsoft.com/office/powerpoint/2010/main" val="1460093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ppt_y</p:attrName>
                                        </p:attrNameLst>
                                      </p:cBhvr>
                                      <p:tavLst>
                                        <p:tav tm="0">
                                          <p:val>
                                            <p:strVal val="#ppt_y-#ppt_h*1.125000"/>
                                          </p:val>
                                        </p:tav>
                                        <p:tav tm="100000">
                                          <p:val>
                                            <p:strVal val="#ppt_y"/>
                                          </p:val>
                                        </p:tav>
                                      </p:tavLst>
                                    </p:anim>
                                    <p:animEffect transition="in" filter="wipe(down)">
                                      <p:cBhvr>
                                        <p:cTn id="8" dur="1000"/>
                                        <p:tgtEl>
                                          <p:spTgt spid="86"/>
                                        </p:tgtEl>
                                      </p:cBhvr>
                                    </p:animEffect>
                                  </p:childTnLst>
                                </p:cTn>
                              </p:par>
                            </p:childTnLst>
                          </p:cTn>
                        </p:par>
                      </p:childTnLst>
                    </p:cTn>
                  </p:par>
                  <p:par>
                    <p:cTn id="9" fill="hold">
                      <p:stCondLst>
                        <p:cond delay="indefinite"/>
                      </p:stCondLst>
                      <p:childTnLst>
                        <p:par>
                          <p:cTn id="10" fill="hold">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p:cTn id="13" dur="500" fill="hold"/>
                                        <p:tgtEl>
                                          <p:spTgt spid="25"/>
                                        </p:tgtEl>
                                        <p:attrNameLst>
                                          <p:attrName>ppt_w</p:attrName>
                                        </p:attrNameLst>
                                      </p:cBhvr>
                                      <p:tavLst>
                                        <p:tav tm="0">
                                          <p:val>
                                            <p:fltVal val="0"/>
                                          </p:val>
                                        </p:tav>
                                        <p:tav tm="100000">
                                          <p:val>
                                            <p:strVal val="#ppt_w"/>
                                          </p:val>
                                        </p:tav>
                                      </p:tavLst>
                                    </p:anim>
                                    <p:anim calcmode="lin" valueType="num">
                                      <p:cBhvr>
                                        <p:cTn id="14" dur="500" fill="hold"/>
                                        <p:tgtEl>
                                          <p:spTgt spid="25"/>
                                        </p:tgtEl>
                                        <p:attrNameLst>
                                          <p:attrName>ppt_h</p:attrName>
                                        </p:attrNameLst>
                                      </p:cBhvr>
                                      <p:tavLst>
                                        <p:tav tm="0">
                                          <p:val>
                                            <p:fltVal val="0"/>
                                          </p:val>
                                        </p:tav>
                                        <p:tav tm="100000">
                                          <p:val>
                                            <p:strVal val="#ppt_h"/>
                                          </p:val>
                                        </p:tav>
                                      </p:tavLst>
                                    </p:anim>
                                    <p:anim calcmode="lin" valueType="num">
                                      <p:cBhvr>
                                        <p:cTn id="15" dur="500" fill="hold"/>
                                        <p:tgtEl>
                                          <p:spTgt spid="25"/>
                                        </p:tgtEl>
                                        <p:attrNameLst>
                                          <p:attrName>style.rotation</p:attrName>
                                        </p:attrNameLst>
                                      </p:cBhvr>
                                      <p:tavLst>
                                        <p:tav tm="0">
                                          <p:val>
                                            <p:fltVal val="360"/>
                                          </p:val>
                                        </p:tav>
                                        <p:tav tm="100000">
                                          <p:val>
                                            <p:fltVal val="0"/>
                                          </p:val>
                                        </p:tav>
                                      </p:tavLst>
                                    </p:anim>
                                    <p:animEffect transition="in" filter="fade">
                                      <p:cBhvr>
                                        <p:cTn id="16" dur="500"/>
                                        <p:tgtEl>
                                          <p:spTgt spid="25"/>
                                        </p:tgtEl>
                                      </p:cBhvr>
                                    </p:animEffect>
                                  </p:childTnLst>
                                </p:cTn>
                              </p:par>
                            </p:childTnLst>
                          </p:cTn>
                        </p:par>
                        <p:par>
                          <p:cTn id="17" fill="hold">
                            <p:stCondLst>
                              <p:cond delay="50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2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7"/>
                                        </p:tgtEl>
                                        <p:attrNameLst>
                                          <p:attrName>style.visibility</p:attrName>
                                        </p:attrNameLst>
                                      </p:cBhvr>
                                      <p:to>
                                        <p:strVal val="visible"/>
                                      </p:to>
                                    </p:set>
                                    <p:anim calcmode="lin" valueType="num">
                                      <p:cBhvr>
                                        <p:cTn id="31" dur="500" fill="hold"/>
                                        <p:tgtEl>
                                          <p:spTgt spid="27"/>
                                        </p:tgtEl>
                                        <p:attrNameLst>
                                          <p:attrName>ppt_w</p:attrName>
                                        </p:attrNameLst>
                                      </p:cBhvr>
                                      <p:tavLst>
                                        <p:tav tm="0">
                                          <p:val>
                                            <p:fltVal val="0"/>
                                          </p:val>
                                        </p:tav>
                                        <p:tav tm="100000">
                                          <p:val>
                                            <p:strVal val="#ppt_w"/>
                                          </p:val>
                                        </p:tav>
                                      </p:tavLst>
                                    </p:anim>
                                    <p:anim calcmode="lin" valueType="num">
                                      <p:cBhvr>
                                        <p:cTn id="32" dur="500" fill="hold"/>
                                        <p:tgtEl>
                                          <p:spTgt spid="27"/>
                                        </p:tgtEl>
                                        <p:attrNameLst>
                                          <p:attrName>ppt_h</p:attrName>
                                        </p:attrNameLst>
                                      </p:cBhvr>
                                      <p:tavLst>
                                        <p:tav tm="0">
                                          <p:val>
                                            <p:fltVal val="0"/>
                                          </p:val>
                                        </p:tav>
                                        <p:tav tm="100000">
                                          <p:val>
                                            <p:strVal val="#ppt_h"/>
                                          </p:val>
                                        </p:tav>
                                      </p:tavLst>
                                    </p:anim>
                                    <p:animEffect transition="in" filter="fade">
                                      <p:cBhvr>
                                        <p:cTn id="33" dur="500"/>
                                        <p:tgtEl>
                                          <p:spTgt spid="27"/>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anim calcmode="lin" valueType="num">
                                      <p:cBhvr additive="base">
                                        <p:cTn id="38" dur="500"/>
                                        <p:tgtEl>
                                          <p:spTgt spid="28"/>
                                        </p:tgtEl>
                                        <p:attrNameLst>
                                          <p:attrName>ppt_x</p:attrName>
                                        </p:attrNameLst>
                                      </p:cBhvr>
                                      <p:tavLst>
                                        <p:tav tm="0">
                                          <p:val>
                                            <p:strVal val="#ppt_x-#ppt_w*1.125000"/>
                                          </p:val>
                                        </p:tav>
                                        <p:tav tm="100000">
                                          <p:val>
                                            <p:strVal val="#ppt_x"/>
                                          </p:val>
                                        </p:tav>
                                      </p:tavLst>
                                    </p:anim>
                                    <p:animEffect transition="in" filter="wipe(right)">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29"/>
                                        </p:tgtEl>
                                        <p:attrNameLst>
                                          <p:attrName>style.visibility</p:attrName>
                                        </p:attrNameLst>
                                      </p:cBhvr>
                                      <p:to>
                                        <p:strVal val="visible"/>
                                      </p:to>
                                    </p:set>
                                    <p:anim calcmode="lin" valueType="num">
                                      <p:cBhvr additive="base">
                                        <p:cTn id="44" dur="500"/>
                                        <p:tgtEl>
                                          <p:spTgt spid="29"/>
                                        </p:tgtEl>
                                        <p:attrNameLst>
                                          <p:attrName>ppt_x</p:attrName>
                                        </p:attrNameLst>
                                      </p:cBhvr>
                                      <p:tavLst>
                                        <p:tav tm="0">
                                          <p:val>
                                            <p:strVal val="#ppt_x-#ppt_w*1.125000"/>
                                          </p:val>
                                        </p:tav>
                                        <p:tav tm="100000">
                                          <p:val>
                                            <p:strVal val="#ppt_x"/>
                                          </p:val>
                                        </p:tav>
                                      </p:tavLst>
                                    </p:anim>
                                    <p:animEffect transition="in" filter="wipe(right)">
                                      <p:cBhvr>
                                        <p:cTn id="4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24" grpId="0"/>
      <p:bldP spid="25" grpId="0" bldLvl="0" animBg="1"/>
      <p:bldP spid="2" grpId="0" bldLvl="0" animBg="1"/>
      <p:bldP spid="27"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sp>
        <p:nvSpPr>
          <p:cNvPr id="12" name="íşlïḍè"/>
          <p:cNvSpPr txBox="1"/>
          <p:nvPr/>
        </p:nvSpPr>
        <p:spPr>
          <a:xfrm>
            <a:off x="962402" y="980461"/>
            <a:ext cx="7952999" cy="262860"/>
          </a:xfrm>
          <a:prstGeom prst="rect">
            <a:avLst/>
          </a:prstGeom>
          <a:noFill/>
        </p:spPr>
        <p:txBody>
          <a:bodyPr wrap="square" lIns="68580" tIns="34290" rIns="68580" bIns="34290" anchor="ctr">
            <a:noAutofit/>
          </a:bodyPr>
          <a:lstStyle/>
          <a:p>
            <a:r>
              <a:rPr lang="zh-CN" altLang="en-US" sz="1350" b="1" dirty="0">
                <a:solidFill>
                  <a:prstClr val="black"/>
                </a:solidFill>
              </a:rPr>
              <a:t>常见的</a:t>
            </a:r>
            <a:r>
              <a:rPr lang="en-US" altLang="zh-CN" sz="1350" b="1" dirty="0">
                <a:solidFill>
                  <a:prstClr val="black"/>
                </a:solidFill>
              </a:rPr>
              <a:t>ICMP</a:t>
            </a:r>
            <a:r>
              <a:rPr lang="zh-CN" altLang="en-US" sz="1350" b="1" dirty="0">
                <a:solidFill>
                  <a:prstClr val="black"/>
                </a:solidFill>
              </a:rPr>
              <a:t>差错报告报文有以下五种：</a:t>
            </a:r>
            <a:endParaRPr lang="en-US" altLang="zh-CN" sz="1350" b="1" dirty="0">
              <a:solidFill>
                <a:prstClr val="black"/>
              </a:solidFill>
            </a:endParaRPr>
          </a:p>
        </p:txBody>
      </p:sp>
      <p:sp>
        <p:nvSpPr>
          <p:cNvPr id="13" name="矩形 12"/>
          <p:cNvSpPr/>
          <p:nvPr/>
        </p:nvSpPr>
        <p:spPr>
          <a:xfrm>
            <a:off x="769670" y="1010092"/>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4" name="矩形 13"/>
          <p:cNvSpPr/>
          <p:nvPr/>
        </p:nvSpPr>
        <p:spPr>
          <a:xfrm>
            <a:off x="1039390" y="1454468"/>
            <a:ext cx="1624047" cy="340433"/>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
        <p:nvSpPr>
          <p:cNvPr id="20" name="矩形 19"/>
          <p:cNvSpPr/>
          <p:nvPr/>
        </p:nvSpPr>
        <p:spPr>
          <a:xfrm>
            <a:off x="1039390" y="2079806"/>
            <a:ext cx="1624047" cy="340433"/>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21" name="矩形 20"/>
          <p:cNvSpPr/>
          <p:nvPr/>
        </p:nvSpPr>
        <p:spPr>
          <a:xfrm>
            <a:off x="1039390" y="2705144"/>
            <a:ext cx="1624047" cy="340433"/>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sp>
        <p:nvSpPr>
          <p:cNvPr id="22" name="矩形 21"/>
          <p:cNvSpPr/>
          <p:nvPr/>
        </p:nvSpPr>
        <p:spPr>
          <a:xfrm>
            <a:off x="1039390" y="3330482"/>
            <a:ext cx="1624047" cy="340433"/>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参数问题</a:t>
            </a:r>
          </a:p>
        </p:txBody>
      </p:sp>
      <p:sp>
        <p:nvSpPr>
          <p:cNvPr id="23" name="矩形 22"/>
          <p:cNvSpPr/>
          <p:nvPr/>
        </p:nvSpPr>
        <p:spPr>
          <a:xfrm>
            <a:off x="1039390" y="3955819"/>
            <a:ext cx="1624047" cy="340433"/>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pic>
        <p:nvPicPr>
          <p:cNvPr id="4" name="图片 3"/>
          <p:cNvPicPr>
            <a:picLocks noChangeAspect="1"/>
          </p:cNvPicPr>
          <p:nvPr/>
        </p:nvPicPr>
        <p:blipFill>
          <a:blip r:embed="rId3"/>
          <a:stretch>
            <a:fillRect/>
          </a:stretch>
        </p:blipFill>
        <p:spPr>
          <a:xfrm>
            <a:off x="6104255" y="0"/>
            <a:ext cx="3039745" cy="1289685"/>
          </a:xfrm>
          <a:prstGeom prst="rect">
            <a:avLst/>
          </a:prstGeom>
        </p:spPr>
      </p:pic>
    </p:spTree>
    <p:custDataLst>
      <p:tags r:id="rId1"/>
    </p:custDataLst>
    <p:extLst>
      <p:ext uri="{BB962C8B-B14F-4D97-AF65-F5344CB8AC3E}">
        <p14:creationId xmlns:p14="http://schemas.microsoft.com/office/powerpoint/2010/main" val="806789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 presetClass="entr" presetSubtype="0" fill="hold" grpId="0" nodeType="afterEffect">
                                  <p:stCondLst>
                                    <p:cond delay="0"/>
                                  </p:stCondLst>
                                  <p:iterate type="lt">
                                    <p:tmAbs val="100"/>
                                  </p:iterate>
                                  <p:childTnLst>
                                    <p:set>
                                      <p:cBhvr>
                                        <p:cTn id="11" dur="1" fill="hold">
                                          <p:stCondLst>
                                            <p:cond delay="0"/>
                                          </p:stCondLst>
                                        </p:cTn>
                                        <p:tgtEl>
                                          <p:spTgt spid="1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blinds(horizontal)">
                                      <p:cBhvr>
                                        <p:cTn id="16" dur="500"/>
                                        <p:tgtEl>
                                          <p:spTgt spid="14"/>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linds(horizontal)">
                                      <p:cBhvr>
                                        <p:cTn id="19" dur="500"/>
                                        <p:tgtEl>
                                          <p:spTgt spid="20"/>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linds(horizontal)">
                                      <p:cBhvr>
                                        <p:cTn id="22" dur="500"/>
                                        <p:tgtEl>
                                          <p:spTgt spid="2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blinds(horizontal)">
                                      <p:cBhvr>
                                        <p:cTn id="25" dur="500"/>
                                        <p:tgtEl>
                                          <p:spTgt spid="2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P spid="14" grpId="1" animBg="1"/>
      <p:bldP spid="20" grpId="0" animBg="1"/>
      <p:bldP spid="20" grpId="1" animBg="1"/>
      <p:bldP spid="21" grpId="0" animBg="1"/>
      <p:bldP spid="21" grpId="1" animBg="1"/>
      <p:bldP spid="22" grpId="0" animBg="1"/>
      <p:bldP spid="22" grpId="1" animBg="1"/>
      <p:bldP spid="23" grpId="0" animBg="1"/>
      <p:bldP spid="23"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sp>
        <p:nvSpPr>
          <p:cNvPr id="14" name="矩形 13"/>
          <p:cNvSpPr/>
          <p:nvPr/>
        </p:nvSpPr>
        <p:spPr>
          <a:xfrm>
            <a:off x="228599"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
        <p:nvSpPr>
          <p:cNvPr id="20" name="矩形 19"/>
          <p:cNvSpPr/>
          <p:nvPr/>
        </p:nvSpPr>
        <p:spPr>
          <a:xfrm>
            <a:off x="1994288"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21" name="矩形 20"/>
          <p:cNvSpPr/>
          <p:nvPr/>
        </p:nvSpPr>
        <p:spPr>
          <a:xfrm>
            <a:off x="3759976"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sp>
        <p:nvSpPr>
          <p:cNvPr id="22" name="矩形 21"/>
          <p:cNvSpPr/>
          <p:nvPr/>
        </p:nvSpPr>
        <p:spPr>
          <a:xfrm>
            <a:off x="5525664"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参数问题</a:t>
            </a:r>
          </a:p>
        </p:txBody>
      </p:sp>
      <p:sp>
        <p:nvSpPr>
          <p:cNvPr id="23" name="矩形 22"/>
          <p:cNvSpPr/>
          <p:nvPr/>
        </p:nvSpPr>
        <p:spPr>
          <a:xfrm>
            <a:off x="7291353"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sp>
        <p:nvSpPr>
          <p:cNvPr id="15" name="矩形 14"/>
          <p:cNvSpPr/>
          <p:nvPr/>
        </p:nvSpPr>
        <p:spPr>
          <a:xfrm>
            <a:off x="228599" y="1015358"/>
            <a:ext cx="1624047" cy="340433"/>
          </a:xfrm>
          <a:prstGeom prst="rect">
            <a:avLst/>
          </a:prstGeom>
          <a:solidFill>
            <a:schemeClr val="accent1"/>
          </a:solidFill>
          <a:ln>
            <a:solidFill>
              <a:schemeClr val="accent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Tree>
    <p:custDataLst>
      <p:tags r:id="rId1"/>
    </p:custDataLst>
    <p:extLst>
      <p:ext uri="{BB962C8B-B14F-4D97-AF65-F5344CB8AC3E}">
        <p14:creationId xmlns:p14="http://schemas.microsoft.com/office/powerpoint/2010/main" val="2303481423"/>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圆角矩形 39"/>
          <p:cNvSpPr/>
          <p:nvPr/>
        </p:nvSpPr>
        <p:spPr>
          <a:xfrm>
            <a:off x="545144" y="633725"/>
            <a:ext cx="8053711" cy="371891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z</a:t>
            </a:r>
            <a:endParaRPr lang="zh-CN" altLang="en-US" dirty="0"/>
          </a:p>
        </p:txBody>
      </p:sp>
      <p:sp>
        <p:nvSpPr>
          <p:cNvPr id="44" name="Freeform 4"/>
          <p:cNvSpPr/>
          <p:nvPr/>
        </p:nvSpPr>
        <p:spPr bwMode="auto">
          <a:xfrm>
            <a:off x="2739038" y="1653056"/>
            <a:ext cx="3507555" cy="659992"/>
          </a:xfrm>
          <a:custGeom>
            <a:avLst/>
            <a:gdLst>
              <a:gd name="T0" fmla="*/ 0 w 3024"/>
              <a:gd name="T1" fmla="*/ 636 h 636"/>
              <a:gd name="T2" fmla="*/ 1520 w 3024"/>
              <a:gd name="T3" fmla="*/ 0 h 636"/>
              <a:gd name="T4" fmla="*/ 3024 w 3024"/>
              <a:gd name="T5" fmla="*/ 636 h 636"/>
              <a:gd name="T6" fmla="*/ 0 w 3024"/>
              <a:gd name="T7" fmla="*/ 636 h 636"/>
            </a:gdLst>
            <a:ahLst/>
            <a:cxnLst>
              <a:cxn ang="0">
                <a:pos x="T0" y="T1"/>
              </a:cxn>
              <a:cxn ang="0">
                <a:pos x="T2" y="T3"/>
              </a:cxn>
              <a:cxn ang="0">
                <a:pos x="T4" y="T5"/>
              </a:cxn>
              <a:cxn ang="0">
                <a:pos x="T6" y="T7"/>
              </a:cxn>
            </a:cxnLst>
            <a:rect l="0" t="0" r="r" b="b"/>
            <a:pathLst>
              <a:path w="3024" h="636">
                <a:moveTo>
                  <a:pt x="0" y="636"/>
                </a:moveTo>
                <a:lnTo>
                  <a:pt x="1520" y="0"/>
                </a:lnTo>
                <a:lnTo>
                  <a:pt x="3024" y="636"/>
                </a:lnTo>
                <a:lnTo>
                  <a:pt x="0" y="636"/>
                </a:lnTo>
                <a:close/>
              </a:path>
            </a:pathLst>
          </a:custGeom>
          <a:gradFill rotWithShape="1">
            <a:gsLst>
              <a:gs pos="0">
                <a:srgbClr val="92D050"/>
              </a:gs>
              <a:gs pos="100000">
                <a:srgbClr val="99FFCC"/>
              </a:gs>
            </a:gsLst>
            <a:lin ang="5400000" scaled="1"/>
          </a:gradFill>
          <a:ln>
            <a:noFill/>
          </a:ln>
          <a:effec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45" name="Group 5"/>
          <p:cNvGrpSpPr/>
          <p:nvPr/>
        </p:nvGrpSpPr>
        <p:grpSpPr bwMode="auto">
          <a:xfrm>
            <a:off x="1283635" y="1302147"/>
            <a:ext cx="886282" cy="587568"/>
            <a:chOff x="912" y="768"/>
            <a:chExt cx="2400" cy="1584"/>
          </a:xfrm>
          <a:solidFill>
            <a:schemeClr val="bg1"/>
          </a:solidFill>
        </p:grpSpPr>
        <p:sp>
          <p:nvSpPr>
            <p:cNvPr id="174" name="Oval 6"/>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5" name="Oval 7"/>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6" name="Oval 8"/>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7" name="Oval 9"/>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8" name="Oval 10"/>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9" name="Oval 11"/>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0" name="Oval 12"/>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1" name="Oval 13"/>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2" name="Oval 14"/>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83" name="Group 15"/>
            <p:cNvGrpSpPr/>
            <p:nvPr/>
          </p:nvGrpSpPr>
          <p:grpSpPr bwMode="auto">
            <a:xfrm>
              <a:off x="912" y="768"/>
              <a:ext cx="2386" cy="1553"/>
              <a:chOff x="912" y="768"/>
              <a:chExt cx="2386" cy="1553"/>
            </a:xfrm>
            <a:grpFill/>
          </p:grpSpPr>
          <p:sp>
            <p:nvSpPr>
              <p:cNvPr id="184" name="Oval 16"/>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5" name="Oval 17"/>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6" name="Oval 18"/>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7" name="Oval 19"/>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8" name="Oval 20"/>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89" name="Oval 21"/>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0" name="Oval 22"/>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1" name="Oval 23"/>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92" name="Oval 24"/>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sp>
        <p:nvSpPr>
          <p:cNvPr id="46" name="Line 25"/>
          <p:cNvSpPr>
            <a:spLocks noChangeShapeType="1"/>
          </p:cNvSpPr>
          <p:nvPr/>
        </p:nvSpPr>
        <p:spPr bwMode="auto">
          <a:xfrm>
            <a:off x="2169916" y="1578589"/>
            <a:ext cx="4704367" cy="0"/>
          </a:xfrm>
          <a:prstGeom prst="line">
            <a:avLst/>
          </a:prstGeom>
          <a:noFill/>
          <a:ln w="38100">
            <a:solidFill>
              <a:srgbClr val="3399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grpSp>
        <p:nvGrpSpPr>
          <p:cNvPr id="47" name="Group 26"/>
          <p:cNvGrpSpPr/>
          <p:nvPr/>
        </p:nvGrpSpPr>
        <p:grpSpPr bwMode="auto">
          <a:xfrm>
            <a:off x="6718466" y="1302147"/>
            <a:ext cx="886282" cy="587568"/>
            <a:chOff x="912" y="768"/>
            <a:chExt cx="2400" cy="1584"/>
          </a:xfrm>
          <a:solidFill>
            <a:schemeClr val="bg1"/>
          </a:solidFill>
        </p:grpSpPr>
        <p:sp>
          <p:nvSpPr>
            <p:cNvPr id="155" name="Oval 2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6" name="Oval 2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7" name="Oval 2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8" name="Oval 3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9" name="Oval 3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0" name="Oval 3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1" name="Oval 3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2" name="Oval 3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3" name="Oval 3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64" name="Group 36"/>
            <p:cNvGrpSpPr/>
            <p:nvPr/>
          </p:nvGrpSpPr>
          <p:grpSpPr bwMode="auto">
            <a:xfrm>
              <a:off x="912" y="768"/>
              <a:ext cx="2386" cy="1553"/>
              <a:chOff x="912" y="768"/>
              <a:chExt cx="2386" cy="1553"/>
            </a:xfrm>
            <a:grpFill/>
          </p:grpSpPr>
          <p:sp>
            <p:nvSpPr>
              <p:cNvPr id="165" name="Oval 3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6" name="Oval 3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7" name="Oval 3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8" name="Oval 4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69" name="Oval 4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0" name="Oval 4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1" name="Oval 4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2" name="Oval 4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73" name="Oval 4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8" name="Group 46"/>
          <p:cNvGrpSpPr/>
          <p:nvPr/>
        </p:nvGrpSpPr>
        <p:grpSpPr bwMode="auto">
          <a:xfrm>
            <a:off x="4968004" y="1324589"/>
            <a:ext cx="886282" cy="588587"/>
            <a:chOff x="912" y="768"/>
            <a:chExt cx="2400" cy="1584"/>
          </a:xfrm>
          <a:solidFill>
            <a:schemeClr val="bg1"/>
          </a:solidFill>
        </p:grpSpPr>
        <p:sp>
          <p:nvSpPr>
            <p:cNvPr id="136" name="Oval 4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7" name="Oval 4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8" name="Oval 4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9" name="Oval 5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0" name="Oval 5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1" name="Oval 5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2" name="Oval 5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3" name="Oval 5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4" name="Oval 5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45" name="Group 56"/>
            <p:cNvGrpSpPr/>
            <p:nvPr/>
          </p:nvGrpSpPr>
          <p:grpSpPr bwMode="auto">
            <a:xfrm>
              <a:off x="912" y="768"/>
              <a:ext cx="2386" cy="1553"/>
              <a:chOff x="912" y="768"/>
              <a:chExt cx="2386" cy="1553"/>
            </a:xfrm>
            <a:grpFill/>
          </p:grpSpPr>
          <p:sp>
            <p:nvSpPr>
              <p:cNvPr id="146" name="Oval 5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7" name="Oval 5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8" name="Oval 5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49" name="Oval 6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0" name="Oval 6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1" name="Oval 6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2" name="Oval 6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3" name="Oval 6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54" name="Oval 6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grpSp>
        <p:nvGrpSpPr>
          <p:cNvPr id="49" name="Group 66"/>
          <p:cNvGrpSpPr/>
          <p:nvPr/>
        </p:nvGrpSpPr>
        <p:grpSpPr bwMode="auto">
          <a:xfrm>
            <a:off x="3146816" y="1302147"/>
            <a:ext cx="886282" cy="587568"/>
            <a:chOff x="912" y="768"/>
            <a:chExt cx="2400" cy="1584"/>
          </a:xfrm>
          <a:solidFill>
            <a:schemeClr val="bg1"/>
          </a:solidFill>
        </p:grpSpPr>
        <p:sp>
          <p:nvSpPr>
            <p:cNvPr id="117" name="Oval 67"/>
            <p:cNvSpPr>
              <a:spLocks noChangeArrowheads="1"/>
            </p:cNvSpPr>
            <p:nvPr/>
          </p:nvSpPr>
          <p:spPr bwMode="auto">
            <a:xfrm>
              <a:off x="1751" y="799"/>
              <a:ext cx="1026" cy="62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8" name="Oval 68"/>
            <p:cNvSpPr>
              <a:spLocks noChangeArrowheads="1"/>
            </p:cNvSpPr>
            <p:nvPr/>
          </p:nvSpPr>
          <p:spPr bwMode="auto">
            <a:xfrm>
              <a:off x="1172" y="972"/>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19" name="Oval 69"/>
            <p:cNvSpPr>
              <a:spLocks noChangeArrowheads="1"/>
            </p:cNvSpPr>
            <p:nvPr/>
          </p:nvSpPr>
          <p:spPr bwMode="auto">
            <a:xfrm>
              <a:off x="926" y="1364"/>
              <a:ext cx="521" cy="50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0" name="Oval 70"/>
            <p:cNvSpPr>
              <a:spLocks noChangeArrowheads="1"/>
            </p:cNvSpPr>
            <p:nvPr/>
          </p:nvSpPr>
          <p:spPr bwMode="auto">
            <a:xfrm>
              <a:off x="1085" y="1599"/>
              <a:ext cx="796"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1" name="Oval 71"/>
            <p:cNvSpPr>
              <a:spLocks noChangeArrowheads="1"/>
            </p:cNvSpPr>
            <p:nvPr/>
          </p:nvSpPr>
          <p:spPr bwMode="auto">
            <a:xfrm>
              <a:off x="1664" y="1693"/>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2" name="Oval 72"/>
            <p:cNvSpPr>
              <a:spLocks noChangeArrowheads="1"/>
            </p:cNvSpPr>
            <p:nvPr/>
          </p:nvSpPr>
          <p:spPr bwMode="auto">
            <a:xfrm>
              <a:off x="2445" y="988"/>
              <a:ext cx="751"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3" name="Oval 73"/>
            <p:cNvSpPr>
              <a:spLocks noChangeArrowheads="1"/>
            </p:cNvSpPr>
            <p:nvPr/>
          </p:nvSpPr>
          <p:spPr bwMode="auto">
            <a:xfrm>
              <a:off x="2560" y="1317"/>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4" name="Oval 74"/>
            <p:cNvSpPr>
              <a:spLocks noChangeArrowheads="1"/>
            </p:cNvSpPr>
            <p:nvPr/>
          </p:nvSpPr>
          <p:spPr bwMode="auto">
            <a:xfrm>
              <a:off x="2488" y="1427"/>
              <a:ext cx="752"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5" name="Oval 75"/>
            <p:cNvSpPr>
              <a:spLocks noChangeArrowheads="1"/>
            </p:cNvSpPr>
            <p:nvPr/>
          </p:nvSpPr>
          <p:spPr bwMode="auto">
            <a:xfrm>
              <a:off x="1360" y="1176"/>
              <a:ext cx="1547" cy="81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nvGrpSpPr>
            <p:cNvPr id="126" name="Group 76"/>
            <p:cNvGrpSpPr/>
            <p:nvPr/>
          </p:nvGrpSpPr>
          <p:grpSpPr bwMode="auto">
            <a:xfrm>
              <a:off x="912" y="768"/>
              <a:ext cx="2386" cy="1553"/>
              <a:chOff x="912" y="768"/>
              <a:chExt cx="2386" cy="1553"/>
            </a:xfrm>
            <a:grpFill/>
          </p:grpSpPr>
          <p:sp>
            <p:nvSpPr>
              <p:cNvPr id="127" name="Oval 77"/>
              <p:cNvSpPr>
                <a:spLocks noChangeArrowheads="1"/>
              </p:cNvSpPr>
              <p:nvPr/>
            </p:nvSpPr>
            <p:spPr bwMode="auto">
              <a:xfrm>
                <a:off x="1736" y="768"/>
                <a:ext cx="1027"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8" name="Oval 78"/>
              <p:cNvSpPr>
                <a:spLocks noChangeArrowheads="1"/>
              </p:cNvSpPr>
              <p:nvPr/>
            </p:nvSpPr>
            <p:spPr bwMode="auto">
              <a:xfrm>
                <a:off x="1158" y="941"/>
                <a:ext cx="781" cy="627"/>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29" name="Oval 79"/>
              <p:cNvSpPr>
                <a:spLocks noChangeArrowheads="1"/>
              </p:cNvSpPr>
              <p:nvPr/>
            </p:nvSpPr>
            <p:spPr bwMode="auto">
              <a:xfrm>
                <a:off x="912" y="1333"/>
                <a:ext cx="520" cy="5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0" name="Oval 80"/>
              <p:cNvSpPr>
                <a:spLocks noChangeArrowheads="1"/>
              </p:cNvSpPr>
              <p:nvPr/>
            </p:nvSpPr>
            <p:spPr bwMode="auto">
              <a:xfrm>
                <a:off x="1071" y="1568"/>
                <a:ext cx="795" cy="54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1" name="Oval 81"/>
              <p:cNvSpPr>
                <a:spLocks noChangeArrowheads="1"/>
              </p:cNvSpPr>
              <p:nvPr/>
            </p:nvSpPr>
            <p:spPr bwMode="auto">
              <a:xfrm>
                <a:off x="1649" y="1662"/>
                <a:ext cx="1200" cy="659"/>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2" name="Oval 82"/>
              <p:cNvSpPr>
                <a:spLocks noChangeArrowheads="1"/>
              </p:cNvSpPr>
              <p:nvPr/>
            </p:nvSpPr>
            <p:spPr bwMode="auto">
              <a:xfrm>
                <a:off x="2430" y="95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3" name="Oval 83"/>
              <p:cNvSpPr>
                <a:spLocks noChangeArrowheads="1"/>
              </p:cNvSpPr>
              <p:nvPr/>
            </p:nvSpPr>
            <p:spPr bwMode="auto">
              <a:xfrm>
                <a:off x="2546" y="1286"/>
                <a:ext cx="752" cy="48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4" name="Oval 84"/>
              <p:cNvSpPr>
                <a:spLocks noChangeArrowheads="1"/>
              </p:cNvSpPr>
              <p:nvPr/>
            </p:nvSpPr>
            <p:spPr bwMode="auto">
              <a:xfrm>
                <a:off x="2473" y="1395"/>
                <a:ext cx="752"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135" name="Oval 85"/>
              <p:cNvSpPr>
                <a:spLocks noChangeArrowheads="1"/>
              </p:cNvSpPr>
              <p:nvPr/>
            </p:nvSpPr>
            <p:spPr bwMode="auto">
              <a:xfrm>
                <a:off x="1346" y="1144"/>
                <a:ext cx="1547" cy="816"/>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grpSp>
      <p:sp>
        <p:nvSpPr>
          <p:cNvPr id="50" name="Text Box 86"/>
          <p:cNvSpPr txBox="1">
            <a:spLocks noChangeArrowheads="1"/>
          </p:cNvSpPr>
          <p:nvPr/>
        </p:nvSpPr>
        <p:spPr bwMode="auto">
          <a:xfrm>
            <a:off x="1368727" y="1381075"/>
            <a:ext cx="7377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0000CC"/>
                </a:solidFill>
                <a:latin typeface="微软雅黑" panose="020B0503020204020204" pitchFamily="34" charset="-122"/>
                <a:ea typeface="微软雅黑" panose="020B0503020204020204" pitchFamily="34" charset="-122"/>
              </a:rPr>
              <a:t>网 </a:t>
            </a:r>
            <a:r>
              <a:rPr kumimoji="1" lang="en-US" altLang="zh-CN" sz="1100" b="1" dirty="0">
                <a:solidFill>
                  <a:srgbClr val="0000CC"/>
                </a:solidFill>
                <a:latin typeface="微软雅黑" panose="020B0503020204020204" pitchFamily="34" charset="-122"/>
                <a:ea typeface="微软雅黑" panose="020B0503020204020204" pitchFamily="34" charset="-122"/>
              </a:rPr>
              <a:t>1</a:t>
            </a:r>
          </a:p>
          <a:p>
            <a:pPr algn="ctr"/>
            <a:r>
              <a:rPr kumimoji="1" lang="en-US" altLang="zh-CN" sz="1100" b="1" dirty="0">
                <a:solidFill>
                  <a:srgbClr val="0000CC"/>
                </a:solidFill>
                <a:latin typeface="微软雅黑" panose="020B0503020204020204" pitchFamily="34" charset="-122"/>
                <a:ea typeface="微软雅黑" panose="020B0503020204020204" pitchFamily="34" charset="-122"/>
              </a:rPr>
              <a:t>15.0.0.0</a:t>
            </a:r>
          </a:p>
        </p:txBody>
      </p:sp>
      <p:sp>
        <p:nvSpPr>
          <p:cNvPr id="51" name="Text Box 87"/>
          <p:cNvSpPr txBox="1">
            <a:spLocks noChangeArrowheads="1"/>
          </p:cNvSpPr>
          <p:nvPr/>
        </p:nvSpPr>
        <p:spPr bwMode="auto">
          <a:xfrm>
            <a:off x="6838072" y="1381075"/>
            <a:ext cx="7377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0000CC"/>
                </a:solidFill>
                <a:latin typeface="微软雅黑" panose="020B0503020204020204" pitchFamily="34" charset="-122"/>
                <a:ea typeface="微软雅黑" panose="020B0503020204020204" pitchFamily="34" charset="-122"/>
              </a:rPr>
              <a:t>网 </a:t>
            </a:r>
            <a:r>
              <a:rPr kumimoji="1" lang="en-US" altLang="zh-CN" sz="1100" b="1" dirty="0">
                <a:solidFill>
                  <a:srgbClr val="0000CC"/>
                </a:solidFill>
                <a:latin typeface="微软雅黑" panose="020B0503020204020204" pitchFamily="34" charset="-122"/>
                <a:ea typeface="微软雅黑" panose="020B0503020204020204" pitchFamily="34" charset="-122"/>
              </a:rPr>
              <a:t>4</a:t>
            </a:r>
          </a:p>
          <a:p>
            <a:pPr algn="ctr"/>
            <a:r>
              <a:rPr kumimoji="1" lang="en-US" altLang="zh-CN" sz="1100" b="1" dirty="0">
                <a:solidFill>
                  <a:srgbClr val="0000CC"/>
                </a:solidFill>
                <a:latin typeface="微软雅黑" panose="020B0503020204020204" pitchFamily="34" charset="-122"/>
                <a:ea typeface="微软雅黑" panose="020B0503020204020204" pitchFamily="34" charset="-122"/>
              </a:rPr>
              <a:t>40.0.0.0</a:t>
            </a:r>
          </a:p>
        </p:txBody>
      </p:sp>
      <p:sp>
        <p:nvSpPr>
          <p:cNvPr id="52" name="Text Box 88"/>
          <p:cNvSpPr txBox="1">
            <a:spLocks noChangeArrowheads="1"/>
          </p:cNvSpPr>
          <p:nvPr/>
        </p:nvSpPr>
        <p:spPr bwMode="auto">
          <a:xfrm>
            <a:off x="5065252" y="1381075"/>
            <a:ext cx="7377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0000CC"/>
                </a:solidFill>
                <a:latin typeface="微软雅黑" panose="020B0503020204020204" pitchFamily="34" charset="-122"/>
                <a:ea typeface="微软雅黑" panose="020B0503020204020204" pitchFamily="34" charset="-122"/>
              </a:rPr>
              <a:t>网 </a:t>
            </a:r>
            <a:r>
              <a:rPr kumimoji="1" lang="en-US" altLang="zh-CN" sz="1100" b="1" dirty="0">
                <a:solidFill>
                  <a:srgbClr val="0000CC"/>
                </a:solidFill>
                <a:latin typeface="微软雅黑" panose="020B0503020204020204" pitchFamily="34" charset="-122"/>
                <a:ea typeface="微软雅黑" panose="020B0503020204020204" pitchFamily="34" charset="-122"/>
              </a:rPr>
              <a:t>3</a:t>
            </a:r>
          </a:p>
          <a:p>
            <a:pPr algn="ctr"/>
            <a:r>
              <a:rPr kumimoji="1" lang="en-US" altLang="zh-CN" sz="1100" b="1" dirty="0">
                <a:solidFill>
                  <a:srgbClr val="0000CC"/>
                </a:solidFill>
                <a:latin typeface="微软雅黑" panose="020B0503020204020204" pitchFamily="34" charset="-122"/>
                <a:ea typeface="微软雅黑" panose="020B0503020204020204" pitchFamily="34" charset="-122"/>
              </a:rPr>
              <a:t>30.0.0.0</a:t>
            </a:r>
          </a:p>
        </p:txBody>
      </p:sp>
      <p:sp>
        <p:nvSpPr>
          <p:cNvPr id="53" name="Text Box 89"/>
          <p:cNvSpPr txBox="1">
            <a:spLocks noChangeArrowheads="1"/>
          </p:cNvSpPr>
          <p:nvPr/>
        </p:nvSpPr>
        <p:spPr bwMode="auto">
          <a:xfrm>
            <a:off x="3244063" y="1381075"/>
            <a:ext cx="73770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0000CC"/>
                </a:solidFill>
                <a:latin typeface="微软雅黑" panose="020B0503020204020204" pitchFamily="34" charset="-122"/>
                <a:ea typeface="微软雅黑" panose="020B0503020204020204" pitchFamily="34" charset="-122"/>
              </a:rPr>
              <a:t>网 </a:t>
            </a:r>
            <a:r>
              <a:rPr kumimoji="1" lang="en-US" altLang="zh-CN" sz="1100" b="1" dirty="0">
                <a:solidFill>
                  <a:srgbClr val="0000CC"/>
                </a:solidFill>
                <a:latin typeface="微软雅黑" panose="020B0503020204020204" pitchFamily="34" charset="-122"/>
                <a:ea typeface="微软雅黑" panose="020B0503020204020204" pitchFamily="34" charset="-122"/>
              </a:rPr>
              <a:t>2</a:t>
            </a:r>
          </a:p>
          <a:p>
            <a:pPr algn="ctr"/>
            <a:r>
              <a:rPr kumimoji="1" lang="en-US" altLang="zh-CN" sz="1100" b="1" dirty="0">
                <a:solidFill>
                  <a:srgbClr val="0000CC"/>
                </a:solidFill>
                <a:latin typeface="微软雅黑" panose="020B0503020204020204" pitchFamily="34" charset="-122"/>
                <a:ea typeface="微软雅黑" panose="020B0503020204020204" pitchFamily="34" charset="-122"/>
              </a:rPr>
              <a:t>20.0.0.0</a:t>
            </a:r>
          </a:p>
        </p:txBody>
      </p:sp>
      <p:sp>
        <p:nvSpPr>
          <p:cNvPr id="54" name="Text Box 90"/>
          <p:cNvSpPr txBox="1">
            <a:spLocks noChangeArrowheads="1"/>
          </p:cNvSpPr>
          <p:nvPr/>
        </p:nvSpPr>
        <p:spPr bwMode="auto">
          <a:xfrm>
            <a:off x="1809657" y="1059368"/>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15.0.0.4</a:t>
            </a:r>
          </a:p>
        </p:txBody>
      </p:sp>
      <p:sp>
        <p:nvSpPr>
          <p:cNvPr id="55" name="Text Box 91"/>
          <p:cNvSpPr txBox="1">
            <a:spLocks noChangeArrowheads="1"/>
          </p:cNvSpPr>
          <p:nvPr/>
        </p:nvSpPr>
        <p:spPr bwMode="auto">
          <a:xfrm>
            <a:off x="6304057" y="1059368"/>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40.0.0.4</a:t>
            </a:r>
          </a:p>
        </p:txBody>
      </p:sp>
      <p:sp>
        <p:nvSpPr>
          <p:cNvPr id="56" name="Text Box 92"/>
          <p:cNvSpPr txBox="1">
            <a:spLocks noChangeArrowheads="1"/>
          </p:cNvSpPr>
          <p:nvPr/>
        </p:nvSpPr>
        <p:spPr bwMode="auto">
          <a:xfrm>
            <a:off x="4595590" y="1059368"/>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30.0.0.2</a:t>
            </a:r>
          </a:p>
        </p:txBody>
      </p:sp>
      <p:sp>
        <p:nvSpPr>
          <p:cNvPr id="57" name="Text Box 93"/>
          <p:cNvSpPr txBox="1">
            <a:spLocks noChangeArrowheads="1"/>
          </p:cNvSpPr>
          <p:nvPr/>
        </p:nvSpPr>
        <p:spPr bwMode="auto">
          <a:xfrm>
            <a:off x="3724779" y="1059368"/>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20.0.0.9</a:t>
            </a:r>
          </a:p>
        </p:txBody>
      </p:sp>
      <p:sp>
        <p:nvSpPr>
          <p:cNvPr id="58" name="Text Box 94"/>
          <p:cNvSpPr txBox="1">
            <a:spLocks noChangeArrowheads="1"/>
          </p:cNvSpPr>
          <p:nvPr/>
        </p:nvSpPr>
        <p:spPr bwMode="auto">
          <a:xfrm>
            <a:off x="2661682" y="1059368"/>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20.0.0.7</a:t>
            </a:r>
          </a:p>
        </p:txBody>
      </p:sp>
      <p:sp>
        <p:nvSpPr>
          <p:cNvPr id="59" name="Line 95"/>
          <p:cNvSpPr>
            <a:spLocks noChangeShapeType="1"/>
          </p:cNvSpPr>
          <p:nvPr/>
        </p:nvSpPr>
        <p:spPr bwMode="auto">
          <a:xfrm>
            <a:off x="2279321" y="1318468"/>
            <a:ext cx="0" cy="26012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0" name="Line 96"/>
          <p:cNvSpPr>
            <a:spLocks noChangeShapeType="1"/>
          </p:cNvSpPr>
          <p:nvPr/>
        </p:nvSpPr>
        <p:spPr bwMode="auto">
          <a:xfrm>
            <a:off x="3046253" y="1318468"/>
            <a:ext cx="0" cy="26012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1" name="Line 97"/>
          <p:cNvSpPr>
            <a:spLocks noChangeShapeType="1"/>
          </p:cNvSpPr>
          <p:nvPr/>
        </p:nvSpPr>
        <p:spPr bwMode="auto">
          <a:xfrm>
            <a:off x="5896278" y="1318468"/>
            <a:ext cx="0" cy="26012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2" name="Line 98"/>
          <p:cNvSpPr>
            <a:spLocks noChangeShapeType="1"/>
          </p:cNvSpPr>
          <p:nvPr/>
        </p:nvSpPr>
        <p:spPr bwMode="auto">
          <a:xfrm>
            <a:off x="4161544" y="1318468"/>
            <a:ext cx="0" cy="26012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3" name="Line 99"/>
          <p:cNvSpPr>
            <a:spLocks noChangeShapeType="1"/>
          </p:cNvSpPr>
          <p:nvPr/>
        </p:nvSpPr>
        <p:spPr bwMode="auto">
          <a:xfrm>
            <a:off x="6664316" y="1305207"/>
            <a:ext cx="0" cy="25910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4" name="Line 100"/>
          <p:cNvSpPr>
            <a:spLocks noChangeShapeType="1"/>
          </p:cNvSpPr>
          <p:nvPr/>
        </p:nvSpPr>
        <p:spPr bwMode="auto">
          <a:xfrm>
            <a:off x="4910539" y="1318468"/>
            <a:ext cx="0" cy="26012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5" name="Rectangle 101"/>
          <p:cNvSpPr>
            <a:spLocks noChangeArrowheads="1"/>
          </p:cNvSpPr>
          <p:nvPr/>
        </p:nvSpPr>
        <p:spPr bwMode="auto">
          <a:xfrm>
            <a:off x="2739038" y="2313048"/>
            <a:ext cx="3507555" cy="1142492"/>
          </a:xfrm>
          <a:prstGeom prst="rect">
            <a:avLst/>
          </a:prstGeom>
          <a:solidFill>
            <a:srgbClr val="00FFFF"/>
          </a:solidFill>
          <a:ln w="28575">
            <a:solidFill>
              <a:srgbClr val="00B050"/>
            </a:solidFill>
            <a:miter lim="800000"/>
          </a:ln>
          <a:effec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6" name="Line 102"/>
          <p:cNvSpPr>
            <a:spLocks noChangeShapeType="1"/>
          </p:cNvSpPr>
          <p:nvPr/>
        </p:nvSpPr>
        <p:spPr bwMode="auto">
          <a:xfrm>
            <a:off x="2739038" y="2625194"/>
            <a:ext cx="3507555" cy="0"/>
          </a:xfrm>
          <a:prstGeom prst="line">
            <a:avLst/>
          </a:prstGeom>
          <a:noFill/>
          <a:ln w="1905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67" name="Text Box 103"/>
          <p:cNvSpPr txBox="1">
            <a:spLocks noChangeArrowheads="1"/>
          </p:cNvSpPr>
          <p:nvPr/>
        </p:nvSpPr>
        <p:spPr bwMode="auto">
          <a:xfrm>
            <a:off x="2746772" y="2328350"/>
            <a:ext cx="156966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目的主机所在的网络</a:t>
            </a:r>
          </a:p>
        </p:txBody>
      </p:sp>
      <p:sp>
        <p:nvSpPr>
          <p:cNvPr id="68" name="Text Box 104"/>
          <p:cNvSpPr txBox="1">
            <a:spLocks noChangeArrowheads="1"/>
          </p:cNvSpPr>
          <p:nvPr/>
        </p:nvSpPr>
        <p:spPr bwMode="auto">
          <a:xfrm>
            <a:off x="4857494" y="2325289"/>
            <a:ext cx="9541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下一跳地址</a:t>
            </a:r>
          </a:p>
        </p:txBody>
      </p:sp>
      <p:sp>
        <p:nvSpPr>
          <p:cNvPr id="69" name="Line 105"/>
          <p:cNvSpPr>
            <a:spLocks noChangeShapeType="1"/>
          </p:cNvSpPr>
          <p:nvPr/>
        </p:nvSpPr>
        <p:spPr bwMode="auto">
          <a:xfrm>
            <a:off x="4492815" y="2313048"/>
            <a:ext cx="0" cy="1142492"/>
          </a:xfrm>
          <a:prstGeom prst="line">
            <a:avLst/>
          </a:prstGeom>
          <a:noFill/>
          <a:ln w="1905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0" name="Line 106"/>
          <p:cNvSpPr>
            <a:spLocks noChangeShapeType="1"/>
          </p:cNvSpPr>
          <p:nvPr/>
        </p:nvSpPr>
        <p:spPr bwMode="auto">
          <a:xfrm>
            <a:off x="2739038" y="2832270"/>
            <a:ext cx="3507555" cy="0"/>
          </a:xfrm>
          <a:prstGeom prst="line">
            <a:avLst/>
          </a:prstGeom>
          <a:noFill/>
          <a:ln w="1905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1" name="Line 107"/>
          <p:cNvSpPr>
            <a:spLocks noChangeShapeType="1"/>
          </p:cNvSpPr>
          <p:nvPr/>
        </p:nvSpPr>
        <p:spPr bwMode="auto">
          <a:xfrm>
            <a:off x="2739038" y="3040367"/>
            <a:ext cx="3507555" cy="0"/>
          </a:xfrm>
          <a:prstGeom prst="line">
            <a:avLst/>
          </a:prstGeom>
          <a:noFill/>
          <a:ln w="1905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2" name="Line 108"/>
          <p:cNvSpPr>
            <a:spLocks noChangeShapeType="1"/>
          </p:cNvSpPr>
          <p:nvPr/>
        </p:nvSpPr>
        <p:spPr bwMode="auto">
          <a:xfrm>
            <a:off x="2739038" y="3248464"/>
            <a:ext cx="3507555" cy="0"/>
          </a:xfrm>
          <a:prstGeom prst="line">
            <a:avLst/>
          </a:prstGeom>
          <a:noFill/>
          <a:ln w="19050">
            <a:solidFill>
              <a:srgbClr val="00B05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3" name="Text Box 109"/>
          <p:cNvSpPr txBox="1">
            <a:spLocks noChangeArrowheads="1"/>
          </p:cNvSpPr>
          <p:nvPr/>
        </p:nvSpPr>
        <p:spPr bwMode="auto">
          <a:xfrm>
            <a:off x="3213121" y="2592552"/>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20.0.0.0</a:t>
            </a:r>
          </a:p>
        </p:txBody>
      </p:sp>
      <p:sp>
        <p:nvSpPr>
          <p:cNvPr id="74" name="Text Box 110"/>
          <p:cNvSpPr txBox="1">
            <a:spLocks noChangeArrowheads="1"/>
          </p:cNvSpPr>
          <p:nvPr/>
        </p:nvSpPr>
        <p:spPr bwMode="auto">
          <a:xfrm>
            <a:off x="3213121" y="2794527"/>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30.0.0.0</a:t>
            </a:r>
          </a:p>
        </p:txBody>
      </p:sp>
      <p:sp>
        <p:nvSpPr>
          <p:cNvPr id="75" name="Text Box 111"/>
          <p:cNvSpPr txBox="1">
            <a:spLocks noChangeArrowheads="1"/>
          </p:cNvSpPr>
          <p:nvPr/>
        </p:nvSpPr>
        <p:spPr bwMode="auto">
          <a:xfrm>
            <a:off x="3213121" y="3016907"/>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15.0.0.0</a:t>
            </a:r>
          </a:p>
        </p:txBody>
      </p:sp>
      <p:sp>
        <p:nvSpPr>
          <p:cNvPr id="76" name="Text Box 112"/>
          <p:cNvSpPr txBox="1">
            <a:spLocks noChangeArrowheads="1"/>
          </p:cNvSpPr>
          <p:nvPr/>
        </p:nvSpPr>
        <p:spPr bwMode="auto">
          <a:xfrm>
            <a:off x="3213121" y="3208682"/>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40.0.0.0</a:t>
            </a:r>
          </a:p>
        </p:txBody>
      </p:sp>
      <p:sp>
        <p:nvSpPr>
          <p:cNvPr id="77" name="Text Box 113"/>
          <p:cNvSpPr txBox="1">
            <a:spLocks noChangeArrowheads="1"/>
          </p:cNvSpPr>
          <p:nvPr/>
        </p:nvSpPr>
        <p:spPr bwMode="auto">
          <a:xfrm>
            <a:off x="4922696" y="30087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20.0.0.7</a:t>
            </a:r>
          </a:p>
        </p:txBody>
      </p:sp>
      <p:sp>
        <p:nvSpPr>
          <p:cNvPr id="78" name="Text Box 114"/>
          <p:cNvSpPr txBox="1">
            <a:spLocks noChangeArrowheads="1"/>
          </p:cNvSpPr>
          <p:nvPr/>
        </p:nvSpPr>
        <p:spPr bwMode="auto">
          <a:xfrm>
            <a:off x="4922696" y="3216843"/>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30.0.0.1</a:t>
            </a:r>
          </a:p>
        </p:txBody>
      </p:sp>
      <p:sp>
        <p:nvSpPr>
          <p:cNvPr id="79" name="Text Box 115"/>
          <p:cNvSpPr txBox="1">
            <a:spLocks noChangeArrowheads="1"/>
          </p:cNvSpPr>
          <p:nvPr/>
        </p:nvSpPr>
        <p:spPr bwMode="auto">
          <a:xfrm>
            <a:off x="4616584" y="2811868"/>
            <a:ext cx="1402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直接交付，接口 </a:t>
            </a:r>
            <a:r>
              <a:rPr kumimoji="1" lang="en-US" altLang="zh-CN" sz="1200" b="1">
                <a:latin typeface="微软雅黑" panose="020B0503020204020204" pitchFamily="34" charset="-122"/>
                <a:ea typeface="微软雅黑" panose="020B0503020204020204" pitchFamily="34" charset="-122"/>
              </a:rPr>
              <a:t>1</a:t>
            </a:r>
          </a:p>
        </p:txBody>
      </p:sp>
      <p:sp>
        <p:nvSpPr>
          <p:cNvPr id="80" name="Text Box 116"/>
          <p:cNvSpPr txBox="1">
            <a:spLocks noChangeArrowheads="1"/>
          </p:cNvSpPr>
          <p:nvPr/>
        </p:nvSpPr>
        <p:spPr bwMode="auto">
          <a:xfrm>
            <a:off x="4616584" y="2590512"/>
            <a:ext cx="140294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latin typeface="微软雅黑" panose="020B0503020204020204" pitchFamily="34" charset="-122"/>
                <a:ea typeface="微软雅黑" panose="020B0503020204020204" pitchFamily="34" charset="-122"/>
              </a:rPr>
              <a:t>直接交付，接口 </a:t>
            </a:r>
            <a:r>
              <a:rPr kumimoji="1" lang="en-US" altLang="zh-CN" sz="1200" b="1">
                <a:latin typeface="微软雅黑" panose="020B0503020204020204" pitchFamily="34" charset="-122"/>
                <a:ea typeface="微软雅黑" panose="020B0503020204020204" pitchFamily="34" charset="-122"/>
              </a:rPr>
              <a:t>0</a:t>
            </a:r>
          </a:p>
        </p:txBody>
      </p:sp>
      <p:sp>
        <p:nvSpPr>
          <p:cNvPr id="81" name="Text Box 117"/>
          <p:cNvSpPr txBox="1">
            <a:spLocks noChangeArrowheads="1"/>
          </p:cNvSpPr>
          <p:nvPr/>
        </p:nvSpPr>
        <p:spPr bwMode="auto">
          <a:xfrm>
            <a:off x="3630741" y="1980104"/>
            <a:ext cx="174599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latin typeface="微软雅黑" panose="020B0503020204020204" pitchFamily="34" charset="-122"/>
                <a:ea typeface="微软雅黑" panose="020B0503020204020204" pitchFamily="34" charset="-122"/>
              </a:rPr>
              <a:t>路由器 </a:t>
            </a:r>
            <a:r>
              <a:rPr kumimoji="1" lang="en-US" altLang="zh-CN" sz="1400" b="1" dirty="0">
                <a:latin typeface="微软雅黑" panose="020B0503020204020204" pitchFamily="34" charset="-122"/>
                <a:ea typeface="微软雅黑" panose="020B0503020204020204" pitchFamily="34" charset="-122"/>
              </a:rPr>
              <a:t>R</a:t>
            </a:r>
            <a:r>
              <a:rPr kumimoji="1" lang="en-US" altLang="zh-CN" sz="1400" b="1" baseline="-25000" dirty="0">
                <a:latin typeface="微软雅黑" panose="020B0503020204020204" pitchFamily="34" charset="-122"/>
                <a:ea typeface="微软雅黑" panose="020B0503020204020204" pitchFamily="34" charset="-122"/>
              </a:rPr>
              <a:t>2</a:t>
            </a:r>
            <a:r>
              <a:rPr kumimoji="1" lang="en-US" altLang="zh-CN" sz="1400" b="1" dirty="0">
                <a:latin typeface="微软雅黑" panose="020B0503020204020204" pitchFamily="34" charset="-122"/>
                <a:ea typeface="微软雅黑" panose="020B0503020204020204" pitchFamily="34" charset="-122"/>
              </a:rPr>
              <a:t> </a:t>
            </a:r>
            <a:r>
              <a:rPr kumimoji="1" lang="zh-CN" altLang="en-US" sz="1400" b="1" dirty="0">
                <a:latin typeface="微软雅黑" panose="020B0503020204020204" pitchFamily="34" charset="-122"/>
                <a:ea typeface="微软雅黑" panose="020B0503020204020204" pitchFamily="34" charset="-122"/>
              </a:rPr>
              <a:t>的路由表</a:t>
            </a:r>
          </a:p>
        </p:txBody>
      </p:sp>
      <p:sp>
        <p:nvSpPr>
          <p:cNvPr id="82" name="Text Box 118"/>
          <p:cNvSpPr txBox="1">
            <a:spLocks noChangeArrowheads="1"/>
          </p:cNvSpPr>
          <p:nvPr/>
        </p:nvSpPr>
        <p:spPr bwMode="auto">
          <a:xfrm>
            <a:off x="5481872" y="1059368"/>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30.0.0.1</a:t>
            </a:r>
          </a:p>
        </p:txBody>
      </p:sp>
      <p:pic>
        <p:nvPicPr>
          <p:cNvPr id="101" name="Picture 13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3978" y="1461280"/>
            <a:ext cx="499501" cy="23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02" name="Text Box 140"/>
          <p:cNvSpPr txBox="1">
            <a:spLocks noChangeArrowheads="1"/>
          </p:cNvSpPr>
          <p:nvPr/>
        </p:nvSpPr>
        <p:spPr bwMode="auto">
          <a:xfrm>
            <a:off x="4371512" y="1200140"/>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00CC"/>
                </a:solidFill>
                <a:latin typeface="微软雅黑" panose="020B0503020204020204" pitchFamily="34" charset="-122"/>
                <a:ea typeface="微软雅黑" panose="020B0503020204020204" pitchFamily="34" charset="-122"/>
              </a:rPr>
              <a:t>R</a:t>
            </a:r>
            <a:r>
              <a:rPr kumimoji="1" lang="en-US" altLang="zh-CN" sz="1200" b="1" baseline="-25000" dirty="0">
                <a:solidFill>
                  <a:srgbClr val="0000CC"/>
                </a:solidFill>
                <a:latin typeface="微软雅黑" panose="020B0503020204020204" pitchFamily="34" charset="-122"/>
                <a:ea typeface="微软雅黑" panose="020B0503020204020204" pitchFamily="34" charset="-122"/>
              </a:rPr>
              <a:t>2</a:t>
            </a:r>
            <a:endParaRPr kumimoji="1" lang="en-US" altLang="zh-CN" sz="1200" b="1" dirty="0">
              <a:solidFill>
                <a:srgbClr val="0000CC"/>
              </a:solidFill>
              <a:latin typeface="微软雅黑" panose="020B0503020204020204" pitchFamily="34" charset="-122"/>
              <a:ea typeface="微软雅黑" panose="020B0503020204020204" pitchFamily="34" charset="-122"/>
            </a:endParaRPr>
          </a:p>
        </p:txBody>
      </p:sp>
      <p:sp>
        <p:nvSpPr>
          <p:cNvPr id="103" name="Text Box 141"/>
          <p:cNvSpPr txBox="1">
            <a:spLocks noChangeArrowheads="1"/>
          </p:cNvSpPr>
          <p:nvPr/>
        </p:nvSpPr>
        <p:spPr bwMode="auto">
          <a:xfrm>
            <a:off x="6115811" y="1200140"/>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00CC"/>
                </a:solidFill>
                <a:latin typeface="微软雅黑" panose="020B0503020204020204" pitchFamily="34" charset="-122"/>
                <a:ea typeface="微软雅黑" panose="020B0503020204020204" pitchFamily="34" charset="-122"/>
              </a:rPr>
              <a:t>R</a:t>
            </a:r>
            <a:r>
              <a:rPr kumimoji="1" lang="en-US" altLang="zh-CN" sz="1200" b="1" baseline="-25000" dirty="0">
                <a:solidFill>
                  <a:srgbClr val="0000CC"/>
                </a:solidFill>
                <a:latin typeface="微软雅黑" panose="020B0503020204020204" pitchFamily="34" charset="-122"/>
                <a:ea typeface="微软雅黑" panose="020B0503020204020204" pitchFamily="34" charset="-122"/>
              </a:rPr>
              <a:t>3</a:t>
            </a:r>
            <a:endParaRPr kumimoji="1" lang="en-US" altLang="zh-CN" sz="1200" b="1" dirty="0">
              <a:solidFill>
                <a:srgbClr val="0000CC"/>
              </a:solidFill>
              <a:latin typeface="微软雅黑" panose="020B0503020204020204" pitchFamily="34" charset="-122"/>
              <a:ea typeface="微软雅黑" panose="020B0503020204020204" pitchFamily="34" charset="-122"/>
            </a:endParaRPr>
          </a:p>
        </p:txBody>
      </p:sp>
      <p:sp>
        <p:nvSpPr>
          <p:cNvPr id="104" name="Text Box 142"/>
          <p:cNvSpPr txBox="1">
            <a:spLocks noChangeArrowheads="1"/>
          </p:cNvSpPr>
          <p:nvPr/>
        </p:nvSpPr>
        <p:spPr bwMode="auto">
          <a:xfrm>
            <a:off x="2516915" y="1200140"/>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0000CC"/>
                </a:solidFill>
                <a:latin typeface="微软雅黑" panose="020B0503020204020204" pitchFamily="34" charset="-122"/>
                <a:ea typeface="微软雅黑" panose="020B0503020204020204" pitchFamily="34" charset="-122"/>
              </a:rPr>
              <a:t>R</a:t>
            </a:r>
            <a:r>
              <a:rPr kumimoji="1" lang="en-US" altLang="zh-CN" sz="1200" b="1" baseline="-25000" dirty="0">
                <a:solidFill>
                  <a:srgbClr val="0000CC"/>
                </a:solidFill>
                <a:latin typeface="微软雅黑" panose="020B0503020204020204" pitchFamily="34" charset="-122"/>
                <a:ea typeface="微软雅黑" panose="020B0503020204020204" pitchFamily="34" charset="-122"/>
              </a:rPr>
              <a:t>1</a:t>
            </a:r>
            <a:endParaRPr kumimoji="1" lang="en-US" altLang="zh-CN" sz="1200" b="1" dirty="0">
              <a:solidFill>
                <a:srgbClr val="0000CC"/>
              </a:solidFill>
              <a:latin typeface="微软雅黑" panose="020B0503020204020204" pitchFamily="34" charset="-122"/>
              <a:ea typeface="微软雅黑" panose="020B0503020204020204" pitchFamily="34" charset="-122"/>
            </a:endParaRPr>
          </a:p>
        </p:txBody>
      </p:sp>
      <p:sp>
        <p:nvSpPr>
          <p:cNvPr id="105" name="Text Box 146"/>
          <p:cNvSpPr txBox="1">
            <a:spLocks noChangeArrowheads="1"/>
          </p:cNvSpPr>
          <p:nvPr/>
        </p:nvSpPr>
        <p:spPr bwMode="auto">
          <a:xfrm>
            <a:off x="4025618" y="1543908"/>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0</a:t>
            </a:r>
          </a:p>
        </p:txBody>
      </p:sp>
      <p:sp>
        <p:nvSpPr>
          <p:cNvPr id="106" name="Text Box 147"/>
          <p:cNvSpPr txBox="1">
            <a:spLocks noChangeArrowheads="1"/>
          </p:cNvSpPr>
          <p:nvPr/>
        </p:nvSpPr>
        <p:spPr bwMode="auto">
          <a:xfrm>
            <a:off x="4765773" y="1547987"/>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a:t>
            </a:r>
          </a:p>
        </p:txBody>
      </p:sp>
      <p:pic>
        <p:nvPicPr>
          <p:cNvPr id="107" name="Picture 148"/>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6217" y="1446999"/>
            <a:ext cx="500606" cy="23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08" name="Picture 149"/>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45466" y="1451079"/>
            <a:ext cx="499501" cy="23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2" name="组合 1"/>
          <p:cNvGrpSpPr/>
          <p:nvPr/>
        </p:nvGrpSpPr>
        <p:grpSpPr>
          <a:xfrm>
            <a:off x="1313472" y="3562345"/>
            <a:ext cx="6258415" cy="806947"/>
            <a:chOff x="1313472" y="3562345"/>
            <a:chExt cx="6258415" cy="806947"/>
          </a:xfrm>
        </p:grpSpPr>
        <p:sp>
          <p:nvSpPr>
            <p:cNvPr id="83" name="Line 121"/>
            <p:cNvSpPr>
              <a:spLocks noChangeShapeType="1"/>
            </p:cNvSpPr>
            <p:nvPr/>
          </p:nvSpPr>
          <p:spPr bwMode="auto">
            <a:xfrm flipV="1">
              <a:off x="1313472" y="4081569"/>
              <a:ext cx="6117777" cy="10201"/>
            </a:xfrm>
            <a:prstGeom prst="line">
              <a:avLst/>
            </a:prstGeom>
            <a:noFill/>
            <a:ln w="38100">
              <a:solidFill>
                <a:srgbClr val="3399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85" name="Text Box 123"/>
            <p:cNvSpPr txBox="1">
              <a:spLocks noChangeArrowheads="1"/>
            </p:cNvSpPr>
            <p:nvPr/>
          </p:nvSpPr>
          <p:spPr bwMode="auto">
            <a:xfrm>
              <a:off x="1859387"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15.0.0.4</a:t>
              </a:r>
              <a:endParaRPr kumimoji="1" lang="en-US" altLang="zh-CN" sz="1200" b="1" dirty="0">
                <a:latin typeface="微软雅黑" panose="020B0503020204020204" pitchFamily="34" charset="-122"/>
                <a:ea typeface="微软雅黑" panose="020B0503020204020204" pitchFamily="34" charset="-122"/>
              </a:endParaRPr>
            </a:p>
          </p:txBody>
        </p:sp>
        <p:sp>
          <p:nvSpPr>
            <p:cNvPr id="86" name="Text Box 124"/>
            <p:cNvSpPr txBox="1">
              <a:spLocks noChangeArrowheads="1"/>
            </p:cNvSpPr>
            <p:nvPr/>
          </p:nvSpPr>
          <p:spPr bwMode="auto">
            <a:xfrm>
              <a:off x="6375888"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40.0.0.4</a:t>
              </a:r>
            </a:p>
          </p:txBody>
        </p:sp>
        <p:sp>
          <p:nvSpPr>
            <p:cNvPr id="87" name="Text Box 125"/>
            <p:cNvSpPr txBox="1">
              <a:spLocks noChangeArrowheads="1"/>
            </p:cNvSpPr>
            <p:nvPr/>
          </p:nvSpPr>
          <p:spPr bwMode="auto">
            <a:xfrm>
              <a:off x="4566857"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30.0.0.2</a:t>
              </a:r>
            </a:p>
          </p:txBody>
        </p:sp>
        <p:sp>
          <p:nvSpPr>
            <p:cNvPr id="88" name="Text Box 126"/>
            <p:cNvSpPr txBox="1">
              <a:spLocks noChangeArrowheads="1"/>
            </p:cNvSpPr>
            <p:nvPr/>
          </p:nvSpPr>
          <p:spPr bwMode="auto">
            <a:xfrm>
              <a:off x="3663997"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20.0.0.9</a:t>
              </a:r>
            </a:p>
          </p:txBody>
        </p:sp>
        <p:sp>
          <p:nvSpPr>
            <p:cNvPr id="89" name="Text Box 127"/>
            <p:cNvSpPr txBox="1">
              <a:spLocks noChangeArrowheads="1"/>
            </p:cNvSpPr>
            <p:nvPr/>
          </p:nvSpPr>
          <p:spPr bwMode="auto">
            <a:xfrm>
              <a:off x="2762244"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20.0.0.7</a:t>
              </a:r>
            </a:p>
          </p:txBody>
        </p:sp>
        <p:sp>
          <p:nvSpPr>
            <p:cNvPr id="90" name="Line 128"/>
            <p:cNvSpPr>
              <a:spLocks noChangeShapeType="1"/>
            </p:cNvSpPr>
            <p:nvPr/>
          </p:nvSpPr>
          <p:spPr bwMode="auto">
            <a:xfrm>
              <a:off x="2279321" y="3822468"/>
              <a:ext cx="0" cy="25910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1" name="Line 129"/>
            <p:cNvSpPr>
              <a:spLocks noChangeShapeType="1"/>
            </p:cNvSpPr>
            <p:nvPr/>
          </p:nvSpPr>
          <p:spPr bwMode="auto">
            <a:xfrm>
              <a:off x="3101507" y="3822468"/>
              <a:ext cx="0" cy="25910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2" name="Line 130"/>
            <p:cNvSpPr>
              <a:spLocks noChangeShapeType="1"/>
            </p:cNvSpPr>
            <p:nvPr/>
          </p:nvSpPr>
          <p:spPr bwMode="auto">
            <a:xfrm>
              <a:off x="5896278" y="3822468"/>
              <a:ext cx="0" cy="25910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3" name="Line 131"/>
            <p:cNvSpPr>
              <a:spLocks noChangeShapeType="1"/>
            </p:cNvSpPr>
            <p:nvPr/>
          </p:nvSpPr>
          <p:spPr bwMode="auto">
            <a:xfrm>
              <a:off x="4088352" y="3822468"/>
              <a:ext cx="0" cy="25910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4" name="Line 132"/>
            <p:cNvSpPr>
              <a:spLocks noChangeShapeType="1"/>
            </p:cNvSpPr>
            <p:nvPr/>
          </p:nvSpPr>
          <p:spPr bwMode="auto">
            <a:xfrm>
              <a:off x="6718465" y="3808187"/>
              <a:ext cx="0" cy="25910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5" name="Line 133"/>
            <p:cNvSpPr>
              <a:spLocks noChangeShapeType="1"/>
            </p:cNvSpPr>
            <p:nvPr/>
          </p:nvSpPr>
          <p:spPr bwMode="auto">
            <a:xfrm>
              <a:off x="4910539" y="3832668"/>
              <a:ext cx="0" cy="260121"/>
            </a:xfrm>
            <a:prstGeom prst="line">
              <a:avLst/>
            </a:prstGeom>
            <a:noFill/>
            <a:ln w="28575">
              <a:solidFill>
                <a:srgbClr val="CC00CC"/>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96" name="Text Box 134"/>
            <p:cNvSpPr txBox="1">
              <a:spLocks noChangeArrowheads="1"/>
            </p:cNvSpPr>
            <p:nvPr/>
          </p:nvSpPr>
          <p:spPr bwMode="auto">
            <a:xfrm>
              <a:off x="5453139" y="3562345"/>
              <a:ext cx="787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30.0.0.1</a:t>
              </a:r>
            </a:p>
          </p:txBody>
        </p:sp>
        <p:sp>
          <p:nvSpPr>
            <p:cNvPr id="97" name="Text Box 135"/>
            <p:cNvSpPr txBox="1">
              <a:spLocks noChangeArrowheads="1"/>
            </p:cNvSpPr>
            <p:nvPr/>
          </p:nvSpPr>
          <p:spPr bwMode="auto">
            <a:xfrm>
              <a:off x="6938380" y="3803085"/>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CC"/>
                  </a:solidFill>
                  <a:latin typeface="微软雅黑" panose="020B0503020204020204" pitchFamily="34" charset="-122"/>
                  <a:ea typeface="微软雅黑" panose="020B0503020204020204" pitchFamily="34" charset="-122"/>
                </a:rPr>
                <a:t>链路 </a:t>
              </a:r>
              <a:r>
                <a:rPr kumimoji="1" lang="en-US" altLang="zh-CN" sz="1200" b="1">
                  <a:solidFill>
                    <a:srgbClr val="0000CC"/>
                  </a:solidFill>
                  <a:latin typeface="微软雅黑" panose="020B0503020204020204" pitchFamily="34" charset="-122"/>
                  <a:ea typeface="微软雅黑" panose="020B0503020204020204" pitchFamily="34" charset="-122"/>
                </a:rPr>
                <a:t>4</a:t>
              </a:r>
            </a:p>
          </p:txBody>
        </p:sp>
        <p:sp>
          <p:nvSpPr>
            <p:cNvPr id="98" name="Text Box 136"/>
            <p:cNvSpPr txBox="1">
              <a:spLocks noChangeArrowheads="1"/>
            </p:cNvSpPr>
            <p:nvPr/>
          </p:nvSpPr>
          <p:spPr bwMode="auto">
            <a:xfrm>
              <a:off x="5147029" y="3803085"/>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CC"/>
                  </a:solidFill>
                  <a:latin typeface="微软雅黑" panose="020B0503020204020204" pitchFamily="34" charset="-122"/>
                  <a:ea typeface="微软雅黑" panose="020B0503020204020204" pitchFamily="34" charset="-122"/>
                </a:rPr>
                <a:t>链路 </a:t>
              </a:r>
              <a:r>
                <a:rPr kumimoji="1" lang="en-US" altLang="zh-CN" sz="1200" b="1">
                  <a:solidFill>
                    <a:srgbClr val="0000CC"/>
                  </a:solidFill>
                  <a:latin typeface="微软雅黑" panose="020B0503020204020204" pitchFamily="34" charset="-122"/>
                  <a:ea typeface="微软雅黑" panose="020B0503020204020204" pitchFamily="34" charset="-122"/>
                </a:rPr>
                <a:t>3</a:t>
              </a:r>
            </a:p>
          </p:txBody>
        </p:sp>
        <p:sp>
          <p:nvSpPr>
            <p:cNvPr id="99" name="Text Box 137"/>
            <p:cNvSpPr txBox="1">
              <a:spLocks noChangeArrowheads="1"/>
            </p:cNvSpPr>
            <p:nvPr/>
          </p:nvSpPr>
          <p:spPr bwMode="auto">
            <a:xfrm>
              <a:off x="3320315" y="3803085"/>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CC"/>
                  </a:solidFill>
                  <a:latin typeface="微软雅黑" panose="020B0503020204020204" pitchFamily="34" charset="-122"/>
                  <a:ea typeface="微软雅黑" panose="020B0503020204020204" pitchFamily="34" charset="-122"/>
                </a:rPr>
                <a:t>链路 </a:t>
              </a:r>
              <a:r>
                <a:rPr kumimoji="1" lang="en-US" altLang="zh-CN" sz="1200" b="1" dirty="0">
                  <a:solidFill>
                    <a:srgbClr val="0000CC"/>
                  </a:solidFill>
                  <a:latin typeface="微软雅黑" panose="020B0503020204020204" pitchFamily="34" charset="-122"/>
                  <a:ea typeface="微软雅黑" panose="020B0503020204020204" pitchFamily="34" charset="-122"/>
                </a:rPr>
                <a:t>2</a:t>
              </a:r>
            </a:p>
          </p:txBody>
        </p:sp>
        <p:sp>
          <p:nvSpPr>
            <p:cNvPr id="100" name="Text Box 138"/>
            <p:cNvSpPr txBox="1">
              <a:spLocks noChangeArrowheads="1"/>
            </p:cNvSpPr>
            <p:nvPr/>
          </p:nvSpPr>
          <p:spPr bwMode="auto">
            <a:xfrm>
              <a:off x="1347730" y="3803085"/>
              <a:ext cx="63350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CC"/>
                  </a:solidFill>
                  <a:latin typeface="微软雅黑" panose="020B0503020204020204" pitchFamily="34" charset="-122"/>
                  <a:ea typeface="微软雅黑" panose="020B0503020204020204" pitchFamily="34" charset="-122"/>
                </a:rPr>
                <a:t>链路 </a:t>
              </a:r>
              <a:r>
                <a:rPr kumimoji="1" lang="en-US" altLang="zh-CN" sz="1200" b="1">
                  <a:solidFill>
                    <a:srgbClr val="0000CC"/>
                  </a:solidFill>
                  <a:latin typeface="微软雅黑" panose="020B0503020204020204" pitchFamily="34" charset="-122"/>
                  <a:ea typeface="微软雅黑" panose="020B0503020204020204" pitchFamily="34" charset="-122"/>
                </a:rPr>
                <a:t>1</a:t>
              </a:r>
            </a:p>
          </p:txBody>
        </p:sp>
        <p:pic>
          <p:nvPicPr>
            <p:cNvPr id="109" name="Picture 150"/>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50991" y="3962218"/>
              <a:ext cx="499501" cy="23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0" name="Picture 15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28698" y="3967319"/>
              <a:ext cx="499501" cy="23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1" name="Picture 15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49504" y="3971399"/>
              <a:ext cx="499501" cy="235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112" name="Text Box 143"/>
            <p:cNvSpPr txBox="1">
              <a:spLocks noChangeArrowheads="1"/>
            </p:cNvSpPr>
            <p:nvPr/>
          </p:nvSpPr>
          <p:spPr bwMode="auto">
            <a:xfrm>
              <a:off x="4307160" y="3706179"/>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anose="020B0503020204020204" pitchFamily="34" charset="-122"/>
                  <a:ea typeface="微软雅黑" panose="020B0503020204020204" pitchFamily="34" charset="-122"/>
                </a:rPr>
                <a:t>R</a:t>
              </a:r>
              <a:r>
                <a:rPr kumimoji="1" lang="en-US" altLang="zh-CN" sz="1200" b="1" baseline="-25000">
                  <a:solidFill>
                    <a:srgbClr val="0000CC"/>
                  </a:solidFill>
                  <a:latin typeface="微软雅黑" panose="020B0503020204020204" pitchFamily="34" charset="-122"/>
                  <a:ea typeface="微软雅黑" panose="020B0503020204020204" pitchFamily="34" charset="-122"/>
                </a:rPr>
                <a:t>2</a:t>
              </a:r>
              <a:endParaRPr kumimoji="1" lang="en-US" altLang="zh-CN" sz="1200" b="1">
                <a:solidFill>
                  <a:srgbClr val="0000CC"/>
                </a:solidFill>
                <a:latin typeface="微软雅黑" panose="020B0503020204020204" pitchFamily="34" charset="-122"/>
                <a:ea typeface="微软雅黑" panose="020B0503020204020204" pitchFamily="34" charset="-122"/>
              </a:endParaRPr>
            </a:p>
          </p:txBody>
        </p:sp>
        <p:sp>
          <p:nvSpPr>
            <p:cNvPr id="113" name="Text Box 145"/>
            <p:cNvSpPr txBox="1">
              <a:spLocks noChangeArrowheads="1"/>
            </p:cNvSpPr>
            <p:nvPr/>
          </p:nvSpPr>
          <p:spPr bwMode="auto">
            <a:xfrm>
              <a:off x="6142714" y="3706179"/>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anose="020B0503020204020204" pitchFamily="34" charset="-122"/>
                  <a:ea typeface="微软雅黑" panose="020B0503020204020204" pitchFamily="34" charset="-122"/>
                </a:rPr>
                <a:t>R</a:t>
              </a:r>
              <a:r>
                <a:rPr kumimoji="1" lang="en-US" altLang="zh-CN" sz="1200" b="1" baseline="-25000">
                  <a:solidFill>
                    <a:srgbClr val="0000CC"/>
                  </a:solidFill>
                  <a:latin typeface="微软雅黑" panose="020B0503020204020204" pitchFamily="34" charset="-122"/>
                  <a:ea typeface="微软雅黑" panose="020B0503020204020204" pitchFamily="34" charset="-122"/>
                </a:rPr>
                <a:t>3</a:t>
              </a:r>
              <a:endParaRPr kumimoji="1" lang="en-US" altLang="zh-CN" sz="1200" b="1">
                <a:solidFill>
                  <a:srgbClr val="0000CC"/>
                </a:solidFill>
                <a:latin typeface="微软雅黑" panose="020B0503020204020204" pitchFamily="34" charset="-122"/>
                <a:ea typeface="微软雅黑" panose="020B0503020204020204" pitchFamily="34" charset="-122"/>
              </a:endParaRPr>
            </a:p>
          </p:txBody>
        </p:sp>
        <p:sp>
          <p:nvSpPr>
            <p:cNvPr id="114" name="Text Box 144"/>
            <p:cNvSpPr txBox="1">
              <a:spLocks noChangeArrowheads="1"/>
            </p:cNvSpPr>
            <p:nvPr/>
          </p:nvSpPr>
          <p:spPr bwMode="auto">
            <a:xfrm>
              <a:off x="2553383" y="3706179"/>
              <a:ext cx="35458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solidFill>
                    <a:srgbClr val="0000CC"/>
                  </a:solidFill>
                  <a:latin typeface="微软雅黑" panose="020B0503020204020204" pitchFamily="34" charset="-122"/>
                  <a:ea typeface="微软雅黑" panose="020B0503020204020204" pitchFamily="34" charset="-122"/>
                </a:rPr>
                <a:t>R</a:t>
              </a:r>
              <a:r>
                <a:rPr kumimoji="1" lang="en-US" altLang="zh-CN" sz="1200" b="1" baseline="-25000">
                  <a:solidFill>
                    <a:srgbClr val="0000CC"/>
                  </a:solidFill>
                  <a:latin typeface="微软雅黑" panose="020B0503020204020204" pitchFamily="34" charset="-122"/>
                  <a:ea typeface="微软雅黑" panose="020B0503020204020204" pitchFamily="34" charset="-122"/>
                </a:rPr>
                <a:t>1</a:t>
              </a:r>
              <a:endParaRPr kumimoji="1" lang="en-US" altLang="zh-CN" sz="1200" b="1">
                <a:solidFill>
                  <a:srgbClr val="0000CC"/>
                </a:solidFill>
                <a:latin typeface="微软雅黑" panose="020B0503020204020204" pitchFamily="34" charset="-122"/>
                <a:ea typeface="微软雅黑" panose="020B0503020204020204" pitchFamily="34" charset="-122"/>
              </a:endParaRPr>
            </a:p>
          </p:txBody>
        </p:sp>
        <p:sp>
          <p:nvSpPr>
            <p:cNvPr id="115" name="Text Box 146"/>
            <p:cNvSpPr txBox="1">
              <a:spLocks noChangeArrowheads="1"/>
            </p:cNvSpPr>
            <p:nvPr/>
          </p:nvSpPr>
          <p:spPr bwMode="auto">
            <a:xfrm>
              <a:off x="4061830" y="4088214"/>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anose="020B0503020204020204" pitchFamily="34" charset="-122"/>
                  <a:ea typeface="微软雅黑" panose="020B0503020204020204" pitchFamily="34" charset="-122"/>
                </a:rPr>
                <a:t>0</a:t>
              </a:r>
            </a:p>
          </p:txBody>
        </p:sp>
        <p:sp>
          <p:nvSpPr>
            <p:cNvPr id="116" name="Text Box 147"/>
            <p:cNvSpPr txBox="1">
              <a:spLocks noChangeArrowheads="1"/>
            </p:cNvSpPr>
            <p:nvPr/>
          </p:nvSpPr>
          <p:spPr bwMode="auto">
            <a:xfrm>
              <a:off x="4765773" y="4092293"/>
              <a:ext cx="27924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anose="020B0503020204020204" pitchFamily="34" charset="-122"/>
                  <a:ea typeface="微软雅黑" panose="020B0503020204020204" pitchFamily="34" charset="-122"/>
                </a:rPr>
                <a:t>1</a:t>
              </a:r>
            </a:p>
          </p:txBody>
        </p:sp>
      </p:grpSp>
      <p:sp>
        <p:nvSpPr>
          <p:cNvPr id="193" name="Text Box 155"/>
          <p:cNvSpPr txBox="1">
            <a:spLocks noChangeArrowheads="1"/>
          </p:cNvSpPr>
          <p:nvPr/>
        </p:nvSpPr>
        <p:spPr bwMode="auto">
          <a:xfrm>
            <a:off x="960407" y="696937"/>
            <a:ext cx="7223184" cy="363176"/>
          </a:xfrm>
          <a:prstGeom prst="rect">
            <a:avLst/>
          </a:prstGeom>
          <a:solidFill>
            <a:srgbClr val="0000FF"/>
          </a:solidFill>
          <a:ln w="9525">
            <a:noFill/>
            <a:miter lim="800000"/>
          </a:ln>
          <a:effectLst/>
        </p:spPr>
        <p:txBody>
          <a:bodyPr wrap="square">
            <a:spAutoFit/>
          </a:bodyPr>
          <a:lstStyle/>
          <a:p>
            <a:pPr algn="ctr">
              <a:lnSpc>
                <a:spcPct val="110000"/>
              </a:lnSpc>
            </a:pPr>
            <a:r>
              <a:rPr lang="zh-CN" altLang="en-US" sz="1600" b="1" dirty="0">
                <a:solidFill>
                  <a:schemeClr val="bg1"/>
                </a:solidFill>
                <a:latin typeface="微软雅黑" panose="020B0503020204020204" pitchFamily="34" charset="-122"/>
                <a:ea typeface="微软雅黑" panose="020B0503020204020204" pitchFamily="34" charset="-122"/>
              </a:rPr>
              <a:t>在路由表中，对每一条路由，最主要的是（目的网络地址，下一跳地址）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2000" fill="hold" grpId="0" nodeType="clickEffect">
                                  <p:stCondLst>
                                    <p:cond delay="0"/>
                                  </p:stCondLst>
                                  <p:childTnLst>
                                    <p:anim calcmode="discrete" valueType="str">
                                      <p:cBhvr>
                                        <p:cTn id="6" dur="1000" fill="hold"/>
                                        <p:tgtEl>
                                          <p:spTgt spid="19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2597653" y="2636543"/>
            <a:ext cx="1989149" cy="506730"/>
          </a:xfrm>
          <a:prstGeom prst="rect">
            <a:avLst/>
          </a:prstGeom>
          <a:noFill/>
        </p:spPr>
        <p:txBody>
          <a:bodyPr wrap="square" rtlCol="0">
            <a:spAutoFit/>
          </a:bodyPr>
          <a:lstStyle/>
          <a:p>
            <a:pPr algn="ctr"/>
            <a:r>
              <a:rPr lang="zh-CN" altLang="en-US" sz="1350" b="1" dirty="0">
                <a:solidFill>
                  <a:srgbClr val="4F81BD"/>
                </a:solidFill>
              </a:rPr>
              <a:t>找不到匹配的路由条目</a:t>
            </a:r>
            <a:endParaRPr lang="en-US" altLang="zh-CN" sz="1350" b="1" dirty="0">
              <a:solidFill>
                <a:srgbClr val="4F81BD"/>
              </a:solidFill>
            </a:endParaRPr>
          </a:p>
          <a:p>
            <a:pPr algn="ctr"/>
            <a:r>
              <a:rPr lang="zh-CN" altLang="en-US" sz="1350" b="1" dirty="0">
                <a:solidFill>
                  <a:srgbClr val="4F81BD"/>
                </a:solidFill>
              </a:rPr>
              <a:t>无法转发该</a:t>
            </a:r>
            <a:r>
              <a:rPr lang="en-US" altLang="zh-CN" sz="1350" b="1" dirty="0">
                <a:solidFill>
                  <a:srgbClr val="4F81BD"/>
                </a:solidFill>
              </a:rPr>
              <a:t>IP</a:t>
            </a:r>
            <a:r>
              <a:rPr lang="zh-CN" altLang="en-US" sz="1350" b="1" dirty="0">
                <a:solidFill>
                  <a:srgbClr val="4F81BD"/>
                </a:solidFill>
              </a:rPr>
              <a:t>数据报</a:t>
            </a:r>
            <a:endParaRPr lang="en-US" altLang="zh-CN" sz="1350" b="1" dirty="0">
              <a:solidFill>
                <a:srgbClr val="4F81BD"/>
              </a:solidFill>
            </a:endParaRPr>
          </a:p>
        </p:txBody>
      </p:sp>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endParaRPr lang="zh-CN" altLang="en-US" sz="1400" dirty="0">
                <a:solidFill>
                  <a:prstClr val="white"/>
                </a:solidFill>
                <a:latin typeface="Impact" panose="020B0806030902050204" pitchFamily="34" charset="0"/>
              </a:endParaRP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sp>
        <p:nvSpPr>
          <p:cNvPr id="14" name="矩形 13"/>
          <p:cNvSpPr/>
          <p:nvPr/>
        </p:nvSpPr>
        <p:spPr>
          <a:xfrm>
            <a:off x="228599"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
        <p:nvSpPr>
          <p:cNvPr id="20" name="矩形 19"/>
          <p:cNvSpPr/>
          <p:nvPr/>
        </p:nvSpPr>
        <p:spPr>
          <a:xfrm>
            <a:off x="1994288"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21" name="矩形 20"/>
          <p:cNvSpPr/>
          <p:nvPr/>
        </p:nvSpPr>
        <p:spPr>
          <a:xfrm>
            <a:off x="3759976"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sp>
        <p:nvSpPr>
          <p:cNvPr id="22" name="矩形 21"/>
          <p:cNvSpPr/>
          <p:nvPr/>
        </p:nvSpPr>
        <p:spPr>
          <a:xfrm>
            <a:off x="5525664"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参数问题</a:t>
            </a:r>
          </a:p>
        </p:txBody>
      </p:sp>
      <p:sp>
        <p:nvSpPr>
          <p:cNvPr id="23" name="矩形 22"/>
          <p:cNvSpPr/>
          <p:nvPr/>
        </p:nvSpPr>
        <p:spPr>
          <a:xfrm>
            <a:off x="7291353"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sp>
        <p:nvSpPr>
          <p:cNvPr id="15" name="矩形 14"/>
          <p:cNvSpPr/>
          <p:nvPr/>
        </p:nvSpPr>
        <p:spPr>
          <a:xfrm>
            <a:off x="228599" y="1015358"/>
            <a:ext cx="1624047" cy="340433"/>
          </a:xfrm>
          <a:prstGeom prst="rect">
            <a:avLst/>
          </a:prstGeom>
          <a:solidFill>
            <a:schemeClr val="accent1"/>
          </a:solidFill>
          <a:ln>
            <a:solidFill>
              <a:schemeClr val="accent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
        <p:nvSpPr>
          <p:cNvPr id="16" name="íşlïḍè"/>
          <p:cNvSpPr txBox="1"/>
          <p:nvPr/>
        </p:nvSpPr>
        <p:spPr>
          <a:xfrm>
            <a:off x="1021607" y="1509091"/>
            <a:ext cx="7952999" cy="656852"/>
          </a:xfrm>
          <a:prstGeom prst="rect">
            <a:avLst/>
          </a:prstGeom>
          <a:noFill/>
        </p:spPr>
        <p:txBody>
          <a:bodyPr wrap="square" lIns="68580" tIns="34290" rIns="68580" bIns="34290" anchor="ctr">
            <a:noAutofit/>
          </a:bodyPr>
          <a:lstStyle/>
          <a:p>
            <a:r>
              <a:rPr lang="zh-CN" altLang="en-US" sz="1350" b="1" dirty="0">
                <a:solidFill>
                  <a:srgbClr val="4F81BD">
                    <a:lumMod val="75000"/>
                  </a:srgbClr>
                </a:solidFill>
              </a:rPr>
              <a:t>当路由器或主机不能交付</a:t>
            </a:r>
            <a:r>
              <a:rPr lang="en-US" altLang="zh-CN" sz="1350" b="1" dirty="0">
                <a:solidFill>
                  <a:srgbClr val="4F81BD">
                    <a:lumMod val="75000"/>
                  </a:srgbClr>
                </a:solidFill>
              </a:rPr>
              <a:t>IP</a:t>
            </a:r>
            <a:r>
              <a:rPr lang="zh-CN" altLang="en-US" sz="1350" b="1" dirty="0">
                <a:solidFill>
                  <a:srgbClr val="4F81BD">
                    <a:lumMod val="75000"/>
                  </a:srgbClr>
                </a:solidFill>
              </a:rPr>
              <a:t>数据报时，就向源点发送终点不可达报文。</a:t>
            </a:r>
            <a:r>
              <a:rPr lang="zh-CN" altLang="en-US" sz="1350" b="1" dirty="0">
                <a:solidFill>
                  <a:prstClr val="black"/>
                </a:solidFill>
              </a:rPr>
              <a:t>具体可再根据</a:t>
            </a:r>
            <a:r>
              <a:rPr lang="en-US" altLang="zh-CN" sz="1350" b="1" dirty="0">
                <a:solidFill>
                  <a:prstClr val="black"/>
                </a:solidFill>
              </a:rPr>
              <a:t>ICMP</a:t>
            </a:r>
            <a:r>
              <a:rPr lang="zh-CN" altLang="en-US" sz="1350" b="1" dirty="0">
                <a:solidFill>
                  <a:prstClr val="black"/>
                </a:solidFill>
              </a:rPr>
              <a:t>的代码字段细分为目的网络不可达、目的主机不可达、目的协议不可达、目的端口不可达、目的网络未知、目的主机未知等</a:t>
            </a:r>
            <a:r>
              <a:rPr lang="en-US" altLang="zh-CN" sz="1350" b="1" dirty="0">
                <a:solidFill>
                  <a:prstClr val="black"/>
                </a:solidFill>
              </a:rPr>
              <a:t>13</a:t>
            </a:r>
            <a:r>
              <a:rPr lang="zh-CN" altLang="en-US" sz="1350" b="1" dirty="0">
                <a:solidFill>
                  <a:prstClr val="black"/>
                </a:solidFill>
              </a:rPr>
              <a:t>种。</a:t>
            </a:r>
            <a:endParaRPr lang="en-US" altLang="zh-CN" sz="1350" b="1" dirty="0">
              <a:solidFill>
                <a:prstClr val="black"/>
              </a:solidFill>
            </a:endParaRPr>
          </a:p>
        </p:txBody>
      </p:sp>
      <p:sp>
        <p:nvSpPr>
          <p:cNvPr id="17" name="矩形 16"/>
          <p:cNvSpPr/>
          <p:nvPr/>
        </p:nvSpPr>
        <p:spPr>
          <a:xfrm>
            <a:off x="828876" y="1538723"/>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8" name="组合 7"/>
          <p:cNvGrpSpPr/>
          <p:nvPr/>
        </p:nvGrpSpPr>
        <p:grpSpPr>
          <a:xfrm>
            <a:off x="1133994" y="3205667"/>
            <a:ext cx="6887693" cy="778235"/>
            <a:chOff x="1511992" y="4274223"/>
            <a:chExt cx="9183590" cy="1037646"/>
          </a:xfrm>
        </p:grpSpPr>
        <p:cxnSp>
          <p:nvCxnSpPr>
            <p:cNvPr id="18" name="直接连接符 17"/>
            <p:cNvCxnSpPr/>
            <p:nvPr/>
          </p:nvCxnSpPr>
          <p:spPr>
            <a:xfrm>
              <a:off x="1984000" y="4759698"/>
              <a:ext cx="8239573"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图形 109"/>
            <p:cNvSpPr/>
            <p:nvPr/>
          </p:nvSpPr>
          <p:spPr>
            <a:xfrm>
              <a:off x="3070906"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N1</a:t>
              </a:r>
              <a:endParaRPr lang="zh-CN" altLang="en-US" sz="1350" b="1" dirty="0">
                <a:solidFill>
                  <a:prstClr val="black"/>
                </a:solidFill>
              </a:endParaRPr>
            </a:p>
          </p:txBody>
        </p:sp>
        <p:pic>
          <p:nvPicPr>
            <p:cNvPr id="24"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2734" y="4560457"/>
              <a:ext cx="402740" cy="326027"/>
            </a:xfrm>
            <a:prstGeom prst="rect">
              <a:avLst/>
            </a:prstGeom>
          </p:spPr>
        </p:pic>
        <p:sp>
          <p:nvSpPr>
            <p:cNvPr id="25" name="文本框 50"/>
            <p:cNvSpPr txBox="1"/>
            <p:nvPr/>
          </p:nvSpPr>
          <p:spPr>
            <a:xfrm>
              <a:off x="4393533" y="4913089"/>
              <a:ext cx="691729"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R1</a:t>
              </a:r>
              <a:endParaRPr lang="zh-CN" altLang="en-US" sz="1350" b="1" dirty="0">
                <a:solidFill>
                  <a:prstClr val="black"/>
                </a:solidFill>
              </a:endParaRPr>
            </a:p>
          </p:txBody>
        </p:sp>
        <p:sp>
          <p:nvSpPr>
            <p:cNvPr id="26" name="图形 109"/>
            <p:cNvSpPr/>
            <p:nvPr/>
          </p:nvSpPr>
          <p:spPr>
            <a:xfrm>
              <a:off x="5810273"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N2</a:t>
              </a:r>
              <a:endParaRPr lang="zh-CN" altLang="en-US" sz="1350" b="1" dirty="0">
                <a:solidFill>
                  <a:prstClr val="black"/>
                </a:solidFill>
              </a:endParaRPr>
            </a:p>
          </p:txBody>
        </p:sp>
        <p:pic>
          <p:nvPicPr>
            <p:cNvPr id="27"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2101" y="4560457"/>
              <a:ext cx="402740" cy="326027"/>
            </a:xfrm>
            <a:prstGeom prst="rect">
              <a:avLst/>
            </a:prstGeom>
          </p:spPr>
        </p:pic>
        <p:sp>
          <p:nvSpPr>
            <p:cNvPr id="28" name="文本框 50"/>
            <p:cNvSpPr txBox="1"/>
            <p:nvPr/>
          </p:nvSpPr>
          <p:spPr>
            <a:xfrm>
              <a:off x="7159214" y="4913089"/>
              <a:ext cx="642793"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R2</a:t>
              </a:r>
              <a:endParaRPr lang="zh-CN" altLang="en-US" sz="1350" b="1" dirty="0">
                <a:solidFill>
                  <a:prstClr val="black"/>
                </a:solidFill>
              </a:endParaRPr>
            </a:p>
          </p:txBody>
        </p:sp>
        <p:sp>
          <p:nvSpPr>
            <p:cNvPr id="29" name="图形 109"/>
            <p:cNvSpPr/>
            <p:nvPr/>
          </p:nvSpPr>
          <p:spPr>
            <a:xfrm>
              <a:off x="8549640"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N3</a:t>
              </a:r>
              <a:endParaRPr lang="zh-CN" altLang="en-US" sz="1350" b="1" dirty="0">
                <a:solidFill>
                  <a:prstClr val="black"/>
                </a:solidFill>
              </a:endParaRPr>
            </a:p>
          </p:txBody>
        </p:sp>
        <p:pic>
          <p:nvPicPr>
            <p:cNvPr id="30"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3832" y="4274223"/>
              <a:ext cx="691750" cy="669070"/>
            </a:xfrm>
            <a:prstGeom prst="rect">
              <a:avLst/>
            </a:prstGeom>
          </p:spPr>
        </p:pic>
        <p:sp>
          <p:nvSpPr>
            <p:cNvPr id="31" name="文本框 30"/>
            <p:cNvSpPr txBox="1"/>
            <p:nvPr/>
          </p:nvSpPr>
          <p:spPr>
            <a:xfrm>
              <a:off x="10084046" y="4913089"/>
              <a:ext cx="587028" cy="398780"/>
            </a:xfrm>
            <a:prstGeom prst="rect">
              <a:avLst/>
            </a:prstGeom>
            <a:noFill/>
          </p:spPr>
          <p:txBody>
            <a:bodyPr wrap="square">
              <a:spAutoFit/>
            </a:bodyPr>
            <a:lstStyle/>
            <a:p>
              <a:pPr algn="ctr"/>
              <a:r>
                <a:rPr lang="en-US" altLang="zh-CN" sz="1350" b="1" dirty="0">
                  <a:solidFill>
                    <a:prstClr val="black"/>
                  </a:solidFill>
                </a:rPr>
                <a:t>H2</a:t>
              </a:r>
              <a:endParaRPr lang="zh-CN" altLang="en-US" sz="1350" b="1" dirty="0">
                <a:solidFill>
                  <a:prstClr val="black"/>
                </a:solidFill>
              </a:endParaRPr>
            </a:p>
          </p:txBody>
        </p:sp>
        <p:pic>
          <p:nvPicPr>
            <p:cNvPr id="34"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92" y="4274223"/>
              <a:ext cx="691750" cy="669070"/>
            </a:xfrm>
            <a:prstGeom prst="rect">
              <a:avLst/>
            </a:prstGeom>
          </p:spPr>
        </p:pic>
        <p:sp>
          <p:nvSpPr>
            <p:cNvPr id="35" name="文本框 34"/>
            <p:cNvSpPr txBox="1"/>
            <p:nvPr/>
          </p:nvSpPr>
          <p:spPr>
            <a:xfrm>
              <a:off x="1523150" y="4913089"/>
              <a:ext cx="691729" cy="398780"/>
            </a:xfrm>
            <a:prstGeom prst="rect">
              <a:avLst/>
            </a:prstGeom>
            <a:noFill/>
          </p:spPr>
          <p:txBody>
            <a:bodyPr wrap="square">
              <a:spAutoFit/>
            </a:bodyPr>
            <a:lstStyle/>
            <a:p>
              <a:pPr algn="ctr"/>
              <a:r>
                <a:rPr lang="en-US" altLang="zh-CN" sz="1350" b="1" dirty="0">
                  <a:solidFill>
                    <a:prstClr val="black"/>
                  </a:solidFill>
                </a:rPr>
                <a:t>H1</a:t>
              </a:r>
              <a:endParaRPr lang="zh-CN" altLang="en-US" sz="1350" b="1" dirty="0">
                <a:solidFill>
                  <a:prstClr val="black"/>
                </a:solidFill>
              </a:endParaRPr>
            </a:p>
          </p:txBody>
        </p:sp>
      </p:grpSp>
      <p:grpSp>
        <p:nvGrpSpPr>
          <p:cNvPr id="7" name="组合 6"/>
          <p:cNvGrpSpPr/>
          <p:nvPr/>
        </p:nvGrpSpPr>
        <p:grpSpPr>
          <a:xfrm>
            <a:off x="1501779" y="2078702"/>
            <a:ext cx="6356155" cy="1111555"/>
            <a:chOff x="2002372" y="2771603"/>
            <a:chExt cx="8474873" cy="1482073"/>
          </a:xfrm>
        </p:grpSpPr>
        <p:cxnSp>
          <p:nvCxnSpPr>
            <p:cNvPr id="32" name="连接符: 曲线 31"/>
            <p:cNvCxnSpPr/>
            <p:nvPr/>
          </p:nvCxnSpPr>
          <p:spPr>
            <a:xfrm rot="16200000" flipH="1">
              <a:off x="6225379" y="1810"/>
              <a:ext cx="28858" cy="8474873"/>
            </a:xfrm>
            <a:prstGeom prst="curvedConnector3">
              <a:avLst>
                <a:gd name="adj1" fmla="val -4355278"/>
              </a:avLst>
            </a:prstGeom>
            <a:ln w="63500">
              <a:solidFill>
                <a:srgbClr val="00B0F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5293018" y="2771603"/>
              <a:ext cx="1621536" cy="398780"/>
            </a:xfrm>
            <a:prstGeom prst="rect">
              <a:avLst/>
            </a:prstGeom>
            <a:solidFill>
              <a:schemeClr val="bg1"/>
            </a:solidFill>
          </p:spPr>
          <p:txBody>
            <a:bodyPr wrap="square" rtlCol="0">
              <a:spAutoFit/>
            </a:bodyPr>
            <a:lstStyle/>
            <a:p>
              <a:pPr algn="ctr"/>
              <a:r>
                <a:rPr lang="zh-CN" altLang="en-US" sz="1350" b="1" dirty="0">
                  <a:solidFill>
                    <a:srgbClr val="00B0F0"/>
                  </a:solidFill>
                </a:rPr>
                <a:t>发送</a:t>
              </a:r>
              <a:r>
                <a:rPr lang="en-US" altLang="zh-CN" sz="1350" b="1" dirty="0">
                  <a:solidFill>
                    <a:srgbClr val="00B0F0"/>
                  </a:solidFill>
                </a:rPr>
                <a:t>IP</a:t>
              </a:r>
              <a:r>
                <a:rPr lang="zh-CN" altLang="en-US" sz="1350" b="1" dirty="0">
                  <a:solidFill>
                    <a:srgbClr val="00B0F0"/>
                  </a:solidFill>
                </a:rPr>
                <a:t>数据报</a:t>
              </a:r>
            </a:p>
          </p:txBody>
        </p:sp>
      </p:grpSp>
      <p:sp>
        <p:nvSpPr>
          <p:cNvPr id="5" name="标注: 右箭头 4"/>
          <p:cNvSpPr/>
          <p:nvPr/>
        </p:nvSpPr>
        <p:spPr>
          <a:xfrm>
            <a:off x="2375170" y="3266544"/>
            <a:ext cx="1074769" cy="226942"/>
          </a:xfrm>
          <a:prstGeom prst="rightArrowCallout">
            <a:avLst>
              <a:gd name="adj1" fmla="val 25000"/>
              <a:gd name="adj2" fmla="val 25000"/>
              <a:gd name="adj3" fmla="val 25000"/>
              <a:gd name="adj4" fmla="val 82495"/>
            </a:avLst>
          </a:prstGeom>
          <a:ln>
            <a:solidFill>
              <a:schemeClr val="tx1"/>
            </a:solidFill>
            <a:tailEnd type="none"/>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p>
        </p:txBody>
      </p:sp>
      <p:grpSp>
        <p:nvGrpSpPr>
          <p:cNvPr id="42" name="组合 41"/>
          <p:cNvGrpSpPr/>
          <p:nvPr/>
        </p:nvGrpSpPr>
        <p:grpSpPr>
          <a:xfrm>
            <a:off x="1501778" y="3650430"/>
            <a:ext cx="1948160" cy="622250"/>
            <a:chOff x="2002371" y="4867240"/>
            <a:chExt cx="2597547" cy="829667"/>
          </a:xfrm>
        </p:grpSpPr>
        <p:sp>
          <p:nvSpPr>
            <p:cNvPr id="10" name="标注: 左箭头 9"/>
            <p:cNvSpPr/>
            <p:nvPr/>
          </p:nvSpPr>
          <p:spPr>
            <a:xfrm>
              <a:off x="2002371" y="4867240"/>
              <a:ext cx="2597547" cy="829667"/>
            </a:xfrm>
            <a:prstGeom prst="leftArrowCallout">
              <a:avLst>
                <a:gd name="adj1" fmla="val 25000"/>
                <a:gd name="adj2" fmla="val 25000"/>
                <a:gd name="adj3" fmla="val 20243"/>
                <a:gd name="adj4" fmla="val 89792"/>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endParaRPr lang="en-US" altLang="zh-CN" sz="1350" b="1" dirty="0">
                <a:solidFill>
                  <a:prstClr val="black"/>
                </a:solidFill>
              </a:endParaRPr>
            </a:p>
            <a:p>
              <a:pPr algn="ctr"/>
              <a:endParaRPr lang="en-US" altLang="zh-CN" sz="1350" b="1" dirty="0">
                <a:solidFill>
                  <a:prstClr val="black"/>
                </a:solidFill>
              </a:endParaRPr>
            </a:p>
            <a:p>
              <a:pPr algn="ctr"/>
              <a:endParaRPr lang="zh-CN" altLang="en-US" sz="1350" b="1" dirty="0">
                <a:solidFill>
                  <a:prstClr val="white"/>
                </a:solidFill>
              </a:endParaRPr>
            </a:p>
          </p:txBody>
        </p:sp>
        <p:sp>
          <p:nvSpPr>
            <p:cNvPr id="41" name="矩形 40"/>
            <p:cNvSpPr/>
            <p:nvPr/>
          </p:nvSpPr>
          <p:spPr>
            <a:xfrm>
              <a:off x="2330909" y="5210283"/>
              <a:ext cx="2201825" cy="387980"/>
            </a:xfrm>
            <a:prstGeom prst="rect">
              <a:avLst/>
            </a:prstGeom>
            <a:solidFill>
              <a:schemeClr val="accent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white"/>
                  </a:solidFill>
                </a:rPr>
                <a:t>ICMP</a:t>
              </a:r>
              <a:r>
                <a:rPr lang="zh-CN" altLang="en-US" sz="1350" b="1" dirty="0">
                  <a:solidFill>
                    <a:prstClr val="white"/>
                  </a:solidFill>
                </a:rPr>
                <a:t>差错报告报文</a:t>
              </a:r>
            </a:p>
          </p:txBody>
        </p:sp>
      </p:grpSp>
      <p:sp>
        <p:nvSpPr>
          <p:cNvPr id="43" name="对话气泡: 圆角矩形 42"/>
          <p:cNvSpPr/>
          <p:nvPr/>
        </p:nvSpPr>
        <p:spPr>
          <a:xfrm>
            <a:off x="1699076" y="4463661"/>
            <a:ext cx="1797154" cy="365514"/>
          </a:xfrm>
          <a:prstGeom prst="wedgeRoundRectCallout">
            <a:avLst>
              <a:gd name="adj1" fmla="val -10126"/>
              <a:gd name="adj2" fmla="val -135361"/>
              <a:gd name="adj3" fmla="val 16667"/>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350" b="1" dirty="0">
                <a:solidFill>
                  <a:prstClr val="black"/>
                </a:solidFill>
              </a:rPr>
              <a:t>类型：终点不可达</a:t>
            </a:r>
          </a:p>
        </p:txBody>
      </p:sp>
    </p:spTree>
    <p:custDataLst>
      <p:tags r:id="rId1"/>
    </p:custDataLst>
    <p:extLst>
      <p:ext uri="{BB962C8B-B14F-4D97-AF65-F5344CB8AC3E}">
        <p14:creationId xmlns:p14="http://schemas.microsoft.com/office/powerpoint/2010/main" val="373560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 calcmode="lin" valueType="num">
                                      <p:cBhvr>
                                        <p:cTn id="9" dur="500" fill="hold"/>
                                        <p:tgtEl>
                                          <p:spTgt spid="17"/>
                                        </p:tgtEl>
                                        <p:attrNameLst>
                                          <p:attrName>style.rotation</p:attrName>
                                        </p:attrNameLst>
                                      </p:cBhvr>
                                      <p:tavLst>
                                        <p:tav tm="0">
                                          <p:val>
                                            <p:fltVal val="360"/>
                                          </p:val>
                                        </p:tav>
                                        <p:tav tm="100000">
                                          <p:val>
                                            <p:fltVal val="0"/>
                                          </p:val>
                                        </p:tav>
                                      </p:tavLst>
                                    </p:anim>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800" decel="100000"/>
                                        <p:tgtEl>
                                          <p:spTgt spid="8"/>
                                        </p:tgtEl>
                                      </p:cBhvr>
                                    </p:animEffect>
                                    <p:anim calcmode="lin" valueType="num">
                                      <p:cBhvr>
                                        <p:cTn id="16" dur="800" decel="100000" fill="hold"/>
                                        <p:tgtEl>
                                          <p:spTgt spid="8"/>
                                        </p:tgtEl>
                                        <p:attrNameLst>
                                          <p:attrName>style.rotation</p:attrName>
                                        </p:attrNameLst>
                                      </p:cBhvr>
                                      <p:tavLst>
                                        <p:tav tm="0">
                                          <p:val>
                                            <p:fltVal val="-90"/>
                                          </p:val>
                                        </p:tav>
                                        <p:tav tm="100000">
                                          <p:val>
                                            <p:fltVal val="0"/>
                                          </p:val>
                                        </p:tav>
                                      </p:tavLst>
                                    </p:anim>
                                    <p:anim calcmode="lin" valueType="num">
                                      <p:cBhvr>
                                        <p:cTn id="17" dur="800" decel="100000" fill="hold"/>
                                        <p:tgtEl>
                                          <p:spTgt spid="8"/>
                                        </p:tgtEl>
                                        <p:attrNameLst>
                                          <p:attrName>ppt_x</p:attrName>
                                        </p:attrNameLst>
                                      </p:cBhvr>
                                      <p:tavLst>
                                        <p:tav tm="0">
                                          <p:val>
                                            <p:strVal val="#ppt_x+0.4"/>
                                          </p:val>
                                        </p:tav>
                                        <p:tav tm="100000">
                                          <p:val>
                                            <p:strVal val="#ppt_x-0.05"/>
                                          </p:val>
                                        </p:tav>
                                      </p:tavLst>
                                    </p:anim>
                                    <p:anim calcmode="lin" valueType="num">
                                      <p:cBhvr>
                                        <p:cTn id="18" dur="800" decel="100000" fill="hold"/>
                                        <p:tgtEl>
                                          <p:spTgt spid="8"/>
                                        </p:tgtEl>
                                        <p:attrNameLst>
                                          <p:attrName>ppt_y</p:attrName>
                                        </p:attrNameLst>
                                      </p:cBhvr>
                                      <p:tavLst>
                                        <p:tav tm="0">
                                          <p:val>
                                            <p:strVal val="#ppt_y-0.4"/>
                                          </p:val>
                                        </p:tav>
                                        <p:tav tm="100000">
                                          <p:val>
                                            <p:strVal val="#ppt_y+0.1"/>
                                          </p:val>
                                        </p:tav>
                                      </p:tavLst>
                                    </p:anim>
                                    <p:anim calcmode="lin" valueType="num">
                                      <p:cBhvr>
                                        <p:cTn id="19" dur="200" accel="100000" fill="hold">
                                          <p:stCondLst>
                                            <p:cond delay="800"/>
                                          </p:stCondLst>
                                        </p:cTn>
                                        <p:tgtEl>
                                          <p:spTgt spid="8"/>
                                        </p:tgtEl>
                                        <p:attrNameLst>
                                          <p:attrName>ppt_x</p:attrName>
                                        </p:attrNameLst>
                                      </p:cBhvr>
                                      <p:tavLst>
                                        <p:tav tm="0">
                                          <p:val>
                                            <p:strVal val="#ppt_x-0.05"/>
                                          </p:val>
                                        </p:tav>
                                        <p:tav tm="100000">
                                          <p:val>
                                            <p:strVal val="#ppt_x"/>
                                          </p:val>
                                        </p:tav>
                                      </p:tavLst>
                                    </p:anim>
                                    <p:anim calcmode="lin" valueType="num">
                                      <p:cBhvr>
                                        <p:cTn id="20" dur="200" accel="100000" fill="hold">
                                          <p:stCondLst>
                                            <p:cond delay="800"/>
                                          </p:stCondLst>
                                        </p:cTn>
                                        <p:tgtEl>
                                          <p:spTgt spid="8"/>
                                        </p:tgtEl>
                                        <p:attrNameLst>
                                          <p:attrName>ppt_y</p:attrName>
                                        </p:attrNameLst>
                                      </p:cBhvr>
                                      <p:tavLst>
                                        <p:tav tm="0">
                                          <p:val>
                                            <p:strVal val="#ppt_y+0.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left)">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8"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 calcmode="lin" valueType="num">
                                      <p:cBhvr additive="base">
                                        <p:cTn id="30" dur="500"/>
                                        <p:tgtEl>
                                          <p:spTgt spid="5"/>
                                        </p:tgtEl>
                                        <p:attrNameLst>
                                          <p:attrName>ppt_x</p:attrName>
                                        </p:attrNameLst>
                                      </p:cBhvr>
                                      <p:tavLst>
                                        <p:tav tm="0">
                                          <p:val>
                                            <p:strVal val="#ppt_x-#ppt_w*1.125000"/>
                                          </p:val>
                                        </p:tav>
                                        <p:tav tm="100000">
                                          <p:val>
                                            <p:strVal val="#ppt_x"/>
                                          </p:val>
                                        </p:tav>
                                      </p:tavLst>
                                    </p:anim>
                                    <p:animEffect transition="in" filter="wipe(right)">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2" presetClass="entr" presetSubtype="2" fill="hold" nodeType="click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p:tgtEl>
                                          <p:spTgt spid="42"/>
                                        </p:tgtEl>
                                        <p:attrNameLst>
                                          <p:attrName>ppt_x</p:attrName>
                                        </p:attrNameLst>
                                      </p:cBhvr>
                                      <p:tavLst>
                                        <p:tav tm="0">
                                          <p:val>
                                            <p:strVal val="#ppt_x+#ppt_w*1.125000"/>
                                          </p:val>
                                        </p:tav>
                                        <p:tav tm="100000">
                                          <p:val>
                                            <p:strVal val="#ppt_x"/>
                                          </p:val>
                                        </p:tav>
                                      </p:tavLst>
                                    </p:anim>
                                    <p:animEffect transition="in" filter="wipe(left)">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additive="base">
                                        <p:cTn id="49" dur="500"/>
                                        <p:tgtEl>
                                          <p:spTgt spid="43"/>
                                        </p:tgtEl>
                                        <p:attrNameLst>
                                          <p:attrName>ppt_y</p:attrName>
                                        </p:attrNameLst>
                                      </p:cBhvr>
                                      <p:tavLst>
                                        <p:tav tm="0">
                                          <p:val>
                                            <p:strVal val="#ppt_y+#ppt_h*1.125000"/>
                                          </p:val>
                                        </p:tav>
                                        <p:tav tm="100000">
                                          <p:val>
                                            <p:strVal val="#ppt_y"/>
                                          </p:val>
                                        </p:tav>
                                      </p:tavLst>
                                    </p:anim>
                                    <p:animEffect transition="in" filter="wipe(up)">
                                      <p:cBhvr>
                                        <p:cTn id="5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p:bldP spid="16" grpId="1"/>
      <p:bldP spid="17" grpId="0" bldLvl="0" animBg="1"/>
      <p:bldP spid="5" grpId="0" bldLvl="0" animBg="1"/>
      <p:bldP spid="4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endParaRPr lang="zh-CN" altLang="en-US" sz="1400" dirty="0">
                <a:solidFill>
                  <a:prstClr val="white"/>
                </a:solidFill>
                <a:latin typeface="Impact" panose="020B0806030902050204" pitchFamily="34" charset="0"/>
              </a:endParaRP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sp>
        <p:nvSpPr>
          <p:cNvPr id="14" name="矩形 13"/>
          <p:cNvSpPr/>
          <p:nvPr/>
        </p:nvSpPr>
        <p:spPr>
          <a:xfrm>
            <a:off x="228599"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
        <p:nvSpPr>
          <p:cNvPr id="20" name="矩形 19"/>
          <p:cNvSpPr/>
          <p:nvPr/>
        </p:nvSpPr>
        <p:spPr>
          <a:xfrm>
            <a:off x="1994288"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21" name="矩形 20"/>
          <p:cNvSpPr/>
          <p:nvPr/>
        </p:nvSpPr>
        <p:spPr>
          <a:xfrm>
            <a:off x="3759976"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sp>
        <p:nvSpPr>
          <p:cNvPr id="22" name="矩形 21"/>
          <p:cNvSpPr/>
          <p:nvPr/>
        </p:nvSpPr>
        <p:spPr>
          <a:xfrm>
            <a:off x="5525664"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参数问题</a:t>
            </a:r>
          </a:p>
        </p:txBody>
      </p:sp>
      <p:sp>
        <p:nvSpPr>
          <p:cNvPr id="23" name="矩形 22"/>
          <p:cNvSpPr/>
          <p:nvPr/>
        </p:nvSpPr>
        <p:spPr>
          <a:xfrm>
            <a:off x="7291353"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sp>
        <p:nvSpPr>
          <p:cNvPr id="15" name="矩形 14"/>
          <p:cNvSpPr/>
          <p:nvPr/>
        </p:nvSpPr>
        <p:spPr>
          <a:xfrm>
            <a:off x="1994288" y="1015358"/>
            <a:ext cx="1624047" cy="340433"/>
          </a:xfrm>
          <a:prstGeom prst="rect">
            <a:avLst/>
          </a:prstGeom>
          <a:solidFill>
            <a:schemeClr val="accent1"/>
          </a:solidFill>
          <a:ln>
            <a:solidFill>
              <a:schemeClr val="accent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46" name="文本框 45"/>
          <p:cNvSpPr txBox="1"/>
          <p:nvPr/>
        </p:nvSpPr>
        <p:spPr>
          <a:xfrm>
            <a:off x="4610529" y="2720919"/>
            <a:ext cx="1989149" cy="506730"/>
          </a:xfrm>
          <a:prstGeom prst="rect">
            <a:avLst/>
          </a:prstGeom>
          <a:noFill/>
        </p:spPr>
        <p:txBody>
          <a:bodyPr wrap="square" rtlCol="0">
            <a:spAutoFit/>
          </a:bodyPr>
          <a:lstStyle/>
          <a:p>
            <a:pPr algn="ctr"/>
            <a:r>
              <a:rPr lang="zh-CN" altLang="en-US" sz="1350" b="1" dirty="0">
                <a:solidFill>
                  <a:srgbClr val="4F81BD"/>
                </a:solidFill>
              </a:rPr>
              <a:t>路由器拥塞</a:t>
            </a:r>
            <a:endParaRPr lang="en-US" altLang="zh-CN" sz="1350" b="1" dirty="0">
              <a:solidFill>
                <a:srgbClr val="4F81BD"/>
              </a:solidFill>
            </a:endParaRPr>
          </a:p>
          <a:p>
            <a:pPr algn="ctr"/>
            <a:r>
              <a:rPr lang="zh-CN" altLang="en-US" sz="1350" b="1" dirty="0">
                <a:solidFill>
                  <a:srgbClr val="4F81BD"/>
                </a:solidFill>
              </a:rPr>
              <a:t>丢弃该</a:t>
            </a:r>
            <a:r>
              <a:rPr lang="en-US" altLang="zh-CN" sz="1350" b="1" dirty="0">
                <a:solidFill>
                  <a:srgbClr val="4F81BD"/>
                </a:solidFill>
              </a:rPr>
              <a:t>IP</a:t>
            </a:r>
            <a:r>
              <a:rPr lang="zh-CN" altLang="en-US" sz="1350" b="1" dirty="0">
                <a:solidFill>
                  <a:srgbClr val="4F81BD"/>
                </a:solidFill>
              </a:rPr>
              <a:t>数据报</a:t>
            </a:r>
            <a:endParaRPr lang="en-US" altLang="zh-CN" sz="1350" b="1" dirty="0">
              <a:solidFill>
                <a:srgbClr val="4F81BD"/>
              </a:solidFill>
            </a:endParaRPr>
          </a:p>
        </p:txBody>
      </p:sp>
      <p:sp>
        <p:nvSpPr>
          <p:cNvPr id="47" name="íşlïḍè"/>
          <p:cNvSpPr txBox="1"/>
          <p:nvPr/>
        </p:nvSpPr>
        <p:spPr>
          <a:xfrm>
            <a:off x="1021607" y="1509092"/>
            <a:ext cx="7952999" cy="428742"/>
          </a:xfrm>
          <a:prstGeom prst="rect">
            <a:avLst/>
          </a:prstGeom>
          <a:noFill/>
        </p:spPr>
        <p:txBody>
          <a:bodyPr wrap="square" lIns="68580" tIns="34290" rIns="68580" bIns="34290" anchor="ctr">
            <a:noAutofit/>
          </a:bodyPr>
          <a:lstStyle/>
          <a:p>
            <a:r>
              <a:rPr lang="zh-CN" altLang="en-US" sz="1350" b="1" dirty="0">
                <a:solidFill>
                  <a:srgbClr val="4F81BD">
                    <a:lumMod val="75000"/>
                  </a:srgbClr>
                </a:solidFill>
              </a:rPr>
              <a:t>当路由器或主机由于拥塞而丢弃</a:t>
            </a:r>
            <a:r>
              <a:rPr lang="en-US" altLang="zh-CN" sz="1350" b="1" dirty="0">
                <a:solidFill>
                  <a:srgbClr val="4F81BD">
                    <a:lumMod val="75000"/>
                  </a:srgbClr>
                </a:solidFill>
              </a:rPr>
              <a:t>IP</a:t>
            </a:r>
            <a:r>
              <a:rPr lang="zh-CN" altLang="en-US" sz="1350" b="1" dirty="0">
                <a:solidFill>
                  <a:srgbClr val="4F81BD">
                    <a:lumMod val="75000"/>
                  </a:srgbClr>
                </a:solidFill>
              </a:rPr>
              <a:t>数据报时，就向发送该</a:t>
            </a:r>
            <a:r>
              <a:rPr lang="en-US" altLang="zh-CN" sz="1350" b="1" dirty="0">
                <a:solidFill>
                  <a:srgbClr val="4F81BD">
                    <a:lumMod val="75000"/>
                  </a:srgbClr>
                </a:solidFill>
              </a:rPr>
              <a:t>IP</a:t>
            </a:r>
            <a:r>
              <a:rPr lang="zh-CN" altLang="en-US" sz="1350" b="1" dirty="0">
                <a:solidFill>
                  <a:srgbClr val="4F81BD">
                    <a:lumMod val="75000"/>
                  </a:srgbClr>
                </a:solidFill>
              </a:rPr>
              <a:t>数据报的源点发送源点抑制报文</a:t>
            </a:r>
            <a:r>
              <a:rPr lang="zh-CN" altLang="en-US" sz="1350" b="1" dirty="0">
                <a:solidFill>
                  <a:prstClr val="black"/>
                </a:solidFill>
              </a:rPr>
              <a:t>，使源点知道应当把</a:t>
            </a:r>
            <a:r>
              <a:rPr lang="en-US" altLang="zh-CN" sz="1350" b="1" dirty="0">
                <a:solidFill>
                  <a:prstClr val="black"/>
                </a:solidFill>
              </a:rPr>
              <a:t>IP</a:t>
            </a:r>
            <a:r>
              <a:rPr lang="zh-CN" altLang="en-US" sz="1350" b="1" dirty="0">
                <a:solidFill>
                  <a:prstClr val="black"/>
                </a:solidFill>
              </a:rPr>
              <a:t>数据报的发送速率放慢。</a:t>
            </a:r>
            <a:endParaRPr lang="en-US" altLang="zh-CN" sz="1350" b="1" dirty="0">
              <a:solidFill>
                <a:prstClr val="black"/>
              </a:solidFill>
            </a:endParaRPr>
          </a:p>
        </p:txBody>
      </p:sp>
      <p:sp>
        <p:nvSpPr>
          <p:cNvPr id="48" name="矩形 47"/>
          <p:cNvSpPr/>
          <p:nvPr/>
        </p:nvSpPr>
        <p:spPr>
          <a:xfrm>
            <a:off x="828876" y="1538723"/>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49" name="组合 48"/>
          <p:cNvGrpSpPr/>
          <p:nvPr/>
        </p:nvGrpSpPr>
        <p:grpSpPr>
          <a:xfrm>
            <a:off x="1133994" y="3205667"/>
            <a:ext cx="6887693" cy="778235"/>
            <a:chOff x="1511992" y="4274223"/>
            <a:chExt cx="9183590" cy="1037646"/>
          </a:xfrm>
        </p:grpSpPr>
        <p:cxnSp>
          <p:nvCxnSpPr>
            <p:cNvPr id="50" name="直接连接符 49"/>
            <p:cNvCxnSpPr/>
            <p:nvPr/>
          </p:nvCxnSpPr>
          <p:spPr>
            <a:xfrm>
              <a:off x="1984000" y="4759698"/>
              <a:ext cx="8239573"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图形 109"/>
            <p:cNvSpPr/>
            <p:nvPr/>
          </p:nvSpPr>
          <p:spPr>
            <a:xfrm>
              <a:off x="3070906"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N1</a:t>
              </a:r>
              <a:endParaRPr lang="zh-CN" altLang="en-US" sz="1350" b="1" dirty="0">
                <a:solidFill>
                  <a:prstClr val="black"/>
                </a:solidFill>
              </a:endParaRPr>
            </a:p>
          </p:txBody>
        </p:sp>
        <p:pic>
          <p:nvPicPr>
            <p:cNvPr id="52"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2734" y="4560457"/>
              <a:ext cx="402740" cy="326027"/>
            </a:xfrm>
            <a:prstGeom prst="rect">
              <a:avLst/>
            </a:prstGeom>
          </p:spPr>
        </p:pic>
        <p:sp>
          <p:nvSpPr>
            <p:cNvPr id="53" name="文本框 50"/>
            <p:cNvSpPr txBox="1"/>
            <p:nvPr/>
          </p:nvSpPr>
          <p:spPr>
            <a:xfrm>
              <a:off x="4393533" y="4913089"/>
              <a:ext cx="691729"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R1</a:t>
              </a:r>
              <a:endParaRPr lang="zh-CN" altLang="en-US" sz="1350" b="1" dirty="0">
                <a:solidFill>
                  <a:prstClr val="black"/>
                </a:solidFill>
              </a:endParaRPr>
            </a:p>
          </p:txBody>
        </p:sp>
        <p:sp>
          <p:nvSpPr>
            <p:cNvPr id="54" name="图形 109"/>
            <p:cNvSpPr/>
            <p:nvPr/>
          </p:nvSpPr>
          <p:spPr>
            <a:xfrm>
              <a:off x="5810273"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N2</a:t>
              </a:r>
              <a:endParaRPr lang="zh-CN" altLang="en-US" sz="1350" b="1" dirty="0">
                <a:solidFill>
                  <a:prstClr val="black"/>
                </a:solidFill>
              </a:endParaRPr>
            </a:p>
          </p:txBody>
        </p:sp>
        <p:pic>
          <p:nvPicPr>
            <p:cNvPr id="55"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2101" y="4560457"/>
              <a:ext cx="402740" cy="326027"/>
            </a:xfrm>
            <a:prstGeom prst="rect">
              <a:avLst/>
            </a:prstGeom>
          </p:spPr>
        </p:pic>
        <p:sp>
          <p:nvSpPr>
            <p:cNvPr id="56" name="文本框 50"/>
            <p:cNvSpPr txBox="1"/>
            <p:nvPr/>
          </p:nvSpPr>
          <p:spPr>
            <a:xfrm>
              <a:off x="7159214" y="4913089"/>
              <a:ext cx="642793"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R2</a:t>
              </a:r>
              <a:endParaRPr lang="zh-CN" altLang="en-US" sz="1350" b="1" dirty="0">
                <a:solidFill>
                  <a:prstClr val="black"/>
                </a:solidFill>
              </a:endParaRPr>
            </a:p>
          </p:txBody>
        </p:sp>
        <p:sp>
          <p:nvSpPr>
            <p:cNvPr id="57" name="图形 109"/>
            <p:cNvSpPr/>
            <p:nvPr/>
          </p:nvSpPr>
          <p:spPr>
            <a:xfrm>
              <a:off x="8549640"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N3</a:t>
              </a:r>
              <a:endParaRPr lang="zh-CN" altLang="en-US" sz="1350" b="1" dirty="0">
                <a:solidFill>
                  <a:prstClr val="black"/>
                </a:solidFill>
              </a:endParaRPr>
            </a:p>
          </p:txBody>
        </p:sp>
        <p:pic>
          <p:nvPicPr>
            <p:cNvPr id="58"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3832" y="4274223"/>
              <a:ext cx="691750" cy="669070"/>
            </a:xfrm>
            <a:prstGeom prst="rect">
              <a:avLst/>
            </a:prstGeom>
          </p:spPr>
        </p:pic>
        <p:sp>
          <p:nvSpPr>
            <p:cNvPr id="59" name="文本框 58"/>
            <p:cNvSpPr txBox="1"/>
            <p:nvPr/>
          </p:nvSpPr>
          <p:spPr>
            <a:xfrm>
              <a:off x="10084046" y="4913089"/>
              <a:ext cx="587028" cy="398780"/>
            </a:xfrm>
            <a:prstGeom prst="rect">
              <a:avLst/>
            </a:prstGeom>
            <a:noFill/>
          </p:spPr>
          <p:txBody>
            <a:bodyPr wrap="square">
              <a:spAutoFit/>
            </a:bodyPr>
            <a:lstStyle/>
            <a:p>
              <a:pPr algn="ctr"/>
              <a:r>
                <a:rPr lang="en-US" altLang="zh-CN" sz="1350" b="1" dirty="0">
                  <a:solidFill>
                    <a:prstClr val="black"/>
                  </a:solidFill>
                </a:rPr>
                <a:t>H2</a:t>
              </a:r>
              <a:endParaRPr lang="zh-CN" altLang="en-US" sz="1350" b="1" dirty="0">
                <a:solidFill>
                  <a:prstClr val="black"/>
                </a:solidFill>
              </a:endParaRPr>
            </a:p>
          </p:txBody>
        </p:sp>
        <p:pic>
          <p:nvPicPr>
            <p:cNvPr id="60"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92" y="4274223"/>
              <a:ext cx="691750" cy="669070"/>
            </a:xfrm>
            <a:prstGeom prst="rect">
              <a:avLst/>
            </a:prstGeom>
          </p:spPr>
        </p:pic>
        <p:sp>
          <p:nvSpPr>
            <p:cNvPr id="61" name="文本框 60"/>
            <p:cNvSpPr txBox="1"/>
            <p:nvPr/>
          </p:nvSpPr>
          <p:spPr>
            <a:xfrm>
              <a:off x="1523150" y="4913089"/>
              <a:ext cx="691729" cy="398780"/>
            </a:xfrm>
            <a:prstGeom prst="rect">
              <a:avLst/>
            </a:prstGeom>
            <a:noFill/>
          </p:spPr>
          <p:txBody>
            <a:bodyPr wrap="square">
              <a:spAutoFit/>
            </a:bodyPr>
            <a:lstStyle/>
            <a:p>
              <a:pPr algn="ctr"/>
              <a:r>
                <a:rPr lang="en-US" altLang="zh-CN" sz="1350" b="1" dirty="0">
                  <a:solidFill>
                    <a:prstClr val="black"/>
                  </a:solidFill>
                </a:rPr>
                <a:t>H1</a:t>
              </a:r>
              <a:endParaRPr lang="zh-CN" altLang="en-US" sz="1350" b="1" dirty="0">
                <a:solidFill>
                  <a:prstClr val="black"/>
                </a:solidFill>
              </a:endParaRPr>
            </a:p>
          </p:txBody>
        </p:sp>
      </p:grpSp>
      <p:grpSp>
        <p:nvGrpSpPr>
          <p:cNvPr id="62" name="组合 61"/>
          <p:cNvGrpSpPr/>
          <p:nvPr/>
        </p:nvGrpSpPr>
        <p:grpSpPr>
          <a:xfrm>
            <a:off x="1501779" y="2078702"/>
            <a:ext cx="6356155" cy="1111555"/>
            <a:chOff x="2002372" y="2771603"/>
            <a:chExt cx="8474873" cy="1482073"/>
          </a:xfrm>
        </p:grpSpPr>
        <p:cxnSp>
          <p:nvCxnSpPr>
            <p:cNvPr id="63" name="连接符: 曲线 62"/>
            <p:cNvCxnSpPr/>
            <p:nvPr/>
          </p:nvCxnSpPr>
          <p:spPr>
            <a:xfrm rot="16200000" flipH="1">
              <a:off x="6225379" y="1810"/>
              <a:ext cx="28858" cy="8474873"/>
            </a:xfrm>
            <a:prstGeom prst="curvedConnector3">
              <a:avLst>
                <a:gd name="adj1" fmla="val -4355278"/>
              </a:avLst>
            </a:prstGeom>
            <a:ln w="63500">
              <a:solidFill>
                <a:srgbClr val="00B0F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5293018" y="2771603"/>
              <a:ext cx="1621536" cy="398780"/>
            </a:xfrm>
            <a:prstGeom prst="rect">
              <a:avLst/>
            </a:prstGeom>
            <a:solidFill>
              <a:schemeClr val="bg1"/>
            </a:solidFill>
          </p:spPr>
          <p:txBody>
            <a:bodyPr wrap="square" rtlCol="0">
              <a:spAutoFit/>
            </a:bodyPr>
            <a:lstStyle/>
            <a:p>
              <a:pPr algn="ctr"/>
              <a:r>
                <a:rPr lang="zh-CN" altLang="en-US" sz="1350" b="1" dirty="0">
                  <a:solidFill>
                    <a:srgbClr val="00B0F0"/>
                  </a:solidFill>
                </a:rPr>
                <a:t>发送</a:t>
              </a:r>
              <a:r>
                <a:rPr lang="en-US" altLang="zh-CN" sz="1350" b="1" dirty="0">
                  <a:solidFill>
                    <a:srgbClr val="00B0F0"/>
                  </a:solidFill>
                </a:rPr>
                <a:t>IP</a:t>
              </a:r>
              <a:r>
                <a:rPr lang="zh-CN" altLang="en-US" sz="1350" b="1" dirty="0">
                  <a:solidFill>
                    <a:srgbClr val="00B0F0"/>
                  </a:solidFill>
                </a:rPr>
                <a:t>数据报</a:t>
              </a:r>
            </a:p>
          </p:txBody>
        </p:sp>
      </p:grpSp>
      <p:sp>
        <p:nvSpPr>
          <p:cNvPr id="65" name="标注: 右箭头 64"/>
          <p:cNvSpPr/>
          <p:nvPr/>
        </p:nvSpPr>
        <p:spPr>
          <a:xfrm>
            <a:off x="2375170" y="3266544"/>
            <a:ext cx="1074769" cy="226942"/>
          </a:xfrm>
          <a:prstGeom prst="rightArrowCallout">
            <a:avLst>
              <a:gd name="adj1" fmla="val 25000"/>
              <a:gd name="adj2" fmla="val 25000"/>
              <a:gd name="adj3" fmla="val 25000"/>
              <a:gd name="adj4" fmla="val 82495"/>
            </a:avLst>
          </a:prstGeom>
          <a:ln>
            <a:solidFill>
              <a:schemeClr val="tx1"/>
            </a:solidFill>
            <a:tailEnd type="none"/>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p>
        </p:txBody>
      </p:sp>
      <p:sp>
        <p:nvSpPr>
          <p:cNvPr id="66" name="标注: 右箭头 65"/>
          <p:cNvSpPr/>
          <p:nvPr/>
        </p:nvSpPr>
        <p:spPr>
          <a:xfrm>
            <a:off x="4383603" y="3266544"/>
            <a:ext cx="1074769" cy="226942"/>
          </a:xfrm>
          <a:prstGeom prst="rightArrowCallout">
            <a:avLst>
              <a:gd name="adj1" fmla="val 25000"/>
              <a:gd name="adj2" fmla="val 25000"/>
              <a:gd name="adj3" fmla="val 25000"/>
              <a:gd name="adj4" fmla="val 82495"/>
            </a:avLst>
          </a:prstGeom>
          <a:ln>
            <a:solidFill>
              <a:schemeClr val="tx1"/>
            </a:solidFill>
            <a:tailEnd type="none"/>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p>
        </p:txBody>
      </p:sp>
      <p:sp>
        <p:nvSpPr>
          <p:cNvPr id="67" name="对话气泡: 圆角矩形 66"/>
          <p:cNvSpPr/>
          <p:nvPr/>
        </p:nvSpPr>
        <p:spPr>
          <a:xfrm>
            <a:off x="5118288" y="4393444"/>
            <a:ext cx="1797154" cy="365514"/>
          </a:xfrm>
          <a:prstGeom prst="wedgeRoundRectCallout">
            <a:avLst>
              <a:gd name="adj1" fmla="val -92212"/>
              <a:gd name="adj2" fmla="val -3078"/>
              <a:gd name="adj3" fmla="val 16667"/>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350" b="1" dirty="0">
                <a:solidFill>
                  <a:prstClr val="black"/>
                </a:solidFill>
              </a:rPr>
              <a:t>类型：源点抑制</a:t>
            </a:r>
          </a:p>
        </p:txBody>
      </p:sp>
      <p:grpSp>
        <p:nvGrpSpPr>
          <p:cNvPr id="68" name="组合 67"/>
          <p:cNvGrpSpPr/>
          <p:nvPr/>
        </p:nvGrpSpPr>
        <p:grpSpPr>
          <a:xfrm>
            <a:off x="1052751" y="2986802"/>
            <a:ext cx="3471907" cy="1771610"/>
            <a:chOff x="1403668" y="3982403"/>
            <a:chExt cx="4629209" cy="2362146"/>
          </a:xfrm>
        </p:grpSpPr>
        <p:cxnSp>
          <p:nvCxnSpPr>
            <p:cNvPr id="69" name="连接符: 曲线 68"/>
            <p:cNvCxnSpPr>
              <a:stCxn id="56" idx="2"/>
              <a:endCxn id="61" idx="2"/>
            </p:cNvCxnSpPr>
            <p:nvPr/>
          </p:nvCxnSpPr>
          <p:spPr>
            <a:xfrm rot="5400000">
              <a:off x="3506470" y="1879600"/>
              <a:ext cx="3175" cy="4208780"/>
            </a:xfrm>
            <a:prstGeom prst="curvedConnector3">
              <a:avLst>
                <a:gd name="adj1" fmla="val 7559984"/>
              </a:avLst>
            </a:prstGeom>
            <a:ln w="635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3435330" y="5514882"/>
              <a:ext cx="2597547" cy="829667"/>
              <a:chOff x="2002371" y="4867240"/>
              <a:chExt cx="2597547" cy="829667"/>
            </a:xfrm>
          </p:grpSpPr>
          <p:sp>
            <p:nvSpPr>
              <p:cNvPr id="71" name="标注: 左箭头 70"/>
              <p:cNvSpPr/>
              <p:nvPr/>
            </p:nvSpPr>
            <p:spPr>
              <a:xfrm>
                <a:off x="2002371" y="4867240"/>
                <a:ext cx="2597547" cy="829667"/>
              </a:xfrm>
              <a:prstGeom prst="leftArrowCallout">
                <a:avLst>
                  <a:gd name="adj1" fmla="val 25000"/>
                  <a:gd name="adj2" fmla="val 25000"/>
                  <a:gd name="adj3" fmla="val 20243"/>
                  <a:gd name="adj4" fmla="val 89792"/>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endParaRPr lang="en-US" altLang="zh-CN" sz="1350" b="1" dirty="0">
                  <a:solidFill>
                    <a:prstClr val="black"/>
                  </a:solidFill>
                </a:endParaRPr>
              </a:p>
              <a:p>
                <a:pPr algn="ctr"/>
                <a:endParaRPr lang="en-US" altLang="zh-CN" sz="1350" b="1" dirty="0">
                  <a:solidFill>
                    <a:prstClr val="black"/>
                  </a:solidFill>
                </a:endParaRPr>
              </a:p>
              <a:p>
                <a:pPr algn="ctr"/>
                <a:endParaRPr lang="zh-CN" altLang="en-US" sz="1350" b="1" dirty="0">
                  <a:solidFill>
                    <a:prstClr val="white"/>
                  </a:solidFill>
                </a:endParaRPr>
              </a:p>
            </p:txBody>
          </p:sp>
          <p:sp>
            <p:nvSpPr>
              <p:cNvPr id="72" name="矩形 71"/>
              <p:cNvSpPr/>
              <p:nvPr/>
            </p:nvSpPr>
            <p:spPr>
              <a:xfrm>
                <a:off x="2330909" y="5210283"/>
                <a:ext cx="2201825" cy="387980"/>
              </a:xfrm>
              <a:prstGeom prst="rect">
                <a:avLst/>
              </a:prstGeom>
              <a:solidFill>
                <a:schemeClr val="accent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white"/>
                    </a:solidFill>
                  </a:rPr>
                  <a:t>ICMP</a:t>
                </a:r>
                <a:r>
                  <a:rPr lang="zh-CN" altLang="en-US" sz="1350" b="1" dirty="0">
                    <a:solidFill>
                      <a:prstClr val="white"/>
                    </a:solidFill>
                  </a:rPr>
                  <a:t>差错报告报文</a:t>
                </a:r>
              </a:p>
            </p:txBody>
          </p:sp>
        </p:grpSp>
      </p:grpSp>
    </p:spTree>
    <p:custDataLst>
      <p:tags r:id="rId1"/>
    </p:custDataLst>
    <p:extLst>
      <p:ext uri="{BB962C8B-B14F-4D97-AF65-F5344CB8AC3E}">
        <p14:creationId xmlns:p14="http://schemas.microsoft.com/office/powerpoint/2010/main" val="416447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0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anim calcmode="lin" valueType="num">
                                      <p:cBhvr>
                                        <p:cTn id="14" dur="500" fill="hold"/>
                                        <p:tgtEl>
                                          <p:spTgt spid="48"/>
                                        </p:tgtEl>
                                        <p:attrNameLst>
                                          <p:attrName>style.rotation</p:attrName>
                                        </p:attrNameLst>
                                      </p:cBhvr>
                                      <p:tavLst>
                                        <p:tav tm="0">
                                          <p:val>
                                            <p:fltVal val="360"/>
                                          </p:val>
                                        </p:tav>
                                        <p:tav tm="100000">
                                          <p:val>
                                            <p:fltVal val="0"/>
                                          </p:val>
                                        </p:tav>
                                      </p:tavLst>
                                    </p:anim>
                                    <p:animEffect transition="in" filter="fade">
                                      <p:cBhvr>
                                        <p:cTn id="15" dur="500"/>
                                        <p:tgtEl>
                                          <p:spTgt spid="48"/>
                                        </p:tgtEl>
                                      </p:cBhvr>
                                    </p:animEffect>
                                  </p:childTnLst>
                                </p:cTn>
                              </p:par>
                            </p:childTnLst>
                          </p:cTn>
                        </p:par>
                        <p:par>
                          <p:cTn id="16" fill="hold">
                            <p:stCondLst>
                              <p:cond delay="500"/>
                            </p:stCondLst>
                            <p:childTnLst>
                              <p:par>
                                <p:cTn id="17" presetID="1" presetClass="entr" presetSubtype="0" fill="hold" grpId="0" nodeType="afterEffect">
                                  <p:stCondLst>
                                    <p:cond delay="0"/>
                                  </p:stCondLst>
                                  <p:iterate type="lt">
                                    <p:tmAbs val="100"/>
                                  </p:iterate>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2"/>
                                        </p:tgtEl>
                                        <p:attrNameLst>
                                          <p:attrName>style.visibility</p:attrName>
                                        </p:attrNameLst>
                                      </p:cBhvr>
                                      <p:to>
                                        <p:strVal val="visible"/>
                                      </p:to>
                                    </p:set>
                                    <p:animEffect transition="in" filter="wipe(left)">
                                      <p:cBhvr>
                                        <p:cTn id="23" dur="1000"/>
                                        <p:tgtEl>
                                          <p:spTgt spid="62"/>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65"/>
                                        </p:tgtEl>
                                        <p:attrNameLst>
                                          <p:attrName>style.visibility</p:attrName>
                                        </p:attrNameLst>
                                      </p:cBhvr>
                                      <p:to>
                                        <p:strVal val="visible"/>
                                      </p:to>
                                    </p:set>
                                    <p:anim calcmode="lin" valueType="num">
                                      <p:cBhvr additive="base">
                                        <p:cTn id="28" dur="500"/>
                                        <p:tgtEl>
                                          <p:spTgt spid="65"/>
                                        </p:tgtEl>
                                        <p:attrNameLst>
                                          <p:attrName>ppt_x</p:attrName>
                                        </p:attrNameLst>
                                      </p:cBhvr>
                                      <p:tavLst>
                                        <p:tav tm="0">
                                          <p:val>
                                            <p:strVal val="#ppt_x-#ppt_w*1.125000"/>
                                          </p:val>
                                        </p:tav>
                                        <p:tav tm="100000">
                                          <p:val>
                                            <p:strVal val="#ppt_x"/>
                                          </p:val>
                                        </p:tav>
                                      </p:tavLst>
                                    </p:anim>
                                    <p:animEffect transition="in" filter="wipe(right)">
                                      <p:cBhvr>
                                        <p:cTn id="29" dur="500"/>
                                        <p:tgtEl>
                                          <p:spTgt spid="65"/>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66"/>
                                        </p:tgtEl>
                                        <p:attrNameLst>
                                          <p:attrName>style.visibility</p:attrName>
                                        </p:attrNameLst>
                                      </p:cBhvr>
                                      <p:to>
                                        <p:strVal val="visible"/>
                                      </p:to>
                                    </p:set>
                                    <p:anim calcmode="lin" valueType="num">
                                      <p:cBhvr additive="base">
                                        <p:cTn id="34" dur="500"/>
                                        <p:tgtEl>
                                          <p:spTgt spid="66"/>
                                        </p:tgtEl>
                                        <p:attrNameLst>
                                          <p:attrName>ppt_x</p:attrName>
                                        </p:attrNameLst>
                                      </p:cBhvr>
                                      <p:tavLst>
                                        <p:tav tm="0">
                                          <p:val>
                                            <p:strVal val="#ppt_x-#ppt_w*1.125000"/>
                                          </p:val>
                                        </p:tav>
                                        <p:tav tm="100000">
                                          <p:val>
                                            <p:strVal val="#ppt_x"/>
                                          </p:val>
                                        </p:tav>
                                      </p:tavLst>
                                    </p:anim>
                                    <p:animEffect transition="in" filter="wipe(right)">
                                      <p:cBhvr>
                                        <p:cTn id="35" dur="500"/>
                                        <p:tgtEl>
                                          <p:spTgt spid="66"/>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fade">
                                      <p:cBhvr>
                                        <p:cTn id="40" dur="1000"/>
                                        <p:tgtEl>
                                          <p:spTgt spid="46"/>
                                        </p:tgtEl>
                                      </p:cBhvr>
                                    </p:animEffect>
                                    <p:anim calcmode="lin" valueType="num">
                                      <p:cBhvr>
                                        <p:cTn id="41" dur="1000" fill="hold"/>
                                        <p:tgtEl>
                                          <p:spTgt spid="46"/>
                                        </p:tgtEl>
                                        <p:attrNameLst>
                                          <p:attrName>ppt_x</p:attrName>
                                        </p:attrNameLst>
                                      </p:cBhvr>
                                      <p:tavLst>
                                        <p:tav tm="0">
                                          <p:val>
                                            <p:strVal val="#ppt_x"/>
                                          </p:val>
                                        </p:tav>
                                        <p:tav tm="100000">
                                          <p:val>
                                            <p:strVal val="#ppt_x"/>
                                          </p:val>
                                        </p:tav>
                                      </p:tavLst>
                                    </p:anim>
                                    <p:anim calcmode="lin" valueType="num">
                                      <p:cBhvr>
                                        <p:cTn id="42"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68"/>
                                        </p:tgtEl>
                                        <p:attrNameLst>
                                          <p:attrName>style.visibility</p:attrName>
                                        </p:attrNameLst>
                                      </p:cBhvr>
                                      <p:to>
                                        <p:strVal val="visible"/>
                                      </p:to>
                                    </p:set>
                                    <p:animEffect transition="in" filter="wipe(right)">
                                      <p:cBhvr>
                                        <p:cTn id="47" dur="1000"/>
                                        <p:tgtEl>
                                          <p:spTgt spid="68"/>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67"/>
                                        </p:tgtEl>
                                        <p:attrNameLst>
                                          <p:attrName>style.visibility</p:attrName>
                                        </p:attrNameLst>
                                      </p:cBhvr>
                                      <p:to>
                                        <p:strVal val="visible"/>
                                      </p:to>
                                    </p:set>
                                    <p:anim calcmode="lin" valueType="num">
                                      <p:cBhvr additive="base">
                                        <p:cTn id="52" dur="500"/>
                                        <p:tgtEl>
                                          <p:spTgt spid="67"/>
                                        </p:tgtEl>
                                        <p:attrNameLst>
                                          <p:attrName>ppt_x</p:attrName>
                                        </p:attrNameLst>
                                      </p:cBhvr>
                                      <p:tavLst>
                                        <p:tav tm="0">
                                          <p:val>
                                            <p:strVal val="#ppt_x-#ppt_w*1.125000"/>
                                          </p:val>
                                        </p:tav>
                                        <p:tav tm="100000">
                                          <p:val>
                                            <p:strVal val="#ppt_x"/>
                                          </p:val>
                                        </p:tav>
                                      </p:tavLst>
                                    </p:anim>
                                    <p:animEffect transition="in" filter="wipe(right)">
                                      <p:cBhvr>
                                        <p:cTn id="5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46" grpId="0"/>
      <p:bldP spid="47" grpId="0"/>
      <p:bldP spid="48" grpId="0" bldLvl="0" animBg="1"/>
      <p:bldP spid="65" grpId="0" bldLvl="0" animBg="1"/>
      <p:bldP spid="66" grpId="0" bldLvl="0" animBg="1"/>
      <p:bldP spid="67"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endParaRPr lang="zh-CN" altLang="en-US" sz="1400" dirty="0">
                <a:solidFill>
                  <a:prstClr val="white"/>
                </a:solidFill>
                <a:latin typeface="Impact" panose="020B0806030902050204" pitchFamily="34" charset="0"/>
              </a:endParaRP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sp>
        <p:nvSpPr>
          <p:cNvPr id="14" name="矩形 13"/>
          <p:cNvSpPr/>
          <p:nvPr/>
        </p:nvSpPr>
        <p:spPr>
          <a:xfrm>
            <a:off x="228599"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
        <p:nvSpPr>
          <p:cNvPr id="20" name="矩形 19"/>
          <p:cNvSpPr/>
          <p:nvPr/>
        </p:nvSpPr>
        <p:spPr>
          <a:xfrm>
            <a:off x="1994288"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21" name="矩形 20"/>
          <p:cNvSpPr/>
          <p:nvPr/>
        </p:nvSpPr>
        <p:spPr>
          <a:xfrm>
            <a:off x="3759976"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sp>
        <p:nvSpPr>
          <p:cNvPr id="22" name="矩形 21"/>
          <p:cNvSpPr/>
          <p:nvPr/>
        </p:nvSpPr>
        <p:spPr>
          <a:xfrm>
            <a:off x="5525664"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参数问题</a:t>
            </a:r>
          </a:p>
        </p:txBody>
      </p:sp>
      <p:sp>
        <p:nvSpPr>
          <p:cNvPr id="23" name="矩形 22"/>
          <p:cNvSpPr/>
          <p:nvPr/>
        </p:nvSpPr>
        <p:spPr>
          <a:xfrm>
            <a:off x="7291353"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sp>
        <p:nvSpPr>
          <p:cNvPr id="15" name="矩形 14"/>
          <p:cNvSpPr/>
          <p:nvPr/>
        </p:nvSpPr>
        <p:spPr>
          <a:xfrm>
            <a:off x="1994288" y="1015358"/>
            <a:ext cx="1624047" cy="340433"/>
          </a:xfrm>
          <a:prstGeom prst="rect">
            <a:avLst/>
          </a:prstGeom>
          <a:solidFill>
            <a:schemeClr val="accent1"/>
          </a:solidFill>
          <a:ln>
            <a:solidFill>
              <a:schemeClr val="accent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46" name="文本框 45"/>
          <p:cNvSpPr txBox="1"/>
          <p:nvPr/>
        </p:nvSpPr>
        <p:spPr>
          <a:xfrm>
            <a:off x="7691974" y="2481344"/>
            <a:ext cx="1452026" cy="506730"/>
          </a:xfrm>
          <a:prstGeom prst="rect">
            <a:avLst/>
          </a:prstGeom>
          <a:noFill/>
        </p:spPr>
        <p:txBody>
          <a:bodyPr wrap="square" rtlCol="0">
            <a:spAutoFit/>
          </a:bodyPr>
          <a:lstStyle/>
          <a:p>
            <a:pPr algn="ctr"/>
            <a:r>
              <a:rPr lang="zh-CN" altLang="en-US" sz="1350" b="1" dirty="0">
                <a:solidFill>
                  <a:srgbClr val="4F81BD"/>
                </a:solidFill>
              </a:rPr>
              <a:t>主机拥塞</a:t>
            </a:r>
            <a:endParaRPr lang="en-US" altLang="zh-CN" sz="1350" b="1" dirty="0">
              <a:solidFill>
                <a:srgbClr val="4F81BD"/>
              </a:solidFill>
            </a:endParaRPr>
          </a:p>
          <a:p>
            <a:pPr algn="ctr"/>
            <a:r>
              <a:rPr lang="zh-CN" altLang="en-US" sz="1350" b="1" dirty="0">
                <a:solidFill>
                  <a:srgbClr val="4F81BD"/>
                </a:solidFill>
              </a:rPr>
              <a:t>丢弃该</a:t>
            </a:r>
            <a:r>
              <a:rPr lang="en-US" altLang="zh-CN" sz="1350" b="1" dirty="0">
                <a:solidFill>
                  <a:srgbClr val="4F81BD"/>
                </a:solidFill>
              </a:rPr>
              <a:t>IP</a:t>
            </a:r>
            <a:r>
              <a:rPr lang="zh-CN" altLang="en-US" sz="1350" b="1" dirty="0">
                <a:solidFill>
                  <a:srgbClr val="4F81BD"/>
                </a:solidFill>
              </a:rPr>
              <a:t>数据报</a:t>
            </a:r>
            <a:endParaRPr lang="en-US" altLang="zh-CN" sz="1350" b="1" dirty="0">
              <a:solidFill>
                <a:srgbClr val="4F81BD"/>
              </a:solidFill>
            </a:endParaRPr>
          </a:p>
        </p:txBody>
      </p:sp>
      <p:sp>
        <p:nvSpPr>
          <p:cNvPr id="47" name="íşlïḍè"/>
          <p:cNvSpPr txBox="1"/>
          <p:nvPr/>
        </p:nvSpPr>
        <p:spPr>
          <a:xfrm>
            <a:off x="1021607" y="1509092"/>
            <a:ext cx="7952999" cy="428742"/>
          </a:xfrm>
          <a:prstGeom prst="rect">
            <a:avLst/>
          </a:prstGeom>
          <a:noFill/>
        </p:spPr>
        <p:txBody>
          <a:bodyPr wrap="square" lIns="68580" tIns="34290" rIns="68580" bIns="34290" anchor="ctr">
            <a:noAutofit/>
          </a:bodyPr>
          <a:lstStyle/>
          <a:p>
            <a:r>
              <a:rPr lang="zh-CN" altLang="en-US" sz="1350" b="1" dirty="0">
                <a:solidFill>
                  <a:srgbClr val="4F81BD">
                    <a:lumMod val="75000"/>
                  </a:srgbClr>
                </a:solidFill>
              </a:rPr>
              <a:t>当路由器或主机由于拥塞而丢弃</a:t>
            </a:r>
            <a:r>
              <a:rPr lang="en-US" altLang="zh-CN" sz="1350" b="1" dirty="0">
                <a:solidFill>
                  <a:srgbClr val="4F81BD">
                    <a:lumMod val="75000"/>
                  </a:srgbClr>
                </a:solidFill>
              </a:rPr>
              <a:t>IP</a:t>
            </a:r>
            <a:r>
              <a:rPr lang="zh-CN" altLang="en-US" sz="1350" b="1" dirty="0">
                <a:solidFill>
                  <a:srgbClr val="4F81BD">
                    <a:lumMod val="75000"/>
                  </a:srgbClr>
                </a:solidFill>
              </a:rPr>
              <a:t>数据报时，就向发送该</a:t>
            </a:r>
            <a:r>
              <a:rPr lang="en-US" altLang="zh-CN" sz="1350" b="1" dirty="0">
                <a:solidFill>
                  <a:srgbClr val="4F81BD">
                    <a:lumMod val="75000"/>
                  </a:srgbClr>
                </a:solidFill>
              </a:rPr>
              <a:t>IP</a:t>
            </a:r>
            <a:r>
              <a:rPr lang="zh-CN" altLang="en-US" sz="1350" b="1" dirty="0">
                <a:solidFill>
                  <a:srgbClr val="4F81BD">
                    <a:lumMod val="75000"/>
                  </a:srgbClr>
                </a:solidFill>
              </a:rPr>
              <a:t>数据报的源点发送源点抑制报文</a:t>
            </a:r>
            <a:r>
              <a:rPr lang="zh-CN" altLang="en-US" sz="1350" b="1" dirty="0">
                <a:solidFill>
                  <a:prstClr val="black"/>
                </a:solidFill>
              </a:rPr>
              <a:t>，使源点知道应当把</a:t>
            </a:r>
            <a:r>
              <a:rPr lang="en-US" altLang="zh-CN" sz="1350" b="1" dirty="0">
                <a:solidFill>
                  <a:prstClr val="black"/>
                </a:solidFill>
              </a:rPr>
              <a:t>IP</a:t>
            </a:r>
            <a:r>
              <a:rPr lang="zh-CN" altLang="en-US" sz="1350" b="1" dirty="0">
                <a:solidFill>
                  <a:prstClr val="black"/>
                </a:solidFill>
              </a:rPr>
              <a:t>数据报的发送速率放慢。</a:t>
            </a:r>
            <a:endParaRPr lang="en-US" altLang="zh-CN" sz="1350" b="1" dirty="0">
              <a:solidFill>
                <a:prstClr val="black"/>
              </a:solidFill>
            </a:endParaRPr>
          </a:p>
        </p:txBody>
      </p:sp>
      <p:sp>
        <p:nvSpPr>
          <p:cNvPr id="48" name="矩形 47"/>
          <p:cNvSpPr/>
          <p:nvPr/>
        </p:nvSpPr>
        <p:spPr>
          <a:xfrm>
            <a:off x="828876" y="1538723"/>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49" name="组合 48"/>
          <p:cNvGrpSpPr/>
          <p:nvPr/>
        </p:nvGrpSpPr>
        <p:grpSpPr>
          <a:xfrm>
            <a:off x="1133994" y="3205667"/>
            <a:ext cx="6887693" cy="778235"/>
            <a:chOff x="1511992" y="4274223"/>
            <a:chExt cx="9183590" cy="1037646"/>
          </a:xfrm>
        </p:grpSpPr>
        <p:cxnSp>
          <p:nvCxnSpPr>
            <p:cNvPr id="50" name="直接连接符 49"/>
            <p:cNvCxnSpPr/>
            <p:nvPr/>
          </p:nvCxnSpPr>
          <p:spPr>
            <a:xfrm>
              <a:off x="1984000" y="4759698"/>
              <a:ext cx="8239573"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图形 109"/>
            <p:cNvSpPr/>
            <p:nvPr/>
          </p:nvSpPr>
          <p:spPr>
            <a:xfrm>
              <a:off x="3070906"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N1</a:t>
              </a:r>
              <a:endParaRPr lang="zh-CN" altLang="en-US" sz="1350" b="1" dirty="0">
                <a:solidFill>
                  <a:prstClr val="black"/>
                </a:solidFill>
              </a:endParaRPr>
            </a:p>
          </p:txBody>
        </p:sp>
        <p:pic>
          <p:nvPicPr>
            <p:cNvPr id="52"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2734" y="4560457"/>
              <a:ext cx="402740" cy="326027"/>
            </a:xfrm>
            <a:prstGeom prst="rect">
              <a:avLst/>
            </a:prstGeom>
          </p:spPr>
        </p:pic>
        <p:sp>
          <p:nvSpPr>
            <p:cNvPr id="53" name="文本框 50"/>
            <p:cNvSpPr txBox="1"/>
            <p:nvPr/>
          </p:nvSpPr>
          <p:spPr>
            <a:xfrm>
              <a:off x="4393533" y="4913089"/>
              <a:ext cx="691729"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R1</a:t>
              </a:r>
              <a:endParaRPr lang="zh-CN" altLang="en-US" sz="1350" b="1" dirty="0">
                <a:solidFill>
                  <a:prstClr val="black"/>
                </a:solidFill>
              </a:endParaRPr>
            </a:p>
          </p:txBody>
        </p:sp>
        <p:sp>
          <p:nvSpPr>
            <p:cNvPr id="54" name="图形 109"/>
            <p:cNvSpPr/>
            <p:nvPr/>
          </p:nvSpPr>
          <p:spPr>
            <a:xfrm>
              <a:off x="5810273"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N2</a:t>
              </a:r>
              <a:endParaRPr lang="zh-CN" altLang="en-US" sz="1350" b="1" dirty="0">
                <a:solidFill>
                  <a:prstClr val="black"/>
                </a:solidFill>
              </a:endParaRPr>
            </a:p>
          </p:txBody>
        </p:sp>
        <p:pic>
          <p:nvPicPr>
            <p:cNvPr id="55"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2101" y="4560457"/>
              <a:ext cx="402740" cy="326027"/>
            </a:xfrm>
            <a:prstGeom prst="rect">
              <a:avLst/>
            </a:prstGeom>
          </p:spPr>
        </p:pic>
        <p:sp>
          <p:nvSpPr>
            <p:cNvPr id="56" name="文本框 50"/>
            <p:cNvSpPr txBox="1"/>
            <p:nvPr/>
          </p:nvSpPr>
          <p:spPr>
            <a:xfrm>
              <a:off x="7159214" y="4913089"/>
              <a:ext cx="642793"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R2</a:t>
              </a:r>
              <a:endParaRPr lang="zh-CN" altLang="en-US" sz="1350" b="1" dirty="0">
                <a:solidFill>
                  <a:prstClr val="black"/>
                </a:solidFill>
              </a:endParaRPr>
            </a:p>
          </p:txBody>
        </p:sp>
        <p:sp>
          <p:nvSpPr>
            <p:cNvPr id="57" name="图形 109"/>
            <p:cNvSpPr/>
            <p:nvPr/>
          </p:nvSpPr>
          <p:spPr>
            <a:xfrm>
              <a:off x="8549640"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N3</a:t>
              </a:r>
              <a:endParaRPr lang="zh-CN" altLang="en-US" sz="1350" b="1" dirty="0">
                <a:solidFill>
                  <a:prstClr val="black"/>
                </a:solidFill>
              </a:endParaRPr>
            </a:p>
          </p:txBody>
        </p:sp>
        <p:pic>
          <p:nvPicPr>
            <p:cNvPr id="58"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3832" y="4274223"/>
              <a:ext cx="691750" cy="669070"/>
            </a:xfrm>
            <a:prstGeom prst="rect">
              <a:avLst/>
            </a:prstGeom>
          </p:spPr>
        </p:pic>
        <p:sp>
          <p:nvSpPr>
            <p:cNvPr id="59" name="文本框 58"/>
            <p:cNvSpPr txBox="1"/>
            <p:nvPr/>
          </p:nvSpPr>
          <p:spPr>
            <a:xfrm>
              <a:off x="10084046" y="4913089"/>
              <a:ext cx="587028" cy="398780"/>
            </a:xfrm>
            <a:prstGeom prst="rect">
              <a:avLst/>
            </a:prstGeom>
            <a:noFill/>
          </p:spPr>
          <p:txBody>
            <a:bodyPr wrap="square">
              <a:spAutoFit/>
            </a:bodyPr>
            <a:lstStyle/>
            <a:p>
              <a:pPr algn="ctr"/>
              <a:r>
                <a:rPr lang="en-US" altLang="zh-CN" sz="1350" b="1" dirty="0">
                  <a:solidFill>
                    <a:prstClr val="black"/>
                  </a:solidFill>
                </a:rPr>
                <a:t>H2</a:t>
              </a:r>
              <a:endParaRPr lang="zh-CN" altLang="en-US" sz="1350" b="1" dirty="0">
                <a:solidFill>
                  <a:prstClr val="black"/>
                </a:solidFill>
              </a:endParaRPr>
            </a:p>
          </p:txBody>
        </p:sp>
        <p:pic>
          <p:nvPicPr>
            <p:cNvPr id="60"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92" y="4274223"/>
              <a:ext cx="691750" cy="669070"/>
            </a:xfrm>
            <a:prstGeom prst="rect">
              <a:avLst/>
            </a:prstGeom>
          </p:spPr>
        </p:pic>
        <p:sp>
          <p:nvSpPr>
            <p:cNvPr id="61" name="文本框 60"/>
            <p:cNvSpPr txBox="1"/>
            <p:nvPr/>
          </p:nvSpPr>
          <p:spPr>
            <a:xfrm>
              <a:off x="1523150" y="4913089"/>
              <a:ext cx="691729" cy="398780"/>
            </a:xfrm>
            <a:prstGeom prst="rect">
              <a:avLst/>
            </a:prstGeom>
            <a:noFill/>
          </p:spPr>
          <p:txBody>
            <a:bodyPr wrap="square">
              <a:spAutoFit/>
            </a:bodyPr>
            <a:lstStyle/>
            <a:p>
              <a:pPr algn="ctr"/>
              <a:r>
                <a:rPr lang="en-US" altLang="zh-CN" sz="1350" b="1" dirty="0">
                  <a:solidFill>
                    <a:prstClr val="black"/>
                  </a:solidFill>
                </a:rPr>
                <a:t>H1</a:t>
              </a:r>
              <a:endParaRPr lang="zh-CN" altLang="en-US" sz="1350" b="1" dirty="0">
                <a:solidFill>
                  <a:prstClr val="black"/>
                </a:solidFill>
              </a:endParaRPr>
            </a:p>
          </p:txBody>
        </p:sp>
      </p:grpSp>
      <p:grpSp>
        <p:nvGrpSpPr>
          <p:cNvPr id="62" name="组合 61"/>
          <p:cNvGrpSpPr/>
          <p:nvPr/>
        </p:nvGrpSpPr>
        <p:grpSpPr>
          <a:xfrm>
            <a:off x="1501779" y="2078702"/>
            <a:ext cx="6356155" cy="1111555"/>
            <a:chOff x="2002372" y="2771603"/>
            <a:chExt cx="8474873" cy="1482073"/>
          </a:xfrm>
        </p:grpSpPr>
        <p:cxnSp>
          <p:nvCxnSpPr>
            <p:cNvPr id="63" name="连接符: 曲线 62"/>
            <p:cNvCxnSpPr/>
            <p:nvPr/>
          </p:nvCxnSpPr>
          <p:spPr>
            <a:xfrm rot="16200000" flipH="1">
              <a:off x="6225379" y="1810"/>
              <a:ext cx="28858" cy="8474873"/>
            </a:xfrm>
            <a:prstGeom prst="curvedConnector3">
              <a:avLst>
                <a:gd name="adj1" fmla="val -4355278"/>
              </a:avLst>
            </a:prstGeom>
            <a:ln w="63500">
              <a:solidFill>
                <a:srgbClr val="00B0F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64" name="文本框 63"/>
            <p:cNvSpPr txBox="1"/>
            <p:nvPr/>
          </p:nvSpPr>
          <p:spPr>
            <a:xfrm>
              <a:off x="5293018" y="2771603"/>
              <a:ext cx="1621536" cy="398780"/>
            </a:xfrm>
            <a:prstGeom prst="rect">
              <a:avLst/>
            </a:prstGeom>
            <a:solidFill>
              <a:schemeClr val="bg1"/>
            </a:solidFill>
          </p:spPr>
          <p:txBody>
            <a:bodyPr wrap="square" rtlCol="0">
              <a:spAutoFit/>
            </a:bodyPr>
            <a:lstStyle/>
            <a:p>
              <a:pPr algn="ctr"/>
              <a:r>
                <a:rPr lang="zh-CN" altLang="en-US" sz="1350" b="1" dirty="0">
                  <a:solidFill>
                    <a:srgbClr val="00B0F0"/>
                  </a:solidFill>
                </a:rPr>
                <a:t>发送</a:t>
              </a:r>
              <a:r>
                <a:rPr lang="en-US" altLang="zh-CN" sz="1350" b="1" dirty="0">
                  <a:solidFill>
                    <a:srgbClr val="00B0F0"/>
                  </a:solidFill>
                </a:rPr>
                <a:t>IP</a:t>
              </a:r>
              <a:r>
                <a:rPr lang="zh-CN" altLang="en-US" sz="1350" b="1" dirty="0">
                  <a:solidFill>
                    <a:srgbClr val="00B0F0"/>
                  </a:solidFill>
                </a:rPr>
                <a:t>数据报</a:t>
              </a:r>
            </a:p>
          </p:txBody>
        </p:sp>
      </p:grpSp>
      <p:sp>
        <p:nvSpPr>
          <p:cNvPr id="65" name="标注: 右箭头 64"/>
          <p:cNvSpPr/>
          <p:nvPr/>
        </p:nvSpPr>
        <p:spPr>
          <a:xfrm>
            <a:off x="2375170" y="3266544"/>
            <a:ext cx="1074769" cy="226942"/>
          </a:xfrm>
          <a:prstGeom prst="rightArrowCallout">
            <a:avLst>
              <a:gd name="adj1" fmla="val 25000"/>
              <a:gd name="adj2" fmla="val 25000"/>
              <a:gd name="adj3" fmla="val 25000"/>
              <a:gd name="adj4" fmla="val 82495"/>
            </a:avLst>
          </a:prstGeom>
          <a:ln>
            <a:solidFill>
              <a:schemeClr val="tx1"/>
            </a:solidFill>
            <a:tailEnd type="none"/>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p>
        </p:txBody>
      </p:sp>
      <p:sp>
        <p:nvSpPr>
          <p:cNvPr id="66" name="标注: 右箭头 65"/>
          <p:cNvSpPr/>
          <p:nvPr/>
        </p:nvSpPr>
        <p:spPr>
          <a:xfrm>
            <a:off x="4383603" y="3266544"/>
            <a:ext cx="1074769" cy="226942"/>
          </a:xfrm>
          <a:prstGeom prst="rightArrowCallout">
            <a:avLst>
              <a:gd name="adj1" fmla="val 25000"/>
              <a:gd name="adj2" fmla="val 25000"/>
              <a:gd name="adj3" fmla="val 25000"/>
              <a:gd name="adj4" fmla="val 82495"/>
            </a:avLst>
          </a:prstGeom>
          <a:ln>
            <a:solidFill>
              <a:schemeClr val="tx1"/>
            </a:solidFill>
            <a:tailEnd type="none"/>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p>
        </p:txBody>
      </p:sp>
      <p:grpSp>
        <p:nvGrpSpPr>
          <p:cNvPr id="68" name="组合 67"/>
          <p:cNvGrpSpPr/>
          <p:nvPr/>
        </p:nvGrpSpPr>
        <p:grpSpPr>
          <a:xfrm>
            <a:off x="1401761" y="3894949"/>
            <a:ext cx="6381409" cy="870734"/>
            <a:chOff x="1875365" y="5276073"/>
            <a:chExt cx="8508545" cy="1160978"/>
          </a:xfrm>
        </p:grpSpPr>
        <p:cxnSp>
          <p:nvCxnSpPr>
            <p:cNvPr id="69" name="连接符: 曲线 68"/>
            <p:cNvCxnSpPr/>
            <p:nvPr/>
          </p:nvCxnSpPr>
          <p:spPr>
            <a:xfrm rot="5400000">
              <a:off x="6123288" y="1028150"/>
              <a:ext cx="12700" cy="8508545"/>
            </a:xfrm>
            <a:prstGeom prst="curvedConnector3">
              <a:avLst>
                <a:gd name="adj1" fmla="val 6358276"/>
              </a:avLst>
            </a:prstGeom>
            <a:ln w="635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0" name="组合 69"/>
            <p:cNvGrpSpPr/>
            <p:nvPr/>
          </p:nvGrpSpPr>
          <p:grpSpPr>
            <a:xfrm>
              <a:off x="4799541" y="5607384"/>
              <a:ext cx="2597547" cy="829667"/>
              <a:chOff x="3366582" y="4959742"/>
              <a:chExt cx="2597547" cy="829667"/>
            </a:xfrm>
          </p:grpSpPr>
          <p:sp>
            <p:nvSpPr>
              <p:cNvPr id="71" name="标注: 左箭头 70"/>
              <p:cNvSpPr/>
              <p:nvPr/>
            </p:nvSpPr>
            <p:spPr>
              <a:xfrm>
                <a:off x="3366582" y="4959742"/>
                <a:ext cx="2597547" cy="829667"/>
              </a:xfrm>
              <a:prstGeom prst="leftArrowCallout">
                <a:avLst>
                  <a:gd name="adj1" fmla="val 25000"/>
                  <a:gd name="adj2" fmla="val 25000"/>
                  <a:gd name="adj3" fmla="val 20243"/>
                  <a:gd name="adj4" fmla="val 89792"/>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endParaRPr lang="en-US" altLang="zh-CN" sz="1350" b="1" dirty="0">
                  <a:solidFill>
                    <a:prstClr val="black"/>
                  </a:solidFill>
                </a:endParaRPr>
              </a:p>
              <a:p>
                <a:pPr algn="ctr"/>
                <a:endParaRPr lang="en-US" altLang="zh-CN" sz="1350" b="1" dirty="0">
                  <a:solidFill>
                    <a:prstClr val="black"/>
                  </a:solidFill>
                </a:endParaRPr>
              </a:p>
              <a:p>
                <a:pPr algn="ctr"/>
                <a:endParaRPr lang="zh-CN" altLang="en-US" sz="1350" b="1" dirty="0">
                  <a:solidFill>
                    <a:prstClr val="white"/>
                  </a:solidFill>
                </a:endParaRPr>
              </a:p>
            </p:txBody>
          </p:sp>
          <p:sp>
            <p:nvSpPr>
              <p:cNvPr id="72" name="矩形 71"/>
              <p:cNvSpPr/>
              <p:nvPr/>
            </p:nvSpPr>
            <p:spPr>
              <a:xfrm>
                <a:off x="3692780" y="5300152"/>
                <a:ext cx="2201825" cy="387980"/>
              </a:xfrm>
              <a:prstGeom prst="rect">
                <a:avLst/>
              </a:prstGeom>
              <a:solidFill>
                <a:schemeClr val="accent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white"/>
                    </a:solidFill>
                  </a:rPr>
                  <a:t>ICMP</a:t>
                </a:r>
                <a:r>
                  <a:rPr lang="zh-CN" altLang="en-US" sz="1350" b="1" dirty="0">
                    <a:solidFill>
                      <a:prstClr val="white"/>
                    </a:solidFill>
                  </a:rPr>
                  <a:t>差错报告报文</a:t>
                </a:r>
              </a:p>
            </p:txBody>
          </p:sp>
        </p:grpSp>
      </p:grpSp>
      <p:sp>
        <p:nvSpPr>
          <p:cNvPr id="39" name="标注: 右箭头 38"/>
          <p:cNvSpPr/>
          <p:nvPr/>
        </p:nvSpPr>
        <p:spPr>
          <a:xfrm>
            <a:off x="6514357" y="3274250"/>
            <a:ext cx="1074769" cy="226942"/>
          </a:xfrm>
          <a:prstGeom prst="rightArrowCallout">
            <a:avLst>
              <a:gd name="adj1" fmla="val 25000"/>
              <a:gd name="adj2" fmla="val 25000"/>
              <a:gd name="adj3" fmla="val 25000"/>
              <a:gd name="adj4" fmla="val 82495"/>
            </a:avLst>
          </a:prstGeom>
          <a:ln>
            <a:solidFill>
              <a:schemeClr val="tx1"/>
            </a:solidFill>
            <a:tailEnd type="none"/>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p>
        </p:txBody>
      </p:sp>
      <p:sp>
        <p:nvSpPr>
          <p:cNvPr id="67" name="对话气泡: 圆角矩形 66"/>
          <p:cNvSpPr/>
          <p:nvPr/>
        </p:nvSpPr>
        <p:spPr>
          <a:xfrm>
            <a:off x="5953924" y="4469129"/>
            <a:ext cx="1797154" cy="365514"/>
          </a:xfrm>
          <a:prstGeom prst="wedgeRoundRectCallout">
            <a:avLst>
              <a:gd name="adj1" fmla="val -81505"/>
              <a:gd name="adj2" fmla="val -21976"/>
              <a:gd name="adj3" fmla="val 16667"/>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350" b="1" dirty="0">
                <a:solidFill>
                  <a:prstClr val="black"/>
                </a:solidFill>
              </a:rPr>
              <a:t>类型：源点抑制</a:t>
            </a:r>
          </a:p>
        </p:txBody>
      </p:sp>
    </p:spTree>
    <p:custDataLst>
      <p:tags r:id="rId1"/>
    </p:custDataLst>
    <p:extLst>
      <p:ext uri="{BB962C8B-B14F-4D97-AF65-F5344CB8AC3E}">
        <p14:creationId xmlns:p14="http://schemas.microsoft.com/office/powerpoint/2010/main" val="239828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anim calcmode="lin" valueType="num">
                                      <p:cBhvr additive="base">
                                        <p:cTn id="7" dur="500"/>
                                        <p:tgtEl>
                                          <p:spTgt spid="65"/>
                                        </p:tgtEl>
                                        <p:attrNameLst>
                                          <p:attrName>ppt_x</p:attrName>
                                        </p:attrNameLst>
                                      </p:cBhvr>
                                      <p:tavLst>
                                        <p:tav tm="0">
                                          <p:val>
                                            <p:strVal val="#ppt_x-#ppt_w*1.125000"/>
                                          </p:val>
                                        </p:tav>
                                        <p:tav tm="100000">
                                          <p:val>
                                            <p:strVal val="#ppt_x"/>
                                          </p:val>
                                        </p:tav>
                                      </p:tavLst>
                                    </p:anim>
                                    <p:animEffect transition="in" filter="wipe(right)">
                                      <p:cBhvr>
                                        <p:cTn id="8" dur="500"/>
                                        <p:tgtEl>
                                          <p:spTgt spid="65"/>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anim calcmode="lin" valueType="num">
                                      <p:cBhvr additive="base">
                                        <p:cTn id="13" dur="500"/>
                                        <p:tgtEl>
                                          <p:spTgt spid="66"/>
                                        </p:tgtEl>
                                        <p:attrNameLst>
                                          <p:attrName>ppt_x</p:attrName>
                                        </p:attrNameLst>
                                      </p:cBhvr>
                                      <p:tavLst>
                                        <p:tav tm="0">
                                          <p:val>
                                            <p:strVal val="#ppt_x-#ppt_w*1.125000"/>
                                          </p:val>
                                        </p:tav>
                                        <p:tav tm="100000">
                                          <p:val>
                                            <p:strVal val="#ppt_x"/>
                                          </p:val>
                                        </p:tav>
                                      </p:tavLst>
                                    </p:anim>
                                    <p:animEffect transition="in" filter="wipe(right)">
                                      <p:cBhvr>
                                        <p:cTn id="14" dur="500"/>
                                        <p:tgtEl>
                                          <p:spTgt spid="66"/>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anim calcmode="lin" valueType="num">
                                      <p:cBhvr additive="base">
                                        <p:cTn id="19" dur="500"/>
                                        <p:tgtEl>
                                          <p:spTgt spid="39"/>
                                        </p:tgtEl>
                                        <p:attrNameLst>
                                          <p:attrName>ppt_x</p:attrName>
                                        </p:attrNameLst>
                                      </p:cBhvr>
                                      <p:tavLst>
                                        <p:tav tm="0">
                                          <p:val>
                                            <p:strVal val="#ppt_x-#ppt_w*1.125000"/>
                                          </p:val>
                                        </p:tav>
                                        <p:tav tm="100000">
                                          <p:val>
                                            <p:strVal val="#ppt_x"/>
                                          </p:val>
                                        </p:tav>
                                      </p:tavLst>
                                    </p:anim>
                                    <p:animEffect transition="in" filter="wipe(right)">
                                      <p:cBhvr>
                                        <p:cTn id="20" dur="500"/>
                                        <p:tgtEl>
                                          <p:spTgt spid="39"/>
                                        </p:tgtEl>
                                      </p:cBhvr>
                                    </p:animEffect>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1000"/>
                                        <p:tgtEl>
                                          <p:spTgt spid="46"/>
                                        </p:tgtEl>
                                      </p:cBhvr>
                                    </p:animEffect>
                                    <p:anim calcmode="lin" valueType="num">
                                      <p:cBhvr>
                                        <p:cTn id="26" dur="1000" fill="hold"/>
                                        <p:tgtEl>
                                          <p:spTgt spid="46"/>
                                        </p:tgtEl>
                                        <p:attrNameLst>
                                          <p:attrName>ppt_x</p:attrName>
                                        </p:attrNameLst>
                                      </p:cBhvr>
                                      <p:tavLst>
                                        <p:tav tm="0">
                                          <p:val>
                                            <p:strVal val="#ppt_x"/>
                                          </p:val>
                                        </p:tav>
                                        <p:tav tm="100000">
                                          <p:val>
                                            <p:strVal val="#ppt_x"/>
                                          </p:val>
                                        </p:tav>
                                      </p:tavLst>
                                    </p:anim>
                                    <p:anim calcmode="lin" valueType="num">
                                      <p:cBhvr>
                                        <p:cTn id="27"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wipe(right)">
                                      <p:cBhvr>
                                        <p:cTn id="32" dur="1000"/>
                                        <p:tgtEl>
                                          <p:spTgt spid="68"/>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67"/>
                                        </p:tgtEl>
                                        <p:attrNameLst>
                                          <p:attrName>style.visibility</p:attrName>
                                        </p:attrNameLst>
                                      </p:cBhvr>
                                      <p:to>
                                        <p:strVal val="visible"/>
                                      </p:to>
                                    </p:set>
                                    <p:anim calcmode="lin" valueType="num">
                                      <p:cBhvr additive="base">
                                        <p:cTn id="37" dur="500"/>
                                        <p:tgtEl>
                                          <p:spTgt spid="67"/>
                                        </p:tgtEl>
                                        <p:attrNameLst>
                                          <p:attrName>ppt_x</p:attrName>
                                        </p:attrNameLst>
                                      </p:cBhvr>
                                      <p:tavLst>
                                        <p:tav tm="0">
                                          <p:val>
                                            <p:strVal val="#ppt_x-#ppt_w*1.125000"/>
                                          </p:val>
                                        </p:tav>
                                        <p:tav tm="100000">
                                          <p:val>
                                            <p:strVal val="#ppt_x"/>
                                          </p:val>
                                        </p:tav>
                                      </p:tavLst>
                                    </p:anim>
                                    <p:animEffect transition="in" filter="wipe(right)">
                                      <p:cBhvr>
                                        <p:cTn id="38"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65" grpId="0" bldLvl="0" animBg="1"/>
      <p:bldP spid="66" grpId="0" bldLvl="0" animBg="1"/>
      <p:bldP spid="39" grpId="0" bldLvl="0" animBg="1"/>
      <p:bldP spid="67"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endParaRPr lang="zh-CN" altLang="en-US" sz="1400" dirty="0">
                <a:solidFill>
                  <a:prstClr val="white"/>
                </a:solidFill>
                <a:latin typeface="Impact" panose="020B0806030902050204" pitchFamily="34" charset="0"/>
              </a:endParaRP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sp>
        <p:nvSpPr>
          <p:cNvPr id="14" name="矩形 13"/>
          <p:cNvSpPr/>
          <p:nvPr/>
        </p:nvSpPr>
        <p:spPr>
          <a:xfrm>
            <a:off x="228599"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
        <p:nvSpPr>
          <p:cNvPr id="20" name="矩形 19"/>
          <p:cNvSpPr/>
          <p:nvPr/>
        </p:nvSpPr>
        <p:spPr>
          <a:xfrm>
            <a:off x="1994288"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21" name="矩形 20"/>
          <p:cNvSpPr/>
          <p:nvPr/>
        </p:nvSpPr>
        <p:spPr>
          <a:xfrm>
            <a:off x="3759976"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sp>
        <p:nvSpPr>
          <p:cNvPr id="22" name="矩形 21"/>
          <p:cNvSpPr/>
          <p:nvPr/>
        </p:nvSpPr>
        <p:spPr>
          <a:xfrm>
            <a:off x="5525664"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参数问题</a:t>
            </a:r>
          </a:p>
        </p:txBody>
      </p:sp>
      <p:sp>
        <p:nvSpPr>
          <p:cNvPr id="23" name="矩形 22"/>
          <p:cNvSpPr/>
          <p:nvPr/>
        </p:nvSpPr>
        <p:spPr>
          <a:xfrm>
            <a:off x="7291353"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sp>
        <p:nvSpPr>
          <p:cNvPr id="40" name="矩形 39"/>
          <p:cNvSpPr/>
          <p:nvPr/>
        </p:nvSpPr>
        <p:spPr>
          <a:xfrm>
            <a:off x="3759976" y="1015358"/>
            <a:ext cx="1624047" cy="340433"/>
          </a:xfrm>
          <a:prstGeom prst="rect">
            <a:avLst/>
          </a:prstGeom>
          <a:solidFill>
            <a:schemeClr val="accent1"/>
          </a:solidFill>
          <a:ln>
            <a:solidFill>
              <a:schemeClr val="accent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grpSp>
        <p:nvGrpSpPr>
          <p:cNvPr id="81" name="组合 80"/>
          <p:cNvGrpSpPr/>
          <p:nvPr/>
        </p:nvGrpSpPr>
        <p:grpSpPr>
          <a:xfrm>
            <a:off x="1133994" y="3205667"/>
            <a:ext cx="6887693" cy="778235"/>
            <a:chOff x="1511992" y="4274223"/>
            <a:chExt cx="9183590" cy="1037646"/>
          </a:xfrm>
        </p:grpSpPr>
        <p:cxnSp>
          <p:nvCxnSpPr>
            <p:cNvPr id="82" name="直接连接符 81"/>
            <p:cNvCxnSpPr/>
            <p:nvPr/>
          </p:nvCxnSpPr>
          <p:spPr>
            <a:xfrm>
              <a:off x="1984000" y="4759698"/>
              <a:ext cx="8239573"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图形 109"/>
            <p:cNvSpPr/>
            <p:nvPr/>
          </p:nvSpPr>
          <p:spPr>
            <a:xfrm>
              <a:off x="3070906"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N1</a:t>
              </a:r>
              <a:endParaRPr lang="zh-CN" altLang="en-US" sz="1350" b="1" dirty="0">
                <a:solidFill>
                  <a:prstClr val="black"/>
                </a:solidFill>
              </a:endParaRPr>
            </a:p>
          </p:txBody>
        </p:sp>
        <p:pic>
          <p:nvPicPr>
            <p:cNvPr id="84"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2734" y="4560457"/>
              <a:ext cx="402740" cy="326027"/>
            </a:xfrm>
            <a:prstGeom prst="rect">
              <a:avLst/>
            </a:prstGeom>
          </p:spPr>
        </p:pic>
        <p:sp>
          <p:nvSpPr>
            <p:cNvPr id="85" name="文本框 50"/>
            <p:cNvSpPr txBox="1"/>
            <p:nvPr/>
          </p:nvSpPr>
          <p:spPr>
            <a:xfrm>
              <a:off x="4393533" y="4913089"/>
              <a:ext cx="691729"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R1</a:t>
              </a:r>
              <a:endParaRPr lang="zh-CN" altLang="en-US" sz="1350" b="1" dirty="0">
                <a:solidFill>
                  <a:prstClr val="black"/>
                </a:solidFill>
              </a:endParaRPr>
            </a:p>
          </p:txBody>
        </p:sp>
        <p:sp>
          <p:nvSpPr>
            <p:cNvPr id="89" name="图形 109"/>
            <p:cNvSpPr/>
            <p:nvPr/>
          </p:nvSpPr>
          <p:spPr>
            <a:xfrm>
              <a:off x="5810273"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N2</a:t>
              </a:r>
              <a:endParaRPr lang="zh-CN" altLang="en-US" sz="1350" b="1" dirty="0">
                <a:solidFill>
                  <a:prstClr val="black"/>
                </a:solidFill>
              </a:endParaRPr>
            </a:p>
          </p:txBody>
        </p:sp>
        <p:pic>
          <p:nvPicPr>
            <p:cNvPr id="90"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2101" y="4560457"/>
              <a:ext cx="402740" cy="326027"/>
            </a:xfrm>
            <a:prstGeom prst="rect">
              <a:avLst/>
            </a:prstGeom>
          </p:spPr>
        </p:pic>
        <p:sp>
          <p:nvSpPr>
            <p:cNvPr id="91" name="文本框 50"/>
            <p:cNvSpPr txBox="1"/>
            <p:nvPr/>
          </p:nvSpPr>
          <p:spPr>
            <a:xfrm>
              <a:off x="7159214" y="4913089"/>
              <a:ext cx="642793"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R2</a:t>
              </a:r>
              <a:endParaRPr lang="zh-CN" altLang="en-US" sz="1350" b="1" dirty="0">
                <a:solidFill>
                  <a:prstClr val="black"/>
                </a:solidFill>
              </a:endParaRPr>
            </a:p>
          </p:txBody>
        </p:sp>
        <p:sp>
          <p:nvSpPr>
            <p:cNvPr id="92" name="图形 109"/>
            <p:cNvSpPr/>
            <p:nvPr/>
          </p:nvSpPr>
          <p:spPr>
            <a:xfrm>
              <a:off x="8549640"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N3</a:t>
              </a:r>
              <a:endParaRPr lang="zh-CN" altLang="en-US" sz="1350" b="1" dirty="0">
                <a:solidFill>
                  <a:prstClr val="black"/>
                </a:solidFill>
              </a:endParaRPr>
            </a:p>
          </p:txBody>
        </p:sp>
        <p:pic>
          <p:nvPicPr>
            <p:cNvPr id="93"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3832" y="4274223"/>
              <a:ext cx="691750" cy="669070"/>
            </a:xfrm>
            <a:prstGeom prst="rect">
              <a:avLst/>
            </a:prstGeom>
          </p:spPr>
        </p:pic>
        <p:sp>
          <p:nvSpPr>
            <p:cNvPr id="94" name="文本框 93"/>
            <p:cNvSpPr txBox="1"/>
            <p:nvPr/>
          </p:nvSpPr>
          <p:spPr>
            <a:xfrm>
              <a:off x="10084046" y="4913089"/>
              <a:ext cx="587028" cy="398780"/>
            </a:xfrm>
            <a:prstGeom prst="rect">
              <a:avLst/>
            </a:prstGeom>
            <a:noFill/>
          </p:spPr>
          <p:txBody>
            <a:bodyPr wrap="square">
              <a:spAutoFit/>
            </a:bodyPr>
            <a:lstStyle/>
            <a:p>
              <a:pPr algn="ctr"/>
              <a:r>
                <a:rPr lang="en-US" altLang="zh-CN" sz="1350" b="1" dirty="0">
                  <a:solidFill>
                    <a:prstClr val="black"/>
                  </a:solidFill>
                </a:rPr>
                <a:t>H2</a:t>
              </a:r>
              <a:endParaRPr lang="zh-CN" altLang="en-US" sz="1350" b="1" dirty="0">
                <a:solidFill>
                  <a:prstClr val="black"/>
                </a:solidFill>
              </a:endParaRPr>
            </a:p>
          </p:txBody>
        </p:sp>
        <p:pic>
          <p:nvPicPr>
            <p:cNvPr id="95"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92" y="4274223"/>
              <a:ext cx="691750" cy="669070"/>
            </a:xfrm>
            <a:prstGeom prst="rect">
              <a:avLst/>
            </a:prstGeom>
          </p:spPr>
        </p:pic>
        <p:sp>
          <p:nvSpPr>
            <p:cNvPr id="96" name="文本框 95"/>
            <p:cNvSpPr txBox="1"/>
            <p:nvPr/>
          </p:nvSpPr>
          <p:spPr>
            <a:xfrm>
              <a:off x="1523150" y="4913089"/>
              <a:ext cx="691729" cy="398780"/>
            </a:xfrm>
            <a:prstGeom prst="rect">
              <a:avLst/>
            </a:prstGeom>
            <a:noFill/>
          </p:spPr>
          <p:txBody>
            <a:bodyPr wrap="square">
              <a:spAutoFit/>
            </a:bodyPr>
            <a:lstStyle/>
            <a:p>
              <a:pPr algn="ctr"/>
              <a:r>
                <a:rPr lang="en-US" altLang="zh-CN" sz="1350" b="1" dirty="0">
                  <a:solidFill>
                    <a:prstClr val="black"/>
                  </a:solidFill>
                </a:rPr>
                <a:t>H1</a:t>
              </a:r>
              <a:endParaRPr lang="zh-CN" altLang="en-US" sz="1350" b="1" dirty="0">
                <a:solidFill>
                  <a:prstClr val="black"/>
                </a:solidFill>
              </a:endParaRPr>
            </a:p>
          </p:txBody>
        </p:sp>
      </p:grpSp>
      <p:sp>
        <p:nvSpPr>
          <p:cNvPr id="97" name="íşlïḍè"/>
          <p:cNvSpPr txBox="1"/>
          <p:nvPr/>
        </p:nvSpPr>
        <p:spPr>
          <a:xfrm>
            <a:off x="1021607" y="1509091"/>
            <a:ext cx="7952999" cy="676586"/>
          </a:xfrm>
          <a:prstGeom prst="rect">
            <a:avLst/>
          </a:prstGeom>
          <a:noFill/>
        </p:spPr>
        <p:txBody>
          <a:bodyPr wrap="square" lIns="68580" tIns="34290" rIns="68580" bIns="34290" anchor="ctr">
            <a:noAutofit/>
          </a:bodyPr>
          <a:lstStyle/>
          <a:p>
            <a:r>
              <a:rPr lang="zh-CN" altLang="en-US" sz="1350" b="1" dirty="0">
                <a:solidFill>
                  <a:prstClr val="black"/>
                </a:solidFill>
              </a:rPr>
              <a:t>当路由器收到一个目的</a:t>
            </a:r>
            <a:r>
              <a:rPr lang="en-US" altLang="zh-CN" sz="1350" b="1" dirty="0">
                <a:solidFill>
                  <a:prstClr val="black"/>
                </a:solidFill>
              </a:rPr>
              <a:t>IP</a:t>
            </a:r>
            <a:r>
              <a:rPr lang="zh-CN" altLang="en-US" sz="1350" b="1" dirty="0">
                <a:solidFill>
                  <a:prstClr val="black"/>
                </a:solidFill>
              </a:rPr>
              <a:t>地址不是自己的</a:t>
            </a:r>
            <a:r>
              <a:rPr lang="en-US" altLang="zh-CN" sz="1350" b="1" dirty="0">
                <a:solidFill>
                  <a:prstClr val="black"/>
                </a:solidFill>
              </a:rPr>
              <a:t>IP</a:t>
            </a:r>
            <a:r>
              <a:rPr lang="zh-CN" altLang="en-US" sz="1350" b="1" dirty="0">
                <a:solidFill>
                  <a:prstClr val="black"/>
                </a:solidFill>
              </a:rPr>
              <a:t>数据报时，会将其首部中</a:t>
            </a:r>
            <a:r>
              <a:rPr lang="zh-CN" altLang="en-US" sz="1350" b="1" dirty="0">
                <a:solidFill>
                  <a:srgbClr val="4F81BD">
                    <a:lumMod val="75000"/>
                  </a:srgbClr>
                </a:solidFill>
              </a:rPr>
              <a:t>生存时间</a:t>
            </a:r>
            <a:r>
              <a:rPr lang="en-US" altLang="zh-CN" sz="1350" b="1" dirty="0">
                <a:solidFill>
                  <a:srgbClr val="4F81BD">
                    <a:lumMod val="75000"/>
                  </a:srgbClr>
                </a:solidFill>
              </a:rPr>
              <a:t>TTL</a:t>
            </a:r>
            <a:r>
              <a:rPr lang="zh-CN" altLang="en-US" sz="1350" b="1" dirty="0">
                <a:solidFill>
                  <a:srgbClr val="4F81BD">
                    <a:lumMod val="75000"/>
                  </a:srgbClr>
                </a:solidFill>
              </a:rPr>
              <a:t>字段的值减</a:t>
            </a:r>
            <a:r>
              <a:rPr lang="en-US" altLang="zh-CN" sz="1350" b="1" dirty="0">
                <a:solidFill>
                  <a:srgbClr val="4F81BD">
                    <a:lumMod val="75000"/>
                  </a:srgbClr>
                </a:solidFill>
              </a:rPr>
              <a:t>1</a:t>
            </a:r>
            <a:r>
              <a:rPr lang="zh-CN" altLang="en-US" sz="1350" b="1" dirty="0">
                <a:solidFill>
                  <a:prstClr val="black"/>
                </a:solidFill>
              </a:rPr>
              <a:t>。若结果不为</a:t>
            </a:r>
            <a:r>
              <a:rPr lang="en-US" altLang="zh-CN" sz="1350" b="1" dirty="0">
                <a:solidFill>
                  <a:prstClr val="black"/>
                </a:solidFill>
              </a:rPr>
              <a:t>0</a:t>
            </a:r>
            <a:r>
              <a:rPr lang="zh-CN" altLang="en-US" sz="1350" b="1" dirty="0">
                <a:solidFill>
                  <a:prstClr val="black"/>
                </a:solidFill>
              </a:rPr>
              <a:t>，则路由器将该数据报转发出去；</a:t>
            </a:r>
            <a:r>
              <a:rPr lang="zh-CN" altLang="en-US" sz="1350" b="1" dirty="0">
                <a:solidFill>
                  <a:srgbClr val="4F81BD">
                    <a:lumMod val="75000"/>
                  </a:srgbClr>
                </a:solidFill>
              </a:rPr>
              <a:t>若结果为</a:t>
            </a:r>
            <a:r>
              <a:rPr lang="en-US" altLang="zh-CN" sz="1350" b="1" dirty="0">
                <a:solidFill>
                  <a:srgbClr val="4F81BD">
                    <a:lumMod val="75000"/>
                  </a:srgbClr>
                </a:solidFill>
              </a:rPr>
              <a:t>0</a:t>
            </a:r>
            <a:r>
              <a:rPr lang="zh-CN" altLang="en-US" sz="1350" b="1" dirty="0">
                <a:solidFill>
                  <a:prstClr val="black"/>
                </a:solidFill>
              </a:rPr>
              <a:t>，</a:t>
            </a:r>
            <a:r>
              <a:rPr lang="zh-CN" altLang="en-US" sz="1350" b="1" dirty="0">
                <a:solidFill>
                  <a:srgbClr val="4F81BD">
                    <a:lumMod val="75000"/>
                  </a:srgbClr>
                </a:solidFill>
              </a:rPr>
              <a:t>路由器不但要丢弃该数据报</a:t>
            </a:r>
            <a:r>
              <a:rPr lang="zh-CN" altLang="en-US" sz="1350" b="1" dirty="0">
                <a:solidFill>
                  <a:prstClr val="black"/>
                </a:solidFill>
              </a:rPr>
              <a:t>，</a:t>
            </a:r>
            <a:r>
              <a:rPr lang="zh-CN" altLang="en-US" sz="1350" b="1" dirty="0">
                <a:solidFill>
                  <a:srgbClr val="4F81BD">
                    <a:lumMod val="75000"/>
                  </a:srgbClr>
                </a:solidFill>
              </a:rPr>
              <a:t>还要向发送该</a:t>
            </a:r>
            <a:r>
              <a:rPr lang="en-US" altLang="zh-CN" sz="1350" b="1" dirty="0">
                <a:solidFill>
                  <a:srgbClr val="4F81BD">
                    <a:lumMod val="75000"/>
                  </a:srgbClr>
                </a:solidFill>
              </a:rPr>
              <a:t>IP</a:t>
            </a:r>
            <a:r>
              <a:rPr lang="zh-CN" altLang="en-US" sz="1350" b="1" dirty="0">
                <a:solidFill>
                  <a:srgbClr val="4F81BD">
                    <a:lumMod val="75000"/>
                  </a:srgbClr>
                </a:solidFill>
              </a:rPr>
              <a:t>数据报的源点发送时间超过（超时）报文</a:t>
            </a:r>
            <a:r>
              <a:rPr lang="zh-CN" altLang="en-US" sz="1350" b="1" dirty="0">
                <a:solidFill>
                  <a:prstClr val="black"/>
                </a:solidFill>
              </a:rPr>
              <a:t>。</a:t>
            </a:r>
            <a:endParaRPr lang="en-US" altLang="zh-CN" sz="1350" b="1" dirty="0">
              <a:solidFill>
                <a:prstClr val="black"/>
              </a:solidFill>
            </a:endParaRPr>
          </a:p>
        </p:txBody>
      </p:sp>
      <p:sp>
        <p:nvSpPr>
          <p:cNvPr id="98" name="矩形 97"/>
          <p:cNvSpPr/>
          <p:nvPr/>
        </p:nvSpPr>
        <p:spPr>
          <a:xfrm>
            <a:off x="828876" y="1538723"/>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99" name="标注: 右箭头 98"/>
          <p:cNvSpPr/>
          <p:nvPr/>
        </p:nvSpPr>
        <p:spPr>
          <a:xfrm>
            <a:off x="1714298" y="3279425"/>
            <a:ext cx="705957" cy="226942"/>
          </a:xfrm>
          <a:prstGeom prst="rightArrowCallout">
            <a:avLst>
              <a:gd name="adj1" fmla="val 25000"/>
              <a:gd name="adj2" fmla="val 25000"/>
              <a:gd name="adj3" fmla="val 25000"/>
              <a:gd name="adj4" fmla="val 82495"/>
            </a:avLst>
          </a:prstGeom>
          <a:ln>
            <a:solidFill>
              <a:schemeClr val="tx1"/>
            </a:solidFill>
            <a:tailEnd type="none"/>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350" b="1" dirty="0">
                <a:solidFill>
                  <a:prstClr val="black"/>
                </a:solidFill>
              </a:rPr>
              <a:t>TTL=2</a:t>
            </a:r>
            <a:endParaRPr lang="zh-CN" altLang="en-US" sz="1350" b="1" dirty="0">
              <a:solidFill>
                <a:prstClr val="black"/>
              </a:solidFill>
            </a:endParaRPr>
          </a:p>
        </p:txBody>
      </p:sp>
      <p:sp>
        <p:nvSpPr>
          <p:cNvPr id="101" name="标注: 右箭头 100"/>
          <p:cNvSpPr/>
          <p:nvPr/>
        </p:nvSpPr>
        <p:spPr>
          <a:xfrm>
            <a:off x="2816738" y="3279425"/>
            <a:ext cx="705957" cy="226942"/>
          </a:xfrm>
          <a:prstGeom prst="rightArrowCallout">
            <a:avLst>
              <a:gd name="adj1" fmla="val 25000"/>
              <a:gd name="adj2" fmla="val 25000"/>
              <a:gd name="adj3" fmla="val 25000"/>
              <a:gd name="adj4" fmla="val 82495"/>
            </a:avLst>
          </a:prstGeom>
          <a:ln>
            <a:solidFill>
              <a:schemeClr val="tx1"/>
            </a:solidFill>
            <a:tailEnd type="none"/>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350" b="1" dirty="0">
                <a:solidFill>
                  <a:prstClr val="black"/>
                </a:solidFill>
              </a:rPr>
              <a:t>TTL=2</a:t>
            </a:r>
            <a:endParaRPr lang="zh-CN" altLang="en-US" sz="1350" b="1" dirty="0">
              <a:solidFill>
                <a:prstClr val="black"/>
              </a:solidFill>
            </a:endParaRPr>
          </a:p>
        </p:txBody>
      </p:sp>
      <p:sp>
        <p:nvSpPr>
          <p:cNvPr id="3" name="文本框 2"/>
          <p:cNvSpPr txBox="1"/>
          <p:nvPr/>
        </p:nvSpPr>
        <p:spPr>
          <a:xfrm>
            <a:off x="2998042" y="2545793"/>
            <a:ext cx="1049305" cy="714375"/>
          </a:xfrm>
          <a:prstGeom prst="rect">
            <a:avLst/>
          </a:prstGeom>
          <a:noFill/>
        </p:spPr>
        <p:txBody>
          <a:bodyPr wrap="square" rtlCol="0">
            <a:spAutoFit/>
          </a:bodyPr>
          <a:lstStyle/>
          <a:p>
            <a:pPr algn="ctr"/>
            <a:r>
              <a:rPr lang="en-US" altLang="zh-CN" sz="1350" b="1" dirty="0">
                <a:solidFill>
                  <a:srgbClr val="8064A2"/>
                </a:solidFill>
              </a:rPr>
              <a:t>TTL</a:t>
            </a:r>
            <a:r>
              <a:rPr lang="zh-CN" altLang="en-US" sz="1350" b="1" dirty="0">
                <a:solidFill>
                  <a:srgbClr val="8064A2"/>
                </a:solidFill>
              </a:rPr>
              <a:t>减</a:t>
            </a:r>
            <a:r>
              <a:rPr lang="en-US" altLang="zh-CN" sz="1350" b="1" dirty="0">
                <a:solidFill>
                  <a:srgbClr val="8064A2"/>
                </a:solidFill>
              </a:rPr>
              <a:t>1</a:t>
            </a:r>
          </a:p>
          <a:p>
            <a:pPr algn="ctr"/>
            <a:r>
              <a:rPr lang="zh-CN" altLang="en-US" sz="1350" b="1" dirty="0">
                <a:solidFill>
                  <a:srgbClr val="8064A2"/>
                </a:solidFill>
              </a:rPr>
              <a:t>结果不为</a:t>
            </a:r>
            <a:r>
              <a:rPr lang="en-US" altLang="zh-CN" sz="1350" b="1" dirty="0">
                <a:solidFill>
                  <a:srgbClr val="8064A2"/>
                </a:solidFill>
              </a:rPr>
              <a:t>0</a:t>
            </a:r>
          </a:p>
          <a:p>
            <a:pPr algn="ctr"/>
            <a:r>
              <a:rPr lang="zh-CN" altLang="en-US" sz="1350" b="1" dirty="0">
                <a:solidFill>
                  <a:srgbClr val="8064A2"/>
                </a:solidFill>
              </a:rPr>
              <a:t>继续转发</a:t>
            </a:r>
          </a:p>
        </p:txBody>
      </p:sp>
      <p:sp>
        <p:nvSpPr>
          <p:cNvPr id="103" name="标注: 右箭头 102"/>
          <p:cNvSpPr/>
          <p:nvPr/>
        </p:nvSpPr>
        <p:spPr>
          <a:xfrm>
            <a:off x="3759976" y="3280814"/>
            <a:ext cx="705957" cy="226942"/>
          </a:xfrm>
          <a:prstGeom prst="rightArrowCallout">
            <a:avLst>
              <a:gd name="adj1" fmla="val 25000"/>
              <a:gd name="adj2" fmla="val 25000"/>
              <a:gd name="adj3" fmla="val 25000"/>
              <a:gd name="adj4" fmla="val 82495"/>
            </a:avLst>
          </a:prstGeom>
          <a:ln>
            <a:solidFill>
              <a:schemeClr val="tx1"/>
            </a:solidFill>
            <a:tailEnd type="none"/>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350" b="1" dirty="0">
                <a:solidFill>
                  <a:prstClr val="black"/>
                </a:solidFill>
              </a:rPr>
              <a:t>TTL=1</a:t>
            </a:r>
            <a:endParaRPr lang="zh-CN" altLang="en-US" sz="1350" b="1" dirty="0">
              <a:solidFill>
                <a:prstClr val="black"/>
              </a:solidFill>
            </a:endParaRPr>
          </a:p>
        </p:txBody>
      </p:sp>
      <p:sp>
        <p:nvSpPr>
          <p:cNvPr id="104" name="标注: 右箭头 103"/>
          <p:cNvSpPr/>
          <p:nvPr/>
        </p:nvSpPr>
        <p:spPr>
          <a:xfrm>
            <a:off x="4832902" y="3279425"/>
            <a:ext cx="705957" cy="226942"/>
          </a:xfrm>
          <a:prstGeom prst="rightArrowCallout">
            <a:avLst>
              <a:gd name="adj1" fmla="val 25000"/>
              <a:gd name="adj2" fmla="val 25000"/>
              <a:gd name="adj3" fmla="val 25000"/>
              <a:gd name="adj4" fmla="val 82495"/>
            </a:avLst>
          </a:prstGeom>
          <a:ln>
            <a:solidFill>
              <a:schemeClr val="tx1"/>
            </a:solidFill>
            <a:tailEnd type="none"/>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350" b="1" dirty="0">
                <a:solidFill>
                  <a:prstClr val="black"/>
                </a:solidFill>
              </a:rPr>
              <a:t>TTL=1</a:t>
            </a:r>
            <a:endParaRPr lang="zh-CN" altLang="en-US" sz="1350" b="1" dirty="0">
              <a:solidFill>
                <a:prstClr val="black"/>
              </a:solidFill>
            </a:endParaRPr>
          </a:p>
        </p:txBody>
      </p:sp>
      <p:sp>
        <p:nvSpPr>
          <p:cNvPr id="105" name="文本框 104"/>
          <p:cNvSpPr txBox="1"/>
          <p:nvPr/>
        </p:nvSpPr>
        <p:spPr>
          <a:xfrm>
            <a:off x="4972328" y="2599876"/>
            <a:ext cx="1204807" cy="922020"/>
          </a:xfrm>
          <a:prstGeom prst="rect">
            <a:avLst/>
          </a:prstGeom>
          <a:noFill/>
        </p:spPr>
        <p:txBody>
          <a:bodyPr wrap="square" rtlCol="0">
            <a:spAutoFit/>
          </a:bodyPr>
          <a:lstStyle/>
          <a:p>
            <a:pPr algn="ctr"/>
            <a:r>
              <a:rPr lang="en-US" altLang="zh-CN" sz="1350" b="1" dirty="0">
                <a:solidFill>
                  <a:srgbClr val="4F81BD">
                    <a:lumMod val="75000"/>
                  </a:srgbClr>
                </a:solidFill>
              </a:rPr>
              <a:t>TTL</a:t>
            </a:r>
            <a:r>
              <a:rPr lang="zh-CN" altLang="en-US" sz="1350" b="1" dirty="0">
                <a:solidFill>
                  <a:srgbClr val="4F81BD">
                    <a:lumMod val="75000"/>
                  </a:srgbClr>
                </a:solidFill>
              </a:rPr>
              <a:t>减</a:t>
            </a:r>
            <a:r>
              <a:rPr lang="en-US" altLang="zh-CN" sz="1350" b="1" dirty="0">
                <a:solidFill>
                  <a:srgbClr val="4F81BD">
                    <a:lumMod val="75000"/>
                  </a:srgbClr>
                </a:solidFill>
              </a:rPr>
              <a:t>1</a:t>
            </a:r>
          </a:p>
          <a:p>
            <a:pPr algn="ctr"/>
            <a:r>
              <a:rPr lang="zh-CN" altLang="en-US" sz="1350" b="1" dirty="0">
                <a:solidFill>
                  <a:srgbClr val="4F81BD">
                    <a:lumMod val="75000"/>
                  </a:srgbClr>
                </a:solidFill>
              </a:rPr>
              <a:t>结果为</a:t>
            </a:r>
            <a:r>
              <a:rPr lang="en-US" altLang="zh-CN" sz="1350" b="1" dirty="0">
                <a:solidFill>
                  <a:srgbClr val="4F81BD">
                    <a:lumMod val="75000"/>
                  </a:srgbClr>
                </a:solidFill>
              </a:rPr>
              <a:t>0</a:t>
            </a:r>
          </a:p>
          <a:p>
            <a:pPr algn="ctr"/>
            <a:r>
              <a:rPr lang="zh-CN" altLang="en-US" sz="1350" b="1" dirty="0">
                <a:solidFill>
                  <a:srgbClr val="4F81BD">
                    <a:lumMod val="75000"/>
                  </a:srgbClr>
                </a:solidFill>
              </a:rPr>
              <a:t>丢弃该数据报</a:t>
            </a:r>
          </a:p>
        </p:txBody>
      </p:sp>
      <p:grpSp>
        <p:nvGrpSpPr>
          <p:cNvPr id="106" name="组合 105"/>
          <p:cNvGrpSpPr/>
          <p:nvPr/>
        </p:nvGrpSpPr>
        <p:grpSpPr>
          <a:xfrm>
            <a:off x="1501779" y="2078702"/>
            <a:ext cx="6356155" cy="1111555"/>
            <a:chOff x="2002372" y="2771603"/>
            <a:chExt cx="8474873" cy="1482073"/>
          </a:xfrm>
        </p:grpSpPr>
        <p:cxnSp>
          <p:nvCxnSpPr>
            <p:cNvPr id="107" name="连接符: 曲线 106"/>
            <p:cNvCxnSpPr/>
            <p:nvPr/>
          </p:nvCxnSpPr>
          <p:spPr>
            <a:xfrm rot="16200000" flipH="1">
              <a:off x="6225379" y="1810"/>
              <a:ext cx="28858" cy="8474873"/>
            </a:xfrm>
            <a:prstGeom prst="curvedConnector3">
              <a:avLst>
                <a:gd name="adj1" fmla="val -4355278"/>
              </a:avLst>
            </a:prstGeom>
            <a:ln w="63500">
              <a:solidFill>
                <a:srgbClr val="00B0F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5293018" y="2771603"/>
              <a:ext cx="1621536" cy="398780"/>
            </a:xfrm>
            <a:prstGeom prst="rect">
              <a:avLst/>
            </a:prstGeom>
            <a:solidFill>
              <a:schemeClr val="bg1"/>
            </a:solidFill>
          </p:spPr>
          <p:txBody>
            <a:bodyPr wrap="square" rtlCol="0">
              <a:spAutoFit/>
            </a:bodyPr>
            <a:lstStyle/>
            <a:p>
              <a:pPr algn="ctr"/>
              <a:r>
                <a:rPr lang="zh-CN" altLang="en-US" sz="1350" b="1" dirty="0">
                  <a:solidFill>
                    <a:srgbClr val="00B0F0"/>
                  </a:solidFill>
                </a:rPr>
                <a:t>发送</a:t>
              </a:r>
              <a:r>
                <a:rPr lang="en-US" altLang="zh-CN" sz="1350" b="1" dirty="0">
                  <a:solidFill>
                    <a:srgbClr val="00B0F0"/>
                  </a:solidFill>
                </a:rPr>
                <a:t>IP</a:t>
              </a:r>
              <a:r>
                <a:rPr lang="zh-CN" altLang="en-US" sz="1350" b="1" dirty="0">
                  <a:solidFill>
                    <a:srgbClr val="00B0F0"/>
                  </a:solidFill>
                </a:rPr>
                <a:t>数据报</a:t>
              </a:r>
            </a:p>
          </p:txBody>
        </p:sp>
      </p:grpSp>
      <p:sp>
        <p:nvSpPr>
          <p:cNvPr id="109" name="对话气泡: 圆角矩形 108"/>
          <p:cNvSpPr/>
          <p:nvPr/>
        </p:nvSpPr>
        <p:spPr>
          <a:xfrm>
            <a:off x="5118288" y="4393444"/>
            <a:ext cx="2173065" cy="365514"/>
          </a:xfrm>
          <a:prstGeom prst="wedgeRoundRectCallout">
            <a:avLst>
              <a:gd name="adj1" fmla="val -92212"/>
              <a:gd name="adj2" fmla="val -3078"/>
              <a:gd name="adj3" fmla="val 16667"/>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350" b="1" dirty="0">
                <a:solidFill>
                  <a:prstClr val="black"/>
                </a:solidFill>
              </a:rPr>
              <a:t>类型：时间超过（超时）</a:t>
            </a:r>
          </a:p>
        </p:txBody>
      </p:sp>
      <p:grpSp>
        <p:nvGrpSpPr>
          <p:cNvPr id="110" name="组合 109"/>
          <p:cNvGrpSpPr/>
          <p:nvPr/>
        </p:nvGrpSpPr>
        <p:grpSpPr>
          <a:xfrm>
            <a:off x="1406524" y="3957053"/>
            <a:ext cx="4208697" cy="801359"/>
            <a:chOff x="1875365" y="5276071"/>
            <a:chExt cx="5611596" cy="1068478"/>
          </a:xfrm>
        </p:grpSpPr>
        <p:cxnSp>
          <p:nvCxnSpPr>
            <p:cNvPr id="111" name="连接符: 曲线 110"/>
            <p:cNvCxnSpPr/>
            <p:nvPr/>
          </p:nvCxnSpPr>
          <p:spPr>
            <a:xfrm rot="5400000">
              <a:off x="4674813" y="2476623"/>
              <a:ext cx="12700" cy="5611596"/>
            </a:xfrm>
            <a:prstGeom prst="curvedConnector3">
              <a:avLst>
                <a:gd name="adj1" fmla="val 5736693"/>
              </a:avLst>
            </a:prstGeom>
            <a:ln w="635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2" name="组合 111"/>
            <p:cNvGrpSpPr/>
            <p:nvPr/>
          </p:nvGrpSpPr>
          <p:grpSpPr>
            <a:xfrm>
              <a:off x="3435330" y="5514882"/>
              <a:ext cx="2597547" cy="829667"/>
              <a:chOff x="2002371" y="4867240"/>
              <a:chExt cx="2597547" cy="829667"/>
            </a:xfrm>
          </p:grpSpPr>
          <p:sp>
            <p:nvSpPr>
              <p:cNvPr id="113" name="标注: 左箭头 112"/>
              <p:cNvSpPr/>
              <p:nvPr/>
            </p:nvSpPr>
            <p:spPr>
              <a:xfrm>
                <a:off x="2002371" y="4867240"/>
                <a:ext cx="2597547" cy="829667"/>
              </a:xfrm>
              <a:prstGeom prst="leftArrowCallout">
                <a:avLst>
                  <a:gd name="adj1" fmla="val 25000"/>
                  <a:gd name="adj2" fmla="val 25000"/>
                  <a:gd name="adj3" fmla="val 20243"/>
                  <a:gd name="adj4" fmla="val 89792"/>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endParaRPr lang="en-US" altLang="zh-CN" sz="1350" b="1" dirty="0">
                  <a:solidFill>
                    <a:prstClr val="black"/>
                  </a:solidFill>
                </a:endParaRPr>
              </a:p>
              <a:p>
                <a:pPr algn="ctr"/>
                <a:endParaRPr lang="en-US" altLang="zh-CN" sz="1350" b="1" dirty="0">
                  <a:solidFill>
                    <a:prstClr val="black"/>
                  </a:solidFill>
                </a:endParaRPr>
              </a:p>
              <a:p>
                <a:pPr algn="ctr"/>
                <a:endParaRPr lang="zh-CN" altLang="en-US" sz="1350" b="1" dirty="0">
                  <a:solidFill>
                    <a:prstClr val="white"/>
                  </a:solidFill>
                </a:endParaRPr>
              </a:p>
            </p:txBody>
          </p:sp>
          <p:sp>
            <p:nvSpPr>
              <p:cNvPr id="114" name="矩形 113"/>
              <p:cNvSpPr/>
              <p:nvPr/>
            </p:nvSpPr>
            <p:spPr>
              <a:xfrm>
                <a:off x="2330909" y="5210283"/>
                <a:ext cx="2201825" cy="387980"/>
              </a:xfrm>
              <a:prstGeom prst="rect">
                <a:avLst/>
              </a:prstGeom>
              <a:solidFill>
                <a:schemeClr val="accent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white"/>
                    </a:solidFill>
                  </a:rPr>
                  <a:t>ICMP</a:t>
                </a:r>
                <a:r>
                  <a:rPr lang="zh-CN" altLang="en-US" sz="1350" b="1" dirty="0">
                    <a:solidFill>
                      <a:prstClr val="white"/>
                    </a:solidFill>
                  </a:rPr>
                  <a:t>差错报告报文</a:t>
                </a:r>
              </a:p>
            </p:txBody>
          </p:sp>
        </p:grpSp>
      </p:grpSp>
    </p:spTree>
    <p:custDataLst>
      <p:tags r:id="rId1"/>
    </p:custDataLst>
    <p:extLst>
      <p:ext uri="{BB962C8B-B14F-4D97-AF65-F5344CB8AC3E}">
        <p14:creationId xmlns:p14="http://schemas.microsoft.com/office/powerpoint/2010/main" val="4169470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 calcmode="lin" valueType="num">
                                      <p:cBhvr>
                                        <p:cTn id="14" dur="500" fill="hold"/>
                                        <p:tgtEl>
                                          <p:spTgt spid="98"/>
                                        </p:tgtEl>
                                        <p:attrNameLst>
                                          <p:attrName>style.rotation</p:attrName>
                                        </p:attrNameLst>
                                      </p:cBhvr>
                                      <p:tavLst>
                                        <p:tav tm="0">
                                          <p:val>
                                            <p:fltVal val="360"/>
                                          </p:val>
                                        </p:tav>
                                        <p:tav tm="100000">
                                          <p:val>
                                            <p:fltVal val="0"/>
                                          </p:val>
                                        </p:tav>
                                      </p:tavLst>
                                    </p:anim>
                                    <p:animEffect transition="in" filter="fade">
                                      <p:cBhvr>
                                        <p:cTn id="15" dur="500"/>
                                        <p:tgtEl>
                                          <p:spTgt spid="98"/>
                                        </p:tgtEl>
                                      </p:cBhvr>
                                    </p:animEffect>
                                  </p:childTnLst>
                                </p:cTn>
                              </p:par>
                            </p:childTnLst>
                          </p:cTn>
                        </p:par>
                        <p:par>
                          <p:cTn id="16" fill="hold">
                            <p:stCondLst>
                              <p:cond delay="500"/>
                            </p:stCondLst>
                            <p:childTnLst>
                              <p:par>
                                <p:cTn id="17" presetID="1" presetClass="entr" presetSubtype="0" fill="hold" grpId="0" nodeType="afterEffect">
                                  <p:stCondLst>
                                    <p:cond delay="0"/>
                                  </p:stCondLst>
                                  <p:iterate type="lt">
                                    <p:tmAbs val="100"/>
                                  </p:iterate>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wipe(left)">
                                      <p:cBhvr>
                                        <p:cTn id="23" dur="1000"/>
                                        <p:tgtEl>
                                          <p:spTgt spid="106"/>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99"/>
                                        </p:tgtEl>
                                        <p:attrNameLst>
                                          <p:attrName>style.visibility</p:attrName>
                                        </p:attrNameLst>
                                      </p:cBhvr>
                                      <p:to>
                                        <p:strVal val="visible"/>
                                      </p:to>
                                    </p:set>
                                    <p:anim calcmode="lin" valueType="num">
                                      <p:cBhvr additive="base">
                                        <p:cTn id="28" dur="500"/>
                                        <p:tgtEl>
                                          <p:spTgt spid="99"/>
                                        </p:tgtEl>
                                        <p:attrNameLst>
                                          <p:attrName>ppt_x</p:attrName>
                                        </p:attrNameLst>
                                      </p:cBhvr>
                                      <p:tavLst>
                                        <p:tav tm="0">
                                          <p:val>
                                            <p:strVal val="#ppt_x-#ppt_w*1.125000"/>
                                          </p:val>
                                        </p:tav>
                                        <p:tav tm="100000">
                                          <p:val>
                                            <p:strVal val="#ppt_x"/>
                                          </p:val>
                                        </p:tav>
                                      </p:tavLst>
                                    </p:anim>
                                    <p:animEffect transition="in" filter="wipe(right)">
                                      <p:cBhvr>
                                        <p:cTn id="29" dur="500"/>
                                        <p:tgtEl>
                                          <p:spTgt spid="99"/>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101"/>
                                        </p:tgtEl>
                                        <p:attrNameLst>
                                          <p:attrName>style.visibility</p:attrName>
                                        </p:attrNameLst>
                                      </p:cBhvr>
                                      <p:to>
                                        <p:strVal val="visible"/>
                                      </p:to>
                                    </p:set>
                                    <p:anim calcmode="lin" valueType="num">
                                      <p:cBhvr additive="base">
                                        <p:cTn id="34" dur="500"/>
                                        <p:tgtEl>
                                          <p:spTgt spid="101"/>
                                        </p:tgtEl>
                                        <p:attrNameLst>
                                          <p:attrName>ppt_x</p:attrName>
                                        </p:attrNameLst>
                                      </p:cBhvr>
                                      <p:tavLst>
                                        <p:tav tm="0">
                                          <p:val>
                                            <p:strVal val="#ppt_x-#ppt_w*1.125000"/>
                                          </p:val>
                                        </p:tav>
                                        <p:tav tm="100000">
                                          <p:val>
                                            <p:strVal val="#ppt_x"/>
                                          </p:val>
                                        </p:tav>
                                      </p:tavLst>
                                    </p:anim>
                                    <p:animEffect transition="in" filter="wipe(right)">
                                      <p:cBhvr>
                                        <p:cTn id="35" dur="500"/>
                                        <p:tgtEl>
                                          <p:spTgt spid="101"/>
                                        </p:tgtEl>
                                      </p:cBhvr>
                                    </p:animEffect>
                                  </p:child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p:tgtEl>
                                          <p:spTgt spid="3"/>
                                        </p:tgtEl>
                                        <p:attrNameLst>
                                          <p:attrName>ppt_y</p:attrName>
                                        </p:attrNameLst>
                                      </p:cBhvr>
                                      <p:tavLst>
                                        <p:tav tm="0">
                                          <p:val>
                                            <p:strVal val="#ppt_y+#ppt_h*1.125000"/>
                                          </p:val>
                                        </p:tav>
                                        <p:tav tm="100000">
                                          <p:val>
                                            <p:strVal val="#ppt_y"/>
                                          </p:val>
                                        </p:tav>
                                      </p:tavLst>
                                    </p:anim>
                                    <p:animEffect transition="in" filter="wipe(up)">
                                      <p:cBhvr>
                                        <p:cTn id="41" dur="500"/>
                                        <p:tgtEl>
                                          <p:spTgt spid="3"/>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8" fill="hold" grpId="0" nodeType="clickEffect">
                                  <p:stCondLst>
                                    <p:cond delay="0"/>
                                  </p:stCondLst>
                                  <p:childTnLst>
                                    <p:set>
                                      <p:cBhvr>
                                        <p:cTn id="45" dur="1" fill="hold">
                                          <p:stCondLst>
                                            <p:cond delay="0"/>
                                          </p:stCondLst>
                                        </p:cTn>
                                        <p:tgtEl>
                                          <p:spTgt spid="103"/>
                                        </p:tgtEl>
                                        <p:attrNameLst>
                                          <p:attrName>style.visibility</p:attrName>
                                        </p:attrNameLst>
                                      </p:cBhvr>
                                      <p:to>
                                        <p:strVal val="visible"/>
                                      </p:to>
                                    </p:set>
                                    <p:anim calcmode="lin" valueType="num">
                                      <p:cBhvr additive="base">
                                        <p:cTn id="46" dur="500"/>
                                        <p:tgtEl>
                                          <p:spTgt spid="103"/>
                                        </p:tgtEl>
                                        <p:attrNameLst>
                                          <p:attrName>ppt_x</p:attrName>
                                        </p:attrNameLst>
                                      </p:cBhvr>
                                      <p:tavLst>
                                        <p:tav tm="0">
                                          <p:val>
                                            <p:strVal val="#ppt_x-#ppt_w*1.125000"/>
                                          </p:val>
                                        </p:tav>
                                        <p:tav tm="100000">
                                          <p:val>
                                            <p:strVal val="#ppt_x"/>
                                          </p:val>
                                        </p:tav>
                                      </p:tavLst>
                                    </p:anim>
                                    <p:animEffect transition="in" filter="wipe(right)">
                                      <p:cBhvr>
                                        <p:cTn id="47" dur="500"/>
                                        <p:tgtEl>
                                          <p:spTgt spid="103"/>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8" fill="hold" grpId="0" nodeType="clickEffect">
                                  <p:stCondLst>
                                    <p:cond delay="0"/>
                                  </p:stCondLst>
                                  <p:childTnLst>
                                    <p:set>
                                      <p:cBhvr>
                                        <p:cTn id="51" dur="1" fill="hold">
                                          <p:stCondLst>
                                            <p:cond delay="0"/>
                                          </p:stCondLst>
                                        </p:cTn>
                                        <p:tgtEl>
                                          <p:spTgt spid="104"/>
                                        </p:tgtEl>
                                        <p:attrNameLst>
                                          <p:attrName>style.visibility</p:attrName>
                                        </p:attrNameLst>
                                      </p:cBhvr>
                                      <p:to>
                                        <p:strVal val="visible"/>
                                      </p:to>
                                    </p:set>
                                    <p:anim calcmode="lin" valueType="num">
                                      <p:cBhvr additive="base">
                                        <p:cTn id="52" dur="500"/>
                                        <p:tgtEl>
                                          <p:spTgt spid="104"/>
                                        </p:tgtEl>
                                        <p:attrNameLst>
                                          <p:attrName>ppt_x</p:attrName>
                                        </p:attrNameLst>
                                      </p:cBhvr>
                                      <p:tavLst>
                                        <p:tav tm="0">
                                          <p:val>
                                            <p:strVal val="#ppt_x-#ppt_w*1.125000"/>
                                          </p:val>
                                        </p:tav>
                                        <p:tav tm="100000">
                                          <p:val>
                                            <p:strVal val="#ppt_x"/>
                                          </p:val>
                                        </p:tav>
                                      </p:tavLst>
                                    </p:anim>
                                    <p:animEffect transition="in" filter="wipe(right)">
                                      <p:cBhvr>
                                        <p:cTn id="53" dur="500"/>
                                        <p:tgtEl>
                                          <p:spTgt spid="104"/>
                                        </p:tgtEl>
                                      </p:cBhvr>
                                    </p:animEffect>
                                  </p:childTnLst>
                                </p:cTn>
                              </p:par>
                            </p:childTnLst>
                          </p:cTn>
                        </p:par>
                      </p:childTnLst>
                    </p:cTn>
                  </p:par>
                  <p:par>
                    <p:cTn id="54" fill="hold">
                      <p:stCondLst>
                        <p:cond delay="indefinite"/>
                      </p:stCondLst>
                      <p:childTnLst>
                        <p:par>
                          <p:cTn id="55" fill="hold">
                            <p:stCondLst>
                              <p:cond delay="0"/>
                            </p:stCondLst>
                            <p:childTnLst>
                              <p:par>
                                <p:cTn id="56" presetID="12" presetClass="entr" presetSubtype="4" fill="hold" grpId="0" nodeType="clickEffect">
                                  <p:stCondLst>
                                    <p:cond delay="0"/>
                                  </p:stCondLst>
                                  <p:childTnLst>
                                    <p:set>
                                      <p:cBhvr>
                                        <p:cTn id="57" dur="1" fill="hold">
                                          <p:stCondLst>
                                            <p:cond delay="0"/>
                                          </p:stCondLst>
                                        </p:cTn>
                                        <p:tgtEl>
                                          <p:spTgt spid="105"/>
                                        </p:tgtEl>
                                        <p:attrNameLst>
                                          <p:attrName>style.visibility</p:attrName>
                                        </p:attrNameLst>
                                      </p:cBhvr>
                                      <p:to>
                                        <p:strVal val="visible"/>
                                      </p:to>
                                    </p:set>
                                    <p:anim calcmode="lin" valueType="num">
                                      <p:cBhvr additive="base">
                                        <p:cTn id="58" dur="500"/>
                                        <p:tgtEl>
                                          <p:spTgt spid="105"/>
                                        </p:tgtEl>
                                        <p:attrNameLst>
                                          <p:attrName>ppt_y</p:attrName>
                                        </p:attrNameLst>
                                      </p:cBhvr>
                                      <p:tavLst>
                                        <p:tav tm="0">
                                          <p:val>
                                            <p:strVal val="#ppt_y+#ppt_h*1.125000"/>
                                          </p:val>
                                        </p:tav>
                                        <p:tav tm="100000">
                                          <p:val>
                                            <p:strVal val="#ppt_y"/>
                                          </p:val>
                                        </p:tav>
                                      </p:tavLst>
                                    </p:anim>
                                    <p:animEffect transition="in" filter="wipe(up)">
                                      <p:cBhvr>
                                        <p:cTn id="59" dur="500"/>
                                        <p:tgtEl>
                                          <p:spTgt spid="10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2" fill="hold" nodeType="clickEffect">
                                  <p:stCondLst>
                                    <p:cond delay="0"/>
                                  </p:stCondLst>
                                  <p:childTnLst>
                                    <p:set>
                                      <p:cBhvr>
                                        <p:cTn id="63" dur="1" fill="hold">
                                          <p:stCondLst>
                                            <p:cond delay="0"/>
                                          </p:stCondLst>
                                        </p:cTn>
                                        <p:tgtEl>
                                          <p:spTgt spid="110"/>
                                        </p:tgtEl>
                                        <p:attrNameLst>
                                          <p:attrName>style.visibility</p:attrName>
                                        </p:attrNameLst>
                                      </p:cBhvr>
                                      <p:to>
                                        <p:strVal val="visible"/>
                                      </p:to>
                                    </p:set>
                                    <p:animEffect transition="in" filter="wipe(right)">
                                      <p:cBhvr>
                                        <p:cTn id="64" dur="1000"/>
                                        <p:tgtEl>
                                          <p:spTgt spid="110"/>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8" fill="hold" grpId="0" nodeType="clickEffect">
                                  <p:stCondLst>
                                    <p:cond delay="0"/>
                                  </p:stCondLst>
                                  <p:childTnLst>
                                    <p:set>
                                      <p:cBhvr>
                                        <p:cTn id="68" dur="1" fill="hold">
                                          <p:stCondLst>
                                            <p:cond delay="0"/>
                                          </p:stCondLst>
                                        </p:cTn>
                                        <p:tgtEl>
                                          <p:spTgt spid="109"/>
                                        </p:tgtEl>
                                        <p:attrNameLst>
                                          <p:attrName>style.visibility</p:attrName>
                                        </p:attrNameLst>
                                      </p:cBhvr>
                                      <p:to>
                                        <p:strVal val="visible"/>
                                      </p:to>
                                    </p:set>
                                    <p:anim calcmode="lin" valueType="num">
                                      <p:cBhvr additive="base">
                                        <p:cTn id="69" dur="500"/>
                                        <p:tgtEl>
                                          <p:spTgt spid="109"/>
                                        </p:tgtEl>
                                        <p:attrNameLst>
                                          <p:attrName>ppt_x</p:attrName>
                                        </p:attrNameLst>
                                      </p:cBhvr>
                                      <p:tavLst>
                                        <p:tav tm="0">
                                          <p:val>
                                            <p:strVal val="#ppt_x-#ppt_w*1.125000"/>
                                          </p:val>
                                        </p:tav>
                                        <p:tav tm="100000">
                                          <p:val>
                                            <p:strVal val="#ppt_x"/>
                                          </p:val>
                                        </p:tav>
                                      </p:tavLst>
                                    </p:anim>
                                    <p:animEffect transition="in" filter="wipe(right)">
                                      <p:cBhvr>
                                        <p:cTn id="70" dur="500"/>
                                        <p:tgtEl>
                                          <p:spTgt spid="1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97" grpId="0"/>
      <p:bldP spid="98" grpId="0" bldLvl="0" animBg="1"/>
      <p:bldP spid="99" grpId="0" bldLvl="0" animBg="1"/>
      <p:bldP spid="101" grpId="0" bldLvl="0" animBg="1"/>
      <p:bldP spid="3" grpId="0"/>
      <p:bldP spid="103" grpId="0" bldLvl="0" animBg="1"/>
      <p:bldP spid="104" grpId="0" bldLvl="0" animBg="1"/>
      <p:bldP spid="105" grpId="0"/>
      <p:bldP spid="109"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endParaRPr lang="zh-CN" altLang="en-US" sz="1400" dirty="0">
                <a:solidFill>
                  <a:prstClr val="white"/>
                </a:solidFill>
                <a:latin typeface="Impact" panose="020B0806030902050204" pitchFamily="34" charset="0"/>
              </a:endParaRP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sp>
        <p:nvSpPr>
          <p:cNvPr id="14" name="矩形 13"/>
          <p:cNvSpPr/>
          <p:nvPr/>
        </p:nvSpPr>
        <p:spPr>
          <a:xfrm>
            <a:off x="228599"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
        <p:nvSpPr>
          <p:cNvPr id="20" name="矩形 19"/>
          <p:cNvSpPr/>
          <p:nvPr/>
        </p:nvSpPr>
        <p:spPr>
          <a:xfrm>
            <a:off x="1994288"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21" name="矩形 20"/>
          <p:cNvSpPr/>
          <p:nvPr/>
        </p:nvSpPr>
        <p:spPr>
          <a:xfrm>
            <a:off x="3759976"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sp>
        <p:nvSpPr>
          <p:cNvPr id="22" name="矩形 21"/>
          <p:cNvSpPr/>
          <p:nvPr/>
        </p:nvSpPr>
        <p:spPr>
          <a:xfrm>
            <a:off x="5525664"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参数问题</a:t>
            </a:r>
          </a:p>
        </p:txBody>
      </p:sp>
      <p:sp>
        <p:nvSpPr>
          <p:cNvPr id="23" name="矩形 22"/>
          <p:cNvSpPr/>
          <p:nvPr/>
        </p:nvSpPr>
        <p:spPr>
          <a:xfrm>
            <a:off x="7291353"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sp>
        <p:nvSpPr>
          <p:cNvPr id="40" name="矩形 39"/>
          <p:cNvSpPr/>
          <p:nvPr/>
        </p:nvSpPr>
        <p:spPr>
          <a:xfrm>
            <a:off x="3759976" y="1015358"/>
            <a:ext cx="1624047" cy="340433"/>
          </a:xfrm>
          <a:prstGeom prst="rect">
            <a:avLst/>
          </a:prstGeom>
          <a:solidFill>
            <a:schemeClr val="accent1"/>
          </a:solidFill>
          <a:ln>
            <a:solidFill>
              <a:schemeClr val="accent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grpSp>
        <p:nvGrpSpPr>
          <p:cNvPr id="81" name="组合 80"/>
          <p:cNvGrpSpPr/>
          <p:nvPr/>
        </p:nvGrpSpPr>
        <p:grpSpPr>
          <a:xfrm>
            <a:off x="1133994" y="3205667"/>
            <a:ext cx="6887693" cy="778235"/>
            <a:chOff x="1511992" y="4274223"/>
            <a:chExt cx="9183590" cy="1037646"/>
          </a:xfrm>
        </p:grpSpPr>
        <p:cxnSp>
          <p:nvCxnSpPr>
            <p:cNvPr id="82" name="直接连接符 81"/>
            <p:cNvCxnSpPr/>
            <p:nvPr/>
          </p:nvCxnSpPr>
          <p:spPr>
            <a:xfrm>
              <a:off x="1984000" y="4759698"/>
              <a:ext cx="8239573"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图形 109"/>
            <p:cNvSpPr/>
            <p:nvPr/>
          </p:nvSpPr>
          <p:spPr>
            <a:xfrm>
              <a:off x="3070906"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N1</a:t>
              </a:r>
              <a:endParaRPr lang="zh-CN" altLang="en-US" sz="1350" b="1" dirty="0">
                <a:solidFill>
                  <a:prstClr val="black"/>
                </a:solidFill>
              </a:endParaRPr>
            </a:p>
          </p:txBody>
        </p:sp>
        <p:pic>
          <p:nvPicPr>
            <p:cNvPr id="84"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2734" y="4560457"/>
              <a:ext cx="402740" cy="326027"/>
            </a:xfrm>
            <a:prstGeom prst="rect">
              <a:avLst/>
            </a:prstGeom>
          </p:spPr>
        </p:pic>
        <p:sp>
          <p:nvSpPr>
            <p:cNvPr id="85" name="文本框 50"/>
            <p:cNvSpPr txBox="1"/>
            <p:nvPr/>
          </p:nvSpPr>
          <p:spPr>
            <a:xfrm>
              <a:off x="4393533" y="4913089"/>
              <a:ext cx="691729"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R1</a:t>
              </a:r>
              <a:endParaRPr lang="zh-CN" altLang="en-US" sz="1350" b="1" dirty="0">
                <a:solidFill>
                  <a:prstClr val="black"/>
                </a:solidFill>
              </a:endParaRPr>
            </a:p>
          </p:txBody>
        </p:sp>
        <p:sp>
          <p:nvSpPr>
            <p:cNvPr id="89" name="图形 109"/>
            <p:cNvSpPr/>
            <p:nvPr/>
          </p:nvSpPr>
          <p:spPr>
            <a:xfrm>
              <a:off x="5810273"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N2</a:t>
              </a:r>
              <a:endParaRPr lang="zh-CN" altLang="en-US" sz="1350" b="1" dirty="0">
                <a:solidFill>
                  <a:prstClr val="black"/>
                </a:solidFill>
              </a:endParaRPr>
            </a:p>
          </p:txBody>
        </p:sp>
        <p:pic>
          <p:nvPicPr>
            <p:cNvPr id="90"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2101" y="4560457"/>
              <a:ext cx="402740" cy="326027"/>
            </a:xfrm>
            <a:prstGeom prst="rect">
              <a:avLst/>
            </a:prstGeom>
          </p:spPr>
        </p:pic>
        <p:sp>
          <p:nvSpPr>
            <p:cNvPr id="91" name="文本框 50"/>
            <p:cNvSpPr txBox="1"/>
            <p:nvPr/>
          </p:nvSpPr>
          <p:spPr>
            <a:xfrm>
              <a:off x="7159214" y="4913089"/>
              <a:ext cx="642793"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R2</a:t>
              </a:r>
              <a:endParaRPr lang="zh-CN" altLang="en-US" sz="1350" b="1" dirty="0">
                <a:solidFill>
                  <a:prstClr val="black"/>
                </a:solidFill>
              </a:endParaRPr>
            </a:p>
          </p:txBody>
        </p:sp>
        <p:sp>
          <p:nvSpPr>
            <p:cNvPr id="92" name="图形 109"/>
            <p:cNvSpPr/>
            <p:nvPr/>
          </p:nvSpPr>
          <p:spPr>
            <a:xfrm>
              <a:off x="8549640"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N3</a:t>
              </a:r>
              <a:endParaRPr lang="zh-CN" altLang="en-US" sz="1350" b="1" dirty="0">
                <a:solidFill>
                  <a:prstClr val="black"/>
                </a:solidFill>
              </a:endParaRPr>
            </a:p>
          </p:txBody>
        </p:sp>
        <p:pic>
          <p:nvPicPr>
            <p:cNvPr id="93"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3832" y="4274223"/>
              <a:ext cx="691750" cy="669070"/>
            </a:xfrm>
            <a:prstGeom prst="rect">
              <a:avLst/>
            </a:prstGeom>
          </p:spPr>
        </p:pic>
        <p:sp>
          <p:nvSpPr>
            <p:cNvPr id="94" name="文本框 93"/>
            <p:cNvSpPr txBox="1"/>
            <p:nvPr/>
          </p:nvSpPr>
          <p:spPr>
            <a:xfrm>
              <a:off x="10084046" y="4913089"/>
              <a:ext cx="587028" cy="398780"/>
            </a:xfrm>
            <a:prstGeom prst="rect">
              <a:avLst/>
            </a:prstGeom>
            <a:noFill/>
          </p:spPr>
          <p:txBody>
            <a:bodyPr wrap="square">
              <a:spAutoFit/>
            </a:bodyPr>
            <a:lstStyle/>
            <a:p>
              <a:pPr algn="ctr"/>
              <a:r>
                <a:rPr lang="en-US" altLang="zh-CN" sz="1350" b="1" dirty="0">
                  <a:solidFill>
                    <a:prstClr val="black"/>
                  </a:solidFill>
                </a:rPr>
                <a:t>H2</a:t>
              </a:r>
              <a:endParaRPr lang="zh-CN" altLang="en-US" sz="1350" b="1" dirty="0">
                <a:solidFill>
                  <a:prstClr val="black"/>
                </a:solidFill>
              </a:endParaRPr>
            </a:p>
          </p:txBody>
        </p:sp>
        <p:pic>
          <p:nvPicPr>
            <p:cNvPr id="95"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92" y="4274223"/>
              <a:ext cx="691750" cy="669070"/>
            </a:xfrm>
            <a:prstGeom prst="rect">
              <a:avLst/>
            </a:prstGeom>
          </p:spPr>
        </p:pic>
        <p:sp>
          <p:nvSpPr>
            <p:cNvPr id="96" name="文本框 95"/>
            <p:cNvSpPr txBox="1"/>
            <p:nvPr/>
          </p:nvSpPr>
          <p:spPr>
            <a:xfrm>
              <a:off x="1523150" y="4913089"/>
              <a:ext cx="691729" cy="398780"/>
            </a:xfrm>
            <a:prstGeom prst="rect">
              <a:avLst/>
            </a:prstGeom>
            <a:noFill/>
          </p:spPr>
          <p:txBody>
            <a:bodyPr wrap="square">
              <a:spAutoFit/>
            </a:bodyPr>
            <a:lstStyle/>
            <a:p>
              <a:pPr algn="ctr"/>
              <a:r>
                <a:rPr lang="en-US" altLang="zh-CN" sz="1350" b="1" dirty="0">
                  <a:solidFill>
                    <a:prstClr val="black"/>
                  </a:solidFill>
                </a:rPr>
                <a:t>H1</a:t>
              </a:r>
              <a:endParaRPr lang="zh-CN" altLang="en-US" sz="1350" b="1" dirty="0">
                <a:solidFill>
                  <a:prstClr val="black"/>
                </a:solidFill>
              </a:endParaRPr>
            </a:p>
          </p:txBody>
        </p:sp>
      </p:grpSp>
      <p:sp>
        <p:nvSpPr>
          <p:cNvPr id="97" name="íşlïḍè"/>
          <p:cNvSpPr txBox="1"/>
          <p:nvPr/>
        </p:nvSpPr>
        <p:spPr>
          <a:xfrm>
            <a:off x="1021607" y="1509091"/>
            <a:ext cx="7952999" cy="676586"/>
          </a:xfrm>
          <a:prstGeom prst="rect">
            <a:avLst/>
          </a:prstGeom>
          <a:noFill/>
        </p:spPr>
        <p:txBody>
          <a:bodyPr wrap="square" lIns="68580" tIns="34290" rIns="68580" bIns="34290" anchor="ctr">
            <a:noAutofit/>
          </a:bodyPr>
          <a:lstStyle/>
          <a:p>
            <a:r>
              <a:rPr lang="zh-CN" altLang="en-US" sz="1350" b="1" dirty="0">
                <a:solidFill>
                  <a:prstClr val="black"/>
                </a:solidFill>
              </a:rPr>
              <a:t>当路由器收到一个目的</a:t>
            </a:r>
            <a:r>
              <a:rPr lang="en-US" altLang="zh-CN" sz="1350" b="1" dirty="0">
                <a:solidFill>
                  <a:prstClr val="black"/>
                </a:solidFill>
              </a:rPr>
              <a:t>IP</a:t>
            </a:r>
            <a:r>
              <a:rPr lang="zh-CN" altLang="en-US" sz="1350" b="1" dirty="0">
                <a:solidFill>
                  <a:prstClr val="black"/>
                </a:solidFill>
              </a:rPr>
              <a:t>地址不是自己的</a:t>
            </a:r>
            <a:r>
              <a:rPr lang="en-US" altLang="zh-CN" sz="1350" b="1" dirty="0">
                <a:solidFill>
                  <a:prstClr val="black"/>
                </a:solidFill>
              </a:rPr>
              <a:t>IP</a:t>
            </a:r>
            <a:r>
              <a:rPr lang="zh-CN" altLang="en-US" sz="1350" b="1" dirty="0">
                <a:solidFill>
                  <a:prstClr val="black"/>
                </a:solidFill>
              </a:rPr>
              <a:t>数据报时，会将其首部中</a:t>
            </a:r>
            <a:r>
              <a:rPr lang="zh-CN" altLang="en-US" sz="1350" b="1" dirty="0">
                <a:solidFill>
                  <a:srgbClr val="4F81BD">
                    <a:lumMod val="75000"/>
                  </a:srgbClr>
                </a:solidFill>
              </a:rPr>
              <a:t>生存时间</a:t>
            </a:r>
            <a:r>
              <a:rPr lang="en-US" altLang="zh-CN" sz="1350" b="1" dirty="0">
                <a:solidFill>
                  <a:srgbClr val="4F81BD">
                    <a:lumMod val="75000"/>
                  </a:srgbClr>
                </a:solidFill>
              </a:rPr>
              <a:t>TTL</a:t>
            </a:r>
            <a:r>
              <a:rPr lang="zh-CN" altLang="en-US" sz="1350" b="1" dirty="0">
                <a:solidFill>
                  <a:srgbClr val="4F81BD">
                    <a:lumMod val="75000"/>
                  </a:srgbClr>
                </a:solidFill>
              </a:rPr>
              <a:t>字段的值减</a:t>
            </a:r>
            <a:r>
              <a:rPr lang="en-US" altLang="zh-CN" sz="1350" b="1" dirty="0">
                <a:solidFill>
                  <a:srgbClr val="4F81BD">
                    <a:lumMod val="75000"/>
                  </a:srgbClr>
                </a:solidFill>
              </a:rPr>
              <a:t>1</a:t>
            </a:r>
            <a:r>
              <a:rPr lang="zh-CN" altLang="en-US" sz="1350" b="1" dirty="0">
                <a:solidFill>
                  <a:prstClr val="black"/>
                </a:solidFill>
              </a:rPr>
              <a:t>。若结果不为</a:t>
            </a:r>
            <a:r>
              <a:rPr lang="en-US" altLang="zh-CN" sz="1350" b="1" dirty="0">
                <a:solidFill>
                  <a:prstClr val="black"/>
                </a:solidFill>
              </a:rPr>
              <a:t>0</a:t>
            </a:r>
            <a:r>
              <a:rPr lang="zh-CN" altLang="en-US" sz="1350" b="1" dirty="0">
                <a:solidFill>
                  <a:prstClr val="black"/>
                </a:solidFill>
              </a:rPr>
              <a:t>，则路由器将该数据报转发出去；</a:t>
            </a:r>
            <a:r>
              <a:rPr lang="zh-CN" altLang="en-US" sz="1350" b="1" dirty="0">
                <a:solidFill>
                  <a:srgbClr val="4F81BD">
                    <a:lumMod val="75000"/>
                  </a:srgbClr>
                </a:solidFill>
              </a:rPr>
              <a:t>若结果为</a:t>
            </a:r>
            <a:r>
              <a:rPr lang="en-US" altLang="zh-CN" sz="1350" b="1" dirty="0">
                <a:solidFill>
                  <a:srgbClr val="4F81BD">
                    <a:lumMod val="75000"/>
                  </a:srgbClr>
                </a:solidFill>
              </a:rPr>
              <a:t>0</a:t>
            </a:r>
            <a:r>
              <a:rPr lang="zh-CN" altLang="en-US" sz="1350" b="1" dirty="0">
                <a:solidFill>
                  <a:prstClr val="black"/>
                </a:solidFill>
              </a:rPr>
              <a:t>，</a:t>
            </a:r>
            <a:r>
              <a:rPr lang="zh-CN" altLang="en-US" sz="1350" b="1" dirty="0">
                <a:solidFill>
                  <a:srgbClr val="4F81BD">
                    <a:lumMod val="75000"/>
                  </a:srgbClr>
                </a:solidFill>
              </a:rPr>
              <a:t>路由器不但要丢弃该数据报</a:t>
            </a:r>
            <a:r>
              <a:rPr lang="zh-CN" altLang="en-US" sz="1350" b="1" dirty="0">
                <a:solidFill>
                  <a:prstClr val="black"/>
                </a:solidFill>
              </a:rPr>
              <a:t>，</a:t>
            </a:r>
            <a:r>
              <a:rPr lang="zh-CN" altLang="en-US" sz="1350" b="1" dirty="0">
                <a:solidFill>
                  <a:srgbClr val="4F81BD">
                    <a:lumMod val="75000"/>
                  </a:srgbClr>
                </a:solidFill>
              </a:rPr>
              <a:t>还要向发送该</a:t>
            </a:r>
            <a:r>
              <a:rPr lang="en-US" altLang="zh-CN" sz="1350" b="1" dirty="0">
                <a:solidFill>
                  <a:srgbClr val="4F81BD">
                    <a:lumMod val="75000"/>
                  </a:srgbClr>
                </a:solidFill>
              </a:rPr>
              <a:t>IP</a:t>
            </a:r>
            <a:r>
              <a:rPr lang="zh-CN" altLang="en-US" sz="1350" b="1" dirty="0">
                <a:solidFill>
                  <a:srgbClr val="4F81BD">
                    <a:lumMod val="75000"/>
                  </a:srgbClr>
                </a:solidFill>
              </a:rPr>
              <a:t>数据报的源点发送时间超过（超时）报文</a:t>
            </a:r>
            <a:r>
              <a:rPr lang="zh-CN" altLang="en-US" sz="1350" b="1" dirty="0">
                <a:solidFill>
                  <a:prstClr val="black"/>
                </a:solidFill>
              </a:rPr>
              <a:t>。</a:t>
            </a:r>
            <a:endParaRPr lang="en-US" altLang="zh-CN" sz="1350" b="1" dirty="0">
              <a:solidFill>
                <a:prstClr val="black"/>
              </a:solidFill>
            </a:endParaRPr>
          </a:p>
        </p:txBody>
      </p:sp>
      <p:sp>
        <p:nvSpPr>
          <p:cNvPr id="98" name="矩形 97"/>
          <p:cNvSpPr/>
          <p:nvPr/>
        </p:nvSpPr>
        <p:spPr>
          <a:xfrm>
            <a:off x="828876" y="1538723"/>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2" name="íşlïḍè"/>
          <p:cNvSpPr txBox="1"/>
          <p:nvPr/>
        </p:nvSpPr>
        <p:spPr>
          <a:xfrm>
            <a:off x="1021607" y="2246155"/>
            <a:ext cx="7952999" cy="493733"/>
          </a:xfrm>
          <a:prstGeom prst="rect">
            <a:avLst/>
          </a:prstGeom>
          <a:noFill/>
        </p:spPr>
        <p:txBody>
          <a:bodyPr wrap="square" lIns="68580" tIns="34290" rIns="68580" bIns="34290" anchor="ctr">
            <a:noAutofit/>
          </a:bodyPr>
          <a:lstStyle/>
          <a:p>
            <a:r>
              <a:rPr lang="zh-CN" altLang="en-US" sz="1350" b="1" dirty="0">
                <a:solidFill>
                  <a:prstClr val="black"/>
                </a:solidFill>
              </a:rPr>
              <a:t>另外，当</a:t>
            </a:r>
            <a:r>
              <a:rPr lang="zh-CN" altLang="en-US" sz="1350" b="1" dirty="0">
                <a:solidFill>
                  <a:srgbClr val="4F81BD">
                    <a:lumMod val="75000"/>
                  </a:srgbClr>
                </a:solidFill>
              </a:rPr>
              <a:t>终点在预先规定的时间内未能收到一个数据报的全部数据报分片时</a:t>
            </a:r>
            <a:r>
              <a:rPr lang="zh-CN" altLang="en-US" sz="1350" b="1" dirty="0">
                <a:solidFill>
                  <a:prstClr val="black"/>
                </a:solidFill>
              </a:rPr>
              <a:t>，</a:t>
            </a:r>
            <a:r>
              <a:rPr lang="zh-CN" altLang="en-US" sz="1350" b="1" dirty="0">
                <a:solidFill>
                  <a:srgbClr val="4F81BD">
                    <a:lumMod val="75000"/>
                  </a:srgbClr>
                </a:solidFill>
              </a:rPr>
              <a:t>就把已收到的数据报片都丢弃</a:t>
            </a:r>
            <a:r>
              <a:rPr lang="zh-CN" altLang="en-US" sz="1350" b="1" dirty="0">
                <a:solidFill>
                  <a:prstClr val="black"/>
                </a:solidFill>
              </a:rPr>
              <a:t>，</a:t>
            </a:r>
            <a:r>
              <a:rPr lang="zh-CN" altLang="en-US" sz="1350" b="1" dirty="0">
                <a:solidFill>
                  <a:srgbClr val="4F81BD">
                    <a:lumMod val="75000"/>
                  </a:srgbClr>
                </a:solidFill>
              </a:rPr>
              <a:t>也会向源点发送时间超过（超时）报文</a:t>
            </a:r>
            <a:r>
              <a:rPr lang="zh-CN" altLang="en-US" sz="1350" b="1" dirty="0">
                <a:solidFill>
                  <a:prstClr val="black"/>
                </a:solidFill>
              </a:rPr>
              <a:t>。</a:t>
            </a:r>
            <a:endParaRPr lang="en-US" altLang="zh-CN" sz="1350" b="1" dirty="0">
              <a:solidFill>
                <a:prstClr val="black"/>
              </a:solidFill>
            </a:endParaRPr>
          </a:p>
        </p:txBody>
      </p:sp>
      <p:sp>
        <p:nvSpPr>
          <p:cNvPr id="43" name="矩形 42"/>
          <p:cNvSpPr/>
          <p:nvPr/>
        </p:nvSpPr>
        <p:spPr>
          <a:xfrm>
            <a:off x="828876" y="2275786"/>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extLst>
      <p:ext uri="{BB962C8B-B14F-4D97-AF65-F5344CB8AC3E}">
        <p14:creationId xmlns:p14="http://schemas.microsoft.com/office/powerpoint/2010/main" val="187590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p:cTn id="7" dur="500" fill="hold"/>
                                        <p:tgtEl>
                                          <p:spTgt spid="43"/>
                                        </p:tgtEl>
                                        <p:attrNameLst>
                                          <p:attrName>ppt_w</p:attrName>
                                        </p:attrNameLst>
                                      </p:cBhvr>
                                      <p:tavLst>
                                        <p:tav tm="0">
                                          <p:val>
                                            <p:fltVal val="0"/>
                                          </p:val>
                                        </p:tav>
                                        <p:tav tm="100000">
                                          <p:val>
                                            <p:strVal val="#ppt_w"/>
                                          </p:val>
                                        </p:tav>
                                      </p:tavLst>
                                    </p:anim>
                                    <p:anim calcmode="lin" valueType="num">
                                      <p:cBhvr>
                                        <p:cTn id="8" dur="500" fill="hold"/>
                                        <p:tgtEl>
                                          <p:spTgt spid="43"/>
                                        </p:tgtEl>
                                        <p:attrNameLst>
                                          <p:attrName>ppt_h</p:attrName>
                                        </p:attrNameLst>
                                      </p:cBhvr>
                                      <p:tavLst>
                                        <p:tav tm="0">
                                          <p:val>
                                            <p:fltVal val="0"/>
                                          </p:val>
                                        </p:tav>
                                        <p:tav tm="100000">
                                          <p:val>
                                            <p:strVal val="#ppt_h"/>
                                          </p:val>
                                        </p:tav>
                                      </p:tavLst>
                                    </p:anim>
                                    <p:anim calcmode="lin" valueType="num">
                                      <p:cBhvr>
                                        <p:cTn id="9" dur="500" fill="hold"/>
                                        <p:tgtEl>
                                          <p:spTgt spid="43"/>
                                        </p:tgtEl>
                                        <p:attrNameLst>
                                          <p:attrName>style.rotation</p:attrName>
                                        </p:attrNameLst>
                                      </p:cBhvr>
                                      <p:tavLst>
                                        <p:tav tm="0">
                                          <p:val>
                                            <p:fltVal val="360"/>
                                          </p:val>
                                        </p:tav>
                                        <p:tav tm="100000">
                                          <p:val>
                                            <p:fltVal val="0"/>
                                          </p:val>
                                        </p:tav>
                                      </p:tavLst>
                                    </p:anim>
                                    <p:animEffect transition="in" filter="fade">
                                      <p:cBhvr>
                                        <p:cTn id="10" dur="500"/>
                                        <p:tgtEl>
                                          <p:spTgt spid="43"/>
                                        </p:tgtEl>
                                      </p:cBhvr>
                                    </p:animEffect>
                                  </p:childTnLst>
                                </p:cTn>
                              </p:par>
                            </p:childTnLst>
                          </p:cTn>
                        </p:par>
                        <p:par>
                          <p:cTn id="11" fill="hold">
                            <p:stCondLst>
                              <p:cond delay="500"/>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ldLvl="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endParaRPr lang="zh-CN" altLang="en-US" sz="1400" dirty="0">
                <a:solidFill>
                  <a:prstClr val="white"/>
                </a:solidFill>
                <a:latin typeface="Impact" panose="020B0806030902050204" pitchFamily="34" charset="0"/>
              </a:endParaRP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sp>
        <p:nvSpPr>
          <p:cNvPr id="14" name="矩形 13"/>
          <p:cNvSpPr/>
          <p:nvPr/>
        </p:nvSpPr>
        <p:spPr>
          <a:xfrm>
            <a:off x="228599"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
        <p:nvSpPr>
          <p:cNvPr id="20" name="矩形 19"/>
          <p:cNvSpPr/>
          <p:nvPr/>
        </p:nvSpPr>
        <p:spPr>
          <a:xfrm>
            <a:off x="1994288"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21" name="矩形 20"/>
          <p:cNvSpPr/>
          <p:nvPr/>
        </p:nvSpPr>
        <p:spPr>
          <a:xfrm>
            <a:off x="3759976"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sp>
        <p:nvSpPr>
          <p:cNvPr id="22" name="矩形 21"/>
          <p:cNvSpPr/>
          <p:nvPr/>
        </p:nvSpPr>
        <p:spPr>
          <a:xfrm>
            <a:off x="5525664"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参数问题</a:t>
            </a:r>
          </a:p>
        </p:txBody>
      </p:sp>
      <p:sp>
        <p:nvSpPr>
          <p:cNvPr id="23" name="矩形 22"/>
          <p:cNvSpPr/>
          <p:nvPr/>
        </p:nvSpPr>
        <p:spPr>
          <a:xfrm>
            <a:off x="7291353"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grpSp>
        <p:nvGrpSpPr>
          <p:cNvPr id="81" name="组合 80"/>
          <p:cNvGrpSpPr/>
          <p:nvPr/>
        </p:nvGrpSpPr>
        <p:grpSpPr>
          <a:xfrm>
            <a:off x="1133994" y="3205667"/>
            <a:ext cx="6887693" cy="778235"/>
            <a:chOff x="1511992" y="4274223"/>
            <a:chExt cx="9183590" cy="1037646"/>
          </a:xfrm>
        </p:grpSpPr>
        <p:cxnSp>
          <p:nvCxnSpPr>
            <p:cNvPr id="82" name="直接连接符 81"/>
            <p:cNvCxnSpPr/>
            <p:nvPr/>
          </p:nvCxnSpPr>
          <p:spPr>
            <a:xfrm>
              <a:off x="1984000" y="4759698"/>
              <a:ext cx="8239573"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图形 109"/>
            <p:cNvSpPr/>
            <p:nvPr/>
          </p:nvSpPr>
          <p:spPr>
            <a:xfrm>
              <a:off x="3070906"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N1</a:t>
              </a:r>
              <a:endParaRPr lang="zh-CN" altLang="en-US" sz="1350" b="1" dirty="0">
                <a:solidFill>
                  <a:prstClr val="black"/>
                </a:solidFill>
              </a:endParaRPr>
            </a:p>
          </p:txBody>
        </p:sp>
        <p:pic>
          <p:nvPicPr>
            <p:cNvPr id="84"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2734" y="4560457"/>
              <a:ext cx="402740" cy="326027"/>
            </a:xfrm>
            <a:prstGeom prst="rect">
              <a:avLst/>
            </a:prstGeom>
          </p:spPr>
        </p:pic>
        <p:sp>
          <p:nvSpPr>
            <p:cNvPr id="85" name="文本框 50"/>
            <p:cNvSpPr txBox="1"/>
            <p:nvPr/>
          </p:nvSpPr>
          <p:spPr>
            <a:xfrm>
              <a:off x="4393533" y="4913089"/>
              <a:ext cx="691729"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R1</a:t>
              </a:r>
              <a:endParaRPr lang="zh-CN" altLang="en-US" sz="1350" b="1" dirty="0">
                <a:solidFill>
                  <a:prstClr val="black"/>
                </a:solidFill>
              </a:endParaRPr>
            </a:p>
          </p:txBody>
        </p:sp>
        <p:sp>
          <p:nvSpPr>
            <p:cNvPr id="89" name="图形 109"/>
            <p:cNvSpPr/>
            <p:nvPr/>
          </p:nvSpPr>
          <p:spPr>
            <a:xfrm>
              <a:off x="5810273"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N2</a:t>
              </a:r>
              <a:endParaRPr lang="zh-CN" altLang="en-US" sz="1350" b="1" dirty="0">
                <a:solidFill>
                  <a:prstClr val="black"/>
                </a:solidFill>
              </a:endParaRPr>
            </a:p>
          </p:txBody>
        </p:sp>
        <p:pic>
          <p:nvPicPr>
            <p:cNvPr id="90"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2101" y="4560457"/>
              <a:ext cx="402740" cy="326027"/>
            </a:xfrm>
            <a:prstGeom prst="rect">
              <a:avLst/>
            </a:prstGeom>
          </p:spPr>
        </p:pic>
        <p:sp>
          <p:nvSpPr>
            <p:cNvPr id="91" name="文本框 50"/>
            <p:cNvSpPr txBox="1"/>
            <p:nvPr/>
          </p:nvSpPr>
          <p:spPr>
            <a:xfrm>
              <a:off x="7159214" y="4913089"/>
              <a:ext cx="642793"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R2</a:t>
              </a:r>
              <a:endParaRPr lang="zh-CN" altLang="en-US" sz="1350" b="1" dirty="0">
                <a:solidFill>
                  <a:prstClr val="black"/>
                </a:solidFill>
              </a:endParaRPr>
            </a:p>
          </p:txBody>
        </p:sp>
        <p:sp>
          <p:nvSpPr>
            <p:cNvPr id="92" name="图形 109"/>
            <p:cNvSpPr/>
            <p:nvPr/>
          </p:nvSpPr>
          <p:spPr>
            <a:xfrm>
              <a:off x="8549640"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N3</a:t>
              </a:r>
              <a:endParaRPr lang="zh-CN" altLang="en-US" sz="1350" b="1" dirty="0">
                <a:solidFill>
                  <a:prstClr val="black"/>
                </a:solidFill>
              </a:endParaRPr>
            </a:p>
          </p:txBody>
        </p:sp>
        <p:pic>
          <p:nvPicPr>
            <p:cNvPr id="93"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3832" y="4274223"/>
              <a:ext cx="691750" cy="669070"/>
            </a:xfrm>
            <a:prstGeom prst="rect">
              <a:avLst/>
            </a:prstGeom>
          </p:spPr>
        </p:pic>
        <p:sp>
          <p:nvSpPr>
            <p:cNvPr id="94" name="文本框 93"/>
            <p:cNvSpPr txBox="1"/>
            <p:nvPr/>
          </p:nvSpPr>
          <p:spPr>
            <a:xfrm>
              <a:off x="10084046" y="4913089"/>
              <a:ext cx="587028" cy="398780"/>
            </a:xfrm>
            <a:prstGeom prst="rect">
              <a:avLst/>
            </a:prstGeom>
            <a:noFill/>
          </p:spPr>
          <p:txBody>
            <a:bodyPr wrap="square">
              <a:spAutoFit/>
            </a:bodyPr>
            <a:lstStyle/>
            <a:p>
              <a:pPr algn="ctr"/>
              <a:r>
                <a:rPr lang="en-US" altLang="zh-CN" sz="1350" b="1" dirty="0">
                  <a:solidFill>
                    <a:prstClr val="black"/>
                  </a:solidFill>
                </a:rPr>
                <a:t>H2</a:t>
              </a:r>
              <a:endParaRPr lang="zh-CN" altLang="en-US" sz="1350" b="1" dirty="0">
                <a:solidFill>
                  <a:prstClr val="black"/>
                </a:solidFill>
              </a:endParaRPr>
            </a:p>
          </p:txBody>
        </p:sp>
        <p:pic>
          <p:nvPicPr>
            <p:cNvPr id="95"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92" y="4274223"/>
              <a:ext cx="691750" cy="669070"/>
            </a:xfrm>
            <a:prstGeom prst="rect">
              <a:avLst/>
            </a:prstGeom>
          </p:spPr>
        </p:pic>
        <p:sp>
          <p:nvSpPr>
            <p:cNvPr id="96" name="文本框 95"/>
            <p:cNvSpPr txBox="1"/>
            <p:nvPr/>
          </p:nvSpPr>
          <p:spPr>
            <a:xfrm>
              <a:off x="1523150" y="4913089"/>
              <a:ext cx="691729" cy="398780"/>
            </a:xfrm>
            <a:prstGeom prst="rect">
              <a:avLst/>
            </a:prstGeom>
            <a:noFill/>
          </p:spPr>
          <p:txBody>
            <a:bodyPr wrap="square">
              <a:spAutoFit/>
            </a:bodyPr>
            <a:lstStyle/>
            <a:p>
              <a:pPr algn="ctr"/>
              <a:r>
                <a:rPr lang="en-US" altLang="zh-CN" sz="1350" b="1" dirty="0">
                  <a:solidFill>
                    <a:prstClr val="black"/>
                  </a:solidFill>
                </a:rPr>
                <a:t>H1</a:t>
              </a:r>
              <a:endParaRPr lang="zh-CN" altLang="en-US" sz="1350" b="1" dirty="0">
                <a:solidFill>
                  <a:prstClr val="black"/>
                </a:solidFill>
              </a:endParaRPr>
            </a:p>
          </p:txBody>
        </p:sp>
      </p:grpSp>
      <p:sp>
        <p:nvSpPr>
          <p:cNvPr id="97" name="íşlïḍè"/>
          <p:cNvSpPr txBox="1"/>
          <p:nvPr/>
        </p:nvSpPr>
        <p:spPr>
          <a:xfrm>
            <a:off x="1021607" y="1509092"/>
            <a:ext cx="7952999" cy="465797"/>
          </a:xfrm>
          <a:prstGeom prst="rect">
            <a:avLst/>
          </a:prstGeom>
          <a:noFill/>
        </p:spPr>
        <p:txBody>
          <a:bodyPr wrap="square" lIns="68580" tIns="34290" rIns="68580" bIns="34290" anchor="ctr">
            <a:noAutofit/>
          </a:bodyPr>
          <a:lstStyle/>
          <a:p>
            <a:r>
              <a:rPr lang="zh-CN" altLang="en-US" sz="1350" b="1" dirty="0">
                <a:solidFill>
                  <a:prstClr val="black"/>
                </a:solidFill>
              </a:rPr>
              <a:t>当路由器或目的主机收到</a:t>
            </a:r>
            <a:r>
              <a:rPr lang="en-US" altLang="zh-CN" sz="1350" b="1" dirty="0">
                <a:solidFill>
                  <a:prstClr val="black"/>
                </a:solidFill>
              </a:rPr>
              <a:t>IP</a:t>
            </a:r>
            <a:r>
              <a:rPr lang="zh-CN" altLang="en-US" sz="1350" b="1" dirty="0">
                <a:solidFill>
                  <a:prstClr val="black"/>
                </a:solidFill>
              </a:rPr>
              <a:t>数据报后，根据其首部中的检验和字段的值发现</a:t>
            </a:r>
            <a:r>
              <a:rPr lang="zh-CN" altLang="en-US" sz="1350" b="1" dirty="0">
                <a:solidFill>
                  <a:srgbClr val="4F81BD">
                    <a:lumMod val="75000"/>
                  </a:srgbClr>
                </a:solidFill>
              </a:rPr>
              <a:t>首部</a:t>
            </a:r>
            <a:r>
              <a:rPr lang="zh-CN" altLang="en-US" sz="1350" b="1" dirty="0">
                <a:solidFill>
                  <a:prstClr val="black"/>
                </a:solidFill>
              </a:rPr>
              <a:t>在传送过程中出现了</a:t>
            </a:r>
            <a:r>
              <a:rPr lang="zh-CN" altLang="en-US" sz="1350" b="1" dirty="0">
                <a:solidFill>
                  <a:srgbClr val="4F81BD">
                    <a:lumMod val="75000"/>
                  </a:srgbClr>
                </a:solidFill>
              </a:rPr>
              <a:t>误码</a:t>
            </a:r>
            <a:r>
              <a:rPr lang="zh-CN" altLang="en-US" sz="1350" b="1" dirty="0">
                <a:solidFill>
                  <a:prstClr val="black"/>
                </a:solidFill>
              </a:rPr>
              <a:t>，就</a:t>
            </a:r>
            <a:r>
              <a:rPr lang="zh-CN" altLang="en-US" sz="1350" b="1" dirty="0">
                <a:solidFill>
                  <a:srgbClr val="4F81BD">
                    <a:lumMod val="75000"/>
                  </a:srgbClr>
                </a:solidFill>
              </a:rPr>
              <a:t>丢弃该数据报</a:t>
            </a:r>
            <a:r>
              <a:rPr lang="zh-CN" altLang="en-US" sz="1350" b="1" dirty="0">
                <a:solidFill>
                  <a:prstClr val="black"/>
                </a:solidFill>
              </a:rPr>
              <a:t>，并</a:t>
            </a:r>
            <a:r>
              <a:rPr lang="zh-CN" altLang="en-US" sz="1350" b="1" dirty="0">
                <a:solidFill>
                  <a:srgbClr val="4F81BD">
                    <a:lumMod val="75000"/>
                  </a:srgbClr>
                </a:solidFill>
              </a:rPr>
              <a:t>向发送该数据报的源点发送参数问题报文</a:t>
            </a:r>
            <a:r>
              <a:rPr lang="zh-CN" altLang="en-US" sz="1350" b="1" dirty="0">
                <a:solidFill>
                  <a:prstClr val="black"/>
                </a:solidFill>
              </a:rPr>
              <a:t>。</a:t>
            </a:r>
            <a:endParaRPr lang="en-US" altLang="zh-CN" sz="1350" b="1" dirty="0">
              <a:solidFill>
                <a:prstClr val="black"/>
              </a:solidFill>
            </a:endParaRPr>
          </a:p>
        </p:txBody>
      </p:sp>
      <p:sp>
        <p:nvSpPr>
          <p:cNvPr id="98" name="矩形 97"/>
          <p:cNvSpPr/>
          <p:nvPr/>
        </p:nvSpPr>
        <p:spPr>
          <a:xfrm>
            <a:off x="828876" y="1538723"/>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 name="文本框 2"/>
          <p:cNvSpPr txBox="1"/>
          <p:nvPr/>
        </p:nvSpPr>
        <p:spPr>
          <a:xfrm>
            <a:off x="3017016" y="2573406"/>
            <a:ext cx="1485919" cy="714375"/>
          </a:xfrm>
          <a:prstGeom prst="rect">
            <a:avLst/>
          </a:prstGeom>
          <a:noFill/>
        </p:spPr>
        <p:txBody>
          <a:bodyPr wrap="square" rtlCol="0">
            <a:spAutoFit/>
          </a:bodyPr>
          <a:lstStyle/>
          <a:p>
            <a:pPr algn="ctr"/>
            <a:r>
              <a:rPr lang="zh-CN" altLang="en-US" sz="1350" b="1" dirty="0">
                <a:solidFill>
                  <a:srgbClr val="4F81BD">
                    <a:lumMod val="75000"/>
                  </a:srgbClr>
                </a:solidFill>
              </a:rPr>
              <a:t>路由器检测到</a:t>
            </a:r>
            <a:endParaRPr lang="en-US" altLang="zh-CN" sz="1350" b="1" dirty="0">
              <a:solidFill>
                <a:srgbClr val="4F81BD">
                  <a:lumMod val="75000"/>
                </a:srgbClr>
              </a:solidFill>
            </a:endParaRPr>
          </a:p>
          <a:p>
            <a:pPr algn="ctr"/>
            <a:r>
              <a:rPr lang="zh-CN" altLang="en-US" sz="1350" b="1" dirty="0">
                <a:solidFill>
                  <a:srgbClr val="4F81BD">
                    <a:lumMod val="75000"/>
                  </a:srgbClr>
                </a:solidFill>
              </a:rPr>
              <a:t>数据报首部误码</a:t>
            </a:r>
            <a:endParaRPr lang="en-US" altLang="zh-CN" sz="1350" b="1" dirty="0">
              <a:solidFill>
                <a:srgbClr val="4F81BD">
                  <a:lumMod val="75000"/>
                </a:srgbClr>
              </a:solidFill>
            </a:endParaRPr>
          </a:p>
          <a:p>
            <a:pPr algn="ctr"/>
            <a:r>
              <a:rPr lang="zh-CN" altLang="en-US" sz="1350" b="1" dirty="0">
                <a:solidFill>
                  <a:srgbClr val="4F81BD">
                    <a:lumMod val="75000"/>
                  </a:srgbClr>
                </a:solidFill>
              </a:rPr>
              <a:t>丢弃该数据报</a:t>
            </a:r>
          </a:p>
        </p:txBody>
      </p:sp>
      <p:grpSp>
        <p:nvGrpSpPr>
          <p:cNvPr id="106" name="组合 105"/>
          <p:cNvGrpSpPr/>
          <p:nvPr/>
        </p:nvGrpSpPr>
        <p:grpSpPr>
          <a:xfrm>
            <a:off x="1501779" y="2078702"/>
            <a:ext cx="6356155" cy="1111555"/>
            <a:chOff x="2002372" y="2771603"/>
            <a:chExt cx="8474873" cy="1482073"/>
          </a:xfrm>
        </p:grpSpPr>
        <p:cxnSp>
          <p:nvCxnSpPr>
            <p:cNvPr id="107" name="连接符: 曲线 106"/>
            <p:cNvCxnSpPr/>
            <p:nvPr/>
          </p:nvCxnSpPr>
          <p:spPr>
            <a:xfrm rot="16200000" flipH="1">
              <a:off x="6225379" y="1810"/>
              <a:ext cx="28858" cy="8474873"/>
            </a:xfrm>
            <a:prstGeom prst="curvedConnector3">
              <a:avLst>
                <a:gd name="adj1" fmla="val -4355278"/>
              </a:avLst>
            </a:prstGeom>
            <a:ln w="63500">
              <a:solidFill>
                <a:srgbClr val="00B0F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108" name="文本框 107"/>
            <p:cNvSpPr txBox="1"/>
            <p:nvPr/>
          </p:nvSpPr>
          <p:spPr>
            <a:xfrm>
              <a:off x="5293018" y="2771603"/>
              <a:ext cx="1621536" cy="398780"/>
            </a:xfrm>
            <a:prstGeom prst="rect">
              <a:avLst/>
            </a:prstGeom>
            <a:solidFill>
              <a:schemeClr val="bg1"/>
            </a:solidFill>
          </p:spPr>
          <p:txBody>
            <a:bodyPr wrap="square" rtlCol="0">
              <a:spAutoFit/>
            </a:bodyPr>
            <a:lstStyle/>
            <a:p>
              <a:pPr algn="ctr"/>
              <a:r>
                <a:rPr lang="zh-CN" altLang="en-US" sz="1350" b="1" dirty="0">
                  <a:solidFill>
                    <a:srgbClr val="00B0F0"/>
                  </a:solidFill>
                </a:rPr>
                <a:t>发送</a:t>
              </a:r>
              <a:r>
                <a:rPr lang="en-US" altLang="zh-CN" sz="1350" b="1" dirty="0">
                  <a:solidFill>
                    <a:srgbClr val="00B0F0"/>
                  </a:solidFill>
                </a:rPr>
                <a:t>IP</a:t>
              </a:r>
              <a:r>
                <a:rPr lang="zh-CN" altLang="en-US" sz="1350" b="1" dirty="0">
                  <a:solidFill>
                    <a:srgbClr val="00B0F0"/>
                  </a:solidFill>
                </a:rPr>
                <a:t>数据报</a:t>
              </a:r>
            </a:p>
          </p:txBody>
        </p:sp>
      </p:grpSp>
      <p:sp>
        <p:nvSpPr>
          <p:cNvPr id="42" name="矩形 41"/>
          <p:cNvSpPr/>
          <p:nvPr/>
        </p:nvSpPr>
        <p:spPr>
          <a:xfrm>
            <a:off x="5525664" y="1015358"/>
            <a:ext cx="1624047" cy="340433"/>
          </a:xfrm>
          <a:prstGeom prst="rect">
            <a:avLst/>
          </a:prstGeom>
          <a:solidFill>
            <a:schemeClr val="accent1"/>
          </a:solidFill>
          <a:ln>
            <a:solidFill>
              <a:schemeClr val="accent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参数问题</a:t>
            </a:r>
          </a:p>
        </p:txBody>
      </p:sp>
      <p:sp>
        <p:nvSpPr>
          <p:cNvPr id="43" name="标注: 右箭头 42"/>
          <p:cNvSpPr/>
          <p:nvPr/>
        </p:nvSpPr>
        <p:spPr>
          <a:xfrm>
            <a:off x="2479779" y="3296895"/>
            <a:ext cx="1074769" cy="226942"/>
          </a:xfrm>
          <a:prstGeom prst="rightArrowCallout">
            <a:avLst>
              <a:gd name="adj1" fmla="val 25000"/>
              <a:gd name="adj2" fmla="val 25000"/>
              <a:gd name="adj3" fmla="val 25000"/>
              <a:gd name="adj4" fmla="val 82495"/>
            </a:avLst>
          </a:prstGeom>
          <a:ln>
            <a:solidFill>
              <a:schemeClr val="tx1"/>
            </a:solidFill>
            <a:tailEnd type="none"/>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p>
        </p:txBody>
      </p:sp>
      <p:sp>
        <p:nvSpPr>
          <p:cNvPr id="2" name="爆炸形: 8 pt  1"/>
          <p:cNvSpPr/>
          <p:nvPr/>
        </p:nvSpPr>
        <p:spPr>
          <a:xfrm rot="19411673">
            <a:off x="2294936" y="2548912"/>
            <a:ext cx="917052" cy="782630"/>
          </a:xfrm>
          <a:prstGeom prst="irregularSeal1">
            <a:avLst/>
          </a:prstGeom>
          <a:solidFill>
            <a:schemeClr val="accent1">
              <a:lumMod val="75000"/>
            </a:schemeClr>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zh-CN" altLang="en-US" sz="1350" b="1" dirty="0">
                <a:solidFill>
                  <a:prstClr val="white"/>
                </a:solidFill>
              </a:rPr>
              <a:t>误码</a:t>
            </a:r>
          </a:p>
        </p:txBody>
      </p:sp>
      <p:grpSp>
        <p:nvGrpSpPr>
          <p:cNvPr id="45" name="组合 44"/>
          <p:cNvGrpSpPr/>
          <p:nvPr/>
        </p:nvGrpSpPr>
        <p:grpSpPr>
          <a:xfrm>
            <a:off x="1501778" y="3650430"/>
            <a:ext cx="1948160" cy="622250"/>
            <a:chOff x="2002371" y="4867240"/>
            <a:chExt cx="2597547" cy="829667"/>
          </a:xfrm>
        </p:grpSpPr>
        <p:sp>
          <p:nvSpPr>
            <p:cNvPr id="46" name="标注: 左箭头 45"/>
            <p:cNvSpPr/>
            <p:nvPr/>
          </p:nvSpPr>
          <p:spPr>
            <a:xfrm>
              <a:off x="2002371" y="4867240"/>
              <a:ext cx="2597547" cy="829667"/>
            </a:xfrm>
            <a:prstGeom prst="leftArrowCallout">
              <a:avLst>
                <a:gd name="adj1" fmla="val 25000"/>
                <a:gd name="adj2" fmla="val 25000"/>
                <a:gd name="adj3" fmla="val 20243"/>
                <a:gd name="adj4" fmla="val 89792"/>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endParaRPr lang="en-US" altLang="zh-CN" sz="1350" b="1" dirty="0">
                <a:solidFill>
                  <a:prstClr val="black"/>
                </a:solidFill>
              </a:endParaRPr>
            </a:p>
            <a:p>
              <a:pPr algn="ctr"/>
              <a:endParaRPr lang="en-US" altLang="zh-CN" sz="1350" b="1" dirty="0">
                <a:solidFill>
                  <a:prstClr val="black"/>
                </a:solidFill>
              </a:endParaRPr>
            </a:p>
            <a:p>
              <a:pPr algn="ctr"/>
              <a:endParaRPr lang="zh-CN" altLang="en-US" sz="1350" b="1" dirty="0">
                <a:solidFill>
                  <a:prstClr val="white"/>
                </a:solidFill>
              </a:endParaRPr>
            </a:p>
          </p:txBody>
        </p:sp>
        <p:sp>
          <p:nvSpPr>
            <p:cNvPr id="47" name="矩形 46"/>
            <p:cNvSpPr/>
            <p:nvPr/>
          </p:nvSpPr>
          <p:spPr>
            <a:xfrm>
              <a:off x="2330909" y="5210283"/>
              <a:ext cx="2201825" cy="387980"/>
            </a:xfrm>
            <a:prstGeom prst="rect">
              <a:avLst/>
            </a:prstGeom>
            <a:solidFill>
              <a:schemeClr val="accent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white"/>
                  </a:solidFill>
                </a:rPr>
                <a:t>ICMP</a:t>
              </a:r>
              <a:r>
                <a:rPr lang="zh-CN" altLang="en-US" sz="1350" b="1" dirty="0">
                  <a:solidFill>
                    <a:prstClr val="white"/>
                  </a:solidFill>
                </a:rPr>
                <a:t>差错报告报文</a:t>
              </a:r>
            </a:p>
          </p:txBody>
        </p:sp>
      </p:grpSp>
      <p:sp>
        <p:nvSpPr>
          <p:cNvPr id="48" name="对话气泡: 圆角矩形 47"/>
          <p:cNvSpPr/>
          <p:nvPr/>
        </p:nvSpPr>
        <p:spPr>
          <a:xfrm>
            <a:off x="1699076" y="4463661"/>
            <a:ext cx="1797154" cy="365514"/>
          </a:xfrm>
          <a:prstGeom prst="wedgeRoundRectCallout">
            <a:avLst>
              <a:gd name="adj1" fmla="val -10126"/>
              <a:gd name="adj2" fmla="val -135361"/>
              <a:gd name="adj3" fmla="val 16667"/>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350" b="1" dirty="0">
                <a:solidFill>
                  <a:prstClr val="black"/>
                </a:solidFill>
              </a:rPr>
              <a:t>类型：参数问题</a:t>
            </a:r>
          </a:p>
        </p:txBody>
      </p:sp>
    </p:spTree>
    <p:custDataLst>
      <p:tags r:id="rId1"/>
    </p:custDataLst>
    <p:extLst>
      <p:ext uri="{BB962C8B-B14F-4D97-AF65-F5344CB8AC3E}">
        <p14:creationId xmlns:p14="http://schemas.microsoft.com/office/powerpoint/2010/main" val="296366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 calcmode="lin" valueType="num">
                                      <p:cBhvr>
                                        <p:cTn id="14" dur="500" fill="hold"/>
                                        <p:tgtEl>
                                          <p:spTgt spid="98"/>
                                        </p:tgtEl>
                                        <p:attrNameLst>
                                          <p:attrName>style.rotation</p:attrName>
                                        </p:attrNameLst>
                                      </p:cBhvr>
                                      <p:tavLst>
                                        <p:tav tm="0">
                                          <p:val>
                                            <p:fltVal val="360"/>
                                          </p:val>
                                        </p:tav>
                                        <p:tav tm="100000">
                                          <p:val>
                                            <p:fltVal val="0"/>
                                          </p:val>
                                        </p:tav>
                                      </p:tavLst>
                                    </p:anim>
                                    <p:animEffect transition="in" filter="fade">
                                      <p:cBhvr>
                                        <p:cTn id="15" dur="500"/>
                                        <p:tgtEl>
                                          <p:spTgt spid="98"/>
                                        </p:tgtEl>
                                      </p:cBhvr>
                                    </p:animEffect>
                                  </p:childTnLst>
                                </p:cTn>
                              </p:par>
                            </p:childTnLst>
                          </p:cTn>
                        </p:par>
                        <p:par>
                          <p:cTn id="16" fill="hold">
                            <p:stCondLst>
                              <p:cond delay="500"/>
                            </p:stCondLst>
                            <p:childTnLst>
                              <p:par>
                                <p:cTn id="17" presetID="1" presetClass="entr" presetSubtype="0" fill="hold" grpId="0" nodeType="afterEffect">
                                  <p:stCondLst>
                                    <p:cond delay="0"/>
                                  </p:stCondLst>
                                  <p:iterate type="lt">
                                    <p:tmAbs val="100"/>
                                  </p:iterate>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06"/>
                                        </p:tgtEl>
                                        <p:attrNameLst>
                                          <p:attrName>style.visibility</p:attrName>
                                        </p:attrNameLst>
                                      </p:cBhvr>
                                      <p:to>
                                        <p:strVal val="visible"/>
                                      </p:to>
                                    </p:set>
                                    <p:animEffect transition="in" filter="wipe(left)">
                                      <p:cBhvr>
                                        <p:cTn id="23" dur="1000"/>
                                        <p:tgtEl>
                                          <p:spTgt spid="106"/>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43"/>
                                        </p:tgtEl>
                                        <p:attrNameLst>
                                          <p:attrName>style.visibility</p:attrName>
                                        </p:attrNameLst>
                                      </p:cBhvr>
                                      <p:to>
                                        <p:strVal val="visible"/>
                                      </p:to>
                                    </p:set>
                                    <p:anim calcmode="lin" valueType="num">
                                      <p:cBhvr additive="base">
                                        <p:cTn id="28" dur="500"/>
                                        <p:tgtEl>
                                          <p:spTgt spid="43"/>
                                        </p:tgtEl>
                                        <p:attrNameLst>
                                          <p:attrName>ppt_x</p:attrName>
                                        </p:attrNameLst>
                                      </p:cBhvr>
                                      <p:tavLst>
                                        <p:tav tm="0">
                                          <p:val>
                                            <p:strVal val="#ppt_x-#ppt_w*1.125000"/>
                                          </p:val>
                                        </p:tav>
                                        <p:tav tm="100000">
                                          <p:val>
                                            <p:strVal val="#ppt_x"/>
                                          </p:val>
                                        </p:tav>
                                      </p:tavLst>
                                    </p:anim>
                                    <p:animEffect transition="in" filter="wipe(right)">
                                      <p:cBhvr>
                                        <p:cTn id="29" dur="500"/>
                                        <p:tgtEl>
                                          <p:spTgt spid="43"/>
                                        </p:tgtEl>
                                      </p:cBhvr>
                                    </p:animEffec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 calcmode="lin" valueType="num">
                                      <p:cBhvr>
                                        <p:cTn id="34" dur="500" fill="hold"/>
                                        <p:tgtEl>
                                          <p:spTgt spid="2"/>
                                        </p:tgtEl>
                                        <p:attrNameLst>
                                          <p:attrName>ppt_w</p:attrName>
                                        </p:attrNameLst>
                                      </p:cBhvr>
                                      <p:tavLst>
                                        <p:tav tm="0">
                                          <p:val>
                                            <p:fltVal val="0"/>
                                          </p:val>
                                        </p:tav>
                                        <p:tav tm="100000">
                                          <p:val>
                                            <p:strVal val="#ppt_w"/>
                                          </p:val>
                                        </p:tav>
                                      </p:tavLst>
                                    </p:anim>
                                    <p:anim calcmode="lin" valueType="num">
                                      <p:cBhvr>
                                        <p:cTn id="35" dur="500" fill="hold"/>
                                        <p:tgtEl>
                                          <p:spTgt spid="2"/>
                                        </p:tgtEl>
                                        <p:attrNameLst>
                                          <p:attrName>ppt_h</p:attrName>
                                        </p:attrNameLst>
                                      </p:cBhvr>
                                      <p:tavLst>
                                        <p:tav tm="0">
                                          <p:val>
                                            <p:fltVal val="0"/>
                                          </p:val>
                                        </p:tav>
                                        <p:tav tm="100000">
                                          <p:val>
                                            <p:strVal val="#ppt_h"/>
                                          </p:val>
                                        </p:tav>
                                      </p:tavLst>
                                    </p:anim>
                                    <p:anim calcmode="lin" valueType="num">
                                      <p:cBhvr>
                                        <p:cTn id="36" dur="500" fill="hold"/>
                                        <p:tgtEl>
                                          <p:spTgt spid="2"/>
                                        </p:tgtEl>
                                        <p:attrNameLst>
                                          <p:attrName>style.rotation</p:attrName>
                                        </p:attrNameLst>
                                      </p:cBhvr>
                                      <p:tavLst>
                                        <p:tav tm="0">
                                          <p:val>
                                            <p:fltVal val="360"/>
                                          </p:val>
                                        </p:tav>
                                        <p:tav tm="100000">
                                          <p:val>
                                            <p:fltVal val="0"/>
                                          </p:val>
                                        </p:tav>
                                      </p:tavLst>
                                    </p:anim>
                                    <p:animEffect transition="in" filter="fade">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p:tgtEl>
                                          <p:spTgt spid="3"/>
                                        </p:tgtEl>
                                        <p:attrNameLst>
                                          <p:attrName>ppt_y</p:attrName>
                                        </p:attrNameLst>
                                      </p:cBhvr>
                                      <p:tavLst>
                                        <p:tav tm="0">
                                          <p:val>
                                            <p:strVal val="#ppt_y+#ppt_h*1.125000"/>
                                          </p:val>
                                        </p:tav>
                                        <p:tav tm="100000">
                                          <p:val>
                                            <p:strVal val="#ppt_y"/>
                                          </p:val>
                                        </p:tav>
                                      </p:tavLst>
                                    </p:anim>
                                    <p:animEffect transition="in" filter="wipe(up)">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2" presetClass="entr" presetSubtype="2" fill="hold" nodeType="click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additive="base">
                                        <p:cTn id="48" dur="500"/>
                                        <p:tgtEl>
                                          <p:spTgt spid="45"/>
                                        </p:tgtEl>
                                        <p:attrNameLst>
                                          <p:attrName>ppt_x</p:attrName>
                                        </p:attrNameLst>
                                      </p:cBhvr>
                                      <p:tavLst>
                                        <p:tav tm="0">
                                          <p:val>
                                            <p:strVal val="#ppt_x+#ppt_w*1.125000"/>
                                          </p:val>
                                        </p:tav>
                                        <p:tav tm="100000">
                                          <p:val>
                                            <p:strVal val="#ppt_x"/>
                                          </p:val>
                                        </p:tav>
                                      </p:tavLst>
                                    </p:anim>
                                    <p:animEffect transition="in" filter="wipe(left)">
                                      <p:cBhvr>
                                        <p:cTn id="49" dur="500"/>
                                        <p:tgtEl>
                                          <p:spTgt spid="45"/>
                                        </p:tgtEl>
                                      </p:cBhvr>
                                    </p:animEffect>
                                  </p:childTnLst>
                                </p:cTn>
                              </p:par>
                            </p:childTnLst>
                          </p:cTn>
                        </p:par>
                      </p:childTnLst>
                    </p:cTn>
                  </p:par>
                  <p:par>
                    <p:cTn id="50" fill="hold">
                      <p:stCondLst>
                        <p:cond delay="indefinite"/>
                      </p:stCondLst>
                      <p:childTnLst>
                        <p:par>
                          <p:cTn id="51" fill="hold">
                            <p:stCondLst>
                              <p:cond delay="0"/>
                            </p:stCondLst>
                            <p:childTnLst>
                              <p:par>
                                <p:cTn id="52" presetID="12" presetClass="entr" presetSubtype="4" fill="hold" grpId="0" nodeType="click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additive="base">
                                        <p:cTn id="54" dur="500"/>
                                        <p:tgtEl>
                                          <p:spTgt spid="48"/>
                                        </p:tgtEl>
                                        <p:attrNameLst>
                                          <p:attrName>ppt_y</p:attrName>
                                        </p:attrNameLst>
                                      </p:cBhvr>
                                      <p:tavLst>
                                        <p:tav tm="0">
                                          <p:val>
                                            <p:strVal val="#ppt_y+#ppt_h*1.125000"/>
                                          </p:val>
                                        </p:tav>
                                        <p:tav tm="100000">
                                          <p:val>
                                            <p:strVal val="#ppt_y"/>
                                          </p:val>
                                        </p:tav>
                                      </p:tavLst>
                                    </p:anim>
                                    <p:animEffect transition="in" filter="wipe(up)">
                                      <p:cBhvr>
                                        <p:cTn id="5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bldLvl="0" animBg="1"/>
      <p:bldP spid="3" grpId="0"/>
      <p:bldP spid="42" grpId="0" bldLvl="0" animBg="1"/>
      <p:bldP spid="43" grpId="0" bldLvl="0" animBg="1"/>
      <p:bldP spid="2" grpId="0" bldLvl="0" animBg="1"/>
      <p:bldP spid="48"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endParaRPr lang="zh-CN" altLang="en-US" sz="1400" dirty="0">
                <a:solidFill>
                  <a:prstClr val="white"/>
                </a:solidFill>
                <a:latin typeface="Impact" panose="020B0806030902050204" pitchFamily="34" charset="0"/>
              </a:endParaRP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sp>
        <p:nvSpPr>
          <p:cNvPr id="14" name="矩形 13"/>
          <p:cNvSpPr/>
          <p:nvPr/>
        </p:nvSpPr>
        <p:spPr>
          <a:xfrm>
            <a:off x="228599"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
        <p:nvSpPr>
          <p:cNvPr id="20" name="矩形 19"/>
          <p:cNvSpPr/>
          <p:nvPr/>
        </p:nvSpPr>
        <p:spPr>
          <a:xfrm>
            <a:off x="1994288"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21" name="矩形 20"/>
          <p:cNvSpPr/>
          <p:nvPr/>
        </p:nvSpPr>
        <p:spPr>
          <a:xfrm>
            <a:off x="3759976"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sp>
        <p:nvSpPr>
          <p:cNvPr id="22" name="矩形 21"/>
          <p:cNvSpPr/>
          <p:nvPr/>
        </p:nvSpPr>
        <p:spPr>
          <a:xfrm>
            <a:off x="5525664"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参数问题</a:t>
            </a:r>
          </a:p>
        </p:txBody>
      </p:sp>
      <p:sp>
        <p:nvSpPr>
          <p:cNvPr id="23" name="矩形 22"/>
          <p:cNvSpPr/>
          <p:nvPr/>
        </p:nvSpPr>
        <p:spPr>
          <a:xfrm>
            <a:off x="7291353"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sp>
        <p:nvSpPr>
          <p:cNvPr id="40" name="矩形 39"/>
          <p:cNvSpPr/>
          <p:nvPr/>
        </p:nvSpPr>
        <p:spPr>
          <a:xfrm>
            <a:off x="7291353" y="1015358"/>
            <a:ext cx="1624047" cy="340433"/>
          </a:xfrm>
          <a:prstGeom prst="rect">
            <a:avLst/>
          </a:prstGeom>
          <a:solidFill>
            <a:schemeClr val="accent1"/>
          </a:solidFill>
          <a:ln>
            <a:solidFill>
              <a:schemeClr val="accent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sp>
        <p:nvSpPr>
          <p:cNvPr id="97" name="íşlïḍè"/>
          <p:cNvSpPr txBox="1"/>
          <p:nvPr/>
        </p:nvSpPr>
        <p:spPr>
          <a:xfrm>
            <a:off x="1021607" y="1509092"/>
            <a:ext cx="7952999" cy="454569"/>
          </a:xfrm>
          <a:prstGeom prst="rect">
            <a:avLst/>
          </a:prstGeom>
          <a:noFill/>
        </p:spPr>
        <p:txBody>
          <a:bodyPr wrap="square" lIns="68580" tIns="34290" rIns="68580" bIns="34290" anchor="ctr">
            <a:noAutofit/>
          </a:bodyPr>
          <a:lstStyle/>
          <a:p>
            <a:r>
              <a:rPr lang="zh-CN" altLang="en-US" sz="1350" b="1" dirty="0">
                <a:solidFill>
                  <a:prstClr val="black"/>
                </a:solidFill>
              </a:rPr>
              <a:t>路由器把改变路由报文发送给主机，</a:t>
            </a:r>
            <a:r>
              <a:rPr lang="zh-CN" altLang="en-US" sz="1350" b="1" dirty="0">
                <a:solidFill>
                  <a:srgbClr val="4F81BD">
                    <a:lumMod val="75000"/>
                  </a:srgbClr>
                </a:solidFill>
              </a:rPr>
              <a:t>让主机知道下次应将</a:t>
            </a:r>
            <a:r>
              <a:rPr lang="en-US" altLang="zh-CN" sz="1350" b="1" dirty="0">
                <a:solidFill>
                  <a:srgbClr val="4F81BD">
                    <a:lumMod val="75000"/>
                  </a:srgbClr>
                </a:solidFill>
              </a:rPr>
              <a:t>IP</a:t>
            </a:r>
            <a:r>
              <a:rPr lang="zh-CN" altLang="en-US" sz="1350" b="1" dirty="0">
                <a:solidFill>
                  <a:srgbClr val="4F81BD">
                    <a:lumMod val="75000"/>
                  </a:srgbClr>
                </a:solidFill>
              </a:rPr>
              <a:t>数据报发送给另外的路由器</a:t>
            </a:r>
            <a:r>
              <a:rPr lang="zh-CN" altLang="en-US" sz="1350" b="1" dirty="0">
                <a:solidFill>
                  <a:prstClr val="black"/>
                </a:solidFill>
              </a:rPr>
              <a:t>，这样可以</a:t>
            </a:r>
            <a:r>
              <a:rPr lang="zh-CN" altLang="en-US" sz="1350" b="1" dirty="0">
                <a:solidFill>
                  <a:srgbClr val="4F81BD">
                    <a:lumMod val="75000"/>
                  </a:srgbClr>
                </a:solidFill>
              </a:rPr>
              <a:t>通过更好的路由到达目的主机</a:t>
            </a:r>
            <a:r>
              <a:rPr lang="zh-CN" altLang="en-US" sz="1350" b="1" dirty="0">
                <a:solidFill>
                  <a:prstClr val="black"/>
                </a:solidFill>
              </a:rPr>
              <a:t>。</a:t>
            </a:r>
            <a:endParaRPr lang="en-US" altLang="zh-CN" sz="1350" b="1" dirty="0">
              <a:solidFill>
                <a:prstClr val="black"/>
              </a:solidFill>
            </a:endParaRPr>
          </a:p>
        </p:txBody>
      </p:sp>
      <p:sp>
        <p:nvSpPr>
          <p:cNvPr id="98" name="矩形 97"/>
          <p:cNvSpPr/>
          <p:nvPr/>
        </p:nvSpPr>
        <p:spPr>
          <a:xfrm>
            <a:off x="828876" y="1538723"/>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4" name="组合 3"/>
          <p:cNvGrpSpPr/>
          <p:nvPr/>
        </p:nvGrpSpPr>
        <p:grpSpPr>
          <a:xfrm>
            <a:off x="1068179" y="2605046"/>
            <a:ext cx="7016827" cy="1796930"/>
            <a:chOff x="1016376" y="3473394"/>
            <a:chExt cx="9355769" cy="2395907"/>
          </a:xfrm>
        </p:grpSpPr>
        <p:cxnSp>
          <p:nvCxnSpPr>
            <p:cNvPr id="43" name="直接连接符 42"/>
            <p:cNvCxnSpPr/>
            <p:nvPr/>
          </p:nvCxnSpPr>
          <p:spPr>
            <a:xfrm>
              <a:off x="7544585" y="3877408"/>
              <a:ext cx="0" cy="137568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043712" y="5303132"/>
              <a:ext cx="493683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45150" y="3970837"/>
              <a:ext cx="2509025"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362143" y="4716192"/>
              <a:ext cx="1933644"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形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376" y="4230717"/>
              <a:ext cx="691750" cy="669070"/>
            </a:xfrm>
            <a:prstGeom prst="rect">
              <a:avLst/>
            </a:prstGeom>
          </p:spPr>
        </p:pic>
        <p:sp>
          <p:nvSpPr>
            <p:cNvPr id="48" name="文本框 47"/>
            <p:cNvSpPr txBox="1"/>
            <p:nvPr/>
          </p:nvSpPr>
          <p:spPr>
            <a:xfrm>
              <a:off x="1099897" y="4869583"/>
              <a:ext cx="587028" cy="398780"/>
            </a:xfrm>
            <a:prstGeom prst="rect">
              <a:avLst/>
            </a:prstGeom>
            <a:noFill/>
          </p:spPr>
          <p:txBody>
            <a:bodyPr wrap="square">
              <a:spAutoFit/>
            </a:bodyPr>
            <a:lstStyle/>
            <a:p>
              <a:pPr algn="ctr"/>
              <a:r>
                <a:rPr lang="en-US" altLang="zh-CN" sz="1350" b="1" dirty="0">
                  <a:solidFill>
                    <a:prstClr val="black"/>
                  </a:solidFill>
                </a:rPr>
                <a:t>H1</a:t>
              </a:r>
              <a:endParaRPr lang="zh-CN" altLang="en-US" sz="1350" b="1" dirty="0">
                <a:solidFill>
                  <a:prstClr val="black"/>
                </a:solidFill>
              </a:endParaRPr>
            </a:p>
          </p:txBody>
        </p:sp>
        <p:cxnSp>
          <p:nvCxnSpPr>
            <p:cNvPr id="49" name="直接连接符 48"/>
            <p:cNvCxnSpPr/>
            <p:nvPr/>
          </p:nvCxnSpPr>
          <p:spPr>
            <a:xfrm flipV="1">
              <a:off x="3243160" y="3970837"/>
              <a:ext cx="1801990" cy="7451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50"/>
            <p:cNvSpPr txBox="1"/>
            <p:nvPr/>
          </p:nvSpPr>
          <p:spPr>
            <a:xfrm>
              <a:off x="4749189" y="5439645"/>
              <a:ext cx="602320"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R4</a:t>
              </a:r>
              <a:endParaRPr lang="zh-CN" altLang="en-US" sz="1350" b="1" dirty="0">
                <a:solidFill>
                  <a:prstClr val="black"/>
                </a:solidFill>
              </a:endParaRPr>
            </a:p>
          </p:txBody>
        </p:sp>
        <p:pic>
          <p:nvPicPr>
            <p:cNvPr id="51" name="图形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5169" y="5178505"/>
              <a:ext cx="402740" cy="326027"/>
            </a:xfrm>
            <a:prstGeom prst="rect">
              <a:avLst/>
            </a:prstGeom>
          </p:spPr>
        </p:pic>
        <p:sp>
          <p:nvSpPr>
            <p:cNvPr id="52" name="文本框 50"/>
            <p:cNvSpPr txBox="1"/>
            <p:nvPr/>
          </p:nvSpPr>
          <p:spPr>
            <a:xfrm>
              <a:off x="7268724" y="5439645"/>
              <a:ext cx="562705"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R5</a:t>
              </a:r>
              <a:endParaRPr lang="zh-CN" altLang="en-US" sz="1350" b="1" dirty="0">
                <a:solidFill>
                  <a:prstClr val="black"/>
                </a:solidFill>
              </a:endParaRPr>
            </a:p>
          </p:txBody>
        </p:sp>
        <p:sp>
          <p:nvSpPr>
            <p:cNvPr id="53" name="图形 109"/>
            <p:cNvSpPr/>
            <p:nvPr/>
          </p:nvSpPr>
          <p:spPr>
            <a:xfrm>
              <a:off x="8432810" y="510262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N2</a:t>
              </a:r>
              <a:endParaRPr lang="zh-CN" altLang="en-US" sz="1350" b="1" dirty="0">
                <a:solidFill>
                  <a:prstClr val="black"/>
                </a:solidFill>
              </a:endParaRPr>
            </a:p>
          </p:txBody>
        </p:sp>
        <p:pic>
          <p:nvPicPr>
            <p:cNvPr id="54" name="图形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0395" y="4831655"/>
              <a:ext cx="691750" cy="669070"/>
            </a:xfrm>
            <a:prstGeom prst="rect">
              <a:avLst/>
            </a:prstGeom>
          </p:spPr>
        </p:pic>
        <p:sp>
          <p:nvSpPr>
            <p:cNvPr id="55" name="文本框 54"/>
            <p:cNvSpPr txBox="1"/>
            <p:nvPr/>
          </p:nvSpPr>
          <p:spPr>
            <a:xfrm>
              <a:off x="9724445" y="5470521"/>
              <a:ext cx="602320" cy="398780"/>
            </a:xfrm>
            <a:prstGeom prst="rect">
              <a:avLst/>
            </a:prstGeom>
            <a:noFill/>
          </p:spPr>
          <p:txBody>
            <a:bodyPr wrap="square">
              <a:spAutoFit/>
            </a:bodyPr>
            <a:lstStyle/>
            <a:p>
              <a:pPr algn="ctr"/>
              <a:r>
                <a:rPr lang="en-US" altLang="zh-CN" sz="1350" b="1" dirty="0">
                  <a:solidFill>
                    <a:prstClr val="black"/>
                  </a:solidFill>
                </a:rPr>
                <a:t>H2</a:t>
              </a:r>
              <a:endParaRPr lang="zh-CN" altLang="en-US" sz="1350" b="1" dirty="0">
                <a:solidFill>
                  <a:prstClr val="black"/>
                </a:solidFill>
              </a:endParaRPr>
            </a:p>
          </p:txBody>
        </p:sp>
        <p:grpSp>
          <p:nvGrpSpPr>
            <p:cNvPr id="56" name="组合 55"/>
            <p:cNvGrpSpPr/>
            <p:nvPr/>
          </p:nvGrpSpPr>
          <p:grpSpPr>
            <a:xfrm>
              <a:off x="4745106" y="3473394"/>
              <a:ext cx="570257" cy="660457"/>
              <a:chOff x="3398899" y="1520485"/>
              <a:chExt cx="570257" cy="660457"/>
            </a:xfrm>
          </p:grpSpPr>
          <p:pic>
            <p:nvPicPr>
              <p:cNvPr id="74" name="图形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7573" y="1854915"/>
                <a:ext cx="402740" cy="326027"/>
              </a:xfrm>
              <a:prstGeom prst="rect">
                <a:avLst/>
              </a:prstGeom>
            </p:spPr>
          </p:pic>
          <p:sp>
            <p:nvSpPr>
              <p:cNvPr id="75" name="文本框 50"/>
              <p:cNvSpPr txBox="1"/>
              <p:nvPr/>
            </p:nvSpPr>
            <p:spPr>
              <a:xfrm>
                <a:off x="3398899" y="1520485"/>
                <a:ext cx="570257"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R1</a:t>
                </a:r>
                <a:endParaRPr lang="zh-CN" altLang="en-US" sz="1350" b="1" dirty="0">
                  <a:solidFill>
                    <a:prstClr val="black"/>
                  </a:solidFill>
                </a:endParaRPr>
              </a:p>
            </p:txBody>
          </p:sp>
        </p:grpSp>
        <p:grpSp>
          <p:nvGrpSpPr>
            <p:cNvPr id="57" name="组合 56"/>
            <p:cNvGrpSpPr/>
            <p:nvPr/>
          </p:nvGrpSpPr>
          <p:grpSpPr>
            <a:xfrm>
              <a:off x="6002378" y="3473394"/>
              <a:ext cx="561887" cy="660457"/>
              <a:chOff x="3405477" y="1520485"/>
              <a:chExt cx="561887" cy="660457"/>
            </a:xfrm>
          </p:grpSpPr>
          <p:pic>
            <p:nvPicPr>
              <p:cNvPr id="72" name="图形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7573" y="1854915"/>
                <a:ext cx="402740" cy="326027"/>
              </a:xfrm>
              <a:prstGeom prst="rect">
                <a:avLst/>
              </a:prstGeom>
            </p:spPr>
          </p:pic>
          <p:sp>
            <p:nvSpPr>
              <p:cNvPr id="73" name="文本框 50"/>
              <p:cNvSpPr txBox="1"/>
              <p:nvPr/>
            </p:nvSpPr>
            <p:spPr>
              <a:xfrm>
                <a:off x="3405477" y="1520485"/>
                <a:ext cx="561887"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R2</a:t>
                </a:r>
                <a:endParaRPr lang="zh-CN" altLang="en-US" sz="1350" b="1" dirty="0">
                  <a:solidFill>
                    <a:prstClr val="black"/>
                  </a:solidFill>
                </a:endParaRPr>
              </a:p>
            </p:txBody>
          </p:sp>
        </p:grpSp>
        <p:grpSp>
          <p:nvGrpSpPr>
            <p:cNvPr id="58" name="组合 57"/>
            <p:cNvGrpSpPr/>
            <p:nvPr/>
          </p:nvGrpSpPr>
          <p:grpSpPr>
            <a:xfrm>
              <a:off x="7259652" y="3473394"/>
              <a:ext cx="561887" cy="660457"/>
              <a:chOff x="3412056" y="1520485"/>
              <a:chExt cx="561887" cy="660457"/>
            </a:xfrm>
          </p:grpSpPr>
          <p:pic>
            <p:nvPicPr>
              <p:cNvPr id="70" name="图形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7573" y="1854915"/>
                <a:ext cx="402740" cy="326027"/>
              </a:xfrm>
              <a:prstGeom prst="rect">
                <a:avLst/>
              </a:prstGeom>
            </p:spPr>
          </p:pic>
          <p:sp>
            <p:nvSpPr>
              <p:cNvPr id="71" name="文本框 50"/>
              <p:cNvSpPr txBox="1"/>
              <p:nvPr/>
            </p:nvSpPr>
            <p:spPr>
              <a:xfrm>
                <a:off x="3412056" y="1520485"/>
                <a:ext cx="561887"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R3</a:t>
                </a:r>
                <a:endParaRPr lang="zh-CN" altLang="en-US" sz="1350" b="1" dirty="0">
                  <a:solidFill>
                    <a:prstClr val="black"/>
                  </a:solidFill>
                </a:endParaRPr>
              </a:p>
            </p:txBody>
          </p:sp>
        </p:grpSp>
        <p:cxnSp>
          <p:nvCxnSpPr>
            <p:cNvPr id="59" name="直接连接符 58"/>
            <p:cNvCxnSpPr/>
            <p:nvPr/>
          </p:nvCxnSpPr>
          <p:spPr>
            <a:xfrm>
              <a:off x="3295787" y="4715964"/>
              <a:ext cx="1749363" cy="62555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图形 109"/>
            <p:cNvSpPr/>
            <p:nvPr/>
          </p:nvSpPr>
          <p:spPr>
            <a:xfrm>
              <a:off x="2971876" y="4518372"/>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N1</a:t>
              </a:r>
              <a:endParaRPr lang="zh-CN" altLang="en-US" sz="1350" b="1" dirty="0">
                <a:solidFill>
                  <a:prstClr val="black"/>
                </a:solidFill>
              </a:endParaRPr>
            </a:p>
          </p:txBody>
        </p:sp>
        <p:pic>
          <p:nvPicPr>
            <p:cNvPr id="61" name="图形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3780" y="5178505"/>
              <a:ext cx="402740" cy="326027"/>
            </a:xfrm>
            <a:prstGeom prst="rect">
              <a:avLst/>
            </a:prstGeom>
          </p:spPr>
        </p:pic>
      </p:grpSp>
      <p:sp>
        <p:nvSpPr>
          <p:cNvPr id="62" name="文本框 61"/>
          <p:cNvSpPr txBox="1"/>
          <p:nvPr/>
        </p:nvSpPr>
        <p:spPr>
          <a:xfrm>
            <a:off x="536013" y="4044229"/>
            <a:ext cx="1601801" cy="299085"/>
          </a:xfrm>
          <a:prstGeom prst="rect">
            <a:avLst/>
          </a:prstGeom>
          <a:noFill/>
        </p:spPr>
        <p:txBody>
          <a:bodyPr wrap="square">
            <a:spAutoFit/>
          </a:bodyPr>
          <a:lstStyle/>
          <a:p>
            <a:pPr algn="ctr"/>
            <a:r>
              <a:rPr lang="zh-CN" altLang="en-US" sz="1350" b="1" dirty="0">
                <a:solidFill>
                  <a:prstClr val="black"/>
                </a:solidFill>
              </a:rPr>
              <a:t>指定</a:t>
            </a:r>
            <a:r>
              <a:rPr lang="en-US" altLang="zh-CN" sz="1350" b="1" dirty="0">
                <a:solidFill>
                  <a:prstClr val="black"/>
                </a:solidFill>
              </a:rPr>
              <a:t>R1</a:t>
            </a:r>
            <a:r>
              <a:rPr lang="zh-CN" altLang="en-US" sz="1350" b="1" dirty="0">
                <a:solidFill>
                  <a:prstClr val="black"/>
                </a:solidFill>
              </a:rPr>
              <a:t>为默认网关</a:t>
            </a:r>
          </a:p>
        </p:txBody>
      </p:sp>
      <p:cxnSp>
        <p:nvCxnSpPr>
          <p:cNvPr id="63" name="直接箭头连接符 62"/>
          <p:cNvCxnSpPr/>
          <p:nvPr/>
        </p:nvCxnSpPr>
        <p:spPr>
          <a:xfrm>
            <a:off x="1662696" y="3423938"/>
            <a:ext cx="872108" cy="0"/>
          </a:xfrm>
          <a:prstGeom prst="straightConnector1">
            <a:avLst/>
          </a:prstGeom>
          <a:ln w="381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4" name="直接箭头连接符 63"/>
          <p:cNvCxnSpPr/>
          <p:nvPr/>
        </p:nvCxnSpPr>
        <p:spPr>
          <a:xfrm flipV="1">
            <a:off x="2921337" y="2977957"/>
            <a:ext cx="934622" cy="384041"/>
          </a:xfrm>
          <a:prstGeom prst="straightConnector1">
            <a:avLst/>
          </a:prstGeom>
          <a:ln w="381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a:off x="4311133" y="2894060"/>
            <a:ext cx="565620" cy="0"/>
          </a:xfrm>
          <a:prstGeom prst="straightConnector1">
            <a:avLst/>
          </a:prstGeom>
          <a:ln w="381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p:nvPr/>
        </p:nvCxnSpPr>
        <p:spPr>
          <a:xfrm>
            <a:off x="5249154" y="2894060"/>
            <a:ext cx="565620" cy="0"/>
          </a:xfrm>
          <a:prstGeom prst="straightConnector1">
            <a:avLst/>
          </a:prstGeom>
          <a:ln w="381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7" name="直接箭头连接符 66"/>
          <p:cNvCxnSpPr/>
          <p:nvPr/>
        </p:nvCxnSpPr>
        <p:spPr>
          <a:xfrm>
            <a:off x="6109831" y="3900036"/>
            <a:ext cx="565620" cy="0"/>
          </a:xfrm>
          <a:prstGeom prst="straightConnector1">
            <a:avLst/>
          </a:prstGeom>
          <a:ln w="381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a:off x="6047111" y="3137520"/>
            <a:ext cx="0" cy="689450"/>
          </a:xfrm>
          <a:prstGeom prst="straightConnector1">
            <a:avLst/>
          </a:prstGeom>
          <a:ln w="38100">
            <a:solidFill>
              <a:schemeClr val="accent3"/>
            </a:solidFill>
            <a:tailEnd type="triangle" w="med"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105531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left)">
                                      <p:cBhvr>
                                        <p:cTn id="7" dur="10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grpId="0" nodeType="clickEffect">
                                  <p:stCondLst>
                                    <p:cond delay="0"/>
                                  </p:stCondLst>
                                  <p:childTnLst>
                                    <p:set>
                                      <p:cBhvr>
                                        <p:cTn id="11" dur="1" fill="hold">
                                          <p:stCondLst>
                                            <p:cond delay="0"/>
                                          </p:stCondLst>
                                        </p:cTn>
                                        <p:tgtEl>
                                          <p:spTgt spid="98"/>
                                        </p:tgtEl>
                                        <p:attrNameLst>
                                          <p:attrName>style.visibility</p:attrName>
                                        </p:attrNameLst>
                                      </p:cBhvr>
                                      <p:to>
                                        <p:strVal val="visible"/>
                                      </p:to>
                                    </p:set>
                                    <p:anim calcmode="lin" valueType="num">
                                      <p:cBhvr>
                                        <p:cTn id="12" dur="500" fill="hold"/>
                                        <p:tgtEl>
                                          <p:spTgt spid="98"/>
                                        </p:tgtEl>
                                        <p:attrNameLst>
                                          <p:attrName>ppt_w</p:attrName>
                                        </p:attrNameLst>
                                      </p:cBhvr>
                                      <p:tavLst>
                                        <p:tav tm="0">
                                          <p:val>
                                            <p:fltVal val="0"/>
                                          </p:val>
                                        </p:tav>
                                        <p:tav tm="100000">
                                          <p:val>
                                            <p:strVal val="#ppt_w"/>
                                          </p:val>
                                        </p:tav>
                                      </p:tavLst>
                                    </p:anim>
                                    <p:anim calcmode="lin" valueType="num">
                                      <p:cBhvr>
                                        <p:cTn id="13" dur="500" fill="hold"/>
                                        <p:tgtEl>
                                          <p:spTgt spid="98"/>
                                        </p:tgtEl>
                                        <p:attrNameLst>
                                          <p:attrName>ppt_h</p:attrName>
                                        </p:attrNameLst>
                                      </p:cBhvr>
                                      <p:tavLst>
                                        <p:tav tm="0">
                                          <p:val>
                                            <p:fltVal val="0"/>
                                          </p:val>
                                        </p:tav>
                                        <p:tav tm="100000">
                                          <p:val>
                                            <p:strVal val="#ppt_h"/>
                                          </p:val>
                                        </p:tav>
                                      </p:tavLst>
                                    </p:anim>
                                    <p:anim calcmode="lin" valueType="num">
                                      <p:cBhvr>
                                        <p:cTn id="14" dur="500" fill="hold"/>
                                        <p:tgtEl>
                                          <p:spTgt spid="98"/>
                                        </p:tgtEl>
                                        <p:attrNameLst>
                                          <p:attrName>style.rotation</p:attrName>
                                        </p:attrNameLst>
                                      </p:cBhvr>
                                      <p:tavLst>
                                        <p:tav tm="0">
                                          <p:val>
                                            <p:fltVal val="360"/>
                                          </p:val>
                                        </p:tav>
                                        <p:tav tm="100000">
                                          <p:val>
                                            <p:fltVal val="0"/>
                                          </p:val>
                                        </p:tav>
                                      </p:tavLst>
                                    </p:anim>
                                    <p:animEffect transition="in" filter="fade">
                                      <p:cBhvr>
                                        <p:cTn id="15" dur="500"/>
                                        <p:tgtEl>
                                          <p:spTgt spid="98"/>
                                        </p:tgtEl>
                                      </p:cBhvr>
                                    </p:animEffect>
                                  </p:childTnLst>
                                </p:cTn>
                              </p:par>
                            </p:childTnLst>
                          </p:cTn>
                        </p:par>
                        <p:par>
                          <p:cTn id="16" fill="hold">
                            <p:stCondLst>
                              <p:cond delay="500"/>
                            </p:stCondLst>
                            <p:childTnLst>
                              <p:par>
                                <p:cTn id="17" presetID="1" presetClass="entr" presetSubtype="0" fill="hold" grpId="0" nodeType="afterEffect">
                                  <p:stCondLst>
                                    <p:cond delay="0"/>
                                  </p:stCondLst>
                                  <p:iterate type="lt">
                                    <p:tmAbs val="100"/>
                                  </p:iterate>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800" decel="100000"/>
                                        <p:tgtEl>
                                          <p:spTgt spid="4"/>
                                        </p:tgtEl>
                                      </p:cBhvr>
                                    </p:animEffect>
                                    <p:anim calcmode="lin" valueType="num">
                                      <p:cBhvr>
                                        <p:cTn id="24" dur="800" decel="100000" fill="hold"/>
                                        <p:tgtEl>
                                          <p:spTgt spid="4"/>
                                        </p:tgtEl>
                                        <p:attrNameLst>
                                          <p:attrName>style.rotation</p:attrName>
                                        </p:attrNameLst>
                                      </p:cBhvr>
                                      <p:tavLst>
                                        <p:tav tm="0">
                                          <p:val>
                                            <p:fltVal val="-90"/>
                                          </p:val>
                                        </p:tav>
                                        <p:tav tm="100000">
                                          <p:val>
                                            <p:fltVal val="0"/>
                                          </p:val>
                                        </p:tav>
                                      </p:tavLst>
                                    </p:anim>
                                    <p:anim calcmode="lin" valueType="num">
                                      <p:cBhvr>
                                        <p:cTn id="25" dur="800" decel="100000" fill="hold"/>
                                        <p:tgtEl>
                                          <p:spTgt spid="4"/>
                                        </p:tgtEl>
                                        <p:attrNameLst>
                                          <p:attrName>ppt_x</p:attrName>
                                        </p:attrNameLst>
                                      </p:cBhvr>
                                      <p:tavLst>
                                        <p:tav tm="0">
                                          <p:val>
                                            <p:strVal val="#ppt_x+0.4"/>
                                          </p:val>
                                        </p:tav>
                                        <p:tav tm="100000">
                                          <p:val>
                                            <p:strVal val="#ppt_x-0.05"/>
                                          </p:val>
                                        </p:tav>
                                      </p:tavLst>
                                    </p:anim>
                                    <p:anim calcmode="lin" valueType="num">
                                      <p:cBhvr>
                                        <p:cTn id="26" dur="800" decel="100000" fill="hold"/>
                                        <p:tgtEl>
                                          <p:spTgt spid="4"/>
                                        </p:tgtEl>
                                        <p:attrNameLst>
                                          <p:attrName>ppt_y</p:attrName>
                                        </p:attrNameLst>
                                      </p:cBhvr>
                                      <p:tavLst>
                                        <p:tav tm="0">
                                          <p:val>
                                            <p:strVal val="#ppt_y-0.4"/>
                                          </p:val>
                                        </p:tav>
                                        <p:tav tm="100000">
                                          <p:val>
                                            <p:strVal val="#ppt_y+0.1"/>
                                          </p:val>
                                        </p:tav>
                                      </p:tavLst>
                                    </p:anim>
                                    <p:anim calcmode="lin" valueType="num">
                                      <p:cBhvr>
                                        <p:cTn id="27"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28"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7"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animEffect transition="in" filter="fade">
                                      <p:cBhvr>
                                        <p:cTn id="33" dur="1000"/>
                                        <p:tgtEl>
                                          <p:spTgt spid="62"/>
                                        </p:tgtEl>
                                      </p:cBhvr>
                                    </p:animEffect>
                                    <p:anim calcmode="lin" valueType="num">
                                      <p:cBhvr>
                                        <p:cTn id="34" dur="1000" fill="hold"/>
                                        <p:tgtEl>
                                          <p:spTgt spid="62"/>
                                        </p:tgtEl>
                                        <p:attrNameLst>
                                          <p:attrName>ppt_x</p:attrName>
                                        </p:attrNameLst>
                                      </p:cBhvr>
                                      <p:tavLst>
                                        <p:tav tm="0">
                                          <p:val>
                                            <p:strVal val="#ppt_x"/>
                                          </p:val>
                                        </p:tav>
                                        <p:tav tm="100000">
                                          <p:val>
                                            <p:strVal val="#ppt_x"/>
                                          </p:val>
                                        </p:tav>
                                      </p:tavLst>
                                    </p:anim>
                                    <p:anim calcmode="lin" valueType="num">
                                      <p:cBhvr>
                                        <p:cTn id="35" dur="1000" fill="hold"/>
                                        <p:tgtEl>
                                          <p:spTgt spid="62"/>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wipe(left)">
                                      <p:cBhvr>
                                        <p:cTn id="40" dur="300"/>
                                        <p:tgtEl>
                                          <p:spTgt spid="63"/>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64"/>
                                        </p:tgtEl>
                                        <p:attrNameLst>
                                          <p:attrName>style.visibility</p:attrName>
                                        </p:attrNameLst>
                                      </p:cBhvr>
                                      <p:to>
                                        <p:strVal val="visible"/>
                                      </p:to>
                                    </p:set>
                                    <p:animEffect transition="in" filter="wipe(left)">
                                      <p:cBhvr>
                                        <p:cTn id="44" dur="300"/>
                                        <p:tgtEl>
                                          <p:spTgt spid="64"/>
                                        </p:tgtEl>
                                      </p:cBhvr>
                                    </p:animEffect>
                                  </p:childTnLst>
                                </p:cTn>
                              </p:par>
                            </p:childTnLst>
                          </p:cTn>
                        </p:par>
                        <p:par>
                          <p:cTn id="45" fill="hold">
                            <p:stCondLst>
                              <p:cond delay="1000"/>
                            </p:stCondLst>
                            <p:childTnLst>
                              <p:par>
                                <p:cTn id="46" presetID="22" presetClass="entr" presetSubtype="8" fill="hold" nodeType="afterEffect">
                                  <p:stCondLst>
                                    <p:cond delay="0"/>
                                  </p:stCondLst>
                                  <p:childTnLst>
                                    <p:set>
                                      <p:cBhvr>
                                        <p:cTn id="47" dur="1" fill="hold">
                                          <p:stCondLst>
                                            <p:cond delay="0"/>
                                          </p:stCondLst>
                                        </p:cTn>
                                        <p:tgtEl>
                                          <p:spTgt spid="65"/>
                                        </p:tgtEl>
                                        <p:attrNameLst>
                                          <p:attrName>style.visibility</p:attrName>
                                        </p:attrNameLst>
                                      </p:cBhvr>
                                      <p:to>
                                        <p:strVal val="visible"/>
                                      </p:to>
                                    </p:set>
                                    <p:animEffect transition="in" filter="wipe(left)">
                                      <p:cBhvr>
                                        <p:cTn id="48" dur="300"/>
                                        <p:tgtEl>
                                          <p:spTgt spid="65"/>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66"/>
                                        </p:tgtEl>
                                        <p:attrNameLst>
                                          <p:attrName>style.visibility</p:attrName>
                                        </p:attrNameLst>
                                      </p:cBhvr>
                                      <p:to>
                                        <p:strVal val="visible"/>
                                      </p:to>
                                    </p:set>
                                    <p:animEffect transition="in" filter="wipe(left)">
                                      <p:cBhvr>
                                        <p:cTn id="52" dur="300"/>
                                        <p:tgtEl>
                                          <p:spTgt spid="66"/>
                                        </p:tgtEl>
                                      </p:cBhvr>
                                    </p:animEffect>
                                  </p:childTnLst>
                                </p:cTn>
                              </p:par>
                            </p:childTnLst>
                          </p:cTn>
                        </p:par>
                        <p:par>
                          <p:cTn id="53" fill="hold">
                            <p:stCondLst>
                              <p:cond delay="2000"/>
                            </p:stCondLst>
                            <p:childTnLst>
                              <p:par>
                                <p:cTn id="54" presetID="22" presetClass="entr" presetSubtype="1" fill="hold"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up)">
                                      <p:cBhvr>
                                        <p:cTn id="56" dur="300"/>
                                        <p:tgtEl>
                                          <p:spTgt spid="68"/>
                                        </p:tgtEl>
                                      </p:cBhvr>
                                    </p:animEffect>
                                  </p:childTnLst>
                                </p:cTn>
                              </p:par>
                            </p:childTnLst>
                          </p:cTn>
                        </p:par>
                        <p:par>
                          <p:cTn id="57" fill="hold">
                            <p:stCondLst>
                              <p:cond delay="2500"/>
                            </p:stCondLst>
                            <p:childTnLst>
                              <p:par>
                                <p:cTn id="58" presetID="22" presetClass="entr" presetSubtype="8" fill="hold" nodeType="afterEffect">
                                  <p:stCondLst>
                                    <p:cond delay="0"/>
                                  </p:stCondLst>
                                  <p:childTnLst>
                                    <p:set>
                                      <p:cBhvr>
                                        <p:cTn id="59" dur="1" fill="hold">
                                          <p:stCondLst>
                                            <p:cond delay="0"/>
                                          </p:stCondLst>
                                        </p:cTn>
                                        <p:tgtEl>
                                          <p:spTgt spid="67"/>
                                        </p:tgtEl>
                                        <p:attrNameLst>
                                          <p:attrName>style.visibility</p:attrName>
                                        </p:attrNameLst>
                                      </p:cBhvr>
                                      <p:to>
                                        <p:strVal val="visible"/>
                                      </p:to>
                                    </p:set>
                                    <p:animEffect transition="in" filter="wipe(left)">
                                      <p:cBhvr>
                                        <p:cTn id="60" dur="3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97" grpId="0"/>
      <p:bldP spid="98" grpId="0" bldLvl="0" animBg="1"/>
      <p:bldP spid="6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endParaRPr lang="zh-CN" altLang="en-US" sz="1400" dirty="0">
                <a:solidFill>
                  <a:prstClr val="white"/>
                </a:solidFill>
                <a:latin typeface="Impact" panose="020B0806030902050204" pitchFamily="34" charset="0"/>
              </a:endParaRP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sp>
        <p:nvSpPr>
          <p:cNvPr id="14" name="矩形 13"/>
          <p:cNvSpPr/>
          <p:nvPr/>
        </p:nvSpPr>
        <p:spPr>
          <a:xfrm>
            <a:off x="228599"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终点不可达</a:t>
            </a:r>
          </a:p>
        </p:txBody>
      </p:sp>
      <p:sp>
        <p:nvSpPr>
          <p:cNvPr id="20" name="矩形 19"/>
          <p:cNvSpPr/>
          <p:nvPr/>
        </p:nvSpPr>
        <p:spPr>
          <a:xfrm>
            <a:off x="1994288"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源点抑制</a:t>
            </a:r>
          </a:p>
        </p:txBody>
      </p:sp>
      <p:sp>
        <p:nvSpPr>
          <p:cNvPr id="21" name="矩形 20"/>
          <p:cNvSpPr/>
          <p:nvPr/>
        </p:nvSpPr>
        <p:spPr>
          <a:xfrm>
            <a:off x="3759976"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时间超过（超时）</a:t>
            </a:r>
          </a:p>
        </p:txBody>
      </p:sp>
      <p:sp>
        <p:nvSpPr>
          <p:cNvPr id="22" name="矩形 21"/>
          <p:cNvSpPr/>
          <p:nvPr/>
        </p:nvSpPr>
        <p:spPr>
          <a:xfrm>
            <a:off x="5525664"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参数问题</a:t>
            </a:r>
          </a:p>
        </p:txBody>
      </p:sp>
      <p:sp>
        <p:nvSpPr>
          <p:cNvPr id="23" name="矩形 22"/>
          <p:cNvSpPr/>
          <p:nvPr/>
        </p:nvSpPr>
        <p:spPr>
          <a:xfrm>
            <a:off x="7291353" y="1015358"/>
            <a:ext cx="1624047" cy="340433"/>
          </a:xfrm>
          <a:prstGeom prst="rect">
            <a:avLst/>
          </a:prstGeom>
          <a:solidFill>
            <a:schemeClr val="bg2">
              <a:lumMod val="90000"/>
            </a:schemeClr>
          </a:solidFill>
          <a:ln>
            <a:solidFill>
              <a:schemeClr val="bg2">
                <a:lumMod val="90000"/>
              </a:schemeClr>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sp>
        <p:nvSpPr>
          <p:cNvPr id="40" name="矩形 39"/>
          <p:cNvSpPr/>
          <p:nvPr/>
        </p:nvSpPr>
        <p:spPr>
          <a:xfrm>
            <a:off x="7291353" y="1015358"/>
            <a:ext cx="1624047" cy="340433"/>
          </a:xfrm>
          <a:prstGeom prst="rect">
            <a:avLst/>
          </a:prstGeom>
          <a:solidFill>
            <a:schemeClr val="accent1"/>
          </a:solidFill>
          <a:ln>
            <a:solidFill>
              <a:schemeClr val="accent1"/>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prstClr val="white"/>
                </a:solidFill>
              </a:rPr>
              <a:t>改变路由（重定向）</a:t>
            </a:r>
          </a:p>
        </p:txBody>
      </p:sp>
      <p:sp>
        <p:nvSpPr>
          <p:cNvPr id="97" name="íşlïḍè"/>
          <p:cNvSpPr txBox="1"/>
          <p:nvPr/>
        </p:nvSpPr>
        <p:spPr>
          <a:xfrm>
            <a:off x="1021607" y="1509092"/>
            <a:ext cx="7952999" cy="454569"/>
          </a:xfrm>
          <a:prstGeom prst="rect">
            <a:avLst/>
          </a:prstGeom>
          <a:noFill/>
        </p:spPr>
        <p:txBody>
          <a:bodyPr wrap="square" lIns="68580" tIns="34290" rIns="68580" bIns="34290" anchor="ctr">
            <a:noAutofit/>
          </a:bodyPr>
          <a:lstStyle/>
          <a:p>
            <a:r>
              <a:rPr lang="zh-CN" altLang="en-US" sz="1350" b="1" dirty="0">
                <a:solidFill>
                  <a:prstClr val="black"/>
                </a:solidFill>
              </a:rPr>
              <a:t>路由器把改变路由报文发送给主机，</a:t>
            </a:r>
            <a:r>
              <a:rPr lang="zh-CN" altLang="en-US" sz="1350" b="1" dirty="0">
                <a:solidFill>
                  <a:srgbClr val="4F81BD">
                    <a:lumMod val="75000"/>
                  </a:srgbClr>
                </a:solidFill>
              </a:rPr>
              <a:t>让主机知道下次应将</a:t>
            </a:r>
            <a:r>
              <a:rPr lang="en-US" altLang="zh-CN" sz="1350" b="1" dirty="0">
                <a:solidFill>
                  <a:srgbClr val="4F81BD">
                    <a:lumMod val="75000"/>
                  </a:srgbClr>
                </a:solidFill>
              </a:rPr>
              <a:t>IP</a:t>
            </a:r>
            <a:r>
              <a:rPr lang="zh-CN" altLang="en-US" sz="1350" b="1" dirty="0">
                <a:solidFill>
                  <a:srgbClr val="4F81BD">
                    <a:lumMod val="75000"/>
                  </a:srgbClr>
                </a:solidFill>
              </a:rPr>
              <a:t>数据报发送给另外的路由器</a:t>
            </a:r>
            <a:r>
              <a:rPr lang="zh-CN" altLang="en-US" sz="1350" b="1" dirty="0">
                <a:solidFill>
                  <a:prstClr val="black"/>
                </a:solidFill>
              </a:rPr>
              <a:t>，这样可以</a:t>
            </a:r>
            <a:r>
              <a:rPr lang="zh-CN" altLang="en-US" sz="1350" b="1" dirty="0">
                <a:solidFill>
                  <a:srgbClr val="4F81BD">
                    <a:lumMod val="75000"/>
                  </a:srgbClr>
                </a:solidFill>
              </a:rPr>
              <a:t>通过更好的路由到达目的主机</a:t>
            </a:r>
            <a:r>
              <a:rPr lang="zh-CN" altLang="en-US" sz="1350" b="1" dirty="0">
                <a:solidFill>
                  <a:prstClr val="black"/>
                </a:solidFill>
              </a:rPr>
              <a:t>。</a:t>
            </a:r>
            <a:endParaRPr lang="en-US" altLang="zh-CN" sz="1350" b="1" dirty="0">
              <a:solidFill>
                <a:prstClr val="black"/>
              </a:solidFill>
            </a:endParaRPr>
          </a:p>
        </p:txBody>
      </p:sp>
      <p:sp>
        <p:nvSpPr>
          <p:cNvPr id="98" name="矩形 97"/>
          <p:cNvSpPr/>
          <p:nvPr/>
        </p:nvSpPr>
        <p:spPr>
          <a:xfrm>
            <a:off x="828876" y="1538723"/>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4" name="组合 3"/>
          <p:cNvGrpSpPr/>
          <p:nvPr/>
        </p:nvGrpSpPr>
        <p:grpSpPr>
          <a:xfrm>
            <a:off x="1068179" y="2605046"/>
            <a:ext cx="7016827" cy="1796930"/>
            <a:chOff x="1016376" y="3473394"/>
            <a:chExt cx="9355769" cy="2395907"/>
          </a:xfrm>
        </p:grpSpPr>
        <p:cxnSp>
          <p:nvCxnSpPr>
            <p:cNvPr id="43" name="直接连接符 42"/>
            <p:cNvCxnSpPr/>
            <p:nvPr/>
          </p:nvCxnSpPr>
          <p:spPr>
            <a:xfrm>
              <a:off x="7544585" y="3877408"/>
              <a:ext cx="0" cy="137568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5043712" y="5303132"/>
              <a:ext cx="4936839"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5045150" y="3970837"/>
              <a:ext cx="2509025"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362143" y="4716192"/>
              <a:ext cx="1933644"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pic>
          <p:nvPicPr>
            <p:cNvPr id="47" name="图形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6376" y="4230717"/>
              <a:ext cx="691750" cy="669070"/>
            </a:xfrm>
            <a:prstGeom prst="rect">
              <a:avLst/>
            </a:prstGeom>
          </p:spPr>
        </p:pic>
        <p:sp>
          <p:nvSpPr>
            <p:cNvPr id="48" name="文本框 47"/>
            <p:cNvSpPr txBox="1"/>
            <p:nvPr/>
          </p:nvSpPr>
          <p:spPr>
            <a:xfrm>
              <a:off x="1099897" y="4869583"/>
              <a:ext cx="587028" cy="398780"/>
            </a:xfrm>
            <a:prstGeom prst="rect">
              <a:avLst/>
            </a:prstGeom>
            <a:noFill/>
          </p:spPr>
          <p:txBody>
            <a:bodyPr wrap="square">
              <a:spAutoFit/>
            </a:bodyPr>
            <a:lstStyle/>
            <a:p>
              <a:pPr algn="ctr"/>
              <a:r>
                <a:rPr lang="en-US" altLang="zh-CN" sz="1350" b="1" dirty="0">
                  <a:solidFill>
                    <a:prstClr val="black"/>
                  </a:solidFill>
                </a:rPr>
                <a:t>H1</a:t>
              </a:r>
              <a:endParaRPr lang="zh-CN" altLang="en-US" sz="1350" b="1" dirty="0">
                <a:solidFill>
                  <a:prstClr val="black"/>
                </a:solidFill>
              </a:endParaRPr>
            </a:p>
          </p:txBody>
        </p:sp>
        <p:cxnSp>
          <p:nvCxnSpPr>
            <p:cNvPr id="49" name="直接连接符 48"/>
            <p:cNvCxnSpPr/>
            <p:nvPr/>
          </p:nvCxnSpPr>
          <p:spPr>
            <a:xfrm flipV="1">
              <a:off x="3243160" y="3970837"/>
              <a:ext cx="1801990" cy="74512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文本框 50"/>
            <p:cNvSpPr txBox="1"/>
            <p:nvPr/>
          </p:nvSpPr>
          <p:spPr>
            <a:xfrm>
              <a:off x="4749189" y="5439645"/>
              <a:ext cx="602320"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R4</a:t>
              </a:r>
              <a:endParaRPr lang="zh-CN" altLang="en-US" sz="1350" b="1" dirty="0">
                <a:solidFill>
                  <a:prstClr val="black"/>
                </a:solidFill>
              </a:endParaRPr>
            </a:p>
          </p:txBody>
        </p:sp>
        <p:pic>
          <p:nvPicPr>
            <p:cNvPr id="51" name="图形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45169" y="5178505"/>
              <a:ext cx="402740" cy="326027"/>
            </a:xfrm>
            <a:prstGeom prst="rect">
              <a:avLst/>
            </a:prstGeom>
          </p:spPr>
        </p:pic>
        <p:sp>
          <p:nvSpPr>
            <p:cNvPr id="52" name="文本框 50"/>
            <p:cNvSpPr txBox="1"/>
            <p:nvPr/>
          </p:nvSpPr>
          <p:spPr>
            <a:xfrm>
              <a:off x="7268724" y="5439645"/>
              <a:ext cx="562705"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R5</a:t>
              </a:r>
              <a:endParaRPr lang="zh-CN" altLang="en-US" sz="1350" b="1" dirty="0">
                <a:solidFill>
                  <a:prstClr val="black"/>
                </a:solidFill>
              </a:endParaRPr>
            </a:p>
          </p:txBody>
        </p:sp>
        <p:sp>
          <p:nvSpPr>
            <p:cNvPr id="53" name="图形 109"/>
            <p:cNvSpPr/>
            <p:nvPr/>
          </p:nvSpPr>
          <p:spPr>
            <a:xfrm>
              <a:off x="8432810" y="510262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N2</a:t>
              </a:r>
              <a:endParaRPr lang="zh-CN" altLang="en-US" sz="1350" b="1" dirty="0">
                <a:solidFill>
                  <a:prstClr val="black"/>
                </a:solidFill>
              </a:endParaRPr>
            </a:p>
          </p:txBody>
        </p:sp>
        <p:pic>
          <p:nvPicPr>
            <p:cNvPr id="54" name="图形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80395" y="4831655"/>
              <a:ext cx="691750" cy="669070"/>
            </a:xfrm>
            <a:prstGeom prst="rect">
              <a:avLst/>
            </a:prstGeom>
          </p:spPr>
        </p:pic>
        <p:sp>
          <p:nvSpPr>
            <p:cNvPr id="55" name="文本框 54"/>
            <p:cNvSpPr txBox="1"/>
            <p:nvPr/>
          </p:nvSpPr>
          <p:spPr>
            <a:xfrm>
              <a:off x="9724445" y="5470521"/>
              <a:ext cx="602320" cy="398780"/>
            </a:xfrm>
            <a:prstGeom prst="rect">
              <a:avLst/>
            </a:prstGeom>
            <a:noFill/>
          </p:spPr>
          <p:txBody>
            <a:bodyPr wrap="square">
              <a:spAutoFit/>
            </a:bodyPr>
            <a:lstStyle/>
            <a:p>
              <a:pPr algn="ctr"/>
              <a:r>
                <a:rPr lang="en-US" altLang="zh-CN" sz="1350" b="1" dirty="0">
                  <a:solidFill>
                    <a:prstClr val="black"/>
                  </a:solidFill>
                </a:rPr>
                <a:t>H2</a:t>
              </a:r>
              <a:endParaRPr lang="zh-CN" altLang="en-US" sz="1350" b="1" dirty="0">
                <a:solidFill>
                  <a:prstClr val="black"/>
                </a:solidFill>
              </a:endParaRPr>
            </a:p>
          </p:txBody>
        </p:sp>
        <p:grpSp>
          <p:nvGrpSpPr>
            <p:cNvPr id="56" name="组合 55"/>
            <p:cNvGrpSpPr/>
            <p:nvPr/>
          </p:nvGrpSpPr>
          <p:grpSpPr>
            <a:xfrm>
              <a:off x="4745106" y="3473394"/>
              <a:ext cx="570257" cy="660457"/>
              <a:chOff x="3398899" y="1520485"/>
              <a:chExt cx="570257" cy="660457"/>
            </a:xfrm>
          </p:grpSpPr>
          <p:pic>
            <p:nvPicPr>
              <p:cNvPr id="74" name="图形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7573" y="1854915"/>
                <a:ext cx="402740" cy="326027"/>
              </a:xfrm>
              <a:prstGeom prst="rect">
                <a:avLst/>
              </a:prstGeom>
            </p:spPr>
          </p:pic>
          <p:sp>
            <p:nvSpPr>
              <p:cNvPr id="75" name="文本框 50"/>
              <p:cNvSpPr txBox="1"/>
              <p:nvPr/>
            </p:nvSpPr>
            <p:spPr>
              <a:xfrm>
                <a:off x="3398899" y="1520485"/>
                <a:ext cx="570257"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R1</a:t>
                </a:r>
                <a:endParaRPr lang="zh-CN" altLang="en-US" sz="1350" b="1" dirty="0">
                  <a:solidFill>
                    <a:prstClr val="black"/>
                  </a:solidFill>
                </a:endParaRPr>
              </a:p>
            </p:txBody>
          </p:sp>
        </p:grpSp>
        <p:grpSp>
          <p:nvGrpSpPr>
            <p:cNvPr id="57" name="组合 56"/>
            <p:cNvGrpSpPr/>
            <p:nvPr/>
          </p:nvGrpSpPr>
          <p:grpSpPr>
            <a:xfrm>
              <a:off x="6002378" y="3473394"/>
              <a:ext cx="561887" cy="660457"/>
              <a:chOff x="3405477" y="1520485"/>
              <a:chExt cx="561887" cy="660457"/>
            </a:xfrm>
          </p:grpSpPr>
          <p:pic>
            <p:nvPicPr>
              <p:cNvPr id="72" name="图形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7573" y="1854915"/>
                <a:ext cx="402740" cy="326027"/>
              </a:xfrm>
              <a:prstGeom prst="rect">
                <a:avLst/>
              </a:prstGeom>
            </p:spPr>
          </p:pic>
          <p:sp>
            <p:nvSpPr>
              <p:cNvPr id="73" name="文本框 50"/>
              <p:cNvSpPr txBox="1"/>
              <p:nvPr/>
            </p:nvSpPr>
            <p:spPr>
              <a:xfrm>
                <a:off x="3405477" y="1520485"/>
                <a:ext cx="561887"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R2</a:t>
                </a:r>
                <a:endParaRPr lang="zh-CN" altLang="en-US" sz="1350" b="1" dirty="0">
                  <a:solidFill>
                    <a:prstClr val="black"/>
                  </a:solidFill>
                </a:endParaRPr>
              </a:p>
            </p:txBody>
          </p:sp>
        </p:grpSp>
        <p:grpSp>
          <p:nvGrpSpPr>
            <p:cNvPr id="58" name="组合 57"/>
            <p:cNvGrpSpPr/>
            <p:nvPr/>
          </p:nvGrpSpPr>
          <p:grpSpPr>
            <a:xfrm>
              <a:off x="7259652" y="3473394"/>
              <a:ext cx="561887" cy="660457"/>
              <a:chOff x="3412056" y="1520485"/>
              <a:chExt cx="561887" cy="660457"/>
            </a:xfrm>
          </p:grpSpPr>
          <p:pic>
            <p:nvPicPr>
              <p:cNvPr id="70" name="图形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97573" y="1854915"/>
                <a:ext cx="402740" cy="326027"/>
              </a:xfrm>
              <a:prstGeom prst="rect">
                <a:avLst/>
              </a:prstGeom>
            </p:spPr>
          </p:pic>
          <p:sp>
            <p:nvSpPr>
              <p:cNvPr id="71" name="文本框 50"/>
              <p:cNvSpPr txBox="1"/>
              <p:nvPr/>
            </p:nvSpPr>
            <p:spPr>
              <a:xfrm>
                <a:off x="3412056" y="1520485"/>
                <a:ext cx="561887"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R3</a:t>
                </a:r>
                <a:endParaRPr lang="zh-CN" altLang="en-US" sz="1350" b="1" dirty="0">
                  <a:solidFill>
                    <a:prstClr val="black"/>
                  </a:solidFill>
                </a:endParaRPr>
              </a:p>
            </p:txBody>
          </p:sp>
        </p:grpSp>
        <p:cxnSp>
          <p:nvCxnSpPr>
            <p:cNvPr id="59" name="直接连接符 58"/>
            <p:cNvCxnSpPr/>
            <p:nvPr/>
          </p:nvCxnSpPr>
          <p:spPr>
            <a:xfrm>
              <a:off x="3295787" y="4715964"/>
              <a:ext cx="1749363" cy="62555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图形 109"/>
            <p:cNvSpPr/>
            <p:nvPr/>
          </p:nvSpPr>
          <p:spPr>
            <a:xfrm>
              <a:off x="2971876" y="4518372"/>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N1</a:t>
              </a:r>
              <a:endParaRPr lang="zh-CN" altLang="en-US" sz="1350" b="1" dirty="0">
                <a:solidFill>
                  <a:prstClr val="black"/>
                </a:solidFill>
              </a:endParaRPr>
            </a:p>
          </p:txBody>
        </p:sp>
        <p:pic>
          <p:nvPicPr>
            <p:cNvPr id="61" name="图形 2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3780" y="5178505"/>
              <a:ext cx="402740" cy="326027"/>
            </a:xfrm>
            <a:prstGeom prst="rect">
              <a:avLst/>
            </a:prstGeom>
          </p:spPr>
        </p:pic>
      </p:grpSp>
      <p:sp>
        <p:nvSpPr>
          <p:cNvPr id="62" name="文本框 61"/>
          <p:cNvSpPr txBox="1"/>
          <p:nvPr/>
        </p:nvSpPr>
        <p:spPr>
          <a:xfrm>
            <a:off x="536013" y="4044229"/>
            <a:ext cx="1601801" cy="299085"/>
          </a:xfrm>
          <a:prstGeom prst="rect">
            <a:avLst/>
          </a:prstGeom>
          <a:noFill/>
        </p:spPr>
        <p:txBody>
          <a:bodyPr wrap="square">
            <a:spAutoFit/>
          </a:bodyPr>
          <a:lstStyle/>
          <a:p>
            <a:pPr algn="ctr"/>
            <a:r>
              <a:rPr lang="zh-CN" altLang="en-US" sz="1350" b="1" dirty="0">
                <a:solidFill>
                  <a:prstClr val="black"/>
                </a:solidFill>
              </a:rPr>
              <a:t>指定</a:t>
            </a:r>
            <a:r>
              <a:rPr lang="en-US" altLang="zh-CN" sz="1350" b="1" dirty="0">
                <a:solidFill>
                  <a:prstClr val="black"/>
                </a:solidFill>
              </a:rPr>
              <a:t>R1</a:t>
            </a:r>
            <a:r>
              <a:rPr lang="zh-CN" altLang="en-US" sz="1350" b="1" dirty="0">
                <a:solidFill>
                  <a:prstClr val="black"/>
                </a:solidFill>
              </a:rPr>
              <a:t>为默认网关</a:t>
            </a:r>
          </a:p>
        </p:txBody>
      </p:sp>
      <p:grpSp>
        <p:nvGrpSpPr>
          <p:cNvPr id="69" name="组合 68"/>
          <p:cNvGrpSpPr/>
          <p:nvPr/>
        </p:nvGrpSpPr>
        <p:grpSpPr>
          <a:xfrm rot="20588998">
            <a:off x="1744452" y="2626493"/>
            <a:ext cx="1948160" cy="622250"/>
            <a:chOff x="2002371" y="4867240"/>
            <a:chExt cx="2597547" cy="829667"/>
          </a:xfrm>
        </p:grpSpPr>
        <p:sp>
          <p:nvSpPr>
            <p:cNvPr id="76" name="标注: 左箭头 75"/>
            <p:cNvSpPr/>
            <p:nvPr/>
          </p:nvSpPr>
          <p:spPr>
            <a:xfrm>
              <a:off x="2002371" y="4867240"/>
              <a:ext cx="2597547" cy="829667"/>
            </a:xfrm>
            <a:prstGeom prst="leftArrowCallout">
              <a:avLst>
                <a:gd name="adj1" fmla="val 25000"/>
                <a:gd name="adj2" fmla="val 25000"/>
                <a:gd name="adj3" fmla="val 20243"/>
                <a:gd name="adj4" fmla="val 89792"/>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endParaRPr lang="en-US" altLang="zh-CN" sz="1350" b="1" dirty="0">
                <a:solidFill>
                  <a:prstClr val="black"/>
                </a:solidFill>
              </a:endParaRPr>
            </a:p>
            <a:p>
              <a:pPr algn="ctr"/>
              <a:endParaRPr lang="en-US" altLang="zh-CN" sz="1350" b="1" dirty="0">
                <a:solidFill>
                  <a:prstClr val="black"/>
                </a:solidFill>
              </a:endParaRPr>
            </a:p>
            <a:p>
              <a:pPr algn="ctr"/>
              <a:endParaRPr lang="zh-CN" altLang="en-US" sz="1350" b="1" dirty="0">
                <a:solidFill>
                  <a:prstClr val="white"/>
                </a:solidFill>
              </a:endParaRPr>
            </a:p>
          </p:txBody>
        </p:sp>
        <p:sp>
          <p:nvSpPr>
            <p:cNvPr id="77" name="矩形 76"/>
            <p:cNvSpPr/>
            <p:nvPr/>
          </p:nvSpPr>
          <p:spPr>
            <a:xfrm>
              <a:off x="2330909" y="5210283"/>
              <a:ext cx="2201825" cy="387980"/>
            </a:xfrm>
            <a:prstGeom prst="rect">
              <a:avLst/>
            </a:prstGeom>
            <a:solidFill>
              <a:schemeClr val="accent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white"/>
                  </a:solidFill>
                </a:rPr>
                <a:t>ICMP</a:t>
              </a:r>
              <a:r>
                <a:rPr lang="zh-CN" altLang="en-US" sz="1350" b="1" dirty="0">
                  <a:solidFill>
                    <a:prstClr val="white"/>
                  </a:solidFill>
                </a:rPr>
                <a:t>差错报告报文</a:t>
              </a:r>
            </a:p>
          </p:txBody>
        </p:sp>
      </p:grpSp>
      <p:sp>
        <p:nvSpPr>
          <p:cNvPr id="78" name="对话气泡: 圆角矩形 77"/>
          <p:cNvSpPr/>
          <p:nvPr/>
        </p:nvSpPr>
        <p:spPr>
          <a:xfrm>
            <a:off x="3342210" y="1953123"/>
            <a:ext cx="4581494" cy="365514"/>
          </a:xfrm>
          <a:prstGeom prst="wedgeRoundRectCallout">
            <a:avLst>
              <a:gd name="adj1" fmla="val -45479"/>
              <a:gd name="adj2" fmla="val 172400"/>
              <a:gd name="adj3" fmla="val 16667"/>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350" b="1" dirty="0">
                <a:solidFill>
                  <a:prstClr val="black"/>
                </a:solidFill>
              </a:rPr>
              <a:t>类型：改变路由（重定向），到达</a:t>
            </a:r>
            <a:r>
              <a:rPr lang="en-US" altLang="zh-CN" sz="1350" b="1" dirty="0">
                <a:solidFill>
                  <a:prstClr val="black"/>
                </a:solidFill>
              </a:rPr>
              <a:t>N2</a:t>
            </a:r>
            <a:r>
              <a:rPr lang="zh-CN" altLang="en-US" sz="1350" b="1" dirty="0">
                <a:solidFill>
                  <a:prstClr val="black"/>
                </a:solidFill>
              </a:rPr>
              <a:t>更好的路由应通过</a:t>
            </a:r>
            <a:r>
              <a:rPr lang="en-US" altLang="zh-CN" sz="1350" b="1" dirty="0">
                <a:solidFill>
                  <a:prstClr val="black"/>
                </a:solidFill>
              </a:rPr>
              <a:t>R4</a:t>
            </a:r>
            <a:endParaRPr lang="zh-CN" altLang="en-US" sz="1350" b="1" dirty="0">
              <a:solidFill>
                <a:prstClr val="black"/>
              </a:solidFill>
            </a:endParaRPr>
          </a:p>
        </p:txBody>
      </p:sp>
      <p:cxnSp>
        <p:nvCxnSpPr>
          <p:cNvPr id="79" name="直接箭头连接符 78"/>
          <p:cNvCxnSpPr/>
          <p:nvPr/>
        </p:nvCxnSpPr>
        <p:spPr>
          <a:xfrm>
            <a:off x="1609128" y="3623258"/>
            <a:ext cx="872108" cy="0"/>
          </a:xfrm>
          <a:prstGeom prst="straightConnector1">
            <a:avLst/>
          </a:prstGeom>
          <a:ln w="38100">
            <a:solidFill>
              <a:schemeClr val="accent1">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2902961" y="3691194"/>
            <a:ext cx="961766" cy="343807"/>
          </a:xfrm>
          <a:prstGeom prst="straightConnector1">
            <a:avLst/>
          </a:prstGeom>
          <a:ln w="38100">
            <a:solidFill>
              <a:schemeClr val="accent1">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p:nvPr/>
        </p:nvCxnSpPr>
        <p:spPr>
          <a:xfrm>
            <a:off x="4266096" y="4079734"/>
            <a:ext cx="1504584" cy="0"/>
          </a:xfrm>
          <a:prstGeom prst="straightConnector1">
            <a:avLst/>
          </a:prstGeom>
          <a:ln w="38100">
            <a:solidFill>
              <a:schemeClr val="accent1">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6116829" y="4092380"/>
            <a:ext cx="565620" cy="0"/>
          </a:xfrm>
          <a:prstGeom prst="straightConnector1">
            <a:avLst/>
          </a:prstGeom>
          <a:ln w="38100">
            <a:solidFill>
              <a:schemeClr val="accent1">
                <a:lumMod val="75000"/>
              </a:schemeClr>
            </a:solidFill>
            <a:tailEnd type="triangle" w="med" len="lg"/>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09066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right)">
                                      <p:cBhvr>
                                        <p:cTn id="7" dur="500"/>
                                        <p:tgtEl>
                                          <p:spTgt spid="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down)">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9"/>
                                        </p:tgtEl>
                                        <p:attrNameLst>
                                          <p:attrName>style.visibility</p:attrName>
                                        </p:attrNameLst>
                                      </p:cBhvr>
                                      <p:to>
                                        <p:strVal val="visible"/>
                                      </p:to>
                                    </p:set>
                                    <p:animEffect transition="in" filter="wipe(left)">
                                      <p:cBhvr>
                                        <p:cTn id="17" dur="300"/>
                                        <p:tgtEl>
                                          <p:spTgt spid="79"/>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80"/>
                                        </p:tgtEl>
                                        <p:attrNameLst>
                                          <p:attrName>style.visibility</p:attrName>
                                        </p:attrNameLst>
                                      </p:cBhvr>
                                      <p:to>
                                        <p:strVal val="visible"/>
                                      </p:to>
                                    </p:set>
                                    <p:animEffect transition="in" filter="wipe(left)">
                                      <p:cBhvr>
                                        <p:cTn id="21" dur="300"/>
                                        <p:tgtEl>
                                          <p:spTgt spid="80"/>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81"/>
                                        </p:tgtEl>
                                        <p:attrNameLst>
                                          <p:attrName>style.visibility</p:attrName>
                                        </p:attrNameLst>
                                      </p:cBhvr>
                                      <p:to>
                                        <p:strVal val="visible"/>
                                      </p:to>
                                    </p:set>
                                    <p:animEffect transition="in" filter="wipe(left)">
                                      <p:cBhvr>
                                        <p:cTn id="25" dur="300"/>
                                        <p:tgtEl>
                                          <p:spTgt spid="81"/>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83"/>
                                        </p:tgtEl>
                                        <p:attrNameLst>
                                          <p:attrName>style.visibility</p:attrName>
                                        </p:attrNameLst>
                                      </p:cBhvr>
                                      <p:to>
                                        <p:strVal val="visible"/>
                                      </p:to>
                                    </p:set>
                                    <p:animEffect transition="in" filter="wipe(left)">
                                      <p:cBhvr>
                                        <p:cTn id="29" dur="3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bldLvl="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sp>
        <p:nvSpPr>
          <p:cNvPr id="63" name="íşlïḍè"/>
          <p:cNvSpPr txBox="1"/>
          <p:nvPr/>
        </p:nvSpPr>
        <p:spPr>
          <a:xfrm>
            <a:off x="962402" y="980461"/>
            <a:ext cx="7952999" cy="262860"/>
          </a:xfrm>
          <a:prstGeom prst="rect">
            <a:avLst/>
          </a:prstGeom>
          <a:noFill/>
        </p:spPr>
        <p:txBody>
          <a:bodyPr wrap="square" lIns="68580" tIns="34290" rIns="68580" bIns="34290" anchor="ctr">
            <a:noAutofit/>
          </a:bodyPr>
          <a:lstStyle/>
          <a:p>
            <a:r>
              <a:rPr lang="zh-CN" altLang="en-US" sz="1350" b="1" dirty="0">
                <a:solidFill>
                  <a:prstClr val="black"/>
                </a:solidFill>
              </a:rPr>
              <a:t>以下情况</a:t>
            </a:r>
            <a:r>
              <a:rPr lang="zh-CN" altLang="en-US" sz="1350" b="1" dirty="0">
                <a:solidFill>
                  <a:srgbClr val="4F81BD">
                    <a:lumMod val="75000"/>
                  </a:srgbClr>
                </a:solidFill>
              </a:rPr>
              <a:t>不应发送</a:t>
            </a:r>
            <a:r>
              <a:rPr lang="en-US" altLang="zh-CN" sz="1350" b="1" dirty="0">
                <a:solidFill>
                  <a:srgbClr val="4F81BD">
                    <a:lumMod val="75000"/>
                  </a:srgbClr>
                </a:solidFill>
              </a:rPr>
              <a:t>ICMP</a:t>
            </a:r>
            <a:r>
              <a:rPr lang="zh-CN" altLang="en-US" sz="1350" b="1" dirty="0">
                <a:solidFill>
                  <a:srgbClr val="4F81BD">
                    <a:lumMod val="75000"/>
                  </a:srgbClr>
                </a:solidFill>
              </a:rPr>
              <a:t>差错报告报文</a:t>
            </a:r>
            <a:r>
              <a:rPr lang="zh-CN" altLang="en-US" sz="1350" b="1" dirty="0">
                <a:solidFill>
                  <a:prstClr val="black"/>
                </a:solidFill>
              </a:rPr>
              <a:t>：</a:t>
            </a:r>
            <a:endParaRPr lang="en-US" altLang="zh-CN" sz="1350" b="1" dirty="0">
              <a:solidFill>
                <a:prstClr val="black"/>
              </a:solidFill>
            </a:endParaRPr>
          </a:p>
        </p:txBody>
      </p:sp>
      <p:sp>
        <p:nvSpPr>
          <p:cNvPr id="64" name="矩形 63"/>
          <p:cNvSpPr/>
          <p:nvPr/>
        </p:nvSpPr>
        <p:spPr>
          <a:xfrm>
            <a:off x="769670" y="1010092"/>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5" name="íşlïḍè"/>
          <p:cNvSpPr txBox="1"/>
          <p:nvPr/>
        </p:nvSpPr>
        <p:spPr>
          <a:xfrm>
            <a:off x="1244451" y="1360718"/>
            <a:ext cx="7670949" cy="262860"/>
          </a:xfrm>
          <a:prstGeom prst="rect">
            <a:avLst/>
          </a:prstGeom>
          <a:noFill/>
        </p:spPr>
        <p:txBody>
          <a:bodyPr wrap="square" lIns="68580" tIns="34290" rIns="68580" bIns="34290" anchor="ctr">
            <a:noAutofit/>
          </a:bodyPr>
          <a:lstStyle/>
          <a:p>
            <a:r>
              <a:rPr lang="zh-CN" altLang="en-US" sz="1350" b="1" dirty="0">
                <a:solidFill>
                  <a:prstClr val="black"/>
                </a:solidFill>
              </a:rPr>
              <a:t>对</a:t>
            </a:r>
            <a:r>
              <a:rPr lang="en-US" altLang="zh-CN" sz="1350" b="1" dirty="0">
                <a:solidFill>
                  <a:prstClr val="black"/>
                </a:solidFill>
              </a:rPr>
              <a:t>ICMP</a:t>
            </a:r>
            <a:r>
              <a:rPr lang="zh-CN" altLang="en-US" sz="1350" b="1" dirty="0">
                <a:solidFill>
                  <a:prstClr val="black"/>
                </a:solidFill>
              </a:rPr>
              <a:t>差错报告报文不再发送</a:t>
            </a:r>
            <a:r>
              <a:rPr lang="en-US" altLang="zh-CN" sz="1350" b="1" dirty="0">
                <a:solidFill>
                  <a:prstClr val="black"/>
                </a:solidFill>
              </a:rPr>
              <a:t>ICMP</a:t>
            </a:r>
            <a:r>
              <a:rPr lang="zh-CN" altLang="en-US" sz="1350" b="1" dirty="0">
                <a:solidFill>
                  <a:prstClr val="black"/>
                </a:solidFill>
              </a:rPr>
              <a:t>差错报告报文。</a:t>
            </a:r>
            <a:endParaRPr lang="en-US" altLang="zh-CN" sz="1350" b="1" dirty="0">
              <a:solidFill>
                <a:prstClr val="black"/>
              </a:solidFill>
            </a:endParaRPr>
          </a:p>
        </p:txBody>
      </p:sp>
      <p:sp>
        <p:nvSpPr>
          <p:cNvPr id="66" name="矩形 65"/>
          <p:cNvSpPr/>
          <p:nvPr/>
        </p:nvSpPr>
        <p:spPr>
          <a:xfrm>
            <a:off x="1051720" y="1390349"/>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67" name="íşlïḍè"/>
          <p:cNvSpPr txBox="1"/>
          <p:nvPr/>
        </p:nvSpPr>
        <p:spPr>
          <a:xfrm>
            <a:off x="1244451" y="1730108"/>
            <a:ext cx="7670949" cy="262860"/>
          </a:xfrm>
          <a:prstGeom prst="rect">
            <a:avLst/>
          </a:prstGeom>
          <a:noFill/>
        </p:spPr>
        <p:txBody>
          <a:bodyPr wrap="square" lIns="68580" tIns="34290" rIns="68580" bIns="34290" anchor="ctr">
            <a:noAutofit/>
          </a:bodyPr>
          <a:lstStyle/>
          <a:p>
            <a:r>
              <a:rPr lang="zh-CN" altLang="en-US" sz="1350" b="1" dirty="0">
                <a:solidFill>
                  <a:prstClr val="black"/>
                </a:solidFill>
              </a:rPr>
              <a:t>对第一个分片的</a:t>
            </a:r>
            <a:r>
              <a:rPr lang="en-US" altLang="zh-CN" sz="1350" b="1" dirty="0">
                <a:solidFill>
                  <a:prstClr val="black"/>
                </a:solidFill>
              </a:rPr>
              <a:t>IP</a:t>
            </a:r>
            <a:r>
              <a:rPr lang="zh-CN" altLang="en-US" sz="1350" b="1" dirty="0">
                <a:solidFill>
                  <a:prstClr val="black"/>
                </a:solidFill>
              </a:rPr>
              <a:t>数据报片的所有后续数据报片都不发送</a:t>
            </a:r>
            <a:r>
              <a:rPr lang="en-US" altLang="zh-CN" sz="1350" b="1" dirty="0">
                <a:solidFill>
                  <a:prstClr val="black"/>
                </a:solidFill>
              </a:rPr>
              <a:t>ICMP</a:t>
            </a:r>
            <a:r>
              <a:rPr lang="zh-CN" altLang="en-US" sz="1350" b="1" dirty="0">
                <a:solidFill>
                  <a:prstClr val="black"/>
                </a:solidFill>
              </a:rPr>
              <a:t>差错报告报文。</a:t>
            </a:r>
            <a:endParaRPr lang="en-US" altLang="zh-CN" sz="1350" b="1" dirty="0">
              <a:solidFill>
                <a:prstClr val="black"/>
              </a:solidFill>
            </a:endParaRPr>
          </a:p>
        </p:txBody>
      </p:sp>
      <p:sp>
        <p:nvSpPr>
          <p:cNvPr id="68" name="矩形 67"/>
          <p:cNvSpPr/>
          <p:nvPr/>
        </p:nvSpPr>
        <p:spPr>
          <a:xfrm>
            <a:off x="1051720" y="1759739"/>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2" name="íşlïḍè"/>
          <p:cNvSpPr txBox="1"/>
          <p:nvPr/>
        </p:nvSpPr>
        <p:spPr>
          <a:xfrm>
            <a:off x="1237170" y="2099499"/>
            <a:ext cx="7670949" cy="262860"/>
          </a:xfrm>
          <a:prstGeom prst="rect">
            <a:avLst/>
          </a:prstGeom>
          <a:noFill/>
        </p:spPr>
        <p:txBody>
          <a:bodyPr wrap="square" lIns="68580" tIns="34290" rIns="68580" bIns="34290" anchor="ctr">
            <a:noAutofit/>
          </a:bodyPr>
          <a:lstStyle/>
          <a:p>
            <a:r>
              <a:rPr lang="zh-CN" altLang="en-US" sz="1350" b="1" dirty="0">
                <a:solidFill>
                  <a:prstClr val="black"/>
                </a:solidFill>
              </a:rPr>
              <a:t>对具有多播地址的</a:t>
            </a:r>
            <a:r>
              <a:rPr lang="en-US" altLang="zh-CN" sz="1350" b="1" dirty="0">
                <a:solidFill>
                  <a:prstClr val="black"/>
                </a:solidFill>
              </a:rPr>
              <a:t>IP</a:t>
            </a:r>
            <a:r>
              <a:rPr lang="zh-CN" altLang="en-US" sz="1350" b="1" dirty="0">
                <a:solidFill>
                  <a:prstClr val="black"/>
                </a:solidFill>
              </a:rPr>
              <a:t>数据报都不发送</a:t>
            </a:r>
            <a:r>
              <a:rPr lang="en-US" altLang="zh-CN" sz="1350" b="1" dirty="0">
                <a:solidFill>
                  <a:prstClr val="black"/>
                </a:solidFill>
              </a:rPr>
              <a:t>ICMP</a:t>
            </a:r>
            <a:r>
              <a:rPr lang="zh-CN" altLang="en-US" sz="1350" b="1" dirty="0">
                <a:solidFill>
                  <a:prstClr val="black"/>
                </a:solidFill>
              </a:rPr>
              <a:t>差错报告报文。</a:t>
            </a:r>
            <a:endParaRPr lang="en-US" altLang="zh-CN" sz="1350" b="1" dirty="0">
              <a:solidFill>
                <a:prstClr val="black"/>
              </a:solidFill>
            </a:endParaRPr>
          </a:p>
        </p:txBody>
      </p:sp>
      <p:sp>
        <p:nvSpPr>
          <p:cNvPr id="84" name="矩形 83"/>
          <p:cNvSpPr/>
          <p:nvPr/>
        </p:nvSpPr>
        <p:spPr>
          <a:xfrm>
            <a:off x="1044439" y="2129130"/>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85" name="íşlïḍè"/>
          <p:cNvSpPr txBox="1"/>
          <p:nvPr/>
        </p:nvSpPr>
        <p:spPr>
          <a:xfrm>
            <a:off x="1237170" y="2468890"/>
            <a:ext cx="7670949" cy="262860"/>
          </a:xfrm>
          <a:prstGeom prst="rect">
            <a:avLst/>
          </a:prstGeom>
          <a:noFill/>
        </p:spPr>
        <p:txBody>
          <a:bodyPr wrap="square" lIns="68580" tIns="34290" rIns="68580" bIns="34290" anchor="ctr">
            <a:noAutofit/>
          </a:bodyPr>
          <a:lstStyle/>
          <a:p>
            <a:r>
              <a:rPr lang="zh-CN" altLang="en-US" sz="1350" b="1" dirty="0">
                <a:solidFill>
                  <a:prstClr val="black"/>
                </a:solidFill>
              </a:rPr>
              <a:t>对具有特殊地址（例如</a:t>
            </a:r>
            <a:r>
              <a:rPr lang="en-US" altLang="zh-CN" sz="1350" b="1" dirty="0">
                <a:solidFill>
                  <a:prstClr val="black"/>
                </a:solidFill>
              </a:rPr>
              <a:t>127.0.0.0</a:t>
            </a:r>
            <a:r>
              <a:rPr lang="zh-CN" altLang="en-US" sz="1350" b="1" dirty="0">
                <a:solidFill>
                  <a:prstClr val="black"/>
                </a:solidFill>
              </a:rPr>
              <a:t>或</a:t>
            </a:r>
            <a:r>
              <a:rPr lang="en-US" altLang="zh-CN" sz="1350" b="1" dirty="0">
                <a:solidFill>
                  <a:prstClr val="black"/>
                </a:solidFill>
              </a:rPr>
              <a:t>0.0.0.0</a:t>
            </a:r>
            <a:r>
              <a:rPr lang="zh-CN" altLang="en-US" sz="1350" b="1" dirty="0">
                <a:solidFill>
                  <a:prstClr val="black"/>
                </a:solidFill>
              </a:rPr>
              <a:t>）的</a:t>
            </a:r>
            <a:r>
              <a:rPr lang="en-US" altLang="zh-CN" sz="1350" b="1" dirty="0">
                <a:solidFill>
                  <a:prstClr val="black"/>
                </a:solidFill>
              </a:rPr>
              <a:t>IP</a:t>
            </a:r>
            <a:r>
              <a:rPr lang="zh-CN" altLang="en-US" sz="1350" b="1" dirty="0">
                <a:solidFill>
                  <a:prstClr val="black"/>
                </a:solidFill>
              </a:rPr>
              <a:t>数据报不发送</a:t>
            </a:r>
            <a:r>
              <a:rPr lang="en-US" altLang="zh-CN" sz="1350" b="1" dirty="0">
                <a:solidFill>
                  <a:prstClr val="black"/>
                </a:solidFill>
              </a:rPr>
              <a:t>ICMP</a:t>
            </a:r>
            <a:r>
              <a:rPr lang="zh-CN" altLang="en-US" sz="1350" b="1" dirty="0">
                <a:solidFill>
                  <a:prstClr val="black"/>
                </a:solidFill>
              </a:rPr>
              <a:t>差错报告报文。</a:t>
            </a:r>
            <a:endParaRPr lang="en-US" altLang="zh-CN" sz="1350" b="1" dirty="0">
              <a:solidFill>
                <a:prstClr val="black"/>
              </a:solidFill>
            </a:endParaRPr>
          </a:p>
        </p:txBody>
      </p:sp>
      <p:sp>
        <p:nvSpPr>
          <p:cNvPr id="89" name="矩形 88"/>
          <p:cNvSpPr/>
          <p:nvPr/>
        </p:nvSpPr>
        <p:spPr>
          <a:xfrm>
            <a:off x="1044439" y="2498521"/>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Tree>
    <p:custDataLst>
      <p:tags r:id="rId1"/>
    </p:custDataLst>
    <p:extLst>
      <p:ext uri="{BB962C8B-B14F-4D97-AF65-F5344CB8AC3E}">
        <p14:creationId xmlns:p14="http://schemas.microsoft.com/office/powerpoint/2010/main" val="2284696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64"/>
                                        </p:tgtEl>
                                        <p:attrNameLst>
                                          <p:attrName>style.visibility</p:attrName>
                                        </p:attrNameLst>
                                      </p:cBhvr>
                                      <p:to>
                                        <p:strVal val="visible"/>
                                      </p:to>
                                    </p:set>
                                    <p:anim calcmode="lin" valueType="num">
                                      <p:cBhvr>
                                        <p:cTn id="7" dur="500" fill="hold"/>
                                        <p:tgtEl>
                                          <p:spTgt spid="64"/>
                                        </p:tgtEl>
                                        <p:attrNameLst>
                                          <p:attrName>ppt_w</p:attrName>
                                        </p:attrNameLst>
                                      </p:cBhvr>
                                      <p:tavLst>
                                        <p:tav tm="0">
                                          <p:val>
                                            <p:fltVal val="0"/>
                                          </p:val>
                                        </p:tav>
                                        <p:tav tm="100000">
                                          <p:val>
                                            <p:strVal val="#ppt_w"/>
                                          </p:val>
                                        </p:tav>
                                      </p:tavLst>
                                    </p:anim>
                                    <p:anim calcmode="lin" valueType="num">
                                      <p:cBhvr>
                                        <p:cTn id="8" dur="500" fill="hold"/>
                                        <p:tgtEl>
                                          <p:spTgt spid="64"/>
                                        </p:tgtEl>
                                        <p:attrNameLst>
                                          <p:attrName>ppt_h</p:attrName>
                                        </p:attrNameLst>
                                      </p:cBhvr>
                                      <p:tavLst>
                                        <p:tav tm="0">
                                          <p:val>
                                            <p:fltVal val="0"/>
                                          </p:val>
                                        </p:tav>
                                        <p:tav tm="100000">
                                          <p:val>
                                            <p:strVal val="#ppt_h"/>
                                          </p:val>
                                        </p:tav>
                                      </p:tavLst>
                                    </p:anim>
                                    <p:anim calcmode="lin" valueType="num">
                                      <p:cBhvr>
                                        <p:cTn id="9" dur="500" fill="hold"/>
                                        <p:tgtEl>
                                          <p:spTgt spid="64"/>
                                        </p:tgtEl>
                                        <p:attrNameLst>
                                          <p:attrName>style.rotation</p:attrName>
                                        </p:attrNameLst>
                                      </p:cBhvr>
                                      <p:tavLst>
                                        <p:tav tm="0">
                                          <p:val>
                                            <p:fltVal val="360"/>
                                          </p:val>
                                        </p:tav>
                                        <p:tav tm="100000">
                                          <p:val>
                                            <p:fltVal val="0"/>
                                          </p:val>
                                        </p:tav>
                                      </p:tavLst>
                                    </p:anim>
                                    <p:animEffect transition="in" filter="fade">
                                      <p:cBhvr>
                                        <p:cTn id="10" dur="500"/>
                                        <p:tgtEl>
                                          <p:spTgt spid="64"/>
                                        </p:tgtEl>
                                      </p:cBhvr>
                                    </p:animEffect>
                                  </p:childTnLst>
                                </p:cTn>
                              </p:par>
                            </p:childTnLst>
                          </p:cTn>
                        </p:par>
                        <p:par>
                          <p:cTn id="11" fill="hold">
                            <p:stCondLst>
                              <p:cond delay="500"/>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63"/>
                                        </p:tgtEl>
                                        <p:attrNameLst>
                                          <p:attrName>style.visibility</p:attrName>
                                        </p:attrNameLst>
                                      </p:cBhvr>
                                      <p:to>
                                        <p:strVal val="visible"/>
                                      </p:to>
                                    </p:set>
                                  </p:childTnLst>
                                </p:cTn>
                              </p:par>
                            </p:childTnLst>
                          </p:cTn>
                        </p:par>
                        <p:par>
                          <p:cTn id="14" fill="hold">
                            <p:stCondLst>
                              <p:cond delay="1899"/>
                            </p:stCondLst>
                            <p:childTnLst>
                              <p:par>
                                <p:cTn id="15" presetID="1" presetClass="entr" presetSubtype="0" fill="hold" grpId="0" nodeType="afterEffect">
                                  <p:stCondLst>
                                    <p:cond delay="0"/>
                                  </p:stCondLst>
                                  <p:iterate type="lt">
                                    <p:tmAbs val="100"/>
                                  </p:iterate>
                                  <p:childTnLst>
                                    <p:set>
                                      <p:cBhvr>
                                        <p:cTn id="16" dur="1" fill="hold">
                                          <p:stCondLst>
                                            <p:cond delay="0"/>
                                          </p:stCondLst>
                                        </p:cTn>
                                        <p:tgtEl>
                                          <p:spTgt spid="65"/>
                                        </p:tgtEl>
                                        <p:attrNameLst>
                                          <p:attrName>style.visibility</p:attrName>
                                        </p:attrNameLst>
                                      </p:cBhvr>
                                      <p:to>
                                        <p:strVal val="visible"/>
                                      </p:to>
                                    </p:set>
                                  </p:childTnLst>
                                </p:cTn>
                              </p:par>
                            </p:childTnLst>
                          </p:cTn>
                        </p:par>
                        <p:par>
                          <p:cTn id="17" fill="hold">
                            <p:stCondLst>
                              <p:cond delay="450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67"/>
                                        </p:tgtEl>
                                        <p:attrNameLst>
                                          <p:attrName>style.visibility</p:attrName>
                                        </p:attrNameLst>
                                      </p:cBhvr>
                                      <p:to>
                                        <p:strVal val="visible"/>
                                      </p:to>
                                    </p:set>
                                  </p:childTnLst>
                                </p:cTn>
                              </p:par>
                            </p:childTnLst>
                          </p:cTn>
                        </p:par>
                        <p:par>
                          <p:cTn id="20" fill="hold">
                            <p:stCondLst>
                              <p:cond delay="8199"/>
                            </p:stCondLst>
                            <p:childTnLst>
                              <p:par>
                                <p:cTn id="21" presetID="1" presetClass="entr" presetSubtype="0" fill="hold" grpId="0" nodeType="afterEffect">
                                  <p:stCondLst>
                                    <p:cond delay="0"/>
                                  </p:stCondLst>
                                  <p:iterate type="lt">
                                    <p:tmAbs val="100"/>
                                  </p:iterate>
                                  <p:childTnLst>
                                    <p:set>
                                      <p:cBhvr>
                                        <p:cTn id="22" dur="1" fill="hold">
                                          <p:stCondLst>
                                            <p:cond delay="0"/>
                                          </p:stCondLst>
                                        </p:cTn>
                                        <p:tgtEl>
                                          <p:spTgt spid="82"/>
                                        </p:tgtEl>
                                        <p:attrNameLst>
                                          <p:attrName>style.visibility</p:attrName>
                                        </p:attrNameLst>
                                      </p:cBhvr>
                                      <p:to>
                                        <p:strVal val="visible"/>
                                      </p:to>
                                    </p:set>
                                  </p:childTnLst>
                                </p:cTn>
                              </p:par>
                            </p:childTnLst>
                          </p:cTn>
                        </p:par>
                        <p:par>
                          <p:cTn id="23" fill="hold">
                            <p:stCondLst>
                              <p:cond delay="11000"/>
                            </p:stCondLst>
                            <p:childTnLst>
                              <p:par>
                                <p:cTn id="24" presetID="1" presetClass="entr" presetSubtype="0" fill="hold" grpId="0" nodeType="afterEffect">
                                  <p:stCondLst>
                                    <p:cond delay="0"/>
                                  </p:stCondLst>
                                  <p:iterate type="lt">
                                    <p:tmAbs val="100"/>
                                  </p:iterate>
                                  <p:childTnLst>
                                    <p:set>
                                      <p:cBhvr>
                                        <p:cTn id="25" dur="1" fill="hold">
                                          <p:stCondLst>
                                            <p:cond delay="0"/>
                                          </p:stCondLst>
                                        </p:cTn>
                                        <p:tgtEl>
                                          <p:spTgt spid="8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5" presetClass="entr" presetSubtype="0" fill="hold" grpId="0" nodeType="clickEffect">
                                  <p:stCondLst>
                                    <p:cond delay="0"/>
                                  </p:stCondLst>
                                  <p:childTnLst>
                                    <p:set>
                                      <p:cBhvr>
                                        <p:cTn id="29" dur="1" fill="hold">
                                          <p:stCondLst>
                                            <p:cond delay="0"/>
                                          </p:stCondLst>
                                        </p:cTn>
                                        <p:tgtEl>
                                          <p:spTgt spid="66"/>
                                        </p:tgtEl>
                                        <p:attrNameLst>
                                          <p:attrName>style.visibility</p:attrName>
                                        </p:attrNameLst>
                                      </p:cBhvr>
                                      <p:to>
                                        <p:strVal val="visible"/>
                                      </p:to>
                                    </p:set>
                                    <p:anim calcmode="lin" valueType="num">
                                      <p:cBhvr>
                                        <p:cTn id="30" dur="1000" fill="hold"/>
                                        <p:tgtEl>
                                          <p:spTgt spid="66"/>
                                        </p:tgtEl>
                                        <p:attrNameLst>
                                          <p:attrName>ppt_w</p:attrName>
                                        </p:attrNameLst>
                                      </p:cBhvr>
                                      <p:tavLst>
                                        <p:tav tm="0">
                                          <p:val>
                                            <p:strVal val="#ppt_w*0.70"/>
                                          </p:val>
                                        </p:tav>
                                        <p:tav tm="100000">
                                          <p:val>
                                            <p:strVal val="#ppt_w"/>
                                          </p:val>
                                        </p:tav>
                                      </p:tavLst>
                                    </p:anim>
                                    <p:anim calcmode="lin" valueType="num">
                                      <p:cBhvr>
                                        <p:cTn id="31" dur="1000" fill="hold"/>
                                        <p:tgtEl>
                                          <p:spTgt spid="66"/>
                                        </p:tgtEl>
                                        <p:attrNameLst>
                                          <p:attrName>ppt_h</p:attrName>
                                        </p:attrNameLst>
                                      </p:cBhvr>
                                      <p:tavLst>
                                        <p:tav tm="0">
                                          <p:val>
                                            <p:strVal val="#ppt_h"/>
                                          </p:val>
                                        </p:tav>
                                        <p:tav tm="100000">
                                          <p:val>
                                            <p:strVal val="#ppt_h"/>
                                          </p:val>
                                        </p:tav>
                                      </p:tavLst>
                                    </p:anim>
                                    <p:animEffect transition="in" filter="fade">
                                      <p:cBhvr>
                                        <p:cTn id="32" dur="1000"/>
                                        <p:tgtEl>
                                          <p:spTgt spid="66"/>
                                        </p:tgtEl>
                                      </p:cBhvr>
                                    </p:animEffect>
                                  </p:childTnLst>
                                </p:cTn>
                              </p:par>
                              <p:par>
                                <p:cTn id="33" presetID="55"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p:cTn id="35" dur="1000" fill="hold"/>
                                        <p:tgtEl>
                                          <p:spTgt spid="68"/>
                                        </p:tgtEl>
                                        <p:attrNameLst>
                                          <p:attrName>ppt_w</p:attrName>
                                        </p:attrNameLst>
                                      </p:cBhvr>
                                      <p:tavLst>
                                        <p:tav tm="0">
                                          <p:val>
                                            <p:strVal val="#ppt_w*0.70"/>
                                          </p:val>
                                        </p:tav>
                                        <p:tav tm="100000">
                                          <p:val>
                                            <p:strVal val="#ppt_w"/>
                                          </p:val>
                                        </p:tav>
                                      </p:tavLst>
                                    </p:anim>
                                    <p:anim calcmode="lin" valueType="num">
                                      <p:cBhvr>
                                        <p:cTn id="36" dur="1000" fill="hold"/>
                                        <p:tgtEl>
                                          <p:spTgt spid="68"/>
                                        </p:tgtEl>
                                        <p:attrNameLst>
                                          <p:attrName>ppt_h</p:attrName>
                                        </p:attrNameLst>
                                      </p:cBhvr>
                                      <p:tavLst>
                                        <p:tav tm="0">
                                          <p:val>
                                            <p:strVal val="#ppt_h"/>
                                          </p:val>
                                        </p:tav>
                                        <p:tav tm="100000">
                                          <p:val>
                                            <p:strVal val="#ppt_h"/>
                                          </p:val>
                                        </p:tav>
                                      </p:tavLst>
                                    </p:anim>
                                    <p:animEffect transition="in" filter="fade">
                                      <p:cBhvr>
                                        <p:cTn id="37" dur="1000"/>
                                        <p:tgtEl>
                                          <p:spTgt spid="68"/>
                                        </p:tgtEl>
                                      </p:cBhvr>
                                    </p:animEffect>
                                  </p:childTnLst>
                                </p:cTn>
                              </p:par>
                              <p:par>
                                <p:cTn id="38" presetID="55" presetClass="entr" presetSubtype="0" fill="hold" grpId="0" nodeType="withEffect">
                                  <p:stCondLst>
                                    <p:cond delay="0"/>
                                  </p:stCondLst>
                                  <p:childTnLst>
                                    <p:set>
                                      <p:cBhvr>
                                        <p:cTn id="39" dur="1" fill="hold">
                                          <p:stCondLst>
                                            <p:cond delay="0"/>
                                          </p:stCondLst>
                                        </p:cTn>
                                        <p:tgtEl>
                                          <p:spTgt spid="84"/>
                                        </p:tgtEl>
                                        <p:attrNameLst>
                                          <p:attrName>style.visibility</p:attrName>
                                        </p:attrNameLst>
                                      </p:cBhvr>
                                      <p:to>
                                        <p:strVal val="visible"/>
                                      </p:to>
                                    </p:set>
                                    <p:anim calcmode="lin" valueType="num">
                                      <p:cBhvr>
                                        <p:cTn id="40" dur="1000" fill="hold"/>
                                        <p:tgtEl>
                                          <p:spTgt spid="84"/>
                                        </p:tgtEl>
                                        <p:attrNameLst>
                                          <p:attrName>ppt_w</p:attrName>
                                        </p:attrNameLst>
                                      </p:cBhvr>
                                      <p:tavLst>
                                        <p:tav tm="0">
                                          <p:val>
                                            <p:strVal val="#ppt_w*0.70"/>
                                          </p:val>
                                        </p:tav>
                                        <p:tav tm="100000">
                                          <p:val>
                                            <p:strVal val="#ppt_w"/>
                                          </p:val>
                                        </p:tav>
                                      </p:tavLst>
                                    </p:anim>
                                    <p:anim calcmode="lin" valueType="num">
                                      <p:cBhvr>
                                        <p:cTn id="41" dur="1000" fill="hold"/>
                                        <p:tgtEl>
                                          <p:spTgt spid="84"/>
                                        </p:tgtEl>
                                        <p:attrNameLst>
                                          <p:attrName>ppt_h</p:attrName>
                                        </p:attrNameLst>
                                      </p:cBhvr>
                                      <p:tavLst>
                                        <p:tav tm="0">
                                          <p:val>
                                            <p:strVal val="#ppt_h"/>
                                          </p:val>
                                        </p:tav>
                                        <p:tav tm="100000">
                                          <p:val>
                                            <p:strVal val="#ppt_h"/>
                                          </p:val>
                                        </p:tav>
                                      </p:tavLst>
                                    </p:anim>
                                    <p:animEffect transition="in" filter="fade">
                                      <p:cBhvr>
                                        <p:cTn id="42" dur="1000"/>
                                        <p:tgtEl>
                                          <p:spTgt spid="84"/>
                                        </p:tgtEl>
                                      </p:cBhvr>
                                    </p:animEffect>
                                  </p:childTnLst>
                                </p:cTn>
                              </p:par>
                              <p:par>
                                <p:cTn id="43" presetID="55" presetClass="entr" presetSubtype="0" fill="hold" grpId="0" nodeType="withEffect">
                                  <p:stCondLst>
                                    <p:cond delay="0"/>
                                  </p:stCondLst>
                                  <p:childTnLst>
                                    <p:set>
                                      <p:cBhvr>
                                        <p:cTn id="44" dur="1" fill="hold">
                                          <p:stCondLst>
                                            <p:cond delay="0"/>
                                          </p:stCondLst>
                                        </p:cTn>
                                        <p:tgtEl>
                                          <p:spTgt spid="89"/>
                                        </p:tgtEl>
                                        <p:attrNameLst>
                                          <p:attrName>style.visibility</p:attrName>
                                        </p:attrNameLst>
                                      </p:cBhvr>
                                      <p:to>
                                        <p:strVal val="visible"/>
                                      </p:to>
                                    </p:set>
                                    <p:anim calcmode="lin" valueType="num">
                                      <p:cBhvr>
                                        <p:cTn id="45" dur="1000" fill="hold"/>
                                        <p:tgtEl>
                                          <p:spTgt spid="89"/>
                                        </p:tgtEl>
                                        <p:attrNameLst>
                                          <p:attrName>ppt_w</p:attrName>
                                        </p:attrNameLst>
                                      </p:cBhvr>
                                      <p:tavLst>
                                        <p:tav tm="0">
                                          <p:val>
                                            <p:strVal val="#ppt_w*0.70"/>
                                          </p:val>
                                        </p:tav>
                                        <p:tav tm="100000">
                                          <p:val>
                                            <p:strVal val="#ppt_w"/>
                                          </p:val>
                                        </p:tav>
                                      </p:tavLst>
                                    </p:anim>
                                    <p:anim calcmode="lin" valueType="num">
                                      <p:cBhvr>
                                        <p:cTn id="46" dur="1000" fill="hold"/>
                                        <p:tgtEl>
                                          <p:spTgt spid="89"/>
                                        </p:tgtEl>
                                        <p:attrNameLst>
                                          <p:attrName>ppt_h</p:attrName>
                                        </p:attrNameLst>
                                      </p:cBhvr>
                                      <p:tavLst>
                                        <p:tav tm="0">
                                          <p:val>
                                            <p:strVal val="#ppt_h"/>
                                          </p:val>
                                        </p:tav>
                                        <p:tav tm="100000">
                                          <p:val>
                                            <p:strVal val="#ppt_h"/>
                                          </p:val>
                                        </p:tav>
                                      </p:tavLst>
                                    </p:anim>
                                    <p:animEffect transition="in" filter="fade">
                                      <p:cBhvr>
                                        <p:cTn id="47" dur="10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bldLvl="0" animBg="1"/>
      <p:bldP spid="65" grpId="0"/>
      <p:bldP spid="66" grpId="0" animBg="1"/>
      <p:bldP spid="66" grpId="1" animBg="1"/>
      <p:bldP spid="67" grpId="0"/>
      <p:bldP spid="68" grpId="0" animBg="1"/>
      <p:bldP spid="68" grpId="1" animBg="1"/>
      <p:bldP spid="82" grpId="0"/>
      <p:bldP spid="84" grpId="0" animBg="1"/>
      <p:bldP spid="84" grpId="1" animBg="1"/>
      <p:bldP spid="85" grpId="0"/>
      <p:bldP spid="89" grpId="0" animBg="1"/>
      <p:bldP spid="89" grpId="1"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差错报告报文</a:t>
            </a:r>
          </a:p>
        </p:txBody>
      </p:sp>
      <p:grpSp>
        <p:nvGrpSpPr>
          <p:cNvPr id="2" name="组合 1"/>
          <p:cNvGrpSpPr/>
          <p:nvPr/>
        </p:nvGrpSpPr>
        <p:grpSpPr>
          <a:xfrm>
            <a:off x="661131" y="980461"/>
            <a:ext cx="8254269" cy="868007"/>
            <a:chOff x="881508" y="1307281"/>
            <a:chExt cx="11005692" cy="1157343"/>
          </a:xfrm>
        </p:grpSpPr>
        <p:sp>
          <p:nvSpPr>
            <p:cNvPr id="63" name="íşlïḍè"/>
            <p:cNvSpPr txBox="1"/>
            <p:nvPr/>
          </p:nvSpPr>
          <p:spPr>
            <a:xfrm>
              <a:off x="881508" y="1307281"/>
              <a:ext cx="11005692" cy="666244"/>
            </a:xfrm>
            <a:prstGeom prst="rect">
              <a:avLst/>
            </a:prstGeom>
            <a:noFill/>
          </p:spPr>
          <p:txBody>
            <a:bodyPr wrap="square" lIns="68580" tIns="34290" rIns="68580" bIns="34290" anchor="ctr">
              <a:noAutofit/>
            </a:bodyPr>
            <a:lstStyle/>
            <a:p>
              <a:r>
                <a:rPr lang="en-US" altLang="zh-CN" sz="1350" b="1" dirty="0">
                  <a:solidFill>
                    <a:prstClr val="black"/>
                  </a:solidFill>
                </a:rPr>
                <a:t>【2010</a:t>
              </a:r>
              <a:r>
                <a:rPr lang="zh-CN" altLang="en-US" sz="1350" b="1" dirty="0">
                  <a:solidFill>
                    <a:prstClr val="black"/>
                  </a:solidFill>
                </a:rPr>
                <a:t>年 题</a:t>
              </a:r>
              <a:r>
                <a:rPr lang="en-US" altLang="zh-CN" sz="1350" b="1" dirty="0">
                  <a:solidFill>
                    <a:prstClr val="black"/>
                  </a:solidFill>
                </a:rPr>
                <a:t>36】</a:t>
              </a:r>
              <a:r>
                <a:rPr lang="zh-CN" altLang="en-US" sz="1350" b="1" dirty="0">
                  <a:solidFill>
                    <a:prstClr val="black"/>
                  </a:solidFill>
                </a:rPr>
                <a:t>若路由器</a:t>
              </a:r>
              <a:r>
                <a:rPr lang="en-US" altLang="zh-CN" sz="1350" b="1" dirty="0">
                  <a:solidFill>
                    <a:prstClr val="black"/>
                  </a:solidFill>
                </a:rPr>
                <a:t>R</a:t>
              </a:r>
              <a:r>
                <a:rPr lang="zh-CN" altLang="en-US" sz="1350" b="1" dirty="0">
                  <a:solidFill>
                    <a:prstClr val="black"/>
                  </a:solidFill>
                </a:rPr>
                <a:t>因为拥塞丢弃</a:t>
              </a:r>
              <a:r>
                <a:rPr lang="en-US" altLang="zh-CN" sz="1350" b="1" dirty="0">
                  <a:solidFill>
                    <a:prstClr val="black"/>
                  </a:solidFill>
                </a:rPr>
                <a:t>IP</a:t>
              </a:r>
              <a:r>
                <a:rPr lang="zh-CN" altLang="en-US" sz="1350" b="1" dirty="0">
                  <a:solidFill>
                    <a:prstClr val="black"/>
                  </a:solidFill>
                </a:rPr>
                <a:t>分组，则此时</a:t>
              </a:r>
              <a:r>
                <a:rPr lang="en-US" altLang="zh-CN" sz="1350" b="1" dirty="0">
                  <a:solidFill>
                    <a:prstClr val="black"/>
                  </a:solidFill>
                </a:rPr>
                <a:t>R</a:t>
              </a:r>
              <a:r>
                <a:rPr lang="zh-CN" altLang="en-US" sz="1350" b="1" dirty="0">
                  <a:solidFill>
                    <a:prstClr val="black"/>
                  </a:solidFill>
                </a:rPr>
                <a:t>可向发出该</a:t>
              </a:r>
              <a:r>
                <a:rPr lang="en-US" altLang="zh-CN" sz="1350" b="1" dirty="0">
                  <a:solidFill>
                    <a:prstClr val="black"/>
                  </a:solidFill>
                </a:rPr>
                <a:t>IP</a:t>
              </a:r>
              <a:r>
                <a:rPr lang="zh-CN" altLang="en-US" sz="1350" b="1" dirty="0">
                  <a:solidFill>
                    <a:prstClr val="black"/>
                  </a:solidFill>
                </a:rPr>
                <a:t>分组的源主机发送的</a:t>
              </a:r>
              <a:r>
                <a:rPr lang="en-US" altLang="zh-CN" sz="1350" b="1" dirty="0">
                  <a:solidFill>
                    <a:prstClr val="black"/>
                  </a:solidFill>
                </a:rPr>
                <a:t>ICMP</a:t>
              </a:r>
              <a:r>
                <a:rPr lang="zh-CN" altLang="en-US" sz="1350" b="1" dirty="0">
                  <a:solidFill>
                    <a:prstClr val="black"/>
                  </a:solidFill>
                </a:rPr>
                <a:t>报文类型是（      ）。</a:t>
              </a:r>
              <a:endParaRPr lang="en-US" altLang="zh-CN" sz="1350" b="1" dirty="0">
                <a:solidFill>
                  <a:prstClr val="black"/>
                </a:solidFill>
              </a:endParaRPr>
            </a:p>
          </p:txBody>
        </p:sp>
        <p:sp>
          <p:nvSpPr>
            <p:cNvPr id="16" name="íşlïḍè"/>
            <p:cNvSpPr txBox="1"/>
            <p:nvPr/>
          </p:nvSpPr>
          <p:spPr>
            <a:xfrm>
              <a:off x="2500895" y="1984220"/>
              <a:ext cx="1735606" cy="480404"/>
            </a:xfrm>
            <a:prstGeom prst="rect">
              <a:avLst/>
            </a:prstGeom>
            <a:noFill/>
          </p:spPr>
          <p:txBody>
            <a:bodyPr wrap="square" lIns="68580" tIns="34290" rIns="68580" bIns="34290" anchor="ctr">
              <a:noAutofit/>
            </a:bodyPr>
            <a:lstStyle/>
            <a:p>
              <a:r>
                <a:rPr lang="en-US" altLang="zh-CN" sz="1350" b="1" dirty="0">
                  <a:solidFill>
                    <a:prstClr val="black"/>
                  </a:solidFill>
                </a:rPr>
                <a:t>A. </a:t>
              </a:r>
              <a:r>
                <a:rPr lang="zh-CN" altLang="en-US" sz="1350" b="1" dirty="0">
                  <a:solidFill>
                    <a:prstClr val="black"/>
                  </a:solidFill>
                </a:rPr>
                <a:t>路由重定向</a:t>
              </a:r>
              <a:endParaRPr lang="en-US" altLang="zh-CN" sz="1350" b="1" dirty="0">
                <a:solidFill>
                  <a:prstClr val="black"/>
                </a:solidFill>
              </a:endParaRPr>
            </a:p>
          </p:txBody>
        </p:sp>
        <p:sp>
          <p:nvSpPr>
            <p:cNvPr id="17" name="íşlïḍè"/>
            <p:cNvSpPr txBox="1"/>
            <p:nvPr/>
          </p:nvSpPr>
          <p:spPr>
            <a:xfrm>
              <a:off x="5018602" y="1984220"/>
              <a:ext cx="1735606" cy="480404"/>
            </a:xfrm>
            <a:prstGeom prst="rect">
              <a:avLst/>
            </a:prstGeom>
            <a:noFill/>
          </p:spPr>
          <p:txBody>
            <a:bodyPr wrap="square" lIns="68580" tIns="34290" rIns="68580" bIns="34290" anchor="ctr">
              <a:noAutofit/>
            </a:bodyPr>
            <a:lstStyle/>
            <a:p>
              <a:r>
                <a:rPr lang="en-US" altLang="zh-CN" sz="1350" b="1" dirty="0">
                  <a:solidFill>
                    <a:prstClr val="black"/>
                  </a:solidFill>
                </a:rPr>
                <a:t>B. </a:t>
              </a:r>
              <a:r>
                <a:rPr lang="zh-CN" altLang="en-US" sz="1350" b="1" dirty="0">
                  <a:solidFill>
                    <a:prstClr val="black"/>
                  </a:solidFill>
                </a:rPr>
                <a:t>目的不可达</a:t>
              </a:r>
              <a:endParaRPr lang="en-US" altLang="zh-CN" sz="1350" b="1" dirty="0">
                <a:solidFill>
                  <a:prstClr val="black"/>
                </a:solidFill>
              </a:endParaRPr>
            </a:p>
          </p:txBody>
        </p:sp>
        <p:sp>
          <p:nvSpPr>
            <p:cNvPr id="18" name="íşlïḍè"/>
            <p:cNvSpPr txBox="1"/>
            <p:nvPr/>
          </p:nvSpPr>
          <p:spPr>
            <a:xfrm>
              <a:off x="7536309" y="1984220"/>
              <a:ext cx="1735606" cy="480404"/>
            </a:xfrm>
            <a:prstGeom prst="rect">
              <a:avLst/>
            </a:prstGeom>
            <a:noFill/>
          </p:spPr>
          <p:txBody>
            <a:bodyPr wrap="square" lIns="68580" tIns="34290" rIns="68580" bIns="34290" anchor="ctr">
              <a:noAutofit/>
            </a:bodyPr>
            <a:lstStyle/>
            <a:p>
              <a:r>
                <a:rPr lang="en-US" altLang="zh-CN" sz="1350" b="1" dirty="0">
                  <a:solidFill>
                    <a:prstClr val="black"/>
                  </a:solidFill>
                </a:rPr>
                <a:t>C. </a:t>
              </a:r>
              <a:r>
                <a:rPr lang="zh-CN" altLang="en-US" sz="1350" b="1" dirty="0">
                  <a:solidFill>
                    <a:prstClr val="black"/>
                  </a:solidFill>
                </a:rPr>
                <a:t>源点抑制</a:t>
              </a:r>
              <a:endParaRPr lang="en-US" altLang="zh-CN" sz="1350" b="1" dirty="0">
                <a:solidFill>
                  <a:prstClr val="black"/>
                </a:solidFill>
              </a:endParaRPr>
            </a:p>
          </p:txBody>
        </p:sp>
        <p:sp>
          <p:nvSpPr>
            <p:cNvPr id="19" name="íşlïḍè"/>
            <p:cNvSpPr txBox="1"/>
            <p:nvPr/>
          </p:nvSpPr>
          <p:spPr>
            <a:xfrm>
              <a:off x="10054015" y="1984220"/>
              <a:ext cx="1735606" cy="480404"/>
            </a:xfrm>
            <a:prstGeom prst="rect">
              <a:avLst/>
            </a:prstGeom>
            <a:noFill/>
          </p:spPr>
          <p:txBody>
            <a:bodyPr wrap="square" lIns="68580" tIns="34290" rIns="68580" bIns="34290" anchor="ctr">
              <a:noAutofit/>
            </a:bodyPr>
            <a:lstStyle/>
            <a:p>
              <a:r>
                <a:rPr lang="en-US" altLang="zh-CN" sz="1350" b="1" dirty="0">
                  <a:solidFill>
                    <a:prstClr val="black"/>
                  </a:solidFill>
                </a:rPr>
                <a:t>D. </a:t>
              </a:r>
              <a:r>
                <a:rPr lang="zh-CN" altLang="en-US" sz="1350" b="1" dirty="0">
                  <a:solidFill>
                    <a:prstClr val="black"/>
                  </a:solidFill>
                </a:rPr>
                <a:t>超时</a:t>
              </a:r>
              <a:endParaRPr lang="en-US" altLang="zh-CN" sz="1350" b="1" dirty="0">
                <a:solidFill>
                  <a:prstClr val="black"/>
                </a:solidFill>
              </a:endParaRPr>
            </a:p>
          </p:txBody>
        </p:sp>
      </p:grpSp>
      <p:sp>
        <p:nvSpPr>
          <p:cNvPr id="21" name="íşlïḍè"/>
          <p:cNvSpPr txBox="1"/>
          <p:nvPr/>
        </p:nvSpPr>
        <p:spPr>
          <a:xfrm>
            <a:off x="878728" y="1131104"/>
            <a:ext cx="310008" cy="360303"/>
          </a:xfrm>
          <a:prstGeom prst="rect">
            <a:avLst/>
          </a:prstGeom>
          <a:noFill/>
        </p:spPr>
        <p:txBody>
          <a:bodyPr wrap="square" lIns="68580" tIns="34290" rIns="68580" bIns="34290" anchor="ctr">
            <a:noAutofit/>
          </a:bodyPr>
          <a:lstStyle/>
          <a:p>
            <a:pPr algn="ctr"/>
            <a:r>
              <a:rPr lang="en-US" altLang="zh-CN" sz="2100" b="1" dirty="0">
                <a:solidFill>
                  <a:srgbClr val="4F81BD">
                    <a:lumMod val="75000"/>
                  </a:srgbClr>
                </a:solidFill>
                <a:latin typeface="Arial Black" panose="020B0A04020102020204" pitchFamily="34" charset="0"/>
              </a:rPr>
              <a:t>C</a:t>
            </a:r>
          </a:p>
        </p:txBody>
      </p:sp>
    </p:spTree>
    <p:custDataLst>
      <p:tags r:id="rId1"/>
    </p:custDataLst>
    <p:extLst>
      <p:ext uri="{BB962C8B-B14F-4D97-AF65-F5344CB8AC3E}">
        <p14:creationId xmlns:p14="http://schemas.microsoft.com/office/powerpoint/2010/main" val="405915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800" decel="100000"/>
                                        <p:tgtEl>
                                          <p:spTgt spid="21"/>
                                        </p:tgtEl>
                                      </p:cBhvr>
                                    </p:animEffect>
                                    <p:anim calcmode="lin" valueType="num">
                                      <p:cBhvr>
                                        <p:cTn id="18" dur="800" decel="100000" fill="hold"/>
                                        <p:tgtEl>
                                          <p:spTgt spid="21"/>
                                        </p:tgtEl>
                                        <p:attrNameLst>
                                          <p:attrName>style.rotation</p:attrName>
                                        </p:attrNameLst>
                                      </p:cBhvr>
                                      <p:tavLst>
                                        <p:tav tm="0">
                                          <p:val>
                                            <p:fltVal val="-90"/>
                                          </p:val>
                                        </p:tav>
                                        <p:tav tm="100000">
                                          <p:val>
                                            <p:fltVal val="0"/>
                                          </p:val>
                                        </p:tav>
                                      </p:tavLst>
                                    </p:anim>
                                    <p:anim calcmode="lin" valueType="num">
                                      <p:cBhvr>
                                        <p:cTn id="19" dur="800" decel="100000" fill="hold"/>
                                        <p:tgtEl>
                                          <p:spTgt spid="21"/>
                                        </p:tgtEl>
                                        <p:attrNameLst>
                                          <p:attrName>ppt_x</p:attrName>
                                        </p:attrNameLst>
                                      </p:cBhvr>
                                      <p:tavLst>
                                        <p:tav tm="0">
                                          <p:val>
                                            <p:strVal val="#ppt_x+0.4"/>
                                          </p:val>
                                        </p:tav>
                                        <p:tav tm="100000">
                                          <p:val>
                                            <p:strVal val="#ppt_x-0.05"/>
                                          </p:val>
                                        </p:tav>
                                      </p:tavLst>
                                    </p:anim>
                                    <p:anim calcmode="lin" valueType="num">
                                      <p:cBhvr>
                                        <p:cTn id="20" dur="800" decel="100000" fill="hold"/>
                                        <p:tgtEl>
                                          <p:spTgt spid="21"/>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21"/>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2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1" name="组合 130">
            <a:extLst>
              <a:ext uri="{FF2B5EF4-FFF2-40B4-BE49-F238E27FC236}">
                <a16:creationId xmlns:a16="http://schemas.microsoft.com/office/drawing/2014/main" xmlns="" id="{3A7FD06D-DB90-4C38-9F57-3E864DA9C115}"/>
              </a:ext>
            </a:extLst>
          </p:cNvPr>
          <p:cNvGrpSpPr/>
          <p:nvPr/>
        </p:nvGrpSpPr>
        <p:grpSpPr>
          <a:xfrm>
            <a:off x="4670758" y="876739"/>
            <a:ext cx="4244642" cy="3746067"/>
            <a:chOff x="6227677" y="1345084"/>
            <a:chExt cx="5659523" cy="4994756"/>
          </a:xfrm>
        </p:grpSpPr>
        <p:sp>
          <p:nvSpPr>
            <p:cNvPr id="76" name="矩形: 圆角 75">
              <a:extLst>
                <a:ext uri="{FF2B5EF4-FFF2-40B4-BE49-F238E27FC236}">
                  <a16:creationId xmlns:a16="http://schemas.microsoft.com/office/drawing/2014/main" xmlns="" id="{63884987-CCFA-4F97-9425-09A64753F3FC}"/>
                </a:ext>
              </a:extLst>
            </p:cNvPr>
            <p:cNvSpPr/>
            <p:nvPr/>
          </p:nvSpPr>
          <p:spPr>
            <a:xfrm>
              <a:off x="6227677" y="1345084"/>
              <a:ext cx="5659523" cy="4994756"/>
            </a:xfrm>
            <a:prstGeom prst="roundRect">
              <a:avLst>
                <a:gd name="adj" fmla="val 9072"/>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350" dirty="0">
                <a:solidFill>
                  <a:srgbClr val="000000"/>
                </a:solidFill>
              </a:endParaRPr>
            </a:p>
          </p:txBody>
        </p:sp>
        <p:sp>
          <p:nvSpPr>
            <p:cNvPr id="77" name="文本框 76">
              <a:extLst>
                <a:ext uri="{FF2B5EF4-FFF2-40B4-BE49-F238E27FC236}">
                  <a16:creationId xmlns:a16="http://schemas.microsoft.com/office/drawing/2014/main" xmlns="" id="{452D5861-93A9-4117-9957-12BE3649EB80}"/>
                </a:ext>
              </a:extLst>
            </p:cNvPr>
            <p:cNvSpPr txBox="1"/>
            <p:nvPr/>
          </p:nvSpPr>
          <p:spPr>
            <a:xfrm>
              <a:off x="8310554" y="1345085"/>
              <a:ext cx="2104161" cy="400109"/>
            </a:xfrm>
            <a:prstGeom prst="rect">
              <a:avLst/>
            </a:prstGeom>
            <a:noFill/>
          </p:spPr>
          <p:txBody>
            <a:bodyPr wrap="square" rtlCol="0">
              <a:spAutoFit/>
            </a:bodyPr>
            <a:lstStyle/>
            <a:p>
              <a:pPr algn="ctr"/>
              <a:r>
                <a:rPr lang="zh-CN" altLang="en-US" sz="1350" b="1" dirty="0">
                  <a:solidFill>
                    <a:srgbClr val="000000"/>
                  </a:solidFill>
                </a:rPr>
                <a:t>交换式以太网</a:t>
              </a:r>
              <a:r>
                <a:rPr lang="en-US" altLang="zh-CN" sz="1350" b="1" dirty="0">
                  <a:solidFill>
                    <a:srgbClr val="000000"/>
                  </a:solidFill>
                </a:rPr>
                <a:t>2</a:t>
              </a:r>
              <a:endParaRPr lang="zh-CN" altLang="en-US" sz="1350" b="1" dirty="0">
                <a:solidFill>
                  <a:srgbClr val="000000"/>
                </a:solidFill>
              </a:endParaRPr>
            </a:p>
          </p:txBody>
        </p:sp>
      </p:grpSp>
      <p:grpSp>
        <p:nvGrpSpPr>
          <p:cNvPr id="130" name="组合 129">
            <a:extLst>
              <a:ext uri="{FF2B5EF4-FFF2-40B4-BE49-F238E27FC236}">
                <a16:creationId xmlns:a16="http://schemas.microsoft.com/office/drawing/2014/main" xmlns="" id="{32CB1104-468C-472C-9544-3BBFBAEF750C}"/>
              </a:ext>
            </a:extLst>
          </p:cNvPr>
          <p:cNvGrpSpPr/>
          <p:nvPr/>
        </p:nvGrpSpPr>
        <p:grpSpPr>
          <a:xfrm>
            <a:off x="240367" y="876739"/>
            <a:ext cx="4295921" cy="3746066"/>
            <a:chOff x="320489" y="1345084"/>
            <a:chExt cx="5727895" cy="4994755"/>
          </a:xfrm>
        </p:grpSpPr>
        <p:sp>
          <p:nvSpPr>
            <p:cNvPr id="6" name="矩形: 圆角 5">
              <a:extLst>
                <a:ext uri="{FF2B5EF4-FFF2-40B4-BE49-F238E27FC236}">
                  <a16:creationId xmlns:a16="http://schemas.microsoft.com/office/drawing/2014/main" xmlns="" id="{DA734A15-237E-40BA-BE05-45071B5CE0C1}"/>
                </a:ext>
              </a:extLst>
            </p:cNvPr>
            <p:cNvSpPr/>
            <p:nvPr/>
          </p:nvSpPr>
          <p:spPr>
            <a:xfrm>
              <a:off x="320489" y="1345084"/>
              <a:ext cx="5727895" cy="4994755"/>
            </a:xfrm>
            <a:prstGeom prst="roundRect">
              <a:avLst>
                <a:gd name="adj" fmla="val 9072"/>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350" dirty="0">
                <a:solidFill>
                  <a:srgbClr val="000000"/>
                </a:solidFill>
              </a:endParaRPr>
            </a:p>
          </p:txBody>
        </p:sp>
        <p:sp>
          <p:nvSpPr>
            <p:cNvPr id="66" name="文本框 65">
              <a:extLst>
                <a:ext uri="{FF2B5EF4-FFF2-40B4-BE49-F238E27FC236}">
                  <a16:creationId xmlns:a16="http://schemas.microsoft.com/office/drawing/2014/main" xmlns="" id="{B2618494-DA38-47AB-97FB-E81B9FFEEF84}"/>
                </a:ext>
              </a:extLst>
            </p:cNvPr>
            <p:cNvSpPr txBox="1"/>
            <p:nvPr/>
          </p:nvSpPr>
          <p:spPr>
            <a:xfrm>
              <a:off x="2085020" y="1345085"/>
              <a:ext cx="2251941" cy="400109"/>
            </a:xfrm>
            <a:prstGeom prst="rect">
              <a:avLst/>
            </a:prstGeom>
            <a:noFill/>
          </p:spPr>
          <p:txBody>
            <a:bodyPr wrap="square" rtlCol="0">
              <a:spAutoFit/>
            </a:bodyPr>
            <a:lstStyle/>
            <a:p>
              <a:pPr algn="ctr"/>
              <a:r>
                <a:rPr lang="zh-CN" altLang="en-US" sz="1350" b="1" dirty="0">
                  <a:solidFill>
                    <a:srgbClr val="000000"/>
                  </a:solidFill>
                </a:rPr>
                <a:t>交换式以太网</a:t>
              </a:r>
              <a:r>
                <a:rPr lang="en-US" altLang="zh-CN" sz="1350" b="1" dirty="0">
                  <a:solidFill>
                    <a:srgbClr val="000000"/>
                  </a:solidFill>
                </a:rPr>
                <a:t>1</a:t>
              </a:r>
              <a:endParaRPr lang="zh-CN" altLang="en-US" sz="1350" b="1" dirty="0">
                <a:solidFill>
                  <a:srgbClr val="000000"/>
                </a:solidFill>
              </a:endParaRPr>
            </a:p>
          </p:txBody>
        </p:sp>
      </p:grpSp>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grpSp>
        <p:nvGrpSpPr>
          <p:cNvPr id="4" name="组合 3">
            <a:extLst>
              <a:ext uri="{FF2B5EF4-FFF2-40B4-BE49-F238E27FC236}">
                <a16:creationId xmlns:a16="http://schemas.microsoft.com/office/drawing/2014/main" xmlns="" id="{4FE77719-A233-499F-B3CD-E0E2C97B01E2}"/>
              </a:ext>
            </a:extLst>
          </p:cNvPr>
          <p:cNvGrpSpPr/>
          <p:nvPr/>
        </p:nvGrpSpPr>
        <p:grpSpPr>
          <a:xfrm>
            <a:off x="270846" y="1437621"/>
            <a:ext cx="8606456" cy="2873849"/>
            <a:chOff x="361128" y="1815221"/>
            <a:chExt cx="11475274" cy="3831798"/>
          </a:xfrm>
        </p:grpSpPr>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9387342" y="2152305"/>
              <a:ext cx="0" cy="3044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527213" y="3819879"/>
              <a:ext cx="110442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885993" y="2090034"/>
              <a:ext cx="0" cy="34619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12985" y="3626303"/>
              <a:ext cx="457832" cy="370626"/>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9942" y="3588399"/>
              <a:ext cx="376086" cy="484732"/>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5927946" y="3926141"/>
              <a:ext cx="409303" cy="400109"/>
            </a:xfrm>
            <a:prstGeom prst="rect">
              <a:avLst/>
            </a:prstGeom>
            <a:noFill/>
          </p:spPr>
          <p:txBody>
            <a:bodyPr wrap="square" rtlCol="0">
              <a:spAutoFit/>
            </a:bodyPr>
            <a:lstStyle/>
            <a:p>
              <a:pPr algn="ctr"/>
              <a:r>
                <a:rPr lang="en-US" altLang="zh-CN" sz="1350" b="1" dirty="0">
                  <a:solidFill>
                    <a:srgbClr val="000000"/>
                  </a:solidFill>
                </a:rPr>
                <a:t>R</a:t>
              </a:r>
              <a:endParaRPr lang="zh-CN" altLang="en-US" sz="135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885351" y="4001321"/>
              <a:ext cx="556341" cy="400109"/>
            </a:xfrm>
            <a:prstGeom prst="rect">
              <a:avLst/>
            </a:prstGeom>
            <a:noFill/>
          </p:spPr>
          <p:txBody>
            <a:bodyPr wrap="square" rtlCol="0">
              <a:spAutoFit/>
            </a:bodyPr>
            <a:lstStyle/>
            <a:p>
              <a:pPr algn="ctr"/>
              <a:r>
                <a:rPr lang="en-US" altLang="zh-CN" sz="1350" b="1" dirty="0">
                  <a:solidFill>
                    <a:srgbClr val="000000"/>
                  </a:solidFill>
                </a:rPr>
                <a:t>S1</a:t>
              </a:r>
              <a:endParaRPr lang="zh-CN" altLang="en-US" sz="135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2598963" y="1815736"/>
              <a:ext cx="549185" cy="539888"/>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400109"/>
              </a:xfrm>
              <a:prstGeom prst="rect">
                <a:avLst/>
              </a:prstGeom>
              <a:noFill/>
            </p:spPr>
            <p:txBody>
              <a:bodyPr wrap="square" rtlCol="0">
                <a:spAutoFit/>
              </a:bodyPr>
              <a:lstStyle/>
              <a:p>
                <a:pPr algn="ctr"/>
                <a:r>
                  <a:rPr lang="en-US" altLang="zh-CN" sz="1350" b="1" dirty="0">
                    <a:solidFill>
                      <a:srgbClr val="FFFFFF"/>
                    </a:solidFill>
                  </a:rPr>
                  <a:t>A</a:t>
                </a:r>
                <a:endParaRPr lang="zh-CN" altLang="en-US" sz="135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361128" y="3490075"/>
              <a:ext cx="549185" cy="539888"/>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400109"/>
              </a:xfrm>
              <a:prstGeom prst="rect">
                <a:avLst/>
              </a:prstGeom>
              <a:noFill/>
            </p:spPr>
            <p:txBody>
              <a:bodyPr wrap="square" rtlCol="0">
                <a:spAutoFit/>
              </a:bodyPr>
              <a:lstStyle/>
              <a:p>
                <a:pPr algn="ctr"/>
                <a:r>
                  <a:rPr lang="en-US" altLang="zh-CN" sz="1350" b="1" dirty="0">
                    <a:solidFill>
                      <a:srgbClr val="FFFFFF"/>
                    </a:solidFill>
                  </a:rPr>
                  <a:t>B</a:t>
                </a:r>
                <a:endParaRPr lang="zh-CN" altLang="en-US" sz="135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2511877" y="5107131"/>
              <a:ext cx="549185" cy="539888"/>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400109"/>
              </a:xfrm>
              <a:prstGeom prst="rect">
                <a:avLst/>
              </a:prstGeom>
              <a:noFill/>
            </p:spPr>
            <p:txBody>
              <a:bodyPr wrap="square" rtlCol="0">
                <a:spAutoFit/>
              </a:bodyPr>
              <a:lstStyle/>
              <a:p>
                <a:pPr algn="ctr"/>
                <a:r>
                  <a:rPr lang="en-US" altLang="zh-CN" sz="1350" b="1" dirty="0">
                    <a:solidFill>
                      <a:srgbClr val="FFFFFF"/>
                    </a:solidFill>
                  </a:rPr>
                  <a:t>C</a:t>
                </a:r>
                <a:endParaRPr lang="zh-CN" altLang="en-US" sz="135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67774" y="3588399"/>
              <a:ext cx="376086" cy="484732"/>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11287217" y="3438003"/>
              <a:ext cx="549185" cy="539888"/>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400109"/>
              </a:xfrm>
              <a:prstGeom prst="rect">
                <a:avLst/>
              </a:prstGeom>
              <a:noFill/>
            </p:spPr>
            <p:txBody>
              <a:bodyPr wrap="square" rtlCol="0">
                <a:spAutoFit/>
              </a:bodyPr>
              <a:lstStyle/>
              <a:p>
                <a:pPr algn="ctr"/>
                <a:r>
                  <a:rPr lang="en-US" altLang="zh-CN" sz="1350" b="1" dirty="0">
                    <a:solidFill>
                      <a:srgbClr val="FFFFFF"/>
                    </a:solidFill>
                  </a:rPr>
                  <a:t>E</a:t>
                </a:r>
                <a:endParaRPr lang="zh-CN" altLang="en-US" sz="135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5641825" y="3480182"/>
              <a:ext cx="409303" cy="400109"/>
            </a:xfrm>
            <a:prstGeom prst="rect">
              <a:avLst/>
            </a:prstGeom>
            <a:noFill/>
          </p:spPr>
          <p:txBody>
            <a:bodyPr wrap="square" rtlCol="0">
              <a:spAutoFit/>
            </a:bodyPr>
            <a:lstStyle/>
            <a:p>
              <a:pPr algn="ctr"/>
              <a:r>
                <a:rPr lang="en-US" altLang="zh-CN" sz="1350" b="1" dirty="0">
                  <a:solidFill>
                    <a:srgbClr val="000000"/>
                  </a:solidFill>
                </a:rPr>
                <a:t>0</a:t>
              </a:r>
              <a:endParaRPr lang="zh-CN" altLang="en-US" sz="135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6198724" y="3480182"/>
              <a:ext cx="409303" cy="400109"/>
            </a:xfrm>
            <a:prstGeom prst="rect">
              <a:avLst/>
            </a:prstGeom>
            <a:noFill/>
          </p:spPr>
          <p:txBody>
            <a:bodyPr wrap="square" rtlCol="0">
              <a:spAutoFit/>
            </a:bodyPr>
            <a:lstStyle/>
            <a:p>
              <a:pPr algn="ctr"/>
              <a:r>
                <a:rPr lang="en-US" altLang="zh-CN" sz="1350" b="1" dirty="0">
                  <a:solidFill>
                    <a:srgbClr val="000000"/>
                  </a:solidFill>
                </a:rPr>
                <a:t>1</a:t>
              </a:r>
              <a:endParaRPr lang="zh-CN" altLang="en-US" sz="135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8831001" y="4001321"/>
              <a:ext cx="556341" cy="400109"/>
            </a:xfrm>
            <a:prstGeom prst="rect">
              <a:avLst/>
            </a:prstGeom>
            <a:noFill/>
          </p:spPr>
          <p:txBody>
            <a:bodyPr wrap="square" rtlCol="0">
              <a:spAutoFit/>
            </a:bodyPr>
            <a:lstStyle/>
            <a:p>
              <a:pPr algn="ctr"/>
              <a:r>
                <a:rPr lang="en-US" altLang="zh-CN" sz="1350" b="1" dirty="0">
                  <a:solidFill>
                    <a:srgbClr val="000000"/>
                  </a:solidFill>
                </a:rPr>
                <a:t>S2</a:t>
              </a:r>
              <a:endParaRPr lang="zh-CN" altLang="en-US" sz="135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9054161" y="1815221"/>
              <a:ext cx="549185" cy="539888"/>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400109"/>
              </a:xfrm>
              <a:prstGeom prst="rect">
                <a:avLst/>
              </a:prstGeom>
              <a:noFill/>
            </p:spPr>
            <p:txBody>
              <a:bodyPr wrap="square" rtlCol="0">
                <a:spAutoFit/>
              </a:bodyPr>
              <a:lstStyle/>
              <a:p>
                <a:pPr algn="ctr"/>
                <a:r>
                  <a:rPr lang="en-US" altLang="zh-CN" sz="1350" b="1" dirty="0">
                    <a:solidFill>
                      <a:srgbClr val="FFFFFF"/>
                    </a:solidFill>
                  </a:rPr>
                  <a:t>D</a:t>
                </a:r>
                <a:endParaRPr lang="zh-CN" altLang="en-US" sz="135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8967075" y="5106616"/>
              <a:ext cx="549185" cy="539888"/>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400109"/>
              </a:xfrm>
              <a:prstGeom prst="rect">
                <a:avLst/>
              </a:prstGeom>
              <a:noFill/>
            </p:spPr>
            <p:txBody>
              <a:bodyPr wrap="square" rtlCol="0">
                <a:spAutoFit/>
              </a:bodyPr>
              <a:lstStyle/>
              <a:p>
                <a:pPr algn="ctr"/>
                <a:r>
                  <a:rPr lang="en-US" altLang="zh-CN" sz="1350" b="1" dirty="0">
                    <a:solidFill>
                      <a:srgbClr val="FFFFFF"/>
                    </a:solidFill>
                  </a:rPr>
                  <a:t>F</a:t>
                </a:r>
                <a:endParaRPr lang="zh-CN" altLang="en-US" sz="1350" b="1" dirty="0">
                  <a:solidFill>
                    <a:srgbClr val="FFFFFF"/>
                  </a:solidFill>
                </a:endParaRPr>
              </a:p>
            </p:txBody>
          </p:sp>
        </p:grpSp>
      </p:grpSp>
      <p:sp>
        <p:nvSpPr>
          <p:cNvPr id="68" name="文本框 67">
            <a:extLst>
              <a:ext uri="{FF2B5EF4-FFF2-40B4-BE49-F238E27FC236}">
                <a16:creationId xmlns:a16="http://schemas.microsoft.com/office/drawing/2014/main" xmlns="" id="{114DBB42-17DE-43B1-A7F1-116FF02893C5}"/>
              </a:ext>
            </a:extLst>
          </p:cNvPr>
          <p:cNvSpPr txBox="1"/>
          <p:nvPr/>
        </p:nvSpPr>
        <p:spPr>
          <a:xfrm>
            <a:off x="1858499" y="1120726"/>
            <a:ext cx="1258028" cy="276999"/>
          </a:xfrm>
          <a:prstGeom prst="rect">
            <a:avLst/>
          </a:prstGeom>
          <a:noFill/>
        </p:spPr>
        <p:txBody>
          <a:bodyPr wrap="square" rtlCol="0">
            <a:spAutoFit/>
          </a:bodyPr>
          <a:lstStyle/>
          <a:p>
            <a:r>
              <a:rPr lang="en-US" altLang="zh-CN" sz="1200" b="1" dirty="0">
                <a:solidFill>
                  <a:srgbClr val="000000"/>
                </a:solidFill>
              </a:rPr>
              <a:t>192.168.0.0/25</a:t>
            </a:r>
            <a:endParaRPr lang="zh-CN" altLang="en-US" sz="1200" b="1" dirty="0">
              <a:solidFill>
                <a:srgbClr val="000000"/>
              </a:solidFill>
            </a:endParaRPr>
          </a:p>
        </p:txBody>
      </p:sp>
      <p:sp>
        <p:nvSpPr>
          <p:cNvPr id="69" name="文本框 68">
            <a:extLst>
              <a:ext uri="{FF2B5EF4-FFF2-40B4-BE49-F238E27FC236}">
                <a16:creationId xmlns:a16="http://schemas.microsoft.com/office/drawing/2014/main" xmlns="" id="{E86B2545-5054-4539-912B-3AD4FAA31003}"/>
              </a:ext>
            </a:extLst>
          </p:cNvPr>
          <p:cNvSpPr txBox="1"/>
          <p:nvPr/>
        </p:nvSpPr>
        <p:spPr>
          <a:xfrm>
            <a:off x="1303724" y="1124235"/>
            <a:ext cx="784092" cy="300082"/>
          </a:xfrm>
          <a:prstGeom prst="rect">
            <a:avLst/>
          </a:prstGeom>
          <a:noFill/>
        </p:spPr>
        <p:txBody>
          <a:bodyPr wrap="square" rtlCol="0">
            <a:spAutoFit/>
          </a:bodyPr>
          <a:lstStyle/>
          <a:p>
            <a:r>
              <a:rPr lang="zh-CN" altLang="en-US" sz="1350" b="1" dirty="0">
                <a:solidFill>
                  <a:srgbClr val="000000"/>
                </a:solidFill>
              </a:rPr>
              <a:t>地址块</a:t>
            </a:r>
          </a:p>
        </p:txBody>
      </p:sp>
      <p:sp>
        <p:nvSpPr>
          <p:cNvPr id="78" name="文本框 77">
            <a:extLst>
              <a:ext uri="{FF2B5EF4-FFF2-40B4-BE49-F238E27FC236}">
                <a16:creationId xmlns:a16="http://schemas.microsoft.com/office/drawing/2014/main" xmlns="" id="{3C3C9CD5-9D00-493B-B6FD-EEA235C21408}"/>
              </a:ext>
            </a:extLst>
          </p:cNvPr>
          <p:cNvSpPr txBox="1"/>
          <p:nvPr/>
        </p:nvSpPr>
        <p:spPr>
          <a:xfrm>
            <a:off x="6476848" y="1120726"/>
            <a:ext cx="1258028" cy="261610"/>
          </a:xfrm>
          <a:prstGeom prst="rect">
            <a:avLst/>
          </a:prstGeom>
          <a:noFill/>
        </p:spPr>
        <p:txBody>
          <a:bodyPr wrap="square" rtlCol="0">
            <a:spAutoFit/>
          </a:bodyPr>
          <a:lstStyle/>
          <a:p>
            <a:r>
              <a:rPr lang="en-US" altLang="zh-CN" sz="1100" b="1" dirty="0">
                <a:solidFill>
                  <a:srgbClr val="000000"/>
                </a:solidFill>
              </a:rPr>
              <a:t>192.168.0.128/25</a:t>
            </a:r>
            <a:endParaRPr lang="zh-CN" altLang="en-US" sz="1100" b="1" dirty="0">
              <a:solidFill>
                <a:srgbClr val="000000"/>
              </a:solidFill>
            </a:endParaRPr>
          </a:p>
        </p:txBody>
      </p:sp>
      <p:sp>
        <p:nvSpPr>
          <p:cNvPr id="79" name="文本框 78">
            <a:extLst>
              <a:ext uri="{FF2B5EF4-FFF2-40B4-BE49-F238E27FC236}">
                <a16:creationId xmlns:a16="http://schemas.microsoft.com/office/drawing/2014/main" xmlns="" id="{7E45677F-E833-4128-AA93-8585F458A77B}"/>
              </a:ext>
            </a:extLst>
          </p:cNvPr>
          <p:cNvSpPr txBox="1"/>
          <p:nvPr/>
        </p:nvSpPr>
        <p:spPr>
          <a:xfrm>
            <a:off x="5922072" y="1124235"/>
            <a:ext cx="732728" cy="300082"/>
          </a:xfrm>
          <a:prstGeom prst="rect">
            <a:avLst/>
          </a:prstGeom>
          <a:noFill/>
        </p:spPr>
        <p:txBody>
          <a:bodyPr wrap="square" rtlCol="0">
            <a:spAutoFit/>
          </a:bodyPr>
          <a:lstStyle/>
          <a:p>
            <a:r>
              <a:rPr lang="zh-CN" altLang="en-US" sz="1350" b="1" dirty="0">
                <a:solidFill>
                  <a:srgbClr val="000000"/>
                </a:solidFill>
              </a:rPr>
              <a:t>地址块</a:t>
            </a:r>
          </a:p>
        </p:txBody>
      </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76999"/>
          </a:xfrm>
          <a:prstGeom prst="rect">
            <a:avLst/>
          </a:prstGeom>
          <a:noFill/>
        </p:spPr>
        <p:txBody>
          <a:bodyPr wrap="square" rtlCol="0">
            <a:spAutoFit/>
          </a:bodyPr>
          <a:lstStyle/>
          <a:p>
            <a:r>
              <a:rPr lang="en-US" altLang="zh-CN" sz="1200" b="1" dirty="0">
                <a:solidFill>
                  <a:srgbClr val="000000"/>
                </a:solidFill>
              </a:rPr>
              <a:t>192.168.0.2/25</a:t>
            </a:r>
            <a:endParaRPr lang="zh-CN" altLang="en-US" sz="12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61610"/>
          </a:xfrm>
          <a:prstGeom prst="rect">
            <a:avLst/>
          </a:prstGeom>
          <a:noFill/>
        </p:spPr>
        <p:txBody>
          <a:bodyPr wrap="square" rtlCol="0">
            <a:spAutoFit/>
          </a:bodyPr>
          <a:lstStyle/>
          <a:p>
            <a:r>
              <a:rPr lang="en-US" altLang="zh-CN" sz="1100" b="1" dirty="0">
                <a:solidFill>
                  <a:srgbClr val="000000"/>
                </a:solidFill>
              </a:rPr>
              <a:t>192.168.0.3/25</a:t>
            </a:r>
            <a:endParaRPr lang="zh-CN" altLang="en-US" sz="11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76999"/>
          </a:xfrm>
          <a:prstGeom prst="rect">
            <a:avLst/>
          </a:prstGeom>
          <a:noFill/>
        </p:spPr>
        <p:txBody>
          <a:bodyPr wrap="square" rtlCol="0">
            <a:spAutoFit/>
          </a:bodyPr>
          <a:lstStyle/>
          <a:p>
            <a:r>
              <a:rPr lang="en-US" altLang="zh-CN" sz="1200" b="1" dirty="0">
                <a:solidFill>
                  <a:srgbClr val="000000"/>
                </a:solidFill>
              </a:rPr>
              <a:t>192.168.0.1/25</a:t>
            </a:r>
            <a:endParaRPr lang="zh-CN" altLang="en-US" sz="12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261610"/>
          </a:xfrm>
          <a:prstGeom prst="rect">
            <a:avLst/>
          </a:prstGeom>
          <a:noFill/>
        </p:spPr>
        <p:txBody>
          <a:bodyPr wrap="square" rtlCol="0">
            <a:spAutoFit/>
          </a:bodyPr>
          <a:lstStyle/>
          <a:p>
            <a:r>
              <a:rPr lang="en-US" altLang="zh-CN" sz="1100" b="1" dirty="0">
                <a:solidFill>
                  <a:srgbClr val="000000"/>
                </a:solidFill>
              </a:rPr>
              <a:t>192.168.0.129/25</a:t>
            </a:r>
            <a:endParaRPr lang="zh-CN" altLang="en-US" sz="11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61610"/>
          </a:xfrm>
          <a:prstGeom prst="rect">
            <a:avLst/>
          </a:prstGeom>
          <a:noFill/>
        </p:spPr>
        <p:txBody>
          <a:bodyPr wrap="square" rtlCol="0">
            <a:spAutoFit/>
          </a:bodyPr>
          <a:lstStyle/>
          <a:p>
            <a:r>
              <a:rPr lang="en-US" altLang="zh-CN" sz="1100" b="1" dirty="0">
                <a:solidFill>
                  <a:srgbClr val="000000"/>
                </a:solidFill>
              </a:rPr>
              <a:t>192.168.0.130/25</a:t>
            </a:r>
            <a:endParaRPr lang="zh-CN" altLang="en-US" sz="11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261610"/>
          </a:xfrm>
          <a:prstGeom prst="rect">
            <a:avLst/>
          </a:prstGeom>
          <a:noFill/>
        </p:spPr>
        <p:txBody>
          <a:bodyPr wrap="square" rtlCol="0">
            <a:spAutoFit/>
          </a:bodyPr>
          <a:lstStyle/>
          <a:p>
            <a:r>
              <a:rPr lang="en-US" altLang="zh-CN" sz="1100" b="1" dirty="0">
                <a:solidFill>
                  <a:srgbClr val="000000"/>
                </a:solidFill>
              </a:rPr>
              <a:t>192.168.0.131/25</a:t>
            </a:r>
            <a:endParaRPr lang="zh-CN" altLang="en-US" sz="1100" b="1" dirty="0">
              <a:solidFill>
                <a:srgbClr val="000000"/>
              </a:solidFill>
            </a:endParaRPr>
          </a:p>
        </p:txBody>
      </p:sp>
    </p:spTree>
    <p:custDataLst>
      <p:tags r:id="rId1"/>
    </p:custDataLst>
    <p:extLst>
      <p:ext uri="{BB962C8B-B14F-4D97-AF65-F5344CB8AC3E}">
        <p14:creationId xmlns:p14="http://schemas.microsoft.com/office/powerpoint/2010/main" val="18470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800" decel="100000"/>
                                        <p:tgtEl>
                                          <p:spTgt spid="4"/>
                                        </p:tgtEl>
                                      </p:cBhvr>
                                    </p:animEffect>
                                    <p:anim calcmode="lin" valueType="num">
                                      <p:cBhvr>
                                        <p:cTn id="8" dur="800" decel="100000" fill="hold"/>
                                        <p:tgtEl>
                                          <p:spTgt spid="4"/>
                                        </p:tgtEl>
                                        <p:attrNameLst>
                                          <p:attrName>style.rotation</p:attrName>
                                        </p:attrNameLst>
                                      </p:cBhvr>
                                      <p:tavLst>
                                        <p:tav tm="0">
                                          <p:val>
                                            <p:fltVal val="-90"/>
                                          </p:val>
                                        </p:tav>
                                        <p:tav tm="100000">
                                          <p:val>
                                            <p:fltVal val="0"/>
                                          </p:val>
                                        </p:tav>
                                      </p:tavLst>
                                    </p:anim>
                                    <p:anim calcmode="lin" valueType="num">
                                      <p:cBhvr>
                                        <p:cTn id="9" dur="800" decel="100000" fill="hold"/>
                                        <p:tgtEl>
                                          <p:spTgt spid="4"/>
                                        </p:tgtEl>
                                        <p:attrNameLst>
                                          <p:attrName>ppt_x</p:attrName>
                                        </p:attrNameLst>
                                      </p:cBhvr>
                                      <p:tavLst>
                                        <p:tav tm="0">
                                          <p:val>
                                            <p:strVal val="#ppt_x+0.4"/>
                                          </p:val>
                                        </p:tav>
                                        <p:tav tm="100000">
                                          <p:val>
                                            <p:strVal val="#ppt_x-0.05"/>
                                          </p:val>
                                        </p:tav>
                                      </p:tavLst>
                                    </p:anim>
                                    <p:anim calcmode="lin" valueType="num">
                                      <p:cBhvr>
                                        <p:cTn id="10" dur="800" decel="100000" fill="hold"/>
                                        <p:tgtEl>
                                          <p:spTgt spid="4"/>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4"/>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4"/>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130"/>
                                        </p:tgtEl>
                                        <p:attrNameLst>
                                          <p:attrName>style.visibility</p:attrName>
                                        </p:attrNameLst>
                                      </p:cBhvr>
                                      <p:to>
                                        <p:strVal val="visible"/>
                                      </p:to>
                                    </p:set>
                                    <p:anim calcmode="lin" valueType="num">
                                      <p:cBhvr>
                                        <p:cTn id="17" dur="500" fill="hold"/>
                                        <p:tgtEl>
                                          <p:spTgt spid="130"/>
                                        </p:tgtEl>
                                        <p:attrNameLst>
                                          <p:attrName>ppt_w</p:attrName>
                                        </p:attrNameLst>
                                      </p:cBhvr>
                                      <p:tavLst>
                                        <p:tav tm="0">
                                          <p:val>
                                            <p:fltVal val="0"/>
                                          </p:val>
                                        </p:tav>
                                        <p:tav tm="100000">
                                          <p:val>
                                            <p:strVal val="#ppt_w"/>
                                          </p:val>
                                        </p:tav>
                                      </p:tavLst>
                                    </p:anim>
                                    <p:anim calcmode="lin" valueType="num">
                                      <p:cBhvr>
                                        <p:cTn id="18" dur="500" fill="hold"/>
                                        <p:tgtEl>
                                          <p:spTgt spid="130"/>
                                        </p:tgtEl>
                                        <p:attrNameLst>
                                          <p:attrName>ppt_h</p:attrName>
                                        </p:attrNameLst>
                                      </p:cBhvr>
                                      <p:tavLst>
                                        <p:tav tm="0">
                                          <p:val>
                                            <p:fltVal val="0"/>
                                          </p:val>
                                        </p:tav>
                                        <p:tav tm="100000">
                                          <p:val>
                                            <p:strVal val="#ppt_h"/>
                                          </p:val>
                                        </p:tav>
                                      </p:tavLst>
                                    </p:anim>
                                    <p:animEffect transition="in" filter="fade">
                                      <p:cBhvr>
                                        <p:cTn id="19" dur="500"/>
                                        <p:tgtEl>
                                          <p:spTgt spid="130"/>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131"/>
                                        </p:tgtEl>
                                        <p:attrNameLst>
                                          <p:attrName>style.visibility</p:attrName>
                                        </p:attrNameLst>
                                      </p:cBhvr>
                                      <p:to>
                                        <p:strVal val="visible"/>
                                      </p:to>
                                    </p:set>
                                    <p:anim calcmode="lin" valueType="num">
                                      <p:cBhvr>
                                        <p:cTn id="24" dur="500" fill="hold"/>
                                        <p:tgtEl>
                                          <p:spTgt spid="131"/>
                                        </p:tgtEl>
                                        <p:attrNameLst>
                                          <p:attrName>ppt_w</p:attrName>
                                        </p:attrNameLst>
                                      </p:cBhvr>
                                      <p:tavLst>
                                        <p:tav tm="0">
                                          <p:val>
                                            <p:fltVal val="0"/>
                                          </p:val>
                                        </p:tav>
                                        <p:tav tm="100000">
                                          <p:val>
                                            <p:strVal val="#ppt_w"/>
                                          </p:val>
                                        </p:tav>
                                      </p:tavLst>
                                    </p:anim>
                                    <p:anim calcmode="lin" valueType="num">
                                      <p:cBhvr>
                                        <p:cTn id="25" dur="500" fill="hold"/>
                                        <p:tgtEl>
                                          <p:spTgt spid="131"/>
                                        </p:tgtEl>
                                        <p:attrNameLst>
                                          <p:attrName>ppt_h</p:attrName>
                                        </p:attrNameLst>
                                      </p:cBhvr>
                                      <p:tavLst>
                                        <p:tav tm="0">
                                          <p:val>
                                            <p:fltVal val="0"/>
                                          </p:val>
                                        </p:tav>
                                        <p:tav tm="100000">
                                          <p:val>
                                            <p:strVal val="#ppt_h"/>
                                          </p:val>
                                        </p:tav>
                                      </p:tavLst>
                                    </p:anim>
                                    <p:animEffect transition="in" filter="fade">
                                      <p:cBhvr>
                                        <p:cTn id="26" dur="500"/>
                                        <p:tgtEl>
                                          <p:spTgt spid="131"/>
                                        </p:tgtEl>
                                      </p:cBhvr>
                                    </p:animEffect>
                                  </p:childTnLst>
                                </p:cTn>
                              </p:par>
                            </p:childTnLst>
                          </p:cTn>
                        </p:par>
                      </p:childTnLst>
                    </p:cTn>
                  </p:par>
                  <p:par>
                    <p:cTn id="27" fill="hold">
                      <p:stCondLst>
                        <p:cond delay="indefinite"/>
                      </p:stCondLst>
                      <p:childTnLst>
                        <p:par>
                          <p:cTn id="28" fill="hold">
                            <p:stCondLst>
                              <p:cond delay="0"/>
                            </p:stCondLst>
                            <p:childTnLst>
                              <p:par>
                                <p:cTn id="29" presetID="30" presetClass="entr" presetSubtype="0" fill="hold" grpId="0" nodeType="clickEffect">
                                  <p:stCondLst>
                                    <p:cond delay="0"/>
                                  </p:stCondLst>
                                  <p:childTnLst>
                                    <p:set>
                                      <p:cBhvr>
                                        <p:cTn id="30" dur="1" fill="hold">
                                          <p:stCondLst>
                                            <p:cond delay="0"/>
                                          </p:stCondLst>
                                        </p:cTn>
                                        <p:tgtEl>
                                          <p:spTgt spid="69"/>
                                        </p:tgtEl>
                                        <p:attrNameLst>
                                          <p:attrName>style.visibility</p:attrName>
                                        </p:attrNameLst>
                                      </p:cBhvr>
                                      <p:to>
                                        <p:strVal val="visible"/>
                                      </p:to>
                                    </p:set>
                                    <p:animEffect transition="in" filter="fade">
                                      <p:cBhvr>
                                        <p:cTn id="31" dur="800" decel="100000"/>
                                        <p:tgtEl>
                                          <p:spTgt spid="69"/>
                                        </p:tgtEl>
                                      </p:cBhvr>
                                    </p:animEffect>
                                    <p:anim calcmode="lin" valueType="num">
                                      <p:cBhvr>
                                        <p:cTn id="32" dur="800" decel="100000" fill="hold"/>
                                        <p:tgtEl>
                                          <p:spTgt spid="69"/>
                                        </p:tgtEl>
                                        <p:attrNameLst>
                                          <p:attrName>style.rotation</p:attrName>
                                        </p:attrNameLst>
                                      </p:cBhvr>
                                      <p:tavLst>
                                        <p:tav tm="0">
                                          <p:val>
                                            <p:fltVal val="-90"/>
                                          </p:val>
                                        </p:tav>
                                        <p:tav tm="100000">
                                          <p:val>
                                            <p:fltVal val="0"/>
                                          </p:val>
                                        </p:tav>
                                      </p:tavLst>
                                    </p:anim>
                                    <p:anim calcmode="lin" valueType="num">
                                      <p:cBhvr>
                                        <p:cTn id="33" dur="800" decel="100000" fill="hold"/>
                                        <p:tgtEl>
                                          <p:spTgt spid="69"/>
                                        </p:tgtEl>
                                        <p:attrNameLst>
                                          <p:attrName>ppt_x</p:attrName>
                                        </p:attrNameLst>
                                      </p:cBhvr>
                                      <p:tavLst>
                                        <p:tav tm="0">
                                          <p:val>
                                            <p:strVal val="#ppt_x+0.4"/>
                                          </p:val>
                                        </p:tav>
                                        <p:tav tm="100000">
                                          <p:val>
                                            <p:strVal val="#ppt_x-0.05"/>
                                          </p:val>
                                        </p:tav>
                                      </p:tavLst>
                                    </p:anim>
                                    <p:anim calcmode="lin" valueType="num">
                                      <p:cBhvr>
                                        <p:cTn id="34" dur="800" decel="100000" fill="hold"/>
                                        <p:tgtEl>
                                          <p:spTgt spid="69"/>
                                        </p:tgtEl>
                                        <p:attrNameLst>
                                          <p:attrName>ppt_y</p:attrName>
                                        </p:attrNameLst>
                                      </p:cBhvr>
                                      <p:tavLst>
                                        <p:tav tm="0">
                                          <p:val>
                                            <p:strVal val="#ppt_y-0.4"/>
                                          </p:val>
                                        </p:tav>
                                        <p:tav tm="100000">
                                          <p:val>
                                            <p:strVal val="#ppt_y+0.1"/>
                                          </p:val>
                                        </p:tav>
                                      </p:tavLst>
                                    </p:anim>
                                    <p:anim calcmode="lin" valueType="num">
                                      <p:cBhvr>
                                        <p:cTn id="35" dur="200" accel="100000" fill="hold">
                                          <p:stCondLst>
                                            <p:cond delay="800"/>
                                          </p:stCondLst>
                                        </p:cTn>
                                        <p:tgtEl>
                                          <p:spTgt spid="69"/>
                                        </p:tgtEl>
                                        <p:attrNameLst>
                                          <p:attrName>ppt_x</p:attrName>
                                        </p:attrNameLst>
                                      </p:cBhvr>
                                      <p:tavLst>
                                        <p:tav tm="0">
                                          <p:val>
                                            <p:strVal val="#ppt_x-0.05"/>
                                          </p:val>
                                        </p:tav>
                                        <p:tav tm="100000">
                                          <p:val>
                                            <p:strVal val="#ppt_x"/>
                                          </p:val>
                                        </p:tav>
                                      </p:tavLst>
                                    </p:anim>
                                    <p:anim calcmode="lin" valueType="num">
                                      <p:cBhvr>
                                        <p:cTn id="36" dur="200" accel="100000" fill="hold">
                                          <p:stCondLst>
                                            <p:cond delay="800"/>
                                          </p:stCondLst>
                                        </p:cTn>
                                        <p:tgtEl>
                                          <p:spTgt spid="69"/>
                                        </p:tgtEl>
                                        <p:attrNameLst>
                                          <p:attrName>ppt_y</p:attrName>
                                        </p:attrNameLst>
                                      </p:cBhvr>
                                      <p:tavLst>
                                        <p:tav tm="0">
                                          <p:val>
                                            <p:strVal val="#ppt_y+0.1"/>
                                          </p:val>
                                        </p:tav>
                                        <p:tav tm="100000">
                                          <p:val>
                                            <p:strVal val="#ppt_y"/>
                                          </p:val>
                                        </p:tav>
                                      </p:tavLst>
                                    </p:anim>
                                  </p:childTnLst>
                                </p:cTn>
                              </p:par>
                              <p:par>
                                <p:cTn id="37" presetID="30" presetClass="entr" presetSubtype="0" fill="hold" grpId="0" nodeType="withEffect">
                                  <p:stCondLst>
                                    <p:cond delay="0"/>
                                  </p:stCondLst>
                                  <p:childTnLst>
                                    <p:set>
                                      <p:cBhvr>
                                        <p:cTn id="38" dur="1" fill="hold">
                                          <p:stCondLst>
                                            <p:cond delay="0"/>
                                          </p:stCondLst>
                                        </p:cTn>
                                        <p:tgtEl>
                                          <p:spTgt spid="68"/>
                                        </p:tgtEl>
                                        <p:attrNameLst>
                                          <p:attrName>style.visibility</p:attrName>
                                        </p:attrNameLst>
                                      </p:cBhvr>
                                      <p:to>
                                        <p:strVal val="visible"/>
                                      </p:to>
                                    </p:set>
                                    <p:animEffect transition="in" filter="fade">
                                      <p:cBhvr>
                                        <p:cTn id="39" dur="800" decel="100000"/>
                                        <p:tgtEl>
                                          <p:spTgt spid="68"/>
                                        </p:tgtEl>
                                      </p:cBhvr>
                                    </p:animEffect>
                                    <p:anim calcmode="lin" valueType="num">
                                      <p:cBhvr>
                                        <p:cTn id="40" dur="800" decel="100000" fill="hold"/>
                                        <p:tgtEl>
                                          <p:spTgt spid="68"/>
                                        </p:tgtEl>
                                        <p:attrNameLst>
                                          <p:attrName>style.rotation</p:attrName>
                                        </p:attrNameLst>
                                      </p:cBhvr>
                                      <p:tavLst>
                                        <p:tav tm="0">
                                          <p:val>
                                            <p:fltVal val="-90"/>
                                          </p:val>
                                        </p:tav>
                                        <p:tav tm="100000">
                                          <p:val>
                                            <p:fltVal val="0"/>
                                          </p:val>
                                        </p:tav>
                                      </p:tavLst>
                                    </p:anim>
                                    <p:anim calcmode="lin" valueType="num">
                                      <p:cBhvr>
                                        <p:cTn id="41" dur="800" decel="100000" fill="hold"/>
                                        <p:tgtEl>
                                          <p:spTgt spid="68"/>
                                        </p:tgtEl>
                                        <p:attrNameLst>
                                          <p:attrName>ppt_x</p:attrName>
                                        </p:attrNameLst>
                                      </p:cBhvr>
                                      <p:tavLst>
                                        <p:tav tm="0">
                                          <p:val>
                                            <p:strVal val="#ppt_x+0.4"/>
                                          </p:val>
                                        </p:tav>
                                        <p:tav tm="100000">
                                          <p:val>
                                            <p:strVal val="#ppt_x-0.05"/>
                                          </p:val>
                                        </p:tav>
                                      </p:tavLst>
                                    </p:anim>
                                    <p:anim calcmode="lin" valueType="num">
                                      <p:cBhvr>
                                        <p:cTn id="42" dur="800" decel="100000" fill="hold"/>
                                        <p:tgtEl>
                                          <p:spTgt spid="68"/>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68"/>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68"/>
                                        </p:tgtEl>
                                        <p:attrNameLst>
                                          <p:attrName>ppt_y</p:attrName>
                                        </p:attrNameLst>
                                      </p:cBhvr>
                                      <p:tavLst>
                                        <p:tav tm="0">
                                          <p:val>
                                            <p:strVal val="#ppt_y+0.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82"/>
                                        </p:tgtEl>
                                        <p:attrNameLst>
                                          <p:attrName>style.visibility</p:attrName>
                                        </p:attrNameLst>
                                      </p:cBhvr>
                                      <p:to>
                                        <p:strVal val="visible"/>
                                      </p:to>
                                    </p:set>
                                    <p:anim calcmode="lin" valueType="num">
                                      <p:cBhvr additive="base">
                                        <p:cTn id="49" dur="500"/>
                                        <p:tgtEl>
                                          <p:spTgt spid="82"/>
                                        </p:tgtEl>
                                        <p:attrNameLst>
                                          <p:attrName>ppt_y</p:attrName>
                                        </p:attrNameLst>
                                      </p:cBhvr>
                                      <p:tavLst>
                                        <p:tav tm="0">
                                          <p:val>
                                            <p:strVal val="#ppt_y+#ppt_h*1.125000"/>
                                          </p:val>
                                        </p:tav>
                                        <p:tav tm="100000">
                                          <p:val>
                                            <p:strVal val="#ppt_y"/>
                                          </p:val>
                                        </p:tav>
                                      </p:tavLst>
                                    </p:anim>
                                    <p:animEffect transition="in" filter="wipe(up)">
                                      <p:cBhvr>
                                        <p:cTn id="50" dur="500"/>
                                        <p:tgtEl>
                                          <p:spTgt spid="82"/>
                                        </p:tgtEl>
                                      </p:cBhvr>
                                    </p:animEffect>
                                  </p:childTnLst>
                                </p:cTn>
                              </p:par>
                              <p:par>
                                <p:cTn id="51" presetID="12" presetClass="entr" presetSubtype="8" fill="hold" grpId="0" nodeType="withEffect">
                                  <p:stCondLst>
                                    <p:cond delay="0"/>
                                  </p:stCondLst>
                                  <p:childTnLst>
                                    <p:set>
                                      <p:cBhvr>
                                        <p:cTn id="52" dur="1" fill="hold">
                                          <p:stCondLst>
                                            <p:cond delay="0"/>
                                          </p:stCondLst>
                                        </p:cTn>
                                        <p:tgtEl>
                                          <p:spTgt spid="105"/>
                                        </p:tgtEl>
                                        <p:attrNameLst>
                                          <p:attrName>style.visibility</p:attrName>
                                        </p:attrNameLst>
                                      </p:cBhvr>
                                      <p:to>
                                        <p:strVal val="visible"/>
                                      </p:to>
                                    </p:set>
                                    <p:anim calcmode="lin" valueType="num">
                                      <p:cBhvr additive="base">
                                        <p:cTn id="53" dur="500"/>
                                        <p:tgtEl>
                                          <p:spTgt spid="105"/>
                                        </p:tgtEl>
                                        <p:attrNameLst>
                                          <p:attrName>ppt_x</p:attrName>
                                        </p:attrNameLst>
                                      </p:cBhvr>
                                      <p:tavLst>
                                        <p:tav tm="0">
                                          <p:val>
                                            <p:strVal val="#ppt_x-#ppt_w*1.125000"/>
                                          </p:val>
                                        </p:tav>
                                        <p:tav tm="100000">
                                          <p:val>
                                            <p:strVal val="#ppt_x"/>
                                          </p:val>
                                        </p:tav>
                                      </p:tavLst>
                                    </p:anim>
                                    <p:animEffect transition="in" filter="wipe(right)">
                                      <p:cBhvr>
                                        <p:cTn id="54" dur="500"/>
                                        <p:tgtEl>
                                          <p:spTgt spid="105"/>
                                        </p:tgtEl>
                                      </p:cBhvr>
                                    </p:animEffect>
                                  </p:childTnLst>
                                </p:cTn>
                              </p:par>
                              <p:par>
                                <p:cTn id="55" presetID="12" presetClass="entr" presetSubtype="2" fill="hold" grpId="0" nodeType="withEffect">
                                  <p:stCondLst>
                                    <p:cond delay="0"/>
                                  </p:stCondLst>
                                  <p:childTnLst>
                                    <p:set>
                                      <p:cBhvr>
                                        <p:cTn id="56" dur="1" fill="hold">
                                          <p:stCondLst>
                                            <p:cond delay="0"/>
                                          </p:stCondLst>
                                        </p:cTn>
                                        <p:tgtEl>
                                          <p:spTgt spid="101"/>
                                        </p:tgtEl>
                                        <p:attrNameLst>
                                          <p:attrName>style.visibility</p:attrName>
                                        </p:attrNameLst>
                                      </p:cBhvr>
                                      <p:to>
                                        <p:strVal val="visible"/>
                                      </p:to>
                                    </p:set>
                                    <p:anim calcmode="lin" valueType="num">
                                      <p:cBhvr additive="base">
                                        <p:cTn id="57" dur="500"/>
                                        <p:tgtEl>
                                          <p:spTgt spid="101"/>
                                        </p:tgtEl>
                                        <p:attrNameLst>
                                          <p:attrName>ppt_x</p:attrName>
                                        </p:attrNameLst>
                                      </p:cBhvr>
                                      <p:tavLst>
                                        <p:tav tm="0">
                                          <p:val>
                                            <p:strVal val="#ppt_x+#ppt_w*1.125000"/>
                                          </p:val>
                                        </p:tav>
                                        <p:tav tm="100000">
                                          <p:val>
                                            <p:strVal val="#ppt_x"/>
                                          </p:val>
                                        </p:tav>
                                      </p:tavLst>
                                    </p:anim>
                                    <p:animEffect transition="in" filter="wipe(left)">
                                      <p:cBhvr>
                                        <p:cTn id="58" dur="500"/>
                                        <p:tgtEl>
                                          <p:spTgt spid="101"/>
                                        </p:tgtEl>
                                      </p:cBhvr>
                                    </p:animEffect>
                                  </p:childTnLst>
                                </p:cTn>
                              </p:par>
                              <p:par>
                                <p:cTn id="59" presetID="12" presetClass="entr" presetSubtype="2"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 calcmode="lin" valueType="num">
                                      <p:cBhvr additive="base">
                                        <p:cTn id="61" dur="500"/>
                                        <p:tgtEl>
                                          <p:spTgt spid="38"/>
                                        </p:tgtEl>
                                        <p:attrNameLst>
                                          <p:attrName>ppt_x</p:attrName>
                                        </p:attrNameLst>
                                      </p:cBhvr>
                                      <p:tavLst>
                                        <p:tav tm="0">
                                          <p:val>
                                            <p:strVal val="#ppt_x+#ppt_w*1.125000"/>
                                          </p:val>
                                        </p:tav>
                                        <p:tav tm="100000">
                                          <p:val>
                                            <p:strVal val="#ppt_x"/>
                                          </p:val>
                                        </p:tav>
                                      </p:tavLst>
                                    </p:anim>
                                    <p:animEffect transition="in" filter="wipe(left)">
                                      <p:cBhvr>
                                        <p:cTn id="62" dur="500"/>
                                        <p:tgtEl>
                                          <p:spTgt spid="38"/>
                                        </p:tgtEl>
                                      </p:cBhvr>
                                    </p:animEffect>
                                  </p:childTnLst>
                                </p:cTn>
                              </p:par>
                            </p:childTnLst>
                          </p:cTn>
                        </p:par>
                      </p:childTnLst>
                    </p:cTn>
                  </p:par>
                  <p:par>
                    <p:cTn id="63" fill="hold">
                      <p:stCondLst>
                        <p:cond delay="indefinite"/>
                      </p:stCondLst>
                      <p:childTnLst>
                        <p:par>
                          <p:cTn id="64" fill="hold">
                            <p:stCondLst>
                              <p:cond delay="0"/>
                            </p:stCondLst>
                            <p:childTnLst>
                              <p:par>
                                <p:cTn id="65" presetID="30" presetClass="entr" presetSubtype="0" fill="hold" grpId="0" nodeType="clickEffect">
                                  <p:stCondLst>
                                    <p:cond delay="0"/>
                                  </p:stCondLst>
                                  <p:childTnLst>
                                    <p:set>
                                      <p:cBhvr>
                                        <p:cTn id="66" dur="1" fill="hold">
                                          <p:stCondLst>
                                            <p:cond delay="0"/>
                                          </p:stCondLst>
                                        </p:cTn>
                                        <p:tgtEl>
                                          <p:spTgt spid="79"/>
                                        </p:tgtEl>
                                        <p:attrNameLst>
                                          <p:attrName>style.visibility</p:attrName>
                                        </p:attrNameLst>
                                      </p:cBhvr>
                                      <p:to>
                                        <p:strVal val="visible"/>
                                      </p:to>
                                    </p:set>
                                    <p:animEffect transition="in" filter="fade">
                                      <p:cBhvr>
                                        <p:cTn id="67" dur="800" decel="100000"/>
                                        <p:tgtEl>
                                          <p:spTgt spid="79"/>
                                        </p:tgtEl>
                                      </p:cBhvr>
                                    </p:animEffect>
                                    <p:anim calcmode="lin" valueType="num">
                                      <p:cBhvr>
                                        <p:cTn id="68" dur="800" decel="100000" fill="hold"/>
                                        <p:tgtEl>
                                          <p:spTgt spid="79"/>
                                        </p:tgtEl>
                                        <p:attrNameLst>
                                          <p:attrName>style.rotation</p:attrName>
                                        </p:attrNameLst>
                                      </p:cBhvr>
                                      <p:tavLst>
                                        <p:tav tm="0">
                                          <p:val>
                                            <p:fltVal val="-90"/>
                                          </p:val>
                                        </p:tav>
                                        <p:tav tm="100000">
                                          <p:val>
                                            <p:fltVal val="0"/>
                                          </p:val>
                                        </p:tav>
                                      </p:tavLst>
                                    </p:anim>
                                    <p:anim calcmode="lin" valueType="num">
                                      <p:cBhvr>
                                        <p:cTn id="69" dur="800" decel="100000" fill="hold"/>
                                        <p:tgtEl>
                                          <p:spTgt spid="79"/>
                                        </p:tgtEl>
                                        <p:attrNameLst>
                                          <p:attrName>ppt_x</p:attrName>
                                        </p:attrNameLst>
                                      </p:cBhvr>
                                      <p:tavLst>
                                        <p:tav tm="0">
                                          <p:val>
                                            <p:strVal val="#ppt_x+0.4"/>
                                          </p:val>
                                        </p:tav>
                                        <p:tav tm="100000">
                                          <p:val>
                                            <p:strVal val="#ppt_x-0.05"/>
                                          </p:val>
                                        </p:tav>
                                      </p:tavLst>
                                    </p:anim>
                                    <p:anim calcmode="lin" valueType="num">
                                      <p:cBhvr>
                                        <p:cTn id="70" dur="800" decel="100000" fill="hold"/>
                                        <p:tgtEl>
                                          <p:spTgt spid="79"/>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79"/>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79"/>
                                        </p:tgtEl>
                                        <p:attrNameLst>
                                          <p:attrName>ppt_y</p:attrName>
                                        </p:attrNameLst>
                                      </p:cBhvr>
                                      <p:tavLst>
                                        <p:tav tm="0">
                                          <p:val>
                                            <p:strVal val="#ppt_y+0.1"/>
                                          </p:val>
                                        </p:tav>
                                        <p:tav tm="100000">
                                          <p:val>
                                            <p:strVal val="#ppt_y"/>
                                          </p:val>
                                        </p:tav>
                                      </p:tavLst>
                                    </p:anim>
                                  </p:childTnLst>
                                </p:cTn>
                              </p:par>
                              <p:par>
                                <p:cTn id="73" presetID="30" presetClass="entr" presetSubtype="0" fill="hold" grpId="0" nodeType="withEffect">
                                  <p:stCondLst>
                                    <p:cond delay="0"/>
                                  </p:stCondLst>
                                  <p:childTnLst>
                                    <p:set>
                                      <p:cBhvr>
                                        <p:cTn id="74" dur="1" fill="hold">
                                          <p:stCondLst>
                                            <p:cond delay="0"/>
                                          </p:stCondLst>
                                        </p:cTn>
                                        <p:tgtEl>
                                          <p:spTgt spid="78"/>
                                        </p:tgtEl>
                                        <p:attrNameLst>
                                          <p:attrName>style.visibility</p:attrName>
                                        </p:attrNameLst>
                                      </p:cBhvr>
                                      <p:to>
                                        <p:strVal val="visible"/>
                                      </p:to>
                                    </p:set>
                                    <p:animEffect transition="in" filter="fade">
                                      <p:cBhvr>
                                        <p:cTn id="75" dur="800" decel="100000"/>
                                        <p:tgtEl>
                                          <p:spTgt spid="78"/>
                                        </p:tgtEl>
                                      </p:cBhvr>
                                    </p:animEffect>
                                    <p:anim calcmode="lin" valueType="num">
                                      <p:cBhvr>
                                        <p:cTn id="76" dur="800" decel="100000" fill="hold"/>
                                        <p:tgtEl>
                                          <p:spTgt spid="78"/>
                                        </p:tgtEl>
                                        <p:attrNameLst>
                                          <p:attrName>style.rotation</p:attrName>
                                        </p:attrNameLst>
                                      </p:cBhvr>
                                      <p:tavLst>
                                        <p:tav tm="0">
                                          <p:val>
                                            <p:fltVal val="-90"/>
                                          </p:val>
                                        </p:tav>
                                        <p:tav tm="100000">
                                          <p:val>
                                            <p:fltVal val="0"/>
                                          </p:val>
                                        </p:tav>
                                      </p:tavLst>
                                    </p:anim>
                                    <p:anim calcmode="lin" valueType="num">
                                      <p:cBhvr>
                                        <p:cTn id="77" dur="800" decel="100000" fill="hold"/>
                                        <p:tgtEl>
                                          <p:spTgt spid="78"/>
                                        </p:tgtEl>
                                        <p:attrNameLst>
                                          <p:attrName>ppt_x</p:attrName>
                                        </p:attrNameLst>
                                      </p:cBhvr>
                                      <p:tavLst>
                                        <p:tav tm="0">
                                          <p:val>
                                            <p:strVal val="#ppt_x+0.4"/>
                                          </p:val>
                                        </p:tav>
                                        <p:tav tm="100000">
                                          <p:val>
                                            <p:strVal val="#ppt_x-0.05"/>
                                          </p:val>
                                        </p:tav>
                                      </p:tavLst>
                                    </p:anim>
                                    <p:anim calcmode="lin" valueType="num">
                                      <p:cBhvr>
                                        <p:cTn id="78" dur="800" decel="100000" fill="hold"/>
                                        <p:tgtEl>
                                          <p:spTgt spid="78"/>
                                        </p:tgtEl>
                                        <p:attrNameLst>
                                          <p:attrName>ppt_y</p:attrName>
                                        </p:attrNameLst>
                                      </p:cBhvr>
                                      <p:tavLst>
                                        <p:tav tm="0">
                                          <p:val>
                                            <p:strVal val="#ppt_y-0.4"/>
                                          </p:val>
                                        </p:tav>
                                        <p:tav tm="100000">
                                          <p:val>
                                            <p:strVal val="#ppt_y+0.1"/>
                                          </p:val>
                                        </p:tav>
                                      </p:tavLst>
                                    </p:anim>
                                    <p:anim calcmode="lin" valueType="num">
                                      <p:cBhvr>
                                        <p:cTn id="79" dur="200" accel="100000" fill="hold">
                                          <p:stCondLst>
                                            <p:cond delay="800"/>
                                          </p:stCondLst>
                                        </p:cTn>
                                        <p:tgtEl>
                                          <p:spTgt spid="78"/>
                                        </p:tgtEl>
                                        <p:attrNameLst>
                                          <p:attrName>ppt_x</p:attrName>
                                        </p:attrNameLst>
                                      </p:cBhvr>
                                      <p:tavLst>
                                        <p:tav tm="0">
                                          <p:val>
                                            <p:strVal val="#ppt_x-0.05"/>
                                          </p:val>
                                        </p:tav>
                                        <p:tav tm="100000">
                                          <p:val>
                                            <p:strVal val="#ppt_x"/>
                                          </p:val>
                                        </p:tav>
                                      </p:tavLst>
                                    </p:anim>
                                    <p:anim calcmode="lin" valueType="num">
                                      <p:cBhvr>
                                        <p:cTn id="80" dur="200" accel="100000" fill="hold">
                                          <p:stCondLst>
                                            <p:cond delay="800"/>
                                          </p:stCondLst>
                                        </p:cTn>
                                        <p:tgtEl>
                                          <p:spTgt spid="78"/>
                                        </p:tgtEl>
                                        <p:attrNameLst>
                                          <p:attrName>ppt_y</p:attrName>
                                        </p:attrNameLst>
                                      </p:cBhvr>
                                      <p:tavLst>
                                        <p:tav tm="0">
                                          <p:val>
                                            <p:strVal val="#ppt_y+0.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12" presetClass="entr" presetSubtype="2" fill="hold" grpId="0" nodeType="clickEffect">
                                  <p:stCondLst>
                                    <p:cond delay="0"/>
                                  </p:stCondLst>
                                  <p:childTnLst>
                                    <p:set>
                                      <p:cBhvr>
                                        <p:cTn id="84" dur="1" fill="hold">
                                          <p:stCondLst>
                                            <p:cond delay="0"/>
                                          </p:stCondLst>
                                        </p:cTn>
                                        <p:tgtEl>
                                          <p:spTgt spid="109"/>
                                        </p:tgtEl>
                                        <p:attrNameLst>
                                          <p:attrName>style.visibility</p:attrName>
                                        </p:attrNameLst>
                                      </p:cBhvr>
                                      <p:to>
                                        <p:strVal val="visible"/>
                                      </p:to>
                                    </p:set>
                                    <p:anim calcmode="lin" valueType="num">
                                      <p:cBhvr additive="base">
                                        <p:cTn id="85" dur="500"/>
                                        <p:tgtEl>
                                          <p:spTgt spid="109"/>
                                        </p:tgtEl>
                                        <p:attrNameLst>
                                          <p:attrName>ppt_x</p:attrName>
                                        </p:attrNameLst>
                                      </p:cBhvr>
                                      <p:tavLst>
                                        <p:tav tm="0">
                                          <p:val>
                                            <p:strVal val="#ppt_x+#ppt_w*1.125000"/>
                                          </p:val>
                                        </p:tav>
                                        <p:tav tm="100000">
                                          <p:val>
                                            <p:strVal val="#ppt_x"/>
                                          </p:val>
                                        </p:tav>
                                      </p:tavLst>
                                    </p:anim>
                                    <p:animEffect transition="in" filter="wipe(left)">
                                      <p:cBhvr>
                                        <p:cTn id="86" dur="500"/>
                                        <p:tgtEl>
                                          <p:spTgt spid="109"/>
                                        </p:tgtEl>
                                      </p:cBhvr>
                                    </p:animEffect>
                                  </p:childTnLst>
                                </p:cTn>
                              </p:par>
                              <p:par>
                                <p:cTn id="87" presetID="12" presetClass="entr" presetSubtype="4" fill="hold" grpId="0" nodeType="withEffect">
                                  <p:stCondLst>
                                    <p:cond delay="0"/>
                                  </p:stCondLst>
                                  <p:childTnLst>
                                    <p:set>
                                      <p:cBhvr>
                                        <p:cTn id="88" dur="1" fill="hold">
                                          <p:stCondLst>
                                            <p:cond delay="0"/>
                                          </p:stCondLst>
                                        </p:cTn>
                                        <p:tgtEl>
                                          <p:spTgt spid="117"/>
                                        </p:tgtEl>
                                        <p:attrNameLst>
                                          <p:attrName>style.visibility</p:attrName>
                                        </p:attrNameLst>
                                      </p:cBhvr>
                                      <p:to>
                                        <p:strVal val="visible"/>
                                      </p:to>
                                    </p:set>
                                    <p:anim calcmode="lin" valueType="num">
                                      <p:cBhvr additive="base">
                                        <p:cTn id="89" dur="500"/>
                                        <p:tgtEl>
                                          <p:spTgt spid="117"/>
                                        </p:tgtEl>
                                        <p:attrNameLst>
                                          <p:attrName>ppt_y</p:attrName>
                                        </p:attrNameLst>
                                      </p:cBhvr>
                                      <p:tavLst>
                                        <p:tav tm="0">
                                          <p:val>
                                            <p:strVal val="#ppt_y+#ppt_h*1.125000"/>
                                          </p:val>
                                        </p:tav>
                                        <p:tav tm="100000">
                                          <p:val>
                                            <p:strVal val="#ppt_y"/>
                                          </p:val>
                                        </p:tav>
                                      </p:tavLst>
                                    </p:anim>
                                    <p:animEffect transition="in" filter="wipe(up)">
                                      <p:cBhvr>
                                        <p:cTn id="90" dur="500"/>
                                        <p:tgtEl>
                                          <p:spTgt spid="117"/>
                                        </p:tgtEl>
                                      </p:cBhvr>
                                    </p:animEffect>
                                  </p:childTnLst>
                                </p:cTn>
                              </p:par>
                              <p:par>
                                <p:cTn id="91" presetID="12" presetClass="entr" presetSubtype="8" fill="hold" grpId="0" nodeType="withEffect">
                                  <p:stCondLst>
                                    <p:cond delay="0"/>
                                  </p:stCondLst>
                                  <p:childTnLst>
                                    <p:set>
                                      <p:cBhvr>
                                        <p:cTn id="92" dur="1" fill="hold">
                                          <p:stCondLst>
                                            <p:cond delay="0"/>
                                          </p:stCondLst>
                                        </p:cTn>
                                        <p:tgtEl>
                                          <p:spTgt spid="121"/>
                                        </p:tgtEl>
                                        <p:attrNameLst>
                                          <p:attrName>style.visibility</p:attrName>
                                        </p:attrNameLst>
                                      </p:cBhvr>
                                      <p:to>
                                        <p:strVal val="visible"/>
                                      </p:to>
                                    </p:set>
                                    <p:anim calcmode="lin" valueType="num">
                                      <p:cBhvr additive="base">
                                        <p:cTn id="93" dur="500"/>
                                        <p:tgtEl>
                                          <p:spTgt spid="121"/>
                                        </p:tgtEl>
                                        <p:attrNameLst>
                                          <p:attrName>ppt_x</p:attrName>
                                        </p:attrNameLst>
                                      </p:cBhvr>
                                      <p:tavLst>
                                        <p:tav tm="0">
                                          <p:val>
                                            <p:strVal val="#ppt_x-#ppt_w*1.125000"/>
                                          </p:val>
                                        </p:tav>
                                        <p:tav tm="100000">
                                          <p:val>
                                            <p:strVal val="#ppt_x"/>
                                          </p:val>
                                        </p:tav>
                                      </p:tavLst>
                                    </p:anim>
                                    <p:animEffect transition="in" filter="wipe(right)">
                                      <p:cBhvr>
                                        <p:cTn id="94" dur="500"/>
                                        <p:tgtEl>
                                          <p:spTgt spid="121"/>
                                        </p:tgtEl>
                                      </p:cBhvr>
                                    </p:animEffect>
                                  </p:childTnLst>
                                </p:cTn>
                              </p:par>
                              <p:par>
                                <p:cTn id="95" presetID="12" presetClass="entr" presetSubtype="8"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additive="base">
                                        <p:cTn id="97" dur="500"/>
                                        <p:tgtEl>
                                          <p:spTgt spid="40"/>
                                        </p:tgtEl>
                                        <p:attrNameLst>
                                          <p:attrName>ppt_x</p:attrName>
                                        </p:attrNameLst>
                                      </p:cBhvr>
                                      <p:tavLst>
                                        <p:tav tm="0">
                                          <p:val>
                                            <p:strVal val="#ppt_x-#ppt_w*1.125000"/>
                                          </p:val>
                                        </p:tav>
                                        <p:tav tm="100000">
                                          <p:val>
                                            <p:strVal val="#ppt_x"/>
                                          </p:val>
                                        </p:tav>
                                      </p:tavLst>
                                    </p:anim>
                                    <p:animEffect transition="in" filter="wipe(right)">
                                      <p:cBhvr>
                                        <p:cTn id="98"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40" grpId="0"/>
      <p:bldP spid="68" grpId="0"/>
      <p:bldP spid="69" grpId="0"/>
      <p:bldP spid="78" grpId="0"/>
      <p:bldP spid="79" grpId="0"/>
      <p:bldP spid="82" grpId="0"/>
      <p:bldP spid="101" grpId="0"/>
      <p:bldP spid="105" grpId="0"/>
      <p:bldP spid="109" grpId="0"/>
      <p:bldP spid="117" grpId="0"/>
      <p:bldP spid="12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íşlïḍè"/>
          <p:cNvSpPr txBox="1"/>
          <p:nvPr/>
        </p:nvSpPr>
        <p:spPr>
          <a:xfrm>
            <a:off x="3508098" y="1507350"/>
            <a:ext cx="5407302" cy="875682"/>
          </a:xfrm>
          <a:prstGeom prst="rect">
            <a:avLst/>
          </a:prstGeom>
          <a:noFill/>
        </p:spPr>
        <p:txBody>
          <a:bodyPr wrap="square" lIns="68580" tIns="34290" rIns="68580" bIns="34290" anchor="ctr">
            <a:noAutofit/>
          </a:bodyPr>
          <a:lstStyle/>
          <a:p>
            <a:r>
              <a:rPr lang="zh-CN" altLang="en-US" sz="1350" b="1" dirty="0">
                <a:solidFill>
                  <a:prstClr val="black"/>
                </a:solidFill>
              </a:rPr>
              <a:t>由主机或路由器向一个特定的目的主机或路由器发出。</a:t>
            </a:r>
            <a:endParaRPr lang="en-US" altLang="zh-CN" sz="1350" b="1" dirty="0">
              <a:solidFill>
                <a:prstClr val="black"/>
              </a:solidFill>
            </a:endParaRPr>
          </a:p>
          <a:p>
            <a:r>
              <a:rPr lang="zh-CN" altLang="en-US" sz="1350" b="1" dirty="0">
                <a:solidFill>
                  <a:prstClr val="black"/>
                </a:solidFill>
              </a:rPr>
              <a:t>收到此报文的主机或路由器必须给发送该报文的源主机或路由器发送</a:t>
            </a:r>
            <a:r>
              <a:rPr lang="en-US" altLang="zh-CN" sz="1350" b="1" dirty="0">
                <a:solidFill>
                  <a:prstClr val="black"/>
                </a:solidFill>
              </a:rPr>
              <a:t>ICMP</a:t>
            </a:r>
            <a:r>
              <a:rPr lang="zh-CN" altLang="en-US" sz="1350" b="1" dirty="0">
                <a:solidFill>
                  <a:prstClr val="black"/>
                </a:solidFill>
              </a:rPr>
              <a:t>回送回答报文。</a:t>
            </a:r>
            <a:endParaRPr lang="en-US" altLang="zh-CN" sz="1350" b="1" dirty="0">
              <a:solidFill>
                <a:prstClr val="black"/>
              </a:solidFill>
            </a:endParaRPr>
          </a:p>
          <a:p>
            <a:r>
              <a:rPr lang="zh-CN" altLang="en-US" sz="1350" b="1" dirty="0">
                <a:solidFill>
                  <a:prstClr val="black"/>
                </a:solidFill>
              </a:rPr>
              <a:t>这种询问报文</a:t>
            </a:r>
            <a:r>
              <a:rPr lang="zh-CN" altLang="en-US" sz="1350" b="1" dirty="0">
                <a:solidFill>
                  <a:srgbClr val="4F81BD">
                    <a:lumMod val="75000"/>
                  </a:srgbClr>
                </a:solidFill>
              </a:rPr>
              <a:t>用来测试目的站是否可达以及了解其有关状态</a:t>
            </a:r>
            <a:r>
              <a:rPr lang="zh-CN" altLang="en-US" sz="1350" b="1" dirty="0">
                <a:solidFill>
                  <a:prstClr val="black"/>
                </a:solidFill>
              </a:rPr>
              <a:t>。</a:t>
            </a:r>
            <a:endParaRPr lang="en-US" altLang="zh-CN" sz="1350" b="1" dirty="0">
              <a:solidFill>
                <a:prstClr val="black"/>
              </a:solidFill>
            </a:endParaRPr>
          </a:p>
        </p:txBody>
      </p:sp>
      <p:sp>
        <p:nvSpPr>
          <p:cNvPr id="18" name="íşlïḍè"/>
          <p:cNvSpPr txBox="1"/>
          <p:nvPr/>
        </p:nvSpPr>
        <p:spPr>
          <a:xfrm>
            <a:off x="3508098" y="2914309"/>
            <a:ext cx="5407302" cy="875682"/>
          </a:xfrm>
          <a:prstGeom prst="rect">
            <a:avLst/>
          </a:prstGeom>
          <a:noFill/>
        </p:spPr>
        <p:txBody>
          <a:bodyPr wrap="square" lIns="68580" tIns="34290" rIns="68580" bIns="34290" anchor="ctr">
            <a:noAutofit/>
          </a:bodyPr>
          <a:lstStyle/>
          <a:p>
            <a:r>
              <a:rPr lang="zh-CN" altLang="en-US" sz="1350" b="1" dirty="0">
                <a:solidFill>
                  <a:prstClr val="black"/>
                </a:solidFill>
              </a:rPr>
              <a:t>用来请求某个主机或路由器回答当前的日期和时间。</a:t>
            </a:r>
            <a:endParaRPr lang="en-US" altLang="zh-CN" sz="1350" b="1" dirty="0">
              <a:solidFill>
                <a:prstClr val="black"/>
              </a:solidFill>
            </a:endParaRPr>
          </a:p>
          <a:p>
            <a:r>
              <a:rPr lang="zh-CN" altLang="en-US" sz="1350" b="1" dirty="0">
                <a:solidFill>
                  <a:prstClr val="black"/>
                </a:solidFill>
              </a:rPr>
              <a:t>在</a:t>
            </a:r>
            <a:r>
              <a:rPr lang="en-US" altLang="zh-CN" sz="1350" b="1" dirty="0">
                <a:solidFill>
                  <a:prstClr val="black"/>
                </a:solidFill>
              </a:rPr>
              <a:t>ICMP</a:t>
            </a:r>
            <a:r>
              <a:rPr lang="zh-CN" altLang="en-US" sz="1350" b="1" dirty="0">
                <a:solidFill>
                  <a:prstClr val="black"/>
                </a:solidFill>
              </a:rPr>
              <a:t>时间戳回答报文中有一个</a:t>
            </a:r>
            <a:r>
              <a:rPr lang="en-US" altLang="zh-CN" sz="1350" b="1" dirty="0">
                <a:solidFill>
                  <a:prstClr val="black"/>
                </a:solidFill>
              </a:rPr>
              <a:t>32</a:t>
            </a:r>
            <a:r>
              <a:rPr lang="zh-CN" altLang="en-US" sz="1350" b="1" dirty="0">
                <a:solidFill>
                  <a:prstClr val="black"/>
                </a:solidFill>
              </a:rPr>
              <a:t>比特的字段，其中写入的整数代表从</a:t>
            </a:r>
            <a:r>
              <a:rPr lang="en-US" altLang="zh-CN" sz="1350" b="1" dirty="0">
                <a:solidFill>
                  <a:prstClr val="black"/>
                </a:solidFill>
              </a:rPr>
              <a:t>1900</a:t>
            </a:r>
            <a:r>
              <a:rPr lang="zh-CN" altLang="en-US" sz="1350" b="1" dirty="0">
                <a:solidFill>
                  <a:prstClr val="black"/>
                </a:solidFill>
              </a:rPr>
              <a:t>年</a:t>
            </a:r>
            <a:r>
              <a:rPr lang="en-US" altLang="zh-CN" sz="1350" b="1" dirty="0">
                <a:solidFill>
                  <a:prstClr val="black"/>
                </a:solidFill>
              </a:rPr>
              <a:t>1</a:t>
            </a:r>
            <a:r>
              <a:rPr lang="zh-CN" altLang="en-US" sz="1350" b="1" dirty="0">
                <a:solidFill>
                  <a:prstClr val="black"/>
                </a:solidFill>
              </a:rPr>
              <a:t>月</a:t>
            </a:r>
            <a:r>
              <a:rPr lang="en-US" altLang="zh-CN" sz="1350" b="1" dirty="0">
                <a:solidFill>
                  <a:prstClr val="black"/>
                </a:solidFill>
              </a:rPr>
              <a:t>1</a:t>
            </a:r>
            <a:r>
              <a:rPr lang="zh-CN" altLang="en-US" sz="1350" b="1" dirty="0">
                <a:solidFill>
                  <a:prstClr val="black"/>
                </a:solidFill>
              </a:rPr>
              <a:t>日起到当前时刻一共有多少秒。</a:t>
            </a:r>
            <a:endParaRPr lang="en-US" altLang="zh-CN" sz="1350" b="1" dirty="0">
              <a:solidFill>
                <a:prstClr val="black"/>
              </a:solidFill>
            </a:endParaRPr>
          </a:p>
          <a:p>
            <a:r>
              <a:rPr lang="zh-CN" altLang="en-US" sz="1350" b="1" dirty="0">
                <a:solidFill>
                  <a:prstClr val="black"/>
                </a:solidFill>
              </a:rPr>
              <a:t>这种询问报文</a:t>
            </a:r>
            <a:r>
              <a:rPr lang="zh-CN" altLang="en-US" sz="1350" b="1" dirty="0">
                <a:solidFill>
                  <a:srgbClr val="4F81BD">
                    <a:lumMod val="75000"/>
                  </a:srgbClr>
                </a:solidFill>
              </a:rPr>
              <a:t>用来进行时钟同步和测量时间</a:t>
            </a:r>
            <a:r>
              <a:rPr lang="zh-CN" altLang="en-US" sz="1350" b="1" dirty="0">
                <a:solidFill>
                  <a:prstClr val="black"/>
                </a:solidFill>
              </a:rPr>
              <a:t>。</a:t>
            </a:r>
            <a:endParaRPr lang="en-US" altLang="zh-CN" sz="1350" b="1" dirty="0">
              <a:solidFill>
                <a:prstClr val="black"/>
              </a:solidFill>
            </a:endParaRPr>
          </a:p>
        </p:txBody>
      </p:sp>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701699"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prstClr val="white"/>
                  </a:solidFill>
                  <a:latin typeface="Impact" panose="020B0806030902050204" pitchFamily="34" charset="0"/>
                </a:rPr>
                <a:t>02</a:t>
              </a:r>
            </a:p>
          </p:txBody>
        </p:sp>
        <p:sp>
          <p:nvSpPr>
            <p:cNvPr id="88" name="文本框 87"/>
            <p:cNvSpPr txBox="1"/>
            <p:nvPr/>
          </p:nvSpPr>
          <p:spPr>
            <a:xfrm>
              <a:off x="1125815" y="898245"/>
              <a:ext cx="5089502"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报文类型</a:t>
              </a:r>
            </a:p>
          </p:txBody>
        </p:sp>
      </p:grpSp>
      <p:sp>
        <p:nvSpPr>
          <p:cNvPr id="11" name="文本框 10"/>
          <p:cNvSpPr txBox="1"/>
          <p:nvPr/>
        </p:nvSpPr>
        <p:spPr>
          <a:xfrm>
            <a:off x="1979282" y="552210"/>
            <a:ext cx="1967769"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询问报文</a:t>
            </a:r>
          </a:p>
        </p:txBody>
      </p:sp>
      <p:sp>
        <p:nvSpPr>
          <p:cNvPr id="12" name="íşlïḍè"/>
          <p:cNvSpPr txBox="1"/>
          <p:nvPr/>
        </p:nvSpPr>
        <p:spPr>
          <a:xfrm>
            <a:off x="962402" y="980461"/>
            <a:ext cx="7952999" cy="262860"/>
          </a:xfrm>
          <a:prstGeom prst="rect">
            <a:avLst/>
          </a:prstGeom>
          <a:noFill/>
        </p:spPr>
        <p:txBody>
          <a:bodyPr wrap="square" lIns="68580" tIns="34290" rIns="68580" bIns="34290" anchor="ctr">
            <a:noAutofit/>
          </a:bodyPr>
          <a:lstStyle/>
          <a:p>
            <a:r>
              <a:rPr lang="zh-CN" altLang="en-US" sz="1350" b="1" dirty="0">
                <a:solidFill>
                  <a:prstClr val="black"/>
                </a:solidFill>
              </a:rPr>
              <a:t>常用的</a:t>
            </a:r>
            <a:r>
              <a:rPr lang="en-US" altLang="zh-CN" sz="1350" b="1" dirty="0">
                <a:solidFill>
                  <a:prstClr val="black"/>
                </a:solidFill>
              </a:rPr>
              <a:t>ICMP</a:t>
            </a:r>
            <a:r>
              <a:rPr lang="zh-CN" altLang="en-US" sz="1350" b="1" dirty="0">
                <a:solidFill>
                  <a:prstClr val="black"/>
                </a:solidFill>
              </a:rPr>
              <a:t>询问报文有以下两种：</a:t>
            </a:r>
            <a:endParaRPr lang="en-US" altLang="zh-CN" sz="1350" b="1" dirty="0">
              <a:solidFill>
                <a:prstClr val="black"/>
              </a:solidFill>
            </a:endParaRPr>
          </a:p>
        </p:txBody>
      </p:sp>
      <p:sp>
        <p:nvSpPr>
          <p:cNvPr id="13" name="矩形 12"/>
          <p:cNvSpPr/>
          <p:nvPr/>
        </p:nvSpPr>
        <p:spPr>
          <a:xfrm>
            <a:off x="769670" y="1010092"/>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15" name="矩形 14"/>
          <p:cNvSpPr/>
          <p:nvPr/>
        </p:nvSpPr>
        <p:spPr>
          <a:xfrm>
            <a:off x="1065703" y="1507350"/>
            <a:ext cx="2165945" cy="875682"/>
          </a:xfrm>
          <a:prstGeom prst="rect">
            <a:avLst/>
          </a:prstGeom>
          <a:ln>
            <a:tailEnd type="non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prstClr val="white"/>
                </a:solidFill>
              </a:rPr>
              <a:t>回送请求和回答</a:t>
            </a:r>
          </a:p>
        </p:txBody>
      </p:sp>
      <p:sp>
        <p:nvSpPr>
          <p:cNvPr id="16" name="矩形 15"/>
          <p:cNvSpPr/>
          <p:nvPr/>
        </p:nvSpPr>
        <p:spPr>
          <a:xfrm>
            <a:off x="1065703" y="2914309"/>
            <a:ext cx="2165945" cy="875682"/>
          </a:xfrm>
          <a:prstGeom prst="rect">
            <a:avLst/>
          </a:prstGeom>
          <a:ln>
            <a:tailEnd type="non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b="1" dirty="0">
                <a:solidFill>
                  <a:prstClr val="white"/>
                </a:solidFill>
              </a:rPr>
              <a:t>时间戳请求和回答</a:t>
            </a:r>
          </a:p>
        </p:txBody>
      </p:sp>
    </p:spTree>
    <p:custDataLst>
      <p:tags r:id="rId1"/>
    </p:custDataLst>
    <p:extLst>
      <p:ext uri="{BB962C8B-B14F-4D97-AF65-F5344CB8AC3E}">
        <p14:creationId xmlns:p14="http://schemas.microsoft.com/office/powerpoint/2010/main" val="353892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500" fill="hold"/>
                                        <p:tgtEl>
                                          <p:spTgt spid="13"/>
                                        </p:tgtEl>
                                        <p:attrNameLst>
                                          <p:attrName>ppt_w</p:attrName>
                                        </p:attrNameLst>
                                      </p:cBhvr>
                                      <p:tavLst>
                                        <p:tav tm="0">
                                          <p:val>
                                            <p:fltVal val="0"/>
                                          </p:val>
                                        </p:tav>
                                        <p:tav tm="100000">
                                          <p:val>
                                            <p:strVal val="#ppt_w"/>
                                          </p:val>
                                        </p:tav>
                                      </p:tavLst>
                                    </p:anim>
                                    <p:anim calcmode="lin" valueType="num">
                                      <p:cBhvr>
                                        <p:cTn id="14" dur="500" fill="hold"/>
                                        <p:tgtEl>
                                          <p:spTgt spid="13"/>
                                        </p:tgtEl>
                                        <p:attrNameLst>
                                          <p:attrName>ppt_h</p:attrName>
                                        </p:attrNameLst>
                                      </p:cBhvr>
                                      <p:tavLst>
                                        <p:tav tm="0">
                                          <p:val>
                                            <p:fltVal val="0"/>
                                          </p:val>
                                        </p:tav>
                                        <p:tav tm="100000">
                                          <p:val>
                                            <p:strVal val="#ppt_h"/>
                                          </p:val>
                                        </p:tav>
                                      </p:tavLst>
                                    </p:anim>
                                    <p:anim calcmode="lin" valueType="num">
                                      <p:cBhvr>
                                        <p:cTn id="15" dur="500" fill="hold"/>
                                        <p:tgtEl>
                                          <p:spTgt spid="13"/>
                                        </p:tgtEl>
                                        <p:attrNameLst>
                                          <p:attrName>style.rotation</p:attrName>
                                        </p:attrNameLst>
                                      </p:cBhvr>
                                      <p:tavLst>
                                        <p:tav tm="0">
                                          <p:val>
                                            <p:fltVal val="360"/>
                                          </p:val>
                                        </p:tav>
                                        <p:tav tm="100000">
                                          <p:val>
                                            <p:fltVal val="0"/>
                                          </p:val>
                                        </p:tav>
                                      </p:tavLst>
                                    </p:anim>
                                    <p:animEffect transition="in" filter="fade">
                                      <p:cBhvr>
                                        <p:cTn id="16" dur="500"/>
                                        <p:tgtEl>
                                          <p:spTgt spid="13"/>
                                        </p:tgtEl>
                                      </p:cBhvr>
                                    </p:animEffect>
                                  </p:childTnLst>
                                </p:cTn>
                              </p:par>
                            </p:childTnLst>
                          </p:cTn>
                        </p:par>
                        <p:par>
                          <p:cTn id="17" fill="hold">
                            <p:stCondLst>
                              <p:cond delay="50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12"/>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p:cTn id="31" dur="500" fill="hold"/>
                                        <p:tgtEl>
                                          <p:spTgt spid="16"/>
                                        </p:tgtEl>
                                        <p:attrNameLst>
                                          <p:attrName>ppt_w</p:attrName>
                                        </p:attrNameLst>
                                      </p:cBhvr>
                                      <p:tavLst>
                                        <p:tav tm="0">
                                          <p:val>
                                            <p:fltVal val="0"/>
                                          </p:val>
                                        </p:tav>
                                        <p:tav tm="100000">
                                          <p:val>
                                            <p:strVal val="#ppt_w"/>
                                          </p:val>
                                        </p:tav>
                                      </p:tavLst>
                                    </p:anim>
                                    <p:anim calcmode="lin" valueType="num">
                                      <p:cBhvr>
                                        <p:cTn id="32" dur="500" fill="hold"/>
                                        <p:tgtEl>
                                          <p:spTgt spid="16"/>
                                        </p:tgtEl>
                                        <p:attrNameLst>
                                          <p:attrName>ppt_h</p:attrName>
                                        </p:attrNameLst>
                                      </p:cBhvr>
                                      <p:tavLst>
                                        <p:tav tm="0">
                                          <p:val>
                                            <p:fltVal val="0"/>
                                          </p:val>
                                        </p:tav>
                                        <p:tav tm="100000">
                                          <p:val>
                                            <p:strVal val="#ppt_h"/>
                                          </p:val>
                                        </p:tav>
                                      </p:tavLst>
                                    </p:anim>
                                    <p:animEffect transition="in" filter="fade">
                                      <p:cBhvr>
                                        <p:cTn id="33" dur="500"/>
                                        <p:tgtEl>
                                          <p:spTgt spid="16"/>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8" fill="hold" grpId="0" nodeType="click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additive="base">
                                        <p:cTn id="38" dur="500"/>
                                        <p:tgtEl>
                                          <p:spTgt spid="17"/>
                                        </p:tgtEl>
                                        <p:attrNameLst>
                                          <p:attrName>ppt_x</p:attrName>
                                        </p:attrNameLst>
                                      </p:cBhvr>
                                      <p:tavLst>
                                        <p:tav tm="0">
                                          <p:val>
                                            <p:strVal val="#ppt_x-#ppt_w*1.125000"/>
                                          </p:val>
                                        </p:tav>
                                        <p:tav tm="100000">
                                          <p:val>
                                            <p:strVal val="#ppt_x"/>
                                          </p:val>
                                        </p:tav>
                                      </p:tavLst>
                                    </p:anim>
                                    <p:animEffect transition="in" filter="wipe(right)">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8"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additive="base">
                                        <p:cTn id="44" dur="500"/>
                                        <p:tgtEl>
                                          <p:spTgt spid="18"/>
                                        </p:tgtEl>
                                        <p:attrNameLst>
                                          <p:attrName>ppt_x</p:attrName>
                                        </p:attrNameLst>
                                      </p:cBhvr>
                                      <p:tavLst>
                                        <p:tav tm="0">
                                          <p:val>
                                            <p:strVal val="#ppt_x-#ppt_w*1.125000"/>
                                          </p:val>
                                        </p:tav>
                                        <p:tav tm="100000">
                                          <p:val>
                                            <p:strVal val="#ppt_x"/>
                                          </p:val>
                                        </p:tav>
                                      </p:tavLst>
                                    </p:anim>
                                    <p:animEffect transition="in" filter="wipe(right)">
                                      <p:cBhvr>
                                        <p:cTn id="4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1" grpId="0"/>
      <p:bldP spid="12" grpId="0"/>
      <p:bldP spid="13" grpId="0" bldLvl="0" animBg="1"/>
      <p:bldP spid="15" grpId="0" bldLvl="0" animBg="1"/>
      <p:bldP spid="16" grpId="0" bldLvl="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676835"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Impact" panose="020B0806030902050204" pitchFamily="34" charset="0"/>
                </a:rPr>
                <a:t>03</a:t>
              </a:r>
            </a:p>
          </p:txBody>
        </p:sp>
        <p:sp>
          <p:nvSpPr>
            <p:cNvPr id="88" name="文本框 87"/>
            <p:cNvSpPr txBox="1"/>
            <p:nvPr/>
          </p:nvSpPr>
          <p:spPr>
            <a:xfrm>
              <a:off x="1100951" y="898245"/>
              <a:ext cx="5114366"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的典型应用</a:t>
              </a:r>
            </a:p>
          </p:txBody>
        </p:sp>
      </p:grpSp>
      <p:sp>
        <p:nvSpPr>
          <p:cNvPr id="2" name="流程图: 过程 1"/>
          <p:cNvSpPr/>
          <p:nvPr/>
        </p:nvSpPr>
        <p:spPr>
          <a:xfrm>
            <a:off x="806825" y="1754841"/>
            <a:ext cx="3247465" cy="897592"/>
          </a:xfrm>
          <a:prstGeom prst="flowChartProcess">
            <a:avLst/>
          </a:prstGeom>
          <a:solidFill>
            <a:schemeClr val="accent3"/>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r>
              <a:rPr lang="zh-CN" altLang="en-US" b="1" dirty="0">
                <a:solidFill>
                  <a:prstClr val="white"/>
                </a:solidFill>
                <a:latin typeface="Arial Narrow" panose="020B0606020202030204" pitchFamily="34" charset="0"/>
              </a:rPr>
              <a:t>分组网间探测</a:t>
            </a:r>
            <a:endParaRPr lang="en-US" altLang="zh-CN" b="1" dirty="0">
              <a:solidFill>
                <a:prstClr val="white"/>
              </a:solidFill>
              <a:latin typeface="Arial Narrow" panose="020B0606020202030204" pitchFamily="34" charset="0"/>
            </a:endParaRPr>
          </a:p>
          <a:p>
            <a:pPr algn="ctr">
              <a:lnSpc>
                <a:spcPct val="150000"/>
              </a:lnSpc>
            </a:pPr>
            <a:r>
              <a:rPr lang="zh-CN" altLang="en-US" sz="1350" b="1" dirty="0">
                <a:solidFill>
                  <a:prstClr val="white"/>
                </a:solidFill>
                <a:latin typeface="Arial Narrow" panose="020B0606020202030204" pitchFamily="34" charset="0"/>
              </a:rPr>
              <a:t>（</a:t>
            </a:r>
            <a:r>
              <a:rPr lang="en-US" altLang="zh-CN" sz="1350" b="1" dirty="0">
                <a:solidFill>
                  <a:srgbClr val="4F81BD">
                    <a:lumMod val="75000"/>
                  </a:srgbClr>
                </a:solidFill>
                <a:latin typeface="Arial Narrow" panose="020B0606020202030204" pitchFamily="34" charset="0"/>
              </a:rPr>
              <a:t>P</a:t>
            </a:r>
            <a:r>
              <a:rPr lang="en-US" altLang="zh-CN" sz="1350" b="1" dirty="0">
                <a:solidFill>
                  <a:prstClr val="white"/>
                </a:solidFill>
                <a:latin typeface="Arial Narrow" panose="020B0606020202030204" pitchFamily="34" charset="0"/>
              </a:rPr>
              <a:t>acket </a:t>
            </a:r>
            <a:r>
              <a:rPr lang="en-US" altLang="zh-CN" sz="1350" b="1" dirty="0">
                <a:solidFill>
                  <a:srgbClr val="4F81BD">
                    <a:lumMod val="75000"/>
                  </a:srgbClr>
                </a:solidFill>
                <a:latin typeface="Arial Narrow" panose="020B0606020202030204" pitchFamily="34" charset="0"/>
              </a:rPr>
              <a:t>I</a:t>
            </a:r>
            <a:r>
              <a:rPr lang="en-US" altLang="zh-CN" sz="1350" b="1" dirty="0">
                <a:solidFill>
                  <a:prstClr val="white"/>
                </a:solidFill>
                <a:latin typeface="Arial Narrow" panose="020B0606020202030204" pitchFamily="34" charset="0"/>
              </a:rPr>
              <a:t>nter</a:t>
            </a:r>
            <a:r>
              <a:rPr lang="en-US" altLang="zh-CN" sz="1350" b="1" dirty="0">
                <a:solidFill>
                  <a:srgbClr val="4F81BD">
                    <a:lumMod val="75000"/>
                  </a:srgbClr>
                </a:solidFill>
                <a:latin typeface="Arial Narrow" panose="020B0606020202030204" pitchFamily="34" charset="0"/>
              </a:rPr>
              <a:t>N</a:t>
            </a:r>
            <a:r>
              <a:rPr lang="en-US" altLang="zh-CN" sz="1350" b="1" dirty="0">
                <a:solidFill>
                  <a:prstClr val="white"/>
                </a:solidFill>
                <a:latin typeface="Arial Narrow" panose="020B0606020202030204" pitchFamily="34" charset="0"/>
              </a:rPr>
              <a:t>et </a:t>
            </a:r>
            <a:r>
              <a:rPr lang="en-US" altLang="zh-CN" sz="1350" b="1" dirty="0">
                <a:solidFill>
                  <a:srgbClr val="4F81BD">
                    <a:lumMod val="75000"/>
                  </a:srgbClr>
                </a:solidFill>
                <a:latin typeface="Arial Narrow" panose="020B0606020202030204" pitchFamily="34" charset="0"/>
              </a:rPr>
              <a:t>G</a:t>
            </a:r>
            <a:r>
              <a:rPr lang="en-US" altLang="zh-CN" sz="1350" b="1" dirty="0">
                <a:solidFill>
                  <a:prstClr val="white"/>
                </a:solidFill>
                <a:latin typeface="Arial Narrow" panose="020B0606020202030204" pitchFamily="34" charset="0"/>
              </a:rPr>
              <a:t>roper</a:t>
            </a:r>
            <a:r>
              <a:rPr lang="zh-CN" altLang="en-US" sz="1350" b="1" dirty="0">
                <a:solidFill>
                  <a:prstClr val="white"/>
                </a:solidFill>
                <a:latin typeface="Arial Narrow" panose="020B0606020202030204" pitchFamily="34" charset="0"/>
              </a:rPr>
              <a:t>，</a:t>
            </a:r>
            <a:r>
              <a:rPr lang="en-US" altLang="zh-CN" sz="1350" b="1" dirty="0">
                <a:solidFill>
                  <a:srgbClr val="4F81BD">
                    <a:lumMod val="75000"/>
                  </a:srgbClr>
                </a:solidFill>
                <a:latin typeface="Arial Narrow" panose="020B0606020202030204" pitchFamily="34" charset="0"/>
              </a:rPr>
              <a:t>PING</a:t>
            </a:r>
            <a:r>
              <a:rPr lang="zh-CN" altLang="en-US" sz="1350" b="1" dirty="0">
                <a:solidFill>
                  <a:prstClr val="white"/>
                </a:solidFill>
                <a:latin typeface="Arial Narrow" panose="020B0606020202030204" pitchFamily="34" charset="0"/>
              </a:rPr>
              <a:t>）</a:t>
            </a:r>
          </a:p>
        </p:txBody>
      </p:sp>
      <p:sp>
        <p:nvSpPr>
          <p:cNvPr id="25" name="流程图: 过程 24"/>
          <p:cNvSpPr/>
          <p:nvPr/>
        </p:nvSpPr>
        <p:spPr>
          <a:xfrm>
            <a:off x="5089711" y="1797983"/>
            <a:ext cx="3247465" cy="897592"/>
          </a:xfrm>
          <a:prstGeom prst="flowChartProcess">
            <a:avLst/>
          </a:prstGeom>
          <a:solidFill>
            <a:schemeClr val="accent4"/>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lnSpc>
                <a:spcPct val="150000"/>
              </a:lnSpc>
            </a:pPr>
            <a:r>
              <a:rPr lang="zh-CN" altLang="en-US" b="1" dirty="0">
                <a:solidFill>
                  <a:prstClr val="white"/>
                </a:solidFill>
                <a:latin typeface="Arial Narrow" panose="020B0606020202030204" pitchFamily="34" charset="0"/>
              </a:rPr>
              <a:t>跟踪路由</a:t>
            </a:r>
            <a:endParaRPr lang="en-US" altLang="zh-CN" b="1" dirty="0">
              <a:solidFill>
                <a:prstClr val="white"/>
              </a:solidFill>
              <a:latin typeface="Arial Narrow" panose="020B0606020202030204" pitchFamily="34" charset="0"/>
            </a:endParaRPr>
          </a:p>
          <a:p>
            <a:pPr algn="ctr">
              <a:lnSpc>
                <a:spcPct val="150000"/>
              </a:lnSpc>
            </a:pPr>
            <a:r>
              <a:rPr lang="zh-CN" altLang="en-US" sz="1350" b="1" dirty="0">
                <a:solidFill>
                  <a:prstClr val="white"/>
                </a:solidFill>
                <a:latin typeface="Arial Narrow" panose="020B0606020202030204" pitchFamily="34" charset="0"/>
              </a:rPr>
              <a:t>（</a:t>
            </a:r>
            <a:r>
              <a:rPr lang="en-US" altLang="zh-CN" sz="1350" b="1" dirty="0">
                <a:solidFill>
                  <a:prstClr val="white"/>
                </a:solidFill>
                <a:latin typeface="Arial Narrow" panose="020B0606020202030204" pitchFamily="34" charset="0"/>
              </a:rPr>
              <a:t>traceroute</a:t>
            </a:r>
            <a:r>
              <a:rPr lang="zh-CN" altLang="en-US" sz="1350" b="1" dirty="0">
                <a:solidFill>
                  <a:prstClr val="white"/>
                </a:solidFill>
                <a:latin typeface="Arial Narrow" panose="020B0606020202030204" pitchFamily="34" charset="0"/>
              </a:rPr>
              <a:t>）</a:t>
            </a:r>
          </a:p>
        </p:txBody>
      </p:sp>
    </p:spTree>
    <p:custDataLst>
      <p:tags r:id="rId1"/>
    </p:custDataLst>
    <p:extLst>
      <p:ext uri="{BB962C8B-B14F-4D97-AF65-F5344CB8AC3E}">
        <p14:creationId xmlns:p14="http://schemas.microsoft.com/office/powerpoint/2010/main" val="2939394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ppt_y</p:attrName>
                                        </p:attrNameLst>
                                      </p:cBhvr>
                                      <p:tavLst>
                                        <p:tav tm="0">
                                          <p:val>
                                            <p:strVal val="#ppt_y-#ppt_h*1.125000"/>
                                          </p:val>
                                        </p:tav>
                                        <p:tav tm="100000">
                                          <p:val>
                                            <p:strVal val="#ppt_y"/>
                                          </p:val>
                                        </p:tav>
                                      </p:tavLst>
                                    </p:anim>
                                    <p:animEffect transition="in" filter="wipe(down)">
                                      <p:cBhvr>
                                        <p:cTn id="8" dur="1000"/>
                                        <p:tgtEl>
                                          <p:spTgt spid="86"/>
                                        </p:tgtEl>
                                      </p:cBhvr>
                                    </p:animEffec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500" fill="hold"/>
                                        <p:tgtEl>
                                          <p:spTgt spid="2"/>
                                        </p:tgtEl>
                                        <p:attrNameLst>
                                          <p:attrName>ppt_w</p:attrName>
                                        </p:attrNameLst>
                                      </p:cBhvr>
                                      <p:tavLst>
                                        <p:tav tm="0">
                                          <p:val>
                                            <p:fltVal val="0"/>
                                          </p:val>
                                        </p:tav>
                                        <p:tav tm="100000">
                                          <p:val>
                                            <p:strVal val="#ppt_w"/>
                                          </p:val>
                                        </p:tav>
                                      </p:tavLst>
                                    </p:anim>
                                    <p:anim calcmode="lin" valueType="num">
                                      <p:cBhvr>
                                        <p:cTn id="14" dur="500" fill="hold"/>
                                        <p:tgtEl>
                                          <p:spTgt spid="2"/>
                                        </p:tgtEl>
                                        <p:attrNameLst>
                                          <p:attrName>ppt_h</p:attrName>
                                        </p:attrNameLst>
                                      </p:cBhvr>
                                      <p:tavLst>
                                        <p:tav tm="0">
                                          <p:val>
                                            <p:fltVal val="0"/>
                                          </p:val>
                                        </p:tav>
                                        <p:tav tm="100000">
                                          <p:val>
                                            <p:strVal val="#ppt_h"/>
                                          </p:val>
                                        </p:tav>
                                      </p:tavLst>
                                    </p:anim>
                                    <p:animEffect transition="in" filter="fade">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500" fill="hold"/>
                                        <p:tgtEl>
                                          <p:spTgt spid="25"/>
                                        </p:tgtEl>
                                        <p:attrNameLst>
                                          <p:attrName>ppt_w</p:attrName>
                                        </p:attrNameLst>
                                      </p:cBhvr>
                                      <p:tavLst>
                                        <p:tav tm="0">
                                          <p:val>
                                            <p:fltVal val="0"/>
                                          </p:val>
                                        </p:tav>
                                        <p:tav tm="100000">
                                          <p:val>
                                            <p:strVal val="#ppt_w"/>
                                          </p:val>
                                        </p:tav>
                                      </p:tavLst>
                                    </p:anim>
                                    <p:anim calcmode="lin" valueType="num">
                                      <p:cBhvr>
                                        <p:cTn id="21" dur="500" fill="hold"/>
                                        <p:tgtEl>
                                          <p:spTgt spid="25"/>
                                        </p:tgtEl>
                                        <p:attrNameLst>
                                          <p:attrName>ppt_h</p:attrName>
                                        </p:attrNameLst>
                                      </p:cBhvr>
                                      <p:tavLst>
                                        <p:tav tm="0">
                                          <p:val>
                                            <p:fltVal val="0"/>
                                          </p:val>
                                        </p:tav>
                                        <p:tav tm="100000">
                                          <p:val>
                                            <p:strVal val="#ppt_h"/>
                                          </p:val>
                                        </p:tav>
                                      </p:tavLst>
                                    </p:anim>
                                    <p:animEffect transition="in" filter="fade">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25" grpId="0" bldLvl="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676835"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Impact" panose="020B0806030902050204" pitchFamily="34" charset="0"/>
                </a:rPr>
                <a:t>03</a:t>
              </a:r>
              <a:endParaRPr lang="zh-CN" altLang="en-US" sz="1200" dirty="0">
                <a:solidFill>
                  <a:prstClr val="white"/>
                </a:solidFill>
                <a:latin typeface="Impact" panose="020B0806030902050204" pitchFamily="34" charset="0"/>
              </a:endParaRPr>
            </a:p>
          </p:txBody>
        </p:sp>
        <p:sp>
          <p:nvSpPr>
            <p:cNvPr id="88" name="文本框 87"/>
            <p:cNvSpPr txBox="1"/>
            <p:nvPr/>
          </p:nvSpPr>
          <p:spPr>
            <a:xfrm>
              <a:off x="1100951" y="898245"/>
              <a:ext cx="5114366"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的典型应用</a:t>
              </a:r>
            </a:p>
          </p:txBody>
        </p:sp>
      </p:grpSp>
      <p:sp>
        <p:nvSpPr>
          <p:cNvPr id="26" name="文本框 25"/>
          <p:cNvSpPr txBox="1"/>
          <p:nvPr/>
        </p:nvSpPr>
        <p:spPr>
          <a:xfrm>
            <a:off x="2100308" y="552210"/>
            <a:ext cx="2322092"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分组网间探测</a:t>
            </a:r>
            <a:r>
              <a:rPr lang="en-US" altLang="zh-CN" sz="1500" b="1" dirty="0">
                <a:solidFill>
                  <a:srgbClr val="9BBB59">
                    <a:lumMod val="75000"/>
                  </a:srgbClr>
                </a:solidFill>
              </a:rPr>
              <a:t>PING</a:t>
            </a:r>
            <a:endParaRPr lang="zh-CN" altLang="en-US" sz="1500" b="1" dirty="0">
              <a:solidFill>
                <a:srgbClr val="9BBB59">
                  <a:lumMod val="75000"/>
                </a:srgbClr>
              </a:solidFill>
            </a:endParaRPr>
          </a:p>
        </p:txBody>
      </p:sp>
      <p:sp>
        <p:nvSpPr>
          <p:cNvPr id="27" name="íşlïḍè"/>
          <p:cNvSpPr txBox="1"/>
          <p:nvPr/>
        </p:nvSpPr>
        <p:spPr>
          <a:xfrm>
            <a:off x="998512" y="909862"/>
            <a:ext cx="6020853" cy="222364"/>
          </a:xfrm>
          <a:prstGeom prst="rect">
            <a:avLst/>
          </a:prstGeom>
          <a:noFill/>
        </p:spPr>
        <p:txBody>
          <a:bodyPr wrap="square" lIns="68580" tIns="34290" rIns="68580" bIns="34290" anchor="ctr">
            <a:noAutofit/>
          </a:bodyPr>
          <a:lstStyle/>
          <a:p>
            <a:r>
              <a:rPr lang="zh-CN" altLang="en-US" sz="1350" b="1" dirty="0">
                <a:solidFill>
                  <a:prstClr val="black"/>
                </a:solidFill>
              </a:rPr>
              <a:t>分组网间探测</a:t>
            </a:r>
            <a:r>
              <a:rPr lang="en-US" altLang="zh-CN" sz="1350" b="1" dirty="0">
                <a:solidFill>
                  <a:prstClr val="black"/>
                </a:solidFill>
              </a:rPr>
              <a:t>PING</a:t>
            </a:r>
            <a:r>
              <a:rPr lang="zh-CN" altLang="en-US" sz="1350" b="1" dirty="0">
                <a:solidFill>
                  <a:prstClr val="black"/>
                </a:solidFill>
              </a:rPr>
              <a:t>用来</a:t>
            </a:r>
            <a:r>
              <a:rPr lang="zh-CN" altLang="en-US" sz="1350" b="1" dirty="0">
                <a:solidFill>
                  <a:srgbClr val="4F81BD">
                    <a:lumMod val="75000"/>
                  </a:srgbClr>
                </a:solidFill>
              </a:rPr>
              <a:t>测试主机或路由器之间的连通性</a:t>
            </a:r>
            <a:r>
              <a:rPr lang="zh-CN" altLang="en-US" sz="1350" b="1" dirty="0">
                <a:solidFill>
                  <a:prstClr val="black"/>
                </a:solidFill>
              </a:rPr>
              <a:t>。</a:t>
            </a:r>
            <a:endParaRPr lang="en-US" altLang="zh-CN" sz="1350" b="1" dirty="0">
              <a:solidFill>
                <a:prstClr val="black"/>
              </a:solidFill>
            </a:endParaRPr>
          </a:p>
        </p:txBody>
      </p:sp>
      <p:sp>
        <p:nvSpPr>
          <p:cNvPr id="28" name="矩形 27"/>
          <p:cNvSpPr/>
          <p:nvPr/>
        </p:nvSpPr>
        <p:spPr>
          <a:xfrm>
            <a:off x="805781" y="929408"/>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29" name="íşlïḍè"/>
          <p:cNvSpPr txBox="1"/>
          <p:nvPr/>
        </p:nvSpPr>
        <p:spPr>
          <a:xfrm>
            <a:off x="1249211" y="1248245"/>
            <a:ext cx="7840206" cy="278789"/>
          </a:xfrm>
          <a:prstGeom prst="rect">
            <a:avLst/>
          </a:prstGeom>
          <a:noFill/>
        </p:spPr>
        <p:txBody>
          <a:bodyPr wrap="square" lIns="68580" tIns="34290" rIns="68580" bIns="34290" anchor="ctr">
            <a:noAutofit/>
          </a:bodyPr>
          <a:lstStyle/>
          <a:p>
            <a:r>
              <a:rPr lang="en-US" altLang="zh-CN" sz="1350" b="1" dirty="0">
                <a:solidFill>
                  <a:prstClr val="black"/>
                </a:solidFill>
              </a:rPr>
              <a:t>PING</a:t>
            </a:r>
            <a:r>
              <a:rPr lang="zh-CN" altLang="en-US" sz="1350" b="1" dirty="0">
                <a:solidFill>
                  <a:prstClr val="black"/>
                </a:solidFill>
              </a:rPr>
              <a:t>是</a:t>
            </a:r>
            <a:r>
              <a:rPr lang="en-US" altLang="zh-CN" sz="1350" b="1" dirty="0">
                <a:solidFill>
                  <a:prstClr val="black"/>
                </a:solidFill>
              </a:rPr>
              <a:t>TCP/IP</a:t>
            </a:r>
            <a:r>
              <a:rPr lang="zh-CN" altLang="en-US" sz="1350" b="1" dirty="0">
                <a:solidFill>
                  <a:prstClr val="black"/>
                </a:solidFill>
              </a:rPr>
              <a:t>体系结构的</a:t>
            </a:r>
            <a:r>
              <a:rPr lang="zh-CN" altLang="en-US" sz="1350" b="1" dirty="0">
                <a:solidFill>
                  <a:srgbClr val="4F81BD">
                    <a:lumMod val="75000"/>
                  </a:srgbClr>
                </a:solidFill>
              </a:rPr>
              <a:t>应用层直接使用网际层</a:t>
            </a:r>
            <a:r>
              <a:rPr lang="en-US" altLang="zh-CN" sz="1350" b="1" dirty="0">
                <a:solidFill>
                  <a:srgbClr val="4F81BD">
                    <a:lumMod val="75000"/>
                  </a:srgbClr>
                </a:solidFill>
              </a:rPr>
              <a:t>ICMP</a:t>
            </a:r>
            <a:r>
              <a:rPr lang="zh-CN" altLang="en-US" sz="1350" b="1" dirty="0">
                <a:solidFill>
                  <a:prstClr val="black"/>
                </a:solidFill>
              </a:rPr>
              <a:t>的一个例子，它并不使用运输层的</a:t>
            </a:r>
            <a:r>
              <a:rPr lang="en-US" altLang="zh-CN" sz="1350" b="1" dirty="0">
                <a:solidFill>
                  <a:prstClr val="black"/>
                </a:solidFill>
              </a:rPr>
              <a:t>TCP</a:t>
            </a:r>
            <a:r>
              <a:rPr lang="zh-CN" altLang="en-US" sz="1350" b="1" dirty="0">
                <a:solidFill>
                  <a:prstClr val="black"/>
                </a:solidFill>
              </a:rPr>
              <a:t>或</a:t>
            </a:r>
            <a:r>
              <a:rPr lang="en-US" altLang="zh-CN" sz="1350" b="1" dirty="0">
                <a:solidFill>
                  <a:prstClr val="black"/>
                </a:solidFill>
              </a:rPr>
              <a:t>UDP</a:t>
            </a:r>
            <a:r>
              <a:rPr lang="zh-CN" altLang="en-US" sz="1350" b="1" dirty="0">
                <a:solidFill>
                  <a:prstClr val="black"/>
                </a:solidFill>
              </a:rPr>
              <a:t>。</a:t>
            </a:r>
            <a:endParaRPr lang="en-US" altLang="zh-CN" sz="1350" b="1" dirty="0">
              <a:solidFill>
                <a:prstClr val="black"/>
              </a:solidFill>
            </a:endParaRPr>
          </a:p>
        </p:txBody>
      </p:sp>
      <p:sp>
        <p:nvSpPr>
          <p:cNvPr id="30" name="矩形 29"/>
          <p:cNvSpPr/>
          <p:nvPr/>
        </p:nvSpPr>
        <p:spPr>
          <a:xfrm>
            <a:off x="1056480" y="1277877"/>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 name="íşlïḍè"/>
          <p:cNvSpPr txBox="1"/>
          <p:nvPr/>
        </p:nvSpPr>
        <p:spPr>
          <a:xfrm>
            <a:off x="1242226" y="1543359"/>
            <a:ext cx="4650686" cy="278789"/>
          </a:xfrm>
          <a:prstGeom prst="rect">
            <a:avLst/>
          </a:prstGeom>
          <a:noFill/>
        </p:spPr>
        <p:txBody>
          <a:bodyPr wrap="square" lIns="68580" tIns="34290" rIns="68580" bIns="34290" anchor="ctr">
            <a:noAutofit/>
          </a:bodyPr>
          <a:lstStyle/>
          <a:p>
            <a:r>
              <a:rPr lang="en-US" altLang="zh-CN" sz="1350" b="1" dirty="0">
                <a:solidFill>
                  <a:prstClr val="black"/>
                </a:solidFill>
              </a:rPr>
              <a:t>PING</a:t>
            </a:r>
            <a:r>
              <a:rPr lang="zh-CN" altLang="en-US" sz="1350" b="1" dirty="0">
                <a:solidFill>
                  <a:prstClr val="black"/>
                </a:solidFill>
              </a:rPr>
              <a:t>应用所</a:t>
            </a:r>
            <a:r>
              <a:rPr lang="zh-CN" altLang="en-US" sz="1350" b="1" dirty="0">
                <a:solidFill>
                  <a:srgbClr val="4F81BD">
                    <a:lumMod val="75000"/>
                  </a:srgbClr>
                </a:solidFill>
              </a:rPr>
              <a:t>使用的</a:t>
            </a:r>
            <a:r>
              <a:rPr lang="en-US" altLang="zh-CN" sz="1350" b="1" dirty="0">
                <a:solidFill>
                  <a:srgbClr val="4F81BD">
                    <a:lumMod val="75000"/>
                  </a:srgbClr>
                </a:solidFill>
              </a:rPr>
              <a:t>ICMP</a:t>
            </a:r>
            <a:r>
              <a:rPr lang="zh-CN" altLang="en-US" sz="1350" b="1" dirty="0">
                <a:solidFill>
                  <a:srgbClr val="4F81BD">
                    <a:lumMod val="75000"/>
                  </a:srgbClr>
                </a:solidFill>
              </a:rPr>
              <a:t>报文类型为回送请求和回答</a:t>
            </a:r>
            <a:r>
              <a:rPr lang="zh-CN" altLang="en-US" sz="1350" b="1" dirty="0">
                <a:solidFill>
                  <a:prstClr val="black"/>
                </a:solidFill>
              </a:rPr>
              <a:t>。</a:t>
            </a:r>
            <a:endParaRPr lang="en-US" altLang="zh-CN" sz="1350" b="1" dirty="0">
              <a:solidFill>
                <a:prstClr val="black"/>
              </a:solidFill>
            </a:endParaRPr>
          </a:p>
        </p:txBody>
      </p:sp>
      <p:sp>
        <p:nvSpPr>
          <p:cNvPr id="32" name="矩形 31"/>
          <p:cNvSpPr/>
          <p:nvPr/>
        </p:nvSpPr>
        <p:spPr>
          <a:xfrm>
            <a:off x="1056480" y="1586325"/>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4" name="矩形 3"/>
          <p:cNvSpPr/>
          <p:nvPr/>
        </p:nvSpPr>
        <p:spPr>
          <a:xfrm>
            <a:off x="7019290" y="2376170"/>
            <a:ext cx="1830705" cy="1689735"/>
          </a:xfrm>
          <a:prstGeom prst="rect">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150000"/>
              </a:lnSpc>
            </a:pPr>
            <a:r>
              <a:rPr lang="zh-CN" altLang="en-US" sz="1350" b="1" dirty="0">
                <a:solidFill>
                  <a:prstClr val="white"/>
                </a:solidFill>
              </a:rPr>
              <a:t>         某些主机或服务器为了防止恶意攻击，并会不理睬外界发来的</a:t>
            </a:r>
            <a:r>
              <a:rPr lang="en-US" altLang="zh-CN" sz="1350" b="1" dirty="0">
                <a:solidFill>
                  <a:prstClr val="white"/>
                </a:solidFill>
              </a:rPr>
              <a:t>ICMP</a:t>
            </a:r>
            <a:r>
              <a:rPr lang="zh-CN" altLang="en-US" sz="1350" b="1" dirty="0">
                <a:solidFill>
                  <a:prstClr val="white"/>
                </a:solidFill>
              </a:rPr>
              <a:t>回送请求报文。</a:t>
            </a:r>
          </a:p>
        </p:txBody>
      </p:sp>
      <p:sp>
        <p:nvSpPr>
          <p:cNvPr id="6" name="矩形 5"/>
          <p:cNvSpPr/>
          <p:nvPr/>
        </p:nvSpPr>
        <p:spPr>
          <a:xfrm>
            <a:off x="1373539" y="4743953"/>
            <a:ext cx="5298024" cy="307777"/>
          </a:xfrm>
          <a:prstGeom prst="rect">
            <a:avLst/>
          </a:prstGeom>
        </p:spPr>
        <p:txBody>
          <a:bodyPr wrap="square">
            <a:spAutoFit/>
          </a:bodyPr>
          <a:lstStyle/>
          <a:p>
            <a:pPr algn="ctr"/>
            <a:r>
              <a:rPr lang="zh-CN" altLang="en-US" sz="1400" b="1" dirty="0">
                <a:solidFill>
                  <a:prstClr val="black"/>
                </a:solidFill>
                <a:latin typeface="微软雅黑" panose="020B0503020204020204" pitchFamily="34" charset="-122"/>
                <a:ea typeface="微软雅黑" panose="020B0503020204020204" pitchFamily="34" charset="-122"/>
              </a:rPr>
              <a:t>用 </a:t>
            </a:r>
            <a:r>
              <a:rPr lang="en-US" altLang="zh-CN" sz="1400" b="1" dirty="0" err="1">
                <a:solidFill>
                  <a:prstClr val="black"/>
                </a:solidFill>
                <a:latin typeface="微软雅黑" panose="020B0503020204020204" pitchFamily="34" charset="-122"/>
                <a:ea typeface="微软雅黑" panose="020B0503020204020204" pitchFamily="34" charset="-122"/>
              </a:rPr>
              <a:t>tracert</a:t>
            </a:r>
            <a:r>
              <a:rPr lang="en-US" altLang="zh-CN" sz="1400" b="1" dirty="0">
                <a:solidFill>
                  <a:prstClr val="black"/>
                </a:solidFill>
                <a:latin typeface="微软雅黑" panose="020B0503020204020204" pitchFamily="34" charset="-122"/>
                <a:ea typeface="微软雅黑" panose="020B0503020204020204" pitchFamily="34" charset="-122"/>
              </a:rPr>
              <a:t> </a:t>
            </a:r>
            <a:r>
              <a:rPr lang="zh-CN" altLang="en-US" sz="1400" b="1" dirty="0">
                <a:solidFill>
                  <a:prstClr val="black"/>
                </a:solidFill>
                <a:latin typeface="微软雅黑" panose="020B0503020204020204" pitchFamily="34" charset="-122"/>
                <a:ea typeface="微软雅黑" panose="020B0503020204020204" pitchFamily="34" charset="-122"/>
              </a:rPr>
              <a:t>命令获得到目的主机的路由信息</a:t>
            </a:r>
          </a:p>
        </p:txBody>
      </p:sp>
      <p:pic>
        <p:nvPicPr>
          <p:cNvPr id="9" name="Picture 6" descr="Printscreen-2006-2-19-tr"/>
          <p:cNvPicPr>
            <a:picLocks noChangeAspect="1" noChangeArrowheads="1"/>
          </p:cNvPicPr>
          <p:nvPr/>
        </p:nvPicPr>
        <p:blipFill>
          <a:blip r:embed="rId3" cstate="print">
            <a:extLst>
              <a:ext uri="{28A0092B-C50C-407E-A947-70E740481C1C}">
                <a14:useLocalDpi xmlns:a14="http://schemas.microsoft.com/office/drawing/2010/main" val="0"/>
              </a:ext>
            </a:extLst>
          </a:blip>
          <a:srcRect t="1367" r="4201" b="1933"/>
          <a:stretch>
            <a:fillRect/>
          </a:stretch>
        </p:blipFill>
        <p:spPr bwMode="auto">
          <a:xfrm>
            <a:off x="1104047" y="1895076"/>
            <a:ext cx="5899639" cy="2862838"/>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1201107" y="2815225"/>
            <a:ext cx="3544866" cy="0"/>
          </a:xfrm>
          <a:prstGeom prst="line">
            <a:avLst/>
          </a:prstGeom>
        </p:spPr>
        <p:style>
          <a:lnRef idx="1">
            <a:schemeClr val="accent2"/>
          </a:lnRef>
          <a:fillRef idx="0">
            <a:schemeClr val="accent2"/>
          </a:fillRef>
          <a:effectRef idx="0">
            <a:schemeClr val="accent2"/>
          </a:effectRef>
          <a:fontRef idx="minor">
            <a:schemeClr val="tx1"/>
          </a:fontRef>
        </p:style>
      </p:cxnSp>
      <p:sp>
        <p:nvSpPr>
          <p:cNvPr id="11" name="椭圆形标注 10"/>
          <p:cNvSpPr/>
          <p:nvPr/>
        </p:nvSpPr>
        <p:spPr>
          <a:xfrm>
            <a:off x="48713" y="2232764"/>
            <a:ext cx="1258866" cy="400833"/>
          </a:xfrm>
          <a:prstGeom prst="wedgeEllipseCallout">
            <a:avLst>
              <a:gd name="adj1" fmla="val 50076"/>
              <a:gd name="adj2" fmla="val 875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b="1" dirty="0">
                <a:solidFill>
                  <a:srgbClr val="FF0000"/>
                </a:solidFill>
              </a:rPr>
              <a:t>生存时间</a:t>
            </a:r>
          </a:p>
        </p:txBody>
      </p:sp>
      <p:sp>
        <p:nvSpPr>
          <p:cNvPr id="13" name="椭圆形标注 12"/>
          <p:cNvSpPr/>
          <p:nvPr/>
        </p:nvSpPr>
        <p:spPr>
          <a:xfrm>
            <a:off x="3114189" y="2245289"/>
            <a:ext cx="2417506" cy="400833"/>
          </a:xfrm>
          <a:prstGeom prst="wedgeEllipseCallout">
            <a:avLst>
              <a:gd name="adj1" fmla="val -71686"/>
              <a:gd name="adj2" fmla="val 5000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b="1" dirty="0">
                <a:solidFill>
                  <a:srgbClr val="FF0000"/>
                </a:solidFill>
              </a:rPr>
              <a:t>三次发送的</a:t>
            </a:r>
            <a:r>
              <a:rPr lang="en-US" altLang="zh-CN" sz="1200" b="1" dirty="0">
                <a:solidFill>
                  <a:srgbClr val="FF0000"/>
                </a:solidFill>
              </a:rPr>
              <a:t>ICMP</a:t>
            </a:r>
            <a:r>
              <a:rPr lang="zh-CN" altLang="en-US" sz="1200" b="1" dirty="0">
                <a:solidFill>
                  <a:srgbClr val="FF0000"/>
                </a:solidFill>
              </a:rPr>
              <a:t>包返回时间</a:t>
            </a:r>
          </a:p>
        </p:txBody>
      </p:sp>
      <p:sp>
        <p:nvSpPr>
          <p:cNvPr id="15" name="矩形 14"/>
          <p:cNvSpPr/>
          <p:nvPr/>
        </p:nvSpPr>
        <p:spPr>
          <a:xfrm>
            <a:off x="1589414" y="2633597"/>
            <a:ext cx="1903956" cy="181628"/>
          </a:xfrm>
          <a:prstGeom prst="rect">
            <a:avLst/>
          </a:prstGeom>
          <a:solidFill>
            <a:schemeClr val="accent1">
              <a:alpha val="27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16" name="椭圆形标注 15"/>
          <p:cNvSpPr/>
          <p:nvPr/>
        </p:nvSpPr>
        <p:spPr>
          <a:xfrm>
            <a:off x="5284591" y="2433181"/>
            <a:ext cx="1572017" cy="382044"/>
          </a:xfrm>
          <a:prstGeom prst="wedgeEllipseCallout">
            <a:avLst>
              <a:gd name="adj1" fmla="val -93827"/>
              <a:gd name="adj2" fmla="val 4295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zh-CN" altLang="en-US" sz="1200" b="1" dirty="0">
                <a:solidFill>
                  <a:srgbClr val="FF0000"/>
                </a:solidFill>
              </a:rPr>
              <a:t>途经路由器的</a:t>
            </a:r>
            <a:r>
              <a:rPr lang="en-US" altLang="zh-CN" sz="1200" b="1" dirty="0">
                <a:solidFill>
                  <a:srgbClr val="FF0000"/>
                </a:solidFill>
              </a:rPr>
              <a:t>IP</a:t>
            </a:r>
            <a:r>
              <a:rPr lang="zh-CN" altLang="en-US" sz="1200" b="1" dirty="0">
                <a:solidFill>
                  <a:srgbClr val="FF0000"/>
                </a:solidFill>
              </a:rPr>
              <a:t>地址</a:t>
            </a:r>
          </a:p>
        </p:txBody>
      </p:sp>
    </p:spTree>
    <p:custDataLst>
      <p:tags r:id="rId1"/>
    </p:custDataLst>
    <p:extLst>
      <p:ext uri="{BB962C8B-B14F-4D97-AF65-F5344CB8AC3E}">
        <p14:creationId xmlns:p14="http://schemas.microsoft.com/office/powerpoint/2010/main" val="252253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 calcmode="lin" valueType="num">
                                      <p:cBhvr>
                                        <p:cTn id="15" dur="500" fill="hold"/>
                                        <p:tgtEl>
                                          <p:spTgt spid="28"/>
                                        </p:tgtEl>
                                        <p:attrNameLst>
                                          <p:attrName>style.rotation</p:attrName>
                                        </p:attrNameLst>
                                      </p:cBhvr>
                                      <p:tavLst>
                                        <p:tav tm="0">
                                          <p:val>
                                            <p:fltVal val="360"/>
                                          </p:val>
                                        </p:tav>
                                        <p:tav tm="100000">
                                          <p:val>
                                            <p:fltVal val="0"/>
                                          </p:val>
                                        </p:tav>
                                      </p:tavLst>
                                    </p:anim>
                                    <p:animEffect transition="in" filter="fade">
                                      <p:cBhvr>
                                        <p:cTn id="16" dur="500"/>
                                        <p:tgtEl>
                                          <p:spTgt spid="28"/>
                                        </p:tgtEl>
                                      </p:cBhvr>
                                    </p:animEffect>
                                  </p:childTnLst>
                                </p:cTn>
                              </p:par>
                            </p:childTnLst>
                          </p:cTn>
                        </p:par>
                        <p:par>
                          <p:cTn id="17" fill="hold">
                            <p:stCondLst>
                              <p:cond delay="50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30"/>
                                        </p:tgtEl>
                                        <p:attrNameLst>
                                          <p:attrName>style.visibility</p:attrName>
                                        </p:attrNameLst>
                                      </p:cBhvr>
                                      <p:to>
                                        <p:strVal val="visible"/>
                                      </p:to>
                                    </p:set>
                                    <p:anim calcmode="lin" valueType="num">
                                      <p:cBhvr>
                                        <p:cTn id="24" dur="500" fill="hold"/>
                                        <p:tgtEl>
                                          <p:spTgt spid="30"/>
                                        </p:tgtEl>
                                        <p:attrNameLst>
                                          <p:attrName>ppt_w</p:attrName>
                                        </p:attrNameLst>
                                      </p:cBhvr>
                                      <p:tavLst>
                                        <p:tav tm="0">
                                          <p:val>
                                            <p:fltVal val="0"/>
                                          </p:val>
                                        </p:tav>
                                        <p:tav tm="100000">
                                          <p:val>
                                            <p:strVal val="#ppt_w"/>
                                          </p:val>
                                        </p:tav>
                                      </p:tavLst>
                                    </p:anim>
                                    <p:anim calcmode="lin" valueType="num">
                                      <p:cBhvr>
                                        <p:cTn id="25" dur="500" fill="hold"/>
                                        <p:tgtEl>
                                          <p:spTgt spid="30"/>
                                        </p:tgtEl>
                                        <p:attrNameLst>
                                          <p:attrName>ppt_h</p:attrName>
                                        </p:attrNameLst>
                                      </p:cBhvr>
                                      <p:tavLst>
                                        <p:tav tm="0">
                                          <p:val>
                                            <p:fltVal val="0"/>
                                          </p:val>
                                        </p:tav>
                                        <p:tav tm="100000">
                                          <p:val>
                                            <p:strVal val="#ppt_h"/>
                                          </p:val>
                                        </p:tav>
                                      </p:tavLst>
                                    </p:anim>
                                    <p:anim calcmode="lin" valueType="num">
                                      <p:cBhvr>
                                        <p:cTn id="26" dur="500" fill="hold"/>
                                        <p:tgtEl>
                                          <p:spTgt spid="30"/>
                                        </p:tgtEl>
                                        <p:attrNameLst>
                                          <p:attrName>style.rotation</p:attrName>
                                        </p:attrNameLst>
                                      </p:cBhvr>
                                      <p:tavLst>
                                        <p:tav tm="0">
                                          <p:val>
                                            <p:fltVal val="360"/>
                                          </p:val>
                                        </p:tav>
                                        <p:tav tm="100000">
                                          <p:val>
                                            <p:fltVal val="0"/>
                                          </p:val>
                                        </p:tav>
                                      </p:tavLst>
                                    </p:anim>
                                    <p:animEffect transition="in" filter="fade">
                                      <p:cBhvr>
                                        <p:cTn id="27" dur="500"/>
                                        <p:tgtEl>
                                          <p:spTgt spid="30"/>
                                        </p:tgtEl>
                                      </p:cBhvr>
                                    </p:animEffect>
                                  </p:childTnLst>
                                </p:cTn>
                              </p:par>
                            </p:childTnLst>
                          </p:cTn>
                        </p:par>
                        <p:par>
                          <p:cTn id="28" fill="hold">
                            <p:stCondLst>
                              <p:cond delay="500"/>
                            </p:stCondLst>
                            <p:childTnLst>
                              <p:par>
                                <p:cTn id="29" presetID="1" presetClass="entr" presetSubtype="0" fill="hold" grpId="0" nodeType="afterEffect">
                                  <p:stCondLst>
                                    <p:cond delay="0"/>
                                  </p:stCondLst>
                                  <p:iterate type="lt">
                                    <p:tmAbs val="100"/>
                                  </p:iterate>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49" presetClass="entr" presetSubtype="0" decel="10000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anim calcmode="lin" valueType="num">
                                      <p:cBhvr>
                                        <p:cTn id="35" dur="500" fill="hold"/>
                                        <p:tgtEl>
                                          <p:spTgt spid="32"/>
                                        </p:tgtEl>
                                        <p:attrNameLst>
                                          <p:attrName>ppt_w</p:attrName>
                                        </p:attrNameLst>
                                      </p:cBhvr>
                                      <p:tavLst>
                                        <p:tav tm="0">
                                          <p:val>
                                            <p:fltVal val="0"/>
                                          </p:val>
                                        </p:tav>
                                        <p:tav tm="100000">
                                          <p:val>
                                            <p:strVal val="#ppt_w"/>
                                          </p:val>
                                        </p:tav>
                                      </p:tavLst>
                                    </p:anim>
                                    <p:anim calcmode="lin" valueType="num">
                                      <p:cBhvr>
                                        <p:cTn id="36" dur="500" fill="hold"/>
                                        <p:tgtEl>
                                          <p:spTgt spid="32"/>
                                        </p:tgtEl>
                                        <p:attrNameLst>
                                          <p:attrName>ppt_h</p:attrName>
                                        </p:attrNameLst>
                                      </p:cBhvr>
                                      <p:tavLst>
                                        <p:tav tm="0">
                                          <p:val>
                                            <p:fltVal val="0"/>
                                          </p:val>
                                        </p:tav>
                                        <p:tav tm="100000">
                                          <p:val>
                                            <p:strVal val="#ppt_h"/>
                                          </p:val>
                                        </p:tav>
                                      </p:tavLst>
                                    </p:anim>
                                    <p:anim calcmode="lin" valueType="num">
                                      <p:cBhvr>
                                        <p:cTn id="37" dur="500" fill="hold"/>
                                        <p:tgtEl>
                                          <p:spTgt spid="32"/>
                                        </p:tgtEl>
                                        <p:attrNameLst>
                                          <p:attrName>style.rotation</p:attrName>
                                        </p:attrNameLst>
                                      </p:cBhvr>
                                      <p:tavLst>
                                        <p:tav tm="0">
                                          <p:val>
                                            <p:fltVal val="360"/>
                                          </p:val>
                                        </p:tav>
                                        <p:tav tm="100000">
                                          <p:val>
                                            <p:fltVal val="0"/>
                                          </p:val>
                                        </p:tav>
                                      </p:tavLst>
                                    </p:anim>
                                    <p:animEffect transition="in" filter="fade">
                                      <p:cBhvr>
                                        <p:cTn id="38" dur="500"/>
                                        <p:tgtEl>
                                          <p:spTgt spid="32"/>
                                        </p:tgtEl>
                                      </p:cBhvr>
                                    </p:animEffect>
                                  </p:childTnLst>
                                </p:cTn>
                              </p:par>
                            </p:childTnLst>
                          </p:cTn>
                        </p:par>
                        <p:par>
                          <p:cTn id="39" fill="hold">
                            <p:stCondLst>
                              <p:cond delay="500"/>
                            </p:stCondLst>
                            <p:childTnLst>
                              <p:par>
                                <p:cTn id="40" presetID="1" presetClass="entr" presetSubtype="0" fill="hold" grpId="0" nodeType="afterEffect">
                                  <p:stCondLst>
                                    <p:cond delay="0"/>
                                  </p:stCondLst>
                                  <p:iterate type="lt">
                                    <p:tmAbs val="100"/>
                                  </p:iterate>
                                  <p:childTnLst>
                                    <p:set>
                                      <p:cBhvr>
                                        <p:cTn id="41" dur="1" fill="hold">
                                          <p:stCondLst>
                                            <p:cond delay="0"/>
                                          </p:stCondLst>
                                        </p:cTn>
                                        <p:tgtEl>
                                          <p:spTgt spid="31"/>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2"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anim calcmode="lin" valueType="num">
                                      <p:cBhvr additive="base">
                                        <p:cTn id="46" dur="500" fill="hold"/>
                                        <p:tgtEl>
                                          <p:spTgt spid="4"/>
                                        </p:tgtEl>
                                        <p:attrNameLst>
                                          <p:attrName>ppt_x</p:attrName>
                                        </p:attrNameLst>
                                      </p:cBhvr>
                                      <p:tavLst>
                                        <p:tav tm="0">
                                          <p:val>
                                            <p:strVal val="1+#ppt_w/2"/>
                                          </p:val>
                                        </p:tav>
                                        <p:tav tm="100000">
                                          <p:val>
                                            <p:strVal val="#ppt_x"/>
                                          </p:val>
                                        </p:tav>
                                      </p:tavLst>
                                    </p:anim>
                                    <p:anim calcmode="lin" valueType="num">
                                      <p:cBhvr additive="base">
                                        <p:cTn id="47"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bldLvl="0" animBg="1"/>
      <p:bldP spid="29" grpId="0"/>
      <p:bldP spid="30" grpId="0" bldLvl="0" animBg="1"/>
      <p:bldP spid="31" grpId="0"/>
      <p:bldP spid="32" grpId="0" bldLvl="0" animBg="1"/>
      <p:bldP spid="4" grpId="0" bldLvl="0" animBg="1"/>
      <p:bldP spid="11" grpId="0" bldLvl="0" animBg="1"/>
      <p:bldP spid="13" grpId="0" bldLvl="0" animBg="1"/>
      <p:bldP spid="16" grpId="0" bldLvl="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676835"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Impact" panose="020B0806030902050204" pitchFamily="34" charset="0"/>
                </a:rPr>
                <a:t>03</a:t>
              </a:r>
            </a:p>
          </p:txBody>
        </p:sp>
        <p:sp>
          <p:nvSpPr>
            <p:cNvPr id="88" name="文本框 87"/>
            <p:cNvSpPr txBox="1"/>
            <p:nvPr/>
          </p:nvSpPr>
          <p:spPr>
            <a:xfrm>
              <a:off x="1100951" y="898245"/>
              <a:ext cx="5114366"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的典型应用</a:t>
              </a:r>
            </a:p>
          </p:txBody>
        </p:sp>
      </p:grpSp>
      <p:sp>
        <p:nvSpPr>
          <p:cNvPr id="26" name="文本框 25"/>
          <p:cNvSpPr txBox="1"/>
          <p:nvPr/>
        </p:nvSpPr>
        <p:spPr>
          <a:xfrm>
            <a:off x="2100308" y="552210"/>
            <a:ext cx="2322092"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跟踪路由</a:t>
            </a:r>
          </a:p>
        </p:txBody>
      </p:sp>
      <p:sp>
        <p:nvSpPr>
          <p:cNvPr id="27" name="íşlïḍè"/>
          <p:cNvSpPr txBox="1"/>
          <p:nvPr/>
        </p:nvSpPr>
        <p:spPr>
          <a:xfrm>
            <a:off x="998511" y="909862"/>
            <a:ext cx="7916888" cy="222364"/>
          </a:xfrm>
          <a:prstGeom prst="rect">
            <a:avLst/>
          </a:prstGeom>
          <a:noFill/>
        </p:spPr>
        <p:txBody>
          <a:bodyPr wrap="square" lIns="68580" tIns="34290" rIns="68580" bIns="34290" anchor="ctr">
            <a:noAutofit/>
          </a:bodyPr>
          <a:lstStyle/>
          <a:p>
            <a:r>
              <a:rPr lang="zh-CN" altLang="en-US" sz="1350" b="1" dirty="0">
                <a:solidFill>
                  <a:prstClr val="black"/>
                </a:solidFill>
              </a:rPr>
              <a:t>跟踪路由应用</a:t>
            </a:r>
            <a:r>
              <a:rPr lang="en-US" altLang="zh-CN" sz="1350" b="1" dirty="0">
                <a:solidFill>
                  <a:prstClr val="black"/>
                </a:solidFill>
              </a:rPr>
              <a:t>traceroute</a:t>
            </a:r>
            <a:r>
              <a:rPr lang="zh-CN" altLang="en-US" sz="1350" b="1" dirty="0">
                <a:solidFill>
                  <a:prstClr val="black"/>
                </a:solidFill>
              </a:rPr>
              <a:t>，用于</a:t>
            </a:r>
            <a:r>
              <a:rPr lang="zh-CN" altLang="en-US" sz="1350" b="1" dirty="0">
                <a:solidFill>
                  <a:srgbClr val="4F81BD">
                    <a:lumMod val="75000"/>
                  </a:srgbClr>
                </a:solidFill>
              </a:rPr>
              <a:t>探测</a:t>
            </a:r>
            <a:r>
              <a:rPr lang="en-US" altLang="zh-CN" sz="1350" b="1" dirty="0">
                <a:solidFill>
                  <a:srgbClr val="4F81BD">
                    <a:lumMod val="75000"/>
                  </a:srgbClr>
                </a:solidFill>
              </a:rPr>
              <a:t>IP</a:t>
            </a:r>
            <a:r>
              <a:rPr lang="zh-CN" altLang="en-US" sz="1350" b="1" dirty="0">
                <a:solidFill>
                  <a:srgbClr val="4F81BD">
                    <a:lumMod val="75000"/>
                  </a:srgbClr>
                </a:solidFill>
              </a:rPr>
              <a:t>数据报从源主机到达目的主机要经过哪些路由器</a:t>
            </a:r>
            <a:r>
              <a:rPr lang="zh-CN" altLang="en-US" sz="1350" b="1" dirty="0">
                <a:solidFill>
                  <a:prstClr val="black"/>
                </a:solidFill>
              </a:rPr>
              <a:t>。</a:t>
            </a:r>
            <a:endParaRPr lang="en-US" altLang="zh-CN" sz="1350" b="1" dirty="0">
              <a:solidFill>
                <a:prstClr val="black"/>
              </a:solidFill>
            </a:endParaRPr>
          </a:p>
        </p:txBody>
      </p:sp>
      <p:sp>
        <p:nvSpPr>
          <p:cNvPr id="28" name="矩形 27"/>
          <p:cNvSpPr/>
          <p:nvPr/>
        </p:nvSpPr>
        <p:spPr>
          <a:xfrm>
            <a:off x="805781" y="929408"/>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sp>
        <p:nvSpPr>
          <p:cNvPr id="31" name="íşlïḍè"/>
          <p:cNvSpPr txBox="1"/>
          <p:nvPr/>
        </p:nvSpPr>
        <p:spPr>
          <a:xfrm>
            <a:off x="1006006" y="1226791"/>
            <a:ext cx="7666188" cy="461215"/>
          </a:xfrm>
          <a:prstGeom prst="rect">
            <a:avLst/>
          </a:prstGeom>
          <a:noFill/>
        </p:spPr>
        <p:txBody>
          <a:bodyPr wrap="square" lIns="68580" tIns="34290" rIns="68580" bIns="34290" anchor="ctr">
            <a:noAutofit/>
          </a:bodyPr>
          <a:lstStyle/>
          <a:p>
            <a:r>
              <a:rPr lang="zh-CN" altLang="en-US" sz="1350" b="1" dirty="0">
                <a:solidFill>
                  <a:prstClr val="black"/>
                </a:solidFill>
              </a:rPr>
              <a:t>在</a:t>
            </a:r>
            <a:r>
              <a:rPr lang="en-US" altLang="zh-CN" sz="1350" b="1" dirty="0">
                <a:solidFill>
                  <a:srgbClr val="4F81BD">
                    <a:lumMod val="75000"/>
                  </a:srgbClr>
                </a:solidFill>
              </a:rPr>
              <a:t>Windows</a:t>
            </a:r>
            <a:r>
              <a:rPr lang="zh-CN" altLang="en-US" sz="1350" b="1" dirty="0">
                <a:solidFill>
                  <a:srgbClr val="4F81BD">
                    <a:lumMod val="75000"/>
                  </a:srgbClr>
                </a:solidFill>
              </a:rPr>
              <a:t>版本</a:t>
            </a:r>
            <a:r>
              <a:rPr lang="zh-CN" altLang="en-US" sz="1350" b="1" dirty="0">
                <a:solidFill>
                  <a:prstClr val="black"/>
                </a:solidFill>
              </a:rPr>
              <a:t>中，具体命令为“</a:t>
            </a:r>
            <a:r>
              <a:rPr lang="en-US" altLang="zh-CN" sz="1350" b="1" dirty="0" err="1">
                <a:solidFill>
                  <a:srgbClr val="4F81BD">
                    <a:lumMod val="75000"/>
                  </a:srgbClr>
                </a:solidFill>
              </a:rPr>
              <a:t>tracert</a:t>
            </a:r>
            <a:r>
              <a:rPr lang="zh-CN" altLang="en-US" sz="1350" b="1" dirty="0">
                <a:solidFill>
                  <a:prstClr val="black"/>
                </a:solidFill>
              </a:rPr>
              <a:t>”，其</a:t>
            </a:r>
            <a:r>
              <a:rPr lang="zh-CN" altLang="en-US" sz="1350" b="1" dirty="0">
                <a:solidFill>
                  <a:srgbClr val="4F81BD">
                    <a:lumMod val="75000"/>
                  </a:srgbClr>
                </a:solidFill>
              </a:rPr>
              <a:t>应用层直接使用网际层的</a:t>
            </a:r>
            <a:r>
              <a:rPr lang="en-US" altLang="zh-CN" sz="1350" b="1" dirty="0">
                <a:solidFill>
                  <a:srgbClr val="4F81BD">
                    <a:lumMod val="75000"/>
                  </a:srgbClr>
                </a:solidFill>
              </a:rPr>
              <a:t>ICMP</a:t>
            </a:r>
            <a:r>
              <a:rPr lang="zh-CN" altLang="en-US" sz="1350" b="1" dirty="0">
                <a:solidFill>
                  <a:srgbClr val="4F81BD">
                    <a:lumMod val="75000"/>
                  </a:srgbClr>
                </a:solidFill>
              </a:rPr>
              <a:t>协议</a:t>
            </a:r>
            <a:r>
              <a:rPr lang="zh-CN" altLang="en-US" sz="1350" b="1" dirty="0">
                <a:solidFill>
                  <a:prstClr val="black"/>
                </a:solidFill>
              </a:rPr>
              <a:t>，所使用的</a:t>
            </a:r>
            <a:r>
              <a:rPr lang="en-US" altLang="zh-CN" sz="1350" b="1" dirty="0">
                <a:solidFill>
                  <a:srgbClr val="4F81BD">
                    <a:lumMod val="75000"/>
                  </a:srgbClr>
                </a:solidFill>
              </a:rPr>
              <a:t>ICMP</a:t>
            </a:r>
            <a:r>
              <a:rPr lang="zh-CN" altLang="en-US" sz="1350" b="1" dirty="0">
                <a:solidFill>
                  <a:srgbClr val="4F81BD">
                    <a:lumMod val="75000"/>
                  </a:srgbClr>
                </a:solidFill>
              </a:rPr>
              <a:t>报文类型有回送请求和回答报文以及差错报告报文</a:t>
            </a:r>
            <a:r>
              <a:rPr lang="zh-CN" altLang="en-US" sz="1350" b="1" dirty="0">
                <a:solidFill>
                  <a:prstClr val="black"/>
                </a:solidFill>
              </a:rPr>
              <a:t>。</a:t>
            </a:r>
            <a:endParaRPr lang="en-US" altLang="zh-CN" sz="1350" b="1" dirty="0">
              <a:solidFill>
                <a:prstClr val="black"/>
              </a:solidFill>
            </a:endParaRPr>
          </a:p>
        </p:txBody>
      </p:sp>
      <p:sp>
        <p:nvSpPr>
          <p:cNvPr id="15" name="矩形 14"/>
          <p:cNvSpPr/>
          <p:nvPr/>
        </p:nvSpPr>
        <p:spPr>
          <a:xfrm>
            <a:off x="805781" y="1252023"/>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pic>
        <p:nvPicPr>
          <p:cNvPr id="3" name="图片 2"/>
          <p:cNvPicPr>
            <a:picLocks noChangeAspect="1"/>
          </p:cNvPicPr>
          <p:nvPr/>
        </p:nvPicPr>
        <p:blipFill>
          <a:blip r:embed="rId3"/>
          <a:stretch>
            <a:fillRect/>
          </a:stretch>
        </p:blipFill>
        <p:spPr>
          <a:xfrm>
            <a:off x="1099820" y="1782445"/>
            <a:ext cx="6944360" cy="3128645"/>
          </a:xfrm>
          <a:prstGeom prst="rect">
            <a:avLst/>
          </a:prstGeom>
        </p:spPr>
      </p:pic>
    </p:spTree>
    <p:custDataLst>
      <p:tags r:id="rId1"/>
    </p:custDataLst>
    <p:extLst>
      <p:ext uri="{BB962C8B-B14F-4D97-AF65-F5344CB8AC3E}">
        <p14:creationId xmlns:p14="http://schemas.microsoft.com/office/powerpoint/2010/main" val="16218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1+#ppt_w/2"/>
                                          </p:val>
                                        </p:tav>
                                        <p:tav tm="100000">
                                          <p:val>
                                            <p:strVal val="#ppt_x"/>
                                          </p:val>
                                        </p:tav>
                                      </p:tavLst>
                                    </p:anim>
                                    <p:anim calcmode="lin" valueType="num">
                                      <p:cBhvr additive="base">
                                        <p:cTn id="8"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 calcmode="lin" valueType="num">
                                      <p:cBhvr>
                                        <p:cTn id="13" dur="500" fill="hold"/>
                                        <p:tgtEl>
                                          <p:spTgt spid="28"/>
                                        </p:tgtEl>
                                        <p:attrNameLst>
                                          <p:attrName>ppt_w</p:attrName>
                                        </p:attrNameLst>
                                      </p:cBhvr>
                                      <p:tavLst>
                                        <p:tav tm="0">
                                          <p:val>
                                            <p:fltVal val="0"/>
                                          </p:val>
                                        </p:tav>
                                        <p:tav tm="100000">
                                          <p:val>
                                            <p:strVal val="#ppt_w"/>
                                          </p:val>
                                        </p:tav>
                                      </p:tavLst>
                                    </p:anim>
                                    <p:anim calcmode="lin" valueType="num">
                                      <p:cBhvr>
                                        <p:cTn id="14" dur="500" fill="hold"/>
                                        <p:tgtEl>
                                          <p:spTgt spid="28"/>
                                        </p:tgtEl>
                                        <p:attrNameLst>
                                          <p:attrName>ppt_h</p:attrName>
                                        </p:attrNameLst>
                                      </p:cBhvr>
                                      <p:tavLst>
                                        <p:tav tm="0">
                                          <p:val>
                                            <p:fltVal val="0"/>
                                          </p:val>
                                        </p:tav>
                                        <p:tav tm="100000">
                                          <p:val>
                                            <p:strVal val="#ppt_h"/>
                                          </p:val>
                                        </p:tav>
                                      </p:tavLst>
                                    </p:anim>
                                    <p:anim calcmode="lin" valueType="num">
                                      <p:cBhvr>
                                        <p:cTn id="15" dur="500" fill="hold"/>
                                        <p:tgtEl>
                                          <p:spTgt spid="28"/>
                                        </p:tgtEl>
                                        <p:attrNameLst>
                                          <p:attrName>style.rotation</p:attrName>
                                        </p:attrNameLst>
                                      </p:cBhvr>
                                      <p:tavLst>
                                        <p:tav tm="0">
                                          <p:val>
                                            <p:fltVal val="360"/>
                                          </p:val>
                                        </p:tav>
                                        <p:tav tm="100000">
                                          <p:val>
                                            <p:fltVal val="0"/>
                                          </p:val>
                                        </p:tav>
                                      </p:tavLst>
                                    </p:anim>
                                    <p:animEffect transition="in" filter="fade">
                                      <p:cBhvr>
                                        <p:cTn id="16" dur="500"/>
                                        <p:tgtEl>
                                          <p:spTgt spid="28"/>
                                        </p:tgtEl>
                                      </p:cBhvr>
                                    </p:animEffect>
                                  </p:childTnLst>
                                </p:cTn>
                              </p:par>
                            </p:childTnLst>
                          </p:cTn>
                        </p:par>
                        <p:par>
                          <p:cTn id="17" fill="hold">
                            <p:stCondLst>
                              <p:cond delay="50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27"/>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 calcmode="lin" valueType="num">
                                      <p:cBhvr>
                                        <p:cTn id="26" dur="500" fill="hold"/>
                                        <p:tgtEl>
                                          <p:spTgt spid="15"/>
                                        </p:tgtEl>
                                        <p:attrNameLst>
                                          <p:attrName>style.rotation</p:attrName>
                                        </p:attrNameLst>
                                      </p:cBhvr>
                                      <p:tavLst>
                                        <p:tav tm="0">
                                          <p:val>
                                            <p:fltVal val="360"/>
                                          </p:val>
                                        </p:tav>
                                        <p:tav tm="100000">
                                          <p:val>
                                            <p:fltVal val="0"/>
                                          </p:val>
                                        </p:tav>
                                      </p:tavLst>
                                    </p:anim>
                                    <p:animEffect transition="in" filter="fade">
                                      <p:cBhvr>
                                        <p:cTn id="27" dur="500"/>
                                        <p:tgtEl>
                                          <p:spTgt spid="15"/>
                                        </p:tgtEl>
                                      </p:cBhvr>
                                    </p:animEffect>
                                  </p:childTnLst>
                                </p:cTn>
                              </p:par>
                            </p:childTnLst>
                          </p:cTn>
                        </p:par>
                        <p:par>
                          <p:cTn id="28" fill="hold">
                            <p:stCondLst>
                              <p:cond delay="500"/>
                            </p:stCondLst>
                            <p:childTnLst>
                              <p:par>
                                <p:cTn id="29" presetID="1" presetClass="entr" presetSubtype="0" fill="hold" grpId="0" nodeType="afterEffect">
                                  <p:stCondLst>
                                    <p:cond delay="0"/>
                                  </p:stCondLst>
                                  <p:iterate type="lt">
                                    <p:tmAbs val="100"/>
                                  </p:iterate>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bldLvl="0" animBg="1"/>
      <p:bldP spid="31" grpId="0"/>
      <p:bldP spid="15"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676835"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Impact" panose="020B0806030902050204" pitchFamily="34" charset="0"/>
                </a:rPr>
                <a:t>03</a:t>
              </a:r>
              <a:endParaRPr lang="zh-CN" altLang="en-US" sz="1200" dirty="0">
                <a:solidFill>
                  <a:prstClr val="white"/>
                </a:solidFill>
                <a:latin typeface="Impact" panose="020B0806030902050204" pitchFamily="34" charset="0"/>
              </a:endParaRPr>
            </a:p>
          </p:txBody>
        </p:sp>
        <p:sp>
          <p:nvSpPr>
            <p:cNvPr id="88" name="文本框 87"/>
            <p:cNvSpPr txBox="1"/>
            <p:nvPr/>
          </p:nvSpPr>
          <p:spPr>
            <a:xfrm>
              <a:off x="1100951" y="898245"/>
              <a:ext cx="5114366"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的典型应用</a:t>
              </a:r>
            </a:p>
          </p:txBody>
        </p:sp>
      </p:grpSp>
      <p:sp>
        <p:nvSpPr>
          <p:cNvPr id="26" name="文本框 25"/>
          <p:cNvSpPr txBox="1"/>
          <p:nvPr/>
        </p:nvSpPr>
        <p:spPr>
          <a:xfrm>
            <a:off x="2100308" y="552210"/>
            <a:ext cx="2322092"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跟踪路由</a:t>
            </a:r>
          </a:p>
        </p:txBody>
      </p:sp>
      <p:sp>
        <p:nvSpPr>
          <p:cNvPr id="31" name="íşlïḍè"/>
          <p:cNvSpPr txBox="1"/>
          <p:nvPr/>
        </p:nvSpPr>
        <p:spPr>
          <a:xfrm>
            <a:off x="1002521" y="871823"/>
            <a:ext cx="7912880" cy="461215"/>
          </a:xfrm>
          <a:prstGeom prst="rect">
            <a:avLst/>
          </a:prstGeom>
          <a:noFill/>
        </p:spPr>
        <p:txBody>
          <a:bodyPr wrap="square" lIns="68580" tIns="34290" rIns="68580" bIns="34290" anchor="ctr">
            <a:noAutofit/>
          </a:bodyPr>
          <a:lstStyle/>
          <a:p>
            <a:r>
              <a:rPr lang="zh-CN" altLang="en-US" sz="1350" b="1" dirty="0">
                <a:solidFill>
                  <a:prstClr val="black"/>
                </a:solidFill>
              </a:rPr>
              <a:t>在</a:t>
            </a:r>
            <a:r>
              <a:rPr lang="en-US" altLang="zh-CN" sz="1350" b="1" dirty="0">
                <a:solidFill>
                  <a:srgbClr val="4F81BD">
                    <a:lumMod val="75000"/>
                  </a:srgbClr>
                </a:solidFill>
              </a:rPr>
              <a:t>Windows</a:t>
            </a:r>
            <a:r>
              <a:rPr lang="zh-CN" altLang="en-US" sz="1350" b="1" dirty="0">
                <a:solidFill>
                  <a:srgbClr val="4F81BD">
                    <a:lumMod val="75000"/>
                  </a:srgbClr>
                </a:solidFill>
              </a:rPr>
              <a:t>版本</a:t>
            </a:r>
            <a:r>
              <a:rPr lang="zh-CN" altLang="en-US" sz="1350" b="1" dirty="0">
                <a:solidFill>
                  <a:prstClr val="black"/>
                </a:solidFill>
              </a:rPr>
              <a:t>中，具体命令为“</a:t>
            </a:r>
            <a:r>
              <a:rPr lang="en-US" altLang="zh-CN" sz="1350" b="1" dirty="0" err="1">
                <a:solidFill>
                  <a:srgbClr val="4F81BD">
                    <a:lumMod val="75000"/>
                  </a:srgbClr>
                </a:solidFill>
              </a:rPr>
              <a:t>tracert</a:t>
            </a:r>
            <a:r>
              <a:rPr lang="zh-CN" altLang="en-US" sz="1350" b="1" dirty="0">
                <a:solidFill>
                  <a:prstClr val="black"/>
                </a:solidFill>
              </a:rPr>
              <a:t>”，其</a:t>
            </a:r>
            <a:r>
              <a:rPr lang="zh-CN" altLang="en-US" sz="1350" b="1" dirty="0">
                <a:solidFill>
                  <a:srgbClr val="4F81BD">
                    <a:lumMod val="75000"/>
                  </a:srgbClr>
                </a:solidFill>
              </a:rPr>
              <a:t>应用层直接使用网际层的</a:t>
            </a:r>
            <a:r>
              <a:rPr lang="en-US" altLang="zh-CN" sz="1350" b="1" dirty="0">
                <a:solidFill>
                  <a:srgbClr val="4F81BD">
                    <a:lumMod val="75000"/>
                  </a:srgbClr>
                </a:solidFill>
              </a:rPr>
              <a:t>ICMP</a:t>
            </a:r>
            <a:r>
              <a:rPr lang="zh-CN" altLang="en-US" sz="1350" b="1" dirty="0">
                <a:solidFill>
                  <a:srgbClr val="4F81BD">
                    <a:lumMod val="75000"/>
                  </a:srgbClr>
                </a:solidFill>
              </a:rPr>
              <a:t>协议</a:t>
            </a:r>
            <a:r>
              <a:rPr lang="zh-CN" altLang="en-US" sz="1350" b="1" dirty="0">
                <a:solidFill>
                  <a:prstClr val="black"/>
                </a:solidFill>
              </a:rPr>
              <a:t>，所使用的</a:t>
            </a:r>
            <a:r>
              <a:rPr lang="en-US" altLang="zh-CN" sz="1350" b="1" dirty="0">
                <a:solidFill>
                  <a:srgbClr val="4F81BD">
                    <a:lumMod val="75000"/>
                  </a:srgbClr>
                </a:solidFill>
              </a:rPr>
              <a:t>ICMP</a:t>
            </a:r>
            <a:r>
              <a:rPr lang="zh-CN" altLang="en-US" sz="1350" b="1" dirty="0">
                <a:solidFill>
                  <a:srgbClr val="4F81BD">
                    <a:lumMod val="75000"/>
                  </a:srgbClr>
                </a:solidFill>
              </a:rPr>
              <a:t>报文类型有回送请求和回答报文以及差错报告报文</a:t>
            </a:r>
            <a:r>
              <a:rPr lang="zh-CN" altLang="en-US" sz="1350" b="1" dirty="0">
                <a:solidFill>
                  <a:prstClr val="black"/>
                </a:solidFill>
              </a:rPr>
              <a:t>。</a:t>
            </a:r>
            <a:endParaRPr lang="en-US" altLang="zh-CN" sz="1350" b="1" dirty="0">
              <a:solidFill>
                <a:prstClr val="black"/>
              </a:solidFill>
            </a:endParaRPr>
          </a:p>
        </p:txBody>
      </p:sp>
      <p:sp>
        <p:nvSpPr>
          <p:cNvPr id="32" name="矩形 31"/>
          <p:cNvSpPr/>
          <p:nvPr/>
        </p:nvSpPr>
        <p:spPr>
          <a:xfrm>
            <a:off x="809789" y="901454"/>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6" name="组合 15"/>
          <p:cNvGrpSpPr/>
          <p:nvPr/>
        </p:nvGrpSpPr>
        <p:grpSpPr>
          <a:xfrm>
            <a:off x="1133994" y="2667882"/>
            <a:ext cx="6887693" cy="778235"/>
            <a:chOff x="1511992" y="4274223"/>
            <a:chExt cx="9183590" cy="1037646"/>
          </a:xfrm>
        </p:grpSpPr>
        <p:cxnSp>
          <p:nvCxnSpPr>
            <p:cNvPr id="17" name="直接连接符 16"/>
            <p:cNvCxnSpPr/>
            <p:nvPr/>
          </p:nvCxnSpPr>
          <p:spPr>
            <a:xfrm>
              <a:off x="1984000" y="4759698"/>
              <a:ext cx="8239573"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图形 109"/>
            <p:cNvSpPr/>
            <p:nvPr/>
          </p:nvSpPr>
          <p:spPr>
            <a:xfrm>
              <a:off x="3070906"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N1</a:t>
              </a:r>
              <a:endParaRPr lang="zh-CN" altLang="en-US" sz="1350" b="1" dirty="0">
                <a:solidFill>
                  <a:prstClr val="black"/>
                </a:solidFill>
              </a:endParaRPr>
            </a:p>
          </p:txBody>
        </p:sp>
        <p:pic>
          <p:nvPicPr>
            <p:cNvPr id="19"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2734" y="4560457"/>
              <a:ext cx="402740" cy="326027"/>
            </a:xfrm>
            <a:prstGeom prst="rect">
              <a:avLst/>
            </a:prstGeom>
          </p:spPr>
        </p:pic>
        <p:sp>
          <p:nvSpPr>
            <p:cNvPr id="20" name="文本框 50"/>
            <p:cNvSpPr txBox="1"/>
            <p:nvPr/>
          </p:nvSpPr>
          <p:spPr>
            <a:xfrm>
              <a:off x="4393533" y="4913089"/>
              <a:ext cx="691729"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R1</a:t>
              </a:r>
              <a:endParaRPr lang="zh-CN" altLang="en-US" sz="1350" b="1" dirty="0">
                <a:solidFill>
                  <a:prstClr val="black"/>
                </a:solidFill>
              </a:endParaRPr>
            </a:p>
          </p:txBody>
        </p:sp>
        <p:sp>
          <p:nvSpPr>
            <p:cNvPr id="21" name="图形 109"/>
            <p:cNvSpPr/>
            <p:nvPr/>
          </p:nvSpPr>
          <p:spPr>
            <a:xfrm>
              <a:off x="5810273"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N2</a:t>
              </a:r>
              <a:endParaRPr lang="zh-CN" altLang="en-US" sz="1350" b="1" dirty="0">
                <a:solidFill>
                  <a:prstClr val="black"/>
                </a:solidFill>
              </a:endParaRPr>
            </a:p>
          </p:txBody>
        </p:sp>
        <p:pic>
          <p:nvPicPr>
            <p:cNvPr id="22"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2101" y="4560457"/>
              <a:ext cx="402740" cy="326027"/>
            </a:xfrm>
            <a:prstGeom prst="rect">
              <a:avLst/>
            </a:prstGeom>
          </p:spPr>
        </p:pic>
        <p:sp>
          <p:nvSpPr>
            <p:cNvPr id="23" name="文本框 50"/>
            <p:cNvSpPr txBox="1"/>
            <p:nvPr/>
          </p:nvSpPr>
          <p:spPr>
            <a:xfrm>
              <a:off x="7159214" y="4913089"/>
              <a:ext cx="642793"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R2</a:t>
              </a:r>
              <a:endParaRPr lang="zh-CN" altLang="en-US" sz="1350" b="1" dirty="0">
                <a:solidFill>
                  <a:prstClr val="black"/>
                </a:solidFill>
              </a:endParaRPr>
            </a:p>
          </p:txBody>
        </p:sp>
        <p:sp>
          <p:nvSpPr>
            <p:cNvPr id="24" name="图形 109"/>
            <p:cNvSpPr/>
            <p:nvPr/>
          </p:nvSpPr>
          <p:spPr>
            <a:xfrm>
              <a:off x="8549640"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N3</a:t>
              </a:r>
              <a:endParaRPr lang="zh-CN" altLang="en-US" sz="1350" b="1" dirty="0">
                <a:solidFill>
                  <a:prstClr val="black"/>
                </a:solidFill>
              </a:endParaRPr>
            </a:p>
          </p:txBody>
        </p:sp>
        <p:pic>
          <p:nvPicPr>
            <p:cNvPr id="25"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3832" y="4274223"/>
              <a:ext cx="691750" cy="669070"/>
            </a:xfrm>
            <a:prstGeom prst="rect">
              <a:avLst/>
            </a:prstGeom>
          </p:spPr>
        </p:pic>
        <p:sp>
          <p:nvSpPr>
            <p:cNvPr id="33" name="文本框 32"/>
            <p:cNvSpPr txBox="1"/>
            <p:nvPr/>
          </p:nvSpPr>
          <p:spPr>
            <a:xfrm>
              <a:off x="10084046" y="4913089"/>
              <a:ext cx="587028" cy="398780"/>
            </a:xfrm>
            <a:prstGeom prst="rect">
              <a:avLst/>
            </a:prstGeom>
            <a:noFill/>
          </p:spPr>
          <p:txBody>
            <a:bodyPr wrap="square">
              <a:spAutoFit/>
            </a:bodyPr>
            <a:lstStyle/>
            <a:p>
              <a:pPr algn="ctr"/>
              <a:r>
                <a:rPr lang="en-US" altLang="zh-CN" sz="1350" b="1" dirty="0">
                  <a:solidFill>
                    <a:prstClr val="black"/>
                  </a:solidFill>
                </a:rPr>
                <a:t>H2</a:t>
              </a:r>
              <a:endParaRPr lang="zh-CN" altLang="en-US" sz="1350" b="1" dirty="0">
                <a:solidFill>
                  <a:prstClr val="black"/>
                </a:solidFill>
              </a:endParaRPr>
            </a:p>
          </p:txBody>
        </p:sp>
        <p:pic>
          <p:nvPicPr>
            <p:cNvPr id="34"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92" y="4274223"/>
              <a:ext cx="691750" cy="669070"/>
            </a:xfrm>
            <a:prstGeom prst="rect">
              <a:avLst/>
            </a:prstGeom>
          </p:spPr>
        </p:pic>
        <p:sp>
          <p:nvSpPr>
            <p:cNvPr id="35" name="文本框 34"/>
            <p:cNvSpPr txBox="1"/>
            <p:nvPr/>
          </p:nvSpPr>
          <p:spPr>
            <a:xfrm>
              <a:off x="1523150" y="4913089"/>
              <a:ext cx="691729" cy="398780"/>
            </a:xfrm>
            <a:prstGeom prst="rect">
              <a:avLst/>
            </a:prstGeom>
            <a:noFill/>
          </p:spPr>
          <p:txBody>
            <a:bodyPr wrap="square">
              <a:spAutoFit/>
            </a:bodyPr>
            <a:lstStyle/>
            <a:p>
              <a:pPr algn="ctr"/>
              <a:r>
                <a:rPr lang="en-US" altLang="zh-CN" sz="1350" b="1" dirty="0">
                  <a:solidFill>
                    <a:prstClr val="black"/>
                  </a:solidFill>
                </a:rPr>
                <a:t>H1</a:t>
              </a:r>
              <a:endParaRPr lang="zh-CN" altLang="en-US" sz="1350" b="1" dirty="0">
                <a:solidFill>
                  <a:prstClr val="black"/>
                </a:solidFill>
              </a:endParaRPr>
            </a:p>
          </p:txBody>
        </p:sp>
      </p:grpSp>
      <p:grpSp>
        <p:nvGrpSpPr>
          <p:cNvPr id="2" name="组合 1"/>
          <p:cNvGrpSpPr/>
          <p:nvPr/>
        </p:nvGrpSpPr>
        <p:grpSpPr>
          <a:xfrm>
            <a:off x="1488001" y="1659938"/>
            <a:ext cx="6356155" cy="1007944"/>
            <a:chOff x="1984001" y="2213250"/>
            <a:chExt cx="8474873" cy="1343926"/>
          </a:xfrm>
        </p:grpSpPr>
        <p:cxnSp>
          <p:nvCxnSpPr>
            <p:cNvPr id="37" name="连接符: 曲线 36"/>
            <p:cNvCxnSpPr/>
            <p:nvPr/>
          </p:nvCxnSpPr>
          <p:spPr>
            <a:xfrm rot="16200000" flipH="1">
              <a:off x="6207008" y="-694690"/>
              <a:ext cx="28858" cy="8474873"/>
            </a:xfrm>
            <a:prstGeom prst="curvedConnector3">
              <a:avLst>
                <a:gd name="adj1" fmla="val -4355278"/>
              </a:avLst>
            </a:prstGeom>
            <a:ln w="63500">
              <a:solidFill>
                <a:srgbClr val="00B0F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532734" y="2213250"/>
              <a:ext cx="3685157" cy="675640"/>
            </a:xfrm>
            <a:prstGeom prst="rect">
              <a:avLst/>
            </a:prstGeom>
            <a:solidFill>
              <a:schemeClr val="bg1"/>
            </a:solidFill>
          </p:spPr>
          <p:txBody>
            <a:bodyPr wrap="square" rtlCol="0">
              <a:spAutoFit/>
            </a:bodyPr>
            <a:lstStyle/>
            <a:p>
              <a:pPr algn="ctr"/>
              <a:r>
                <a:rPr lang="en-US" altLang="zh-CN" sz="1350" b="1" dirty="0">
                  <a:solidFill>
                    <a:srgbClr val="00B0F0"/>
                  </a:solidFill>
                </a:rPr>
                <a:t>H1</a:t>
              </a:r>
              <a:r>
                <a:rPr lang="zh-CN" altLang="en-US" sz="1350" b="1" dirty="0">
                  <a:solidFill>
                    <a:srgbClr val="00B0F0"/>
                  </a:solidFill>
                </a:rPr>
                <a:t>想知道到达</a:t>
              </a:r>
              <a:r>
                <a:rPr lang="en-US" altLang="zh-CN" sz="1350" b="1" dirty="0">
                  <a:solidFill>
                    <a:srgbClr val="00B0F0"/>
                  </a:solidFill>
                </a:rPr>
                <a:t>H2</a:t>
              </a:r>
              <a:r>
                <a:rPr lang="zh-CN" altLang="en-US" sz="1350" b="1" dirty="0">
                  <a:solidFill>
                    <a:srgbClr val="00B0F0"/>
                  </a:solidFill>
                </a:rPr>
                <a:t>要经过哪些路由器</a:t>
              </a:r>
            </a:p>
          </p:txBody>
        </p:sp>
      </p:grpSp>
      <p:sp>
        <p:nvSpPr>
          <p:cNvPr id="4" name="标注: 右箭头 3"/>
          <p:cNvSpPr/>
          <p:nvPr/>
        </p:nvSpPr>
        <p:spPr>
          <a:xfrm>
            <a:off x="1785296" y="2362391"/>
            <a:ext cx="1609208" cy="631287"/>
          </a:xfrm>
          <a:prstGeom prst="rightArrowCallout">
            <a:avLst>
              <a:gd name="adj1" fmla="val 25000"/>
              <a:gd name="adj2" fmla="val 25000"/>
              <a:gd name="adj3" fmla="val 25000"/>
              <a:gd name="adj4" fmla="val 87066"/>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prstClr val="black"/>
              </a:solidFill>
            </a:endParaRPr>
          </a:p>
        </p:txBody>
      </p:sp>
      <p:sp>
        <p:nvSpPr>
          <p:cNvPr id="3" name="矩形 2"/>
          <p:cNvSpPr/>
          <p:nvPr/>
        </p:nvSpPr>
        <p:spPr>
          <a:xfrm>
            <a:off x="1893989" y="2656473"/>
            <a:ext cx="1184115" cy="290594"/>
          </a:xfrm>
          <a:prstGeom prst="rect">
            <a:avLst/>
          </a:prstGeom>
          <a:solidFill>
            <a:schemeClr val="accent3"/>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solidFill>
                  <a:prstClr val="white"/>
                </a:solidFill>
              </a:rPr>
              <a:t>ICMP</a:t>
            </a:r>
            <a:r>
              <a:rPr lang="zh-CN" altLang="en-US" sz="1200" b="1" dirty="0">
                <a:solidFill>
                  <a:prstClr val="white"/>
                </a:solidFill>
              </a:rPr>
              <a:t>回送请求</a:t>
            </a:r>
          </a:p>
        </p:txBody>
      </p:sp>
      <p:sp>
        <p:nvSpPr>
          <p:cNvPr id="5" name="文本框 4"/>
          <p:cNvSpPr txBox="1"/>
          <p:nvPr/>
        </p:nvSpPr>
        <p:spPr>
          <a:xfrm>
            <a:off x="2035490" y="2359943"/>
            <a:ext cx="981829" cy="368300"/>
          </a:xfrm>
          <a:prstGeom prst="rect">
            <a:avLst/>
          </a:prstGeom>
          <a:noFill/>
        </p:spPr>
        <p:txBody>
          <a:bodyPr wrap="square" rtlCol="0">
            <a:spAutoFit/>
          </a:bodyPr>
          <a:lstStyle/>
          <a:p>
            <a:pPr algn="ctr"/>
            <a:r>
              <a:rPr lang="en-US" altLang="zh-CN" b="1" dirty="0">
                <a:solidFill>
                  <a:prstClr val="black"/>
                </a:solidFill>
              </a:rPr>
              <a:t>TTL=1</a:t>
            </a:r>
            <a:endParaRPr lang="zh-CN" altLang="en-US" b="1" dirty="0">
              <a:solidFill>
                <a:prstClr val="black"/>
              </a:solidFill>
            </a:endParaRPr>
          </a:p>
        </p:txBody>
      </p:sp>
      <p:sp>
        <p:nvSpPr>
          <p:cNvPr id="39" name="文本框 38"/>
          <p:cNvSpPr txBox="1"/>
          <p:nvPr/>
        </p:nvSpPr>
        <p:spPr>
          <a:xfrm>
            <a:off x="3328297" y="2206194"/>
            <a:ext cx="1204807" cy="922020"/>
          </a:xfrm>
          <a:prstGeom prst="rect">
            <a:avLst/>
          </a:prstGeom>
          <a:noFill/>
        </p:spPr>
        <p:txBody>
          <a:bodyPr wrap="square" rtlCol="0">
            <a:spAutoFit/>
          </a:bodyPr>
          <a:lstStyle/>
          <a:p>
            <a:pPr algn="ctr"/>
            <a:r>
              <a:rPr lang="en-US" altLang="zh-CN" sz="1350" b="1" dirty="0">
                <a:solidFill>
                  <a:srgbClr val="4F81BD">
                    <a:lumMod val="75000"/>
                  </a:srgbClr>
                </a:solidFill>
              </a:rPr>
              <a:t>TTL</a:t>
            </a:r>
            <a:r>
              <a:rPr lang="zh-CN" altLang="en-US" sz="1350" b="1" dirty="0">
                <a:solidFill>
                  <a:srgbClr val="4F81BD">
                    <a:lumMod val="75000"/>
                  </a:srgbClr>
                </a:solidFill>
              </a:rPr>
              <a:t>减</a:t>
            </a:r>
            <a:r>
              <a:rPr lang="en-US" altLang="zh-CN" sz="1350" b="1" dirty="0">
                <a:solidFill>
                  <a:srgbClr val="4F81BD">
                    <a:lumMod val="75000"/>
                  </a:srgbClr>
                </a:solidFill>
              </a:rPr>
              <a:t>1</a:t>
            </a:r>
          </a:p>
          <a:p>
            <a:pPr algn="ctr"/>
            <a:r>
              <a:rPr lang="zh-CN" altLang="en-US" sz="1350" b="1" dirty="0">
                <a:solidFill>
                  <a:srgbClr val="4F81BD">
                    <a:lumMod val="75000"/>
                  </a:srgbClr>
                </a:solidFill>
              </a:rPr>
              <a:t>结果为</a:t>
            </a:r>
            <a:r>
              <a:rPr lang="en-US" altLang="zh-CN" sz="1350" b="1" dirty="0">
                <a:solidFill>
                  <a:srgbClr val="4F81BD">
                    <a:lumMod val="75000"/>
                  </a:srgbClr>
                </a:solidFill>
              </a:rPr>
              <a:t>0</a:t>
            </a:r>
          </a:p>
          <a:p>
            <a:pPr algn="ctr"/>
            <a:r>
              <a:rPr lang="zh-CN" altLang="en-US" sz="1350" b="1" dirty="0">
                <a:solidFill>
                  <a:srgbClr val="4F81BD">
                    <a:lumMod val="75000"/>
                  </a:srgbClr>
                </a:solidFill>
              </a:rPr>
              <a:t>丢弃该数据报</a:t>
            </a:r>
          </a:p>
        </p:txBody>
      </p:sp>
      <p:grpSp>
        <p:nvGrpSpPr>
          <p:cNvPr id="40" name="组合 39"/>
          <p:cNvGrpSpPr/>
          <p:nvPr/>
        </p:nvGrpSpPr>
        <p:grpSpPr>
          <a:xfrm>
            <a:off x="1433009" y="3112905"/>
            <a:ext cx="1948160" cy="622250"/>
            <a:chOff x="2002371" y="4867240"/>
            <a:chExt cx="2597547" cy="829667"/>
          </a:xfrm>
        </p:grpSpPr>
        <p:sp>
          <p:nvSpPr>
            <p:cNvPr id="41" name="标注: 左箭头 40"/>
            <p:cNvSpPr/>
            <p:nvPr/>
          </p:nvSpPr>
          <p:spPr>
            <a:xfrm>
              <a:off x="2002371" y="4867240"/>
              <a:ext cx="2597547" cy="829667"/>
            </a:xfrm>
            <a:prstGeom prst="leftArrowCallout">
              <a:avLst>
                <a:gd name="adj1" fmla="val 25000"/>
                <a:gd name="adj2" fmla="val 25000"/>
                <a:gd name="adj3" fmla="val 20243"/>
                <a:gd name="adj4" fmla="val 89792"/>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endParaRPr lang="en-US" altLang="zh-CN" sz="1350" b="1" dirty="0">
                <a:solidFill>
                  <a:prstClr val="black"/>
                </a:solidFill>
              </a:endParaRPr>
            </a:p>
            <a:p>
              <a:pPr algn="ctr"/>
              <a:endParaRPr lang="en-US" altLang="zh-CN" sz="1350" b="1" dirty="0">
                <a:solidFill>
                  <a:prstClr val="black"/>
                </a:solidFill>
              </a:endParaRPr>
            </a:p>
            <a:p>
              <a:pPr algn="ctr"/>
              <a:endParaRPr lang="zh-CN" altLang="en-US" sz="1350" b="1" dirty="0">
                <a:solidFill>
                  <a:prstClr val="white"/>
                </a:solidFill>
              </a:endParaRPr>
            </a:p>
          </p:txBody>
        </p:sp>
        <p:sp>
          <p:nvSpPr>
            <p:cNvPr id="42" name="矩形 41"/>
            <p:cNvSpPr/>
            <p:nvPr/>
          </p:nvSpPr>
          <p:spPr>
            <a:xfrm>
              <a:off x="2330909" y="5210283"/>
              <a:ext cx="2201825" cy="387980"/>
            </a:xfrm>
            <a:prstGeom prst="rect">
              <a:avLst/>
            </a:prstGeom>
            <a:solidFill>
              <a:schemeClr val="accent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white"/>
                  </a:solidFill>
                </a:rPr>
                <a:t>ICMP</a:t>
              </a:r>
              <a:r>
                <a:rPr lang="zh-CN" altLang="en-US" sz="1350" b="1" dirty="0">
                  <a:solidFill>
                    <a:prstClr val="white"/>
                  </a:solidFill>
                </a:rPr>
                <a:t>差错报告报文</a:t>
              </a:r>
            </a:p>
          </p:txBody>
        </p:sp>
      </p:grpSp>
      <p:sp>
        <p:nvSpPr>
          <p:cNvPr id="43" name="对话气泡: 圆角矩形 42"/>
          <p:cNvSpPr/>
          <p:nvPr/>
        </p:nvSpPr>
        <p:spPr>
          <a:xfrm>
            <a:off x="1785296" y="3947004"/>
            <a:ext cx="1989071" cy="365514"/>
          </a:xfrm>
          <a:prstGeom prst="wedgeRoundRectCallout">
            <a:avLst>
              <a:gd name="adj1" fmla="val -10126"/>
              <a:gd name="adj2" fmla="val -135361"/>
              <a:gd name="adj3" fmla="val 16667"/>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350" b="1" dirty="0">
                <a:solidFill>
                  <a:prstClr val="black"/>
                </a:solidFill>
              </a:rPr>
              <a:t>类型：时间超过（超时）</a:t>
            </a:r>
          </a:p>
        </p:txBody>
      </p:sp>
      <p:sp>
        <p:nvSpPr>
          <p:cNvPr id="6" name="文本框 5"/>
          <p:cNvSpPr txBox="1"/>
          <p:nvPr/>
        </p:nvSpPr>
        <p:spPr>
          <a:xfrm>
            <a:off x="655013" y="4312518"/>
            <a:ext cx="2048798" cy="506730"/>
          </a:xfrm>
          <a:prstGeom prst="rect">
            <a:avLst/>
          </a:prstGeom>
          <a:noFill/>
        </p:spPr>
        <p:txBody>
          <a:bodyPr wrap="square" rtlCol="0">
            <a:spAutoFit/>
          </a:bodyPr>
          <a:lstStyle/>
          <a:p>
            <a:r>
              <a:rPr lang="en-US" altLang="zh-CN" sz="1350" b="1" dirty="0">
                <a:solidFill>
                  <a:srgbClr val="8064A2"/>
                </a:solidFill>
              </a:rPr>
              <a:t>H1</a:t>
            </a:r>
            <a:r>
              <a:rPr lang="zh-CN" altLang="en-US" sz="1350" b="1" dirty="0">
                <a:solidFill>
                  <a:srgbClr val="8064A2"/>
                </a:solidFill>
              </a:rPr>
              <a:t>知道了到达</a:t>
            </a:r>
            <a:r>
              <a:rPr lang="en-US" altLang="zh-CN" sz="1350" b="1" dirty="0">
                <a:solidFill>
                  <a:srgbClr val="8064A2"/>
                </a:solidFill>
              </a:rPr>
              <a:t>H2</a:t>
            </a:r>
            <a:r>
              <a:rPr lang="zh-CN" altLang="en-US" sz="1350" b="1" dirty="0">
                <a:solidFill>
                  <a:srgbClr val="8064A2"/>
                </a:solidFill>
              </a:rPr>
              <a:t>的</a:t>
            </a:r>
            <a:endParaRPr lang="en-US" altLang="zh-CN" sz="1350" b="1" dirty="0">
              <a:solidFill>
                <a:srgbClr val="8064A2"/>
              </a:solidFill>
            </a:endParaRPr>
          </a:p>
          <a:p>
            <a:r>
              <a:rPr lang="zh-CN" altLang="en-US" sz="1350" b="1" dirty="0">
                <a:solidFill>
                  <a:srgbClr val="8064A2"/>
                </a:solidFill>
              </a:rPr>
              <a:t>路径中的第一个路由器</a:t>
            </a:r>
          </a:p>
        </p:txBody>
      </p:sp>
    </p:spTree>
    <p:custDataLst>
      <p:tags r:id="rId1"/>
    </p:custDataLst>
    <p:extLst>
      <p:ext uri="{BB962C8B-B14F-4D97-AF65-F5344CB8AC3E}">
        <p14:creationId xmlns:p14="http://schemas.microsoft.com/office/powerpoint/2010/main" val="1176033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1000"/>
                                        <p:tgtEl>
                                          <p:spTgt spid="31"/>
                                        </p:tgtEl>
                                      </p:cBhvr>
                                    </p:animEffect>
                                    <p:anim calcmode="lin" valueType="num">
                                      <p:cBhvr>
                                        <p:cTn id="13" dur="1000" fill="hold"/>
                                        <p:tgtEl>
                                          <p:spTgt spid="31"/>
                                        </p:tgtEl>
                                        <p:attrNameLst>
                                          <p:attrName>ppt_x</p:attrName>
                                        </p:attrNameLst>
                                      </p:cBhvr>
                                      <p:tavLst>
                                        <p:tav tm="0">
                                          <p:val>
                                            <p:strVal val="#ppt_x"/>
                                          </p:val>
                                        </p:tav>
                                        <p:tav tm="100000">
                                          <p:val>
                                            <p:strVal val="#ppt_x"/>
                                          </p:val>
                                        </p:tav>
                                      </p:tavLst>
                                    </p:anim>
                                    <p:anim calcmode="lin" valueType="num">
                                      <p:cBhvr>
                                        <p:cTn id="14" dur="1000" fill="hold"/>
                                        <p:tgtEl>
                                          <p:spTgt spid="31"/>
                                        </p:tgtEl>
                                        <p:attrNameLst>
                                          <p:attrName>ppt_y</p:attrName>
                                        </p:attrNameLst>
                                      </p:cBhvr>
                                      <p:tavLst>
                                        <p:tav tm="0">
                                          <p:val>
                                            <p:strVal val="#ppt_y+.1"/>
                                          </p:val>
                                        </p:tav>
                                        <p:tav tm="100000">
                                          <p:val>
                                            <p:strVal val="#ppt_y"/>
                                          </p:val>
                                        </p:tav>
                                      </p:tavLst>
                                    </p:anim>
                                  </p:childTnLst>
                                </p:cTn>
                              </p:par>
                              <p:par>
                                <p:cTn id="15" presetID="30"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800" decel="100000"/>
                                        <p:tgtEl>
                                          <p:spTgt spid="16"/>
                                        </p:tgtEl>
                                      </p:cBhvr>
                                    </p:animEffect>
                                    <p:anim calcmode="lin" valueType="num">
                                      <p:cBhvr>
                                        <p:cTn id="18" dur="800" decel="100000" fill="hold"/>
                                        <p:tgtEl>
                                          <p:spTgt spid="16"/>
                                        </p:tgtEl>
                                        <p:attrNameLst>
                                          <p:attrName>style.rotation</p:attrName>
                                        </p:attrNameLst>
                                      </p:cBhvr>
                                      <p:tavLst>
                                        <p:tav tm="0">
                                          <p:val>
                                            <p:fltVal val="-90"/>
                                          </p:val>
                                        </p:tav>
                                        <p:tav tm="100000">
                                          <p:val>
                                            <p:fltVal val="0"/>
                                          </p:val>
                                        </p:tav>
                                      </p:tavLst>
                                    </p:anim>
                                    <p:anim calcmode="lin" valueType="num">
                                      <p:cBhvr>
                                        <p:cTn id="19" dur="800" decel="100000" fill="hold"/>
                                        <p:tgtEl>
                                          <p:spTgt spid="16"/>
                                        </p:tgtEl>
                                        <p:attrNameLst>
                                          <p:attrName>ppt_x</p:attrName>
                                        </p:attrNameLst>
                                      </p:cBhvr>
                                      <p:tavLst>
                                        <p:tav tm="0">
                                          <p:val>
                                            <p:strVal val="#ppt_x+0.4"/>
                                          </p:val>
                                        </p:tav>
                                        <p:tav tm="100000">
                                          <p:val>
                                            <p:strVal val="#ppt_x-0.05"/>
                                          </p:val>
                                        </p:tav>
                                      </p:tavLst>
                                    </p:anim>
                                    <p:anim calcmode="lin" valueType="num">
                                      <p:cBhvr>
                                        <p:cTn id="20" dur="800" decel="100000" fill="hold"/>
                                        <p:tgtEl>
                                          <p:spTgt spid="16"/>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6"/>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6"/>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10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8"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 calcmode="lin" valueType="num">
                                      <p:cBhvr additive="base">
                                        <p:cTn id="32" dur="500"/>
                                        <p:tgtEl>
                                          <p:spTgt spid="3"/>
                                        </p:tgtEl>
                                        <p:attrNameLst>
                                          <p:attrName>ppt_x</p:attrName>
                                        </p:attrNameLst>
                                      </p:cBhvr>
                                      <p:tavLst>
                                        <p:tav tm="0">
                                          <p:val>
                                            <p:strVal val="#ppt_x-#ppt_w*1.125000"/>
                                          </p:val>
                                        </p:tav>
                                        <p:tav tm="100000">
                                          <p:val>
                                            <p:strVal val="#ppt_x"/>
                                          </p:val>
                                        </p:tav>
                                      </p:tavLst>
                                    </p:anim>
                                    <p:animEffect transition="in" filter="wipe(right)">
                                      <p:cBhvr>
                                        <p:cTn id="33" dur="500"/>
                                        <p:tgtEl>
                                          <p:spTgt spid="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down)">
                                      <p:cBhvr>
                                        <p:cTn id="38" dur="500"/>
                                        <p:tgtEl>
                                          <p:spTgt spid="4"/>
                                        </p:tgtEl>
                                      </p:cBhvr>
                                    </p:animEffec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p:cTn id="43" dur="500" fill="hold"/>
                                        <p:tgtEl>
                                          <p:spTgt spid="5"/>
                                        </p:tgtEl>
                                        <p:attrNameLst>
                                          <p:attrName>ppt_w</p:attrName>
                                        </p:attrNameLst>
                                      </p:cBhvr>
                                      <p:tavLst>
                                        <p:tav tm="0">
                                          <p:val>
                                            <p:fltVal val="0"/>
                                          </p:val>
                                        </p:tav>
                                        <p:tav tm="100000">
                                          <p:val>
                                            <p:strVal val="#ppt_w"/>
                                          </p:val>
                                        </p:tav>
                                      </p:tavLst>
                                    </p:anim>
                                    <p:anim calcmode="lin" valueType="num">
                                      <p:cBhvr>
                                        <p:cTn id="44" dur="500" fill="hold"/>
                                        <p:tgtEl>
                                          <p:spTgt spid="5"/>
                                        </p:tgtEl>
                                        <p:attrNameLst>
                                          <p:attrName>ppt_h</p:attrName>
                                        </p:attrNameLst>
                                      </p:cBhvr>
                                      <p:tavLst>
                                        <p:tav tm="0">
                                          <p:val>
                                            <p:fltVal val="0"/>
                                          </p:val>
                                        </p:tav>
                                        <p:tav tm="100000">
                                          <p:val>
                                            <p:strVal val="#ppt_h"/>
                                          </p:val>
                                        </p:tav>
                                      </p:tavLst>
                                    </p:anim>
                                    <p:animEffect transition="in" filter="fade">
                                      <p:cBhvr>
                                        <p:cTn id="45" dur="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12" presetClass="entr" presetSubtype="4" fill="hold" grpId="0" nodeType="clickEffect">
                                  <p:stCondLst>
                                    <p:cond delay="0"/>
                                  </p:stCondLst>
                                  <p:childTnLst>
                                    <p:set>
                                      <p:cBhvr>
                                        <p:cTn id="49" dur="1" fill="hold">
                                          <p:stCondLst>
                                            <p:cond delay="0"/>
                                          </p:stCondLst>
                                        </p:cTn>
                                        <p:tgtEl>
                                          <p:spTgt spid="39"/>
                                        </p:tgtEl>
                                        <p:attrNameLst>
                                          <p:attrName>style.visibility</p:attrName>
                                        </p:attrNameLst>
                                      </p:cBhvr>
                                      <p:to>
                                        <p:strVal val="visible"/>
                                      </p:to>
                                    </p:set>
                                    <p:anim calcmode="lin" valueType="num">
                                      <p:cBhvr additive="base">
                                        <p:cTn id="50" dur="500"/>
                                        <p:tgtEl>
                                          <p:spTgt spid="39"/>
                                        </p:tgtEl>
                                        <p:attrNameLst>
                                          <p:attrName>ppt_y</p:attrName>
                                        </p:attrNameLst>
                                      </p:cBhvr>
                                      <p:tavLst>
                                        <p:tav tm="0">
                                          <p:val>
                                            <p:strVal val="#ppt_y+#ppt_h*1.125000"/>
                                          </p:val>
                                        </p:tav>
                                        <p:tav tm="100000">
                                          <p:val>
                                            <p:strVal val="#ppt_y"/>
                                          </p:val>
                                        </p:tav>
                                      </p:tavLst>
                                    </p:anim>
                                    <p:animEffect transition="in" filter="wipe(up)">
                                      <p:cBhvr>
                                        <p:cTn id="51" dur="500"/>
                                        <p:tgtEl>
                                          <p:spTgt spid="39"/>
                                        </p:tgtEl>
                                      </p:cBhvr>
                                    </p:animEffect>
                                  </p:childTnLst>
                                </p:cTn>
                              </p:par>
                            </p:childTnLst>
                          </p:cTn>
                        </p:par>
                      </p:childTnLst>
                    </p:cTn>
                  </p:par>
                  <p:par>
                    <p:cTn id="52" fill="hold">
                      <p:stCondLst>
                        <p:cond delay="indefinite"/>
                      </p:stCondLst>
                      <p:childTnLst>
                        <p:par>
                          <p:cTn id="53" fill="hold">
                            <p:stCondLst>
                              <p:cond delay="0"/>
                            </p:stCondLst>
                            <p:childTnLst>
                              <p:par>
                                <p:cTn id="54" presetID="12" presetClass="entr" presetSubtype="2" fill="hold" nodeType="clickEffect">
                                  <p:stCondLst>
                                    <p:cond delay="0"/>
                                  </p:stCondLst>
                                  <p:childTnLst>
                                    <p:set>
                                      <p:cBhvr>
                                        <p:cTn id="55" dur="1" fill="hold">
                                          <p:stCondLst>
                                            <p:cond delay="0"/>
                                          </p:stCondLst>
                                        </p:cTn>
                                        <p:tgtEl>
                                          <p:spTgt spid="40"/>
                                        </p:tgtEl>
                                        <p:attrNameLst>
                                          <p:attrName>style.visibility</p:attrName>
                                        </p:attrNameLst>
                                      </p:cBhvr>
                                      <p:to>
                                        <p:strVal val="visible"/>
                                      </p:to>
                                    </p:set>
                                    <p:anim calcmode="lin" valueType="num">
                                      <p:cBhvr additive="base">
                                        <p:cTn id="56" dur="500"/>
                                        <p:tgtEl>
                                          <p:spTgt spid="40"/>
                                        </p:tgtEl>
                                        <p:attrNameLst>
                                          <p:attrName>ppt_x</p:attrName>
                                        </p:attrNameLst>
                                      </p:cBhvr>
                                      <p:tavLst>
                                        <p:tav tm="0">
                                          <p:val>
                                            <p:strVal val="#ppt_x+#ppt_w*1.125000"/>
                                          </p:val>
                                        </p:tav>
                                        <p:tav tm="100000">
                                          <p:val>
                                            <p:strVal val="#ppt_x"/>
                                          </p:val>
                                        </p:tav>
                                      </p:tavLst>
                                    </p:anim>
                                    <p:animEffect transition="in" filter="wipe(left)">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grpId="0" nodeType="click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additive="base">
                                        <p:cTn id="62" dur="500"/>
                                        <p:tgtEl>
                                          <p:spTgt spid="43"/>
                                        </p:tgtEl>
                                        <p:attrNameLst>
                                          <p:attrName>ppt_y</p:attrName>
                                        </p:attrNameLst>
                                      </p:cBhvr>
                                      <p:tavLst>
                                        <p:tav tm="0">
                                          <p:val>
                                            <p:strVal val="#ppt_y+#ppt_h*1.125000"/>
                                          </p:val>
                                        </p:tav>
                                        <p:tav tm="100000">
                                          <p:val>
                                            <p:strVal val="#ppt_y"/>
                                          </p:val>
                                        </p:tav>
                                      </p:tavLst>
                                    </p:anim>
                                    <p:animEffect transition="in" filter="wipe(up)">
                                      <p:cBhvr>
                                        <p:cTn id="63" dur="500"/>
                                        <p:tgtEl>
                                          <p:spTgt spid="43"/>
                                        </p:tgtEl>
                                      </p:cBhvr>
                                    </p:animEffect>
                                  </p:childTnLst>
                                </p:cTn>
                              </p:par>
                            </p:childTnLst>
                          </p:cTn>
                        </p:par>
                      </p:childTnLst>
                    </p:cTn>
                  </p:par>
                  <p:par>
                    <p:cTn id="64" fill="hold">
                      <p:stCondLst>
                        <p:cond delay="indefinite"/>
                      </p:stCondLst>
                      <p:childTnLst>
                        <p:par>
                          <p:cTn id="65" fill="hold">
                            <p:stCondLst>
                              <p:cond delay="0"/>
                            </p:stCondLst>
                            <p:childTnLst>
                              <p:par>
                                <p:cTn id="66" presetID="47"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bldLvl="0" animBg="1"/>
      <p:bldP spid="4" grpId="0" bldLvl="0" animBg="1"/>
      <p:bldP spid="3" grpId="0" bldLvl="0" animBg="1"/>
      <p:bldP spid="5" grpId="0"/>
      <p:bldP spid="39" grpId="0"/>
      <p:bldP spid="43" grpId="0" bldLvl="0" animBg="1"/>
      <p:bldP spid="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676835"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Impact" panose="020B0806030902050204" pitchFamily="34" charset="0"/>
                </a:rPr>
                <a:t>03</a:t>
              </a:r>
              <a:endParaRPr lang="zh-CN" altLang="en-US" sz="1200" dirty="0">
                <a:solidFill>
                  <a:prstClr val="white"/>
                </a:solidFill>
                <a:latin typeface="Impact" panose="020B0806030902050204" pitchFamily="34" charset="0"/>
              </a:endParaRPr>
            </a:p>
          </p:txBody>
        </p:sp>
        <p:sp>
          <p:nvSpPr>
            <p:cNvPr id="88" name="文本框 87"/>
            <p:cNvSpPr txBox="1"/>
            <p:nvPr/>
          </p:nvSpPr>
          <p:spPr>
            <a:xfrm>
              <a:off x="1100951" y="898245"/>
              <a:ext cx="5114366"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的典型应用</a:t>
              </a:r>
            </a:p>
          </p:txBody>
        </p:sp>
      </p:grpSp>
      <p:sp>
        <p:nvSpPr>
          <p:cNvPr id="26" name="文本框 25"/>
          <p:cNvSpPr txBox="1"/>
          <p:nvPr/>
        </p:nvSpPr>
        <p:spPr>
          <a:xfrm>
            <a:off x="2100308" y="552210"/>
            <a:ext cx="2322092"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跟踪路由</a:t>
            </a:r>
          </a:p>
        </p:txBody>
      </p:sp>
      <p:sp>
        <p:nvSpPr>
          <p:cNvPr id="31" name="íşlïḍè"/>
          <p:cNvSpPr txBox="1"/>
          <p:nvPr/>
        </p:nvSpPr>
        <p:spPr>
          <a:xfrm>
            <a:off x="1002521" y="871823"/>
            <a:ext cx="7912880" cy="461215"/>
          </a:xfrm>
          <a:prstGeom prst="rect">
            <a:avLst/>
          </a:prstGeom>
          <a:noFill/>
        </p:spPr>
        <p:txBody>
          <a:bodyPr wrap="square" lIns="68580" tIns="34290" rIns="68580" bIns="34290" anchor="ctr">
            <a:noAutofit/>
          </a:bodyPr>
          <a:lstStyle/>
          <a:p>
            <a:r>
              <a:rPr lang="zh-CN" altLang="en-US" sz="1350" b="1" dirty="0">
                <a:solidFill>
                  <a:prstClr val="black"/>
                </a:solidFill>
              </a:rPr>
              <a:t>在</a:t>
            </a:r>
            <a:r>
              <a:rPr lang="en-US" altLang="zh-CN" sz="1350" b="1" dirty="0">
                <a:solidFill>
                  <a:srgbClr val="4F81BD">
                    <a:lumMod val="75000"/>
                  </a:srgbClr>
                </a:solidFill>
              </a:rPr>
              <a:t>Windows</a:t>
            </a:r>
            <a:r>
              <a:rPr lang="zh-CN" altLang="en-US" sz="1350" b="1" dirty="0">
                <a:solidFill>
                  <a:srgbClr val="4F81BD">
                    <a:lumMod val="75000"/>
                  </a:srgbClr>
                </a:solidFill>
              </a:rPr>
              <a:t>版本</a:t>
            </a:r>
            <a:r>
              <a:rPr lang="zh-CN" altLang="en-US" sz="1350" b="1" dirty="0">
                <a:solidFill>
                  <a:prstClr val="black"/>
                </a:solidFill>
              </a:rPr>
              <a:t>中，具体命令为“</a:t>
            </a:r>
            <a:r>
              <a:rPr lang="en-US" altLang="zh-CN" sz="1350" b="1" dirty="0" err="1">
                <a:solidFill>
                  <a:srgbClr val="4F81BD">
                    <a:lumMod val="75000"/>
                  </a:srgbClr>
                </a:solidFill>
              </a:rPr>
              <a:t>tracert</a:t>
            </a:r>
            <a:r>
              <a:rPr lang="zh-CN" altLang="en-US" sz="1350" b="1" dirty="0">
                <a:solidFill>
                  <a:prstClr val="black"/>
                </a:solidFill>
              </a:rPr>
              <a:t>”，其</a:t>
            </a:r>
            <a:r>
              <a:rPr lang="zh-CN" altLang="en-US" sz="1350" b="1" dirty="0">
                <a:solidFill>
                  <a:srgbClr val="4F81BD">
                    <a:lumMod val="75000"/>
                  </a:srgbClr>
                </a:solidFill>
              </a:rPr>
              <a:t>应用层直接使用网际层的</a:t>
            </a:r>
            <a:r>
              <a:rPr lang="en-US" altLang="zh-CN" sz="1350" b="1" dirty="0">
                <a:solidFill>
                  <a:srgbClr val="4F81BD">
                    <a:lumMod val="75000"/>
                  </a:srgbClr>
                </a:solidFill>
              </a:rPr>
              <a:t>ICMP</a:t>
            </a:r>
            <a:r>
              <a:rPr lang="zh-CN" altLang="en-US" sz="1350" b="1" dirty="0">
                <a:solidFill>
                  <a:srgbClr val="4F81BD">
                    <a:lumMod val="75000"/>
                  </a:srgbClr>
                </a:solidFill>
              </a:rPr>
              <a:t>协议</a:t>
            </a:r>
            <a:r>
              <a:rPr lang="zh-CN" altLang="en-US" sz="1350" b="1" dirty="0">
                <a:solidFill>
                  <a:prstClr val="black"/>
                </a:solidFill>
              </a:rPr>
              <a:t>，所使用的</a:t>
            </a:r>
            <a:r>
              <a:rPr lang="en-US" altLang="zh-CN" sz="1350" b="1" dirty="0">
                <a:solidFill>
                  <a:srgbClr val="4F81BD">
                    <a:lumMod val="75000"/>
                  </a:srgbClr>
                </a:solidFill>
              </a:rPr>
              <a:t>ICMP</a:t>
            </a:r>
            <a:r>
              <a:rPr lang="zh-CN" altLang="en-US" sz="1350" b="1" dirty="0">
                <a:solidFill>
                  <a:srgbClr val="4F81BD">
                    <a:lumMod val="75000"/>
                  </a:srgbClr>
                </a:solidFill>
              </a:rPr>
              <a:t>报文类型有回送请求和回答报文以及差错报告报文</a:t>
            </a:r>
            <a:r>
              <a:rPr lang="zh-CN" altLang="en-US" sz="1350" b="1" dirty="0">
                <a:solidFill>
                  <a:prstClr val="black"/>
                </a:solidFill>
              </a:rPr>
              <a:t>。</a:t>
            </a:r>
            <a:endParaRPr lang="en-US" altLang="zh-CN" sz="1350" b="1" dirty="0">
              <a:solidFill>
                <a:prstClr val="black"/>
              </a:solidFill>
            </a:endParaRPr>
          </a:p>
        </p:txBody>
      </p:sp>
      <p:sp>
        <p:nvSpPr>
          <p:cNvPr id="32" name="矩形 31"/>
          <p:cNvSpPr/>
          <p:nvPr/>
        </p:nvSpPr>
        <p:spPr>
          <a:xfrm>
            <a:off x="809789" y="901454"/>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6" name="组合 15"/>
          <p:cNvGrpSpPr/>
          <p:nvPr/>
        </p:nvGrpSpPr>
        <p:grpSpPr>
          <a:xfrm>
            <a:off x="1133994" y="2667882"/>
            <a:ext cx="6887693" cy="778235"/>
            <a:chOff x="1511992" y="4274223"/>
            <a:chExt cx="9183590" cy="1037646"/>
          </a:xfrm>
        </p:grpSpPr>
        <p:cxnSp>
          <p:nvCxnSpPr>
            <p:cNvPr id="17" name="直接连接符 16"/>
            <p:cNvCxnSpPr/>
            <p:nvPr/>
          </p:nvCxnSpPr>
          <p:spPr>
            <a:xfrm>
              <a:off x="1984000" y="4759698"/>
              <a:ext cx="8239573"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图形 109"/>
            <p:cNvSpPr/>
            <p:nvPr/>
          </p:nvSpPr>
          <p:spPr>
            <a:xfrm>
              <a:off x="3070906"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N1</a:t>
              </a:r>
              <a:endParaRPr lang="zh-CN" altLang="en-US" sz="1350" b="1" dirty="0">
                <a:solidFill>
                  <a:prstClr val="black"/>
                </a:solidFill>
              </a:endParaRPr>
            </a:p>
          </p:txBody>
        </p:sp>
        <p:pic>
          <p:nvPicPr>
            <p:cNvPr id="19"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2734" y="4560457"/>
              <a:ext cx="402740" cy="326027"/>
            </a:xfrm>
            <a:prstGeom prst="rect">
              <a:avLst/>
            </a:prstGeom>
          </p:spPr>
        </p:pic>
        <p:sp>
          <p:nvSpPr>
            <p:cNvPr id="20" name="文本框 50"/>
            <p:cNvSpPr txBox="1"/>
            <p:nvPr/>
          </p:nvSpPr>
          <p:spPr>
            <a:xfrm>
              <a:off x="4393533" y="4913089"/>
              <a:ext cx="691729"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R1</a:t>
              </a:r>
              <a:endParaRPr lang="zh-CN" altLang="en-US" sz="1350" b="1" dirty="0">
                <a:solidFill>
                  <a:prstClr val="black"/>
                </a:solidFill>
              </a:endParaRPr>
            </a:p>
          </p:txBody>
        </p:sp>
        <p:sp>
          <p:nvSpPr>
            <p:cNvPr id="21" name="图形 109"/>
            <p:cNvSpPr/>
            <p:nvPr/>
          </p:nvSpPr>
          <p:spPr>
            <a:xfrm>
              <a:off x="5810273"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N2</a:t>
              </a:r>
              <a:endParaRPr lang="zh-CN" altLang="en-US" sz="1350" b="1" dirty="0">
                <a:solidFill>
                  <a:prstClr val="black"/>
                </a:solidFill>
              </a:endParaRPr>
            </a:p>
          </p:txBody>
        </p:sp>
        <p:pic>
          <p:nvPicPr>
            <p:cNvPr id="22"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2101" y="4560457"/>
              <a:ext cx="402740" cy="326027"/>
            </a:xfrm>
            <a:prstGeom prst="rect">
              <a:avLst/>
            </a:prstGeom>
          </p:spPr>
        </p:pic>
        <p:sp>
          <p:nvSpPr>
            <p:cNvPr id="23" name="文本框 50"/>
            <p:cNvSpPr txBox="1"/>
            <p:nvPr/>
          </p:nvSpPr>
          <p:spPr>
            <a:xfrm>
              <a:off x="7159214" y="4913089"/>
              <a:ext cx="642793"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R2</a:t>
              </a:r>
              <a:endParaRPr lang="zh-CN" altLang="en-US" sz="1350" b="1" dirty="0">
                <a:solidFill>
                  <a:prstClr val="black"/>
                </a:solidFill>
              </a:endParaRPr>
            </a:p>
          </p:txBody>
        </p:sp>
        <p:sp>
          <p:nvSpPr>
            <p:cNvPr id="24" name="图形 109"/>
            <p:cNvSpPr/>
            <p:nvPr/>
          </p:nvSpPr>
          <p:spPr>
            <a:xfrm>
              <a:off x="8549640"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N3</a:t>
              </a:r>
              <a:endParaRPr lang="zh-CN" altLang="en-US" sz="1350" b="1" dirty="0">
                <a:solidFill>
                  <a:prstClr val="black"/>
                </a:solidFill>
              </a:endParaRPr>
            </a:p>
          </p:txBody>
        </p:sp>
        <p:pic>
          <p:nvPicPr>
            <p:cNvPr id="25"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3832" y="4274223"/>
              <a:ext cx="691750" cy="669070"/>
            </a:xfrm>
            <a:prstGeom prst="rect">
              <a:avLst/>
            </a:prstGeom>
          </p:spPr>
        </p:pic>
        <p:sp>
          <p:nvSpPr>
            <p:cNvPr id="33" name="文本框 32"/>
            <p:cNvSpPr txBox="1"/>
            <p:nvPr/>
          </p:nvSpPr>
          <p:spPr>
            <a:xfrm>
              <a:off x="10084046" y="4913089"/>
              <a:ext cx="587028" cy="398780"/>
            </a:xfrm>
            <a:prstGeom prst="rect">
              <a:avLst/>
            </a:prstGeom>
            <a:noFill/>
          </p:spPr>
          <p:txBody>
            <a:bodyPr wrap="square">
              <a:spAutoFit/>
            </a:bodyPr>
            <a:lstStyle/>
            <a:p>
              <a:pPr algn="ctr"/>
              <a:r>
                <a:rPr lang="en-US" altLang="zh-CN" sz="1350" b="1" dirty="0">
                  <a:solidFill>
                    <a:prstClr val="black"/>
                  </a:solidFill>
                </a:rPr>
                <a:t>H2</a:t>
              </a:r>
              <a:endParaRPr lang="zh-CN" altLang="en-US" sz="1350" b="1" dirty="0">
                <a:solidFill>
                  <a:prstClr val="black"/>
                </a:solidFill>
              </a:endParaRPr>
            </a:p>
          </p:txBody>
        </p:sp>
        <p:pic>
          <p:nvPicPr>
            <p:cNvPr id="34"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92" y="4274223"/>
              <a:ext cx="691750" cy="669070"/>
            </a:xfrm>
            <a:prstGeom prst="rect">
              <a:avLst/>
            </a:prstGeom>
          </p:spPr>
        </p:pic>
        <p:sp>
          <p:nvSpPr>
            <p:cNvPr id="35" name="文本框 34"/>
            <p:cNvSpPr txBox="1"/>
            <p:nvPr/>
          </p:nvSpPr>
          <p:spPr>
            <a:xfrm>
              <a:off x="1523150" y="4913089"/>
              <a:ext cx="691729" cy="398780"/>
            </a:xfrm>
            <a:prstGeom prst="rect">
              <a:avLst/>
            </a:prstGeom>
            <a:noFill/>
          </p:spPr>
          <p:txBody>
            <a:bodyPr wrap="square">
              <a:spAutoFit/>
            </a:bodyPr>
            <a:lstStyle/>
            <a:p>
              <a:pPr algn="ctr"/>
              <a:r>
                <a:rPr lang="en-US" altLang="zh-CN" sz="1350" b="1" dirty="0">
                  <a:solidFill>
                    <a:prstClr val="black"/>
                  </a:solidFill>
                </a:rPr>
                <a:t>H1</a:t>
              </a:r>
              <a:endParaRPr lang="zh-CN" altLang="en-US" sz="1350" b="1" dirty="0">
                <a:solidFill>
                  <a:prstClr val="black"/>
                </a:solidFill>
              </a:endParaRPr>
            </a:p>
          </p:txBody>
        </p:sp>
      </p:grpSp>
      <p:grpSp>
        <p:nvGrpSpPr>
          <p:cNvPr id="2" name="组合 1"/>
          <p:cNvGrpSpPr/>
          <p:nvPr/>
        </p:nvGrpSpPr>
        <p:grpSpPr>
          <a:xfrm>
            <a:off x="1488001" y="1659938"/>
            <a:ext cx="6356155" cy="1007944"/>
            <a:chOff x="1984001" y="2213250"/>
            <a:chExt cx="8474873" cy="1343926"/>
          </a:xfrm>
        </p:grpSpPr>
        <p:cxnSp>
          <p:nvCxnSpPr>
            <p:cNvPr id="37" name="连接符: 曲线 36"/>
            <p:cNvCxnSpPr/>
            <p:nvPr/>
          </p:nvCxnSpPr>
          <p:spPr>
            <a:xfrm rot="16200000" flipH="1">
              <a:off x="6207008" y="-694690"/>
              <a:ext cx="28858" cy="8474873"/>
            </a:xfrm>
            <a:prstGeom prst="curvedConnector3">
              <a:avLst>
                <a:gd name="adj1" fmla="val -4355278"/>
              </a:avLst>
            </a:prstGeom>
            <a:ln w="63500">
              <a:solidFill>
                <a:srgbClr val="00B0F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532734" y="2213250"/>
              <a:ext cx="3685157" cy="367453"/>
            </a:xfrm>
            <a:prstGeom prst="rect">
              <a:avLst/>
            </a:prstGeom>
            <a:solidFill>
              <a:schemeClr val="bg1"/>
            </a:solidFill>
          </p:spPr>
          <p:txBody>
            <a:bodyPr wrap="square" rtlCol="0">
              <a:spAutoFit/>
            </a:bodyPr>
            <a:lstStyle/>
            <a:p>
              <a:pPr algn="ctr"/>
              <a:r>
                <a:rPr lang="en-US" altLang="zh-CN" sz="1200" b="1" dirty="0">
                  <a:solidFill>
                    <a:srgbClr val="00B0F0"/>
                  </a:solidFill>
                </a:rPr>
                <a:t>H1</a:t>
              </a:r>
              <a:r>
                <a:rPr lang="zh-CN" altLang="en-US" sz="1200" b="1" dirty="0">
                  <a:solidFill>
                    <a:srgbClr val="00B0F0"/>
                  </a:solidFill>
                </a:rPr>
                <a:t>想知道到达</a:t>
              </a:r>
              <a:r>
                <a:rPr lang="en-US" altLang="zh-CN" sz="1200" b="1" dirty="0">
                  <a:solidFill>
                    <a:srgbClr val="00B0F0"/>
                  </a:solidFill>
                </a:rPr>
                <a:t>H2</a:t>
              </a:r>
              <a:r>
                <a:rPr lang="zh-CN" altLang="en-US" sz="1200" b="1" dirty="0">
                  <a:solidFill>
                    <a:srgbClr val="00B0F0"/>
                  </a:solidFill>
                </a:rPr>
                <a:t>要经过哪些路由器</a:t>
              </a:r>
            </a:p>
          </p:txBody>
        </p:sp>
      </p:grpSp>
      <p:sp>
        <p:nvSpPr>
          <p:cNvPr id="6" name="文本框 5"/>
          <p:cNvSpPr txBox="1"/>
          <p:nvPr/>
        </p:nvSpPr>
        <p:spPr>
          <a:xfrm>
            <a:off x="655013" y="4312518"/>
            <a:ext cx="2048798" cy="506730"/>
          </a:xfrm>
          <a:prstGeom prst="rect">
            <a:avLst/>
          </a:prstGeom>
          <a:noFill/>
        </p:spPr>
        <p:txBody>
          <a:bodyPr wrap="square" rtlCol="0">
            <a:spAutoFit/>
          </a:bodyPr>
          <a:lstStyle/>
          <a:p>
            <a:r>
              <a:rPr lang="en-US" altLang="zh-CN" sz="1350" b="1" dirty="0">
                <a:solidFill>
                  <a:srgbClr val="8064A2"/>
                </a:solidFill>
              </a:rPr>
              <a:t>H1</a:t>
            </a:r>
            <a:r>
              <a:rPr lang="zh-CN" altLang="en-US" sz="1350" b="1" dirty="0">
                <a:solidFill>
                  <a:srgbClr val="8064A2"/>
                </a:solidFill>
              </a:rPr>
              <a:t>知道了到达</a:t>
            </a:r>
            <a:r>
              <a:rPr lang="en-US" altLang="zh-CN" sz="1350" b="1" dirty="0">
                <a:solidFill>
                  <a:srgbClr val="8064A2"/>
                </a:solidFill>
              </a:rPr>
              <a:t>H2</a:t>
            </a:r>
            <a:r>
              <a:rPr lang="zh-CN" altLang="en-US" sz="1350" b="1" dirty="0">
                <a:solidFill>
                  <a:srgbClr val="8064A2"/>
                </a:solidFill>
              </a:rPr>
              <a:t>的</a:t>
            </a:r>
            <a:endParaRPr lang="en-US" altLang="zh-CN" sz="1350" b="1" dirty="0">
              <a:solidFill>
                <a:srgbClr val="8064A2"/>
              </a:solidFill>
            </a:endParaRPr>
          </a:p>
          <a:p>
            <a:r>
              <a:rPr lang="zh-CN" altLang="en-US" sz="1350" b="1" dirty="0">
                <a:solidFill>
                  <a:srgbClr val="8064A2"/>
                </a:solidFill>
              </a:rPr>
              <a:t>路径中的第二个路由器</a:t>
            </a:r>
          </a:p>
        </p:txBody>
      </p:sp>
      <p:grpSp>
        <p:nvGrpSpPr>
          <p:cNvPr id="7" name="组合 6"/>
          <p:cNvGrpSpPr/>
          <p:nvPr/>
        </p:nvGrpSpPr>
        <p:grpSpPr>
          <a:xfrm>
            <a:off x="1785296" y="2359943"/>
            <a:ext cx="1609208" cy="633735"/>
            <a:chOff x="2380395" y="3146591"/>
            <a:chExt cx="2145611" cy="844980"/>
          </a:xfrm>
        </p:grpSpPr>
        <p:sp>
          <p:nvSpPr>
            <p:cNvPr id="4" name="标注: 右箭头 3"/>
            <p:cNvSpPr/>
            <p:nvPr/>
          </p:nvSpPr>
          <p:spPr>
            <a:xfrm>
              <a:off x="2380395" y="3149855"/>
              <a:ext cx="2145611" cy="841716"/>
            </a:xfrm>
            <a:prstGeom prst="rightArrowCallout">
              <a:avLst>
                <a:gd name="adj1" fmla="val 25000"/>
                <a:gd name="adj2" fmla="val 25000"/>
                <a:gd name="adj3" fmla="val 25000"/>
                <a:gd name="adj4" fmla="val 87066"/>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prstClr val="black"/>
                </a:solidFill>
              </a:endParaRPr>
            </a:p>
          </p:txBody>
        </p:sp>
        <p:sp>
          <p:nvSpPr>
            <p:cNvPr id="3" name="矩形 2"/>
            <p:cNvSpPr/>
            <p:nvPr/>
          </p:nvSpPr>
          <p:spPr>
            <a:xfrm>
              <a:off x="2525318" y="3541964"/>
              <a:ext cx="1578820" cy="387458"/>
            </a:xfrm>
            <a:prstGeom prst="rect">
              <a:avLst/>
            </a:prstGeom>
            <a:solidFill>
              <a:schemeClr val="accent3"/>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solidFill>
                    <a:prstClr val="white"/>
                  </a:solidFill>
                </a:rPr>
                <a:t>ICMP</a:t>
              </a:r>
              <a:r>
                <a:rPr lang="zh-CN" altLang="en-US" sz="1200" b="1" dirty="0">
                  <a:solidFill>
                    <a:prstClr val="white"/>
                  </a:solidFill>
                </a:rPr>
                <a:t>回送请求</a:t>
              </a:r>
            </a:p>
          </p:txBody>
        </p:sp>
        <p:sp>
          <p:nvSpPr>
            <p:cNvPr id="5" name="文本框 4"/>
            <p:cNvSpPr txBox="1"/>
            <p:nvPr/>
          </p:nvSpPr>
          <p:spPr>
            <a:xfrm>
              <a:off x="2713986" y="3146591"/>
              <a:ext cx="1309105" cy="491067"/>
            </a:xfrm>
            <a:prstGeom prst="rect">
              <a:avLst/>
            </a:prstGeom>
            <a:noFill/>
          </p:spPr>
          <p:txBody>
            <a:bodyPr wrap="square" rtlCol="0">
              <a:spAutoFit/>
            </a:bodyPr>
            <a:lstStyle/>
            <a:p>
              <a:pPr algn="ctr"/>
              <a:r>
                <a:rPr lang="en-US" altLang="zh-CN" b="1" dirty="0">
                  <a:solidFill>
                    <a:prstClr val="black"/>
                  </a:solidFill>
                </a:rPr>
                <a:t>TTL=2</a:t>
              </a:r>
              <a:endParaRPr lang="zh-CN" altLang="en-US" b="1" dirty="0">
                <a:solidFill>
                  <a:prstClr val="black"/>
                </a:solidFill>
              </a:endParaRPr>
            </a:p>
          </p:txBody>
        </p:sp>
      </p:grpSp>
      <p:grpSp>
        <p:nvGrpSpPr>
          <p:cNvPr id="36" name="组合 35"/>
          <p:cNvGrpSpPr/>
          <p:nvPr/>
        </p:nvGrpSpPr>
        <p:grpSpPr>
          <a:xfrm>
            <a:off x="3803696" y="2361657"/>
            <a:ext cx="1609208" cy="633735"/>
            <a:chOff x="2380395" y="3146591"/>
            <a:chExt cx="2145611" cy="844980"/>
          </a:xfrm>
        </p:grpSpPr>
        <p:sp>
          <p:nvSpPr>
            <p:cNvPr id="44" name="标注: 右箭头 43"/>
            <p:cNvSpPr/>
            <p:nvPr/>
          </p:nvSpPr>
          <p:spPr>
            <a:xfrm>
              <a:off x="2380395" y="3149855"/>
              <a:ext cx="2145611" cy="841716"/>
            </a:xfrm>
            <a:prstGeom prst="rightArrowCallout">
              <a:avLst>
                <a:gd name="adj1" fmla="val 25000"/>
                <a:gd name="adj2" fmla="val 25000"/>
                <a:gd name="adj3" fmla="val 25000"/>
                <a:gd name="adj4" fmla="val 87066"/>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prstClr val="black"/>
                </a:solidFill>
              </a:endParaRPr>
            </a:p>
          </p:txBody>
        </p:sp>
        <p:sp>
          <p:nvSpPr>
            <p:cNvPr id="45" name="矩形 44"/>
            <p:cNvSpPr/>
            <p:nvPr/>
          </p:nvSpPr>
          <p:spPr>
            <a:xfrm>
              <a:off x="2525318" y="3541964"/>
              <a:ext cx="1578820" cy="387458"/>
            </a:xfrm>
            <a:prstGeom prst="rect">
              <a:avLst/>
            </a:prstGeom>
            <a:solidFill>
              <a:schemeClr val="accent3"/>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solidFill>
                    <a:prstClr val="white"/>
                  </a:solidFill>
                </a:rPr>
                <a:t>ICMP</a:t>
              </a:r>
              <a:r>
                <a:rPr lang="zh-CN" altLang="en-US" sz="1200" b="1" dirty="0">
                  <a:solidFill>
                    <a:prstClr val="white"/>
                  </a:solidFill>
                </a:rPr>
                <a:t>回送请求</a:t>
              </a:r>
            </a:p>
          </p:txBody>
        </p:sp>
        <p:sp>
          <p:nvSpPr>
            <p:cNvPr id="46" name="文本框 45"/>
            <p:cNvSpPr txBox="1"/>
            <p:nvPr/>
          </p:nvSpPr>
          <p:spPr>
            <a:xfrm>
              <a:off x="2713986" y="3146591"/>
              <a:ext cx="1309105" cy="491067"/>
            </a:xfrm>
            <a:prstGeom prst="rect">
              <a:avLst/>
            </a:prstGeom>
            <a:noFill/>
          </p:spPr>
          <p:txBody>
            <a:bodyPr wrap="square" rtlCol="0">
              <a:spAutoFit/>
            </a:bodyPr>
            <a:lstStyle/>
            <a:p>
              <a:pPr algn="ctr"/>
              <a:r>
                <a:rPr lang="en-US" altLang="zh-CN" b="1" dirty="0">
                  <a:solidFill>
                    <a:prstClr val="black"/>
                  </a:solidFill>
                </a:rPr>
                <a:t>TTL=1</a:t>
              </a:r>
              <a:endParaRPr lang="zh-CN" altLang="en-US" b="1" dirty="0">
                <a:solidFill>
                  <a:prstClr val="black"/>
                </a:solidFill>
              </a:endParaRPr>
            </a:p>
          </p:txBody>
        </p:sp>
      </p:grpSp>
      <p:grpSp>
        <p:nvGrpSpPr>
          <p:cNvPr id="47" name="组合 46"/>
          <p:cNvGrpSpPr/>
          <p:nvPr/>
        </p:nvGrpSpPr>
        <p:grpSpPr>
          <a:xfrm>
            <a:off x="1401761" y="3394593"/>
            <a:ext cx="4208697" cy="801359"/>
            <a:chOff x="1875365" y="5276071"/>
            <a:chExt cx="5611596" cy="1068478"/>
          </a:xfrm>
        </p:grpSpPr>
        <p:cxnSp>
          <p:nvCxnSpPr>
            <p:cNvPr id="48" name="连接符: 曲线 47"/>
            <p:cNvCxnSpPr/>
            <p:nvPr/>
          </p:nvCxnSpPr>
          <p:spPr>
            <a:xfrm rot="5400000">
              <a:off x="4674813" y="2476623"/>
              <a:ext cx="12700" cy="5611596"/>
            </a:xfrm>
            <a:prstGeom prst="curvedConnector3">
              <a:avLst>
                <a:gd name="adj1" fmla="val 5736693"/>
              </a:avLst>
            </a:prstGeom>
            <a:ln w="635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9" name="组合 48"/>
            <p:cNvGrpSpPr/>
            <p:nvPr/>
          </p:nvGrpSpPr>
          <p:grpSpPr>
            <a:xfrm>
              <a:off x="3435330" y="5514882"/>
              <a:ext cx="2597547" cy="829667"/>
              <a:chOff x="2002371" y="4867240"/>
              <a:chExt cx="2597547" cy="829667"/>
            </a:xfrm>
          </p:grpSpPr>
          <p:sp>
            <p:nvSpPr>
              <p:cNvPr id="50" name="标注: 左箭头 49"/>
              <p:cNvSpPr/>
              <p:nvPr/>
            </p:nvSpPr>
            <p:spPr>
              <a:xfrm>
                <a:off x="2002371" y="4867240"/>
                <a:ext cx="2597547" cy="829667"/>
              </a:xfrm>
              <a:prstGeom prst="leftArrowCallout">
                <a:avLst>
                  <a:gd name="adj1" fmla="val 25000"/>
                  <a:gd name="adj2" fmla="val 25000"/>
                  <a:gd name="adj3" fmla="val 20243"/>
                  <a:gd name="adj4" fmla="val 89792"/>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endParaRPr lang="en-US" altLang="zh-CN" sz="1350" b="1" dirty="0">
                  <a:solidFill>
                    <a:prstClr val="black"/>
                  </a:solidFill>
                </a:endParaRPr>
              </a:p>
              <a:p>
                <a:pPr algn="ctr"/>
                <a:endParaRPr lang="en-US" altLang="zh-CN" sz="1350" b="1" dirty="0">
                  <a:solidFill>
                    <a:prstClr val="black"/>
                  </a:solidFill>
                </a:endParaRPr>
              </a:p>
              <a:p>
                <a:pPr algn="ctr"/>
                <a:endParaRPr lang="zh-CN" altLang="en-US" sz="1350" b="1" dirty="0">
                  <a:solidFill>
                    <a:prstClr val="white"/>
                  </a:solidFill>
                </a:endParaRPr>
              </a:p>
            </p:txBody>
          </p:sp>
          <p:sp>
            <p:nvSpPr>
              <p:cNvPr id="51" name="矩形 50"/>
              <p:cNvSpPr/>
              <p:nvPr/>
            </p:nvSpPr>
            <p:spPr>
              <a:xfrm>
                <a:off x="2330909" y="5210283"/>
                <a:ext cx="2201825" cy="387980"/>
              </a:xfrm>
              <a:prstGeom prst="rect">
                <a:avLst/>
              </a:prstGeom>
              <a:solidFill>
                <a:schemeClr val="accent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white"/>
                    </a:solidFill>
                  </a:rPr>
                  <a:t>ICMP</a:t>
                </a:r>
                <a:r>
                  <a:rPr lang="zh-CN" altLang="en-US" sz="1350" b="1" dirty="0">
                    <a:solidFill>
                      <a:prstClr val="white"/>
                    </a:solidFill>
                  </a:rPr>
                  <a:t>差错报告报文</a:t>
                </a:r>
              </a:p>
            </p:txBody>
          </p:sp>
        </p:grpSp>
      </p:grpSp>
      <p:sp>
        <p:nvSpPr>
          <p:cNvPr id="52" name="文本框 51"/>
          <p:cNvSpPr txBox="1"/>
          <p:nvPr/>
        </p:nvSpPr>
        <p:spPr>
          <a:xfrm>
            <a:off x="5346696" y="2170905"/>
            <a:ext cx="1204807" cy="645160"/>
          </a:xfrm>
          <a:prstGeom prst="rect">
            <a:avLst/>
          </a:prstGeom>
          <a:noFill/>
        </p:spPr>
        <p:txBody>
          <a:bodyPr wrap="square" rtlCol="0">
            <a:spAutoFit/>
          </a:bodyPr>
          <a:lstStyle/>
          <a:p>
            <a:pPr algn="ctr"/>
            <a:r>
              <a:rPr lang="en-US" altLang="zh-CN" sz="1200" b="1" dirty="0">
                <a:solidFill>
                  <a:srgbClr val="4F81BD">
                    <a:lumMod val="75000"/>
                  </a:srgbClr>
                </a:solidFill>
              </a:rPr>
              <a:t>TTL</a:t>
            </a:r>
            <a:r>
              <a:rPr lang="zh-CN" altLang="en-US" sz="1200" b="1" dirty="0">
                <a:solidFill>
                  <a:srgbClr val="4F81BD">
                    <a:lumMod val="75000"/>
                  </a:srgbClr>
                </a:solidFill>
              </a:rPr>
              <a:t>减</a:t>
            </a:r>
            <a:r>
              <a:rPr lang="en-US" altLang="zh-CN" sz="1200" b="1" dirty="0">
                <a:solidFill>
                  <a:srgbClr val="4F81BD">
                    <a:lumMod val="75000"/>
                  </a:srgbClr>
                </a:solidFill>
              </a:rPr>
              <a:t>1</a:t>
            </a:r>
          </a:p>
          <a:p>
            <a:pPr algn="ctr"/>
            <a:r>
              <a:rPr lang="zh-CN" altLang="en-US" sz="1200" b="1" dirty="0">
                <a:solidFill>
                  <a:srgbClr val="4F81BD">
                    <a:lumMod val="75000"/>
                  </a:srgbClr>
                </a:solidFill>
              </a:rPr>
              <a:t>结果为</a:t>
            </a:r>
            <a:r>
              <a:rPr lang="en-US" altLang="zh-CN" sz="1200" b="1" dirty="0">
                <a:solidFill>
                  <a:srgbClr val="4F81BD">
                    <a:lumMod val="75000"/>
                  </a:srgbClr>
                </a:solidFill>
              </a:rPr>
              <a:t>0</a:t>
            </a:r>
          </a:p>
          <a:p>
            <a:pPr algn="ctr"/>
            <a:r>
              <a:rPr lang="zh-CN" altLang="en-US" sz="1200" b="1" dirty="0">
                <a:solidFill>
                  <a:srgbClr val="4F81BD">
                    <a:lumMod val="75000"/>
                  </a:srgbClr>
                </a:solidFill>
              </a:rPr>
              <a:t>丢弃该数据报</a:t>
            </a:r>
          </a:p>
        </p:txBody>
      </p:sp>
      <p:sp>
        <p:nvSpPr>
          <p:cNvPr id="53" name="对话气泡: 圆角矩形 52"/>
          <p:cNvSpPr/>
          <p:nvPr/>
        </p:nvSpPr>
        <p:spPr>
          <a:xfrm>
            <a:off x="3017318" y="4384550"/>
            <a:ext cx="1989071" cy="365514"/>
          </a:xfrm>
          <a:prstGeom prst="wedgeRoundRectCallout">
            <a:avLst>
              <a:gd name="adj1" fmla="val -10126"/>
              <a:gd name="adj2" fmla="val -135361"/>
              <a:gd name="adj3" fmla="val 16667"/>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r>
              <a:rPr lang="zh-CN" altLang="en-US" sz="1350" b="1" dirty="0">
                <a:solidFill>
                  <a:prstClr val="black"/>
                </a:solidFill>
              </a:rPr>
              <a:t>类型：时间超过（超时）</a:t>
            </a:r>
          </a:p>
        </p:txBody>
      </p:sp>
    </p:spTree>
    <p:custDataLst>
      <p:tags r:id="rId1"/>
    </p:custDataLst>
    <p:extLst>
      <p:ext uri="{BB962C8B-B14F-4D97-AF65-F5344CB8AC3E}">
        <p14:creationId xmlns:p14="http://schemas.microsoft.com/office/powerpoint/2010/main" val="312902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p:tgtEl>
                                          <p:spTgt spid="36"/>
                                        </p:tgtEl>
                                        <p:attrNameLst>
                                          <p:attrName>ppt_x</p:attrName>
                                        </p:attrNameLst>
                                      </p:cBhvr>
                                      <p:tavLst>
                                        <p:tav tm="0">
                                          <p:val>
                                            <p:strVal val="#ppt_x-#ppt_w*1.125000"/>
                                          </p:val>
                                        </p:tav>
                                        <p:tav tm="100000">
                                          <p:val>
                                            <p:strVal val="#ppt_x"/>
                                          </p:val>
                                        </p:tav>
                                      </p:tavLst>
                                    </p:anim>
                                    <p:animEffect transition="in" filter="wipe(right)">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p:tgtEl>
                                          <p:spTgt spid="52"/>
                                        </p:tgtEl>
                                        <p:attrNameLst>
                                          <p:attrName>ppt_y</p:attrName>
                                        </p:attrNameLst>
                                      </p:cBhvr>
                                      <p:tavLst>
                                        <p:tav tm="0">
                                          <p:val>
                                            <p:strVal val="#ppt_y+#ppt_h*1.125000"/>
                                          </p:val>
                                        </p:tav>
                                        <p:tav tm="100000">
                                          <p:val>
                                            <p:strVal val="#ppt_y"/>
                                          </p:val>
                                        </p:tav>
                                      </p:tavLst>
                                    </p:anim>
                                    <p:animEffect transition="in" filter="wipe(up)">
                                      <p:cBhvr>
                                        <p:cTn id="20" dur="500"/>
                                        <p:tgtEl>
                                          <p:spTgt spid="5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animEffect transition="in" filter="wipe(right)">
                                      <p:cBhvr>
                                        <p:cTn id="25" dur="1000"/>
                                        <p:tgtEl>
                                          <p:spTgt spid="47"/>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grpId="0" nodeType="clickEffect">
                                  <p:stCondLst>
                                    <p:cond delay="0"/>
                                  </p:stCondLst>
                                  <p:childTnLst>
                                    <p:set>
                                      <p:cBhvr>
                                        <p:cTn id="29" dur="1" fill="hold">
                                          <p:stCondLst>
                                            <p:cond delay="0"/>
                                          </p:stCondLst>
                                        </p:cTn>
                                        <p:tgtEl>
                                          <p:spTgt spid="53"/>
                                        </p:tgtEl>
                                        <p:attrNameLst>
                                          <p:attrName>style.visibility</p:attrName>
                                        </p:attrNameLst>
                                      </p:cBhvr>
                                      <p:to>
                                        <p:strVal val="visible"/>
                                      </p:to>
                                    </p:set>
                                    <p:anim calcmode="lin" valueType="num">
                                      <p:cBhvr additive="base">
                                        <p:cTn id="30" dur="500"/>
                                        <p:tgtEl>
                                          <p:spTgt spid="53"/>
                                        </p:tgtEl>
                                        <p:attrNameLst>
                                          <p:attrName>ppt_y</p:attrName>
                                        </p:attrNameLst>
                                      </p:cBhvr>
                                      <p:tavLst>
                                        <p:tav tm="0">
                                          <p:val>
                                            <p:strVal val="#ppt_y+#ppt_h*1.125000"/>
                                          </p:val>
                                        </p:tav>
                                        <p:tav tm="100000">
                                          <p:val>
                                            <p:strVal val="#ppt_y"/>
                                          </p:val>
                                        </p:tav>
                                      </p:tavLst>
                                    </p:anim>
                                    <p:animEffect transition="in" filter="wipe(up)">
                                      <p:cBhvr>
                                        <p:cTn id="31" dur="500"/>
                                        <p:tgtEl>
                                          <p:spTgt spid="53"/>
                                        </p:tgtEl>
                                      </p:cBhvr>
                                    </p:animEffect>
                                  </p:childTnLst>
                                </p:cTn>
                              </p:par>
                            </p:childTnLst>
                          </p:cTn>
                        </p:par>
                      </p:childTnLst>
                    </p:cTn>
                  </p:par>
                  <p:par>
                    <p:cTn id="32" fill="hold">
                      <p:stCondLst>
                        <p:cond delay="indefinite"/>
                      </p:stCondLst>
                      <p:childTnLst>
                        <p:par>
                          <p:cTn id="33" fill="hold">
                            <p:stCondLst>
                              <p:cond delay="0"/>
                            </p:stCondLst>
                            <p:childTnLst>
                              <p:par>
                                <p:cTn id="34" presetID="47" presetClass="entr" presetSubtype="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fade">
                                      <p:cBhvr>
                                        <p:cTn id="36" dur="1000"/>
                                        <p:tgtEl>
                                          <p:spTgt spid="6"/>
                                        </p:tgtEl>
                                      </p:cBhvr>
                                    </p:animEffect>
                                    <p:anim calcmode="lin" valueType="num">
                                      <p:cBhvr>
                                        <p:cTn id="37" dur="1000" fill="hold"/>
                                        <p:tgtEl>
                                          <p:spTgt spid="6"/>
                                        </p:tgtEl>
                                        <p:attrNameLst>
                                          <p:attrName>ppt_x</p:attrName>
                                        </p:attrNameLst>
                                      </p:cBhvr>
                                      <p:tavLst>
                                        <p:tav tm="0">
                                          <p:val>
                                            <p:strVal val="#ppt_x"/>
                                          </p:val>
                                        </p:tav>
                                        <p:tav tm="100000">
                                          <p:val>
                                            <p:strVal val="#ppt_x"/>
                                          </p:val>
                                        </p:tav>
                                      </p:tavLst>
                                    </p:anim>
                                    <p:anim calcmode="lin" valueType="num">
                                      <p:cBhvr>
                                        <p:cTn id="3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2" grpId="0"/>
      <p:bldP spid="53" grpId="0" bldLvl="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p:cNvGrpSpPr/>
          <p:nvPr/>
        </p:nvGrpSpPr>
        <p:grpSpPr>
          <a:xfrm>
            <a:off x="228599" y="561975"/>
            <a:ext cx="4343401" cy="321945"/>
            <a:chOff x="424116" y="898245"/>
            <a:chExt cx="5791201" cy="429260"/>
          </a:xfrm>
        </p:grpSpPr>
        <p:sp>
          <p:nvSpPr>
            <p:cNvPr id="87" name="平行四边形 86"/>
            <p:cNvSpPr/>
            <p:nvPr/>
          </p:nvSpPr>
          <p:spPr>
            <a:xfrm>
              <a:off x="424116" y="898245"/>
              <a:ext cx="676835"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prstClr val="white"/>
                  </a:solidFill>
                  <a:latin typeface="Impact" panose="020B0806030902050204" pitchFamily="34" charset="0"/>
                </a:rPr>
                <a:t>03</a:t>
              </a:r>
              <a:endParaRPr lang="zh-CN" altLang="en-US" sz="1200" dirty="0">
                <a:solidFill>
                  <a:prstClr val="white"/>
                </a:solidFill>
                <a:latin typeface="Impact" panose="020B0806030902050204" pitchFamily="34" charset="0"/>
              </a:endParaRPr>
            </a:p>
          </p:txBody>
        </p:sp>
        <p:sp>
          <p:nvSpPr>
            <p:cNvPr id="88" name="文本框 87"/>
            <p:cNvSpPr txBox="1"/>
            <p:nvPr/>
          </p:nvSpPr>
          <p:spPr>
            <a:xfrm>
              <a:off x="1100951" y="898245"/>
              <a:ext cx="5114366" cy="429260"/>
            </a:xfrm>
            <a:prstGeom prst="rect">
              <a:avLst/>
            </a:prstGeom>
            <a:noFill/>
          </p:spPr>
          <p:txBody>
            <a:bodyPr wrap="square" rtlCol="0">
              <a:spAutoFit/>
            </a:bodyPr>
            <a:lstStyle/>
            <a:p>
              <a:r>
                <a:rPr lang="en-US" altLang="zh-CN" sz="1500" b="1" dirty="0">
                  <a:solidFill>
                    <a:prstClr val="black"/>
                  </a:solidFill>
                </a:rPr>
                <a:t>ICMP</a:t>
              </a:r>
              <a:r>
                <a:rPr lang="zh-CN" altLang="en-US" sz="1500" b="1" dirty="0">
                  <a:solidFill>
                    <a:prstClr val="black"/>
                  </a:solidFill>
                </a:rPr>
                <a:t>的典型应用</a:t>
              </a:r>
            </a:p>
          </p:txBody>
        </p:sp>
      </p:grpSp>
      <p:sp>
        <p:nvSpPr>
          <p:cNvPr id="26" name="文本框 25"/>
          <p:cNvSpPr txBox="1"/>
          <p:nvPr/>
        </p:nvSpPr>
        <p:spPr>
          <a:xfrm>
            <a:off x="2100308" y="552210"/>
            <a:ext cx="2322092" cy="321945"/>
          </a:xfrm>
          <a:prstGeom prst="rect">
            <a:avLst/>
          </a:prstGeom>
          <a:noFill/>
        </p:spPr>
        <p:txBody>
          <a:bodyPr wrap="square" rtlCol="0">
            <a:spAutoFit/>
          </a:bodyPr>
          <a:lstStyle/>
          <a:p>
            <a:r>
              <a:rPr lang="en-US" altLang="zh-CN" sz="1500" b="1" dirty="0">
                <a:solidFill>
                  <a:prstClr val="black"/>
                </a:solidFill>
              </a:rPr>
              <a:t>—— </a:t>
            </a:r>
            <a:r>
              <a:rPr lang="zh-CN" altLang="en-US" sz="1500" b="1" dirty="0">
                <a:solidFill>
                  <a:srgbClr val="9BBB59">
                    <a:lumMod val="75000"/>
                  </a:srgbClr>
                </a:solidFill>
              </a:rPr>
              <a:t>跟踪路由</a:t>
            </a:r>
          </a:p>
        </p:txBody>
      </p:sp>
      <p:sp>
        <p:nvSpPr>
          <p:cNvPr id="31" name="íşlïḍè"/>
          <p:cNvSpPr txBox="1"/>
          <p:nvPr/>
        </p:nvSpPr>
        <p:spPr>
          <a:xfrm>
            <a:off x="1002521" y="871823"/>
            <a:ext cx="7912880" cy="461215"/>
          </a:xfrm>
          <a:prstGeom prst="rect">
            <a:avLst/>
          </a:prstGeom>
          <a:noFill/>
        </p:spPr>
        <p:txBody>
          <a:bodyPr wrap="square" lIns="68580" tIns="34290" rIns="68580" bIns="34290" anchor="ctr">
            <a:noAutofit/>
          </a:bodyPr>
          <a:lstStyle/>
          <a:p>
            <a:r>
              <a:rPr lang="zh-CN" altLang="en-US" sz="1350" b="1" dirty="0">
                <a:solidFill>
                  <a:prstClr val="black"/>
                </a:solidFill>
              </a:rPr>
              <a:t>在</a:t>
            </a:r>
            <a:r>
              <a:rPr lang="en-US" altLang="zh-CN" sz="1350" b="1" dirty="0">
                <a:solidFill>
                  <a:srgbClr val="4F81BD">
                    <a:lumMod val="75000"/>
                  </a:srgbClr>
                </a:solidFill>
              </a:rPr>
              <a:t>Windows</a:t>
            </a:r>
            <a:r>
              <a:rPr lang="zh-CN" altLang="en-US" sz="1350" b="1" dirty="0">
                <a:solidFill>
                  <a:srgbClr val="4F81BD">
                    <a:lumMod val="75000"/>
                  </a:srgbClr>
                </a:solidFill>
              </a:rPr>
              <a:t>版本</a:t>
            </a:r>
            <a:r>
              <a:rPr lang="zh-CN" altLang="en-US" sz="1350" b="1" dirty="0">
                <a:solidFill>
                  <a:prstClr val="black"/>
                </a:solidFill>
              </a:rPr>
              <a:t>中，具体命令为“</a:t>
            </a:r>
            <a:r>
              <a:rPr lang="en-US" altLang="zh-CN" sz="1350" b="1" dirty="0" err="1">
                <a:solidFill>
                  <a:srgbClr val="4F81BD">
                    <a:lumMod val="75000"/>
                  </a:srgbClr>
                </a:solidFill>
              </a:rPr>
              <a:t>tracert</a:t>
            </a:r>
            <a:r>
              <a:rPr lang="zh-CN" altLang="en-US" sz="1350" b="1" dirty="0">
                <a:solidFill>
                  <a:prstClr val="black"/>
                </a:solidFill>
              </a:rPr>
              <a:t>”，其</a:t>
            </a:r>
            <a:r>
              <a:rPr lang="zh-CN" altLang="en-US" sz="1350" b="1" dirty="0">
                <a:solidFill>
                  <a:srgbClr val="4F81BD">
                    <a:lumMod val="75000"/>
                  </a:srgbClr>
                </a:solidFill>
              </a:rPr>
              <a:t>应用层直接使用网际层的</a:t>
            </a:r>
            <a:r>
              <a:rPr lang="en-US" altLang="zh-CN" sz="1350" b="1" dirty="0">
                <a:solidFill>
                  <a:srgbClr val="4F81BD">
                    <a:lumMod val="75000"/>
                  </a:srgbClr>
                </a:solidFill>
              </a:rPr>
              <a:t>ICMP</a:t>
            </a:r>
            <a:r>
              <a:rPr lang="zh-CN" altLang="en-US" sz="1350" b="1" dirty="0">
                <a:solidFill>
                  <a:srgbClr val="4F81BD">
                    <a:lumMod val="75000"/>
                  </a:srgbClr>
                </a:solidFill>
              </a:rPr>
              <a:t>协议</a:t>
            </a:r>
            <a:r>
              <a:rPr lang="zh-CN" altLang="en-US" sz="1350" b="1" dirty="0">
                <a:solidFill>
                  <a:prstClr val="black"/>
                </a:solidFill>
              </a:rPr>
              <a:t>，所使用的</a:t>
            </a:r>
            <a:r>
              <a:rPr lang="en-US" altLang="zh-CN" sz="1350" b="1" dirty="0">
                <a:solidFill>
                  <a:srgbClr val="4F81BD">
                    <a:lumMod val="75000"/>
                  </a:srgbClr>
                </a:solidFill>
              </a:rPr>
              <a:t>ICMP</a:t>
            </a:r>
            <a:r>
              <a:rPr lang="zh-CN" altLang="en-US" sz="1350" b="1" dirty="0">
                <a:solidFill>
                  <a:srgbClr val="4F81BD">
                    <a:lumMod val="75000"/>
                  </a:srgbClr>
                </a:solidFill>
              </a:rPr>
              <a:t>报文类型有回送请求和回答报文以及差错报告报文</a:t>
            </a:r>
            <a:r>
              <a:rPr lang="zh-CN" altLang="en-US" sz="1350" b="1" dirty="0">
                <a:solidFill>
                  <a:prstClr val="black"/>
                </a:solidFill>
              </a:rPr>
              <a:t>。</a:t>
            </a:r>
            <a:endParaRPr lang="en-US" altLang="zh-CN" sz="1350" b="1" dirty="0">
              <a:solidFill>
                <a:prstClr val="black"/>
              </a:solidFill>
            </a:endParaRPr>
          </a:p>
        </p:txBody>
      </p:sp>
      <p:sp>
        <p:nvSpPr>
          <p:cNvPr id="32" name="矩形 31"/>
          <p:cNvSpPr/>
          <p:nvPr/>
        </p:nvSpPr>
        <p:spPr>
          <a:xfrm>
            <a:off x="809789" y="901454"/>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prstClr val="white"/>
              </a:solidFill>
            </a:endParaRPr>
          </a:p>
        </p:txBody>
      </p:sp>
      <p:grpSp>
        <p:nvGrpSpPr>
          <p:cNvPr id="16" name="组合 15"/>
          <p:cNvGrpSpPr/>
          <p:nvPr/>
        </p:nvGrpSpPr>
        <p:grpSpPr>
          <a:xfrm>
            <a:off x="1133994" y="2667882"/>
            <a:ext cx="6887693" cy="778235"/>
            <a:chOff x="1511992" y="4274223"/>
            <a:chExt cx="9183590" cy="1037646"/>
          </a:xfrm>
        </p:grpSpPr>
        <p:cxnSp>
          <p:nvCxnSpPr>
            <p:cNvPr id="17" name="直接连接符 16"/>
            <p:cNvCxnSpPr/>
            <p:nvPr/>
          </p:nvCxnSpPr>
          <p:spPr>
            <a:xfrm>
              <a:off x="1984000" y="4759698"/>
              <a:ext cx="8239573"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图形 109"/>
            <p:cNvSpPr/>
            <p:nvPr/>
          </p:nvSpPr>
          <p:spPr>
            <a:xfrm>
              <a:off x="3070906"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N1</a:t>
              </a:r>
              <a:endParaRPr lang="zh-CN" altLang="en-US" sz="1350" b="1" dirty="0">
                <a:solidFill>
                  <a:prstClr val="black"/>
                </a:solidFill>
              </a:endParaRPr>
            </a:p>
          </p:txBody>
        </p:sp>
        <p:pic>
          <p:nvPicPr>
            <p:cNvPr id="19"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32734" y="4560457"/>
              <a:ext cx="402740" cy="326027"/>
            </a:xfrm>
            <a:prstGeom prst="rect">
              <a:avLst/>
            </a:prstGeom>
          </p:spPr>
        </p:pic>
        <p:sp>
          <p:nvSpPr>
            <p:cNvPr id="20" name="文本框 50"/>
            <p:cNvSpPr txBox="1"/>
            <p:nvPr/>
          </p:nvSpPr>
          <p:spPr>
            <a:xfrm>
              <a:off x="4393533" y="4913089"/>
              <a:ext cx="691729"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R1</a:t>
              </a:r>
              <a:endParaRPr lang="zh-CN" altLang="en-US" sz="1350" b="1" dirty="0">
                <a:solidFill>
                  <a:prstClr val="black"/>
                </a:solidFill>
              </a:endParaRPr>
            </a:p>
          </p:txBody>
        </p:sp>
        <p:sp>
          <p:nvSpPr>
            <p:cNvPr id="21" name="图形 109"/>
            <p:cNvSpPr/>
            <p:nvPr/>
          </p:nvSpPr>
          <p:spPr>
            <a:xfrm>
              <a:off x="5810273"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N2</a:t>
              </a:r>
              <a:endParaRPr lang="zh-CN" altLang="en-US" sz="1350" b="1" dirty="0">
                <a:solidFill>
                  <a:prstClr val="black"/>
                </a:solidFill>
              </a:endParaRPr>
            </a:p>
          </p:txBody>
        </p:sp>
        <p:pic>
          <p:nvPicPr>
            <p:cNvPr id="22" name="图形 2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72101" y="4560457"/>
              <a:ext cx="402740" cy="326027"/>
            </a:xfrm>
            <a:prstGeom prst="rect">
              <a:avLst/>
            </a:prstGeom>
          </p:spPr>
        </p:pic>
        <p:sp>
          <p:nvSpPr>
            <p:cNvPr id="23" name="文本框 50"/>
            <p:cNvSpPr txBox="1"/>
            <p:nvPr/>
          </p:nvSpPr>
          <p:spPr>
            <a:xfrm>
              <a:off x="7159214" y="4913089"/>
              <a:ext cx="642793" cy="398780"/>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R2</a:t>
              </a:r>
              <a:endParaRPr lang="zh-CN" altLang="en-US" sz="1350" b="1" dirty="0">
                <a:solidFill>
                  <a:prstClr val="black"/>
                </a:solidFill>
              </a:endParaRPr>
            </a:p>
          </p:txBody>
        </p:sp>
        <p:sp>
          <p:nvSpPr>
            <p:cNvPr id="24" name="图形 109"/>
            <p:cNvSpPr/>
            <p:nvPr/>
          </p:nvSpPr>
          <p:spPr>
            <a:xfrm>
              <a:off x="8549640" y="4560457"/>
              <a:ext cx="587028" cy="395185"/>
            </a:xfrm>
            <a:custGeom>
              <a:avLst/>
              <a:gdLst>
                <a:gd name="connsiteX0" fmla="*/ 42939 w 905079"/>
                <a:gd name="connsiteY0" fmla="*/ 382169 h 642607"/>
                <a:gd name="connsiteX1" fmla="*/ 53 w 905079"/>
                <a:gd name="connsiteY1" fmla="*/ 306104 h 642607"/>
                <a:gd name="connsiteX2" fmla="*/ 89398 w 905079"/>
                <a:gd name="connsiteY2" fmla="*/ 214826 h 642607"/>
                <a:gd name="connsiteX3" fmla="*/ 89398 w 905079"/>
                <a:gd name="connsiteY3" fmla="*/ 214826 h 642607"/>
                <a:gd name="connsiteX4" fmla="*/ 139431 w 905079"/>
                <a:gd name="connsiteY4" fmla="*/ 89741 h 642607"/>
                <a:gd name="connsiteX5" fmla="*/ 296678 w 905079"/>
                <a:gd name="connsiteY5" fmla="*/ 88051 h 642607"/>
                <a:gd name="connsiteX6" fmla="*/ 371728 w 905079"/>
                <a:gd name="connsiteY6" fmla="*/ 27199 h 642607"/>
                <a:gd name="connsiteX7" fmla="*/ 470007 w 905079"/>
                <a:gd name="connsiteY7" fmla="*/ 54244 h 642607"/>
                <a:gd name="connsiteX8" fmla="*/ 537909 w 905079"/>
                <a:gd name="connsiteY8" fmla="*/ 1844 h 642607"/>
                <a:gd name="connsiteX9" fmla="*/ 623680 w 905079"/>
                <a:gd name="connsiteY9" fmla="*/ 39031 h 642607"/>
                <a:gd name="connsiteX10" fmla="*/ 716599 w 905079"/>
                <a:gd name="connsiteY10" fmla="*/ 6915 h 642607"/>
                <a:gd name="connsiteX11" fmla="*/ 802370 w 905079"/>
                <a:gd name="connsiteY11" fmla="*/ 88051 h 642607"/>
                <a:gd name="connsiteX12" fmla="*/ 877419 w 905079"/>
                <a:gd name="connsiteY12" fmla="*/ 159045 h 642607"/>
                <a:gd name="connsiteX13" fmla="*/ 868485 w 905079"/>
                <a:gd name="connsiteY13" fmla="*/ 238490 h 642607"/>
                <a:gd name="connsiteX14" fmla="*/ 897075 w 905079"/>
                <a:gd name="connsiteY14" fmla="*/ 360194 h 642607"/>
                <a:gd name="connsiteX15" fmla="*/ 793435 w 905079"/>
                <a:gd name="connsiteY15" fmla="*/ 449782 h 642607"/>
                <a:gd name="connsiteX16" fmla="*/ 723746 w 905079"/>
                <a:gd name="connsiteY16" fmla="*/ 549512 h 642607"/>
                <a:gd name="connsiteX17" fmla="*/ 607598 w 905079"/>
                <a:gd name="connsiteY17" fmla="*/ 546131 h 642607"/>
                <a:gd name="connsiteX18" fmla="*/ 473581 w 905079"/>
                <a:gd name="connsiteY18" fmla="*/ 642480 h 642607"/>
                <a:gd name="connsiteX19" fmla="*/ 335990 w 905079"/>
                <a:gd name="connsiteY19" fmla="*/ 581628 h 642607"/>
                <a:gd name="connsiteX20" fmla="*/ 216268 w 905079"/>
                <a:gd name="connsiteY20" fmla="*/ 601912 h 642607"/>
                <a:gd name="connsiteX21" fmla="*/ 128710 w 905079"/>
                <a:gd name="connsiteY21" fmla="*/ 530918 h 642607"/>
                <a:gd name="connsiteX22" fmla="*/ 30430 w 905079"/>
                <a:gd name="connsiteY22" fmla="*/ 471756 h 642607"/>
                <a:gd name="connsiteX23" fmla="*/ 42939 w 905079"/>
                <a:gd name="connsiteY23" fmla="*/ 382169 h 6426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05079" h="642607">
                  <a:moveTo>
                    <a:pt x="42939" y="382169"/>
                  </a:moveTo>
                  <a:cubicBezTo>
                    <a:pt x="42939" y="382169"/>
                    <a:pt x="-1734" y="355123"/>
                    <a:pt x="53" y="306104"/>
                  </a:cubicBezTo>
                  <a:cubicBezTo>
                    <a:pt x="3627" y="223277"/>
                    <a:pt x="89398" y="214826"/>
                    <a:pt x="89398" y="214826"/>
                  </a:cubicBezTo>
                  <a:lnTo>
                    <a:pt x="89398" y="214826"/>
                  </a:lnTo>
                  <a:cubicBezTo>
                    <a:pt x="89398" y="214826"/>
                    <a:pt x="64381" y="145522"/>
                    <a:pt x="139431" y="89741"/>
                  </a:cubicBezTo>
                  <a:cubicBezTo>
                    <a:pt x="219841" y="28889"/>
                    <a:pt x="296678" y="88051"/>
                    <a:pt x="296678" y="88051"/>
                  </a:cubicBezTo>
                  <a:cubicBezTo>
                    <a:pt x="296678" y="88051"/>
                    <a:pt x="309186" y="39031"/>
                    <a:pt x="371728" y="27199"/>
                  </a:cubicBezTo>
                  <a:cubicBezTo>
                    <a:pt x="437843" y="13676"/>
                    <a:pt x="470007" y="54244"/>
                    <a:pt x="470007" y="54244"/>
                  </a:cubicBezTo>
                  <a:cubicBezTo>
                    <a:pt x="470007" y="54244"/>
                    <a:pt x="486089" y="11986"/>
                    <a:pt x="537909" y="1844"/>
                  </a:cubicBezTo>
                  <a:cubicBezTo>
                    <a:pt x="589729" y="-9989"/>
                    <a:pt x="623680" y="39031"/>
                    <a:pt x="623680" y="39031"/>
                  </a:cubicBezTo>
                  <a:cubicBezTo>
                    <a:pt x="623680" y="39031"/>
                    <a:pt x="657631" y="-3227"/>
                    <a:pt x="716599" y="6915"/>
                  </a:cubicBezTo>
                  <a:cubicBezTo>
                    <a:pt x="788074" y="20437"/>
                    <a:pt x="802370" y="88051"/>
                    <a:pt x="802370" y="88051"/>
                  </a:cubicBezTo>
                  <a:cubicBezTo>
                    <a:pt x="802370" y="88051"/>
                    <a:pt x="855977" y="96502"/>
                    <a:pt x="877419" y="159045"/>
                  </a:cubicBezTo>
                  <a:cubicBezTo>
                    <a:pt x="897075" y="218206"/>
                    <a:pt x="868485" y="238490"/>
                    <a:pt x="868485" y="238490"/>
                  </a:cubicBezTo>
                  <a:cubicBezTo>
                    <a:pt x="868485" y="238490"/>
                    <a:pt x="925665" y="289200"/>
                    <a:pt x="897075" y="360194"/>
                  </a:cubicBezTo>
                  <a:cubicBezTo>
                    <a:pt x="868485" y="434569"/>
                    <a:pt x="793435" y="449782"/>
                    <a:pt x="793435" y="449782"/>
                  </a:cubicBezTo>
                  <a:cubicBezTo>
                    <a:pt x="793435" y="449782"/>
                    <a:pt x="791648" y="502182"/>
                    <a:pt x="723746" y="549512"/>
                  </a:cubicBezTo>
                  <a:cubicBezTo>
                    <a:pt x="657631" y="596841"/>
                    <a:pt x="607598" y="546131"/>
                    <a:pt x="607598" y="546131"/>
                  </a:cubicBezTo>
                  <a:cubicBezTo>
                    <a:pt x="607598" y="546131"/>
                    <a:pt x="561139" y="639099"/>
                    <a:pt x="473581" y="642480"/>
                  </a:cubicBezTo>
                  <a:cubicBezTo>
                    <a:pt x="378875" y="645861"/>
                    <a:pt x="335990" y="581628"/>
                    <a:pt x="335990" y="581628"/>
                  </a:cubicBezTo>
                  <a:cubicBezTo>
                    <a:pt x="335990" y="581628"/>
                    <a:pt x="291317" y="620506"/>
                    <a:pt x="216268" y="601912"/>
                  </a:cubicBezTo>
                  <a:cubicBezTo>
                    <a:pt x="148366" y="585009"/>
                    <a:pt x="128710" y="530918"/>
                    <a:pt x="128710" y="530918"/>
                  </a:cubicBezTo>
                  <a:cubicBezTo>
                    <a:pt x="128710" y="530918"/>
                    <a:pt x="51873" y="527537"/>
                    <a:pt x="30430" y="471756"/>
                  </a:cubicBezTo>
                  <a:cubicBezTo>
                    <a:pt x="7201" y="415975"/>
                    <a:pt x="44726" y="385549"/>
                    <a:pt x="42939" y="382169"/>
                  </a:cubicBezTo>
                  <a:close/>
                </a:path>
              </a:pathLst>
            </a:custGeom>
            <a:solidFill>
              <a:schemeClr val="bg1">
                <a:lumMod val="95000"/>
              </a:schemeClr>
            </a:solidFill>
            <a:ln w="5834" cap="flat">
              <a:solidFill>
                <a:schemeClr val="tx1"/>
              </a:solid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1350" b="1" dirty="0">
                  <a:solidFill>
                    <a:prstClr val="black"/>
                  </a:solidFill>
                </a:rPr>
                <a:t>N3</a:t>
              </a:r>
              <a:endParaRPr lang="zh-CN" altLang="en-US" sz="1350" b="1" dirty="0">
                <a:solidFill>
                  <a:prstClr val="black"/>
                </a:solidFill>
              </a:endParaRPr>
            </a:p>
          </p:txBody>
        </p:sp>
        <p:pic>
          <p:nvPicPr>
            <p:cNvPr id="25"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003832" y="4274223"/>
              <a:ext cx="691750" cy="669070"/>
            </a:xfrm>
            <a:prstGeom prst="rect">
              <a:avLst/>
            </a:prstGeom>
          </p:spPr>
        </p:pic>
        <p:sp>
          <p:nvSpPr>
            <p:cNvPr id="33" name="文本框 32"/>
            <p:cNvSpPr txBox="1"/>
            <p:nvPr/>
          </p:nvSpPr>
          <p:spPr>
            <a:xfrm>
              <a:off x="10084046" y="4913089"/>
              <a:ext cx="587028" cy="398780"/>
            </a:xfrm>
            <a:prstGeom prst="rect">
              <a:avLst/>
            </a:prstGeom>
            <a:noFill/>
          </p:spPr>
          <p:txBody>
            <a:bodyPr wrap="square">
              <a:spAutoFit/>
            </a:bodyPr>
            <a:lstStyle/>
            <a:p>
              <a:pPr algn="ctr"/>
              <a:r>
                <a:rPr lang="en-US" altLang="zh-CN" sz="1350" b="1" dirty="0">
                  <a:solidFill>
                    <a:prstClr val="black"/>
                  </a:solidFill>
                </a:rPr>
                <a:t>H2</a:t>
              </a:r>
              <a:endParaRPr lang="zh-CN" altLang="en-US" sz="1350" b="1" dirty="0">
                <a:solidFill>
                  <a:prstClr val="black"/>
                </a:solidFill>
              </a:endParaRPr>
            </a:p>
          </p:txBody>
        </p:sp>
        <p:pic>
          <p:nvPicPr>
            <p:cNvPr id="34" name="图形 2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1992" y="4274223"/>
              <a:ext cx="691750" cy="669070"/>
            </a:xfrm>
            <a:prstGeom prst="rect">
              <a:avLst/>
            </a:prstGeom>
          </p:spPr>
        </p:pic>
        <p:sp>
          <p:nvSpPr>
            <p:cNvPr id="35" name="文本框 34"/>
            <p:cNvSpPr txBox="1"/>
            <p:nvPr/>
          </p:nvSpPr>
          <p:spPr>
            <a:xfrm>
              <a:off x="1523150" y="4913089"/>
              <a:ext cx="691729" cy="398780"/>
            </a:xfrm>
            <a:prstGeom prst="rect">
              <a:avLst/>
            </a:prstGeom>
            <a:noFill/>
          </p:spPr>
          <p:txBody>
            <a:bodyPr wrap="square">
              <a:spAutoFit/>
            </a:bodyPr>
            <a:lstStyle/>
            <a:p>
              <a:pPr algn="ctr"/>
              <a:r>
                <a:rPr lang="en-US" altLang="zh-CN" sz="1350" b="1" dirty="0">
                  <a:solidFill>
                    <a:prstClr val="black"/>
                  </a:solidFill>
                </a:rPr>
                <a:t>H1</a:t>
              </a:r>
              <a:endParaRPr lang="zh-CN" altLang="en-US" sz="1350" b="1" dirty="0">
                <a:solidFill>
                  <a:prstClr val="black"/>
                </a:solidFill>
              </a:endParaRPr>
            </a:p>
          </p:txBody>
        </p:sp>
      </p:grpSp>
      <p:grpSp>
        <p:nvGrpSpPr>
          <p:cNvPr id="2" name="组合 1"/>
          <p:cNvGrpSpPr/>
          <p:nvPr/>
        </p:nvGrpSpPr>
        <p:grpSpPr>
          <a:xfrm>
            <a:off x="1488001" y="1659938"/>
            <a:ext cx="6356155" cy="1007944"/>
            <a:chOff x="1984001" y="2213250"/>
            <a:chExt cx="8474873" cy="1343926"/>
          </a:xfrm>
        </p:grpSpPr>
        <p:cxnSp>
          <p:nvCxnSpPr>
            <p:cNvPr id="37" name="连接符: 曲线 36"/>
            <p:cNvCxnSpPr/>
            <p:nvPr/>
          </p:nvCxnSpPr>
          <p:spPr>
            <a:xfrm rot="16200000" flipH="1">
              <a:off x="6207008" y="-694690"/>
              <a:ext cx="28858" cy="8474873"/>
            </a:xfrm>
            <a:prstGeom prst="curvedConnector3">
              <a:avLst>
                <a:gd name="adj1" fmla="val -4355278"/>
              </a:avLst>
            </a:prstGeom>
            <a:ln w="63500">
              <a:solidFill>
                <a:srgbClr val="00B0F0"/>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532734" y="2213250"/>
              <a:ext cx="3685157" cy="675640"/>
            </a:xfrm>
            <a:prstGeom prst="rect">
              <a:avLst/>
            </a:prstGeom>
            <a:solidFill>
              <a:schemeClr val="bg1"/>
            </a:solidFill>
          </p:spPr>
          <p:txBody>
            <a:bodyPr wrap="square" rtlCol="0">
              <a:spAutoFit/>
            </a:bodyPr>
            <a:lstStyle/>
            <a:p>
              <a:pPr algn="ctr"/>
              <a:r>
                <a:rPr lang="en-US" altLang="zh-CN" sz="1350" b="1" dirty="0">
                  <a:solidFill>
                    <a:srgbClr val="00B0F0"/>
                  </a:solidFill>
                </a:rPr>
                <a:t>H1</a:t>
              </a:r>
              <a:r>
                <a:rPr lang="zh-CN" altLang="en-US" sz="1350" b="1" dirty="0">
                  <a:solidFill>
                    <a:srgbClr val="00B0F0"/>
                  </a:solidFill>
                </a:rPr>
                <a:t>想知道到达</a:t>
              </a:r>
              <a:r>
                <a:rPr lang="en-US" altLang="zh-CN" sz="1350" b="1" dirty="0">
                  <a:solidFill>
                    <a:srgbClr val="00B0F0"/>
                  </a:solidFill>
                </a:rPr>
                <a:t>H2</a:t>
              </a:r>
              <a:r>
                <a:rPr lang="zh-CN" altLang="en-US" sz="1350" b="1" dirty="0">
                  <a:solidFill>
                    <a:srgbClr val="00B0F0"/>
                  </a:solidFill>
                </a:rPr>
                <a:t>要经过哪些路由器</a:t>
              </a:r>
            </a:p>
          </p:txBody>
        </p:sp>
      </p:grpSp>
      <p:grpSp>
        <p:nvGrpSpPr>
          <p:cNvPr id="7" name="组合 6"/>
          <p:cNvGrpSpPr/>
          <p:nvPr/>
        </p:nvGrpSpPr>
        <p:grpSpPr>
          <a:xfrm>
            <a:off x="1785296" y="2359943"/>
            <a:ext cx="1609208" cy="633735"/>
            <a:chOff x="2380395" y="3146591"/>
            <a:chExt cx="2145611" cy="844980"/>
          </a:xfrm>
        </p:grpSpPr>
        <p:sp>
          <p:nvSpPr>
            <p:cNvPr id="4" name="标注: 右箭头 3"/>
            <p:cNvSpPr/>
            <p:nvPr/>
          </p:nvSpPr>
          <p:spPr>
            <a:xfrm>
              <a:off x="2380395" y="3149855"/>
              <a:ext cx="2145611" cy="841716"/>
            </a:xfrm>
            <a:prstGeom prst="rightArrowCallout">
              <a:avLst>
                <a:gd name="adj1" fmla="val 25000"/>
                <a:gd name="adj2" fmla="val 25000"/>
                <a:gd name="adj3" fmla="val 25000"/>
                <a:gd name="adj4" fmla="val 87066"/>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prstClr val="black"/>
                </a:solidFill>
              </a:endParaRPr>
            </a:p>
          </p:txBody>
        </p:sp>
        <p:sp>
          <p:nvSpPr>
            <p:cNvPr id="3" name="矩形 2"/>
            <p:cNvSpPr/>
            <p:nvPr/>
          </p:nvSpPr>
          <p:spPr>
            <a:xfrm>
              <a:off x="2525318" y="3541964"/>
              <a:ext cx="1578820" cy="387458"/>
            </a:xfrm>
            <a:prstGeom prst="rect">
              <a:avLst/>
            </a:prstGeom>
            <a:solidFill>
              <a:schemeClr val="accent3"/>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solidFill>
                    <a:prstClr val="white"/>
                  </a:solidFill>
                </a:rPr>
                <a:t>ICMP</a:t>
              </a:r>
              <a:r>
                <a:rPr lang="zh-CN" altLang="en-US" sz="1200" b="1" dirty="0">
                  <a:solidFill>
                    <a:prstClr val="white"/>
                  </a:solidFill>
                </a:rPr>
                <a:t>回送请求</a:t>
              </a:r>
            </a:p>
          </p:txBody>
        </p:sp>
        <p:sp>
          <p:nvSpPr>
            <p:cNvPr id="5" name="文本框 4"/>
            <p:cNvSpPr txBox="1"/>
            <p:nvPr/>
          </p:nvSpPr>
          <p:spPr>
            <a:xfrm>
              <a:off x="2713986" y="3146591"/>
              <a:ext cx="1309105" cy="491067"/>
            </a:xfrm>
            <a:prstGeom prst="rect">
              <a:avLst/>
            </a:prstGeom>
            <a:noFill/>
          </p:spPr>
          <p:txBody>
            <a:bodyPr wrap="square" rtlCol="0">
              <a:spAutoFit/>
            </a:bodyPr>
            <a:lstStyle/>
            <a:p>
              <a:pPr algn="ctr"/>
              <a:r>
                <a:rPr lang="en-US" altLang="zh-CN" b="1" dirty="0">
                  <a:solidFill>
                    <a:prstClr val="black"/>
                  </a:solidFill>
                </a:rPr>
                <a:t>TTL=3</a:t>
              </a:r>
              <a:endParaRPr lang="zh-CN" altLang="en-US" b="1" dirty="0">
                <a:solidFill>
                  <a:prstClr val="black"/>
                </a:solidFill>
              </a:endParaRPr>
            </a:p>
          </p:txBody>
        </p:sp>
      </p:grpSp>
      <p:grpSp>
        <p:nvGrpSpPr>
          <p:cNvPr id="36" name="组合 35"/>
          <p:cNvGrpSpPr/>
          <p:nvPr/>
        </p:nvGrpSpPr>
        <p:grpSpPr>
          <a:xfrm>
            <a:off x="3803696" y="2361657"/>
            <a:ext cx="1609208" cy="633735"/>
            <a:chOff x="2380395" y="3146591"/>
            <a:chExt cx="2145611" cy="844980"/>
          </a:xfrm>
        </p:grpSpPr>
        <p:sp>
          <p:nvSpPr>
            <p:cNvPr id="44" name="标注: 右箭头 43"/>
            <p:cNvSpPr/>
            <p:nvPr/>
          </p:nvSpPr>
          <p:spPr>
            <a:xfrm>
              <a:off x="2380395" y="3149855"/>
              <a:ext cx="2145611" cy="841716"/>
            </a:xfrm>
            <a:prstGeom prst="rightArrowCallout">
              <a:avLst>
                <a:gd name="adj1" fmla="val 25000"/>
                <a:gd name="adj2" fmla="val 25000"/>
                <a:gd name="adj3" fmla="val 25000"/>
                <a:gd name="adj4" fmla="val 87066"/>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prstClr val="black"/>
                </a:solidFill>
              </a:endParaRPr>
            </a:p>
          </p:txBody>
        </p:sp>
        <p:sp>
          <p:nvSpPr>
            <p:cNvPr id="45" name="矩形 44"/>
            <p:cNvSpPr/>
            <p:nvPr/>
          </p:nvSpPr>
          <p:spPr>
            <a:xfrm>
              <a:off x="2525318" y="3541964"/>
              <a:ext cx="1578820" cy="387458"/>
            </a:xfrm>
            <a:prstGeom prst="rect">
              <a:avLst/>
            </a:prstGeom>
            <a:solidFill>
              <a:schemeClr val="accent3"/>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solidFill>
                    <a:prstClr val="white"/>
                  </a:solidFill>
                </a:rPr>
                <a:t>ICMP</a:t>
              </a:r>
              <a:r>
                <a:rPr lang="zh-CN" altLang="en-US" sz="1200" b="1" dirty="0">
                  <a:solidFill>
                    <a:prstClr val="white"/>
                  </a:solidFill>
                </a:rPr>
                <a:t>回送请求</a:t>
              </a:r>
            </a:p>
          </p:txBody>
        </p:sp>
        <p:sp>
          <p:nvSpPr>
            <p:cNvPr id="46" name="文本框 45"/>
            <p:cNvSpPr txBox="1"/>
            <p:nvPr/>
          </p:nvSpPr>
          <p:spPr>
            <a:xfrm>
              <a:off x="2713986" y="3146591"/>
              <a:ext cx="1309105" cy="491067"/>
            </a:xfrm>
            <a:prstGeom prst="rect">
              <a:avLst/>
            </a:prstGeom>
            <a:noFill/>
          </p:spPr>
          <p:txBody>
            <a:bodyPr wrap="square" rtlCol="0">
              <a:spAutoFit/>
            </a:bodyPr>
            <a:lstStyle/>
            <a:p>
              <a:pPr algn="ctr"/>
              <a:r>
                <a:rPr lang="en-US" altLang="zh-CN" b="1" dirty="0">
                  <a:solidFill>
                    <a:prstClr val="black"/>
                  </a:solidFill>
                </a:rPr>
                <a:t>TTL=2</a:t>
              </a:r>
              <a:endParaRPr lang="zh-CN" altLang="en-US" b="1" dirty="0">
                <a:solidFill>
                  <a:prstClr val="black"/>
                </a:solidFill>
              </a:endParaRPr>
            </a:p>
          </p:txBody>
        </p:sp>
      </p:grpSp>
      <p:grpSp>
        <p:nvGrpSpPr>
          <p:cNvPr id="40" name="组合 39"/>
          <p:cNvGrpSpPr/>
          <p:nvPr/>
        </p:nvGrpSpPr>
        <p:grpSpPr>
          <a:xfrm>
            <a:off x="5893666" y="2359943"/>
            <a:ext cx="1609208" cy="633735"/>
            <a:chOff x="2380395" y="3146591"/>
            <a:chExt cx="2145611" cy="844980"/>
          </a:xfrm>
        </p:grpSpPr>
        <p:sp>
          <p:nvSpPr>
            <p:cNvPr id="41" name="标注: 右箭头 40"/>
            <p:cNvSpPr/>
            <p:nvPr/>
          </p:nvSpPr>
          <p:spPr>
            <a:xfrm>
              <a:off x="2380395" y="3149855"/>
              <a:ext cx="2145611" cy="841716"/>
            </a:xfrm>
            <a:prstGeom prst="rightArrowCallout">
              <a:avLst>
                <a:gd name="adj1" fmla="val 25000"/>
                <a:gd name="adj2" fmla="val 25000"/>
                <a:gd name="adj3" fmla="val 25000"/>
                <a:gd name="adj4" fmla="val 87066"/>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solidFill>
                  <a:prstClr val="black"/>
                </a:solidFill>
              </a:endParaRPr>
            </a:p>
          </p:txBody>
        </p:sp>
        <p:sp>
          <p:nvSpPr>
            <p:cNvPr id="42" name="矩形 41"/>
            <p:cNvSpPr/>
            <p:nvPr/>
          </p:nvSpPr>
          <p:spPr>
            <a:xfrm>
              <a:off x="2525318" y="3541964"/>
              <a:ext cx="1578820" cy="387458"/>
            </a:xfrm>
            <a:prstGeom prst="rect">
              <a:avLst/>
            </a:prstGeom>
            <a:solidFill>
              <a:schemeClr val="accent3"/>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solidFill>
                    <a:prstClr val="white"/>
                  </a:solidFill>
                </a:rPr>
                <a:t>ICMP</a:t>
              </a:r>
              <a:r>
                <a:rPr lang="zh-CN" altLang="en-US" sz="1200" b="1" dirty="0">
                  <a:solidFill>
                    <a:prstClr val="white"/>
                  </a:solidFill>
                </a:rPr>
                <a:t>回送请求</a:t>
              </a:r>
            </a:p>
          </p:txBody>
        </p:sp>
        <p:sp>
          <p:nvSpPr>
            <p:cNvPr id="43" name="文本框 42"/>
            <p:cNvSpPr txBox="1"/>
            <p:nvPr/>
          </p:nvSpPr>
          <p:spPr>
            <a:xfrm>
              <a:off x="2713986" y="3146591"/>
              <a:ext cx="1309105" cy="491067"/>
            </a:xfrm>
            <a:prstGeom prst="rect">
              <a:avLst/>
            </a:prstGeom>
            <a:noFill/>
          </p:spPr>
          <p:txBody>
            <a:bodyPr wrap="square" rtlCol="0">
              <a:spAutoFit/>
            </a:bodyPr>
            <a:lstStyle/>
            <a:p>
              <a:pPr algn="ctr"/>
              <a:r>
                <a:rPr lang="en-US" altLang="zh-CN" b="1" dirty="0">
                  <a:solidFill>
                    <a:prstClr val="black"/>
                  </a:solidFill>
                </a:rPr>
                <a:t>TTL=1</a:t>
              </a:r>
              <a:endParaRPr lang="zh-CN" altLang="en-US" b="1" dirty="0">
                <a:solidFill>
                  <a:prstClr val="black"/>
                </a:solidFill>
              </a:endParaRPr>
            </a:p>
          </p:txBody>
        </p:sp>
      </p:grpSp>
      <p:grpSp>
        <p:nvGrpSpPr>
          <p:cNvPr id="54" name="组合 53"/>
          <p:cNvGrpSpPr/>
          <p:nvPr/>
        </p:nvGrpSpPr>
        <p:grpSpPr>
          <a:xfrm>
            <a:off x="1052751" y="2583418"/>
            <a:ext cx="4785836" cy="1798343"/>
            <a:chOff x="340989" y="3946758"/>
            <a:chExt cx="6381115" cy="2397791"/>
          </a:xfrm>
        </p:grpSpPr>
        <p:cxnSp>
          <p:nvCxnSpPr>
            <p:cNvPr id="55" name="连接符: 曲线 54"/>
            <p:cNvCxnSpPr>
              <a:stCxn id="33" idx="2"/>
              <a:endCxn id="35" idx="2"/>
            </p:cNvCxnSpPr>
            <p:nvPr/>
          </p:nvCxnSpPr>
          <p:spPr>
            <a:xfrm rot="5400000">
              <a:off x="3529959" y="757788"/>
              <a:ext cx="3175" cy="6381115"/>
            </a:xfrm>
            <a:prstGeom prst="curvedConnector3">
              <a:avLst>
                <a:gd name="adj1" fmla="val 7549984"/>
              </a:avLst>
            </a:prstGeom>
            <a:ln w="63500">
              <a:solidFill>
                <a:schemeClr val="accent6"/>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56" name="组合 55"/>
            <p:cNvGrpSpPr/>
            <p:nvPr/>
          </p:nvGrpSpPr>
          <p:grpSpPr>
            <a:xfrm>
              <a:off x="3719830" y="5514882"/>
              <a:ext cx="2122907" cy="829667"/>
              <a:chOff x="2286871" y="4867240"/>
              <a:chExt cx="2122907" cy="829667"/>
            </a:xfrm>
          </p:grpSpPr>
          <p:sp>
            <p:nvSpPr>
              <p:cNvPr id="57" name="标注: 左箭头 56"/>
              <p:cNvSpPr/>
              <p:nvPr/>
            </p:nvSpPr>
            <p:spPr>
              <a:xfrm>
                <a:off x="2286871" y="4867240"/>
                <a:ext cx="2122907" cy="829667"/>
              </a:xfrm>
              <a:prstGeom prst="leftArrowCallout">
                <a:avLst>
                  <a:gd name="adj1" fmla="val 25000"/>
                  <a:gd name="adj2" fmla="val 25000"/>
                  <a:gd name="adj3" fmla="val 20243"/>
                  <a:gd name="adj4" fmla="val 85686"/>
                </a:avLst>
              </a:prstGeom>
              <a:solidFill>
                <a:schemeClr val="accent6"/>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350" b="1" dirty="0">
                    <a:solidFill>
                      <a:prstClr val="black"/>
                    </a:solidFill>
                  </a:rPr>
                  <a:t>IP</a:t>
                </a:r>
                <a:r>
                  <a:rPr lang="zh-CN" altLang="en-US" sz="1350" b="1" dirty="0">
                    <a:solidFill>
                      <a:prstClr val="black"/>
                    </a:solidFill>
                  </a:rPr>
                  <a:t>数据报</a:t>
                </a:r>
                <a:endParaRPr lang="en-US" altLang="zh-CN" sz="1350" b="1" dirty="0">
                  <a:solidFill>
                    <a:prstClr val="black"/>
                  </a:solidFill>
                </a:endParaRPr>
              </a:p>
              <a:p>
                <a:pPr algn="ctr"/>
                <a:endParaRPr lang="en-US" altLang="zh-CN" sz="1350" b="1" dirty="0">
                  <a:solidFill>
                    <a:prstClr val="black"/>
                  </a:solidFill>
                </a:endParaRPr>
              </a:p>
              <a:p>
                <a:pPr algn="ctr"/>
                <a:endParaRPr lang="zh-CN" altLang="en-US" sz="1350" b="1" dirty="0">
                  <a:solidFill>
                    <a:prstClr val="white"/>
                  </a:solidFill>
                </a:endParaRPr>
              </a:p>
            </p:txBody>
          </p:sp>
          <p:sp>
            <p:nvSpPr>
              <p:cNvPr id="58" name="矩形 57"/>
              <p:cNvSpPr/>
              <p:nvPr/>
            </p:nvSpPr>
            <p:spPr>
              <a:xfrm>
                <a:off x="2719673" y="5211368"/>
                <a:ext cx="1570754" cy="387980"/>
              </a:xfrm>
              <a:prstGeom prst="rect">
                <a:avLst/>
              </a:prstGeom>
              <a:solidFill>
                <a:schemeClr val="accent3"/>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altLang="zh-CN" sz="1200" b="1" dirty="0">
                    <a:solidFill>
                      <a:prstClr val="white"/>
                    </a:solidFill>
                  </a:rPr>
                  <a:t>ICMP</a:t>
                </a:r>
                <a:r>
                  <a:rPr lang="zh-CN" altLang="en-US" sz="1200" b="1" dirty="0">
                    <a:solidFill>
                      <a:prstClr val="white"/>
                    </a:solidFill>
                  </a:rPr>
                  <a:t>回送回答</a:t>
                </a:r>
              </a:p>
            </p:txBody>
          </p:sp>
        </p:grpSp>
      </p:grpSp>
      <p:sp>
        <p:nvSpPr>
          <p:cNvPr id="59" name="文本框 58"/>
          <p:cNvSpPr txBox="1"/>
          <p:nvPr/>
        </p:nvSpPr>
        <p:spPr>
          <a:xfrm>
            <a:off x="655013" y="3996754"/>
            <a:ext cx="2048798" cy="714375"/>
          </a:xfrm>
          <a:prstGeom prst="rect">
            <a:avLst/>
          </a:prstGeom>
          <a:noFill/>
        </p:spPr>
        <p:txBody>
          <a:bodyPr wrap="square" rtlCol="0">
            <a:spAutoFit/>
          </a:bodyPr>
          <a:lstStyle/>
          <a:p>
            <a:r>
              <a:rPr lang="en-US" altLang="zh-CN" sz="1350" b="1" dirty="0">
                <a:solidFill>
                  <a:srgbClr val="8064A2"/>
                </a:solidFill>
              </a:rPr>
              <a:t>H1</a:t>
            </a:r>
            <a:r>
              <a:rPr lang="zh-CN" altLang="en-US" sz="1350" b="1" dirty="0">
                <a:solidFill>
                  <a:srgbClr val="8064A2"/>
                </a:solidFill>
              </a:rPr>
              <a:t>知道已经跟踪到</a:t>
            </a:r>
            <a:endParaRPr lang="en-US" altLang="zh-CN" sz="1350" b="1" dirty="0">
              <a:solidFill>
                <a:srgbClr val="8064A2"/>
              </a:solidFill>
            </a:endParaRPr>
          </a:p>
          <a:p>
            <a:r>
              <a:rPr lang="zh-CN" altLang="en-US" sz="1350" b="1" dirty="0">
                <a:solidFill>
                  <a:srgbClr val="8064A2"/>
                </a:solidFill>
              </a:rPr>
              <a:t>路径中的最后一站，</a:t>
            </a:r>
            <a:endParaRPr lang="en-US" altLang="zh-CN" sz="1350" b="1" dirty="0">
              <a:solidFill>
                <a:srgbClr val="8064A2"/>
              </a:solidFill>
            </a:endParaRPr>
          </a:p>
          <a:p>
            <a:r>
              <a:rPr lang="zh-CN" altLang="en-US" sz="1350" b="1" dirty="0">
                <a:solidFill>
                  <a:srgbClr val="8064A2"/>
                </a:solidFill>
              </a:rPr>
              <a:t>即目的主机</a:t>
            </a:r>
          </a:p>
        </p:txBody>
      </p:sp>
    </p:spTree>
    <p:custDataLst>
      <p:tags r:id="rId1"/>
    </p:custDataLst>
    <p:extLst>
      <p:ext uri="{BB962C8B-B14F-4D97-AF65-F5344CB8AC3E}">
        <p14:creationId xmlns:p14="http://schemas.microsoft.com/office/powerpoint/2010/main" val="90445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36"/>
                                        </p:tgtEl>
                                        <p:attrNameLst>
                                          <p:attrName>style.visibility</p:attrName>
                                        </p:attrNameLst>
                                      </p:cBhvr>
                                      <p:to>
                                        <p:strVal val="visible"/>
                                      </p:to>
                                    </p:set>
                                    <p:anim calcmode="lin" valueType="num">
                                      <p:cBhvr additive="base">
                                        <p:cTn id="13" dur="500"/>
                                        <p:tgtEl>
                                          <p:spTgt spid="36"/>
                                        </p:tgtEl>
                                        <p:attrNameLst>
                                          <p:attrName>ppt_x</p:attrName>
                                        </p:attrNameLst>
                                      </p:cBhvr>
                                      <p:tavLst>
                                        <p:tav tm="0">
                                          <p:val>
                                            <p:strVal val="#ppt_x-#ppt_w*1.125000"/>
                                          </p:val>
                                        </p:tav>
                                        <p:tav tm="100000">
                                          <p:val>
                                            <p:strVal val="#ppt_x"/>
                                          </p:val>
                                        </p:tav>
                                      </p:tavLst>
                                    </p:anim>
                                    <p:animEffect transition="in" filter="wipe(right)">
                                      <p:cBhvr>
                                        <p:cTn id="14" dur="500"/>
                                        <p:tgtEl>
                                          <p:spTgt spid="36"/>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40"/>
                                        </p:tgtEl>
                                        <p:attrNameLst>
                                          <p:attrName>style.visibility</p:attrName>
                                        </p:attrNameLst>
                                      </p:cBhvr>
                                      <p:to>
                                        <p:strVal val="visible"/>
                                      </p:to>
                                    </p:set>
                                    <p:anim calcmode="lin" valueType="num">
                                      <p:cBhvr additive="base">
                                        <p:cTn id="19" dur="500"/>
                                        <p:tgtEl>
                                          <p:spTgt spid="40"/>
                                        </p:tgtEl>
                                        <p:attrNameLst>
                                          <p:attrName>ppt_x</p:attrName>
                                        </p:attrNameLst>
                                      </p:cBhvr>
                                      <p:tavLst>
                                        <p:tav tm="0">
                                          <p:val>
                                            <p:strVal val="#ppt_x-#ppt_w*1.125000"/>
                                          </p:val>
                                        </p:tav>
                                        <p:tav tm="100000">
                                          <p:val>
                                            <p:strVal val="#ppt_x"/>
                                          </p:val>
                                        </p:tav>
                                      </p:tavLst>
                                    </p:anim>
                                    <p:animEffect transition="in" filter="wipe(right)">
                                      <p:cBhvr>
                                        <p:cTn id="20" dur="500"/>
                                        <p:tgtEl>
                                          <p:spTgt spid="4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54"/>
                                        </p:tgtEl>
                                        <p:attrNameLst>
                                          <p:attrName>style.visibility</p:attrName>
                                        </p:attrNameLst>
                                      </p:cBhvr>
                                      <p:to>
                                        <p:strVal val="visible"/>
                                      </p:to>
                                    </p:set>
                                    <p:animEffect transition="in" filter="wipe(right)">
                                      <p:cBhvr>
                                        <p:cTn id="25" dur="1000"/>
                                        <p:tgtEl>
                                          <p:spTgt spid="54"/>
                                        </p:tgtEl>
                                      </p:cBhvr>
                                    </p:animEffect>
                                  </p:childTnLst>
                                </p:cTn>
                              </p:par>
                            </p:childTnLst>
                          </p:cTn>
                        </p:par>
                      </p:childTnLst>
                    </p:cTn>
                  </p:par>
                  <p:par>
                    <p:cTn id="26" fill="hold">
                      <p:stCondLst>
                        <p:cond delay="indefinite"/>
                      </p:stCondLst>
                      <p:childTnLst>
                        <p:par>
                          <p:cTn id="27" fill="hold">
                            <p:stCondLst>
                              <p:cond delay="0"/>
                            </p:stCondLst>
                            <p:childTnLst>
                              <p:par>
                                <p:cTn id="28" presetID="47" presetClass="entr" presetSubtype="0" fill="hold" grpId="0" nodeType="click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fade">
                                      <p:cBhvr>
                                        <p:cTn id="30" dur="1000"/>
                                        <p:tgtEl>
                                          <p:spTgt spid="59"/>
                                        </p:tgtEl>
                                      </p:cBhvr>
                                    </p:animEffect>
                                    <p:anim calcmode="lin" valueType="num">
                                      <p:cBhvr>
                                        <p:cTn id="31" dur="1000" fill="hold"/>
                                        <p:tgtEl>
                                          <p:spTgt spid="59"/>
                                        </p:tgtEl>
                                        <p:attrNameLst>
                                          <p:attrName>ppt_x</p:attrName>
                                        </p:attrNameLst>
                                      </p:cBhvr>
                                      <p:tavLst>
                                        <p:tav tm="0">
                                          <p:val>
                                            <p:strVal val="#ppt_x"/>
                                          </p:val>
                                        </p:tav>
                                        <p:tav tm="100000">
                                          <p:val>
                                            <p:strVal val="#ppt_x"/>
                                          </p:val>
                                        </p:tav>
                                      </p:tavLst>
                                    </p:anim>
                                    <p:anim calcmode="lin" valueType="num">
                                      <p:cBhvr>
                                        <p:cTn id="32"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17216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3" name="Rectangle 10"/>
          <p:cNvSpPr>
            <a:spLocks noChangeArrowheads="1"/>
          </p:cNvSpPr>
          <p:nvPr/>
        </p:nvSpPr>
        <p:spPr bwMode="auto">
          <a:xfrm>
            <a:off x="2629135" y="177859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4" name="Rectangle 27"/>
          <p:cNvSpPr>
            <a:spLocks noChangeArrowheads="1"/>
          </p:cNvSpPr>
          <p:nvPr/>
        </p:nvSpPr>
        <p:spPr bwMode="auto">
          <a:xfrm>
            <a:off x="639730" y="117216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solidFill>
                <a:prstClr val="black"/>
              </a:solidFill>
              <a:latin typeface="宋体" panose="02010600030101010101" pitchFamily="2" charset="-122"/>
            </a:endParaRPr>
          </a:p>
        </p:txBody>
      </p:sp>
      <p:sp>
        <p:nvSpPr>
          <p:cNvPr id="5" name="Rectangle 29"/>
          <p:cNvSpPr>
            <a:spLocks noChangeArrowheads="1"/>
          </p:cNvSpPr>
          <p:nvPr/>
        </p:nvSpPr>
        <p:spPr bwMode="auto">
          <a:xfrm>
            <a:off x="648619" y="1267101"/>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anose="020B0503020204020204" pitchFamily="34" charset="-122"/>
                <a:ea typeface="微软雅黑" panose="020B0503020204020204" pitchFamily="34" charset="-122"/>
              </a:rPr>
              <a:t>4.</a:t>
            </a:r>
            <a:r>
              <a:rPr lang="en-US" altLang="zh-CN" sz="2000" b="1" dirty="0">
                <a:solidFill>
                  <a:srgbClr val="FFFF00"/>
                </a:solidFill>
                <a:latin typeface="微软雅黑" panose="020B0503020204020204" pitchFamily="34" charset="-122"/>
                <a:ea typeface="微软雅黑" panose="020B0503020204020204" pitchFamily="34" charset="-122"/>
              </a:rPr>
              <a:t>5</a:t>
            </a:r>
            <a:endParaRPr lang="fr-FR" altLang="zh-CN" sz="2000" b="1" dirty="0">
              <a:solidFill>
                <a:srgbClr val="FFFF00"/>
              </a:solidFill>
              <a:latin typeface="微软雅黑" panose="020B0503020204020204" pitchFamily="34" charset="-122"/>
              <a:ea typeface="微软雅黑" panose="020B0503020204020204" pitchFamily="34" charset="-122"/>
            </a:endParaRPr>
          </a:p>
          <a:p>
            <a:r>
              <a:rPr lang="en-US" altLang="zh-CN" sz="2000" b="1" dirty="0">
                <a:solidFill>
                  <a:prstClr val="white"/>
                </a:solidFill>
                <a:latin typeface="微软雅黑" panose="020B0503020204020204" pitchFamily="34" charset="-122"/>
                <a:ea typeface="微软雅黑" panose="020B0503020204020204" pitchFamily="34" charset="-122"/>
              </a:rPr>
              <a:t>IPv6</a:t>
            </a:r>
            <a:endParaRPr lang="zh-CN" altLang="en-US" sz="2000" b="1" dirty="0">
              <a:solidFill>
                <a:prstClr val="white"/>
              </a:solidFill>
              <a:latin typeface="微软雅黑" panose="020B0503020204020204" pitchFamily="34" charset="-122"/>
              <a:ea typeface="微软雅黑" panose="020B0503020204020204" pitchFamily="34" charset="-122"/>
            </a:endParaRPr>
          </a:p>
        </p:txBody>
      </p:sp>
      <p:sp>
        <p:nvSpPr>
          <p:cNvPr id="6" name="Rectangle 9"/>
          <p:cNvSpPr>
            <a:spLocks noChangeArrowheads="1"/>
          </p:cNvSpPr>
          <p:nvPr/>
        </p:nvSpPr>
        <p:spPr bwMode="auto">
          <a:xfrm>
            <a:off x="2629135" y="239180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7" name="Rectangle 10"/>
          <p:cNvSpPr>
            <a:spLocks noChangeArrowheads="1"/>
          </p:cNvSpPr>
          <p:nvPr/>
        </p:nvSpPr>
        <p:spPr bwMode="auto">
          <a:xfrm>
            <a:off x="2629135" y="2998230"/>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solidFill>
                  <a:srgbClr val="000000"/>
                </a:solidFill>
                <a:miter lim="1000000"/>
                <a:headEnd/>
                <a:tailEnd/>
              </a14:hiddenLine>
            </a:ext>
          </a:extLst>
        </p:spPr>
        <p:txBody>
          <a:bodyPr anchor="ctr"/>
          <a:lstStyle/>
          <a:p>
            <a:pPr algn="ctr" eaLnBrk="0" hangingPunct="0"/>
            <a:endParaRPr lang="fr-FR">
              <a:solidFill>
                <a:srgbClr val="FFFFFF"/>
              </a:solidFill>
              <a:latin typeface="宋体" panose="02010600030101010101" pitchFamily="2" charset="-122"/>
            </a:endParaRPr>
          </a:p>
        </p:txBody>
      </p:sp>
      <p:sp>
        <p:nvSpPr>
          <p:cNvPr id="9" name="Line 16"/>
          <p:cNvSpPr>
            <a:spLocks noChangeShapeType="1"/>
          </p:cNvSpPr>
          <p:nvPr/>
        </p:nvSpPr>
        <p:spPr bwMode="auto">
          <a:xfrm>
            <a:off x="3637198" y="1091496"/>
            <a:ext cx="0" cy="2283662"/>
          </a:xfrm>
          <a:prstGeom prst="line">
            <a:avLst/>
          </a:prstGeom>
          <a:noFill/>
          <a:ln w="28575" algn="ctr">
            <a:solidFill>
              <a:srgbClr val="FFFFFF"/>
            </a:solidFill>
            <a:roun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10" name="Rectangle 8"/>
          <p:cNvSpPr>
            <a:spLocks noChangeArrowheads="1"/>
          </p:cNvSpPr>
          <p:nvPr/>
        </p:nvSpPr>
        <p:spPr bwMode="auto">
          <a:xfrm>
            <a:off x="2700573" y="1137625"/>
            <a:ext cx="562139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000" b="1" dirty="0">
                <a:solidFill>
                  <a:prstClr val="white"/>
                </a:solidFill>
                <a:latin typeface="微软雅黑" panose="020B0503020204020204" pitchFamily="34" charset="-122"/>
                <a:ea typeface="微软雅黑" panose="020B0503020204020204" pitchFamily="34" charset="-122"/>
              </a:rPr>
              <a:t>4.5.1                                     IPv6 </a:t>
            </a:r>
            <a:r>
              <a:rPr lang="zh-CN" altLang="en-US" sz="2000" b="1" dirty="0">
                <a:solidFill>
                  <a:prstClr val="white"/>
                </a:solidFill>
                <a:latin typeface="微软雅黑" panose="020B0503020204020204" pitchFamily="34" charset="-122"/>
                <a:ea typeface="微软雅黑" panose="020B0503020204020204" pitchFamily="34" charset="-122"/>
              </a:rPr>
              <a:t>的基本首部</a:t>
            </a:r>
            <a:endParaRPr lang="en-US" altLang="zh-CN" sz="2000" b="1" dirty="0">
              <a:solidFill>
                <a:prstClr val="white"/>
              </a:solidFill>
              <a:latin typeface="微软雅黑" panose="020B0503020204020204" pitchFamily="34" charset="-122"/>
              <a:ea typeface="微软雅黑" panose="020B0503020204020204" pitchFamily="34" charset="-122"/>
            </a:endParaRPr>
          </a:p>
          <a:p>
            <a:endParaRPr lang="zh-CN" altLang="en-US" sz="2000" b="1" dirty="0">
              <a:solidFill>
                <a:prstClr val="white"/>
              </a:solidFill>
              <a:latin typeface="微软雅黑" panose="020B0503020204020204" pitchFamily="34" charset="-122"/>
              <a:ea typeface="微软雅黑" panose="020B0503020204020204" pitchFamily="34" charset="-122"/>
            </a:endParaRPr>
          </a:p>
          <a:p>
            <a:r>
              <a:rPr lang="en-US" altLang="zh-CN" sz="2000" b="1" dirty="0">
                <a:solidFill>
                  <a:prstClr val="white"/>
                </a:solidFill>
                <a:latin typeface="微软雅黑" panose="020B0503020204020204" pitchFamily="34" charset="-122"/>
                <a:ea typeface="微软雅黑" panose="020B0503020204020204" pitchFamily="34" charset="-122"/>
              </a:rPr>
              <a:t>4.5.2                                            IPv6 </a:t>
            </a:r>
            <a:r>
              <a:rPr lang="zh-CN" altLang="en-US" sz="2000" b="1" dirty="0">
                <a:solidFill>
                  <a:prstClr val="white"/>
                </a:solidFill>
                <a:latin typeface="微软雅黑" panose="020B0503020204020204" pitchFamily="34" charset="-122"/>
                <a:ea typeface="微软雅黑" panose="020B0503020204020204" pitchFamily="34" charset="-122"/>
              </a:rPr>
              <a:t>的地址</a:t>
            </a:r>
            <a:endParaRPr lang="en-US" altLang="zh-CN" sz="2000" b="1" dirty="0">
              <a:solidFill>
                <a:prstClr val="white"/>
              </a:solidFill>
              <a:latin typeface="微软雅黑" panose="020B0503020204020204" pitchFamily="34" charset="-122"/>
              <a:ea typeface="微软雅黑" panose="020B0503020204020204" pitchFamily="34" charset="-122"/>
            </a:endParaRPr>
          </a:p>
          <a:p>
            <a:endParaRPr lang="zh-CN" altLang="en-US" sz="2000" b="1" dirty="0">
              <a:solidFill>
                <a:prstClr val="white"/>
              </a:solidFill>
              <a:latin typeface="微软雅黑" panose="020B0503020204020204" pitchFamily="34" charset="-122"/>
              <a:ea typeface="微软雅黑" panose="020B0503020204020204" pitchFamily="34" charset="-122"/>
            </a:endParaRPr>
          </a:p>
          <a:p>
            <a:r>
              <a:rPr lang="en-US" altLang="zh-CN" sz="2000" b="1" dirty="0">
                <a:solidFill>
                  <a:prstClr val="white"/>
                </a:solidFill>
                <a:latin typeface="微软雅黑" panose="020B0503020204020204" pitchFamily="34" charset="-122"/>
                <a:ea typeface="微软雅黑" panose="020B0503020204020204" pitchFamily="34" charset="-122"/>
              </a:rPr>
              <a:t>4.5.3                              </a:t>
            </a:r>
            <a:r>
              <a:rPr lang="zh-CN" altLang="en-US" sz="2000" b="1" dirty="0">
                <a:solidFill>
                  <a:prstClr val="white"/>
                </a:solidFill>
                <a:latin typeface="微软雅黑" panose="020B0503020204020204" pitchFamily="34" charset="-122"/>
                <a:ea typeface="微软雅黑" panose="020B0503020204020204" pitchFamily="34" charset="-122"/>
              </a:rPr>
              <a:t>从 </a:t>
            </a:r>
            <a:r>
              <a:rPr lang="en-US" altLang="zh-CN" sz="2000" b="1" dirty="0">
                <a:solidFill>
                  <a:prstClr val="white"/>
                </a:solidFill>
                <a:latin typeface="微软雅黑" panose="020B0503020204020204" pitchFamily="34" charset="-122"/>
                <a:ea typeface="微软雅黑" panose="020B0503020204020204" pitchFamily="34" charset="-122"/>
              </a:rPr>
              <a:t>IPv4 </a:t>
            </a:r>
            <a:r>
              <a:rPr lang="zh-CN" altLang="en-US" sz="2000" b="1" dirty="0">
                <a:solidFill>
                  <a:prstClr val="white"/>
                </a:solidFill>
                <a:latin typeface="微软雅黑" panose="020B0503020204020204" pitchFamily="34" charset="-122"/>
                <a:ea typeface="微软雅黑" panose="020B0503020204020204" pitchFamily="34" charset="-122"/>
              </a:rPr>
              <a:t>向 </a:t>
            </a:r>
            <a:r>
              <a:rPr lang="en-US" altLang="zh-CN" sz="2000" b="1" dirty="0">
                <a:solidFill>
                  <a:prstClr val="white"/>
                </a:solidFill>
                <a:latin typeface="微软雅黑" panose="020B0503020204020204" pitchFamily="34" charset="-122"/>
                <a:ea typeface="微软雅黑" panose="020B0503020204020204" pitchFamily="34" charset="-122"/>
              </a:rPr>
              <a:t>IPv6 </a:t>
            </a:r>
            <a:r>
              <a:rPr lang="zh-CN" altLang="en-US" sz="2000" b="1" dirty="0">
                <a:solidFill>
                  <a:prstClr val="white"/>
                </a:solidFill>
                <a:latin typeface="微软雅黑" panose="020B0503020204020204" pitchFamily="34" charset="-122"/>
                <a:ea typeface="微软雅黑" panose="020B0503020204020204" pitchFamily="34" charset="-122"/>
              </a:rPr>
              <a:t>过渡</a:t>
            </a:r>
            <a:endParaRPr lang="en-US" altLang="zh-CN" sz="2000" b="1" dirty="0">
              <a:solidFill>
                <a:prstClr val="white"/>
              </a:solidFill>
              <a:latin typeface="微软雅黑" panose="020B0503020204020204" pitchFamily="34" charset="-122"/>
              <a:ea typeface="微软雅黑" panose="020B0503020204020204" pitchFamily="34" charset="-122"/>
            </a:endParaRPr>
          </a:p>
          <a:p>
            <a:endParaRPr lang="zh-CN" altLang="en-US" sz="2000" b="1" dirty="0">
              <a:solidFill>
                <a:prstClr val="white"/>
              </a:solidFill>
              <a:latin typeface="微软雅黑" panose="020B0503020204020204" pitchFamily="34" charset="-122"/>
              <a:ea typeface="微软雅黑" panose="020B0503020204020204" pitchFamily="34" charset="-122"/>
            </a:endParaRPr>
          </a:p>
          <a:p>
            <a:r>
              <a:rPr lang="en-US" altLang="zh-CN" sz="2000" b="1">
                <a:solidFill>
                  <a:prstClr val="white"/>
                </a:solidFill>
                <a:latin typeface="微软雅黑" panose="020B0503020204020204" pitchFamily="34" charset="-122"/>
                <a:ea typeface="微软雅黑" panose="020B0503020204020204" pitchFamily="34" charset="-122"/>
              </a:rPr>
              <a:t>4.5.4                                    </a:t>
            </a:r>
            <a:r>
              <a:rPr lang="en-US" altLang="zh-CN" sz="2000" b="1">
                <a:solidFill>
                  <a:schemeClr val="bg1"/>
                </a:solidFill>
                <a:latin typeface="微软雅黑" panose="020B0503020204020204" pitchFamily="34" charset="-122"/>
                <a:ea typeface="微软雅黑" panose="020B0503020204020204" pitchFamily="34" charset="-122"/>
              </a:rPr>
              <a:t>ICMPv6</a:t>
            </a:r>
            <a:endParaRPr lang="en-US" altLang="zh-CN" sz="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45145" y="995494"/>
            <a:ext cx="8053712" cy="3323987"/>
          </a:xfrm>
          <a:prstGeom prst="rect">
            <a:avLst/>
          </a:prstGeom>
        </p:spPr>
        <p:txBody>
          <a:bodyPr wrap="square">
            <a:spAutoFit/>
          </a:bodyPr>
          <a:lstStyle/>
          <a:p>
            <a:pPr marL="357505" indent="-357505" eaLnBrk="0" hangingPunct="0">
              <a:lnSpc>
                <a:spcPts val="3300"/>
              </a:lnSpc>
              <a:buClr>
                <a:srgbClr val="0070C0"/>
              </a:buClr>
              <a:buFont typeface="Wingdings" panose="05000000000000000000" pitchFamily="2" charset="2"/>
              <a:buChar char="l"/>
            </a:pPr>
            <a:r>
              <a:rPr lang="en-US" altLang="zh-CN" sz="2000" b="1" dirty="0">
                <a:solidFill>
                  <a:prstClr val="black"/>
                </a:solidFill>
                <a:latin typeface="微软雅黑" panose="020B0503020204020204" pitchFamily="34" charset="-122"/>
                <a:ea typeface="微软雅黑" panose="020B0503020204020204" pitchFamily="34" charset="-122"/>
              </a:rPr>
              <a:t>IP </a:t>
            </a:r>
            <a:r>
              <a:rPr lang="zh-CN" altLang="en-US" sz="2000" b="1" dirty="0">
                <a:solidFill>
                  <a:prstClr val="black"/>
                </a:solidFill>
                <a:latin typeface="微软雅黑" panose="020B0503020204020204" pitchFamily="34" charset="-122"/>
                <a:ea typeface="微软雅黑" panose="020B0503020204020204" pitchFamily="34" charset="-122"/>
              </a:rPr>
              <a:t>是互联网的核心协议。</a:t>
            </a:r>
          </a:p>
          <a:p>
            <a:pPr marL="357505" indent="-357505" eaLnBrk="0" hangingPunct="0">
              <a:lnSpc>
                <a:spcPts val="3300"/>
              </a:lnSpc>
              <a:buClr>
                <a:srgbClr val="0070C0"/>
              </a:buClr>
              <a:buFont typeface="Wingdings" panose="05000000000000000000" pitchFamily="2" charset="2"/>
              <a:buChar char="l"/>
            </a:pPr>
            <a:r>
              <a:rPr lang="en-US" altLang="zh-CN" sz="2000" b="1" dirty="0">
                <a:solidFill>
                  <a:prstClr val="black"/>
                </a:solidFill>
                <a:latin typeface="微软雅黑" panose="020B0503020204020204" pitchFamily="34" charset="-122"/>
                <a:ea typeface="微软雅黑" panose="020B0503020204020204" pitchFamily="34" charset="-122"/>
              </a:rPr>
              <a:t>IPv4 </a:t>
            </a:r>
            <a:r>
              <a:rPr lang="zh-CN" altLang="en-US" sz="2000" b="1" dirty="0">
                <a:solidFill>
                  <a:prstClr val="black"/>
                </a:solidFill>
                <a:latin typeface="微软雅黑" panose="020B0503020204020204" pitchFamily="34" charset="-122"/>
                <a:ea typeface="微软雅黑" panose="020B0503020204020204" pitchFamily="34" charset="-122"/>
              </a:rPr>
              <a:t>地址耗尽问题：</a:t>
            </a:r>
            <a:endParaRPr lang="en-US" altLang="zh-CN" sz="2000" b="1" dirty="0">
              <a:solidFill>
                <a:prstClr val="black"/>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solidFill>
                  <a:prstClr val="black"/>
                </a:solidFill>
                <a:latin typeface="微软雅黑" panose="020B0503020204020204" pitchFamily="34" charset="-122"/>
                <a:ea typeface="微软雅黑" panose="020B0503020204020204" pitchFamily="34" charset="-122"/>
              </a:rPr>
              <a:t>到 </a:t>
            </a:r>
            <a:r>
              <a:rPr lang="en-US" altLang="zh-CN" sz="2000" b="1" dirty="0">
                <a:solidFill>
                  <a:prstClr val="black"/>
                </a:solidFill>
                <a:latin typeface="微软雅黑" panose="020B0503020204020204" pitchFamily="34" charset="-122"/>
                <a:ea typeface="微软雅黑" panose="020B0503020204020204" pitchFamily="34" charset="-122"/>
              </a:rPr>
              <a:t>2011 </a:t>
            </a:r>
            <a:r>
              <a:rPr lang="zh-CN" altLang="en-US" sz="2000" b="1" dirty="0">
                <a:solidFill>
                  <a:prstClr val="black"/>
                </a:solidFill>
                <a:latin typeface="微软雅黑" panose="020B0503020204020204" pitchFamily="34" charset="-122"/>
                <a:ea typeface="微软雅黑" panose="020B0503020204020204" pitchFamily="34" charset="-122"/>
              </a:rPr>
              <a:t>年 </a:t>
            </a:r>
            <a:r>
              <a:rPr lang="en-US" altLang="zh-CN" sz="2000" b="1" dirty="0">
                <a:solidFill>
                  <a:prstClr val="black"/>
                </a:solidFill>
                <a:latin typeface="微软雅黑" panose="020B0503020204020204" pitchFamily="34" charset="-122"/>
                <a:ea typeface="微软雅黑" panose="020B0503020204020204" pitchFamily="34" charset="-122"/>
              </a:rPr>
              <a:t>2 </a:t>
            </a:r>
            <a:r>
              <a:rPr lang="zh-CN" altLang="en-US" sz="2000" b="1" dirty="0">
                <a:solidFill>
                  <a:prstClr val="black"/>
                </a:solidFill>
                <a:latin typeface="微软雅黑" panose="020B0503020204020204" pitchFamily="34" charset="-122"/>
                <a:ea typeface="微软雅黑" panose="020B0503020204020204" pitchFamily="34" charset="-122"/>
              </a:rPr>
              <a:t>月，</a:t>
            </a:r>
            <a:r>
              <a:rPr lang="en-US" altLang="zh-CN" sz="2000" b="1" dirty="0">
                <a:solidFill>
                  <a:prstClr val="black"/>
                </a:solidFill>
                <a:latin typeface="微软雅黑" panose="020B0503020204020204" pitchFamily="34" charset="-122"/>
                <a:ea typeface="微软雅黑" panose="020B0503020204020204" pitchFamily="34" charset="-122"/>
              </a:rPr>
              <a:t>IANA IPv4 </a:t>
            </a:r>
            <a:r>
              <a:rPr lang="zh-CN" altLang="en-US" sz="2000" b="1" dirty="0">
                <a:solidFill>
                  <a:prstClr val="black"/>
                </a:solidFill>
                <a:latin typeface="微软雅黑" panose="020B0503020204020204" pitchFamily="34" charset="-122"/>
                <a:ea typeface="微软雅黑" panose="020B0503020204020204" pitchFamily="34" charset="-122"/>
              </a:rPr>
              <a:t>的 </a:t>
            </a:r>
            <a:r>
              <a:rPr lang="en-US" altLang="zh-CN" sz="2000" b="1" dirty="0">
                <a:solidFill>
                  <a:prstClr val="black"/>
                </a:solidFill>
                <a:latin typeface="微软雅黑" panose="020B0503020204020204" pitchFamily="34" charset="-122"/>
                <a:ea typeface="微软雅黑" panose="020B0503020204020204" pitchFamily="34" charset="-122"/>
              </a:rPr>
              <a:t>32 </a:t>
            </a:r>
            <a:r>
              <a:rPr lang="zh-CN" altLang="en-US" sz="2000" b="1" dirty="0">
                <a:solidFill>
                  <a:prstClr val="black"/>
                </a:solidFill>
                <a:latin typeface="微软雅黑" panose="020B0503020204020204" pitchFamily="34" charset="-122"/>
                <a:ea typeface="微软雅黑" panose="020B0503020204020204" pitchFamily="34" charset="-122"/>
              </a:rPr>
              <a:t>位地址已经耗尽。</a:t>
            </a:r>
            <a:endParaRPr lang="en-US" altLang="zh-CN" sz="2000" b="1" dirty="0">
              <a:solidFill>
                <a:prstClr val="black"/>
              </a:solidFill>
              <a:latin typeface="微软雅黑" panose="020B0503020204020204" pitchFamily="34" charset="-122"/>
              <a:ea typeface="微软雅黑" panose="020B0503020204020204" pitchFamily="34" charset="-122"/>
            </a:endParaRPr>
          </a:p>
          <a:p>
            <a:pPr marL="598805" lvl="1" indent="-342900">
              <a:lnSpc>
                <a:spcPts val="3000"/>
              </a:lnSpc>
              <a:buClr>
                <a:srgbClr val="7030A0"/>
              </a:buClr>
              <a:buSzPct val="75000"/>
              <a:buFont typeface="Wingdings" panose="05000000000000000000" pitchFamily="2" charset="2"/>
              <a:buChar char="u"/>
            </a:pPr>
            <a:r>
              <a:rPr lang="zh-CN" altLang="en-US" sz="2000" b="1" dirty="0">
                <a:solidFill>
                  <a:prstClr val="black"/>
                </a:solidFill>
                <a:latin typeface="微软雅黑" panose="020B0503020204020204" pitchFamily="34" charset="-122"/>
                <a:ea typeface="微软雅黑" panose="020B0503020204020204" pitchFamily="34" charset="-122"/>
              </a:rPr>
              <a:t>各地区互联网地址分配机构也相继宣布地址耗尽。</a:t>
            </a:r>
          </a:p>
          <a:p>
            <a:pPr marL="598805" lvl="1" indent="-342900">
              <a:lnSpc>
                <a:spcPts val="3000"/>
              </a:lnSpc>
              <a:buClr>
                <a:srgbClr val="7030A0"/>
              </a:buClr>
              <a:buSzPct val="75000"/>
              <a:buFont typeface="Wingdings" panose="05000000000000000000" pitchFamily="2" charset="2"/>
              <a:buChar char="u"/>
            </a:pPr>
            <a:r>
              <a:rPr lang="zh-CN" altLang="en-US" sz="2000" b="1" dirty="0">
                <a:solidFill>
                  <a:prstClr val="black"/>
                </a:solidFill>
                <a:latin typeface="微软雅黑" panose="020B0503020204020204" pitchFamily="34" charset="-122"/>
                <a:ea typeface="微软雅黑" panose="020B0503020204020204" pitchFamily="34" charset="-122"/>
              </a:rPr>
              <a:t>我国在 </a:t>
            </a:r>
            <a:r>
              <a:rPr lang="en-US" altLang="zh-CN" sz="2000" b="1" dirty="0">
                <a:solidFill>
                  <a:prstClr val="black"/>
                </a:solidFill>
                <a:latin typeface="微软雅黑" panose="020B0503020204020204" pitchFamily="34" charset="-122"/>
                <a:ea typeface="微软雅黑" panose="020B0503020204020204" pitchFamily="34" charset="-122"/>
              </a:rPr>
              <a:t>2014 – 2015 </a:t>
            </a:r>
            <a:r>
              <a:rPr lang="zh-CN" altLang="en-US" sz="2000" b="1" dirty="0">
                <a:solidFill>
                  <a:prstClr val="black"/>
                </a:solidFill>
                <a:latin typeface="微软雅黑" panose="020B0503020204020204" pitchFamily="34" charset="-122"/>
                <a:ea typeface="微软雅黑" panose="020B0503020204020204" pitchFamily="34" charset="-122"/>
              </a:rPr>
              <a:t>年也逐步停止了向新用户和应用分配 </a:t>
            </a:r>
            <a:r>
              <a:rPr lang="en-US" altLang="zh-CN" sz="2000" b="1" dirty="0">
                <a:solidFill>
                  <a:prstClr val="black"/>
                </a:solidFill>
                <a:latin typeface="微软雅黑" panose="020B0503020204020204" pitchFamily="34" charset="-122"/>
                <a:ea typeface="微软雅黑" panose="020B0503020204020204" pitchFamily="34" charset="-122"/>
              </a:rPr>
              <a:t>IPv4 </a:t>
            </a:r>
            <a:r>
              <a:rPr lang="zh-CN" altLang="en-US" sz="2000" b="1" dirty="0">
                <a:solidFill>
                  <a:prstClr val="black"/>
                </a:solidFill>
                <a:latin typeface="微软雅黑" panose="020B0503020204020204" pitchFamily="34" charset="-122"/>
                <a:ea typeface="微软雅黑" panose="020B0503020204020204" pitchFamily="34" charset="-122"/>
              </a:rPr>
              <a:t>地址。</a:t>
            </a:r>
          </a:p>
          <a:p>
            <a:pPr marL="357505" indent="-357505" eaLnBrk="0" hangingPunct="0">
              <a:lnSpc>
                <a:spcPts val="33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根本解决措施：</a:t>
            </a:r>
            <a:r>
              <a:rPr lang="zh-CN" altLang="en-US" sz="2000" b="1" dirty="0">
                <a:solidFill>
                  <a:prstClr val="black"/>
                </a:solidFill>
                <a:latin typeface="微软雅黑" panose="020B0503020204020204" pitchFamily="34" charset="-122"/>
                <a:ea typeface="微软雅黑" panose="020B0503020204020204" pitchFamily="34" charset="-122"/>
              </a:rPr>
              <a:t>采用具有更大地址空间的新版本的 </a:t>
            </a:r>
            <a:r>
              <a:rPr lang="en-US" altLang="zh-CN" sz="2000" b="1" dirty="0">
                <a:solidFill>
                  <a:prstClr val="black"/>
                </a:solidFill>
                <a:latin typeface="微软雅黑" panose="020B0503020204020204" pitchFamily="34" charset="-122"/>
                <a:ea typeface="微软雅黑" panose="020B0503020204020204" pitchFamily="34" charset="-122"/>
              </a:rPr>
              <a:t>IP</a:t>
            </a:r>
            <a:r>
              <a:rPr lang="zh-CN" altLang="en-US" sz="2000" b="1" dirty="0">
                <a:solidFill>
                  <a:prstClr val="black"/>
                </a:solidFill>
                <a:latin typeface="微软雅黑" panose="020B0503020204020204" pitchFamily="34" charset="-122"/>
                <a:ea typeface="微软雅黑" panose="020B0503020204020204" pitchFamily="34" charset="-122"/>
              </a:rPr>
              <a:t>，</a:t>
            </a:r>
            <a:r>
              <a:rPr lang="zh-CN" altLang="en-US" sz="2000" b="1">
                <a:solidFill>
                  <a:prstClr val="black"/>
                </a:solidFill>
                <a:latin typeface="微软雅黑" panose="020B0503020204020204" pitchFamily="34" charset="-122"/>
                <a:ea typeface="微软雅黑" panose="020B0503020204020204" pitchFamily="34" charset="-122"/>
              </a:rPr>
              <a:t>即 </a:t>
            </a:r>
            <a:r>
              <a:rPr lang="en-US" altLang="zh-CN" sz="2000" b="1">
                <a:solidFill>
                  <a:prstClr val="black"/>
                </a:solidFill>
                <a:latin typeface="微软雅黑" panose="020B0503020204020204" pitchFamily="34" charset="-122"/>
                <a:ea typeface="微软雅黑" panose="020B0503020204020204" pitchFamily="34" charset="-122"/>
              </a:rPr>
              <a:t>IPv6(2017)</a:t>
            </a:r>
            <a:r>
              <a:rPr lang="zh-CN" altLang="en-US" sz="2000" b="1">
                <a:solidFill>
                  <a:prstClr val="black"/>
                </a:solidFill>
                <a:latin typeface="微软雅黑" panose="020B0503020204020204" pitchFamily="34" charset="-122"/>
                <a:ea typeface="微软雅黑" panose="020B0503020204020204" pitchFamily="34" charset="-122"/>
              </a:rPr>
              <a:t>。</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45144" y="605478"/>
            <a:ext cx="8053712" cy="388721"/>
          </a:xfrm>
          <a:prstGeom prst="roundRect">
            <a:avLst>
              <a:gd name="adj" fmla="val 16667"/>
            </a:avLst>
          </a:prstGeom>
          <a:solidFill>
            <a:srgbClr val="0070C0"/>
          </a:solidFill>
          <a:ln>
            <a:noFill/>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hangingPunct="0"/>
            <a:endParaRPr lang="zh-CN" altLang="en-US">
              <a:solidFill>
                <a:prstClr val="black"/>
              </a:solidFill>
              <a:latin typeface="宋体" panose="02010600030101010101" pitchFamily="2" charset="-122"/>
            </a:endParaRPr>
          </a:p>
        </p:txBody>
      </p:sp>
      <p:sp>
        <p:nvSpPr>
          <p:cNvPr id="6" name="Rectangle 6"/>
          <p:cNvSpPr>
            <a:spLocks noChangeArrowheads="1"/>
          </p:cNvSpPr>
          <p:nvPr/>
        </p:nvSpPr>
        <p:spPr bwMode="auto">
          <a:xfrm>
            <a:off x="2156973" y="580791"/>
            <a:ext cx="48329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ltLang="zh-CN" sz="2400" b="1" dirty="0">
                <a:solidFill>
                  <a:srgbClr val="FFFF00"/>
                </a:solidFill>
                <a:latin typeface="微软雅黑" panose="020B0503020204020204" pitchFamily="34" charset="-122"/>
                <a:ea typeface="微软雅黑" panose="020B0503020204020204" pitchFamily="34" charset="-122"/>
              </a:rPr>
              <a:t>4.5  </a:t>
            </a:r>
            <a:r>
              <a:rPr lang="en-US" altLang="zh-CN" sz="2400" b="1" dirty="0">
                <a:solidFill>
                  <a:prstClr val="white"/>
                </a:solidFill>
                <a:latin typeface="微软雅黑" panose="020B0503020204020204" pitchFamily="34" charset="-122"/>
                <a:ea typeface="微软雅黑" panose="020B0503020204020204" pitchFamily="34" charset="-122"/>
              </a:rPr>
              <a:t>IPv6</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45143" y="1002588"/>
            <a:ext cx="8159242"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en-US" altLang="zh-CN" sz="2000" b="1" dirty="0">
                <a:solidFill>
                  <a:prstClr val="black"/>
                </a:solidFill>
                <a:latin typeface="微软雅黑" panose="020B0503020204020204" pitchFamily="34" charset="-122"/>
                <a:ea typeface="微软雅黑" panose="020B0503020204020204" pitchFamily="34" charset="-122"/>
              </a:rPr>
              <a:t>IPv6 </a:t>
            </a:r>
            <a:r>
              <a:rPr lang="zh-CN" altLang="en-US" sz="2000" b="1" dirty="0">
                <a:solidFill>
                  <a:prstClr val="black"/>
                </a:solidFill>
                <a:latin typeface="微软雅黑" panose="020B0503020204020204" pitchFamily="34" charset="-122"/>
                <a:ea typeface="微软雅黑" panose="020B0503020204020204" pitchFamily="34" charset="-122"/>
              </a:rPr>
              <a:t>仍支持</a:t>
            </a:r>
            <a:r>
              <a:rPr lang="zh-CN" altLang="en-US" sz="2000" b="1" dirty="0">
                <a:solidFill>
                  <a:srgbClr val="0000FF"/>
                </a:solidFill>
                <a:latin typeface="微软雅黑" panose="020B0503020204020204" pitchFamily="34" charset="-122"/>
                <a:ea typeface="微软雅黑" panose="020B0503020204020204" pitchFamily="34" charset="-122"/>
              </a:rPr>
              <a:t>无连接的传送</a:t>
            </a:r>
            <a:r>
              <a:rPr lang="zh-CN" altLang="en-US" sz="2000" b="1" dirty="0">
                <a:solidFill>
                  <a:prstClr val="black"/>
                </a:solidFill>
                <a:latin typeface="微软雅黑" panose="020B0503020204020204" pitchFamily="34" charset="-122"/>
                <a:ea typeface="微软雅黑" panose="020B0503020204020204" pitchFamily="34" charset="-122"/>
              </a:rPr>
              <a:t>。</a:t>
            </a:r>
            <a:endParaRPr lang="en-US" altLang="zh-CN" sz="2000" b="1" dirty="0">
              <a:solidFill>
                <a:prstClr val="black"/>
              </a:solidFill>
              <a:latin typeface="微软雅黑" panose="020B0503020204020204" pitchFamily="34" charset="-122"/>
              <a:ea typeface="微软雅黑" panose="020B0503020204020204" pitchFamily="34" charset="-122"/>
            </a:endParaRP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将协议数据单元 </a:t>
            </a:r>
            <a:r>
              <a:rPr lang="en-US" altLang="zh-CN" sz="2000" b="1" dirty="0">
                <a:solidFill>
                  <a:prstClr val="black"/>
                </a:solidFill>
                <a:latin typeface="微软雅黑" panose="020B0503020204020204" pitchFamily="34" charset="-122"/>
                <a:ea typeface="微软雅黑" panose="020B0503020204020204" pitchFamily="34" charset="-122"/>
              </a:rPr>
              <a:t>PDU </a:t>
            </a:r>
            <a:r>
              <a:rPr lang="zh-CN" altLang="en-US" sz="2000" b="1" dirty="0">
                <a:solidFill>
                  <a:prstClr val="black"/>
                </a:solidFill>
                <a:latin typeface="微软雅黑" panose="020B0503020204020204" pitchFamily="34" charset="-122"/>
                <a:ea typeface="微软雅黑" panose="020B0503020204020204" pitchFamily="34" charset="-122"/>
              </a:rPr>
              <a:t>称为</a:t>
            </a:r>
            <a:r>
              <a:rPr lang="zh-CN" altLang="en-US" sz="2000" b="1" dirty="0">
                <a:solidFill>
                  <a:srgbClr val="0000FF"/>
                </a:solidFill>
                <a:latin typeface="微软雅黑" panose="020B0503020204020204" pitchFamily="34" charset="-122"/>
                <a:ea typeface="微软雅黑" panose="020B0503020204020204" pitchFamily="34" charset="-122"/>
              </a:rPr>
              <a:t>分组 </a:t>
            </a:r>
            <a:r>
              <a:rPr lang="en-US" altLang="zh-CN" sz="2000" b="1" dirty="0">
                <a:solidFill>
                  <a:prstClr val="black"/>
                </a:solidFill>
                <a:latin typeface="微软雅黑" panose="020B0503020204020204" pitchFamily="34" charset="-122"/>
                <a:ea typeface="微软雅黑" panose="020B0503020204020204" pitchFamily="34" charset="-122"/>
              </a:rPr>
              <a:t>(packet)</a:t>
            </a:r>
            <a:r>
              <a:rPr lang="zh-CN" altLang="en-US" sz="2000" b="1" dirty="0">
                <a:solidFill>
                  <a:prstClr val="black"/>
                </a:solidFill>
                <a:latin typeface="微软雅黑" panose="020B0503020204020204" pitchFamily="34" charset="-122"/>
                <a:ea typeface="微软雅黑" panose="020B0503020204020204" pitchFamily="34" charset="-122"/>
              </a:rPr>
              <a:t> 。</a:t>
            </a:r>
          </a:p>
          <a:p>
            <a:pPr marL="285750" indent="-28575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主要变化（</a:t>
            </a:r>
            <a:r>
              <a:rPr lang="en-US" altLang="zh-CN" sz="2000" b="1" dirty="0">
                <a:solidFill>
                  <a:srgbClr val="C00000"/>
                </a:solidFill>
                <a:latin typeface="微软雅黑" panose="020B0503020204020204" pitchFamily="34" charset="-122"/>
                <a:ea typeface="微软雅黑" panose="020B0503020204020204" pitchFamily="34" charset="-122"/>
              </a:rPr>
              <a:t>1/2</a:t>
            </a:r>
            <a:r>
              <a:rPr lang="zh-CN" altLang="en-US" sz="2000" b="1" dirty="0">
                <a:solidFill>
                  <a:srgbClr val="C00000"/>
                </a:solidFill>
                <a:latin typeface="微软雅黑" panose="020B0503020204020204" pitchFamily="34" charset="-122"/>
                <a:ea typeface="微软雅黑" panose="020B0503020204020204" pitchFamily="34" charset="-122"/>
              </a:rPr>
              <a:t>）：</a:t>
            </a:r>
          </a:p>
          <a:p>
            <a:pPr marL="624205"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更大的地址空间。</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将地址从 </a:t>
            </a:r>
            <a:r>
              <a:rPr lang="en-US" altLang="zh-CN" sz="2000" b="1" dirty="0">
                <a:solidFill>
                  <a:prstClr val="black"/>
                </a:solidFill>
                <a:latin typeface="微软雅黑" panose="020B0503020204020204" pitchFamily="34" charset="-122"/>
                <a:ea typeface="微软雅黑" panose="020B0503020204020204" pitchFamily="34" charset="-122"/>
              </a:rPr>
              <a:t>IPv4 </a:t>
            </a:r>
            <a:r>
              <a:rPr lang="zh-CN" altLang="en-US" sz="2000" b="1" dirty="0">
                <a:solidFill>
                  <a:prstClr val="black"/>
                </a:solidFill>
                <a:latin typeface="微软雅黑" panose="020B0503020204020204" pitchFamily="34" charset="-122"/>
                <a:ea typeface="微软雅黑" panose="020B0503020204020204" pitchFamily="34" charset="-122"/>
              </a:rPr>
              <a:t>的 </a:t>
            </a:r>
            <a:r>
              <a:rPr lang="en-US" altLang="zh-CN" sz="2000" b="1" dirty="0">
                <a:solidFill>
                  <a:prstClr val="black"/>
                </a:solidFill>
                <a:latin typeface="微软雅黑" panose="020B0503020204020204" pitchFamily="34" charset="-122"/>
                <a:ea typeface="微软雅黑" panose="020B0503020204020204" pitchFamily="34" charset="-122"/>
              </a:rPr>
              <a:t>32 </a:t>
            </a:r>
            <a:r>
              <a:rPr lang="zh-CN" altLang="en-US" sz="2000" b="1" dirty="0">
                <a:solidFill>
                  <a:prstClr val="black"/>
                </a:solidFill>
                <a:latin typeface="微软雅黑" panose="020B0503020204020204" pitchFamily="34" charset="-122"/>
                <a:ea typeface="微软雅黑" panose="020B0503020204020204" pitchFamily="34" charset="-122"/>
              </a:rPr>
              <a:t>位 增大到了 </a:t>
            </a:r>
            <a:r>
              <a:rPr lang="en-US" altLang="zh-CN" sz="2000" b="1" dirty="0">
                <a:solidFill>
                  <a:srgbClr val="C00000"/>
                </a:solidFill>
                <a:latin typeface="微软雅黑" panose="020B0503020204020204" pitchFamily="34" charset="-122"/>
                <a:ea typeface="微软雅黑" panose="020B0503020204020204" pitchFamily="34" charset="-122"/>
              </a:rPr>
              <a:t>128 </a:t>
            </a:r>
            <a:r>
              <a:rPr lang="zh-CN" altLang="en-US" sz="2000" b="1" dirty="0">
                <a:solidFill>
                  <a:srgbClr val="C00000"/>
                </a:solidFill>
                <a:latin typeface="微软雅黑" panose="020B0503020204020204" pitchFamily="34" charset="-122"/>
                <a:ea typeface="微软雅黑" panose="020B0503020204020204" pitchFamily="34" charset="-122"/>
              </a:rPr>
              <a:t>位。</a:t>
            </a:r>
            <a:r>
              <a:rPr lang="zh-CN" altLang="en-US" sz="2000" b="1" dirty="0">
                <a:solidFill>
                  <a:prstClr val="black"/>
                </a:solidFill>
                <a:latin typeface="微软雅黑" panose="020B0503020204020204" pitchFamily="34" charset="-122"/>
                <a:ea typeface="微软雅黑" panose="020B0503020204020204" pitchFamily="34" charset="-122"/>
              </a:rPr>
              <a:t> </a:t>
            </a:r>
          </a:p>
          <a:p>
            <a:pPr marL="624205"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扩展的地址层次结构。</a:t>
            </a:r>
            <a:r>
              <a:rPr lang="zh-CN" altLang="en-US" sz="2000" b="1" dirty="0">
                <a:solidFill>
                  <a:prstClr val="black"/>
                </a:solidFill>
                <a:latin typeface="微软雅黑" panose="020B0503020204020204" pitchFamily="34" charset="-122"/>
                <a:ea typeface="微软雅黑" panose="020B0503020204020204" pitchFamily="34" charset="-122"/>
              </a:rPr>
              <a:t>可以划分为</a:t>
            </a:r>
            <a:r>
              <a:rPr lang="zh-CN" altLang="en-US" sz="2000" b="1" dirty="0">
                <a:solidFill>
                  <a:srgbClr val="C00000"/>
                </a:solidFill>
                <a:latin typeface="微软雅黑" panose="020B0503020204020204" pitchFamily="34" charset="-122"/>
                <a:ea typeface="微软雅黑" panose="020B0503020204020204" pitchFamily="34" charset="-122"/>
              </a:rPr>
              <a:t>更多的层次。 </a:t>
            </a:r>
          </a:p>
          <a:p>
            <a:pPr marL="624205"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灵活的首部格式。</a:t>
            </a:r>
            <a:r>
              <a:rPr lang="zh-CN" altLang="en-US" sz="2000" b="1" dirty="0">
                <a:solidFill>
                  <a:prstClr val="black"/>
                </a:solidFill>
                <a:latin typeface="微软雅黑" panose="020B0503020204020204" pitchFamily="34" charset="-122"/>
                <a:ea typeface="微软雅黑" panose="020B0503020204020204" pitchFamily="34" charset="-122"/>
              </a:rPr>
              <a:t>定义了许多可选的</a:t>
            </a:r>
            <a:r>
              <a:rPr lang="zh-CN" altLang="en-US" sz="2000" b="1">
                <a:solidFill>
                  <a:srgbClr val="C00000"/>
                </a:solidFill>
                <a:latin typeface="微软雅黑" panose="020B0503020204020204" pitchFamily="34" charset="-122"/>
                <a:ea typeface="微软雅黑" panose="020B0503020204020204" pitchFamily="34" charset="-122"/>
              </a:rPr>
              <a:t>扩展</a:t>
            </a:r>
            <a:r>
              <a:rPr lang="zh-CN" altLang="en-US" sz="2000" b="1" smtClean="0">
                <a:solidFill>
                  <a:srgbClr val="C00000"/>
                </a:solidFill>
                <a:latin typeface="微软雅黑" panose="020B0503020204020204" pitchFamily="34" charset="-122"/>
                <a:ea typeface="微软雅黑" panose="020B0503020204020204" pitchFamily="34" charset="-122"/>
              </a:rPr>
              <a:t>首部</a:t>
            </a:r>
            <a:r>
              <a:rPr lang="zh-CN" altLang="en-US" sz="2000" b="1" smtClean="0">
                <a:solidFill>
                  <a:srgbClr val="C00000"/>
                </a:solidFill>
                <a:latin typeface="微软雅黑" panose="020B0503020204020204" pitchFamily="34" charset="-122"/>
                <a:ea typeface="微软雅黑" panose="020B0503020204020204" pitchFamily="34" charset="-122"/>
              </a:rPr>
              <a:t>，与</a:t>
            </a:r>
            <a:r>
              <a:rPr lang="en-US" altLang="zh-CN" sz="2000" b="1" smtClean="0">
                <a:solidFill>
                  <a:srgbClr val="C00000"/>
                </a:solidFill>
                <a:latin typeface="微软雅黑" panose="020B0503020204020204" pitchFamily="34" charset="-122"/>
                <a:ea typeface="微软雅黑" panose="020B0503020204020204" pitchFamily="34" charset="-122"/>
              </a:rPr>
              <a:t>v4</a:t>
            </a:r>
            <a:r>
              <a:rPr lang="zh-CN" altLang="en-US" sz="2000" b="1" smtClean="0">
                <a:solidFill>
                  <a:srgbClr val="C00000"/>
                </a:solidFill>
                <a:latin typeface="微软雅黑" panose="020B0503020204020204" pitchFamily="34" charset="-122"/>
                <a:ea typeface="微软雅黑" panose="020B0503020204020204" pitchFamily="34" charset="-122"/>
              </a:rPr>
              <a:t>不兼容</a:t>
            </a:r>
            <a:r>
              <a:rPr lang="zh-CN" altLang="en-US" sz="2000" b="1" smtClean="0">
                <a:solidFill>
                  <a:srgbClr val="C00000"/>
                </a:solidFill>
                <a:latin typeface="微软雅黑" panose="020B0503020204020204" pitchFamily="34" charset="-122"/>
                <a:ea typeface="微软雅黑" panose="020B0503020204020204" pitchFamily="34" charset="-122"/>
              </a:rPr>
              <a:t>。</a:t>
            </a:r>
            <a:endParaRPr lang="zh-CN" altLang="en-US" sz="2000" b="1" dirty="0">
              <a:solidFill>
                <a:srgbClr val="C00000"/>
              </a:solidFill>
              <a:latin typeface="微软雅黑" panose="020B0503020204020204" pitchFamily="34" charset="-122"/>
              <a:ea typeface="微软雅黑" panose="020B0503020204020204" pitchFamily="34" charset="-122"/>
            </a:endParaRPr>
          </a:p>
          <a:p>
            <a:pPr marL="624205" indent="-342900">
              <a:lnSpc>
                <a:spcPts val="33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改进的选项。</a:t>
            </a:r>
            <a:r>
              <a:rPr lang="zh-CN" altLang="en-US" sz="2000" b="1" dirty="0">
                <a:solidFill>
                  <a:prstClr val="black"/>
                </a:solidFill>
                <a:latin typeface="微软雅黑" panose="020B0503020204020204" pitchFamily="34" charset="-122"/>
                <a:ea typeface="微软雅黑" panose="020B0503020204020204" pitchFamily="34" charset="-122"/>
              </a:rPr>
              <a:t>允许数据报包含有选项的控制信息，其选项放在</a:t>
            </a:r>
            <a:r>
              <a:rPr lang="zh-CN" altLang="en-US" sz="2000" b="1">
                <a:solidFill>
                  <a:srgbClr val="C00000"/>
                </a:solidFill>
                <a:latin typeface="微软雅黑" panose="020B0503020204020204" pitchFamily="34" charset="-122"/>
                <a:ea typeface="微软雅黑" panose="020B0503020204020204" pitchFamily="34" charset="-122"/>
              </a:rPr>
              <a:t>有效载荷</a:t>
            </a:r>
            <a:r>
              <a:rPr lang="zh-CN" altLang="en-US" sz="2000" b="1" smtClean="0">
                <a:solidFill>
                  <a:prstClr val="black"/>
                </a:solidFill>
                <a:latin typeface="微软雅黑" panose="020B0503020204020204" pitchFamily="34" charset="-122"/>
                <a:ea typeface="微软雅黑" panose="020B0503020204020204" pitchFamily="34" charset="-122"/>
              </a:rPr>
              <a:t>中，首部长度固定。</a:t>
            </a:r>
            <a:endParaRPr lang="zh-CN" altLang="en-US" sz="2000" b="1" dirty="0">
              <a:solidFill>
                <a:prstClr val="black"/>
              </a:solidFill>
              <a:latin typeface="微软雅黑" panose="020B0503020204020204" pitchFamily="34" charset="-122"/>
              <a:ea typeface="微软雅黑" panose="020B0503020204020204" pitchFamily="34" charset="-122"/>
            </a:endParaRPr>
          </a:p>
        </p:txBody>
      </p:sp>
      <p:sp>
        <p:nvSpPr>
          <p:cNvPr id="5" name="AutoShape 5"/>
          <p:cNvSpPr>
            <a:spLocks noChangeArrowheads="1"/>
          </p:cNvSpPr>
          <p:nvPr/>
        </p:nvSpPr>
        <p:spPr bwMode="auto">
          <a:xfrm>
            <a:off x="545144" y="611161"/>
            <a:ext cx="8053712" cy="388721"/>
          </a:xfrm>
          <a:prstGeom prst="roundRect">
            <a:avLst>
              <a:gd name="adj" fmla="val 16667"/>
            </a:avLst>
          </a:prstGeom>
          <a:solidFill>
            <a:srgbClr val="0089FA"/>
          </a:solidFill>
          <a:ln>
            <a:noFill/>
          </a:ln>
          <a:effectLst/>
        </p:spPr>
        <p:txBody>
          <a:bodyPr wrap="none" anchor="ctr"/>
          <a:lstStyle/>
          <a:p>
            <a:endParaRPr lang="zh-CN" altLang="en-US">
              <a:solidFill>
                <a:prstClr val="black"/>
              </a:solidFill>
            </a:endParaRPr>
          </a:p>
        </p:txBody>
      </p:sp>
      <p:sp>
        <p:nvSpPr>
          <p:cNvPr id="6" name="Rectangle 6"/>
          <p:cNvSpPr>
            <a:spLocks noChangeArrowheads="1"/>
          </p:cNvSpPr>
          <p:nvPr/>
        </p:nvSpPr>
        <p:spPr bwMode="auto">
          <a:xfrm>
            <a:off x="2865444" y="579090"/>
            <a:ext cx="34131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prstClr val="white"/>
                </a:solidFill>
                <a:latin typeface="微软雅黑" panose="020B0503020204020204" pitchFamily="34" charset="-122"/>
                <a:ea typeface="微软雅黑" panose="020B0503020204020204" pitchFamily="34" charset="-122"/>
              </a:rPr>
              <a:t>4.5.1  IPv6 </a:t>
            </a:r>
            <a:r>
              <a:rPr lang="zh-CN" altLang="en-US" sz="2400" b="1" dirty="0">
                <a:solidFill>
                  <a:prstClr val="white"/>
                </a:solidFill>
                <a:latin typeface="微软雅黑" panose="020B0503020204020204" pitchFamily="34" charset="-122"/>
                <a:ea typeface="微软雅黑" panose="020B0503020204020204" pitchFamily="34" charset="-122"/>
              </a:rPr>
              <a:t>的基本首部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矩形: 圆角 75">
            <a:extLst>
              <a:ext uri="{FF2B5EF4-FFF2-40B4-BE49-F238E27FC236}">
                <a16:creationId xmlns:a16="http://schemas.microsoft.com/office/drawing/2014/main" xmlns="" id="{63884987-CCFA-4F97-9425-09A64753F3FC}"/>
              </a:ext>
            </a:extLst>
          </p:cNvPr>
          <p:cNvSpPr/>
          <p:nvPr/>
        </p:nvSpPr>
        <p:spPr>
          <a:xfrm>
            <a:off x="4670758" y="876739"/>
            <a:ext cx="4244642" cy="3746067"/>
          </a:xfrm>
          <a:prstGeom prst="roundRect">
            <a:avLst>
              <a:gd name="adj" fmla="val 9072"/>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200" dirty="0">
              <a:solidFill>
                <a:srgbClr val="000000"/>
              </a:solidFill>
            </a:endParaRPr>
          </a:p>
        </p:txBody>
      </p:sp>
      <p:sp>
        <p:nvSpPr>
          <p:cNvPr id="77" name="文本框 76">
            <a:extLst>
              <a:ext uri="{FF2B5EF4-FFF2-40B4-BE49-F238E27FC236}">
                <a16:creationId xmlns:a16="http://schemas.microsoft.com/office/drawing/2014/main" xmlns="" id="{452D5861-93A9-4117-9957-12BE3649EB80}"/>
              </a:ext>
            </a:extLst>
          </p:cNvPr>
          <p:cNvSpPr txBox="1"/>
          <p:nvPr/>
        </p:nvSpPr>
        <p:spPr>
          <a:xfrm>
            <a:off x="6232916" y="876739"/>
            <a:ext cx="1264447" cy="276999"/>
          </a:xfrm>
          <a:prstGeom prst="rect">
            <a:avLst/>
          </a:prstGeom>
          <a:noFill/>
        </p:spPr>
        <p:txBody>
          <a:bodyPr wrap="square" rtlCol="0">
            <a:spAutoFit/>
          </a:bodyPr>
          <a:lstStyle/>
          <a:p>
            <a:pPr algn="ctr"/>
            <a:r>
              <a:rPr lang="zh-CN" altLang="en-US" sz="1200" b="1" dirty="0">
                <a:solidFill>
                  <a:srgbClr val="000000"/>
                </a:solidFill>
              </a:rPr>
              <a:t>交换式以太网</a:t>
            </a:r>
            <a:r>
              <a:rPr lang="en-US" altLang="zh-CN" sz="1200" b="1" dirty="0">
                <a:solidFill>
                  <a:srgbClr val="000000"/>
                </a:solidFill>
              </a:rPr>
              <a:t>2</a:t>
            </a:r>
            <a:endParaRPr lang="zh-CN" altLang="en-US" sz="1200" b="1" dirty="0">
              <a:solidFill>
                <a:srgbClr val="000000"/>
              </a:solidFill>
            </a:endParaRPr>
          </a:p>
        </p:txBody>
      </p:sp>
      <p:sp>
        <p:nvSpPr>
          <p:cNvPr id="6" name="矩形: 圆角 5">
            <a:extLst>
              <a:ext uri="{FF2B5EF4-FFF2-40B4-BE49-F238E27FC236}">
                <a16:creationId xmlns:a16="http://schemas.microsoft.com/office/drawing/2014/main" xmlns="" id="{DA734A15-237E-40BA-BE05-45071B5CE0C1}"/>
              </a:ext>
            </a:extLst>
          </p:cNvPr>
          <p:cNvSpPr/>
          <p:nvPr/>
        </p:nvSpPr>
        <p:spPr>
          <a:xfrm>
            <a:off x="240367" y="876739"/>
            <a:ext cx="4295921" cy="3746066"/>
          </a:xfrm>
          <a:prstGeom prst="roundRect">
            <a:avLst>
              <a:gd name="adj" fmla="val 9072"/>
            </a:avLst>
          </a:prstGeom>
          <a:ln>
            <a:tailEnd type="none"/>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zh-CN" altLang="en-US" sz="1200" dirty="0">
              <a:solidFill>
                <a:srgbClr val="000000"/>
              </a:solidFill>
            </a:endParaRPr>
          </a:p>
        </p:txBody>
      </p:sp>
      <p:sp>
        <p:nvSpPr>
          <p:cNvPr id="66" name="文本框 65">
            <a:extLst>
              <a:ext uri="{FF2B5EF4-FFF2-40B4-BE49-F238E27FC236}">
                <a16:creationId xmlns:a16="http://schemas.microsoft.com/office/drawing/2014/main" xmlns="" id="{B2618494-DA38-47AB-97FB-E81B9FFEEF84}"/>
              </a:ext>
            </a:extLst>
          </p:cNvPr>
          <p:cNvSpPr txBox="1"/>
          <p:nvPr/>
        </p:nvSpPr>
        <p:spPr>
          <a:xfrm>
            <a:off x="1563765" y="876739"/>
            <a:ext cx="1264447" cy="276999"/>
          </a:xfrm>
          <a:prstGeom prst="rect">
            <a:avLst/>
          </a:prstGeom>
          <a:noFill/>
        </p:spPr>
        <p:txBody>
          <a:bodyPr wrap="square" rtlCol="0">
            <a:spAutoFit/>
          </a:bodyPr>
          <a:lstStyle/>
          <a:p>
            <a:pPr algn="ctr"/>
            <a:r>
              <a:rPr lang="zh-CN" altLang="en-US" sz="1200" b="1" dirty="0">
                <a:solidFill>
                  <a:srgbClr val="000000"/>
                </a:solidFill>
              </a:rPr>
              <a:t>交换式以太网</a:t>
            </a:r>
            <a:r>
              <a:rPr lang="en-US" altLang="zh-CN" sz="1200" b="1" dirty="0">
                <a:solidFill>
                  <a:srgbClr val="000000"/>
                </a:solidFill>
              </a:rPr>
              <a:t>1</a:t>
            </a:r>
            <a:endParaRPr lang="zh-CN" altLang="en-US" sz="1200" b="1" dirty="0">
              <a:solidFill>
                <a:srgbClr val="000000"/>
              </a:solidFill>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461665"/>
          </a:xfrm>
          <a:prstGeom prst="rect">
            <a:avLst/>
          </a:prstGeom>
          <a:noFill/>
        </p:spPr>
        <p:txBody>
          <a:bodyPr wrap="square" rtlCol="0">
            <a:spAutoFit/>
          </a:bodyPr>
          <a:lstStyle/>
          <a:p>
            <a:r>
              <a:rPr lang="en-US" altLang="zh-CN" sz="1200" b="1" dirty="0">
                <a:solidFill>
                  <a:srgbClr val="000000"/>
                </a:solidFill>
              </a:rPr>
              <a:t>192.168.0.126/25</a:t>
            </a:r>
            <a:endParaRPr lang="zh-CN" altLang="en-US" sz="12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76999"/>
          </a:xfrm>
          <a:prstGeom prst="rect">
            <a:avLst/>
          </a:prstGeom>
          <a:noFill/>
        </p:spPr>
        <p:txBody>
          <a:bodyPr wrap="square" rtlCol="0">
            <a:spAutoFit/>
          </a:bodyPr>
          <a:lstStyle/>
          <a:p>
            <a:r>
              <a:rPr lang="en-US" altLang="zh-CN" sz="1200" b="1" dirty="0">
                <a:solidFill>
                  <a:srgbClr val="000000"/>
                </a:solidFill>
              </a:rPr>
              <a:t>192.168.0.254/25</a:t>
            </a:r>
            <a:endParaRPr lang="zh-CN" altLang="en-US" sz="1200" b="1" dirty="0">
              <a:solidFill>
                <a:srgbClr val="000000"/>
              </a:solidFill>
            </a:endParaRPr>
          </a:p>
        </p:txBody>
      </p:sp>
      <p:grpSp>
        <p:nvGrpSpPr>
          <p:cNvPr id="4" name="组合 3">
            <a:extLst>
              <a:ext uri="{FF2B5EF4-FFF2-40B4-BE49-F238E27FC236}">
                <a16:creationId xmlns:a16="http://schemas.microsoft.com/office/drawing/2014/main" xmlns="" id="{4FE77719-A233-499F-B3CD-E0E2C97B01E2}"/>
              </a:ext>
            </a:extLst>
          </p:cNvPr>
          <p:cNvGrpSpPr/>
          <p:nvPr/>
        </p:nvGrpSpPr>
        <p:grpSpPr>
          <a:xfrm>
            <a:off x="270846" y="1437621"/>
            <a:ext cx="8606456" cy="2873849"/>
            <a:chOff x="361128" y="1815221"/>
            <a:chExt cx="11475274" cy="3831798"/>
          </a:xfrm>
        </p:grpSpPr>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9387342" y="2152305"/>
              <a:ext cx="0" cy="3044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527213" y="3819879"/>
              <a:ext cx="110442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885993" y="2090034"/>
              <a:ext cx="0" cy="34619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12985" y="3626303"/>
              <a:ext cx="457832" cy="370626"/>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9942" y="3588399"/>
              <a:ext cx="376086" cy="484732"/>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5927946" y="3926141"/>
              <a:ext cx="409303" cy="369332"/>
            </a:xfrm>
            <a:prstGeom prst="rect">
              <a:avLst/>
            </a:prstGeom>
            <a:noFill/>
          </p:spPr>
          <p:txBody>
            <a:bodyPr wrap="square" rtlCol="0">
              <a:spAutoFit/>
            </a:bodyPr>
            <a:lstStyle/>
            <a:p>
              <a:pPr algn="ctr"/>
              <a:r>
                <a:rPr lang="en-US" altLang="zh-CN" sz="1200" b="1" dirty="0">
                  <a:solidFill>
                    <a:srgbClr val="000000"/>
                  </a:solidFill>
                </a:rPr>
                <a:t>R</a:t>
              </a:r>
              <a:endParaRPr lang="zh-CN" altLang="en-US" sz="12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885351" y="4001321"/>
              <a:ext cx="556341" cy="369332"/>
            </a:xfrm>
            <a:prstGeom prst="rect">
              <a:avLst/>
            </a:prstGeom>
            <a:noFill/>
          </p:spPr>
          <p:txBody>
            <a:bodyPr wrap="square" rtlCol="0">
              <a:spAutoFit/>
            </a:bodyPr>
            <a:lstStyle/>
            <a:p>
              <a:pPr algn="ctr"/>
              <a:r>
                <a:rPr lang="en-US" altLang="zh-CN" sz="1200" b="1" dirty="0">
                  <a:solidFill>
                    <a:srgbClr val="000000"/>
                  </a:solidFill>
                </a:rPr>
                <a:t>S1</a:t>
              </a:r>
              <a:endParaRPr lang="zh-CN" altLang="en-US" sz="12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2598963" y="1815736"/>
              <a:ext cx="549185" cy="539888"/>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A</a:t>
                </a:r>
                <a:endParaRPr lang="zh-CN" altLang="en-US" sz="12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361128" y="3490075"/>
              <a:ext cx="549185" cy="539888"/>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B</a:t>
                </a:r>
                <a:endParaRPr lang="zh-CN" altLang="en-US" sz="12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2511877" y="5107131"/>
              <a:ext cx="549185" cy="539888"/>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C</a:t>
                </a:r>
                <a:endParaRPr lang="zh-CN" altLang="en-US" sz="12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67774" y="3588399"/>
              <a:ext cx="376086" cy="484732"/>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11287217" y="3438003"/>
              <a:ext cx="549185" cy="539888"/>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E</a:t>
                </a:r>
                <a:endParaRPr lang="zh-CN" altLang="en-US" sz="12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5641825" y="3480182"/>
              <a:ext cx="409303" cy="369332"/>
            </a:xfrm>
            <a:prstGeom prst="rect">
              <a:avLst/>
            </a:prstGeom>
            <a:noFill/>
          </p:spPr>
          <p:txBody>
            <a:bodyPr wrap="square" rtlCol="0">
              <a:spAutoFit/>
            </a:bodyPr>
            <a:lstStyle/>
            <a:p>
              <a:pPr algn="ctr"/>
              <a:r>
                <a:rPr lang="en-US" altLang="zh-CN" sz="1200" b="1" dirty="0">
                  <a:solidFill>
                    <a:srgbClr val="000000"/>
                  </a:solidFill>
                </a:rPr>
                <a:t>0</a:t>
              </a:r>
              <a:endParaRPr lang="zh-CN" altLang="en-US" sz="12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6198724" y="3480182"/>
              <a:ext cx="409303" cy="369332"/>
            </a:xfrm>
            <a:prstGeom prst="rect">
              <a:avLst/>
            </a:prstGeom>
            <a:noFill/>
          </p:spPr>
          <p:txBody>
            <a:bodyPr wrap="square" rtlCol="0">
              <a:spAutoFit/>
            </a:bodyPr>
            <a:lstStyle/>
            <a:p>
              <a:pPr algn="ctr"/>
              <a:r>
                <a:rPr lang="en-US" altLang="zh-CN" sz="1200" b="1" dirty="0">
                  <a:solidFill>
                    <a:srgbClr val="000000"/>
                  </a:solidFill>
                </a:rPr>
                <a:t>1</a:t>
              </a:r>
              <a:endParaRPr lang="zh-CN" altLang="en-US" sz="12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8831001" y="4001321"/>
              <a:ext cx="556341" cy="369332"/>
            </a:xfrm>
            <a:prstGeom prst="rect">
              <a:avLst/>
            </a:prstGeom>
            <a:noFill/>
          </p:spPr>
          <p:txBody>
            <a:bodyPr wrap="square" rtlCol="0">
              <a:spAutoFit/>
            </a:bodyPr>
            <a:lstStyle/>
            <a:p>
              <a:pPr algn="ctr"/>
              <a:r>
                <a:rPr lang="en-US" altLang="zh-CN" sz="1200" b="1" dirty="0">
                  <a:solidFill>
                    <a:srgbClr val="000000"/>
                  </a:solidFill>
                </a:rPr>
                <a:t>S2</a:t>
              </a:r>
              <a:endParaRPr lang="zh-CN" altLang="en-US" sz="12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9054161" y="1815221"/>
              <a:ext cx="549185" cy="539888"/>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D</a:t>
                </a:r>
                <a:endParaRPr lang="zh-CN" altLang="en-US" sz="12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8967075" y="5106616"/>
              <a:ext cx="549185" cy="539888"/>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F</a:t>
                </a:r>
                <a:endParaRPr lang="zh-CN" altLang="en-US" sz="1200" b="1" dirty="0">
                  <a:solidFill>
                    <a:srgbClr val="FFFFFF"/>
                  </a:solidFill>
                </a:endParaRPr>
              </a:p>
            </p:txBody>
          </p:sp>
        </p:grpSp>
      </p:grpSp>
      <p:sp>
        <p:nvSpPr>
          <p:cNvPr id="68" name="文本框 67">
            <a:extLst>
              <a:ext uri="{FF2B5EF4-FFF2-40B4-BE49-F238E27FC236}">
                <a16:creationId xmlns:a16="http://schemas.microsoft.com/office/drawing/2014/main" xmlns="" id="{114DBB42-17DE-43B1-A7F1-116FF02893C5}"/>
              </a:ext>
            </a:extLst>
          </p:cNvPr>
          <p:cNvSpPr txBox="1"/>
          <p:nvPr/>
        </p:nvSpPr>
        <p:spPr>
          <a:xfrm>
            <a:off x="1858499" y="1120726"/>
            <a:ext cx="1258028" cy="276999"/>
          </a:xfrm>
          <a:prstGeom prst="rect">
            <a:avLst/>
          </a:prstGeom>
          <a:noFill/>
        </p:spPr>
        <p:txBody>
          <a:bodyPr wrap="square" rtlCol="0">
            <a:spAutoFit/>
          </a:bodyPr>
          <a:lstStyle/>
          <a:p>
            <a:r>
              <a:rPr lang="en-US" altLang="zh-CN" sz="1200" b="1" dirty="0">
                <a:solidFill>
                  <a:srgbClr val="000000"/>
                </a:solidFill>
              </a:rPr>
              <a:t>192.168.0.0/25</a:t>
            </a:r>
            <a:endParaRPr lang="zh-CN" altLang="en-US" sz="1200" b="1" dirty="0">
              <a:solidFill>
                <a:srgbClr val="000000"/>
              </a:solidFill>
            </a:endParaRPr>
          </a:p>
        </p:txBody>
      </p:sp>
      <p:sp>
        <p:nvSpPr>
          <p:cNvPr id="69" name="文本框 68">
            <a:extLst>
              <a:ext uri="{FF2B5EF4-FFF2-40B4-BE49-F238E27FC236}">
                <a16:creationId xmlns:a16="http://schemas.microsoft.com/office/drawing/2014/main" xmlns="" id="{E86B2545-5054-4539-912B-3AD4FAA31003}"/>
              </a:ext>
            </a:extLst>
          </p:cNvPr>
          <p:cNvSpPr txBox="1"/>
          <p:nvPr/>
        </p:nvSpPr>
        <p:spPr>
          <a:xfrm>
            <a:off x="1303724" y="1124235"/>
            <a:ext cx="784092" cy="276999"/>
          </a:xfrm>
          <a:prstGeom prst="rect">
            <a:avLst/>
          </a:prstGeom>
          <a:noFill/>
        </p:spPr>
        <p:txBody>
          <a:bodyPr wrap="square" rtlCol="0">
            <a:spAutoFit/>
          </a:bodyPr>
          <a:lstStyle/>
          <a:p>
            <a:r>
              <a:rPr lang="zh-CN" altLang="en-US" sz="1200" b="1" dirty="0">
                <a:solidFill>
                  <a:srgbClr val="000000"/>
                </a:solidFill>
              </a:rPr>
              <a:t>地址块</a:t>
            </a:r>
          </a:p>
        </p:txBody>
      </p:sp>
      <p:sp>
        <p:nvSpPr>
          <p:cNvPr id="78" name="文本框 77">
            <a:extLst>
              <a:ext uri="{FF2B5EF4-FFF2-40B4-BE49-F238E27FC236}">
                <a16:creationId xmlns:a16="http://schemas.microsoft.com/office/drawing/2014/main" xmlns="" id="{3C3C9CD5-9D00-493B-B6FD-EEA235C21408}"/>
              </a:ext>
            </a:extLst>
          </p:cNvPr>
          <p:cNvSpPr txBox="1"/>
          <p:nvPr/>
        </p:nvSpPr>
        <p:spPr>
          <a:xfrm>
            <a:off x="6476848" y="1120726"/>
            <a:ext cx="1258028" cy="461665"/>
          </a:xfrm>
          <a:prstGeom prst="rect">
            <a:avLst/>
          </a:prstGeom>
          <a:noFill/>
        </p:spPr>
        <p:txBody>
          <a:bodyPr wrap="square" rtlCol="0">
            <a:spAutoFit/>
          </a:bodyPr>
          <a:lstStyle/>
          <a:p>
            <a:r>
              <a:rPr lang="en-US" altLang="zh-CN" sz="1200" b="1" dirty="0">
                <a:solidFill>
                  <a:srgbClr val="000000"/>
                </a:solidFill>
              </a:rPr>
              <a:t>192.168.0.128/25</a:t>
            </a:r>
            <a:endParaRPr lang="zh-CN" altLang="en-US" sz="1200" b="1" dirty="0">
              <a:solidFill>
                <a:srgbClr val="000000"/>
              </a:solidFill>
            </a:endParaRPr>
          </a:p>
        </p:txBody>
      </p:sp>
      <p:sp>
        <p:nvSpPr>
          <p:cNvPr id="79" name="文本框 78">
            <a:extLst>
              <a:ext uri="{FF2B5EF4-FFF2-40B4-BE49-F238E27FC236}">
                <a16:creationId xmlns:a16="http://schemas.microsoft.com/office/drawing/2014/main" xmlns="" id="{7E45677F-E833-4128-AA93-8585F458A77B}"/>
              </a:ext>
            </a:extLst>
          </p:cNvPr>
          <p:cNvSpPr txBox="1"/>
          <p:nvPr/>
        </p:nvSpPr>
        <p:spPr>
          <a:xfrm>
            <a:off x="5922072" y="1124235"/>
            <a:ext cx="732728" cy="276999"/>
          </a:xfrm>
          <a:prstGeom prst="rect">
            <a:avLst/>
          </a:prstGeom>
          <a:noFill/>
        </p:spPr>
        <p:txBody>
          <a:bodyPr wrap="square" rtlCol="0">
            <a:spAutoFit/>
          </a:bodyPr>
          <a:lstStyle/>
          <a:p>
            <a:r>
              <a:rPr lang="zh-CN" altLang="en-US" sz="1200" b="1" dirty="0">
                <a:solidFill>
                  <a:srgbClr val="000000"/>
                </a:solidFill>
              </a:rPr>
              <a:t>地址块</a:t>
            </a:r>
          </a:p>
        </p:txBody>
      </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76999"/>
          </a:xfrm>
          <a:prstGeom prst="rect">
            <a:avLst/>
          </a:prstGeom>
          <a:noFill/>
        </p:spPr>
        <p:txBody>
          <a:bodyPr wrap="square" rtlCol="0">
            <a:spAutoFit/>
          </a:bodyPr>
          <a:lstStyle/>
          <a:p>
            <a:r>
              <a:rPr lang="en-US" altLang="zh-CN" sz="1200" b="1" dirty="0">
                <a:solidFill>
                  <a:srgbClr val="000000"/>
                </a:solidFill>
              </a:rPr>
              <a:t>192.168.0.2/25</a:t>
            </a:r>
            <a:endParaRPr lang="zh-CN" altLang="en-US" sz="12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76999"/>
          </a:xfrm>
          <a:prstGeom prst="rect">
            <a:avLst/>
          </a:prstGeom>
          <a:noFill/>
        </p:spPr>
        <p:txBody>
          <a:bodyPr wrap="square" rtlCol="0">
            <a:spAutoFit/>
          </a:bodyPr>
          <a:lstStyle/>
          <a:p>
            <a:r>
              <a:rPr lang="en-US" altLang="zh-CN" sz="1200" b="1" dirty="0">
                <a:solidFill>
                  <a:srgbClr val="000000"/>
                </a:solidFill>
              </a:rPr>
              <a:t>192.168.0.3/25</a:t>
            </a:r>
            <a:endParaRPr lang="zh-CN" altLang="en-US" sz="12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76999"/>
          </a:xfrm>
          <a:prstGeom prst="rect">
            <a:avLst/>
          </a:prstGeom>
          <a:noFill/>
        </p:spPr>
        <p:txBody>
          <a:bodyPr wrap="square" rtlCol="0">
            <a:spAutoFit/>
          </a:bodyPr>
          <a:lstStyle/>
          <a:p>
            <a:r>
              <a:rPr lang="en-US" altLang="zh-CN" sz="1200" b="1" dirty="0">
                <a:solidFill>
                  <a:srgbClr val="000000"/>
                </a:solidFill>
              </a:rPr>
              <a:t>192.168.0.1/25</a:t>
            </a:r>
            <a:endParaRPr lang="zh-CN" altLang="en-US" sz="12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461665"/>
          </a:xfrm>
          <a:prstGeom prst="rect">
            <a:avLst/>
          </a:prstGeom>
          <a:noFill/>
        </p:spPr>
        <p:txBody>
          <a:bodyPr wrap="square" rtlCol="0">
            <a:spAutoFit/>
          </a:bodyPr>
          <a:lstStyle/>
          <a:p>
            <a:r>
              <a:rPr lang="en-US" altLang="zh-CN" sz="1200" b="1" dirty="0">
                <a:solidFill>
                  <a:srgbClr val="000000"/>
                </a:solidFill>
              </a:rPr>
              <a:t>192.168.0.129/25</a:t>
            </a:r>
            <a:endParaRPr lang="zh-CN" altLang="en-US" sz="12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76999"/>
          </a:xfrm>
          <a:prstGeom prst="rect">
            <a:avLst/>
          </a:prstGeom>
          <a:noFill/>
        </p:spPr>
        <p:txBody>
          <a:bodyPr wrap="square" rtlCol="0">
            <a:spAutoFit/>
          </a:bodyPr>
          <a:lstStyle/>
          <a:p>
            <a:r>
              <a:rPr lang="en-US" altLang="zh-CN" sz="1200" b="1" dirty="0">
                <a:solidFill>
                  <a:srgbClr val="000000"/>
                </a:solidFill>
              </a:rPr>
              <a:t>192.168.0.130/25</a:t>
            </a:r>
            <a:endParaRPr lang="zh-CN" altLang="en-US" sz="12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461665"/>
          </a:xfrm>
          <a:prstGeom prst="rect">
            <a:avLst/>
          </a:prstGeom>
          <a:noFill/>
        </p:spPr>
        <p:txBody>
          <a:bodyPr wrap="square" rtlCol="0">
            <a:spAutoFit/>
          </a:bodyPr>
          <a:lstStyle/>
          <a:p>
            <a:r>
              <a:rPr lang="en-US" altLang="zh-CN" sz="1200" b="1" dirty="0">
                <a:solidFill>
                  <a:srgbClr val="000000"/>
                </a:solidFill>
              </a:rPr>
              <a:t>192.168.0.131/25</a:t>
            </a:r>
            <a:endParaRPr lang="zh-CN" altLang="en-US" sz="1200" b="1" dirty="0">
              <a:solidFill>
                <a:srgbClr val="000000"/>
              </a:solidFill>
            </a:endParaRPr>
          </a:p>
        </p:txBody>
      </p:sp>
    </p:spTree>
    <p:custDataLst>
      <p:tags r:id="rId1"/>
    </p:custDataLst>
    <p:extLst>
      <p:ext uri="{BB962C8B-B14F-4D97-AF65-F5344CB8AC3E}">
        <p14:creationId xmlns:p14="http://schemas.microsoft.com/office/powerpoint/2010/main" val="35964445"/>
      </p:ext>
    </p:extLst>
  </p:cSld>
  <p:clrMapOvr>
    <a:masterClrMapping/>
  </p:clrMapOvr>
  <p:transition spd="slow" advClick="0" advTm="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xit" presetSubtype="32" fill="hold" grpId="0" nodeType="withEffect">
                                  <p:stCondLst>
                                    <p:cond delay="0"/>
                                  </p:stCondLst>
                                  <p:childTnLst>
                                    <p:anim calcmode="lin" valueType="num">
                                      <p:cBhvr>
                                        <p:cTn id="6" dur="500"/>
                                        <p:tgtEl>
                                          <p:spTgt spid="6"/>
                                        </p:tgtEl>
                                        <p:attrNameLst>
                                          <p:attrName>ppt_w</p:attrName>
                                        </p:attrNameLst>
                                      </p:cBhvr>
                                      <p:tavLst>
                                        <p:tav tm="0">
                                          <p:val>
                                            <p:strVal val="ppt_w"/>
                                          </p:val>
                                        </p:tav>
                                        <p:tav tm="100000">
                                          <p:val>
                                            <p:fltVal val="0"/>
                                          </p:val>
                                        </p:tav>
                                      </p:tavLst>
                                    </p:anim>
                                    <p:anim calcmode="lin" valueType="num">
                                      <p:cBhvr>
                                        <p:cTn id="7" dur="500"/>
                                        <p:tgtEl>
                                          <p:spTgt spid="6"/>
                                        </p:tgtEl>
                                        <p:attrNameLst>
                                          <p:attrName>ppt_h</p:attrName>
                                        </p:attrNameLst>
                                      </p:cBhvr>
                                      <p:tavLst>
                                        <p:tav tm="0">
                                          <p:val>
                                            <p:strVal val="ppt_h"/>
                                          </p:val>
                                        </p:tav>
                                        <p:tav tm="100000">
                                          <p:val>
                                            <p:fltVal val="0"/>
                                          </p:val>
                                        </p:tav>
                                      </p:tavLst>
                                    </p:anim>
                                    <p:set>
                                      <p:cBhvr>
                                        <p:cTn id="8" dur="1" fill="hold">
                                          <p:stCondLst>
                                            <p:cond delay="499"/>
                                          </p:stCondLst>
                                        </p:cTn>
                                        <p:tgtEl>
                                          <p:spTgt spid="6"/>
                                        </p:tgtEl>
                                        <p:attrNameLst>
                                          <p:attrName>style.visibility</p:attrName>
                                        </p:attrNameLst>
                                      </p:cBhvr>
                                      <p:to>
                                        <p:strVal val="hidden"/>
                                      </p:to>
                                    </p:set>
                                  </p:childTnLst>
                                </p:cTn>
                              </p:par>
                              <p:par>
                                <p:cTn id="9" presetID="23" presetClass="exit" presetSubtype="32" fill="hold" grpId="0" nodeType="withEffect">
                                  <p:stCondLst>
                                    <p:cond delay="0"/>
                                  </p:stCondLst>
                                  <p:childTnLst>
                                    <p:anim calcmode="lin" valueType="num">
                                      <p:cBhvr>
                                        <p:cTn id="10" dur="500"/>
                                        <p:tgtEl>
                                          <p:spTgt spid="76"/>
                                        </p:tgtEl>
                                        <p:attrNameLst>
                                          <p:attrName>ppt_w</p:attrName>
                                        </p:attrNameLst>
                                      </p:cBhvr>
                                      <p:tavLst>
                                        <p:tav tm="0">
                                          <p:val>
                                            <p:strVal val="ppt_w"/>
                                          </p:val>
                                        </p:tav>
                                        <p:tav tm="100000">
                                          <p:val>
                                            <p:fltVal val="0"/>
                                          </p:val>
                                        </p:tav>
                                      </p:tavLst>
                                    </p:anim>
                                    <p:anim calcmode="lin" valueType="num">
                                      <p:cBhvr>
                                        <p:cTn id="11" dur="500"/>
                                        <p:tgtEl>
                                          <p:spTgt spid="76"/>
                                        </p:tgtEl>
                                        <p:attrNameLst>
                                          <p:attrName>ppt_h</p:attrName>
                                        </p:attrNameLst>
                                      </p:cBhvr>
                                      <p:tavLst>
                                        <p:tav tm="0">
                                          <p:val>
                                            <p:strVal val="ppt_h"/>
                                          </p:val>
                                        </p:tav>
                                        <p:tav tm="100000">
                                          <p:val>
                                            <p:fltVal val="0"/>
                                          </p:val>
                                        </p:tav>
                                      </p:tavLst>
                                    </p:anim>
                                    <p:set>
                                      <p:cBhvr>
                                        <p:cTn id="12" dur="1" fill="hold">
                                          <p:stCondLst>
                                            <p:cond delay="499"/>
                                          </p:stCondLst>
                                        </p:cTn>
                                        <p:tgtEl>
                                          <p:spTgt spid="76"/>
                                        </p:tgtEl>
                                        <p:attrNameLst>
                                          <p:attrName>style.visibility</p:attrName>
                                        </p:attrNameLst>
                                      </p:cBhvr>
                                      <p:to>
                                        <p:strVal val="hidden"/>
                                      </p:to>
                                    </p:set>
                                  </p:childTnLst>
                                </p:cTn>
                              </p:par>
                              <p:par>
                                <p:cTn id="13" presetID="53" presetClass="exit" presetSubtype="32" fill="hold" grpId="0" nodeType="withEffect">
                                  <p:stCondLst>
                                    <p:cond delay="0"/>
                                  </p:stCondLst>
                                  <p:childTnLst>
                                    <p:anim calcmode="lin" valueType="num">
                                      <p:cBhvr>
                                        <p:cTn id="14" dur="500"/>
                                        <p:tgtEl>
                                          <p:spTgt spid="66"/>
                                        </p:tgtEl>
                                        <p:attrNameLst>
                                          <p:attrName>ppt_w</p:attrName>
                                        </p:attrNameLst>
                                      </p:cBhvr>
                                      <p:tavLst>
                                        <p:tav tm="0">
                                          <p:val>
                                            <p:strVal val="ppt_w"/>
                                          </p:val>
                                        </p:tav>
                                        <p:tav tm="100000">
                                          <p:val>
                                            <p:fltVal val="0"/>
                                          </p:val>
                                        </p:tav>
                                      </p:tavLst>
                                    </p:anim>
                                    <p:anim calcmode="lin" valueType="num">
                                      <p:cBhvr>
                                        <p:cTn id="15" dur="500"/>
                                        <p:tgtEl>
                                          <p:spTgt spid="66"/>
                                        </p:tgtEl>
                                        <p:attrNameLst>
                                          <p:attrName>ppt_h</p:attrName>
                                        </p:attrNameLst>
                                      </p:cBhvr>
                                      <p:tavLst>
                                        <p:tav tm="0">
                                          <p:val>
                                            <p:strVal val="ppt_h"/>
                                          </p:val>
                                        </p:tav>
                                        <p:tav tm="100000">
                                          <p:val>
                                            <p:fltVal val="0"/>
                                          </p:val>
                                        </p:tav>
                                      </p:tavLst>
                                    </p:anim>
                                    <p:animEffect transition="out" filter="fade">
                                      <p:cBhvr>
                                        <p:cTn id="16" dur="500"/>
                                        <p:tgtEl>
                                          <p:spTgt spid="66"/>
                                        </p:tgtEl>
                                      </p:cBhvr>
                                    </p:animEffect>
                                    <p:set>
                                      <p:cBhvr>
                                        <p:cTn id="17" dur="1" fill="hold">
                                          <p:stCondLst>
                                            <p:cond delay="499"/>
                                          </p:stCondLst>
                                        </p:cTn>
                                        <p:tgtEl>
                                          <p:spTgt spid="66"/>
                                        </p:tgtEl>
                                        <p:attrNameLst>
                                          <p:attrName>style.visibility</p:attrName>
                                        </p:attrNameLst>
                                      </p:cBhvr>
                                      <p:to>
                                        <p:strVal val="hidden"/>
                                      </p:to>
                                    </p:set>
                                  </p:childTnLst>
                                </p:cTn>
                              </p:par>
                              <p:par>
                                <p:cTn id="18" presetID="53" presetClass="exit" presetSubtype="32" fill="hold" grpId="0" nodeType="withEffect">
                                  <p:stCondLst>
                                    <p:cond delay="0"/>
                                  </p:stCondLst>
                                  <p:childTnLst>
                                    <p:anim calcmode="lin" valueType="num">
                                      <p:cBhvr>
                                        <p:cTn id="19" dur="500"/>
                                        <p:tgtEl>
                                          <p:spTgt spid="69"/>
                                        </p:tgtEl>
                                        <p:attrNameLst>
                                          <p:attrName>ppt_w</p:attrName>
                                        </p:attrNameLst>
                                      </p:cBhvr>
                                      <p:tavLst>
                                        <p:tav tm="0">
                                          <p:val>
                                            <p:strVal val="ppt_w"/>
                                          </p:val>
                                        </p:tav>
                                        <p:tav tm="100000">
                                          <p:val>
                                            <p:fltVal val="0"/>
                                          </p:val>
                                        </p:tav>
                                      </p:tavLst>
                                    </p:anim>
                                    <p:anim calcmode="lin" valueType="num">
                                      <p:cBhvr>
                                        <p:cTn id="20" dur="500"/>
                                        <p:tgtEl>
                                          <p:spTgt spid="69"/>
                                        </p:tgtEl>
                                        <p:attrNameLst>
                                          <p:attrName>ppt_h</p:attrName>
                                        </p:attrNameLst>
                                      </p:cBhvr>
                                      <p:tavLst>
                                        <p:tav tm="0">
                                          <p:val>
                                            <p:strVal val="ppt_h"/>
                                          </p:val>
                                        </p:tav>
                                        <p:tav tm="100000">
                                          <p:val>
                                            <p:fltVal val="0"/>
                                          </p:val>
                                        </p:tav>
                                      </p:tavLst>
                                    </p:anim>
                                    <p:animEffect transition="out" filter="fade">
                                      <p:cBhvr>
                                        <p:cTn id="21" dur="500"/>
                                        <p:tgtEl>
                                          <p:spTgt spid="69"/>
                                        </p:tgtEl>
                                      </p:cBhvr>
                                    </p:animEffect>
                                    <p:set>
                                      <p:cBhvr>
                                        <p:cTn id="22" dur="1" fill="hold">
                                          <p:stCondLst>
                                            <p:cond delay="499"/>
                                          </p:stCondLst>
                                        </p:cTn>
                                        <p:tgtEl>
                                          <p:spTgt spid="69"/>
                                        </p:tgtEl>
                                        <p:attrNameLst>
                                          <p:attrName>style.visibility</p:attrName>
                                        </p:attrNameLst>
                                      </p:cBhvr>
                                      <p:to>
                                        <p:strVal val="hidden"/>
                                      </p:to>
                                    </p:set>
                                  </p:childTnLst>
                                </p:cTn>
                              </p:par>
                              <p:par>
                                <p:cTn id="23" presetID="53" presetClass="exit" presetSubtype="32" fill="hold" grpId="0" nodeType="withEffect">
                                  <p:stCondLst>
                                    <p:cond delay="0"/>
                                  </p:stCondLst>
                                  <p:childTnLst>
                                    <p:anim calcmode="lin" valueType="num">
                                      <p:cBhvr>
                                        <p:cTn id="24" dur="500"/>
                                        <p:tgtEl>
                                          <p:spTgt spid="68"/>
                                        </p:tgtEl>
                                        <p:attrNameLst>
                                          <p:attrName>ppt_w</p:attrName>
                                        </p:attrNameLst>
                                      </p:cBhvr>
                                      <p:tavLst>
                                        <p:tav tm="0">
                                          <p:val>
                                            <p:strVal val="ppt_w"/>
                                          </p:val>
                                        </p:tav>
                                        <p:tav tm="100000">
                                          <p:val>
                                            <p:fltVal val="0"/>
                                          </p:val>
                                        </p:tav>
                                      </p:tavLst>
                                    </p:anim>
                                    <p:anim calcmode="lin" valueType="num">
                                      <p:cBhvr>
                                        <p:cTn id="25" dur="500"/>
                                        <p:tgtEl>
                                          <p:spTgt spid="68"/>
                                        </p:tgtEl>
                                        <p:attrNameLst>
                                          <p:attrName>ppt_h</p:attrName>
                                        </p:attrNameLst>
                                      </p:cBhvr>
                                      <p:tavLst>
                                        <p:tav tm="0">
                                          <p:val>
                                            <p:strVal val="ppt_h"/>
                                          </p:val>
                                        </p:tav>
                                        <p:tav tm="100000">
                                          <p:val>
                                            <p:fltVal val="0"/>
                                          </p:val>
                                        </p:tav>
                                      </p:tavLst>
                                    </p:anim>
                                    <p:animEffect transition="out" filter="fade">
                                      <p:cBhvr>
                                        <p:cTn id="26" dur="500"/>
                                        <p:tgtEl>
                                          <p:spTgt spid="68"/>
                                        </p:tgtEl>
                                      </p:cBhvr>
                                    </p:animEffect>
                                    <p:set>
                                      <p:cBhvr>
                                        <p:cTn id="27" dur="1" fill="hold">
                                          <p:stCondLst>
                                            <p:cond delay="499"/>
                                          </p:stCondLst>
                                        </p:cTn>
                                        <p:tgtEl>
                                          <p:spTgt spid="68"/>
                                        </p:tgtEl>
                                        <p:attrNameLst>
                                          <p:attrName>style.visibility</p:attrName>
                                        </p:attrNameLst>
                                      </p:cBhvr>
                                      <p:to>
                                        <p:strVal val="hidden"/>
                                      </p:to>
                                    </p:set>
                                  </p:childTnLst>
                                </p:cTn>
                              </p:par>
                              <p:par>
                                <p:cTn id="28" presetID="53" presetClass="exit" presetSubtype="32" fill="hold" grpId="0" nodeType="withEffect">
                                  <p:stCondLst>
                                    <p:cond delay="0"/>
                                  </p:stCondLst>
                                  <p:childTnLst>
                                    <p:anim calcmode="lin" valueType="num">
                                      <p:cBhvr>
                                        <p:cTn id="29" dur="500"/>
                                        <p:tgtEl>
                                          <p:spTgt spid="77"/>
                                        </p:tgtEl>
                                        <p:attrNameLst>
                                          <p:attrName>ppt_w</p:attrName>
                                        </p:attrNameLst>
                                      </p:cBhvr>
                                      <p:tavLst>
                                        <p:tav tm="0">
                                          <p:val>
                                            <p:strVal val="ppt_w"/>
                                          </p:val>
                                        </p:tav>
                                        <p:tav tm="100000">
                                          <p:val>
                                            <p:fltVal val="0"/>
                                          </p:val>
                                        </p:tav>
                                      </p:tavLst>
                                    </p:anim>
                                    <p:anim calcmode="lin" valueType="num">
                                      <p:cBhvr>
                                        <p:cTn id="30" dur="500"/>
                                        <p:tgtEl>
                                          <p:spTgt spid="77"/>
                                        </p:tgtEl>
                                        <p:attrNameLst>
                                          <p:attrName>ppt_h</p:attrName>
                                        </p:attrNameLst>
                                      </p:cBhvr>
                                      <p:tavLst>
                                        <p:tav tm="0">
                                          <p:val>
                                            <p:strVal val="ppt_h"/>
                                          </p:val>
                                        </p:tav>
                                        <p:tav tm="100000">
                                          <p:val>
                                            <p:fltVal val="0"/>
                                          </p:val>
                                        </p:tav>
                                      </p:tavLst>
                                    </p:anim>
                                    <p:animEffect transition="out" filter="fade">
                                      <p:cBhvr>
                                        <p:cTn id="31" dur="500"/>
                                        <p:tgtEl>
                                          <p:spTgt spid="77"/>
                                        </p:tgtEl>
                                      </p:cBhvr>
                                    </p:animEffect>
                                    <p:set>
                                      <p:cBhvr>
                                        <p:cTn id="32" dur="1" fill="hold">
                                          <p:stCondLst>
                                            <p:cond delay="499"/>
                                          </p:stCondLst>
                                        </p:cTn>
                                        <p:tgtEl>
                                          <p:spTgt spid="77"/>
                                        </p:tgtEl>
                                        <p:attrNameLst>
                                          <p:attrName>style.visibility</p:attrName>
                                        </p:attrNameLst>
                                      </p:cBhvr>
                                      <p:to>
                                        <p:strVal val="hidden"/>
                                      </p:to>
                                    </p:set>
                                  </p:childTnLst>
                                </p:cTn>
                              </p:par>
                              <p:par>
                                <p:cTn id="33" presetID="53" presetClass="exit" presetSubtype="32" fill="hold" grpId="0" nodeType="withEffect">
                                  <p:stCondLst>
                                    <p:cond delay="0"/>
                                  </p:stCondLst>
                                  <p:childTnLst>
                                    <p:anim calcmode="lin" valueType="num">
                                      <p:cBhvr>
                                        <p:cTn id="34" dur="500"/>
                                        <p:tgtEl>
                                          <p:spTgt spid="79"/>
                                        </p:tgtEl>
                                        <p:attrNameLst>
                                          <p:attrName>ppt_w</p:attrName>
                                        </p:attrNameLst>
                                      </p:cBhvr>
                                      <p:tavLst>
                                        <p:tav tm="0">
                                          <p:val>
                                            <p:strVal val="ppt_w"/>
                                          </p:val>
                                        </p:tav>
                                        <p:tav tm="100000">
                                          <p:val>
                                            <p:fltVal val="0"/>
                                          </p:val>
                                        </p:tav>
                                      </p:tavLst>
                                    </p:anim>
                                    <p:anim calcmode="lin" valueType="num">
                                      <p:cBhvr>
                                        <p:cTn id="35" dur="500"/>
                                        <p:tgtEl>
                                          <p:spTgt spid="79"/>
                                        </p:tgtEl>
                                        <p:attrNameLst>
                                          <p:attrName>ppt_h</p:attrName>
                                        </p:attrNameLst>
                                      </p:cBhvr>
                                      <p:tavLst>
                                        <p:tav tm="0">
                                          <p:val>
                                            <p:strVal val="ppt_h"/>
                                          </p:val>
                                        </p:tav>
                                        <p:tav tm="100000">
                                          <p:val>
                                            <p:fltVal val="0"/>
                                          </p:val>
                                        </p:tav>
                                      </p:tavLst>
                                    </p:anim>
                                    <p:animEffect transition="out" filter="fade">
                                      <p:cBhvr>
                                        <p:cTn id="36" dur="500"/>
                                        <p:tgtEl>
                                          <p:spTgt spid="79"/>
                                        </p:tgtEl>
                                      </p:cBhvr>
                                    </p:animEffect>
                                    <p:set>
                                      <p:cBhvr>
                                        <p:cTn id="37" dur="1" fill="hold">
                                          <p:stCondLst>
                                            <p:cond delay="499"/>
                                          </p:stCondLst>
                                        </p:cTn>
                                        <p:tgtEl>
                                          <p:spTgt spid="79"/>
                                        </p:tgtEl>
                                        <p:attrNameLst>
                                          <p:attrName>style.visibility</p:attrName>
                                        </p:attrNameLst>
                                      </p:cBhvr>
                                      <p:to>
                                        <p:strVal val="hidden"/>
                                      </p:to>
                                    </p:set>
                                  </p:childTnLst>
                                </p:cTn>
                              </p:par>
                              <p:par>
                                <p:cTn id="38" presetID="53" presetClass="exit" presetSubtype="32" fill="hold" grpId="0" nodeType="withEffect">
                                  <p:stCondLst>
                                    <p:cond delay="0"/>
                                  </p:stCondLst>
                                  <p:childTnLst>
                                    <p:anim calcmode="lin" valueType="num">
                                      <p:cBhvr>
                                        <p:cTn id="39" dur="500"/>
                                        <p:tgtEl>
                                          <p:spTgt spid="78"/>
                                        </p:tgtEl>
                                        <p:attrNameLst>
                                          <p:attrName>ppt_w</p:attrName>
                                        </p:attrNameLst>
                                      </p:cBhvr>
                                      <p:tavLst>
                                        <p:tav tm="0">
                                          <p:val>
                                            <p:strVal val="ppt_w"/>
                                          </p:val>
                                        </p:tav>
                                        <p:tav tm="100000">
                                          <p:val>
                                            <p:fltVal val="0"/>
                                          </p:val>
                                        </p:tav>
                                      </p:tavLst>
                                    </p:anim>
                                    <p:anim calcmode="lin" valueType="num">
                                      <p:cBhvr>
                                        <p:cTn id="40" dur="500"/>
                                        <p:tgtEl>
                                          <p:spTgt spid="78"/>
                                        </p:tgtEl>
                                        <p:attrNameLst>
                                          <p:attrName>ppt_h</p:attrName>
                                        </p:attrNameLst>
                                      </p:cBhvr>
                                      <p:tavLst>
                                        <p:tav tm="0">
                                          <p:val>
                                            <p:strVal val="ppt_h"/>
                                          </p:val>
                                        </p:tav>
                                        <p:tav tm="100000">
                                          <p:val>
                                            <p:fltVal val="0"/>
                                          </p:val>
                                        </p:tav>
                                      </p:tavLst>
                                    </p:anim>
                                    <p:animEffect transition="out" filter="fade">
                                      <p:cBhvr>
                                        <p:cTn id="41" dur="500"/>
                                        <p:tgtEl>
                                          <p:spTgt spid="78"/>
                                        </p:tgtEl>
                                      </p:cBhvr>
                                    </p:animEffect>
                                    <p:set>
                                      <p:cBhvr>
                                        <p:cTn id="42" dur="1" fill="hold">
                                          <p:stCondLst>
                                            <p:cond delay="499"/>
                                          </p:stCondLst>
                                        </p:cTn>
                                        <p:tgtEl>
                                          <p:spTgt spid="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p:bldP spid="6" grpId="0" animBg="1"/>
      <p:bldP spid="66" grpId="0"/>
      <p:bldP spid="68" grpId="0"/>
      <p:bldP spid="69" grpId="0"/>
      <p:bldP spid="78" grpId="0"/>
      <p:bldP spid="7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11161"/>
            <a:ext cx="8053712" cy="388721"/>
          </a:xfrm>
          <a:prstGeom prst="roundRect">
            <a:avLst>
              <a:gd name="adj" fmla="val 16667"/>
            </a:avLst>
          </a:prstGeom>
          <a:solidFill>
            <a:srgbClr val="0089FA"/>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2865444" y="579090"/>
            <a:ext cx="341311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prstClr val="white"/>
                </a:solidFill>
                <a:latin typeface="微软雅黑" panose="020B0503020204020204" pitchFamily="34" charset="-122"/>
                <a:ea typeface="微软雅黑" panose="020B0503020204020204" pitchFamily="34" charset="-122"/>
              </a:rPr>
              <a:t>4.5.1  IPv6 </a:t>
            </a:r>
            <a:r>
              <a:rPr lang="zh-CN" altLang="en-US" sz="2400" b="1" dirty="0">
                <a:solidFill>
                  <a:prstClr val="white"/>
                </a:solidFill>
                <a:latin typeface="微软雅黑" panose="020B0503020204020204" pitchFamily="34" charset="-122"/>
                <a:ea typeface="微软雅黑" panose="020B0503020204020204" pitchFamily="34" charset="-122"/>
              </a:rPr>
              <a:t>的基本首部</a:t>
            </a:r>
          </a:p>
        </p:txBody>
      </p:sp>
      <p:sp>
        <p:nvSpPr>
          <p:cNvPr id="4" name="Rectangle 8"/>
          <p:cNvSpPr>
            <a:spLocks noChangeArrowheads="1"/>
          </p:cNvSpPr>
          <p:nvPr/>
        </p:nvSpPr>
        <p:spPr bwMode="auto">
          <a:xfrm>
            <a:off x="545144" y="995192"/>
            <a:ext cx="8053712"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srgbClr val="C00000"/>
                </a:solidFill>
                <a:latin typeface="微软雅黑" panose="020B0503020204020204" pitchFamily="34" charset="-122"/>
                <a:ea typeface="微软雅黑" panose="020B0503020204020204" pitchFamily="34" charset="-122"/>
              </a:rPr>
              <a:t>主要变化（</a:t>
            </a:r>
            <a:r>
              <a:rPr lang="en-US" altLang="zh-CN" sz="2000" b="1" dirty="0">
                <a:solidFill>
                  <a:srgbClr val="C00000"/>
                </a:solidFill>
                <a:latin typeface="微软雅黑" panose="020B0503020204020204" pitchFamily="34" charset="-122"/>
                <a:ea typeface="微软雅黑" panose="020B0503020204020204" pitchFamily="34" charset="-122"/>
              </a:rPr>
              <a:t>2/2</a:t>
            </a:r>
            <a:r>
              <a:rPr lang="zh-CN" altLang="en-US" sz="2000" b="1" dirty="0">
                <a:solidFill>
                  <a:srgbClr val="C00000"/>
                </a:solidFill>
                <a:latin typeface="微软雅黑" panose="020B0503020204020204" pitchFamily="34" charset="-122"/>
                <a:ea typeface="微软雅黑" panose="020B0503020204020204" pitchFamily="34" charset="-122"/>
              </a:rPr>
              <a:t>）：</a:t>
            </a:r>
          </a:p>
          <a:p>
            <a:pPr marL="541655" indent="-260350">
              <a:lnSpc>
                <a:spcPts val="3300"/>
              </a:lnSpc>
              <a:buClr>
                <a:srgbClr val="7030A0"/>
              </a:buClr>
              <a:buFont typeface="+mj-lt"/>
              <a:buAutoNum type="arabicPeriod" startAt="5"/>
            </a:pPr>
            <a:r>
              <a:rPr lang="zh-CN" altLang="en-US" sz="2000" b="1" dirty="0">
                <a:solidFill>
                  <a:srgbClr val="0000FF"/>
                </a:solidFill>
                <a:latin typeface="微软雅黑" panose="020B0503020204020204" pitchFamily="34" charset="-122"/>
                <a:ea typeface="微软雅黑" panose="020B0503020204020204" pitchFamily="34" charset="-122"/>
              </a:rPr>
              <a:t>允许协议继续扩充。</a:t>
            </a:r>
            <a:r>
              <a:rPr lang="zh-CN" altLang="en-US" sz="2000" b="1" dirty="0">
                <a:solidFill>
                  <a:prstClr val="black"/>
                </a:solidFill>
                <a:latin typeface="微软雅黑" panose="020B0503020204020204" pitchFamily="34" charset="-122"/>
                <a:ea typeface="微软雅黑" panose="020B0503020204020204" pitchFamily="34" charset="-122"/>
              </a:rPr>
              <a:t>更好地适应新的应用。</a:t>
            </a:r>
          </a:p>
          <a:p>
            <a:pPr marL="541655" indent="-260350">
              <a:lnSpc>
                <a:spcPts val="3300"/>
              </a:lnSpc>
              <a:buClr>
                <a:srgbClr val="7030A0"/>
              </a:buClr>
              <a:buFont typeface="+mj-lt"/>
              <a:buAutoNum type="arabicPeriod" startAt="5"/>
            </a:pPr>
            <a:r>
              <a:rPr lang="zh-CN" altLang="en-US" sz="2000" b="1" dirty="0">
                <a:solidFill>
                  <a:srgbClr val="0000FF"/>
                </a:solidFill>
                <a:latin typeface="微软雅黑" panose="020B0503020204020204" pitchFamily="34" charset="-122"/>
                <a:ea typeface="微软雅黑" panose="020B0503020204020204" pitchFamily="34" charset="-122"/>
              </a:rPr>
              <a:t>支持即插即用（即自动配置）。</a:t>
            </a:r>
            <a:r>
              <a:rPr lang="zh-CN" altLang="en-US" sz="2000" b="1" dirty="0">
                <a:solidFill>
                  <a:prstClr val="black"/>
                </a:solidFill>
                <a:latin typeface="微软雅黑" panose="020B0503020204020204" pitchFamily="34" charset="-122"/>
                <a:ea typeface="微软雅黑" panose="020B0503020204020204" pitchFamily="34" charset="-122"/>
              </a:rPr>
              <a:t>不需要</a:t>
            </a:r>
            <a:r>
              <a:rPr lang="zh-CN" altLang="en-US" sz="2000" b="1">
                <a:solidFill>
                  <a:prstClr val="black"/>
                </a:solidFill>
                <a:latin typeface="微软雅黑" panose="020B0503020204020204" pitchFamily="34" charset="-122"/>
                <a:ea typeface="微软雅黑" panose="020B0503020204020204" pitchFamily="34" charset="-122"/>
              </a:rPr>
              <a:t>使用 </a:t>
            </a:r>
            <a:r>
              <a:rPr lang="en-US" altLang="zh-CN" sz="2000" b="1">
                <a:solidFill>
                  <a:srgbClr val="FF0000"/>
                </a:solidFill>
                <a:latin typeface="微软雅黑" panose="020B0503020204020204" pitchFamily="34" charset="-122"/>
                <a:ea typeface="微软雅黑" panose="020B0503020204020204" pitchFamily="34" charset="-122"/>
              </a:rPr>
              <a:t>DHCP</a:t>
            </a:r>
            <a:r>
              <a:rPr lang="en-US" altLang="zh-CN" sz="2000" b="1">
                <a:solidFill>
                  <a:prstClr val="black"/>
                </a:solidFill>
                <a:latin typeface="微软雅黑" panose="020B0503020204020204" pitchFamily="34" charset="-122"/>
                <a:ea typeface="微软雅黑" panose="020B0503020204020204" pitchFamily="34" charset="-122"/>
              </a:rPr>
              <a:t>(</a:t>
            </a:r>
            <a:r>
              <a:rPr lang="zh-CN" altLang="en-US" sz="2000" b="1">
                <a:solidFill>
                  <a:prstClr val="black"/>
                </a:solidFill>
                <a:latin typeface="微软雅黑" panose="020B0503020204020204" pitchFamily="34" charset="-122"/>
                <a:ea typeface="微软雅黑" panose="020B0503020204020204" pitchFamily="34" charset="-122"/>
              </a:rPr>
              <a:t>动态主机配置协议</a:t>
            </a:r>
            <a:r>
              <a:rPr lang="en-US" altLang="zh-CN" sz="2000" b="1">
                <a:solidFill>
                  <a:prstClr val="black"/>
                </a:solidFill>
                <a:latin typeface="微软雅黑" panose="020B0503020204020204" pitchFamily="34" charset="-122"/>
                <a:ea typeface="微软雅黑" panose="020B0503020204020204" pitchFamily="34" charset="-122"/>
              </a:rPr>
              <a:t>)</a:t>
            </a:r>
            <a:r>
              <a:rPr lang="zh-CN" altLang="en-US" sz="2000" b="1">
                <a:solidFill>
                  <a:prstClr val="black"/>
                </a:solidFill>
                <a:latin typeface="微软雅黑" panose="020B0503020204020204" pitchFamily="34" charset="-122"/>
                <a:ea typeface="微软雅黑" panose="020B0503020204020204" pitchFamily="34" charset="-122"/>
              </a:rPr>
              <a:t>。</a:t>
            </a:r>
            <a:endParaRPr lang="zh-CN" altLang="en-US" sz="2000" b="1" dirty="0">
              <a:solidFill>
                <a:prstClr val="black"/>
              </a:solidFill>
              <a:latin typeface="微软雅黑" panose="020B0503020204020204" pitchFamily="34" charset="-122"/>
              <a:ea typeface="微软雅黑" panose="020B0503020204020204" pitchFamily="34" charset="-122"/>
            </a:endParaRPr>
          </a:p>
          <a:p>
            <a:pPr marL="541655" indent="-260350">
              <a:lnSpc>
                <a:spcPts val="3300"/>
              </a:lnSpc>
              <a:buClr>
                <a:srgbClr val="7030A0"/>
              </a:buClr>
              <a:buFont typeface="+mj-lt"/>
              <a:buAutoNum type="arabicPeriod" startAt="5"/>
            </a:pPr>
            <a:r>
              <a:rPr lang="zh-CN" altLang="en-US" sz="2000" b="1" dirty="0">
                <a:solidFill>
                  <a:srgbClr val="0000FF"/>
                </a:solidFill>
                <a:latin typeface="微软雅黑" panose="020B0503020204020204" pitchFamily="34" charset="-122"/>
                <a:ea typeface="微软雅黑" panose="020B0503020204020204" pitchFamily="34" charset="-122"/>
              </a:rPr>
              <a:t>支持资源的预分配。</a:t>
            </a:r>
            <a:r>
              <a:rPr lang="zh-CN" altLang="en-US" sz="2000" b="1" dirty="0">
                <a:solidFill>
                  <a:prstClr val="black"/>
                </a:solidFill>
                <a:latin typeface="微软雅黑" panose="020B0503020204020204" pitchFamily="34" charset="-122"/>
                <a:ea typeface="微软雅黑" panose="020B0503020204020204" pitchFamily="34" charset="-122"/>
              </a:rPr>
              <a:t>支持实时视像等要求保证一定的带宽和时延的应用。</a:t>
            </a:r>
          </a:p>
          <a:p>
            <a:pPr marL="541655" indent="-260350">
              <a:lnSpc>
                <a:spcPts val="3300"/>
              </a:lnSpc>
              <a:buClr>
                <a:srgbClr val="7030A0"/>
              </a:buClr>
              <a:buFont typeface="+mj-lt"/>
              <a:buAutoNum type="arabicPeriod" startAt="5"/>
            </a:pPr>
            <a:r>
              <a:rPr lang="en-US" altLang="zh-CN" sz="2000" b="1" dirty="0">
                <a:solidFill>
                  <a:srgbClr val="0000FF"/>
                </a:solidFill>
                <a:latin typeface="微软雅黑" panose="020B0503020204020204" pitchFamily="34" charset="-122"/>
                <a:ea typeface="微软雅黑" panose="020B0503020204020204" pitchFamily="34" charset="-122"/>
              </a:rPr>
              <a:t>IPv6 </a:t>
            </a:r>
            <a:r>
              <a:rPr lang="zh-CN" altLang="en-US" sz="2000" b="1" dirty="0">
                <a:solidFill>
                  <a:srgbClr val="0000FF"/>
                </a:solidFill>
                <a:latin typeface="微软雅黑" panose="020B0503020204020204" pitchFamily="34" charset="-122"/>
                <a:ea typeface="微软雅黑" panose="020B0503020204020204" pitchFamily="34" charset="-122"/>
              </a:rPr>
              <a:t>首部改为 </a:t>
            </a:r>
            <a:r>
              <a:rPr lang="en-US" altLang="zh-CN" sz="2000" b="1" dirty="0">
                <a:solidFill>
                  <a:srgbClr val="0000FF"/>
                </a:solidFill>
                <a:latin typeface="微软雅黑" panose="020B0503020204020204" pitchFamily="34" charset="-122"/>
                <a:ea typeface="微软雅黑" panose="020B0503020204020204" pitchFamily="34" charset="-122"/>
              </a:rPr>
              <a:t>8 </a:t>
            </a:r>
            <a:r>
              <a:rPr lang="zh-CN" altLang="en-US" sz="2000" b="1" dirty="0">
                <a:solidFill>
                  <a:srgbClr val="0000FF"/>
                </a:solidFill>
                <a:latin typeface="微软雅黑" panose="020B0503020204020204" pitchFamily="34" charset="-122"/>
                <a:ea typeface="微软雅黑" panose="020B0503020204020204" pitchFamily="34" charset="-122"/>
              </a:rPr>
              <a:t>字节对齐。</a:t>
            </a:r>
            <a:r>
              <a:rPr lang="zh-CN" altLang="en-US" sz="2000" b="1" dirty="0">
                <a:solidFill>
                  <a:prstClr val="black"/>
                </a:solidFill>
                <a:latin typeface="微软雅黑" panose="020B0503020204020204" pitchFamily="34" charset="-122"/>
                <a:ea typeface="微软雅黑" panose="020B0503020204020204" pitchFamily="34" charset="-122"/>
              </a:rPr>
              <a:t>首部长度必须是 </a:t>
            </a:r>
            <a:r>
              <a:rPr lang="en-US" altLang="zh-CN" sz="2000" b="1" dirty="0">
                <a:solidFill>
                  <a:srgbClr val="FF0000"/>
                </a:solidFill>
                <a:latin typeface="微软雅黑" panose="020B0503020204020204" pitchFamily="34" charset="-122"/>
                <a:ea typeface="微软雅黑" panose="020B0503020204020204" pitchFamily="34" charset="-122"/>
              </a:rPr>
              <a:t>8 </a:t>
            </a:r>
            <a:r>
              <a:rPr lang="zh-CN" altLang="en-US" sz="2000" b="1" dirty="0">
                <a:solidFill>
                  <a:srgbClr val="FF0000"/>
                </a:solidFill>
                <a:latin typeface="微软雅黑" panose="020B0503020204020204" pitchFamily="34" charset="-122"/>
                <a:ea typeface="微软雅黑" panose="020B0503020204020204" pitchFamily="34" charset="-122"/>
              </a:rPr>
              <a:t>字节的整数倍</a:t>
            </a:r>
            <a:r>
              <a:rPr lang="zh-CN" altLang="en-US" sz="2000" b="1" dirty="0">
                <a:solidFill>
                  <a:prstClr val="black"/>
                </a:solidFill>
                <a:latin typeface="微软雅黑" panose="020B0503020204020204" pitchFamily="34" charset="-122"/>
                <a:ea typeface="微软雅黑" panose="020B0503020204020204" pitchFamily="34" charset="-122"/>
              </a:rPr>
              <a:t>。</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12" name="组合 11">
            <a:extLst>
              <a:ext uri="{FF2B5EF4-FFF2-40B4-BE49-F238E27FC236}">
                <a16:creationId xmlns:a16="http://schemas.microsoft.com/office/drawing/2014/main" xmlns="" id="{AE28B8D9-E60E-CB21-12A7-E1F127EFC553}"/>
              </a:ext>
            </a:extLst>
          </p:cNvPr>
          <p:cNvGrpSpPr/>
          <p:nvPr/>
        </p:nvGrpSpPr>
        <p:grpSpPr>
          <a:xfrm>
            <a:off x="1634646" y="937174"/>
            <a:ext cx="948847" cy="507831"/>
            <a:chOff x="2179528" y="1500085"/>
            <a:chExt cx="1265129" cy="677108"/>
          </a:xfrm>
        </p:grpSpPr>
        <p:cxnSp>
          <p:nvCxnSpPr>
            <p:cNvPr id="5" name="直接连接符 4">
              <a:extLst>
                <a:ext uri="{FF2B5EF4-FFF2-40B4-BE49-F238E27FC236}">
                  <a16:creationId xmlns:a16="http://schemas.microsoft.com/office/drawing/2014/main" xmlns="" id="{B6BEA95F-8389-414A-D99E-3D6E019B2979}"/>
                </a:ext>
              </a:extLst>
            </p:cNvPr>
            <p:cNvCxnSpPr>
              <a:cxnSpLocks/>
            </p:cNvCxnSpPr>
            <p:nvPr/>
          </p:nvCxnSpPr>
          <p:spPr>
            <a:xfrm flipV="1">
              <a:off x="2179528" y="1515649"/>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3EC5DB31-1195-8094-7329-8971830EE004}"/>
                </a:ext>
              </a:extLst>
            </p:cNvPr>
            <p:cNvCxnSpPr>
              <a:cxnSpLocks/>
            </p:cNvCxnSpPr>
            <p:nvPr/>
          </p:nvCxnSpPr>
          <p:spPr>
            <a:xfrm flipV="1">
              <a:off x="3444657" y="1515649"/>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56155F76-24CD-EA53-8BF6-367E4F2B462D}"/>
                </a:ext>
              </a:extLst>
            </p:cNvPr>
            <p:cNvCxnSpPr/>
            <p:nvPr/>
          </p:nvCxnSpPr>
          <p:spPr>
            <a:xfrm>
              <a:off x="2179528" y="1684751"/>
              <a:ext cx="126512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FAB75716-D8DD-1893-0A35-FC2319D492E6}"/>
                </a:ext>
              </a:extLst>
            </p:cNvPr>
            <p:cNvSpPr txBox="1"/>
            <p:nvPr/>
          </p:nvSpPr>
          <p:spPr>
            <a:xfrm>
              <a:off x="2346825" y="1500085"/>
              <a:ext cx="930534" cy="677108"/>
            </a:xfrm>
            <a:prstGeom prst="rect">
              <a:avLst/>
            </a:prstGeom>
            <a:solidFill>
              <a:schemeClr val="bg1"/>
            </a:solidFill>
          </p:spPr>
          <p:txBody>
            <a:bodyPr wrap="square" rtlCol="0">
              <a:spAutoFit/>
            </a:bodyPr>
            <a:lstStyle/>
            <a:p>
              <a:pPr algn="ctr"/>
              <a:r>
                <a:rPr lang="en-US" altLang="zh-CN" sz="1350" b="1" dirty="0"/>
                <a:t>40</a:t>
              </a:r>
              <a:r>
                <a:rPr lang="zh-CN" altLang="en-US" sz="1350" b="1" dirty="0"/>
                <a:t>字节</a:t>
              </a:r>
            </a:p>
          </p:txBody>
        </p:sp>
      </p:grpSp>
      <p:grpSp>
        <p:nvGrpSpPr>
          <p:cNvPr id="14" name="组合 13">
            <a:extLst>
              <a:ext uri="{FF2B5EF4-FFF2-40B4-BE49-F238E27FC236}">
                <a16:creationId xmlns:a16="http://schemas.microsoft.com/office/drawing/2014/main" xmlns="" id="{F6E90CF5-BE34-8139-97B1-D57FAD11FAA1}"/>
              </a:ext>
            </a:extLst>
          </p:cNvPr>
          <p:cNvGrpSpPr/>
          <p:nvPr/>
        </p:nvGrpSpPr>
        <p:grpSpPr>
          <a:xfrm>
            <a:off x="2583493" y="937174"/>
            <a:ext cx="6331907" cy="328568"/>
            <a:chOff x="3444657" y="1500085"/>
            <a:chExt cx="8442543" cy="438091"/>
          </a:xfrm>
        </p:grpSpPr>
        <p:cxnSp>
          <p:nvCxnSpPr>
            <p:cNvPr id="17" name="直接连接符 16">
              <a:extLst>
                <a:ext uri="{FF2B5EF4-FFF2-40B4-BE49-F238E27FC236}">
                  <a16:creationId xmlns:a16="http://schemas.microsoft.com/office/drawing/2014/main" xmlns="" id="{02D3EFF4-4180-4152-AEA3-0E27A5183A82}"/>
                </a:ext>
              </a:extLst>
            </p:cNvPr>
            <p:cNvCxnSpPr>
              <a:cxnSpLocks/>
            </p:cNvCxnSpPr>
            <p:nvPr/>
          </p:nvCxnSpPr>
          <p:spPr>
            <a:xfrm flipV="1">
              <a:off x="11887200" y="1574800"/>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D8FB11A1-1E84-4ECF-6562-0C1893CD3527}"/>
                </a:ext>
              </a:extLst>
            </p:cNvPr>
            <p:cNvCxnSpPr>
              <a:cxnSpLocks/>
            </p:cNvCxnSpPr>
            <p:nvPr/>
          </p:nvCxnSpPr>
          <p:spPr>
            <a:xfrm>
              <a:off x="3444657" y="1684751"/>
              <a:ext cx="844254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xmlns="" id="{DFBF7DA7-8311-F370-CE8F-6BE056D3E754}"/>
                </a:ext>
              </a:extLst>
            </p:cNvPr>
            <p:cNvSpPr txBox="1"/>
            <p:nvPr/>
          </p:nvSpPr>
          <p:spPr>
            <a:xfrm>
              <a:off x="6632714" y="1500085"/>
              <a:ext cx="2066425" cy="400110"/>
            </a:xfrm>
            <a:prstGeom prst="rect">
              <a:avLst/>
            </a:prstGeom>
            <a:solidFill>
              <a:schemeClr val="bg1"/>
            </a:solidFill>
          </p:spPr>
          <p:txBody>
            <a:bodyPr wrap="square" rtlCol="0">
              <a:spAutoFit/>
            </a:bodyPr>
            <a:lstStyle/>
            <a:p>
              <a:pPr algn="ctr"/>
              <a:r>
                <a:rPr lang="zh-CN" altLang="en-US" sz="1350" b="1" dirty="0"/>
                <a:t>不超过</a:t>
              </a:r>
              <a:r>
                <a:rPr lang="en-US" altLang="zh-CN" sz="1350" b="1" dirty="0"/>
                <a:t>65535</a:t>
              </a:r>
              <a:r>
                <a:rPr lang="zh-CN" altLang="en-US" sz="1350" b="1" dirty="0"/>
                <a:t>字节</a:t>
              </a:r>
            </a:p>
          </p:txBody>
        </p:sp>
      </p:grpSp>
      <p:grpSp>
        <p:nvGrpSpPr>
          <p:cNvPr id="3" name="组合 2">
            <a:extLst>
              <a:ext uri="{FF2B5EF4-FFF2-40B4-BE49-F238E27FC236}">
                <a16:creationId xmlns:a16="http://schemas.microsoft.com/office/drawing/2014/main" xmlns="" id="{A2DC871E-4049-BDA0-1727-B27148407054}"/>
              </a:ext>
            </a:extLst>
          </p:cNvPr>
          <p:cNvGrpSpPr/>
          <p:nvPr/>
        </p:nvGrpSpPr>
        <p:grpSpPr>
          <a:xfrm>
            <a:off x="228600" y="1221379"/>
            <a:ext cx="8686800" cy="371084"/>
            <a:chOff x="304800" y="1879025"/>
            <a:chExt cx="11582400" cy="494778"/>
          </a:xfrm>
        </p:grpSpPr>
        <p:sp>
          <p:nvSpPr>
            <p:cNvPr id="7" name="文本框 6">
              <a:extLst>
                <a:ext uri="{FF2B5EF4-FFF2-40B4-BE49-F238E27FC236}">
                  <a16:creationId xmlns:a16="http://schemas.microsoft.com/office/drawing/2014/main" xmlns="" id="{A93C25BB-490F-3ABF-45F9-7F98BC64B933}"/>
                </a:ext>
              </a:extLst>
            </p:cNvPr>
            <p:cNvSpPr txBox="1"/>
            <p:nvPr/>
          </p:nvSpPr>
          <p:spPr>
            <a:xfrm>
              <a:off x="304800" y="1941748"/>
              <a:ext cx="1359075" cy="400109"/>
            </a:xfrm>
            <a:prstGeom prst="rect">
              <a:avLst/>
            </a:prstGeom>
            <a:noFill/>
          </p:spPr>
          <p:txBody>
            <a:bodyPr wrap="square" rtlCol="0">
              <a:spAutoFit/>
            </a:bodyPr>
            <a:lstStyle/>
            <a:p>
              <a:r>
                <a:rPr lang="en-US" altLang="zh-CN" sz="1350" b="1" dirty="0"/>
                <a:t>IPv6</a:t>
              </a:r>
              <a:r>
                <a:rPr lang="zh-CN" altLang="en-US" sz="1350" b="1" dirty="0"/>
                <a:t>数据报</a:t>
              </a:r>
            </a:p>
          </p:txBody>
        </p:sp>
        <p:grpSp>
          <p:nvGrpSpPr>
            <p:cNvPr id="11" name="组合 10">
              <a:extLst>
                <a:ext uri="{FF2B5EF4-FFF2-40B4-BE49-F238E27FC236}">
                  <a16:creationId xmlns:a16="http://schemas.microsoft.com/office/drawing/2014/main" xmlns="" id="{08968439-43AC-C400-83DF-89070D369E9A}"/>
                </a:ext>
              </a:extLst>
            </p:cNvPr>
            <p:cNvGrpSpPr/>
            <p:nvPr/>
          </p:nvGrpSpPr>
          <p:grpSpPr>
            <a:xfrm>
              <a:off x="2179528" y="1879025"/>
              <a:ext cx="9707672" cy="494778"/>
              <a:chOff x="2179528" y="2423906"/>
              <a:chExt cx="9707672" cy="494778"/>
            </a:xfrm>
          </p:grpSpPr>
          <p:sp>
            <p:nvSpPr>
              <p:cNvPr id="2" name="矩形 1">
                <a:extLst>
                  <a:ext uri="{FF2B5EF4-FFF2-40B4-BE49-F238E27FC236}">
                    <a16:creationId xmlns:a16="http://schemas.microsoft.com/office/drawing/2014/main" xmlns="" id="{E5C61960-651B-C5FC-91A4-1AA0D490DC2E}"/>
                  </a:ext>
                </a:extLst>
              </p:cNvPr>
              <p:cNvSpPr/>
              <p:nvPr/>
            </p:nvSpPr>
            <p:spPr>
              <a:xfrm>
                <a:off x="2179528" y="2423906"/>
                <a:ext cx="1265129" cy="494778"/>
              </a:xfrm>
              <a:prstGeom prst="rect">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t>基本首部</a:t>
                </a:r>
              </a:p>
            </p:txBody>
          </p:sp>
          <p:sp>
            <p:nvSpPr>
              <p:cNvPr id="53" name="矩形 52">
                <a:extLst>
                  <a:ext uri="{FF2B5EF4-FFF2-40B4-BE49-F238E27FC236}">
                    <a16:creationId xmlns:a16="http://schemas.microsoft.com/office/drawing/2014/main" xmlns="" id="{9F440D56-DBED-E426-7E72-937EB21D43BE}"/>
                  </a:ext>
                </a:extLst>
              </p:cNvPr>
              <p:cNvSpPr/>
              <p:nvPr/>
            </p:nvSpPr>
            <p:spPr>
              <a:xfrm>
                <a:off x="3444657" y="2423906"/>
                <a:ext cx="8442543"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有  效  载  荷</a:t>
                </a:r>
              </a:p>
            </p:txBody>
          </p:sp>
        </p:grpSp>
      </p:grpSp>
    </p:spTree>
    <p:custDataLst>
      <p:tags r:id="rId1"/>
    </p:custDataLst>
    <p:extLst>
      <p:ext uri="{BB962C8B-B14F-4D97-AF65-F5344CB8AC3E}">
        <p14:creationId xmlns:p14="http://schemas.microsoft.com/office/powerpoint/2010/main" val="2826075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ppt_y</p:attrName>
                                        </p:attrNameLst>
                                      </p:cBhvr>
                                      <p:tavLst>
                                        <p:tav tm="0">
                                          <p:val>
                                            <p:strVal val="#ppt_y-#ppt_h*1.125000"/>
                                          </p:val>
                                        </p:tav>
                                        <p:tav tm="100000">
                                          <p:val>
                                            <p:strVal val="#ppt_y"/>
                                          </p:val>
                                        </p:tav>
                                      </p:tavLst>
                                    </p:anim>
                                    <p:animEffect transition="in" filter="wipe(down)">
                                      <p:cBhvr>
                                        <p:cTn id="8" dur="1000"/>
                                        <p:tgtEl>
                                          <p:spTgt spid="86"/>
                                        </p:tgtEl>
                                      </p:cBhvr>
                                    </p:animEffect>
                                  </p:childTnLst>
                                </p:cTn>
                              </p:par>
                            </p:childTnLst>
                          </p:cTn>
                        </p:par>
                      </p:childTnLst>
                    </p:cTn>
                  </p:par>
                  <p:par>
                    <p:cTn id="9" fill="hold">
                      <p:stCondLst>
                        <p:cond delay="indefinite"/>
                      </p:stCondLst>
                      <p:childTnLst>
                        <p:par>
                          <p:cTn id="10" fill="hold">
                            <p:stCondLst>
                              <p:cond delay="0"/>
                            </p:stCondLst>
                            <p:childTnLst>
                              <p:par>
                                <p:cTn id="11" presetID="30"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800" decel="100000"/>
                                        <p:tgtEl>
                                          <p:spTgt spid="3"/>
                                        </p:tgtEl>
                                      </p:cBhvr>
                                    </p:animEffect>
                                    <p:anim calcmode="lin" valueType="num">
                                      <p:cBhvr>
                                        <p:cTn id="14" dur="800" decel="100000" fill="hold"/>
                                        <p:tgtEl>
                                          <p:spTgt spid="3"/>
                                        </p:tgtEl>
                                        <p:attrNameLst>
                                          <p:attrName>style.rotation</p:attrName>
                                        </p:attrNameLst>
                                      </p:cBhvr>
                                      <p:tavLst>
                                        <p:tav tm="0">
                                          <p:val>
                                            <p:fltVal val="-90"/>
                                          </p:val>
                                        </p:tav>
                                        <p:tav tm="100000">
                                          <p:val>
                                            <p:fltVal val="0"/>
                                          </p:val>
                                        </p:tav>
                                      </p:tavLst>
                                    </p:anim>
                                    <p:anim calcmode="lin" valueType="num">
                                      <p:cBhvr>
                                        <p:cTn id="15" dur="800" decel="100000" fill="hold"/>
                                        <p:tgtEl>
                                          <p:spTgt spid="3"/>
                                        </p:tgtEl>
                                        <p:attrNameLst>
                                          <p:attrName>ppt_x</p:attrName>
                                        </p:attrNameLst>
                                      </p:cBhvr>
                                      <p:tavLst>
                                        <p:tav tm="0">
                                          <p:val>
                                            <p:strVal val="#ppt_x+0.4"/>
                                          </p:val>
                                        </p:tav>
                                        <p:tav tm="100000">
                                          <p:val>
                                            <p:strVal val="#ppt_x-0.05"/>
                                          </p:val>
                                        </p:tav>
                                      </p:tavLst>
                                    </p:anim>
                                    <p:anim calcmode="lin" valueType="num">
                                      <p:cBhvr>
                                        <p:cTn id="16" dur="800" decel="100000" fill="hold"/>
                                        <p:tgtEl>
                                          <p:spTgt spid="3"/>
                                        </p:tgtEl>
                                        <p:attrNameLst>
                                          <p:attrName>ppt_y</p:attrName>
                                        </p:attrNameLst>
                                      </p:cBhvr>
                                      <p:tavLst>
                                        <p:tav tm="0">
                                          <p:val>
                                            <p:strVal val="#ppt_y-0.4"/>
                                          </p:val>
                                        </p:tav>
                                        <p:tav tm="100000">
                                          <p:val>
                                            <p:strVal val="#ppt_y+0.1"/>
                                          </p:val>
                                        </p:tav>
                                      </p:tavLst>
                                    </p:anim>
                                    <p:anim calcmode="lin" valueType="num">
                                      <p:cBhvr>
                                        <p:cTn id="17" dur="200" accel="100000" fill="hold">
                                          <p:stCondLst>
                                            <p:cond delay="800"/>
                                          </p:stCondLst>
                                        </p:cTn>
                                        <p:tgtEl>
                                          <p:spTgt spid="3"/>
                                        </p:tgtEl>
                                        <p:attrNameLst>
                                          <p:attrName>ppt_x</p:attrName>
                                        </p:attrNameLst>
                                      </p:cBhvr>
                                      <p:tavLst>
                                        <p:tav tm="0">
                                          <p:val>
                                            <p:strVal val="#ppt_x-0.05"/>
                                          </p:val>
                                        </p:tav>
                                        <p:tav tm="100000">
                                          <p:val>
                                            <p:strVal val="#ppt_x"/>
                                          </p:val>
                                        </p:tav>
                                      </p:tavLst>
                                    </p:anim>
                                    <p:anim calcmode="lin" valueType="num">
                                      <p:cBhvr>
                                        <p:cTn id="18" dur="200" accel="100000" fill="hold">
                                          <p:stCondLst>
                                            <p:cond delay="800"/>
                                          </p:stCondLst>
                                        </p:cTn>
                                        <p:tgtEl>
                                          <p:spTgt spid="3"/>
                                        </p:tgtEl>
                                        <p:attrNameLst>
                                          <p:attrName>ppt_y</p:attrName>
                                        </p:attrNameLst>
                                      </p:cBhvr>
                                      <p:tavLst>
                                        <p:tav tm="0">
                                          <p:val>
                                            <p:strVal val="#ppt_y+0.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p:tgtEl>
                                          <p:spTgt spid="12"/>
                                        </p:tgtEl>
                                        <p:attrNameLst>
                                          <p:attrName>ppt_y</p:attrName>
                                        </p:attrNameLst>
                                      </p:cBhvr>
                                      <p:tavLst>
                                        <p:tav tm="0">
                                          <p:val>
                                            <p:strVal val="#ppt_y+#ppt_h*1.125000"/>
                                          </p:val>
                                        </p:tav>
                                        <p:tav tm="100000">
                                          <p:val>
                                            <p:strVal val="#ppt_y"/>
                                          </p:val>
                                        </p:tav>
                                      </p:tavLst>
                                    </p:anim>
                                    <p:animEffect transition="in" filter="wipe(up)">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p:tgtEl>
                                          <p:spTgt spid="14"/>
                                        </p:tgtEl>
                                        <p:attrNameLst>
                                          <p:attrName>ppt_y</p:attrName>
                                        </p:attrNameLst>
                                      </p:cBhvr>
                                      <p:tavLst>
                                        <p:tav tm="0">
                                          <p:val>
                                            <p:strVal val="#ppt_y+#ppt_h*1.125000"/>
                                          </p:val>
                                        </p:tav>
                                        <p:tav tm="100000">
                                          <p:val>
                                            <p:strVal val="#ppt_y"/>
                                          </p:val>
                                        </p:tav>
                                      </p:tavLst>
                                    </p:anim>
                                    <p:animEffect transition="in" filter="wipe(up)">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12" name="组合 11">
            <a:extLst>
              <a:ext uri="{FF2B5EF4-FFF2-40B4-BE49-F238E27FC236}">
                <a16:creationId xmlns:a16="http://schemas.microsoft.com/office/drawing/2014/main" xmlns="" id="{AE28B8D9-E60E-CB21-12A7-E1F127EFC553}"/>
              </a:ext>
            </a:extLst>
          </p:cNvPr>
          <p:cNvGrpSpPr/>
          <p:nvPr/>
        </p:nvGrpSpPr>
        <p:grpSpPr>
          <a:xfrm>
            <a:off x="1634646" y="937174"/>
            <a:ext cx="948847" cy="507831"/>
            <a:chOff x="2179528" y="1500085"/>
            <a:chExt cx="1265129" cy="677108"/>
          </a:xfrm>
        </p:grpSpPr>
        <p:cxnSp>
          <p:nvCxnSpPr>
            <p:cNvPr id="5" name="直接连接符 4">
              <a:extLst>
                <a:ext uri="{FF2B5EF4-FFF2-40B4-BE49-F238E27FC236}">
                  <a16:creationId xmlns:a16="http://schemas.microsoft.com/office/drawing/2014/main" xmlns="" id="{B6BEA95F-8389-414A-D99E-3D6E019B2979}"/>
                </a:ext>
              </a:extLst>
            </p:cNvPr>
            <p:cNvCxnSpPr>
              <a:cxnSpLocks/>
            </p:cNvCxnSpPr>
            <p:nvPr/>
          </p:nvCxnSpPr>
          <p:spPr>
            <a:xfrm flipV="1">
              <a:off x="2179528" y="1515649"/>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3EC5DB31-1195-8094-7329-8971830EE004}"/>
                </a:ext>
              </a:extLst>
            </p:cNvPr>
            <p:cNvCxnSpPr>
              <a:cxnSpLocks/>
            </p:cNvCxnSpPr>
            <p:nvPr/>
          </p:nvCxnSpPr>
          <p:spPr>
            <a:xfrm flipV="1">
              <a:off x="3444657" y="1515649"/>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56155F76-24CD-EA53-8BF6-367E4F2B462D}"/>
                </a:ext>
              </a:extLst>
            </p:cNvPr>
            <p:cNvCxnSpPr/>
            <p:nvPr/>
          </p:nvCxnSpPr>
          <p:spPr>
            <a:xfrm>
              <a:off x="2179528" y="1684751"/>
              <a:ext cx="126512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FAB75716-D8DD-1893-0A35-FC2319D492E6}"/>
                </a:ext>
              </a:extLst>
            </p:cNvPr>
            <p:cNvSpPr txBox="1"/>
            <p:nvPr/>
          </p:nvSpPr>
          <p:spPr>
            <a:xfrm>
              <a:off x="2346825" y="1500085"/>
              <a:ext cx="930534" cy="677108"/>
            </a:xfrm>
            <a:prstGeom prst="rect">
              <a:avLst/>
            </a:prstGeom>
            <a:solidFill>
              <a:schemeClr val="bg1"/>
            </a:solidFill>
          </p:spPr>
          <p:txBody>
            <a:bodyPr wrap="square" rtlCol="0">
              <a:spAutoFit/>
            </a:bodyPr>
            <a:lstStyle/>
            <a:p>
              <a:pPr algn="ctr"/>
              <a:r>
                <a:rPr lang="en-US" altLang="zh-CN" sz="1350" b="1" dirty="0"/>
                <a:t>40</a:t>
              </a:r>
              <a:r>
                <a:rPr lang="zh-CN" altLang="en-US" sz="1350" b="1" dirty="0"/>
                <a:t>字节</a:t>
              </a:r>
            </a:p>
          </p:txBody>
        </p:sp>
      </p:grpSp>
      <p:grpSp>
        <p:nvGrpSpPr>
          <p:cNvPr id="14" name="组合 13">
            <a:extLst>
              <a:ext uri="{FF2B5EF4-FFF2-40B4-BE49-F238E27FC236}">
                <a16:creationId xmlns:a16="http://schemas.microsoft.com/office/drawing/2014/main" xmlns="" id="{F6E90CF5-BE34-8139-97B1-D57FAD11FAA1}"/>
              </a:ext>
            </a:extLst>
          </p:cNvPr>
          <p:cNvGrpSpPr/>
          <p:nvPr/>
        </p:nvGrpSpPr>
        <p:grpSpPr>
          <a:xfrm>
            <a:off x="2583493" y="937174"/>
            <a:ext cx="6331907" cy="328568"/>
            <a:chOff x="3444657" y="1500085"/>
            <a:chExt cx="8442543" cy="438091"/>
          </a:xfrm>
        </p:grpSpPr>
        <p:cxnSp>
          <p:nvCxnSpPr>
            <p:cNvPr id="17" name="直接连接符 16">
              <a:extLst>
                <a:ext uri="{FF2B5EF4-FFF2-40B4-BE49-F238E27FC236}">
                  <a16:creationId xmlns:a16="http://schemas.microsoft.com/office/drawing/2014/main" xmlns="" id="{02D3EFF4-4180-4152-AEA3-0E27A5183A82}"/>
                </a:ext>
              </a:extLst>
            </p:cNvPr>
            <p:cNvCxnSpPr>
              <a:cxnSpLocks/>
            </p:cNvCxnSpPr>
            <p:nvPr/>
          </p:nvCxnSpPr>
          <p:spPr>
            <a:xfrm flipV="1">
              <a:off x="11887200" y="1574800"/>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D8FB11A1-1E84-4ECF-6562-0C1893CD3527}"/>
                </a:ext>
              </a:extLst>
            </p:cNvPr>
            <p:cNvCxnSpPr>
              <a:cxnSpLocks/>
            </p:cNvCxnSpPr>
            <p:nvPr/>
          </p:nvCxnSpPr>
          <p:spPr>
            <a:xfrm>
              <a:off x="3444657" y="1684751"/>
              <a:ext cx="844254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xmlns="" id="{DFBF7DA7-8311-F370-CE8F-6BE056D3E754}"/>
                </a:ext>
              </a:extLst>
            </p:cNvPr>
            <p:cNvSpPr txBox="1"/>
            <p:nvPr/>
          </p:nvSpPr>
          <p:spPr>
            <a:xfrm>
              <a:off x="6632714" y="1500085"/>
              <a:ext cx="2066425" cy="400110"/>
            </a:xfrm>
            <a:prstGeom prst="rect">
              <a:avLst/>
            </a:prstGeom>
            <a:solidFill>
              <a:schemeClr val="bg1"/>
            </a:solidFill>
          </p:spPr>
          <p:txBody>
            <a:bodyPr wrap="square" rtlCol="0">
              <a:spAutoFit/>
            </a:bodyPr>
            <a:lstStyle/>
            <a:p>
              <a:pPr algn="ctr"/>
              <a:r>
                <a:rPr lang="zh-CN" altLang="en-US" sz="1350" b="1" dirty="0"/>
                <a:t>不超过</a:t>
              </a:r>
              <a:r>
                <a:rPr lang="en-US" altLang="zh-CN" sz="1350" b="1" dirty="0"/>
                <a:t>65535</a:t>
              </a:r>
              <a:r>
                <a:rPr lang="zh-CN" altLang="en-US" sz="1350" b="1" dirty="0"/>
                <a:t>字节</a:t>
              </a:r>
            </a:p>
          </p:txBody>
        </p:sp>
      </p:grpSp>
      <p:grpSp>
        <p:nvGrpSpPr>
          <p:cNvPr id="3" name="组合 2">
            <a:extLst>
              <a:ext uri="{FF2B5EF4-FFF2-40B4-BE49-F238E27FC236}">
                <a16:creationId xmlns:a16="http://schemas.microsoft.com/office/drawing/2014/main" xmlns="" id="{A2DC871E-4049-BDA0-1727-B27148407054}"/>
              </a:ext>
            </a:extLst>
          </p:cNvPr>
          <p:cNvGrpSpPr/>
          <p:nvPr/>
        </p:nvGrpSpPr>
        <p:grpSpPr>
          <a:xfrm>
            <a:off x="228600" y="1221379"/>
            <a:ext cx="8686800" cy="371084"/>
            <a:chOff x="304800" y="1879025"/>
            <a:chExt cx="11582400" cy="494778"/>
          </a:xfrm>
        </p:grpSpPr>
        <p:sp>
          <p:nvSpPr>
            <p:cNvPr id="7" name="文本框 6">
              <a:extLst>
                <a:ext uri="{FF2B5EF4-FFF2-40B4-BE49-F238E27FC236}">
                  <a16:creationId xmlns:a16="http://schemas.microsoft.com/office/drawing/2014/main" xmlns="" id="{A93C25BB-490F-3ABF-45F9-7F98BC64B933}"/>
                </a:ext>
              </a:extLst>
            </p:cNvPr>
            <p:cNvSpPr txBox="1"/>
            <p:nvPr/>
          </p:nvSpPr>
          <p:spPr>
            <a:xfrm>
              <a:off x="304800" y="1941748"/>
              <a:ext cx="1359075" cy="400109"/>
            </a:xfrm>
            <a:prstGeom prst="rect">
              <a:avLst/>
            </a:prstGeom>
            <a:noFill/>
          </p:spPr>
          <p:txBody>
            <a:bodyPr wrap="square" rtlCol="0">
              <a:spAutoFit/>
            </a:bodyPr>
            <a:lstStyle/>
            <a:p>
              <a:r>
                <a:rPr lang="en-US" altLang="zh-CN" sz="1350" b="1" dirty="0"/>
                <a:t>IPv6</a:t>
              </a:r>
              <a:r>
                <a:rPr lang="zh-CN" altLang="en-US" sz="1350" b="1" dirty="0"/>
                <a:t>数据报</a:t>
              </a:r>
            </a:p>
          </p:txBody>
        </p:sp>
        <p:grpSp>
          <p:nvGrpSpPr>
            <p:cNvPr id="11" name="组合 10">
              <a:extLst>
                <a:ext uri="{FF2B5EF4-FFF2-40B4-BE49-F238E27FC236}">
                  <a16:creationId xmlns:a16="http://schemas.microsoft.com/office/drawing/2014/main" xmlns="" id="{08968439-43AC-C400-83DF-89070D369E9A}"/>
                </a:ext>
              </a:extLst>
            </p:cNvPr>
            <p:cNvGrpSpPr/>
            <p:nvPr/>
          </p:nvGrpSpPr>
          <p:grpSpPr>
            <a:xfrm>
              <a:off x="2179528" y="1879025"/>
              <a:ext cx="9707672" cy="494778"/>
              <a:chOff x="2179528" y="2423906"/>
              <a:chExt cx="9707672" cy="494778"/>
            </a:xfrm>
          </p:grpSpPr>
          <p:sp>
            <p:nvSpPr>
              <p:cNvPr id="2" name="矩形 1">
                <a:extLst>
                  <a:ext uri="{FF2B5EF4-FFF2-40B4-BE49-F238E27FC236}">
                    <a16:creationId xmlns:a16="http://schemas.microsoft.com/office/drawing/2014/main" xmlns="" id="{E5C61960-651B-C5FC-91A4-1AA0D490DC2E}"/>
                  </a:ext>
                </a:extLst>
              </p:cNvPr>
              <p:cNvSpPr/>
              <p:nvPr/>
            </p:nvSpPr>
            <p:spPr>
              <a:xfrm>
                <a:off x="2179528" y="2423906"/>
                <a:ext cx="1265129" cy="494778"/>
              </a:xfrm>
              <a:prstGeom prst="rect">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t>基本首部</a:t>
                </a:r>
              </a:p>
            </p:txBody>
          </p:sp>
          <p:sp>
            <p:nvSpPr>
              <p:cNvPr id="53" name="矩形 52">
                <a:extLst>
                  <a:ext uri="{FF2B5EF4-FFF2-40B4-BE49-F238E27FC236}">
                    <a16:creationId xmlns:a16="http://schemas.microsoft.com/office/drawing/2014/main" xmlns="" id="{9F440D56-DBED-E426-7E72-937EB21D43BE}"/>
                  </a:ext>
                </a:extLst>
              </p:cNvPr>
              <p:cNvSpPr/>
              <p:nvPr/>
            </p:nvSpPr>
            <p:spPr>
              <a:xfrm>
                <a:off x="3444657" y="2423906"/>
                <a:ext cx="8442543"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有  效  载  荷</a:t>
                </a:r>
              </a:p>
            </p:txBody>
          </p:sp>
        </p:grpSp>
      </p:grpSp>
      <p:grpSp>
        <p:nvGrpSpPr>
          <p:cNvPr id="8" name="组合 7">
            <a:extLst>
              <a:ext uri="{FF2B5EF4-FFF2-40B4-BE49-F238E27FC236}">
                <a16:creationId xmlns:a16="http://schemas.microsoft.com/office/drawing/2014/main" xmlns="" id="{2030A4E3-15A1-77AB-687E-DFACAFF4989D}"/>
              </a:ext>
            </a:extLst>
          </p:cNvPr>
          <p:cNvGrpSpPr/>
          <p:nvPr/>
        </p:nvGrpSpPr>
        <p:grpSpPr>
          <a:xfrm>
            <a:off x="2583492" y="1221379"/>
            <a:ext cx="6331908" cy="371084"/>
            <a:chOff x="3444656" y="1879025"/>
            <a:chExt cx="8442544" cy="494778"/>
          </a:xfrm>
        </p:grpSpPr>
        <p:grpSp>
          <p:nvGrpSpPr>
            <p:cNvPr id="6" name="组合 5">
              <a:extLst>
                <a:ext uri="{FF2B5EF4-FFF2-40B4-BE49-F238E27FC236}">
                  <a16:creationId xmlns:a16="http://schemas.microsoft.com/office/drawing/2014/main" xmlns="" id="{1919C71E-C057-E8CE-DC29-FDB396730F80}"/>
                </a:ext>
              </a:extLst>
            </p:cNvPr>
            <p:cNvGrpSpPr/>
            <p:nvPr/>
          </p:nvGrpSpPr>
          <p:grpSpPr>
            <a:xfrm>
              <a:off x="3444656" y="1879025"/>
              <a:ext cx="2958231" cy="494778"/>
              <a:chOff x="3444657" y="3302870"/>
              <a:chExt cx="2958231" cy="494778"/>
            </a:xfrm>
          </p:grpSpPr>
          <p:sp>
            <p:nvSpPr>
              <p:cNvPr id="19" name="矩形 18">
                <a:extLst>
                  <a:ext uri="{FF2B5EF4-FFF2-40B4-BE49-F238E27FC236}">
                    <a16:creationId xmlns:a16="http://schemas.microsoft.com/office/drawing/2014/main" xmlns="" id="{2B06659D-B24D-89BA-81B0-5CA13DC50ED8}"/>
                  </a:ext>
                </a:extLst>
              </p:cNvPr>
              <p:cNvSpPr/>
              <p:nvPr/>
            </p:nvSpPr>
            <p:spPr>
              <a:xfrm>
                <a:off x="3444657" y="3302870"/>
                <a:ext cx="1265129"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扩展首部</a:t>
                </a:r>
                <a:r>
                  <a:rPr lang="en-US" altLang="zh-CN" sz="1350" b="1" dirty="0">
                    <a:solidFill>
                      <a:schemeClr val="tx1"/>
                    </a:solidFill>
                  </a:rPr>
                  <a:t>1</a:t>
                </a:r>
                <a:endParaRPr lang="zh-CN" altLang="en-US" sz="1350" b="1" dirty="0">
                  <a:solidFill>
                    <a:schemeClr val="tx1"/>
                  </a:solidFill>
                </a:endParaRPr>
              </a:p>
            </p:txBody>
          </p:sp>
          <p:sp>
            <p:nvSpPr>
              <p:cNvPr id="21" name="矩形 20">
                <a:extLst>
                  <a:ext uri="{FF2B5EF4-FFF2-40B4-BE49-F238E27FC236}">
                    <a16:creationId xmlns:a16="http://schemas.microsoft.com/office/drawing/2014/main" xmlns="" id="{FB23FFF8-F26A-EF28-ED70-143A7A722048}"/>
                  </a:ext>
                </a:extLst>
              </p:cNvPr>
              <p:cNvSpPr/>
              <p:nvPr/>
            </p:nvSpPr>
            <p:spPr>
              <a:xfrm>
                <a:off x="5137759" y="3302870"/>
                <a:ext cx="1265129"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扩展首部</a:t>
                </a:r>
                <a:r>
                  <a:rPr lang="en-US" altLang="zh-CN" sz="1350" b="1" dirty="0">
                    <a:solidFill>
                      <a:schemeClr val="tx1"/>
                    </a:solidFill>
                  </a:rPr>
                  <a:t>N</a:t>
                </a:r>
                <a:endParaRPr lang="zh-CN" altLang="en-US" sz="1350" b="1" dirty="0">
                  <a:solidFill>
                    <a:schemeClr val="tx1"/>
                  </a:solidFill>
                </a:endParaRPr>
              </a:p>
            </p:txBody>
          </p:sp>
          <p:sp>
            <p:nvSpPr>
              <p:cNvPr id="4" name="文本框 3">
                <a:extLst>
                  <a:ext uri="{FF2B5EF4-FFF2-40B4-BE49-F238E27FC236}">
                    <a16:creationId xmlns:a16="http://schemas.microsoft.com/office/drawing/2014/main" xmlns="" id="{B7D2FDE2-A9AC-1884-6F9A-D157EDB581B4}"/>
                  </a:ext>
                </a:extLst>
              </p:cNvPr>
              <p:cNvSpPr txBox="1"/>
              <p:nvPr/>
            </p:nvSpPr>
            <p:spPr>
              <a:xfrm>
                <a:off x="4682554" y="3365593"/>
                <a:ext cx="482437" cy="400109"/>
              </a:xfrm>
              <a:prstGeom prst="rect">
                <a:avLst/>
              </a:prstGeom>
              <a:noFill/>
            </p:spPr>
            <p:txBody>
              <a:bodyPr wrap="square" rtlCol="0">
                <a:spAutoFit/>
              </a:bodyPr>
              <a:lstStyle/>
              <a:p>
                <a:pPr algn="ctr"/>
                <a:r>
                  <a:rPr lang="en-US" altLang="zh-CN" sz="1350" b="1" dirty="0">
                    <a:latin typeface="宋体" panose="02010600030101010101" pitchFamily="2" charset="-122"/>
                    <a:ea typeface="宋体" panose="02010600030101010101" pitchFamily="2" charset="-122"/>
                  </a:rPr>
                  <a:t>…</a:t>
                </a:r>
                <a:endParaRPr lang="zh-CN" altLang="en-US" sz="1350" b="1" dirty="0">
                  <a:latin typeface="宋体" panose="02010600030101010101" pitchFamily="2" charset="-122"/>
                  <a:ea typeface="宋体" panose="02010600030101010101" pitchFamily="2" charset="-122"/>
                </a:endParaRPr>
              </a:p>
            </p:txBody>
          </p:sp>
        </p:grpSp>
        <p:sp>
          <p:nvSpPr>
            <p:cNvPr id="23" name="矩形 22">
              <a:extLst>
                <a:ext uri="{FF2B5EF4-FFF2-40B4-BE49-F238E27FC236}">
                  <a16:creationId xmlns:a16="http://schemas.microsoft.com/office/drawing/2014/main" xmlns="" id="{DA176CE4-AD43-A0CF-7F55-668B961386E0}"/>
                </a:ext>
              </a:extLst>
            </p:cNvPr>
            <p:cNvSpPr/>
            <p:nvPr/>
          </p:nvSpPr>
          <p:spPr>
            <a:xfrm>
              <a:off x="6402887" y="1879025"/>
              <a:ext cx="5484313"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数  据  部  分</a:t>
              </a:r>
            </a:p>
          </p:txBody>
        </p:sp>
      </p:grpSp>
    </p:spTree>
    <p:custDataLst>
      <p:tags r:id="rId1"/>
    </p:custDataLst>
    <p:extLst>
      <p:ext uri="{BB962C8B-B14F-4D97-AF65-F5344CB8AC3E}">
        <p14:creationId xmlns:p14="http://schemas.microsoft.com/office/powerpoint/2010/main" val="4288111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a:extLst>
              <a:ext uri="{FF2B5EF4-FFF2-40B4-BE49-F238E27FC236}">
                <a16:creationId xmlns:a16="http://schemas.microsoft.com/office/drawing/2014/main" xmlns="" id="{32F07F12-8F66-78C6-6F94-DEE05AD7F26D}"/>
              </a:ext>
            </a:extLst>
          </p:cNvPr>
          <p:cNvGrpSpPr/>
          <p:nvPr/>
        </p:nvGrpSpPr>
        <p:grpSpPr>
          <a:xfrm>
            <a:off x="2583492" y="1592461"/>
            <a:ext cx="6331908" cy="533816"/>
            <a:chOff x="3444656" y="2373803"/>
            <a:chExt cx="8442544" cy="711755"/>
          </a:xfrm>
        </p:grpSpPr>
        <p:cxnSp>
          <p:nvCxnSpPr>
            <p:cNvPr id="26" name="直接连接符 25">
              <a:extLst>
                <a:ext uri="{FF2B5EF4-FFF2-40B4-BE49-F238E27FC236}">
                  <a16:creationId xmlns:a16="http://schemas.microsoft.com/office/drawing/2014/main" xmlns="" id="{F83E1D40-0049-8C5B-73E0-78C34F74D5E1}"/>
                </a:ext>
              </a:extLst>
            </p:cNvPr>
            <p:cNvCxnSpPr>
              <a:cxnSpLocks/>
            </p:cNvCxnSpPr>
            <p:nvPr/>
          </p:nvCxnSpPr>
          <p:spPr>
            <a:xfrm flipV="1">
              <a:off x="3444656" y="2373803"/>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xmlns="" id="{030216CB-B795-E548-E155-38BA63803E8C}"/>
                </a:ext>
              </a:extLst>
            </p:cNvPr>
            <p:cNvCxnSpPr>
              <a:cxnSpLocks/>
            </p:cNvCxnSpPr>
            <p:nvPr/>
          </p:nvCxnSpPr>
          <p:spPr>
            <a:xfrm>
              <a:off x="3444657" y="2593115"/>
              <a:ext cx="844254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xmlns="" id="{96501C2F-CA49-EF10-1070-9B87213CE46A}"/>
                </a:ext>
              </a:extLst>
            </p:cNvPr>
            <p:cNvSpPr txBox="1"/>
            <p:nvPr/>
          </p:nvSpPr>
          <p:spPr>
            <a:xfrm>
              <a:off x="7096085" y="2408450"/>
              <a:ext cx="1139687" cy="677108"/>
            </a:xfrm>
            <a:prstGeom prst="rect">
              <a:avLst/>
            </a:prstGeom>
            <a:solidFill>
              <a:schemeClr val="bg1"/>
            </a:solidFill>
          </p:spPr>
          <p:txBody>
            <a:bodyPr wrap="square" rtlCol="0">
              <a:spAutoFit/>
            </a:bodyPr>
            <a:lstStyle/>
            <a:p>
              <a:pPr algn="ctr"/>
              <a:r>
                <a:rPr lang="zh-CN" altLang="en-US" sz="1350" b="1" dirty="0">
                  <a:solidFill>
                    <a:schemeClr val="accent1"/>
                  </a:solidFill>
                </a:rPr>
                <a:t>有效载荷</a:t>
              </a:r>
            </a:p>
          </p:txBody>
        </p:sp>
        <p:cxnSp>
          <p:nvCxnSpPr>
            <p:cNvPr id="29" name="直接连接符 28">
              <a:extLst>
                <a:ext uri="{FF2B5EF4-FFF2-40B4-BE49-F238E27FC236}">
                  <a16:creationId xmlns:a16="http://schemas.microsoft.com/office/drawing/2014/main" xmlns="" id="{D15E6232-8DEF-1A2F-1BA9-5D57C048C7E1}"/>
                </a:ext>
              </a:extLst>
            </p:cNvPr>
            <p:cNvCxnSpPr>
              <a:cxnSpLocks/>
            </p:cNvCxnSpPr>
            <p:nvPr/>
          </p:nvCxnSpPr>
          <p:spPr>
            <a:xfrm flipV="1">
              <a:off x="11887200" y="2373803"/>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12" name="组合 11">
            <a:extLst>
              <a:ext uri="{FF2B5EF4-FFF2-40B4-BE49-F238E27FC236}">
                <a16:creationId xmlns:a16="http://schemas.microsoft.com/office/drawing/2014/main" xmlns="" id="{AE28B8D9-E60E-CB21-12A7-E1F127EFC553}"/>
              </a:ext>
            </a:extLst>
          </p:cNvPr>
          <p:cNvGrpSpPr/>
          <p:nvPr/>
        </p:nvGrpSpPr>
        <p:grpSpPr>
          <a:xfrm>
            <a:off x="1634646" y="937174"/>
            <a:ext cx="948847" cy="507831"/>
            <a:chOff x="2179528" y="1500085"/>
            <a:chExt cx="1265129" cy="677108"/>
          </a:xfrm>
        </p:grpSpPr>
        <p:cxnSp>
          <p:nvCxnSpPr>
            <p:cNvPr id="5" name="直接连接符 4">
              <a:extLst>
                <a:ext uri="{FF2B5EF4-FFF2-40B4-BE49-F238E27FC236}">
                  <a16:creationId xmlns:a16="http://schemas.microsoft.com/office/drawing/2014/main" xmlns="" id="{B6BEA95F-8389-414A-D99E-3D6E019B2979}"/>
                </a:ext>
              </a:extLst>
            </p:cNvPr>
            <p:cNvCxnSpPr>
              <a:cxnSpLocks/>
            </p:cNvCxnSpPr>
            <p:nvPr/>
          </p:nvCxnSpPr>
          <p:spPr>
            <a:xfrm flipV="1">
              <a:off x="2179528" y="1515649"/>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3EC5DB31-1195-8094-7329-8971830EE004}"/>
                </a:ext>
              </a:extLst>
            </p:cNvPr>
            <p:cNvCxnSpPr>
              <a:cxnSpLocks/>
            </p:cNvCxnSpPr>
            <p:nvPr/>
          </p:nvCxnSpPr>
          <p:spPr>
            <a:xfrm flipV="1">
              <a:off x="3444657" y="1515649"/>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56155F76-24CD-EA53-8BF6-367E4F2B462D}"/>
                </a:ext>
              </a:extLst>
            </p:cNvPr>
            <p:cNvCxnSpPr/>
            <p:nvPr/>
          </p:nvCxnSpPr>
          <p:spPr>
            <a:xfrm>
              <a:off x="2179528" y="1684751"/>
              <a:ext cx="126512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FAB75716-D8DD-1893-0A35-FC2319D492E6}"/>
                </a:ext>
              </a:extLst>
            </p:cNvPr>
            <p:cNvSpPr txBox="1"/>
            <p:nvPr/>
          </p:nvSpPr>
          <p:spPr>
            <a:xfrm>
              <a:off x="2346825" y="1500085"/>
              <a:ext cx="930534" cy="677108"/>
            </a:xfrm>
            <a:prstGeom prst="rect">
              <a:avLst/>
            </a:prstGeom>
            <a:solidFill>
              <a:schemeClr val="bg1"/>
            </a:solidFill>
          </p:spPr>
          <p:txBody>
            <a:bodyPr wrap="square" rtlCol="0">
              <a:spAutoFit/>
            </a:bodyPr>
            <a:lstStyle/>
            <a:p>
              <a:pPr algn="ctr"/>
              <a:r>
                <a:rPr lang="en-US" altLang="zh-CN" sz="1350" b="1" dirty="0"/>
                <a:t>40</a:t>
              </a:r>
              <a:r>
                <a:rPr lang="zh-CN" altLang="en-US" sz="1350" b="1" dirty="0"/>
                <a:t>字节</a:t>
              </a:r>
            </a:p>
          </p:txBody>
        </p:sp>
      </p:grpSp>
      <p:grpSp>
        <p:nvGrpSpPr>
          <p:cNvPr id="14" name="组合 13">
            <a:extLst>
              <a:ext uri="{FF2B5EF4-FFF2-40B4-BE49-F238E27FC236}">
                <a16:creationId xmlns:a16="http://schemas.microsoft.com/office/drawing/2014/main" xmlns="" id="{F6E90CF5-BE34-8139-97B1-D57FAD11FAA1}"/>
              </a:ext>
            </a:extLst>
          </p:cNvPr>
          <p:cNvGrpSpPr/>
          <p:nvPr/>
        </p:nvGrpSpPr>
        <p:grpSpPr>
          <a:xfrm>
            <a:off x="2583493" y="937174"/>
            <a:ext cx="6331907" cy="328568"/>
            <a:chOff x="3444657" y="1500085"/>
            <a:chExt cx="8442543" cy="438091"/>
          </a:xfrm>
        </p:grpSpPr>
        <p:cxnSp>
          <p:nvCxnSpPr>
            <p:cNvPr id="17" name="直接连接符 16">
              <a:extLst>
                <a:ext uri="{FF2B5EF4-FFF2-40B4-BE49-F238E27FC236}">
                  <a16:creationId xmlns:a16="http://schemas.microsoft.com/office/drawing/2014/main" xmlns="" id="{02D3EFF4-4180-4152-AEA3-0E27A5183A82}"/>
                </a:ext>
              </a:extLst>
            </p:cNvPr>
            <p:cNvCxnSpPr>
              <a:cxnSpLocks/>
            </p:cNvCxnSpPr>
            <p:nvPr/>
          </p:nvCxnSpPr>
          <p:spPr>
            <a:xfrm flipV="1">
              <a:off x="11887200" y="1574800"/>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D8FB11A1-1E84-4ECF-6562-0C1893CD3527}"/>
                </a:ext>
              </a:extLst>
            </p:cNvPr>
            <p:cNvCxnSpPr>
              <a:cxnSpLocks/>
            </p:cNvCxnSpPr>
            <p:nvPr/>
          </p:nvCxnSpPr>
          <p:spPr>
            <a:xfrm>
              <a:off x="3444657" y="1684751"/>
              <a:ext cx="844254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xmlns="" id="{DFBF7DA7-8311-F370-CE8F-6BE056D3E754}"/>
                </a:ext>
              </a:extLst>
            </p:cNvPr>
            <p:cNvSpPr txBox="1"/>
            <p:nvPr/>
          </p:nvSpPr>
          <p:spPr>
            <a:xfrm>
              <a:off x="6632714" y="1500085"/>
              <a:ext cx="2066425" cy="400110"/>
            </a:xfrm>
            <a:prstGeom prst="rect">
              <a:avLst/>
            </a:prstGeom>
            <a:solidFill>
              <a:schemeClr val="bg1"/>
            </a:solidFill>
          </p:spPr>
          <p:txBody>
            <a:bodyPr wrap="square" rtlCol="0">
              <a:spAutoFit/>
            </a:bodyPr>
            <a:lstStyle/>
            <a:p>
              <a:pPr algn="ctr"/>
              <a:r>
                <a:rPr lang="zh-CN" altLang="en-US" sz="1350" b="1" dirty="0"/>
                <a:t>不超过</a:t>
              </a:r>
              <a:r>
                <a:rPr lang="en-US" altLang="zh-CN" sz="1350" b="1" dirty="0"/>
                <a:t>65535</a:t>
              </a:r>
              <a:r>
                <a:rPr lang="zh-CN" altLang="en-US" sz="1350" b="1" dirty="0"/>
                <a:t>字节</a:t>
              </a:r>
            </a:p>
          </p:txBody>
        </p:sp>
      </p:grpSp>
      <p:grpSp>
        <p:nvGrpSpPr>
          <p:cNvPr id="3" name="组合 2">
            <a:extLst>
              <a:ext uri="{FF2B5EF4-FFF2-40B4-BE49-F238E27FC236}">
                <a16:creationId xmlns:a16="http://schemas.microsoft.com/office/drawing/2014/main" xmlns="" id="{A2DC871E-4049-BDA0-1727-B27148407054}"/>
              </a:ext>
            </a:extLst>
          </p:cNvPr>
          <p:cNvGrpSpPr/>
          <p:nvPr/>
        </p:nvGrpSpPr>
        <p:grpSpPr>
          <a:xfrm>
            <a:off x="228600" y="1221379"/>
            <a:ext cx="8686800" cy="371084"/>
            <a:chOff x="304800" y="1879025"/>
            <a:chExt cx="11582400" cy="494778"/>
          </a:xfrm>
        </p:grpSpPr>
        <p:sp>
          <p:nvSpPr>
            <p:cNvPr id="7" name="文本框 6">
              <a:extLst>
                <a:ext uri="{FF2B5EF4-FFF2-40B4-BE49-F238E27FC236}">
                  <a16:creationId xmlns:a16="http://schemas.microsoft.com/office/drawing/2014/main" xmlns="" id="{A93C25BB-490F-3ABF-45F9-7F98BC64B933}"/>
                </a:ext>
              </a:extLst>
            </p:cNvPr>
            <p:cNvSpPr txBox="1"/>
            <p:nvPr/>
          </p:nvSpPr>
          <p:spPr>
            <a:xfrm>
              <a:off x="304800" y="1941748"/>
              <a:ext cx="1359075" cy="400109"/>
            </a:xfrm>
            <a:prstGeom prst="rect">
              <a:avLst/>
            </a:prstGeom>
            <a:noFill/>
          </p:spPr>
          <p:txBody>
            <a:bodyPr wrap="square" rtlCol="0">
              <a:spAutoFit/>
            </a:bodyPr>
            <a:lstStyle/>
            <a:p>
              <a:r>
                <a:rPr lang="en-US" altLang="zh-CN" sz="1350" b="1" dirty="0"/>
                <a:t>IPv6</a:t>
              </a:r>
              <a:r>
                <a:rPr lang="zh-CN" altLang="en-US" sz="1350" b="1" dirty="0"/>
                <a:t>数据报</a:t>
              </a:r>
            </a:p>
          </p:txBody>
        </p:sp>
        <p:grpSp>
          <p:nvGrpSpPr>
            <p:cNvPr id="11" name="组合 10">
              <a:extLst>
                <a:ext uri="{FF2B5EF4-FFF2-40B4-BE49-F238E27FC236}">
                  <a16:creationId xmlns:a16="http://schemas.microsoft.com/office/drawing/2014/main" xmlns="" id="{08968439-43AC-C400-83DF-89070D369E9A}"/>
                </a:ext>
              </a:extLst>
            </p:cNvPr>
            <p:cNvGrpSpPr/>
            <p:nvPr/>
          </p:nvGrpSpPr>
          <p:grpSpPr>
            <a:xfrm>
              <a:off x="2179528" y="1879025"/>
              <a:ext cx="9707672" cy="494778"/>
              <a:chOff x="2179528" y="2423906"/>
              <a:chExt cx="9707672" cy="494778"/>
            </a:xfrm>
          </p:grpSpPr>
          <p:sp>
            <p:nvSpPr>
              <p:cNvPr id="2" name="矩形 1">
                <a:extLst>
                  <a:ext uri="{FF2B5EF4-FFF2-40B4-BE49-F238E27FC236}">
                    <a16:creationId xmlns:a16="http://schemas.microsoft.com/office/drawing/2014/main" xmlns="" id="{E5C61960-651B-C5FC-91A4-1AA0D490DC2E}"/>
                  </a:ext>
                </a:extLst>
              </p:cNvPr>
              <p:cNvSpPr/>
              <p:nvPr/>
            </p:nvSpPr>
            <p:spPr>
              <a:xfrm>
                <a:off x="2179528" y="2423906"/>
                <a:ext cx="1265129" cy="494778"/>
              </a:xfrm>
              <a:prstGeom prst="rect">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t>基本首部</a:t>
                </a:r>
              </a:p>
            </p:txBody>
          </p:sp>
          <p:sp>
            <p:nvSpPr>
              <p:cNvPr id="53" name="矩形 52">
                <a:extLst>
                  <a:ext uri="{FF2B5EF4-FFF2-40B4-BE49-F238E27FC236}">
                    <a16:creationId xmlns:a16="http://schemas.microsoft.com/office/drawing/2014/main" xmlns="" id="{9F440D56-DBED-E426-7E72-937EB21D43BE}"/>
                  </a:ext>
                </a:extLst>
              </p:cNvPr>
              <p:cNvSpPr/>
              <p:nvPr/>
            </p:nvSpPr>
            <p:spPr>
              <a:xfrm>
                <a:off x="3444657" y="2423906"/>
                <a:ext cx="8442543"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有  效  载  荷</a:t>
                </a:r>
              </a:p>
            </p:txBody>
          </p:sp>
        </p:grpSp>
      </p:grpSp>
      <p:grpSp>
        <p:nvGrpSpPr>
          <p:cNvPr id="8" name="组合 7">
            <a:extLst>
              <a:ext uri="{FF2B5EF4-FFF2-40B4-BE49-F238E27FC236}">
                <a16:creationId xmlns:a16="http://schemas.microsoft.com/office/drawing/2014/main" xmlns="" id="{2030A4E3-15A1-77AB-687E-DFACAFF4989D}"/>
              </a:ext>
            </a:extLst>
          </p:cNvPr>
          <p:cNvGrpSpPr/>
          <p:nvPr/>
        </p:nvGrpSpPr>
        <p:grpSpPr>
          <a:xfrm>
            <a:off x="2583492" y="1221379"/>
            <a:ext cx="6331908" cy="371084"/>
            <a:chOff x="3444656" y="1879025"/>
            <a:chExt cx="8442544" cy="494778"/>
          </a:xfrm>
        </p:grpSpPr>
        <p:grpSp>
          <p:nvGrpSpPr>
            <p:cNvPr id="6" name="组合 5">
              <a:extLst>
                <a:ext uri="{FF2B5EF4-FFF2-40B4-BE49-F238E27FC236}">
                  <a16:creationId xmlns:a16="http://schemas.microsoft.com/office/drawing/2014/main" xmlns="" id="{1919C71E-C057-E8CE-DC29-FDB396730F80}"/>
                </a:ext>
              </a:extLst>
            </p:cNvPr>
            <p:cNvGrpSpPr/>
            <p:nvPr/>
          </p:nvGrpSpPr>
          <p:grpSpPr>
            <a:xfrm>
              <a:off x="3444656" y="1879025"/>
              <a:ext cx="2958231" cy="494778"/>
              <a:chOff x="3444657" y="3302870"/>
              <a:chExt cx="2958231" cy="494778"/>
            </a:xfrm>
          </p:grpSpPr>
          <p:sp>
            <p:nvSpPr>
              <p:cNvPr id="19" name="矩形 18">
                <a:extLst>
                  <a:ext uri="{FF2B5EF4-FFF2-40B4-BE49-F238E27FC236}">
                    <a16:creationId xmlns:a16="http://schemas.microsoft.com/office/drawing/2014/main" xmlns="" id="{2B06659D-B24D-89BA-81B0-5CA13DC50ED8}"/>
                  </a:ext>
                </a:extLst>
              </p:cNvPr>
              <p:cNvSpPr/>
              <p:nvPr/>
            </p:nvSpPr>
            <p:spPr>
              <a:xfrm>
                <a:off x="3444657" y="3302870"/>
                <a:ext cx="1265129"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扩展首部</a:t>
                </a:r>
                <a:r>
                  <a:rPr lang="en-US" altLang="zh-CN" sz="1350" b="1" dirty="0">
                    <a:solidFill>
                      <a:schemeClr val="tx1"/>
                    </a:solidFill>
                  </a:rPr>
                  <a:t>1</a:t>
                </a:r>
                <a:endParaRPr lang="zh-CN" altLang="en-US" sz="1350" b="1" dirty="0">
                  <a:solidFill>
                    <a:schemeClr val="tx1"/>
                  </a:solidFill>
                </a:endParaRPr>
              </a:p>
            </p:txBody>
          </p:sp>
          <p:sp>
            <p:nvSpPr>
              <p:cNvPr id="21" name="矩形 20">
                <a:extLst>
                  <a:ext uri="{FF2B5EF4-FFF2-40B4-BE49-F238E27FC236}">
                    <a16:creationId xmlns:a16="http://schemas.microsoft.com/office/drawing/2014/main" xmlns="" id="{FB23FFF8-F26A-EF28-ED70-143A7A722048}"/>
                  </a:ext>
                </a:extLst>
              </p:cNvPr>
              <p:cNvSpPr/>
              <p:nvPr/>
            </p:nvSpPr>
            <p:spPr>
              <a:xfrm>
                <a:off x="5137759" y="3302870"/>
                <a:ext cx="1265129"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扩展首部</a:t>
                </a:r>
                <a:r>
                  <a:rPr lang="en-US" altLang="zh-CN" sz="1350" b="1" dirty="0">
                    <a:solidFill>
                      <a:schemeClr val="tx1"/>
                    </a:solidFill>
                  </a:rPr>
                  <a:t>N</a:t>
                </a:r>
                <a:endParaRPr lang="zh-CN" altLang="en-US" sz="1350" b="1" dirty="0">
                  <a:solidFill>
                    <a:schemeClr val="tx1"/>
                  </a:solidFill>
                </a:endParaRPr>
              </a:p>
            </p:txBody>
          </p:sp>
          <p:sp>
            <p:nvSpPr>
              <p:cNvPr id="4" name="文本框 3">
                <a:extLst>
                  <a:ext uri="{FF2B5EF4-FFF2-40B4-BE49-F238E27FC236}">
                    <a16:creationId xmlns:a16="http://schemas.microsoft.com/office/drawing/2014/main" xmlns="" id="{B7D2FDE2-A9AC-1884-6F9A-D157EDB581B4}"/>
                  </a:ext>
                </a:extLst>
              </p:cNvPr>
              <p:cNvSpPr txBox="1"/>
              <p:nvPr/>
            </p:nvSpPr>
            <p:spPr>
              <a:xfrm>
                <a:off x="4682554" y="3365593"/>
                <a:ext cx="482437" cy="400109"/>
              </a:xfrm>
              <a:prstGeom prst="rect">
                <a:avLst/>
              </a:prstGeom>
              <a:noFill/>
            </p:spPr>
            <p:txBody>
              <a:bodyPr wrap="square" rtlCol="0">
                <a:spAutoFit/>
              </a:bodyPr>
              <a:lstStyle/>
              <a:p>
                <a:pPr algn="ctr"/>
                <a:r>
                  <a:rPr lang="en-US" altLang="zh-CN" sz="1350" b="1" dirty="0">
                    <a:latin typeface="宋体" panose="02010600030101010101" pitchFamily="2" charset="-122"/>
                    <a:ea typeface="宋体" panose="02010600030101010101" pitchFamily="2" charset="-122"/>
                  </a:rPr>
                  <a:t>…</a:t>
                </a:r>
                <a:endParaRPr lang="zh-CN" altLang="en-US" sz="1350" b="1" dirty="0">
                  <a:latin typeface="宋体" panose="02010600030101010101" pitchFamily="2" charset="-122"/>
                  <a:ea typeface="宋体" panose="02010600030101010101" pitchFamily="2" charset="-122"/>
                </a:endParaRPr>
              </a:p>
            </p:txBody>
          </p:sp>
        </p:grpSp>
        <p:sp>
          <p:nvSpPr>
            <p:cNvPr id="23" name="矩形 22">
              <a:extLst>
                <a:ext uri="{FF2B5EF4-FFF2-40B4-BE49-F238E27FC236}">
                  <a16:creationId xmlns:a16="http://schemas.microsoft.com/office/drawing/2014/main" xmlns="" id="{DA176CE4-AD43-A0CF-7F55-668B961386E0}"/>
                </a:ext>
              </a:extLst>
            </p:cNvPr>
            <p:cNvSpPr/>
            <p:nvPr/>
          </p:nvSpPr>
          <p:spPr>
            <a:xfrm>
              <a:off x="6402887" y="1879025"/>
              <a:ext cx="5484313"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数  据  部  分</a:t>
              </a:r>
            </a:p>
          </p:txBody>
        </p:sp>
      </p:grpSp>
      <p:sp>
        <p:nvSpPr>
          <p:cNvPr id="15" name="对话气泡: 圆角矩形 14">
            <a:extLst>
              <a:ext uri="{FF2B5EF4-FFF2-40B4-BE49-F238E27FC236}">
                <a16:creationId xmlns:a16="http://schemas.microsoft.com/office/drawing/2014/main" xmlns="" id="{C0A2B80D-2C97-2103-FAE9-8450482C2463}"/>
              </a:ext>
            </a:extLst>
          </p:cNvPr>
          <p:cNvSpPr/>
          <p:nvPr/>
        </p:nvSpPr>
        <p:spPr>
          <a:xfrm>
            <a:off x="1634646" y="2242877"/>
            <a:ext cx="4979096" cy="993536"/>
          </a:xfrm>
          <a:prstGeom prst="wedgeRoundRectCallout">
            <a:avLst>
              <a:gd name="adj1" fmla="val -18380"/>
              <a:gd name="adj2" fmla="val -93714"/>
              <a:gd name="adj3" fmla="val 16667"/>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350" b="1" smtClean="0"/>
              <a:t>请注意</a:t>
            </a:r>
            <a:r>
              <a:rPr lang="zh-CN" altLang="en-US" sz="1350" b="1" dirty="0"/>
              <a:t>：</a:t>
            </a:r>
            <a:endParaRPr lang="en-US" altLang="zh-CN" sz="1350" b="1" dirty="0"/>
          </a:p>
          <a:p>
            <a:pPr>
              <a:lnSpc>
                <a:spcPct val="150000"/>
              </a:lnSpc>
            </a:pPr>
            <a:r>
              <a:rPr lang="zh-CN" altLang="en-US" sz="1350" b="1" dirty="0"/>
              <a:t>         所有的扩展首部并不属于</a:t>
            </a:r>
            <a:r>
              <a:rPr lang="en-US" altLang="zh-CN" sz="1350" b="1" dirty="0"/>
              <a:t>IPv6</a:t>
            </a:r>
            <a:r>
              <a:rPr lang="zh-CN" altLang="en-US" sz="1350" b="1" dirty="0"/>
              <a:t>数据报的首部，它们与其后面的数据部分合起来构成有效载荷（</a:t>
            </a:r>
            <a:r>
              <a:rPr lang="en-US" altLang="zh-CN" sz="1350" b="1" dirty="0"/>
              <a:t>payload</a:t>
            </a:r>
            <a:r>
              <a:rPr lang="zh-CN" altLang="en-US" sz="1350" b="1" dirty="0"/>
              <a:t>，也称为净负荷）。</a:t>
            </a:r>
          </a:p>
        </p:txBody>
      </p:sp>
    </p:spTree>
    <p:custDataLst>
      <p:tags r:id="rId1"/>
    </p:custDataLst>
    <p:extLst>
      <p:ext uri="{BB962C8B-B14F-4D97-AF65-F5344CB8AC3E}">
        <p14:creationId xmlns:p14="http://schemas.microsoft.com/office/powerpoint/2010/main" val="3173931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ppt_y</p:attrName>
                                        </p:attrNameLst>
                                      </p:cBhvr>
                                      <p:tavLst>
                                        <p:tav tm="0">
                                          <p:val>
                                            <p:strVal val="#ppt_y-#ppt_h*1.125000"/>
                                          </p:val>
                                        </p:tav>
                                        <p:tav tm="100000">
                                          <p:val>
                                            <p:strVal val="#ppt_y"/>
                                          </p:val>
                                        </p:tav>
                                      </p:tavLst>
                                    </p:anim>
                                    <p:animEffect transition="in" filter="wipe(down)">
                                      <p:cBhvr>
                                        <p:cTn id="8" dur="500"/>
                                        <p:tgtEl>
                                          <p:spTgt spid="10"/>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p:tgtEl>
                                          <p:spTgt spid="15"/>
                                        </p:tgtEl>
                                        <p:attrNameLst>
                                          <p:attrName>ppt_y</p:attrName>
                                        </p:attrNameLst>
                                      </p:cBhvr>
                                      <p:tavLst>
                                        <p:tav tm="0">
                                          <p:val>
                                            <p:strVal val="#ppt_y+#ppt_h*1.125000"/>
                                          </p:val>
                                        </p:tav>
                                        <p:tav tm="100000">
                                          <p:val>
                                            <p:strVal val="#ppt_y"/>
                                          </p:val>
                                        </p:tav>
                                      </p:tavLst>
                                    </p:anim>
                                    <p:animEffect transition="in" filter="wipe(up)">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12" name="组合 11">
            <a:extLst>
              <a:ext uri="{FF2B5EF4-FFF2-40B4-BE49-F238E27FC236}">
                <a16:creationId xmlns:a16="http://schemas.microsoft.com/office/drawing/2014/main" xmlns="" id="{AE28B8D9-E60E-CB21-12A7-E1F127EFC553}"/>
              </a:ext>
            </a:extLst>
          </p:cNvPr>
          <p:cNvGrpSpPr/>
          <p:nvPr/>
        </p:nvGrpSpPr>
        <p:grpSpPr>
          <a:xfrm>
            <a:off x="1634646" y="937174"/>
            <a:ext cx="948847" cy="507831"/>
            <a:chOff x="2179528" y="1500085"/>
            <a:chExt cx="1265129" cy="677108"/>
          </a:xfrm>
        </p:grpSpPr>
        <p:cxnSp>
          <p:nvCxnSpPr>
            <p:cNvPr id="5" name="直接连接符 4">
              <a:extLst>
                <a:ext uri="{FF2B5EF4-FFF2-40B4-BE49-F238E27FC236}">
                  <a16:creationId xmlns:a16="http://schemas.microsoft.com/office/drawing/2014/main" xmlns="" id="{B6BEA95F-8389-414A-D99E-3D6E019B2979}"/>
                </a:ext>
              </a:extLst>
            </p:cNvPr>
            <p:cNvCxnSpPr>
              <a:cxnSpLocks/>
            </p:cNvCxnSpPr>
            <p:nvPr/>
          </p:nvCxnSpPr>
          <p:spPr>
            <a:xfrm flipV="1">
              <a:off x="2179528" y="1515649"/>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3EC5DB31-1195-8094-7329-8971830EE004}"/>
                </a:ext>
              </a:extLst>
            </p:cNvPr>
            <p:cNvCxnSpPr>
              <a:cxnSpLocks/>
            </p:cNvCxnSpPr>
            <p:nvPr/>
          </p:nvCxnSpPr>
          <p:spPr>
            <a:xfrm flipV="1">
              <a:off x="3444657" y="1515649"/>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56155F76-24CD-EA53-8BF6-367E4F2B462D}"/>
                </a:ext>
              </a:extLst>
            </p:cNvPr>
            <p:cNvCxnSpPr/>
            <p:nvPr/>
          </p:nvCxnSpPr>
          <p:spPr>
            <a:xfrm>
              <a:off x="2179528" y="1684751"/>
              <a:ext cx="1265129"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xmlns="" id="{FAB75716-D8DD-1893-0A35-FC2319D492E6}"/>
                </a:ext>
              </a:extLst>
            </p:cNvPr>
            <p:cNvSpPr txBox="1"/>
            <p:nvPr/>
          </p:nvSpPr>
          <p:spPr>
            <a:xfrm>
              <a:off x="2346825" y="1500085"/>
              <a:ext cx="930534" cy="677108"/>
            </a:xfrm>
            <a:prstGeom prst="rect">
              <a:avLst/>
            </a:prstGeom>
            <a:solidFill>
              <a:schemeClr val="bg1"/>
            </a:solidFill>
          </p:spPr>
          <p:txBody>
            <a:bodyPr wrap="square" rtlCol="0">
              <a:spAutoFit/>
            </a:bodyPr>
            <a:lstStyle/>
            <a:p>
              <a:pPr algn="ctr"/>
              <a:r>
                <a:rPr lang="en-US" altLang="zh-CN" sz="1350" b="1" dirty="0"/>
                <a:t>40</a:t>
              </a:r>
              <a:r>
                <a:rPr lang="zh-CN" altLang="en-US" sz="1350" b="1" dirty="0"/>
                <a:t>字节</a:t>
              </a:r>
            </a:p>
          </p:txBody>
        </p:sp>
      </p:grpSp>
      <p:grpSp>
        <p:nvGrpSpPr>
          <p:cNvPr id="14" name="组合 13">
            <a:extLst>
              <a:ext uri="{FF2B5EF4-FFF2-40B4-BE49-F238E27FC236}">
                <a16:creationId xmlns:a16="http://schemas.microsoft.com/office/drawing/2014/main" xmlns="" id="{F6E90CF5-BE34-8139-97B1-D57FAD11FAA1}"/>
              </a:ext>
            </a:extLst>
          </p:cNvPr>
          <p:cNvGrpSpPr/>
          <p:nvPr/>
        </p:nvGrpSpPr>
        <p:grpSpPr>
          <a:xfrm>
            <a:off x="2583493" y="937174"/>
            <a:ext cx="6331907" cy="328568"/>
            <a:chOff x="3444657" y="1500085"/>
            <a:chExt cx="8442543" cy="438091"/>
          </a:xfrm>
        </p:grpSpPr>
        <p:cxnSp>
          <p:nvCxnSpPr>
            <p:cNvPr id="17" name="直接连接符 16">
              <a:extLst>
                <a:ext uri="{FF2B5EF4-FFF2-40B4-BE49-F238E27FC236}">
                  <a16:creationId xmlns:a16="http://schemas.microsoft.com/office/drawing/2014/main" xmlns="" id="{02D3EFF4-4180-4152-AEA3-0E27A5183A82}"/>
                </a:ext>
              </a:extLst>
            </p:cNvPr>
            <p:cNvCxnSpPr>
              <a:cxnSpLocks/>
            </p:cNvCxnSpPr>
            <p:nvPr/>
          </p:nvCxnSpPr>
          <p:spPr>
            <a:xfrm flipV="1">
              <a:off x="11887200" y="1574800"/>
              <a:ext cx="0" cy="363376"/>
            </a:xfrm>
            <a:prstGeom prst="line">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xmlns="" id="{D8FB11A1-1E84-4ECF-6562-0C1893CD3527}"/>
                </a:ext>
              </a:extLst>
            </p:cNvPr>
            <p:cNvCxnSpPr>
              <a:cxnSpLocks/>
            </p:cNvCxnSpPr>
            <p:nvPr/>
          </p:nvCxnSpPr>
          <p:spPr>
            <a:xfrm>
              <a:off x="3444657" y="1684751"/>
              <a:ext cx="844254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xmlns="" id="{DFBF7DA7-8311-F370-CE8F-6BE056D3E754}"/>
                </a:ext>
              </a:extLst>
            </p:cNvPr>
            <p:cNvSpPr txBox="1"/>
            <p:nvPr/>
          </p:nvSpPr>
          <p:spPr>
            <a:xfrm>
              <a:off x="6632714" y="1500085"/>
              <a:ext cx="2066425" cy="400110"/>
            </a:xfrm>
            <a:prstGeom prst="rect">
              <a:avLst/>
            </a:prstGeom>
            <a:solidFill>
              <a:schemeClr val="bg1"/>
            </a:solidFill>
          </p:spPr>
          <p:txBody>
            <a:bodyPr wrap="square" rtlCol="0">
              <a:spAutoFit/>
            </a:bodyPr>
            <a:lstStyle/>
            <a:p>
              <a:pPr algn="ctr"/>
              <a:r>
                <a:rPr lang="zh-CN" altLang="en-US" sz="1350" b="1" dirty="0"/>
                <a:t>不超过</a:t>
              </a:r>
              <a:r>
                <a:rPr lang="en-US" altLang="zh-CN" sz="1350" b="1" dirty="0"/>
                <a:t>65535</a:t>
              </a:r>
              <a:r>
                <a:rPr lang="zh-CN" altLang="en-US" sz="1350" b="1" dirty="0"/>
                <a:t>字节</a:t>
              </a:r>
            </a:p>
          </p:txBody>
        </p:sp>
      </p:grpSp>
      <p:grpSp>
        <p:nvGrpSpPr>
          <p:cNvPr id="3" name="组合 2">
            <a:extLst>
              <a:ext uri="{FF2B5EF4-FFF2-40B4-BE49-F238E27FC236}">
                <a16:creationId xmlns:a16="http://schemas.microsoft.com/office/drawing/2014/main" xmlns="" id="{A2DC871E-4049-BDA0-1727-B27148407054}"/>
              </a:ext>
            </a:extLst>
          </p:cNvPr>
          <p:cNvGrpSpPr/>
          <p:nvPr/>
        </p:nvGrpSpPr>
        <p:grpSpPr>
          <a:xfrm>
            <a:off x="228600" y="1221379"/>
            <a:ext cx="8686800" cy="371084"/>
            <a:chOff x="304800" y="1879025"/>
            <a:chExt cx="11582400" cy="494778"/>
          </a:xfrm>
        </p:grpSpPr>
        <p:sp>
          <p:nvSpPr>
            <p:cNvPr id="7" name="文本框 6">
              <a:extLst>
                <a:ext uri="{FF2B5EF4-FFF2-40B4-BE49-F238E27FC236}">
                  <a16:creationId xmlns:a16="http://schemas.microsoft.com/office/drawing/2014/main" xmlns="" id="{A93C25BB-490F-3ABF-45F9-7F98BC64B933}"/>
                </a:ext>
              </a:extLst>
            </p:cNvPr>
            <p:cNvSpPr txBox="1"/>
            <p:nvPr/>
          </p:nvSpPr>
          <p:spPr>
            <a:xfrm>
              <a:off x="304800" y="1941748"/>
              <a:ext cx="1359075" cy="400109"/>
            </a:xfrm>
            <a:prstGeom prst="rect">
              <a:avLst/>
            </a:prstGeom>
            <a:noFill/>
          </p:spPr>
          <p:txBody>
            <a:bodyPr wrap="square" rtlCol="0">
              <a:spAutoFit/>
            </a:bodyPr>
            <a:lstStyle/>
            <a:p>
              <a:r>
                <a:rPr lang="en-US" altLang="zh-CN" sz="1350" b="1" dirty="0"/>
                <a:t>IPv6</a:t>
              </a:r>
              <a:r>
                <a:rPr lang="zh-CN" altLang="en-US" sz="1350" b="1" dirty="0"/>
                <a:t>数据报</a:t>
              </a:r>
            </a:p>
          </p:txBody>
        </p:sp>
        <p:grpSp>
          <p:nvGrpSpPr>
            <p:cNvPr id="11" name="组合 10">
              <a:extLst>
                <a:ext uri="{FF2B5EF4-FFF2-40B4-BE49-F238E27FC236}">
                  <a16:creationId xmlns:a16="http://schemas.microsoft.com/office/drawing/2014/main" xmlns="" id="{08968439-43AC-C400-83DF-89070D369E9A}"/>
                </a:ext>
              </a:extLst>
            </p:cNvPr>
            <p:cNvGrpSpPr/>
            <p:nvPr/>
          </p:nvGrpSpPr>
          <p:grpSpPr>
            <a:xfrm>
              <a:off x="2179528" y="1879025"/>
              <a:ext cx="9707672" cy="494778"/>
              <a:chOff x="2179528" y="2423906"/>
              <a:chExt cx="9707672" cy="494778"/>
            </a:xfrm>
          </p:grpSpPr>
          <p:sp>
            <p:nvSpPr>
              <p:cNvPr id="2" name="矩形 1">
                <a:extLst>
                  <a:ext uri="{FF2B5EF4-FFF2-40B4-BE49-F238E27FC236}">
                    <a16:creationId xmlns:a16="http://schemas.microsoft.com/office/drawing/2014/main" xmlns="" id="{E5C61960-651B-C5FC-91A4-1AA0D490DC2E}"/>
                  </a:ext>
                </a:extLst>
              </p:cNvPr>
              <p:cNvSpPr/>
              <p:nvPr/>
            </p:nvSpPr>
            <p:spPr>
              <a:xfrm>
                <a:off x="2179528" y="2423906"/>
                <a:ext cx="1265129" cy="494778"/>
              </a:xfrm>
              <a:prstGeom prst="rect">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t>基本首部</a:t>
                </a:r>
              </a:p>
            </p:txBody>
          </p:sp>
          <p:sp>
            <p:nvSpPr>
              <p:cNvPr id="53" name="矩形 52">
                <a:extLst>
                  <a:ext uri="{FF2B5EF4-FFF2-40B4-BE49-F238E27FC236}">
                    <a16:creationId xmlns:a16="http://schemas.microsoft.com/office/drawing/2014/main" xmlns="" id="{9F440D56-DBED-E426-7E72-937EB21D43BE}"/>
                  </a:ext>
                </a:extLst>
              </p:cNvPr>
              <p:cNvSpPr/>
              <p:nvPr/>
            </p:nvSpPr>
            <p:spPr>
              <a:xfrm>
                <a:off x="3444657" y="2423906"/>
                <a:ext cx="8442543"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有  效  载  荷</a:t>
                </a:r>
              </a:p>
            </p:txBody>
          </p:sp>
        </p:grpSp>
      </p:grpSp>
      <p:grpSp>
        <p:nvGrpSpPr>
          <p:cNvPr id="8" name="组合 7">
            <a:extLst>
              <a:ext uri="{FF2B5EF4-FFF2-40B4-BE49-F238E27FC236}">
                <a16:creationId xmlns:a16="http://schemas.microsoft.com/office/drawing/2014/main" xmlns="" id="{2030A4E3-15A1-77AB-687E-DFACAFF4989D}"/>
              </a:ext>
            </a:extLst>
          </p:cNvPr>
          <p:cNvGrpSpPr/>
          <p:nvPr/>
        </p:nvGrpSpPr>
        <p:grpSpPr>
          <a:xfrm>
            <a:off x="2583492" y="1221379"/>
            <a:ext cx="6331908" cy="371084"/>
            <a:chOff x="3444656" y="1879025"/>
            <a:chExt cx="8442544" cy="494778"/>
          </a:xfrm>
        </p:grpSpPr>
        <p:grpSp>
          <p:nvGrpSpPr>
            <p:cNvPr id="6" name="组合 5">
              <a:extLst>
                <a:ext uri="{FF2B5EF4-FFF2-40B4-BE49-F238E27FC236}">
                  <a16:creationId xmlns:a16="http://schemas.microsoft.com/office/drawing/2014/main" xmlns="" id="{1919C71E-C057-E8CE-DC29-FDB396730F80}"/>
                </a:ext>
              </a:extLst>
            </p:cNvPr>
            <p:cNvGrpSpPr/>
            <p:nvPr/>
          </p:nvGrpSpPr>
          <p:grpSpPr>
            <a:xfrm>
              <a:off x="3444656" y="1879025"/>
              <a:ext cx="2958231" cy="494778"/>
              <a:chOff x="3444657" y="3302870"/>
              <a:chExt cx="2958231" cy="494778"/>
            </a:xfrm>
          </p:grpSpPr>
          <p:sp>
            <p:nvSpPr>
              <p:cNvPr id="19" name="矩形 18">
                <a:extLst>
                  <a:ext uri="{FF2B5EF4-FFF2-40B4-BE49-F238E27FC236}">
                    <a16:creationId xmlns:a16="http://schemas.microsoft.com/office/drawing/2014/main" xmlns="" id="{2B06659D-B24D-89BA-81B0-5CA13DC50ED8}"/>
                  </a:ext>
                </a:extLst>
              </p:cNvPr>
              <p:cNvSpPr/>
              <p:nvPr/>
            </p:nvSpPr>
            <p:spPr>
              <a:xfrm>
                <a:off x="3444657" y="3302870"/>
                <a:ext cx="1265129"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扩展首部</a:t>
                </a:r>
                <a:r>
                  <a:rPr lang="en-US" altLang="zh-CN" sz="1350" b="1" dirty="0">
                    <a:solidFill>
                      <a:schemeClr val="tx1"/>
                    </a:solidFill>
                  </a:rPr>
                  <a:t>1</a:t>
                </a:r>
                <a:endParaRPr lang="zh-CN" altLang="en-US" sz="1350" b="1" dirty="0">
                  <a:solidFill>
                    <a:schemeClr val="tx1"/>
                  </a:solidFill>
                </a:endParaRPr>
              </a:p>
            </p:txBody>
          </p:sp>
          <p:sp>
            <p:nvSpPr>
              <p:cNvPr id="21" name="矩形 20">
                <a:extLst>
                  <a:ext uri="{FF2B5EF4-FFF2-40B4-BE49-F238E27FC236}">
                    <a16:creationId xmlns:a16="http://schemas.microsoft.com/office/drawing/2014/main" xmlns="" id="{FB23FFF8-F26A-EF28-ED70-143A7A722048}"/>
                  </a:ext>
                </a:extLst>
              </p:cNvPr>
              <p:cNvSpPr/>
              <p:nvPr/>
            </p:nvSpPr>
            <p:spPr>
              <a:xfrm>
                <a:off x="5137759" y="3302870"/>
                <a:ext cx="1265129"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扩展首部</a:t>
                </a:r>
                <a:r>
                  <a:rPr lang="en-US" altLang="zh-CN" sz="1350" b="1" dirty="0">
                    <a:solidFill>
                      <a:schemeClr val="tx1"/>
                    </a:solidFill>
                  </a:rPr>
                  <a:t>N</a:t>
                </a:r>
                <a:endParaRPr lang="zh-CN" altLang="en-US" sz="1350" b="1" dirty="0">
                  <a:solidFill>
                    <a:schemeClr val="tx1"/>
                  </a:solidFill>
                </a:endParaRPr>
              </a:p>
            </p:txBody>
          </p:sp>
          <p:sp>
            <p:nvSpPr>
              <p:cNvPr id="4" name="文本框 3">
                <a:extLst>
                  <a:ext uri="{FF2B5EF4-FFF2-40B4-BE49-F238E27FC236}">
                    <a16:creationId xmlns:a16="http://schemas.microsoft.com/office/drawing/2014/main" xmlns="" id="{B7D2FDE2-A9AC-1884-6F9A-D157EDB581B4}"/>
                  </a:ext>
                </a:extLst>
              </p:cNvPr>
              <p:cNvSpPr txBox="1"/>
              <p:nvPr/>
            </p:nvSpPr>
            <p:spPr>
              <a:xfrm>
                <a:off x="4682554" y="3365593"/>
                <a:ext cx="482437" cy="400109"/>
              </a:xfrm>
              <a:prstGeom prst="rect">
                <a:avLst/>
              </a:prstGeom>
              <a:noFill/>
            </p:spPr>
            <p:txBody>
              <a:bodyPr wrap="square" rtlCol="0">
                <a:spAutoFit/>
              </a:bodyPr>
              <a:lstStyle/>
              <a:p>
                <a:pPr algn="ctr"/>
                <a:r>
                  <a:rPr lang="en-US" altLang="zh-CN" sz="1350" b="1" dirty="0">
                    <a:latin typeface="宋体" panose="02010600030101010101" pitchFamily="2" charset="-122"/>
                    <a:ea typeface="宋体" panose="02010600030101010101" pitchFamily="2" charset="-122"/>
                  </a:rPr>
                  <a:t>…</a:t>
                </a:r>
                <a:endParaRPr lang="zh-CN" altLang="en-US" sz="1350" b="1" dirty="0">
                  <a:latin typeface="宋体" panose="02010600030101010101" pitchFamily="2" charset="-122"/>
                  <a:ea typeface="宋体" panose="02010600030101010101" pitchFamily="2" charset="-122"/>
                </a:endParaRPr>
              </a:p>
            </p:txBody>
          </p:sp>
        </p:grpSp>
        <p:sp>
          <p:nvSpPr>
            <p:cNvPr id="23" name="矩形 22">
              <a:extLst>
                <a:ext uri="{FF2B5EF4-FFF2-40B4-BE49-F238E27FC236}">
                  <a16:creationId xmlns:a16="http://schemas.microsoft.com/office/drawing/2014/main" xmlns="" id="{DA176CE4-AD43-A0CF-7F55-668B961386E0}"/>
                </a:ext>
              </a:extLst>
            </p:cNvPr>
            <p:cNvSpPr/>
            <p:nvPr/>
          </p:nvSpPr>
          <p:spPr>
            <a:xfrm>
              <a:off x="6402887" y="1879025"/>
              <a:ext cx="5484313" cy="494778"/>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数  据  部  分</a:t>
              </a:r>
            </a:p>
          </p:txBody>
        </p:sp>
      </p:grpSp>
      <p:grpSp>
        <p:nvGrpSpPr>
          <p:cNvPr id="58" name="组合 57">
            <a:extLst>
              <a:ext uri="{FF2B5EF4-FFF2-40B4-BE49-F238E27FC236}">
                <a16:creationId xmlns:a16="http://schemas.microsoft.com/office/drawing/2014/main" xmlns="" id="{BEF1070E-69B4-7A35-83D9-4A5953FCA395}"/>
              </a:ext>
            </a:extLst>
          </p:cNvPr>
          <p:cNvGrpSpPr/>
          <p:nvPr/>
        </p:nvGrpSpPr>
        <p:grpSpPr>
          <a:xfrm>
            <a:off x="2109070" y="1592462"/>
            <a:ext cx="5379343" cy="3238274"/>
            <a:chOff x="2812093" y="2123283"/>
            <a:chExt cx="7172457" cy="4317698"/>
          </a:xfrm>
        </p:grpSpPr>
        <p:grpSp>
          <p:nvGrpSpPr>
            <p:cNvPr id="22" name="组合 21">
              <a:extLst>
                <a:ext uri="{FF2B5EF4-FFF2-40B4-BE49-F238E27FC236}">
                  <a16:creationId xmlns:a16="http://schemas.microsoft.com/office/drawing/2014/main" xmlns="" id="{D2D70639-70FD-3B01-DF8D-31FEE7884EAF}"/>
                </a:ext>
              </a:extLst>
            </p:cNvPr>
            <p:cNvGrpSpPr/>
            <p:nvPr/>
          </p:nvGrpSpPr>
          <p:grpSpPr>
            <a:xfrm>
              <a:off x="3433136" y="2440292"/>
              <a:ext cx="6551414" cy="4000689"/>
              <a:chOff x="3978017" y="2440292"/>
              <a:chExt cx="6551414" cy="4000689"/>
            </a:xfrm>
          </p:grpSpPr>
          <p:sp>
            <p:nvSpPr>
              <p:cNvPr id="31" name="文本框 30">
                <a:extLst>
                  <a:ext uri="{FF2B5EF4-FFF2-40B4-BE49-F238E27FC236}">
                    <a16:creationId xmlns:a16="http://schemas.microsoft.com/office/drawing/2014/main" xmlns="" id="{716F1F1A-9EFA-7F9A-6A81-523F99E11C17}"/>
                  </a:ext>
                </a:extLst>
              </p:cNvPr>
              <p:cNvSpPr txBox="1"/>
              <p:nvPr/>
            </p:nvSpPr>
            <p:spPr>
              <a:xfrm>
                <a:off x="3978017" y="2440292"/>
                <a:ext cx="661481" cy="677108"/>
              </a:xfrm>
              <a:prstGeom prst="rect">
                <a:avLst/>
              </a:prstGeom>
              <a:noFill/>
            </p:spPr>
            <p:txBody>
              <a:bodyPr wrap="square" rtlCol="0">
                <a:spAutoFit/>
              </a:bodyPr>
              <a:lstStyle/>
              <a:p>
                <a:pPr algn="ctr"/>
                <a:r>
                  <a:rPr lang="zh-CN" altLang="en-US" sz="1350" b="1" dirty="0">
                    <a:latin typeface="+mn-ea"/>
                  </a:rPr>
                  <a:t>比特</a:t>
                </a:r>
              </a:p>
            </p:txBody>
          </p:sp>
          <p:sp>
            <p:nvSpPr>
              <p:cNvPr id="32" name="文本框 31">
                <a:extLst>
                  <a:ext uri="{FF2B5EF4-FFF2-40B4-BE49-F238E27FC236}">
                    <a16:creationId xmlns:a16="http://schemas.microsoft.com/office/drawing/2014/main" xmlns="" id="{7ED0DBFD-9FEF-F494-A928-B428E9C5DDF6}"/>
                  </a:ext>
                </a:extLst>
              </p:cNvPr>
              <p:cNvSpPr txBox="1"/>
              <p:nvPr/>
            </p:nvSpPr>
            <p:spPr>
              <a:xfrm>
                <a:off x="4639498" y="2440292"/>
                <a:ext cx="344792" cy="400109"/>
              </a:xfrm>
              <a:prstGeom prst="rect">
                <a:avLst/>
              </a:prstGeom>
              <a:noFill/>
            </p:spPr>
            <p:txBody>
              <a:bodyPr wrap="square" rtlCol="0">
                <a:spAutoFit/>
              </a:bodyPr>
              <a:lstStyle/>
              <a:p>
                <a:r>
                  <a:rPr lang="en-US" altLang="zh-CN" sz="1350" b="1" dirty="0">
                    <a:latin typeface="Arial Narrow" panose="020B0606020202030204" pitchFamily="34" charset="0"/>
                  </a:rPr>
                  <a:t>0</a:t>
                </a:r>
                <a:endParaRPr lang="zh-CN" altLang="en-US" sz="1350" b="1" dirty="0">
                  <a:latin typeface="Arial Narrow" panose="020B0606020202030204" pitchFamily="34" charset="0"/>
                </a:endParaRPr>
              </a:p>
            </p:txBody>
          </p:sp>
          <p:sp>
            <p:nvSpPr>
              <p:cNvPr id="33" name="文本框 32">
                <a:extLst>
                  <a:ext uri="{FF2B5EF4-FFF2-40B4-BE49-F238E27FC236}">
                    <a16:creationId xmlns:a16="http://schemas.microsoft.com/office/drawing/2014/main" xmlns="" id="{2523E081-9495-A0FA-5A7A-1D8C59F5B525}"/>
                  </a:ext>
                </a:extLst>
              </p:cNvPr>
              <p:cNvSpPr txBox="1"/>
              <p:nvPr/>
            </p:nvSpPr>
            <p:spPr>
              <a:xfrm>
                <a:off x="5339504" y="2440292"/>
                <a:ext cx="344792" cy="400109"/>
              </a:xfrm>
              <a:prstGeom prst="rect">
                <a:avLst/>
              </a:prstGeom>
              <a:noFill/>
            </p:spPr>
            <p:txBody>
              <a:bodyPr wrap="square" rtlCol="0">
                <a:spAutoFit/>
              </a:bodyPr>
              <a:lstStyle/>
              <a:p>
                <a:r>
                  <a:rPr lang="en-US" altLang="zh-CN" sz="1350" b="1" dirty="0">
                    <a:latin typeface="Arial Narrow" panose="020B0606020202030204" pitchFamily="34" charset="0"/>
                  </a:rPr>
                  <a:t>4</a:t>
                </a:r>
                <a:endParaRPr lang="zh-CN" altLang="en-US" sz="1350" b="1" dirty="0">
                  <a:latin typeface="Arial Narrow" panose="020B0606020202030204" pitchFamily="34" charset="0"/>
                </a:endParaRPr>
              </a:p>
            </p:txBody>
          </p:sp>
          <p:sp>
            <p:nvSpPr>
              <p:cNvPr id="34" name="矩形 33">
                <a:extLst>
                  <a:ext uri="{FF2B5EF4-FFF2-40B4-BE49-F238E27FC236}">
                    <a16:creationId xmlns:a16="http://schemas.microsoft.com/office/drawing/2014/main" xmlns="" id="{24B3FC30-2071-54C5-5022-4648B1804D4B}"/>
                  </a:ext>
                </a:extLst>
              </p:cNvPr>
              <p:cNvSpPr/>
              <p:nvPr/>
            </p:nvSpPr>
            <p:spPr>
              <a:xfrm>
                <a:off x="4698017" y="2747661"/>
                <a:ext cx="72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rPr>
                  <a:t>版本</a:t>
                </a:r>
              </a:p>
            </p:txBody>
          </p:sp>
          <p:sp>
            <p:nvSpPr>
              <p:cNvPr id="35" name="矩形 34">
                <a:extLst>
                  <a:ext uri="{FF2B5EF4-FFF2-40B4-BE49-F238E27FC236}">
                    <a16:creationId xmlns:a16="http://schemas.microsoft.com/office/drawing/2014/main" xmlns="" id="{54739B3D-E99A-51E4-EAAE-CB71678D4D2E}"/>
                  </a:ext>
                </a:extLst>
              </p:cNvPr>
              <p:cNvSpPr/>
              <p:nvPr/>
            </p:nvSpPr>
            <p:spPr>
              <a:xfrm>
                <a:off x="5418017" y="2747661"/>
                <a:ext cx="144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rPr>
                  <a:t>通信量类</a:t>
                </a:r>
              </a:p>
            </p:txBody>
          </p:sp>
          <p:sp>
            <p:nvSpPr>
              <p:cNvPr id="36" name="矩形 35">
                <a:extLst>
                  <a:ext uri="{FF2B5EF4-FFF2-40B4-BE49-F238E27FC236}">
                    <a16:creationId xmlns:a16="http://schemas.microsoft.com/office/drawing/2014/main" xmlns="" id="{1A4CF35D-E5CF-F7F8-63AE-2714B515450E}"/>
                  </a:ext>
                </a:extLst>
              </p:cNvPr>
              <p:cNvSpPr/>
              <p:nvPr/>
            </p:nvSpPr>
            <p:spPr>
              <a:xfrm>
                <a:off x="6858017" y="2747661"/>
                <a:ext cx="360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rPr>
                  <a:t>流  标  号</a:t>
                </a:r>
              </a:p>
            </p:txBody>
          </p:sp>
          <p:sp>
            <p:nvSpPr>
              <p:cNvPr id="37" name="矩形 36">
                <a:extLst>
                  <a:ext uri="{FF2B5EF4-FFF2-40B4-BE49-F238E27FC236}">
                    <a16:creationId xmlns:a16="http://schemas.microsoft.com/office/drawing/2014/main" xmlns="" id="{925C10A0-1184-AB66-81BC-0F1376907BE2}"/>
                  </a:ext>
                </a:extLst>
              </p:cNvPr>
              <p:cNvSpPr/>
              <p:nvPr/>
            </p:nvSpPr>
            <p:spPr>
              <a:xfrm>
                <a:off x="4698017" y="3116993"/>
                <a:ext cx="288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rPr>
                  <a:t>有 效 载 荷 长 度</a:t>
                </a:r>
              </a:p>
            </p:txBody>
          </p:sp>
          <p:sp>
            <p:nvSpPr>
              <p:cNvPr id="38" name="矩形 37">
                <a:extLst>
                  <a:ext uri="{FF2B5EF4-FFF2-40B4-BE49-F238E27FC236}">
                    <a16:creationId xmlns:a16="http://schemas.microsoft.com/office/drawing/2014/main" xmlns="" id="{8A41228D-102D-86EE-6A0F-95B4D61D3EA2}"/>
                  </a:ext>
                </a:extLst>
              </p:cNvPr>
              <p:cNvSpPr/>
              <p:nvPr/>
            </p:nvSpPr>
            <p:spPr>
              <a:xfrm>
                <a:off x="7578017" y="3116993"/>
                <a:ext cx="144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rPr>
                  <a:t>下一个首部</a:t>
                </a:r>
              </a:p>
            </p:txBody>
          </p:sp>
          <p:sp>
            <p:nvSpPr>
              <p:cNvPr id="39" name="矩形 38">
                <a:extLst>
                  <a:ext uri="{FF2B5EF4-FFF2-40B4-BE49-F238E27FC236}">
                    <a16:creationId xmlns:a16="http://schemas.microsoft.com/office/drawing/2014/main" xmlns="" id="{8B3321A0-513C-969E-F941-E903F1371CC9}"/>
                  </a:ext>
                </a:extLst>
              </p:cNvPr>
              <p:cNvSpPr/>
              <p:nvPr/>
            </p:nvSpPr>
            <p:spPr>
              <a:xfrm>
                <a:off x="9018017" y="3116993"/>
                <a:ext cx="144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rPr>
                  <a:t>跳数限制</a:t>
                </a:r>
              </a:p>
            </p:txBody>
          </p:sp>
          <p:sp>
            <p:nvSpPr>
              <p:cNvPr id="40" name="文本框 39">
                <a:extLst>
                  <a:ext uri="{FF2B5EF4-FFF2-40B4-BE49-F238E27FC236}">
                    <a16:creationId xmlns:a16="http://schemas.microsoft.com/office/drawing/2014/main" xmlns="" id="{5FD075D1-A0B9-B776-278F-C2068F8CEFF0}"/>
                  </a:ext>
                </a:extLst>
              </p:cNvPr>
              <p:cNvSpPr txBox="1"/>
              <p:nvPr/>
            </p:nvSpPr>
            <p:spPr>
              <a:xfrm>
                <a:off x="6786603" y="2440292"/>
                <a:ext cx="505141" cy="400109"/>
              </a:xfrm>
              <a:prstGeom prst="rect">
                <a:avLst/>
              </a:prstGeom>
              <a:noFill/>
            </p:spPr>
            <p:txBody>
              <a:bodyPr wrap="square" rtlCol="0">
                <a:spAutoFit/>
              </a:bodyPr>
              <a:lstStyle/>
              <a:p>
                <a:r>
                  <a:rPr lang="en-US" altLang="zh-CN" sz="1350" b="1" dirty="0">
                    <a:latin typeface="Arial Narrow" panose="020B0606020202030204" pitchFamily="34" charset="0"/>
                  </a:rPr>
                  <a:t>12</a:t>
                </a:r>
                <a:endParaRPr lang="zh-CN" altLang="en-US" sz="1350" b="1" dirty="0">
                  <a:latin typeface="Arial Narrow" panose="020B0606020202030204" pitchFamily="34" charset="0"/>
                </a:endParaRPr>
              </a:p>
            </p:txBody>
          </p:sp>
          <p:sp>
            <p:nvSpPr>
              <p:cNvPr id="41" name="文本框 40">
                <a:extLst>
                  <a:ext uri="{FF2B5EF4-FFF2-40B4-BE49-F238E27FC236}">
                    <a16:creationId xmlns:a16="http://schemas.microsoft.com/office/drawing/2014/main" xmlns="" id="{44234E72-5A3F-9B64-7C88-DC304FBA26CB}"/>
                  </a:ext>
                </a:extLst>
              </p:cNvPr>
              <p:cNvSpPr txBox="1"/>
              <p:nvPr/>
            </p:nvSpPr>
            <p:spPr>
              <a:xfrm>
                <a:off x="7486609" y="2440292"/>
                <a:ext cx="505140" cy="400109"/>
              </a:xfrm>
              <a:prstGeom prst="rect">
                <a:avLst/>
              </a:prstGeom>
              <a:noFill/>
            </p:spPr>
            <p:txBody>
              <a:bodyPr wrap="square" rtlCol="0">
                <a:spAutoFit/>
              </a:bodyPr>
              <a:lstStyle/>
              <a:p>
                <a:r>
                  <a:rPr lang="en-US" altLang="zh-CN" sz="1350" b="1" dirty="0">
                    <a:latin typeface="Arial Narrow" panose="020B0606020202030204" pitchFamily="34" charset="0"/>
                  </a:rPr>
                  <a:t>16</a:t>
                </a:r>
                <a:endParaRPr lang="zh-CN" altLang="en-US" sz="1350" b="1" dirty="0">
                  <a:latin typeface="Arial Narrow" panose="020B0606020202030204" pitchFamily="34" charset="0"/>
                </a:endParaRPr>
              </a:p>
            </p:txBody>
          </p:sp>
          <p:sp>
            <p:nvSpPr>
              <p:cNvPr id="42" name="文本框 41">
                <a:extLst>
                  <a:ext uri="{FF2B5EF4-FFF2-40B4-BE49-F238E27FC236}">
                    <a16:creationId xmlns:a16="http://schemas.microsoft.com/office/drawing/2014/main" xmlns="" id="{3482D0A2-7C59-4E04-D48F-35A9ACF5BFE8}"/>
                  </a:ext>
                </a:extLst>
              </p:cNvPr>
              <p:cNvSpPr txBox="1"/>
              <p:nvPr/>
            </p:nvSpPr>
            <p:spPr>
              <a:xfrm>
                <a:off x="8933708" y="2440292"/>
                <a:ext cx="505140" cy="400109"/>
              </a:xfrm>
              <a:prstGeom prst="rect">
                <a:avLst/>
              </a:prstGeom>
              <a:noFill/>
            </p:spPr>
            <p:txBody>
              <a:bodyPr wrap="square" rtlCol="0">
                <a:spAutoFit/>
              </a:bodyPr>
              <a:lstStyle/>
              <a:p>
                <a:r>
                  <a:rPr lang="en-US" altLang="zh-CN" sz="1350" b="1" dirty="0">
                    <a:latin typeface="Arial Narrow" panose="020B0606020202030204" pitchFamily="34" charset="0"/>
                  </a:rPr>
                  <a:t>24</a:t>
                </a:r>
                <a:endParaRPr lang="zh-CN" altLang="en-US" sz="1350" b="1" dirty="0">
                  <a:latin typeface="Arial Narrow" panose="020B0606020202030204" pitchFamily="34" charset="0"/>
                </a:endParaRPr>
              </a:p>
            </p:txBody>
          </p:sp>
          <p:sp>
            <p:nvSpPr>
              <p:cNvPr id="43" name="文本框 42">
                <a:extLst>
                  <a:ext uri="{FF2B5EF4-FFF2-40B4-BE49-F238E27FC236}">
                    <a16:creationId xmlns:a16="http://schemas.microsoft.com/office/drawing/2014/main" xmlns="" id="{C61D2288-8726-AF2B-4397-6B2556083B9A}"/>
                  </a:ext>
                </a:extLst>
              </p:cNvPr>
              <p:cNvSpPr txBox="1"/>
              <p:nvPr/>
            </p:nvSpPr>
            <p:spPr>
              <a:xfrm>
                <a:off x="10024291" y="2440292"/>
                <a:ext cx="505140" cy="400109"/>
              </a:xfrm>
              <a:prstGeom prst="rect">
                <a:avLst/>
              </a:prstGeom>
              <a:noFill/>
            </p:spPr>
            <p:txBody>
              <a:bodyPr wrap="square" rtlCol="0">
                <a:spAutoFit/>
              </a:bodyPr>
              <a:lstStyle/>
              <a:p>
                <a:pPr algn="r"/>
                <a:r>
                  <a:rPr lang="en-US" altLang="zh-CN" sz="1350" b="1" dirty="0">
                    <a:latin typeface="Arial Narrow" panose="020B0606020202030204" pitchFamily="34" charset="0"/>
                  </a:rPr>
                  <a:t>31</a:t>
                </a:r>
                <a:endParaRPr lang="zh-CN" altLang="en-US" sz="1350" b="1" dirty="0">
                  <a:latin typeface="Arial Narrow" panose="020B0606020202030204" pitchFamily="34" charset="0"/>
                </a:endParaRPr>
              </a:p>
            </p:txBody>
          </p:sp>
          <p:sp>
            <p:nvSpPr>
              <p:cNvPr id="44" name="矩形 43">
                <a:extLst>
                  <a:ext uri="{FF2B5EF4-FFF2-40B4-BE49-F238E27FC236}">
                    <a16:creationId xmlns:a16="http://schemas.microsoft.com/office/drawing/2014/main" xmlns="" id="{4892E53E-61E7-802C-E6A4-307C0798B47A}"/>
                  </a:ext>
                </a:extLst>
              </p:cNvPr>
              <p:cNvSpPr/>
              <p:nvPr/>
            </p:nvSpPr>
            <p:spPr>
              <a:xfrm>
                <a:off x="4698017" y="3486325"/>
                <a:ext cx="576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ndParaRPr>
              </a:p>
            </p:txBody>
          </p:sp>
          <p:sp>
            <p:nvSpPr>
              <p:cNvPr id="45" name="矩形 44">
                <a:extLst>
                  <a:ext uri="{FF2B5EF4-FFF2-40B4-BE49-F238E27FC236}">
                    <a16:creationId xmlns:a16="http://schemas.microsoft.com/office/drawing/2014/main" xmlns="" id="{1612B0DC-2CC8-0235-DDC1-2B4C3852C0E2}"/>
                  </a:ext>
                </a:extLst>
              </p:cNvPr>
              <p:cNvSpPr/>
              <p:nvPr/>
            </p:nvSpPr>
            <p:spPr>
              <a:xfrm>
                <a:off x="4698017" y="3855657"/>
                <a:ext cx="576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ndParaRPr>
              </a:p>
            </p:txBody>
          </p:sp>
          <p:sp>
            <p:nvSpPr>
              <p:cNvPr id="46" name="矩形 45">
                <a:extLst>
                  <a:ext uri="{FF2B5EF4-FFF2-40B4-BE49-F238E27FC236}">
                    <a16:creationId xmlns:a16="http://schemas.microsoft.com/office/drawing/2014/main" xmlns="" id="{F1C5AAA5-9D75-CD59-98D8-A09FA86B4FF6}"/>
                  </a:ext>
                </a:extLst>
              </p:cNvPr>
              <p:cNvSpPr/>
              <p:nvPr/>
            </p:nvSpPr>
            <p:spPr>
              <a:xfrm>
                <a:off x="4698017" y="4224989"/>
                <a:ext cx="576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ndParaRPr>
              </a:p>
            </p:txBody>
          </p:sp>
          <p:sp>
            <p:nvSpPr>
              <p:cNvPr id="47" name="矩形 46">
                <a:extLst>
                  <a:ext uri="{FF2B5EF4-FFF2-40B4-BE49-F238E27FC236}">
                    <a16:creationId xmlns:a16="http://schemas.microsoft.com/office/drawing/2014/main" xmlns="" id="{19E57AC4-4D92-DCD3-BBB3-57FBD8FC5A2E}"/>
                  </a:ext>
                </a:extLst>
              </p:cNvPr>
              <p:cNvSpPr/>
              <p:nvPr/>
            </p:nvSpPr>
            <p:spPr>
              <a:xfrm>
                <a:off x="4698017" y="4594321"/>
                <a:ext cx="576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ndParaRPr>
              </a:p>
            </p:txBody>
          </p:sp>
          <p:sp>
            <p:nvSpPr>
              <p:cNvPr id="48" name="矩形 47">
                <a:extLst>
                  <a:ext uri="{FF2B5EF4-FFF2-40B4-BE49-F238E27FC236}">
                    <a16:creationId xmlns:a16="http://schemas.microsoft.com/office/drawing/2014/main" xmlns="" id="{3CB6E77C-9E7C-776F-AB77-369D7FAE31A2}"/>
                  </a:ext>
                </a:extLst>
              </p:cNvPr>
              <p:cNvSpPr/>
              <p:nvPr/>
            </p:nvSpPr>
            <p:spPr>
              <a:xfrm>
                <a:off x="4698017" y="4963653"/>
                <a:ext cx="5760000"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ndParaRPr>
              </a:p>
            </p:txBody>
          </p:sp>
          <p:sp>
            <p:nvSpPr>
              <p:cNvPr id="49" name="矩形 48">
                <a:extLst>
                  <a:ext uri="{FF2B5EF4-FFF2-40B4-BE49-F238E27FC236}">
                    <a16:creationId xmlns:a16="http://schemas.microsoft.com/office/drawing/2014/main" xmlns="" id="{C7339C2A-2EEE-7BF3-87E1-F7DAB2EA4563}"/>
                  </a:ext>
                </a:extLst>
              </p:cNvPr>
              <p:cNvSpPr/>
              <p:nvPr/>
            </p:nvSpPr>
            <p:spPr>
              <a:xfrm>
                <a:off x="4698017" y="5332985"/>
                <a:ext cx="576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ndParaRPr>
              </a:p>
            </p:txBody>
          </p:sp>
          <p:sp>
            <p:nvSpPr>
              <p:cNvPr id="50" name="矩形 49">
                <a:extLst>
                  <a:ext uri="{FF2B5EF4-FFF2-40B4-BE49-F238E27FC236}">
                    <a16:creationId xmlns:a16="http://schemas.microsoft.com/office/drawing/2014/main" xmlns="" id="{8157CBBD-2829-BB84-3C91-6958F5B8516D}"/>
                  </a:ext>
                </a:extLst>
              </p:cNvPr>
              <p:cNvSpPr/>
              <p:nvPr/>
            </p:nvSpPr>
            <p:spPr>
              <a:xfrm>
                <a:off x="4698017" y="5702317"/>
                <a:ext cx="576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ndParaRPr>
              </a:p>
            </p:txBody>
          </p:sp>
          <p:sp>
            <p:nvSpPr>
              <p:cNvPr id="51" name="矩形 50">
                <a:extLst>
                  <a:ext uri="{FF2B5EF4-FFF2-40B4-BE49-F238E27FC236}">
                    <a16:creationId xmlns:a16="http://schemas.microsoft.com/office/drawing/2014/main" xmlns="" id="{BC04FB4F-EDC4-4C1F-255C-2EFC046BA32F}"/>
                  </a:ext>
                </a:extLst>
              </p:cNvPr>
              <p:cNvSpPr/>
              <p:nvPr/>
            </p:nvSpPr>
            <p:spPr>
              <a:xfrm>
                <a:off x="4698017" y="6071649"/>
                <a:ext cx="576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ndParaRPr>
              </a:p>
            </p:txBody>
          </p:sp>
          <p:sp>
            <p:nvSpPr>
              <p:cNvPr id="52" name="矩形 51">
                <a:extLst>
                  <a:ext uri="{FF2B5EF4-FFF2-40B4-BE49-F238E27FC236}">
                    <a16:creationId xmlns:a16="http://schemas.microsoft.com/office/drawing/2014/main" xmlns="" id="{0BA7FDDC-C22D-DB24-1810-0FABDB422A3E}"/>
                  </a:ext>
                </a:extLst>
              </p:cNvPr>
              <p:cNvSpPr/>
              <p:nvPr/>
            </p:nvSpPr>
            <p:spPr>
              <a:xfrm>
                <a:off x="4841498" y="3534965"/>
                <a:ext cx="5473037" cy="1367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rPr>
                  <a:t>源  地  址</a:t>
                </a:r>
                <a:endParaRPr lang="en-US" altLang="zh-CN" sz="1350" b="1" dirty="0">
                  <a:solidFill>
                    <a:schemeClr val="tx1"/>
                  </a:solidFill>
                  <a:latin typeface="Arial Narrow" panose="020B0606020202030204" pitchFamily="34" charset="0"/>
                </a:endParaRPr>
              </a:p>
              <a:p>
                <a:pPr algn="ctr"/>
                <a:r>
                  <a:rPr lang="zh-CN" altLang="en-US" sz="1350" b="1" dirty="0">
                    <a:solidFill>
                      <a:schemeClr val="tx1"/>
                    </a:solidFill>
                    <a:latin typeface="Arial Narrow" panose="020B0606020202030204" pitchFamily="34" charset="0"/>
                  </a:rPr>
                  <a:t>（</a:t>
                </a:r>
                <a:r>
                  <a:rPr lang="en-US" altLang="zh-CN" sz="1350" b="1" dirty="0">
                    <a:solidFill>
                      <a:schemeClr val="tx1"/>
                    </a:solidFill>
                    <a:latin typeface="Arial Narrow" panose="020B0606020202030204" pitchFamily="34" charset="0"/>
                  </a:rPr>
                  <a:t>128</a:t>
                </a:r>
                <a:r>
                  <a:rPr lang="zh-CN" altLang="en-US" sz="1350" b="1" dirty="0">
                    <a:solidFill>
                      <a:schemeClr val="tx1"/>
                    </a:solidFill>
                    <a:latin typeface="Arial Narrow" panose="020B0606020202030204" pitchFamily="34" charset="0"/>
                  </a:rPr>
                  <a:t>比特）</a:t>
                </a:r>
              </a:p>
            </p:txBody>
          </p:sp>
          <p:sp>
            <p:nvSpPr>
              <p:cNvPr id="54" name="矩形 53">
                <a:extLst>
                  <a:ext uri="{FF2B5EF4-FFF2-40B4-BE49-F238E27FC236}">
                    <a16:creationId xmlns:a16="http://schemas.microsoft.com/office/drawing/2014/main" xmlns="" id="{DEFA1D7F-EF14-290B-E35A-42D5F16938B2}"/>
                  </a:ext>
                </a:extLst>
              </p:cNvPr>
              <p:cNvSpPr/>
              <p:nvPr/>
            </p:nvSpPr>
            <p:spPr>
              <a:xfrm>
                <a:off x="4841498" y="5024945"/>
                <a:ext cx="5473037" cy="136739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rPr>
                  <a:t>目  的  地  址</a:t>
                </a:r>
                <a:endParaRPr lang="en-US" altLang="zh-CN" sz="1350" b="1" dirty="0">
                  <a:solidFill>
                    <a:schemeClr val="tx1"/>
                  </a:solidFill>
                  <a:latin typeface="Arial Narrow" panose="020B0606020202030204" pitchFamily="34" charset="0"/>
                </a:endParaRPr>
              </a:p>
              <a:p>
                <a:pPr algn="ctr"/>
                <a:r>
                  <a:rPr lang="zh-CN" altLang="en-US" sz="1350" b="1" dirty="0">
                    <a:solidFill>
                      <a:schemeClr val="tx1"/>
                    </a:solidFill>
                    <a:latin typeface="Arial Narrow" panose="020B0606020202030204" pitchFamily="34" charset="0"/>
                  </a:rPr>
                  <a:t>（</a:t>
                </a:r>
                <a:r>
                  <a:rPr lang="en-US" altLang="zh-CN" sz="1350" b="1" dirty="0">
                    <a:solidFill>
                      <a:schemeClr val="tx1"/>
                    </a:solidFill>
                    <a:latin typeface="Arial Narrow" panose="020B0606020202030204" pitchFamily="34" charset="0"/>
                  </a:rPr>
                  <a:t>128</a:t>
                </a:r>
                <a:r>
                  <a:rPr lang="zh-CN" altLang="en-US" sz="1350" b="1" dirty="0">
                    <a:solidFill>
                      <a:schemeClr val="tx1"/>
                    </a:solidFill>
                    <a:latin typeface="Arial Narrow" panose="020B0606020202030204" pitchFamily="34" charset="0"/>
                  </a:rPr>
                  <a:t>比特）</a:t>
                </a:r>
              </a:p>
            </p:txBody>
          </p:sp>
          <p:sp>
            <p:nvSpPr>
              <p:cNvPr id="55" name="左大括号 54">
                <a:extLst>
                  <a:ext uri="{FF2B5EF4-FFF2-40B4-BE49-F238E27FC236}">
                    <a16:creationId xmlns:a16="http://schemas.microsoft.com/office/drawing/2014/main" xmlns="" id="{AE18904D-6404-D3BD-88EE-369A83F994ED}"/>
                  </a:ext>
                </a:extLst>
              </p:cNvPr>
              <p:cNvSpPr/>
              <p:nvPr/>
            </p:nvSpPr>
            <p:spPr>
              <a:xfrm>
                <a:off x="4293298" y="2747661"/>
                <a:ext cx="344792" cy="3686844"/>
              </a:xfrm>
              <a:prstGeom prst="leftBrace">
                <a:avLst>
                  <a:gd name="adj1" fmla="val 67389"/>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b="1">
                  <a:latin typeface="Arial Narrow" panose="020B0606020202030204" pitchFamily="34" charset="0"/>
                </a:endParaRPr>
              </a:p>
            </p:txBody>
          </p:sp>
        </p:grpSp>
        <p:cxnSp>
          <p:nvCxnSpPr>
            <p:cNvPr id="57" name="连接符: 肘形 56">
              <a:extLst>
                <a:ext uri="{FF2B5EF4-FFF2-40B4-BE49-F238E27FC236}">
                  <a16:creationId xmlns:a16="http://schemas.microsoft.com/office/drawing/2014/main" xmlns="" id="{1D785E1D-12DD-335E-756A-656BBE2CFA63}"/>
                </a:ext>
              </a:extLst>
            </p:cNvPr>
            <p:cNvCxnSpPr>
              <a:stCxn id="2" idx="2"/>
              <a:endCxn id="55" idx="1"/>
            </p:cNvCxnSpPr>
            <p:nvPr/>
          </p:nvCxnSpPr>
          <p:spPr>
            <a:xfrm rot="16200000" flipH="1">
              <a:off x="2046355" y="2889021"/>
              <a:ext cx="2467800" cy="936324"/>
            </a:xfrm>
            <a:prstGeom prst="bentConnector2">
              <a:avLst/>
            </a:prstGeom>
            <a:ln w="38100">
              <a:solidFill>
                <a:schemeClr val="tx1"/>
              </a:solidFill>
              <a:tailEnd type="triangle" w="med"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3291923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61" name="组合 60">
            <a:extLst>
              <a:ext uri="{FF2B5EF4-FFF2-40B4-BE49-F238E27FC236}">
                <a16:creationId xmlns:a16="http://schemas.microsoft.com/office/drawing/2014/main" xmlns="" id="{B041B60F-AAB2-0786-1FC0-8A0B31598F42}"/>
              </a:ext>
            </a:extLst>
          </p:cNvPr>
          <p:cNvGrpSpPr/>
          <p:nvPr/>
        </p:nvGrpSpPr>
        <p:grpSpPr>
          <a:xfrm>
            <a:off x="5738155" y="972096"/>
            <a:ext cx="2824199" cy="1798798"/>
            <a:chOff x="591174" y="1227869"/>
            <a:chExt cx="3765599" cy="2398397"/>
          </a:xfrm>
        </p:grpSpPr>
        <p:pic>
          <p:nvPicPr>
            <p:cNvPr id="59" name="图片 58" descr="图片包含 文本&#10;&#10;描述已自动生成">
              <a:extLst>
                <a:ext uri="{FF2B5EF4-FFF2-40B4-BE49-F238E27FC236}">
                  <a16:creationId xmlns:a16="http://schemas.microsoft.com/office/drawing/2014/main" xmlns="" id="{F6AAC3AD-6CBF-B4BF-E4EA-B8E8A3B3E2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174" y="1227869"/>
              <a:ext cx="3765599" cy="2028381"/>
            </a:xfrm>
            <a:prstGeom prst="rect">
              <a:avLst/>
            </a:prstGeom>
          </p:spPr>
        </p:pic>
        <p:sp>
          <p:nvSpPr>
            <p:cNvPr id="60" name="文本框 59">
              <a:extLst>
                <a:ext uri="{FF2B5EF4-FFF2-40B4-BE49-F238E27FC236}">
                  <a16:creationId xmlns:a16="http://schemas.microsoft.com/office/drawing/2014/main" xmlns="" id="{60A929B3-5EC2-12ED-8AC9-D8C403EF51BA}"/>
                </a:ext>
              </a:extLst>
            </p:cNvPr>
            <p:cNvSpPr txBox="1"/>
            <p:nvPr/>
          </p:nvSpPr>
          <p:spPr>
            <a:xfrm>
              <a:off x="1440493" y="3256934"/>
              <a:ext cx="2461364" cy="369332"/>
            </a:xfrm>
            <a:prstGeom prst="rect">
              <a:avLst/>
            </a:prstGeom>
            <a:noFill/>
          </p:spPr>
          <p:txBody>
            <a:bodyPr wrap="square" rtlCol="0">
              <a:spAutoFit/>
            </a:bodyPr>
            <a:lstStyle/>
            <a:p>
              <a:pPr algn="ctr"/>
              <a:r>
                <a:rPr lang="en-US" altLang="zh-CN" sz="1200" b="1" dirty="0"/>
                <a:t>IPv6</a:t>
              </a:r>
              <a:r>
                <a:rPr lang="zh-CN" altLang="en-US" sz="1200" b="1" dirty="0"/>
                <a:t>数据报首部格式</a:t>
              </a:r>
            </a:p>
          </p:txBody>
        </p:sp>
      </p:grpSp>
      <p:grpSp>
        <p:nvGrpSpPr>
          <p:cNvPr id="62" name="组合 61">
            <a:extLst>
              <a:ext uri="{FF2B5EF4-FFF2-40B4-BE49-F238E27FC236}">
                <a16:creationId xmlns:a16="http://schemas.microsoft.com/office/drawing/2014/main" xmlns="" id="{EAE21A89-BC8D-3CF7-027B-6B67CD7F597A}"/>
              </a:ext>
            </a:extLst>
          </p:cNvPr>
          <p:cNvGrpSpPr/>
          <p:nvPr/>
        </p:nvGrpSpPr>
        <p:grpSpPr>
          <a:xfrm>
            <a:off x="228600" y="955513"/>
            <a:ext cx="4051783" cy="2069810"/>
            <a:chOff x="6321468" y="866520"/>
            <a:chExt cx="5402377" cy="2759746"/>
          </a:xfrm>
        </p:grpSpPr>
        <p:pic>
          <p:nvPicPr>
            <p:cNvPr id="27" name="图片 26" descr="图片包含 形状&#10;&#10;描述已自动生成">
              <a:extLst>
                <a:ext uri="{FF2B5EF4-FFF2-40B4-BE49-F238E27FC236}">
                  <a16:creationId xmlns:a16="http://schemas.microsoft.com/office/drawing/2014/main" xmlns="" id="{ADEBBBFE-A6C7-7864-95F6-8086DFE3E69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1468" y="866520"/>
              <a:ext cx="5402377" cy="2389730"/>
            </a:xfrm>
            <a:prstGeom prst="rect">
              <a:avLst/>
            </a:prstGeom>
          </p:spPr>
        </p:pic>
        <p:sp>
          <p:nvSpPr>
            <p:cNvPr id="64" name="文本框 63">
              <a:extLst>
                <a:ext uri="{FF2B5EF4-FFF2-40B4-BE49-F238E27FC236}">
                  <a16:creationId xmlns:a16="http://schemas.microsoft.com/office/drawing/2014/main" xmlns="" id="{B533840C-7950-4899-5F25-3414FC392478}"/>
                </a:ext>
              </a:extLst>
            </p:cNvPr>
            <p:cNvSpPr txBox="1"/>
            <p:nvPr/>
          </p:nvSpPr>
          <p:spPr>
            <a:xfrm>
              <a:off x="8112689" y="3256934"/>
              <a:ext cx="2461364" cy="369332"/>
            </a:xfrm>
            <a:prstGeom prst="rect">
              <a:avLst/>
            </a:prstGeom>
            <a:noFill/>
          </p:spPr>
          <p:txBody>
            <a:bodyPr wrap="square" rtlCol="0">
              <a:spAutoFit/>
            </a:bodyPr>
            <a:lstStyle/>
            <a:p>
              <a:pPr algn="ctr"/>
              <a:r>
                <a:rPr lang="en-US" altLang="zh-CN" sz="1200" b="1" dirty="0"/>
                <a:t>IPv4</a:t>
              </a:r>
              <a:r>
                <a:rPr lang="zh-CN" altLang="en-US" sz="1200" b="1" dirty="0"/>
                <a:t>数据报首部格式</a:t>
              </a:r>
            </a:p>
          </p:txBody>
        </p:sp>
      </p:grpSp>
      <p:sp>
        <p:nvSpPr>
          <p:cNvPr id="63" name="文本框 62">
            <a:extLst>
              <a:ext uri="{FF2B5EF4-FFF2-40B4-BE49-F238E27FC236}">
                <a16:creationId xmlns:a16="http://schemas.microsoft.com/office/drawing/2014/main" xmlns="" id="{C81A1197-61E5-FF4B-5283-4C8AB2B343BD}"/>
              </a:ext>
            </a:extLst>
          </p:cNvPr>
          <p:cNvSpPr txBox="1"/>
          <p:nvPr/>
        </p:nvSpPr>
        <p:spPr>
          <a:xfrm>
            <a:off x="4635485" y="1506823"/>
            <a:ext cx="917531" cy="784830"/>
          </a:xfrm>
          <a:prstGeom prst="rect">
            <a:avLst/>
          </a:prstGeom>
          <a:noFill/>
        </p:spPr>
        <p:txBody>
          <a:bodyPr wrap="square" rtlCol="0">
            <a:spAutoFit/>
          </a:bodyPr>
          <a:lstStyle/>
          <a:p>
            <a:r>
              <a:rPr lang="en-US" altLang="zh-CN" sz="4500" b="1" i="1" dirty="0">
                <a:solidFill>
                  <a:schemeClr val="accent1"/>
                </a:solidFill>
              </a:rPr>
              <a:t>VS</a:t>
            </a:r>
            <a:endParaRPr lang="zh-CN" altLang="en-US" sz="4500" b="1" i="1" dirty="0">
              <a:solidFill>
                <a:schemeClr val="accent1"/>
              </a:solidFill>
            </a:endParaRPr>
          </a:p>
        </p:txBody>
      </p:sp>
      <p:sp>
        <p:nvSpPr>
          <p:cNvPr id="68" name="íşlïḍè">
            <a:extLst>
              <a:ext uri="{FF2B5EF4-FFF2-40B4-BE49-F238E27FC236}">
                <a16:creationId xmlns:a16="http://schemas.microsoft.com/office/drawing/2014/main" xmlns="" id="{918C6918-3ADB-A351-ED84-3F89E2DE0CCD}"/>
              </a:ext>
            </a:extLst>
          </p:cNvPr>
          <p:cNvSpPr txBox="1"/>
          <p:nvPr/>
        </p:nvSpPr>
        <p:spPr>
          <a:xfrm>
            <a:off x="987576" y="3392800"/>
            <a:ext cx="7927824" cy="300083"/>
          </a:xfrm>
          <a:prstGeom prst="rect">
            <a:avLst/>
          </a:prstGeom>
          <a:noFill/>
        </p:spPr>
        <p:txBody>
          <a:bodyPr wrap="square" lIns="68580" tIns="34290" rIns="68580" bIns="34290" anchor="ctr">
            <a:noAutofit/>
          </a:bodyPr>
          <a:lstStyle/>
          <a:p>
            <a:r>
              <a:rPr lang="en-US" altLang="zh-CN" sz="1350" b="1" dirty="0"/>
              <a:t>IPv6</a:t>
            </a:r>
            <a:r>
              <a:rPr lang="zh-CN" altLang="en-US" sz="1350" b="1" dirty="0"/>
              <a:t>将</a:t>
            </a:r>
            <a:r>
              <a:rPr lang="en-US" altLang="zh-CN" sz="1350" b="1" dirty="0"/>
              <a:t>IPv4</a:t>
            </a:r>
            <a:r>
              <a:rPr lang="zh-CN" altLang="en-US" sz="1350" b="1" dirty="0"/>
              <a:t>数据报首部中不必要的功能取消了，这使得</a:t>
            </a:r>
            <a:r>
              <a:rPr lang="en-US" altLang="zh-CN" sz="1350" b="1" dirty="0">
                <a:solidFill>
                  <a:schemeClr val="accent1">
                    <a:lumMod val="75000"/>
                  </a:schemeClr>
                </a:solidFill>
              </a:rPr>
              <a:t>IPv6</a:t>
            </a:r>
            <a:r>
              <a:rPr lang="zh-CN" altLang="en-US" sz="1350" b="1" dirty="0">
                <a:solidFill>
                  <a:schemeClr val="accent1">
                    <a:lumMod val="75000"/>
                  </a:schemeClr>
                </a:solidFill>
              </a:rPr>
              <a:t>数据报基本首部中的字段数量减少到只有</a:t>
            </a:r>
            <a:r>
              <a:rPr lang="en-US" altLang="zh-CN" sz="1350" b="1" dirty="0">
                <a:solidFill>
                  <a:schemeClr val="accent1">
                    <a:lumMod val="75000"/>
                  </a:schemeClr>
                </a:solidFill>
              </a:rPr>
              <a:t>8</a:t>
            </a:r>
            <a:r>
              <a:rPr lang="zh-CN" altLang="en-US" sz="1350" b="1" dirty="0">
                <a:solidFill>
                  <a:schemeClr val="accent1">
                    <a:lumMod val="75000"/>
                  </a:schemeClr>
                </a:solidFill>
              </a:rPr>
              <a:t>个</a:t>
            </a:r>
            <a:r>
              <a:rPr lang="zh-CN" altLang="en-US" sz="1350" b="1" dirty="0"/>
              <a:t>。</a:t>
            </a:r>
            <a:endParaRPr lang="en-US" altLang="zh-CN" sz="1350" b="1" dirty="0"/>
          </a:p>
        </p:txBody>
      </p:sp>
      <p:sp>
        <p:nvSpPr>
          <p:cNvPr id="69" name="矩形 68">
            <a:extLst>
              <a:ext uri="{FF2B5EF4-FFF2-40B4-BE49-F238E27FC236}">
                <a16:creationId xmlns:a16="http://schemas.microsoft.com/office/drawing/2014/main" xmlns="" id="{3D772C43-2C11-65F5-3131-63781ECF9CEE}"/>
              </a:ext>
            </a:extLst>
          </p:cNvPr>
          <p:cNvSpPr/>
          <p:nvPr/>
        </p:nvSpPr>
        <p:spPr>
          <a:xfrm>
            <a:off x="794845" y="3447100"/>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0" name="íşlïḍè">
            <a:extLst>
              <a:ext uri="{FF2B5EF4-FFF2-40B4-BE49-F238E27FC236}">
                <a16:creationId xmlns:a16="http://schemas.microsoft.com/office/drawing/2014/main" xmlns="" id="{8A82E509-6FF5-C8EA-B422-F9FC827D062A}"/>
              </a:ext>
            </a:extLst>
          </p:cNvPr>
          <p:cNvSpPr txBox="1"/>
          <p:nvPr/>
        </p:nvSpPr>
        <p:spPr>
          <a:xfrm>
            <a:off x="1273101" y="3756548"/>
            <a:ext cx="7642299" cy="489774"/>
          </a:xfrm>
          <a:prstGeom prst="rect">
            <a:avLst/>
          </a:prstGeom>
          <a:noFill/>
        </p:spPr>
        <p:txBody>
          <a:bodyPr wrap="square" lIns="68580" tIns="34290" rIns="68580" bIns="34290" anchor="ctr">
            <a:noAutofit/>
          </a:bodyPr>
          <a:lstStyle/>
          <a:p>
            <a:r>
              <a:rPr lang="zh-CN" altLang="en-US" sz="1350" b="1" dirty="0"/>
              <a:t>但由于</a:t>
            </a:r>
            <a:r>
              <a:rPr lang="en-US" altLang="zh-CN" sz="1350" b="1" dirty="0"/>
              <a:t>IPv6</a:t>
            </a:r>
            <a:r>
              <a:rPr lang="zh-CN" altLang="en-US" sz="1350" b="1" dirty="0"/>
              <a:t>地址的长度扩展到了</a:t>
            </a:r>
            <a:r>
              <a:rPr lang="en-US" altLang="zh-CN" sz="1350" b="1" dirty="0"/>
              <a:t>128</a:t>
            </a:r>
            <a:r>
              <a:rPr lang="zh-CN" altLang="en-US" sz="1350" b="1" dirty="0"/>
              <a:t>比特，因此使得</a:t>
            </a:r>
            <a:r>
              <a:rPr lang="en-US" altLang="zh-CN" sz="1350" b="1" dirty="0">
                <a:solidFill>
                  <a:schemeClr val="accent1">
                    <a:lumMod val="75000"/>
                  </a:schemeClr>
                </a:solidFill>
              </a:rPr>
              <a:t>IPv6</a:t>
            </a:r>
            <a:r>
              <a:rPr lang="zh-CN" altLang="en-US" sz="1350" b="1" dirty="0">
                <a:solidFill>
                  <a:schemeClr val="accent1">
                    <a:lumMod val="75000"/>
                  </a:schemeClr>
                </a:solidFill>
              </a:rPr>
              <a:t>数据报基本首部的长度反而增大到了</a:t>
            </a:r>
            <a:r>
              <a:rPr lang="en-US" altLang="zh-CN" sz="1350" b="1" dirty="0">
                <a:solidFill>
                  <a:schemeClr val="accent1">
                    <a:lumMod val="75000"/>
                  </a:schemeClr>
                </a:solidFill>
              </a:rPr>
              <a:t>40</a:t>
            </a:r>
            <a:r>
              <a:rPr lang="zh-CN" altLang="en-US" sz="1350" b="1" dirty="0">
                <a:solidFill>
                  <a:schemeClr val="accent1">
                    <a:lumMod val="75000"/>
                  </a:schemeClr>
                </a:solidFill>
              </a:rPr>
              <a:t>字节</a:t>
            </a:r>
            <a:r>
              <a:rPr lang="zh-CN" altLang="en-US" sz="1350" b="1" dirty="0"/>
              <a:t>，比</a:t>
            </a:r>
            <a:r>
              <a:rPr lang="en-US" altLang="zh-CN" sz="1350" b="1" dirty="0"/>
              <a:t>IPv4</a:t>
            </a:r>
            <a:r>
              <a:rPr lang="zh-CN" altLang="en-US" sz="1350" b="1" dirty="0"/>
              <a:t>数据报首部固定部分的长度（</a:t>
            </a:r>
            <a:r>
              <a:rPr lang="en-US" altLang="zh-CN" sz="1350" b="1" dirty="0"/>
              <a:t>20</a:t>
            </a:r>
            <a:r>
              <a:rPr lang="zh-CN" altLang="en-US" sz="1350" b="1" dirty="0"/>
              <a:t>字节）增大了</a:t>
            </a:r>
            <a:r>
              <a:rPr lang="en-US" altLang="zh-CN" sz="1350" b="1" dirty="0"/>
              <a:t>20</a:t>
            </a:r>
            <a:r>
              <a:rPr lang="zh-CN" altLang="en-US" sz="1350" b="1" dirty="0"/>
              <a:t>字节。</a:t>
            </a:r>
            <a:endParaRPr lang="en-US" altLang="zh-CN" sz="1350" b="1" dirty="0"/>
          </a:p>
        </p:txBody>
      </p:sp>
      <p:sp>
        <p:nvSpPr>
          <p:cNvPr id="71" name="矩形 70">
            <a:extLst>
              <a:ext uri="{FF2B5EF4-FFF2-40B4-BE49-F238E27FC236}">
                <a16:creationId xmlns:a16="http://schemas.microsoft.com/office/drawing/2014/main" xmlns="" id="{2D8CEB62-C152-FC4E-69E4-A9141BDBC6FC}"/>
              </a:ext>
            </a:extLst>
          </p:cNvPr>
          <p:cNvSpPr/>
          <p:nvPr/>
        </p:nvSpPr>
        <p:spPr>
          <a:xfrm>
            <a:off x="1080370" y="3810848"/>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ustDataLst>
      <p:tags r:id="rId1"/>
    </p:custDataLst>
    <p:extLst>
      <p:ext uri="{BB962C8B-B14F-4D97-AF65-F5344CB8AC3E}">
        <p14:creationId xmlns:p14="http://schemas.microsoft.com/office/powerpoint/2010/main" val="415544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1+#ppt_w/2"/>
                                          </p:val>
                                        </p:tav>
                                        <p:tav tm="100000">
                                          <p:val>
                                            <p:strVal val="#ppt_x"/>
                                          </p:val>
                                        </p:tav>
                                      </p:tavLst>
                                    </p:anim>
                                    <p:anim calcmode="lin" valueType="num">
                                      <p:cBhvr additive="base">
                                        <p:cTn id="8" dur="500" fill="hold"/>
                                        <p:tgtEl>
                                          <p:spTgt spid="61"/>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0-#ppt_w/2"/>
                                          </p:val>
                                        </p:tav>
                                        <p:tav tm="100000">
                                          <p:val>
                                            <p:strVal val="#ppt_x"/>
                                          </p:val>
                                        </p:tav>
                                      </p:tavLst>
                                    </p:anim>
                                    <p:anim calcmode="lin" valueType="num">
                                      <p:cBhvr additive="base">
                                        <p:cTn id="12" dur="500" fill="hold"/>
                                        <p:tgtEl>
                                          <p:spTgt spid="6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63"/>
                                        </p:tgtEl>
                                        <p:attrNameLst>
                                          <p:attrName>style.visibility</p:attrName>
                                        </p:attrNameLst>
                                      </p:cBhvr>
                                      <p:to>
                                        <p:strVal val="visible"/>
                                      </p:to>
                                    </p:set>
                                    <p:anim calcmode="lin" valueType="num">
                                      <p:cBhvr>
                                        <p:cTn id="16" dur="500" fill="hold"/>
                                        <p:tgtEl>
                                          <p:spTgt spid="63"/>
                                        </p:tgtEl>
                                        <p:attrNameLst>
                                          <p:attrName>ppt_w</p:attrName>
                                        </p:attrNameLst>
                                      </p:cBhvr>
                                      <p:tavLst>
                                        <p:tav tm="0">
                                          <p:val>
                                            <p:fltVal val="0"/>
                                          </p:val>
                                        </p:tav>
                                        <p:tav tm="100000">
                                          <p:val>
                                            <p:strVal val="#ppt_w"/>
                                          </p:val>
                                        </p:tav>
                                      </p:tavLst>
                                    </p:anim>
                                    <p:anim calcmode="lin" valueType="num">
                                      <p:cBhvr>
                                        <p:cTn id="17" dur="500" fill="hold"/>
                                        <p:tgtEl>
                                          <p:spTgt spid="63"/>
                                        </p:tgtEl>
                                        <p:attrNameLst>
                                          <p:attrName>ppt_h</p:attrName>
                                        </p:attrNameLst>
                                      </p:cBhvr>
                                      <p:tavLst>
                                        <p:tav tm="0">
                                          <p:val>
                                            <p:fltVal val="0"/>
                                          </p:val>
                                        </p:tav>
                                        <p:tav tm="100000">
                                          <p:val>
                                            <p:strVal val="#ppt_h"/>
                                          </p:val>
                                        </p:tav>
                                      </p:tavLst>
                                    </p:anim>
                                    <p:animEffect transition="in" filter="fade">
                                      <p:cBhvr>
                                        <p:cTn id="18" dur="500"/>
                                        <p:tgtEl>
                                          <p:spTgt spid="63"/>
                                        </p:tgtEl>
                                      </p:cBhvr>
                                    </p:animEffect>
                                  </p:childTnLst>
                                </p:cTn>
                              </p:par>
                            </p:childTnLst>
                          </p:cTn>
                        </p:par>
                      </p:childTnLst>
                    </p:cTn>
                  </p:par>
                  <p:par>
                    <p:cTn id="19" fill="hold">
                      <p:stCondLst>
                        <p:cond delay="indefinite"/>
                      </p:stCondLst>
                      <p:childTnLst>
                        <p:par>
                          <p:cTn id="20" fill="hold">
                            <p:stCondLst>
                              <p:cond delay="0"/>
                            </p:stCondLst>
                            <p:childTnLst>
                              <p:par>
                                <p:cTn id="21" presetID="49" presetClass="entr" presetSubtype="0" decel="100000" fill="hold" grpId="0" nodeType="clickEffect">
                                  <p:stCondLst>
                                    <p:cond delay="0"/>
                                  </p:stCondLst>
                                  <p:childTnLst>
                                    <p:set>
                                      <p:cBhvr>
                                        <p:cTn id="22" dur="1" fill="hold">
                                          <p:stCondLst>
                                            <p:cond delay="0"/>
                                          </p:stCondLst>
                                        </p:cTn>
                                        <p:tgtEl>
                                          <p:spTgt spid="69"/>
                                        </p:tgtEl>
                                        <p:attrNameLst>
                                          <p:attrName>style.visibility</p:attrName>
                                        </p:attrNameLst>
                                      </p:cBhvr>
                                      <p:to>
                                        <p:strVal val="visible"/>
                                      </p:to>
                                    </p:set>
                                    <p:anim calcmode="lin" valueType="num">
                                      <p:cBhvr>
                                        <p:cTn id="23" dur="500" fill="hold"/>
                                        <p:tgtEl>
                                          <p:spTgt spid="69"/>
                                        </p:tgtEl>
                                        <p:attrNameLst>
                                          <p:attrName>ppt_w</p:attrName>
                                        </p:attrNameLst>
                                      </p:cBhvr>
                                      <p:tavLst>
                                        <p:tav tm="0">
                                          <p:val>
                                            <p:fltVal val="0"/>
                                          </p:val>
                                        </p:tav>
                                        <p:tav tm="100000">
                                          <p:val>
                                            <p:strVal val="#ppt_w"/>
                                          </p:val>
                                        </p:tav>
                                      </p:tavLst>
                                    </p:anim>
                                    <p:anim calcmode="lin" valueType="num">
                                      <p:cBhvr>
                                        <p:cTn id="24" dur="500" fill="hold"/>
                                        <p:tgtEl>
                                          <p:spTgt spid="69"/>
                                        </p:tgtEl>
                                        <p:attrNameLst>
                                          <p:attrName>ppt_h</p:attrName>
                                        </p:attrNameLst>
                                      </p:cBhvr>
                                      <p:tavLst>
                                        <p:tav tm="0">
                                          <p:val>
                                            <p:fltVal val="0"/>
                                          </p:val>
                                        </p:tav>
                                        <p:tav tm="100000">
                                          <p:val>
                                            <p:strVal val="#ppt_h"/>
                                          </p:val>
                                        </p:tav>
                                      </p:tavLst>
                                    </p:anim>
                                    <p:anim calcmode="lin" valueType="num">
                                      <p:cBhvr>
                                        <p:cTn id="25" dur="500" fill="hold"/>
                                        <p:tgtEl>
                                          <p:spTgt spid="69"/>
                                        </p:tgtEl>
                                        <p:attrNameLst>
                                          <p:attrName>style.rotation</p:attrName>
                                        </p:attrNameLst>
                                      </p:cBhvr>
                                      <p:tavLst>
                                        <p:tav tm="0">
                                          <p:val>
                                            <p:fltVal val="360"/>
                                          </p:val>
                                        </p:tav>
                                        <p:tav tm="100000">
                                          <p:val>
                                            <p:fltVal val="0"/>
                                          </p:val>
                                        </p:tav>
                                      </p:tavLst>
                                    </p:anim>
                                    <p:animEffect transition="in" filter="fade">
                                      <p:cBhvr>
                                        <p:cTn id="26" dur="500"/>
                                        <p:tgtEl>
                                          <p:spTgt spid="69"/>
                                        </p:tgtEl>
                                      </p:cBhvr>
                                    </p:animEffect>
                                  </p:childTnLst>
                                </p:cTn>
                              </p:par>
                            </p:childTnLst>
                          </p:cTn>
                        </p:par>
                        <p:par>
                          <p:cTn id="27" fill="hold">
                            <p:stCondLst>
                              <p:cond delay="500"/>
                            </p:stCondLst>
                            <p:childTnLst>
                              <p:par>
                                <p:cTn id="28" presetID="1" presetClass="entr" presetSubtype="0" fill="hold" grpId="0" nodeType="afterEffect">
                                  <p:stCondLst>
                                    <p:cond delay="0"/>
                                  </p:stCondLst>
                                  <p:iterate type="lt">
                                    <p:tmAbs val="100"/>
                                  </p:iterate>
                                  <p:childTnLst>
                                    <p:set>
                                      <p:cBhvr>
                                        <p:cTn id="29" dur="1" fill="hold">
                                          <p:stCondLst>
                                            <p:cond delay="0"/>
                                          </p:stCondLst>
                                        </p:cTn>
                                        <p:tgtEl>
                                          <p:spTgt spid="6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71"/>
                                        </p:tgtEl>
                                        <p:attrNameLst>
                                          <p:attrName>style.visibility</p:attrName>
                                        </p:attrNameLst>
                                      </p:cBhvr>
                                      <p:to>
                                        <p:strVal val="visible"/>
                                      </p:to>
                                    </p:set>
                                    <p:anim calcmode="lin" valueType="num">
                                      <p:cBhvr>
                                        <p:cTn id="34" dur="500" fill="hold"/>
                                        <p:tgtEl>
                                          <p:spTgt spid="71"/>
                                        </p:tgtEl>
                                        <p:attrNameLst>
                                          <p:attrName>ppt_w</p:attrName>
                                        </p:attrNameLst>
                                      </p:cBhvr>
                                      <p:tavLst>
                                        <p:tav tm="0">
                                          <p:val>
                                            <p:fltVal val="0"/>
                                          </p:val>
                                        </p:tav>
                                        <p:tav tm="100000">
                                          <p:val>
                                            <p:strVal val="#ppt_w"/>
                                          </p:val>
                                        </p:tav>
                                      </p:tavLst>
                                    </p:anim>
                                    <p:anim calcmode="lin" valueType="num">
                                      <p:cBhvr>
                                        <p:cTn id="35" dur="500" fill="hold"/>
                                        <p:tgtEl>
                                          <p:spTgt spid="71"/>
                                        </p:tgtEl>
                                        <p:attrNameLst>
                                          <p:attrName>ppt_h</p:attrName>
                                        </p:attrNameLst>
                                      </p:cBhvr>
                                      <p:tavLst>
                                        <p:tav tm="0">
                                          <p:val>
                                            <p:fltVal val="0"/>
                                          </p:val>
                                        </p:tav>
                                        <p:tav tm="100000">
                                          <p:val>
                                            <p:strVal val="#ppt_h"/>
                                          </p:val>
                                        </p:tav>
                                      </p:tavLst>
                                    </p:anim>
                                    <p:anim calcmode="lin" valueType="num">
                                      <p:cBhvr>
                                        <p:cTn id="36" dur="500" fill="hold"/>
                                        <p:tgtEl>
                                          <p:spTgt spid="71"/>
                                        </p:tgtEl>
                                        <p:attrNameLst>
                                          <p:attrName>style.rotation</p:attrName>
                                        </p:attrNameLst>
                                      </p:cBhvr>
                                      <p:tavLst>
                                        <p:tav tm="0">
                                          <p:val>
                                            <p:fltVal val="360"/>
                                          </p:val>
                                        </p:tav>
                                        <p:tav tm="100000">
                                          <p:val>
                                            <p:fltVal val="0"/>
                                          </p:val>
                                        </p:tav>
                                      </p:tavLst>
                                    </p:anim>
                                    <p:animEffect transition="in" filter="fade">
                                      <p:cBhvr>
                                        <p:cTn id="37" dur="500"/>
                                        <p:tgtEl>
                                          <p:spTgt spid="71"/>
                                        </p:tgtEl>
                                      </p:cBhvr>
                                    </p:animEffect>
                                  </p:childTnLst>
                                </p:cTn>
                              </p:par>
                            </p:childTnLst>
                          </p:cTn>
                        </p:par>
                        <p:par>
                          <p:cTn id="38" fill="hold">
                            <p:stCondLst>
                              <p:cond delay="500"/>
                            </p:stCondLst>
                            <p:childTnLst>
                              <p:par>
                                <p:cTn id="39" presetID="1" presetClass="entr" presetSubtype="0" fill="hold" grpId="0" nodeType="afterEffect">
                                  <p:stCondLst>
                                    <p:cond delay="0"/>
                                  </p:stCondLst>
                                  <p:iterate type="lt">
                                    <p:tmAbs val="100"/>
                                  </p:iterate>
                                  <p:childTnLst>
                                    <p:set>
                                      <p:cBhvr>
                                        <p:cTn id="4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8" grpId="0"/>
      <p:bldP spid="69" grpId="0" animBg="1"/>
      <p:bldP spid="70" grpId="0"/>
      <p:bldP spid="71"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xmlns="" id="{0299C6FC-BA7F-63A5-CBDC-23D12329B841}"/>
              </a:ext>
            </a:extLst>
          </p:cNvPr>
          <p:cNvSpPr/>
          <p:nvPr/>
        </p:nvSpPr>
        <p:spPr>
          <a:xfrm>
            <a:off x="4572001" y="2901335"/>
            <a:ext cx="3930041" cy="724951"/>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350" b="1" dirty="0"/>
              <a:t>取消了首部长度字段，因为</a:t>
            </a:r>
            <a:r>
              <a:rPr lang="en-US" altLang="zh-CN" sz="1350" b="1" dirty="0"/>
              <a:t>IPv6</a:t>
            </a:r>
            <a:r>
              <a:rPr lang="zh-CN" altLang="en-US" sz="1350" b="1" dirty="0"/>
              <a:t>数据报的首部长度是固定的</a:t>
            </a:r>
            <a:r>
              <a:rPr lang="en-US" altLang="zh-CN" sz="1350" b="1" dirty="0"/>
              <a:t>40</a:t>
            </a:r>
            <a:r>
              <a:rPr lang="zh-CN" altLang="en-US" sz="1350" b="1" dirty="0"/>
              <a:t>字节。</a:t>
            </a:r>
          </a:p>
        </p:txBody>
      </p:sp>
      <p:sp>
        <p:nvSpPr>
          <p:cNvPr id="2" name="矩形 1">
            <a:extLst>
              <a:ext uri="{FF2B5EF4-FFF2-40B4-BE49-F238E27FC236}">
                <a16:creationId xmlns:a16="http://schemas.microsoft.com/office/drawing/2014/main" xmlns="" id="{4566DBEE-2B32-CAB9-D361-25E714D35E4A}"/>
              </a:ext>
            </a:extLst>
          </p:cNvPr>
          <p:cNvSpPr/>
          <p:nvPr/>
        </p:nvSpPr>
        <p:spPr>
          <a:xfrm>
            <a:off x="1517215" y="1103857"/>
            <a:ext cx="380479" cy="131523"/>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61" name="组合 60">
            <a:extLst>
              <a:ext uri="{FF2B5EF4-FFF2-40B4-BE49-F238E27FC236}">
                <a16:creationId xmlns:a16="http://schemas.microsoft.com/office/drawing/2014/main" xmlns="" id="{B041B60F-AAB2-0786-1FC0-8A0B31598F42}"/>
              </a:ext>
            </a:extLst>
          </p:cNvPr>
          <p:cNvGrpSpPr/>
          <p:nvPr/>
        </p:nvGrpSpPr>
        <p:grpSpPr>
          <a:xfrm>
            <a:off x="5738155" y="972096"/>
            <a:ext cx="2824199" cy="1798798"/>
            <a:chOff x="591174" y="1227869"/>
            <a:chExt cx="3765599" cy="2398397"/>
          </a:xfrm>
        </p:grpSpPr>
        <p:pic>
          <p:nvPicPr>
            <p:cNvPr id="59" name="图片 58" descr="图片包含 文本&#10;&#10;描述已自动生成">
              <a:extLst>
                <a:ext uri="{FF2B5EF4-FFF2-40B4-BE49-F238E27FC236}">
                  <a16:creationId xmlns:a16="http://schemas.microsoft.com/office/drawing/2014/main" xmlns="" id="{F6AAC3AD-6CBF-B4BF-E4EA-B8E8A3B3E2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1174" y="1227869"/>
              <a:ext cx="3765599" cy="2028381"/>
            </a:xfrm>
            <a:prstGeom prst="rect">
              <a:avLst/>
            </a:prstGeom>
          </p:spPr>
        </p:pic>
        <p:sp>
          <p:nvSpPr>
            <p:cNvPr id="60" name="文本框 59">
              <a:extLst>
                <a:ext uri="{FF2B5EF4-FFF2-40B4-BE49-F238E27FC236}">
                  <a16:creationId xmlns:a16="http://schemas.microsoft.com/office/drawing/2014/main" xmlns="" id="{60A929B3-5EC2-12ED-8AC9-D8C403EF51BA}"/>
                </a:ext>
              </a:extLst>
            </p:cNvPr>
            <p:cNvSpPr txBox="1"/>
            <p:nvPr/>
          </p:nvSpPr>
          <p:spPr>
            <a:xfrm>
              <a:off x="1440493" y="3256934"/>
              <a:ext cx="2461364" cy="369332"/>
            </a:xfrm>
            <a:prstGeom prst="rect">
              <a:avLst/>
            </a:prstGeom>
            <a:noFill/>
          </p:spPr>
          <p:txBody>
            <a:bodyPr wrap="square" rtlCol="0">
              <a:spAutoFit/>
            </a:bodyPr>
            <a:lstStyle/>
            <a:p>
              <a:pPr algn="ctr"/>
              <a:r>
                <a:rPr lang="en-US" altLang="zh-CN" sz="1200" b="1" dirty="0"/>
                <a:t>IPv6</a:t>
              </a:r>
              <a:r>
                <a:rPr lang="zh-CN" altLang="en-US" sz="1200" b="1" dirty="0"/>
                <a:t>数据报首部格式</a:t>
              </a:r>
            </a:p>
          </p:txBody>
        </p:sp>
      </p:grpSp>
      <p:grpSp>
        <p:nvGrpSpPr>
          <p:cNvPr id="62" name="组合 61">
            <a:extLst>
              <a:ext uri="{FF2B5EF4-FFF2-40B4-BE49-F238E27FC236}">
                <a16:creationId xmlns:a16="http://schemas.microsoft.com/office/drawing/2014/main" xmlns="" id="{EAE21A89-BC8D-3CF7-027B-6B67CD7F597A}"/>
              </a:ext>
            </a:extLst>
          </p:cNvPr>
          <p:cNvGrpSpPr/>
          <p:nvPr/>
        </p:nvGrpSpPr>
        <p:grpSpPr>
          <a:xfrm>
            <a:off x="228600" y="955513"/>
            <a:ext cx="4051783" cy="2069810"/>
            <a:chOff x="6321468" y="866520"/>
            <a:chExt cx="5402377" cy="2759746"/>
          </a:xfrm>
        </p:grpSpPr>
        <p:pic>
          <p:nvPicPr>
            <p:cNvPr id="27" name="图片 26" descr="图片包含 形状&#10;&#10;描述已自动生成">
              <a:extLst>
                <a:ext uri="{FF2B5EF4-FFF2-40B4-BE49-F238E27FC236}">
                  <a16:creationId xmlns:a16="http://schemas.microsoft.com/office/drawing/2014/main" xmlns="" id="{ADEBBBFE-A6C7-7864-95F6-8086DFE3E699}"/>
                </a:ext>
              </a:extLst>
            </p:cNvPr>
            <p:cNvPicPr>
              <a:picLocks noGrp="1" noRot="1" noChangeAspect="1" noMove="1" noResize="1" noEditPoints="1" noAdjustHandles="1" noChangeArrowheads="1" noChangeShapeType="1" noCrop="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321468" y="866520"/>
              <a:ext cx="5402377" cy="2389730"/>
            </a:xfrm>
            <a:prstGeom prst="rect">
              <a:avLst/>
            </a:prstGeom>
          </p:spPr>
        </p:pic>
        <p:sp>
          <p:nvSpPr>
            <p:cNvPr id="64" name="文本框 63">
              <a:extLst>
                <a:ext uri="{FF2B5EF4-FFF2-40B4-BE49-F238E27FC236}">
                  <a16:creationId xmlns:a16="http://schemas.microsoft.com/office/drawing/2014/main" xmlns="" id="{B533840C-7950-4899-5F25-3414FC392478}"/>
                </a:ext>
              </a:extLst>
            </p:cNvPr>
            <p:cNvSpPr txBox="1"/>
            <p:nvPr/>
          </p:nvSpPr>
          <p:spPr>
            <a:xfrm>
              <a:off x="8112689" y="3256934"/>
              <a:ext cx="2461364" cy="369332"/>
            </a:xfrm>
            <a:prstGeom prst="rect">
              <a:avLst/>
            </a:prstGeom>
            <a:noFill/>
          </p:spPr>
          <p:txBody>
            <a:bodyPr wrap="square" rtlCol="0">
              <a:spAutoFit/>
            </a:bodyPr>
            <a:lstStyle/>
            <a:p>
              <a:pPr algn="ctr"/>
              <a:r>
                <a:rPr lang="en-US" altLang="zh-CN" sz="1200" b="1" dirty="0"/>
                <a:t>IPv4</a:t>
              </a:r>
              <a:r>
                <a:rPr lang="zh-CN" altLang="en-US" sz="1200" b="1" dirty="0"/>
                <a:t>数据报首部格式</a:t>
              </a:r>
            </a:p>
          </p:txBody>
        </p:sp>
      </p:grpSp>
      <p:sp>
        <p:nvSpPr>
          <p:cNvPr id="63" name="文本框 62">
            <a:extLst>
              <a:ext uri="{FF2B5EF4-FFF2-40B4-BE49-F238E27FC236}">
                <a16:creationId xmlns:a16="http://schemas.microsoft.com/office/drawing/2014/main" xmlns="" id="{C81A1197-61E5-FF4B-5283-4C8AB2B343BD}"/>
              </a:ext>
            </a:extLst>
          </p:cNvPr>
          <p:cNvSpPr txBox="1"/>
          <p:nvPr/>
        </p:nvSpPr>
        <p:spPr>
          <a:xfrm>
            <a:off x="4635485" y="1506823"/>
            <a:ext cx="917531" cy="784830"/>
          </a:xfrm>
          <a:prstGeom prst="rect">
            <a:avLst/>
          </a:prstGeom>
          <a:noFill/>
        </p:spPr>
        <p:txBody>
          <a:bodyPr wrap="square" rtlCol="0">
            <a:spAutoFit/>
          </a:bodyPr>
          <a:lstStyle/>
          <a:p>
            <a:r>
              <a:rPr lang="en-US" altLang="zh-CN" sz="4500" b="1" i="1" dirty="0">
                <a:solidFill>
                  <a:schemeClr val="accent1"/>
                </a:solidFill>
              </a:rPr>
              <a:t>VS</a:t>
            </a:r>
            <a:endParaRPr lang="zh-CN" altLang="en-US" sz="4500" b="1" i="1" dirty="0">
              <a:solidFill>
                <a:schemeClr val="accent1"/>
              </a:solidFill>
            </a:endParaRPr>
          </a:p>
        </p:txBody>
      </p:sp>
    </p:spTree>
    <p:custDataLst>
      <p:tags r:id="rId1"/>
    </p:custDataLst>
    <p:extLst>
      <p:ext uri="{BB962C8B-B14F-4D97-AF65-F5344CB8AC3E}">
        <p14:creationId xmlns:p14="http://schemas.microsoft.com/office/powerpoint/2010/main" val="3030676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xmlns="" id="{3B8CE2C0-4334-F773-AC7B-03C35FF69940}"/>
              </a:ext>
            </a:extLst>
          </p:cNvPr>
          <p:cNvSpPr/>
          <p:nvPr/>
        </p:nvSpPr>
        <p:spPr>
          <a:xfrm>
            <a:off x="7216557" y="1113251"/>
            <a:ext cx="1238512" cy="117431"/>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xmlns="" id="{7B6D4020-9104-BE5F-2978-784A2A1D13C9}"/>
              </a:ext>
            </a:extLst>
          </p:cNvPr>
          <p:cNvSpPr/>
          <p:nvPr/>
        </p:nvSpPr>
        <p:spPr>
          <a:xfrm>
            <a:off x="6660715" y="1113251"/>
            <a:ext cx="458768" cy="103340"/>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61" name="组合 60">
            <a:extLst>
              <a:ext uri="{FF2B5EF4-FFF2-40B4-BE49-F238E27FC236}">
                <a16:creationId xmlns:a16="http://schemas.microsoft.com/office/drawing/2014/main" xmlns="" id="{B041B60F-AAB2-0786-1FC0-8A0B31598F42}"/>
              </a:ext>
            </a:extLst>
          </p:cNvPr>
          <p:cNvGrpSpPr/>
          <p:nvPr/>
        </p:nvGrpSpPr>
        <p:grpSpPr>
          <a:xfrm>
            <a:off x="5738155" y="972096"/>
            <a:ext cx="2824199" cy="1798798"/>
            <a:chOff x="591174" y="1227869"/>
            <a:chExt cx="3765599" cy="2398397"/>
          </a:xfrm>
        </p:grpSpPr>
        <p:pic>
          <p:nvPicPr>
            <p:cNvPr id="59" name="图片 58" descr="图片包含 文本&#10;&#10;描述已自动生成">
              <a:extLst>
                <a:ext uri="{FF2B5EF4-FFF2-40B4-BE49-F238E27FC236}">
                  <a16:creationId xmlns:a16="http://schemas.microsoft.com/office/drawing/2014/main" xmlns="" id="{F6AAC3AD-6CBF-B4BF-E4EA-B8E8A3B3E2C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1174" y="1227869"/>
              <a:ext cx="3765599" cy="2028381"/>
            </a:xfrm>
            <a:prstGeom prst="rect">
              <a:avLst/>
            </a:prstGeom>
          </p:spPr>
        </p:pic>
        <p:sp>
          <p:nvSpPr>
            <p:cNvPr id="60" name="文本框 59">
              <a:extLst>
                <a:ext uri="{FF2B5EF4-FFF2-40B4-BE49-F238E27FC236}">
                  <a16:creationId xmlns:a16="http://schemas.microsoft.com/office/drawing/2014/main" xmlns="" id="{60A929B3-5EC2-12ED-8AC9-D8C403EF51BA}"/>
                </a:ext>
              </a:extLst>
            </p:cNvPr>
            <p:cNvSpPr txBox="1"/>
            <p:nvPr/>
          </p:nvSpPr>
          <p:spPr>
            <a:xfrm>
              <a:off x="1440493" y="3256934"/>
              <a:ext cx="2461364" cy="369332"/>
            </a:xfrm>
            <a:prstGeom prst="rect">
              <a:avLst/>
            </a:prstGeom>
            <a:noFill/>
          </p:spPr>
          <p:txBody>
            <a:bodyPr wrap="square" rtlCol="0">
              <a:spAutoFit/>
            </a:bodyPr>
            <a:lstStyle/>
            <a:p>
              <a:pPr algn="ctr"/>
              <a:r>
                <a:rPr lang="en-US" altLang="zh-CN" sz="1200" b="1" dirty="0"/>
                <a:t>IPv6</a:t>
              </a:r>
              <a:r>
                <a:rPr lang="zh-CN" altLang="en-US" sz="1200" b="1" dirty="0"/>
                <a:t>数据报首部格式</a:t>
              </a:r>
            </a:p>
          </p:txBody>
        </p:sp>
      </p:grpSp>
      <p:sp>
        <p:nvSpPr>
          <p:cNvPr id="4" name="矩形 3">
            <a:extLst>
              <a:ext uri="{FF2B5EF4-FFF2-40B4-BE49-F238E27FC236}">
                <a16:creationId xmlns:a16="http://schemas.microsoft.com/office/drawing/2014/main" xmlns="" id="{0299C6FC-BA7F-63A5-CBDC-23D12329B841}"/>
              </a:ext>
            </a:extLst>
          </p:cNvPr>
          <p:cNvSpPr/>
          <p:nvPr/>
        </p:nvSpPr>
        <p:spPr>
          <a:xfrm>
            <a:off x="4572001" y="2901335"/>
            <a:ext cx="3930041" cy="1030272"/>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350" b="1" dirty="0"/>
              <a:t>取消了区分服务（服务类型）字段，因为</a:t>
            </a:r>
            <a:r>
              <a:rPr lang="en-US" altLang="zh-CN" sz="1350" b="1" dirty="0"/>
              <a:t>IPv6</a:t>
            </a:r>
            <a:r>
              <a:rPr lang="zh-CN" altLang="en-US" sz="1350" b="1" dirty="0"/>
              <a:t>数据报首部中的通信量类和流标号字段实现了区分服务字段的功能。</a:t>
            </a:r>
          </a:p>
        </p:txBody>
      </p:sp>
      <p:sp>
        <p:nvSpPr>
          <p:cNvPr id="2" name="矩形 1">
            <a:extLst>
              <a:ext uri="{FF2B5EF4-FFF2-40B4-BE49-F238E27FC236}">
                <a16:creationId xmlns:a16="http://schemas.microsoft.com/office/drawing/2014/main" xmlns="" id="{4566DBEE-2B32-CAB9-D361-25E714D35E4A}"/>
              </a:ext>
            </a:extLst>
          </p:cNvPr>
          <p:cNvSpPr/>
          <p:nvPr/>
        </p:nvSpPr>
        <p:spPr>
          <a:xfrm>
            <a:off x="1996335" y="1108554"/>
            <a:ext cx="563672" cy="122129"/>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62" name="组合 61">
            <a:extLst>
              <a:ext uri="{FF2B5EF4-FFF2-40B4-BE49-F238E27FC236}">
                <a16:creationId xmlns:a16="http://schemas.microsoft.com/office/drawing/2014/main" xmlns="" id="{EAE21A89-BC8D-3CF7-027B-6B67CD7F597A}"/>
              </a:ext>
            </a:extLst>
          </p:cNvPr>
          <p:cNvGrpSpPr/>
          <p:nvPr/>
        </p:nvGrpSpPr>
        <p:grpSpPr>
          <a:xfrm>
            <a:off x="228600" y="955513"/>
            <a:ext cx="4051783" cy="2069810"/>
            <a:chOff x="6321468" y="866520"/>
            <a:chExt cx="5402377" cy="2759746"/>
          </a:xfrm>
        </p:grpSpPr>
        <p:pic>
          <p:nvPicPr>
            <p:cNvPr id="27" name="图片 26" descr="图片包含 形状&#10;&#10;描述已自动生成">
              <a:extLst>
                <a:ext uri="{FF2B5EF4-FFF2-40B4-BE49-F238E27FC236}">
                  <a16:creationId xmlns:a16="http://schemas.microsoft.com/office/drawing/2014/main" xmlns="" id="{ADEBBBFE-A6C7-7864-95F6-8086DFE3E699}"/>
                </a:ext>
              </a:extLst>
            </p:cNvPr>
            <p:cNvPicPr>
              <a:picLocks noGrp="1" noRot="1" noChangeAspect="1" noMove="1" noResize="1" noEditPoints="1" noAdjustHandles="1" noChangeArrowheads="1" noChangeShapeType="1" noCrop="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321468" y="866520"/>
              <a:ext cx="5402377" cy="2389730"/>
            </a:xfrm>
            <a:prstGeom prst="rect">
              <a:avLst/>
            </a:prstGeom>
          </p:spPr>
        </p:pic>
        <p:sp>
          <p:nvSpPr>
            <p:cNvPr id="64" name="文本框 63">
              <a:extLst>
                <a:ext uri="{FF2B5EF4-FFF2-40B4-BE49-F238E27FC236}">
                  <a16:creationId xmlns:a16="http://schemas.microsoft.com/office/drawing/2014/main" xmlns="" id="{B533840C-7950-4899-5F25-3414FC392478}"/>
                </a:ext>
              </a:extLst>
            </p:cNvPr>
            <p:cNvSpPr txBox="1"/>
            <p:nvPr/>
          </p:nvSpPr>
          <p:spPr>
            <a:xfrm>
              <a:off x="8112689" y="3256934"/>
              <a:ext cx="2461364" cy="369332"/>
            </a:xfrm>
            <a:prstGeom prst="rect">
              <a:avLst/>
            </a:prstGeom>
            <a:noFill/>
          </p:spPr>
          <p:txBody>
            <a:bodyPr wrap="square" rtlCol="0">
              <a:spAutoFit/>
            </a:bodyPr>
            <a:lstStyle/>
            <a:p>
              <a:pPr algn="ctr"/>
              <a:r>
                <a:rPr lang="en-US" altLang="zh-CN" sz="1200" b="1" dirty="0"/>
                <a:t>IPv4</a:t>
              </a:r>
              <a:r>
                <a:rPr lang="zh-CN" altLang="en-US" sz="1200" b="1" dirty="0"/>
                <a:t>数据报首部格式</a:t>
              </a:r>
            </a:p>
          </p:txBody>
        </p:sp>
      </p:grpSp>
      <p:sp>
        <p:nvSpPr>
          <p:cNvPr id="63" name="文本框 62">
            <a:extLst>
              <a:ext uri="{FF2B5EF4-FFF2-40B4-BE49-F238E27FC236}">
                <a16:creationId xmlns:a16="http://schemas.microsoft.com/office/drawing/2014/main" xmlns="" id="{C81A1197-61E5-FF4B-5283-4C8AB2B343BD}"/>
              </a:ext>
            </a:extLst>
          </p:cNvPr>
          <p:cNvSpPr txBox="1"/>
          <p:nvPr/>
        </p:nvSpPr>
        <p:spPr>
          <a:xfrm>
            <a:off x="4635485" y="1506823"/>
            <a:ext cx="917531" cy="784830"/>
          </a:xfrm>
          <a:prstGeom prst="rect">
            <a:avLst/>
          </a:prstGeom>
          <a:noFill/>
        </p:spPr>
        <p:txBody>
          <a:bodyPr wrap="square" rtlCol="0">
            <a:spAutoFit/>
          </a:bodyPr>
          <a:lstStyle/>
          <a:p>
            <a:r>
              <a:rPr lang="en-US" altLang="zh-CN" sz="4500" b="1" i="1" dirty="0">
                <a:solidFill>
                  <a:schemeClr val="accent1"/>
                </a:solidFill>
              </a:rPr>
              <a:t>VS</a:t>
            </a:r>
            <a:endParaRPr lang="zh-CN" altLang="en-US" sz="4500" b="1" i="1" dirty="0">
              <a:solidFill>
                <a:schemeClr val="accent1"/>
              </a:solidFill>
            </a:endParaRPr>
          </a:p>
        </p:txBody>
      </p:sp>
    </p:spTree>
    <p:custDataLst>
      <p:tags r:id="rId1"/>
    </p:custDataLst>
    <p:extLst>
      <p:ext uri="{BB962C8B-B14F-4D97-AF65-F5344CB8AC3E}">
        <p14:creationId xmlns:p14="http://schemas.microsoft.com/office/powerpoint/2010/main" val="99396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3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800" decel="100000"/>
                                        <p:tgtEl>
                                          <p:spTgt spid="14"/>
                                        </p:tgtEl>
                                      </p:cBhvr>
                                    </p:animEffect>
                                    <p:anim calcmode="lin" valueType="num">
                                      <p:cBhvr>
                                        <p:cTn id="21" dur="800" decel="100000" fill="hold"/>
                                        <p:tgtEl>
                                          <p:spTgt spid="14"/>
                                        </p:tgtEl>
                                        <p:attrNameLst>
                                          <p:attrName>style.rotation</p:attrName>
                                        </p:attrNameLst>
                                      </p:cBhvr>
                                      <p:tavLst>
                                        <p:tav tm="0">
                                          <p:val>
                                            <p:fltVal val="-90"/>
                                          </p:val>
                                        </p:tav>
                                        <p:tav tm="100000">
                                          <p:val>
                                            <p:fltVal val="0"/>
                                          </p:val>
                                        </p:tav>
                                      </p:tavLst>
                                    </p:anim>
                                    <p:anim calcmode="lin" valueType="num">
                                      <p:cBhvr>
                                        <p:cTn id="22" dur="800" decel="100000" fill="hold"/>
                                        <p:tgtEl>
                                          <p:spTgt spid="14"/>
                                        </p:tgtEl>
                                        <p:attrNameLst>
                                          <p:attrName>ppt_x</p:attrName>
                                        </p:attrNameLst>
                                      </p:cBhvr>
                                      <p:tavLst>
                                        <p:tav tm="0">
                                          <p:val>
                                            <p:strVal val="#ppt_x+0.4"/>
                                          </p:val>
                                        </p:tav>
                                        <p:tav tm="100000">
                                          <p:val>
                                            <p:strVal val="#ppt_x-0.05"/>
                                          </p:val>
                                        </p:tav>
                                      </p:tavLst>
                                    </p:anim>
                                    <p:anim calcmode="lin" valueType="num">
                                      <p:cBhvr>
                                        <p:cTn id="23" dur="800" decel="100000" fill="hold"/>
                                        <p:tgtEl>
                                          <p:spTgt spid="14"/>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par>
                                <p:cTn id="26" presetID="3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800" decel="100000"/>
                                        <p:tgtEl>
                                          <p:spTgt spid="15"/>
                                        </p:tgtEl>
                                      </p:cBhvr>
                                    </p:animEffect>
                                    <p:anim calcmode="lin" valueType="num">
                                      <p:cBhvr>
                                        <p:cTn id="29" dur="800" decel="100000" fill="hold"/>
                                        <p:tgtEl>
                                          <p:spTgt spid="15"/>
                                        </p:tgtEl>
                                        <p:attrNameLst>
                                          <p:attrName>style.rotation</p:attrName>
                                        </p:attrNameLst>
                                      </p:cBhvr>
                                      <p:tavLst>
                                        <p:tav tm="0">
                                          <p:val>
                                            <p:fltVal val="-90"/>
                                          </p:val>
                                        </p:tav>
                                        <p:tav tm="100000">
                                          <p:val>
                                            <p:fltVal val="0"/>
                                          </p:val>
                                        </p:tav>
                                      </p:tavLst>
                                    </p:anim>
                                    <p:anim calcmode="lin" valueType="num">
                                      <p:cBhvr>
                                        <p:cTn id="30" dur="800" decel="100000" fill="hold"/>
                                        <p:tgtEl>
                                          <p:spTgt spid="15"/>
                                        </p:tgtEl>
                                        <p:attrNameLst>
                                          <p:attrName>ppt_x</p:attrName>
                                        </p:attrNameLst>
                                      </p:cBhvr>
                                      <p:tavLst>
                                        <p:tav tm="0">
                                          <p:val>
                                            <p:strVal val="#ppt_x+0.4"/>
                                          </p:val>
                                        </p:tav>
                                        <p:tav tm="100000">
                                          <p:val>
                                            <p:strVal val="#ppt_x-0.05"/>
                                          </p:val>
                                        </p:tav>
                                      </p:tavLst>
                                    </p:anim>
                                    <p:anim calcmode="lin" valueType="num">
                                      <p:cBhvr>
                                        <p:cTn id="31" dur="800" decel="100000" fill="hold"/>
                                        <p:tgtEl>
                                          <p:spTgt spid="15"/>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4" grpId="0" animBg="1"/>
      <p:bldP spid="2"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xmlns="" id="{7B6D4020-9104-BE5F-2978-784A2A1D13C9}"/>
              </a:ext>
            </a:extLst>
          </p:cNvPr>
          <p:cNvSpPr/>
          <p:nvPr/>
        </p:nvSpPr>
        <p:spPr>
          <a:xfrm>
            <a:off x="6378880" y="1254169"/>
            <a:ext cx="1014608" cy="103340"/>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61" name="组合 60">
            <a:extLst>
              <a:ext uri="{FF2B5EF4-FFF2-40B4-BE49-F238E27FC236}">
                <a16:creationId xmlns:a16="http://schemas.microsoft.com/office/drawing/2014/main" xmlns="" id="{B041B60F-AAB2-0786-1FC0-8A0B31598F42}"/>
              </a:ext>
            </a:extLst>
          </p:cNvPr>
          <p:cNvGrpSpPr/>
          <p:nvPr/>
        </p:nvGrpSpPr>
        <p:grpSpPr>
          <a:xfrm>
            <a:off x="5738155" y="972096"/>
            <a:ext cx="2824199" cy="1798798"/>
            <a:chOff x="591174" y="1227869"/>
            <a:chExt cx="3765599" cy="2398397"/>
          </a:xfrm>
        </p:grpSpPr>
        <p:pic>
          <p:nvPicPr>
            <p:cNvPr id="59" name="图片 58" descr="图片包含 文本&#10;&#10;描述已自动生成">
              <a:extLst>
                <a:ext uri="{FF2B5EF4-FFF2-40B4-BE49-F238E27FC236}">
                  <a16:creationId xmlns:a16="http://schemas.microsoft.com/office/drawing/2014/main" xmlns="" id="{F6AAC3AD-6CBF-B4BF-E4EA-B8E8A3B3E2C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1174" y="1227869"/>
              <a:ext cx="3765599" cy="2028381"/>
            </a:xfrm>
            <a:prstGeom prst="rect">
              <a:avLst/>
            </a:prstGeom>
          </p:spPr>
        </p:pic>
        <p:sp>
          <p:nvSpPr>
            <p:cNvPr id="60" name="文本框 59">
              <a:extLst>
                <a:ext uri="{FF2B5EF4-FFF2-40B4-BE49-F238E27FC236}">
                  <a16:creationId xmlns:a16="http://schemas.microsoft.com/office/drawing/2014/main" xmlns="" id="{60A929B3-5EC2-12ED-8AC9-D8C403EF51BA}"/>
                </a:ext>
              </a:extLst>
            </p:cNvPr>
            <p:cNvSpPr txBox="1"/>
            <p:nvPr/>
          </p:nvSpPr>
          <p:spPr>
            <a:xfrm>
              <a:off x="1440493" y="3256934"/>
              <a:ext cx="2461364" cy="369332"/>
            </a:xfrm>
            <a:prstGeom prst="rect">
              <a:avLst/>
            </a:prstGeom>
            <a:noFill/>
          </p:spPr>
          <p:txBody>
            <a:bodyPr wrap="square" rtlCol="0">
              <a:spAutoFit/>
            </a:bodyPr>
            <a:lstStyle/>
            <a:p>
              <a:pPr algn="ctr"/>
              <a:r>
                <a:rPr lang="en-US" altLang="zh-CN" sz="1200" b="1" dirty="0"/>
                <a:t>IPv6</a:t>
              </a:r>
              <a:r>
                <a:rPr lang="zh-CN" altLang="en-US" sz="1200" b="1" dirty="0"/>
                <a:t>数据报首部格式</a:t>
              </a:r>
            </a:p>
          </p:txBody>
        </p:sp>
      </p:grpSp>
      <p:sp>
        <p:nvSpPr>
          <p:cNvPr id="4" name="矩形 3">
            <a:extLst>
              <a:ext uri="{FF2B5EF4-FFF2-40B4-BE49-F238E27FC236}">
                <a16:creationId xmlns:a16="http://schemas.microsoft.com/office/drawing/2014/main" xmlns="" id="{0299C6FC-BA7F-63A5-CBDC-23D12329B841}"/>
              </a:ext>
            </a:extLst>
          </p:cNvPr>
          <p:cNvSpPr/>
          <p:nvPr/>
        </p:nvSpPr>
        <p:spPr>
          <a:xfrm>
            <a:off x="4572001" y="2901335"/>
            <a:ext cx="3930041" cy="1030272"/>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350" b="1" dirty="0"/>
              <a:t>取消了总长度字段，改用有效载荷长度字段。这是因为</a:t>
            </a:r>
            <a:r>
              <a:rPr lang="en-US" altLang="zh-CN" sz="1350" b="1" dirty="0"/>
              <a:t>IPv6</a:t>
            </a:r>
            <a:r>
              <a:rPr lang="zh-CN" altLang="en-US" sz="1350" b="1" dirty="0"/>
              <a:t>数据报的首部长度是固定的</a:t>
            </a:r>
            <a:r>
              <a:rPr lang="en-US" altLang="zh-CN" sz="1350" b="1" dirty="0"/>
              <a:t>40</a:t>
            </a:r>
            <a:r>
              <a:rPr lang="zh-CN" altLang="en-US" sz="1350" b="1" dirty="0"/>
              <a:t>字节，只有其后面的有效载荷长度是可变的。</a:t>
            </a:r>
          </a:p>
        </p:txBody>
      </p:sp>
      <p:sp>
        <p:nvSpPr>
          <p:cNvPr id="2" name="矩形 1">
            <a:extLst>
              <a:ext uri="{FF2B5EF4-FFF2-40B4-BE49-F238E27FC236}">
                <a16:creationId xmlns:a16="http://schemas.microsoft.com/office/drawing/2014/main" xmlns="" id="{4566DBEE-2B32-CAB9-D361-25E714D35E4A}"/>
              </a:ext>
            </a:extLst>
          </p:cNvPr>
          <p:cNvSpPr/>
          <p:nvPr/>
        </p:nvSpPr>
        <p:spPr>
          <a:xfrm>
            <a:off x="2776078" y="1108554"/>
            <a:ext cx="1310539" cy="122128"/>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62" name="组合 61">
            <a:extLst>
              <a:ext uri="{FF2B5EF4-FFF2-40B4-BE49-F238E27FC236}">
                <a16:creationId xmlns:a16="http://schemas.microsoft.com/office/drawing/2014/main" xmlns="" id="{EAE21A89-BC8D-3CF7-027B-6B67CD7F597A}"/>
              </a:ext>
            </a:extLst>
          </p:cNvPr>
          <p:cNvGrpSpPr/>
          <p:nvPr/>
        </p:nvGrpSpPr>
        <p:grpSpPr>
          <a:xfrm>
            <a:off x="228600" y="955513"/>
            <a:ext cx="4051783" cy="2069810"/>
            <a:chOff x="6321468" y="866520"/>
            <a:chExt cx="5402377" cy="2759746"/>
          </a:xfrm>
        </p:grpSpPr>
        <p:pic>
          <p:nvPicPr>
            <p:cNvPr id="27" name="图片 26" descr="图片包含 形状&#10;&#10;描述已自动生成">
              <a:extLst>
                <a:ext uri="{FF2B5EF4-FFF2-40B4-BE49-F238E27FC236}">
                  <a16:creationId xmlns:a16="http://schemas.microsoft.com/office/drawing/2014/main" xmlns="" id="{ADEBBBFE-A6C7-7864-95F6-8086DFE3E699}"/>
                </a:ext>
              </a:extLst>
            </p:cNvPr>
            <p:cNvPicPr>
              <a:picLocks noGrp="1" noRot="1" noChangeAspect="1" noMove="1" noResize="1" noEditPoints="1" noAdjustHandles="1" noChangeArrowheads="1" noChangeShapeType="1" noCrop="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321468" y="866520"/>
              <a:ext cx="5402377" cy="2389730"/>
            </a:xfrm>
            <a:prstGeom prst="rect">
              <a:avLst/>
            </a:prstGeom>
          </p:spPr>
        </p:pic>
        <p:sp>
          <p:nvSpPr>
            <p:cNvPr id="64" name="文本框 63">
              <a:extLst>
                <a:ext uri="{FF2B5EF4-FFF2-40B4-BE49-F238E27FC236}">
                  <a16:creationId xmlns:a16="http://schemas.microsoft.com/office/drawing/2014/main" xmlns="" id="{B533840C-7950-4899-5F25-3414FC392478}"/>
                </a:ext>
              </a:extLst>
            </p:cNvPr>
            <p:cNvSpPr txBox="1"/>
            <p:nvPr/>
          </p:nvSpPr>
          <p:spPr>
            <a:xfrm>
              <a:off x="8112689" y="3256934"/>
              <a:ext cx="2461364" cy="369332"/>
            </a:xfrm>
            <a:prstGeom prst="rect">
              <a:avLst/>
            </a:prstGeom>
            <a:noFill/>
          </p:spPr>
          <p:txBody>
            <a:bodyPr wrap="square" rtlCol="0">
              <a:spAutoFit/>
            </a:bodyPr>
            <a:lstStyle/>
            <a:p>
              <a:pPr algn="ctr"/>
              <a:r>
                <a:rPr lang="en-US" altLang="zh-CN" sz="1200" b="1" dirty="0"/>
                <a:t>IPv4</a:t>
              </a:r>
              <a:r>
                <a:rPr lang="zh-CN" altLang="en-US" sz="1200" b="1" dirty="0"/>
                <a:t>数据报首部格式</a:t>
              </a:r>
            </a:p>
          </p:txBody>
        </p:sp>
      </p:grpSp>
      <p:sp>
        <p:nvSpPr>
          <p:cNvPr id="63" name="文本框 62">
            <a:extLst>
              <a:ext uri="{FF2B5EF4-FFF2-40B4-BE49-F238E27FC236}">
                <a16:creationId xmlns:a16="http://schemas.microsoft.com/office/drawing/2014/main" xmlns="" id="{C81A1197-61E5-FF4B-5283-4C8AB2B343BD}"/>
              </a:ext>
            </a:extLst>
          </p:cNvPr>
          <p:cNvSpPr txBox="1"/>
          <p:nvPr/>
        </p:nvSpPr>
        <p:spPr>
          <a:xfrm>
            <a:off x="4635485" y="1506823"/>
            <a:ext cx="917531" cy="784830"/>
          </a:xfrm>
          <a:prstGeom prst="rect">
            <a:avLst/>
          </a:prstGeom>
          <a:noFill/>
        </p:spPr>
        <p:txBody>
          <a:bodyPr wrap="square" rtlCol="0">
            <a:spAutoFit/>
          </a:bodyPr>
          <a:lstStyle/>
          <a:p>
            <a:r>
              <a:rPr lang="en-US" altLang="zh-CN" sz="4500" b="1" i="1" dirty="0">
                <a:solidFill>
                  <a:schemeClr val="accent1"/>
                </a:solidFill>
              </a:rPr>
              <a:t>VS</a:t>
            </a:r>
            <a:endParaRPr lang="zh-CN" altLang="en-US" sz="4500" b="1" i="1" dirty="0">
              <a:solidFill>
                <a:schemeClr val="accent1"/>
              </a:solidFill>
            </a:endParaRPr>
          </a:p>
        </p:txBody>
      </p:sp>
    </p:spTree>
    <p:custDataLst>
      <p:tags r:id="rId1"/>
    </p:custDataLst>
    <p:extLst>
      <p:ext uri="{BB962C8B-B14F-4D97-AF65-F5344CB8AC3E}">
        <p14:creationId xmlns:p14="http://schemas.microsoft.com/office/powerpoint/2010/main" val="386315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3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800" decel="100000"/>
                                        <p:tgtEl>
                                          <p:spTgt spid="14"/>
                                        </p:tgtEl>
                                      </p:cBhvr>
                                    </p:animEffect>
                                    <p:anim calcmode="lin" valueType="num">
                                      <p:cBhvr>
                                        <p:cTn id="21" dur="800" decel="100000" fill="hold"/>
                                        <p:tgtEl>
                                          <p:spTgt spid="14"/>
                                        </p:tgtEl>
                                        <p:attrNameLst>
                                          <p:attrName>style.rotation</p:attrName>
                                        </p:attrNameLst>
                                      </p:cBhvr>
                                      <p:tavLst>
                                        <p:tav tm="0">
                                          <p:val>
                                            <p:fltVal val="-90"/>
                                          </p:val>
                                        </p:tav>
                                        <p:tav tm="100000">
                                          <p:val>
                                            <p:fltVal val="0"/>
                                          </p:val>
                                        </p:tav>
                                      </p:tavLst>
                                    </p:anim>
                                    <p:anim calcmode="lin" valueType="num">
                                      <p:cBhvr>
                                        <p:cTn id="22" dur="800" decel="100000" fill="hold"/>
                                        <p:tgtEl>
                                          <p:spTgt spid="14"/>
                                        </p:tgtEl>
                                        <p:attrNameLst>
                                          <p:attrName>ppt_x</p:attrName>
                                        </p:attrNameLst>
                                      </p:cBhvr>
                                      <p:tavLst>
                                        <p:tav tm="0">
                                          <p:val>
                                            <p:strVal val="#ppt_x+0.4"/>
                                          </p:val>
                                        </p:tav>
                                        <p:tav tm="100000">
                                          <p:val>
                                            <p:strVal val="#ppt_x-0.05"/>
                                          </p:val>
                                        </p:tav>
                                      </p:tavLst>
                                    </p:anim>
                                    <p:anim calcmode="lin" valueType="num">
                                      <p:cBhvr>
                                        <p:cTn id="23" dur="800" decel="100000" fill="hold"/>
                                        <p:tgtEl>
                                          <p:spTgt spid="14"/>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2"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xmlns="" id="{29312C1A-827B-7BC0-5753-E2EDA98034D6}"/>
              </a:ext>
            </a:extLst>
          </p:cNvPr>
          <p:cNvSpPr/>
          <p:nvPr/>
        </p:nvSpPr>
        <p:spPr>
          <a:xfrm>
            <a:off x="2677394" y="1272958"/>
            <a:ext cx="206724" cy="121500"/>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4" name="矩形 13">
            <a:extLst>
              <a:ext uri="{FF2B5EF4-FFF2-40B4-BE49-F238E27FC236}">
                <a16:creationId xmlns:a16="http://schemas.microsoft.com/office/drawing/2014/main" xmlns="" id="{7B6D4020-9104-BE5F-2978-784A2A1D13C9}"/>
              </a:ext>
            </a:extLst>
          </p:cNvPr>
          <p:cNvSpPr/>
          <p:nvPr/>
        </p:nvSpPr>
        <p:spPr>
          <a:xfrm>
            <a:off x="2935795" y="1272958"/>
            <a:ext cx="1211886" cy="121500"/>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61" name="组合 60">
            <a:extLst>
              <a:ext uri="{FF2B5EF4-FFF2-40B4-BE49-F238E27FC236}">
                <a16:creationId xmlns:a16="http://schemas.microsoft.com/office/drawing/2014/main" xmlns="" id="{B041B60F-AAB2-0786-1FC0-8A0B31598F42}"/>
              </a:ext>
            </a:extLst>
          </p:cNvPr>
          <p:cNvGrpSpPr/>
          <p:nvPr/>
        </p:nvGrpSpPr>
        <p:grpSpPr>
          <a:xfrm>
            <a:off x="5738155" y="972096"/>
            <a:ext cx="2824199" cy="1798798"/>
            <a:chOff x="591174" y="1227869"/>
            <a:chExt cx="3765599" cy="2398397"/>
          </a:xfrm>
        </p:grpSpPr>
        <p:pic>
          <p:nvPicPr>
            <p:cNvPr id="59" name="图片 58" descr="图片包含 文本&#10;&#10;描述已自动生成">
              <a:extLst>
                <a:ext uri="{FF2B5EF4-FFF2-40B4-BE49-F238E27FC236}">
                  <a16:creationId xmlns:a16="http://schemas.microsoft.com/office/drawing/2014/main" xmlns="" id="{F6AAC3AD-6CBF-B4BF-E4EA-B8E8A3B3E2C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1174" y="1227869"/>
              <a:ext cx="3765599" cy="2028381"/>
            </a:xfrm>
            <a:prstGeom prst="rect">
              <a:avLst/>
            </a:prstGeom>
          </p:spPr>
        </p:pic>
        <p:sp>
          <p:nvSpPr>
            <p:cNvPr id="60" name="文本框 59">
              <a:extLst>
                <a:ext uri="{FF2B5EF4-FFF2-40B4-BE49-F238E27FC236}">
                  <a16:creationId xmlns:a16="http://schemas.microsoft.com/office/drawing/2014/main" xmlns="" id="{60A929B3-5EC2-12ED-8AC9-D8C403EF51BA}"/>
                </a:ext>
              </a:extLst>
            </p:cNvPr>
            <p:cNvSpPr txBox="1"/>
            <p:nvPr/>
          </p:nvSpPr>
          <p:spPr>
            <a:xfrm>
              <a:off x="1440493" y="3256934"/>
              <a:ext cx="2461364" cy="369332"/>
            </a:xfrm>
            <a:prstGeom prst="rect">
              <a:avLst/>
            </a:prstGeom>
            <a:noFill/>
          </p:spPr>
          <p:txBody>
            <a:bodyPr wrap="square" rtlCol="0">
              <a:spAutoFit/>
            </a:bodyPr>
            <a:lstStyle/>
            <a:p>
              <a:pPr algn="ctr"/>
              <a:r>
                <a:rPr lang="en-US" altLang="zh-CN" sz="1200" b="1" dirty="0"/>
                <a:t>IPv6</a:t>
              </a:r>
              <a:r>
                <a:rPr lang="zh-CN" altLang="en-US" sz="1200" b="1" dirty="0"/>
                <a:t>数据报首部格式</a:t>
              </a:r>
            </a:p>
          </p:txBody>
        </p:sp>
      </p:grpSp>
      <p:sp>
        <p:nvSpPr>
          <p:cNvPr id="4" name="矩形 3">
            <a:extLst>
              <a:ext uri="{FF2B5EF4-FFF2-40B4-BE49-F238E27FC236}">
                <a16:creationId xmlns:a16="http://schemas.microsoft.com/office/drawing/2014/main" xmlns="" id="{0299C6FC-BA7F-63A5-CBDC-23D12329B841}"/>
              </a:ext>
            </a:extLst>
          </p:cNvPr>
          <p:cNvSpPr/>
          <p:nvPr/>
        </p:nvSpPr>
        <p:spPr>
          <a:xfrm>
            <a:off x="4572001" y="2901335"/>
            <a:ext cx="3930041" cy="761747"/>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350" b="1" dirty="0"/>
              <a:t>取消了标识、标志和片偏移字段，因为这些功能已包含在</a:t>
            </a:r>
            <a:r>
              <a:rPr lang="en-US" altLang="zh-CN" sz="1350" b="1" dirty="0"/>
              <a:t>IPv6</a:t>
            </a:r>
            <a:r>
              <a:rPr lang="zh-CN" altLang="en-US" sz="1350" b="1" dirty="0"/>
              <a:t>数据报的分片扩展首部中。</a:t>
            </a:r>
          </a:p>
        </p:txBody>
      </p:sp>
      <p:sp>
        <p:nvSpPr>
          <p:cNvPr id="2" name="矩形 1">
            <a:extLst>
              <a:ext uri="{FF2B5EF4-FFF2-40B4-BE49-F238E27FC236}">
                <a16:creationId xmlns:a16="http://schemas.microsoft.com/office/drawing/2014/main" xmlns="" id="{4566DBEE-2B32-CAB9-D361-25E714D35E4A}"/>
              </a:ext>
            </a:extLst>
          </p:cNvPr>
          <p:cNvSpPr/>
          <p:nvPr/>
        </p:nvSpPr>
        <p:spPr>
          <a:xfrm>
            <a:off x="1155527" y="1272958"/>
            <a:ext cx="1427967" cy="121500"/>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62" name="组合 61">
            <a:extLst>
              <a:ext uri="{FF2B5EF4-FFF2-40B4-BE49-F238E27FC236}">
                <a16:creationId xmlns:a16="http://schemas.microsoft.com/office/drawing/2014/main" xmlns="" id="{EAE21A89-BC8D-3CF7-027B-6B67CD7F597A}"/>
              </a:ext>
            </a:extLst>
          </p:cNvPr>
          <p:cNvGrpSpPr/>
          <p:nvPr/>
        </p:nvGrpSpPr>
        <p:grpSpPr>
          <a:xfrm>
            <a:off x="228600" y="955513"/>
            <a:ext cx="4051783" cy="2069810"/>
            <a:chOff x="6321468" y="866520"/>
            <a:chExt cx="5402377" cy="2759746"/>
          </a:xfrm>
        </p:grpSpPr>
        <p:pic>
          <p:nvPicPr>
            <p:cNvPr id="27" name="图片 26" descr="图片包含 形状&#10;&#10;描述已自动生成">
              <a:extLst>
                <a:ext uri="{FF2B5EF4-FFF2-40B4-BE49-F238E27FC236}">
                  <a16:creationId xmlns:a16="http://schemas.microsoft.com/office/drawing/2014/main" xmlns="" id="{ADEBBBFE-A6C7-7864-95F6-8086DFE3E699}"/>
                </a:ext>
              </a:extLst>
            </p:cNvPr>
            <p:cNvPicPr>
              <a:picLocks noGrp="1" noRot="1" noChangeAspect="1" noMove="1" noResize="1" noEditPoints="1" noAdjustHandles="1" noChangeArrowheads="1" noChangeShapeType="1" noCrop="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321468" y="866520"/>
              <a:ext cx="5402377" cy="2389730"/>
            </a:xfrm>
            <a:prstGeom prst="rect">
              <a:avLst/>
            </a:prstGeom>
          </p:spPr>
        </p:pic>
        <p:sp>
          <p:nvSpPr>
            <p:cNvPr id="64" name="文本框 63">
              <a:extLst>
                <a:ext uri="{FF2B5EF4-FFF2-40B4-BE49-F238E27FC236}">
                  <a16:creationId xmlns:a16="http://schemas.microsoft.com/office/drawing/2014/main" xmlns="" id="{B533840C-7950-4899-5F25-3414FC392478}"/>
                </a:ext>
              </a:extLst>
            </p:cNvPr>
            <p:cNvSpPr txBox="1"/>
            <p:nvPr/>
          </p:nvSpPr>
          <p:spPr>
            <a:xfrm>
              <a:off x="8112689" y="3256934"/>
              <a:ext cx="2461364" cy="369332"/>
            </a:xfrm>
            <a:prstGeom prst="rect">
              <a:avLst/>
            </a:prstGeom>
            <a:noFill/>
          </p:spPr>
          <p:txBody>
            <a:bodyPr wrap="square" rtlCol="0">
              <a:spAutoFit/>
            </a:bodyPr>
            <a:lstStyle/>
            <a:p>
              <a:pPr algn="ctr"/>
              <a:r>
                <a:rPr lang="en-US" altLang="zh-CN" sz="1200" b="1" dirty="0"/>
                <a:t>IPv4</a:t>
              </a:r>
              <a:r>
                <a:rPr lang="zh-CN" altLang="en-US" sz="1200" b="1" dirty="0"/>
                <a:t>数据报首部格式</a:t>
              </a:r>
            </a:p>
          </p:txBody>
        </p:sp>
      </p:grpSp>
      <p:sp>
        <p:nvSpPr>
          <p:cNvPr id="63" name="文本框 62">
            <a:extLst>
              <a:ext uri="{FF2B5EF4-FFF2-40B4-BE49-F238E27FC236}">
                <a16:creationId xmlns:a16="http://schemas.microsoft.com/office/drawing/2014/main" xmlns="" id="{C81A1197-61E5-FF4B-5283-4C8AB2B343BD}"/>
              </a:ext>
            </a:extLst>
          </p:cNvPr>
          <p:cNvSpPr txBox="1"/>
          <p:nvPr/>
        </p:nvSpPr>
        <p:spPr>
          <a:xfrm>
            <a:off x="4635485" y="1506823"/>
            <a:ext cx="917531" cy="784830"/>
          </a:xfrm>
          <a:prstGeom prst="rect">
            <a:avLst/>
          </a:prstGeom>
          <a:noFill/>
        </p:spPr>
        <p:txBody>
          <a:bodyPr wrap="square" rtlCol="0">
            <a:spAutoFit/>
          </a:bodyPr>
          <a:lstStyle/>
          <a:p>
            <a:r>
              <a:rPr lang="en-US" altLang="zh-CN" sz="4500" b="1" i="1" dirty="0">
                <a:solidFill>
                  <a:schemeClr val="accent1"/>
                </a:solidFill>
              </a:rPr>
              <a:t>VS</a:t>
            </a:r>
            <a:endParaRPr lang="zh-CN" altLang="en-US" sz="4500" b="1" i="1" dirty="0">
              <a:solidFill>
                <a:schemeClr val="accent1"/>
              </a:solidFill>
            </a:endParaRPr>
          </a:p>
        </p:txBody>
      </p:sp>
    </p:spTree>
    <p:custDataLst>
      <p:tags r:id="rId1"/>
    </p:custDataLst>
    <p:extLst>
      <p:ext uri="{BB962C8B-B14F-4D97-AF65-F5344CB8AC3E}">
        <p14:creationId xmlns:p14="http://schemas.microsoft.com/office/powerpoint/2010/main" val="80504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3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800" decel="100000"/>
                                        <p:tgtEl>
                                          <p:spTgt spid="14"/>
                                        </p:tgtEl>
                                      </p:cBhvr>
                                    </p:animEffect>
                                    <p:anim calcmode="lin" valueType="num">
                                      <p:cBhvr>
                                        <p:cTn id="21" dur="800" decel="100000" fill="hold"/>
                                        <p:tgtEl>
                                          <p:spTgt spid="14"/>
                                        </p:tgtEl>
                                        <p:attrNameLst>
                                          <p:attrName>style.rotation</p:attrName>
                                        </p:attrNameLst>
                                      </p:cBhvr>
                                      <p:tavLst>
                                        <p:tav tm="0">
                                          <p:val>
                                            <p:fltVal val="-90"/>
                                          </p:val>
                                        </p:tav>
                                        <p:tav tm="100000">
                                          <p:val>
                                            <p:fltVal val="0"/>
                                          </p:val>
                                        </p:tav>
                                      </p:tavLst>
                                    </p:anim>
                                    <p:anim calcmode="lin" valueType="num">
                                      <p:cBhvr>
                                        <p:cTn id="22" dur="800" decel="100000" fill="hold"/>
                                        <p:tgtEl>
                                          <p:spTgt spid="14"/>
                                        </p:tgtEl>
                                        <p:attrNameLst>
                                          <p:attrName>ppt_x</p:attrName>
                                        </p:attrNameLst>
                                      </p:cBhvr>
                                      <p:tavLst>
                                        <p:tav tm="0">
                                          <p:val>
                                            <p:strVal val="#ppt_x+0.4"/>
                                          </p:val>
                                        </p:tav>
                                        <p:tav tm="100000">
                                          <p:val>
                                            <p:strVal val="#ppt_x-0.05"/>
                                          </p:val>
                                        </p:tav>
                                      </p:tavLst>
                                    </p:anim>
                                    <p:anim calcmode="lin" valueType="num">
                                      <p:cBhvr>
                                        <p:cTn id="23" dur="800" decel="100000" fill="hold"/>
                                        <p:tgtEl>
                                          <p:spTgt spid="14"/>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par>
                                <p:cTn id="26" presetID="3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800" decel="100000"/>
                                        <p:tgtEl>
                                          <p:spTgt spid="15"/>
                                        </p:tgtEl>
                                      </p:cBhvr>
                                    </p:animEffect>
                                    <p:anim calcmode="lin" valueType="num">
                                      <p:cBhvr>
                                        <p:cTn id="29" dur="800" decel="100000" fill="hold"/>
                                        <p:tgtEl>
                                          <p:spTgt spid="15"/>
                                        </p:tgtEl>
                                        <p:attrNameLst>
                                          <p:attrName>style.rotation</p:attrName>
                                        </p:attrNameLst>
                                      </p:cBhvr>
                                      <p:tavLst>
                                        <p:tav tm="0">
                                          <p:val>
                                            <p:fltVal val="-90"/>
                                          </p:val>
                                        </p:tav>
                                        <p:tav tm="100000">
                                          <p:val>
                                            <p:fltVal val="0"/>
                                          </p:val>
                                        </p:tav>
                                      </p:tavLst>
                                    </p:anim>
                                    <p:anim calcmode="lin" valueType="num">
                                      <p:cBhvr>
                                        <p:cTn id="30" dur="800" decel="100000" fill="hold"/>
                                        <p:tgtEl>
                                          <p:spTgt spid="15"/>
                                        </p:tgtEl>
                                        <p:attrNameLst>
                                          <p:attrName>ppt_x</p:attrName>
                                        </p:attrNameLst>
                                      </p:cBhvr>
                                      <p:tavLst>
                                        <p:tav tm="0">
                                          <p:val>
                                            <p:strVal val="#ppt_x+0.4"/>
                                          </p:val>
                                        </p:tav>
                                        <p:tav tm="100000">
                                          <p:val>
                                            <p:strVal val="#ppt_x-0.05"/>
                                          </p:val>
                                        </p:tav>
                                      </p:tavLst>
                                    </p:anim>
                                    <p:anim calcmode="lin" valueType="num">
                                      <p:cBhvr>
                                        <p:cTn id="31" dur="800" decel="100000" fill="hold"/>
                                        <p:tgtEl>
                                          <p:spTgt spid="15"/>
                                        </p:tgtEl>
                                        <p:attrNameLst>
                                          <p:attrName>ppt_y</p:attrName>
                                        </p:attrNameLst>
                                      </p:cBhvr>
                                      <p:tavLst>
                                        <p:tav tm="0">
                                          <p:val>
                                            <p:strVal val="#ppt_y-0.4"/>
                                          </p:val>
                                        </p:tav>
                                        <p:tav tm="100000">
                                          <p:val>
                                            <p:strVal val="#ppt_y+0.1"/>
                                          </p:val>
                                        </p:tav>
                                      </p:tavLst>
                                    </p:anim>
                                    <p:anim calcmode="lin" valueType="num">
                                      <p:cBhvr>
                                        <p:cTn id="32" dur="200" accel="100000" fill="hold">
                                          <p:stCondLst>
                                            <p:cond delay="800"/>
                                          </p:stCondLst>
                                        </p:cTn>
                                        <p:tgtEl>
                                          <p:spTgt spid="15"/>
                                        </p:tgtEl>
                                        <p:attrNameLst>
                                          <p:attrName>ppt_x</p:attrName>
                                        </p:attrNameLst>
                                      </p:cBhvr>
                                      <p:tavLst>
                                        <p:tav tm="0">
                                          <p:val>
                                            <p:strVal val="#ppt_x-0.05"/>
                                          </p:val>
                                        </p:tav>
                                        <p:tav tm="100000">
                                          <p:val>
                                            <p:strVal val="#ppt_x"/>
                                          </p:val>
                                        </p:tav>
                                      </p:tavLst>
                                    </p:anim>
                                    <p:anim calcmode="lin" valueType="num">
                                      <p:cBhvr>
                                        <p:cTn id="33" dur="200" accel="100000" fill="hold">
                                          <p:stCondLst>
                                            <p:cond delay="800"/>
                                          </p:stCondLst>
                                        </p:cTn>
                                        <p:tgtEl>
                                          <p:spTgt spid="15"/>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P spid="4" grpId="0" animBg="1"/>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461665"/>
          </a:xfrm>
          <a:prstGeom prst="rect">
            <a:avLst/>
          </a:prstGeom>
          <a:noFill/>
        </p:spPr>
        <p:txBody>
          <a:bodyPr wrap="square" rtlCol="0">
            <a:spAutoFit/>
          </a:bodyPr>
          <a:lstStyle/>
          <a:p>
            <a:r>
              <a:rPr lang="en-US" altLang="zh-CN" sz="1200" b="1" dirty="0">
                <a:solidFill>
                  <a:srgbClr val="000000"/>
                </a:solidFill>
              </a:rPr>
              <a:t>192.168.0.126/25</a:t>
            </a:r>
            <a:endParaRPr lang="zh-CN" altLang="en-US" sz="12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76999"/>
          </a:xfrm>
          <a:prstGeom prst="rect">
            <a:avLst/>
          </a:prstGeom>
          <a:noFill/>
        </p:spPr>
        <p:txBody>
          <a:bodyPr wrap="square" rtlCol="0">
            <a:spAutoFit/>
          </a:bodyPr>
          <a:lstStyle/>
          <a:p>
            <a:r>
              <a:rPr lang="en-US" altLang="zh-CN" sz="1200" b="1" dirty="0">
                <a:solidFill>
                  <a:srgbClr val="000000"/>
                </a:solidFill>
              </a:rPr>
              <a:t>192.168.0.254/25</a:t>
            </a:r>
            <a:endParaRPr lang="zh-CN" altLang="en-US" sz="1200" b="1" dirty="0">
              <a:solidFill>
                <a:srgbClr val="000000"/>
              </a:solidFill>
            </a:endParaRPr>
          </a:p>
        </p:txBody>
      </p:sp>
      <p:grpSp>
        <p:nvGrpSpPr>
          <p:cNvPr id="4" name="组合 3">
            <a:extLst>
              <a:ext uri="{FF2B5EF4-FFF2-40B4-BE49-F238E27FC236}">
                <a16:creationId xmlns:a16="http://schemas.microsoft.com/office/drawing/2014/main" xmlns="" id="{4FE77719-A233-499F-B3CD-E0E2C97B01E2}"/>
              </a:ext>
            </a:extLst>
          </p:cNvPr>
          <p:cNvGrpSpPr/>
          <p:nvPr/>
        </p:nvGrpSpPr>
        <p:grpSpPr>
          <a:xfrm>
            <a:off x="270846" y="1437621"/>
            <a:ext cx="8606456" cy="2873849"/>
            <a:chOff x="361128" y="1815221"/>
            <a:chExt cx="11475274" cy="3831798"/>
          </a:xfrm>
        </p:grpSpPr>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9387342" y="2152305"/>
              <a:ext cx="0" cy="30448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527213" y="3819879"/>
              <a:ext cx="1104422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885993" y="2090034"/>
              <a:ext cx="0" cy="346195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912985" y="3626303"/>
              <a:ext cx="457832" cy="370626"/>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39942" y="3588399"/>
              <a:ext cx="376086" cy="484732"/>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5927946" y="3926141"/>
              <a:ext cx="409303" cy="369332"/>
            </a:xfrm>
            <a:prstGeom prst="rect">
              <a:avLst/>
            </a:prstGeom>
            <a:noFill/>
          </p:spPr>
          <p:txBody>
            <a:bodyPr wrap="square" rtlCol="0">
              <a:spAutoFit/>
            </a:bodyPr>
            <a:lstStyle/>
            <a:p>
              <a:pPr algn="ctr"/>
              <a:r>
                <a:rPr lang="en-US" altLang="zh-CN" sz="1200" b="1" dirty="0">
                  <a:solidFill>
                    <a:srgbClr val="000000"/>
                  </a:solidFill>
                </a:rPr>
                <a:t>R</a:t>
              </a:r>
              <a:endParaRPr lang="zh-CN" altLang="en-US" sz="12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885351" y="4001321"/>
              <a:ext cx="556341" cy="369332"/>
            </a:xfrm>
            <a:prstGeom prst="rect">
              <a:avLst/>
            </a:prstGeom>
            <a:noFill/>
          </p:spPr>
          <p:txBody>
            <a:bodyPr wrap="square" rtlCol="0">
              <a:spAutoFit/>
            </a:bodyPr>
            <a:lstStyle/>
            <a:p>
              <a:pPr algn="ctr"/>
              <a:r>
                <a:rPr lang="en-US" altLang="zh-CN" sz="1200" b="1" dirty="0">
                  <a:solidFill>
                    <a:srgbClr val="000000"/>
                  </a:solidFill>
                </a:rPr>
                <a:t>S1</a:t>
              </a:r>
              <a:endParaRPr lang="zh-CN" altLang="en-US" sz="12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2598963" y="1815736"/>
              <a:ext cx="549185" cy="539888"/>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A</a:t>
                </a:r>
                <a:endParaRPr lang="zh-CN" altLang="en-US" sz="12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361128" y="3490075"/>
              <a:ext cx="549185" cy="539888"/>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B</a:t>
                </a:r>
                <a:endParaRPr lang="zh-CN" altLang="en-US" sz="12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2511877" y="5107131"/>
              <a:ext cx="549185" cy="539888"/>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C</a:t>
                </a:r>
                <a:endParaRPr lang="zh-CN" altLang="en-US" sz="12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167774" y="3588399"/>
              <a:ext cx="376086" cy="484732"/>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11287217" y="3438003"/>
              <a:ext cx="549185" cy="539888"/>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E</a:t>
                </a:r>
                <a:endParaRPr lang="zh-CN" altLang="en-US" sz="12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5641825" y="3480182"/>
              <a:ext cx="409303" cy="369332"/>
            </a:xfrm>
            <a:prstGeom prst="rect">
              <a:avLst/>
            </a:prstGeom>
            <a:noFill/>
          </p:spPr>
          <p:txBody>
            <a:bodyPr wrap="square" rtlCol="0">
              <a:spAutoFit/>
            </a:bodyPr>
            <a:lstStyle/>
            <a:p>
              <a:pPr algn="ctr"/>
              <a:r>
                <a:rPr lang="en-US" altLang="zh-CN" sz="1200" b="1" dirty="0">
                  <a:solidFill>
                    <a:srgbClr val="000000"/>
                  </a:solidFill>
                </a:rPr>
                <a:t>0</a:t>
              </a:r>
              <a:endParaRPr lang="zh-CN" altLang="en-US" sz="12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6198724" y="3480182"/>
              <a:ext cx="409303" cy="369332"/>
            </a:xfrm>
            <a:prstGeom prst="rect">
              <a:avLst/>
            </a:prstGeom>
            <a:noFill/>
          </p:spPr>
          <p:txBody>
            <a:bodyPr wrap="square" rtlCol="0">
              <a:spAutoFit/>
            </a:bodyPr>
            <a:lstStyle/>
            <a:p>
              <a:pPr algn="ctr"/>
              <a:r>
                <a:rPr lang="en-US" altLang="zh-CN" sz="1200" b="1" dirty="0">
                  <a:solidFill>
                    <a:srgbClr val="000000"/>
                  </a:solidFill>
                </a:rPr>
                <a:t>1</a:t>
              </a:r>
              <a:endParaRPr lang="zh-CN" altLang="en-US" sz="12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8831001" y="4001321"/>
              <a:ext cx="556341" cy="369332"/>
            </a:xfrm>
            <a:prstGeom prst="rect">
              <a:avLst/>
            </a:prstGeom>
            <a:noFill/>
          </p:spPr>
          <p:txBody>
            <a:bodyPr wrap="square" rtlCol="0">
              <a:spAutoFit/>
            </a:bodyPr>
            <a:lstStyle/>
            <a:p>
              <a:pPr algn="ctr"/>
              <a:r>
                <a:rPr lang="en-US" altLang="zh-CN" sz="1200" b="1" dirty="0">
                  <a:solidFill>
                    <a:srgbClr val="000000"/>
                  </a:solidFill>
                </a:rPr>
                <a:t>S2</a:t>
              </a:r>
              <a:endParaRPr lang="zh-CN" altLang="en-US" sz="12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9054161" y="1815221"/>
              <a:ext cx="549185" cy="539888"/>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D</a:t>
                </a:r>
                <a:endParaRPr lang="zh-CN" altLang="en-US" sz="12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8967075" y="5106616"/>
              <a:ext cx="549185" cy="539888"/>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69332"/>
              </a:xfrm>
              <a:prstGeom prst="rect">
                <a:avLst/>
              </a:prstGeom>
              <a:noFill/>
            </p:spPr>
            <p:txBody>
              <a:bodyPr wrap="square" rtlCol="0">
                <a:spAutoFit/>
              </a:bodyPr>
              <a:lstStyle/>
              <a:p>
                <a:pPr algn="ctr"/>
                <a:r>
                  <a:rPr lang="en-US" altLang="zh-CN" sz="1200" b="1" dirty="0">
                    <a:solidFill>
                      <a:srgbClr val="FFFFFF"/>
                    </a:solidFill>
                  </a:rPr>
                  <a:t>F</a:t>
                </a:r>
                <a:endParaRPr lang="zh-CN" altLang="en-US" sz="1200" b="1" dirty="0">
                  <a:solidFill>
                    <a:srgbClr val="FFFFFF"/>
                  </a:solidFill>
                </a:endParaRPr>
              </a:p>
            </p:txBody>
          </p:sp>
        </p:grpSp>
      </p:gr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76999"/>
          </a:xfrm>
          <a:prstGeom prst="rect">
            <a:avLst/>
          </a:prstGeom>
          <a:noFill/>
        </p:spPr>
        <p:txBody>
          <a:bodyPr wrap="square" rtlCol="0">
            <a:spAutoFit/>
          </a:bodyPr>
          <a:lstStyle/>
          <a:p>
            <a:r>
              <a:rPr lang="en-US" altLang="zh-CN" sz="1200" b="1" dirty="0">
                <a:solidFill>
                  <a:srgbClr val="000000"/>
                </a:solidFill>
              </a:rPr>
              <a:t>192.168.0.2/25</a:t>
            </a:r>
            <a:endParaRPr lang="zh-CN" altLang="en-US" sz="12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76999"/>
          </a:xfrm>
          <a:prstGeom prst="rect">
            <a:avLst/>
          </a:prstGeom>
          <a:noFill/>
        </p:spPr>
        <p:txBody>
          <a:bodyPr wrap="square" rtlCol="0">
            <a:spAutoFit/>
          </a:bodyPr>
          <a:lstStyle/>
          <a:p>
            <a:r>
              <a:rPr lang="en-US" altLang="zh-CN" sz="1200" b="1" dirty="0">
                <a:solidFill>
                  <a:srgbClr val="000000"/>
                </a:solidFill>
              </a:rPr>
              <a:t>192.168.0.3/25</a:t>
            </a:r>
            <a:endParaRPr lang="zh-CN" altLang="en-US" sz="12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76999"/>
          </a:xfrm>
          <a:prstGeom prst="rect">
            <a:avLst/>
          </a:prstGeom>
          <a:noFill/>
        </p:spPr>
        <p:txBody>
          <a:bodyPr wrap="square" rtlCol="0">
            <a:spAutoFit/>
          </a:bodyPr>
          <a:lstStyle/>
          <a:p>
            <a:r>
              <a:rPr lang="en-US" altLang="zh-CN" sz="1200" b="1" dirty="0">
                <a:solidFill>
                  <a:srgbClr val="000000"/>
                </a:solidFill>
              </a:rPr>
              <a:t>192.168.0.1/25</a:t>
            </a:r>
            <a:endParaRPr lang="zh-CN" altLang="en-US" sz="12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461665"/>
          </a:xfrm>
          <a:prstGeom prst="rect">
            <a:avLst/>
          </a:prstGeom>
          <a:noFill/>
        </p:spPr>
        <p:txBody>
          <a:bodyPr wrap="square" rtlCol="0">
            <a:spAutoFit/>
          </a:bodyPr>
          <a:lstStyle/>
          <a:p>
            <a:r>
              <a:rPr lang="en-US" altLang="zh-CN" sz="1200" b="1" dirty="0">
                <a:solidFill>
                  <a:srgbClr val="000000"/>
                </a:solidFill>
              </a:rPr>
              <a:t>192.168.0.129/25</a:t>
            </a:r>
            <a:endParaRPr lang="zh-CN" altLang="en-US" sz="12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76999"/>
          </a:xfrm>
          <a:prstGeom prst="rect">
            <a:avLst/>
          </a:prstGeom>
          <a:noFill/>
        </p:spPr>
        <p:txBody>
          <a:bodyPr wrap="square" rtlCol="0">
            <a:spAutoFit/>
          </a:bodyPr>
          <a:lstStyle/>
          <a:p>
            <a:r>
              <a:rPr lang="en-US" altLang="zh-CN" sz="1200" b="1" dirty="0">
                <a:solidFill>
                  <a:srgbClr val="000000"/>
                </a:solidFill>
              </a:rPr>
              <a:t>192.168.0.130/25</a:t>
            </a:r>
            <a:endParaRPr lang="zh-CN" altLang="en-US" sz="12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461665"/>
          </a:xfrm>
          <a:prstGeom prst="rect">
            <a:avLst/>
          </a:prstGeom>
          <a:noFill/>
        </p:spPr>
        <p:txBody>
          <a:bodyPr wrap="square" rtlCol="0">
            <a:spAutoFit/>
          </a:bodyPr>
          <a:lstStyle/>
          <a:p>
            <a:r>
              <a:rPr lang="en-US" altLang="zh-CN" sz="1200" b="1" dirty="0">
                <a:solidFill>
                  <a:srgbClr val="000000"/>
                </a:solidFill>
              </a:rPr>
              <a:t>192.168.0.131/25</a:t>
            </a:r>
            <a:endParaRPr lang="zh-CN" altLang="en-US" sz="1200" b="1" dirty="0">
              <a:solidFill>
                <a:srgbClr val="000000"/>
              </a:solidFill>
            </a:endParaRPr>
          </a:p>
        </p:txBody>
      </p:sp>
      <p:cxnSp>
        <p:nvCxnSpPr>
          <p:cNvPr id="3" name="连接符: 曲线 2">
            <a:extLst>
              <a:ext uri="{FF2B5EF4-FFF2-40B4-BE49-F238E27FC236}">
                <a16:creationId xmlns:a16="http://schemas.microsoft.com/office/drawing/2014/main" xmlns="" id="{98C26B6B-F42E-409B-BC2F-1BE8564D5164}"/>
              </a:ext>
            </a:extLst>
          </p:cNvPr>
          <p:cNvCxnSpPr>
            <a:cxnSpLocks/>
            <a:stCxn id="25" idx="1"/>
            <a:endCxn id="31" idx="1"/>
          </p:cNvCxnSpPr>
          <p:nvPr/>
        </p:nvCxnSpPr>
        <p:spPr>
          <a:xfrm rot="10800000" flipV="1">
            <a:off x="2058358" y="1576506"/>
            <a:ext cx="65314" cy="2468547"/>
          </a:xfrm>
          <a:prstGeom prst="curvedConnector3">
            <a:avLst>
              <a:gd name="adj1" fmla="val 450002"/>
            </a:avLst>
          </a:prstGeom>
          <a:ln w="38100">
            <a:solidFill>
              <a:schemeClr val="accent4"/>
            </a:solidFill>
            <a:prstDash val="dash"/>
            <a:tailEnd type="triangle" w="med" len="lg"/>
          </a:ln>
        </p:spPr>
        <p:style>
          <a:lnRef idx="1">
            <a:schemeClr val="accent1"/>
          </a:lnRef>
          <a:fillRef idx="0">
            <a:schemeClr val="accent1"/>
          </a:fillRef>
          <a:effectRef idx="0">
            <a:schemeClr val="accent1"/>
          </a:effectRef>
          <a:fontRef idx="minor">
            <a:schemeClr val="tx1"/>
          </a:fontRef>
        </p:style>
      </p:cxnSp>
      <p:sp>
        <p:nvSpPr>
          <p:cNvPr id="57" name="文本框 56">
            <a:extLst>
              <a:ext uri="{FF2B5EF4-FFF2-40B4-BE49-F238E27FC236}">
                <a16:creationId xmlns:a16="http://schemas.microsoft.com/office/drawing/2014/main" xmlns="" id="{F8151D75-2B49-420F-AFEE-486793CAF8F8}"/>
              </a:ext>
            </a:extLst>
          </p:cNvPr>
          <p:cNvSpPr txBox="1"/>
          <p:nvPr/>
        </p:nvSpPr>
        <p:spPr>
          <a:xfrm>
            <a:off x="907980" y="2591524"/>
            <a:ext cx="863027" cy="276999"/>
          </a:xfrm>
          <a:prstGeom prst="rect">
            <a:avLst/>
          </a:prstGeom>
          <a:noFill/>
        </p:spPr>
        <p:txBody>
          <a:bodyPr wrap="square" rtlCol="0">
            <a:spAutoFit/>
          </a:bodyPr>
          <a:lstStyle/>
          <a:p>
            <a:pPr algn="ctr"/>
            <a:r>
              <a:rPr lang="zh-CN" altLang="en-US" sz="1200" b="1" dirty="0">
                <a:solidFill>
                  <a:srgbClr val="06BB9A"/>
                </a:solidFill>
              </a:rPr>
              <a:t>直接交付</a:t>
            </a:r>
          </a:p>
        </p:txBody>
      </p:sp>
      <p:cxnSp>
        <p:nvCxnSpPr>
          <p:cNvPr id="11" name="直接箭头连接符 10">
            <a:extLst>
              <a:ext uri="{FF2B5EF4-FFF2-40B4-BE49-F238E27FC236}">
                <a16:creationId xmlns:a16="http://schemas.microsoft.com/office/drawing/2014/main" xmlns="" id="{B75D04E4-6EFC-4717-B4E4-0031F756722C}"/>
              </a:ext>
            </a:extLst>
          </p:cNvPr>
          <p:cNvCxnSpPr>
            <a:cxnSpLocks/>
          </p:cNvCxnSpPr>
          <p:nvPr/>
        </p:nvCxnSpPr>
        <p:spPr>
          <a:xfrm>
            <a:off x="2372641" y="1619603"/>
            <a:ext cx="4497147" cy="0"/>
          </a:xfrm>
          <a:prstGeom prst="straightConnector1">
            <a:avLst/>
          </a:prstGeom>
          <a:ln w="38100">
            <a:solidFill>
              <a:schemeClr val="accent3"/>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xmlns="" id="{B9B15984-79EB-47C4-AF65-EAC5EF48DFA5}"/>
              </a:ext>
            </a:extLst>
          </p:cNvPr>
          <p:cNvCxnSpPr/>
          <p:nvPr/>
        </p:nvCxnSpPr>
        <p:spPr>
          <a:xfrm>
            <a:off x="2334984" y="1842537"/>
            <a:ext cx="0" cy="88748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接箭头连接符 62">
            <a:extLst>
              <a:ext uri="{FF2B5EF4-FFF2-40B4-BE49-F238E27FC236}">
                <a16:creationId xmlns:a16="http://schemas.microsoft.com/office/drawing/2014/main" xmlns="" id="{D8C39AB2-63F9-48DD-931A-F9AD9314B4D0}"/>
              </a:ext>
            </a:extLst>
          </p:cNvPr>
          <p:cNvCxnSpPr>
            <a:cxnSpLocks/>
          </p:cNvCxnSpPr>
          <p:nvPr/>
        </p:nvCxnSpPr>
        <p:spPr>
          <a:xfrm>
            <a:off x="2581269" y="2804998"/>
            <a:ext cx="1581642"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5" name="直接箭头连接符 64">
            <a:extLst>
              <a:ext uri="{FF2B5EF4-FFF2-40B4-BE49-F238E27FC236}">
                <a16:creationId xmlns:a16="http://schemas.microsoft.com/office/drawing/2014/main" xmlns="" id="{24671C2C-26F1-4FA8-AEA9-BE5E97B829E9}"/>
              </a:ext>
            </a:extLst>
          </p:cNvPr>
          <p:cNvCxnSpPr>
            <a:cxnSpLocks/>
          </p:cNvCxnSpPr>
          <p:nvPr/>
        </p:nvCxnSpPr>
        <p:spPr>
          <a:xfrm>
            <a:off x="5041609" y="2804998"/>
            <a:ext cx="1581642"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接箭头连接符 66">
            <a:extLst>
              <a:ext uri="{FF2B5EF4-FFF2-40B4-BE49-F238E27FC236}">
                <a16:creationId xmlns:a16="http://schemas.microsoft.com/office/drawing/2014/main" xmlns="" id="{FD8952F9-8E57-4C2F-B614-7E967A9C7E04}"/>
              </a:ext>
            </a:extLst>
          </p:cNvPr>
          <p:cNvCxnSpPr>
            <a:cxnSpLocks/>
          </p:cNvCxnSpPr>
          <p:nvPr/>
        </p:nvCxnSpPr>
        <p:spPr>
          <a:xfrm flipV="1">
            <a:off x="6875831" y="1812033"/>
            <a:ext cx="0" cy="881729"/>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xmlns="" id="{7CCBF712-0740-4C19-9A10-A9E905EBE30B}"/>
              </a:ext>
            </a:extLst>
          </p:cNvPr>
          <p:cNvSpPr txBox="1"/>
          <p:nvPr/>
        </p:nvSpPr>
        <p:spPr>
          <a:xfrm>
            <a:off x="4130364" y="1299507"/>
            <a:ext cx="863027" cy="276999"/>
          </a:xfrm>
          <a:prstGeom prst="rect">
            <a:avLst/>
          </a:prstGeom>
          <a:noFill/>
        </p:spPr>
        <p:txBody>
          <a:bodyPr wrap="square" rtlCol="0">
            <a:spAutoFit/>
          </a:bodyPr>
          <a:lstStyle/>
          <a:p>
            <a:pPr algn="ctr"/>
            <a:r>
              <a:rPr lang="zh-CN" altLang="en-US" sz="1200" b="1" dirty="0">
                <a:solidFill>
                  <a:srgbClr val="5BA3EB"/>
                </a:solidFill>
              </a:rPr>
              <a:t>间接交付</a:t>
            </a:r>
          </a:p>
        </p:txBody>
      </p:sp>
      <p:sp>
        <p:nvSpPr>
          <p:cNvPr id="71" name="矩形 70">
            <a:extLst>
              <a:ext uri="{FF2B5EF4-FFF2-40B4-BE49-F238E27FC236}">
                <a16:creationId xmlns:a16="http://schemas.microsoft.com/office/drawing/2014/main" xmlns="" id="{213B6902-57ED-449F-81B1-3F7DA2A79FAB}"/>
              </a:ext>
            </a:extLst>
          </p:cNvPr>
          <p:cNvSpPr/>
          <p:nvPr/>
        </p:nvSpPr>
        <p:spPr>
          <a:xfrm>
            <a:off x="2063748" y="932169"/>
            <a:ext cx="5023141" cy="311389"/>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rgbClr val="FFFFFF"/>
                </a:solidFill>
              </a:rPr>
              <a:t>源主机如何判断出目的主机是否与自己在同一个网络中？</a:t>
            </a:r>
          </a:p>
        </p:txBody>
      </p:sp>
    </p:spTree>
    <p:custDataLst>
      <p:tags r:id="rId1"/>
    </p:custDataLst>
    <p:extLst>
      <p:ext uri="{BB962C8B-B14F-4D97-AF65-F5344CB8AC3E}">
        <p14:creationId xmlns:p14="http://schemas.microsoft.com/office/powerpoint/2010/main" val="1484788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1000"/>
                                        <p:tgtEl>
                                          <p:spTgt spid="3"/>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57"/>
                                        </p:tgtEl>
                                        <p:attrNameLst>
                                          <p:attrName>style.visibility</p:attrName>
                                        </p:attrNameLst>
                                      </p:cBhvr>
                                      <p:to>
                                        <p:strVal val="visible"/>
                                      </p:to>
                                    </p:set>
                                    <p:anim calcmode="lin" valueType="num">
                                      <p:cBhvr>
                                        <p:cTn id="11" dur="500" fill="hold"/>
                                        <p:tgtEl>
                                          <p:spTgt spid="57"/>
                                        </p:tgtEl>
                                        <p:attrNameLst>
                                          <p:attrName>ppt_w</p:attrName>
                                        </p:attrNameLst>
                                      </p:cBhvr>
                                      <p:tavLst>
                                        <p:tav tm="0">
                                          <p:val>
                                            <p:fltVal val="0"/>
                                          </p:val>
                                        </p:tav>
                                        <p:tav tm="100000">
                                          <p:val>
                                            <p:strVal val="#ppt_w"/>
                                          </p:val>
                                        </p:tav>
                                      </p:tavLst>
                                    </p:anim>
                                    <p:anim calcmode="lin" valueType="num">
                                      <p:cBhvr>
                                        <p:cTn id="12" dur="500" fill="hold"/>
                                        <p:tgtEl>
                                          <p:spTgt spid="57"/>
                                        </p:tgtEl>
                                        <p:attrNameLst>
                                          <p:attrName>ppt_h</p:attrName>
                                        </p:attrNameLst>
                                      </p:cBhvr>
                                      <p:tavLst>
                                        <p:tav tm="0">
                                          <p:val>
                                            <p:fltVal val="0"/>
                                          </p:val>
                                        </p:tav>
                                        <p:tav tm="100000">
                                          <p:val>
                                            <p:strVal val="#ppt_h"/>
                                          </p:val>
                                        </p:tav>
                                      </p:tavLst>
                                    </p:anim>
                                    <p:animEffect transition="in" filter="fade">
                                      <p:cBhvr>
                                        <p:cTn id="13" dur="500"/>
                                        <p:tgtEl>
                                          <p:spTgt spid="57"/>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10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up)">
                                      <p:cBhvr>
                                        <p:cTn id="23" dur="500"/>
                                        <p:tgtEl>
                                          <p:spTgt spid="14"/>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63"/>
                                        </p:tgtEl>
                                        <p:attrNameLst>
                                          <p:attrName>style.visibility</p:attrName>
                                        </p:attrNameLst>
                                      </p:cBhvr>
                                      <p:to>
                                        <p:strVal val="visible"/>
                                      </p:to>
                                    </p:set>
                                    <p:animEffect transition="in" filter="wipe(left)">
                                      <p:cBhvr>
                                        <p:cTn id="27" dur="500"/>
                                        <p:tgtEl>
                                          <p:spTgt spid="63"/>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65"/>
                                        </p:tgtEl>
                                        <p:attrNameLst>
                                          <p:attrName>style.visibility</p:attrName>
                                        </p:attrNameLst>
                                      </p:cBhvr>
                                      <p:to>
                                        <p:strVal val="visible"/>
                                      </p:to>
                                    </p:set>
                                    <p:animEffect transition="in" filter="wipe(left)">
                                      <p:cBhvr>
                                        <p:cTn id="31" dur="500"/>
                                        <p:tgtEl>
                                          <p:spTgt spid="65"/>
                                        </p:tgtEl>
                                      </p:cBhvr>
                                    </p:animEffect>
                                  </p:childTnLst>
                                </p:cTn>
                              </p:par>
                            </p:childTnLst>
                          </p:cTn>
                        </p:par>
                        <p:par>
                          <p:cTn id="32" fill="hold">
                            <p:stCondLst>
                              <p:cond delay="1500"/>
                            </p:stCondLst>
                            <p:childTnLst>
                              <p:par>
                                <p:cTn id="33" presetID="22" presetClass="entr" presetSubtype="4" fill="hold" nodeType="afterEffect">
                                  <p:stCondLst>
                                    <p:cond delay="0"/>
                                  </p:stCondLst>
                                  <p:childTnLst>
                                    <p:set>
                                      <p:cBhvr>
                                        <p:cTn id="34" dur="1" fill="hold">
                                          <p:stCondLst>
                                            <p:cond delay="0"/>
                                          </p:stCondLst>
                                        </p:cTn>
                                        <p:tgtEl>
                                          <p:spTgt spid="67"/>
                                        </p:tgtEl>
                                        <p:attrNameLst>
                                          <p:attrName>style.visibility</p:attrName>
                                        </p:attrNameLst>
                                      </p:cBhvr>
                                      <p:to>
                                        <p:strVal val="visible"/>
                                      </p:to>
                                    </p:set>
                                    <p:animEffect transition="in" filter="wipe(down)">
                                      <p:cBhvr>
                                        <p:cTn id="35" dur="500"/>
                                        <p:tgtEl>
                                          <p:spTgt spid="67"/>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70"/>
                                        </p:tgtEl>
                                        <p:attrNameLst>
                                          <p:attrName>style.visibility</p:attrName>
                                        </p:attrNameLst>
                                      </p:cBhvr>
                                      <p:to>
                                        <p:strVal val="visible"/>
                                      </p:to>
                                    </p:set>
                                    <p:anim calcmode="lin" valueType="num">
                                      <p:cBhvr>
                                        <p:cTn id="40" dur="500" fill="hold"/>
                                        <p:tgtEl>
                                          <p:spTgt spid="70"/>
                                        </p:tgtEl>
                                        <p:attrNameLst>
                                          <p:attrName>ppt_w</p:attrName>
                                        </p:attrNameLst>
                                      </p:cBhvr>
                                      <p:tavLst>
                                        <p:tav tm="0">
                                          <p:val>
                                            <p:fltVal val="0"/>
                                          </p:val>
                                        </p:tav>
                                        <p:tav tm="100000">
                                          <p:val>
                                            <p:strVal val="#ppt_w"/>
                                          </p:val>
                                        </p:tav>
                                      </p:tavLst>
                                    </p:anim>
                                    <p:anim calcmode="lin" valueType="num">
                                      <p:cBhvr>
                                        <p:cTn id="41" dur="500" fill="hold"/>
                                        <p:tgtEl>
                                          <p:spTgt spid="70"/>
                                        </p:tgtEl>
                                        <p:attrNameLst>
                                          <p:attrName>ppt_h</p:attrName>
                                        </p:attrNameLst>
                                      </p:cBhvr>
                                      <p:tavLst>
                                        <p:tav tm="0">
                                          <p:val>
                                            <p:fltVal val="0"/>
                                          </p:val>
                                        </p:tav>
                                        <p:tav tm="100000">
                                          <p:val>
                                            <p:strVal val="#ppt_h"/>
                                          </p:val>
                                        </p:tav>
                                      </p:tavLst>
                                    </p:anim>
                                    <p:animEffect transition="in" filter="fade">
                                      <p:cBhvr>
                                        <p:cTn id="42" dur="500"/>
                                        <p:tgtEl>
                                          <p:spTgt spid="70"/>
                                        </p:tgtEl>
                                      </p:cBhvr>
                                    </p:animEffect>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grpId="0" nodeType="click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fade">
                                      <p:cBhvr>
                                        <p:cTn id="47" dur="800" decel="100000"/>
                                        <p:tgtEl>
                                          <p:spTgt spid="71"/>
                                        </p:tgtEl>
                                      </p:cBhvr>
                                    </p:animEffect>
                                    <p:anim calcmode="lin" valueType="num">
                                      <p:cBhvr>
                                        <p:cTn id="48" dur="800" decel="100000" fill="hold"/>
                                        <p:tgtEl>
                                          <p:spTgt spid="71"/>
                                        </p:tgtEl>
                                        <p:attrNameLst>
                                          <p:attrName>style.rotation</p:attrName>
                                        </p:attrNameLst>
                                      </p:cBhvr>
                                      <p:tavLst>
                                        <p:tav tm="0">
                                          <p:val>
                                            <p:fltVal val="-90"/>
                                          </p:val>
                                        </p:tav>
                                        <p:tav tm="100000">
                                          <p:val>
                                            <p:fltVal val="0"/>
                                          </p:val>
                                        </p:tav>
                                      </p:tavLst>
                                    </p:anim>
                                    <p:anim calcmode="lin" valueType="num">
                                      <p:cBhvr>
                                        <p:cTn id="49" dur="800" decel="100000" fill="hold"/>
                                        <p:tgtEl>
                                          <p:spTgt spid="71"/>
                                        </p:tgtEl>
                                        <p:attrNameLst>
                                          <p:attrName>ppt_x</p:attrName>
                                        </p:attrNameLst>
                                      </p:cBhvr>
                                      <p:tavLst>
                                        <p:tav tm="0">
                                          <p:val>
                                            <p:strVal val="#ppt_x+0.4"/>
                                          </p:val>
                                        </p:tav>
                                        <p:tav tm="100000">
                                          <p:val>
                                            <p:strVal val="#ppt_x-0.05"/>
                                          </p:val>
                                        </p:tav>
                                      </p:tavLst>
                                    </p:anim>
                                    <p:anim calcmode="lin" valueType="num">
                                      <p:cBhvr>
                                        <p:cTn id="50" dur="800" decel="100000" fill="hold"/>
                                        <p:tgtEl>
                                          <p:spTgt spid="71"/>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71"/>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7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P spid="70" grpId="0"/>
      <p:bldP spid="7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xmlns="" id="{B041B60F-AAB2-0786-1FC0-8A0B31598F42}"/>
              </a:ext>
            </a:extLst>
          </p:cNvPr>
          <p:cNvGrpSpPr/>
          <p:nvPr/>
        </p:nvGrpSpPr>
        <p:grpSpPr>
          <a:xfrm>
            <a:off x="5738155" y="972096"/>
            <a:ext cx="2824199" cy="1798798"/>
            <a:chOff x="591174" y="1227869"/>
            <a:chExt cx="3765599" cy="2398397"/>
          </a:xfrm>
        </p:grpSpPr>
        <p:pic>
          <p:nvPicPr>
            <p:cNvPr id="59" name="图片 58" descr="图片包含 文本&#10;&#10;描述已自动生成">
              <a:extLst>
                <a:ext uri="{FF2B5EF4-FFF2-40B4-BE49-F238E27FC236}">
                  <a16:creationId xmlns:a16="http://schemas.microsoft.com/office/drawing/2014/main" xmlns="" id="{F6AAC3AD-6CBF-B4BF-E4EA-B8E8A3B3E2C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1174" y="1227869"/>
              <a:ext cx="3765599" cy="2028381"/>
            </a:xfrm>
            <a:prstGeom prst="rect">
              <a:avLst/>
            </a:prstGeom>
          </p:spPr>
        </p:pic>
        <p:sp>
          <p:nvSpPr>
            <p:cNvPr id="60" name="文本框 59">
              <a:extLst>
                <a:ext uri="{FF2B5EF4-FFF2-40B4-BE49-F238E27FC236}">
                  <a16:creationId xmlns:a16="http://schemas.microsoft.com/office/drawing/2014/main" xmlns="" id="{60A929B3-5EC2-12ED-8AC9-D8C403EF51BA}"/>
                </a:ext>
              </a:extLst>
            </p:cNvPr>
            <p:cNvSpPr txBox="1"/>
            <p:nvPr/>
          </p:nvSpPr>
          <p:spPr>
            <a:xfrm>
              <a:off x="1440493" y="3256934"/>
              <a:ext cx="2461364" cy="369332"/>
            </a:xfrm>
            <a:prstGeom prst="rect">
              <a:avLst/>
            </a:prstGeom>
            <a:noFill/>
          </p:spPr>
          <p:txBody>
            <a:bodyPr wrap="square" rtlCol="0">
              <a:spAutoFit/>
            </a:bodyPr>
            <a:lstStyle/>
            <a:p>
              <a:pPr algn="ctr"/>
              <a:r>
                <a:rPr lang="en-US" altLang="zh-CN" sz="1200" b="1" dirty="0"/>
                <a:t>IPv6</a:t>
              </a:r>
              <a:r>
                <a:rPr lang="zh-CN" altLang="en-US" sz="1200" b="1" dirty="0"/>
                <a:t>数据报首部格式</a:t>
              </a:r>
            </a:p>
          </p:txBody>
        </p:sp>
      </p:grpSp>
      <p:sp>
        <p:nvSpPr>
          <p:cNvPr id="4" name="矩形 3">
            <a:extLst>
              <a:ext uri="{FF2B5EF4-FFF2-40B4-BE49-F238E27FC236}">
                <a16:creationId xmlns:a16="http://schemas.microsoft.com/office/drawing/2014/main" xmlns="" id="{0299C6FC-BA7F-63A5-CBDC-23D12329B841}"/>
              </a:ext>
            </a:extLst>
          </p:cNvPr>
          <p:cNvSpPr/>
          <p:nvPr/>
        </p:nvSpPr>
        <p:spPr>
          <a:xfrm>
            <a:off x="4572001" y="2901335"/>
            <a:ext cx="3930041" cy="724951"/>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350" b="1" dirty="0"/>
              <a:t>把生存时间</a:t>
            </a:r>
            <a:r>
              <a:rPr lang="en-US" altLang="zh-CN" sz="1350" b="1" dirty="0"/>
              <a:t>TTL</a:t>
            </a:r>
            <a:r>
              <a:rPr lang="zh-CN" altLang="en-US" sz="1350" b="1" dirty="0"/>
              <a:t>字段改称为跳数限制字段，这样名称与作用更加一致。</a:t>
            </a:r>
          </a:p>
        </p:txBody>
      </p:sp>
      <p:sp>
        <p:nvSpPr>
          <p:cNvPr id="2" name="矩形 1">
            <a:extLst>
              <a:ext uri="{FF2B5EF4-FFF2-40B4-BE49-F238E27FC236}">
                <a16:creationId xmlns:a16="http://schemas.microsoft.com/office/drawing/2014/main" xmlns="" id="{4566DBEE-2B32-CAB9-D361-25E714D35E4A}"/>
              </a:ext>
            </a:extLst>
          </p:cNvPr>
          <p:cNvSpPr/>
          <p:nvPr/>
        </p:nvSpPr>
        <p:spPr>
          <a:xfrm>
            <a:off x="1132041" y="1432664"/>
            <a:ext cx="723377" cy="122130"/>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62" name="组合 61">
            <a:extLst>
              <a:ext uri="{FF2B5EF4-FFF2-40B4-BE49-F238E27FC236}">
                <a16:creationId xmlns:a16="http://schemas.microsoft.com/office/drawing/2014/main" xmlns="" id="{EAE21A89-BC8D-3CF7-027B-6B67CD7F597A}"/>
              </a:ext>
            </a:extLst>
          </p:cNvPr>
          <p:cNvGrpSpPr/>
          <p:nvPr/>
        </p:nvGrpSpPr>
        <p:grpSpPr>
          <a:xfrm>
            <a:off x="228600" y="955513"/>
            <a:ext cx="4051783" cy="2069810"/>
            <a:chOff x="6321468" y="866520"/>
            <a:chExt cx="5402377" cy="2759746"/>
          </a:xfrm>
        </p:grpSpPr>
        <p:pic>
          <p:nvPicPr>
            <p:cNvPr id="27" name="图片 26" descr="图片包含 形状&#10;&#10;描述已自动生成">
              <a:extLst>
                <a:ext uri="{FF2B5EF4-FFF2-40B4-BE49-F238E27FC236}">
                  <a16:creationId xmlns:a16="http://schemas.microsoft.com/office/drawing/2014/main" xmlns="" id="{ADEBBBFE-A6C7-7864-95F6-8086DFE3E699}"/>
                </a:ext>
              </a:extLst>
            </p:cNvPr>
            <p:cNvPicPr>
              <a:picLocks noGrp="1" noRot="1" noChangeAspect="1" noMove="1" noResize="1" noEditPoints="1" noAdjustHandles="1" noChangeArrowheads="1" noChangeShapeType="1" noCrop="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321468" y="866520"/>
              <a:ext cx="5402377" cy="2389730"/>
            </a:xfrm>
            <a:prstGeom prst="rect">
              <a:avLst/>
            </a:prstGeom>
          </p:spPr>
        </p:pic>
        <p:sp>
          <p:nvSpPr>
            <p:cNvPr id="64" name="文本框 63">
              <a:extLst>
                <a:ext uri="{FF2B5EF4-FFF2-40B4-BE49-F238E27FC236}">
                  <a16:creationId xmlns:a16="http://schemas.microsoft.com/office/drawing/2014/main" xmlns="" id="{B533840C-7950-4899-5F25-3414FC392478}"/>
                </a:ext>
              </a:extLst>
            </p:cNvPr>
            <p:cNvSpPr txBox="1"/>
            <p:nvPr/>
          </p:nvSpPr>
          <p:spPr>
            <a:xfrm>
              <a:off x="8112689" y="3256934"/>
              <a:ext cx="2461364" cy="369332"/>
            </a:xfrm>
            <a:prstGeom prst="rect">
              <a:avLst/>
            </a:prstGeom>
            <a:noFill/>
          </p:spPr>
          <p:txBody>
            <a:bodyPr wrap="square" rtlCol="0">
              <a:spAutoFit/>
            </a:bodyPr>
            <a:lstStyle/>
            <a:p>
              <a:pPr algn="ctr"/>
              <a:r>
                <a:rPr lang="en-US" altLang="zh-CN" sz="1200" b="1" dirty="0"/>
                <a:t>IPv4</a:t>
              </a:r>
              <a:r>
                <a:rPr lang="zh-CN" altLang="en-US" sz="1200" b="1" dirty="0"/>
                <a:t>数据报首部格式</a:t>
              </a:r>
            </a:p>
          </p:txBody>
        </p:sp>
      </p:grpSp>
      <p:sp>
        <p:nvSpPr>
          <p:cNvPr id="63" name="文本框 62">
            <a:extLst>
              <a:ext uri="{FF2B5EF4-FFF2-40B4-BE49-F238E27FC236}">
                <a16:creationId xmlns:a16="http://schemas.microsoft.com/office/drawing/2014/main" xmlns="" id="{C81A1197-61E5-FF4B-5283-4C8AB2B343BD}"/>
              </a:ext>
            </a:extLst>
          </p:cNvPr>
          <p:cNvSpPr txBox="1">
            <a:spLocks noGrp="1" noRot="1" noMove="1" noResize="1" noEditPoints="1" noAdjustHandles="1" noChangeArrowheads="1" noChangeShapeType="1"/>
          </p:cNvSpPr>
          <p:nvPr/>
        </p:nvSpPr>
        <p:spPr>
          <a:xfrm>
            <a:off x="4635485" y="1506823"/>
            <a:ext cx="917531" cy="784830"/>
          </a:xfrm>
          <a:prstGeom prst="rect">
            <a:avLst/>
          </a:prstGeom>
          <a:noFill/>
        </p:spPr>
        <p:txBody>
          <a:bodyPr wrap="square" rtlCol="0">
            <a:spAutoFit/>
          </a:bodyPr>
          <a:lstStyle/>
          <a:p>
            <a:r>
              <a:rPr lang="en-US" altLang="zh-CN" sz="4500" b="1" i="1" dirty="0">
                <a:solidFill>
                  <a:schemeClr val="accent1"/>
                </a:solidFill>
              </a:rPr>
              <a:t>VS</a:t>
            </a:r>
            <a:endParaRPr lang="zh-CN" altLang="en-US" sz="4500" b="1" i="1" dirty="0">
              <a:solidFill>
                <a:schemeClr val="accent1"/>
              </a:solidFill>
            </a:endParaRPr>
          </a:p>
        </p:txBody>
      </p:sp>
    </p:spTree>
    <p:custDataLst>
      <p:tags r:id="rId1"/>
    </p:custDataLst>
    <p:extLst>
      <p:ext uri="{BB962C8B-B14F-4D97-AF65-F5344CB8AC3E}">
        <p14:creationId xmlns:p14="http://schemas.microsoft.com/office/powerpoint/2010/main" val="125755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xmlns="" id="{A7F8844D-9B48-F445-7B50-D8EAF22B66D7}"/>
              </a:ext>
            </a:extLst>
          </p:cNvPr>
          <p:cNvSpPr/>
          <p:nvPr/>
        </p:nvSpPr>
        <p:spPr>
          <a:xfrm>
            <a:off x="7474906" y="1253484"/>
            <a:ext cx="468161" cy="108722"/>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61" name="组合 60">
            <a:extLst>
              <a:ext uri="{FF2B5EF4-FFF2-40B4-BE49-F238E27FC236}">
                <a16:creationId xmlns:a16="http://schemas.microsoft.com/office/drawing/2014/main" xmlns="" id="{B041B60F-AAB2-0786-1FC0-8A0B31598F42}"/>
              </a:ext>
            </a:extLst>
          </p:cNvPr>
          <p:cNvGrpSpPr/>
          <p:nvPr/>
        </p:nvGrpSpPr>
        <p:grpSpPr>
          <a:xfrm>
            <a:off x="5738155" y="972096"/>
            <a:ext cx="2824199" cy="1798798"/>
            <a:chOff x="591174" y="1227869"/>
            <a:chExt cx="3765599" cy="2398397"/>
          </a:xfrm>
        </p:grpSpPr>
        <p:pic>
          <p:nvPicPr>
            <p:cNvPr id="59" name="图片 58" descr="图片包含 文本&#10;&#10;描述已自动生成">
              <a:extLst>
                <a:ext uri="{FF2B5EF4-FFF2-40B4-BE49-F238E27FC236}">
                  <a16:creationId xmlns:a16="http://schemas.microsoft.com/office/drawing/2014/main" xmlns="" id="{F6AAC3AD-6CBF-B4BF-E4EA-B8E8A3B3E2C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1174" y="1227869"/>
              <a:ext cx="3765599" cy="2028381"/>
            </a:xfrm>
            <a:prstGeom prst="rect">
              <a:avLst/>
            </a:prstGeom>
          </p:spPr>
        </p:pic>
        <p:sp>
          <p:nvSpPr>
            <p:cNvPr id="60" name="文本框 59">
              <a:extLst>
                <a:ext uri="{FF2B5EF4-FFF2-40B4-BE49-F238E27FC236}">
                  <a16:creationId xmlns:a16="http://schemas.microsoft.com/office/drawing/2014/main" xmlns="" id="{60A929B3-5EC2-12ED-8AC9-D8C403EF51BA}"/>
                </a:ext>
              </a:extLst>
            </p:cNvPr>
            <p:cNvSpPr txBox="1"/>
            <p:nvPr/>
          </p:nvSpPr>
          <p:spPr>
            <a:xfrm>
              <a:off x="1440493" y="3256934"/>
              <a:ext cx="2461364" cy="369332"/>
            </a:xfrm>
            <a:prstGeom prst="rect">
              <a:avLst/>
            </a:prstGeom>
            <a:noFill/>
          </p:spPr>
          <p:txBody>
            <a:bodyPr wrap="square" rtlCol="0">
              <a:spAutoFit/>
            </a:bodyPr>
            <a:lstStyle/>
            <a:p>
              <a:pPr algn="ctr"/>
              <a:r>
                <a:rPr lang="en-US" altLang="zh-CN" sz="1200" b="1" dirty="0"/>
                <a:t>IPv6</a:t>
              </a:r>
              <a:r>
                <a:rPr lang="zh-CN" altLang="en-US" sz="1200" b="1" dirty="0"/>
                <a:t>数据报首部格式</a:t>
              </a:r>
            </a:p>
          </p:txBody>
        </p:sp>
      </p:grpSp>
      <p:sp>
        <p:nvSpPr>
          <p:cNvPr id="4" name="矩形 3">
            <a:extLst>
              <a:ext uri="{FF2B5EF4-FFF2-40B4-BE49-F238E27FC236}">
                <a16:creationId xmlns:a16="http://schemas.microsoft.com/office/drawing/2014/main" xmlns="" id="{0299C6FC-BA7F-63A5-CBDC-23D12329B841}"/>
              </a:ext>
            </a:extLst>
          </p:cNvPr>
          <p:cNvSpPr/>
          <p:nvPr/>
        </p:nvSpPr>
        <p:spPr>
          <a:xfrm>
            <a:off x="4572001" y="2901335"/>
            <a:ext cx="3930041" cy="532363"/>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350" b="1" dirty="0"/>
              <a:t>取消了协议字段，改用下一个首部字段。</a:t>
            </a:r>
          </a:p>
        </p:txBody>
      </p:sp>
      <p:sp>
        <p:nvSpPr>
          <p:cNvPr id="2" name="矩形 1">
            <a:extLst>
              <a:ext uri="{FF2B5EF4-FFF2-40B4-BE49-F238E27FC236}">
                <a16:creationId xmlns:a16="http://schemas.microsoft.com/office/drawing/2014/main" xmlns="" id="{4566DBEE-2B32-CAB9-D361-25E714D35E4A}"/>
              </a:ext>
            </a:extLst>
          </p:cNvPr>
          <p:cNvSpPr/>
          <p:nvPr/>
        </p:nvSpPr>
        <p:spPr>
          <a:xfrm>
            <a:off x="1897693" y="1432664"/>
            <a:ext cx="723377" cy="122130"/>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62" name="组合 61">
            <a:extLst>
              <a:ext uri="{FF2B5EF4-FFF2-40B4-BE49-F238E27FC236}">
                <a16:creationId xmlns:a16="http://schemas.microsoft.com/office/drawing/2014/main" xmlns="" id="{EAE21A89-BC8D-3CF7-027B-6B67CD7F597A}"/>
              </a:ext>
            </a:extLst>
          </p:cNvPr>
          <p:cNvGrpSpPr/>
          <p:nvPr/>
        </p:nvGrpSpPr>
        <p:grpSpPr>
          <a:xfrm>
            <a:off x="228600" y="955513"/>
            <a:ext cx="4051783" cy="2069810"/>
            <a:chOff x="6321468" y="866520"/>
            <a:chExt cx="5402377" cy="2759746"/>
          </a:xfrm>
        </p:grpSpPr>
        <p:pic>
          <p:nvPicPr>
            <p:cNvPr id="27" name="图片 26" descr="图片包含 形状&#10;&#10;描述已自动生成">
              <a:extLst>
                <a:ext uri="{FF2B5EF4-FFF2-40B4-BE49-F238E27FC236}">
                  <a16:creationId xmlns:a16="http://schemas.microsoft.com/office/drawing/2014/main" xmlns="" id="{ADEBBBFE-A6C7-7864-95F6-8086DFE3E699}"/>
                </a:ext>
              </a:extLst>
            </p:cNvPr>
            <p:cNvPicPr>
              <a:picLocks noGrp="1" noRot="1" noChangeAspect="1" noMove="1" noResize="1" noEditPoints="1" noAdjustHandles="1" noChangeArrowheads="1" noChangeShapeType="1" noCrop="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321468" y="866520"/>
              <a:ext cx="5402377" cy="2389730"/>
            </a:xfrm>
            <a:prstGeom prst="rect">
              <a:avLst/>
            </a:prstGeom>
          </p:spPr>
        </p:pic>
        <p:sp>
          <p:nvSpPr>
            <p:cNvPr id="64" name="文本框 63">
              <a:extLst>
                <a:ext uri="{FF2B5EF4-FFF2-40B4-BE49-F238E27FC236}">
                  <a16:creationId xmlns:a16="http://schemas.microsoft.com/office/drawing/2014/main" xmlns="" id="{B533840C-7950-4899-5F25-3414FC392478}"/>
                </a:ext>
              </a:extLst>
            </p:cNvPr>
            <p:cNvSpPr txBox="1"/>
            <p:nvPr/>
          </p:nvSpPr>
          <p:spPr>
            <a:xfrm>
              <a:off x="8112689" y="3256934"/>
              <a:ext cx="2461364" cy="369332"/>
            </a:xfrm>
            <a:prstGeom prst="rect">
              <a:avLst/>
            </a:prstGeom>
            <a:noFill/>
          </p:spPr>
          <p:txBody>
            <a:bodyPr wrap="square" rtlCol="0">
              <a:spAutoFit/>
            </a:bodyPr>
            <a:lstStyle/>
            <a:p>
              <a:pPr algn="ctr"/>
              <a:r>
                <a:rPr lang="en-US" altLang="zh-CN" sz="1200" b="1" dirty="0"/>
                <a:t>IPv4</a:t>
              </a:r>
              <a:r>
                <a:rPr lang="zh-CN" altLang="en-US" sz="1200" b="1" dirty="0"/>
                <a:t>数据报首部格式</a:t>
              </a:r>
            </a:p>
          </p:txBody>
        </p:sp>
      </p:grpSp>
      <p:sp>
        <p:nvSpPr>
          <p:cNvPr id="63" name="文本框 62">
            <a:extLst>
              <a:ext uri="{FF2B5EF4-FFF2-40B4-BE49-F238E27FC236}">
                <a16:creationId xmlns:a16="http://schemas.microsoft.com/office/drawing/2014/main" xmlns="" id="{C81A1197-61E5-FF4B-5283-4C8AB2B343BD}"/>
              </a:ext>
            </a:extLst>
          </p:cNvPr>
          <p:cNvSpPr txBox="1">
            <a:spLocks noGrp="1" noRot="1" noMove="1" noResize="1" noEditPoints="1" noAdjustHandles="1" noChangeArrowheads="1" noChangeShapeType="1"/>
          </p:cNvSpPr>
          <p:nvPr/>
        </p:nvSpPr>
        <p:spPr>
          <a:xfrm>
            <a:off x="4635485" y="1506823"/>
            <a:ext cx="917531" cy="784830"/>
          </a:xfrm>
          <a:prstGeom prst="rect">
            <a:avLst/>
          </a:prstGeom>
          <a:noFill/>
        </p:spPr>
        <p:txBody>
          <a:bodyPr wrap="square" rtlCol="0">
            <a:spAutoFit/>
          </a:bodyPr>
          <a:lstStyle/>
          <a:p>
            <a:r>
              <a:rPr lang="en-US" altLang="zh-CN" sz="4500" b="1" i="1" dirty="0">
                <a:solidFill>
                  <a:schemeClr val="accent1"/>
                </a:solidFill>
              </a:rPr>
              <a:t>VS</a:t>
            </a:r>
            <a:endParaRPr lang="zh-CN" altLang="en-US" sz="4500" b="1" i="1" dirty="0">
              <a:solidFill>
                <a:schemeClr val="accent1"/>
              </a:solidFill>
            </a:endParaRPr>
          </a:p>
        </p:txBody>
      </p:sp>
    </p:spTree>
    <p:custDataLst>
      <p:tags r:id="rId1"/>
    </p:custDataLst>
    <p:extLst>
      <p:ext uri="{BB962C8B-B14F-4D97-AF65-F5344CB8AC3E}">
        <p14:creationId xmlns:p14="http://schemas.microsoft.com/office/powerpoint/2010/main" val="2371283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30" presetClass="entr" presetSubtype="0" fill="hold" grpId="0" nodeType="with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800" decel="100000"/>
                                        <p:tgtEl>
                                          <p:spTgt spid="14"/>
                                        </p:tgtEl>
                                      </p:cBhvr>
                                    </p:animEffect>
                                    <p:anim calcmode="lin" valueType="num">
                                      <p:cBhvr>
                                        <p:cTn id="21" dur="800" decel="100000" fill="hold"/>
                                        <p:tgtEl>
                                          <p:spTgt spid="14"/>
                                        </p:tgtEl>
                                        <p:attrNameLst>
                                          <p:attrName>style.rotation</p:attrName>
                                        </p:attrNameLst>
                                      </p:cBhvr>
                                      <p:tavLst>
                                        <p:tav tm="0">
                                          <p:val>
                                            <p:fltVal val="-90"/>
                                          </p:val>
                                        </p:tav>
                                        <p:tav tm="100000">
                                          <p:val>
                                            <p:fltVal val="0"/>
                                          </p:val>
                                        </p:tav>
                                      </p:tavLst>
                                    </p:anim>
                                    <p:anim calcmode="lin" valueType="num">
                                      <p:cBhvr>
                                        <p:cTn id="22" dur="800" decel="100000" fill="hold"/>
                                        <p:tgtEl>
                                          <p:spTgt spid="14"/>
                                        </p:tgtEl>
                                        <p:attrNameLst>
                                          <p:attrName>ppt_x</p:attrName>
                                        </p:attrNameLst>
                                      </p:cBhvr>
                                      <p:tavLst>
                                        <p:tav tm="0">
                                          <p:val>
                                            <p:strVal val="#ppt_x+0.4"/>
                                          </p:val>
                                        </p:tav>
                                        <p:tav tm="100000">
                                          <p:val>
                                            <p:strVal val="#ppt_x-0.05"/>
                                          </p:val>
                                        </p:tav>
                                      </p:tavLst>
                                    </p:anim>
                                    <p:anim calcmode="lin" valueType="num">
                                      <p:cBhvr>
                                        <p:cTn id="23" dur="800" decel="100000" fill="hold"/>
                                        <p:tgtEl>
                                          <p:spTgt spid="14"/>
                                        </p:tgtEl>
                                        <p:attrNameLst>
                                          <p:attrName>ppt_y</p:attrName>
                                        </p:attrNameLst>
                                      </p:cBhvr>
                                      <p:tavLst>
                                        <p:tav tm="0">
                                          <p:val>
                                            <p:strVal val="#ppt_y-0.4"/>
                                          </p:val>
                                        </p:tav>
                                        <p:tav tm="100000">
                                          <p:val>
                                            <p:strVal val="#ppt_y+0.1"/>
                                          </p:val>
                                        </p:tav>
                                      </p:tavLst>
                                    </p:anim>
                                    <p:anim calcmode="lin" valueType="num">
                                      <p:cBhvr>
                                        <p:cTn id="24" dur="200" accel="100000" fill="hold">
                                          <p:stCondLst>
                                            <p:cond delay="800"/>
                                          </p:stCondLst>
                                        </p:cTn>
                                        <p:tgtEl>
                                          <p:spTgt spid="14"/>
                                        </p:tgtEl>
                                        <p:attrNameLst>
                                          <p:attrName>ppt_x</p:attrName>
                                        </p:attrNameLst>
                                      </p:cBhvr>
                                      <p:tavLst>
                                        <p:tav tm="0">
                                          <p:val>
                                            <p:strVal val="#ppt_x-0.05"/>
                                          </p:val>
                                        </p:tav>
                                        <p:tav tm="100000">
                                          <p:val>
                                            <p:strVal val="#ppt_x"/>
                                          </p:val>
                                        </p:tav>
                                      </p:tavLst>
                                    </p:anim>
                                    <p:anim calcmode="lin" valueType="num">
                                      <p:cBhvr>
                                        <p:cTn id="25" dur="200" accel="100000" fill="hold">
                                          <p:stCondLst>
                                            <p:cond delay="800"/>
                                          </p:stCondLst>
                                        </p:cTn>
                                        <p:tgtEl>
                                          <p:spTgt spid="14"/>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2"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xmlns="" id="{B041B60F-AAB2-0786-1FC0-8A0B31598F42}"/>
              </a:ext>
            </a:extLst>
          </p:cNvPr>
          <p:cNvGrpSpPr/>
          <p:nvPr/>
        </p:nvGrpSpPr>
        <p:grpSpPr>
          <a:xfrm>
            <a:off x="5738155" y="972096"/>
            <a:ext cx="2824199" cy="1798798"/>
            <a:chOff x="591174" y="1227869"/>
            <a:chExt cx="3765599" cy="2398397"/>
          </a:xfrm>
        </p:grpSpPr>
        <p:pic>
          <p:nvPicPr>
            <p:cNvPr id="59" name="图片 58" descr="图片包含 文本&#10;&#10;描述已自动生成">
              <a:extLst>
                <a:ext uri="{FF2B5EF4-FFF2-40B4-BE49-F238E27FC236}">
                  <a16:creationId xmlns:a16="http://schemas.microsoft.com/office/drawing/2014/main" xmlns="" id="{F6AAC3AD-6CBF-B4BF-E4EA-B8E8A3B3E2C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1174" y="1227869"/>
              <a:ext cx="3765599" cy="2028381"/>
            </a:xfrm>
            <a:prstGeom prst="rect">
              <a:avLst/>
            </a:prstGeom>
          </p:spPr>
        </p:pic>
        <p:sp>
          <p:nvSpPr>
            <p:cNvPr id="60" name="文本框 59">
              <a:extLst>
                <a:ext uri="{FF2B5EF4-FFF2-40B4-BE49-F238E27FC236}">
                  <a16:creationId xmlns:a16="http://schemas.microsoft.com/office/drawing/2014/main" xmlns="" id="{60A929B3-5EC2-12ED-8AC9-D8C403EF51BA}"/>
                </a:ext>
              </a:extLst>
            </p:cNvPr>
            <p:cNvSpPr txBox="1"/>
            <p:nvPr/>
          </p:nvSpPr>
          <p:spPr>
            <a:xfrm>
              <a:off x="1440493" y="3256934"/>
              <a:ext cx="2461364" cy="369332"/>
            </a:xfrm>
            <a:prstGeom prst="rect">
              <a:avLst/>
            </a:prstGeom>
            <a:noFill/>
          </p:spPr>
          <p:txBody>
            <a:bodyPr wrap="square" rtlCol="0">
              <a:spAutoFit/>
            </a:bodyPr>
            <a:lstStyle/>
            <a:p>
              <a:pPr algn="ctr"/>
              <a:r>
                <a:rPr lang="en-US" altLang="zh-CN" sz="1200" b="1" dirty="0"/>
                <a:t>IPv6</a:t>
              </a:r>
              <a:r>
                <a:rPr lang="zh-CN" altLang="en-US" sz="1200" b="1" dirty="0"/>
                <a:t>数据报首部格式</a:t>
              </a:r>
            </a:p>
          </p:txBody>
        </p:sp>
      </p:grpSp>
      <p:sp>
        <p:nvSpPr>
          <p:cNvPr id="4" name="矩形 3">
            <a:extLst>
              <a:ext uri="{FF2B5EF4-FFF2-40B4-BE49-F238E27FC236}">
                <a16:creationId xmlns:a16="http://schemas.microsoft.com/office/drawing/2014/main" xmlns="" id="{0299C6FC-BA7F-63A5-CBDC-23D12329B841}"/>
              </a:ext>
            </a:extLst>
          </p:cNvPr>
          <p:cNvSpPr/>
          <p:nvPr/>
        </p:nvSpPr>
        <p:spPr>
          <a:xfrm>
            <a:off x="4572001" y="2901335"/>
            <a:ext cx="3930041" cy="761747"/>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350" b="1" dirty="0"/>
              <a:t>取消了首部检验和字段，这样可以加快路由器处理</a:t>
            </a:r>
            <a:r>
              <a:rPr lang="en-US" altLang="zh-CN" sz="1350" b="1" dirty="0"/>
              <a:t>IPv6</a:t>
            </a:r>
            <a:r>
              <a:rPr lang="zh-CN" altLang="en-US" sz="1350" b="1" dirty="0"/>
              <a:t>数据报的速度。</a:t>
            </a:r>
          </a:p>
        </p:txBody>
      </p:sp>
      <p:sp>
        <p:nvSpPr>
          <p:cNvPr id="2" name="矩形 1">
            <a:extLst>
              <a:ext uri="{FF2B5EF4-FFF2-40B4-BE49-F238E27FC236}">
                <a16:creationId xmlns:a16="http://schemas.microsoft.com/office/drawing/2014/main" xmlns="" id="{4566DBEE-2B32-CAB9-D361-25E714D35E4A}"/>
              </a:ext>
            </a:extLst>
          </p:cNvPr>
          <p:cNvSpPr/>
          <p:nvPr/>
        </p:nvSpPr>
        <p:spPr>
          <a:xfrm>
            <a:off x="2682133" y="1432664"/>
            <a:ext cx="1479640" cy="126827"/>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62" name="组合 61">
            <a:extLst>
              <a:ext uri="{FF2B5EF4-FFF2-40B4-BE49-F238E27FC236}">
                <a16:creationId xmlns:a16="http://schemas.microsoft.com/office/drawing/2014/main" xmlns="" id="{EAE21A89-BC8D-3CF7-027B-6B67CD7F597A}"/>
              </a:ext>
            </a:extLst>
          </p:cNvPr>
          <p:cNvGrpSpPr/>
          <p:nvPr/>
        </p:nvGrpSpPr>
        <p:grpSpPr>
          <a:xfrm>
            <a:off x="228600" y="955513"/>
            <a:ext cx="4051783" cy="2069810"/>
            <a:chOff x="6321468" y="866520"/>
            <a:chExt cx="5402377" cy="2759746"/>
          </a:xfrm>
        </p:grpSpPr>
        <p:pic>
          <p:nvPicPr>
            <p:cNvPr id="27" name="图片 26" descr="图片包含 形状&#10;&#10;描述已自动生成">
              <a:extLst>
                <a:ext uri="{FF2B5EF4-FFF2-40B4-BE49-F238E27FC236}">
                  <a16:creationId xmlns:a16="http://schemas.microsoft.com/office/drawing/2014/main" xmlns="" id="{ADEBBBFE-A6C7-7864-95F6-8086DFE3E699}"/>
                </a:ext>
              </a:extLst>
            </p:cNvPr>
            <p:cNvPicPr>
              <a:picLocks noGrp="1" noRot="1" noChangeAspect="1" noMove="1" noResize="1" noEditPoints="1" noAdjustHandles="1" noChangeArrowheads="1" noChangeShapeType="1" noCrop="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321468" y="866520"/>
              <a:ext cx="5402377" cy="2389730"/>
            </a:xfrm>
            <a:prstGeom prst="rect">
              <a:avLst/>
            </a:prstGeom>
          </p:spPr>
        </p:pic>
        <p:sp>
          <p:nvSpPr>
            <p:cNvPr id="64" name="文本框 63">
              <a:extLst>
                <a:ext uri="{FF2B5EF4-FFF2-40B4-BE49-F238E27FC236}">
                  <a16:creationId xmlns:a16="http://schemas.microsoft.com/office/drawing/2014/main" xmlns="" id="{B533840C-7950-4899-5F25-3414FC392478}"/>
                </a:ext>
              </a:extLst>
            </p:cNvPr>
            <p:cNvSpPr txBox="1"/>
            <p:nvPr/>
          </p:nvSpPr>
          <p:spPr>
            <a:xfrm>
              <a:off x="8112689" y="3256934"/>
              <a:ext cx="2461364" cy="369332"/>
            </a:xfrm>
            <a:prstGeom prst="rect">
              <a:avLst/>
            </a:prstGeom>
            <a:noFill/>
          </p:spPr>
          <p:txBody>
            <a:bodyPr wrap="square" rtlCol="0">
              <a:spAutoFit/>
            </a:bodyPr>
            <a:lstStyle/>
            <a:p>
              <a:pPr algn="ctr"/>
              <a:r>
                <a:rPr lang="en-US" altLang="zh-CN" sz="1200" b="1" dirty="0"/>
                <a:t>IPv4</a:t>
              </a:r>
              <a:r>
                <a:rPr lang="zh-CN" altLang="en-US" sz="1200" b="1" dirty="0"/>
                <a:t>数据报首部格式</a:t>
              </a:r>
            </a:p>
          </p:txBody>
        </p:sp>
      </p:grpSp>
      <p:sp>
        <p:nvSpPr>
          <p:cNvPr id="63" name="文本框 62">
            <a:extLst>
              <a:ext uri="{FF2B5EF4-FFF2-40B4-BE49-F238E27FC236}">
                <a16:creationId xmlns:a16="http://schemas.microsoft.com/office/drawing/2014/main" xmlns="" id="{C81A1197-61E5-FF4B-5283-4C8AB2B343BD}"/>
              </a:ext>
            </a:extLst>
          </p:cNvPr>
          <p:cNvSpPr txBox="1">
            <a:spLocks noGrp="1" noRot="1" noMove="1" noResize="1" noEditPoints="1" noAdjustHandles="1" noChangeArrowheads="1" noChangeShapeType="1"/>
          </p:cNvSpPr>
          <p:nvPr/>
        </p:nvSpPr>
        <p:spPr>
          <a:xfrm>
            <a:off x="4635485" y="1506823"/>
            <a:ext cx="917531" cy="784830"/>
          </a:xfrm>
          <a:prstGeom prst="rect">
            <a:avLst/>
          </a:prstGeom>
          <a:noFill/>
        </p:spPr>
        <p:txBody>
          <a:bodyPr wrap="square" rtlCol="0">
            <a:spAutoFit/>
          </a:bodyPr>
          <a:lstStyle/>
          <a:p>
            <a:r>
              <a:rPr lang="en-US" altLang="zh-CN" sz="4500" b="1" i="1" dirty="0">
                <a:solidFill>
                  <a:schemeClr val="accent1"/>
                </a:solidFill>
              </a:rPr>
              <a:t>VS</a:t>
            </a:r>
            <a:endParaRPr lang="zh-CN" altLang="en-US" sz="4500" b="1" i="1" dirty="0">
              <a:solidFill>
                <a:schemeClr val="accent1"/>
              </a:solidFill>
            </a:endParaRPr>
          </a:p>
        </p:txBody>
      </p:sp>
    </p:spTree>
    <p:custDataLst>
      <p:tags r:id="rId1"/>
    </p:custDataLst>
    <p:extLst>
      <p:ext uri="{BB962C8B-B14F-4D97-AF65-F5344CB8AC3E}">
        <p14:creationId xmlns:p14="http://schemas.microsoft.com/office/powerpoint/2010/main" val="167347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a:extLst>
              <a:ext uri="{FF2B5EF4-FFF2-40B4-BE49-F238E27FC236}">
                <a16:creationId xmlns:a16="http://schemas.microsoft.com/office/drawing/2014/main" xmlns="" id="{B041B60F-AAB2-0786-1FC0-8A0B31598F42}"/>
              </a:ext>
            </a:extLst>
          </p:cNvPr>
          <p:cNvGrpSpPr/>
          <p:nvPr/>
        </p:nvGrpSpPr>
        <p:grpSpPr>
          <a:xfrm>
            <a:off x="5738155" y="972096"/>
            <a:ext cx="2824199" cy="1798798"/>
            <a:chOff x="591174" y="1227869"/>
            <a:chExt cx="3765599" cy="2398397"/>
          </a:xfrm>
        </p:grpSpPr>
        <p:pic>
          <p:nvPicPr>
            <p:cNvPr id="59" name="图片 58" descr="图片包含 文本&#10;&#10;描述已自动生成">
              <a:extLst>
                <a:ext uri="{FF2B5EF4-FFF2-40B4-BE49-F238E27FC236}">
                  <a16:creationId xmlns:a16="http://schemas.microsoft.com/office/drawing/2014/main" xmlns="" id="{F6AAC3AD-6CBF-B4BF-E4EA-B8E8A3B3E2C0}"/>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91174" y="1227869"/>
              <a:ext cx="3765599" cy="2028381"/>
            </a:xfrm>
            <a:prstGeom prst="rect">
              <a:avLst/>
            </a:prstGeom>
          </p:spPr>
        </p:pic>
        <p:sp>
          <p:nvSpPr>
            <p:cNvPr id="60" name="文本框 59">
              <a:extLst>
                <a:ext uri="{FF2B5EF4-FFF2-40B4-BE49-F238E27FC236}">
                  <a16:creationId xmlns:a16="http://schemas.microsoft.com/office/drawing/2014/main" xmlns="" id="{60A929B3-5EC2-12ED-8AC9-D8C403EF51BA}"/>
                </a:ext>
              </a:extLst>
            </p:cNvPr>
            <p:cNvSpPr txBox="1"/>
            <p:nvPr/>
          </p:nvSpPr>
          <p:spPr>
            <a:xfrm>
              <a:off x="1440493" y="3256934"/>
              <a:ext cx="2461364" cy="369332"/>
            </a:xfrm>
            <a:prstGeom prst="rect">
              <a:avLst/>
            </a:prstGeom>
            <a:noFill/>
          </p:spPr>
          <p:txBody>
            <a:bodyPr wrap="square" rtlCol="0">
              <a:spAutoFit/>
            </a:bodyPr>
            <a:lstStyle/>
            <a:p>
              <a:pPr algn="ctr"/>
              <a:r>
                <a:rPr lang="en-US" altLang="zh-CN" sz="1200" b="1" dirty="0"/>
                <a:t>IPv6</a:t>
              </a:r>
              <a:r>
                <a:rPr lang="zh-CN" altLang="en-US" sz="1200" b="1" dirty="0"/>
                <a:t>数据报首部格式</a:t>
              </a:r>
            </a:p>
          </p:txBody>
        </p:sp>
      </p:grpSp>
      <p:sp>
        <p:nvSpPr>
          <p:cNvPr id="4" name="矩形 3">
            <a:extLst>
              <a:ext uri="{FF2B5EF4-FFF2-40B4-BE49-F238E27FC236}">
                <a16:creationId xmlns:a16="http://schemas.microsoft.com/office/drawing/2014/main" xmlns="" id="{0299C6FC-BA7F-63A5-CBDC-23D12329B841}"/>
              </a:ext>
            </a:extLst>
          </p:cNvPr>
          <p:cNvSpPr/>
          <p:nvPr/>
        </p:nvSpPr>
        <p:spPr>
          <a:xfrm>
            <a:off x="4572001" y="2901335"/>
            <a:ext cx="3930041" cy="490088"/>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350" b="1" dirty="0"/>
              <a:t>取消了选项字段，改用扩展首部来实现选项功能。</a:t>
            </a:r>
          </a:p>
        </p:txBody>
      </p:sp>
      <p:sp>
        <p:nvSpPr>
          <p:cNvPr id="2" name="矩形 1">
            <a:extLst>
              <a:ext uri="{FF2B5EF4-FFF2-40B4-BE49-F238E27FC236}">
                <a16:creationId xmlns:a16="http://schemas.microsoft.com/office/drawing/2014/main" xmlns="" id="{4566DBEE-2B32-CAB9-D361-25E714D35E4A}"/>
              </a:ext>
            </a:extLst>
          </p:cNvPr>
          <p:cNvSpPr/>
          <p:nvPr/>
        </p:nvSpPr>
        <p:spPr>
          <a:xfrm>
            <a:off x="1141435" y="1930573"/>
            <a:ext cx="3025035" cy="779094"/>
          </a:xfrm>
          <a:prstGeom prst="rect">
            <a:avLst/>
          </a:prstGeom>
          <a:solidFill>
            <a:schemeClr val="accent1"/>
          </a:solidFill>
          <a:ln w="12700">
            <a:solidFill>
              <a:schemeClr val="accent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62" name="组合 61">
            <a:extLst>
              <a:ext uri="{FF2B5EF4-FFF2-40B4-BE49-F238E27FC236}">
                <a16:creationId xmlns:a16="http://schemas.microsoft.com/office/drawing/2014/main" xmlns="" id="{EAE21A89-BC8D-3CF7-027B-6B67CD7F597A}"/>
              </a:ext>
            </a:extLst>
          </p:cNvPr>
          <p:cNvGrpSpPr/>
          <p:nvPr/>
        </p:nvGrpSpPr>
        <p:grpSpPr>
          <a:xfrm>
            <a:off x="228600" y="955513"/>
            <a:ext cx="4051783" cy="2069810"/>
            <a:chOff x="6321468" y="866520"/>
            <a:chExt cx="5402377" cy="2759746"/>
          </a:xfrm>
        </p:grpSpPr>
        <p:pic>
          <p:nvPicPr>
            <p:cNvPr id="27" name="图片 26" descr="图片包含 形状&#10;&#10;描述已自动生成">
              <a:extLst>
                <a:ext uri="{FF2B5EF4-FFF2-40B4-BE49-F238E27FC236}">
                  <a16:creationId xmlns:a16="http://schemas.microsoft.com/office/drawing/2014/main" xmlns="" id="{ADEBBBFE-A6C7-7864-95F6-8086DFE3E699}"/>
                </a:ext>
              </a:extLst>
            </p:cNvPr>
            <p:cNvPicPr>
              <a:picLocks noGrp="1" noRot="1" noChangeAspect="1" noMove="1" noResize="1" noEditPoints="1" noAdjustHandles="1" noChangeArrowheads="1" noChangeShapeType="1" noCrop="1"/>
            </p:cNvPicPr>
            <p:nvPr/>
          </p:nvPicPr>
          <p:blipFill>
            <a:blip r:embed="rId4"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tretch>
              <a:fillRect/>
            </a:stretch>
          </p:blipFill>
          <p:spPr>
            <a:xfrm>
              <a:off x="6321468" y="866520"/>
              <a:ext cx="5402377" cy="2389730"/>
            </a:xfrm>
            <a:prstGeom prst="rect">
              <a:avLst/>
            </a:prstGeom>
          </p:spPr>
        </p:pic>
        <p:sp>
          <p:nvSpPr>
            <p:cNvPr id="64" name="文本框 63">
              <a:extLst>
                <a:ext uri="{FF2B5EF4-FFF2-40B4-BE49-F238E27FC236}">
                  <a16:creationId xmlns:a16="http://schemas.microsoft.com/office/drawing/2014/main" xmlns="" id="{B533840C-7950-4899-5F25-3414FC392478}"/>
                </a:ext>
              </a:extLst>
            </p:cNvPr>
            <p:cNvSpPr txBox="1"/>
            <p:nvPr/>
          </p:nvSpPr>
          <p:spPr>
            <a:xfrm>
              <a:off x="8112689" y="3256934"/>
              <a:ext cx="2461364" cy="369332"/>
            </a:xfrm>
            <a:prstGeom prst="rect">
              <a:avLst/>
            </a:prstGeom>
            <a:noFill/>
          </p:spPr>
          <p:txBody>
            <a:bodyPr wrap="square" rtlCol="0">
              <a:spAutoFit/>
            </a:bodyPr>
            <a:lstStyle/>
            <a:p>
              <a:pPr algn="ctr"/>
              <a:r>
                <a:rPr lang="en-US" altLang="zh-CN" sz="1200" b="1" dirty="0"/>
                <a:t>IPv4</a:t>
              </a:r>
              <a:r>
                <a:rPr lang="zh-CN" altLang="en-US" sz="1200" b="1" dirty="0"/>
                <a:t>数据报首部格式</a:t>
              </a:r>
            </a:p>
          </p:txBody>
        </p:sp>
      </p:grpSp>
      <p:sp>
        <p:nvSpPr>
          <p:cNvPr id="63" name="文本框 62">
            <a:extLst>
              <a:ext uri="{FF2B5EF4-FFF2-40B4-BE49-F238E27FC236}">
                <a16:creationId xmlns:a16="http://schemas.microsoft.com/office/drawing/2014/main" xmlns="" id="{C81A1197-61E5-FF4B-5283-4C8AB2B343BD}"/>
              </a:ext>
            </a:extLst>
          </p:cNvPr>
          <p:cNvSpPr txBox="1">
            <a:spLocks noGrp="1" noRot="1" noMove="1" noResize="1" noEditPoints="1" noAdjustHandles="1" noChangeArrowheads="1" noChangeShapeType="1"/>
          </p:cNvSpPr>
          <p:nvPr/>
        </p:nvSpPr>
        <p:spPr>
          <a:xfrm>
            <a:off x="4635485" y="1506823"/>
            <a:ext cx="917531" cy="784830"/>
          </a:xfrm>
          <a:prstGeom prst="rect">
            <a:avLst/>
          </a:prstGeom>
          <a:noFill/>
        </p:spPr>
        <p:txBody>
          <a:bodyPr wrap="square" rtlCol="0">
            <a:spAutoFit/>
          </a:bodyPr>
          <a:lstStyle/>
          <a:p>
            <a:r>
              <a:rPr lang="en-US" altLang="zh-CN" sz="4500" b="1" i="1" dirty="0">
                <a:solidFill>
                  <a:schemeClr val="accent1"/>
                </a:solidFill>
              </a:rPr>
              <a:t>VS</a:t>
            </a:r>
            <a:endParaRPr lang="zh-CN" altLang="en-US" sz="4500" b="1" i="1" dirty="0">
              <a:solidFill>
                <a:schemeClr val="accent1"/>
              </a:solidFill>
            </a:endParaRPr>
          </a:p>
        </p:txBody>
      </p:sp>
    </p:spTree>
    <p:custDataLst>
      <p:tags r:id="rId1"/>
    </p:custDataLst>
    <p:extLst>
      <p:ext uri="{BB962C8B-B14F-4D97-AF65-F5344CB8AC3E}">
        <p14:creationId xmlns:p14="http://schemas.microsoft.com/office/powerpoint/2010/main" val="215215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800" decel="100000"/>
                                        <p:tgtEl>
                                          <p:spTgt spid="2"/>
                                        </p:tgtEl>
                                      </p:cBhvr>
                                    </p:animEffect>
                                    <p:anim calcmode="lin" valueType="num">
                                      <p:cBhvr>
                                        <p:cTn id="8" dur="800" decel="100000" fill="hold"/>
                                        <p:tgtEl>
                                          <p:spTgt spid="2"/>
                                        </p:tgtEl>
                                        <p:attrNameLst>
                                          <p:attrName>style.rotation</p:attrName>
                                        </p:attrNameLst>
                                      </p:cBhvr>
                                      <p:tavLst>
                                        <p:tav tm="0">
                                          <p:val>
                                            <p:fltVal val="-90"/>
                                          </p:val>
                                        </p:tav>
                                        <p:tav tm="100000">
                                          <p:val>
                                            <p:fltVal val="0"/>
                                          </p:val>
                                        </p:tav>
                                      </p:tavLst>
                                    </p:anim>
                                    <p:anim calcmode="lin" valueType="num">
                                      <p:cBhvr>
                                        <p:cTn id="9" dur="800" decel="100000" fill="hold"/>
                                        <p:tgtEl>
                                          <p:spTgt spid="2"/>
                                        </p:tgtEl>
                                        <p:attrNameLst>
                                          <p:attrName>ppt_x</p:attrName>
                                        </p:attrNameLst>
                                      </p:cBhvr>
                                      <p:tavLst>
                                        <p:tav tm="0">
                                          <p:val>
                                            <p:strVal val="#ppt_x+0.4"/>
                                          </p:val>
                                        </p:tav>
                                        <p:tav tm="100000">
                                          <p:val>
                                            <p:strVal val="#ppt_x-0.05"/>
                                          </p:val>
                                        </p:tav>
                                      </p:tavLst>
                                    </p:anim>
                                    <p:anim calcmode="lin" valueType="num">
                                      <p:cBhvr>
                                        <p:cTn id="10" dur="800" decel="100000" fill="hold"/>
                                        <p:tgtEl>
                                          <p:spTgt spid="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
                                        </p:tgtEl>
                                        <p:attrNameLst>
                                          <p:attrName>ppt_y</p:attrName>
                                        </p:attrNameLst>
                                      </p:cBhvr>
                                      <p:tavLst>
                                        <p:tav tm="0">
                                          <p:val>
                                            <p:strVal val="#ppt_y+0.1"/>
                                          </p:val>
                                        </p:tav>
                                        <p:tav tm="100000">
                                          <p:val>
                                            <p:strVal val="#ppt_y"/>
                                          </p:val>
                                        </p:tav>
                                      </p:tavLst>
                                    </p:anim>
                                  </p:childTnLst>
                                </p:cTn>
                              </p:par>
                              <p:par>
                                <p:cTn id="13" presetID="47"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xmlns="" id="{229EF6A6-EEE5-E102-D27B-CA31BC8CE52D}"/>
              </a:ext>
            </a:extLst>
          </p:cNvPr>
          <p:cNvSpPr/>
          <p:nvPr/>
        </p:nvSpPr>
        <p:spPr>
          <a:xfrm>
            <a:off x="1385693" y="1329325"/>
            <a:ext cx="333505" cy="159707"/>
          </a:xfrm>
          <a:prstGeom prst="rect">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Impact" panose="020B0806030902050204" pitchFamily="34" charset="0"/>
                </a:rPr>
                <a:t>01</a:t>
              </a:r>
              <a:endParaRPr lang="zh-CN" altLang="en-US" sz="120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9" name="组合 8">
            <a:extLst>
              <a:ext uri="{FF2B5EF4-FFF2-40B4-BE49-F238E27FC236}">
                <a16:creationId xmlns:a16="http://schemas.microsoft.com/office/drawing/2014/main" xmlns="" id="{6B7FA3CC-C262-0C30-1CE8-C70E983819D9}"/>
              </a:ext>
            </a:extLst>
          </p:cNvPr>
          <p:cNvGrpSpPr>
            <a:grpSpLocks noGrp="1" noUngrp="1" noRot="1" noMove="1" noResize="1"/>
          </p:cNvGrpSpPr>
          <p:nvPr/>
        </p:nvGrpSpPr>
        <p:grpSpPr>
          <a:xfrm>
            <a:off x="108163" y="1132517"/>
            <a:ext cx="4463837" cy="3605948"/>
            <a:chOff x="144217" y="1315868"/>
            <a:chExt cx="5951783" cy="4807931"/>
          </a:xfrm>
        </p:grpSpPr>
        <p:pic>
          <p:nvPicPr>
            <p:cNvPr id="7" name="图片 6" descr="图片包含 表格&#10;&#10;描述已自动生成">
              <a:extLst>
                <a:ext uri="{FF2B5EF4-FFF2-40B4-BE49-F238E27FC236}">
                  <a16:creationId xmlns:a16="http://schemas.microsoft.com/office/drawing/2014/main" xmlns="" id="{ABA266DE-B194-758B-80E0-09344C0D935F}"/>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44217" y="1315868"/>
              <a:ext cx="5951783" cy="4241363"/>
            </a:xfrm>
            <a:prstGeom prst="rect">
              <a:avLst/>
            </a:prstGeom>
          </p:spPr>
        </p:pic>
        <p:sp>
          <p:nvSpPr>
            <p:cNvPr id="8" name="文本框 7">
              <a:extLst>
                <a:ext uri="{FF2B5EF4-FFF2-40B4-BE49-F238E27FC236}">
                  <a16:creationId xmlns:a16="http://schemas.microsoft.com/office/drawing/2014/main" xmlns="" id="{FB3CA3B3-1E47-1687-FA49-DF96854219CC}"/>
                </a:ext>
              </a:extLst>
            </p:cNvPr>
            <p:cNvSpPr txBox="1">
              <a:spLocks noGrp="1" noRot="1" noMove="1" noResize="1" noEditPoints="1" noAdjustHandles="1" noChangeArrowheads="1" noChangeShapeType="1"/>
            </p:cNvSpPr>
            <p:nvPr/>
          </p:nvSpPr>
          <p:spPr>
            <a:xfrm>
              <a:off x="2424788" y="5723690"/>
              <a:ext cx="2179529" cy="400109"/>
            </a:xfrm>
            <a:prstGeom prst="rect">
              <a:avLst/>
            </a:prstGeom>
            <a:noFill/>
          </p:spPr>
          <p:txBody>
            <a:bodyPr wrap="square" rtlCol="0">
              <a:spAutoFit/>
            </a:bodyPr>
            <a:lstStyle/>
            <a:p>
              <a:pPr algn="ctr"/>
              <a:r>
                <a:rPr lang="en-US" altLang="zh-CN" sz="1350" b="1" dirty="0"/>
                <a:t>IPv6</a:t>
              </a:r>
              <a:r>
                <a:rPr lang="zh-CN" altLang="en-US" sz="1350" b="1" dirty="0"/>
                <a:t>数据报格式</a:t>
              </a:r>
            </a:p>
          </p:txBody>
        </p:sp>
      </p:grpSp>
      <p:sp>
        <p:nvSpPr>
          <p:cNvPr id="21" name="íşlïḍè">
            <a:extLst>
              <a:ext uri="{FF2B5EF4-FFF2-40B4-BE49-F238E27FC236}">
                <a16:creationId xmlns:a16="http://schemas.microsoft.com/office/drawing/2014/main" xmlns="" id="{361093DE-A964-511B-4DA7-8063C1B6A99B}"/>
              </a:ext>
            </a:extLst>
          </p:cNvPr>
          <p:cNvSpPr txBox="1"/>
          <p:nvPr/>
        </p:nvSpPr>
        <p:spPr>
          <a:xfrm>
            <a:off x="4834633" y="702251"/>
            <a:ext cx="4080768" cy="519037"/>
          </a:xfrm>
          <a:prstGeom prst="rect">
            <a:avLst/>
          </a:prstGeom>
          <a:noFill/>
        </p:spPr>
        <p:txBody>
          <a:bodyPr wrap="square" lIns="68580" tIns="34290" rIns="68580" bIns="34290" anchor="ctr">
            <a:noAutofit/>
          </a:bodyPr>
          <a:lstStyle/>
          <a:p>
            <a:r>
              <a:rPr lang="zh-CN" altLang="en-US" sz="1350" b="1" dirty="0"/>
              <a:t>版本字段：长度为</a:t>
            </a:r>
            <a:r>
              <a:rPr lang="en-US" altLang="zh-CN" sz="1350" b="1" dirty="0"/>
              <a:t>4</a:t>
            </a:r>
            <a:r>
              <a:rPr lang="zh-CN" altLang="en-US" sz="1350" b="1" dirty="0"/>
              <a:t>比特，用来表示</a:t>
            </a:r>
            <a:r>
              <a:rPr lang="en-US" altLang="zh-CN" sz="1350" b="1" dirty="0"/>
              <a:t>IP</a:t>
            </a:r>
            <a:r>
              <a:rPr lang="zh-CN" altLang="en-US" sz="1350" b="1" dirty="0"/>
              <a:t>协议的版本。对于</a:t>
            </a:r>
            <a:r>
              <a:rPr lang="en-US" altLang="zh-CN" sz="1350" b="1" dirty="0"/>
              <a:t>IPv6</a:t>
            </a:r>
            <a:r>
              <a:rPr lang="zh-CN" altLang="en-US" sz="1350" b="1" dirty="0"/>
              <a:t>该字段的值是</a:t>
            </a:r>
            <a:r>
              <a:rPr lang="en-US" altLang="zh-CN" sz="1350" b="1" dirty="0"/>
              <a:t>6</a:t>
            </a:r>
            <a:r>
              <a:rPr lang="zh-CN" altLang="en-US" sz="1350" b="1" dirty="0"/>
              <a:t>。</a:t>
            </a:r>
            <a:endParaRPr lang="en-US" altLang="zh-CN" sz="1350" b="1" dirty="0"/>
          </a:p>
        </p:txBody>
      </p:sp>
      <p:sp>
        <p:nvSpPr>
          <p:cNvPr id="22" name="矩形 21">
            <a:extLst>
              <a:ext uri="{FF2B5EF4-FFF2-40B4-BE49-F238E27FC236}">
                <a16:creationId xmlns:a16="http://schemas.microsoft.com/office/drawing/2014/main" xmlns="" id="{28B9CF93-8BC4-B1FA-BD4D-E819464C124A}"/>
              </a:ext>
            </a:extLst>
          </p:cNvPr>
          <p:cNvSpPr/>
          <p:nvPr/>
        </p:nvSpPr>
        <p:spPr>
          <a:xfrm>
            <a:off x="4641901" y="756551"/>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ustDataLst>
      <p:tags r:id="rId1"/>
    </p:custDataLst>
    <p:extLst>
      <p:ext uri="{BB962C8B-B14F-4D97-AF65-F5344CB8AC3E}">
        <p14:creationId xmlns:p14="http://schemas.microsoft.com/office/powerpoint/2010/main" val="3694212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800" decel="100000"/>
                                        <p:tgtEl>
                                          <p:spTgt spid="9"/>
                                        </p:tgtEl>
                                      </p:cBhvr>
                                    </p:animEffect>
                                    <p:anim calcmode="lin" valueType="num">
                                      <p:cBhvr>
                                        <p:cTn id="8" dur="800" decel="100000" fill="hold"/>
                                        <p:tgtEl>
                                          <p:spTgt spid="9"/>
                                        </p:tgtEl>
                                        <p:attrNameLst>
                                          <p:attrName>style.rotation</p:attrName>
                                        </p:attrNameLst>
                                      </p:cBhvr>
                                      <p:tavLst>
                                        <p:tav tm="0">
                                          <p:val>
                                            <p:fltVal val="-90"/>
                                          </p:val>
                                        </p:tav>
                                        <p:tav tm="100000">
                                          <p:val>
                                            <p:fltVal val="0"/>
                                          </p:val>
                                        </p:tav>
                                      </p:tavLst>
                                    </p:anim>
                                    <p:anim calcmode="lin" valueType="num">
                                      <p:cBhvr>
                                        <p:cTn id="9" dur="800" decel="100000" fill="hold"/>
                                        <p:tgtEl>
                                          <p:spTgt spid="9"/>
                                        </p:tgtEl>
                                        <p:attrNameLst>
                                          <p:attrName>ppt_x</p:attrName>
                                        </p:attrNameLst>
                                      </p:cBhvr>
                                      <p:tavLst>
                                        <p:tav tm="0">
                                          <p:val>
                                            <p:strVal val="#ppt_x+0.4"/>
                                          </p:val>
                                        </p:tav>
                                        <p:tav tm="100000">
                                          <p:val>
                                            <p:strVal val="#ppt_x-0.05"/>
                                          </p:val>
                                        </p:tav>
                                      </p:tavLst>
                                    </p:anim>
                                    <p:anim calcmode="lin" valueType="num">
                                      <p:cBhvr>
                                        <p:cTn id="10" dur="800" decel="100000" fill="hold"/>
                                        <p:tgtEl>
                                          <p:spTgt spid="9"/>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9"/>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9"/>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par>
                                <p:cTn id="18" presetID="49" presetClass="entr" presetSubtype="0" decel="10000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p:cTn id="20" dur="500" fill="hold"/>
                                        <p:tgtEl>
                                          <p:spTgt spid="22"/>
                                        </p:tgtEl>
                                        <p:attrNameLst>
                                          <p:attrName>ppt_w</p:attrName>
                                        </p:attrNameLst>
                                      </p:cBhvr>
                                      <p:tavLst>
                                        <p:tav tm="0">
                                          <p:val>
                                            <p:fltVal val="0"/>
                                          </p:val>
                                        </p:tav>
                                        <p:tav tm="100000">
                                          <p:val>
                                            <p:strVal val="#ppt_w"/>
                                          </p:val>
                                        </p:tav>
                                      </p:tavLst>
                                    </p:anim>
                                    <p:anim calcmode="lin" valueType="num">
                                      <p:cBhvr>
                                        <p:cTn id="21" dur="500" fill="hold"/>
                                        <p:tgtEl>
                                          <p:spTgt spid="22"/>
                                        </p:tgtEl>
                                        <p:attrNameLst>
                                          <p:attrName>ppt_h</p:attrName>
                                        </p:attrNameLst>
                                      </p:cBhvr>
                                      <p:tavLst>
                                        <p:tav tm="0">
                                          <p:val>
                                            <p:fltVal val="0"/>
                                          </p:val>
                                        </p:tav>
                                        <p:tav tm="100000">
                                          <p:val>
                                            <p:strVal val="#ppt_h"/>
                                          </p:val>
                                        </p:tav>
                                      </p:tavLst>
                                    </p:anim>
                                    <p:anim calcmode="lin" valueType="num">
                                      <p:cBhvr>
                                        <p:cTn id="22" dur="500" fill="hold"/>
                                        <p:tgtEl>
                                          <p:spTgt spid="22"/>
                                        </p:tgtEl>
                                        <p:attrNameLst>
                                          <p:attrName>style.rotation</p:attrName>
                                        </p:attrNameLst>
                                      </p:cBhvr>
                                      <p:tavLst>
                                        <p:tav tm="0">
                                          <p:val>
                                            <p:fltVal val="360"/>
                                          </p:val>
                                        </p:tav>
                                        <p:tav tm="100000">
                                          <p:val>
                                            <p:fltVal val="0"/>
                                          </p:val>
                                        </p:tav>
                                      </p:tavLst>
                                    </p:anim>
                                    <p:animEffect transition="in" filter="fade">
                                      <p:cBhvr>
                                        <p:cTn id="23" dur="500"/>
                                        <p:tgtEl>
                                          <p:spTgt spid="22"/>
                                        </p:tgtEl>
                                      </p:cBhvr>
                                    </p:animEffect>
                                  </p:childTnLst>
                                </p:cTn>
                              </p:par>
                            </p:childTnLst>
                          </p:cTn>
                        </p:par>
                        <p:par>
                          <p:cTn id="24" fill="hold">
                            <p:stCondLst>
                              <p:cond delay="500"/>
                            </p:stCondLst>
                            <p:childTnLst>
                              <p:par>
                                <p:cTn id="25" presetID="1" presetClass="entr" presetSubtype="0" fill="hold" grpId="0" nodeType="afterEffect">
                                  <p:stCondLst>
                                    <p:cond delay="0"/>
                                  </p:stCondLst>
                                  <p:iterate type="lt">
                                    <p:tmAbs val="100"/>
                                  </p:iterate>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xmlns="" id="{229EF6A6-EEE5-E102-D27B-CA31BC8CE52D}"/>
              </a:ext>
            </a:extLst>
          </p:cNvPr>
          <p:cNvSpPr/>
          <p:nvPr/>
        </p:nvSpPr>
        <p:spPr>
          <a:xfrm>
            <a:off x="1789657" y="1329325"/>
            <a:ext cx="690497" cy="159707"/>
          </a:xfrm>
          <a:prstGeom prst="rect">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50" dirty="0">
                  <a:latin typeface="Impact" panose="020B0806030902050204" pitchFamily="34" charset="0"/>
                </a:rPr>
                <a:t>01</a:t>
              </a:r>
              <a:endParaRPr lang="zh-CN" altLang="en-US" sz="165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9" name="组合 8">
            <a:extLst>
              <a:ext uri="{FF2B5EF4-FFF2-40B4-BE49-F238E27FC236}">
                <a16:creationId xmlns:a16="http://schemas.microsoft.com/office/drawing/2014/main" xmlns="" id="{6B7FA3CC-C262-0C30-1CE8-C70E983819D9}"/>
              </a:ext>
            </a:extLst>
          </p:cNvPr>
          <p:cNvGrpSpPr>
            <a:grpSpLocks noGrp="1" noUngrp="1" noRot="1" noMove="1" noResize="1"/>
          </p:cNvGrpSpPr>
          <p:nvPr/>
        </p:nvGrpSpPr>
        <p:grpSpPr>
          <a:xfrm>
            <a:off x="108163" y="1132517"/>
            <a:ext cx="4463837" cy="3605948"/>
            <a:chOff x="144217" y="1315868"/>
            <a:chExt cx="5951783" cy="4807931"/>
          </a:xfrm>
        </p:grpSpPr>
        <p:pic>
          <p:nvPicPr>
            <p:cNvPr id="7" name="图片 6" descr="图片包含 表格&#10;&#10;描述已自动生成">
              <a:extLst>
                <a:ext uri="{FF2B5EF4-FFF2-40B4-BE49-F238E27FC236}">
                  <a16:creationId xmlns:a16="http://schemas.microsoft.com/office/drawing/2014/main" xmlns="" id="{ABA266DE-B194-758B-80E0-09344C0D935F}"/>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44217" y="1315868"/>
              <a:ext cx="5951783" cy="4241363"/>
            </a:xfrm>
            <a:prstGeom prst="rect">
              <a:avLst/>
            </a:prstGeom>
          </p:spPr>
        </p:pic>
        <p:sp>
          <p:nvSpPr>
            <p:cNvPr id="8" name="文本框 7">
              <a:extLst>
                <a:ext uri="{FF2B5EF4-FFF2-40B4-BE49-F238E27FC236}">
                  <a16:creationId xmlns:a16="http://schemas.microsoft.com/office/drawing/2014/main" xmlns="" id="{FB3CA3B3-1E47-1687-FA49-DF96854219CC}"/>
                </a:ext>
              </a:extLst>
            </p:cNvPr>
            <p:cNvSpPr txBox="1">
              <a:spLocks noGrp="1" noRot="1" noMove="1" noResize="1" noEditPoints="1" noAdjustHandles="1" noChangeArrowheads="1" noChangeShapeType="1"/>
            </p:cNvSpPr>
            <p:nvPr/>
          </p:nvSpPr>
          <p:spPr>
            <a:xfrm>
              <a:off x="2424788" y="5723690"/>
              <a:ext cx="2179529" cy="400109"/>
            </a:xfrm>
            <a:prstGeom prst="rect">
              <a:avLst/>
            </a:prstGeom>
            <a:noFill/>
          </p:spPr>
          <p:txBody>
            <a:bodyPr wrap="square" rtlCol="0">
              <a:spAutoFit/>
            </a:bodyPr>
            <a:lstStyle/>
            <a:p>
              <a:pPr algn="ctr"/>
              <a:r>
                <a:rPr lang="en-US" altLang="zh-CN" sz="1350" b="1" dirty="0"/>
                <a:t>IPv6</a:t>
              </a:r>
              <a:r>
                <a:rPr lang="zh-CN" altLang="en-US" sz="1350" b="1" dirty="0"/>
                <a:t>数据报格式</a:t>
              </a:r>
            </a:p>
          </p:txBody>
        </p:sp>
      </p:grpSp>
      <p:sp>
        <p:nvSpPr>
          <p:cNvPr id="21" name="íşlïḍè">
            <a:extLst>
              <a:ext uri="{FF2B5EF4-FFF2-40B4-BE49-F238E27FC236}">
                <a16:creationId xmlns:a16="http://schemas.microsoft.com/office/drawing/2014/main" xmlns="" id="{361093DE-A964-511B-4DA7-8063C1B6A99B}"/>
              </a:ext>
            </a:extLst>
          </p:cNvPr>
          <p:cNvSpPr txBox="1"/>
          <p:nvPr/>
        </p:nvSpPr>
        <p:spPr>
          <a:xfrm>
            <a:off x="4834633" y="702250"/>
            <a:ext cx="4080768" cy="725717"/>
          </a:xfrm>
          <a:prstGeom prst="rect">
            <a:avLst/>
          </a:prstGeom>
          <a:noFill/>
        </p:spPr>
        <p:txBody>
          <a:bodyPr wrap="square" lIns="68580" tIns="34290" rIns="68580" bIns="34290" anchor="ctr">
            <a:noAutofit/>
          </a:bodyPr>
          <a:lstStyle/>
          <a:p>
            <a:r>
              <a:rPr lang="zh-CN" altLang="en-US" sz="1350" b="1" dirty="0"/>
              <a:t>通信量类字段：长度为</a:t>
            </a:r>
            <a:r>
              <a:rPr lang="en-US" altLang="zh-CN" sz="1350" b="1" dirty="0"/>
              <a:t>8</a:t>
            </a:r>
            <a:r>
              <a:rPr lang="zh-CN" altLang="en-US" sz="1350" b="1" dirty="0"/>
              <a:t>比特，该字段用来</a:t>
            </a:r>
            <a:r>
              <a:rPr lang="zh-CN" altLang="en-US" sz="1350" b="1" dirty="0">
                <a:solidFill>
                  <a:schemeClr val="accent1">
                    <a:lumMod val="75000"/>
                  </a:schemeClr>
                </a:solidFill>
              </a:rPr>
              <a:t>区分不同的</a:t>
            </a:r>
            <a:r>
              <a:rPr lang="en-US" altLang="zh-CN" sz="1350" b="1" dirty="0">
                <a:solidFill>
                  <a:schemeClr val="accent1">
                    <a:lumMod val="75000"/>
                  </a:schemeClr>
                </a:solidFill>
              </a:rPr>
              <a:t>IPv6</a:t>
            </a:r>
            <a:r>
              <a:rPr lang="zh-CN" altLang="en-US" sz="1350" b="1" dirty="0">
                <a:solidFill>
                  <a:schemeClr val="accent1">
                    <a:lumMod val="75000"/>
                  </a:schemeClr>
                </a:solidFill>
              </a:rPr>
              <a:t>数据报的类别或优先级</a:t>
            </a:r>
            <a:r>
              <a:rPr lang="zh-CN" altLang="en-US" sz="1350" b="1" dirty="0"/>
              <a:t>。目前正在进行不同的通信量类性能的实验。</a:t>
            </a:r>
            <a:endParaRPr lang="en-US" altLang="zh-CN" sz="1350" b="1" dirty="0"/>
          </a:p>
        </p:txBody>
      </p:sp>
      <p:sp>
        <p:nvSpPr>
          <p:cNvPr id="22" name="矩形 21">
            <a:extLst>
              <a:ext uri="{FF2B5EF4-FFF2-40B4-BE49-F238E27FC236}">
                <a16:creationId xmlns:a16="http://schemas.microsoft.com/office/drawing/2014/main" xmlns="" id="{28B9CF93-8BC4-B1FA-BD4D-E819464C124A}"/>
              </a:ext>
            </a:extLst>
          </p:cNvPr>
          <p:cNvSpPr/>
          <p:nvPr/>
        </p:nvSpPr>
        <p:spPr>
          <a:xfrm>
            <a:off x="4641901" y="756551"/>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ustDataLst>
      <p:tags r:id="rId1"/>
    </p:custDataLst>
    <p:extLst>
      <p:ext uri="{BB962C8B-B14F-4D97-AF65-F5344CB8AC3E}">
        <p14:creationId xmlns:p14="http://schemas.microsoft.com/office/powerpoint/2010/main" val="1983373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 calcmode="lin" valueType="num">
                                      <p:cBhvr>
                                        <p:cTn id="12" dur="500" fill="hold"/>
                                        <p:tgtEl>
                                          <p:spTgt spid="22"/>
                                        </p:tgtEl>
                                        <p:attrNameLst>
                                          <p:attrName>style.rotation</p:attrName>
                                        </p:attrNameLst>
                                      </p:cBhvr>
                                      <p:tavLst>
                                        <p:tav tm="0">
                                          <p:val>
                                            <p:fltVal val="360"/>
                                          </p:val>
                                        </p:tav>
                                        <p:tav tm="100000">
                                          <p:val>
                                            <p:fltVal val="0"/>
                                          </p:val>
                                        </p:tav>
                                      </p:tavLst>
                                    </p:anim>
                                    <p:animEffect transition="in" filter="fade">
                                      <p:cBhvr>
                                        <p:cTn id="13" dur="500"/>
                                        <p:tgtEl>
                                          <p:spTgt spid="22"/>
                                        </p:tgtEl>
                                      </p:cBhvr>
                                    </p:animEffect>
                                  </p:childTnLst>
                                </p:cTn>
                              </p:par>
                            </p:childTnLst>
                          </p:cTn>
                        </p:par>
                        <p:par>
                          <p:cTn id="14" fill="hold">
                            <p:stCondLst>
                              <p:cond delay="500"/>
                            </p:stCondLst>
                            <p:childTnLst>
                              <p:par>
                                <p:cTn id="15" presetID="1" presetClass="entr" presetSubtype="0" fill="hold" grpId="0" nodeType="afterEffect">
                                  <p:stCondLst>
                                    <p:cond delay="0"/>
                                  </p:stCondLst>
                                  <p:iterate type="lt">
                                    <p:tmAbs val="100"/>
                                  </p:iterate>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xmlns="" id="{229EF6A6-EEE5-E102-D27B-CA31BC8CE52D}"/>
              </a:ext>
            </a:extLst>
          </p:cNvPr>
          <p:cNvSpPr/>
          <p:nvPr/>
        </p:nvSpPr>
        <p:spPr>
          <a:xfrm>
            <a:off x="2550611" y="1329325"/>
            <a:ext cx="1864814" cy="159707"/>
          </a:xfrm>
          <a:prstGeom prst="rect">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50" dirty="0">
                  <a:latin typeface="Impact" panose="020B0806030902050204" pitchFamily="34" charset="0"/>
                </a:rPr>
                <a:t>01</a:t>
              </a:r>
              <a:endParaRPr lang="zh-CN" altLang="en-US" sz="165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9" name="组合 8">
            <a:extLst>
              <a:ext uri="{FF2B5EF4-FFF2-40B4-BE49-F238E27FC236}">
                <a16:creationId xmlns:a16="http://schemas.microsoft.com/office/drawing/2014/main" xmlns="" id="{6B7FA3CC-C262-0C30-1CE8-C70E983819D9}"/>
              </a:ext>
            </a:extLst>
          </p:cNvPr>
          <p:cNvGrpSpPr>
            <a:grpSpLocks noGrp="1" noUngrp="1" noRot="1" noMove="1" noResize="1"/>
          </p:cNvGrpSpPr>
          <p:nvPr/>
        </p:nvGrpSpPr>
        <p:grpSpPr>
          <a:xfrm>
            <a:off x="108163" y="1132517"/>
            <a:ext cx="4463837" cy="3605948"/>
            <a:chOff x="144217" y="1315868"/>
            <a:chExt cx="5951783" cy="4807931"/>
          </a:xfrm>
        </p:grpSpPr>
        <p:pic>
          <p:nvPicPr>
            <p:cNvPr id="7" name="图片 6" descr="图片包含 表格&#10;&#10;描述已自动生成">
              <a:extLst>
                <a:ext uri="{FF2B5EF4-FFF2-40B4-BE49-F238E27FC236}">
                  <a16:creationId xmlns:a16="http://schemas.microsoft.com/office/drawing/2014/main" xmlns="" id="{ABA266DE-B194-758B-80E0-09344C0D935F}"/>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44217" y="1315868"/>
              <a:ext cx="5951783" cy="4241363"/>
            </a:xfrm>
            <a:prstGeom prst="rect">
              <a:avLst/>
            </a:prstGeom>
          </p:spPr>
        </p:pic>
        <p:sp>
          <p:nvSpPr>
            <p:cNvPr id="8" name="文本框 7">
              <a:extLst>
                <a:ext uri="{FF2B5EF4-FFF2-40B4-BE49-F238E27FC236}">
                  <a16:creationId xmlns:a16="http://schemas.microsoft.com/office/drawing/2014/main" xmlns="" id="{FB3CA3B3-1E47-1687-FA49-DF96854219CC}"/>
                </a:ext>
              </a:extLst>
            </p:cNvPr>
            <p:cNvSpPr txBox="1">
              <a:spLocks noGrp="1" noRot="1" noMove="1" noResize="1" noEditPoints="1" noAdjustHandles="1" noChangeArrowheads="1" noChangeShapeType="1"/>
            </p:cNvSpPr>
            <p:nvPr/>
          </p:nvSpPr>
          <p:spPr>
            <a:xfrm>
              <a:off x="2424788" y="5723690"/>
              <a:ext cx="2179529" cy="400109"/>
            </a:xfrm>
            <a:prstGeom prst="rect">
              <a:avLst/>
            </a:prstGeom>
            <a:noFill/>
          </p:spPr>
          <p:txBody>
            <a:bodyPr wrap="square" rtlCol="0">
              <a:spAutoFit/>
            </a:bodyPr>
            <a:lstStyle/>
            <a:p>
              <a:pPr algn="ctr"/>
              <a:r>
                <a:rPr lang="en-US" altLang="zh-CN" sz="1350" b="1" dirty="0"/>
                <a:t>IPv6</a:t>
              </a:r>
              <a:r>
                <a:rPr lang="zh-CN" altLang="en-US" sz="1350" b="1" dirty="0"/>
                <a:t>数据报格式</a:t>
              </a:r>
            </a:p>
          </p:txBody>
        </p:sp>
      </p:grpSp>
      <p:sp>
        <p:nvSpPr>
          <p:cNvPr id="21" name="íşlïḍè">
            <a:extLst>
              <a:ext uri="{FF2B5EF4-FFF2-40B4-BE49-F238E27FC236}">
                <a16:creationId xmlns:a16="http://schemas.microsoft.com/office/drawing/2014/main" xmlns="" id="{361093DE-A964-511B-4DA7-8063C1B6A99B}"/>
              </a:ext>
            </a:extLst>
          </p:cNvPr>
          <p:cNvSpPr txBox="1"/>
          <p:nvPr/>
        </p:nvSpPr>
        <p:spPr>
          <a:xfrm>
            <a:off x="4834633" y="702250"/>
            <a:ext cx="4080768" cy="300083"/>
          </a:xfrm>
          <a:prstGeom prst="rect">
            <a:avLst/>
          </a:prstGeom>
          <a:noFill/>
        </p:spPr>
        <p:txBody>
          <a:bodyPr wrap="square" lIns="68580" tIns="34290" rIns="68580" bIns="34290" anchor="ctr">
            <a:noAutofit/>
          </a:bodyPr>
          <a:lstStyle/>
          <a:p>
            <a:r>
              <a:rPr lang="zh-CN" altLang="en-US" sz="1350" b="1" dirty="0"/>
              <a:t>流标号字段：长度为</a:t>
            </a:r>
            <a:r>
              <a:rPr lang="en-US" altLang="zh-CN" sz="1350" b="1" dirty="0"/>
              <a:t>20</a:t>
            </a:r>
            <a:r>
              <a:rPr lang="zh-CN" altLang="en-US" sz="1350" b="1" dirty="0"/>
              <a:t>比特。</a:t>
            </a:r>
            <a:endParaRPr lang="en-US" altLang="zh-CN" sz="1350" b="1" dirty="0"/>
          </a:p>
        </p:txBody>
      </p:sp>
      <p:sp>
        <p:nvSpPr>
          <p:cNvPr id="22" name="矩形 21">
            <a:extLst>
              <a:ext uri="{FF2B5EF4-FFF2-40B4-BE49-F238E27FC236}">
                <a16:creationId xmlns:a16="http://schemas.microsoft.com/office/drawing/2014/main" xmlns="" id="{28B9CF93-8BC4-B1FA-BD4D-E819464C124A}"/>
              </a:ext>
            </a:extLst>
          </p:cNvPr>
          <p:cNvSpPr/>
          <p:nvPr/>
        </p:nvSpPr>
        <p:spPr>
          <a:xfrm>
            <a:off x="4641901" y="756551"/>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1" name="íşlïḍè">
            <a:extLst>
              <a:ext uri="{FF2B5EF4-FFF2-40B4-BE49-F238E27FC236}">
                <a16:creationId xmlns:a16="http://schemas.microsoft.com/office/drawing/2014/main" xmlns="" id="{F2B07C35-1ADE-920E-55DD-0448B360F9E2}"/>
              </a:ext>
            </a:extLst>
          </p:cNvPr>
          <p:cNvSpPr txBox="1"/>
          <p:nvPr/>
        </p:nvSpPr>
        <p:spPr>
          <a:xfrm>
            <a:off x="5103943" y="1033899"/>
            <a:ext cx="3811457" cy="300083"/>
          </a:xfrm>
          <a:prstGeom prst="rect">
            <a:avLst/>
          </a:prstGeom>
          <a:noFill/>
        </p:spPr>
        <p:txBody>
          <a:bodyPr wrap="square" lIns="68580" tIns="34290" rIns="68580" bIns="34290" anchor="ctr">
            <a:noAutofit/>
          </a:bodyPr>
          <a:lstStyle/>
          <a:p>
            <a:r>
              <a:rPr lang="en-US" altLang="zh-CN" sz="1350" b="1" dirty="0"/>
              <a:t>IPv6</a:t>
            </a:r>
            <a:r>
              <a:rPr lang="zh-CN" altLang="en-US" sz="1350" b="1" dirty="0"/>
              <a:t>提出了</a:t>
            </a:r>
            <a:r>
              <a:rPr lang="zh-CN" altLang="en-US" sz="1350" b="1" dirty="0">
                <a:solidFill>
                  <a:schemeClr val="accent1">
                    <a:lumMod val="75000"/>
                  </a:schemeClr>
                </a:solidFill>
              </a:rPr>
              <a:t>流</a:t>
            </a:r>
            <a:r>
              <a:rPr lang="zh-CN" altLang="en-US" sz="1350" b="1" dirty="0"/>
              <a:t>的抽象概念。</a:t>
            </a:r>
            <a:endParaRPr lang="en-US" altLang="zh-CN" sz="1350" b="1" dirty="0"/>
          </a:p>
        </p:txBody>
      </p:sp>
      <p:sp>
        <p:nvSpPr>
          <p:cNvPr id="12" name="矩形 11">
            <a:extLst>
              <a:ext uri="{FF2B5EF4-FFF2-40B4-BE49-F238E27FC236}">
                <a16:creationId xmlns:a16="http://schemas.microsoft.com/office/drawing/2014/main" xmlns="" id="{DA4D44EB-C9DA-EB48-C1FD-6C3FF30E08BB}"/>
              </a:ext>
            </a:extLst>
          </p:cNvPr>
          <p:cNvSpPr/>
          <p:nvPr/>
        </p:nvSpPr>
        <p:spPr>
          <a:xfrm>
            <a:off x="4911211" y="1088199"/>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íşlïḍè">
            <a:extLst>
              <a:ext uri="{FF2B5EF4-FFF2-40B4-BE49-F238E27FC236}">
                <a16:creationId xmlns:a16="http://schemas.microsoft.com/office/drawing/2014/main" xmlns="" id="{C291E0A4-D842-E7FE-D344-733D39CC42F2}"/>
              </a:ext>
            </a:extLst>
          </p:cNvPr>
          <p:cNvSpPr txBox="1"/>
          <p:nvPr/>
        </p:nvSpPr>
        <p:spPr>
          <a:xfrm>
            <a:off x="5114479" y="1397887"/>
            <a:ext cx="3811457" cy="908468"/>
          </a:xfrm>
          <a:prstGeom prst="rect">
            <a:avLst/>
          </a:prstGeom>
          <a:noFill/>
        </p:spPr>
        <p:txBody>
          <a:bodyPr wrap="square" lIns="68580" tIns="34290" rIns="68580" bIns="34290" anchor="ctr">
            <a:noAutofit/>
          </a:bodyPr>
          <a:lstStyle/>
          <a:p>
            <a:r>
              <a:rPr lang="zh-CN" altLang="en-US" sz="1350" b="1" dirty="0">
                <a:solidFill>
                  <a:schemeClr val="accent1">
                    <a:lumMod val="75000"/>
                  </a:schemeClr>
                </a:solidFill>
              </a:rPr>
              <a:t>“流”就是因特网上从特定源点到特定终点（单播或多播）的一系列</a:t>
            </a:r>
            <a:r>
              <a:rPr lang="en-US" altLang="zh-CN" sz="1350" b="1" dirty="0">
                <a:solidFill>
                  <a:schemeClr val="accent1">
                    <a:lumMod val="75000"/>
                  </a:schemeClr>
                </a:solidFill>
              </a:rPr>
              <a:t>IPv6</a:t>
            </a:r>
            <a:r>
              <a:rPr lang="zh-CN" altLang="en-US" sz="1350" b="1" dirty="0">
                <a:solidFill>
                  <a:schemeClr val="accent1">
                    <a:lumMod val="75000"/>
                  </a:schemeClr>
                </a:solidFill>
              </a:rPr>
              <a:t>数据报（如实时音视频数据的传送），而在这个“流”所经过的路径上的所有路由器都保证指明的服务质量。</a:t>
            </a:r>
            <a:endParaRPr lang="en-US" altLang="zh-CN" sz="1350" b="1" dirty="0">
              <a:solidFill>
                <a:schemeClr val="accent1">
                  <a:lumMod val="75000"/>
                </a:schemeClr>
              </a:solidFill>
            </a:endParaRPr>
          </a:p>
        </p:txBody>
      </p:sp>
      <p:sp>
        <p:nvSpPr>
          <p:cNvPr id="14" name="矩形 13">
            <a:extLst>
              <a:ext uri="{FF2B5EF4-FFF2-40B4-BE49-F238E27FC236}">
                <a16:creationId xmlns:a16="http://schemas.microsoft.com/office/drawing/2014/main" xmlns="" id="{F09AFD4E-9D1D-01CC-6FBE-415D2B98F2C0}"/>
              </a:ext>
            </a:extLst>
          </p:cNvPr>
          <p:cNvSpPr/>
          <p:nvPr/>
        </p:nvSpPr>
        <p:spPr>
          <a:xfrm>
            <a:off x="4921747" y="1452187"/>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íşlïḍè">
            <a:extLst>
              <a:ext uri="{FF2B5EF4-FFF2-40B4-BE49-F238E27FC236}">
                <a16:creationId xmlns:a16="http://schemas.microsoft.com/office/drawing/2014/main" xmlns="" id="{9F6BBECB-62B9-2881-5B19-00983AFEB7C0}"/>
              </a:ext>
            </a:extLst>
          </p:cNvPr>
          <p:cNvSpPr txBox="1"/>
          <p:nvPr/>
        </p:nvSpPr>
        <p:spPr>
          <a:xfrm>
            <a:off x="5103943" y="2370259"/>
            <a:ext cx="3811457" cy="513860"/>
          </a:xfrm>
          <a:prstGeom prst="rect">
            <a:avLst/>
          </a:prstGeom>
          <a:noFill/>
        </p:spPr>
        <p:txBody>
          <a:bodyPr wrap="square" lIns="68580" tIns="34290" rIns="68580" bIns="34290" anchor="ctr">
            <a:noAutofit/>
          </a:bodyPr>
          <a:lstStyle/>
          <a:p>
            <a:r>
              <a:rPr lang="zh-CN" altLang="en-US" sz="1350" b="1" dirty="0"/>
              <a:t>所有属于同一个流的</a:t>
            </a:r>
            <a:r>
              <a:rPr lang="en-US" altLang="zh-CN" sz="1350" b="1" dirty="0"/>
              <a:t>IPv6</a:t>
            </a:r>
            <a:r>
              <a:rPr lang="zh-CN" altLang="en-US" sz="1350" b="1" dirty="0"/>
              <a:t>数据报都具有同样的流标号。换句话说，</a:t>
            </a:r>
            <a:r>
              <a:rPr lang="zh-CN" altLang="en-US" sz="1350" b="1" dirty="0">
                <a:solidFill>
                  <a:schemeClr val="accent1">
                    <a:lumMod val="75000"/>
                  </a:schemeClr>
                </a:solidFill>
              </a:rPr>
              <a:t>流标号用于资源分配</a:t>
            </a:r>
            <a:r>
              <a:rPr lang="zh-CN" altLang="en-US" sz="1350" b="1" dirty="0"/>
              <a:t>。</a:t>
            </a:r>
            <a:endParaRPr lang="en-US" altLang="zh-CN" sz="1350" b="1" dirty="0"/>
          </a:p>
        </p:txBody>
      </p:sp>
      <p:sp>
        <p:nvSpPr>
          <p:cNvPr id="16" name="矩形 15">
            <a:extLst>
              <a:ext uri="{FF2B5EF4-FFF2-40B4-BE49-F238E27FC236}">
                <a16:creationId xmlns:a16="http://schemas.microsoft.com/office/drawing/2014/main" xmlns="" id="{172E7D82-9C8E-174A-82CC-965237F238A8}"/>
              </a:ext>
            </a:extLst>
          </p:cNvPr>
          <p:cNvSpPr/>
          <p:nvPr/>
        </p:nvSpPr>
        <p:spPr>
          <a:xfrm>
            <a:off x="4911211" y="2424560"/>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7" name="íşlïḍè">
            <a:extLst>
              <a:ext uri="{FF2B5EF4-FFF2-40B4-BE49-F238E27FC236}">
                <a16:creationId xmlns:a16="http://schemas.microsoft.com/office/drawing/2014/main" xmlns="" id="{F055924C-A08F-6EB7-52F0-10A875AB333A}"/>
              </a:ext>
            </a:extLst>
          </p:cNvPr>
          <p:cNvSpPr txBox="1"/>
          <p:nvPr/>
        </p:nvSpPr>
        <p:spPr>
          <a:xfrm>
            <a:off x="5103943" y="2935329"/>
            <a:ext cx="3811457" cy="723837"/>
          </a:xfrm>
          <a:prstGeom prst="rect">
            <a:avLst/>
          </a:prstGeom>
          <a:noFill/>
        </p:spPr>
        <p:txBody>
          <a:bodyPr wrap="square" lIns="68580" tIns="34290" rIns="68580" bIns="34290" anchor="ctr">
            <a:noAutofit/>
          </a:bodyPr>
          <a:lstStyle/>
          <a:p>
            <a:r>
              <a:rPr lang="zh-CN" altLang="en-US" sz="1350" b="1" dirty="0"/>
              <a:t>流标号对于实时音视频数据的传送特别有用，但对于传统的非实时数据，流标号则没有用处，把流标号字段的值置为</a:t>
            </a:r>
            <a:r>
              <a:rPr lang="en-US" altLang="zh-CN" sz="1350" b="1" dirty="0"/>
              <a:t>0</a:t>
            </a:r>
            <a:r>
              <a:rPr lang="zh-CN" altLang="en-US" sz="1350" b="1" dirty="0"/>
              <a:t>即可。</a:t>
            </a:r>
            <a:endParaRPr lang="en-US" altLang="zh-CN" sz="1350" b="1" dirty="0"/>
          </a:p>
        </p:txBody>
      </p:sp>
      <p:sp>
        <p:nvSpPr>
          <p:cNvPr id="18" name="矩形 17">
            <a:extLst>
              <a:ext uri="{FF2B5EF4-FFF2-40B4-BE49-F238E27FC236}">
                <a16:creationId xmlns:a16="http://schemas.microsoft.com/office/drawing/2014/main" xmlns="" id="{FDC1AD20-42B9-2790-41A4-28856E96C252}"/>
              </a:ext>
            </a:extLst>
          </p:cNvPr>
          <p:cNvSpPr/>
          <p:nvPr/>
        </p:nvSpPr>
        <p:spPr>
          <a:xfrm>
            <a:off x="4911211" y="2989629"/>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ustDataLst>
      <p:tags r:id="rId1"/>
    </p:custDataLst>
    <p:extLst>
      <p:ext uri="{BB962C8B-B14F-4D97-AF65-F5344CB8AC3E}">
        <p14:creationId xmlns:p14="http://schemas.microsoft.com/office/powerpoint/2010/main" val="30596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 calcmode="lin" valueType="num">
                                      <p:cBhvr>
                                        <p:cTn id="12" dur="500" fill="hold"/>
                                        <p:tgtEl>
                                          <p:spTgt spid="22"/>
                                        </p:tgtEl>
                                        <p:attrNameLst>
                                          <p:attrName>style.rotation</p:attrName>
                                        </p:attrNameLst>
                                      </p:cBhvr>
                                      <p:tavLst>
                                        <p:tav tm="0">
                                          <p:val>
                                            <p:fltVal val="360"/>
                                          </p:val>
                                        </p:tav>
                                        <p:tav tm="100000">
                                          <p:val>
                                            <p:fltVal val="0"/>
                                          </p:val>
                                        </p:tav>
                                      </p:tavLst>
                                    </p:anim>
                                    <p:animEffect transition="in" filter="fade">
                                      <p:cBhvr>
                                        <p:cTn id="13" dur="500"/>
                                        <p:tgtEl>
                                          <p:spTgt spid="22"/>
                                        </p:tgtEl>
                                      </p:cBhvr>
                                    </p:animEffect>
                                  </p:childTnLst>
                                </p:cTn>
                              </p:par>
                            </p:childTnLst>
                          </p:cTn>
                        </p:par>
                        <p:par>
                          <p:cTn id="14" fill="hold">
                            <p:stCondLst>
                              <p:cond delay="500"/>
                            </p:stCondLst>
                            <p:childTnLst>
                              <p:par>
                                <p:cTn id="15" presetID="1" presetClass="entr" presetSubtype="0" fill="hold" grpId="0" nodeType="afterEffect">
                                  <p:stCondLst>
                                    <p:cond delay="0"/>
                                  </p:stCondLst>
                                  <p:iterate type="lt">
                                    <p:tmAbs val="100"/>
                                  </p:iterate>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 calcmode="lin" valueType="num">
                                      <p:cBhvr>
                                        <p:cTn id="23" dur="500" fill="hold"/>
                                        <p:tgtEl>
                                          <p:spTgt spid="12"/>
                                        </p:tgtEl>
                                        <p:attrNameLst>
                                          <p:attrName>style.rotation</p:attrName>
                                        </p:attrNameLst>
                                      </p:cBhvr>
                                      <p:tavLst>
                                        <p:tav tm="0">
                                          <p:val>
                                            <p:fltVal val="360"/>
                                          </p:val>
                                        </p:tav>
                                        <p:tav tm="100000">
                                          <p:val>
                                            <p:fltVal val="0"/>
                                          </p:val>
                                        </p:tav>
                                      </p:tavLst>
                                    </p:anim>
                                    <p:animEffect transition="in" filter="fade">
                                      <p:cBhvr>
                                        <p:cTn id="24" dur="500"/>
                                        <p:tgtEl>
                                          <p:spTgt spid="12"/>
                                        </p:tgtEl>
                                      </p:cBhvr>
                                    </p:animEffect>
                                  </p:childTnLst>
                                </p:cTn>
                              </p:par>
                            </p:childTnLst>
                          </p:cTn>
                        </p:par>
                        <p:par>
                          <p:cTn id="25" fill="hold">
                            <p:stCondLst>
                              <p:cond delay="500"/>
                            </p:stCondLst>
                            <p:childTnLst>
                              <p:par>
                                <p:cTn id="26" presetID="1" presetClass="entr" presetSubtype="0" fill="hold" grpId="0" nodeType="afterEffect">
                                  <p:stCondLst>
                                    <p:cond delay="0"/>
                                  </p:stCondLst>
                                  <p:iterate type="lt">
                                    <p:tmAbs val="100"/>
                                  </p:iterate>
                                  <p:childTnLst>
                                    <p:set>
                                      <p:cBhvr>
                                        <p:cTn id="27" dur="1" fill="hold">
                                          <p:stCondLst>
                                            <p:cond delay="0"/>
                                          </p:stCondLst>
                                        </p:cTn>
                                        <p:tgtEl>
                                          <p:spTgt spid="1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9" presetClass="entr" presetSubtype="0" decel="10000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 calcmode="lin" valueType="num">
                                      <p:cBhvr>
                                        <p:cTn id="34" dur="500" fill="hold"/>
                                        <p:tgtEl>
                                          <p:spTgt spid="14"/>
                                        </p:tgtEl>
                                        <p:attrNameLst>
                                          <p:attrName>style.rotation</p:attrName>
                                        </p:attrNameLst>
                                      </p:cBhvr>
                                      <p:tavLst>
                                        <p:tav tm="0">
                                          <p:val>
                                            <p:fltVal val="360"/>
                                          </p:val>
                                        </p:tav>
                                        <p:tav tm="100000">
                                          <p:val>
                                            <p:fltVal val="0"/>
                                          </p:val>
                                        </p:tav>
                                      </p:tavLst>
                                    </p:anim>
                                    <p:animEffect transition="in" filter="fade">
                                      <p:cBhvr>
                                        <p:cTn id="35" dur="500"/>
                                        <p:tgtEl>
                                          <p:spTgt spid="14"/>
                                        </p:tgtEl>
                                      </p:cBhvr>
                                    </p:animEffect>
                                  </p:childTnLst>
                                </p:cTn>
                              </p:par>
                            </p:childTnLst>
                          </p:cTn>
                        </p:par>
                        <p:par>
                          <p:cTn id="36" fill="hold">
                            <p:stCondLst>
                              <p:cond delay="500"/>
                            </p:stCondLst>
                            <p:childTnLst>
                              <p:par>
                                <p:cTn id="37" presetID="1" presetClass="entr" presetSubtype="0" fill="hold" grpId="0" nodeType="afterEffect">
                                  <p:stCondLst>
                                    <p:cond delay="0"/>
                                  </p:stCondLst>
                                  <p:iterate type="lt">
                                    <p:tmAbs val="100"/>
                                  </p:iterate>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9" presetClass="entr" presetSubtype="0" decel="10000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ppt_w</p:attrName>
                                        </p:attrNameLst>
                                      </p:cBhvr>
                                      <p:tavLst>
                                        <p:tav tm="0">
                                          <p:val>
                                            <p:fltVal val="0"/>
                                          </p:val>
                                        </p:tav>
                                        <p:tav tm="100000">
                                          <p:val>
                                            <p:strVal val="#ppt_w"/>
                                          </p:val>
                                        </p:tav>
                                      </p:tavLst>
                                    </p:anim>
                                    <p:anim calcmode="lin" valueType="num">
                                      <p:cBhvr>
                                        <p:cTn id="44" dur="500" fill="hold"/>
                                        <p:tgtEl>
                                          <p:spTgt spid="16"/>
                                        </p:tgtEl>
                                        <p:attrNameLst>
                                          <p:attrName>ppt_h</p:attrName>
                                        </p:attrNameLst>
                                      </p:cBhvr>
                                      <p:tavLst>
                                        <p:tav tm="0">
                                          <p:val>
                                            <p:fltVal val="0"/>
                                          </p:val>
                                        </p:tav>
                                        <p:tav tm="100000">
                                          <p:val>
                                            <p:strVal val="#ppt_h"/>
                                          </p:val>
                                        </p:tav>
                                      </p:tavLst>
                                    </p:anim>
                                    <p:anim calcmode="lin" valueType="num">
                                      <p:cBhvr>
                                        <p:cTn id="45" dur="500" fill="hold"/>
                                        <p:tgtEl>
                                          <p:spTgt spid="16"/>
                                        </p:tgtEl>
                                        <p:attrNameLst>
                                          <p:attrName>style.rotation</p:attrName>
                                        </p:attrNameLst>
                                      </p:cBhvr>
                                      <p:tavLst>
                                        <p:tav tm="0">
                                          <p:val>
                                            <p:fltVal val="360"/>
                                          </p:val>
                                        </p:tav>
                                        <p:tav tm="100000">
                                          <p:val>
                                            <p:fltVal val="0"/>
                                          </p:val>
                                        </p:tav>
                                      </p:tavLst>
                                    </p:anim>
                                    <p:animEffect transition="in" filter="fade">
                                      <p:cBhvr>
                                        <p:cTn id="46" dur="500"/>
                                        <p:tgtEl>
                                          <p:spTgt spid="16"/>
                                        </p:tgtEl>
                                      </p:cBhvr>
                                    </p:animEffect>
                                  </p:childTnLst>
                                </p:cTn>
                              </p:par>
                            </p:childTnLst>
                          </p:cTn>
                        </p:par>
                        <p:par>
                          <p:cTn id="47" fill="hold">
                            <p:stCondLst>
                              <p:cond delay="500"/>
                            </p:stCondLst>
                            <p:childTnLst>
                              <p:par>
                                <p:cTn id="48" presetID="1" presetClass="entr" presetSubtype="0" fill="hold" grpId="0" nodeType="afterEffect">
                                  <p:stCondLst>
                                    <p:cond delay="0"/>
                                  </p:stCondLst>
                                  <p:iterate type="lt">
                                    <p:tmAbs val="100"/>
                                  </p:iterate>
                                  <p:childTnLst>
                                    <p:set>
                                      <p:cBhvr>
                                        <p:cTn id="49" dur="1" fill="hold">
                                          <p:stCondLst>
                                            <p:cond delay="0"/>
                                          </p:stCondLst>
                                        </p:cTn>
                                        <p:tgtEl>
                                          <p:spTgt spid="15"/>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18"/>
                                        </p:tgtEl>
                                        <p:attrNameLst>
                                          <p:attrName>style.visibility</p:attrName>
                                        </p:attrNameLst>
                                      </p:cBhvr>
                                      <p:to>
                                        <p:strVal val="visible"/>
                                      </p:to>
                                    </p:set>
                                    <p:anim calcmode="lin" valueType="num">
                                      <p:cBhvr>
                                        <p:cTn id="54" dur="500" fill="hold"/>
                                        <p:tgtEl>
                                          <p:spTgt spid="18"/>
                                        </p:tgtEl>
                                        <p:attrNameLst>
                                          <p:attrName>ppt_w</p:attrName>
                                        </p:attrNameLst>
                                      </p:cBhvr>
                                      <p:tavLst>
                                        <p:tav tm="0">
                                          <p:val>
                                            <p:fltVal val="0"/>
                                          </p:val>
                                        </p:tav>
                                        <p:tav tm="100000">
                                          <p:val>
                                            <p:strVal val="#ppt_w"/>
                                          </p:val>
                                        </p:tav>
                                      </p:tavLst>
                                    </p:anim>
                                    <p:anim calcmode="lin" valueType="num">
                                      <p:cBhvr>
                                        <p:cTn id="55" dur="500" fill="hold"/>
                                        <p:tgtEl>
                                          <p:spTgt spid="18"/>
                                        </p:tgtEl>
                                        <p:attrNameLst>
                                          <p:attrName>ppt_h</p:attrName>
                                        </p:attrNameLst>
                                      </p:cBhvr>
                                      <p:tavLst>
                                        <p:tav tm="0">
                                          <p:val>
                                            <p:fltVal val="0"/>
                                          </p:val>
                                        </p:tav>
                                        <p:tav tm="100000">
                                          <p:val>
                                            <p:strVal val="#ppt_h"/>
                                          </p:val>
                                        </p:tav>
                                      </p:tavLst>
                                    </p:anim>
                                    <p:anim calcmode="lin" valueType="num">
                                      <p:cBhvr>
                                        <p:cTn id="56" dur="500" fill="hold"/>
                                        <p:tgtEl>
                                          <p:spTgt spid="18"/>
                                        </p:tgtEl>
                                        <p:attrNameLst>
                                          <p:attrName>style.rotation</p:attrName>
                                        </p:attrNameLst>
                                      </p:cBhvr>
                                      <p:tavLst>
                                        <p:tav tm="0">
                                          <p:val>
                                            <p:fltVal val="360"/>
                                          </p:val>
                                        </p:tav>
                                        <p:tav tm="100000">
                                          <p:val>
                                            <p:fltVal val="0"/>
                                          </p:val>
                                        </p:tav>
                                      </p:tavLst>
                                    </p:anim>
                                    <p:animEffect transition="in" filter="fade">
                                      <p:cBhvr>
                                        <p:cTn id="57" dur="500"/>
                                        <p:tgtEl>
                                          <p:spTgt spid="18"/>
                                        </p:tgtEl>
                                      </p:cBhvr>
                                    </p:animEffect>
                                  </p:childTnLst>
                                </p:cTn>
                              </p:par>
                            </p:childTnLst>
                          </p:cTn>
                        </p:par>
                        <p:par>
                          <p:cTn id="58" fill="hold">
                            <p:stCondLst>
                              <p:cond delay="500"/>
                            </p:stCondLst>
                            <p:childTnLst>
                              <p:par>
                                <p:cTn id="59" presetID="1" presetClass="entr" presetSubtype="0" fill="hold" grpId="0" nodeType="afterEffect">
                                  <p:stCondLst>
                                    <p:cond delay="0"/>
                                  </p:stCondLst>
                                  <p:iterate type="lt">
                                    <p:tmAbs val="100"/>
                                  </p:iterate>
                                  <p:childTnLst>
                                    <p:set>
                                      <p:cBhvr>
                                        <p:cTn id="6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11" grpId="0"/>
      <p:bldP spid="12" grpId="0" animBg="1"/>
      <p:bldP spid="13" grpId="0"/>
      <p:bldP spid="14" grpId="0" animBg="1"/>
      <p:bldP spid="15" grpId="0"/>
      <p:bldP spid="16" grpId="0" animBg="1"/>
      <p:bldP spid="17" grpId="0"/>
      <p:bldP spid="18"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xmlns="" id="{229EF6A6-EEE5-E102-D27B-CA31BC8CE52D}"/>
              </a:ext>
            </a:extLst>
          </p:cNvPr>
          <p:cNvSpPr/>
          <p:nvPr/>
        </p:nvSpPr>
        <p:spPr>
          <a:xfrm>
            <a:off x="1385690" y="1527447"/>
            <a:ext cx="1493731" cy="159707"/>
          </a:xfrm>
          <a:prstGeom prst="rect">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50" dirty="0">
                  <a:latin typeface="Impact" panose="020B0806030902050204" pitchFamily="34" charset="0"/>
                </a:rPr>
                <a:t>01</a:t>
              </a:r>
              <a:endParaRPr lang="zh-CN" altLang="en-US" sz="165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9" name="组合 8">
            <a:extLst>
              <a:ext uri="{FF2B5EF4-FFF2-40B4-BE49-F238E27FC236}">
                <a16:creationId xmlns:a16="http://schemas.microsoft.com/office/drawing/2014/main" xmlns="" id="{6B7FA3CC-C262-0C30-1CE8-C70E983819D9}"/>
              </a:ext>
            </a:extLst>
          </p:cNvPr>
          <p:cNvGrpSpPr>
            <a:grpSpLocks noGrp="1" noUngrp="1" noRot="1" noMove="1" noResize="1"/>
          </p:cNvGrpSpPr>
          <p:nvPr/>
        </p:nvGrpSpPr>
        <p:grpSpPr>
          <a:xfrm>
            <a:off x="108163" y="1132517"/>
            <a:ext cx="4463837" cy="3605948"/>
            <a:chOff x="144217" y="1315868"/>
            <a:chExt cx="5951783" cy="4807931"/>
          </a:xfrm>
        </p:grpSpPr>
        <p:pic>
          <p:nvPicPr>
            <p:cNvPr id="7" name="图片 6" descr="图片包含 表格&#10;&#10;描述已自动生成">
              <a:extLst>
                <a:ext uri="{FF2B5EF4-FFF2-40B4-BE49-F238E27FC236}">
                  <a16:creationId xmlns:a16="http://schemas.microsoft.com/office/drawing/2014/main" xmlns="" id="{ABA266DE-B194-758B-80E0-09344C0D935F}"/>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44217" y="1315868"/>
              <a:ext cx="5951783" cy="4241363"/>
            </a:xfrm>
            <a:prstGeom prst="rect">
              <a:avLst/>
            </a:prstGeom>
          </p:spPr>
        </p:pic>
        <p:sp>
          <p:nvSpPr>
            <p:cNvPr id="8" name="文本框 7">
              <a:extLst>
                <a:ext uri="{FF2B5EF4-FFF2-40B4-BE49-F238E27FC236}">
                  <a16:creationId xmlns:a16="http://schemas.microsoft.com/office/drawing/2014/main" xmlns="" id="{FB3CA3B3-1E47-1687-FA49-DF96854219CC}"/>
                </a:ext>
              </a:extLst>
            </p:cNvPr>
            <p:cNvSpPr txBox="1">
              <a:spLocks noGrp="1" noRot="1" noMove="1" noResize="1" noEditPoints="1" noAdjustHandles="1" noChangeArrowheads="1" noChangeShapeType="1"/>
            </p:cNvSpPr>
            <p:nvPr/>
          </p:nvSpPr>
          <p:spPr>
            <a:xfrm>
              <a:off x="2424788" y="5723690"/>
              <a:ext cx="2179529" cy="400109"/>
            </a:xfrm>
            <a:prstGeom prst="rect">
              <a:avLst/>
            </a:prstGeom>
            <a:noFill/>
          </p:spPr>
          <p:txBody>
            <a:bodyPr wrap="square" rtlCol="0">
              <a:spAutoFit/>
            </a:bodyPr>
            <a:lstStyle/>
            <a:p>
              <a:pPr algn="ctr"/>
              <a:r>
                <a:rPr lang="en-US" altLang="zh-CN" sz="1350" b="1" dirty="0"/>
                <a:t>IPv6</a:t>
              </a:r>
              <a:r>
                <a:rPr lang="zh-CN" altLang="en-US" sz="1350" b="1" dirty="0"/>
                <a:t>数据报格式</a:t>
              </a:r>
            </a:p>
          </p:txBody>
        </p:sp>
      </p:grpSp>
      <p:sp>
        <p:nvSpPr>
          <p:cNvPr id="21" name="íşlïḍè">
            <a:extLst>
              <a:ext uri="{FF2B5EF4-FFF2-40B4-BE49-F238E27FC236}">
                <a16:creationId xmlns:a16="http://schemas.microsoft.com/office/drawing/2014/main" xmlns="" id="{361093DE-A964-511B-4DA7-8063C1B6A99B}"/>
              </a:ext>
            </a:extLst>
          </p:cNvPr>
          <p:cNvSpPr txBox="1"/>
          <p:nvPr/>
        </p:nvSpPr>
        <p:spPr>
          <a:xfrm>
            <a:off x="4834633" y="702250"/>
            <a:ext cx="4080768" cy="723836"/>
          </a:xfrm>
          <a:prstGeom prst="rect">
            <a:avLst/>
          </a:prstGeom>
          <a:noFill/>
        </p:spPr>
        <p:txBody>
          <a:bodyPr wrap="square" lIns="68580" tIns="34290" rIns="68580" bIns="34290" anchor="ctr">
            <a:noAutofit/>
          </a:bodyPr>
          <a:lstStyle/>
          <a:p>
            <a:r>
              <a:rPr lang="zh-CN" altLang="en-US" sz="1350" b="1" dirty="0"/>
              <a:t>有效载荷长度字段：长度为</a:t>
            </a:r>
            <a:r>
              <a:rPr lang="en-US" altLang="zh-CN" sz="1350" b="1" dirty="0"/>
              <a:t>16</a:t>
            </a:r>
            <a:r>
              <a:rPr lang="zh-CN" altLang="en-US" sz="1350" b="1" dirty="0"/>
              <a:t>比特，它</a:t>
            </a:r>
            <a:r>
              <a:rPr lang="zh-CN" altLang="en-US" sz="1350" b="1" dirty="0">
                <a:solidFill>
                  <a:schemeClr val="accent1">
                    <a:lumMod val="75000"/>
                  </a:schemeClr>
                </a:solidFill>
              </a:rPr>
              <a:t>指明</a:t>
            </a:r>
            <a:r>
              <a:rPr lang="en-US" altLang="zh-CN" sz="1350" b="1" dirty="0">
                <a:solidFill>
                  <a:schemeClr val="accent1">
                    <a:lumMod val="75000"/>
                  </a:schemeClr>
                </a:solidFill>
              </a:rPr>
              <a:t>IPv6</a:t>
            </a:r>
            <a:r>
              <a:rPr lang="zh-CN" altLang="en-US" sz="1350" b="1" dirty="0">
                <a:solidFill>
                  <a:schemeClr val="accent1">
                    <a:lumMod val="75000"/>
                  </a:schemeClr>
                </a:solidFill>
              </a:rPr>
              <a:t>数据报基本首部后面的有效载荷（包括扩展首部和数据部分）的字节数量</a:t>
            </a:r>
            <a:r>
              <a:rPr lang="zh-CN" altLang="en-US" sz="1350" b="1" dirty="0"/>
              <a:t>。</a:t>
            </a:r>
            <a:endParaRPr lang="en-US" altLang="zh-CN" sz="1350" b="1" dirty="0"/>
          </a:p>
        </p:txBody>
      </p:sp>
      <p:sp>
        <p:nvSpPr>
          <p:cNvPr id="22" name="矩形 21">
            <a:extLst>
              <a:ext uri="{FF2B5EF4-FFF2-40B4-BE49-F238E27FC236}">
                <a16:creationId xmlns:a16="http://schemas.microsoft.com/office/drawing/2014/main" xmlns="" id="{28B9CF93-8BC4-B1FA-BD4D-E819464C124A}"/>
              </a:ext>
            </a:extLst>
          </p:cNvPr>
          <p:cNvSpPr/>
          <p:nvPr/>
        </p:nvSpPr>
        <p:spPr>
          <a:xfrm>
            <a:off x="4641901" y="756551"/>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íşlïḍè">
            <a:extLst>
              <a:ext uri="{FF2B5EF4-FFF2-40B4-BE49-F238E27FC236}">
                <a16:creationId xmlns:a16="http://schemas.microsoft.com/office/drawing/2014/main" xmlns="" id="{9F6BBECB-62B9-2881-5B19-00983AFEB7C0}"/>
              </a:ext>
            </a:extLst>
          </p:cNvPr>
          <p:cNvSpPr txBox="1"/>
          <p:nvPr/>
        </p:nvSpPr>
        <p:spPr>
          <a:xfrm>
            <a:off x="5103943" y="1515361"/>
            <a:ext cx="3811457" cy="723836"/>
          </a:xfrm>
          <a:prstGeom prst="rect">
            <a:avLst/>
          </a:prstGeom>
          <a:noFill/>
        </p:spPr>
        <p:txBody>
          <a:bodyPr wrap="square" lIns="68580" tIns="34290" rIns="68580" bIns="34290" anchor="ctr">
            <a:noAutofit/>
          </a:bodyPr>
          <a:lstStyle/>
          <a:p>
            <a:r>
              <a:rPr lang="zh-CN" altLang="en-US" sz="1350" b="1" dirty="0"/>
              <a:t>该字段以字节为单位，最大取值为</a:t>
            </a:r>
            <a:r>
              <a:rPr lang="en-US" altLang="zh-CN" sz="1350" b="1" dirty="0"/>
              <a:t>65535</a:t>
            </a:r>
            <a:r>
              <a:rPr lang="zh-CN" altLang="en-US" sz="1350" b="1" dirty="0"/>
              <a:t>，因此</a:t>
            </a:r>
            <a:r>
              <a:rPr lang="en-US" altLang="zh-CN" sz="1350" b="1" dirty="0"/>
              <a:t>IPv6</a:t>
            </a:r>
            <a:r>
              <a:rPr lang="zh-CN" altLang="en-US" sz="1350" b="1" dirty="0"/>
              <a:t>数据报基本首部后面的有效载荷的最大长度为</a:t>
            </a:r>
            <a:r>
              <a:rPr lang="en-US" altLang="zh-CN" sz="1350" b="1" dirty="0"/>
              <a:t>65535</a:t>
            </a:r>
            <a:r>
              <a:rPr lang="zh-CN" altLang="en-US" sz="1350" b="1" dirty="0"/>
              <a:t>字节。</a:t>
            </a:r>
            <a:endParaRPr lang="en-US" altLang="zh-CN" sz="1350" b="1" dirty="0"/>
          </a:p>
        </p:txBody>
      </p:sp>
      <p:sp>
        <p:nvSpPr>
          <p:cNvPr id="16" name="矩形 15">
            <a:extLst>
              <a:ext uri="{FF2B5EF4-FFF2-40B4-BE49-F238E27FC236}">
                <a16:creationId xmlns:a16="http://schemas.microsoft.com/office/drawing/2014/main" xmlns="" id="{172E7D82-9C8E-174A-82CC-965237F238A8}"/>
              </a:ext>
            </a:extLst>
          </p:cNvPr>
          <p:cNvSpPr/>
          <p:nvPr/>
        </p:nvSpPr>
        <p:spPr>
          <a:xfrm>
            <a:off x="4911211" y="1569660"/>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ustDataLst>
      <p:tags r:id="rId1"/>
    </p:custDataLst>
    <p:extLst>
      <p:ext uri="{BB962C8B-B14F-4D97-AF65-F5344CB8AC3E}">
        <p14:creationId xmlns:p14="http://schemas.microsoft.com/office/powerpoint/2010/main" val="298565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 calcmode="lin" valueType="num">
                                      <p:cBhvr>
                                        <p:cTn id="12" dur="500" fill="hold"/>
                                        <p:tgtEl>
                                          <p:spTgt spid="22"/>
                                        </p:tgtEl>
                                        <p:attrNameLst>
                                          <p:attrName>style.rotation</p:attrName>
                                        </p:attrNameLst>
                                      </p:cBhvr>
                                      <p:tavLst>
                                        <p:tav tm="0">
                                          <p:val>
                                            <p:fltVal val="360"/>
                                          </p:val>
                                        </p:tav>
                                        <p:tav tm="100000">
                                          <p:val>
                                            <p:fltVal val="0"/>
                                          </p:val>
                                        </p:tav>
                                      </p:tavLst>
                                    </p:anim>
                                    <p:animEffect transition="in" filter="fade">
                                      <p:cBhvr>
                                        <p:cTn id="13" dur="500"/>
                                        <p:tgtEl>
                                          <p:spTgt spid="22"/>
                                        </p:tgtEl>
                                      </p:cBhvr>
                                    </p:animEffect>
                                  </p:childTnLst>
                                </p:cTn>
                              </p:par>
                            </p:childTnLst>
                          </p:cTn>
                        </p:par>
                        <p:par>
                          <p:cTn id="14" fill="hold">
                            <p:stCondLst>
                              <p:cond delay="500"/>
                            </p:stCondLst>
                            <p:childTnLst>
                              <p:par>
                                <p:cTn id="15" presetID="1" presetClass="entr" presetSubtype="0" fill="hold" grpId="0" nodeType="afterEffect">
                                  <p:stCondLst>
                                    <p:cond delay="0"/>
                                  </p:stCondLst>
                                  <p:iterate type="lt">
                                    <p:tmAbs val="100"/>
                                  </p:iterate>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 calcmode="lin" valueType="num">
                                      <p:cBhvr>
                                        <p:cTn id="23" dur="500" fill="hold"/>
                                        <p:tgtEl>
                                          <p:spTgt spid="16"/>
                                        </p:tgtEl>
                                        <p:attrNameLst>
                                          <p:attrName>style.rotation</p:attrName>
                                        </p:attrNameLst>
                                      </p:cBhvr>
                                      <p:tavLst>
                                        <p:tav tm="0">
                                          <p:val>
                                            <p:fltVal val="360"/>
                                          </p:val>
                                        </p:tav>
                                        <p:tav tm="100000">
                                          <p:val>
                                            <p:fltVal val="0"/>
                                          </p:val>
                                        </p:tav>
                                      </p:tavLst>
                                    </p:anim>
                                    <p:animEffect transition="in" filter="fade">
                                      <p:cBhvr>
                                        <p:cTn id="24" dur="500"/>
                                        <p:tgtEl>
                                          <p:spTgt spid="16"/>
                                        </p:tgtEl>
                                      </p:cBhvr>
                                    </p:animEffect>
                                  </p:childTnLst>
                                </p:cTn>
                              </p:par>
                            </p:childTnLst>
                          </p:cTn>
                        </p:par>
                        <p:par>
                          <p:cTn id="25" fill="hold">
                            <p:stCondLst>
                              <p:cond delay="500"/>
                            </p:stCondLst>
                            <p:childTnLst>
                              <p:par>
                                <p:cTn id="26" presetID="1" presetClass="entr" presetSubtype="0" fill="hold" grpId="0" nodeType="afterEffect">
                                  <p:stCondLst>
                                    <p:cond delay="0"/>
                                  </p:stCondLst>
                                  <p:iterate type="lt">
                                    <p:tmAbs val="100"/>
                                  </p:iterate>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15" grpId="0"/>
      <p:bldP spid="16"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xmlns="" id="{229EF6A6-EEE5-E102-D27B-CA31BC8CE52D}"/>
              </a:ext>
            </a:extLst>
          </p:cNvPr>
          <p:cNvSpPr/>
          <p:nvPr/>
        </p:nvSpPr>
        <p:spPr>
          <a:xfrm>
            <a:off x="2921691" y="1527447"/>
            <a:ext cx="718687" cy="159707"/>
          </a:xfrm>
          <a:prstGeom prst="rect">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50" dirty="0">
                  <a:latin typeface="Impact" panose="020B0806030902050204" pitchFamily="34" charset="0"/>
                </a:rPr>
                <a:t>01</a:t>
              </a:r>
              <a:endParaRPr lang="zh-CN" altLang="en-US" sz="165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9" name="组合 8">
            <a:extLst>
              <a:ext uri="{FF2B5EF4-FFF2-40B4-BE49-F238E27FC236}">
                <a16:creationId xmlns:a16="http://schemas.microsoft.com/office/drawing/2014/main" xmlns="" id="{6B7FA3CC-C262-0C30-1CE8-C70E983819D9}"/>
              </a:ext>
            </a:extLst>
          </p:cNvPr>
          <p:cNvGrpSpPr>
            <a:grpSpLocks noGrp="1" noUngrp="1" noRot="1" noMove="1" noResize="1"/>
          </p:cNvGrpSpPr>
          <p:nvPr/>
        </p:nvGrpSpPr>
        <p:grpSpPr>
          <a:xfrm>
            <a:off x="108163" y="1132517"/>
            <a:ext cx="4463837" cy="3605948"/>
            <a:chOff x="144217" y="1315868"/>
            <a:chExt cx="5951783" cy="4807931"/>
          </a:xfrm>
        </p:grpSpPr>
        <p:pic>
          <p:nvPicPr>
            <p:cNvPr id="7" name="图片 6" descr="图片包含 表格&#10;&#10;描述已自动生成">
              <a:extLst>
                <a:ext uri="{FF2B5EF4-FFF2-40B4-BE49-F238E27FC236}">
                  <a16:creationId xmlns:a16="http://schemas.microsoft.com/office/drawing/2014/main" xmlns="" id="{ABA266DE-B194-758B-80E0-09344C0D935F}"/>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44217" y="1315868"/>
              <a:ext cx="5951783" cy="4241363"/>
            </a:xfrm>
            <a:prstGeom prst="rect">
              <a:avLst/>
            </a:prstGeom>
          </p:spPr>
        </p:pic>
        <p:sp>
          <p:nvSpPr>
            <p:cNvPr id="8" name="文本框 7">
              <a:extLst>
                <a:ext uri="{FF2B5EF4-FFF2-40B4-BE49-F238E27FC236}">
                  <a16:creationId xmlns:a16="http://schemas.microsoft.com/office/drawing/2014/main" xmlns="" id="{FB3CA3B3-1E47-1687-FA49-DF96854219CC}"/>
                </a:ext>
              </a:extLst>
            </p:cNvPr>
            <p:cNvSpPr txBox="1">
              <a:spLocks noGrp="1" noRot="1" noMove="1" noResize="1" noEditPoints="1" noAdjustHandles="1" noChangeArrowheads="1" noChangeShapeType="1"/>
            </p:cNvSpPr>
            <p:nvPr/>
          </p:nvSpPr>
          <p:spPr>
            <a:xfrm>
              <a:off x="2424788" y="5723690"/>
              <a:ext cx="2179529" cy="400109"/>
            </a:xfrm>
            <a:prstGeom prst="rect">
              <a:avLst/>
            </a:prstGeom>
            <a:noFill/>
          </p:spPr>
          <p:txBody>
            <a:bodyPr wrap="square" rtlCol="0">
              <a:spAutoFit/>
            </a:bodyPr>
            <a:lstStyle/>
            <a:p>
              <a:pPr algn="ctr"/>
              <a:r>
                <a:rPr lang="en-US" altLang="zh-CN" sz="1350" b="1" dirty="0"/>
                <a:t>IPv6</a:t>
              </a:r>
              <a:r>
                <a:rPr lang="zh-CN" altLang="en-US" sz="1350" b="1" dirty="0"/>
                <a:t>数据报格式</a:t>
              </a:r>
            </a:p>
          </p:txBody>
        </p:sp>
      </p:grpSp>
      <p:sp>
        <p:nvSpPr>
          <p:cNvPr id="21" name="íşlïḍè">
            <a:extLst>
              <a:ext uri="{FF2B5EF4-FFF2-40B4-BE49-F238E27FC236}">
                <a16:creationId xmlns:a16="http://schemas.microsoft.com/office/drawing/2014/main" xmlns="" id="{361093DE-A964-511B-4DA7-8063C1B6A99B}"/>
              </a:ext>
            </a:extLst>
          </p:cNvPr>
          <p:cNvSpPr txBox="1"/>
          <p:nvPr/>
        </p:nvSpPr>
        <p:spPr>
          <a:xfrm>
            <a:off x="4834633" y="702250"/>
            <a:ext cx="4080768" cy="523736"/>
          </a:xfrm>
          <a:prstGeom prst="rect">
            <a:avLst/>
          </a:prstGeom>
          <a:noFill/>
        </p:spPr>
        <p:txBody>
          <a:bodyPr wrap="square" lIns="68580" tIns="34290" rIns="68580" bIns="34290" anchor="ctr">
            <a:noAutofit/>
          </a:bodyPr>
          <a:lstStyle/>
          <a:p>
            <a:r>
              <a:rPr lang="zh-CN" altLang="en-US" sz="1350" b="1" dirty="0"/>
              <a:t>下一个首部字段：长度为</a:t>
            </a:r>
            <a:r>
              <a:rPr lang="en-US" altLang="zh-CN" sz="1350" b="1" dirty="0"/>
              <a:t>8</a:t>
            </a:r>
            <a:r>
              <a:rPr lang="zh-CN" altLang="en-US" sz="1350" b="1" dirty="0"/>
              <a:t>比特。该字段相当于</a:t>
            </a:r>
            <a:r>
              <a:rPr lang="en-US" altLang="zh-CN" sz="1350" b="1" dirty="0"/>
              <a:t>IPv4</a:t>
            </a:r>
            <a:r>
              <a:rPr lang="zh-CN" altLang="en-US" sz="1350" b="1" dirty="0"/>
              <a:t>数据报首部中的</a:t>
            </a:r>
            <a:r>
              <a:rPr lang="zh-CN" altLang="en-US" sz="1350" b="1" dirty="0">
                <a:solidFill>
                  <a:schemeClr val="accent1">
                    <a:lumMod val="75000"/>
                  </a:schemeClr>
                </a:solidFill>
              </a:rPr>
              <a:t>协议字段或可选字段</a:t>
            </a:r>
            <a:r>
              <a:rPr lang="zh-CN" altLang="en-US" sz="1350" b="1" dirty="0"/>
              <a:t>。</a:t>
            </a:r>
            <a:endParaRPr lang="en-US" altLang="zh-CN" sz="1350" b="1" dirty="0"/>
          </a:p>
        </p:txBody>
      </p:sp>
      <p:sp>
        <p:nvSpPr>
          <p:cNvPr id="22" name="矩形 21">
            <a:extLst>
              <a:ext uri="{FF2B5EF4-FFF2-40B4-BE49-F238E27FC236}">
                <a16:creationId xmlns:a16="http://schemas.microsoft.com/office/drawing/2014/main" xmlns="" id="{28B9CF93-8BC4-B1FA-BD4D-E819464C124A}"/>
              </a:ext>
            </a:extLst>
          </p:cNvPr>
          <p:cNvSpPr/>
          <p:nvPr/>
        </p:nvSpPr>
        <p:spPr>
          <a:xfrm>
            <a:off x="4641901" y="756551"/>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íşlïḍè">
            <a:extLst>
              <a:ext uri="{FF2B5EF4-FFF2-40B4-BE49-F238E27FC236}">
                <a16:creationId xmlns:a16="http://schemas.microsoft.com/office/drawing/2014/main" xmlns="" id="{9F6BBECB-62B9-2881-5B19-00983AFEB7C0}"/>
              </a:ext>
            </a:extLst>
          </p:cNvPr>
          <p:cNvSpPr txBox="1"/>
          <p:nvPr/>
        </p:nvSpPr>
        <p:spPr>
          <a:xfrm>
            <a:off x="5103943" y="1214737"/>
            <a:ext cx="3811457" cy="723836"/>
          </a:xfrm>
          <a:prstGeom prst="rect">
            <a:avLst/>
          </a:prstGeom>
          <a:noFill/>
        </p:spPr>
        <p:txBody>
          <a:bodyPr wrap="square" lIns="68580" tIns="34290" rIns="68580" bIns="34290" anchor="ctr">
            <a:noAutofit/>
          </a:bodyPr>
          <a:lstStyle/>
          <a:p>
            <a:r>
              <a:rPr lang="zh-CN" altLang="en-US" sz="1350" b="1" dirty="0">
                <a:solidFill>
                  <a:schemeClr val="accent1">
                    <a:lumMod val="75000"/>
                  </a:schemeClr>
                </a:solidFill>
              </a:rPr>
              <a:t>当</a:t>
            </a:r>
            <a:r>
              <a:rPr lang="en-US" altLang="zh-CN" sz="1350" b="1" dirty="0">
                <a:solidFill>
                  <a:schemeClr val="accent1">
                    <a:lumMod val="75000"/>
                  </a:schemeClr>
                </a:solidFill>
              </a:rPr>
              <a:t>IPv6</a:t>
            </a:r>
            <a:r>
              <a:rPr lang="zh-CN" altLang="en-US" sz="1350" b="1" dirty="0">
                <a:solidFill>
                  <a:schemeClr val="accent1">
                    <a:lumMod val="75000"/>
                  </a:schemeClr>
                </a:solidFill>
              </a:rPr>
              <a:t>数据报没有扩展首部时</a:t>
            </a:r>
            <a:r>
              <a:rPr lang="zh-CN" altLang="en-US" sz="1350" b="1" dirty="0"/>
              <a:t>，该字段的作用与</a:t>
            </a:r>
            <a:r>
              <a:rPr lang="en-US" altLang="zh-CN" sz="1350" b="1" dirty="0"/>
              <a:t>IPv4</a:t>
            </a:r>
            <a:r>
              <a:rPr lang="zh-CN" altLang="en-US" sz="1350" b="1" dirty="0"/>
              <a:t>的协议字段一样，它的值指出了</a:t>
            </a:r>
            <a:r>
              <a:rPr lang="en-US" altLang="zh-CN" sz="1350" b="1" dirty="0"/>
              <a:t>IPv6</a:t>
            </a:r>
            <a:r>
              <a:rPr lang="zh-CN" altLang="en-US" sz="1350" b="1" dirty="0"/>
              <a:t>数据报基本首部后面的数据是何种协议数据单元</a:t>
            </a:r>
            <a:r>
              <a:rPr lang="en-US" altLang="zh-CN" sz="1350" b="1" dirty="0"/>
              <a:t>PDU</a:t>
            </a:r>
            <a:r>
              <a:rPr lang="zh-CN" altLang="en-US" sz="1350" b="1" dirty="0"/>
              <a:t>。</a:t>
            </a:r>
            <a:endParaRPr lang="en-US" altLang="zh-CN" sz="1350" b="1" dirty="0"/>
          </a:p>
        </p:txBody>
      </p:sp>
      <p:sp>
        <p:nvSpPr>
          <p:cNvPr id="16" name="矩形 15">
            <a:extLst>
              <a:ext uri="{FF2B5EF4-FFF2-40B4-BE49-F238E27FC236}">
                <a16:creationId xmlns:a16="http://schemas.microsoft.com/office/drawing/2014/main" xmlns="" id="{172E7D82-9C8E-174A-82CC-965237F238A8}"/>
              </a:ext>
            </a:extLst>
          </p:cNvPr>
          <p:cNvSpPr/>
          <p:nvPr/>
        </p:nvSpPr>
        <p:spPr>
          <a:xfrm>
            <a:off x="4911211" y="1269036"/>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 name="组合 5">
            <a:extLst>
              <a:ext uri="{FF2B5EF4-FFF2-40B4-BE49-F238E27FC236}">
                <a16:creationId xmlns:a16="http://schemas.microsoft.com/office/drawing/2014/main" xmlns="" id="{28C26F26-A778-045E-2025-C24C3DCA6064}"/>
              </a:ext>
            </a:extLst>
          </p:cNvPr>
          <p:cNvGrpSpPr/>
          <p:nvPr/>
        </p:nvGrpSpPr>
        <p:grpSpPr>
          <a:xfrm>
            <a:off x="5190473" y="2399388"/>
            <a:ext cx="3724926" cy="433061"/>
            <a:chOff x="6920631" y="3199184"/>
            <a:chExt cx="4966568" cy="577414"/>
          </a:xfrm>
        </p:grpSpPr>
        <p:sp>
          <p:nvSpPr>
            <p:cNvPr id="2" name="矩形 1">
              <a:extLst>
                <a:ext uri="{FF2B5EF4-FFF2-40B4-BE49-F238E27FC236}">
                  <a16:creationId xmlns:a16="http://schemas.microsoft.com/office/drawing/2014/main" xmlns="" id="{B4DC55AC-282F-DBEE-DBDB-CE14F7D123C4}"/>
                </a:ext>
              </a:extLst>
            </p:cNvPr>
            <p:cNvSpPr/>
            <p:nvPr/>
          </p:nvSpPr>
          <p:spPr>
            <a:xfrm>
              <a:off x="6920631" y="3199184"/>
              <a:ext cx="1102290" cy="577414"/>
            </a:xfrm>
            <a:prstGeom prst="rect">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t>基本首部</a:t>
              </a:r>
            </a:p>
          </p:txBody>
        </p:sp>
        <p:sp>
          <p:nvSpPr>
            <p:cNvPr id="14" name="矩形 13">
              <a:extLst>
                <a:ext uri="{FF2B5EF4-FFF2-40B4-BE49-F238E27FC236}">
                  <a16:creationId xmlns:a16="http://schemas.microsoft.com/office/drawing/2014/main" xmlns="" id="{299740DE-F49B-AE08-FA9E-C9B1E8C54064}"/>
                </a:ext>
              </a:extLst>
            </p:cNvPr>
            <p:cNvSpPr/>
            <p:nvPr/>
          </p:nvSpPr>
          <p:spPr>
            <a:xfrm>
              <a:off x="8022920" y="3199184"/>
              <a:ext cx="3864279" cy="577414"/>
            </a:xfrm>
            <a:prstGeom prst="rect">
              <a:avLst/>
            </a:prstGeom>
            <a:no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有效载荷</a:t>
              </a:r>
            </a:p>
          </p:txBody>
        </p:sp>
      </p:grpSp>
      <p:grpSp>
        <p:nvGrpSpPr>
          <p:cNvPr id="10" name="组合 9">
            <a:extLst>
              <a:ext uri="{FF2B5EF4-FFF2-40B4-BE49-F238E27FC236}">
                <a16:creationId xmlns:a16="http://schemas.microsoft.com/office/drawing/2014/main" xmlns="" id="{82D22E11-4E41-0EF1-4DCC-06900B1BCFF5}"/>
              </a:ext>
            </a:extLst>
          </p:cNvPr>
          <p:cNvGrpSpPr/>
          <p:nvPr/>
        </p:nvGrpSpPr>
        <p:grpSpPr>
          <a:xfrm>
            <a:off x="5312602" y="2020872"/>
            <a:ext cx="1591018" cy="484204"/>
            <a:chOff x="7083469" y="2694496"/>
            <a:chExt cx="2121357" cy="645605"/>
          </a:xfrm>
        </p:grpSpPr>
        <p:sp>
          <p:nvSpPr>
            <p:cNvPr id="3" name="矩形 2">
              <a:extLst>
                <a:ext uri="{FF2B5EF4-FFF2-40B4-BE49-F238E27FC236}">
                  <a16:creationId xmlns:a16="http://schemas.microsoft.com/office/drawing/2014/main" xmlns="" id="{B81F9D64-8FA5-E8C1-F3C2-C44CAA677ACB}"/>
                </a:ext>
              </a:extLst>
            </p:cNvPr>
            <p:cNvSpPr/>
            <p:nvPr/>
          </p:nvSpPr>
          <p:spPr>
            <a:xfrm>
              <a:off x="7083469" y="3239893"/>
              <a:ext cx="100208" cy="100208"/>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7" name="íşlïḍè">
              <a:extLst>
                <a:ext uri="{FF2B5EF4-FFF2-40B4-BE49-F238E27FC236}">
                  <a16:creationId xmlns:a16="http://schemas.microsoft.com/office/drawing/2014/main" xmlns="" id="{F797F967-EC2C-8F98-0283-E50FEB8B942E}"/>
                </a:ext>
              </a:extLst>
            </p:cNvPr>
            <p:cNvSpPr txBox="1"/>
            <p:nvPr/>
          </p:nvSpPr>
          <p:spPr>
            <a:xfrm>
              <a:off x="7327726" y="2694496"/>
              <a:ext cx="1877100" cy="394955"/>
            </a:xfrm>
            <a:prstGeom prst="rect">
              <a:avLst/>
            </a:prstGeom>
            <a:noFill/>
          </p:spPr>
          <p:txBody>
            <a:bodyPr wrap="square" lIns="68580" tIns="34290" rIns="68580" bIns="34290" anchor="ctr">
              <a:noAutofit/>
            </a:bodyPr>
            <a:lstStyle/>
            <a:p>
              <a:r>
                <a:rPr lang="zh-CN" altLang="en-US" sz="1350" b="1" dirty="0"/>
                <a:t>下一个首部字段</a:t>
              </a:r>
              <a:endParaRPr lang="en-US" altLang="zh-CN" sz="1350" b="1" dirty="0"/>
            </a:p>
          </p:txBody>
        </p:sp>
        <p:cxnSp>
          <p:nvCxnSpPr>
            <p:cNvPr id="5" name="连接符: 肘形 4">
              <a:extLst>
                <a:ext uri="{FF2B5EF4-FFF2-40B4-BE49-F238E27FC236}">
                  <a16:creationId xmlns:a16="http://schemas.microsoft.com/office/drawing/2014/main" xmlns="" id="{E448678F-082F-52CD-AF2C-50B2762431E0}"/>
                </a:ext>
              </a:extLst>
            </p:cNvPr>
            <p:cNvCxnSpPr>
              <a:stCxn id="3" idx="0"/>
              <a:endCxn id="17" idx="1"/>
            </p:cNvCxnSpPr>
            <p:nvPr/>
          </p:nvCxnSpPr>
          <p:spPr>
            <a:xfrm rot="5400000" flipH="1" flipV="1">
              <a:off x="7056690" y="2968858"/>
              <a:ext cx="347919" cy="194153"/>
            </a:xfrm>
            <a:prstGeom prst="bentConnector2">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9" name="íşlïḍè">
            <a:extLst>
              <a:ext uri="{FF2B5EF4-FFF2-40B4-BE49-F238E27FC236}">
                <a16:creationId xmlns:a16="http://schemas.microsoft.com/office/drawing/2014/main" xmlns="" id="{72499D18-1213-2307-3877-F343439ED2FE}"/>
              </a:ext>
            </a:extLst>
          </p:cNvPr>
          <p:cNvSpPr txBox="1"/>
          <p:nvPr/>
        </p:nvSpPr>
        <p:spPr>
          <a:xfrm>
            <a:off x="6742135" y="2020872"/>
            <a:ext cx="519829" cy="296216"/>
          </a:xfrm>
          <a:prstGeom prst="rect">
            <a:avLst/>
          </a:prstGeom>
          <a:noFill/>
        </p:spPr>
        <p:txBody>
          <a:bodyPr wrap="square" lIns="68580" tIns="34290" rIns="68580" bIns="34290" anchor="ctr">
            <a:noAutofit/>
          </a:bodyPr>
          <a:lstStyle/>
          <a:p>
            <a:r>
              <a:rPr lang="en-US" altLang="zh-CN" sz="1500" b="1" dirty="0"/>
              <a:t>= 6</a:t>
            </a:r>
          </a:p>
        </p:txBody>
      </p:sp>
      <p:sp>
        <p:nvSpPr>
          <p:cNvPr id="23" name="矩形 22">
            <a:extLst>
              <a:ext uri="{FF2B5EF4-FFF2-40B4-BE49-F238E27FC236}">
                <a16:creationId xmlns:a16="http://schemas.microsoft.com/office/drawing/2014/main" xmlns="" id="{109E0ACB-5EF8-D686-EFDC-E64D3B74CE9C}"/>
              </a:ext>
            </a:extLst>
          </p:cNvPr>
          <p:cNvSpPr/>
          <p:nvPr/>
        </p:nvSpPr>
        <p:spPr>
          <a:xfrm>
            <a:off x="6017190" y="2399388"/>
            <a:ext cx="2898209" cy="433061"/>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350" b="1" dirty="0">
                <a:solidFill>
                  <a:schemeClr val="tx1"/>
                </a:solidFill>
              </a:rPr>
              <a:t>TCP</a:t>
            </a:r>
            <a:r>
              <a:rPr lang="zh-CN" altLang="en-US" sz="1350" b="1" dirty="0">
                <a:solidFill>
                  <a:schemeClr val="tx1"/>
                </a:solidFill>
              </a:rPr>
              <a:t>报文段</a:t>
            </a:r>
          </a:p>
        </p:txBody>
      </p:sp>
    </p:spTree>
    <p:custDataLst>
      <p:tags r:id="rId1"/>
    </p:custDataLst>
    <p:extLst>
      <p:ext uri="{BB962C8B-B14F-4D97-AF65-F5344CB8AC3E}">
        <p14:creationId xmlns:p14="http://schemas.microsoft.com/office/powerpoint/2010/main" val="4015467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 calcmode="lin" valueType="num">
                                      <p:cBhvr>
                                        <p:cTn id="12" dur="500" fill="hold"/>
                                        <p:tgtEl>
                                          <p:spTgt spid="22"/>
                                        </p:tgtEl>
                                        <p:attrNameLst>
                                          <p:attrName>style.rotation</p:attrName>
                                        </p:attrNameLst>
                                      </p:cBhvr>
                                      <p:tavLst>
                                        <p:tav tm="0">
                                          <p:val>
                                            <p:fltVal val="360"/>
                                          </p:val>
                                        </p:tav>
                                        <p:tav tm="100000">
                                          <p:val>
                                            <p:fltVal val="0"/>
                                          </p:val>
                                        </p:tav>
                                      </p:tavLst>
                                    </p:anim>
                                    <p:animEffect transition="in" filter="fade">
                                      <p:cBhvr>
                                        <p:cTn id="13" dur="500"/>
                                        <p:tgtEl>
                                          <p:spTgt spid="22"/>
                                        </p:tgtEl>
                                      </p:cBhvr>
                                    </p:animEffect>
                                  </p:childTnLst>
                                </p:cTn>
                              </p:par>
                            </p:childTnLst>
                          </p:cTn>
                        </p:par>
                        <p:par>
                          <p:cTn id="14" fill="hold">
                            <p:stCondLst>
                              <p:cond delay="500"/>
                            </p:stCondLst>
                            <p:childTnLst>
                              <p:par>
                                <p:cTn id="15" presetID="1" presetClass="entr" presetSubtype="0" fill="hold" grpId="0" nodeType="afterEffect">
                                  <p:stCondLst>
                                    <p:cond delay="0"/>
                                  </p:stCondLst>
                                  <p:iterate type="lt">
                                    <p:tmAbs val="100"/>
                                  </p:iterate>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 calcmode="lin" valueType="num">
                                      <p:cBhvr>
                                        <p:cTn id="23" dur="500" fill="hold"/>
                                        <p:tgtEl>
                                          <p:spTgt spid="16"/>
                                        </p:tgtEl>
                                        <p:attrNameLst>
                                          <p:attrName>style.rotation</p:attrName>
                                        </p:attrNameLst>
                                      </p:cBhvr>
                                      <p:tavLst>
                                        <p:tav tm="0">
                                          <p:val>
                                            <p:fltVal val="360"/>
                                          </p:val>
                                        </p:tav>
                                        <p:tav tm="100000">
                                          <p:val>
                                            <p:fltVal val="0"/>
                                          </p:val>
                                        </p:tav>
                                      </p:tavLst>
                                    </p:anim>
                                    <p:animEffect transition="in" filter="fade">
                                      <p:cBhvr>
                                        <p:cTn id="24" dur="500"/>
                                        <p:tgtEl>
                                          <p:spTgt spid="16"/>
                                        </p:tgtEl>
                                      </p:cBhvr>
                                    </p:animEffect>
                                  </p:childTnLst>
                                </p:cTn>
                              </p:par>
                            </p:childTnLst>
                          </p:cTn>
                        </p:par>
                        <p:par>
                          <p:cTn id="25" fill="hold">
                            <p:stCondLst>
                              <p:cond delay="500"/>
                            </p:stCondLst>
                            <p:childTnLst>
                              <p:par>
                                <p:cTn id="26" presetID="1" presetClass="entr" presetSubtype="0" fill="hold" grpId="0" nodeType="afterEffect">
                                  <p:stCondLst>
                                    <p:cond delay="0"/>
                                  </p:stCondLst>
                                  <p:iterate type="lt">
                                    <p:tmAbs val="100"/>
                                  </p:iterate>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 presetClass="entr" presetSubtype="2"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1+#ppt_w/2"/>
                                          </p:val>
                                        </p:tav>
                                        <p:tav tm="100000">
                                          <p:val>
                                            <p:strVal val="#ppt_x"/>
                                          </p:val>
                                        </p:tav>
                                      </p:tavLst>
                                    </p:anim>
                                    <p:anim calcmode="lin" valueType="num">
                                      <p:cBhvr additive="base">
                                        <p:cTn id="33"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ppt_x</p:attrName>
                                        </p:attrNameLst>
                                      </p:cBhvr>
                                      <p:tavLst>
                                        <p:tav tm="0">
                                          <p:val>
                                            <p:strVal val="#ppt_x-#ppt_w*1.125000"/>
                                          </p:val>
                                        </p:tav>
                                        <p:tav tm="100000">
                                          <p:val>
                                            <p:strVal val="#ppt_x"/>
                                          </p:val>
                                        </p:tav>
                                      </p:tavLst>
                                    </p:anim>
                                    <p:animEffect transition="in" filter="wipe(right)">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anim calcmode="lin" valueType="num">
                                      <p:cBhvr>
                                        <p:cTn id="49" dur="500" fill="hold"/>
                                        <p:tgtEl>
                                          <p:spTgt spid="23"/>
                                        </p:tgtEl>
                                        <p:attrNameLst>
                                          <p:attrName>ppt_w</p:attrName>
                                        </p:attrNameLst>
                                      </p:cBhvr>
                                      <p:tavLst>
                                        <p:tav tm="0">
                                          <p:val>
                                            <p:fltVal val="0"/>
                                          </p:val>
                                        </p:tav>
                                        <p:tav tm="100000">
                                          <p:val>
                                            <p:strVal val="#ppt_w"/>
                                          </p:val>
                                        </p:tav>
                                      </p:tavLst>
                                    </p:anim>
                                    <p:anim calcmode="lin" valueType="num">
                                      <p:cBhvr>
                                        <p:cTn id="50" dur="500" fill="hold"/>
                                        <p:tgtEl>
                                          <p:spTgt spid="23"/>
                                        </p:tgtEl>
                                        <p:attrNameLst>
                                          <p:attrName>ppt_h</p:attrName>
                                        </p:attrNameLst>
                                      </p:cBhvr>
                                      <p:tavLst>
                                        <p:tav tm="0">
                                          <p:val>
                                            <p:fltVal val="0"/>
                                          </p:val>
                                        </p:tav>
                                        <p:tav tm="100000">
                                          <p:val>
                                            <p:strVal val="#ppt_h"/>
                                          </p:val>
                                        </p:tav>
                                      </p:tavLst>
                                    </p:anim>
                                    <p:animEffect transition="in" filter="fade">
                                      <p:cBhvr>
                                        <p:cTn id="5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15" grpId="0"/>
      <p:bldP spid="16" grpId="0" animBg="1"/>
      <p:bldP spid="19" grpId="0"/>
      <p:bldP spid="2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xmlns="" id="{229EF6A6-EEE5-E102-D27B-CA31BC8CE52D}"/>
              </a:ext>
            </a:extLst>
          </p:cNvPr>
          <p:cNvSpPr/>
          <p:nvPr/>
        </p:nvSpPr>
        <p:spPr>
          <a:xfrm>
            <a:off x="2921691" y="1527447"/>
            <a:ext cx="718687" cy="159707"/>
          </a:xfrm>
          <a:prstGeom prst="rect">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50" dirty="0">
                  <a:latin typeface="Impact" panose="020B0806030902050204" pitchFamily="34" charset="0"/>
                </a:rPr>
                <a:t>01</a:t>
              </a:r>
              <a:endParaRPr lang="zh-CN" altLang="en-US" sz="165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9" name="组合 8">
            <a:extLst>
              <a:ext uri="{FF2B5EF4-FFF2-40B4-BE49-F238E27FC236}">
                <a16:creationId xmlns:a16="http://schemas.microsoft.com/office/drawing/2014/main" xmlns="" id="{6B7FA3CC-C262-0C30-1CE8-C70E983819D9}"/>
              </a:ext>
            </a:extLst>
          </p:cNvPr>
          <p:cNvGrpSpPr>
            <a:grpSpLocks noGrp="1" noUngrp="1" noRot="1" noMove="1" noResize="1"/>
          </p:cNvGrpSpPr>
          <p:nvPr/>
        </p:nvGrpSpPr>
        <p:grpSpPr>
          <a:xfrm>
            <a:off x="108163" y="1132517"/>
            <a:ext cx="4463837" cy="3605948"/>
            <a:chOff x="144217" y="1315868"/>
            <a:chExt cx="5951783" cy="4807931"/>
          </a:xfrm>
        </p:grpSpPr>
        <p:pic>
          <p:nvPicPr>
            <p:cNvPr id="7" name="图片 6" descr="图片包含 表格&#10;&#10;描述已自动生成">
              <a:extLst>
                <a:ext uri="{FF2B5EF4-FFF2-40B4-BE49-F238E27FC236}">
                  <a16:creationId xmlns:a16="http://schemas.microsoft.com/office/drawing/2014/main" xmlns="" id="{ABA266DE-B194-758B-80E0-09344C0D935F}"/>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44217" y="1315868"/>
              <a:ext cx="5951783" cy="4241363"/>
            </a:xfrm>
            <a:prstGeom prst="rect">
              <a:avLst/>
            </a:prstGeom>
          </p:spPr>
        </p:pic>
        <p:sp>
          <p:nvSpPr>
            <p:cNvPr id="8" name="文本框 7">
              <a:extLst>
                <a:ext uri="{FF2B5EF4-FFF2-40B4-BE49-F238E27FC236}">
                  <a16:creationId xmlns:a16="http://schemas.microsoft.com/office/drawing/2014/main" xmlns="" id="{FB3CA3B3-1E47-1687-FA49-DF96854219CC}"/>
                </a:ext>
              </a:extLst>
            </p:cNvPr>
            <p:cNvSpPr txBox="1">
              <a:spLocks noGrp="1" noRot="1" noMove="1" noResize="1" noEditPoints="1" noAdjustHandles="1" noChangeArrowheads="1" noChangeShapeType="1"/>
            </p:cNvSpPr>
            <p:nvPr/>
          </p:nvSpPr>
          <p:spPr>
            <a:xfrm>
              <a:off x="2424788" y="5723690"/>
              <a:ext cx="2179529" cy="400109"/>
            </a:xfrm>
            <a:prstGeom prst="rect">
              <a:avLst/>
            </a:prstGeom>
            <a:noFill/>
          </p:spPr>
          <p:txBody>
            <a:bodyPr wrap="square" rtlCol="0">
              <a:spAutoFit/>
            </a:bodyPr>
            <a:lstStyle/>
            <a:p>
              <a:pPr algn="ctr"/>
              <a:r>
                <a:rPr lang="en-US" altLang="zh-CN" sz="1350" b="1" dirty="0"/>
                <a:t>IPv6</a:t>
              </a:r>
              <a:r>
                <a:rPr lang="zh-CN" altLang="en-US" sz="1350" b="1" dirty="0"/>
                <a:t>数据报格式</a:t>
              </a:r>
            </a:p>
          </p:txBody>
        </p:sp>
      </p:grpSp>
      <p:sp>
        <p:nvSpPr>
          <p:cNvPr id="21" name="íşlïḍè">
            <a:extLst>
              <a:ext uri="{FF2B5EF4-FFF2-40B4-BE49-F238E27FC236}">
                <a16:creationId xmlns:a16="http://schemas.microsoft.com/office/drawing/2014/main" xmlns="" id="{361093DE-A964-511B-4DA7-8063C1B6A99B}"/>
              </a:ext>
            </a:extLst>
          </p:cNvPr>
          <p:cNvSpPr txBox="1"/>
          <p:nvPr/>
        </p:nvSpPr>
        <p:spPr>
          <a:xfrm>
            <a:off x="4834633" y="702250"/>
            <a:ext cx="4080768" cy="523736"/>
          </a:xfrm>
          <a:prstGeom prst="rect">
            <a:avLst/>
          </a:prstGeom>
          <a:noFill/>
        </p:spPr>
        <p:txBody>
          <a:bodyPr wrap="square" lIns="68580" tIns="34290" rIns="68580" bIns="34290" anchor="ctr">
            <a:noAutofit/>
          </a:bodyPr>
          <a:lstStyle/>
          <a:p>
            <a:r>
              <a:rPr lang="zh-CN" altLang="en-US" sz="1350" b="1" dirty="0"/>
              <a:t>下一个首部字段：长度为</a:t>
            </a:r>
            <a:r>
              <a:rPr lang="en-US" altLang="zh-CN" sz="1350" b="1" dirty="0"/>
              <a:t>8</a:t>
            </a:r>
            <a:r>
              <a:rPr lang="zh-CN" altLang="en-US" sz="1350" b="1" dirty="0"/>
              <a:t>比特。该字段相当于</a:t>
            </a:r>
            <a:r>
              <a:rPr lang="en-US" altLang="zh-CN" sz="1350" b="1" dirty="0"/>
              <a:t>IPv4</a:t>
            </a:r>
            <a:r>
              <a:rPr lang="zh-CN" altLang="en-US" sz="1350" b="1" dirty="0"/>
              <a:t>数据报首部中的</a:t>
            </a:r>
            <a:r>
              <a:rPr lang="zh-CN" altLang="en-US" sz="1350" b="1" dirty="0">
                <a:solidFill>
                  <a:schemeClr val="accent1">
                    <a:lumMod val="75000"/>
                  </a:schemeClr>
                </a:solidFill>
              </a:rPr>
              <a:t>协议字段或可选字段</a:t>
            </a:r>
            <a:r>
              <a:rPr lang="zh-CN" altLang="en-US" sz="1350" b="1" dirty="0"/>
              <a:t>。</a:t>
            </a:r>
            <a:endParaRPr lang="en-US" altLang="zh-CN" sz="1350" b="1" dirty="0"/>
          </a:p>
        </p:txBody>
      </p:sp>
      <p:sp>
        <p:nvSpPr>
          <p:cNvPr id="22" name="矩形 21">
            <a:extLst>
              <a:ext uri="{FF2B5EF4-FFF2-40B4-BE49-F238E27FC236}">
                <a16:creationId xmlns:a16="http://schemas.microsoft.com/office/drawing/2014/main" xmlns="" id="{28B9CF93-8BC4-B1FA-BD4D-E819464C124A}"/>
              </a:ext>
            </a:extLst>
          </p:cNvPr>
          <p:cNvSpPr/>
          <p:nvPr/>
        </p:nvSpPr>
        <p:spPr>
          <a:xfrm>
            <a:off x="4641901" y="756551"/>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íşlïḍè">
            <a:extLst>
              <a:ext uri="{FF2B5EF4-FFF2-40B4-BE49-F238E27FC236}">
                <a16:creationId xmlns:a16="http://schemas.microsoft.com/office/drawing/2014/main" xmlns="" id="{9F6BBECB-62B9-2881-5B19-00983AFEB7C0}"/>
              </a:ext>
            </a:extLst>
          </p:cNvPr>
          <p:cNvSpPr txBox="1"/>
          <p:nvPr/>
        </p:nvSpPr>
        <p:spPr>
          <a:xfrm>
            <a:off x="5103943" y="1214737"/>
            <a:ext cx="3811457" cy="723836"/>
          </a:xfrm>
          <a:prstGeom prst="rect">
            <a:avLst/>
          </a:prstGeom>
          <a:noFill/>
        </p:spPr>
        <p:txBody>
          <a:bodyPr wrap="square" lIns="68580" tIns="34290" rIns="68580" bIns="34290" anchor="ctr">
            <a:noAutofit/>
          </a:bodyPr>
          <a:lstStyle/>
          <a:p>
            <a:r>
              <a:rPr lang="zh-CN" altLang="en-US" sz="1350" b="1" dirty="0">
                <a:solidFill>
                  <a:schemeClr val="accent1">
                    <a:lumMod val="75000"/>
                  </a:schemeClr>
                </a:solidFill>
              </a:rPr>
              <a:t>当</a:t>
            </a:r>
            <a:r>
              <a:rPr lang="en-US" altLang="zh-CN" sz="1350" b="1" dirty="0">
                <a:solidFill>
                  <a:schemeClr val="accent1">
                    <a:lumMod val="75000"/>
                  </a:schemeClr>
                </a:solidFill>
              </a:rPr>
              <a:t>IPv6</a:t>
            </a:r>
            <a:r>
              <a:rPr lang="zh-CN" altLang="en-US" sz="1350" b="1" dirty="0">
                <a:solidFill>
                  <a:schemeClr val="accent1">
                    <a:lumMod val="75000"/>
                  </a:schemeClr>
                </a:solidFill>
              </a:rPr>
              <a:t>数据报没有扩展首部时</a:t>
            </a:r>
            <a:r>
              <a:rPr lang="zh-CN" altLang="en-US" sz="1350" b="1" dirty="0"/>
              <a:t>，该字段的作用与</a:t>
            </a:r>
            <a:r>
              <a:rPr lang="en-US" altLang="zh-CN" sz="1350" b="1" dirty="0"/>
              <a:t>IPv4</a:t>
            </a:r>
            <a:r>
              <a:rPr lang="zh-CN" altLang="en-US" sz="1350" b="1" dirty="0"/>
              <a:t>的协议字段一样，它的值指出了</a:t>
            </a:r>
            <a:r>
              <a:rPr lang="en-US" altLang="zh-CN" sz="1350" b="1" dirty="0"/>
              <a:t>IPv6</a:t>
            </a:r>
            <a:r>
              <a:rPr lang="zh-CN" altLang="en-US" sz="1350" b="1" dirty="0"/>
              <a:t>数据报基本首部后面的数据是何种协议数据单元</a:t>
            </a:r>
            <a:r>
              <a:rPr lang="en-US" altLang="zh-CN" sz="1350" b="1" dirty="0"/>
              <a:t>PDU</a:t>
            </a:r>
            <a:r>
              <a:rPr lang="zh-CN" altLang="en-US" sz="1350" b="1" dirty="0"/>
              <a:t>。</a:t>
            </a:r>
            <a:endParaRPr lang="en-US" altLang="zh-CN" sz="1350" b="1" dirty="0"/>
          </a:p>
        </p:txBody>
      </p:sp>
      <p:sp>
        <p:nvSpPr>
          <p:cNvPr id="16" name="矩形 15">
            <a:extLst>
              <a:ext uri="{FF2B5EF4-FFF2-40B4-BE49-F238E27FC236}">
                <a16:creationId xmlns:a16="http://schemas.microsoft.com/office/drawing/2014/main" xmlns="" id="{172E7D82-9C8E-174A-82CC-965237F238A8}"/>
              </a:ext>
            </a:extLst>
          </p:cNvPr>
          <p:cNvSpPr/>
          <p:nvPr/>
        </p:nvSpPr>
        <p:spPr>
          <a:xfrm>
            <a:off x="4911211" y="1269036"/>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grpSp>
        <p:nvGrpSpPr>
          <p:cNvPr id="6" name="组合 5">
            <a:extLst>
              <a:ext uri="{FF2B5EF4-FFF2-40B4-BE49-F238E27FC236}">
                <a16:creationId xmlns:a16="http://schemas.microsoft.com/office/drawing/2014/main" xmlns="" id="{28C26F26-A778-045E-2025-C24C3DCA6064}"/>
              </a:ext>
            </a:extLst>
          </p:cNvPr>
          <p:cNvGrpSpPr/>
          <p:nvPr/>
        </p:nvGrpSpPr>
        <p:grpSpPr>
          <a:xfrm>
            <a:off x="5190473" y="2399388"/>
            <a:ext cx="3724926" cy="433061"/>
            <a:chOff x="6920631" y="3199184"/>
            <a:chExt cx="4966568" cy="577414"/>
          </a:xfrm>
        </p:grpSpPr>
        <p:sp>
          <p:nvSpPr>
            <p:cNvPr id="2" name="矩形 1">
              <a:extLst>
                <a:ext uri="{FF2B5EF4-FFF2-40B4-BE49-F238E27FC236}">
                  <a16:creationId xmlns:a16="http://schemas.microsoft.com/office/drawing/2014/main" xmlns="" id="{B4DC55AC-282F-DBEE-DBDB-CE14F7D123C4}"/>
                </a:ext>
              </a:extLst>
            </p:cNvPr>
            <p:cNvSpPr/>
            <p:nvPr/>
          </p:nvSpPr>
          <p:spPr>
            <a:xfrm>
              <a:off x="6920631" y="3199184"/>
              <a:ext cx="1102290" cy="577414"/>
            </a:xfrm>
            <a:prstGeom prst="rect">
              <a:avLst/>
            </a:prstGeom>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t>基本首部</a:t>
              </a:r>
            </a:p>
          </p:txBody>
        </p:sp>
        <p:sp>
          <p:nvSpPr>
            <p:cNvPr id="14" name="矩形 13">
              <a:extLst>
                <a:ext uri="{FF2B5EF4-FFF2-40B4-BE49-F238E27FC236}">
                  <a16:creationId xmlns:a16="http://schemas.microsoft.com/office/drawing/2014/main" xmlns="" id="{299740DE-F49B-AE08-FA9E-C9B1E8C54064}"/>
                </a:ext>
              </a:extLst>
            </p:cNvPr>
            <p:cNvSpPr/>
            <p:nvPr/>
          </p:nvSpPr>
          <p:spPr>
            <a:xfrm>
              <a:off x="8022920" y="3199184"/>
              <a:ext cx="3864279" cy="577414"/>
            </a:xfrm>
            <a:prstGeom prst="rect">
              <a:avLst/>
            </a:prstGeom>
            <a:no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sz="1350" b="1" dirty="0">
                  <a:solidFill>
                    <a:schemeClr val="tx1"/>
                  </a:solidFill>
                </a:rPr>
                <a:t>有效载荷</a:t>
              </a:r>
            </a:p>
          </p:txBody>
        </p:sp>
      </p:grpSp>
      <p:grpSp>
        <p:nvGrpSpPr>
          <p:cNvPr id="10" name="组合 9">
            <a:extLst>
              <a:ext uri="{FF2B5EF4-FFF2-40B4-BE49-F238E27FC236}">
                <a16:creationId xmlns:a16="http://schemas.microsoft.com/office/drawing/2014/main" xmlns="" id="{82D22E11-4E41-0EF1-4DCC-06900B1BCFF5}"/>
              </a:ext>
            </a:extLst>
          </p:cNvPr>
          <p:cNvGrpSpPr/>
          <p:nvPr/>
        </p:nvGrpSpPr>
        <p:grpSpPr>
          <a:xfrm>
            <a:off x="5312602" y="2020872"/>
            <a:ext cx="1591018" cy="484204"/>
            <a:chOff x="7083469" y="2694496"/>
            <a:chExt cx="2121357" cy="645605"/>
          </a:xfrm>
        </p:grpSpPr>
        <p:sp>
          <p:nvSpPr>
            <p:cNvPr id="3" name="矩形 2">
              <a:extLst>
                <a:ext uri="{FF2B5EF4-FFF2-40B4-BE49-F238E27FC236}">
                  <a16:creationId xmlns:a16="http://schemas.microsoft.com/office/drawing/2014/main" xmlns="" id="{B81F9D64-8FA5-E8C1-F3C2-C44CAA677ACB}"/>
                </a:ext>
              </a:extLst>
            </p:cNvPr>
            <p:cNvSpPr/>
            <p:nvPr/>
          </p:nvSpPr>
          <p:spPr>
            <a:xfrm>
              <a:off x="7083469" y="3239893"/>
              <a:ext cx="100208" cy="100208"/>
            </a:xfrm>
            <a:prstGeom prst="rect">
              <a:avLst/>
            </a:prstGeom>
            <a:solidFill>
              <a:schemeClr val="bg1"/>
            </a:solidFill>
            <a:ln w="12700">
              <a:solidFill>
                <a:schemeClr val="tx1"/>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17" name="íşlïḍè">
              <a:extLst>
                <a:ext uri="{FF2B5EF4-FFF2-40B4-BE49-F238E27FC236}">
                  <a16:creationId xmlns:a16="http://schemas.microsoft.com/office/drawing/2014/main" xmlns="" id="{F797F967-EC2C-8F98-0283-E50FEB8B942E}"/>
                </a:ext>
              </a:extLst>
            </p:cNvPr>
            <p:cNvSpPr txBox="1"/>
            <p:nvPr/>
          </p:nvSpPr>
          <p:spPr>
            <a:xfrm>
              <a:off x="7327726" y="2694496"/>
              <a:ext cx="1877100" cy="394955"/>
            </a:xfrm>
            <a:prstGeom prst="rect">
              <a:avLst/>
            </a:prstGeom>
            <a:noFill/>
          </p:spPr>
          <p:txBody>
            <a:bodyPr wrap="square" lIns="68580" tIns="34290" rIns="68580" bIns="34290" anchor="ctr">
              <a:noAutofit/>
            </a:bodyPr>
            <a:lstStyle/>
            <a:p>
              <a:r>
                <a:rPr lang="zh-CN" altLang="en-US" sz="1350" b="1" dirty="0"/>
                <a:t>下一个首部字段</a:t>
              </a:r>
              <a:endParaRPr lang="en-US" altLang="zh-CN" sz="1350" b="1" dirty="0"/>
            </a:p>
          </p:txBody>
        </p:sp>
        <p:cxnSp>
          <p:nvCxnSpPr>
            <p:cNvPr id="5" name="连接符: 肘形 4">
              <a:extLst>
                <a:ext uri="{FF2B5EF4-FFF2-40B4-BE49-F238E27FC236}">
                  <a16:creationId xmlns:a16="http://schemas.microsoft.com/office/drawing/2014/main" xmlns="" id="{E448678F-082F-52CD-AF2C-50B2762431E0}"/>
                </a:ext>
              </a:extLst>
            </p:cNvPr>
            <p:cNvCxnSpPr>
              <a:stCxn id="3" idx="0"/>
              <a:endCxn id="17" idx="1"/>
            </p:cNvCxnSpPr>
            <p:nvPr/>
          </p:nvCxnSpPr>
          <p:spPr>
            <a:xfrm rot="5400000" flipH="1" flipV="1">
              <a:off x="7056690" y="2968858"/>
              <a:ext cx="347919" cy="194153"/>
            </a:xfrm>
            <a:prstGeom prst="bentConnector2">
              <a:avLst/>
            </a:prstGeom>
            <a:ln w="127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19" name="íşlïḍè">
            <a:extLst>
              <a:ext uri="{FF2B5EF4-FFF2-40B4-BE49-F238E27FC236}">
                <a16:creationId xmlns:a16="http://schemas.microsoft.com/office/drawing/2014/main" xmlns="" id="{72499D18-1213-2307-3877-F343439ED2FE}"/>
              </a:ext>
            </a:extLst>
          </p:cNvPr>
          <p:cNvSpPr txBox="1"/>
          <p:nvPr/>
        </p:nvSpPr>
        <p:spPr>
          <a:xfrm>
            <a:off x="6742135" y="2020872"/>
            <a:ext cx="519829" cy="296216"/>
          </a:xfrm>
          <a:prstGeom prst="rect">
            <a:avLst/>
          </a:prstGeom>
          <a:noFill/>
        </p:spPr>
        <p:txBody>
          <a:bodyPr wrap="square" lIns="68580" tIns="34290" rIns="68580" bIns="34290" anchor="ctr">
            <a:noAutofit/>
          </a:bodyPr>
          <a:lstStyle/>
          <a:p>
            <a:r>
              <a:rPr lang="en-US" altLang="zh-CN" sz="1500" b="1" dirty="0"/>
              <a:t>= 17</a:t>
            </a:r>
          </a:p>
        </p:txBody>
      </p:sp>
      <p:sp>
        <p:nvSpPr>
          <p:cNvPr id="23" name="矩形 22">
            <a:extLst>
              <a:ext uri="{FF2B5EF4-FFF2-40B4-BE49-F238E27FC236}">
                <a16:creationId xmlns:a16="http://schemas.microsoft.com/office/drawing/2014/main" xmlns="" id="{109E0ACB-5EF8-D686-EFDC-E64D3B74CE9C}"/>
              </a:ext>
            </a:extLst>
          </p:cNvPr>
          <p:cNvSpPr/>
          <p:nvPr/>
        </p:nvSpPr>
        <p:spPr>
          <a:xfrm>
            <a:off x="6017190" y="2399388"/>
            <a:ext cx="2898209" cy="433061"/>
          </a:xfrm>
          <a:prstGeom prst="rect">
            <a:avLst/>
          </a:prstGeom>
          <a:solidFill>
            <a:schemeClr val="bg1"/>
          </a:solidFill>
          <a:ln>
            <a:tailEnd type="none"/>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sz="1350" b="1" dirty="0">
                <a:solidFill>
                  <a:schemeClr val="tx1"/>
                </a:solidFill>
              </a:rPr>
              <a:t>UDP</a:t>
            </a:r>
            <a:r>
              <a:rPr lang="zh-CN" altLang="en-US" sz="1350" b="1" dirty="0">
                <a:solidFill>
                  <a:schemeClr val="tx1"/>
                </a:solidFill>
              </a:rPr>
              <a:t>用户数据报</a:t>
            </a:r>
          </a:p>
        </p:txBody>
      </p:sp>
      <p:sp>
        <p:nvSpPr>
          <p:cNvPr id="24" name="íşlïḍè">
            <a:extLst>
              <a:ext uri="{FF2B5EF4-FFF2-40B4-BE49-F238E27FC236}">
                <a16:creationId xmlns:a16="http://schemas.microsoft.com/office/drawing/2014/main" xmlns="" id="{DCC14995-005B-C09B-D64E-5749FB25AD85}"/>
              </a:ext>
            </a:extLst>
          </p:cNvPr>
          <p:cNvSpPr txBox="1"/>
          <p:nvPr/>
        </p:nvSpPr>
        <p:spPr>
          <a:xfrm>
            <a:off x="5103943" y="2957897"/>
            <a:ext cx="3811457" cy="503984"/>
          </a:xfrm>
          <a:prstGeom prst="rect">
            <a:avLst/>
          </a:prstGeom>
          <a:noFill/>
        </p:spPr>
        <p:txBody>
          <a:bodyPr wrap="square" lIns="68580" tIns="34290" rIns="68580" bIns="34290" anchor="ctr">
            <a:noAutofit/>
          </a:bodyPr>
          <a:lstStyle/>
          <a:p>
            <a:r>
              <a:rPr lang="zh-CN" altLang="en-US" sz="1350" b="1" dirty="0">
                <a:solidFill>
                  <a:schemeClr val="accent1">
                    <a:lumMod val="75000"/>
                  </a:schemeClr>
                </a:solidFill>
              </a:rPr>
              <a:t>当</a:t>
            </a:r>
            <a:r>
              <a:rPr lang="en-US" altLang="zh-CN" sz="1350" b="1" dirty="0">
                <a:solidFill>
                  <a:schemeClr val="accent1">
                    <a:lumMod val="75000"/>
                  </a:schemeClr>
                </a:solidFill>
              </a:rPr>
              <a:t>IPv6</a:t>
            </a:r>
            <a:r>
              <a:rPr lang="zh-CN" altLang="en-US" sz="1350" b="1" dirty="0">
                <a:solidFill>
                  <a:schemeClr val="accent1">
                    <a:lumMod val="75000"/>
                  </a:schemeClr>
                </a:solidFill>
              </a:rPr>
              <a:t>数据报基本首部后面带有扩展首部时</a:t>
            </a:r>
            <a:r>
              <a:rPr lang="zh-CN" altLang="en-US" sz="1350" b="1" dirty="0"/>
              <a:t>，该字段的值就标识后面第一个扩展首部的类型。</a:t>
            </a:r>
            <a:endParaRPr lang="en-US" altLang="zh-CN" sz="1350" b="1" dirty="0"/>
          </a:p>
        </p:txBody>
      </p:sp>
      <p:sp>
        <p:nvSpPr>
          <p:cNvPr id="25" name="矩形 24">
            <a:extLst>
              <a:ext uri="{FF2B5EF4-FFF2-40B4-BE49-F238E27FC236}">
                <a16:creationId xmlns:a16="http://schemas.microsoft.com/office/drawing/2014/main" xmlns="" id="{6AA52B30-2C82-B9DD-368A-51814B89B186}"/>
              </a:ext>
            </a:extLst>
          </p:cNvPr>
          <p:cNvSpPr/>
          <p:nvPr/>
        </p:nvSpPr>
        <p:spPr>
          <a:xfrm>
            <a:off x="4911211" y="3012197"/>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ustDataLst>
      <p:tags r:id="rId1"/>
    </p:custDataLst>
    <p:extLst>
      <p:ext uri="{BB962C8B-B14F-4D97-AF65-F5344CB8AC3E}">
        <p14:creationId xmlns:p14="http://schemas.microsoft.com/office/powerpoint/2010/main" val="240874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p:tgtEl>
                                          <p:spTgt spid="19"/>
                                        </p:tgtEl>
                                        <p:attrNameLst>
                                          <p:attrName>ppt_x</p:attrName>
                                        </p:attrNameLst>
                                      </p:cBhvr>
                                      <p:tavLst>
                                        <p:tav tm="0">
                                          <p:val>
                                            <p:strVal val="#ppt_x-#ppt_w*1.125000"/>
                                          </p:val>
                                        </p:tav>
                                        <p:tav tm="100000">
                                          <p:val>
                                            <p:strVal val="#ppt_x"/>
                                          </p:val>
                                        </p:tav>
                                      </p:tavLst>
                                    </p:anim>
                                    <p:animEffect transition="in" filter="wipe(right)">
                                      <p:cBhvr>
                                        <p:cTn id="8" dur="500"/>
                                        <p:tgtEl>
                                          <p:spTgt spid="19"/>
                                        </p:tgtEl>
                                      </p:cBhvr>
                                    </p:animEffect>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anim calcmode="lin" valueType="num">
                                      <p:cBhvr>
                                        <p:cTn id="13" dur="500" fill="hold"/>
                                        <p:tgtEl>
                                          <p:spTgt spid="23"/>
                                        </p:tgtEl>
                                        <p:attrNameLst>
                                          <p:attrName>ppt_w</p:attrName>
                                        </p:attrNameLst>
                                      </p:cBhvr>
                                      <p:tavLst>
                                        <p:tav tm="0">
                                          <p:val>
                                            <p:fltVal val="0"/>
                                          </p:val>
                                        </p:tav>
                                        <p:tav tm="100000">
                                          <p:val>
                                            <p:strVal val="#ppt_w"/>
                                          </p:val>
                                        </p:tav>
                                      </p:tavLst>
                                    </p:anim>
                                    <p:anim calcmode="lin" valueType="num">
                                      <p:cBhvr>
                                        <p:cTn id="14" dur="500" fill="hold"/>
                                        <p:tgtEl>
                                          <p:spTgt spid="23"/>
                                        </p:tgtEl>
                                        <p:attrNameLst>
                                          <p:attrName>ppt_h</p:attrName>
                                        </p:attrNameLst>
                                      </p:cBhvr>
                                      <p:tavLst>
                                        <p:tav tm="0">
                                          <p:val>
                                            <p:fltVal val="0"/>
                                          </p:val>
                                        </p:tav>
                                        <p:tav tm="100000">
                                          <p:val>
                                            <p:strVal val="#ppt_h"/>
                                          </p:val>
                                        </p:tav>
                                      </p:tavLst>
                                    </p:anim>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500" fill="hold"/>
                                        <p:tgtEl>
                                          <p:spTgt spid="25"/>
                                        </p:tgtEl>
                                        <p:attrNameLst>
                                          <p:attrName>ppt_w</p:attrName>
                                        </p:attrNameLst>
                                      </p:cBhvr>
                                      <p:tavLst>
                                        <p:tav tm="0">
                                          <p:val>
                                            <p:fltVal val="0"/>
                                          </p:val>
                                        </p:tav>
                                        <p:tav tm="100000">
                                          <p:val>
                                            <p:strVal val="#ppt_w"/>
                                          </p:val>
                                        </p:tav>
                                      </p:tavLst>
                                    </p:anim>
                                    <p:anim calcmode="lin" valueType="num">
                                      <p:cBhvr>
                                        <p:cTn id="21" dur="500" fill="hold"/>
                                        <p:tgtEl>
                                          <p:spTgt spid="25"/>
                                        </p:tgtEl>
                                        <p:attrNameLst>
                                          <p:attrName>ppt_h</p:attrName>
                                        </p:attrNameLst>
                                      </p:cBhvr>
                                      <p:tavLst>
                                        <p:tav tm="0">
                                          <p:val>
                                            <p:fltVal val="0"/>
                                          </p:val>
                                        </p:tav>
                                        <p:tav tm="100000">
                                          <p:val>
                                            <p:strVal val="#ppt_h"/>
                                          </p:val>
                                        </p:tav>
                                      </p:tavLst>
                                    </p:anim>
                                    <p:anim calcmode="lin" valueType="num">
                                      <p:cBhvr>
                                        <p:cTn id="22" dur="500" fill="hold"/>
                                        <p:tgtEl>
                                          <p:spTgt spid="25"/>
                                        </p:tgtEl>
                                        <p:attrNameLst>
                                          <p:attrName>style.rotation</p:attrName>
                                        </p:attrNameLst>
                                      </p:cBhvr>
                                      <p:tavLst>
                                        <p:tav tm="0">
                                          <p:val>
                                            <p:fltVal val="360"/>
                                          </p:val>
                                        </p:tav>
                                        <p:tav tm="100000">
                                          <p:val>
                                            <p:fltVal val="0"/>
                                          </p:val>
                                        </p:tav>
                                      </p:tavLst>
                                    </p:anim>
                                    <p:animEffect transition="in" filter="fade">
                                      <p:cBhvr>
                                        <p:cTn id="23" dur="500"/>
                                        <p:tgtEl>
                                          <p:spTgt spid="25"/>
                                        </p:tgtEl>
                                      </p:cBhvr>
                                    </p:animEffect>
                                  </p:childTnLst>
                                </p:cTn>
                              </p:par>
                            </p:childTnLst>
                          </p:cTn>
                        </p:par>
                        <p:par>
                          <p:cTn id="24" fill="hold">
                            <p:stCondLst>
                              <p:cond delay="500"/>
                            </p:stCondLst>
                            <p:childTnLst>
                              <p:par>
                                <p:cTn id="25" presetID="1" presetClass="entr" presetSubtype="0" fill="hold" grpId="0" nodeType="afterEffect">
                                  <p:stCondLst>
                                    <p:cond delay="0"/>
                                  </p:stCondLst>
                                  <p:iterate type="lt">
                                    <p:tmAbs val="100"/>
                                  </p:iterate>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3" grpId="0" animBg="1"/>
      <p:bldP spid="24" grpId="0"/>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a:extLst>
              <a:ext uri="{FF2B5EF4-FFF2-40B4-BE49-F238E27FC236}">
                <a16:creationId xmlns:a16="http://schemas.microsoft.com/office/drawing/2014/main" xmlns="" id="{06E803D3-90A7-4B57-B073-BB18CCDEF9D8}"/>
              </a:ext>
            </a:extLst>
          </p:cNvPr>
          <p:cNvSpPr txBox="1"/>
          <p:nvPr/>
        </p:nvSpPr>
        <p:spPr>
          <a:xfrm>
            <a:off x="2673371" y="3512545"/>
            <a:ext cx="2587367" cy="261610"/>
          </a:xfrm>
          <a:prstGeom prst="rect">
            <a:avLst/>
          </a:prstGeom>
          <a:noFill/>
        </p:spPr>
        <p:txBody>
          <a:bodyPr wrap="square" rtlCol="0">
            <a:spAutoFit/>
          </a:bodyPr>
          <a:lstStyle/>
          <a:p>
            <a:r>
              <a:rPr lang="en-US" altLang="zh-CN" sz="1100" b="1" dirty="0">
                <a:solidFill>
                  <a:srgbClr val="000000"/>
                </a:solidFill>
              </a:rPr>
              <a:t>1. C</a:t>
            </a:r>
            <a:r>
              <a:rPr lang="zh-CN" altLang="en-US" sz="1100" b="1" dirty="0">
                <a:solidFill>
                  <a:srgbClr val="000000"/>
                </a:solidFill>
              </a:rPr>
              <a:t>知道</a:t>
            </a:r>
            <a:r>
              <a:rPr lang="en-US" altLang="zh-CN" sz="1100" b="1" dirty="0">
                <a:solidFill>
                  <a:srgbClr val="000000"/>
                </a:solidFill>
              </a:rPr>
              <a:t>F</a:t>
            </a:r>
            <a:r>
              <a:rPr lang="zh-CN" altLang="en-US" sz="1100" b="1" dirty="0">
                <a:solidFill>
                  <a:srgbClr val="000000"/>
                </a:solidFill>
              </a:rPr>
              <a:t>的</a:t>
            </a:r>
            <a:r>
              <a:rPr lang="en-US" altLang="zh-CN" sz="1100" b="1" dirty="0">
                <a:solidFill>
                  <a:srgbClr val="000000"/>
                </a:solidFill>
              </a:rPr>
              <a:t>IP</a:t>
            </a:r>
            <a:r>
              <a:rPr lang="zh-CN" altLang="en-US" sz="1100" b="1" dirty="0">
                <a:solidFill>
                  <a:srgbClr val="000000"/>
                </a:solidFill>
              </a:rPr>
              <a:t>地址</a:t>
            </a:r>
            <a:endParaRPr lang="en-US" altLang="zh-CN" sz="1100" b="1" dirty="0">
              <a:solidFill>
                <a:srgbClr val="000000"/>
              </a:solidFill>
            </a:endParaRPr>
          </a:p>
        </p:txBody>
      </p:sp>
      <p:sp>
        <p:nvSpPr>
          <p:cNvPr id="61" name="文本框 60">
            <a:extLst>
              <a:ext uri="{FF2B5EF4-FFF2-40B4-BE49-F238E27FC236}">
                <a16:creationId xmlns:a16="http://schemas.microsoft.com/office/drawing/2014/main" xmlns="" id="{A7F2D657-57C8-4C21-A4C0-986A1E6964CC}"/>
              </a:ext>
            </a:extLst>
          </p:cNvPr>
          <p:cNvSpPr txBox="1"/>
          <p:nvPr/>
        </p:nvSpPr>
        <p:spPr>
          <a:xfrm>
            <a:off x="2693876" y="3760576"/>
            <a:ext cx="3914043" cy="430887"/>
          </a:xfrm>
          <a:prstGeom prst="rect">
            <a:avLst/>
          </a:prstGeom>
          <a:noFill/>
        </p:spPr>
        <p:txBody>
          <a:bodyPr wrap="square" rtlCol="0">
            <a:spAutoFit/>
          </a:bodyPr>
          <a:lstStyle/>
          <a:p>
            <a:r>
              <a:rPr lang="en-US" altLang="zh-CN" sz="1100" b="1" dirty="0">
                <a:solidFill>
                  <a:srgbClr val="000000"/>
                </a:solidFill>
              </a:rPr>
              <a:t>2. C</a:t>
            </a:r>
            <a:r>
              <a:rPr lang="zh-CN" altLang="en-US" sz="1100" b="1" dirty="0">
                <a:solidFill>
                  <a:srgbClr val="000000"/>
                </a:solidFill>
              </a:rPr>
              <a:t>将</a:t>
            </a:r>
            <a:r>
              <a:rPr lang="en-US" altLang="zh-CN" sz="1100" b="1" dirty="0">
                <a:solidFill>
                  <a:srgbClr val="000000"/>
                </a:solidFill>
              </a:rPr>
              <a:t>F</a:t>
            </a:r>
            <a:r>
              <a:rPr lang="zh-CN" altLang="en-US" sz="1100" b="1" dirty="0">
                <a:solidFill>
                  <a:srgbClr val="000000"/>
                </a:solidFill>
              </a:rPr>
              <a:t>的</a:t>
            </a:r>
            <a:r>
              <a:rPr lang="en-US" altLang="zh-CN" sz="1100" b="1" dirty="0">
                <a:solidFill>
                  <a:srgbClr val="000000"/>
                </a:solidFill>
              </a:rPr>
              <a:t>IP</a:t>
            </a:r>
            <a:r>
              <a:rPr lang="zh-CN" altLang="en-US" sz="1100" b="1" dirty="0">
                <a:solidFill>
                  <a:srgbClr val="000000"/>
                </a:solidFill>
              </a:rPr>
              <a:t>地址的前</a:t>
            </a:r>
            <a:r>
              <a:rPr lang="en-US" altLang="zh-CN" sz="1100" b="1" dirty="0">
                <a:solidFill>
                  <a:srgbClr val="000000"/>
                </a:solidFill>
              </a:rPr>
              <a:t>25</a:t>
            </a:r>
            <a:r>
              <a:rPr lang="zh-CN" altLang="en-US" sz="1100" b="1" dirty="0">
                <a:solidFill>
                  <a:srgbClr val="000000"/>
                </a:solidFill>
              </a:rPr>
              <a:t>比特取出，与自己的</a:t>
            </a:r>
            <a:r>
              <a:rPr lang="en-US" altLang="zh-CN" sz="1100" b="1" dirty="0">
                <a:solidFill>
                  <a:srgbClr val="000000"/>
                </a:solidFill>
              </a:rPr>
              <a:t>25</a:t>
            </a:r>
            <a:r>
              <a:rPr lang="zh-CN" altLang="en-US" sz="1100" b="1" dirty="0">
                <a:solidFill>
                  <a:srgbClr val="000000"/>
                </a:solidFill>
              </a:rPr>
              <a:t>比特</a:t>
            </a:r>
            <a:endParaRPr lang="en-US" altLang="zh-CN" sz="1100" b="1" dirty="0">
              <a:solidFill>
                <a:srgbClr val="000000"/>
              </a:solidFill>
            </a:endParaRPr>
          </a:p>
          <a:p>
            <a:r>
              <a:rPr lang="en-US" altLang="zh-CN" sz="1100" b="1" dirty="0">
                <a:solidFill>
                  <a:srgbClr val="000000"/>
                </a:solidFill>
              </a:rPr>
              <a:t>    </a:t>
            </a:r>
            <a:r>
              <a:rPr lang="zh-CN" altLang="en-US" sz="1100" b="1" dirty="0">
                <a:solidFill>
                  <a:srgbClr val="000000"/>
                </a:solidFill>
              </a:rPr>
              <a:t>网络前缀比较：</a:t>
            </a:r>
            <a:endParaRPr lang="en-US" altLang="zh-CN" sz="1100" b="1" dirty="0">
              <a:solidFill>
                <a:srgbClr val="000000"/>
              </a:solidFill>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699830" y="561975"/>
            <a:ext cx="4173030" cy="323165"/>
          </a:xfrm>
          <a:prstGeom prst="rect">
            <a:avLst/>
          </a:prstGeom>
          <a:noFill/>
        </p:spPr>
        <p:txBody>
          <a:bodyPr wrap="square" rtlCol="0">
            <a:spAutoFit/>
          </a:bodyPr>
          <a:lstStyle/>
          <a:p>
            <a:r>
              <a:rPr lang="en-US" altLang="zh-CN" sz="1500" b="1" dirty="0">
                <a:solidFill>
                  <a:srgbClr val="000000"/>
                </a:solidFill>
              </a:rPr>
              <a:t>IP</a:t>
            </a:r>
            <a:r>
              <a:rPr lang="zh-CN" altLang="en-US" sz="1500" b="1" dirty="0">
                <a:solidFill>
                  <a:srgbClr val="000000"/>
                </a:solidFill>
              </a:rPr>
              <a:t>数据报的发送和转发过程</a:t>
            </a:r>
          </a:p>
        </p:txBody>
      </p:sp>
      <p:sp>
        <p:nvSpPr>
          <p:cNvPr id="38" name="文本框 37">
            <a:extLst>
              <a:ext uri="{FF2B5EF4-FFF2-40B4-BE49-F238E27FC236}">
                <a16:creationId xmlns:a16="http://schemas.microsoft.com/office/drawing/2014/main" xmlns="" id="{4F12EAD0-068D-452B-A1AF-EBB755C980C4}"/>
              </a:ext>
            </a:extLst>
          </p:cNvPr>
          <p:cNvSpPr txBox="1"/>
          <p:nvPr/>
        </p:nvSpPr>
        <p:spPr>
          <a:xfrm>
            <a:off x="3258242" y="2912147"/>
            <a:ext cx="1258028" cy="261610"/>
          </a:xfrm>
          <a:prstGeom prst="rect">
            <a:avLst/>
          </a:prstGeom>
          <a:noFill/>
        </p:spPr>
        <p:txBody>
          <a:bodyPr wrap="square" rtlCol="0">
            <a:spAutoFit/>
          </a:bodyPr>
          <a:lstStyle/>
          <a:p>
            <a:r>
              <a:rPr lang="en-US" altLang="zh-CN" sz="1100" b="1" dirty="0">
                <a:solidFill>
                  <a:srgbClr val="000000"/>
                </a:solidFill>
              </a:rPr>
              <a:t>192.168.0.126/25</a:t>
            </a:r>
            <a:endParaRPr lang="zh-CN" altLang="en-US" sz="1100" b="1" dirty="0">
              <a:solidFill>
                <a:srgbClr val="000000"/>
              </a:solidFill>
            </a:endParaRPr>
          </a:p>
        </p:txBody>
      </p:sp>
      <p:sp>
        <p:nvSpPr>
          <p:cNvPr id="40" name="文本框 39">
            <a:extLst>
              <a:ext uri="{FF2B5EF4-FFF2-40B4-BE49-F238E27FC236}">
                <a16:creationId xmlns:a16="http://schemas.microsoft.com/office/drawing/2014/main" xmlns="" id="{066544C1-F029-4DB3-9128-CAE2B51ABE86}"/>
              </a:ext>
            </a:extLst>
          </p:cNvPr>
          <p:cNvSpPr txBox="1"/>
          <p:nvPr/>
        </p:nvSpPr>
        <p:spPr>
          <a:xfrm>
            <a:off x="4698291" y="2912147"/>
            <a:ext cx="1336982" cy="261610"/>
          </a:xfrm>
          <a:prstGeom prst="rect">
            <a:avLst/>
          </a:prstGeom>
          <a:noFill/>
        </p:spPr>
        <p:txBody>
          <a:bodyPr wrap="square" rtlCol="0">
            <a:spAutoFit/>
          </a:bodyPr>
          <a:lstStyle/>
          <a:p>
            <a:r>
              <a:rPr lang="en-US" altLang="zh-CN" sz="1100" b="1" dirty="0">
                <a:solidFill>
                  <a:srgbClr val="000000"/>
                </a:solidFill>
              </a:rPr>
              <a:t>192.168.0.254/25</a:t>
            </a:r>
            <a:endParaRPr lang="zh-CN" altLang="en-US" sz="1100" b="1" dirty="0">
              <a:solidFill>
                <a:srgbClr val="000000"/>
              </a:solidFill>
            </a:endParaRPr>
          </a:p>
        </p:txBody>
      </p:sp>
      <p:cxnSp>
        <p:nvCxnSpPr>
          <p:cNvPr id="16" name="直接连接符 15">
            <a:extLst>
              <a:ext uri="{FF2B5EF4-FFF2-40B4-BE49-F238E27FC236}">
                <a16:creationId xmlns:a16="http://schemas.microsoft.com/office/drawing/2014/main" xmlns="" id="{C96BF822-7120-4CD2-9866-99D382B444EA}"/>
              </a:ext>
            </a:extLst>
          </p:cNvPr>
          <p:cNvCxnSpPr>
            <a:cxnSpLocks/>
          </p:cNvCxnSpPr>
          <p:nvPr/>
        </p:nvCxnSpPr>
        <p:spPr>
          <a:xfrm flipV="1">
            <a:off x="7040507" y="1690434"/>
            <a:ext cx="0" cy="228365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04883A06-F235-4EC6-9D89-C67A7D99EAC8}"/>
              </a:ext>
            </a:extLst>
          </p:cNvPr>
          <p:cNvCxnSpPr>
            <a:cxnSpLocks/>
          </p:cNvCxnSpPr>
          <p:nvPr/>
        </p:nvCxnSpPr>
        <p:spPr>
          <a:xfrm>
            <a:off x="395410" y="2941115"/>
            <a:ext cx="8283167"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xmlns="" id="{1F1C0332-975F-4DA8-AABC-10A2D8A33844}"/>
              </a:ext>
            </a:extLst>
          </p:cNvPr>
          <p:cNvCxnSpPr/>
          <p:nvPr/>
        </p:nvCxnSpPr>
        <p:spPr>
          <a:xfrm flipV="1">
            <a:off x="2164495" y="1643731"/>
            <a:ext cx="0" cy="25964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9" name="图形 24">
            <a:extLst>
              <a:ext uri="{FF2B5EF4-FFF2-40B4-BE49-F238E27FC236}">
                <a16:creationId xmlns:a16="http://schemas.microsoft.com/office/drawing/2014/main" xmlns="" id="{AEAF3720-B0C9-42ED-B0A9-9F425CF17A4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4434739" y="2795932"/>
            <a:ext cx="343374" cy="277970"/>
          </a:xfrm>
          <a:prstGeom prst="rect">
            <a:avLst/>
          </a:prstGeom>
        </p:spPr>
      </p:pic>
      <p:pic>
        <p:nvPicPr>
          <p:cNvPr id="20" name="图片 19" descr="图标&#10;&#10;描述已自动生成">
            <a:extLst>
              <a:ext uri="{FF2B5EF4-FFF2-40B4-BE49-F238E27FC236}">
                <a16:creationId xmlns:a16="http://schemas.microsoft.com/office/drawing/2014/main" xmlns="" id="{712B0058-79DA-46F4-A44A-1E01133D5C9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4956" y="2767505"/>
            <a:ext cx="282065" cy="363549"/>
          </a:xfrm>
          <a:prstGeom prst="rect">
            <a:avLst/>
          </a:prstGeom>
        </p:spPr>
      </p:pic>
      <p:sp>
        <p:nvSpPr>
          <p:cNvPr id="21" name="文本框 20">
            <a:extLst>
              <a:ext uri="{FF2B5EF4-FFF2-40B4-BE49-F238E27FC236}">
                <a16:creationId xmlns:a16="http://schemas.microsoft.com/office/drawing/2014/main" xmlns="" id="{DB92BD43-A258-4A81-A549-B734E1AB9E54}"/>
              </a:ext>
            </a:extLst>
          </p:cNvPr>
          <p:cNvSpPr txBox="1"/>
          <p:nvPr/>
        </p:nvSpPr>
        <p:spPr>
          <a:xfrm>
            <a:off x="4445961" y="3020811"/>
            <a:ext cx="306977" cy="261610"/>
          </a:xfrm>
          <a:prstGeom prst="rect">
            <a:avLst/>
          </a:prstGeom>
          <a:noFill/>
        </p:spPr>
        <p:txBody>
          <a:bodyPr wrap="square" rtlCol="0">
            <a:spAutoFit/>
          </a:bodyPr>
          <a:lstStyle/>
          <a:p>
            <a:pPr algn="ctr"/>
            <a:r>
              <a:rPr lang="en-US" altLang="zh-CN" sz="1100" b="1" dirty="0">
                <a:solidFill>
                  <a:srgbClr val="000000"/>
                </a:solidFill>
              </a:rPr>
              <a:t>R</a:t>
            </a:r>
            <a:endParaRPr lang="zh-CN" altLang="en-US" sz="1100" b="1" dirty="0">
              <a:solidFill>
                <a:srgbClr val="000000"/>
              </a:solidFill>
            </a:endParaRPr>
          </a:p>
        </p:txBody>
      </p:sp>
      <p:sp>
        <p:nvSpPr>
          <p:cNvPr id="22" name="文本框 21">
            <a:extLst>
              <a:ext uri="{FF2B5EF4-FFF2-40B4-BE49-F238E27FC236}">
                <a16:creationId xmlns:a16="http://schemas.microsoft.com/office/drawing/2014/main" xmlns="" id="{ADD649D1-640B-49EB-B837-A697C0A1D747}"/>
              </a:ext>
            </a:extLst>
          </p:cNvPr>
          <p:cNvSpPr txBox="1"/>
          <p:nvPr/>
        </p:nvSpPr>
        <p:spPr>
          <a:xfrm>
            <a:off x="2164014" y="3077196"/>
            <a:ext cx="417256" cy="261610"/>
          </a:xfrm>
          <a:prstGeom prst="rect">
            <a:avLst/>
          </a:prstGeom>
          <a:noFill/>
        </p:spPr>
        <p:txBody>
          <a:bodyPr wrap="square" rtlCol="0">
            <a:spAutoFit/>
          </a:bodyPr>
          <a:lstStyle/>
          <a:p>
            <a:pPr algn="ctr"/>
            <a:r>
              <a:rPr lang="en-US" altLang="zh-CN" sz="1100" b="1" dirty="0">
                <a:solidFill>
                  <a:srgbClr val="000000"/>
                </a:solidFill>
              </a:rPr>
              <a:t>S1</a:t>
            </a:r>
            <a:endParaRPr lang="zh-CN" altLang="en-US" sz="1100" b="1" dirty="0">
              <a:solidFill>
                <a:srgbClr val="000000"/>
              </a:solidFill>
            </a:endParaRPr>
          </a:p>
        </p:txBody>
      </p:sp>
      <p:grpSp>
        <p:nvGrpSpPr>
          <p:cNvPr id="23" name="组合 22">
            <a:extLst>
              <a:ext uri="{FF2B5EF4-FFF2-40B4-BE49-F238E27FC236}">
                <a16:creationId xmlns:a16="http://schemas.microsoft.com/office/drawing/2014/main" xmlns="" id="{2C6CABF9-D035-43E7-855C-02874445E60B}"/>
              </a:ext>
            </a:extLst>
          </p:cNvPr>
          <p:cNvGrpSpPr/>
          <p:nvPr/>
        </p:nvGrpSpPr>
        <p:grpSpPr>
          <a:xfrm>
            <a:off x="1949223" y="1438007"/>
            <a:ext cx="411889" cy="404916"/>
            <a:chOff x="2072095" y="903780"/>
            <a:chExt cx="549185" cy="539888"/>
          </a:xfrm>
        </p:grpSpPr>
        <p:pic>
          <p:nvPicPr>
            <p:cNvPr id="24" name="图形 23">
              <a:extLst>
                <a:ext uri="{FF2B5EF4-FFF2-40B4-BE49-F238E27FC236}">
                  <a16:creationId xmlns:a16="http://schemas.microsoft.com/office/drawing/2014/main" xmlns="" id="{C72B7099-77BA-415A-BD91-265824CDF24B}"/>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5" name="文本框 24">
              <a:extLst>
                <a:ext uri="{FF2B5EF4-FFF2-40B4-BE49-F238E27FC236}">
                  <a16:creationId xmlns:a16="http://schemas.microsoft.com/office/drawing/2014/main" xmlns="" id="{C8D510D8-D0B8-4299-9A0E-EF8A01B81B06}"/>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A</a:t>
              </a:r>
              <a:endParaRPr lang="zh-CN" altLang="en-US" sz="1100" b="1" dirty="0">
                <a:solidFill>
                  <a:srgbClr val="FFFFFF"/>
                </a:solidFill>
              </a:endParaRPr>
            </a:p>
          </p:txBody>
        </p:sp>
      </p:grpSp>
      <p:grpSp>
        <p:nvGrpSpPr>
          <p:cNvPr id="26" name="组合 25">
            <a:extLst>
              <a:ext uri="{FF2B5EF4-FFF2-40B4-BE49-F238E27FC236}">
                <a16:creationId xmlns:a16="http://schemas.microsoft.com/office/drawing/2014/main" xmlns="" id="{7ADAD2E9-CF26-4548-8889-5A31E7B41AE6}"/>
              </a:ext>
            </a:extLst>
          </p:cNvPr>
          <p:cNvGrpSpPr/>
          <p:nvPr/>
        </p:nvGrpSpPr>
        <p:grpSpPr>
          <a:xfrm>
            <a:off x="270846" y="2693762"/>
            <a:ext cx="411889" cy="404916"/>
            <a:chOff x="2072095" y="903780"/>
            <a:chExt cx="549185" cy="539888"/>
          </a:xfrm>
        </p:grpSpPr>
        <p:pic>
          <p:nvPicPr>
            <p:cNvPr id="27" name="图形 23">
              <a:extLst>
                <a:ext uri="{FF2B5EF4-FFF2-40B4-BE49-F238E27FC236}">
                  <a16:creationId xmlns:a16="http://schemas.microsoft.com/office/drawing/2014/main" xmlns="" id="{8275AC5F-3EEC-44A2-AB25-2213D8DBED8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28" name="文本框 27">
              <a:extLst>
                <a:ext uri="{FF2B5EF4-FFF2-40B4-BE49-F238E27FC236}">
                  <a16:creationId xmlns:a16="http://schemas.microsoft.com/office/drawing/2014/main" xmlns="" id="{5B0B919B-DAC4-45E5-AFD1-5D8AA1235BF3}"/>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B</a:t>
              </a:r>
              <a:endParaRPr lang="zh-CN" altLang="en-US" sz="1100" b="1" dirty="0">
                <a:solidFill>
                  <a:srgbClr val="FFFFFF"/>
                </a:solidFill>
              </a:endParaRPr>
            </a:p>
          </p:txBody>
        </p:sp>
      </p:grpSp>
      <p:grpSp>
        <p:nvGrpSpPr>
          <p:cNvPr id="29" name="组合 28">
            <a:extLst>
              <a:ext uri="{FF2B5EF4-FFF2-40B4-BE49-F238E27FC236}">
                <a16:creationId xmlns:a16="http://schemas.microsoft.com/office/drawing/2014/main" xmlns="" id="{958F67B6-AE50-497C-BC42-19AE8FD00083}"/>
              </a:ext>
            </a:extLst>
          </p:cNvPr>
          <p:cNvGrpSpPr/>
          <p:nvPr/>
        </p:nvGrpSpPr>
        <p:grpSpPr>
          <a:xfrm>
            <a:off x="1883908" y="3906554"/>
            <a:ext cx="411889" cy="404916"/>
            <a:chOff x="2072095" y="903780"/>
            <a:chExt cx="549185" cy="539888"/>
          </a:xfrm>
        </p:grpSpPr>
        <p:pic>
          <p:nvPicPr>
            <p:cNvPr id="30" name="图形 23">
              <a:extLst>
                <a:ext uri="{FF2B5EF4-FFF2-40B4-BE49-F238E27FC236}">
                  <a16:creationId xmlns:a16="http://schemas.microsoft.com/office/drawing/2014/main" xmlns="" id="{B7DEE720-D0C2-489D-A9D1-124A89CF97B9}"/>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1" name="文本框 30">
              <a:extLst>
                <a:ext uri="{FF2B5EF4-FFF2-40B4-BE49-F238E27FC236}">
                  <a16:creationId xmlns:a16="http://schemas.microsoft.com/office/drawing/2014/main" xmlns="" id="{8A1F6359-E756-46F1-80DC-4572286A9CD9}"/>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C</a:t>
              </a:r>
              <a:endParaRPr lang="zh-CN" altLang="en-US" sz="1100" b="1" dirty="0">
                <a:solidFill>
                  <a:srgbClr val="FFFFFF"/>
                </a:solidFill>
              </a:endParaRPr>
            </a:p>
          </p:txBody>
        </p:sp>
      </p:grpSp>
      <p:pic>
        <p:nvPicPr>
          <p:cNvPr id="32" name="图片 31" descr="图标&#10;&#10;描述已自动生成">
            <a:extLst>
              <a:ext uri="{FF2B5EF4-FFF2-40B4-BE49-F238E27FC236}">
                <a16:creationId xmlns:a16="http://schemas.microsoft.com/office/drawing/2014/main" xmlns="" id="{2E3F4F19-589C-46E5-808D-9C7C6D38B3B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75830" y="2767505"/>
            <a:ext cx="282065" cy="363549"/>
          </a:xfrm>
          <a:prstGeom prst="rect">
            <a:avLst/>
          </a:prstGeom>
        </p:spPr>
      </p:pic>
      <p:grpSp>
        <p:nvGrpSpPr>
          <p:cNvPr id="33" name="组合 32">
            <a:extLst>
              <a:ext uri="{FF2B5EF4-FFF2-40B4-BE49-F238E27FC236}">
                <a16:creationId xmlns:a16="http://schemas.microsoft.com/office/drawing/2014/main" xmlns="" id="{EDAC9CC0-1AEA-4C4E-A46E-A2B63336BD8B}"/>
              </a:ext>
            </a:extLst>
          </p:cNvPr>
          <p:cNvGrpSpPr/>
          <p:nvPr/>
        </p:nvGrpSpPr>
        <p:grpSpPr>
          <a:xfrm>
            <a:off x="8465413" y="2654708"/>
            <a:ext cx="411889" cy="404916"/>
            <a:chOff x="2072095" y="903780"/>
            <a:chExt cx="549185" cy="539888"/>
          </a:xfrm>
        </p:grpSpPr>
        <p:pic>
          <p:nvPicPr>
            <p:cNvPr id="34" name="图形 23">
              <a:extLst>
                <a:ext uri="{FF2B5EF4-FFF2-40B4-BE49-F238E27FC236}">
                  <a16:creationId xmlns:a16="http://schemas.microsoft.com/office/drawing/2014/main" xmlns="" id="{A51DDEEE-34F4-42D0-B00F-0295C2B7BCE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35" name="文本框 34">
              <a:extLst>
                <a:ext uri="{FF2B5EF4-FFF2-40B4-BE49-F238E27FC236}">
                  <a16:creationId xmlns:a16="http://schemas.microsoft.com/office/drawing/2014/main" xmlns="" id="{6F522930-75DA-4236-A45B-A0337DAF2958}"/>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E</a:t>
              </a:r>
              <a:endParaRPr lang="zh-CN" altLang="en-US" sz="1100" b="1" dirty="0">
                <a:solidFill>
                  <a:srgbClr val="FFFFFF"/>
                </a:solidFill>
              </a:endParaRPr>
            </a:p>
          </p:txBody>
        </p:sp>
      </p:grpSp>
      <p:sp>
        <p:nvSpPr>
          <p:cNvPr id="36" name="文本框 35">
            <a:extLst>
              <a:ext uri="{FF2B5EF4-FFF2-40B4-BE49-F238E27FC236}">
                <a16:creationId xmlns:a16="http://schemas.microsoft.com/office/drawing/2014/main" xmlns="" id="{27C326CE-ABB8-44F5-B5CD-31047693C054}"/>
              </a:ext>
            </a:extLst>
          </p:cNvPr>
          <p:cNvSpPr txBox="1"/>
          <p:nvPr/>
        </p:nvSpPr>
        <p:spPr>
          <a:xfrm>
            <a:off x="4231369" y="2686342"/>
            <a:ext cx="306977" cy="261610"/>
          </a:xfrm>
          <a:prstGeom prst="rect">
            <a:avLst/>
          </a:prstGeom>
          <a:noFill/>
        </p:spPr>
        <p:txBody>
          <a:bodyPr wrap="square" rtlCol="0">
            <a:spAutoFit/>
          </a:bodyPr>
          <a:lstStyle/>
          <a:p>
            <a:pPr algn="ctr"/>
            <a:r>
              <a:rPr lang="en-US" altLang="zh-CN" sz="1100" b="1" dirty="0">
                <a:solidFill>
                  <a:srgbClr val="000000"/>
                </a:solidFill>
              </a:rPr>
              <a:t>0</a:t>
            </a:r>
            <a:endParaRPr lang="zh-CN" altLang="en-US" sz="1100" b="1" dirty="0">
              <a:solidFill>
                <a:srgbClr val="000000"/>
              </a:solidFill>
            </a:endParaRPr>
          </a:p>
        </p:txBody>
      </p:sp>
      <p:sp>
        <p:nvSpPr>
          <p:cNvPr id="37" name="文本框 36">
            <a:extLst>
              <a:ext uri="{FF2B5EF4-FFF2-40B4-BE49-F238E27FC236}">
                <a16:creationId xmlns:a16="http://schemas.microsoft.com/office/drawing/2014/main" xmlns="" id="{1A89341E-0182-476B-91E9-268BF0216A07}"/>
              </a:ext>
            </a:extLst>
          </p:cNvPr>
          <p:cNvSpPr txBox="1"/>
          <p:nvPr/>
        </p:nvSpPr>
        <p:spPr>
          <a:xfrm>
            <a:off x="4649044" y="2686342"/>
            <a:ext cx="306977" cy="261610"/>
          </a:xfrm>
          <a:prstGeom prst="rect">
            <a:avLst/>
          </a:prstGeom>
          <a:noFill/>
        </p:spPr>
        <p:txBody>
          <a:bodyPr wrap="square" rtlCol="0">
            <a:spAutoFit/>
          </a:bodyPr>
          <a:lstStyle/>
          <a:p>
            <a:pPr algn="ctr"/>
            <a:r>
              <a:rPr lang="en-US" altLang="zh-CN" sz="1100" b="1" dirty="0">
                <a:solidFill>
                  <a:srgbClr val="000000"/>
                </a:solidFill>
              </a:rPr>
              <a:t>1</a:t>
            </a:r>
            <a:endParaRPr lang="zh-CN" altLang="en-US" sz="1100" b="1" dirty="0">
              <a:solidFill>
                <a:srgbClr val="000000"/>
              </a:solidFill>
            </a:endParaRPr>
          </a:p>
        </p:txBody>
      </p:sp>
      <p:sp>
        <p:nvSpPr>
          <p:cNvPr id="42" name="文本框 41">
            <a:extLst>
              <a:ext uri="{FF2B5EF4-FFF2-40B4-BE49-F238E27FC236}">
                <a16:creationId xmlns:a16="http://schemas.microsoft.com/office/drawing/2014/main" xmlns="" id="{5284DE57-C0F6-48EA-9F95-F23FD3EADCE1}"/>
              </a:ext>
            </a:extLst>
          </p:cNvPr>
          <p:cNvSpPr txBox="1"/>
          <p:nvPr/>
        </p:nvSpPr>
        <p:spPr>
          <a:xfrm>
            <a:off x="6623251" y="3077196"/>
            <a:ext cx="417256" cy="261610"/>
          </a:xfrm>
          <a:prstGeom prst="rect">
            <a:avLst/>
          </a:prstGeom>
          <a:noFill/>
        </p:spPr>
        <p:txBody>
          <a:bodyPr wrap="square" rtlCol="0">
            <a:spAutoFit/>
          </a:bodyPr>
          <a:lstStyle/>
          <a:p>
            <a:pPr algn="ctr"/>
            <a:r>
              <a:rPr lang="en-US" altLang="zh-CN" sz="1100" b="1" dirty="0">
                <a:solidFill>
                  <a:srgbClr val="000000"/>
                </a:solidFill>
              </a:rPr>
              <a:t>S2</a:t>
            </a:r>
            <a:endParaRPr lang="zh-CN" altLang="en-US" sz="1100" b="1" dirty="0">
              <a:solidFill>
                <a:srgbClr val="000000"/>
              </a:solidFill>
            </a:endParaRPr>
          </a:p>
        </p:txBody>
      </p:sp>
      <p:grpSp>
        <p:nvGrpSpPr>
          <p:cNvPr id="43" name="组合 42">
            <a:extLst>
              <a:ext uri="{FF2B5EF4-FFF2-40B4-BE49-F238E27FC236}">
                <a16:creationId xmlns:a16="http://schemas.microsoft.com/office/drawing/2014/main" xmlns="" id="{3238CF27-0DA0-41BB-8B02-DECBEC60A696}"/>
              </a:ext>
            </a:extLst>
          </p:cNvPr>
          <p:cNvGrpSpPr/>
          <p:nvPr/>
        </p:nvGrpSpPr>
        <p:grpSpPr>
          <a:xfrm>
            <a:off x="6790621" y="1437621"/>
            <a:ext cx="411889" cy="404916"/>
            <a:chOff x="2072095" y="903780"/>
            <a:chExt cx="549185" cy="539888"/>
          </a:xfrm>
        </p:grpSpPr>
        <p:pic>
          <p:nvPicPr>
            <p:cNvPr id="44" name="图形 23">
              <a:extLst>
                <a:ext uri="{FF2B5EF4-FFF2-40B4-BE49-F238E27FC236}">
                  <a16:creationId xmlns:a16="http://schemas.microsoft.com/office/drawing/2014/main" xmlns="" id="{493CFB1F-B730-4218-A9A5-09EE2B3DB31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5" name="文本框 44">
              <a:extLst>
                <a:ext uri="{FF2B5EF4-FFF2-40B4-BE49-F238E27FC236}">
                  <a16:creationId xmlns:a16="http://schemas.microsoft.com/office/drawing/2014/main" xmlns="" id="{CF93CA89-FC22-4C4A-92A1-7D8DB658F1AC}"/>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D</a:t>
              </a:r>
              <a:endParaRPr lang="zh-CN" altLang="en-US" sz="1100" b="1" dirty="0">
                <a:solidFill>
                  <a:srgbClr val="FFFFFF"/>
                </a:solidFill>
              </a:endParaRPr>
            </a:p>
          </p:txBody>
        </p:sp>
      </p:grpSp>
      <p:grpSp>
        <p:nvGrpSpPr>
          <p:cNvPr id="46" name="组合 45">
            <a:extLst>
              <a:ext uri="{FF2B5EF4-FFF2-40B4-BE49-F238E27FC236}">
                <a16:creationId xmlns:a16="http://schemas.microsoft.com/office/drawing/2014/main" xmlns="" id="{620E3221-6DD8-47FA-B41A-CE0DA5540D51}"/>
              </a:ext>
            </a:extLst>
          </p:cNvPr>
          <p:cNvGrpSpPr/>
          <p:nvPr/>
        </p:nvGrpSpPr>
        <p:grpSpPr>
          <a:xfrm>
            <a:off x="6725307" y="3906167"/>
            <a:ext cx="411889" cy="404916"/>
            <a:chOff x="2072095" y="903780"/>
            <a:chExt cx="549185" cy="539888"/>
          </a:xfrm>
        </p:grpSpPr>
        <p:pic>
          <p:nvPicPr>
            <p:cNvPr id="47" name="图形 23">
              <a:extLst>
                <a:ext uri="{FF2B5EF4-FFF2-40B4-BE49-F238E27FC236}">
                  <a16:creationId xmlns:a16="http://schemas.microsoft.com/office/drawing/2014/main" xmlns="" id="{5CF57A1F-620B-4342-ABE1-1811378425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2072095" y="912489"/>
              <a:ext cx="549185" cy="531179"/>
            </a:xfrm>
            <a:prstGeom prst="rect">
              <a:avLst/>
            </a:prstGeom>
          </p:spPr>
        </p:pic>
        <p:sp>
          <p:nvSpPr>
            <p:cNvPr id="48" name="文本框 47">
              <a:extLst>
                <a:ext uri="{FF2B5EF4-FFF2-40B4-BE49-F238E27FC236}">
                  <a16:creationId xmlns:a16="http://schemas.microsoft.com/office/drawing/2014/main" xmlns="" id="{55F51703-1A66-429B-9DD5-BBB5A1C796E2}"/>
                </a:ext>
              </a:extLst>
            </p:cNvPr>
            <p:cNvSpPr txBox="1"/>
            <p:nvPr/>
          </p:nvSpPr>
          <p:spPr>
            <a:xfrm>
              <a:off x="2304695" y="903780"/>
              <a:ext cx="281749" cy="348813"/>
            </a:xfrm>
            <a:prstGeom prst="rect">
              <a:avLst/>
            </a:prstGeom>
            <a:noFill/>
          </p:spPr>
          <p:txBody>
            <a:bodyPr wrap="square" rtlCol="0">
              <a:spAutoFit/>
            </a:bodyPr>
            <a:lstStyle/>
            <a:p>
              <a:pPr algn="ctr"/>
              <a:r>
                <a:rPr lang="en-US" altLang="zh-CN" sz="1100" b="1" dirty="0">
                  <a:solidFill>
                    <a:srgbClr val="FFFFFF"/>
                  </a:solidFill>
                </a:rPr>
                <a:t>F</a:t>
              </a:r>
              <a:endParaRPr lang="zh-CN" altLang="en-US" sz="1100" b="1" dirty="0">
                <a:solidFill>
                  <a:srgbClr val="FFFFFF"/>
                </a:solidFill>
              </a:endParaRPr>
            </a:p>
          </p:txBody>
        </p:sp>
      </p:grpSp>
      <p:sp>
        <p:nvSpPr>
          <p:cNvPr id="82" name="文本框 81">
            <a:extLst>
              <a:ext uri="{FF2B5EF4-FFF2-40B4-BE49-F238E27FC236}">
                <a16:creationId xmlns:a16="http://schemas.microsoft.com/office/drawing/2014/main" xmlns="" id="{BE1668BE-FD46-491A-8EEC-529A69AEEEE7}"/>
              </a:ext>
            </a:extLst>
          </p:cNvPr>
          <p:cNvSpPr txBox="1"/>
          <p:nvPr/>
        </p:nvSpPr>
        <p:spPr>
          <a:xfrm>
            <a:off x="248176" y="3062500"/>
            <a:ext cx="1258028" cy="261610"/>
          </a:xfrm>
          <a:prstGeom prst="rect">
            <a:avLst/>
          </a:prstGeom>
          <a:noFill/>
        </p:spPr>
        <p:txBody>
          <a:bodyPr wrap="square" rtlCol="0">
            <a:spAutoFit/>
          </a:bodyPr>
          <a:lstStyle/>
          <a:p>
            <a:r>
              <a:rPr lang="en-US" altLang="zh-CN" sz="1100" b="1" dirty="0">
                <a:solidFill>
                  <a:srgbClr val="000000"/>
                </a:solidFill>
              </a:rPr>
              <a:t>192.168.0.2/25</a:t>
            </a:r>
            <a:endParaRPr lang="zh-CN" altLang="en-US" sz="1100" b="1" dirty="0">
              <a:solidFill>
                <a:srgbClr val="000000"/>
              </a:solidFill>
            </a:endParaRPr>
          </a:p>
        </p:txBody>
      </p:sp>
      <p:sp>
        <p:nvSpPr>
          <p:cNvPr id="101" name="文本框 100">
            <a:extLst>
              <a:ext uri="{FF2B5EF4-FFF2-40B4-BE49-F238E27FC236}">
                <a16:creationId xmlns:a16="http://schemas.microsoft.com/office/drawing/2014/main" xmlns="" id="{3E08D5D4-2340-42A1-871C-8B7938353560}"/>
              </a:ext>
            </a:extLst>
          </p:cNvPr>
          <p:cNvSpPr txBox="1"/>
          <p:nvPr/>
        </p:nvSpPr>
        <p:spPr>
          <a:xfrm>
            <a:off x="684113" y="3872268"/>
            <a:ext cx="1258028" cy="261610"/>
          </a:xfrm>
          <a:prstGeom prst="rect">
            <a:avLst/>
          </a:prstGeom>
          <a:noFill/>
        </p:spPr>
        <p:txBody>
          <a:bodyPr wrap="square" rtlCol="0">
            <a:spAutoFit/>
          </a:bodyPr>
          <a:lstStyle/>
          <a:p>
            <a:r>
              <a:rPr lang="en-US" altLang="zh-CN" sz="1100" b="1" dirty="0">
                <a:solidFill>
                  <a:srgbClr val="000000"/>
                </a:solidFill>
              </a:rPr>
              <a:t>192.168.0.3/25</a:t>
            </a:r>
            <a:endParaRPr lang="zh-CN" altLang="en-US" sz="1100" b="1" dirty="0">
              <a:solidFill>
                <a:srgbClr val="000000"/>
              </a:solidFill>
            </a:endParaRPr>
          </a:p>
        </p:txBody>
      </p:sp>
      <p:sp>
        <p:nvSpPr>
          <p:cNvPr id="105" name="文本框 104">
            <a:extLst>
              <a:ext uri="{FF2B5EF4-FFF2-40B4-BE49-F238E27FC236}">
                <a16:creationId xmlns:a16="http://schemas.microsoft.com/office/drawing/2014/main" xmlns="" id="{6179C4E8-6A5D-4F78-A12D-6A2F4B9793AA}"/>
              </a:ext>
            </a:extLst>
          </p:cNvPr>
          <p:cNvSpPr txBox="1"/>
          <p:nvPr/>
        </p:nvSpPr>
        <p:spPr>
          <a:xfrm>
            <a:off x="813133" y="1433096"/>
            <a:ext cx="1258028" cy="261610"/>
          </a:xfrm>
          <a:prstGeom prst="rect">
            <a:avLst/>
          </a:prstGeom>
          <a:noFill/>
        </p:spPr>
        <p:txBody>
          <a:bodyPr wrap="square" rtlCol="0">
            <a:spAutoFit/>
          </a:bodyPr>
          <a:lstStyle/>
          <a:p>
            <a:r>
              <a:rPr lang="en-US" altLang="zh-CN" sz="1100" b="1" dirty="0">
                <a:solidFill>
                  <a:srgbClr val="000000"/>
                </a:solidFill>
              </a:rPr>
              <a:t>192.168.0.1/25</a:t>
            </a:r>
            <a:endParaRPr lang="zh-CN" altLang="en-US" sz="1100" b="1" dirty="0">
              <a:solidFill>
                <a:srgbClr val="000000"/>
              </a:solidFill>
            </a:endParaRPr>
          </a:p>
        </p:txBody>
      </p:sp>
      <p:sp>
        <p:nvSpPr>
          <p:cNvPr id="109" name="文本框 108">
            <a:extLst>
              <a:ext uri="{FF2B5EF4-FFF2-40B4-BE49-F238E27FC236}">
                <a16:creationId xmlns:a16="http://schemas.microsoft.com/office/drawing/2014/main" xmlns="" id="{4FF967D9-14F6-4AB4-992D-0AD23DEE995A}"/>
              </a:ext>
            </a:extLst>
          </p:cNvPr>
          <p:cNvSpPr txBox="1"/>
          <p:nvPr/>
        </p:nvSpPr>
        <p:spPr>
          <a:xfrm>
            <a:off x="7190155" y="1433096"/>
            <a:ext cx="1258028" cy="261610"/>
          </a:xfrm>
          <a:prstGeom prst="rect">
            <a:avLst/>
          </a:prstGeom>
          <a:noFill/>
        </p:spPr>
        <p:txBody>
          <a:bodyPr wrap="square" rtlCol="0">
            <a:spAutoFit/>
          </a:bodyPr>
          <a:lstStyle/>
          <a:p>
            <a:r>
              <a:rPr lang="en-US" altLang="zh-CN" sz="1100" b="1" dirty="0">
                <a:solidFill>
                  <a:srgbClr val="000000"/>
                </a:solidFill>
              </a:rPr>
              <a:t>192.168.0.129/25</a:t>
            </a:r>
            <a:endParaRPr lang="zh-CN" altLang="en-US" sz="1100" b="1" dirty="0">
              <a:solidFill>
                <a:srgbClr val="000000"/>
              </a:solidFill>
            </a:endParaRPr>
          </a:p>
        </p:txBody>
      </p:sp>
      <p:sp>
        <p:nvSpPr>
          <p:cNvPr id="117" name="文本框 116">
            <a:extLst>
              <a:ext uri="{FF2B5EF4-FFF2-40B4-BE49-F238E27FC236}">
                <a16:creationId xmlns:a16="http://schemas.microsoft.com/office/drawing/2014/main" xmlns="" id="{85549D07-1C77-435A-85FD-0C255217230A}"/>
              </a:ext>
            </a:extLst>
          </p:cNvPr>
          <p:cNvSpPr txBox="1"/>
          <p:nvPr/>
        </p:nvSpPr>
        <p:spPr>
          <a:xfrm>
            <a:off x="7596110" y="3062500"/>
            <a:ext cx="1341004" cy="261610"/>
          </a:xfrm>
          <a:prstGeom prst="rect">
            <a:avLst/>
          </a:prstGeom>
          <a:noFill/>
        </p:spPr>
        <p:txBody>
          <a:bodyPr wrap="square" rtlCol="0">
            <a:spAutoFit/>
          </a:bodyPr>
          <a:lstStyle/>
          <a:p>
            <a:r>
              <a:rPr lang="en-US" altLang="zh-CN" sz="1100" b="1" dirty="0">
                <a:solidFill>
                  <a:srgbClr val="000000"/>
                </a:solidFill>
              </a:rPr>
              <a:t>192.168.0.130/25</a:t>
            </a:r>
            <a:endParaRPr lang="zh-CN" altLang="en-US" sz="1100" b="1" dirty="0">
              <a:solidFill>
                <a:srgbClr val="000000"/>
              </a:solidFill>
            </a:endParaRPr>
          </a:p>
        </p:txBody>
      </p:sp>
      <p:sp>
        <p:nvSpPr>
          <p:cNvPr id="121" name="文本框 120">
            <a:extLst>
              <a:ext uri="{FF2B5EF4-FFF2-40B4-BE49-F238E27FC236}">
                <a16:creationId xmlns:a16="http://schemas.microsoft.com/office/drawing/2014/main" xmlns="" id="{74A6A882-D63C-4050-B954-E803AF0AFB2B}"/>
              </a:ext>
            </a:extLst>
          </p:cNvPr>
          <p:cNvSpPr txBox="1"/>
          <p:nvPr/>
        </p:nvSpPr>
        <p:spPr>
          <a:xfrm>
            <a:off x="7190155" y="3872268"/>
            <a:ext cx="1258028" cy="261610"/>
          </a:xfrm>
          <a:prstGeom prst="rect">
            <a:avLst/>
          </a:prstGeom>
          <a:noFill/>
        </p:spPr>
        <p:txBody>
          <a:bodyPr wrap="square" rtlCol="0">
            <a:spAutoFit/>
          </a:bodyPr>
          <a:lstStyle/>
          <a:p>
            <a:r>
              <a:rPr lang="en-US" altLang="zh-CN" sz="1100" b="1" dirty="0">
                <a:solidFill>
                  <a:srgbClr val="000000"/>
                </a:solidFill>
              </a:rPr>
              <a:t>192.168.0.131/25</a:t>
            </a:r>
            <a:endParaRPr lang="zh-CN" altLang="en-US" sz="1100" b="1" dirty="0">
              <a:solidFill>
                <a:srgbClr val="000000"/>
              </a:solidFill>
            </a:endParaRPr>
          </a:p>
        </p:txBody>
      </p:sp>
      <p:sp>
        <p:nvSpPr>
          <p:cNvPr id="2" name="矩形 1">
            <a:extLst>
              <a:ext uri="{FF2B5EF4-FFF2-40B4-BE49-F238E27FC236}">
                <a16:creationId xmlns:a16="http://schemas.microsoft.com/office/drawing/2014/main" xmlns="" id="{5A1969B5-BDD6-4AB2-973B-FA84D04488E8}"/>
              </a:ext>
            </a:extLst>
          </p:cNvPr>
          <p:cNvSpPr/>
          <p:nvPr/>
        </p:nvSpPr>
        <p:spPr>
          <a:xfrm>
            <a:off x="2063748" y="932169"/>
            <a:ext cx="5023141" cy="311389"/>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rgbClr val="FFFFFF"/>
                </a:solidFill>
              </a:rPr>
              <a:t>源主机如何判断出目的主机是否与自己在同一个网络中？</a:t>
            </a:r>
          </a:p>
        </p:txBody>
      </p:sp>
      <p:cxnSp>
        <p:nvCxnSpPr>
          <p:cNvPr id="52" name="连接符: 曲线 51">
            <a:extLst>
              <a:ext uri="{FF2B5EF4-FFF2-40B4-BE49-F238E27FC236}">
                <a16:creationId xmlns:a16="http://schemas.microsoft.com/office/drawing/2014/main" xmlns="" id="{B34BED22-875B-4BFC-A89E-10A32962C4EC}"/>
              </a:ext>
            </a:extLst>
          </p:cNvPr>
          <p:cNvCxnSpPr>
            <a:cxnSpLocks/>
          </p:cNvCxnSpPr>
          <p:nvPr/>
        </p:nvCxnSpPr>
        <p:spPr>
          <a:xfrm rot="16200000" flipH="1">
            <a:off x="4614272" y="1526008"/>
            <a:ext cx="6146" cy="4767237"/>
          </a:xfrm>
          <a:prstGeom prst="curvedConnector3">
            <a:avLst>
              <a:gd name="adj1" fmla="val -10336478"/>
            </a:avLst>
          </a:prstGeom>
          <a:ln w="38100">
            <a:solidFill>
              <a:schemeClr val="accent3"/>
            </a:solidFill>
            <a:prstDash val="dash"/>
            <a:tailEnd type="triangle" w="med" len="lg"/>
          </a:ln>
        </p:spPr>
        <p:style>
          <a:lnRef idx="1">
            <a:schemeClr val="accent1"/>
          </a:lnRef>
          <a:fillRef idx="0">
            <a:schemeClr val="accent1"/>
          </a:fillRef>
          <a:effectRef idx="0">
            <a:schemeClr val="accent1"/>
          </a:effectRef>
          <a:fontRef idx="minor">
            <a:schemeClr val="tx1"/>
          </a:fontRef>
        </p:style>
      </p:cxnSp>
      <p:grpSp>
        <p:nvGrpSpPr>
          <p:cNvPr id="56" name="组合 55">
            <a:extLst>
              <a:ext uri="{FF2B5EF4-FFF2-40B4-BE49-F238E27FC236}">
                <a16:creationId xmlns:a16="http://schemas.microsoft.com/office/drawing/2014/main" xmlns="" id="{B907BA1F-166F-40A4-B0ED-8082C1D87C99}"/>
              </a:ext>
            </a:extLst>
          </p:cNvPr>
          <p:cNvGrpSpPr/>
          <p:nvPr/>
        </p:nvGrpSpPr>
        <p:grpSpPr>
          <a:xfrm>
            <a:off x="1313127" y="4133876"/>
            <a:ext cx="4519303" cy="515163"/>
            <a:chOff x="1750836" y="5242130"/>
            <a:chExt cx="6025737" cy="686884"/>
          </a:xfrm>
        </p:grpSpPr>
        <p:sp>
          <p:nvSpPr>
            <p:cNvPr id="68" name="文本框 67">
              <a:extLst>
                <a:ext uri="{FF2B5EF4-FFF2-40B4-BE49-F238E27FC236}">
                  <a16:creationId xmlns:a16="http://schemas.microsoft.com/office/drawing/2014/main" xmlns="" id="{36FDC23B-B496-42CF-B4FA-0D29CD7D5DDF}"/>
                </a:ext>
              </a:extLst>
            </p:cNvPr>
            <p:cNvSpPr txBox="1"/>
            <p:nvPr/>
          </p:nvSpPr>
          <p:spPr>
            <a:xfrm>
              <a:off x="5176284" y="5580201"/>
              <a:ext cx="2600289" cy="348813"/>
            </a:xfrm>
            <a:prstGeom prst="rect">
              <a:avLst/>
            </a:prstGeom>
            <a:noFill/>
          </p:spPr>
          <p:txBody>
            <a:bodyPr wrap="square" rtlCol="0">
              <a:spAutoFit/>
            </a:bodyPr>
            <a:lstStyle/>
            <a:p>
              <a:r>
                <a:rPr lang="en-US" altLang="zh-CN" sz="1100" b="1" spc="225" dirty="0">
                  <a:solidFill>
                    <a:srgbClr val="000000"/>
                  </a:solidFill>
                </a:rPr>
                <a:t>192.168.0.00000011</a:t>
              </a:r>
              <a:endParaRPr lang="zh-CN" altLang="en-US" sz="1100" b="1" spc="225" dirty="0">
                <a:solidFill>
                  <a:srgbClr val="000000"/>
                </a:solidFill>
              </a:endParaRPr>
            </a:p>
          </p:txBody>
        </p:sp>
        <p:cxnSp>
          <p:nvCxnSpPr>
            <p:cNvPr id="53" name="连接符: 肘形 52">
              <a:extLst>
                <a:ext uri="{FF2B5EF4-FFF2-40B4-BE49-F238E27FC236}">
                  <a16:creationId xmlns:a16="http://schemas.microsoft.com/office/drawing/2014/main" xmlns="" id="{C8F18C6E-358A-4EB8-98F3-BD67330F9E88}"/>
                </a:ext>
              </a:extLst>
            </p:cNvPr>
            <p:cNvCxnSpPr>
              <a:cxnSpLocks/>
              <a:stCxn id="101" idx="2"/>
              <a:endCxn id="68" idx="1"/>
            </p:cNvCxnSpPr>
            <p:nvPr/>
          </p:nvCxnSpPr>
          <p:spPr>
            <a:xfrm rot="16200000" flipH="1">
              <a:off x="3207321" y="3785645"/>
              <a:ext cx="512477" cy="3425448"/>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9" name="组合 58">
            <a:extLst>
              <a:ext uri="{FF2B5EF4-FFF2-40B4-BE49-F238E27FC236}">
                <a16:creationId xmlns:a16="http://schemas.microsoft.com/office/drawing/2014/main" xmlns="" id="{2493F09D-9839-468F-BF13-D07146CA0D11}"/>
              </a:ext>
            </a:extLst>
          </p:cNvPr>
          <p:cNvGrpSpPr/>
          <p:nvPr/>
        </p:nvGrpSpPr>
        <p:grpSpPr>
          <a:xfrm>
            <a:off x="3882213" y="4133880"/>
            <a:ext cx="3936957" cy="724054"/>
            <a:chOff x="5176284" y="5242125"/>
            <a:chExt cx="5249276" cy="965404"/>
          </a:xfrm>
        </p:grpSpPr>
        <p:sp>
          <p:nvSpPr>
            <p:cNvPr id="69" name="文本框 68">
              <a:extLst>
                <a:ext uri="{FF2B5EF4-FFF2-40B4-BE49-F238E27FC236}">
                  <a16:creationId xmlns:a16="http://schemas.microsoft.com/office/drawing/2014/main" xmlns="" id="{10E8251F-9CBD-4590-AEF7-68F92A2F22A9}"/>
                </a:ext>
              </a:extLst>
            </p:cNvPr>
            <p:cNvSpPr txBox="1"/>
            <p:nvPr/>
          </p:nvSpPr>
          <p:spPr>
            <a:xfrm>
              <a:off x="5176284" y="5858716"/>
              <a:ext cx="2763620" cy="348813"/>
            </a:xfrm>
            <a:prstGeom prst="rect">
              <a:avLst/>
            </a:prstGeom>
            <a:noFill/>
          </p:spPr>
          <p:txBody>
            <a:bodyPr wrap="square" rtlCol="0">
              <a:spAutoFit/>
            </a:bodyPr>
            <a:lstStyle/>
            <a:p>
              <a:r>
                <a:rPr lang="en-US" altLang="zh-CN" sz="1100" b="1" spc="225" dirty="0">
                  <a:solidFill>
                    <a:srgbClr val="000000"/>
                  </a:solidFill>
                </a:rPr>
                <a:t>192.168.0.10000011</a:t>
              </a:r>
              <a:endParaRPr lang="zh-CN" altLang="en-US" sz="1100" b="1" spc="225" dirty="0">
                <a:solidFill>
                  <a:srgbClr val="000000"/>
                </a:solidFill>
              </a:endParaRPr>
            </a:p>
          </p:txBody>
        </p:sp>
        <p:cxnSp>
          <p:nvCxnSpPr>
            <p:cNvPr id="73" name="连接符: 肘形 72">
              <a:extLst>
                <a:ext uri="{FF2B5EF4-FFF2-40B4-BE49-F238E27FC236}">
                  <a16:creationId xmlns:a16="http://schemas.microsoft.com/office/drawing/2014/main" xmlns="" id="{EFE833E5-AC9D-472B-A88C-CD660AEBDB73}"/>
                </a:ext>
              </a:extLst>
            </p:cNvPr>
            <p:cNvCxnSpPr>
              <a:cxnSpLocks/>
              <a:stCxn id="121" idx="2"/>
              <a:endCxn id="69" idx="3"/>
            </p:cNvCxnSpPr>
            <p:nvPr/>
          </p:nvCxnSpPr>
          <p:spPr>
            <a:xfrm rot="5400000">
              <a:off x="8787234" y="4394796"/>
              <a:ext cx="790998" cy="2485655"/>
            </a:xfrm>
            <a:prstGeom prst="bentConnector2">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2" name="组合 71">
            <a:extLst>
              <a:ext uri="{FF2B5EF4-FFF2-40B4-BE49-F238E27FC236}">
                <a16:creationId xmlns:a16="http://schemas.microsoft.com/office/drawing/2014/main" xmlns="" id="{53CAD2D5-4FAD-443E-9EFD-D2672B3670FE}"/>
              </a:ext>
            </a:extLst>
          </p:cNvPr>
          <p:cNvGrpSpPr/>
          <p:nvPr/>
        </p:nvGrpSpPr>
        <p:grpSpPr>
          <a:xfrm>
            <a:off x="3927316" y="4164452"/>
            <a:ext cx="1028705" cy="664722"/>
            <a:chOff x="5236420" y="5552603"/>
            <a:chExt cx="1434095" cy="886296"/>
          </a:xfrm>
        </p:grpSpPr>
        <p:sp>
          <p:nvSpPr>
            <p:cNvPr id="60" name="矩形 59">
              <a:extLst>
                <a:ext uri="{FF2B5EF4-FFF2-40B4-BE49-F238E27FC236}">
                  <a16:creationId xmlns:a16="http://schemas.microsoft.com/office/drawing/2014/main" xmlns="" id="{5CA8B250-47F7-45A8-9555-A75277027B36}"/>
                </a:ext>
              </a:extLst>
            </p:cNvPr>
            <p:cNvSpPr/>
            <p:nvPr/>
          </p:nvSpPr>
          <p:spPr>
            <a:xfrm>
              <a:off x="5236420" y="5893554"/>
              <a:ext cx="1434095" cy="545345"/>
            </a:xfrm>
            <a:prstGeom prst="rect">
              <a:avLst/>
            </a:prstGeom>
            <a:ln w="1270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100">
                <a:solidFill>
                  <a:srgbClr val="000000"/>
                </a:solidFill>
              </a:endParaRPr>
            </a:p>
          </p:txBody>
        </p:sp>
        <p:sp>
          <p:nvSpPr>
            <p:cNvPr id="80" name="文本框 79">
              <a:extLst>
                <a:ext uri="{FF2B5EF4-FFF2-40B4-BE49-F238E27FC236}">
                  <a16:creationId xmlns:a16="http://schemas.microsoft.com/office/drawing/2014/main" xmlns="" id="{F9E75B08-1A9F-4BEC-B662-622D729B581D}"/>
                </a:ext>
              </a:extLst>
            </p:cNvPr>
            <p:cNvSpPr txBox="1"/>
            <p:nvPr/>
          </p:nvSpPr>
          <p:spPr>
            <a:xfrm>
              <a:off x="5461833" y="5552603"/>
              <a:ext cx="1002018" cy="348813"/>
            </a:xfrm>
            <a:prstGeom prst="rect">
              <a:avLst/>
            </a:prstGeom>
            <a:noFill/>
          </p:spPr>
          <p:txBody>
            <a:bodyPr wrap="square" rtlCol="0">
              <a:spAutoFit/>
            </a:bodyPr>
            <a:lstStyle/>
            <a:p>
              <a:pPr algn="ctr"/>
              <a:r>
                <a:rPr lang="zh-CN" altLang="en-US" sz="1100" b="1" dirty="0">
                  <a:solidFill>
                    <a:srgbClr val="F84D4D">
                      <a:lumMod val="75000"/>
                    </a:srgbClr>
                  </a:solidFill>
                </a:rPr>
                <a:t>不相同</a:t>
              </a:r>
            </a:p>
          </p:txBody>
        </p:sp>
      </p:grpSp>
      <p:sp>
        <p:nvSpPr>
          <p:cNvPr id="84" name="文本框 83">
            <a:extLst>
              <a:ext uri="{FF2B5EF4-FFF2-40B4-BE49-F238E27FC236}">
                <a16:creationId xmlns:a16="http://schemas.microsoft.com/office/drawing/2014/main" xmlns="" id="{469621F9-38C6-474B-9573-FE5643AEE117}"/>
              </a:ext>
            </a:extLst>
          </p:cNvPr>
          <p:cNvSpPr txBox="1"/>
          <p:nvPr/>
        </p:nvSpPr>
        <p:spPr>
          <a:xfrm>
            <a:off x="4174912" y="3302938"/>
            <a:ext cx="863027" cy="261610"/>
          </a:xfrm>
          <a:prstGeom prst="rect">
            <a:avLst/>
          </a:prstGeom>
          <a:noFill/>
        </p:spPr>
        <p:txBody>
          <a:bodyPr wrap="square" rtlCol="0">
            <a:spAutoFit/>
          </a:bodyPr>
          <a:lstStyle/>
          <a:p>
            <a:pPr algn="ctr"/>
            <a:r>
              <a:rPr lang="zh-CN" altLang="en-US" sz="1100" b="1" dirty="0">
                <a:solidFill>
                  <a:srgbClr val="5BA3EB"/>
                </a:solidFill>
              </a:rPr>
              <a:t>间接交付</a:t>
            </a:r>
          </a:p>
        </p:txBody>
      </p:sp>
      <p:cxnSp>
        <p:nvCxnSpPr>
          <p:cNvPr id="85" name="直接箭头连接符 84">
            <a:extLst>
              <a:ext uri="{FF2B5EF4-FFF2-40B4-BE49-F238E27FC236}">
                <a16:creationId xmlns:a16="http://schemas.microsoft.com/office/drawing/2014/main" xmlns="" id="{A5D48D87-1018-4ED1-9366-33137EBED9DA}"/>
              </a:ext>
            </a:extLst>
          </p:cNvPr>
          <p:cNvCxnSpPr/>
          <p:nvPr/>
        </p:nvCxnSpPr>
        <p:spPr>
          <a:xfrm>
            <a:off x="7190155" y="3131054"/>
            <a:ext cx="0" cy="887487"/>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a:extLst>
              <a:ext uri="{FF2B5EF4-FFF2-40B4-BE49-F238E27FC236}">
                <a16:creationId xmlns:a16="http://schemas.microsoft.com/office/drawing/2014/main" xmlns="" id="{59CB6F91-2896-4150-A45F-80A882AEB61A}"/>
              </a:ext>
            </a:extLst>
          </p:cNvPr>
          <p:cNvCxnSpPr>
            <a:cxnSpLocks/>
          </p:cNvCxnSpPr>
          <p:nvPr/>
        </p:nvCxnSpPr>
        <p:spPr>
          <a:xfrm>
            <a:off x="2581269" y="2804998"/>
            <a:ext cx="1581642"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接箭头连接符 89">
            <a:extLst>
              <a:ext uri="{FF2B5EF4-FFF2-40B4-BE49-F238E27FC236}">
                <a16:creationId xmlns:a16="http://schemas.microsoft.com/office/drawing/2014/main" xmlns="" id="{33F73184-4881-4B36-84FC-4DDC81C90B7D}"/>
              </a:ext>
            </a:extLst>
          </p:cNvPr>
          <p:cNvCxnSpPr>
            <a:cxnSpLocks/>
          </p:cNvCxnSpPr>
          <p:nvPr/>
        </p:nvCxnSpPr>
        <p:spPr>
          <a:xfrm>
            <a:off x="5041609" y="2804998"/>
            <a:ext cx="1581642" cy="0"/>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xmlns="" id="{6F3D65BB-06E0-4813-9DF5-47B663CD145C}"/>
              </a:ext>
            </a:extLst>
          </p:cNvPr>
          <p:cNvCxnSpPr>
            <a:cxnSpLocks/>
          </p:cNvCxnSpPr>
          <p:nvPr/>
        </p:nvCxnSpPr>
        <p:spPr>
          <a:xfrm flipV="1">
            <a:off x="2011091" y="3059624"/>
            <a:ext cx="0" cy="881729"/>
          </a:xfrm>
          <a:prstGeom prst="straightConnector1">
            <a:avLst/>
          </a:prstGeom>
          <a:ln w="635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7294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1000"/>
                                        <p:tgtEl>
                                          <p:spTgt spid="5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p:tgtEl>
                                          <p:spTgt spid="13"/>
                                        </p:tgtEl>
                                        <p:attrNameLst>
                                          <p:attrName>ppt_x</p:attrName>
                                        </p:attrNameLst>
                                      </p:cBhvr>
                                      <p:tavLst>
                                        <p:tav tm="0">
                                          <p:val>
                                            <p:strVal val="#ppt_x-#ppt_w*1.125000"/>
                                          </p:val>
                                        </p:tav>
                                        <p:tav tm="100000">
                                          <p:val>
                                            <p:strVal val="#ppt_x"/>
                                          </p:val>
                                        </p:tav>
                                      </p:tavLst>
                                    </p:anim>
                                    <p:animEffect transition="in" filter="wipe(right)">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61"/>
                                        </p:tgtEl>
                                        <p:attrNameLst>
                                          <p:attrName>style.visibility</p:attrName>
                                        </p:attrNameLst>
                                      </p:cBhvr>
                                      <p:to>
                                        <p:strVal val="visible"/>
                                      </p:to>
                                    </p:set>
                                    <p:anim calcmode="lin" valueType="num">
                                      <p:cBhvr additive="base">
                                        <p:cTn id="18" dur="500"/>
                                        <p:tgtEl>
                                          <p:spTgt spid="61"/>
                                        </p:tgtEl>
                                        <p:attrNameLst>
                                          <p:attrName>ppt_x</p:attrName>
                                        </p:attrNameLst>
                                      </p:cBhvr>
                                      <p:tavLst>
                                        <p:tav tm="0">
                                          <p:val>
                                            <p:strVal val="#ppt_x-#ppt_w*1.125000"/>
                                          </p:val>
                                        </p:tav>
                                        <p:tav tm="100000">
                                          <p:val>
                                            <p:strVal val="#ppt_x"/>
                                          </p:val>
                                        </p:tav>
                                      </p:tavLst>
                                    </p:anim>
                                    <p:animEffect transition="in" filter="wipe(right)">
                                      <p:cBhvr>
                                        <p:cTn id="19" dur="500"/>
                                        <p:tgtEl>
                                          <p:spTgt spid="6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6"/>
                                        </p:tgtEl>
                                        <p:attrNameLst>
                                          <p:attrName>style.visibility</p:attrName>
                                        </p:attrNameLst>
                                      </p:cBhvr>
                                      <p:to>
                                        <p:strVal val="visible"/>
                                      </p:to>
                                    </p:set>
                                    <p:animEffect transition="in" filter="wipe(left)">
                                      <p:cBhvr>
                                        <p:cTn id="24" dur="1000"/>
                                        <p:tgtEl>
                                          <p:spTgt spid="56"/>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59"/>
                                        </p:tgtEl>
                                        <p:attrNameLst>
                                          <p:attrName>style.visibility</p:attrName>
                                        </p:attrNameLst>
                                      </p:cBhvr>
                                      <p:to>
                                        <p:strVal val="visible"/>
                                      </p:to>
                                    </p:set>
                                    <p:animEffect transition="in" filter="wipe(right)">
                                      <p:cBhvr>
                                        <p:cTn id="29" dur="1000"/>
                                        <p:tgtEl>
                                          <p:spTgt spid="5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72"/>
                                        </p:tgtEl>
                                        <p:attrNameLst>
                                          <p:attrName>style.visibility</p:attrName>
                                        </p:attrNameLst>
                                      </p:cBhvr>
                                      <p:to>
                                        <p:strVal val="visible"/>
                                      </p:to>
                                    </p:set>
                                    <p:animEffect transition="in" filter="wipe(up)">
                                      <p:cBhvr>
                                        <p:cTn id="34" dur="500"/>
                                        <p:tgtEl>
                                          <p:spTgt spid="72"/>
                                        </p:tgtEl>
                                      </p:cBhvr>
                                    </p:animEffect>
                                  </p:childTnLst>
                                </p:cTn>
                              </p:par>
                            </p:childTnLst>
                          </p:cTn>
                        </p:par>
                      </p:childTnLst>
                    </p:cTn>
                  </p:par>
                  <p:par>
                    <p:cTn id="35" fill="hold">
                      <p:stCondLst>
                        <p:cond delay="indefinite"/>
                      </p:stCondLst>
                      <p:childTnLst>
                        <p:par>
                          <p:cTn id="36" fill="hold">
                            <p:stCondLst>
                              <p:cond delay="0"/>
                            </p:stCondLst>
                            <p:childTnLst>
                              <p:par>
                                <p:cTn id="37" presetID="30" presetClass="entr" presetSubtype="0" fill="hold" grpId="0" nodeType="clickEffect">
                                  <p:stCondLst>
                                    <p:cond delay="0"/>
                                  </p:stCondLst>
                                  <p:childTnLst>
                                    <p:set>
                                      <p:cBhvr>
                                        <p:cTn id="38" dur="1" fill="hold">
                                          <p:stCondLst>
                                            <p:cond delay="0"/>
                                          </p:stCondLst>
                                        </p:cTn>
                                        <p:tgtEl>
                                          <p:spTgt spid="84"/>
                                        </p:tgtEl>
                                        <p:attrNameLst>
                                          <p:attrName>style.visibility</p:attrName>
                                        </p:attrNameLst>
                                      </p:cBhvr>
                                      <p:to>
                                        <p:strVal val="visible"/>
                                      </p:to>
                                    </p:set>
                                    <p:animEffect transition="in" filter="fade">
                                      <p:cBhvr>
                                        <p:cTn id="39" dur="800" decel="100000"/>
                                        <p:tgtEl>
                                          <p:spTgt spid="84"/>
                                        </p:tgtEl>
                                      </p:cBhvr>
                                    </p:animEffect>
                                    <p:anim calcmode="lin" valueType="num">
                                      <p:cBhvr>
                                        <p:cTn id="40" dur="800" decel="100000" fill="hold"/>
                                        <p:tgtEl>
                                          <p:spTgt spid="84"/>
                                        </p:tgtEl>
                                        <p:attrNameLst>
                                          <p:attrName>style.rotation</p:attrName>
                                        </p:attrNameLst>
                                      </p:cBhvr>
                                      <p:tavLst>
                                        <p:tav tm="0">
                                          <p:val>
                                            <p:fltVal val="-90"/>
                                          </p:val>
                                        </p:tav>
                                        <p:tav tm="100000">
                                          <p:val>
                                            <p:fltVal val="0"/>
                                          </p:val>
                                        </p:tav>
                                      </p:tavLst>
                                    </p:anim>
                                    <p:anim calcmode="lin" valueType="num">
                                      <p:cBhvr>
                                        <p:cTn id="41" dur="800" decel="100000" fill="hold"/>
                                        <p:tgtEl>
                                          <p:spTgt spid="84"/>
                                        </p:tgtEl>
                                        <p:attrNameLst>
                                          <p:attrName>ppt_x</p:attrName>
                                        </p:attrNameLst>
                                      </p:cBhvr>
                                      <p:tavLst>
                                        <p:tav tm="0">
                                          <p:val>
                                            <p:strVal val="#ppt_x+0.4"/>
                                          </p:val>
                                        </p:tav>
                                        <p:tav tm="100000">
                                          <p:val>
                                            <p:strVal val="#ppt_x-0.05"/>
                                          </p:val>
                                        </p:tav>
                                      </p:tavLst>
                                    </p:anim>
                                    <p:anim calcmode="lin" valueType="num">
                                      <p:cBhvr>
                                        <p:cTn id="42" dur="800" decel="100000" fill="hold"/>
                                        <p:tgtEl>
                                          <p:spTgt spid="84"/>
                                        </p:tgtEl>
                                        <p:attrNameLst>
                                          <p:attrName>ppt_y</p:attrName>
                                        </p:attrNameLst>
                                      </p:cBhvr>
                                      <p:tavLst>
                                        <p:tav tm="0">
                                          <p:val>
                                            <p:strVal val="#ppt_y-0.4"/>
                                          </p:val>
                                        </p:tav>
                                        <p:tav tm="100000">
                                          <p:val>
                                            <p:strVal val="#ppt_y+0.1"/>
                                          </p:val>
                                        </p:tav>
                                      </p:tavLst>
                                    </p:anim>
                                    <p:anim calcmode="lin" valueType="num">
                                      <p:cBhvr>
                                        <p:cTn id="43" dur="200" accel="100000" fill="hold">
                                          <p:stCondLst>
                                            <p:cond delay="800"/>
                                          </p:stCondLst>
                                        </p:cTn>
                                        <p:tgtEl>
                                          <p:spTgt spid="84"/>
                                        </p:tgtEl>
                                        <p:attrNameLst>
                                          <p:attrName>ppt_x</p:attrName>
                                        </p:attrNameLst>
                                      </p:cBhvr>
                                      <p:tavLst>
                                        <p:tav tm="0">
                                          <p:val>
                                            <p:strVal val="#ppt_x-0.05"/>
                                          </p:val>
                                        </p:tav>
                                        <p:tav tm="100000">
                                          <p:val>
                                            <p:strVal val="#ppt_x"/>
                                          </p:val>
                                        </p:tav>
                                      </p:tavLst>
                                    </p:anim>
                                    <p:anim calcmode="lin" valueType="num">
                                      <p:cBhvr>
                                        <p:cTn id="44" dur="200" accel="100000" fill="hold">
                                          <p:stCondLst>
                                            <p:cond delay="800"/>
                                          </p:stCondLst>
                                        </p:cTn>
                                        <p:tgtEl>
                                          <p:spTgt spid="84"/>
                                        </p:tgtEl>
                                        <p:attrNameLst>
                                          <p:attrName>ppt_y</p:attrName>
                                        </p:attrNameLst>
                                      </p:cBhvr>
                                      <p:tavLst>
                                        <p:tav tm="0">
                                          <p:val>
                                            <p:strVal val="#ppt_y+0.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wipe(down)">
                                      <p:cBhvr>
                                        <p:cTn id="49" dur="500"/>
                                        <p:tgtEl>
                                          <p:spTgt spid="91"/>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89"/>
                                        </p:tgtEl>
                                        <p:attrNameLst>
                                          <p:attrName>style.visibility</p:attrName>
                                        </p:attrNameLst>
                                      </p:cBhvr>
                                      <p:to>
                                        <p:strVal val="visible"/>
                                      </p:to>
                                    </p:set>
                                    <p:animEffect transition="in" filter="wipe(left)">
                                      <p:cBhvr>
                                        <p:cTn id="53" dur="500"/>
                                        <p:tgtEl>
                                          <p:spTgt spid="89"/>
                                        </p:tgtEl>
                                      </p:cBhvr>
                                    </p:animEffect>
                                  </p:childTnLst>
                                </p:cTn>
                              </p:par>
                            </p:childTnLst>
                          </p:cTn>
                        </p:par>
                        <p:par>
                          <p:cTn id="54" fill="hold">
                            <p:stCondLst>
                              <p:cond delay="1000"/>
                            </p:stCondLst>
                            <p:childTnLst>
                              <p:par>
                                <p:cTn id="55" presetID="22" presetClass="entr" presetSubtype="8" fill="hold" nodeType="afterEffect">
                                  <p:stCondLst>
                                    <p:cond delay="0"/>
                                  </p:stCondLst>
                                  <p:childTnLst>
                                    <p:set>
                                      <p:cBhvr>
                                        <p:cTn id="56" dur="1" fill="hold">
                                          <p:stCondLst>
                                            <p:cond delay="0"/>
                                          </p:stCondLst>
                                        </p:cTn>
                                        <p:tgtEl>
                                          <p:spTgt spid="90"/>
                                        </p:tgtEl>
                                        <p:attrNameLst>
                                          <p:attrName>style.visibility</p:attrName>
                                        </p:attrNameLst>
                                      </p:cBhvr>
                                      <p:to>
                                        <p:strVal val="visible"/>
                                      </p:to>
                                    </p:set>
                                    <p:animEffect transition="in" filter="wipe(left)">
                                      <p:cBhvr>
                                        <p:cTn id="57" dur="500"/>
                                        <p:tgtEl>
                                          <p:spTgt spid="90"/>
                                        </p:tgtEl>
                                      </p:cBhvr>
                                    </p:animEffect>
                                  </p:childTnLst>
                                </p:cTn>
                              </p:par>
                            </p:childTnLst>
                          </p:cTn>
                        </p:par>
                        <p:par>
                          <p:cTn id="58" fill="hold">
                            <p:stCondLst>
                              <p:cond delay="1500"/>
                            </p:stCondLst>
                            <p:childTnLst>
                              <p:par>
                                <p:cTn id="59" presetID="22" presetClass="entr" presetSubtype="1" fill="hold" nodeType="afterEffect">
                                  <p:stCondLst>
                                    <p:cond delay="0"/>
                                  </p:stCondLst>
                                  <p:childTnLst>
                                    <p:set>
                                      <p:cBhvr>
                                        <p:cTn id="60" dur="1" fill="hold">
                                          <p:stCondLst>
                                            <p:cond delay="0"/>
                                          </p:stCondLst>
                                        </p:cTn>
                                        <p:tgtEl>
                                          <p:spTgt spid="85"/>
                                        </p:tgtEl>
                                        <p:attrNameLst>
                                          <p:attrName>style.visibility</p:attrName>
                                        </p:attrNameLst>
                                      </p:cBhvr>
                                      <p:to>
                                        <p:strVal val="visible"/>
                                      </p:to>
                                    </p:set>
                                    <p:animEffect transition="in" filter="wipe(up)">
                                      <p:cBhvr>
                                        <p:cTn id="61"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61" grpId="0"/>
      <p:bldP spid="8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矩形 90">
            <a:extLst>
              <a:ext uri="{FF2B5EF4-FFF2-40B4-BE49-F238E27FC236}">
                <a16:creationId xmlns:a16="http://schemas.microsoft.com/office/drawing/2014/main" xmlns="" id="{DACC8FD4-4AAA-7E90-3CFC-FCF572AD9567}"/>
              </a:ext>
            </a:extLst>
          </p:cNvPr>
          <p:cNvSpPr/>
          <p:nvPr/>
        </p:nvSpPr>
        <p:spPr>
          <a:xfrm>
            <a:off x="2672497" y="2571750"/>
            <a:ext cx="991380" cy="221362"/>
          </a:xfrm>
          <a:prstGeom prst="rect">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79" name="矩形 78">
            <a:extLst>
              <a:ext uri="{FF2B5EF4-FFF2-40B4-BE49-F238E27FC236}">
                <a16:creationId xmlns:a16="http://schemas.microsoft.com/office/drawing/2014/main" xmlns="" id="{B3FBBB7B-73A1-8C15-F421-93C5FB0F78BF}"/>
              </a:ext>
            </a:extLst>
          </p:cNvPr>
          <p:cNvSpPr/>
          <p:nvPr/>
        </p:nvSpPr>
        <p:spPr>
          <a:xfrm>
            <a:off x="4849304" y="1461848"/>
            <a:ext cx="991380" cy="221362"/>
          </a:xfrm>
          <a:prstGeom prst="rect">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50" dirty="0">
                  <a:latin typeface="Impact" panose="020B0806030902050204" pitchFamily="34" charset="0"/>
                </a:rPr>
                <a:t>01</a:t>
              </a:r>
              <a:endParaRPr lang="zh-CN" altLang="en-US" sz="165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12" name="组合 11">
            <a:extLst>
              <a:ext uri="{FF2B5EF4-FFF2-40B4-BE49-F238E27FC236}">
                <a16:creationId xmlns:a16="http://schemas.microsoft.com/office/drawing/2014/main" xmlns="" id="{A87CB7A0-A18A-64C8-9385-CB0C86B49F13}"/>
              </a:ext>
            </a:extLst>
          </p:cNvPr>
          <p:cNvGrpSpPr/>
          <p:nvPr/>
        </p:nvGrpSpPr>
        <p:grpSpPr>
          <a:xfrm>
            <a:off x="846379" y="927819"/>
            <a:ext cx="6287174" cy="3886485"/>
            <a:chOff x="1128505" y="1237092"/>
            <a:chExt cx="8382898" cy="5181980"/>
          </a:xfrm>
        </p:grpSpPr>
        <p:sp>
          <p:nvSpPr>
            <p:cNvPr id="26" name="文本框 25">
              <a:extLst>
                <a:ext uri="{FF2B5EF4-FFF2-40B4-BE49-F238E27FC236}">
                  <a16:creationId xmlns:a16="http://schemas.microsoft.com/office/drawing/2014/main" xmlns="" id="{8BDC0FAD-ECFE-324C-DA1A-5AE1814864A8}"/>
                </a:ext>
              </a:extLst>
            </p:cNvPr>
            <p:cNvSpPr txBox="1"/>
            <p:nvPr/>
          </p:nvSpPr>
          <p:spPr>
            <a:xfrm>
              <a:off x="2800572" y="1237092"/>
              <a:ext cx="661481" cy="677108"/>
            </a:xfrm>
            <a:prstGeom prst="rect">
              <a:avLst/>
            </a:prstGeom>
            <a:noFill/>
          </p:spPr>
          <p:txBody>
            <a:bodyPr wrap="square" rtlCol="0">
              <a:spAutoFit/>
            </a:bodyPr>
            <a:lstStyle/>
            <a:p>
              <a:pPr algn="ctr"/>
              <a:r>
                <a:rPr lang="zh-CN" altLang="en-US" sz="1350" b="1" dirty="0">
                  <a:latin typeface="Arial Narrow" panose="020B0606020202030204" pitchFamily="34" charset="0"/>
                  <a:ea typeface="微软雅黑" panose="020B0503020204020204" pitchFamily="34" charset="-122"/>
                </a:rPr>
                <a:t>比特</a:t>
              </a:r>
            </a:p>
          </p:txBody>
        </p:sp>
        <p:sp>
          <p:nvSpPr>
            <p:cNvPr id="27" name="文本框 26">
              <a:extLst>
                <a:ext uri="{FF2B5EF4-FFF2-40B4-BE49-F238E27FC236}">
                  <a16:creationId xmlns:a16="http://schemas.microsoft.com/office/drawing/2014/main" xmlns="" id="{874225F8-DB2A-8F14-5A61-CE5095933744}"/>
                </a:ext>
              </a:extLst>
            </p:cNvPr>
            <p:cNvSpPr txBox="1"/>
            <p:nvPr/>
          </p:nvSpPr>
          <p:spPr>
            <a:xfrm>
              <a:off x="3462051" y="1237092"/>
              <a:ext cx="344792" cy="400109"/>
            </a:xfrm>
            <a:prstGeom prst="rect">
              <a:avLst/>
            </a:prstGeom>
            <a:noFill/>
          </p:spPr>
          <p:txBody>
            <a:bodyPr wrap="square" rtlCol="0">
              <a:spAutoFit/>
            </a:bodyPr>
            <a:lstStyle/>
            <a:p>
              <a:r>
                <a:rPr lang="en-US" altLang="zh-CN" sz="1350" b="1" dirty="0">
                  <a:latin typeface="Arial Narrow" panose="020B0606020202030204" pitchFamily="34" charset="0"/>
                  <a:ea typeface="微软雅黑" panose="020B0503020204020204" pitchFamily="34" charset="-122"/>
                </a:rPr>
                <a:t>0</a:t>
              </a:r>
              <a:endParaRPr lang="zh-CN" altLang="en-US" sz="1350" b="1" dirty="0">
                <a:latin typeface="Arial Narrow" panose="020B0606020202030204" pitchFamily="34" charset="0"/>
                <a:ea typeface="微软雅黑" panose="020B0503020204020204" pitchFamily="34" charset="-122"/>
              </a:endParaRPr>
            </a:p>
          </p:txBody>
        </p:sp>
        <p:sp>
          <p:nvSpPr>
            <p:cNvPr id="28" name="文本框 27">
              <a:extLst>
                <a:ext uri="{FF2B5EF4-FFF2-40B4-BE49-F238E27FC236}">
                  <a16:creationId xmlns:a16="http://schemas.microsoft.com/office/drawing/2014/main" xmlns="" id="{919E9EC7-6068-5218-E3CC-B01E21F9742A}"/>
                </a:ext>
              </a:extLst>
            </p:cNvPr>
            <p:cNvSpPr txBox="1"/>
            <p:nvPr/>
          </p:nvSpPr>
          <p:spPr>
            <a:xfrm>
              <a:off x="4162058" y="1237092"/>
              <a:ext cx="344792" cy="400109"/>
            </a:xfrm>
            <a:prstGeom prst="rect">
              <a:avLst/>
            </a:prstGeom>
            <a:noFill/>
          </p:spPr>
          <p:txBody>
            <a:bodyPr wrap="square" rtlCol="0">
              <a:spAutoFit/>
            </a:bodyPr>
            <a:lstStyle/>
            <a:p>
              <a:r>
                <a:rPr lang="en-US" altLang="zh-CN" sz="1350" b="1" dirty="0">
                  <a:latin typeface="Arial Narrow" panose="020B0606020202030204" pitchFamily="34" charset="0"/>
                  <a:ea typeface="微软雅黑" panose="020B0503020204020204" pitchFamily="34" charset="-122"/>
                </a:rPr>
                <a:t>4</a:t>
              </a:r>
              <a:endParaRPr lang="zh-CN" altLang="en-US" sz="1350" b="1" dirty="0">
                <a:latin typeface="Arial Narrow" panose="020B0606020202030204" pitchFamily="34" charset="0"/>
                <a:ea typeface="微软雅黑" panose="020B0503020204020204" pitchFamily="34" charset="-122"/>
              </a:endParaRPr>
            </a:p>
          </p:txBody>
        </p:sp>
        <p:sp>
          <p:nvSpPr>
            <p:cNvPr id="29" name="矩形 28">
              <a:extLst>
                <a:ext uri="{FF2B5EF4-FFF2-40B4-BE49-F238E27FC236}">
                  <a16:creationId xmlns:a16="http://schemas.microsoft.com/office/drawing/2014/main" xmlns="" id="{8F0782D2-575D-7DCB-42DA-4D4503C7698F}"/>
                </a:ext>
              </a:extLst>
            </p:cNvPr>
            <p:cNvSpPr/>
            <p:nvPr/>
          </p:nvSpPr>
          <p:spPr>
            <a:xfrm>
              <a:off x="3520571" y="1540362"/>
              <a:ext cx="72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版本</a:t>
              </a:r>
            </a:p>
          </p:txBody>
        </p:sp>
        <p:sp>
          <p:nvSpPr>
            <p:cNvPr id="30" name="矩形 29">
              <a:extLst>
                <a:ext uri="{FF2B5EF4-FFF2-40B4-BE49-F238E27FC236}">
                  <a16:creationId xmlns:a16="http://schemas.microsoft.com/office/drawing/2014/main" xmlns="" id="{B8197B11-4CAD-4B10-1854-0B4879BEE127}"/>
                </a:ext>
              </a:extLst>
            </p:cNvPr>
            <p:cNvSpPr/>
            <p:nvPr/>
          </p:nvSpPr>
          <p:spPr>
            <a:xfrm>
              <a:off x="4240571" y="1540362"/>
              <a:ext cx="144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通信量类</a:t>
              </a:r>
            </a:p>
          </p:txBody>
        </p:sp>
        <p:sp>
          <p:nvSpPr>
            <p:cNvPr id="31" name="矩形 30">
              <a:extLst>
                <a:ext uri="{FF2B5EF4-FFF2-40B4-BE49-F238E27FC236}">
                  <a16:creationId xmlns:a16="http://schemas.microsoft.com/office/drawing/2014/main" xmlns="" id="{3A4D3658-F0F3-3512-3DCC-355B865327B7}"/>
                </a:ext>
              </a:extLst>
            </p:cNvPr>
            <p:cNvSpPr/>
            <p:nvPr/>
          </p:nvSpPr>
          <p:spPr>
            <a:xfrm>
              <a:off x="5680571" y="1540362"/>
              <a:ext cx="360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流  标  号</a:t>
              </a:r>
            </a:p>
          </p:txBody>
        </p:sp>
        <p:sp>
          <p:nvSpPr>
            <p:cNvPr id="32" name="矩形 31">
              <a:extLst>
                <a:ext uri="{FF2B5EF4-FFF2-40B4-BE49-F238E27FC236}">
                  <a16:creationId xmlns:a16="http://schemas.microsoft.com/office/drawing/2014/main" xmlns="" id="{3B89333C-1B2B-BEA4-761C-76503EE4FE73}"/>
                </a:ext>
              </a:extLst>
            </p:cNvPr>
            <p:cNvSpPr/>
            <p:nvPr/>
          </p:nvSpPr>
          <p:spPr>
            <a:xfrm>
              <a:off x="3520571" y="1909694"/>
              <a:ext cx="288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有 效 载 荷 长 度</a:t>
              </a:r>
            </a:p>
          </p:txBody>
        </p:sp>
        <p:sp>
          <p:nvSpPr>
            <p:cNvPr id="33" name="矩形 32">
              <a:extLst>
                <a:ext uri="{FF2B5EF4-FFF2-40B4-BE49-F238E27FC236}">
                  <a16:creationId xmlns:a16="http://schemas.microsoft.com/office/drawing/2014/main" xmlns="" id="{D2CC329D-615B-1D57-E92F-44CB926FC91C}"/>
                </a:ext>
              </a:extLst>
            </p:cNvPr>
            <p:cNvSpPr/>
            <p:nvPr/>
          </p:nvSpPr>
          <p:spPr>
            <a:xfrm>
              <a:off x="6400571" y="1909694"/>
              <a:ext cx="144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下一个首部</a:t>
              </a:r>
            </a:p>
          </p:txBody>
        </p:sp>
        <p:sp>
          <p:nvSpPr>
            <p:cNvPr id="34" name="矩形 33">
              <a:extLst>
                <a:ext uri="{FF2B5EF4-FFF2-40B4-BE49-F238E27FC236}">
                  <a16:creationId xmlns:a16="http://schemas.microsoft.com/office/drawing/2014/main" xmlns="" id="{94CA34B8-FF6C-2163-2F90-A191DF8C0407}"/>
                </a:ext>
              </a:extLst>
            </p:cNvPr>
            <p:cNvSpPr/>
            <p:nvPr/>
          </p:nvSpPr>
          <p:spPr>
            <a:xfrm>
              <a:off x="7840571" y="1909694"/>
              <a:ext cx="144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跳数限制</a:t>
              </a:r>
            </a:p>
          </p:txBody>
        </p:sp>
        <p:sp>
          <p:nvSpPr>
            <p:cNvPr id="35" name="文本框 34">
              <a:extLst>
                <a:ext uri="{FF2B5EF4-FFF2-40B4-BE49-F238E27FC236}">
                  <a16:creationId xmlns:a16="http://schemas.microsoft.com/office/drawing/2014/main" xmlns="" id="{2F39034C-8BEA-BF56-A525-7A98352C32D9}"/>
                </a:ext>
              </a:extLst>
            </p:cNvPr>
            <p:cNvSpPr txBox="1"/>
            <p:nvPr/>
          </p:nvSpPr>
          <p:spPr>
            <a:xfrm>
              <a:off x="5609157" y="1237092"/>
              <a:ext cx="505141" cy="400109"/>
            </a:xfrm>
            <a:prstGeom prst="rect">
              <a:avLst/>
            </a:prstGeom>
            <a:noFill/>
          </p:spPr>
          <p:txBody>
            <a:bodyPr wrap="square" rtlCol="0">
              <a:spAutoFit/>
            </a:bodyPr>
            <a:lstStyle/>
            <a:p>
              <a:r>
                <a:rPr lang="en-US" altLang="zh-CN" sz="1350" b="1" dirty="0">
                  <a:latin typeface="Arial Narrow" panose="020B0606020202030204" pitchFamily="34" charset="0"/>
                  <a:ea typeface="微软雅黑" panose="020B0503020204020204" pitchFamily="34" charset="-122"/>
                </a:rPr>
                <a:t>12</a:t>
              </a:r>
              <a:endParaRPr lang="zh-CN" altLang="en-US" sz="1350" b="1" dirty="0">
                <a:latin typeface="Arial Narrow" panose="020B0606020202030204" pitchFamily="34" charset="0"/>
                <a:ea typeface="微软雅黑" panose="020B0503020204020204" pitchFamily="34" charset="-122"/>
              </a:endParaRPr>
            </a:p>
          </p:txBody>
        </p:sp>
        <p:sp>
          <p:nvSpPr>
            <p:cNvPr id="36" name="文本框 35">
              <a:extLst>
                <a:ext uri="{FF2B5EF4-FFF2-40B4-BE49-F238E27FC236}">
                  <a16:creationId xmlns:a16="http://schemas.microsoft.com/office/drawing/2014/main" xmlns="" id="{983A40FC-F2DA-CAAF-22D3-1F0C9385FF7F}"/>
                </a:ext>
              </a:extLst>
            </p:cNvPr>
            <p:cNvSpPr txBox="1"/>
            <p:nvPr/>
          </p:nvSpPr>
          <p:spPr>
            <a:xfrm>
              <a:off x="6309163" y="1237092"/>
              <a:ext cx="505140" cy="400109"/>
            </a:xfrm>
            <a:prstGeom prst="rect">
              <a:avLst/>
            </a:prstGeom>
            <a:noFill/>
          </p:spPr>
          <p:txBody>
            <a:bodyPr wrap="square" rtlCol="0">
              <a:spAutoFit/>
            </a:bodyPr>
            <a:lstStyle/>
            <a:p>
              <a:r>
                <a:rPr lang="en-US" altLang="zh-CN" sz="1350" b="1" dirty="0">
                  <a:latin typeface="Arial Narrow" panose="020B0606020202030204" pitchFamily="34" charset="0"/>
                  <a:ea typeface="微软雅黑" panose="020B0503020204020204" pitchFamily="34" charset="-122"/>
                </a:rPr>
                <a:t>16</a:t>
              </a:r>
              <a:endParaRPr lang="zh-CN" altLang="en-US" sz="1350" b="1" dirty="0">
                <a:latin typeface="Arial Narrow" panose="020B0606020202030204" pitchFamily="34" charset="0"/>
                <a:ea typeface="微软雅黑" panose="020B0503020204020204" pitchFamily="34" charset="-122"/>
              </a:endParaRPr>
            </a:p>
          </p:txBody>
        </p:sp>
        <p:sp>
          <p:nvSpPr>
            <p:cNvPr id="37" name="文本框 36">
              <a:extLst>
                <a:ext uri="{FF2B5EF4-FFF2-40B4-BE49-F238E27FC236}">
                  <a16:creationId xmlns:a16="http://schemas.microsoft.com/office/drawing/2014/main" xmlns="" id="{9E6F19BD-3CBE-221A-CDFC-76C5B692FE97}"/>
                </a:ext>
              </a:extLst>
            </p:cNvPr>
            <p:cNvSpPr txBox="1"/>
            <p:nvPr/>
          </p:nvSpPr>
          <p:spPr>
            <a:xfrm>
              <a:off x="7756263" y="1237092"/>
              <a:ext cx="505140" cy="400109"/>
            </a:xfrm>
            <a:prstGeom prst="rect">
              <a:avLst/>
            </a:prstGeom>
            <a:noFill/>
          </p:spPr>
          <p:txBody>
            <a:bodyPr wrap="square" rtlCol="0">
              <a:spAutoFit/>
            </a:bodyPr>
            <a:lstStyle/>
            <a:p>
              <a:r>
                <a:rPr lang="en-US" altLang="zh-CN" sz="1350" b="1" dirty="0">
                  <a:latin typeface="Arial Narrow" panose="020B0606020202030204" pitchFamily="34" charset="0"/>
                  <a:ea typeface="微软雅黑" panose="020B0503020204020204" pitchFamily="34" charset="-122"/>
                </a:rPr>
                <a:t>24</a:t>
              </a:r>
              <a:endParaRPr lang="zh-CN" altLang="en-US" sz="1350" b="1" dirty="0">
                <a:latin typeface="Arial Narrow" panose="020B0606020202030204" pitchFamily="34" charset="0"/>
                <a:ea typeface="微软雅黑" panose="020B0503020204020204" pitchFamily="34" charset="-122"/>
              </a:endParaRPr>
            </a:p>
          </p:txBody>
        </p:sp>
        <p:sp>
          <p:nvSpPr>
            <p:cNvPr id="38" name="文本框 37">
              <a:extLst>
                <a:ext uri="{FF2B5EF4-FFF2-40B4-BE49-F238E27FC236}">
                  <a16:creationId xmlns:a16="http://schemas.microsoft.com/office/drawing/2014/main" xmlns="" id="{AC7A7204-815B-164A-A349-BB43A36436F3}"/>
                </a:ext>
              </a:extLst>
            </p:cNvPr>
            <p:cNvSpPr txBox="1"/>
            <p:nvPr/>
          </p:nvSpPr>
          <p:spPr>
            <a:xfrm>
              <a:off x="8846844" y="1237092"/>
              <a:ext cx="505140" cy="400109"/>
            </a:xfrm>
            <a:prstGeom prst="rect">
              <a:avLst/>
            </a:prstGeom>
            <a:noFill/>
          </p:spPr>
          <p:txBody>
            <a:bodyPr wrap="square" rtlCol="0">
              <a:spAutoFit/>
            </a:bodyPr>
            <a:lstStyle/>
            <a:p>
              <a:pPr algn="r"/>
              <a:r>
                <a:rPr lang="en-US" altLang="zh-CN" sz="1350" b="1" dirty="0">
                  <a:latin typeface="Arial Narrow" panose="020B0606020202030204" pitchFamily="34" charset="0"/>
                  <a:ea typeface="微软雅黑" panose="020B0503020204020204" pitchFamily="34" charset="-122"/>
                </a:rPr>
                <a:t>31</a:t>
              </a:r>
              <a:endParaRPr lang="zh-CN" altLang="en-US" sz="1350" b="1" dirty="0">
                <a:latin typeface="Arial Narrow" panose="020B0606020202030204" pitchFamily="34" charset="0"/>
                <a:ea typeface="微软雅黑" panose="020B0503020204020204" pitchFamily="34" charset="-122"/>
              </a:endParaRPr>
            </a:p>
          </p:txBody>
        </p:sp>
        <p:sp>
          <p:nvSpPr>
            <p:cNvPr id="39" name="矩形 38">
              <a:extLst>
                <a:ext uri="{FF2B5EF4-FFF2-40B4-BE49-F238E27FC236}">
                  <a16:creationId xmlns:a16="http://schemas.microsoft.com/office/drawing/2014/main" xmlns="" id="{610D5A3F-AA00-52C9-98F4-2587128592B8}"/>
                </a:ext>
              </a:extLst>
            </p:cNvPr>
            <p:cNvSpPr/>
            <p:nvPr/>
          </p:nvSpPr>
          <p:spPr>
            <a:xfrm>
              <a:off x="3520571" y="2279025"/>
              <a:ext cx="5760000" cy="55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源   地   址（</a:t>
              </a:r>
              <a:r>
                <a:rPr lang="en-US" altLang="zh-CN" sz="1350" b="1" dirty="0">
                  <a:solidFill>
                    <a:schemeClr val="tx1"/>
                  </a:solidFill>
                  <a:latin typeface="Arial Narrow" panose="020B0606020202030204" pitchFamily="34" charset="0"/>
                  <a:ea typeface="微软雅黑" panose="020B0503020204020204" pitchFamily="34" charset="-122"/>
                </a:rPr>
                <a:t>128</a:t>
              </a:r>
              <a:r>
                <a:rPr lang="zh-CN" altLang="en-US" sz="1350" b="1" dirty="0">
                  <a:solidFill>
                    <a:schemeClr val="tx1"/>
                  </a:solidFill>
                  <a:latin typeface="Arial Narrow" panose="020B0606020202030204" pitchFamily="34" charset="0"/>
                  <a:ea typeface="微软雅黑" panose="020B0503020204020204" pitchFamily="34" charset="-122"/>
                </a:rPr>
                <a:t>比特）</a:t>
              </a:r>
            </a:p>
          </p:txBody>
        </p:sp>
        <p:sp>
          <p:nvSpPr>
            <p:cNvPr id="40" name="矩形 39">
              <a:extLst>
                <a:ext uri="{FF2B5EF4-FFF2-40B4-BE49-F238E27FC236}">
                  <a16:creationId xmlns:a16="http://schemas.microsoft.com/office/drawing/2014/main" xmlns="" id="{9C3ADC63-49E4-7CE4-EF37-C64CA32A3D6E}"/>
                </a:ext>
              </a:extLst>
            </p:cNvPr>
            <p:cNvSpPr/>
            <p:nvPr/>
          </p:nvSpPr>
          <p:spPr>
            <a:xfrm>
              <a:off x="3520571" y="2836460"/>
              <a:ext cx="5760000" cy="55830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目   的   地   址（</a:t>
              </a:r>
              <a:r>
                <a:rPr lang="en-US" altLang="zh-CN" sz="1350" b="1" dirty="0">
                  <a:solidFill>
                    <a:schemeClr val="tx1"/>
                  </a:solidFill>
                  <a:latin typeface="Arial Narrow" panose="020B0606020202030204" pitchFamily="34" charset="0"/>
                  <a:ea typeface="微软雅黑" panose="020B0503020204020204" pitchFamily="34" charset="-122"/>
                </a:rPr>
                <a:t>128</a:t>
              </a:r>
              <a:r>
                <a:rPr lang="zh-CN" altLang="en-US" sz="1350" b="1" dirty="0">
                  <a:solidFill>
                    <a:schemeClr val="tx1"/>
                  </a:solidFill>
                  <a:latin typeface="Arial Narrow" panose="020B0606020202030204" pitchFamily="34" charset="0"/>
                  <a:ea typeface="微软雅黑" panose="020B0503020204020204" pitchFamily="34" charset="-122"/>
                </a:rPr>
                <a:t>比特）</a:t>
              </a:r>
            </a:p>
          </p:txBody>
        </p:sp>
        <p:sp>
          <p:nvSpPr>
            <p:cNvPr id="52" name="左大括号 51">
              <a:extLst>
                <a:ext uri="{FF2B5EF4-FFF2-40B4-BE49-F238E27FC236}">
                  <a16:creationId xmlns:a16="http://schemas.microsoft.com/office/drawing/2014/main" xmlns="" id="{6BBCC426-30F8-170B-FD40-627D8D5666C8}"/>
                </a:ext>
              </a:extLst>
            </p:cNvPr>
            <p:cNvSpPr/>
            <p:nvPr/>
          </p:nvSpPr>
          <p:spPr>
            <a:xfrm>
              <a:off x="3027523" y="1540361"/>
              <a:ext cx="344792" cy="1854403"/>
            </a:xfrm>
            <a:prstGeom prst="leftBrace">
              <a:avLst>
                <a:gd name="adj1" fmla="val 67389"/>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b="1">
                <a:latin typeface="Arial Narrow" panose="020B0606020202030204" pitchFamily="34" charset="0"/>
                <a:ea typeface="微软雅黑" panose="020B0503020204020204" pitchFamily="34" charset="-122"/>
              </a:endParaRPr>
            </a:p>
          </p:txBody>
        </p:sp>
        <p:sp>
          <p:nvSpPr>
            <p:cNvPr id="53" name="文本框 52">
              <a:extLst>
                <a:ext uri="{FF2B5EF4-FFF2-40B4-BE49-F238E27FC236}">
                  <a16:creationId xmlns:a16="http://schemas.microsoft.com/office/drawing/2014/main" xmlns="" id="{E330AC58-308A-5413-692A-F713EEB84BFF}"/>
                </a:ext>
              </a:extLst>
            </p:cNvPr>
            <p:cNvSpPr txBox="1"/>
            <p:nvPr/>
          </p:nvSpPr>
          <p:spPr>
            <a:xfrm>
              <a:off x="1128505" y="2144396"/>
              <a:ext cx="2002807" cy="677108"/>
            </a:xfrm>
            <a:prstGeom prst="rect">
              <a:avLst/>
            </a:prstGeom>
            <a:noFill/>
          </p:spPr>
          <p:txBody>
            <a:bodyPr wrap="square" rtlCol="0">
              <a:spAutoFit/>
            </a:bodyPr>
            <a:lstStyle/>
            <a:p>
              <a:pPr algn="ctr"/>
              <a:r>
                <a:rPr lang="en-US" altLang="zh-CN" sz="1350" b="1" dirty="0">
                  <a:latin typeface="Arial Narrow" panose="020B0606020202030204" pitchFamily="34" charset="0"/>
                  <a:ea typeface="微软雅黑" panose="020B0503020204020204" pitchFamily="34" charset="-122"/>
                </a:rPr>
                <a:t>IPv6</a:t>
              </a:r>
              <a:r>
                <a:rPr lang="zh-CN" altLang="en-US" sz="1350" b="1" dirty="0">
                  <a:latin typeface="Arial Narrow" panose="020B0606020202030204" pitchFamily="34" charset="0"/>
                  <a:ea typeface="微软雅黑" panose="020B0503020204020204" pitchFamily="34" charset="-122"/>
                </a:rPr>
                <a:t>的基本首部</a:t>
              </a:r>
              <a:endParaRPr lang="en-US" altLang="zh-CN" sz="1350" b="1" dirty="0">
                <a:latin typeface="Arial Narrow" panose="020B0606020202030204" pitchFamily="34" charset="0"/>
                <a:ea typeface="微软雅黑" panose="020B0503020204020204" pitchFamily="34" charset="-122"/>
              </a:endParaRPr>
            </a:p>
            <a:p>
              <a:pPr algn="ctr"/>
              <a:r>
                <a:rPr lang="zh-CN" altLang="en-US" sz="1350" b="1" dirty="0">
                  <a:latin typeface="Arial Narrow" panose="020B0606020202030204" pitchFamily="34" charset="0"/>
                  <a:ea typeface="微软雅黑" panose="020B0503020204020204" pitchFamily="34" charset="-122"/>
                </a:rPr>
                <a:t>（</a:t>
              </a:r>
              <a:r>
                <a:rPr lang="en-US" altLang="zh-CN" sz="1350" b="1" dirty="0">
                  <a:latin typeface="Arial Narrow" panose="020B0606020202030204" pitchFamily="34" charset="0"/>
                  <a:ea typeface="微软雅黑" panose="020B0503020204020204" pitchFamily="34" charset="-122"/>
                </a:rPr>
                <a:t>40</a:t>
              </a:r>
              <a:r>
                <a:rPr lang="zh-CN" altLang="en-US" sz="1350" b="1" dirty="0">
                  <a:latin typeface="Arial Narrow" panose="020B0606020202030204" pitchFamily="34" charset="0"/>
                  <a:ea typeface="微软雅黑" panose="020B0503020204020204" pitchFamily="34" charset="-122"/>
                </a:rPr>
                <a:t>字节）</a:t>
              </a:r>
            </a:p>
          </p:txBody>
        </p:sp>
        <p:sp>
          <p:nvSpPr>
            <p:cNvPr id="55" name="文本框 54">
              <a:extLst>
                <a:ext uri="{FF2B5EF4-FFF2-40B4-BE49-F238E27FC236}">
                  <a16:creationId xmlns:a16="http://schemas.microsoft.com/office/drawing/2014/main" xmlns="" id="{F6F8546C-3FA9-E35A-8E57-17ECC51B797E}"/>
                </a:ext>
              </a:extLst>
            </p:cNvPr>
            <p:cNvSpPr txBox="1"/>
            <p:nvPr/>
          </p:nvSpPr>
          <p:spPr>
            <a:xfrm>
              <a:off x="1128505" y="4584795"/>
              <a:ext cx="2002807" cy="677108"/>
            </a:xfrm>
            <a:prstGeom prst="rect">
              <a:avLst/>
            </a:prstGeom>
            <a:noFill/>
          </p:spPr>
          <p:txBody>
            <a:bodyPr wrap="square" rtlCol="0">
              <a:spAutoFit/>
            </a:bodyPr>
            <a:lstStyle/>
            <a:p>
              <a:pPr algn="ctr"/>
              <a:r>
                <a:rPr lang="en-US" altLang="zh-CN" sz="1350" b="1" dirty="0">
                  <a:latin typeface="Arial Narrow" panose="020B0606020202030204" pitchFamily="34" charset="0"/>
                  <a:ea typeface="微软雅黑" panose="020B0503020204020204" pitchFamily="34" charset="-122"/>
                </a:rPr>
                <a:t>IPv6</a:t>
              </a:r>
              <a:r>
                <a:rPr lang="zh-CN" altLang="en-US" sz="1350" b="1" dirty="0">
                  <a:latin typeface="Arial Narrow" panose="020B0606020202030204" pitchFamily="34" charset="0"/>
                  <a:ea typeface="微软雅黑" panose="020B0503020204020204" pitchFamily="34" charset="-122"/>
                </a:rPr>
                <a:t>的有效载荷</a:t>
              </a:r>
              <a:endParaRPr lang="en-US" altLang="zh-CN" sz="1350" b="1" dirty="0">
                <a:latin typeface="Arial Narrow" panose="020B0606020202030204" pitchFamily="34" charset="0"/>
                <a:ea typeface="微软雅黑" panose="020B0503020204020204" pitchFamily="34" charset="-122"/>
              </a:endParaRPr>
            </a:p>
            <a:p>
              <a:pPr algn="ctr"/>
              <a:r>
                <a:rPr lang="zh-CN" altLang="en-US" sz="1350" b="1" dirty="0">
                  <a:latin typeface="Arial Narrow" panose="020B0606020202030204" pitchFamily="34" charset="0"/>
                  <a:ea typeface="微软雅黑" panose="020B0503020204020204" pitchFamily="34" charset="-122"/>
                </a:rPr>
                <a:t>（最大</a:t>
              </a:r>
              <a:r>
                <a:rPr lang="en-US" altLang="zh-CN" sz="1350" b="1" dirty="0">
                  <a:latin typeface="Arial Narrow" panose="020B0606020202030204" pitchFamily="34" charset="0"/>
                  <a:ea typeface="微软雅黑" panose="020B0503020204020204" pitchFamily="34" charset="-122"/>
                </a:rPr>
                <a:t>65535</a:t>
              </a:r>
              <a:r>
                <a:rPr lang="zh-CN" altLang="en-US" sz="1350" b="1" dirty="0">
                  <a:latin typeface="Arial Narrow" panose="020B0606020202030204" pitchFamily="34" charset="0"/>
                  <a:ea typeface="微软雅黑" panose="020B0503020204020204" pitchFamily="34" charset="-122"/>
                </a:rPr>
                <a:t>字节）</a:t>
              </a:r>
            </a:p>
          </p:txBody>
        </p:sp>
        <p:sp>
          <p:nvSpPr>
            <p:cNvPr id="57" name="文本框 56">
              <a:extLst>
                <a:ext uri="{FF2B5EF4-FFF2-40B4-BE49-F238E27FC236}">
                  <a16:creationId xmlns:a16="http://schemas.microsoft.com/office/drawing/2014/main" xmlns="" id="{4B401A18-20BF-7E62-46F8-0652A3F220BD}"/>
                </a:ext>
              </a:extLst>
            </p:cNvPr>
            <p:cNvSpPr txBox="1"/>
            <p:nvPr/>
          </p:nvSpPr>
          <p:spPr>
            <a:xfrm>
              <a:off x="3215902" y="2387304"/>
              <a:ext cx="523220" cy="320692"/>
            </a:xfrm>
            <a:prstGeom prst="rect">
              <a:avLst/>
            </a:prstGeom>
            <a:solidFill>
              <a:schemeClr val="bg1"/>
            </a:solidFill>
          </p:spPr>
          <p:txBody>
            <a:bodyPr vert="eaVert" wrap="square" rtlCol="0">
              <a:spAutoFit/>
            </a:bodyPr>
            <a:lstStyle/>
            <a:p>
              <a:r>
                <a:rPr lang="en-US" altLang="zh-CN" sz="1350" b="1" dirty="0">
                  <a:latin typeface="宋体" panose="02010600030101010101" pitchFamily="2" charset="-122"/>
                  <a:ea typeface="宋体" panose="02010600030101010101" pitchFamily="2" charset="-122"/>
                </a:rPr>
                <a:t>…</a:t>
              </a:r>
              <a:endParaRPr lang="zh-CN" altLang="en-US" sz="1350" b="1" dirty="0">
                <a:latin typeface="宋体" panose="02010600030101010101" pitchFamily="2" charset="-122"/>
                <a:ea typeface="宋体" panose="02010600030101010101" pitchFamily="2" charset="-122"/>
              </a:endParaRPr>
            </a:p>
          </p:txBody>
        </p:sp>
        <p:sp>
          <p:nvSpPr>
            <p:cNvPr id="58" name="文本框 57">
              <a:extLst>
                <a:ext uri="{FF2B5EF4-FFF2-40B4-BE49-F238E27FC236}">
                  <a16:creationId xmlns:a16="http://schemas.microsoft.com/office/drawing/2014/main" xmlns="" id="{E2AA0414-2596-BB28-8669-E5659F3E8636}"/>
                </a:ext>
              </a:extLst>
            </p:cNvPr>
            <p:cNvSpPr txBox="1"/>
            <p:nvPr/>
          </p:nvSpPr>
          <p:spPr>
            <a:xfrm>
              <a:off x="8988183" y="2387304"/>
              <a:ext cx="523220" cy="320692"/>
            </a:xfrm>
            <a:prstGeom prst="rect">
              <a:avLst/>
            </a:prstGeom>
            <a:solidFill>
              <a:schemeClr val="bg1"/>
            </a:solidFill>
          </p:spPr>
          <p:txBody>
            <a:bodyPr vert="eaVert" wrap="square" rtlCol="0">
              <a:spAutoFit/>
            </a:bodyPr>
            <a:lstStyle/>
            <a:p>
              <a:r>
                <a:rPr lang="en-US" altLang="zh-CN" sz="1350" b="1" dirty="0">
                  <a:latin typeface="宋体" panose="02010600030101010101" pitchFamily="2" charset="-122"/>
                  <a:ea typeface="宋体" panose="02010600030101010101" pitchFamily="2" charset="-122"/>
                </a:rPr>
                <a:t>…</a:t>
              </a:r>
              <a:endParaRPr lang="zh-CN" altLang="en-US" sz="1350" b="1" dirty="0">
                <a:latin typeface="宋体" panose="02010600030101010101" pitchFamily="2" charset="-122"/>
                <a:ea typeface="宋体" panose="02010600030101010101" pitchFamily="2" charset="-122"/>
              </a:endParaRPr>
            </a:p>
          </p:txBody>
        </p:sp>
        <p:sp>
          <p:nvSpPr>
            <p:cNvPr id="59" name="文本框 58">
              <a:extLst>
                <a:ext uri="{FF2B5EF4-FFF2-40B4-BE49-F238E27FC236}">
                  <a16:creationId xmlns:a16="http://schemas.microsoft.com/office/drawing/2014/main" xmlns="" id="{632393AA-2A01-3A95-B564-9E1F98D34F85}"/>
                </a:ext>
              </a:extLst>
            </p:cNvPr>
            <p:cNvSpPr txBox="1"/>
            <p:nvPr/>
          </p:nvSpPr>
          <p:spPr>
            <a:xfrm>
              <a:off x="3215902" y="2955701"/>
              <a:ext cx="523220" cy="320692"/>
            </a:xfrm>
            <a:prstGeom prst="rect">
              <a:avLst/>
            </a:prstGeom>
            <a:solidFill>
              <a:schemeClr val="bg1"/>
            </a:solidFill>
          </p:spPr>
          <p:txBody>
            <a:bodyPr vert="eaVert" wrap="square" rtlCol="0">
              <a:spAutoFit/>
            </a:bodyPr>
            <a:lstStyle/>
            <a:p>
              <a:r>
                <a:rPr lang="en-US" altLang="zh-CN" sz="1350" b="1" dirty="0">
                  <a:latin typeface="宋体" panose="02010600030101010101" pitchFamily="2" charset="-122"/>
                  <a:ea typeface="宋体" panose="02010600030101010101" pitchFamily="2" charset="-122"/>
                </a:rPr>
                <a:t>…</a:t>
              </a:r>
              <a:endParaRPr lang="zh-CN" altLang="en-US" sz="1350" b="1" dirty="0">
                <a:latin typeface="宋体" panose="02010600030101010101" pitchFamily="2" charset="-122"/>
                <a:ea typeface="宋体" panose="02010600030101010101" pitchFamily="2" charset="-122"/>
              </a:endParaRPr>
            </a:p>
          </p:txBody>
        </p:sp>
        <p:sp>
          <p:nvSpPr>
            <p:cNvPr id="60" name="文本框 59">
              <a:extLst>
                <a:ext uri="{FF2B5EF4-FFF2-40B4-BE49-F238E27FC236}">
                  <a16:creationId xmlns:a16="http://schemas.microsoft.com/office/drawing/2014/main" xmlns="" id="{5D605424-6506-2414-5058-54B0BD4D4A32}"/>
                </a:ext>
              </a:extLst>
            </p:cNvPr>
            <p:cNvSpPr txBox="1"/>
            <p:nvPr/>
          </p:nvSpPr>
          <p:spPr>
            <a:xfrm>
              <a:off x="8988182" y="2955701"/>
              <a:ext cx="523220" cy="320692"/>
            </a:xfrm>
            <a:prstGeom prst="rect">
              <a:avLst/>
            </a:prstGeom>
            <a:solidFill>
              <a:schemeClr val="bg1"/>
            </a:solidFill>
          </p:spPr>
          <p:txBody>
            <a:bodyPr vert="eaVert" wrap="square" rtlCol="0">
              <a:spAutoFit/>
            </a:bodyPr>
            <a:lstStyle/>
            <a:p>
              <a:r>
                <a:rPr lang="en-US" altLang="zh-CN" sz="1350" b="1" dirty="0">
                  <a:latin typeface="宋体" panose="02010600030101010101" pitchFamily="2" charset="-122"/>
                  <a:ea typeface="宋体" panose="02010600030101010101" pitchFamily="2" charset="-122"/>
                </a:rPr>
                <a:t>…</a:t>
              </a:r>
              <a:endParaRPr lang="zh-CN" altLang="en-US" sz="1350" b="1" dirty="0">
                <a:latin typeface="宋体" panose="02010600030101010101" pitchFamily="2" charset="-122"/>
                <a:ea typeface="宋体" panose="02010600030101010101" pitchFamily="2" charset="-122"/>
              </a:endParaRPr>
            </a:p>
          </p:txBody>
        </p:sp>
        <p:sp>
          <p:nvSpPr>
            <p:cNvPr id="68" name="矩形 67">
              <a:extLst>
                <a:ext uri="{FF2B5EF4-FFF2-40B4-BE49-F238E27FC236}">
                  <a16:creationId xmlns:a16="http://schemas.microsoft.com/office/drawing/2014/main" xmlns="" id="{CAFD6BD4-0279-78FB-3BC3-C69BA8471C81}"/>
                </a:ext>
              </a:extLst>
            </p:cNvPr>
            <p:cNvSpPr/>
            <p:nvPr/>
          </p:nvSpPr>
          <p:spPr>
            <a:xfrm>
              <a:off x="3520568" y="3396848"/>
              <a:ext cx="5760000" cy="30222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a typeface="微软雅黑" panose="020B0503020204020204" pitchFamily="34" charset="-122"/>
              </a:endParaRPr>
            </a:p>
          </p:txBody>
        </p:sp>
        <p:sp>
          <p:nvSpPr>
            <p:cNvPr id="69" name="左大括号 68">
              <a:extLst>
                <a:ext uri="{FF2B5EF4-FFF2-40B4-BE49-F238E27FC236}">
                  <a16:creationId xmlns:a16="http://schemas.microsoft.com/office/drawing/2014/main" xmlns="" id="{F7E6FDD6-49DC-64E2-0FE3-BF6EE1CAD105}"/>
                </a:ext>
              </a:extLst>
            </p:cNvPr>
            <p:cNvSpPr/>
            <p:nvPr/>
          </p:nvSpPr>
          <p:spPr>
            <a:xfrm>
              <a:off x="3024980" y="3412283"/>
              <a:ext cx="344792" cy="3006789"/>
            </a:xfrm>
            <a:prstGeom prst="leftBrace">
              <a:avLst>
                <a:gd name="adj1" fmla="val 67389"/>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b="1">
                <a:latin typeface="Arial Narrow" panose="020B0606020202030204" pitchFamily="34" charset="0"/>
                <a:ea typeface="微软雅黑" panose="020B0503020204020204" pitchFamily="34" charset="-122"/>
              </a:endParaRPr>
            </a:p>
          </p:txBody>
        </p:sp>
      </p:grpSp>
      <p:grpSp>
        <p:nvGrpSpPr>
          <p:cNvPr id="72" name="组合 71">
            <a:extLst>
              <a:ext uri="{FF2B5EF4-FFF2-40B4-BE49-F238E27FC236}">
                <a16:creationId xmlns:a16="http://schemas.microsoft.com/office/drawing/2014/main" xmlns="" id="{1A6020EA-B002-A8F0-DD67-31AD0CAB1A6E}"/>
              </a:ext>
            </a:extLst>
          </p:cNvPr>
          <p:cNvGrpSpPr/>
          <p:nvPr/>
        </p:nvGrpSpPr>
        <p:grpSpPr>
          <a:xfrm>
            <a:off x="2640426" y="2547831"/>
            <a:ext cx="5491511" cy="1167472"/>
            <a:chOff x="3520567" y="3397108"/>
            <a:chExt cx="7322015" cy="1556629"/>
          </a:xfrm>
        </p:grpSpPr>
        <p:grpSp>
          <p:nvGrpSpPr>
            <p:cNvPr id="18" name="组合 17">
              <a:extLst>
                <a:ext uri="{FF2B5EF4-FFF2-40B4-BE49-F238E27FC236}">
                  <a16:creationId xmlns:a16="http://schemas.microsoft.com/office/drawing/2014/main" xmlns="" id="{1DADE7C3-6EEB-9C1E-C193-9FCE3894676F}"/>
                </a:ext>
              </a:extLst>
            </p:cNvPr>
            <p:cNvGrpSpPr/>
            <p:nvPr/>
          </p:nvGrpSpPr>
          <p:grpSpPr>
            <a:xfrm>
              <a:off x="3520567" y="3397108"/>
              <a:ext cx="7322015" cy="777273"/>
              <a:chOff x="3520567" y="3397108"/>
              <a:chExt cx="7322015" cy="777273"/>
            </a:xfrm>
          </p:grpSpPr>
          <p:grpSp>
            <p:nvGrpSpPr>
              <p:cNvPr id="4" name="组合 3">
                <a:extLst>
                  <a:ext uri="{FF2B5EF4-FFF2-40B4-BE49-F238E27FC236}">
                    <a16:creationId xmlns:a16="http://schemas.microsoft.com/office/drawing/2014/main" xmlns="" id="{07349320-BFFC-1DC1-EF40-2C2F61F8AE44}"/>
                  </a:ext>
                </a:extLst>
              </p:cNvPr>
              <p:cNvGrpSpPr/>
              <p:nvPr/>
            </p:nvGrpSpPr>
            <p:grpSpPr>
              <a:xfrm>
                <a:off x="3520567" y="3397108"/>
                <a:ext cx="5760002" cy="777273"/>
                <a:chOff x="3520567" y="3393894"/>
                <a:chExt cx="5760002" cy="777273"/>
              </a:xfrm>
            </p:grpSpPr>
            <p:sp>
              <p:nvSpPr>
                <p:cNvPr id="61" name="矩形 60">
                  <a:extLst>
                    <a:ext uri="{FF2B5EF4-FFF2-40B4-BE49-F238E27FC236}">
                      <a16:creationId xmlns:a16="http://schemas.microsoft.com/office/drawing/2014/main" xmlns="" id="{162790E8-2839-70F5-D632-F1EDF8B70F43}"/>
                    </a:ext>
                  </a:extLst>
                </p:cNvPr>
                <p:cNvSpPr/>
                <p:nvPr/>
              </p:nvSpPr>
              <p:spPr>
                <a:xfrm>
                  <a:off x="3520569" y="3393894"/>
                  <a:ext cx="5760000" cy="777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a typeface="微软雅黑" panose="020B0503020204020204" pitchFamily="34" charset="-122"/>
                  </a:endParaRPr>
                </a:p>
              </p:txBody>
            </p:sp>
            <p:sp>
              <p:nvSpPr>
                <p:cNvPr id="62" name="矩形 61">
                  <a:extLst>
                    <a:ext uri="{FF2B5EF4-FFF2-40B4-BE49-F238E27FC236}">
                      <a16:creationId xmlns:a16="http://schemas.microsoft.com/office/drawing/2014/main" xmlns="" id="{102D5970-DD38-2F2F-7C26-B1C4C5B90183}"/>
                    </a:ext>
                  </a:extLst>
                </p:cNvPr>
                <p:cNvSpPr/>
                <p:nvPr/>
              </p:nvSpPr>
              <p:spPr>
                <a:xfrm>
                  <a:off x="3520567" y="3393894"/>
                  <a:ext cx="144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下一个首部</a:t>
                  </a:r>
                </a:p>
              </p:txBody>
            </p:sp>
            <p:sp>
              <p:nvSpPr>
                <p:cNvPr id="63" name="矩形 62">
                  <a:extLst>
                    <a:ext uri="{FF2B5EF4-FFF2-40B4-BE49-F238E27FC236}">
                      <a16:creationId xmlns:a16="http://schemas.microsoft.com/office/drawing/2014/main" xmlns="" id="{F0677DBE-DBA4-8E62-89A7-3A7AECD233F4}"/>
                    </a:ext>
                  </a:extLst>
                </p:cNvPr>
                <p:cNvSpPr/>
                <p:nvPr/>
              </p:nvSpPr>
              <p:spPr>
                <a:xfrm>
                  <a:off x="4960567" y="3393894"/>
                  <a:ext cx="144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首部长度</a:t>
                  </a:r>
                </a:p>
              </p:txBody>
            </p:sp>
          </p:grpSp>
          <p:sp>
            <p:nvSpPr>
              <p:cNvPr id="13" name="文本框 12">
                <a:extLst>
                  <a:ext uri="{FF2B5EF4-FFF2-40B4-BE49-F238E27FC236}">
                    <a16:creationId xmlns:a16="http://schemas.microsoft.com/office/drawing/2014/main" xmlns="" id="{CD6B5FC5-4EAD-90D2-4B9D-748A40B8F126}"/>
                  </a:ext>
                </a:extLst>
              </p:cNvPr>
              <p:cNvSpPr txBox="1"/>
              <p:nvPr/>
            </p:nvSpPr>
            <p:spPr>
              <a:xfrm>
                <a:off x="9351985" y="3601079"/>
                <a:ext cx="1490597" cy="400109"/>
              </a:xfrm>
              <a:prstGeom prst="rect">
                <a:avLst/>
              </a:prstGeom>
              <a:noFill/>
            </p:spPr>
            <p:txBody>
              <a:bodyPr wrap="square" rtlCol="0">
                <a:spAutoFit/>
              </a:bodyPr>
              <a:lstStyle/>
              <a:p>
                <a:r>
                  <a:rPr lang="zh-CN" altLang="en-US" sz="1350" b="1" dirty="0"/>
                  <a:t>扩展首部</a:t>
                </a:r>
                <a:r>
                  <a:rPr lang="en-US" altLang="zh-CN" sz="1350" b="1" dirty="0"/>
                  <a:t>1</a:t>
                </a:r>
                <a:endParaRPr lang="zh-CN" altLang="en-US" sz="1350" b="1" dirty="0"/>
              </a:p>
            </p:txBody>
          </p:sp>
        </p:grpSp>
        <p:grpSp>
          <p:nvGrpSpPr>
            <p:cNvPr id="73" name="组合 72">
              <a:extLst>
                <a:ext uri="{FF2B5EF4-FFF2-40B4-BE49-F238E27FC236}">
                  <a16:creationId xmlns:a16="http://schemas.microsoft.com/office/drawing/2014/main" xmlns="" id="{4FA1D2A0-9717-6550-AA75-01D8552B310C}"/>
                </a:ext>
              </a:extLst>
            </p:cNvPr>
            <p:cNvGrpSpPr/>
            <p:nvPr/>
          </p:nvGrpSpPr>
          <p:grpSpPr>
            <a:xfrm>
              <a:off x="3520567" y="4176464"/>
              <a:ext cx="7322015" cy="777273"/>
              <a:chOff x="3520567" y="3397108"/>
              <a:chExt cx="7322015" cy="777273"/>
            </a:xfrm>
          </p:grpSpPr>
          <p:grpSp>
            <p:nvGrpSpPr>
              <p:cNvPr id="74" name="组合 73">
                <a:extLst>
                  <a:ext uri="{FF2B5EF4-FFF2-40B4-BE49-F238E27FC236}">
                    <a16:creationId xmlns:a16="http://schemas.microsoft.com/office/drawing/2014/main" xmlns="" id="{EA8552FD-5FE8-6B3C-A1DC-A18ACF74D966}"/>
                  </a:ext>
                </a:extLst>
              </p:cNvPr>
              <p:cNvGrpSpPr/>
              <p:nvPr/>
            </p:nvGrpSpPr>
            <p:grpSpPr>
              <a:xfrm>
                <a:off x="3520567" y="3397108"/>
                <a:ext cx="5760002" cy="777273"/>
                <a:chOff x="3520567" y="3393894"/>
                <a:chExt cx="5760002" cy="777273"/>
              </a:xfrm>
            </p:grpSpPr>
            <p:sp>
              <p:nvSpPr>
                <p:cNvPr id="76" name="矩形 75">
                  <a:extLst>
                    <a:ext uri="{FF2B5EF4-FFF2-40B4-BE49-F238E27FC236}">
                      <a16:creationId xmlns:a16="http://schemas.microsoft.com/office/drawing/2014/main" xmlns="" id="{DDCB7C24-822D-D9F9-6F03-1471DCD93FD8}"/>
                    </a:ext>
                  </a:extLst>
                </p:cNvPr>
                <p:cNvSpPr/>
                <p:nvPr/>
              </p:nvSpPr>
              <p:spPr>
                <a:xfrm>
                  <a:off x="3520569" y="3393894"/>
                  <a:ext cx="5760000" cy="7772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a typeface="微软雅黑" panose="020B0503020204020204" pitchFamily="34" charset="-122"/>
                  </a:endParaRPr>
                </a:p>
              </p:txBody>
            </p:sp>
            <p:sp>
              <p:nvSpPr>
                <p:cNvPr id="77" name="矩形 76">
                  <a:extLst>
                    <a:ext uri="{FF2B5EF4-FFF2-40B4-BE49-F238E27FC236}">
                      <a16:creationId xmlns:a16="http://schemas.microsoft.com/office/drawing/2014/main" xmlns="" id="{85A8EA8F-C1FB-5862-4233-F40C2F769789}"/>
                    </a:ext>
                  </a:extLst>
                </p:cNvPr>
                <p:cNvSpPr/>
                <p:nvPr/>
              </p:nvSpPr>
              <p:spPr>
                <a:xfrm>
                  <a:off x="3520567" y="3393894"/>
                  <a:ext cx="144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下一个首部</a:t>
                  </a:r>
                </a:p>
              </p:txBody>
            </p:sp>
            <p:sp>
              <p:nvSpPr>
                <p:cNvPr id="78" name="矩形 77">
                  <a:extLst>
                    <a:ext uri="{FF2B5EF4-FFF2-40B4-BE49-F238E27FC236}">
                      <a16:creationId xmlns:a16="http://schemas.microsoft.com/office/drawing/2014/main" xmlns="" id="{78C86D65-B968-63FF-8494-73016F28AE90}"/>
                    </a:ext>
                  </a:extLst>
                </p:cNvPr>
                <p:cNvSpPr/>
                <p:nvPr/>
              </p:nvSpPr>
              <p:spPr>
                <a:xfrm>
                  <a:off x="4960567" y="3393894"/>
                  <a:ext cx="1440000" cy="3693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50" b="1" dirty="0">
                      <a:solidFill>
                        <a:schemeClr val="tx1"/>
                      </a:solidFill>
                      <a:latin typeface="Arial Narrow" panose="020B0606020202030204" pitchFamily="34" charset="0"/>
                      <a:ea typeface="微软雅黑" panose="020B0503020204020204" pitchFamily="34" charset="-122"/>
                    </a:rPr>
                    <a:t>首部长度</a:t>
                  </a:r>
                </a:p>
              </p:txBody>
            </p:sp>
          </p:grpSp>
          <p:sp>
            <p:nvSpPr>
              <p:cNvPr id="75" name="文本框 74">
                <a:extLst>
                  <a:ext uri="{FF2B5EF4-FFF2-40B4-BE49-F238E27FC236}">
                    <a16:creationId xmlns:a16="http://schemas.microsoft.com/office/drawing/2014/main" xmlns="" id="{67C43303-28E2-A08A-8239-355CF827ACD5}"/>
                  </a:ext>
                </a:extLst>
              </p:cNvPr>
              <p:cNvSpPr txBox="1"/>
              <p:nvPr/>
            </p:nvSpPr>
            <p:spPr>
              <a:xfrm>
                <a:off x="9351985" y="3601079"/>
                <a:ext cx="1490597" cy="400109"/>
              </a:xfrm>
              <a:prstGeom prst="rect">
                <a:avLst/>
              </a:prstGeom>
              <a:noFill/>
            </p:spPr>
            <p:txBody>
              <a:bodyPr wrap="square" rtlCol="0">
                <a:spAutoFit/>
              </a:bodyPr>
              <a:lstStyle/>
              <a:p>
                <a:r>
                  <a:rPr lang="zh-CN" altLang="en-US" sz="1350" b="1" dirty="0"/>
                  <a:t>扩展首部</a:t>
                </a:r>
                <a:r>
                  <a:rPr lang="en-US" altLang="zh-CN" sz="1350" b="1" dirty="0"/>
                  <a:t>2</a:t>
                </a:r>
                <a:endParaRPr lang="zh-CN" altLang="en-US" sz="1350" b="1" dirty="0"/>
              </a:p>
            </p:txBody>
          </p:sp>
        </p:grpSp>
      </p:grpSp>
      <p:grpSp>
        <p:nvGrpSpPr>
          <p:cNvPr id="71" name="组合 70">
            <a:extLst>
              <a:ext uri="{FF2B5EF4-FFF2-40B4-BE49-F238E27FC236}">
                <a16:creationId xmlns:a16="http://schemas.microsoft.com/office/drawing/2014/main" xmlns="" id="{8C3B0ACF-357A-3585-6781-0156F5DB0213}"/>
              </a:ext>
            </a:extLst>
          </p:cNvPr>
          <p:cNvGrpSpPr/>
          <p:nvPr/>
        </p:nvGrpSpPr>
        <p:grpSpPr>
          <a:xfrm>
            <a:off x="2640719" y="3715303"/>
            <a:ext cx="4320000" cy="1099001"/>
            <a:chOff x="3520959" y="4953737"/>
            <a:chExt cx="5760000" cy="1465335"/>
          </a:xfrm>
        </p:grpSpPr>
        <p:sp>
          <p:nvSpPr>
            <p:cNvPr id="80" name="矩形 79">
              <a:extLst>
                <a:ext uri="{FF2B5EF4-FFF2-40B4-BE49-F238E27FC236}">
                  <a16:creationId xmlns:a16="http://schemas.microsoft.com/office/drawing/2014/main" xmlns="" id="{479948AB-0CDC-4E46-7CF7-8E78198680CF}"/>
                </a:ext>
              </a:extLst>
            </p:cNvPr>
            <p:cNvSpPr/>
            <p:nvPr/>
          </p:nvSpPr>
          <p:spPr>
            <a:xfrm>
              <a:off x="3520959" y="4953737"/>
              <a:ext cx="5760000" cy="1465335"/>
            </a:xfrm>
            <a:prstGeom prst="rect">
              <a:avLst/>
            </a:prstGeom>
            <a:ln>
              <a:solidFill>
                <a:schemeClr val="tx1"/>
              </a:solidFill>
            </a:ln>
          </p:spPr>
          <p:style>
            <a:lnRef idx="3">
              <a:schemeClr val="lt1"/>
            </a:lnRef>
            <a:fillRef idx="1">
              <a:schemeClr val="accent3"/>
            </a:fillRef>
            <a:effectRef idx="1">
              <a:schemeClr val="accent3"/>
            </a:effectRef>
            <a:fontRef idx="minor">
              <a:schemeClr val="lt1"/>
            </a:fontRef>
          </p:style>
          <p:txBody>
            <a:bodyPr rtlCol="0" anchor="ctr"/>
            <a:lstStyle/>
            <a:p>
              <a:pPr algn="ctr"/>
              <a:endParaRPr lang="zh-CN" altLang="en-US" sz="1350" b="1" dirty="0">
                <a:solidFill>
                  <a:schemeClr val="tx1"/>
                </a:solidFill>
                <a:latin typeface="Arial Narrow" panose="020B0606020202030204" pitchFamily="34" charset="0"/>
                <a:ea typeface="微软雅黑" panose="020B0503020204020204" pitchFamily="34" charset="-122"/>
              </a:endParaRPr>
            </a:p>
          </p:txBody>
        </p:sp>
        <p:sp>
          <p:nvSpPr>
            <p:cNvPr id="70" name="文本框 69">
              <a:extLst>
                <a:ext uri="{FF2B5EF4-FFF2-40B4-BE49-F238E27FC236}">
                  <a16:creationId xmlns:a16="http://schemas.microsoft.com/office/drawing/2014/main" xmlns="" id="{A82507AA-DEEA-D105-F3A0-8F6167D35E95}"/>
                </a:ext>
              </a:extLst>
            </p:cNvPr>
            <p:cNvSpPr txBox="1"/>
            <p:nvPr/>
          </p:nvSpPr>
          <p:spPr>
            <a:xfrm>
              <a:off x="5417274" y="5532497"/>
              <a:ext cx="1966587" cy="400109"/>
            </a:xfrm>
            <a:prstGeom prst="rect">
              <a:avLst/>
            </a:prstGeom>
            <a:noFill/>
          </p:spPr>
          <p:txBody>
            <a:bodyPr wrap="square" rtlCol="0">
              <a:spAutoFit/>
            </a:bodyPr>
            <a:lstStyle/>
            <a:p>
              <a:pPr algn="ctr"/>
              <a:r>
                <a:rPr lang="zh-CN" altLang="en-US" sz="1350" b="1" dirty="0">
                  <a:solidFill>
                    <a:schemeClr val="bg1"/>
                  </a:solidFill>
                </a:rPr>
                <a:t>数   据   部   分</a:t>
              </a:r>
            </a:p>
          </p:txBody>
        </p:sp>
      </p:grpSp>
      <p:cxnSp>
        <p:nvCxnSpPr>
          <p:cNvPr id="82" name="直接箭头连接符 81">
            <a:extLst>
              <a:ext uri="{FF2B5EF4-FFF2-40B4-BE49-F238E27FC236}">
                <a16:creationId xmlns:a16="http://schemas.microsoft.com/office/drawing/2014/main" xmlns="" id="{8F7F56B2-5DB0-5738-CEEF-7C22FF028542}"/>
              </a:ext>
            </a:extLst>
          </p:cNvPr>
          <p:cNvCxnSpPr>
            <a:cxnSpLocks/>
          </p:cNvCxnSpPr>
          <p:nvPr/>
        </p:nvCxnSpPr>
        <p:spPr>
          <a:xfrm>
            <a:off x="5778749" y="1683210"/>
            <a:ext cx="0" cy="10031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a:extLst>
              <a:ext uri="{FF2B5EF4-FFF2-40B4-BE49-F238E27FC236}">
                <a16:creationId xmlns:a16="http://schemas.microsoft.com/office/drawing/2014/main" xmlns="" id="{34C95206-E404-7C4F-2114-5AF2EC713927}"/>
              </a:ext>
            </a:extLst>
          </p:cNvPr>
          <p:cNvSpPr txBox="1"/>
          <p:nvPr/>
        </p:nvSpPr>
        <p:spPr>
          <a:xfrm>
            <a:off x="4939436" y="2716813"/>
            <a:ext cx="1885126" cy="507831"/>
          </a:xfrm>
          <a:prstGeom prst="rect">
            <a:avLst/>
          </a:prstGeom>
          <a:solidFill>
            <a:schemeClr val="accent1">
              <a:lumMod val="75000"/>
            </a:schemeClr>
          </a:solidFill>
        </p:spPr>
        <p:txBody>
          <a:bodyPr wrap="square" rtlCol="0">
            <a:spAutoFit/>
          </a:bodyPr>
          <a:lstStyle/>
          <a:p>
            <a:pPr algn="ctr"/>
            <a:r>
              <a:rPr lang="zh-CN" altLang="en-US" sz="1350" b="1" dirty="0">
                <a:solidFill>
                  <a:schemeClr val="bg1"/>
                </a:solidFill>
              </a:rPr>
              <a:t>指明该扩展首部的类型</a:t>
            </a:r>
          </a:p>
        </p:txBody>
      </p:sp>
      <p:cxnSp>
        <p:nvCxnSpPr>
          <p:cNvPr id="92" name="直接箭头连接符 91">
            <a:extLst>
              <a:ext uri="{FF2B5EF4-FFF2-40B4-BE49-F238E27FC236}">
                <a16:creationId xmlns:a16="http://schemas.microsoft.com/office/drawing/2014/main" xmlns="" id="{D1D71003-7767-E175-1B08-F33510B9A5D3}"/>
              </a:ext>
            </a:extLst>
          </p:cNvPr>
          <p:cNvCxnSpPr>
            <a:cxnSpLocks/>
          </p:cNvCxnSpPr>
          <p:nvPr/>
        </p:nvCxnSpPr>
        <p:spPr>
          <a:xfrm>
            <a:off x="3456774" y="2776849"/>
            <a:ext cx="2081121" cy="48821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xmlns="" id="{60A14B3F-79BD-E917-6C4D-39FC8ED942EF}"/>
              </a:ext>
            </a:extLst>
          </p:cNvPr>
          <p:cNvSpPr txBox="1"/>
          <p:nvPr/>
        </p:nvSpPr>
        <p:spPr>
          <a:xfrm>
            <a:off x="4939436" y="3295664"/>
            <a:ext cx="1885126" cy="507831"/>
          </a:xfrm>
          <a:prstGeom prst="rect">
            <a:avLst/>
          </a:prstGeom>
          <a:solidFill>
            <a:schemeClr val="accent1">
              <a:lumMod val="75000"/>
            </a:schemeClr>
          </a:solidFill>
        </p:spPr>
        <p:txBody>
          <a:bodyPr wrap="square" rtlCol="0">
            <a:spAutoFit/>
          </a:bodyPr>
          <a:lstStyle/>
          <a:p>
            <a:pPr algn="ctr"/>
            <a:r>
              <a:rPr lang="zh-CN" altLang="en-US" sz="1350" b="1" dirty="0">
                <a:solidFill>
                  <a:schemeClr val="bg1"/>
                </a:solidFill>
              </a:rPr>
              <a:t>指明该扩展首部的类型</a:t>
            </a:r>
          </a:p>
        </p:txBody>
      </p:sp>
    </p:spTree>
    <p:custDataLst>
      <p:tags r:id="rId1"/>
    </p:custDataLst>
    <p:extLst>
      <p:ext uri="{BB962C8B-B14F-4D97-AF65-F5344CB8AC3E}">
        <p14:creationId xmlns:p14="http://schemas.microsoft.com/office/powerpoint/2010/main" val="372850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800" decel="100000"/>
                                        <p:tgtEl>
                                          <p:spTgt spid="12"/>
                                        </p:tgtEl>
                                      </p:cBhvr>
                                    </p:animEffect>
                                    <p:anim calcmode="lin" valueType="num">
                                      <p:cBhvr>
                                        <p:cTn id="8" dur="800" decel="100000" fill="hold"/>
                                        <p:tgtEl>
                                          <p:spTgt spid="12"/>
                                        </p:tgtEl>
                                        <p:attrNameLst>
                                          <p:attrName>style.rotation</p:attrName>
                                        </p:attrNameLst>
                                      </p:cBhvr>
                                      <p:tavLst>
                                        <p:tav tm="0">
                                          <p:val>
                                            <p:fltVal val="-90"/>
                                          </p:val>
                                        </p:tav>
                                        <p:tav tm="100000">
                                          <p:val>
                                            <p:fltVal val="0"/>
                                          </p:val>
                                        </p:tav>
                                      </p:tavLst>
                                    </p:anim>
                                    <p:anim calcmode="lin" valueType="num">
                                      <p:cBhvr>
                                        <p:cTn id="9" dur="800" decel="100000" fill="hold"/>
                                        <p:tgtEl>
                                          <p:spTgt spid="12"/>
                                        </p:tgtEl>
                                        <p:attrNameLst>
                                          <p:attrName>ppt_x</p:attrName>
                                        </p:attrNameLst>
                                      </p:cBhvr>
                                      <p:tavLst>
                                        <p:tav tm="0">
                                          <p:val>
                                            <p:strVal val="#ppt_x+0.4"/>
                                          </p:val>
                                        </p:tav>
                                        <p:tav tm="100000">
                                          <p:val>
                                            <p:strVal val="#ppt_x-0.05"/>
                                          </p:val>
                                        </p:tav>
                                      </p:tavLst>
                                    </p:anim>
                                    <p:anim calcmode="lin" valueType="num">
                                      <p:cBhvr>
                                        <p:cTn id="10" dur="800" decel="100000" fill="hold"/>
                                        <p:tgtEl>
                                          <p:spTgt spid="1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2"/>
                                        </p:tgtEl>
                                        <p:attrNameLst>
                                          <p:attrName>style.visibility</p:attrName>
                                        </p:attrNameLst>
                                      </p:cBhvr>
                                      <p:to>
                                        <p:strVal val="visible"/>
                                      </p:to>
                                    </p:set>
                                    <p:animEffect transition="in" filter="wipe(up)">
                                      <p:cBhvr>
                                        <p:cTn id="17" dur="2000"/>
                                        <p:tgtEl>
                                          <p:spTgt spid="7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dissolve">
                                      <p:cBhvr>
                                        <p:cTn id="22" dur="1000"/>
                                        <p:tgtEl>
                                          <p:spTgt spid="71"/>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79"/>
                                        </p:tgtEl>
                                        <p:attrNameLst>
                                          <p:attrName>style.visibility</p:attrName>
                                        </p:attrNameLst>
                                      </p:cBhvr>
                                      <p:to>
                                        <p:strVal val="visible"/>
                                      </p:to>
                                    </p:set>
                                    <p:anim calcmode="lin" valueType="num">
                                      <p:cBhvr>
                                        <p:cTn id="27" dur="500" fill="hold"/>
                                        <p:tgtEl>
                                          <p:spTgt spid="79"/>
                                        </p:tgtEl>
                                        <p:attrNameLst>
                                          <p:attrName>ppt_w</p:attrName>
                                        </p:attrNameLst>
                                      </p:cBhvr>
                                      <p:tavLst>
                                        <p:tav tm="0">
                                          <p:val>
                                            <p:fltVal val="0"/>
                                          </p:val>
                                        </p:tav>
                                        <p:tav tm="100000">
                                          <p:val>
                                            <p:strVal val="#ppt_w"/>
                                          </p:val>
                                        </p:tav>
                                      </p:tavLst>
                                    </p:anim>
                                    <p:anim calcmode="lin" valueType="num">
                                      <p:cBhvr>
                                        <p:cTn id="28" dur="500" fill="hold"/>
                                        <p:tgtEl>
                                          <p:spTgt spid="79"/>
                                        </p:tgtEl>
                                        <p:attrNameLst>
                                          <p:attrName>ppt_h</p:attrName>
                                        </p:attrNameLst>
                                      </p:cBhvr>
                                      <p:tavLst>
                                        <p:tav tm="0">
                                          <p:val>
                                            <p:fltVal val="0"/>
                                          </p:val>
                                        </p:tav>
                                        <p:tav tm="100000">
                                          <p:val>
                                            <p:strVal val="#ppt_h"/>
                                          </p:val>
                                        </p:tav>
                                      </p:tavLst>
                                    </p:anim>
                                    <p:animEffect transition="in" filter="fade">
                                      <p:cBhvr>
                                        <p:cTn id="29" dur="500"/>
                                        <p:tgtEl>
                                          <p:spTgt spid="79"/>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82"/>
                                        </p:tgtEl>
                                        <p:attrNameLst>
                                          <p:attrName>style.visibility</p:attrName>
                                        </p:attrNameLst>
                                      </p:cBhvr>
                                      <p:to>
                                        <p:strVal val="visible"/>
                                      </p:to>
                                    </p:set>
                                    <p:animEffect transition="in" filter="wipe(up)">
                                      <p:cBhvr>
                                        <p:cTn id="34" dur="500"/>
                                        <p:tgtEl>
                                          <p:spTgt spid="82"/>
                                        </p:tgtEl>
                                      </p:cBhvr>
                                    </p:animEffect>
                                  </p:childTnLst>
                                </p:cTn>
                              </p:par>
                            </p:childTnLst>
                          </p:cTn>
                        </p:par>
                        <p:par>
                          <p:cTn id="35" fill="hold">
                            <p:stCondLst>
                              <p:cond delay="500"/>
                            </p:stCondLst>
                            <p:childTnLst>
                              <p:par>
                                <p:cTn id="36" presetID="53" presetClass="entr" presetSubtype="16" fill="hold" grpId="0" nodeType="afterEffect">
                                  <p:stCondLst>
                                    <p:cond delay="0"/>
                                  </p:stCondLst>
                                  <p:childTnLst>
                                    <p:set>
                                      <p:cBhvr>
                                        <p:cTn id="37" dur="1" fill="hold">
                                          <p:stCondLst>
                                            <p:cond delay="0"/>
                                          </p:stCondLst>
                                        </p:cTn>
                                        <p:tgtEl>
                                          <p:spTgt spid="90"/>
                                        </p:tgtEl>
                                        <p:attrNameLst>
                                          <p:attrName>style.visibility</p:attrName>
                                        </p:attrNameLst>
                                      </p:cBhvr>
                                      <p:to>
                                        <p:strVal val="visible"/>
                                      </p:to>
                                    </p:set>
                                    <p:anim calcmode="lin" valueType="num">
                                      <p:cBhvr>
                                        <p:cTn id="38" dur="500" fill="hold"/>
                                        <p:tgtEl>
                                          <p:spTgt spid="90"/>
                                        </p:tgtEl>
                                        <p:attrNameLst>
                                          <p:attrName>ppt_w</p:attrName>
                                        </p:attrNameLst>
                                      </p:cBhvr>
                                      <p:tavLst>
                                        <p:tav tm="0">
                                          <p:val>
                                            <p:fltVal val="0"/>
                                          </p:val>
                                        </p:tav>
                                        <p:tav tm="100000">
                                          <p:val>
                                            <p:strVal val="#ppt_w"/>
                                          </p:val>
                                        </p:tav>
                                      </p:tavLst>
                                    </p:anim>
                                    <p:anim calcmode="lin" valueType="num">
                                      <p:cBhvr>
                                        <p:cTn id="39" dur="500" fill="hold"/>
                                        <p:tgtEl>
                                          <p:spTgt spid="90"/>
                                        </p:tgtEl>
                                        <p:attrNameLst>
                                          <p:attrName>ppt_h</p:attrName>
                                        </p:attrNameLst>
                                      </p:cBhvr>
                                      <p:tavLst>
                                        <p:tav tm="0">
                                          <p:val>
                                            <p:fltVal val="0"/>
                                          </p:val>
                                        </p:tav>
                                        <p:tav tm="100000">
                                          <p:val>
                                            <p:strVal val="#ppt_h"/>
                                          </p:val>
                                        </p:tav>
                                      </p:tavLst>
                                    </p:anim>
                                    <p:animEffect transition="in" filter="fade">
                                      <p:cBhvr>
                                        <p:cTn id="40" dur="500"/>
                                        <p:tgtEl>
                                          <p:spTgt spid="90"/>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91"/>
                                        </p:tgtEl>
                                        <p:attrNameLst>
                                          <p:attrName>style.visibility</p:attrName>
                                        </p:attrNameLst>
                                      </p:cBhvr>
                                      <p:to>
                                        <p:strVal val="visible"/>
                                      </p:to>
                                    </p:set>
                                    <p:anim calcmode="lin" valueType="num">
                                      <p:cBhvr>
                                        <p:cTn id="45" dur="500" fill="hold"/>
                                        <p:tgtEl>
                                          <p:spTgt spid="91"/>
                                        </p:tgtEl>
                                        <p:attrNameLst>
                                          <p:attrName>ppt_w</p:attrName>
                                        </p:attrNameLst>
                                      </p:cBhvr>
                                      <p:tavLst>
                                        <p:tav tm="0">
                                          <p:val>
                                            <p:fltVal val="0"/>
                                          </p:val>
                                        </p:tav>
                                        <p:tav tm="100000">
                                          <p:val>
                                            <p:strVal val="#ppt_w"/>
                                          </p:val>
                                        </p:tav>
                                      </p:tavLst>
                                    </p:anim>
                                    <p:anim calcmode="lin" valueType="num">
                                      <p:cBhvr>
                                        <p:cTn id="46" dur="500" fill="hold"/>
                                        <p:tgtEl>
                                          <p:spTgt spid="91"/>
                                        </p:tgtEl>
                                        <p:attrNameLst>
                                          <p:attrName>ppt_h</p:attrName>
                                        </p:attrNameLst>
                                      </p:cBhvr>
                                      <p:tavLst>
                                        <p:tav tm="0">
                                          <p:val>
                                            <p:fltVal val="0"/>
                                          </p:val>
                                        </p:tav>
                                        <p:tav tm="100000">
                                          <p:val>
                                            <p:strVal val="#ppt_h"/>
                                          </p:val>
                                        </p:tav>
                                      </p:tavLst>
                                    </p:anim>
                                    <p:animEffect transition="in" filter="fade">
                                      <p:cBhvr>
                                        <p:cTn id="47" dur="500"/>
                                        <p:tgtEl>
                                          <p:spTgt spid="9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2"/>
                                        </p:tgtEl>
                                        <p:attrNameLst>
                                          <p:attrName>style.visibility</p:attrName>
                                        </p:attrNameLst>
                                      </p:cBhvr>
                                      <p:to>
                                        <p:strVal val="visible"/>
                                      </p:to>
                                    </p:set>
                                    <p:animEffect transition="in" filter="wipe(left)">
                                      <p:cBhvr>
                                        <p:cTn id="52" dur="500"/>
                                        <p:tgtEl>
                                          <p:spTgt spid="92"/>
                                        </p:tgtEl>
                                      </p:cBhvr>
                                    </p:animEffect>
                                  </p:childTnLst>
                                </p:cTn>
                              </p:par>
                            </p:childTnLst>
                          </p:cTn>
                        </p:par>
                        <p:par>
                          <p:cTn id="53" fill="hold">
                            <p:stCondLst>
                              <p:cond delay="500"/>
                            </p:stCondLst>
                            <p:childTnLst>
                              <p:par>
                                <p:cTn id="54" presetID="53" presetClass="entr" presetSubtype="16" fill="hold" grpId="0" nodeType="afterEffect">
                                  <p:stCondLst>
                                    <p:cond delay="0"/>
                                  </p:stCondLst>
                                  <p:childTnLst>
                                    <p:set>
                                      <p:cBhvr>
                                        <p:cTn id="55" dur="1" fill="hold">
                                          <p:stCondLst>
                                            <p:cond delay="0"/>
                                          </p:stCondLst>
                                        </p:cTn>
                                        <p:tgtEl>
                                          <p:spTgt spid="97"/>
                                        </p:tgtEl>
                                        <p:attrNameLst>
                                          <p:attrName>style.visibility</p:attrName>
                                        </p:attrNameLst>
                                      </p:cBhvr>
                                      <p:to>
                                        <p:strVal val="visible"/>
                                      </p:to>
                                    </p:set>
                                    <p:anim calcmode="lin" valueType="num">
                                      <p:cBhvr>
                                        <p:cTn id="56" dur="500" fill="hold"/>
                                        <p:tgtEl>
                                          <p:spTgt spid="97"/>
                                        </p:tgtEl>
                                        <p:attrNameLst>
                                          <p:attrName>ppt_w</p:attrName>
                                        </p:attrNameLst>
                                      </p:cBhvr>
                                      <p:tavLst>
                                        <p:tav tm="0">
                                          <p:val>
                                            <p:fltVal val="0"/>
                                          </p:val>
                                        </p:tav>
                                        <p:tav tm="100000">
                                          <p:val>
                                            <p:strVal val="#ppt_w"/>
                                          </p:val>
                                        </p:tav>
                                      </p:tavLst>
                                    </p:anim>
                                    <p:anim calcmode="lin" valueType="num">
                                      <p:cBhvr>
                                        <p:cTn id="57" dur="500" fill="hold"/>
                                        <p:tgtEl>
                                          <p:spTgt spid="97"/>
                                        </p:tgtEl>
                                        <p:attrNameLst>
                                          <p:attrName>ppt_h</p:attrName>
                                        </p:attrNameLst>
                                      </p:cBhvr>
                                      <p:tavLst>
                                        <p:tav tm="0">
                                          <p:val>
                                            <p:fltVal val="0"/>
                                          </p:val>
                                        </p:tav>
                                        <p:tav tm="100000">
                                          <p:val>
                                            <p:strVal val="#ppt_h"/>
                                          </p:val>
                                        </p:tav>
                                      </p:tavLst>
                                    </p:anim>
                                    <p:animEffect transition="in" filter="fade">
                                      <p:cBhvr>
                                        <p:cTn id="58" dur="500"/>
                                        <p:tgtEl>
                                          <p:spTgt spid="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79" grpId="0" animBg="1"/>
      <p:bldP spid="90" grpId="0" animBg="1"/>
      <p:bldP spid="9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xmlns="" id="{229EF6A6-EEE5-E102-D27B-CA31BC8CE52D}"/>
              </a:ext>
            </a:extLst>
          </p:cNvPr>
          <p:cNvSpPr/>
          <p:nvPr/>
        </p:nvSpPr>
        <p:spPr>
          <a:xfrm>
            <a:off x="3701434" y="1527447"/>
            <a:ext cx="713990" cy="159707"/>
          </a:xfrm>
          <a:prstGeom prst="rect">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50" dirty="0">
                  <a:latin typeface="Impact" panose="020B0806030902050204" pitchFamily="34" charset="0"/>
                </a:rPr>
                <a:t>01</a:t>
              </a:r>
              <a:endParaRPr lang="zh-CN" altLang="en-US" sz="165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9" name="组合 8">
            <a:extLst>
              <a:ext uri="{FF2B5EF4-FFF2-40B4-BE49-F238E27FC236}">
                <a16:creationId xmlns:a16="http://schemas.microsoft.com/office/drawing/2014/main" xmlns="" id="{6B7FA3CC-C262-0C30-1CE8-C70E983819D9}"/>
              </a:ext>
            </a:extLst>
          </p:cNvPr>
          <p:cNvGrpSpPr>
            <a:grpSpLocks noGrp="1" noUngrp="1" noRot="1" noMove="1" noResize="1"/>
          </p:cNvGrpSpPr>
          <p:nvPr/>
        </p:nvGrpSpPr>
        <p:grpSpPr>
          <a:xfrm>
            <a:off x="108163" y="1132517"/>
            <a:ext cx="4463837" cy="3605948"/>
            <a:chOff x="144217" y="1315868"/>
            <a:chExt cx="5951783" cy="4807931"/>
          </a:xfrm>
        </p:grpSpPr>
        <p:pic>
          <p:nvPicPr>
            <p:cNvPr id="7" name="图片 6" descr="图片包含 表格&#10;&#10;描述已自动生成">
              <a:extLst>
                <a:ext uri="{FF2B5EF4-FFF2-40B4-BE49-F238E27FC236}">
                  <a16:creationId xmlns:a16="http://schemas.microsoft.com/office/drawing/2014/main" xmlns="" id="{ABA266DE-B194-758B-80E0-09344C0D935F}"/>
                </a:ext>
              </a:extLst>
            </p:cNvPr>
            <p:cNvPicPr>
              <a:picLocks noGrp="1" noRot="1" noChangeAspect="1" noMove="1" noResize="1" noEditPoints="1" noAdjustHandles="1" noChangeArrowheads="1" noChangeShapeType="1" noCrop="1"/>
            </p:cNvPicPr>
            <p:nvPr/>
          </p:nvPicPr>
          <p:blipFill>
            <a:blip r:embed="rId3" cstate="print">
              <a:extLst>
                <a:ext uri="{28A0092B-C50C-407E-A947-70E740481C1C}">
                  <a14:useLocalDpi xmlns:a14="http://schemas.microsoft.com/office/drawing/2010/main" val="0"/>
                </a:ext>
              </a:extLst>
            </a:blip>
            <a:stretch>
              <a:fillRect/>
            </a:stretch>
          </p:blipFill>
          <p:spPr>
            <a:xfrm>
              <a:off x="144217" y="1315868"/>
              <a:ext cx="5951783" cy="4241363"/>
            </a:xfrm>
            <a:prstGeom prst="rect">
              <a:avLst/>
            </a:prstGeom>
          </p:spPr>
        </p:pic>
        <p:sp>
          <p:nvSpPr>
            <p:cNvPr id="8" name="文本框 7">
              <a:extLst>
                <a:ext uri="{FF2B5EF4-FFF2-40B4-BE49-F238E27FC236}">
                  <a16:creationId xmlns:a16="http://schemas.microsoft.com/office/drawing/2014/main" xmlns="" id="{FB3CA3B3-1E47-1687-FA49-DF96854219CC}"/>
                </a:ext>
              </a:extLst>
            </p:cNvPr>
            <p:cNvSpPr txBox="1">
              <a:spLocks noGrp="1" noRot="1" noMove="1" noResize="1" noEditPoints="1" noAdjustHandles="1" noChangeArrowheads="1" noChangeShapeType="1"/>
            </p:cNvSpPr>
            <p:nvPr/>
          </p:nvSpPr>
          <p:spPr>
            <a:xfrm>
              <a:off x="2424788" y="5723690"/>
              <a:ext cx="2179529" cy="400109"/>
            </a:xfrm>
            <a:prstGeom prst="rect">
              <a:avLst/>
            </a:prstGeom>
            <a:noFill/>
          </p:spPr>
          <p:txBody>
            <a:bodyPr wrap="square" rtlCol="0">
              <a:spAutoFit/>
            </a:bodyPr>
            <a:lstStyle/>
            <a:p>
              <a:pPr algn="ctr"/>
              <a:r>
                <a:rPr lang="en-US" altLang="zh-CN" sz="1350" b="1" dirty="0"/>
                <a:t>IPv6</a:t>
              </a:r>
              <a:r>
                <a:rPr lang="zh-CN" altLang="en-US" sz="1350" b="1" dirty="0"/>
                <a:t>数据报格式</a:t>
              </a:r>
            </a:p>
          </p:txBody>
        </p:sp>
      </p:grpSp>
      <p:sp>
        <p:nvSpPr>
          <p:cNvPr id="21" name="íşlïḍè">
            <a:extLst>
              <a:ext uri="{FF2B5EF4-FFF2-40B4-BE49-F238E27FC236}">
                <a16:creationId xmlns:a16="http://schemas.microsoft.com/office/drawing/2014/main" xmlns="" id="{361093DE-A964-511B-4DA7-8063C1B6A99B}"/>
              </a:ext>
            </a:extLst>
          </p:cNvPr>
          <p:cNvSpPr txBox="1"/>
          <p:nvPr/>
        </p:nvSpPr>
        <p:spPr>
          <a:xfrm>
            <a:off x="4834633" y="702251"/>
            <a:ext cx="4080768" cy="533130"/>
          </a:xfrm>
          <a:prstGeom prst="rect">
            <a:avLst/>
          </a:prstGeom>
          <a:noFill/>
        </p:spPr>
        <p:txBody>
          <a:bodyPr wrap="square" lIns="68580" tIns="34290" rIns="68580" bIns="34290" anchor="ctr">
            <a:noAutofit/>
          </a:bodyPr>
          <a:lstStyle/>
          <a:p>
            <a:r>
              <a:rPr lang="zh-CN" altLang="en-US" sz="1350" b="1" dirty="0"/>
              <a:t>跳数限制字段：长度为</a:t>
            </a:r>
            <a:r>
              <a:rPr lang="en-US" altLang="zh-CN" sz="1350" b="1" dirty="0"/>
              <a:t>8</a:t>
            </a:r>
            <a:r>
              <a:rPr lang="zh-CN" altLang="en-US" sz="1350" b="1" dirty="0"/>
              <a:t>比特。该字段用来</a:t>
            </a:r>
            <a:r>
              <a:rPr lang="zh-CN" altLang="en-US" sz="1350" b="1" dirty="0">
                <a:solidFill>
                  <a:schemeClr val="accent1">
                    <a:lumMod val="75000"/>
                  </a:schemeClr>
                </a:solidFill>
              </a:rPr>
              <a:t>防止</a:t>
            </a:r>
            <a:r>
              <a:rPr lang="en-US" altLang="zh-CN" sz="1350" b="1" dirty="0">
                <a:solidFill>
                  <a:schemeClr val="accent1">
                    <a:lumMod val="75000"/>
                  </a:schemeClr>
                </a:solidFill>
              </a:rPr>
              <a:t>IPv6</a:t>
            </a:r>
            <a:r>
              <a:rPr lang="zh-CN" altLang="en-US" sz="1350" b="1" dirty="0">
                <a:solidFill>
                  <a:schemeClr val="accent1">
                    <a:lumMod val="75000"/>
                  </a:schemeClr>
                </a:solidFill>
              </a:rPr>
              <a:t>数据报在因特网中永久兜圈</a:t>
            </a:r>
            <a:r>
              <a:rPr lang="zh-CN" altLang="en-US" sz="1350" b="1" dirty="0"/>
              <a:t>。</a:t>
            </a:r>
            <a:endParaRPr lang="en-US" altLang="zh-CN" sz="1350" b="1" dirty="0"/>
          </a:p>
        </p:txBody>
      </p:sp>
      <p:sp>
        <p:nvSpPr>
          <p:cNvPr id="22" name="矩形 21">
            <a:extLst>
              <a:ext uri="{FF2B5EF4-FFF2-40B4-BE49-F238E27FC236}">
                <a16:creationId xmlns:a16="http://schemas.microsoft.com/office/drawing/2014/main" xmlns="" id="{28B9CF93-8BC4-B1FA-BD4D-E819464C124A}"/>
              </a:ext>
            </a:extLst>
          </p:cNvPr>
          <p:cNvSpPr/>
          <p:nvPr/>
        </p:nvSpPr>
        <p:spPr>
          <a:xfrm>
            <a:off x="4641901" y="756551"/>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5" name="íşlïḍè">
            <a:extLst>
              <a:ext uri="{FF2B5EF4-FFF2-40B4-BE49-F238E27FC236}">
                <a16:creationId xmlns:a16="http://schemas.microsoft.com/office/drawing/2014/main" xmlns="" id="{9F6BBECB-62B9-2881-5B19-00983AFEB7C0}"/>
              </a:ext>
            </a:extLst>
          </p:cNvPr>
          <p:cNvSpPr txBox="1"/>
          <p:nvPr/>
        </p:nvSpPr>
        <p:spPr>
          <a:xfrm>
            <a:off x="5103943" y="1233526"/>
            <a:ext cx="3811457" cy="499764"/>
          </a:xfrm>
          <a:prstGeom prst="rect">
            <a:avLst/>
          </a:prstGeom>
          <a:noFill/>
        </p:spPr>
        <p:txBody>
          <a:bodyPr wrap="square" lIns="68580" tIns="34290" rIns="68580" bIns="34290" anchor="ctr">
            <a:noAutofit/>
          </a:bodyPr>
          <a:lstStyle/>
          <a:p>
            <a:r>
              <a:rPr lang="zh-CN" altLang="en-US" sz="1350" b="1" dirty="0"/>
              <a:t>源点在每个</a:t>
            </a:r>
            <a:r>
              <a:rPr lang="en-US" altLang="zh-CN" sz="1350" b="1" dirty="0"/>
              <a:t>IPv6</a:t>
            </a:r>
            <a:r>
              <a:rPr lang="zh-CN" altLang="en-US" sz="1350" b="1" dirty="0"/>
              <a:t>数据报发出时即设定某个跳数限制（最大</a:t>
            </a:r>
            <a:r>
              <a:rPr lang="en-US" altLang="zh-CN" sz="1350" b="1" dirty="0"/>
              <a:t>255</a:t>
            </a:r>
            <a:r>
              <a:rPr lang="zh-CN" altLang="en-US" sz="1350" b="1" dirty="0"/>
              <a:t>跳）。</a:t>
            </a:r>
            <a:endParaRPr lang="en-US" altLang="zh-CN" sz="1350" b="1" dirty="0"/>
          </a:p>
        </p:txBody>
      </p:sp>
      <p:sp>
        <p:nvSpPr>
          <p:cNvPr id="16" name="矩形 15">
            <a:extLst>
              <a:ext uri="{FF2B5EF4-FFF2-40B4-BE49-F238E27FC236}">
                <a16:creationId xmlns:a16="http://schemas.microsoft.com/office/drawing/2014/main" xmlns="" id="{172E7D82-9C8E-174A-82CC-965237F238A8}"/>
              </a:ext>
            </a:extLst>
          </p:cNvPr>
          <p:cNvSpPr/>
          <p:nvPr/>
        </p:nvSpPr>
        <p:spPr>
          <a:xfrm>
            <a:off x="4911211" y="1287825"/>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13" name="íşlïḍè">
            <a:extLst>
              <a:ext uri="{FF2B5EF4-FFF2-40B4-BE49-F238E27FC236}">
                <a16:creationId xmlns:a16="http://schemas.microsoft.com/office/drawing/2014/main" xmlns="" id="{C1319071-1DE0-B11C-2E24-94C05DA16A29}"/>
              </a:ext>
            </a:extLst>
          </p:cNvPr>
          <p:cNvSpPr txBox="1"/>
          <p:nvPr/>
        </p:nvSpPr>
        <p:spPr>
          <a:xfrm>
            <a:off x="5103943" y="1754131"/>
            <a:ext cx="3811457" cy="697839"/>
          </a:xfrm>
          <a:prstGeom prst="rect">
            <a:avLst/>
          </a:prstGeom>
          <a:noFill/>
        </p:spPr>
        <p:txBody>
          <a:bodyPr wrap="square" lIns="68580" tIns="34290" rIns="68580" bIns="34290" anchor="ctr">
            <a:noAutofit/>
          </a:bodyPr>
          <a:lstStyle/>
          <a:p>
            <a:r>
              <a:rPr lang="zh-CN" altLang="en-US" sz="1350" b="1" dirty="0"/>
              <a:t>每个路由器在转发</a:t>
            </a:r>
            <a:r>
              <a:rPr lang="en-US" altLang="zh-CN" sz="1350" b="1" dirty="0"/>
              <a:t>IPv6</a:t>
            </a:r>
            <a:r>
              <a:rPr lang="zh-CN" altLang="en-US" sz="1350" b="1" dirty="0"/>
              <a:t>数据报时，要先把跳数限制字段中的值减</a:t>
            </a:r>
            <a:r>
              <a:rPr lang="en-US" altLang="zh-CN" sz="1350" b="1" dirty="0"/>
              <a:t>1</a:t>
            </a:r>
            <a:r>
              <a:rPr lang="zh-CN" altLang="en-US" sz="1350" b="1" dirty="0"/>
              <a:t>。当跳数限制的值为</a:t>
            </a:r>
            <a:r>
              <a:rPr lang="en-US" altLang="zh-CN" sz="1350" b="1" dirty="0"/>
              <a:t>0</a:t>
            </a:r>
            <a:r>
              <a:rPr lang="zh-CN" altLang="en-US" sz="1350" b="1" dirty="0"/>
              <a:t>时，就把这个</a:t>
            </a:r>
            <a:r>
              <a:rPr lang="en-US" altLang="zh-CN" sz="1350" b="1" dirty="0"/>
              <a:t>IPv6</a:t>
            </a:r>
            <a:r>
              <a:rPr lang="zh-CN" altLang="en-US" sz="1350" b="1" dirty="0"/>
              <a:t>数据报丢弃（即不转发）。</a:t>
            </a:r>
            <a:endParaRPr lang="en-US" altLang="zh-CN" sz="1350" b="1" dirty="0"/>
          </a:p>
        </p:txBody>
      </p:sp>
      <p:sp>
        <p:nvSpPr>
          <p:cNvPr id="14" name="矩形 13">
            <a:extLst>
              <a:ext uri="{FF2B5EF4-FFF2-40B4-BE49-F238E27FC236}">
                <a16:creationId xmlns:a16="http://schemas.microsoft.com/office/drawing/2014/main" xmlns="" id="{F04D6295-568E-5341-B71F-A0FEAFCF938C}"/>
              </a:ext>
            </a:extLst>
          </p:cNvPr>
          <p:cNvSpPr/>
          <p:nvPr/>
        </p:nvSpPr>
        <p:spPr>
          <a:xfrm>
            <a:off x="4911211" y="1808430"/>
            <a:ext cx="185450" cy="1927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矩形 1">
            <a:extLst>
              <a:ext uri="{FF2B5EF4-FFF2-40B4-BE49-F238E27FC236}">
                <a16:creationId xmlns:a16="http://schemas.microsoft.com/office/drawing/2014/main" xmlns="" id="{4C7F7397-512A-F54D-EAFD-B6BC012A3411}"/>
              </a:ext>
            </a:extLst>
          </p:cNvPr>
          <p:cNvSpPr/>
          <p:nvPr/>
        </p:nvSpPr>
        <p:spPr>
          <a:xfrm>
            <a:off x="4827352" y="2890798"/>
            <a:ext cx="3811457" cy="1078388"/>
          </a:xfrm>
          <a:prstGeom prst="rect">
            <a:avLst/>
          </a:prstGeom>
          <a:ln>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1350" b="1" dirty="0"/>
              <a:t>         该字段的作用与</a:t>
            </a:r>
            <a:r>
              <a:rPr lang="en-US" altLang="zh-CN" sz="1350" b="1" dirty="0"/>
              <a:t>IPv4</a:t>
            </a:r>
            <a:r>
              <a:rPr lang="zh-CN" altLang="en-US" sz="1350" b="1" dirty="0"/>
              <a:t>数据报首部中的生存时间</a:t>
            </a:r>
            <a:r>
              <a:rPr lang="en-US" altLang="zh-CN" sz="1350" b="1" dirty="0"/>
              <a:t>TTL</a:t>
            </a:r>
            <a:r>
              <a:rPr lang="zh-CN" altLang="en-US" sz="1350" b="1" dirty="0"/>
              <a:t>字段完全一样。</a:t>
            </a:r>
            <a:r>
              <a:rPr lang="en-US" altLang="zh-CN" sz="1350" b="1" dirty="0"/>
              <a:t>IPv6</a:t>
            </a:r>
            <a:r>
              <a:rPr lang="zh-CN" altLang="en-US" sz="1350" b="1" dirty="0"/>
              <a:t>将名称改为跳数限制后，可使名称与作用更加一致。</a:t>
            </a:r>
          </a:p>
        </p:txBody>
      </p:sp>
    </p:spTree>
    <p:custDataLst>
      <p:tags r:id="rId1"/>
    </p:custDataLst>
    <p:extLst>
      <p:ext uri="{BB962C8B-B14F-4D97-AF65-F5344CB8AC3E}">
        <p14:creationId xmlns:p14="http://schemas.microsoft.com/office/powerpoint/2010/main" val="2122251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 calcmode="lin" valueType="num">
                                      <p:cBhvr>
                                        <p:cTn id="10" dur="500" fill="hold"/>
                                        <p:tgtEl>
                                          <p:spTgt spid="22"/>
                                        </p:tgtEl>
                                        <p:attrNameLst>
                                          <p:attrName>ppt_w</p:attrName>
                                        </p:attrNameLst>
                                      </p:cBhvr>
                                      <p:tavLst>
                                        <p:tav tm="0">
                                          <p:val>
                                            <p:fltVal val="0"/>
                                          </p:val>
                                        </p:tav>
                                        <p:tav tm="100000">
                                          <p:val>
                                            <p:strVal val="#ppt_w"/>
                                          </p:val>
                                        </p:tav>
                                      </p:tavLst>
                                    </p:anim>
                                    <p:anim calcmode="lin" valueType="num">
                                      <p:cBhvr>
                                        <p:cTn id="11" dur="500" fill="hold"/>
                                        <p:tgtEl>
                                          <p:spTgt spid="22"/>
                                        </p:tgtEl>
                                        <p:attrNameLst>
                                          <p:attrName>ppt_h</p:attrName>
                                        </p:attrNameLst>
                                      </p:cBhvr>
                                      <p:tavLst>
                                        <p:tav tm="0">
                                          <p:val>
                                            <p:fltVal val="0"/>
                                          </p:val>
                                        </p:tav>
                                        <p:tav tm="100000">
                                          <p:val>
                                            <p:strVal val="#ppt_h"/>
                                          </p:val>
                                        </p:tav>
                                      </p:tavLst>
                                    </p:anim>
                                    <p:anim calcmode="lin" valueType="num">
                                      <p:cBhvr>
                                        <p:cTn id="12" dur="500" fill="hold"/>
                                        <p:tgtEl>
                                          <p:spTgt spid="22"/>
                                        </p:tgtEl>
                                        <p:attrNameLst>
                                          <p:attrName>style.rotation</p:attrName>
                                        </p:attrNameLst>
                                      </p:cBhvr>
                                      <p:tavLst>
                                        <p:tav tm="0">
                                          <p:val>
                                            <p:fltVal val="360"/>
                                          </p:val>
                                        </p:tav>
                                        <p:tav tm="100000">
                                          <p:val>
                                            <p:fltVal val="0"/>
                                          </p:val>
                                        </p:tav>
                                      </p:tavLst>
                                    </p:anim>
                                    <p:animEffect transition="in" filter="fade">
                                      <p:cBhvr>
                                        <p:cTn id="13" dur="500"/>
                                        <p:tgtEl>
                                          <p:spTgt spid="22"/>
                                        </p:tgtEl>
                                      </p:cBhvr>
                                    </p:animEffect>
                                  </p:childTnLst>
                                </p:cTn>
                              </p:par>
                            </p:childTnLst>
                          </p:cTn>
                        </p:par>
                        <p:par>
                          <p:cTn id="14" fill="hold">
                            <p:stCondLst>
                              <p:cond delay="500"/>
                            </p:stCondLst>
                            <p:childTnLst>
                              <p:par>
                                <p:cTn id="15" presetID="1" presetClass="entr" presetSubtype="0" fill="hold" grpId="0" nodeType="afterEffect">
                                  <p:stCondLst>
                                    <p:cond delay="0"/>
                                  </p:stCondLst>
                                  <p:iterate type="lt">
                                    <p:tmAbs val="100"/>
                                  </p:iterate>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9" presetClass="entr" presetSubtype="0" decel="10000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p:cTn id="21" dur="500" fill="hold"/>
                                        <p:tgtEl>
                                          <p:spTgt spid="16"/>
                                        </p:tgtEl>
                                        <p:attrNameLst>
                                          <p:attrName>ppt_w</p:attrName>
                                        </p:attrNameLst>
                                      </p:cBhvr>
                                      <p:tavLst>
                                        <p:tav tm="0">
                                          <p:val>
                                            <p:fltVal val="0"/>
                                          </p:val>
                                        </p:tav>
                                        <p:tav tm="100000">
                                          <p:val>
                                            <p:strVal val="#ppt_w"/>
                                          </p:val>
                                        </p:tav>
                                      </p:tavLst>
                                    </p:anim>
                                    <p:anim calcmode="lin" valueType="num">
                                      <p:cBhvr>
                                        <p:cTn id="22" dur="500" fill="hold"/>
                                        <p:tgtEl>
                                          <p:spTgt spid="16"/>
                                        </p:tgtEl>
                                        <p:attrNameLst>
                                          <p:attrName>ppt_h</p:attrName>
                                        </p:attrNameLst>
                                      </p:cBhvr>
                                      <p:tavLst>
                                        <p:tav tm="0">
                                          <p:val>
                                            <p:fltVal val="0"/>
                                          </p:val>
                                        </p:tav>
                                        <p:tav tm="100000">
                                          <p:val>
                                            <p:strVal val="#ppt_h"/>
                                          </p:val>
                                        </p:tav>
                                      </p:tavLst>
                                    </p:anim>
                                    <p:anim calcmode="lin" valueType="num">
                                      <p:cBhvr>
                                        <p:cTn id="23" dur="500" fill="hold"/>
                                        <p:tgtEl>
                                          <p:spTgt spid="16"/>
                                        </p:tgtEl>
                                        <p:attrNameLst>
                                          <p:attrName>style.rotation</p:attrName>
                                        </p:attrNameLst>
                                      </p:cBhvr>
                                      <p:tavLst>
                                        <p:tav tm="0">
                                          <p:val>
                                            <p:fltVal val="360"/>
                                          </p:val>
                                        </p:tav>
                                        <p:tav tm="100000">
                                          <p:val>
                                            <p:fltVal val="0"/>
                                          </p:val>
                                        </p:tav>
                                      </p:tavLst>
                                    </p:anim>
                                    <p:animEffect transition="in" filter="fade">
                                      <p:cBhvr>
                                        <p:cTn id="24" dur="500"/>
                                        <p:tgtEl>
                                          <p:spTgt spid="16"/>
                                        </p:tgtEl>
                                      </p:cBhvr>
                                    </p:animEffect>
                                  </p:childTnLst>
                                </p:cTn>
                              </p:par>
                            </p:childTnLst>
                          </p:cTn>
                        </p:par>
                        <p:par>
                          <p:cTn id="25" fill="hold">
                            <p:stCondLst>
                              <p:cond delay="500"/>
                            </p:stCondLst>
                            <p:childTnLst>
                              <p:par>
                                <p:cTn id="26" presetID="1" presetClass="entr" presetSubtype="0" fill="hold" grpId="0" nodeType="afterEffect">
                                  <p:stCondLst>
                                    <p:cond delay="0"/>
                                  </p:stCondLst>
                                  <p:iterate type="lt">
                                    <p:tmAbs val="100"/>
                                  </p:iterate>
                                  <p:childTnLst>
                                    <p:set>
                                      <p:cBhvr>
                                        <p:cTn id="27" dur="1" fill="hold">
                                          <p:stCondLst>
                                            <p:cond delay="0"/>
                                          </p:stCondLst>
                                        </p:cTn>
                                        <p:tgtEl>
                                          <p:spTgt spid="1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49" presetClass="entr" presetSubtype="0" decel="10000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 calcmode="lin" valueType="num">
                                      <p:cBhvr>
                                        <p:cTn id="34" dur="500" fill="hold"/>
                                        <p:tgtEl>
                                          <p:spTgt spid="14"/>
                                        </p:tgtEl>
                                        <p:attrNameLst>
                                          <p:attrName>style.rotation</p:attrName>
                                        </p:attrNameLst>
                                      </p:cBhvr>
                                      <p:tavLst>
                                        <p:tav tm="0">
                                          <p:val>
                                            <p:fltVal val="360"/>
                                          </p:val>
                                        </p:tav>
                                        <p:tav tm="100000">
                                          <p:val>
                                            <p:fltVal val="0"/>
                                          </p:val>
                                        </p:tav>
                                      </p:tavLst>
                                    </p:anim>
                                    <p:animEffect transition="in" filter="fade">
                                      <p:cBhvr>
                                        <p:cTn id="35" dur="500"/>
                                        <p:tgtEl>
                                          <p:spTgt spid="14"/>
                                        </p:tgtEl>
                                      </p:cBhvr>
                                    </p:animEffect>
                                  </p:childTnLst>
                                </p:cTn>
                              </p:par>
                            </p:childTnLst>
                          </p:cTn>
                        </p:par>
                        <p:par>
                          <p:cTn id="36" fill="hold">
                            <p:stCondLst>
                              <p:cond delay="500"/>
                            </p:stCondLst>
                            <p:childTnLst>
                              <p:par>
                                <p:cTn id="37" presetID="1" presetClass="entr" presetSubtype="0" fill="hold" grpId="0" nodeType="afterEffect">
                                  <p:stCondLst>
                                    <p:cond delay="0"/>
                                  </p:stCondLst>
                                  <p:iterate type="lt">
                                    <p:tmAbs val="100"/>
                                  </p:iterate>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7"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1000"/>
                                        <p:tgtEl>
                                          <p:spTgt spid="2"/>
                                        </p:tgtEl>
                                      </p:cBhvr>
                                    </p:animEffect>
                                    <p:anim calcmode="lin" valueType="num">
                                      <p:cBhvr>
                                        <p:cTn id="44" dur="1000" fill="hold"/>
                                        <p:tgtEl>
                                          <p:spTgt spid="2"/>
                                        </p:tgtEl>
                                        <p:attrNameLst>
                                          <p:attrName>ppt_x</p:attrName>
                                        </p:attrNameLst>
                                      </p:cBhvr>
                                      <p:tavLst>
                                        <p:tav tm="0">
                                          <p:val>
                                            <p:strVal val="#ppt_x"/>
                                          </p:val>
                                        </p:tav>
                                        <p:tav tm="100000">
                                          <p:val>
                                            <p:strVal val="#ppt_x"/>
                                          </p:val>
                                        </p:tav>
                                      </p:tavLst>
                                    </p:anim>
                                    <p:anim calcmode="lin" valueType="num">
                                      <p:cBhvr>
                                        <p:cTn id="4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animBg="1"/>
      <p:bldP spid="15" grpId="0"/>
      <p:bldP spid="16" grpId="0" animBg="1"/>
      <p:bldP spid="13" grpId="0"/>
      <p:bldP spid="14" grpId="0" animBg="1"/>
      <p:bldP spid="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a:extLst>
              <a:ext uri="{FF2B5EF4-FFF2-40B4-BE49-F238E27FC236}">
                <a16:creationId xmlns:a16="http://schemas.microsoft.com/office/drawing/2014/main" xmlns="" id="{13962E1F-CCDB-EF77-2CEF-E388E8BC702E}"/>
              </a:ext>
            </a:extLst>
          </p:cNvPr>
          <p:cNvSpPr/>
          <p:nvPr/>
        </p:nvSpPr>
        <p:spPr>
          <a:xfrm>
            <a:off x="1390381" y="2515438"/>
            <a:ext cx="3010952" cy="755421"/>
          </a:xfrm>
          <a:prstGeom prst="rect">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sp>
        <p:nvSpPr>
          <p:cNvPr id="20" name="矩形 19">
            <a:extLst>
              <a:ext uri="{FF2B5EF4-FFF2-40B4-BE49-F238E27FC236}">
                <a16:creationId xmlns:a16="http://schemas.microsoft.com/office/drawing/2014/main" xmlns="" id="{229EF6A6-EEE5-E102-D27B-CA31BC8CE52D}"/>
              </a:ext>
            </a:extLst>
          </p:cNvPr>
          <p:cNvSpPr/>
          <p:nvPr/>
        </p:nvSpPr>
        <p:spPr>
          <a:xfrm>
            <a:off x="1390381" y="1724732"/>
            <a:ext cx="3010952" cy="755421"/>
          </a:xfrm>
          <a:prstGeom prst="rect">
            <a:avLst/>
          </a:prstGeom>
          <a:solidFill>
            <a:schemeClr val="accent6"/>
          </a:solidFill>
          <a:ln w="12700">
            <a:solidFill>
              <a:schemeClr val="accent6"/>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1350"/>
          </a:p>
        </p:txBody>
      </p:sp>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28306"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50" dirty="0">
                  <a:latin typeface="Impact" panose="020B0806030902050204" pitchFamily="34" charset="0"/>
                </a:rPr>
                <a:t>01</a:t>
              </a:r>
              <a:endParaRPr lang="zh-CN" altLang="en-US" sz="165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052424" y="898245"/>
              <a:ext cx="5162895" cy="430886"/>
            </a:xfrm>
            <a:prstGeom prst="rect">
              <a:avLst/>
            </a:prstGeom>
            <a:noFill/>
          </p:spPr>
          <p:txBody>
            <a:bodyPr wrap="square" rtlCol="0">
              <a:spAutoFit/>
            </a:bodyPr>
            <a:lstStyle/>
            <a:p>
              <a:r>
                <a:rPr lang="en-US" altLang="zh-CN" sz="1500" b="1" dirty="0"/>
                <a:t>IPv6</a:t>
              </a:r>
              <a:r>
                <a:rPr lang="zh-CN" altLang="en-US" sz="1500" b="1" dirty="0"/>
                <a:t>数据报的基本首部</a:t>
              </a:r>
            </a:p>
          </p:txBody>
        </p:sp>
      </p:grpSp>
      <p:grpSp>
        <p:nvGrpSpPr>
          <p:cNvPr id="9" name="组合 8">
            <a:extLst>
              <a:ext uri="{FF2B5EF4-FFF2-40B4-BE49-F238E27FC236}">
                <a16:creationId xmlns:a16="http://schemas.microsoft.com/office/drawing/2014/main" xmlns="" id="{6B7FA3CC-C262-0C30-1CE8-C70E983819D9}"/>
              </a:ext>
            </a:extLst>
          </p:cNvPr>
          <p:cNvGrpSpPr>
            <a:grpSpLocks noGrp="1" noUngrp="1" noRot="1" noMove="1" noResize="1"/>
          </p:cNvGrpSpPr>
          <p:nvPr/>
        </p:nvGrpSpPr>
        <p:grpSpPr>
          <a:xfrm>
            <a:off x="108163" y="1132517"/>
            <a:ext cx="4463837" cy="3605948"/>
            <a:chOff x="144217" y="1315868"/>
            <a:chExt cx="5951783" cy="4807931"/>
          </a:xfrm>
        </p:grpSpPr>
        <p:pic>
          <p:nvPicPr>
            <p:cNvPr id="7" name="图片 6" descr="图片包含 表格&#10;&#10;描述已自动生成">
              <a:extLst>
                <a:ext uri="{FF2B5EF4-FFF2-40B4-BE49-F238E27FC236}">
                  <a16:creationId xmlns:a16="http://schemas.microsoft.com/office/drawing/2014/main" xmlns="" id="{ABA266DE-B194-758B-80E0-09344C0D935F}"/>
                </a:ext>
              </a:extLst>
            </p:cNvPr>
            <p:cNvPicPr>
              <a:picLocks noGrp="1" noRot="1" noChangeAspect="1" noMove="1" noResize="1" noEditPoints="1" noAdjustHandles="1" noChangeArrowheads="1" noChangeShapeType="1" noCrop="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44217" y="1315868"/>
              <a:ext cx="5951783" cy="4241363"/>
            </a:xfrm>
            <a:prstGeom prst="rect">
              <a:avLst/>
            </a:prstGeom>
          </p:spPr>
        </p:pic>
        <p:sp>
          <p:nvSpPr>
            <p:cNvPr id="8" name="文本框 7">
              <a:extLst>
                <a:ext uri="{FF2B5EF4-FFF2-40B4-BE49-F238E27FC236}">
                  <a16:creationId xmlns:a16="http://schemas.microsoft.com/office/drawing/2014/main" xmlns="" id="{FB3CA3B3-1E47-1687-FA49-DF96854219CC}"/>
                </a:ext>
              </a:extLst>
            </p:cNvPr>
            <p:cNvSpPr txBox="1">
              <a:spLocks noGrp="1" noRot="1" noMove="1" noResize="1" noEditPoints="1" noAdjustHandles="1" noChangeArrowheads="1" noChangeShapeType="1"/>
            </p:cNvSpPr>
            <p:nvPr/>
          </p:nvSpPr>
          <p:spPr>
            <a:xfrm>
              <a:off x="2424788" y="5723690"/>
              <a:ext cx="2179529" cy="400109"/>
            </a:xfrm>
            <a:prstGeom prst="rect">
              <a:avLst/>
            </a:prstGeom>
            <a:noFill/>
          </p:spPr>
          <p:txBody>
            <a:bodyPr wrap="square" rtlCol="0">
              <a:spAutoFit/>
            </a:bodyPr>
            <a:lstStyle/>
            <a:p>
              <a:pPr algn="ctr"/>
              <a:r>
                <a:rPr lang="en-US" altLang="zh-CN" sz="1350" b="1" dirty="0"/>
                <a:t>IPv6</a:t>
              </a:r>
              <a:r>
                <a:rPr lang="zh-CN" altLang="en-US" sz="1350" b="1" dirty="0"/>
                <a:t>数据报格式</a:t>
              </a:r>
            </a:p>
          </p:txBody>
        </p:sp>
      </p:grpSp>
      <p:sp>
        <p:nvSpPr>
          <p:cNvPr id="21" name="íşlïḍè">
            <a:extLst>
              <a:ext uri="{FF2B5EF4-FFF2-40B4-BE49-F238E27FC236}">
                <a16:creationId xmlns:a16="http://schemas.microsoft.com/office/drawing/2014/main" xmlns="" id="{361093DE-A964-511B-4DA7-8063C1B6A99B}"/>
              </a:ext>
            </a:extLst>
          </p:cNvPr>
          <p:cNvSpPr txBox="1"/>
          <p:nvPr/>
        </p:nvSpPr>
        <p:spPr>
          <a:xfrm>
            <a:off x="4834633" y="702251"/>
            <a:ext cx="4080768" cy="735111"/>
          </a:xfrm>
          <a:prstGeom prst="rect">
            <a:avLst/>
          </a:prstGeom>
          <a:noFill/>
        </p:spPr>
        <p:txBody>
          <a:bodyPr wrap="square" lIns="68580" tIns="34290" rIns="68580" bIns="34290" anchor="ctr">
            <a:noAutofit/>
          </a:bodyPr>
          <a:lstStyle/>
          <a:p>
            <a:r>
              <a:rPr lang="zh-CN" altLang="en-US" sz="1350" b="1" dirty="0"/>
              <a:t>源地址字段和目的地址字段：长度都为</a:t>
            </a:r>
            <a:r>
              <a:rPr lang="en-US" altLang="zh-CN" sz="1350" b="1" dirty="0">
                <a:solidFill>
                  <a:schemeClr val="accent1">
                    <a:lumMod val="75000"/>
                  </a:schemeClr>
                </a:solidFill>
              </a:rPr>
              <a:t>128</a:t>
            </a:r>
            <a:r>
              <a:rPr lang="zh-CN" altLang="en-US" sz="1350" b="1" dirty="0">
                <a:solidFill>
                  <a:schemeClr val="accent1">
                    <a:lumMod val="75000"/>
                  </a:schemeClr>
                </a:solidFill>
              </a:rPr>
              <a:t>比特</a:t>
            </a:r>
            <a:r>
              <a:rPr lang="zh-CN" altLang="en-US" sz="1350" b="1" dirty="0"/>
              <a:t>。分别用来填写</a:t>
            </a:r>
            <a:r>
              <a:rPr lang="en-US" altLang="zh-CN" sz="1350" b="1" dirty="0"/>
              <a:t>IPv6</a:t>
            </a:r>
            <a:r>
              <a:rPr lang="zh-CN" altLang="en-US" sz="1350" b="1" dirty="0"/>
              <a:t>数据报的发送端的</a:t>
            </a:r>
            <a:r>
              <a:rPr lang="en-US" altLang="zh-CN" sz="1350" b="1" dirty="0"/>
              <a:t>IPv6</a:t>
            </a:r>
            <a:r>
              <a:rPr lang="zh-CN" altLang="en-US" sz="1350" b="1" dirty="0"/>
              <a:t>地址和接收端的</a:t>
            </a:r>
            <a:r>
              <a:rPr lang="en-US" altLang="zh-CN" sz="1350" b="1" dirty="0"/>
              <a:t>IPv6</a:t>
            </a:r>
            <a:r>
              <a:rPr lang="zh-CN" altLang="en-US" sz="1350" b="1" dirty="0"/>
              <a:t>地址。</a:t>
            </a:r>
            <a:endParaRPr lang="en-US" altLang="zh-CN" sz="1350" b="1" dirty="0"/>
          </a:p>
        </p:txBody>
      </p:sp>
      <p:sp>
        <p:nvSpPr>
          <p:cNvPr id="22" name="矩形 21">
            <a:extLst>
              <a:ext uri="{FF2B5EF4-FFF2-40B4-BE49-F238E27FC236}">
                <a16:creationId xmlns:a16="http://schemas.microsoft.com/office/drawing/2014/main" xmlns="" id="{28B9CF93-8BC4-B1FA-BD4D-E819464C124A}"/>
              </a:ext>
            </a:extLst>
          </p:cNvPr>
          <p:cNvSpPr/>
          <p:nvPr/>
        </p:nvSpPr>
        <p:spPr>
          <a:xfrm>
            <a:off x="4641901" y="756551"/>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ustDataLst>
      <p:tags r:id="rId1"/>
    </p:custDataLst>
    <p:extLst>
      <p:ext uri="{BB962C8B-B14F-4D97-AF65-F5344CB8AC3E}">
        <p14:creationId xmlns:p14="http://schemas.microsoft.com/office/powerpoint/2010/main" val="392567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ipe(left)">
                                      <p:cBhvr>
                                        <p:cTn id="10" dur="500"/>
                                        <p:tgtEl>
                                          <p:spTgt spid="17"/>
                                        </p:tgtEl>
                                      </p:cBhvr>
                                    </p:animEffect>
                                  </p:childTnLst>
                                </p:cTn>
                              </p:par>
                              <p:par>
                                <p:cTn id="11" presetID="49" presetClass="entr" presetSubtype="0" decel="10000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p:cTn id="13" dur="500" fill="hold"/>
                                        <p:tgtEl>
                                          <p:spTgt spid="22"/>
                                        </p:tgtEl>
                                        <p:attrNameLst>
                                          <p:attrName>ppt_w</p:attrName>
                                        </p:attrNameLst>
                                      </p:cBhvr>
                                      <p:tavLst>
                                        <p:tav tm="0">
                                          <p:val>
                                            <p:fltVal val="0"/>
                                          </p:val>
                                        </p:tav>
                                        <p:tav tm="100000">
                                          <p:val>
                                            <p:strVal val="#ppt_w"/>
                                          </p:val>
                                        </p:tav>
                                      </p:tavLst>
                                    </p:anim>
                                    <p:anim calcmode="lin" valueType="num">
                                      <p:cBhvr>
                                        <p:cTn id="14" dur="500" fill="hold"/>
                                        <p:tgtEl>
                                          <p:spTgt spid="22"/>
                                        </p:tgtEl>
                                        <p:attrNameLst>
                                          <p:attrName>ppt_h</p:attrName>
                                        </p:attrNameLst>
                                      </p:cBhvr>
                                      <p:tavLst>
                                        <p:tav tm="0">
                                          <p:val>
                                            <p:fltVal val="0"/>
                                          </p:val>
                                        </p:tav>
                                        <p:tav tm="100000">
                                          <p:val>
                                            <p:strVal val="#ppt_h"/>
                                          </p:val>
                                        </p:tav>
                                      </p:tavLst>
                                    </p:anim>
                                    <p:anim calcmode="lin" valueType="num">
                                      <p:cBhvr>
                                        <p:cTn id="15" dur="500" fill="hold"/>
                                        <p:tgtEl>
                                          <p:spTgt spid="22"/>
                                        </p:tgtEl>
                                        <p:attrNameLst>
                                          <p:attrName>style.rotation</p:attrName>
                                        </p:attrNameLst>
                                      </p:cBhvr>
                                      <p:tavLst>
                                        <p:tav tm="0">
                                          <p:val>
                                            <p:fltVal val="360"/>
                                          </p:val>
                                        </p:tav>
                                        <p:tav tm="100000">
                                          <p:val>
                                            <p:fltVal val="0"/>
                                          </p:val>
                                        </p:tav>
                                      </p:tavLst>
                                    </p:anim>
                                    <p:animEffect transition="in" filter="fade">
                                      <p:cBhvr>
                                        <p:cTn id="16" dur="500"/>
                                        <p:tgtEl>
                                          <p:spTgt spid="22"/>
                                        </p:tgtEl>
                                      </p:cBhvr>
                                    </p:animEffect>
                                  </p:childTnLst>
                                </p:cTn>
                              </p:par>
                            </p:childTnLst>
                          </p:cTn>
                        </p:par>
                        <p:par>
                          <p:cTn id="17" fill="hold">
                            <p:stCondLst>
                              <p:cond delay="50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0" grpId="0" animBg="1"/>
      <p:bldP spid="21" grpId="0"/>
      <p:bldP spid="2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97282"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50" dirty="0">
                  <a:latin typeface="Impact" panose="020B0806030902050204" pitchFamily="34" charset="0"/>
                </a:rPr>
                <a:t>02</a:t>
              </a:r>
              <a:endParaRPr lang="zh-CN" altLang="en-US" sz="165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121400" y="898245"/>
              <a:ext cx="5093919" cy="430886"/>
            </a:xfrm>
            <a:prstGeom prst="rect">
              <a:avLst/>
            </a:prstGeom>
            <a:noFill/>
          </p:spPr>
          <p:txBody>
            <a:bodyPr wrap="square" rtlCol="0">
              <a:spAutoFit/>
            </a:bodyPr>
            <a:lstStyle/>
            <a:p>
              <a:r>
                <a:rPr lang="en-US" altLang="zh-CN" sz="1500" b="1" dirty="0"/>
                <a:t>IPv6</a:t>
              </a:r>
              <a:r>
                <a:rPr lang="zh-CN" altLang="en-US" sz="1500" b="1" dirty="0"/>
                <a:t>数据报的扩展首部</a:t>
              </a:r>
            </a:p>
          </p:txBody>
        </p:sp>
      </p:grpSp>
      <p:sp>
        <p:nvSpPr>
          <p:cNvPr id="19" name="íşlïḍè">
            <a:extLst>
              <a:ext uri="{FF2B5EF4-FFF2-40B4-BE49-F238E27FC236}">
                <a16:creationId xmlns:a16="http://schemas.microsoft.com/office/drawing/2014/main" xmlns="" id="{34337876-6EDD-D6C4-E4DD-A7DC2889641D}"/>
              </a:ext>
            </a:extLst>
          </p:cNvPr>
          <p:cNvSpPr txBox="1"/>
          <p:nvPr/>
        </p:nvSpPr>
        <p:spPr>
          <a:xfrm>
            <a:off x="1015760" y="913627"/>
            <a:ext cx="7899640" cy="514340"/>
          </a:xfrm>
          <a:prstGeom prst="rect">
            <a:avLst/>
          </a:prstGeom>
          <a:noFill/>
        </p:spPr>
        <p:txBody>
          <a:bodyPr wrap="square" lIns="68580" tIns="34290" rIns="68580" bIns="34290" anchor="ctr">
            <a:noAutofit/>
          </a:bodyPr>
          <a:lstStyle/>
          <a:p>
            <a:r>
              <a:rPr lang="en-US" altLang="zh-CN" sz="1350" b="1" dirty="0">
                <a:solidFill>
                  <a:schemeClr val="accent1">
                    <a:lumMod val="75000"/>
                  </a:schemeClr>
                </a:solidFill>
              </a:rPr>
              <a:t>IPv4</a:t>
            </a:r>
            <a:r>
              <a:rPr lang="zh-CN" altLang="en-US" sz="1350" b="1" dirty="0">
                <a:solidFill>
                  <a:schemeClr val="accent1">
                    <a:lumMod val="75000"/>
                  </a:schemeClr>
                </a:solidFill>
              </a:rPr>
              <a:t>数据报</a:t>
            </a:r>
            <a:r>
              <a:rPr lang="zh-CN" altLang="en-US" sz="1350" b="1" dirty="0"/>
              <a:t>如果在其首部中</a:t>
            </a:r>
            <a:r>
              <a:rPr lang="zh-CN" altLang="en-US" sz="1350" b="1" dirty="0">
                <a:solidFill>
                  <a:schemeClr val="accent1">
                    <a:lumMod val="75000"/>
                  </a:schemeClr>
                </a:solidFill>
              </a:rPr>
              <a:t>使用了选项字段</a:t>
            </a:r>
            <a:r>
              <a:rPr lang="zh-CN" altLang="en-US" sz="1350" b="1" dirty="0"/>
              <a:t>，则在数据报的整个传送路径中的全部路由器，都要对选项字段进行检查，这就</a:t>
            </a:r>
            <a:r>
              <a:rPr lang="zh-CN" altLang="en-US" sz="1350" b="1" dirty="0">
                <a:solidFill>
                  <a:schemeClr val="accent1">
                    <a:lumMod val="75000"/>
                  </a:schemeClr>
                </a:solidFill>
              </a:rPr>
              <a:t>降低了路由器处理数据报的速度</a:t>
            </a:r>
            <a:r>
              <a:rPr lang="zh-CN" altLang="en-US" sz="1350" b="1" dirty="0"/>
              <a:t>。</a:t>
            </a:r>
            <a:endParaRPr lang="en-US" altLang="zh-CN" sz="1350" b="1" dirty="0"/>
          </a:p>
        </p:txBody>
      </p:sp>
      <p:sp>
        <p:nvSpPr>
          <p:cNvPr id="21" name="矩形 20">
            <a:extLst>
              <a:ext uri="{FF2B5EF4-FFF2-40B4-BE49-F238E27FC236}">
                <a16:creationId xmlns:a16="http://schemas.microsoft.com/office/drawing/2014/main" xmlns="" id="{15B4C79C-3B59-BDA5-E4E3-B99741FB7ECC}"/>
              </a:ext>
            </a:extLst>
          </p:cNvPr>
          <p:cNvSpPr/>
          <p:nvPr/>
        </p:nvSpPr>
        <p:spPr>
          <a:xfrm>
            <a:off x="823029" y="967928"/>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 name="íşlïḍè">
            <a:extLst>
              <a:ext uri="{FF2B5EF4-FFF2-40B4-BE49-F238E27FC236}">
                <a16:creationId xmlns:a16="http://schemas.microsoft.com/office/drawing/2014/main" xmlns="" id="{427110EF-D0F1-7E8A-2BDC-35C6D24BC5E5}"/>
              </a:ext>
            </a:extLst>
          </p:cNvPr>
          <p:cNvSpPr txBox="1"/>
          <p:nvPr/>
        </p:nvSpPr>
        <p:spPr>
          <a:xfrm>
            <a:off x="1015761" y="1479537"/>
            <a:ext cx="7899640" cy="728175"/>
          </a:xfrm>
          <a:prstGeom prst="rect">
            <a:avLst/>
          </a:prstGeom>
          <a:noFill/>
        </p:spPr>
        <p:txBody>
          <a:bodyPr wrap="square" lIns="68580" tIns="34290" rIns="68580" bIns="34290" anchor="ctr">
            <a:noAutofit/>
          </a:bodyPr>
          <a:lstStyle/>
          <a:p>
            <a:r>
              <a:rPr lang="zh-CN" altLang="en-US" sz="1350" b="1" dirty="0"/>
              <a:t>实际上，在路径中的路由器对很多选项是不需要检查的。因此，</a:t>
            </a:r>
            <a:r>
              <a:rPr lang="zh-CN" altLang="en-US" sz="1350" b="1" dirty="0">
                <a:solidFill>
                  <a:schemeClr val="accent1">
                    <a:lumMod val="75000"/>
                  </a:schemeClr>
                </a:solidFill>
              </a:rPr>
              <a:t>为了提高路由器对数据包的处理效率</a:t>
            </a:r>
            <a:r>
              <a:rPr lang="zh-CN" altLang="en-US" sz="1350" b="1" dirty="0"/>
              <a:t>，</a:t>
            </a:r>
            <a:r>
              <a:rPr lang="en-US" altLang="zh-CN" sz="1350" b="1" dirty="0">
                <a:solidFill>
                  <a:schemeClr val="accent1">
                    <a:lumMod val="75000"/>
                  </a:schemeClr>
                </a:solidFill>
              </a:rPr>
              <a:t>IPv6</a:t>
            </a:r>
            <a:r>
              <a:rPr lang="zh-CN" altLang="en-US" sz="1350" b="1" dirty="0">
                <a:solidFill>
                  <a:schemeClr val="accent1">
                    <a:lumMod val="75000"/>
                  </a:schemeClr>
                </a:solidFill>
              </a:rPr>
              <a:t>把原来</a:t>
            </a:r>
            <a:r>
              <a:rPr lang="en-US" altLang="zh-CN" sz="1350" b="1" dirty="0">
                <a:solidFill>
                  <a:schemeClr val="accent1">
                    <a:lumMod val="75000"/>
                  </a:schemeClr>
                </a:solidFill>
              </a:rPr>
              <a:t>IPv4</a:t>
            </a:r>
            <a:r>
              <a:rPr lang="zh-CN" altLang="en-US" sz="1350" b="1" dirty="0">
                <a:solidFill>
                  <a:schemeClr val="accent1">
                    <a:lumMod val="75000"/>
                  </a:schemeClr>
                </a:solidFill>
              </a:rPr>
              <a:t>首部中的选项字段都放在了扩展首部中</a:t>
            </a:r>
            <a:r>
              <a:rPr lang="zh-CN" altLang="en-US" sz="1350" b="1" dirty="0"/>
              <a:t>，由路径两端的源点和终点的主机来处理，而</a:t>
            </a:r>
            <a:r>
              <a:rPr lang="zh-CN" altLang="en-US" sz="1350" b="1" dirty="0">
                <a:solidFill>
                  <a:schemeClr val="accent1">
                    <a:lumMod val="75000"/>
                  </a:schemeClr>
                </a:solidFill>
              </a:rPr>
              <a:t>数据报传送路径中的所有路由器都不处理这些扩展首部</a:t>
            </a:r>
            <a:r>
              <a:rPr lang="zh-CN" altLang="en-US" sz="1350" b="1" dirty="0"/>
              <a:t>（除逐跳选项扩展首部）。</a:t>
            </a:r>
            <a:endParaRPr lang="en-US" altLang="zh-CN" sz="1350" b="1" dirty="0"/>
          </a:p>
        </p:txBody>
      </p:sp>
      <p:sp>
        <p:nvSpPr>
          <p:cNvPr id="8" name="矩形 7">
            <a:extLst>
              <a:ext uri="{FF2B5EF4-FFF2-40B4-BE49-F238E27FC236}">
                <a16:creationId xmlns:a16="http://schemas.microsoft.com/office/drawing/2014/main" xmlns="" id="{9E8B23DC-6A1B-E442-2C6B-557736755408}"/>
              </a:ext>
            </a:extLst>
          </p:cNvPr>
          <p:cNvSpPr/>
          <p:nvPr/>
        </p:nvSpPr>
        <p:spPr>
          <a:xfrm>
            <a:off x="823030" y="1533837"/>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ustDataLst>
      <p:tags r:id="rId1"/>
    </p:custDataLst>
    <p:extLst>
      <p:ext uri="{BB962C8B-B14F-4D97-AF65-F5344CB8AC3E}">
        <p14:creationId xmlns:p14="http://schemas.microsoft.com/office/powerpoint/2010/main" val="2025918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86"/>
                                        </p:tgtEl>
                                        <p:attrNameLst>
                                          <p:attrName>style.visibility</p:attrName>
                                        </p:attrNameLst>
                                      </p:cBhvr>
                                      <p:to>
                                        <p:strVal val="visible"/>
                                      </p:to>
                                    </p:set>
                                    <p:anim calcmode="lin" valueType="num">
                                      <p:cBhvr additive="base">
                                        <p:cTn id="7" dur="1000"/>
                                        <p:tgtEl>
                                          <p:spTgt spid="86"/>
                                        </p:tgtEl>
                                        <p:attrNameLst>
                                          <p:attrName>ppt_y</p:attrName>
                                        </p:attrNameLst>
                                      </p:cBhvr>
                                      <p:tavLst>
                                        <p:tav tm="0">
                                          <p:val>
                                            <p:strVal val="#ppt_y-#ppt_h*1.125000"/>
                                          </p:val>
                                        </p:tav>
                                        <p:tav tm="100000">
                                          <p:val>
                                            <p:strVal val="#ppt_y"/>
                                          </p:val>
                                        </p:tav>
                                      </p:tavLst>
                                    </p:anim>
                                    <p:animEffect transition="in" filter="wipe(down)">
                                      <p:cBhvr>
                                        <p:cTn id="8" dur="1000"/>
                                        <p:tgtEl>
                                          <p:spTgt spid="86"/>
                                        </p:tgtEl>
                                      </p:cBhvr>
                                    </p:animEffect>
                                  </p:childTnLst>
                                </p:cTn>
                              </p:par>
                            </p:childTnLst>
                          </p:cTn>
                        </p:par>
                      </p:childTnLst>
                    </p:cTn>
                  </p:par>
                  <p:par>
                    <p:cTn id="9" fill="hold">
                      <p:stCondLst>
                        <p:cond delay="indefinite"/>
                      </p:stCondLst>
                      <p:childTnLst>
                        <p:par>
                          <p:cTn id="10" fill="hold">
                            <p:stCondLst>
                              <p:cond delay="0"/>
                            </p:stCondLst>
                            <p:childTnLst>
                              <p:par>
                                <p:cTn id="11" presetID="49" presetClass="entr" presetSubtype="0" decel="10000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anim calcmode="lin" valueType="num">
                                      <p:cBhvr>
                                        <p:cTn id="13" dur="500" fill="hold"/>
                                        <p:tgtEl>
                                          <p:spTgt spid="21"/>
                                        </p:tgtEl>
                                        <p:attrNameLst>
                                          <p:attrName>ppt_w</p:attrName>
                                        </p:attrNameLst>
                                      </p:cBhvr>
                                      <p:tavLst>
                                        <p:tav tm="0">
                                          <p:val>
                                            <p:fltVal val="0"/>
                                          </p:val>
                                        </p:tav>
                                        <p:tav tm="100000">
                                          <p:val>
                                            <p:strVal val="#ppt_w"/>
                                          </p:val>
                                        </p:tav>
                                      </p:tavLst>
                                    </p:anim>
                                    <p:anim calcmode="lin" valueType="num">
                                      <p:cBhvr>
                                        <p:cTn id="14" dur="500" fill="hold"/>
                                        <p:tgtEl>
                                          <p:spTgt spid="21"/>
                                        </p:tgtEl>
                                        <p:attrNameLst>
                                          <p:attrName>ppt_h</p:attrName>
                                        </p:attrNameLst>
                                      </p:cBhvr>
                                      <p:tavLst>
                                        <p:tav tm="0">
                                          <p:val>
                                            <p:fltVal val="0"/>
                                          </p:val>
                                        </p:tav>
                                        <p:tav tm="100000">
                                          <p:val>
                                            <p:strVal val="#ppt_h"/>
                                          </p:val>
                                        </p:tav>
                                      </p:tavLst>
                                    </p:anim>
                                    <p:anim calcmode="lin" valueType="num">
                                      <p:cBhvr>
                                        <p:cTn id="15" dur="500" fill="hold"/>
                                        <p:tgtEl>
                                          <p:spTgt spid="21"/>
                                        </p:tgtEl>
                                        <p:attrNameLst>
                                          <p:attrName>style.rotation</p:attrName>
                                        </p:attrNameLst>
                                      </p:cBhvr>
                                      <p:tavLst>
                                        <p:tav tm="0">
                                          <p:val>
                                            <p:fltVal val="360"/>
                                          </p:val>
                                        </p:tav>
                                        <p:tav tm="100000">
                                          <p:val>
                                            <p:fltVal val="0"/>
                                          </p:val>
                                        </p:tav>
                                      </p:tavLst>
                                    </p:anim>
                                    <p:animEffect transition="in" filter="fade">
                                      <p:cBhvr>
                                        <p:cTn id="16" dur="500"/>
                                        <p:tgtEl>
                                          <p:spTgt spid="21"/>
                                        </p:tgtEl>
                                      </p:cBhvr>
                                    </p:animEffect>
                                  </p:childTnLst>
                                </p:cTn>
                              </p:par>
                            </p:childTnLst>
                          </p:cTn>
                        </p:par>
                        <p:par>
                          <p:cTn id="17" fill="hold">
                            <p:stCondLst>
                              <p:cond delay="500"/>
                            </p:stCondLst>
                            <p:childTnLst>
                              <p:par>
                                <p:cTn id="18" presetID="1" presetClass="entr" presetSubtype="0" fill="hold" grpId="0" nodeType="afterEffect">
                                  <p:stCondLst>
                                    <p:cond delay="0"/>
                                  </p:stCondLst>
                                  <p:iterate type="lt">
                                    <p:tmAbs val="100"/>
                                  </p:iterate>
                                  <p:childTnLst>
                                    <p:set>
                                      <p:cBhvr>
                                        <p:cTn id="19" dur="1" fill="hold">
                                          <p:stCondLst>
                                            <p:cond delay="0"/>
                                          </p:stCondLst>
                                        </p:cTn>
                                        <p:tgtEl>
                                          <p:spTgt spid="1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 calcmode="lin" valueType="num">
                                      <p:cBhvr>
                                        <p:cTn id="26" dur="500" fill="hold"/>
                                        <p:tgtEl>
                                          <p:spTgt spid="8"/>
                                        </p:tgtEl>
                                        <p:attrNameLst>
                                          <p:attrName>style.rotation</p:attrName>
                                        </p:attrNameLst>
                                      </p:cBhvr>
                                      <p:tavLst>
                                        <p:tav tm="0">
                                          <p:val>
                                            <p:fltVal val="360"/>
                                          </p:val>
                                        </p:tav>
                                        <p:tav tm="100000">
                                          <p:val>
                                            <p:fltVal val="0"/>
                                          </p:val>
                                        </p:tav>
                                      </p:tavLst>
                                    </p:anim>
                                    <p:animEffect transition="in" filter="fade">
                                      <p:cBhvr>
                                        <p:cTn id="27" dur="500"/>
                                        <p:tgtEl>
                                          <p:spTgt spid="8"/>
                                        </p:tgtEl>
                                      </p:cBhvr>
                                    </p:animEffect>
                                  </p:childTnLst>
                                </p:cTn>
                              </p:par>
                            </p:childTnLst>
                          </p:cTn>
                        </p:par>
                        <p:par>
                          <p:cTn id="28" fill="hold">
                            <p:stCondLst>
                              <p:cond delay="500"/>
                            </p:stCondLst>
                            <p:childTnLst>
                              <p:par>
                                <p:cTn id="29" presetID="1" presetClass="entr" presetSubtype="0" fill="hold" grpId="0" nodeType="afterEffect">
                                  <p:stCondLst>
                                    <p:cond delay="0"/>
                                  </p:stCondLst>
                                  <p:iterate type="lt">
                                    <p:tmAbs val="100"/>
                                  </p:iterate>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7" grpId="0"/>
      <p:bldP spid="8"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 name="组合 85">
            <a:extLst>
              <a:ext uri="{FF2B5EF4-FFF2-40B4-BE49-F238E27FC236}">
                <a16:creationId xmlns:a16="http://schemas.microsoft.com/office/drawing/2014/main" xmlns="" id="{1F4718AB-B02C-47ED-B7FE-37D4FB94832A}"/>
              </a:ext>
            </a:extLst>
          </p:cNvPr>
          <p:cNvGrpSpPr/>
          <p:nvPr/>
        </p:nvGrpSpPr>
        <p:grpSpPr>
          <a:xfrm>
            <a:off x="228600" y="561975"/>
            <a:ext cx="4343402" cy="323165"/>
            <a:chOff x="424117" y="898245"/>
            <a:chExt cx="5791202" cy="430886"/>
          </a:xfrm>
        </p:grpSpPr>
        <p:sp>
          <p:nvSpPr>
            <p:cNvPr id="87" name="平行四边形 86">
              <a:extLst>
                <a:ext uri="{FF2B5EF4-FFF2-40B4-BE49-F238E27FC236}">
                  <a16:creationId xmlns:a16="http://schemas.microsoft.com/office/drawing/2014/main" xmlns="" id="{B6D29C44-AB55-495F-AC4E-E535B9828492}"/>
                </a:ext>
              </a:extLst>
            </p:cNvPr>
            <p:cNvSpPr/>
            <p:nvPr/>
          </p:nvSpPr>
          <p:spPr>
            <a:xfrm>
              <a:off x="424117" y="898245"/>
              <a:ext cx="697282" cy="387090"/>
            </a:xfrm>
            <a:prstGeom prst="parallelogram">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50" dirty="0">
                  <a:latin typeface="Impact" panose="020B0806030902050204" pitchFamily="34" charset="0"/>
                </a:rPr>
                <a:t>02</a:t>
              </a:r>
              <a:endParaRPr lang="zh-CN" altLang="en-US" sz="1650" dirty="0">
                <a:latin typeface="Impact" panose="020B0806030902050204" pitchFamily="34" charset="0"/>
              </a:endParaRPr>
            </a:p>
          </p:txBody>
        </p:sp>
        <p:sp>
          <p:nvSpPr>
            <p:cNvPr id="88" name="文本框 87">
              <a:extLst>
                <a:ext uri="{FF2B5EF4-FFF2-40B4-BE49-F238E27FC236}">
                  <a16:creationId xmlns:a16="http://schemas.microsoft.com/office/drawing/2014/main" xmlns="" id="{CC33A30A-F2EA-45FE-BE7F-09C551F9F845}"/>
                </a:ext>
              </a:extLst>
            </p:cNvPr>
            <p:cNvSpPr txBox="1"/>
            <p:nvPr/>
          </p:nvSpPr>
          <p:spPr>
            <a:xfrm>
              <a:off x="1121400" y="898245"/>
              <a:ext cx="5093919" cy="430886"/>
            </a:xfrm>
            <a:prstGeom prst="rect">
              <a:avLst/>
            </a:prstGeom>
            <a:noFill/>
          </p:spPr>
          <p:txBody>
            <a:bodyPr wrap="square" rtlCol="0">
              <a:spAutoFit/>
            </a:bodyPr>
            <a:lstStyle/>
            <a:p>
              <a:r>
                <a:rPr lang="en-US" altLang="zh-CN" sz="1500" b="1" dirty="0"/>
                <a:t>IPv6</a:t>
              </a:r>
              <a:r>
                <a:rPr lang="zh-CN" altLang="en-US" sz="1500" b="1" dirty="0"/>
                <a:t>数据报的扩展首部</a:t>
              </a:r>
            </a:p>
          </p:txBody>
        </p:sp>
      </p:grpSp>
      <p:sp>
        <p:nvSpPr>
          <p:cNvPr id="19" name="íşlïḍè">
            <a:extLst>
              <a:ext uri="{FF2B5EF4-FFF2-40B4-BE49-F238E27FC236}">
                <a16:creationId xmlns:a16="http://schemas.microsoft.com/office/drawing/2014/main" xmlns="" id="{34337876-6EDD-D6C4-E4DD-A7DC2889641D}"/>
              </a:ext>
            </a:extLst>
          </p:cNvPr>
          <p:cNvSpPr txBox="1"/>
          <p:nvPr/>
        </p:nvSpPr>
        <p:spPr>
          <a:xfrm>
            <a:off x="1015760" y="913627"/>
            <a:ext cx="7899640" cy="300083"/>
          </a:xfrm>
          <a:prstGeom prst="rect">
            <a:avLst/>
          </a:prstGeom>
          <a:noFill/>
        </p:spPr>
        <p:txBody>
          <a:bodyPr wrap="square" lIns="68580" tIns="34290" rIns="68580" bIns="34290" anchor="ctr">
            <a:noAutofit/>
          </a:bodyPr>
          <a:lstStyle/>
          <a:p>
            <a:r>
              <a:rPr lang="zh-CN" altLang="en-US" sz="1350" b="1" dirty="0"/>
              <a:t>在</a:t>
            </a:r>
            <a:r>
              <a:rPr lang="en-US" altLang="zh-CN" sz="1350" b="1" dirty="0"/>
              <a:t>[RFC 2460]</a:t>
            </a:r>
            <a:r>
              <a:rPr lang="zh-CN" altLang="en-US" sz="1350" b="1" dirty="0"/>
              <a:t>中定义了以下六种扩展首部：</a:t>
            </a:r>
            <a:endParaRPr lang="en-US" altLang="zh-CN" sz="1350" b="1" dirty="0"/>
          </a:p>
        </p:txBody>
      </p:sp>
      <p:sp>
        <p:nvSpPr>
          <p:cNvPr id="21" name="矩形 20">
            <a:extLst>
              <a:ext uri="{FF2B5EF4-FFF2-40B4-BE49-F238E27FC236}">
                <a16:creationId xmlns:a16="http://schemas.microsoft.com/office/drawing/2014/main" xmlns="" id="{15B4C79C-3B59-BDA5-E4E3-B99741FB7ECC}"/>
              </a:ext>
            </a:extLst>
          </p:cNvPr>
          <p:cNvSpPr/>
          <p:nvPr/>
        </p:nvSpPr>
        <p:spPr>
          <a:xfrm>
            <a:off x="823029" y="967928"/>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6" name="文本框 5">
            <a:extLst>
              <a:ext uri="{FF2B5EF4-FFF2-40B4-BE49-F238E27FC236}">
                <a16:creationId xmlns:a16="http://schemas.microsoft.com/office/drawing/2014/main" xmlns="" id="{7E8A1774-1381-0221-C5F3-71B77A76A156}"/>
              </a:ext>
            </a:extLst>
          </p:cNvPr>
          <p:cNvSpPr txBox="1"/>
          <p:nvPr/>
        </p:nvSpPr>
        <p:spPr>
          <a:xfrm>
            <a:off x="1008478" y="1319580"/>
            <a:ext cx="541618" cy="338554"/>
          </a:xfrm>
          <a:prstGeom prst="rect">
            <a:avLst/>
          </a:prstGeom>
          <a:noFill/>
        </p:spPr>
        <p:txBody>
          <a:bodyPr wrap="square" rtlCol="0">
            <a:spAutoFit/>
          </a:bodyPr>
          <a:lstStyle/>
          <a:p>
            <a:r>
              <a:rPr lang="zh-CN" altLang="en-US" sz="1600" b="1" dirty="0">
                <a:latin typeface="Arial Black" panose="020B0A04020102020204" pitchFamily="34" charset="0"/>
              </a:rPr>
              <a:t>（</a:t>
            </a:r>
            <a:r>
              <a:rPr lang="en-US" altLang="zh-CN" sz="1600" b="1" dirty="0">
                <a:latin typeface="Arial Black" panose="020B0A04020102020204" pitchFamily="34" charset="0"/>
              </a:rPr>
              <a:t>1</a:t>
            </a:r>
            <a:r>
              <a:rPr lang="zh-CN" altLang="en-US" sz="1600" b="1" dirty="0">
                <a:latin typeface="Arial Black" panose="020B0A04020102020204" pitchFamily="34" charset="0"/>
              </a:rPr>
              <a:t>）</a:t>
            </a:r>
          </a:p>
        </p:txBody>
      </p:sp>
      <p:sp>
        <p:nvSpPr>
          <p:cNvPr id="9" name="矩形 8">
            <a:extLst>
              <a:ext uri="{FF2B5EF4-FFF2-40B4-BE49-F238E27FC236}">
                <a16:creationId xmlns:a16="http://schemas.microsoft.com/office/drawing/2014/main" xmlns="" id="{A8D01153-D85C-3AFC-371F-4130E19157A3}"/>
              </a:ext>
            </a:extLst>
          </p:cNvPr>
          <p:cNvSpPr/>
          <p:nvPr/>
        </p:nvSpPr>
        <p:spPr>
          <a:xfrm>
            <a:off x="1813142" y="1365746"/>
            <a:ext cx="1564189" cy="300083"/>
          </a:xfrm>
          <a:prstGeom prst="rect">
            <a:avLst/>
          </a:prstGeom>
          <a:ln>
            <a:tailEnd type="non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1350" b="1" dirty="0"/>
              <a:t>逐跳选项</a:t>
            </a:r>
          </a:p>
        </p:txBody>
      </p:sp>
      <p:sp>
        <p:nvSpPr>
          <p:cNvPr id="20" name="文本框 19">
            <a:extLst>
              <a:ext uri="{FF2B5EF4-FFF2-40B4-BE49-F238E27FC236}">
                <a16:creationId xmlns:a16="http://schemas.microsoft.com/office/drawing/2014/main" xmlns="" id="{15C5AF55-A2A4-EBB2-D814-2C89FEF98363}"/>
              </a:ext>
            </a:extLst>
          </p:cNvPr>
          <p:cNvSpPr txBox="1"/>
          <p:nvPr/>
        </p:nvSpPr>
        <p:spPr>
          <a:xfrm>
            <a:off x="1008478" y="1706095"/>
            <a:ext cx="541618" cy="338554"/>
          </a:xfrm>
          <a:prstGeom prst="rect">
            <a:avLst/>
          </a:prstGeom>
          <a:noFill/>
        </p:spPr>
        <p:txBody>
          <a:bodyPr wrap="square" rtlCol="0">
            <a:spAutoFit/>
          </a:bodyPr>
          <a:lstStyle/>
          <a:p>
            <a:r>
              <a:rPr lang="zh-CN" altLang="en-US" sz="1600" b="1" dirty="0">
                <a:latin typeface="Arial Black" panose="020B0A04020102020204" pitchFamily="34" charset="0"/>
              </a:rPr>
              <a:t>（</a:t>
            </a:r>
            <a:r>
              <a:rPr lang="en-US" altLang="zh-CN" sz="1600" b="1" dirty="0">
                <a:latin typeface="Arial Black" panose="020B0A04020102020204" pitchFamily="34" charset="0"/>
              </a:rPr>
              <a:t>2</a:t>
            </a:r>
            <a:r>
              <a:rPr lang="zh-CN" altLang="en-US" sz="1600" b="1" dirty="0">
                <a:latin typeface="Arial Black" panose="020B0A04020102020204" pitchFamily="34" charset="0"/>
              </a:rPr>
              <a:t>）</a:t>
            </a:r>
          </a:p>
        </p:txBody>
      </p:sp>
      <p:sp>
        <p:nvSpPr>
          <p:cNvPr id="22" name="矩形 21">
            <a:extLst>
              <a:ext uri="{FF2B5EF4-FFF2-40B4-BE49-F238E27FC236}">
                <a16:creationId xmlns:a16="http://schemas.microsoft.com/office/drawing/2014/main" xmlns="" id="{226C976D-0AC9-BDFA-2996-AE4A46DBBE62}"/>
              </a:ext>
            </a:extLst>
          </p:cNvPr>
          <p:cNvSpPr/>
          <p:nvPr/>
        </p:nvSpPr>
        <p:spPr>
          <a:xfrm>
            <a:off x="1813142" y="1752261"/>
            <a:ext cx="1564189" cy="300083"/>
          </a:xfrm>
          <a:prstGeom prst="rect">
            <a:avLst/>
          </a:prstGeom>
          <a:ln>
            <a:tailEnd type="non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1350" b="1" dirty="0"/>
              <a:t>路由选择</a:t>
            </a:r>
          </a:p>
        </p:txBody>
      </p:sp>
      <p:sp>
        <p:nvSpPr>
          <p:cNvPr id="24" name="文本框 23">
            <a:extLst>
              <a:ext uri="{FF2B5EF4-FFF2-40B4-BE49-F238E27FC236}">
                <a16:creationId xmlns:a16="http://schemas.microsoft.com/office/drawing/2014/main" xmlns="" id="{6C233F2F-116C-0F2A-2BF8-39F15254CEF3}"/>
              </a:ext>
            </a:extLst>
          </p:cNvPr>
          <p:cNvSpPr txBox="1"/>
          <p:nvPr/>
        </p:nvSpPr>
        <p:spPr>
          <a:xfrm>
            <a:off x="1008478" y="2092610"/>
            <a:ext cx="541618" cy="338554"/>
          </a:xfrm>
          <a:prstGeom prst="rect">
            <a:avLst/>
          </a:prstGeom>
          <a:noFill/>
        </p:spPr>
        <p:txBody>
          <a:bodyPr wrap="square" rtlCol="0">
            <a:spAutoFit/>
          </a:bodyPr>
          <a:lstStyle/>
          <a:p>
            <a:r>
              <a:rPr lang="zh-CN" altLang="en-US" sz="1600" b="1" dirty="0">
                <a:latin typeface="Arial Black" panose="020B0A04020102020204" pitchFamily="34" charset="0"/>
              </a:rPr>
              <a:t>（</a:t>
            </a:r>
            <a:r>
              <a:rPr lang="en-US" altLang="zh-CN" sz="1600" b="1" dirty="0">
                <a:latin typeface="Arial Black" panose="020B0A04020102020204" pitchFamily="34" charset="0"/>
              </a:rPr>
              <a:t>3</a:t>
            </a:r>
            <a:r>
              <a:rPr lang="zh-CN" altLang="en-US" sz="1600" b="1" dirty="0">
                <a:latin typeface="Arial Black" panose="020B0A04020102020204" pitchFamily="34" charset="0"/>
              </a:rPr>
              <a:t>）</a:t>
            </a:r>
          </a:p>
        </p:txBody>
      </p:sp>
      <p:sp>
        <p:nvSpPr>
          <p:cNvPr id="25" name="矩形 24">
            <a:extLst>
              <a:ext uri="{FF2B5EF4-FFF2-40B4-BE49-F238E27FC236}">
                <a16:creationId xmlns:a16="http://schemas.microsoft.com/office/drawing/2014/main" xmlns="" id="{536F2BD8-88C6-6A59-0755-0E48EB392B7B}"/>
              </a:ext>
            </a:extLst>
          </p:cNvPr>
          <p:cNvSpPr/>
          <p:nvPr/>
        </p:nvSpPr>
        <p:spPr>
          <a:xfrm>
            <a:off x="1813142" y="2138776"/>
            <a:ext cx="1564189" cy="300083"/>
          </a:xfrm>
          <a:prstGeom prst="rect">
            <a:avLst/>
          </a:prstGeom>
          <a:ln>
            <a:tailEnd type="non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1350" b="1" dirty="0"/>
              <a:t>分片</a:t>
            </a:r>
          </a:p>
        </p:txBody>
      </p:sp>
      <p:sp>
        <p:nvSpPr>
          <p:cNvPr id="27" name="文本框 26">
            <a:extLst>
              <a:ext uri="{FF2B5EF4-FFF2-40B4-BE49-F238E27FC236}">
                <a16:creationId xmlns:a16="http://schemas.microsoft.com/office/drawing/2014/main" xmlns="" id="{B36F3714-F185-8B26-157F-EA622AB8C804}"/>
              </a:ext>
            </a:extLst>
          </p:cNvPr>
          <p:cNvSpPr txBox="1"/>
          <p:nvPr/>
        </p:nvSpPr>
        <p:spPr>
          <a:xfrm>
            <a:off x="1008478" y="2479124"/>
            <a:ext cx="541618" cy="338554"/>
          </a:xfrm>
          <a:prstGeom prst="rect">
            <a:avLst/>
          </a:prstGeom>
          <a:noFill/>
        </p:spPr>
        <p:txBody>
          <a:bodyPr wrap="square" rtlCol="0">
            <a:spAutoFit/>
          </a:bodyPr>
          <a:lstStyle/>
          <a:p>
            <a:r>
              <a:rPr lang="zh-CN" altLang="en-US" sz="1600" b="1" dirty="0">
                <a:latin typeface="Arial Black" panose="020B0A04020102020204" pitchFamily="34" charset="0"/>
              </a:rPr>
              <a:t>（</a:t>
            </a:r>
            <a:r>
              <a:rPr lang="en-US" altLang="zh-CN" sz="1600" b="1" dirty="0">
                <a:latin typeface="Arial Black" panose="020B0A04020102020204" pitchFamily="34" charset="0"/>
              </a:rPr>
              <a:t>4</a:t>
            </a:r>
            <a:r>
              <a:rPr lang="zh-CN" altLang="en-US" sz="1600" b="1" dirty="0">
                <a:latin typeface="Arial Black" panose="020B0A04020102020204" pitchFamily="34" charset="0"/>
              </a:rPr>
              <a:t>）</a:t>
            </a:r>
          </a:p>
        </p:txBody>
      </p:sp>
      <p:sp>
        <p:nvSpPr>
          <p:cNvPr id="28" name="矩形 27">
            <a:extLst>
              <a:ext uri="{FF2B5EF4-FFF2-40B4-BE49-F238E27FC236}">
                <a16:creationId xmlns:a16="http://schemas.microsoft.com/office/drawing/2014/main" xmlns="" id="{9D789C2A-62EE-492D-4CAB-33631FDDC24B}"/>
              </a:ext>
            </a:extLst>
          </p:cNvPr>
          <p:cNvSpPr/>
          <p:nvPr/>
        </p:nvSpPr>
        <p:spPr>
          <a:xfrm>
            <a:off x="1813142" y="2525290"/>
            <a:ext cx="1564189" cy="300083"/>
          </a:xfrm>
          <a:prstGeom prst="rect">
            <a:avLst/>
          </a:prstGeom>
          <a:ln>
            <a:tailEnd type="non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1350" b="1" dirty="0"/>
              <a:t>鉴别</a:t>
            </a:r>
          </a:p>
        </p:txBody>
      </p:sp>
      <p:sp>
        <p:nvSpPr>
          <p:cNvPr id="30" name="文本框 29">
            <a:extLst>
              <a:ext uri="{FF2B5EF4-FFF2-40B4-BE49-F238E27FC236}">
                <a16:creationId xmlns:a16="http://schemas.microsoft.com/office/drawing/2014/main" xmlns="" id="{F810B08C-CE9C-D675-0BA8-BDDEF615830A}"/>
              </a:ext>
            </a:extLst>
          </p:cNvPr>
          <p:cNvSpPr txBox="1"/>
          <p:nvPr/>
        </p:nvSpPr>
        <p:spPr>
          <a:xfrm>
            <a:off x="1008478" y="2865639"/>
            <a:ext cx="541618" cy="338554"/>
          </a:xfrm>
          <a:prstGeom prst="rect">
            <a:avLst/>
          </a:prstGeom>
          <a:noFill/>
        </p:spPr>
        <p:txBody>
          <a:bodyPr wrap="square" rtlCol="0">
            <a:spAutoFit/>
          </a:bodyPr>
          <a:lstStyle/>
          <a:p>
            <a:r>
              <a:rPr lang="zh-CN" altLang="en-US" sz="1600" b="1" dirty="0">
                <a:latin typeface="Arial Black" panose="020B0A04020102020204" pitchFamily="34" charset="0"/>
              </a:rPr>
              <a:t>（</a:t>
            </a:r>
            <a:r>
              <a:rPr lang="en-US" altLang="zh-CN" sz="1600" b="1" dirty="0">
                <a:latin typeface="Arial Black" panose="020B0A04020102020204" pitchFamily="34" charset="0"/>
              </a:rPr>
              <a:t>5</a:t>
            </a:r>
            <a:r>
              <a:rPr lang="zh-CN" altLang="en-US" sz="1600" b="1" dirty="0">
                <a:latin typeface="Arial Black" panose="020B0A04020102020204" pitchFamily="34" charset="0"/>
              </a:rPr>
              <a:t>）</a:t>
            </a:r>
          </a:p>
        </p:txBody>
      </p:sp>
      <p:sp>
        <p:nvSpPr>
          <p:cNvPr id="31" name="矩形 30">
            <a:extLst>
              <a:ext uri="{FF2B5EF4-FFF2-40B4-BE49-F238E27FC236}">
                <a16:creationId xmlns:a16="http://schemas.microsoft.com/office/drawing/2014/main" xmlns="" id="{EDE9E0E9-0FC0-86BB-0BDF-22FCDF7CB003}"/>
              </a:ext>
            </a:extLst>
          </p:cNvPr>
          <p:cNvSpPr/>
          <p:nvPr/>
        </p:nvSpPr>
        <p:spPr>
          <a:xfrm>
            <a:off x="1813142" y="2911805"/>
            <a:ext cx="1564189" cy="300083"/>
          </a:xfrm>
          <a:prstGeom prst="rect">
            <a:avLst/>
          </a:prstGeom>
          <a:ln>
            <a:tailEnd type="non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1350" b="1" dirty="0"/>
              <a:t>封装安全有效载荷</a:t>
            </a:r>
          </a:p>
        </p:txBody>
      </p:sp>
      <p:sp>
        <p:nvSpPr>
          <p:cNvPr id="33" name="文本框 32">
            <a:extLst>
              <a:ext uri="{FF2B5EF4-FFF2-40B4-BE49-F238E27FC236}">
                <a16:creationId xmlns:a16="http://schemas.microsoft.com/office/drawing/2014/main" xmlns="" id="{789B3DCD-B9E7-0F1C-F153-FF9FC38A62E8}"/>
              </a:ext>
            </a:extLst>
          </p:cNvPr>
          <p:cNvSpPr txBox="1"/>
          <p:nvPr/>
        </p:nvSpPr>
        <p:spPr>
          <a:xfrm>
            <a:off x="1008478" y="3252155"/>
            <a:ext cx="541618" cy="338554"/>
          </a:xfrm>
          <a:prstGeom prst="rect">
            <a:avLst/>
          </a:prstGeom>
          <a:noFill/>
        </p:spPr>
        <p:txBody>
          <a:bodyPr wrap="square" rtlCol="0">
            <a:spAutoFit/>
          </a:bodyPr>
          <a:lstStyle/>
          <a:p>
            <a:r>
              <a:rPr lang="zh-CN" altLang="en-US" sz="1600" b="1" dirty="0">
                <a:latin typeface="Arial Black" panose="020B0A04020102020204" pitchFamily="34" charset="0"/>
              </a:rPr>
              <a:t>（</a:t>
            </a:r>
            <a:r>
              <a:rPr lang="en-US" altLang="zh-CN" sz="1600" b="1" dirty="0">
                <a:latin typeface="Arial Black" panose="020B0A04020102020204" pitchFamily="34" charset="0"/>
              </a:rPr>
              <a:t>6</a:t>
            </a:r>
            <a:r>
              <a:rPr lang="zh-CN" altLang="en-US" sz="1600" b="1" dirty="0">
                <a:latin typeface="Arial Black" panose="020B0A04020102020204" pitchFamily="34" charset="0"/>
              </a:rPr>
              <a:t>）</a:t>
            </a:r>
          </a:p>
        </p:txBody>
      </p:sp>
      <p:sp>
        <p:nvSpPr>
          <p:cNvPr id="34" name="矩形 33">
            <a:extLst>
              <a:ext uri="{FF2B5EF4-FFF2-40B4-BE49-F238E27FC236}">
                <a16:creationId xmlns:a16="http://schemas.microsoft.com/office/drawing/2014/main" xmlns="" id="{DC6BB4A4-0E0F-3DAB-B442-FE081B374BF7}"/>
              </a:ext>
            </a:extLst>
          </p:cNvPr>
          <p:cNvSpPr/>
          <p:nvPr/>
        </p:nvSpPr>
        <p:spPr>
          <a:xfrm>
            <a:off x="1813142" y="3298321"/>
            <a:ext cx="1564189" cy="300083"/>
          </a:xfrm>
          <a:prstGeom prst="rect">
            <a:avLst/>
          </a:prstGeom>
          <a:ln>
            <a:tailEnd type="none"/>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zh-CN" altLang="en-US" sz="1350" b="1" dirty="0"/>
              <a:t>目的站选项</a:t>
            </a:r>
          </a:p>
        </p:txBody>
      </p:sp>
      <p:sp>
        <p:nvSpPr>
          <p:cNvPr id="35" name="íşlïḍè">
            <a:extLst>
              <a:ext uri="{FF2B5EF4-FFF2-40B4-BE49-F238E27FC236}">
                <a16:creationId xmlns:a16="http://schemas.microsoft.com/office/drawing/2014/main" xmlns="" id="{CB476095-1799-FD37-DED6-5A35D8BF86D8}"/>
              </a:ext>
            </a:extLst>
          </p:cNvPr>
          <p:cNvSpPr txBox="1"/>
          <p:nvPr/>
        </p:nvSpPr>
        <p:spPr>
          <a:xfrm>
            <a:off x="1014327" y="3686654"/>
            <a:ext cx="7899640" cy="300083"/>
          </a:xfrm>
          <a:prstGeom prst="rect">
            <a:avLst/>
          </a:prstGeom>
          <a:noFill/>
        </p:spPr>
        <p:txBody>
          <a:bodyPr wrap="square" lIns="68580" tIns="34290" rIns="68580" bIns="34290" anchor="ctr">
            <a:noAutofit/>
          </a:bodyPr>
          <a:lstStyle/>
          <a:p>
            <a:r>
              <a:rPr lang="zh-CN" altLang="en-US" sz="1350" b="1" dirty="0">
                <a:solidFill>
                  <a:schemeClr val="accent1">
                    <a:lumMod val="75000"/>
                  </a:schemeClr>
                </a:solidFill>
              </a:rPr>
              <a:t>每一个扩展首部都由若干个字段组成</a:t>
            </a:r>
            <a:r>
              <a:rPr lang="zh-CN" altLang="en-US" sz="1350" b="1" dirty="0"/>
              <a:t>，它们的长度也各不相同。</a:t>
            </a:r>
            <a:endParaRPr lang="en-US" altLang="zh-CN" sz="1350" b="1" dirty="0"/>
          </a:p>
        </p:txBody>
      </p:sp>
      <p:sp>
        <p:nvSpPr>
          <p:cNvPr id="36" name="矩形 35">
            <a:extLst>
              <a:ext uri="{FF2B5EF4-FFF2-40B4-BE49-F238E27FC236}">
                <a16:creationId xmlns:a16="http://schemas.microsoft.com/office/drawing/2014/main" xmlns="" id="{BFC438C9-660E-947F-5C72-6CDDBAAEC3B4}"/>
              </a:ext>
            </a:extLst>
          </p:cNvPr>
          <p:cNvSpPr/>
          <p:nvPr/>
        </p:nvSpPr>
        <p:spPr>
          <a:xfrm>
            <a:off x="821596" y="3740954"/>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7" name="íşlïḍè">
            <a:extLst>
              <a:ext uri="{FF2B5EF4-FFF2-40B4-BE49-F238E27FC236}">
                <a16:creationId xmlns:a16="http://schemas.microsoft.com/office/drawing/2014/main" xmlns="" id="{5D528BA8-A92F-0829-6AEC-CA5DDD94BE92}"/>
              </a:ext>
            </a:extLst>
          </p:cNvPr>
          <p:cNvSpPr txBox="1"/>
          <p:nvPr/>
        </p:nvSpPr>
        <p:spPr>
          <a:xfrm>
            <a:off x="1014045" y="4024906"/>
            <a:ext cx="7899640" cy="500381"/>
          </a:xfrm>
          <a:prstGeom prst="rect">
            <a:avLst/>
          </a:prstGeom>
          <a:noFill/>
        </p:spPr>
        <p:txBody>
          <a:bodyPr wrap="square" lIns="68580" tIns="34290" rIns="68580" bIns="34290" anchor="ctr">
            <a:noAutofit/>
          </a:bodyPr>
          <a:lstStyle/>
          <a:p>
            <a:r>
              <a:rPr lang="zh-CN" altLang="en-US" sz="1350" b="1" dirty="0">
                <a:solidFill>
                  <a:schemeClr val="accent1">
                    <a:lumMod val="75000"/>
                  </a:schemeClr>
                </a:solidFill>
              </a:rPr>
              <a:t>所有扩展首部中的第一个字段都是</a:t>
            </a:r>
            <a:r>
              <a:rPr lang="en-US" altLang="zh-CN" sz="1350" b="1" dirty="0">
                <a:solidFill>
                  <a:schemeClr val="accent1">
                    <a:lumMod val="75000"/>
                  </a:schemeClr>
                </a:solidFill>
              </a:rPr>
              <a:t>8</a:t>
            </a:r>
            <a:r>
              <a:rPr lang="zh-CN" altLang="en-US" sz="1350" b="1" dirty="0">
                <a:solidFill>
                  <a:schemeClr val="accent1">
                    <a:lumMod val="75000"/>
                  </a:schemeClr>
                </a:solidFill>
              </a:rPr>
              <a:t>比特的下一个首部字段。</a:t>
            </a:r>
            <a:r>
              <a:rPr lang="zh-CN" altLang="en-US" sz="1350" b="1" dirty="0"/>
              <a:t>该字段的值指出在该扩展首部后面是何种扩展首部。</a:t>
            </a:r>
            <a:endParaRPr lang="en-US" altLang="zh-CN" sz="1350" b="1" dirty="0"/>
          </a:p>
        </p:txBody>
      </p:sp>
      <p:sp>
        <p:nvSpPr>
          <p:cNvPr id="38" name="矩形 37">
            <a:extLst>
              <a:ext uri="{FF2B5EF4-FFF2-40B4-BE49-F238E27FC236}">
                <a16:creationId xmlns:a16="http://schemas.microsoft.com/office/drawing/2014/main" xmlns="" id="{0BCBAC01-392A-4EA1-72A5-75DA20F31993}"/>
              </a:ext>
            </a:extLst>
          </p:cNvPr>
          <p:cNvSpPr/>
          <p:nvPr/>
        </p:nvSpPr>
        <p:spPr>
          <a:xfrm>
            <a:off x="821314" y="4079207"/>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íşlïḍè">
            <a:extLst>
              <a:ext uri="{FF2B5EF4-FFF2-40B4-BE49-F238E27FC236}">
                <a16:creationId xmlns:a16="http://schemas.microsoft.com/office/drawing/2014/main" xmlns="" id="{C3B176F9-404B-47E8-C4B5-CE7E56125C4D}"/>
              </a:ext>
            </a:extLst>
          </p:cNvPr>
          <p:cNvSpPr txBox="1"/>
          <p:nvPr/>
        </p:nvSpPr>
        <p:spPr>
          <a:xfrm>
            <a:off x="1013481" y="4520141"/>
            <a:ext cx="7899640" cy="300083"/>
          </a:xfrm>
          <a:prstGeom prst="rect">
            <a:avLst/>
          </a:prstGeom>
          <a:noFill/>
        </p:spPr>
        <p:txBody>
          <a:bodyPr wrap="square" lIns="68580" tIns="34290" rIns="68580" bIns="34290" anchor="ctr">
            <a:noAutofit/>
          </a:bodyPr>
          <a:lstStyle/>
          <a:p>
            <a:r>
              <a:rPr lang="zh-CN" altLang="en-US" sz="1350" b="1" dirty="0"/>
              <a:t>当使用多个扩展首部时，</a:t>
            </a:r>
            <a:r>
              <a:rPr lang="zh-CN" altLang="en-US" sz="1350" b="1" dirty="0">
                <a:solidFill>
                  <a:schemeClr val="accent1">
                    <a:lumMod val="75000"/>
                  </a:schemeClr>
                </a:solidFill>
              </a:rPr>
              <a:t>应按以上的先后顺序出现</a:t>
            </a:r>
            <a:r>
              <a:rPr lang="zh-CN" altLang="en-US" sz="1350" b="1" dirty="0"/>
              <a:t>。</a:t>
            </a:r>
            <a:endParaRPr lang="en-US" altLang="zh-CN" sz="1350" b="1" dirty="0"/>
          </a:p>
        </p:txBody>
      </p:sp>
      <p:sp>
        <p:nvSpPr>
          <p:cNvPr id="40" name="矩形 39">
            <a:extLst>
              <a:ext uri="{FF2B5EF4-FFF2-40B4-BE49-F238E27FC236}">
                <a16:creationId xmlns:a16="http://schemas.microsoft.com/office/drawing/2014/main" xmlns="" id="{A665A07B-7B8F-FE1A-58B8-AE985EAE1F11}"/>
              </a:ext>
            </a:extLst>
          </p:cNvPr>
          <p:cNvSpPr/>
          <p:nvPr/>
        </p:nvSpPr>
        <p:spPr>
          <a:xfrm>
            <a:off x="820750" y="4574441"/>
            <a:ext cx="185450" cy="192732"/>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custDataLst>
      <p:tags r:id="rId1"/>
    </p:custDataLst>
    <p:extLst>
      <p:ext uri="{BB962C8B-B14F-4D97-AF65-F5344CB8AC3E}">
        <p14:creationId xmlns:p14="http://schemas.microsoft.com/office/powerpoint/2010/main" val="845509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 calcmode="lin" valueType="num">
                                      <p:cBhvr>
                                        <p:cTn id="9" dur="500" fill="hold"/>
                                        <p:tgtEl>
                                          <p:spTgt spid="21"/>
                                        </p:tgtEl>
                                        <p:attrNameLst>
                                          <p:attrName>style.rotation</p:attrName>
                                        </p:attrNameLst>
                                      </p:cBhvr>
                                      <p:tavLst>
                                        <p:tav tm="0">
                                          <p:val>
                                            <p:fltVal val="360"/>
                                          </p:val>
                                        </p:tav>
                                        <p:tav tm="100000">
                                          <p:val>
                                            <p:fltVal val="0"/>
                                          </p:val>
                                        </p:tav>
                                      </p:tavLst>
                                    </p:anim>
                                    <p:animEffect transition="in" filter="fade">
                                      <p:cBhvr>
                                        <p:cTn id="10" dur="500"/>
                                        <p:tgtEl>
                                          <p:spTgt spid="21"/>
                                        </p:tgtEl>
                                      </p:cBhvr>
                                    </p:animEffect>
                                  </p:childTnLst>
                                </p:cTn>
                              </p:par>
                            </p:childTnLst>
                          </p:cTn>
                        </p:par>
                        <p:par>
                          <p:cTn id="11" fill="hold">
                            <p:stCondLst>
                              <p:cond delay="500"/>
                            </p:stCondLst>
                            <p:childTnLst>
                              <p:par>
                                <p:cTn id="12" presetID="1" presetClass="entr" presetSubtype="0" fill="hold" grpId="0" nodeType="afterEffect">
                                  <p:stCondLst>
                                    <p:cond delay="0"/>
                                  </p:stCondLst>
                                  <p:iterate type="lt">
                                    <p:tmAbs val="100"/>
                                  </p:iterate>
                                  <p:childTnLst>
                                    <p:set>
                                      <p:cBhvr>
                                        <p:cTn id="13" dur="1" fill="hold">
                                          <p:stCondLst>
                                            <p:cond delay="0"/>
                                          </p:stCondLst>
                                        </p:cTn>
                                        <p:tgtEl>
                                          <p:spTgt spid="1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p:cTn id="18" dur="500" fill="hold"/>
                                        <p:tgtEl>
                                          <p:spTgt spid="6"/>
                                        </p:tgtEl>
                                        <p:attrNameLst>
                                          <p:attrName>ppt_w</p:attrName>
                                        </p:attrNameLst>
                                      </p:cBhvr>
                                      <p:tavLst>
                                        <p:tav tm="0">
                                          <p:val>
                                            <p:fltVal val="0"/>
                                          </p:val>
                                        </p:tav>
                                        <p:tav tm="100000">
                                          <p:val>
                                            <p:strVal val="#ppt_w"/>
                                          </p:val>
                                        </p:tav>
                                      </p:tavLst>
                                    </p:anim>
                                    <p:anim calcmode="lin" valueType="num">
                                      <p:cBhvr>
                                        <p:cTn id="19" dur="500" fill="hold"/>
                                        <p:tgtEl>
                                          <p:spTgt spid="6"/>
                                        </p:tgtEl>
                                        <p:attrNameLst>
                                          <p:attrName>ppt_h</p:attrName>
                                        </p:attrNameLst>
                                      </p:cBhvr>
                                      <p:tavLst>
                                        <p:tav tm="0">
                                          <p:val>
                                            <p:fltVal val="0"/>
                                          </p:val>
                                        </p:tav>
                                        <p:tav tm="100000">
                                          <p:val>
                                            <p:strVal val="#ppt_h"/>
                                          </p:val>
                                        </p:tav>
                                      </p:tavLst>
                                    </p:anim>
                                    <p:animEffect transition="in" filter="fade">
                                      <p:cBhvr>
                                        <p:cTn id="20" dur="500"/>
                                        <p:tgtEl>
                                          <p:spTgt spid="6"/>
                                        </p:tgtEl>
                                      </p:cBhvr>
                                    </p:animEffect>
                                  </p:childTnLst>
                                </p:cTn>
                              </p:par>
                            </p:childTnLst>
                          </p:cTn>
                        </p:par>
                        <p:par>
                          <p:cTn id="21" fill="hold">
                            <p:stCondLst>
                              <p:cond delay="500"/>
                            </p:stCondLst>
                            <p:childTnLst>
                              <p:par>
                                <p:cTn id="22" presetID="1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p:tgtEl>
                                          <p:spTgt spid="9"/>
                                        </p:tgtEl>
                                        <p:attrNameLst>
                                          <p:attrName>ppt_x</p:attrName>
                                        </p:attrNameLst>
                                      </p:cBhvr>
                                      <p:tavLst>
                                        <p:tav tm="0">
                                          <p:val>
                                            <p:strVal val="#ppt_x-#ppt_w*1.125000"/>
                                          </p:val>
                                        </p:tav>
                                        <p:tav tm="100000">
                                          <p:val>
                                            <p:strVal val="#ppt_x"/>
                                          </p:val>
                                        </p:tav>
                                      </p:tavLst>
                                    </p:anim>
                                    <p:animEffect transition="in" filter="wipe(righ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20"/>
                                        </p:tgtEl>
                                        <p:attrNameLst>
                                          <p:attrName>style.visibility</p:attrName>
                                        </p:attrNameLst>
                                      </p:cBhvr>
                                      <p:to>
                                        <p:strVal val="visible"/>
                                      </p:to>
                                    </p:set>
                                    <p:anim calcmode="lin" valueType="num">
                                      <p:cBhvr>
                                        <p:cTn id="30" dur="400" fill="hold"/>
                                        <p:tgtEl>
                                          <p:spTgt spid="20"/>
                                        </p:tgtEl>
                                        <p:attrNameLst>
                                          <p:attrName>ppt_w</p:attrName>
                                        </p:attrNameLst>
                                      </p:cBhvr>
                                      <p:tavLst>
                                        <p:tav tm="0">
                                          <p:val>
                                            <p:fltVal val="0"/>
                                          </p:val>
                                        </p:tav>
                                        <p:tav tm="100000">
                                          <p:val>
                                            <p:strVal val="#ppt_w"/>
                                          </p:val>
                                        </p:tav>
                                      </p:tavLst>
                                    </p:anim>
                                    <p:anim calcmode="lin" valueType="num">
                                      <p:cBhvr>
                                        <p:cTn id="31" dur="400" fill="hold"/>
                                        <p:tgtEl>
                                          <p:spTgt spid="20"/>
                                        </p:tgtEl>
                                        <p:attrNameLst>
                                          <p:attrName>ppt_h</p:attrName>
                                        </p:attrNameLst>
                                      </p:cBhvr>
                                      <p:tavLst>
                                        <p:tav tm="0">
                                          <p:val>
                                            <p:fltVal val="0"/>
                                          </p:val>
                                        </p:tav>
                                        <p:tav tm="100000">
                                          <p:val>
                                            <p:strVal val="#ppt_h"/>
                                          </p:val>
                                        </p:tav>
                                      </p:tavLst>
                                    </p:anim>
                                    <p:animEffect transition="in" filter="fade">
                                      <p:cBhvr>
                                        <p:cTn id="32" dur="400"/>
                                        <p:tgtEl>
                                          <p:spTgt spid="20"/>
                                        </p:tgtEl>
                                      </p:cBhvr>
                                    </p:animEffect>
                                  </p:childTnLst>
                                </p:cTn>
                              </p:par>
                            </p:childTnLst>
                          </p:cTn>
                        </p:par>
                        <p:par>
                          <p:cTn id="33" fill="hold">
                            <p:stCondLst>
                              <p:cond delay="400"/>
                            </p:stCondLst>
                            <p:childTnLst>
                              <p:par>
                                <p:cTn id="34" presetID="12" presetClass="entr" presetSubtype="8"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p:tgtEl>
                                          <p:spTgt spid="22"/>
                                        </p:tgtEl>
                                        <p:attrNameLst>
                                          <p:attrName>ppt_x</p:attrName>
                                        </p:attrNameLst>
                                      </p:cBhvr>
                                      <p:tavLst>
                                        <p:tav tm="0">
                                          <p:val>
                                            <p:strVal val="#ppt_x-#ppt_w*1.125000"/>
                                          </p:val>
                                        </p:tav>
                                        <p:tav tm="100000">
                                          <p:val>
                                            <p:strVal val="#ppt_x"/>
                                          </p:val>
                                        </p:tav>
                                      </p:tavLst>
                                    </p:anim>
                                    <p:animEffect transition="in" filter="wipe(right)">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500"/>
                            </p:stCondLst>
                            <p:childTnLst>
                              <p:par>
                                <p:cTn id="46" presetID="12" presetClass="entr" presetSubtype="8" fill="hold" grpId="0" nodeType="afterEffect">
                                  <p:stCondLst>
                                    <p:cond delay="0"/>
                                  </p:stCondLst>
                                  <p:childTnLst>
                                    <p:set>
                                      <p:cBhvr>
                                        <p:cTn id="47" dur="1" fill="hold">
                                          <p:stCondLst>
                                            <p:cond delay="0"/>
                                          </p:stCondLst>
                                        </p:cTn>
                                        <p:tgtEl>
                                          <p:spTgt spid="25"/>
                                        </p:tgtEl>
                                        <p:attrNameLst>
                                          <p:attrName>style.visibility</p:attrName>
                                        </p:attrNameLst>
                                      </p:cBhvr>
                                      <p:to>
                                        <p:strVal val="visible"/>
                                      </p:to>
                                    </p:set>
                                    <p:anim calcmode="lin" valueType="num">
                                      <p:cBhvr additive="base">
                                        <p:cTn id="48" dur="500"/>
                                        <p:tgtEl>
                                          <p:spTgt spid="25"/>
                                        </p:tgtEl>
                                        <p:attrNameLst>
                                          <p:attrName>ppt_x</p:attrName>
                                        </p:attrNameLst>
                                      </p:cBhvr>
                                      <p:tavLst>
                                        <p:tav tm="0">
                                          <p:val>
                                            <p:strVal val="#ppt_x-#ppt_w*1.125000"/>
                                          </p:val>
                                        </p:tav>
                                        <p:tav tm="100000">
                                          <p:val>
                                            <p:strVal val="#ppt_x"/>
                                          </p:val>
                                        </p:tav>
                                      </p:tavLst>
                                    </p:anim>
                                    <p:animEffect transition="in" filter="wipe(right)">
                                      <p:cBhvr>
                                        <p:cTn id="49" dur="500"/>
                                        <p:tgtEl>
                                          <p:spTgt spid="25"/>
                                        </p:tgtEl>
                                      </p:cBhvr>
                                    </p:animEffect>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 calcmode="lin" valueType="num">
                                      <p:cBhvr>
                                        <p:cTn id="54" dur="500" fill="hold"/>
                                        <p:tgtEl>
                                          <p:spTgt spid="27"/>
                                        </p:tgtEl>
                                        <p:attrNameLst>
                                          <p:attrName>ppt_w</p:attrName>
                                        </p:attrNameLst>
                                      </p:cBhvr>
                                      <p:tavLst>
                                        <p:tav tm="0">
                                          <p:val>
                                            <p:fltVal val="0"/>
                                          </p:val>
                                        </p:tav>
                                        <p:tav tm="100000">
                                          <p:val>
                                            <p:strVal val="#ppt_w"/>
                                          </p:val>
                                        </p:tav>
                                      </p:tavLst>
                                    </p:anim>
                                    <p:anim calcmode="lin" valueType="num">
                                      <p:cBhvr>
                                        <p:cTn id="55" dur="500" fill="hold"/>
                                        <p:tgtEl>
                                          <p:spTgt spid="27"/>
                                        </p:tgtEl>
                                        <p:attrNameLst>
                                          <p:attrName>ppt_h</p:attrName>
                                        </p:attrNameLst>
                                      </p:cBhvr>
                                      <p:tavLst>
                                        <p:tav tm="0">
                                          <p:val>
                                            <p:fltVal val="0"/>
                                          </p:val>
                                        </p:tav>
                                        <p:tav tm="100000">
                                          <p:val>
                                            <p:strVal val="#ppt_h"/>
                                          </p:val>
                                        </p:tav>
                                      </p:tavLst>
                                    </p:anim>
                                    <p:animEffect transition="in" filter="fade">
                                      <p:cBhvr>
                                        <p:cTn id="56" dur="500"/>
                                        <p:tgtEl>
                                          <p:spTgt spid="27"/>
                                        </p:tgtEl>
                                      </p:cBhvr>
                                    </p:animEffect>
                                  </p:childTnLst>
                                </p:cTn>
                              </p:par>
                            </p:childTnLst>
                          </p:cTn>
                        </p:par>
                        <p:par>
                          <p:cTn id="57" fill="hold">
                            <p:stCondLst>
                              <p:cond delay="500"/>
                            </p:stCondLst>
                            <p:childTnLst>
                              <p:par>
                                <p:cTn id="58" presetID="12" presetClass="entr" presetSubtype="8" fill="hold" grpId="0" nodeType="afterEffect">
                                  <p:stCondLst>
                                    <p:cond delay="0"/>
                                  </p:stCondLst>
                                  <p:childTnLst>
                                    <p:set>
                                      <p:cBhvr>
                                        <p:cTn id="59" dur="1" fill="hold">
                                          <p:stCondLst>
                                            <p:cond delay="0"/>
                                          </p:stCondLst>
                                        </p:cTn>
                                        <p:tgtEl>
                                          <p:spTgt spid="28"/>
                                        </p:tgtEl>
                                        <p:attrNameLst>
                                          <p:attrName>style.visibility</p:attrName>
                                        </p:attrNameLst>
                                      </p:cBhvr>
                                      <p:to>
                                        <p:strVal val="visible"/>
                                      </p:to>
                                    </p:set>
                                    <p:anim calcmode="lin" valueType="num">
                                      <p:cBhvr additive="base">
                                        <p:cTn id="60" dur="500"/>
                                        <p:tgtEl>
                                          <p:spTgt spid="28"/>
                                        </p:tgtEl>
                                        <p:attrNameLst>
                                          <p:attrName>ppt_x</p:attrName>
                                        </p:attrNameLst>
                                      </p:cBhvr>
                                      <p:tavLst>
                                        <p:tav tm="0">
                                          <p:val>
                                            <p:strVal val="#ppt_x-#ppt_w*1.125000"/>
                                          </p:val>
                                        </p:tav>
                                        <p:tav tm="100000">
                                          <p:val>
                                            <p:strVal val="#ppt_x"/>
                                          </p:val>
                                        </p:tav>
                                      </p:tavLst>
                                    </p:anim>
                                    <p:animEffect transition="in" filter="wipe(right)">
                                      <p:cBhvr>
                                        <p:cTn id="61" dur="500"/>
                                        <p:tgtEl>
                                          <p:spTgt spid="28"/>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30"/>
                                        </p:tgtEl>
                                        <p:attrNameLst>
                                          <p:attrName>style.visibility</p:attrName>
                                        </p:attrNameLst>
                                      </p:cBhvr>
                                      <p:to>
                                        <p:strVal val="visible"/>
                                      </p:to>
                                    </p:set>
                                    <p:anim calcmode="lin" valueType="num">
                                      <p:cBhvr>
                                        <p:cTn id="66" dur="500" fill="hold"/>
                                        <p:tgtEl>
                                          <p:spTgt spid="30"/>
                                        </p:tgtEl>
                                        <p:attrNameLst>
                                          <p:attrName>ppt_w</p:attrName>
                                        </p:attrNameLst>
                                      </p:cBhvr>
                                      <p:tavLst>
                                        <p:tav tm="0">
                                          <p:val>
                                            <p:fltVal val="0"/>
                                          </p:val>
                                        </p:tav>
                                        <p:tav tm="100000">
                                          <p:val>
                                            <p:strVal val="#ppt_w"/>
                                          </p:val>
                                        </p:tav>
                                      </p:tavLst>
                                    </p:anim>
                                    <p:anim calcmode="lin" valueType="num">
                                      <p:cBhvr>
                                        <p:cTn id="67" dur="500" fill="hold"/>
                                        <p:tgtEl>
                                          <p:spTgt spid="30"/>
                                        </p:tgtEl>
                                        <p:attrNameLst>
                                          <p:attrName>ppt_h</p:attrName>
                                        </p:attrNameLst>
                                      </p:cBhvr>
                                      <p:tavLst>
                                        <p:tav tm="0">
                                          <p:val>
                                            <p:fltVal val="0"/>
                                          </p:val>
                                        </p:tav>
                                        <p:tav tm="100000">
                                          <p:val>
                                            <p:strVal val="#ppt_h"/>
                                          </p:val>
                                        </p:tav>
                                      </p:tavLst>
                                    </p:anim>
                                    <p:animEffect transition="in" filter="fade">
                                      <p:cBhvr>
                                        <p:cTn id="68" dur="500"/>
                                        <p:tgtEl>
                                          <p:spTgt spid="30"/>
                                        </p:tgtEl>
                                      </p:cBhvr>
                                    </p:animEffect>
                                  </p:childTnLst>
                                </p:cTn>
                              </p:par>
                            </p:childTnLst>
                          </p:cTn>
                        </p:par>
                        <p:par>
                          <p:cTn id="69" fill="hold">
                            <p:stCondLst>
                              <p:cond delay="500"/>
                            </p:stCondLst>
                            <p:childTnLst>
                              <p:par>
                                <p:cTn id="70" presetID="12" presetClass="entr" presetSubtype="8"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 calcmode="lin" valueType="num">
                                      <p:cBhvr additive="base">
                                        <p:cTn id="72" dur="500"/>
                                        <p:tgtEl>
                                          <p:spTgt spid="31"/>
                                        </p:tgtEl>
                                        <p:attrNameLst>
                                          <p:attrName>ppt_x</p:attrName>
                                        </p:attrNameLst>
                                      </p:cBhvr>
                                      <p:tavLst>
                                        <p:tav tm="0">
                                          <p:val>
                                            <p:strVal val="#ppt_x-#ppt_w*1.125000"/>
                                          </p:val>
                                        </p:tav>
                                        <p:tav tm="100000">
                                          <p:val>
                                            <p:strVal val="#ppt_x"/>
                                          </p:val>
                                        </p:tav>
                                      </p:tavLst>
                                    </p:anim>
                                    <p:animEffect transition="in" filter="wipe(right)">
                                      <p:cBhvr>
                                        <p:cTn id="73" dur="500"/>
                                        <p:tgtEl>
                                          <p:spTgt spid="31"/>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33"/>
                                        </p:tgtEl>
                                        <p:attrNameLst>
                                          <p:attrName>style.visibility</p:attrName>
                                        </p:attrNameLst>
                                      </p:cBhvr>
                                      <p:to>
                                        <p:strVal val="visible"/>
                                      </p:to>
                                    </p:set>
                                    <p:anim calcmode="lin" valueType="num">
                                      <p:cBhvr>
                                        <p:cTn id="78" dur="500" fill="hold"/>
                                        <p:tgtEl>
                                          <p:spTgt spid="33"/>
                                        </p:tgtEl>
                                        <p:attrNameLst>
                                          <p:attrName>ppt_w</p:attrName>
                                        </p:attrNameLst>
                                      </p:cBhvr>
                                      <p:tavLst>
                                        <p:tav tm="0">
                                          <p:val>
                                            <p:fltVal val="0"/>
                                          </p:val>
                                        </p:tav>
                                        <p:tav tm="100000">
                                          <p:val>
                                            <p:strVal val="#ppt_w"/>
                                          </p:val>
                                        </p:tav>
                                      </p:tavLst>
                                    </p:anim>
                                    <p:anim calcmode="lin" valueType="num">
                                      <p:cBhvr>
                                        <p:cTn id="79" dur="500" fill="hold"/>
                                        <p:tgtEl>
                                          <p:spTgt spid="33"/>
                                        </p:tgtEl>
                                        <p:attrNameLst>
                                          <p:attrName>ppt_h</p:attrName>
                                        </p:attrNameLst>
                                      </p:cBhvr>
                                      <p:tavLst>
                                        <p:tav tm="0">
                                          <p:val>
                                            <p:fltVal val="0"/>
                                          </p:val>
                                        </p:tav>
                                        <p:tav tm="100000">
                                          <p:val>
                                            <p:strVal val="#ppt_h"/>
                                          </p:val>
                                        </p:tav>
                                      </p:tavLst>
                                    </p:anim>
                                    <p:animEffect transition="in" filter="fade">
                                      <p:cBhvr>
                                        <p:cTn id="80" dur="500"/>
                                        <p:tgtEl>
                                          <p:spTgt spid="33"/>
                                        </p:tgtEl>
                                      </p:cBhvr>
                                    </p:animEffect>
                                  </p:childTnLst>
                                </p:cTn>
                              </p:par>
                            </p:childTnLst>
                          </p:cTn>
                        </p:par>
                        <p:par>
                          <p:cTn id="81" fill="hold">
                            <p:stCondLst>
                              <p:cond delay="500"/>
                            </p:stCondLst>
                            <p:childTnLst>
                              <p:par>
                                <p:cTn id="82" presetID="12" presetClass="entr" presetSubtype="8" fill="hold" grpId="0" nodeType="afterEffect">
                                  <p:stCondLst>
                                    <p:cond delay="0"/>
                                  </p:stCondLst>
                                  <p:childTnLst>
                                    <p:set>
                                      <p:cBhvr>
                                        <p:cTn id="83" dur="1" fill="hold">
                                          <p:stCondLst>
                                            <p:cond delay="0"/>
                                          </p:stCondLst>
                                        </p:cTn>
                                        <p:tgtEl>
                                          <p:spTgt spid="34"/>
                                        </p:tgtEl>
                                        <p:attrNameLst>
                                          <p:attrName>style.visibility</p:attrName>
                                        </p:attrNameLst>
                                      </p:cBhvr>
                                      <p:to>
                                        <p:strVal val="visible"/>
                                      </p:to>
                                    </p:set>
                                    <p:anim calcmode="lin" valueType="num">
                                      <p:cBhvr additive="base">
                                        <p:cTn id="84" dur="500"/>
                                        <p:tgtEl>
                                          <p:spTgt spid="34"/>
                                        </p:tgtEl>
                                        <p:attrNameLst>
                                          <p:attrName>ppt_x</p:attrName>
                                        </p:attrNameLst>
                                      </p:cBhvr>
                                      <p:tavLst>
                                        <p:tav tm="0">
                                          <p:val>
                                            <p:strVal val="#ppt_x-#ppt_w*1.125000"/>
                                          </p:val>
                                        </p:tav>
                                        <p:tav tm="100000">
                                          <p:val>
                                            <p:strVal val="#ppt_x"/>
                                          </p:val>
                                        </p:tav>
                                      </p:tavLst>
                                    </p:anim>
                                    <p:animEffect transition="in" filter="wipe(right)">
                                      <p:cBhvr>
                                        <p:cTn id="85" dur="500"/>
                                        <p:tgtEl>
                                          <p:spTgt spid="34"/>
                                        </p:tgtEl>
                                      </p:cBhvr>
                                    </p:animEffect>
                                  </p:childTnLst>
                                </p:cTn>
                              </p:par>
                            </p:childTnLst>
                          </p:cTn>
                        </p:par>
                      </p:childTnLst>
                    </p:cTn>
                  </p:par>
                  <p:par>
                    <p:cTn id="86" fill="hold">
                      <p:stCondLst>
                        <p:cond delay="indefinite"/>
                      </p:stCondLst>
                      <p:childTnLst>
                        <p:par>
                          <p:cTn id="87" fill="hold">
                            <p:stCondLst>
                              <p:cond delay="0"/>
                            </p:stCondLst>
                            <p:childTnLst>
                              <p:par>
                                <p:cTn id="88" presetID="49" presetClass="entr" presetSubtype="0" decel="100000" fill="hold" grpId="0" nodeType="clickEffect">
                                  <p:stCondLst>
                                    <p:cond delay="0"/>
                                  </p:stCondLst>
                                  <p:childTnLst>
                                    <p:set>
                                      <p:cBhvr>
                                        <p:cTn id="89" dur="1" fill="hold">
                                          <p:stCondLst>
                                            <p:cond delay="0"/>
                                          </p:stCondLst>
                                        </p:cTn>
                                        <p:tgtEl>
                                          <p:spTgt spid="36"/>
                                        </p:tgtEl>
                                        <p:attrNameLst>
                                          <p:attrName>style.visibility</p:attrName>
                                        </p:attrNameLst>
                                      </p:cBhvr>
                                      <p:to>
                                        <p:strVal val="visible"/>
                                      </p:to>
                                    </p:set>
                                    <p:anim calcmode="lin" valueType="num">
                                      <p:cBhvr>
                                        <p:cTn id="90" dur="500" fill="hold"/>
                                        <p:tgtEl>
                                          <p:spTgt spid="36"/>
                                        </p:tgtEl>
                                        <p:attrNameLst>
                                          <p:attrName>ppt_w</p:attrName>
                                        </p:attrNameLst>
                                      </p:cBhvr>
                                      <p:tavLst>
                                        <p:tav tm="0">
                                          <p:val>
                                            <p:fltVal val="0"/>
                                          </p:val>
                                        </p:tav>
                                        <p:tav tm="100000">
                                          <p:val>
                                            <p:strVal val="#ppt_w"/>
                                          </p:val>
                                        </p:tav>
                                      </p:tavLst>
                                    </p:anim>
                                    <p:anim calcmode="lin" valueType="num">
                                      <p:cBhvr>
                                        <p:cTn id="91" dur="500" fill="hold"/>
                                        <p:tgtEl>
                                          <p:spTgt spid="36"/>
                                        </p:tgtEl>
                                        <p:attrNameLst>
                                          <p:attrName>ppt_h</p:attrName>
                                        </p:attrNameLst>
                                      </p:cBhvr>
                                      <p:tavLst>
                                        <p:tav tm="0">
                                          <p:val>
                                            <p:fltVal val="0"/>
                                          </p:val>
                                        </p:tav>
                                        <p:tav tm="100000">
                                          <p:val>
                                            <p:strVal val="#ppt_h"/>
                                          </p:val>
                                        </p:tav>
                                      </p:tavLst>
                                    </p:anim>
                                    <p:anim calcmode="lin" valueType="num">
                                      <p:cBhvr>
                                        <p:cTn id="92" dur="500" fill="hold"/>
                                        <p:tgtEl>
                                          <p:spTgt spid="36"/>
                                        </p:tgtEl>
                                        <p:attrNameLst>
                                          <p:attrName>style.rotation</p:attrName>
                                        </p:attrNameLst>
                                      </p:cBhvr>
                                      <p:tavLst>
                                        <p:tav tm="0">
                                          <p:val>
                                            <p:fltVal val="360"/>
                                          </p:val>
                                        </p:tav>
                                        <p:tav tm="100000">
                                          <p:val>
                                            <p:fltVal val="0"/>
                                          </p:val>
                                        </p:tav>
                                      </p:tavLst>
                                    </p:anim>
                                    <p:animEffect transition="in" filter="fade">
                                      <p:cBhvr>
                                        <p:cTn id="93" dur="500"/>
                                        <p:tgtEl>
                                          <p:spTgt spid="36"/>
                                        </p:tgtEl>
                                      </p:cBhvr>
                                    </p:animEffect>
                                  </p:childTnLst>
                                </p:cTn>
                              </p:par>
                            </p:childTnLst>
                          </p:cTn>
                        </p:par>
                        <p:par>
                          <p:cTn id="94" fill="hold">
                            <p:stCondLst>
                              <p:cond delay="500"/>
                            </p:stCondLst>
                            <p:childTnLst>
                              <p:par>
                                <p:cTn id="95" presetID="1" presetClass="entr" presetSubtype="0" fill="hold" grpId="0" nodeType="afterEffect">
                                  <p:stCondLst>
                                    <p:cond delay="0"/>
                                  </p:stCondLst>
                                  <p:iterate type="lt">
                                    <p:tmAbs val="100"/>
                                  </p:iterate>
                                  <p:childTnLst>
                                    <p:set>
                                      <p:cBhvr>
                                        <p:cTn id="96" dur="1" fill="hold">
                                          <p:stCondLst>
                                            <p:cond delay="0"/>
                                          </p:stCondLst>
                                        </p:cTn>
                                        <p:tgtEl>
                                          <p:spTgt spid="3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49" presetClass="entr" presetSubtype="0" decel="100000" fill="hold" grpId="0" nodeType="clickEffect">
                                  <p:stCondLst>
                                    <p:cond delay="0"/>
                                  </p:stCondLst>
                                  <p:childTnLst>
                                    <p:set>
                                      <p:cBhvr>
                                        <p:cTn id="100" dur="1" fill="hold">
                                          <p:stCondLst>
                                            <p:cond delay="0"/>
                                          </p:stCondLst>
                                        </p:cTn>
                                        <p:tgtEl>
                                          <p:spTgt spid="38"/>
                                        </p:tgtEl>
                                        <p:attrNameLst>
                                          <p:attrName>style.visibility</p:attrName>
                                        </p:attrNameLst>
                                      </p:cBhvr>
                                      <p:to>
                                        <p:strVal val="visible"/>
                                      </p:to>
                                    </p:set>
                                    <p:anim calcmode="lin" valueType="num">
                                      <p:cBhvr>
                                        <p:cTn id="101" dur="500" fill="hold"/>
                                        <p:tgtEl>
                                          <p:spTgt spid="38"/>
                                        </p:tgtEl>
                                        <p:attrNameLst>
                                          <p:attrName>ppt_w</p:attrName>
                                        </p:attrNameLst>
                                      </p:cBhvr>
                                      <p:tavLst>
                                        <p:tav tm="0">
                                          <p:val>
                                            <p:fltVal val="0"/>
                                          </p:val>
                                        </p:tav>
                                        <p:tav tm="100000">
                                          <p:val>
                                            <p:strVal val="#ppt_w"/>
                                          </p:val>
                                        </p:tav>
                                      </p:tavLst>
                                    </p:anim>
                                    <p:anim calcmode="lin" valueType="num">
                                      <p:cBhvr>
                                        <p:cTn id="102" dur="500" fill="hold"/>
                                        <p:tgtEl>
                                          <p:spTgt spid="38"/>
                                        </p:tgtEl>
                                        <p:attrNameLst>
                                          <p:attrName>ppt_h</p:attrName>
                                        </p:attrNameLst>
                                      </p:cBhvr>
                                      <p:tavLst>
                                        <p:tav tm="0">
                                          <p:val>
                                            <p:fltVal val="0"/>
                                          </p:val>
                                        </p:tav>
                                        <p:tav tm="100000">
                                          <p:val>
                                            <p:strVal val="#ppt_h"/>
                                          </p:val>
                                        </p:tav>
                                      </p:tavLst>
                                    </p:anim>
                                    <p:anim calcmode="lin" valueType="num">
                                      <p:cBhvr>
                                        <p:cTn id="103" dur="500" fill="hold"/>
                                        <p:tgtEl>
                                          <p:spTgt spid="38"/>
                                        </p:tgtEl>
                                        <p:attrNameLst>
                                          <p:attrName>style.rotation</p:attrName>
                                        </p:attrNameLst>
                                      </p:cBhvr>
                                      <p:tavLst>
                                        <p:tav tm="0">
                                          <p:val>
                                            <p:fltVal val="360"/>
                                          </p:val>
                                        </p:tav>
                                        <p:tav tm="100000">
                                          <p:val>
                                            <p:fltVal val="0"/>
                                          </p:val>
                                        </p:tav>
                                      </p:tavLst>
                                    </p:anim>
                                    <p:animEffect transition="in" filter="fade">
                                      <p:cBhvr>
                                        <p:cTn id="104" dur="500"/>
                                        <p:tgtEl>
                                          <p:spTgt spid="38"/>
                                        </p:tgtEl>
                                      </p:cBhvr>
                                    </p:animEffect>
                                  </p:childTnLst>
                                </p:cTn>
                              </p:par>
                            </p:childTnLst>
                          </p:cTn>
                        </p:par>
                        <p:par>
                          <p:cTn id="105" fill="hold">
                            <p:stCondLst>
                              <p:cond delay="500"/>
                            </p:stCondLst>
                            <p:childTnLst>
                              <p:par>
                                <p:cTn id="106" presetID="1" presetClass="entr" presetSubtype="0" fill="hold" grpId="0" nodeType="afterEffect">
                                  <p:stCondLst>
                                    <p:cond delay="0"/>
                                  </p:stCondLst>
                                  <p:iterate type="lt">
                                    <p:tmAbs val="100"/>
                                  </p:iterate>
                                  <p:childTnLst>
                                    <p:set>
                                      <p:cBhvr>
                                        <p:cTn id="107" dur="1" fill="hold">
                                          <p:stCondLst>
                                            <p:cond delay="0"/>
                                          </p:stCondLst>
                                        </p:cTn>
                                        <p:tgtEl>
                                          <p:spTgt spid="37"/>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49" presetClass="entr" presetSubtype="0" decel="100000" fill="hold" grpId="0" nodeType="clickEffect">
                                  <p:stCondLst>
                                    <p:cond delay="0"/>
                                  </p:stCondLst>
                                  <p:childTnLst>
                                    <p:set>
                                      <p:cBhvr>
                                        <p:cTn id="111" dur="1" fill="hold">
                                          <p:stCondLst>
                                            <p:cond delay="0"/>
                                          </p:stCondLst>
                                        </p:cTn>
                                        <p:tgtEl>
                                          <p:spTgt spid="40"/>
                                        </p:tgtEl>
                                        <p:attrNameLst>
                                          <p:attrName>style.visibility</p:attrName>
                                        </p:attrNameLst>
                                      </p:cBhvr>
                                      <p:to>
                                        <p:strVal val="visible"/>
                                      </p:to>
                                    </p:set>
                                    <p:anim calcmode="lin" valueType="num">
                                      <p:cBhvr>
                                        <p:cTn id="112" dur="500" fill="hold"/>
                                        <p:tgtEl>
                                          <p:spTgt spid="40"/>
                                        </p:tgtEl>
                                        <p:attrNameLst>
                                          <p:attrName>ppt_w</p:attrName>
                                        </p:attrNameLst>
                                      </p:cBhvr>
                                      <p:tavLst>
                                        <p:tav tm="0">
                                          <p:val>
                                            <p:fltVal val="0"/>
                                          </p:val>
                                        </p:tav>
                                        <p:tav tm="100000">
                                          <p:val>
                                            <p:strVal val="#ppt_w"/>
                                          </p:val>
                                        </p:tav>
                                      </p:tavLst>
                                    </p:anim>
                                    <p:anim calcmode="lin" valueType="num">
                                      <p:cBhvr>
                                        <p:cTn id="113" dur="500" fill="hold"/>
                                        <p:tgtEl>
                                          <p:spTgt spid="40"/>
                                        </p:tgtEl>
                                        <p:attrNameLst>
                                          <p:attrName>ppt_h</p:attrName>
                                        </p:attrNameLst>
                                      </p:cBhvr>
                                      <p:tavLst>
                                        <p:tav tm="0">
                                          <p:val>
                                            <p:fltVal val="0"/>
                                          </p:val>
                                        </p:tav>
                                        <p:tav tm="100000">
                                          <p:val>
                                            <p:strVal val="#ppt_h"/>
                                          </p:val>
                                        </p:tav>
                                      </p:tavLst>
                                    </p:anim>
                                    <p:anim calcmode="lin" valueType="num">
                                      <p:cBhvr>
                                        <p:cTn id="114" dur="500" fill="hold"/>
                                        <p:tgtEl>
                                          <p:spTgt spid="40"/>
                                        </p:tgtEl>
                                        <p:attrNameLst>
                                          <p:attrName>style.rotation</p:attrName>
                                        </p:attrNameLst>
                                      </p:cBhvr>
                                      <p:tavLst>
                                        <p:tav tm="0">
                                          <p:val>
                                            <p:fltVal val="360"/>
                                          </p:val>
                                        </p:tav>
                                        <p:tav tm="100000">
                                          <p:val>
                                            <p:fltVal val="0"/>
                                          </p:val>
                                        </p:tav>
                                      </p:tavLst>
                                    </p:anim>
                                    <p:animEffect transition="in" filter="fade">
                                      <p:cBhvr>
                                        <p:cTn id="115" dur="500"/>
                                        <p:tgtEl>
                                          <p:spTgt spid="40"/>
                                        </p:tgtEl>
                                      </p:cBhvr>
                                    </p:animEffect>
                                  </p:childTnLst>
                                </p:cTn>
                              </p:par>
                            </p:childTnLst>
                          </p:cTn>
                        </p:par>
                        <p:par>
                          <p:cTn id="116" fill="hold">
                            <p:stCondLst>
                              <p:cond delay="500"/>
                            </p:stCondLst>
                            <p:childTnLst>
                              <p:par>
                                <p:cTn id="117" presetID="1" presetClass="entr" presetSubtype="0" fill="hold" grpId="0" nodeType="afterEffect">
                                  <p:stCondLst>
                                    <p:cond delay="0"/>
                                  </p:stCondLst>
                                  <p:iterate type="lt">
                                    <p:tmAbs val="100"/>
                                  </p:iterate>
                                  <p:childTnLst>
                                    <p:set>
                                      <p:cBhvr>
                                        <p:cTn id="11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animBg="1"/>
      <p:bldP spid="6" grpId="0"/>
      <p:bldP spid="9" grpId="0" animBg="1"/>
      <p:bldP spid="20" grpId="0"/>
      <p:bldP spid="22" grpId="0" animBg="1"/>
      <p:bldP spid="24" grpId="0"/>
      <p:bldP spid="25" grpId="0" animBg="1"/>
      <p:bldP spid="27" grpId="0"/>
      <p:bldP spid="28" grpId="0" animBg="1"/>
      <p:bldP spid="30" grpId="0"/>
      <p:bldP spid="31" grpId="0" animBg="1"/>
      <p:bldP spid="33" grpId="0"/>
      <p:bldP spid="34" grpId="0" animBg="1"/>
      <p:bldP spid="35" grpId="0"/>
      <p:bldP spid="36" grpId="0" animBg="1"/>
      <p:bldP spid="37" grpId="0"/>
      <p:bldP spid="38" grpId="0" animBg="1"/>
      <p:bldP spid="39" grpId="0"/>
      <p:bldP spid="40"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45144" y="619205"/>
            <a:ext cx="8053711" cy="388721"/>
          </a:xfrm>
          <a:prstGeom prst="roundRect">
            <a:avLst>
              <a:gd name="adj" fmla="val 16667"/>
            </a:avLst>
          </a:prstGeom>
          <a:solidFill>
            <a:srgbClr val="0089FA"/>
          </a:solidFill>
          <a:ln>
            <a:noFill/>
          </a:ln>
          <a:effectLst/>
        </p:spPr>
        <p:txBody>
          <a:bodyPr wrap="none" anchor="ctr"/>
          <a:lstStyle/>
          <a:p>
            <a:endParaRPr lang="zh-CN" altLang="en-US">
              <a:solidFill>
                <a:prstClr val="black"/>
              </a:solidFill>
            </a:endParaRPr>
          </a:p>
        </p:txBody>
      </p:sp>
      <p:sp>
        <p:nvSpPr>
          <p:cNvPr id="3" name="Rectangle 6"/>
          <p:cNvSpPr>
            <a:spLocks noChangeArrowheads="1"/>
          </p:cNvSpPr>
          <p:nvPr/>
        </p:nvSpPr>
        <p:spPr bwMode="auto">
          <a:xfrm>
            <a:off x="3173220" y="578342"/>
            <a:ext cx="27975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prstClr val="white"/>
                </a:solidFill>
                <a:latin typeface="微软雅黑" panose="020B0503020204020204" pitchFamily="34" charset="-122"/>
                <a:ea typeface="微软雅黑" panose="020B0503020204020204" pitchFamily="34" charset="-122"/>
              </a:rPr>
              <a:t>4.5.2  IPv6 </a:t>
            </a:r>
            <a:r>
              <a:rPr lang="zh-CN" altLang="en-US" sz="2400" b="1" dirty="0">
                <a:solidFill>
                  <a:prstClr val="white"/>
                </a:solidFill>
                <a:latin typeface="微软雅黑" panose="020B0503020204020204" pitchFamily="34" charset="-122"/>
                <a:ea typeface="微软雅黑" panose="020B0503020204020204" pitchFamily="34" charset="-122"/>
              </a:rPr>
              <a:t>的地址</a:t>
            </a:r>
          </a:p>
        </p:txBody>
      </p:sp>
      <p:sp>
        <p:nvSpPr>
          <p:cNvPr id="4" name="Rectangle 8"/>
          <p:cNvSpPr>
            <a:spLocks noChangeArrowheads="1"/>
          </p:cNvSpPr>
          <p:nvPr/>
        </p:nvSpPr>
        <p:spPr bwMode="auto">
          <a:xfrm>
            <a:off x="545143" y="1003236"/>
            <a:ext cx="8053711"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三种基本类型：</a:t>
            </a:r>
          </a:p>
          <a:p>
            <a:pPr marL="624205" indent="-342900">
              <a:lnSpc>
                <a:spcPts val="32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单播 </a:t>
            </a:r>
            <a:r>
              <a:rPr lang="en-US" altLang="zh-CN" sz="2000" b="1" dirty="0">
                <a:solidFill>
                  <a:prstClr val="black"/>
                </a:solidFill>
                <a:latin typeface="微软雅黑" panose="020B0503020204020204" pitchFamily="34" charset="-122"/>
                <a:ea typeface="微软雅黑" panose="020B0503020204020204" pitchFamily="34" charset="-122"/>
              </a:rPr>
              <a:t>(unicast)</a:t>
            </a:r>
            <a:r>
              <a:rPr lang="zh-CN" altLang="en-US" sz="2000" b="1" dirty="0">
                <a:solidFill>
                  <a:prstClr val="black"/>
                </a:solidFill>
                <a:latin typeface="微软雅黑" panose="020B0503020204020204" pitchFamily="34" charset="-122"/>
                <a:ea typeface="微软雅黑" panose="020B0503020204020204" pitchFamily="34" charset="-122"/>
              </a:rPr>
              <a:t>：传统的点对点通信。</a:t>
            </a:r>
          </a:p>
          <a:p>
            <a:pPr marL="624205" indent="-342900">
              <a:lnSpc>
                <a:spcPts val="32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多播 </a:t>
            </a:r>
            <a:r>
              <a:rPr lang="en-US" altLang="zh-CN" sz="2000" b="1" dirty="0">
                <a:solidFill>
                  <a:prstClr val="black"/>
                </a:solidFill>
                <a:latin typeface="微软雅黑" panose="020B0503020204020204" pitchFamily="34" charset="-122"/>
                <a:ea typeface="微软雅黑" panose="020B0503020204020204" pitchFamily="34" charset="-122"/>
              </a:rPr>
              <a:t>(multicast)</a:t>
            </a:r>
            <a:r>
              <a:rPr lang="zh-CN" altLang="en-US" sz="2000" b="1" dirty="0">
                <a:solidFill>
                  <a:prstClr val="black"/>
                </a:solidFill>
                <a:latin typeface="微软雅黑" panose="020B0503020204020204" pitchFamily="34" charset="-122"/>
                <a:ea typeface="微软雅黑" panose="020B0503020204020204" pitchFamily="34" charset="-122"/>
              </a:rPr>
              <a:t>：一点对多点的通信。</a:t>
            </a:r>
          </a:p>
          <a:p>
            <a:pPr marL="624205" indent="-342900">
              <a:lnSpc>
                <a:spcPts val="3200"/>
              </a:lnSpc>
              <a:buClr>
                <a:srgbClr val="7030A0"/>
              </a:buClr>
              <a:buFont typeface="+mj-lt"/>
              <a:buAutoNum type="arabicPeriod"/>
            </a:pPr>
            <a:r>
              <a:rPr lang="zh-CN" altLang="en-US" sz="2000" b="1" dirty="0">
                <a:solidFill>
                  <a:srgbClr val="0000FF"/>
                </a:solidFill>
                <a:latin typeface="微软雅黑" panose="020B0503020204020204" pitchFamily="34" charset="-122"/>
                <a:ea typeface="微软雅黑" panose="020B0503020204020204" pitchFamily="34" charset="-122"/>
              </a:rPr>
              <a:t>任播 </a:t>
            </a:r>
            <a:r>
              <a:rPr lang="en-US" altLang="zh-CN" sz="2000" b="1" dirty="0">
                <a:solidFill>
                  <a:prstClr val="black"/>
                </a:solidFill>
                <a:latin typeface="微软雅黑" panose="020B0503020204020204" pitchFamily="34" charset="-122"/>
                <a:ea typeface="微软雅黑" panose="020B0503020204020204" pitchFamily="34" charset="-122"/>
              </a:rPr>
              <a:t>(</a:t>
            </a:r>
            <a:r>
              <a:rPr lang="en-US" altLang="zh-CN" sz="2000" b="1" dirty="0" err="1">
                <a:solidFill>
                  <a:prstClr val="black"/>
                </a:solidFill>
                <a:latin typeface="微软雅黑" panose="020B0503020204020204" pitchFamily="34" charset="-122"/>
                <a:ea typeface="微软雅黑" panose="020B0503020204020204" pitchFamily="34" charset="-122"/>
              </a:rPr>
              <a:t>anycast</a:t>
            </a:r>
            <a:r>
              <a:rPr lang="en-US" altLang="zh-CN" sz="2000" b="1" dirty="0">
                <a:solidFill>
                  <a:prstClr val="black"/>
                </a:solidFill>
                <a:latin typeface="微软雅黑" panose="020B0503020204020204" pitchFamily="34" charset="-122"/>
                <a:ea typeface="微软雅黑" panose="020B0503020204020204" pitchFamily="34" charset="-122"/>
              </a:rPr>
              <a:t>)</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IPv6 </a:t>
            </a:r>
            <a:r>
              <a:rPr lang="zh-CN" altLang="en-US" sz="2000" b="1" dirty="0">
                <a:solidFill>
                  <a:prstClr val="black"/>
                </a:solidFill>
                <a:latin typeface="微软雅黑" panose="020B0503020204020204" pitchFamily="34" charset="-122"/>
                <a:ea typeface="微软雅黑" panose="020B0503020204020204" pitchFamily="34" charset="-122"/>
              </a:rPr>
              <a:t>增加的一种类型。任播的终点是</a:t>
            </a:r>
            <a:r>
              <a:rPr lang="zh-CN" altLang="en-US" sz="2000" b="1" dirty="0">
                <a:solidFill>
                  <a:srgbClr val="FF0000"/>
                </a:solidFill>
                <a:latin typeface="微软雅黑" panose="020B0503020204020204" pitchFamily="34" charset="-122"/>
                <a:ea typeface="微软雅黑" panose="020B0503020204020204" pitchFamily="34" charset="-122"/>
              </a:rPr>
              <a:t>一组计算机</a:t>
            </a:r>
            <a:r>
              <a:rPr lang="zh-CN" altLang="en-US" sz="2000" b="1" dirty="0">
                <a:solidFill>
                  <a:prstClr val="black"/>
                </a:solidFill>
                <a:latin typeface="微软雅黑" panose="020B0503020204020204" pitchFamily="34" charset="-122"/>
                <a:ea typeface="微软雅黑" panose="020B0503020204020204" pitchFamily="34" charset="-122"/>
              </a:rPr>
              <a:t>，但数据报在交付时只交付其中的一个。通常是按照路由算法得出的距离最近的一个。 </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8"/>
          <p:cNvSpPr>
            <a:spLocks noChangeArrowheads="1"/>
          </p:cNvSpPr>
          <p:nvPr/>
        </p:nvSpPr>
        <p:spPr bwMode="auto">
          <a:xfrm>
            <a:off x="545145" y="974350"/>
            <a:ext cx="7930640" cy="2208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anose="05000000000000000000" pitchFamily="2" charset="2"/>
              <a:buChar char="l"/>
            </a:pPr>
            <a:r>
              <a:rPr lang="en-US" altLang="zh-CN" sz="2000" b="1" dirty="0">
                <a:solidFill>
                  <a:prstClr val="black"/>
                </a:solidFill>
                <a:latin typeface="微软雅黑" panose="020B0503020204020204" pitchFamily="34" charset="-122"/>
                <a:ea typeface="微软雅黑" panose="020B0503020204020204" pitchFamily="34" charset="-122"/>
              </a:rPr>
              <a:t>IPv6 </a:t>
            </a:r>
            <a:r>
              <a:rPr lang="zh-CN" altLang="en-US" sz="2000" b="1" dirty="0">
                <a:solidFill>
                  <a:prstClr val="black"/>
                </a:solidFill>
                <a:latin typeface="微软雅黑" panose="020B0503020204020204" pitchFamily="34" charset="-122"/>
                <a:ea typeface="微软雅黑" panose="020B0503020204020204" pitchFamily="34" charset="-122"/>
              </a:rPr>
              <a:t>将实现 </a:t>
            </a:r>
            <a:r>
              <a:rPr lang="en-US" altLang="zh-CN" sz="2000" b="1" dirty="0">
                <a:solidFill>
                  <a:prstClr val="black"/>
                </a:solidFill>
                <a:latin typeface="微软雅黑" panose="020B0503020204020204" pitchFamily="34" charset="-122"/>
                <a:ea typeface="微软雅黑" panose="020B0503020204020204" pitchFamily="34" charset="-122"/>
              </a:rPr>
              <a:t>IPv6 </a:t>
            </a:r>
            <a:r>
              <a:rPr lang="zh-CN" altLang="en-US" sz="2000" b="1" dirty="0">
                <a:solidFill>
                  <a:prstClr val="black"/>
                </a:solidFill>
                <a:latin typeface="微软雅黑" panose="020B0503020204020204" pitchFamily="34" charset="-122"/>
                <a:ea typeface="微软雅黑" panose="020B0503020204020204" pitchFamily="34" charset="-122"/>
              </a:rPr>
              <a:t>的主机和路由器均称为</a:t>
            </a:r>
            <a:r>
              <a:rPr lang="zh-CN" altLang="en-US" sz="2000" b="1" dirty="0">
                <a:solidFill>
                  <a:srgbClr val="0000FF"/>
                </a:solidFill>
                <a:latin typeface="微软雅黑" panose="020B0503020204020204" pitchFamily="34" charset="-122"/>
                <a:ea typeface="微软雅黑" panose="020B0503020204020204" pitchFamily="34" charset="-122"/>
              </a:rPr>
              <a:t>节点</a:t>
            </a:r>
            <a:r>
              <a:rPr lang="zh-CN" altLang="en-US" sz="2000" b="1" dirty="0">
                <a:solidFill>
                  <a:prstClr val="black"/>
                </a:solidFill>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一个节点可能有多个与链路相连的接口。</a:t>
            </a:r>
          </a:p>
          <a:p>
            <a:pPr marL="285750" indent="-285750">
              <a:lnSpc>
                <a:spcPts val="3300"/>
              </a:lnSpc>
              <a:buClr>
                <a:srgbClr val="0070C0"/>
              </a:buClr>
              <a:buFont typeface="Wingdings" panose="05000000000000000000" pitchFamily="2" charset="2"/>
              <a:buChar char="l"/>
            </a:pPr>
            <a:r>
              <a:rPr lang="en-US" altLang="zh-CN" sz="2000" b="1" dirty="0">
                <a:solidFill>
                  <a:prstClr val="black"/>
                </a:solidFill>
                <a:latin typeface="微软雅黑" panose="020B0503020204020204" pitchFamily="34" charset="-122"/>
                <a:ea typeface="微软雅黑" panose="020B0503020204020204" pitchFamily="34" charset="-122"/>
              </a:rPr>
              <a:t>IPv6 </a:t>
            </a:r>
            <a:r>
              <a:rPr lang="zh-CN" altLang="en-US" sz="2000" b="1" dirty="0">
                <a:solidFill>
                  <a:prstClr val="black"/>
                </a:solidFill>
                <a:latin typeface="微软雅黑" panose="020B0503020204020204" pitchFamily="34" charset="-122"/>
                <a:ea typeface="微软雅黑" panose="020B0503020204020204" pitchFamily="34" charset="-122"/>
              </a:rPr>
              <a:t>地址是分配给节点上</a:t>
            </a:r>
            <a:r>
              <a:rPr lang="zh-CN" altLang="en-US" sz="2000" b="1" dirty="0">
                <a:solidFill>
                  <a:srgbClr val="C00000"/>
                </a:solidFill>
                <a:latin typeface="微软雅黑" panose="020B0503020204020204" pitchFamily="34" charset="-122"/>
                <a:ea typeface="微软雅黑" panose="020B0503020204020204" pitchFamily="34" charset="-122"/>
              </a:rPr>
              <a:t>接口</a:t>
            </a:r>
            <a:r>
              <a:rPr lang="zh-CN" altLang="en-US" sz="2000" b="1" dirty="0">
                <a:solidFill>
                  <a:prstClr val="black"/>
                </a:solidFill>
                <a:latin typeface="微软雅黑" panose="020B0503020204020204" pitchFamily="34" charset="-122"/>
                <a:ea typeface="微软雅黑" panose="020B0503020204020204" pitchFamily="34" charset="-122"/>
              </a:rPr>
              <a:t>的。</a:t>
            </a:r>
          </a:p>
          <a:p>
            <a:pPr marL="624205" indent="-342900">
              <a:lnSpc>
                <a:spcPts val="3300"/>
              </a:lnSpc>
              <a:buClr>
                <a:srgbClr val="7030A0"/>
              </a:buClr>
              <a:buFont typeface="+mj-lt"/>
              <a:buAutoNum type="arabicPeriod"/>
            </a:pPr>
            <a:r>
              <a:rPr lang="zh-CN" altLang="en-US" sz="2000" b="1" dirty="0">
                <a:solidFill>
                  <a:prstClr val="black"/>
                </a:solidFill>
                <a:latin typeface="微软雅黑" panose="020B0503020204020204" pitchFamily="34" charset="-122"/>
                <a:ea typeface="微软雅黑" panose="020B0503020204020204" pitchFamily="34" charset="-122"/>
              </a:rPr>
              <a:t>一个具有多个接口的节点可以有多个单播地址。</a:t>
            </a:r>
          </a:p>
          <a:p>
            <a:pPr marL="624205" indent="-342900">
              <a:lnSpc>
                <a:spcPts val="3300"/>
              </a:lnSpc>
              <a:buClr>
                <a:srgbClr val="7030A0"/>
              </a:buClr>
              <a:buFont typeface="+mj-lt"/>
              <a:buAutoNum type="arabicPeriod"/>
            </a:pPr>
            <a:r>
              <a:rPr lang="zh-CN" altLang="en-US" sz="2000" b="1" dirty="0">
                <a:solidFill>
                  <a:prstClr val="black"/>
                </a:solidFill>
                <a:latin typeface="微软雅黑" panose="020B0503020204020204" pitchFamily="34" charset="-122"/>
                <a:ea typeface="微软雅黑" panose="020B0503020204020204" pitchFamily="34" charset="-122"/>
              </a:rPr>
              <a:t>其中的任何一个地址都可以当作到达该节点的目的地址。</a:t>
            </a:r>
          </a:p>
        </p:txBody>
      </p:sp>
      <p:sp>
        <p:nvSpPr>
          <p:cNvPr id="3" name="AutoShape 5"/>
          <p:cNvSpPr>
            <a:spLocks noChangeArrowheads="1"/>
          </p:cNvSpPr>
          <p:nvPr/>
        </p:nvSpPr>
        <p:spPr bwMode="auto">
          <a:xfrm>
            <a:off x="545145" y="625745"/>
            <a:ext cx="8053710"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4" name="Rectangle 6"/>
          <p:cNvSpPr>
            <a:spLocks noChangeArrowheads="1"/>
          </p:cNvSpPr>
          <p:nvPr/>
        </p:nvSpPr>
        <p:spPr bwMode="auto">
          <a:xfrm>
            <a:off x="1941968" y="592534"/>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节点与接口</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圆角矩形 19"/>
          <p:cNvSpPr/>
          <p:nvPr/>
        </p:nvSpPr>
        <p:spPr>
          <a:xfrm>
            <a:off x="64655" y="2371285"/>
            <a:ext cx="8894617" cy="172042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Rectangle 8"/>
          <p:cNvSpPr>
            <a:spLocks noChangeArrowheads="1"/>
          </p:cNvSpPr>
          <p:nvPr/>
        </p:nvSpPr>
        <p:spPr bwMode="auto">
          <a:xfrm>
            <a:off x="545145" y="1009374"/>
            <a:ext cx="8053710"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在 </a:t>
            </a:r>
            <a:r>
              <a:rPr lang="en-US" altLang="zh-CN" sz="2000" b="1" dirty="0">
                <a:solidFill>
                  <a:prstClr val="black"/>
                </a:solidFill>
                <a:latin typeface="微软雅黑" panose="020B0503020204020204" pitchFamily="34" charset="-122"/>
                <a:ea typeface="微软雅黑" panose="020B0503020204020204" pitchFamily="34" charset="-122"/>
              </a:rPr>
              <a:t>IPv6 </a:t>
            </a:r>
            <a:r>
              <a:rPr lang="zh-CN" altLang="en-US" sz="2000" b="1" dirty="0">
                <a:solidFill>
                  <a:prstClr val="black"/>
                </a:solidFill>
                <a:latin typeface="微软雅黑" panose="020B0503020204020204" pitchFamily="34" charset="-122"/>
                <a:ea typeface="微软雅黑" panose="020B0503020204020204" pitchFamily="34" charset="-122"/>
              </a:rPr>
              <a:t>中，每个地址占 </a:t>
            </a:r>
            <a:r>
              <a:rPr lang="en-US" altLang="zh-CN" sz="2000" b="1" dirty="0">
                <a:solidFill>
                  <a:prstClr val="black"/>
                </a:solidFill>
                <a:latin typeface="微软雅黑" panose="020B0503020204020204" pitchFamily="34" charset="-122"/>
                <a:ea typeface="微软雅黑" panose="020B0503020204020204" pitchFamily="34" charset="-122"/>
              </a:rPr>
              <a:t>128 </a:t>
            </a:r>
            <a:r>
              <a:rPr lang="zh-CN" altLang="en-US" sz="2000" b="1" dirty="0">
                <a:solidFill>
                  <a:prstClr val="black"/>
                </a:solidFill>
                <a:latin typeface="微软雅黑" panose="020B0503020204020204" pitchFamily="34" charset="-122"/>
                <a:ea typeface="微软雅黑" panose="020B0503020204020204" pitchFamily="34" charset="-122"/>
              </a:rPr>
              <a:t>位，地址空间大于 </a:t>
            </a:r>
            <a:r>
              <a:rPr lang="en-US" altLang="zh-CN" sz="2000" b="1" dirty="0">
                <a:solidFill>
                  <a:prstClr val="black"/>
                </a:solidFill>
                <a:latin typeface="微软雅黑" panose="020B0503020204020204" pitchFamily="34" charset="-122"/>
                <a:ea typeface="微软雅黑" panose="020B0503020204020204" pitchFamily="34" charset="-122"/>
              </a:rPr>
              <a:t>3.4</a:t>
            </a:r>
            <a:r>
              <a:rPr lang="en-US" altLang="zh-CN" sz="2000" b="1" dirty="0">
                <a:solidFill>
                  <a:prstClr val="black"/>
                </a:solidFill>
                <a:sym typeface="Symbol" panose="05050102010706020507"/>
              </a:rPr>
              <a:t> </a:t>
            </a:r>
            <a:r>
              <a:rPr lang="en-US" altLang="zh-CN" sz="2000" b="1" dirty="0">
                <a:solidFill>
                  <a:prstClr val="black"/>
                </a:solidFill>
                <a:latin typeface="微软雅黑" panose="020B0503020204020204" pitchFamily="34" charset="-122"/>
                <a:ea typeface="微软雅黑" panose="020B0503020204020204" pitchFamily="34" charset="-122"/>
                <a:sym typeface="Symbol" panose="05050102010706020507"/>
              </a:rPr>
              <a:t></a:t>
            </a:r>
            <a:r>
              <a:rPr lang="en-US" altLang="zh-CN" sz="2000" b="1" dirty="0">
                <a:solidFill>
                  <a:prstClr val="black"/>
                </a:solidFill>
                <a:sym typeface="Symbol" panose="05050102010706020507"/>
              </a:rPr>
              <a:t> </a:t>
            </a:r>
            <a:r>
              <a:rPr lang="en-US" altLang="zh-CN" sz="2000" b="1" dirty="0">
                <a:solidFill>
                  <a:prstClr val="black"/>
                </a:solidFill>
                <a:latin typeface="微软雅黑" panose="020B0503020204020204" pitchFamily="34" charset="-122"/>
                <a:ea typeface="微软雅黑" panose="020B0503020204020204" pitchFamily="34" charset="-122"/>
              </a:rPr>
              <a:t>10</a:t>
            </a:r>
            <a:r>
              <a:rPr lang="en-US" altLang="zh-CN" sz="2000" b="1" baseline="30000" dirty="0">
                <a:solidFill>
                  <a:prstClr val="black"/>
                </a:solidFill>
                <a:latin typeface="微软雅黑" panose="020B0503020204020204" pitchFamily="34" charset="-122"/>
                <a:ea typeface="微软雅黑" panose="020B0503020204020204" pitchFamily="34" charset="-122"/>
              </a:rPr>
              <a:t>38</a:t>
            </a:r>
            <a:r>
              <a:rPr lang="en-US" altLang="zh-CN" sz="2000" b="1" dirty="0">
                <a:solidFill>
                  <a:prstClr val="black"/>
                </a:solidFill>
                <a:latin typeface="微软雅黑" panose="020B0503020204020204" pitchFamily="34" charset="-122"/>
                <a:ea typeface="微软雅黑" panose="020B0503020204020204" pitchFamily="34" charset="-122"/>
              </a:rPr>
              <a:t> </a:t>
            </a:r>
            <a:r>
              <a:rPr lang="zh-CN" altLang="en-US" sz="2000" b="1" dirty="0">
                <a:solidFill>
                  <a:prstClr val="black"/>
                </a:solidFill>
                <a:latin typeface="微软雅黑" panose="020B0503020204020204" pitchFamily="34" charset="-122"/>
                <a:ea typeface="微软雅黑" panose="020B0503020204020204" pitchFamily="34" charset="-122"/>
              </a:rPr>
              <a:t>。</a:t>
            </a:r>
          </a:p>
          <a:p>
            <a:pPr marL="285750" indent="-285750">
              <a:lnSpc>
                <a:spcPts val="3300"/>
              </a:lnSpc>
              <a:buClr>
                <a:srgbClr val="0070C0"/>
              </a:buClr>
              <a:buFont typeface="Wingdings" panose="05000000000000000000" pitchFamily="2" charset="2"/>
              <a:buChar char="l"/>
            </a:pPr>
            <a:r>
              <a:rPr lang="zh-CN" altLang="en-US" sz="2000" b="1" dirty="0">
                <a:solidFill>
                  <a:prstClr val="black"/>
                </a:solidFill>
                <a:latin typeface="微软雅黑" panose="020B0503020204020204" pitchFamily="34" charset="-122"/>
                <a:ea typeface="微软雅黑" panose="020B0503020204020204" pitchFamily="34" charset="-122"/>
              </a:rPr>
              <a:t>使用</a:t>
            </a:r>
            <a:r>
              <a:rPr lang="zh-CN" altLang="en-US" sz="2000" b="1" dirty="0">
                <a:solidFill>
                  <a:srgbClr val="0000FF"/>
                </a:solidFill>
                <a:latin typeface="微软雅黑" panose="020B0503020204020204" pitchFamily="34" charset="-122"/>
                <a:ea typeface="微软雅黑" panose="020B0503020204020204" pitchFamily="34" charset="-122"/>
              </a:rPr>
              <a:t>冒号十六进制记法</a:t>
            </a:r>
            <a:r>
              <a:rPr lang="en-US" altLang="zh-CN" sz="2000" b="1" dirty="0">
                <a:solidFill>
                  <a:prstClr val="black"/>
                </a:solidFill>
                <a:latin typeface="微软雅黑" panose="020B0503020204020204" pitchFamily="34" charset="-122"/>
                <a:ea typeface="微软雅黑" panose="020B0503020204020204" pitchFamily="34" charset="-122"/>
              </a:rPr>
              <a:t>(colon hexadecimal notation, </a:t>
            </a:r>
            <a:r>
              <a:rPr lang="zh-CN" altLang="en-US" sz="2000" b="1" dirty="0">
                <a:solidFill>
                  <a:prstClr val="black"/>
                </a:solidFill>
                <a:latin typeface="微软雅黑" panose="020B0503020204020204" pitchFamily="34" charset="-122"/>
                <a:ea typeface="微软雅黑" panose="020B0503020204020204" pitchFamily="34" charset="-122"/>
              </a:rPr>
              <a:t>简写为 </a:t>
            </a:r>
            <a:r>
              <a:rPr lang="en-US" altLang="zh-CN" sz="2000" b="1" dirty="0">
                <a:solidFill>
                  <a:prstClr val="black"/>
                </a:solidFill>
                <a:latin typeface="微软雅黑" panose="020B0503020204020204" pitchFamily="34" charset="-122"/>
                <a:ea typeface="微软雅黑" panose="020B0503020204020204" pitchFamily="34" charset="-122"/>
              </a:rPr>
              <a:t>colon hex)</a:t>
            </a:r>
            <a:r>
              <a:rPr lang="zh-CN" altLang="en-US" sz="2000" b="1" dirty="0">
                <a:solidFill>
                  <a:prstClr val="black"/>
                </a:solidFill>
                <a:latin typeface="微软雅黑" panose="020B0503020204020204" pitchFamily="34" charset="-122"/>
                <a:ea typeface="微软雅黑" panose="020B0503020204020204" pitchFamily="34" charset="-122"/>
              </a:rPr>
              <a:t>：</a:t>
            </a:r>
            <a:r>
              <a:rPr lang="en-US" altLang="zh-CN" sz="2000" b="1" dirty="0">
                <a:solidFill>
                  <a:prstClr val="black"/>
                </a:solidFill>
                <a:latin typeface="微软雅黑" panose="020B0503020204020204" pitchFamily="34" charset="-122"/>
                <a:ea typeface="微软雅黑" panose="020B0503020204020204" pitchFamily="34" charset="-122"/>
              </a:rPr>
              <a:t>16 </a:t>
            </a:r>
            <a:r>
              <a:rPr lang="zh-CN" altLang="en-US" sz="2000" b="1" dirty="0">
                <a:solidFill>
                  <a:prstClr val="black"/>
                </a:solidFill>
                <a:latin typeface="微软雅黑" panose="020B0503020204020204" pitchFamily="34" charset="-122"/>
                <a:ea typeface="微软雅黑" panose="020B0503020204020204" pitchFamily="34" charset="-122"/>
              </a:rPr>
              <a:t>位的值用十六进制值表示，各值之间用冒号分隔。</a:t>
            </a:r>
          </a:p>
        </p:txBody>
      </p:sp>
      <p:sp>
        <p:nvSpPr>
          <p:cNvPr id="3" name="AutoShape 5"/>
          <p:cNvSpPr>
            <a:spLocks noChangeArrowheads="1"/>
          </p:cNvSpPr>
          <p:nvPr/>
        </p:nvSpPr>
        <p:spPr bwMode="auto">
          <a:xfrm>
            <a:off x="545145" y="622349"/>
            <a:ext cx="8053710"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4" name="Rectangle 6"/>
          <p:cNvSpPr>
            <a:spLocks noChangeArrowheads="1"/>
          </p:cNvSpPr>
          <p:nvPr/>
        </p:nvSpPr>
        <p:spPr bwMode="auto">
          <a:xfrm>
            <a:off x="1941968" y="589138"/>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冒号十六进制记法</a:t>
            </a:r>
          </a:p>
        </p:txBody>
      </p:sp>
      <p:sp>
        <p:nvSpPr>
          <p:cNvPr id="9" name="矩形 8"/>
          <p:cNvSpPr/>
          <p:nvPr/>
        </p:nvSpPr>
        <p:spPr>
          <a:xfrm>
            <a:off x="2270929" y="2494848"/>
            <a:ext cx="6607866" cy="338554"/>
          </a:xfrm>
          <a:prstGeom prst="rect">
            <a:avLst/>
          </a:prstGeom>
        </p:spPr>
        <p:txBody>
          <a:bodyPr wrap="square">
            <a:spAutoFit/>
          </a:bodyPr>
          <a:lstStyle/>
          <a:p>
            <a:pPr algn="ctr">
              <a:buClr>
                <a:srgbClr val="0070C0"/>
              </a:buClr>
            </a:pPr>
            <a:r>
              <a:rPr lang="en-US" altLang="zh-CN" sz="1600" b="1" dirty="0">
                <a:solidFill>
                  <a:srgbClr val="0000FF"/>
                </a:solidFill>
                <a:latin typeface="微软雅黑" panose="020B0503020204020204" pitchFamily="34" charset="-122"/>
                <a:ea typeface="微软雅黑" panose="020B0503020204020204" pitchFamily="34" charset="-122"/>
              </a:rPr>
              <a:t>104.230.140.100.255.255.255.255.0.0.17.128.150.10.255.255</a:t>
            </a:r>
            <a:endParaRPr lang="zh-CN" altLang="zh-CN" sz="1600" b="1" dirty="0">
              <a:solidFill>
                <a:srgbClr val="0000FF"/>
              </a:solidFill>
              <a:latin typeface="微软雅黑" panose="020B0503020204020204" pitchFamily="34" charset="-122"/>
              <a:ea typeface="微软雅黑" panose="020B0503020204020204" pitchFamily="34" charset="-122"/>
            </a:endParaRPr>
          </a:p>
        </p:txBody>
      </p:sp>
      <p:sp>
        <p:nvSpPr>
          <p:cNvPr id="12" name="矩形 11"/>
          <p:cNvSpPr/>
          <p:nvPr/>
        </p:nvSpPr>
        <p:spPr>
          <a:xfrm>
            <a:off x="265966" y="2463282"/>
            <a:ext cx="2262158" cy="369332"/>
          </a:xfrm>
          <a:prstGeom prst="rect">
            <a:avLst/>
          </a:prstGeom>
        </p:spPr>
        <p:txBody>
          <a:bodyPr wrap="none">
            <a:spAutoFit/>
          </a:bodyPr>
          <a:lstStyle/>
          <a:p>
            <a:r>
              <a:rPr lang="zh-CN" altLang="zh-CN" b="1" kern="5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点分十进制数记法</a:t>
            </a:r>
            <a:r>
              <a:rPr lang="zh-CN" altLang="en-US" b="1" kern="5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b="1" dirty="0">
              <a:solidFill>
                <a:prstClr val="black"/>
              </a:solidFill>
              <a:latin typeface="微软雅黑" panose="020B0503020204020204" pitchFamily="34" charset="-122"/>
              <a:ea typeface="微软雅黑" panose="020B0503020204020204" pitchFamily="34" charset="-122"/>
            </a:endParaRPr>
          </a:p>
        </p:txBody>
      </p:sp>
      <p:grpSp>
        <p:nvGrpSpPr>
          <p:cNvPr id="16" name="组合 15"/>
          <p:cNvGrpSpPr/>
          <p:nvPr/>
        </p:nvGrpSpPr>
        <p:grpSpPr>
          <a:xfrm>
            <a:off x="275203" y="2829544"/>
            <a:ext cx="7880507" cy="607901"/>
            <a:chOff x="182843" y="2863156"/>
            <a:chExt cx="7880507" cy="607901"/>
          </a:xfrm>
        </p:grpSpPr>
        <p:grpSp>
          <p:nvGrpSpPr>
            <p:cNvPr id="11" name="组合 10"/>
            <p:cNvGrpSpPr/>
            <p:nvPr/>
          </p:nvGrpSpPr>
          <p:grpSpPr>
            <a:xfrm>
              <a:off x="2829043" y="2863156"/>
              <a:ext cx="5234307" cy="607901"/>
              <a:chOff x="2052959" y="2863156"/>
              <a:chExt cx="5234307" cy="607901"/>
            </a:xfrm>
          </p:grpSpPr>
          <p:sp>
            <p:nvSpPr>
              <p:cNvPr id="8" name="矩形 7"/>
              <p:cNvSpPr/>
              <p:nvPr/>
            </p:nvSpPr>
            <p:spPr>
              <a:xfrm>
                <a:off x="2052959" y="3101725"/>
                <a:ext cx="5234307" cy="369332"/>
              </a:xfrm>
              <a:prstGeom prst="rect">
                <a:avLst/>
              </a:prstGeom>
            </p:spPr>
            <p:txBody>
              <a:bodyPr wrap="square">
                <a:spAutoFit/>
              </a:bodyPr>
              <a:lstStyle/>
              <a:p>
                <a:pPr algn="ctr">
                  <a:buClr>
                    <a:srgbClr val="0070C0"/>
                  </a:buClr>
                </a:pPr>
                <a:r>
                  <a:rPr lang="en-US" altLang="zh-CN" b="1" dirty="0">
                    <a:solidFill>
                      <a:srgbClr val="0000FF"/>
                    </a:solidFill>
                    <a:latin typeface="微软雅黑" panose="020B0503020204020204" pitchFamily="34" charset="-122"/>
                    <a:ea typeface="微软雅黑" panose="020B0503020204020204" pitchFamily="34" charset="-122"/>
                  </a:rPr>
                  <a:t>68E6:8C64:FFFF:FFFF:0000:1180:960A:FFFF</a:t>
                </a:r>
              </a:p>
            </p:txBody>
          </p:sp>
          <p:sp>
            <p:nvSpPr>
              <p:cNvPr id="10" name="下箭头 9"/>
              <p:cNvSpPr/>
              <p:nvPr/>
            </p:nvSpPr>
            <p:spPr>
              <a:xfrm>
                <a:off x="4840940" y="2863156"/>
                <a:ext cx="207469" cy="286235"/>
              </a:xfrm>
              <a:prstGeom prst="downArrow">
                <a:avLst/>
              </a:prstGeom>
              <a:solidFill>
                <a:srgbClr val="99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sp>
          <p:nvSpPr>
            <p:cNvPr id="13" name="矩形 12"/>
            <p:cNvSpPr/>
            <p:nvPr/>
          </p:nvSpPr>
          <p:spPr>
            <a:xfrm>
              <a:off x="182843" y="3101725"/>
              <a:ext cx="2262158" cy="369332"/>
            </a:xfrm>
            <a:prstGeom prst="rect">
              <a:avLst/>
            </a:prstGeom>
          </p:spPr>
          <p:txBody>
            <a:bodyPr wrap="none">
              <a:spAutoFit/>
            </a:bodyPr>
            <a:lstStyle/>
            <a:p>
              <a:r>
                <a:rPr lang="zh-CN" altLang="en-US" b="1" kern="5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冒号十六进制</a:t>
              </a:r>
              <a:r>
                <a:rPr lang="zh-CN" altLang="zh-CN" b="1" kern="5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记法</a:t>
              </a:r>
              <a:r>
                <a:rPr lang="zh-CN" altLang="en-US" b="1" kern="5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b="1" dirty="0">
                <a:solidFill>
                  <a:prstClr val="black"/>
                </a:solidFill>
                <a:latin typeface="微软雅黑" panose="020B0503020204020204" pitchFamily="34" charset="-122"/>
                <a:ea typeface="微软雅黑" panose="020B0503020204020204" pitchFamily="34" charset="-122"/>
              </a:endParaRPr>
            </a:p>
          </p:txBody>
        </p:sp>
      </p:grpSp>
      <p:sp>
        <p:nvSpPr>
          <p:cNvPr id="14" name="矩形 13"/>
          <p:cNvSpPr/>
          <p:nvPr/>
        </p:nvSpPr>
        <p:spPr>
          <a:xfrm>
            <a:off x="5552994" y="3115779"/>
            <a:ext cx="504000" cy="23471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5" name="矩形 14"/>
          <p:cNvSpPr/>
          <p:nvPr/>
        </p:nvSpPr>
        <p:spPr>
          <a:xfrm>
            <a:off x="5750479" y="3636821"/>
            <a:ext cx="144000" cy="234711"/>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nvGrpSpPr>
          <p:cNvPr id="18" name="组合 17"/>
          <p:cNvGrpSpPr/>
          <p:nvPr/>
        </p:nvGrpSpPr>
        <p:grpSpPr>
          <a:xfrm>
            <a:off x="284437" y="3350490"/>
            <a:ext cx="7647499" cy="616741"/>
            <a:chOff x="192077" y="3384102"/>
            <a:chExt cx="7647499" cy="616741"/>
          </a:xfrm>
        </p:grpSpPr>
        <p:grpSp>
          <p:nvGrpSpPr>
            <p:cNvPr id="7" name="组合 6"/>
            <p:cNvGrpSpPr/>
            <p:nvPr/>
          </p:nvGrpSpPr>
          <p:grpSpPr>
            <a:xfrm>
              <a:off x="3096434" y="3384102"/>
              <a:ext cx="4743142" cy="616741"/>
              <a:chOff x="1902550" y="2800118"/>
              <a:chExt cx="5278446" cy="616741"/>
            </a:xfrm>
          </p:grpSpPr>
          <p:sp>
            <p:nvSpPr>
              <p:cNvPr id="5" name="下箭头 4"/>
              <p:cNvSpPr/>
              <p:nvPr/>
            </p:nvSpPr>
            <p:spPr>
              <a:xfrm>
                <a:off x="4707604" y="2800118"/>
                <a:ext cx="230884" cy="296547"/>
              </a:xfrm>
              <a:prstGeom prst="downArrow">
                <a:avLst/>
              </a:prstGeom>
              <a:solidFill>
                <a:srgbClr val="9900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6" name="矩形 5"/>
              <p:cNvSpPr/>
              <p:nvPr/>
            </p:nvSpPr>
            <p:spPr>
              <a:xfrm>
                <a:off x="1902550" y="3047527"/>
                <a:ext cx="5278446" cy="369332"/>
              </a:xfrm>
              <a:prstGeom prst="rect">
                <a:avLst/>
              </a:prstGeom>
            </p:spPr>
            <p:txBody>
              <a:bodyPr wrap="square">
                <a:spAutoFit/>
              </a:bodyPr>
              <a:lstStyle/>
              <a:p>
                <a:pPr algn="ctr">
                  <a:buClr>
                    <a:srgbClr val="0070C0"/>
                  </a:buClr>
                </a:pPr>
                <a:r>
                  <a:rPr lang="en-US" altLang="zh-CN" b="1" dirty="0">
                    <a:solidFill>
                      <a:srgbClr val="0000FF"/>
                    </a:solidFill>
                    <a:latin typeface="微软雅黑" panose="020B0503020204020204" pitchFamily="34" charset="-122"/>
                    <a:ea typeface="微软雅黑" panose="020B0503020204020204" pitchFamily="34" charset="-122"/>
                  </a:rPr>
                  <a:t>68E6:8C64:FFFF:FFFF:0:1180:960A:FFFF</a:t>
                </a:r>
              </a:p>
            </p:txBody>
          </p:sp>
        </p:grpSp>
        <p:sp>
          <p:nvSpPr>
            <p:cNvPr id="17" name="矩形 16"/>
            <p:cNvSpPr/>
            <p:nvPr/>
          </p:nvSpPr>
          <p:spPr>
            <a:xfrm>
              <a:off x="192077" y="3618511"/>
              <a:ext cx="2262158" cy="369332"/>
            </a:xfrm>
            <a:prstGeom prst="rect">
              <a:avLst/>
            </a:prstGeom>
          </p:spPr>
          <p:txBody>
            <a:bodyPr wrap="none">
              <a:spAutoFit/>
            </a:bodyPr>
            <a:lstStyle/>
            <a:p>
              <a:r>
                <a:rPr lang="zh-CN" altLang="en-US" b="1" kern="5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冒号十六进制</a:t>
              </a:r>
              <a:r>
                <a:rPr lang="zh-CN" altLang="zh-CN" b="1" kern="5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记法</a:t>
              </a:r>
              <a:r>
                <a:rPr lang="zh-CN" altLang="en-US" b="1" kern="500" dirty="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b="1" dirty="0">
                <a:solidFill>
                  <a:prstClr val="black"/>
                </a:solidFill>
                <a:latin typeface="微软雅黑" panose="020B0503020204020204" pitchFamily="34" charset="-122"/>
                <a:ea typeface="微软雅黑" panose="020B0503020204020204" pitchFamily="34" charset="-122"/>
              </a:endParaRPr>
            </a:p>
          </p:txBody>
        </p:sp>
      </p:grpSp>
      <p:sp>
        <p:nvSpPr>
          <p:cNvPr id="19" name="矩形 18"/>
          <p:cNvSpPr/>
          <p:nvPr/>
        </p:nvSpPr>
        <p:spPr>
          <a:xfrm>
            <a:off x="2171343" y="4185339"/>
            <a:ext cx="4801314" cy="369332"/>
          </a:xfrm>
          <a:prstGeom prst="rect">
            <a:avLst/>
          </a:prstGeom>
          <a:solidFill>
            <a:srgbClr val="CCFF99"/>
          </a:solidFill>
        </p:spPr>
        <p:style>
          <a:lnRef idx="1">
            <a:schemeClr val="accent3"/>
          </a:lnRef>
          <a:fillRef idx="2">
            <a:schemeClr val="accent3"/>
          </a:fillRef>
          <a:effectRef idx="1">
            <a:schemeClr val="accent3"/>
          </a:effectRef>
          <a:fontRef idx="minor">
            <a:schemeClr val="dk1"/>
          </a:fontRef>
        </p:style>
        <p:txBody>
          <a:bodyPr wrap="none">
            <a:spAutoFit/>
          </a:bodyPr>
          <a:lstStyle/>
          <a:p>
            <a:pPr algn="ctr"/>
            <a:r>
              <a:rPr lang="zh-CN" altLang="en-US" b="1" dirty="0">
                <a:solidFill>
                  <a:srgbClr val="C00000"/>
                </a:solidFill>
                <a:latin typeface="微软雅黑" panose="020B0503020204020204" pitchFamily="34" charset="-122"/>
                <a:ea typeface="微软雅黑" panose="020B0503020204020204" pitchFamily="34" charset="-122"/>
              </a:rPr>
              <a:t>两个技术：</a:t>
            </a:r>
            <a:r>
              <a:rPr lang="zh-CN" altLang="en-US" b="1" dirty="0">
                <a:solidFill>
                  <a:prstClr val="black"/>
                </a:solidFill>
                <a:latin typeface="微软雅黑" panose="020B0503020204020204" pitchFamily="34" charset="-122"/>
                <a:ea typeface="微软雅黑" panose="020B0503020204020204" pitchFamily="34" charset="-122"/>
              </a:rPr>
              <a:t>零压缩，点分十进制记法的后缀。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up)">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35" presetClass="emph" presetSubtype="0" repeatCount="3000" fill="hold" grpId="1" nodeType="withEffect">
                                  <p:stCondLst>
                                    <p:cond delay="0"/>
                                  </p:stCondLst>
                                  <p:childTnLst>
                                    <p:anim calcmode="discrete" valueType="str">
                                      <p:cBhvr>
                                        <p:cTn id="13" dur="1000" fill="hold"/>
                                        <p:tgtEl>
                                          <p:spTgt spid="14"/>
                                        </p:tgtEl>
                                        <p:attrNameLst>
                                          <p:attrName>style.visibility</p:attrName>
                                        </p:attrNameLst>
                                      </p:cBhvr>
                                      <p:tavLst>
                                        <p:tav tm="0">
                                          <p:val>
                                            <p:strVal val="hidden"/>
                                          </p:val>
                                        </p:tav>
                                        <p:tav tm="50000">
                                          <p:val>
                                            <p:strVal val="visible"/>
                                          </p:val>
                                        </p:tav>
                                      </p:tavLst>
                                    </p:anim>
                                  </p:childTnLst>
                                </p:cTn>
                              </p:par>
                            </p:childTnLst>
                          </p:cTn>
                        </p:par>
                        <p:par>
                          <p:cTn id="14" fill="hold">
                            <p:stCondLst>
                              <p:cond delay="0"/>
                            </p:stCondLst>
                            <p:childTnLst>
                              <p:par>
                                <p:cTn id="15" presetID="22" presetClass="entr" presetSubtype="1" fill="hold" nodeType="after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wipe(up)">
                                      <p:cBhvr>
                                        <p:cTn id="17" dur="1000"/>
                                        <p:tgtEl>
                                          <p:spTgt spid="18"/>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par>
                          <p:cTn id="21" fill="hold">
                            <p:stCondLst>
                              <p:cond delay="1000"/>
                            </p:stCondLst>
                            <p:childTnLst>
                              <p:par>
                                <p:cTn id="22" presetID="35" presetClass="emph" presetSubtype="0" repeatCount="3000" fill="hold" grpId="1" nodeType="afterEffect">
                                  <p:stCondLst>
                                    <p:cond delay="0"/>
                                  </p:stCondLst>
                                  <p:childTnLst>
                                    <p:anim calcmode="discrete" valueType="str">
                                      <p:cBhvr>
                                        <p:cTn id="23" dur="1000" fill="hold"/>
                                        <p:tgtEl>
                                          <p:spTgt spid="15"/>
                                        </p:tgtEl>
                                        <p:attrNameLst>
                                          <p:attrName>style.visibility</p:attrName>
                                        </p:attrNameLst>
                                      </p:cBhvr>
                                      <p:tavLst>
                                        <p:tav tm="0">
                                          <p:val>
                                            <p:strVal val="hidden"/>
                                          </p:val>
                                        </p:tav>
                                        <p:tav tm="50000">
                                          <p:val>
                                            <p:strVal val="visible"/>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9"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圆角矩形 22"/>
          <p:cNvSpPr/>
          <p:nvPr/>
        </p:nvSpPr>
        <p:spPr>
          <a:xfrm>
            <a:off x="545146" y="2222363"/>
            <a:ext cx="8053710" cy="186934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Rectangle 8"/>
          <p:cNvSpPr>
            <a:spLocks noChangeArrowheads="1"/>
          </p:cNvSpPr>
          <p:nvPr/>
        </p:nvSpPr>
        <p:spPr bwMode="auto">
          <a:xfrm>
            <a:off x="545145" y="977890"/>
            <a:ext cx="8053710" cy="46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3200"/>
              </a:lnSpc>
              <a:buClr>
                <a:srgbClr val="0070C0"/>
              </a:buClr>
              <a:buFont typeface="Wingdings" panose="05000000000000000000" pitchFamily="2" charset="2"/>
              <a:buChar char="l"/>
            </a:pPr>
            <a:r>
              <a:rPr lang="zh-CN" altLang="en-US" sz="2000" b="1" dirty="0">
                <a:solidFill>
                  <a:srgbClr val="0000FF"/>
                </a:solidFill>
                <a:latin typeface="微软雅黑" panose="020B0503020204020204" pitchFamily="34" charset="-122"/>
                <a:ea typeface="微软雅黑" panose="020B0503020204020204" pitchFamily="34" charset="-122"/>
              </a:rPr>
              <a:t>零压缩 </a:t>
            </a:r>
            <a:r>
              <a:rPr lang="en-US" altLang="zh-CN" sz="2000" b="1" dirty="0">
                <a:solidFill>
                  <a:prstClr val="black"/>
                </a:solidFill>
                <a:latin typeface="微软雅黑" panose="020B0503020204020204" pitchFamily="34" charset="-122"/>
                <a:ea typeface="微软雅黑" panose="020B0503020204020204" pitchFamily="34" charset="-122"/>
              </a:rPr>
              <a:t>(zero compression)</a:t>
            </a:r>
            <a:r>
              <a:rPr lang="zh-CN" altLang="en-US" sz="2000" b="1" dirty="0">
                <a:solidFill>
                  <a:prstClr val="black"/>
                </a:solidFill>
                <a:latin typeface="微软雅黑" panose="020B0503020204020204" pitchFamily="34" charset="-122"/>
                <a:ea typeface="微软雅黑" panose="020B0503020204020204" pitchFamily="34" charset="-122"/>
              </a:rPr>
              <a:t>：一串连续的零可以用</a:t>
            </a:r>
            <a:r>
              <a:rPr lang="zh-CN" altLang="en-US" sz="2000" b="1" dirty="0">
                <a:solidFill>
                  <a:srgbClr val="C00000"/>
                </a:solidFill>
                <a:latin typeface="微软雅黑" panose="020B0503020204020204" pitchFamily="34" charset="-122"/>
                <a:ea typeface="微软雅黑" panose="020B0503020204020204" pitchFamily="34" charset="-122"/>
              </a:rPr>
              <a:t>一对冒号</a:t>
            </a:r>
            <a:r>
              <a:rPr lang="zh-CN" altLang="en-US" sz="2000" b="1" dirty="0">
                <a:solidFill>
                  <a:prstClr val="black"/>
                </a:solidFill>
                <a:latin typeface="微软雅黑" panose="020B0503020204020204" pitchFamily="34" charset="-122"/>
                <a:ea typeface="微软雅黑" panose="020B0503020204020204" pitchFamily="34" charset="-122"/>
              </a:rPr>
              <a:t>取代。</a:t>
            </a:r>
          </a:p>
        </p:txBody>
      </p:sp>
      <p:sp>
        <p:nvSpPr>
          <p:cNvPr id="3" name="AutoShape 5"/>
          <p:cNvSpPr>
            <a:spLocks noChangeArrowheads="1"/>
          </p:cNvSpPr>
          <p:nvPr/>
        </p:nvSpPr>
        <p:spPr bwMode="auto">
          <a:xfrm>
            <a:off x="545145" y="621601"/>
            <a:ext cx="8053710"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4" name="Rectangle 6"/>
          <p:cNvSpPr>
            <a:spLocks noChangeArrowheads="1"/>
          </p:cNvSpPr>
          <p:nvPr/>
        </p:nvSpPr>
        <p:spPr bwMode="auto">
          <a:xfrm>
            <a:off x="1941968" y="588390"/>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零压缩</a:t>
            </a:r>
          </a:p>
        </p:txBody>
      </p:sp>
      <p:sp>
        <p:nvSpPr>
          <p:cNvPr id="5" name="矩形 4"/>
          <p:cNvSpPr/>
          <p:nvPr/>
        </p:nvSpPr>
        <p:spPr>
          <a:xfrm>
            <a:off x="3081294" y="1430076"/>
            <a:ext cx="3265713" cy="810478"/>
          </a:xfrm>
          <a:prstGeom prst="rect">
            <a:avLst/>
          </a:prstGeom>
        </p:spPr>
        <p:txBody>
          <a:bodyPr wrap="square">
            <a:spAutoFit/>
          </a:bodyPr>
          <a:lstStyle/>
          <a:p>
            <a:pPr>
              <a:lnSpc>
                <a:spcPts val="2800"/>
              </a:lnSpc>
              <a:buClr>
                <a:srgbClr val="0070C0"/>
              </a:buClr>
            </a:pPr>
            <a:r>
              <a:rPr lang="en-US" altLang="zh-CN" sz="2000" b="1" dirty="0">
                <a:solidFill>
                  <a:srgbClr val="0000FF"/>
                </a:solidFill>
                <a:latin typeface="微软雅黑" panose="020B0503020204020204" pitchFamily="34" charset="-122"/>
                <a:ea typeface="微软雅黑" panose="020B0503020204020204" pitchFamily="34" charset="-122"/>
              </a:rPr>
              <a:t>FF05:0:0:0:0:0:0:B3</a:t>
            </a:r>
            <a:endParaRPr lang="zh-CN" altLang="en-US" sz="2000" b="1" dirty="0">
              <a:solidFill>
                <a:srgbClr val="0000FF"/>
              </a:solidFill>
              <a:latin typeface="微软雅黑" panose="020B0503020204020204" pitchFamily="34" charset="-122"/>
              <a:ea typeface="微软雅黑" panose="020B0503020204020204" pitchFamily="34" charset="-122"/>
            </a:endParaRPr>
          </a:p>
          <a:p>
            <a:pPr>
              <a:lnSpc>
                <a:spcPts val="2800"/>
              </a:lnSpc>
              <a:buClr>
                <a:srgbClr val="0070C0"/>
              </a:buClr>
            </a:pPr>
            <a:r>
              <a:rPr lang="en-US" altLang="zh-CN" sz="2000" b="1" dirty="0">
                <a:solidFill>
                  <a:srgbClr val="0000FF"/>
                </a:solidFill>
                <a:latin typeface="微软雅黑" panose="020B0503020204020204" pitchFamily="34" charset="-122"/>
                <a:ea typeface="微软雅黑" panose="020B0503020204020204" pitchFamily="34" charset="-122"/>
              </a:rPr>
              <a:t>FF05::B3</a:t>
            </a:r>
          </a:p>
        </p:txBody>
      </p:sp>
      <p:sp>
        <p:nvSpPr>
          <p:cNvPr id="6" name="矩形 5"/>
          <p:cNvSpPr/>
          <p:nvPr/>
        </p:nvSpPr>
        <p:spPr>
          <a:xfrm>
            <a:off x="1709969" y="4172335"/>
            <a:ext cx="5611437" cy="36933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gn="ctr">
              <a:buClr>
                <a:srgbClr val="0070C0"/>
              </a:buClr>
            </a:pPr>
            <a:r>
              <a:rPr lang="zh-CN" altLang="en-US" b="1" dirty="0">
                <a:solidFill>
                  <a:prstClr val="black"/>
                </a:solidFill>
                <a:latin typeface="微软雅黑" panose="020B0503020204020204" pitchFamily="34" charset="-122"/>
                <a:ea typeface="微软雅黑" panose="020B0503020204020204" pitchFamily="34" charset="-122"/>
              </a:rPr>
              <a:t>注意：在任一地址中，只能使用一次零压缩。</a:t>
            </a:r>
          </a:p>
        </p:txBody>
      </p:sp>
      <p:sp>
        <p:nvSpPr>
          <p:cNvPr id="7" name="矩形 6"/>
          <p:cNvSpPr/>
          <p:nvPr/>
        </p:nvSpPr>
        <p:spPr>
          <a:xfrm>
            <a:off x="1743852" y="1791264"/>
            <a:ext cx="1544914" cy="400110"/>
          </a:xfrm>
          <a:prstGeom prst="rect">
            <a:avLst/>
          </a:prstGeom>
        </p:spPr>
        <p:txBody>
          <a:bodyPr wrap="square">
            <a:spAutoFit/>
          </a:bodyPr>
          <a:lstStyle/>
          <a:p>
            <a:pPr algn="r"/>
            <a:r>
              <a:rPr lang="zh-CN" altLang="en-US" sz="2000" b="1" dirty="0">
                <a:solidFill>
                  <a:prstClr val="black"/>
                </a:solidFill>
                <a:latin typeface="微软雅黑" panose="020B0503020204020204" pitchFamily="34" charset="-122"/>
                <a:ea typeface="微软雅黑" panose="020B0503020204020204" pitchFamily="34" charset="-122"/>
              </a:rPr>
              <a:t>可压缩为： </a:t>
            </a:r>
            <a:endParaRPr lang="zh-CN" altLang="en-US" sz="2000" dirty="0">
              <a:solidFill>
                <a:prstClr val="black"/>
              </a:solidFill>
            </a:endParaRPr>
          </a:p>
        </p:txBody>
      </p:sp>
      <p:sp>
        <p:nvSpPr>
          <p:cNvPr id="8" name="矩形 7"/>
          <p:cNvSpPr/>
          <p:nvPr/>
        </p:nvSpPr>
        <p:spPr>
          <a:xfrm>
            <a:off x="873889" y="2222363"/>
            <a:ext cx="2630848" cy="369332"/>
          </a:xfrm>
          <a:prstGeom prst="rect">
            <a:avLst/>
          </a:prstGeom>
        </p:spPr>
        <p:txBody>
          <a:bodyPr wrap="none">
            <a:spAutoFit/>
          </a:bodyPr>
          <a:lstStyle/>
          <a:p>
            <a:pPr>
              <a:buClr>
                <a:srgbClr val="0070C0"/>
              </a:buClr>
            </a:pPr>
            <a:r>
              <a:rPr lang="en-US" altLang="zh-CN" b="1" dirty="0">
                <a:solidFill>
                  <a:srgbClr val="0000FF"/>
                </a:solidFill>
                <a:latin typeface="微软雅黑" panose="020B0503020204020204" pitchFamily="34" charset="-122"/>
                <a:ea typeface="微软雅黑" panose="020B0503020204020204" pitchFamily="34" charset="-122"/>
              </a:rPr>
              <a:t>0:0:0:0:0:0:128.10.2.1</a:t>
            </a:r>
          </a:p>
        </p:txBody>
      </p:sp>
      <p:sp>
        <p:nvSpPr>
          <p:cNvPr id="9" name="矩形 8"/>
          <p:cNvSpPr/>
          <p:nvPr/>
        </p:nvSpPr>
        <p:spPr>
          <a:xfrm>
            <a:off x="5109936" y="2222363"/>
            <a:ext cx="1511952" cy="369332"/>
          </a:xfrm>
          <a:prstGeom prst="rect">
            <a:avLst/>
          </a:prstGeom>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::128.10.2.1</a:t>
            </a:r>
            <a:endParaRPr lang="zh-CN" altLang="en-US" dirty="0">
              <a:solidFill>
                <a:prstClr val="black"/>
              </a:solidFill>
            </a:endParaRPr>
          </a:p>
        </p:txBody>
      </p:sp>
      <p:sp>
        <p:nvSpPr>
          <p:cNvPr id="10" name="矩形 9"/>
          <p:cNvSpPr/>
          <p:nvPr/>
        </p:nvSpPr>
        <p:spPr>
          <a:xfrm>
            <a:off x="873889" y="2580384"/>
            <a:ext cx="3467616" cy="369332"/>
          </a:xfrm>
          <a:prstGeom prst="rect">
            <a:avLst/>
          </a:prstGeom>
        </p:spPr>
        <p:txBody>
          <a:bodyPr wrap="none">
            <a:spAutoFit/>
          </a:bodyPr>
          <a:lstStyle/>
          <a:p>
            <a:pPr>
              <a:buClr>
                <a:srgbClr val="0070C0"/>
              </a:buClr>
            </a:pPr>
            <a:r>
              <a:rPr lang="en-US" altLang="zh-CN" b="1" dirty="0">
                <a:solidFill>
                  <a:srgbClr val="0000FF"/>
                </a:solidFill>
                <a:latin typeface="微软雅黑" panose="020B0503020204020204" pitchFamily="34" charset="-122"/>
                <a:ea typeface="微软雅黑" panose="020B0503020204020204" pitchFamily="34" charset="-122"/>
              </a:rPr>
              <a:t>1080:0:0:0:8:800:200C:417A </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1" name="矩形 10"/>
          <p:cNvSpPr/>
          <p:nvPr/>
        </p:nvSpPr>
        <p:spPr>
          <a:xfrm>
            <a:off x="873889" y="2938405"/>
            <a:ext cx="3855543" cy="369332"/>
          </a:xfrm>
          <a:prstGeom prst="rect">
            <a:avLst/>
          </a:prstGeom>
        </p:spPr>
        <p:txBody>
          <a:bodyPr wrap="none">
            <a:spAutoFit/>
          </a:bodyPr>
          <a:lstStyle/>
          <a:p>
            <a:pPr>
              <a:buClr>
                <a:srgbClr val="0070C0"/>
              </a:buClr>
            </a:pPr>
            <a:r>
              <a:rPr lang="en-US" altLang="zh-CN" b="1" dirty="0">
                <a:solidFill>
                  <a:srgbClr val="0000FF"/>
                </a:solidFill>
                <a:latin typeface="微软雅黑" panose="020B0503020204020204" pitchFamily="34" charset="-122"/>
                <a:ea typeface="微软雅黑" panose="020B0503020204020204" pitchFamily="34" charset="-122"/>
              </a:rPr>
              <a:t>FF01:0:0:0:0:0:0:101</a:t>
            </a:r>
            <a:r>
              <a:rPr lang="zh-CN" altLang="en-US" b="1" dirty="0">
                <a:solidFill>
                  <a:srgbClr val="0000FF"/>
                </a:solidFill>
                <a:latin typeface="微软雅黑" panose="020B0503020204020204" pitchFamily="34" charset="-122"/>
                <a:ea typeface="微软雅黑" panose="020B0503020204020204" pitchFamily="34" charset="-122"/>
              </a:rPr>
              <a:t>（多播地址）</a:t>
            </a:r>
          </a:p>
        </p:txBody>
      </p:sp>
      <p:sp>
        <p:nvSpPr>
          <p:cNvPr id="12" name="矩形 11"/>
          <p:cNvSpPr/>
          <p:nvPr/>
        </p:nvSpPr>
        <p:spPr>
          <a:xfrm>
            <a:off x="873889" y="3296426"/>
            <a:ext cx="3171061" cy="369332"/>
          </a:xfrm>
          <a:prstGeom prst="rect">
            <a:avLst/>
          </a:prstGeom>
        </p:spPr>
        <p:txBody>
          <a:bodyPr wrap="none">
            <a:spAutoFit/>
          </a:bodyPr>
          <a:lstStyle/>
          <a:p>
            <a:pPr>
              <a:buClr>
                <a:srgbClr val="0070C0"/>
              </a:buClr>
            </a:pPr>
            <a:r>
              <a:rPr lang="en-US" altLang="zh-CN" b="1" dirty="0">
                <a:solidFill>
                  <a:srgbClr val="0000FF"/>
                </a:solidFill>
                <a:latin typeface="微软雅黑" panose="020B0503020204020204" pitchFamily="34" charset="-122"/>
                <a:ea typeface="微软雅黑" panose="020B0503020204020204" pitchFamily="34" charset="-122"/>
              </a:rPr>
              <a:t>0:0:0:0:0:0:0:1</a:t>
            </a:r>
            <a:r>
              <a:rPr lang="zh-CN" altLang="en-US" b="1" dirty="0">
                <a:solidFill>
                  <a:srgbClr val="0000FF"/>
                </a:solidFill>
                <a:latin typeface="微软雅黑" panose="020B0503020204020204" pitchFamily="34" charset="-122"/>
                <a:ea typeface="微软雅黑" panose="020B0503020204020204" pitchFamily="34" charset="-122"/>
              </a:rPr>
              <a:t>（环回地址）</a:t>
            </a:r>
          </a:p>
        </p:txBody>
      </p:sp>
      <p:sp>
        <p:nvSpPr>
          <p:cNvPr id="13" name="矩形 12"/>
          <p:cNvSpPr/>
          <p:nvPr/>
        </p:nvSpPr>
        <p:spPr>
          <a:xfrm>
            <a:off x="873889" y="3654448"/>
            <a:ext cx="3401893" cy="369332"/>
          </a:xfrm>
          <a:prstGeom prst="rect">
            <a:avLst/>
          </a:prstGeom>
        </p:spPr>
        <p:txBody>
          <a:bodyPr wrap="none">
            <a:spAutoFit/>
          </a:bodyPr>
          <a:lstStyle/>
          <a:p>
            <a:pPr>
              <a:buClr>
                <a:srgbClr val="0070C0"/>
              </a:buClr>
            </a:pPr>
            <a:r>
              <a:rPr lang="en-US" altLang="zh-CN" b="1" dirty="0">
                <a:solidFill>
                  <a:srgbClr val="0000FF"/>
                </a:solidFill>
                <a:latin typeface="微软雅黑" panose="020B0503020204020204" pitchFamily="34" charset="-122"/>
                <a:ea typeface="微软雅黑" panose="020B0503020204020204" pitchFamily="34" charset="-122"/>
              </a:rPr>
              <a:t>0:0:0:0:0:0:0:0</a:t>
            </a:r>
            <a:r>
              <a:rPr lang="zh-CN" altLang="en-US" b="1" dirty="0">
                <a:solidFill>
                  <a:srgbClr val="0000FF"/>
                </a:solidFill>
                <a:latin typeface="微软雅黑" panose="020B0503020204020204" pitchFamily="34" charset="-122"/>
                <a:ea typeface="微软雅黑" panose="020B0503020204020204" pitchFamily="34" charset="-122"/>
              </a:rPr>
              <a:t>（未指明地址）</a:t>
            </a:r>
          </a:p>
        </p:txBody>
      </p:sp>
      <p:sp>
        <p:nvSpPr>
          <p:cNvPr id="14" name="矩形 13"/>
          <p:cNvSpPr/>
          <p:nvPr/>
        </p:nvSpPr>
        <p:spPr>
          <a:xfrm>
            <a:off x="5109936" y="2580384"/>
            <a:ext cx="2839239" cy="369332"/>
          </a:xfrm>
          <a:prstGeom prst="rect">
            <a:avLst/>
          </a:prstGeom>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1080::8:800:200C:417A</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5" name="矩形 14"/>
          <p:cNvSpPr/>
          <p:nvPr/>
        </p:nvSpPr>
        <p:spPr>
          <a:xfrm>
            <a:off x="5109936" y="2938405"/>
            <a:ext cx="1285929" cy="369332"/>
          </a:xfrm>
          <a:prstGeom prst="rect">
            <a:avLst/>
          </a:prstGeom>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FF01::101</a:t>
            </a:r>
          </a:p>
        </p:txBody>
      </p:sp>
      <p:sp>
        <p:nvSpPr>
          <p:cNvPr id="16" name="矩形 15"/>
          <p:cNvSpPr/>
          <p:nvPr/>
        </p:nvSpPr>
        <p:spPr>
          <a:xfrm>
            <a:off x="5109936" y="3296426"/>
            <a:ext cx="458780" cy="369332"/>
          </a:xfrm>
          <a:prstGeom prst="rect">
            <a:avLst/>
          </a:prstGeom>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::1</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7" name="矩形 16"/>
          <p:cNvSpPr/>
          <p:nvPr/>
        </p:nvSpPr>
        <p:spPr>
          <a:xfrm>
            <a:off x="5109936" y="3654448"/>
            <a:ext cx="316112" cy="369332"/>
          </a:xfrm>
          <a:prstGeom prst="rect">
            <a:avLst/>
          </a:prstGeom>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a:t>
            </a:r>
          </a:p>
        </p:txBody>
      </p:sp>
      <p:sp>
        <p:nvSpPr>
          <p:cNvPr id="18" name="右箭头 17"/>
          <p:cNvSpPr/>
          <p:nvPr/>
        </p:nvSpPr>
        <p:spPr>
          <a:xfrm>
            <a:off x="4664210" y="2317573"/>
            <a:ext cx="391886" cy="184666"/>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9" name="右箭头 18"/>
          <p:cNvSpPr/>
          <p:nvPr/>
        </p:nvSpPr>
        <p:spPr>
          <a:xfrm>
            <a:off x="4664210" y="2675595"/>
            <a:ext cx="391886" cy="184666"/>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0" name="右箭头 19"/>
          <p:cNvSpPr/>
          <p:nvPr/>
        </p:nvSpPr>
        <p:spPr>
          <a:xfrm>
            <a:off x="4664210" y="3033617"/>
            <a:ext cx="391886" cy="184666"/>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右箭头 20"/>
          <p:cNvSpPr/>
          <p:nvPr/>
        </p:nvSpPr>
        <p:spPr>
          <a:xfrm>
            <a:off x="4664210" y="3391639"/>
            <a:ext cx="391886" cy="184666"/>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右箭头 21"/>
          <p:cNvSpPr/>
          <p:nvPr/>
        </p:nvSpPr>
        <p:spPr>
          <a:xfrm>
            <a:off x="4664210" y="3749661"/>
            <a:ext cx="391886" cy="184666"/>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595943" y="4002102"/>
            <a:ext cx="7730636" cy="1052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endParaRPr>
          </a:p>
        </p:txBody>
      </p:sp>
      <p:sp>
        <p:nvSpPr>
          <p:cNvPr id="2" name="Rectangle 8"/>
          <p:cNvSpPr>
            <a:spLocks noChangeArrowheads="1"/>
          </p:cNvSpPr>
          <p:nvPr/>
        </p:nvSpPr>
        <p:spPr bwMode="auto">
          <a:xfrm>
            <a:off x="545145" y="974134"/>
            <a:ext cx="805371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85750" indent="-285750">
              <a:lnSpc>
                <a:spcPts val="2700"/>
              </a:lnSpc>
              <a:buClr>
                <a:srgbClr val="0070C0"/>
              </a:buClr>
              <a:buFont typeface="Wingdings" panose="05000000000000000000" pitchFamily="2" charset="2"/>
              <a:buChar char="l"/>
            </a:pPr>
            <a:r>
              <a:rPr lang="zh-CN" altLang="en-US" b="1" dirty="0">
                <a:solidFill>
                  <a:prstClr val="black"/>
                </a:solidFill>
                <a:latin typeface="微软雅黑" panose="020B0503020204020204" pitchFamily="34" charset="-122"/>
                <a:ea typeface="微软雅黑" panose="020B0503020204020204" pitchFamily="34" charset="-122"/>
              </a:rPr>
              <a:t>结合使用点分十进制记法的</a:t>
            </a:r>
            <a:r>
              <a:rPr lang="zh-CN" altLang="en-US" b="1" dirty="0">
                <a:solidFill>
                  <a:srgbClr val="C00000"/>
                </a:solidFill>
                <a:latin typeface="微软雅黑" panose="020B0503020204020204" pitchFamily="34" charset="-122"/>
                <a:ea typeface="微软雅黑" panose="020B0503020204020204" pitchFamily="34" charset="-122"/>
              </a:rPr>
              <a:t>后缀</a:t>
            </a:r>
            <a:r>
              <a:rPr lang="zh-CN" altLang="en-US" b="1" dirty="0">
                <a:solidFill>
                  <a:prstClr val="black"/>
                </a:solidFill>
                <a:latin typeface="微软雅黑" panose="020B0503020204020204" pitchFamily="34" charset="-122"/>
                <a:ea typeface="微软雅黑" panose="020B0503020204020204" pitchFamily="34" charset="-122"/>
              </a:rPr>
              <a:t>在 </a:t>
            </a:r>
            <a:r>
              <a:rPr lang="en-US" altLang="zh-CN" b="1" dirty="0">
                <a:solidFill>
                  <a:prstClr val="black"/>
                </a:solidFill>
                <a:latin typeface="微软雅黑" panose="020B0503020204020204" pitchFamily="34" charset="-122"/>
                <a:ea typeface="微软雅黑" panose="020B0503020204020204" pitchFamily="34" charset="-122"/>
              </a:rPr>
              <a:t>IPv4 </a:t>
            </a:r>
            <a:r>
              <a:rPr lang="zh-CN" altLang="en-US" b="1" dirty="0">
                <a:solidFill>
                  <a:prstClr val="black"/>
                </a:solidFill>
                <a:latin typeface="微软雅黑" panose="020B0503020204020204" pitchFamily="34" charset="-122"/>
                <a:ea typeface="微软雅黑" panose="020B0503020204020204" pitchFamily="34" charset="-122"/>
              </a:rPr>
              <a:t>向 </a:t>
            </a:r>
            <a:r>
              <a:rPr lang="en-US" altLang="zh-CN" b="1" dirty="0">
                <a:solidFill>
                  <a:prstClr val="black"/>
                </a:solidFill>
                <a:latin typeface="微软雅黑" panose="020B0503020204020204" pitchFamily="34" charset="-122"/>
                <a:ea typeface="微软雅黑" panose="020B0503020204020204" pitchFamily="34" charset="-122"/>
              </a:rPr>
              <a:t>IPv6 </a:t>
            </a:r>
            <a:r>
              <a:rPr lang="zh-CN" altLang="en-US" b="1" dirty="0">
                <a:solidFill>
                  <a:prstClr val="black"/>
                </a:solidFill>
                <a:latin typeface="微软雅黑" panose="020B0503020204020204" pitchFamily="34" charset="-122"/>
                <a:ea typeface="微软雅黑" panose="020B0503020204020204" pitchFamily="34" charset="-122"/>
              </a:rPr>
              <a:t>的转换阶段特别有用。</a:t>
            </a:r>
          </a:p>
          <a:p>
            <a:pPr marL="285750" indent="-285750">
              <a:lnSpc>
                <a:spcPts val="2700"/>
              </a:lnSpc>
              <a:buClr>
                <a:srgbClr val="0070C0"/>
              </a:buClr>
              <a:buFont typeface="Wingdings" panose="05000000000000000000" pitchFamily="2" charset="2"/>
              <a:buChar char="l"/>
            </a:pPr>
            <a:r>
              <a:rPr lang="zh-CN" altLang="en-US" b="1" dirty="0">
                <a:solidFill>
                  <a:prstClr val="black"/>
                </a:solidFill>
                <a:latin typeface="微软雅黑" panose="020B0503020204020204" pitchFamily="34" charset="-122"/>
                <a:ea typeface="微软雅黑" panose="020B0503020204020204" pitchFamily="34" charset="-122"/>
              </a:rPr>
              <a:t>例如：</a:t>
            </a:r>
            <a:endParaRPr lang="en-US" altLang="zh-CN" b="1" dirty="0">
              <a:solidFill>
                <a:prstClr val="black"/>
              </a:solidFill>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en-US" altLang="zh-CN" b="1" dirty="0">
                <a:solidFill>
                  <a:prstClr val="black"/>
                </a:solidFill>
                <a:latin typeface="微软雅黑" panose="020B0503020204020204" pitchFamily="34" charset="-122"/>
                <a:ea typeface="微软雅黑" panose="020B0503020204020204" pitchFamily="34" charset="-122"/>
              </a:rPr>
              <a:t>CIDR </a:t>
            </a:r>
            <a:r>
              <a:rPr lang="zh-CN" altLang="en-US" b="1" dirty="0">
                <a:solidFill>
                  <a:prstClr val="black"/>
                </a:solidFill>
                <a:latin typeface="微软雅黑" panose="020B0503020204020204" pitchFamily="34" charset="-122"/>
                <a:ea typeface="微软雅黑" panose="020B0503020204020204" pitchFamily="34" charset="-122"/>
              </a:rPr>
              <a:t>的</a:t>
            </a:r>
            <a:r>
              <a:rPr lang="zh-CN" altLang="en-US" b="1" dirty="0">
                <a:solidFill>
                  <a:srgbClr val="C00000"/>
                </a:solidFill>
                <a:latin typeface="微软雅黑" panose="020B0503020204020204" pitchFamily="34" charset="-122"/>
                <a:ea typeface="微软雅黑" panose="020B0503020204020204" pitchFamily="34" charset="-122"/>
              </a:rPr>
              <a:t>斜线表示法</a:t>
            </a:r>
            <a:r>
              <a:rPr lang="zh-CN" altLang="en-US" b="1" dirty="0">
                <a:solidFill>
                  <a:prstClr val="black"/>
                </a:solidFill>
                <a:latin typeface="微软雅黑" panose="020B0503020204020204" pitchFamily="34" charset="-122"/>
                <a:ea typeface="微软雅黑" panose="020B0503020204020204" pitchFamily="34" charset="-122"/>
              </a:rPr>
              <a:t>仍然可用，</a:t>
            </a:r>
            <a:r>
              <a:rPr lang="zh-CN" altLang="en-US" b="1" dirty="0">
                <a:solidFill>
                  <a:srgbClr val="C00000"/>
                </a:solidFill>
                <a:latin typeface="微软雅黑" panose="020B0503020204020204" pitchFamily="34" charset="-122"/>
                <a:ea typeface="微软雅黑" panose="020B0503020204020204" pitchFamily="34" charset="-122"/>
              </a:rPr>
              <a:t>但取消了子网掩码。</a:t>
            </a:r>
            <a:endParaRPr lang="en-US" altLang="zh-CN" b="1" dirty="0">
              <a:solidFill>
                <a:srgbClr val="C00000"/>
              </a:solidFill>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r>
              <a:rPr lang="zh-CN" altLang="en-US" b="1" dirty="0">
                <a:solidFill>
                  <a:prstClr val="black"/>
                </a:solidFill>
                <a:latin typeface="微软雅黑" panose="020B0503020204020204" pitchFamily="34" charset="-122"/>
                <a:ea typeface="微软雅黑" panose="020B0503020204020204" pitchFamily="34" charset="-122"/>
              </a:rPr>
              <a:t>例如：</a:t>
            </a:r>
            <a:r>
              <a:rPr lang="en-US" altLang="zh-CN" b="1" dirty="0">
                <a:solidFill>
                  <a:prstClr val="black"/>
                </a:solidFill>
                <a:latin typeface="微软雅黑" panose="020B0503020204020204" pitchFamily="34" charset="-122"/>
                <a:ea typeface="微软雅黑" panose="020B0503020204020204" pitchFamily="34" charset="-122"/>
              </a:rPr>
              <a:t>60 </a:t>
            </a:r>
            <a:r>
              <a:rPr lang="zh-CN" altLang="en-US" b="1" dirty="0">
                <a:solidFill>
                  <a:prstClr val="black"/>
                </a:solidFill>
                <a:latin typeface="微软雅黑" panose="020B0503020204020204" pitchFamily="34" charset="-122"/>
                <a:ea typeface="微软雅黑" panose="020B0503020204020204" pitchFamily="34" charset="-122"/>
              </a:rPr>
              <a:t>位的前缀 </a:t>
            </a:r>
            <a:r>
              <a:rPr lang="en-US" altLang="zh-CN" b="1" dirty="0">
                <a:solidFill>
                  <a:prstClr val="black"/>
                </a:solidFill>
                <a:latin typeface="微软雅黑" panose="020B0503020204020204" pitchFamily="34" charset="-122"/>
                <a:ea typeface="微软雅黑" panose="020B0503020204020204" pitchFamily="34" charset="-122"/>
              </a:rPr>
              <a:t>12AB00000000CD3 </a:t>
            </a:r>
            <a:r>
              <a:rPr lang="zh-CN" altLang="en-US" b="1" dirty="0">
                <a:solidFill>
                  <a:prstClr val="black"/>
                </a:solidFill>
                <a:latin typeface="微软雅黑" panose="020B0503020204020204" pitchFamily="34" charset="-122"/>
                <a:ea typeface="微软雅黑" panose="020B0503020204020204" pitchFamily="34" charset="-122"/>
              </a:rPr>
              <a:t>可记为：</a:t>
            </a:r>
          </a:p>
          <a:p>
            <a:pPr marL="285750" indent="-285750">
              <a:lnSpc>
                <a:spcPts val="2700"/>
              </a:lnSpc>
              <a:buClr>
                <a:srgbClr val="0070C0"/>
              </a:buClr>
              <a:buFont typeface="Wingdings" panose="05000000000000000000" pitchFamily="2" charset="2"/>
              <a:buChar char="l"/>
            </a:pPr>
            <a:endParaRPr lang="zh-CN" altLang="en-US" b="1" dirty="0">
              <a:solidFill>
                <a:prstClr val="black"/>
              </a:solidFill>
              <a:latin typeface="微软雅黑" panose="020B0503020204020204" pitchFamily="34" charset="-122"/>
              <a:ea typeface="微软雅黑" panose="020B0503020204020204" pitchFamily="34" charset="-122"/>
            </a:endParaRPr>
          </a:p>
          <a:p>
            <a:pPr marL="285750" indent="-285750">
              <a:lnSpc>
                <a:spcPts val="2700"/>
              </a:lnSpc>
              <a:buClr>
                <a:srgbClr val="0070C0"/>
              </a:buClr>
              <a:buFont typeface="Wingdings" panose="05000000000000000000" pitchFamily="2" charset="2"/>
              <a:buChar char="l"/>
            </a:pPr>
            <a:endParaRPr lang="en-US" altLang="zh-CN" b="1" dirty="0">
              <a:solidFill>
                <a:prstClr val="black"/>
              </a:solidFill>
              <a:latin typeface="微软雅黑" panose="020B0503020204020204" pitchFamily="34" charset="-122"/>
              <a:ea typeface="微软雅黑" panose="020B0503020204020204" pitchFamily="34" charset="-122"/>
            </a:endParaRPr>
          </a:p>
        </p:txBody>
      </p:sp>
      <p:sp>
        <p:nvSpPr>
          <p:cNvPr id="3" name="AutoShape 5"/>
          <p:cNvSpPr>
            <a:spLocks noChangeArrowheads="1"/>
          </p:cNvSpPr>
          <p:nvPr/>
        </p:nvSpPr>
        <p:spPr bwMode="auto">
          <a:xfrm>
            <a:off x="545145" y="625529"/>
            <a:ext cx="8053710" cy="353930"/>
          </a:xfrm>
          <a:prstGeom prst="roundRect">
            <a:avLst>
              <a:gd name="adj" fmla="val 16667"/>
            </a:avLst>
          </a:prstGeom>
          <a:solidFill>
            <a:srgbClr val="00B050"/>
          </a:solidFill>
          <a:ln>
            <a:noFill/>
          </a:ln>
          <a:effectLst/>
        </p:spPr>
        <p:txBody>
          <a:bodyPr wrap="none" anchor="ctr"/>
          <a:lstStyle/>
          <a:p>
            <a:endParaRPr lang="zh-CN" altLang="en-US">
              <a:solidFill>
                <a:prstClr val="black"/>
              </a:solidFill>
            </a:endParaRPr>
          </a:p>
        </p:txBody>
      </p:sp>
      <p:sp>
        <p:nvSpPr>
          <p:cNvPr id="4" name="Rectangle 6"/>
          <p:cNvSpPr>
            <a:spLocks noChangeArrowheads="1"/>
          </p:cNvSpPr>
          <p:nvPr/>
        </p:nvSpPr>
        <p:spPr bwMode="auto">
          <a:xfrm>
            <a:off x="1941968" y="592318"/>
            <a:ext cx="526006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zh-CN" altLang="en-US" sz="2000" b="1" dirty="0">
                <a:solidFill>
                  <a:prstClr val="white"/>
                </a:solidFill>
                <a:latin typeface="微软雅黑" panose="020B0503020204020204" pitchFamily="34" charset="-122"/>
                <a:ea typeface="微软雅黑" panose="020B0503020204020204" pitchFamily="34" charset="-122"/>
              </a:rPr>
              <a:t>点分十进制记法的后缀</a:t>
            </a:r>
          </a:p>
        </p:txBody>
      </p:sp>
      <p:sp>
        <p:nvSpPr>
          <p:cNvPr id="5" name="矩形 4"/>
          <p:cNvSpPr/>
          <p:nvPr/>
        </p:nvSpPr>
        <p:spPr>
          <a:xfrm>
            <a:off x="1644934" y="1406707"/>
            <a:ext cx="2630848" cy="369332"/>
          </a:xfrm>
          <a:prstGeom prst="rect">
            <a:avLst/>
          </a:prstGeom>
        </p:spPr>
        <p:txBody>
          <a:bodyPr wrap="none">
            <a:spAutoFit/>
          </a:bodyPr>
          <a:lstStyle/>
          <a:p>
            <a:pPr>
              <a:buClr>
                <a:srgbClr val="0070C0"/>
              </a:buClr>
            </a:pPr>
            <a:r>
              <a:rPr lang="en-US" altLang="zh-CN" b="1" dirty="0">
                <a:solidFill>
                  <a:srgbClr val="0000FF"/>
                </a:solidFill>
                <a:latin typeface="微软雅黑" panose="020B0503020204020204" pitchFamily="34" charset="-122"/>
                <a:ea typeface="微软雅黑" panose="020B0503020204020204" pitchFamily="34" charset="-122"/>
              </a:rPr>
              <a:t>0:0:0:0:0:0:128.10.2.1</a:t>
            </a:r>
          </a:p>
        </p:txBody>
      </p:sp>
      <p:sp>
        <p:nvSpPr>
          <p:cNvPr id="6" name="矩形 5"/>
          <p:cNvSpPr/>
          <p:nvPr/>
        </p:nvSpPr>
        <p:spPr>
          <a:xfrm>
            <a:off x="4751433" y="1406707"/>
            <a:ext cx="1511952" cy="369332"/>
          </a:xfrm>
          <a:prstGeom prst="rect">
            <a:avLst/>
          </a:prstGeom>
        </p:spPr>
        <p:txBody>
          <a:bodyPr wrap="none">
            <a:spAutoFit/>
          </a:bodyPr>
          <a:lstStyle/>
          <a:p>
            <a:r>
              <a:rPr lang="en-US" altLang="zh-CN" b="1" dirty="0">
                <a:solidFill>
                  <a:srgbClr val="0000FF"/>
                </a:solidFill>
                <a:latin typeface="微软雅黑" panose="020B0503020204020204" pitchFamily="34" charset="-122"/>
                <a:ea typeface="微软雅黑" panose="020B0503020204020204" pitchFamily="34" charset="-122"/>
              </a:rPr>
              <a:t>::128.10.2.1</a:t>
            </a:r>
            <a:endParaRPr lang="zh-CN" altLang="en-US" dirty="0">
              <a:solidFill>
                <a:prstClr val="black"/>
              </a:solidFill>
            </a:endParaRPr>
          </a:p>
        </p:txBody>
      </p:sp>
      <p:sp>
        <p:nvSpPr>
          <p:cNvPr id="8" name="矩形 7"/>
          <p:cNvSpPr/>
          <p:nvPr/>
        </p:nvSpPr>
        <p:spPr>
          <a:xfrm>
            <a:off x="1678750" y="2387715"/>
            <a:ext cx="5771132" cy="369332"/>
          </a:xfrm>
          <a:prstGeom prst="rect">
            <a:avLst/>
          </a:prstGeom>
        </p:spPr>
        <p:txBody>
          <a:bodyPr wrap="none">
            <a:spAutoFit/>
          </a:bodyPr>
          <a:lstStyle/>
          <a:p>
            <a:pPr>
              <a:buClr>
                <a:srgbClr val="0070C0"/>
              </a:buClr>
            </a:pPr>
            <a:r>
              <a:rPr lang="en-US" altLang="zh-CN" b="1" dirty="0">
                <a:solidFill>
                  <a:srgbClr val="0000FF"/>
                </a:solidFill>
                <a:latin typeface="微软雅黑" panose="020B0503020204020204" pitchFamily="34" charset="-122"/>
                <a:ea typeface="微软雅黑" panose="020B0503020204020204" pitchFamily="34" charset="-122"/>
              </a:rPr>
              <a:t>12AB:0000:0000:CD30:0000:0000:0000:0000</a:t>
            </a:r>
            <a:r>
              <a:rPr lang="en-US" altLang="zh-CN" b="1" dirty="0">
                <a:solidFill>
                  <a:srgbClr val="C00000"/>
                </a:solidFill>
                <a:latin typeface="微软雅黑" panose="020B0503020204020204" pitchFamily="34" charset="-122"/>
                <a:ea typeface="微软雅黑" panose="020B0503020204020204" pitchFamily="34" charset="-122"/>
              </a:rPr>
              <a:t>/60</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6" name="右箭头 15"/>
          <p:cNvSpPr/>
          <p:nvPr/>
        </p:nvSpPr>
        <p:spPr>
          <a:xfrm>
            <a:off x="4305707" y="1501917"/>
            <a:ext cx="391886" cy="184666"/>
          </a:xfrm>
          <a:prstGeom prst="rightArrow">
            <a:avLst/>
          </a:prstGeom>
          <a:solidFill>
            <a:srgbClr val="CC00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2" name="矩形 21"/>
          <p:cNvSpPr/>
          <p:nvPr/>
        </p:nvSpPr>
        <p:spPr>
          <a:xfrm>
            <a:off x="1381661" y="2704934"/>
            <a:ext cx="4305987" cy="369332"/>
          </a:xfrm>
          <a:prstGeom prst="rect">
            <a:avLst/>
          </a:prstGeom>
        </p:spPr>
        <p:txBody>
          <a:bodyPr wrap="none">
            <a:spAutoFit/>
          </a:bodyPr>
          <a:lstStyle/>
          <a:p>
            <a:pPr>
              <a:buClr>
                <a:srgbClr val="0070C0"/>
              </a:buClr>
            </a:pPr>
            <a:r>
              <a:rPr lang="zh-CN" altLang="en-US" b="1" dirty="0">
                <a:solidFill>
                  <a:prstClr val="black"/>
                </a:solidFill>
                <a:latin typeface="微软雅黑" panose="020B0503020204020204" pitchFamily="34" charset="-122"/>
                <a:ea typeface="微软雅黑" panose="020B0503020204020204" pitchFamily="34" charset="-122"/>
              </a:rPr>
              <a:t>或 </a:t>
            </a:r>
            <a:r>
              <a:rPr lang="en-US" altLang="zh-CN" b="1" dirty="0">
                <a:solidFill>
                  <a:srgbClr val="0000FF"/>
                </a:solidFill>
                <a:latin typeface="微软雅黑" panose="020B0503020204020204" pitchFamily="34" charset="-122"/>
                <a:ea typeface="微软雅黑" panose="020B0503020204020204" pitchFamily="34" charset="-122"/>
              </a:rPr>
              <a:t>12AB::CD30:0:0:0:0</a:t>
            </a:r>
            <a:r>
              <a:rPr lang="en-US" altLang="zh-CN" b="1" dirty="0">
                <a:solidFill>
                  <a:srgbClr val="C00000"/>
                </a:solidFill>
                <a:latin typeface="微软雅黑" panose="020B0503020204020204" pitchFamily="34" charset="-122"/>
                <a:ea typeface="微软雅黑" panose="020B0503020204020204" pitchFamily="34" charset="-122"/>
              </a:rPr>
              <a:t>/60</a:t>
            </a:r>
            <a:r>
              <a:rPr lang="en-US" altLang="zh-CN" b="1" dirty="0">
                <a:solidFill>
                  <a:srgbClr val="0000FF"/>
                </a:solidFill>
                <a:latin typeface="微软雅黑" panose="020B0503020204020204" pitchFamily="34" charset="-122"/>
                <a:ea typeface="微软雅黑" panose="020B0503020204020204" pitchFamily="34" charset="-122"/>
              </a:rPr>
              <a:t> </a:t>
            </a:r>
            <a:r>
              <a:rPr lang="zh-CN" altLang="en-US" b="1" dirty="0">
                <a:solidFill>
                  <a:srgbClr val="0000FF"/>
                </a:solidFill>
                <a:latin typeface="微软雅黑" panose="020B0503020204020204" pitchFamily="34" charset="-122"/>
                <a:ea typeface="微软雅黑" panose="020B0503020204020204" pitchFamily="34" charset="-122"/>
              </a:rPr>
              <a:t>（零压缩）</a:t>
            </a:r>
          </a:p>
        </p:txBody>
      </p:sp>
      <p:sp>
        <p:nvSpPr>
          <p:cNvPr id="23" name="矩形 22"/>
          <p:cNvSpPr/>
          <p:nvPr/>
        </p:nvSpPr>
        <p:spPr>
          <a:xfrm>
            <a:off x="1381661" y="3045352"/>
            <a:ext cx="3954929" cy="369332"/>
          </a:xfrm>
          <a:prstGeom prst="rect">
            <a:avLst/>
          </a:prstGeom>
        </p:spPr>
        <p:txBody>
          <a:bodyPr wrap="none">
            <a:spAutoFit/>
          </a:bodyPr>
          <a:lstStyle/>
          <a:p>
            <a:r>
              <a:rPr lang="zh-CN" altLang="en-US" b="1" dirty="0">
                <a:solidFill>
                  <a:prstClr val="black"/>
                </a:solidFill>
                <a:latin typeface="微软雅黑" panose="020B0503020204020204" pitchFamily="34" charset="-122"/>
                <a:ea typeface="微软雅黑" panose="020B0503020204020204" pitchFamily="34" charset="-122"/>
              </a:rPr>
              <a:t>或 </a:t>
            </a:r>
            <a:r>
              <a:rPr lang="en-US" altLang="zh-CN" b="1" dirty="0">
                <a:solidFill>
                  <a:srgbClr val="0000FF"/>
                </a:solidFill>
                <a:latin typeface="微软雅黑" panose="020B0503020204020204" pitchFamily="34" charset="-122"/>
                <a:ea typeface="微软雅黑" panose="020B0503020204020204" pitchFamily="34" charset="-122"/>
              </a:rPr>
              <a:t>12AB:0:0:CD30</a:t>
            </a:r>
            <a:r>
              <a:rPr lang="en-US" altLang="zh-CN" b="1" dirty="0">
                <a:solidFill>
                  <a:srgbClr val="C00000"/>
                </a:solidFill>
                <a:latin typeface="微软雅黑" panose="020B0503020204020204" pitchFamily="34" charset="-122"/>
                <a:ea typeface="微软雅黑" panose="020B0503020204020204" pitchFamily="34" charset="-122"/>
              </a:rPr>
              <a:t>::/60 </a:t>
            </a:r>
            <a:r>
              <a:rPr lang="zh-CN" altLang="en-US" b="1" dirty="0">
                <a:solidFill>
                  <a:srgbClr val="0000FF"/>
                </a:solidFill>
                <a:latin typeface="微软雅黑" panose="020B0503020204020204" pitchFamily="34" charset="-122"/>
                <a:ea typeface="微软雅黑" panose="020B0503020204020204" pitchFamily="34" charset="-122"/>
              </a:rPr>
              <a:t>（零压缩）</a:t>
            </a:r>
            <a:endParaRPr lang="zh-CN" altLang="en-US" dirty="0">
              <a:solidFill>
                <a:prstClr val="black"/>
              </a:solidFill>
            </a:endParaRPr>
          </a:p>
        </p:txBody>
      </p:sp>
      <p:sp>
        <p:nvSpPr>
          <p:cNvPr id="24" name="矩形 23"/>
          <p:cNvSpPr/>
          <p:nvPr/>
        </p:nvSpPr>
        <p:spPr>
          <a:xfrm>
            <a:off x="766816" y="3924255"/>
            <a:ext cx="7388891" cy="1092607"/>
          </a:xfrm>
          <a:prstGeom prst="rect">
            <a:avLst/>
          </a:prstGeom>
          <a:noFill/>
        </p:spPr>
        <p:txBody>
          <a:bodyPr wrap="square">
            <a:spAutoFit/>
          </a:bodyPr>
          <a:lstStyle/>
          <a:p>
            <a:pPr>
              <a:lnSpc>
                <a:spcPts val="2600"/>
              </a:lnSpc>
            </a:pPr>
            <a:r>
              <a:rPr lang="en-US" altLang="zh-CN" sz="1600" b="1" kern="500" dirty="0">
                <a:solidFill>
                  <a:srgbClr val="000000"/>
                </a:solidFill>
                <a:latin typeface="微软雅黑" panose="020B0503020204020204" pitchFamily="34" charset="-122"/>
                <a:ea typeface="微软雅黑" panose="020B0503020204020204" pitchFamily="34" charset="-122"/>
              </a:rPr>
              <a:t>CIDR </a:t>
            </a:r>
            <a:r>
              <a:rPr lang="zh-CN" altLang="zh-CN" sz="1600" b="1" kern="500" dirty="0">
                <a:solidFill>
                  <a:srgbClr val="000000"/>
                </a:solidFill>
                <a:latin typeface="微软雅黑" panose="020B0503020204020204" pitchFamily="34" charset="-122"/>
                <a:ea typeface="微软雅黑" panose="020B0503020204020204" pitchFamily="34" charset="-122"/>
              </a:rPr>
              <a:t>记法</a:t>
            </a:r>
            <a:r>
              <a:rPr lang="zh-CN" altLang="en-US" sz="1600" b="1" kern="500" dirty="0">
                <a:solidFill>
                  <a:srgbClr val="000000"/>
                </a:solidFill>
                <a:latin typeface="微软雅黑" panose="020B0503020204020204" pitchFamily="34" charset="-122"/>
                <a:ea typeface="微软雅黑" panose="020B0503020204020204" pitchFamily="34" charset="-122"/>
              </a:rPr>
              <a:t>地址：</a:t>
            </a:r>
            <a:r>
              <a:rPr lang="en-US" altLang="zh-CN" sz="1600" b="1" kern="500" dirty="0">
                <a:solidFill>
                  <a:srgbClr val="000000"/>
                </a:solidFill>
                <a:latin typeface="微软雅黑" panose="020B0503020204020204" pitchFamily="34" charset="-122"/>
                <a:ea typeface="微软雅黑" panose="020B0503020204020204" pitchFamily="34" charset="-122"/>
              </a:rPr>
              <a:t>	2001:0DB8:0:CD30:123:4567:89AB:CDEF/60</a:t>
            </a:r>
            <a:r>
              <a:rPr lang="zh-CN" altLang="zh-CN" sz="1600" b="1" kern="500" dirty="0">
                <a:solidFill>
                  <a:srgbClr val="000000"/>
                </a:solidFill>
                <a:latin typeface="微软雅黑" panose="020B0503020204020204" pitchFamily="34" charset="-122"/>
                <a:ea typeface="微软雅黑" panose="020B0503020204020204" pitchFamily="34" charset="-122"/>
              </a:rPr>
              <a:t>，表示</a:t>
            </a:r>
            <a:r>
              <a:rPr lang="zh-CN" altLang="en-US" sz="1600" b="1" kern="500" dirty="0">
                <a:solidFill>
                  <a:srgbClr val="000000"/>
                </a:solidFill>
                <a:latin typeface="微软雅黑" panose="020B0503020204020204" pitchFamily="34" charset="-122"/>
                <a:ea typeface="微软雅黑" panose="020B0503020204020204" pitchFamily="34" charset="-122"/>
              </a:rPr>
              <a:t>：</a:t>
            </a:r>
            <a:endParaRPr lang="zh-CN" altLang="zh-CN" sz="1600" b="1" kern="500" dirty="0">
              <a:solidFill>
                <a:prstClr val="black"/>
              </a:solidFill>
              <a:latin typeface="微软雅黑" panose="020B0503020204020204" pitchFamily="34" charset="-122"/>
              <a:ea typeface="微软雅黑" panose="020B0503020204020204" pitchFamily="34" charset="-122"/>
            </a:endParaRPr>
          </a:p>
          <a:p>
            <a:pPr>
              <a:lnSpc>
                <a:spcPts val="2600"/>
              </a:lnSpc>
            </a:pPr>
            <a:r>
              <a:rPr lang="en-US" altLang="zh-CN" sz="1600" b="1" kern="500" dirty="0">
                <a:solidFill>
                  <a:srgbClr val="000000"/>
                </a:solidFill>
                <a:latin typeface="微软雅黑" panose="020B0503020204020204" pitchFamily="34" charset="-122"/>
                <a:ea typeface="微软雅黑" panose="020B0503020204020204" pitchFamily="34" charset="-122"/>
              </a:rPr>
              <a:t>IPv6 </a:t>
            </a:r>
            <a:r>
              <a:rPr lang="zh-CN" altLang="zh-CN" sz="1600" b="1" kern="500" dirty="0">
                <a:solidFill>
                  <a:srgbClr val="000000"/>
                </a:solidFill>
                <a:latin typeface="微软雅黑" panose="020B0503020204020204" pitchFamily="34" charset="-122"/>
                <a:ea typeface="微软雅黑" panose="020B0503020204020204" pitchFamily="34" charset="-122"/>
              </a:rPr>
              <a:t>的地址是：</a:t>
            </a:r>
            <a:r>
              <a:rPr lang="en-US" altLang="zh-CN" sz="1600" b="1" kern="500" dirty="0">
                <a:solidFill>
                  <a:srgbClr val="000000"/>
                </a:solidFill>
                <a:latin typeface="微软雅黑" panose="020B0503020204020204" pitchFamily="34" charset="-122"/>
                <a:ea typeface="微软雅黑" panose="020B0503020204020204" pitchFamily="34" charset="-122"/>
              </a:rPr>
              <a:t>	2001:0DB8:0:CD30:123:4567:89AB:CDEF</a:t>
            </a:r>
            <a:endParaRPr lang="zh-CN" altLang="zh-CN" sz="1600" b="1" kern="500" dirty="0">
              <a:solidFill>
                <a:prstClr val="black"/>
              </a:solidFill>
              <a:latin typeface="微软雅黑" panose="020B0503020204020204" pitchFamily="34" charset="-122"/>
              <a:ea typeface="微软雅黑" panose="020B0503020204020204" pitchFamily="34" charset="-122"/>
            </a:endParaRPr>
          </a:p>
          <a:p>
            <a:pPr>
              <a:lnSpc>
                <a:spcPts val="2600"/>
              </a:lnSpc>
            </a:pPr>
            <a:r>
              <a:rPr lang="zh-CN" altLang="zh-CN" sz="1600" b="1" kern="500" dirty="0">
                <a:solidFill>
                  <a:prstClr val="black"/>
                </a:solidFill>
                <a:latin typeface="微软雅黑" panose="020B0503020204020204" pitchFamily="34" charset="-122"/>
                <a:ea typeface="微软雅黑" panose="020B0503020204020204" pitchFamily="34" charset="-122"/>
              </a:rPr>
              <a:t>其子网号是：</a:t>
            </a:r>
            <a:r>
              <a:rPr lang="en-US" altLang="zh-CN" sz="1600" b="1" kern="500" dirty="0">
                <a:solidFill>
                  <a:prstClr val="black"/>
                </a:solidFill>
                <a:latin typeface="微软雅黑" panose="020B0503020204020204" pitchFamily="34" charset="-122"/>
                <a:ea typeface="微软雅黑" panose="020B0503020204020204" pitchFamily="34" charset="-122"/>
              </a:rPr>
              <a:t>	</a:t>
            </a:r>
            <a:r>
              <a:rPr lang="en-US" altLang="zh-CN" sz="1600" b="1" kern="500" dirty="0">
                <a:solidFill>
                  <a:srgbClr val="000000"/>
                </a:solidFill>
                <a:latin typeface="微软雅黑" panose="020B0503020204020204" pitchFamily="34" charset="-122"/>
                <a:ea typeface="微软雅黑" panose="020B0503020204020204" pitchFamily="34" charset="-122"/>
              </a:rPr>
              <a:t>2001:0DB8:0:CD30::/60</a:t>
            </a:r>
            <a:endParaRPr lang="zh-CN" altLang="zh-CN" sz="1600" b="1" kern="500" dirty="0">
              <a:solidFill>
                <a:prstClr val="black"/>
              </a:solidFill>
              <a:latin typeface="微软雅黑" panose="020B0503020204020204" pitchFamily="34" charset="-122"/>
              <a:ea typeface="微软雅黑" panose="020B0503020204020204" pitchFamily="34" charset="-122"/>
            </a:endParaRPr>
          </a:p>
        </p:txBody>
      </p:sp>
      <p:sp>
        <p:nvSpPr>
          <p:cNvPr id="9" name="矩形 8"/>
          <p:cNvSpPr/>
          <p:nvPr/>
        </p:nvSpPr>
        <p:spPr>
          <a:xfrm>
            <a:off x="615076" y="3352938"/>
            <a:ext cx="6128610" cy="58741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12"/>
          <p:cNvSpPr/>
          <p:nvPr/>
        </p:nvSpPr>
        <p:spPr>
          <a:xfrm>
            <a:off x="545145" y="3333657"/>
            <a:ext cx="6191118" cy="369332"/>
          </a:xfrm>
          <a:prstGeom prst="rect">
            <a:avLst/>
          </a:prstGeom>
        </p:spPr>
        <p:txBody>
          <a:bodyPr wrap="none">
            <a:spAutoFit/>
          </a:bodyPr>
          <a:lstStyle/>
          <a:p>
            <a:pPr>
              <a:buClr>
                <a:srgbClr val="0070C0"/>
              </a:buClr>
            </a:pPr>
            <a:r>
              <a:rPr lang="en-US" altLang="zh-CN" b="1">
                <a:solidFill>
                  <a:srgbClr val="0000FF"/>
                </a:solidFill>
                <a:latin typeface="微软雅黑" panose="020B0503020204020204" pitchFamily="34" charset="-122"/>
                <a:ea typeface="微软雅黑" panose="020B0503020204020204" pitchFamily="34" charset="-122"/>
              </a:rPr>
              <a:t>12AB::CD30</a:t>
            </a:r>
            <a:r>
              <a:rPr lang="en-US" altLang="zh-CN" b="1">
                <a:solidFill>
                  <a:srgbClr val="C00000"/>
                </a:solidFill>
                <a:latin typeface="微软雅黑" panose="020B0503020204020204" pitchFamily="34" charset="-122"/>
                <a:ea typeface="微软雅黑" panose="020B0503020204020204" pitchFamily="34" charset="-122"/>
              </a:rPr>
              <a:t>/60</a:t>
            </a:r>
            <a:r>
              <a:rPr lang="en-US" altLang="zh-CN" b="1">
                <a:solidFill>
                  <a:srgbClr val="0000FF"/>
                </a:solidFill>
                <a:latin typeface="微软雅黑" panose="020B0503020204020204" pitchFamily="34" charset="-122"/>
                <a:ea typeface="微软雅黑" panose="020B0503020204020204" pitchFamily="34" charset="-122"/>
              </a:rPr>
              <a:t> </a:t>
            </a:r>
            <a:r>
              <a:rPr lang="zh-CN" altLang="en-US" b="1">
                <a:solidFill>
                  <a:srgbClr val="0000FF"/>
                </a:solidFill>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错</a:t>
            </a:r>
            <a:r>
              <a:rPr lang="zh-CN" altLang="en-US" b="1">
                <a:solidFill>
                  <a:srgbClr val="0000FF"/>
                </a:solidFill>
                <a:latin typeface="微软雅黑" panose="020B0503020204020204" pitchFamily="34" charset="-122"/>
                <a:ea typeface="微软雅黑" panose="020B0503020204020204" pitchFamily="34" charset="-122"/>
              </a:rPr>
              <a:t>）代表</a:t>
            </a:r>
            <a:r>
              <a:rPr lang="en-US" altLang="zh-CN" b="1">
                <a:solidFill>
                  <a:srgbClr val="0000FF"/>
                </a:solidFill>
                <a:latin typeface="微软雅黑" panose="020B0503020204020204" pitchFamily="34" charset="-122"/>
                <a:ea typeface="微软雅黑" panose="020B0503020204020204" pitchFamily="34" charset="-122"/>
              </a:rPr>
              <a:t>12AB:0:0:0:0:0:0:CD30</a:t>
            </a:r>
            <a:r>
              <a:rPr lang="en-US" altLang="zh-CN" b="1">
                <a:solidFill>
                  <a:srgbClr val="C00000"/>
                </a:solidFill>
                <a:latin typeface="微软雅黑" panose="020B0503020204020204" pitchFamily="34" charset="-122"/>
                <a:ea typeface="微软雅黑" panose="020B0503020204020204" pitchFamily="34" charset="-122"/>
              </a:rPr>
              <a:t>/60</a:t>
            </a:r>
            <a:r>
              <a:rPr lang="zh-CN" altLang="en-US" b="1">
                <a:solidFill>
                  <a:srgbClr val="0000FF"/>
                </a:solidFill>
                <a:latin typeface="微软雅黑" panose="020B0503020204020204" pitchFamily="34" charset="-122"/>
                <a:ea typeface="微软雅黑" panose="020B0503020204020204" pitchFamily="34" charset="-122"/>
              </a:rPr>
              <a:t> </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4" name="矩形 13"/>
          <p:cNvSpPr/>
          <p:nvPr/>
        </p:nvSpPr>
        <p:spPr>
          <a:xfrm>
            <a:off x="537722" y="3632770"/>
            <a:ext cx="6117380" cy="369332"/>
          </a:xfrm>
          <a:prstGeom prst="rect">
            <a:avLst/>
          </a:prstGeom>
        </p:spPr>
        <p:txBody>
          <a:bodyPr wrap="none">
            <a:spAutoFit/>
          </a:bodyPr>
          <a:lstStyle/>
          <a:p>
            <a:pPr>
              <a:buClr>
                <a:srgbClr val="0070C0"/>
              </a:buClr>
            </a:pPr>
            <a:r>
              <a:rPr lang="en-US" altLang="zh-CN" b="1">
                <a:solidFill>
                  <a:srgbClr val="0000FF"/>
                </a:solidFill>
                <a:latin typeface="微软雅黑" panose="020B0503020204020204" pitchFamily="34" charset="-122"/>
                <a:ea typeface="微软雅黑" panose="020B0503020204020204" pitchFamily="34" charset="-122"/>
              </a:rPr>
              <a:t>12AB::CD3</a:t>
            </a:r>
            <a:r>
              <a:rPr lang="en-US" altLang="zh-CN" b="1">
                <a:solidFill>
                  <a:srgbClr val="C00000"/>
                </a:solidFill>
                <a:latin typeface="微软雅黑" panose="020B0503020204020204" pitchFamily="34" charset="-122"/>
                <a:ea typeface="微软雅黑" panose="020B0503020204020204" pitchFamily="34" charset="-122"/>
              </a:rPr>
              <a:t>/60</a:t>
            </a:r>
            <a:r>
              <a:rPr lang="en-US" altLang="zh-CN" b="1">
                <a:solidFill>
                  <a:srgbClr val="0000FF"/>
                </a:solidFill>
                <a:latin typeface="微软雅黑" panose="020B0503020204020204" pitchFamily="34" charset="-122"/>
                <a:ea typeface="微软雅黑" panose="020B0503020204020204" pitchFamily="34" charset="-122"/>
              </a:rPr>
              <a:t> </a:t>
            </a:r>
            <a:r>
              <a:rPr lang="zh-CN" altLang="en-US" b="1">
                <a:solidFill>
                  <a:srgbClr val="0000FF"/>
                </a:solidFill>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错</a:t>
            </a:r>
            <a:r>
              <a:rPr lang="zh-CN" altLang="en-US" b="1">
                <a:solidFill>
                  <a:srgbClr val="0000FF"/>
                </a:solidFill>
                <a:latin typeface="微软雅黑" panose="020B0503020204020204" pitchFamily="34" charset="-122"/>
                <a:ea typeface="微软雅黑" panose="020B0503020204020204" pitchFamily="34" charset="-122"/>
              </a:rPr>
              <a:t>）代表</a:t>
            </a:r>
            <a:r>
              <a:rPr lang="en-US" altLang="zh-CN" b="1">
                <a:solidFill>
                  <a:srgbClr val="0000FF"/>
                </a:solidFill>
                <a:latin typeface="微软雅黑" panose="020B0503020204020204" pitchFamily="34" charset="-122"/>
                <a:ea typeface="微软雅黑" panose="020B0503020204020204" pitchFamily="34" charset="-122"/>
              </a:rPr>
              <a:t>12AB:0:0:0:0:0:0:0CD3</a:t>
            </a:r>
            <a:r>
              <a:rPr lang="en-US" altLang="zh-CN" b="1">
                <a:solidFill>
                  <a:srgbClr val="C00000"/>
                </a:solidFill>
                <a:latin typeface="微软雅黑" panose="020B0503020204020204" pitchFamily="34" charset="-122"/>
                <a:ea typeface="微软雅黑" panose="020B0503020204020204" pitchFamily="34" charset="-122"/>
              </a:rPr>
              <a:t>/60 </a:t>
            </a:r>
            <a:r>
              <a:rPr lang="zh-CN" altLang="en-US" b="1">
                <a:solidFill>
                  <a:srgbClr val="0000FF"/>
                </a:solidFill>
                <a:latin typeface="微软雅黑" panose="020B0503020204020204" pitchFamily="34" charset="-122"/>
                <a:ea typeface="微软雅黑" panose="020B0503020204020204" pitchFamily="34" charset="-122"/>
              </a:rPr>
              <a:t> </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10" name="矩形 9"/>
          <p:cNvSpPr/>
          <p:nvPr/>
        </p:nvSpPr>
        <p:spPr>
          <a:xfrm>
            <a:off x="5990187" y="2876526"/>
            <a:ext cx="2919389" cy="369332"/>
          </a:xfrm>
          <a:prstGeom prst="rect">
            <a:avLst/>
          </a:prstGeom>
          <a:solidFill>
            <a:schemeClr val="accent6">
              <a:lumMod val="75000"/>
            </a:schemeClr>
          </a:solidFill>
        </p:spPr>
        <p:txBody>
          <a:bodyPr wrap="none">
            <a:spAutoFit/>
          </a:bodyPr>
          <a:lstStyle/>
          <a:p>
            <a:r>
              <a:rPr lang="en-US" altLang="zh-CN" b="1">
                <a:solidFill>
                  <a:srgbClr val="0000FF"/>
                </a:solidFill>
                <a:latin typeface="微软雅黑" panose="020B0503020204020204" pitchFamily="34" charset="-122"/>
                <a:ea typeface="微软雅黑" panose="020B0503020204020204" pitchFamily="34" charset="-122"/>
              </a:rPr>
              <a:t>12AB:0:0:CD3</a:t>
            </a:r>
            <a:r>
              <a:rPr lang="en-US" altLang="zh-CN" b="1">
                <a:solidFill>
                  <a:srgbClr val="C00000"/>
                </a:solidFill>
                <a:latin typeface="微软雅黑" panose="020B0503020204020204" pitchFamily="34" charset="-122"/>
                <a:ea typeface="微软雅黑" panose="020B0503020204020204" pitchFamily="34" charset="-122"/>
              </a:rPr>
              <a:t>/60</a:t>
            </a:r>
            <a:r>
              <a:rPr lang="en-US" altLang="zh-CN" b="1">
                <a:solidFill>
                  <a:srgbClr val="0000FF"/>
                </a:solidFill>
                <a:latin typeface="微软雅黑" panose="020B0503020204020204" pitchFamily="34" charset="-122"/>
                <a:ea typeface="微软雅黑" panose="020B0503020204020204" pitchFamily="34" charset="-122"/>
              </a:rPr>
              <a:t> </a:t>
            </a:r>
            <a:r>
              <a:rPr lang="zh-CN" altLang="en-US" b="1">
                <a:solidFill>
                  <a:srgbClr val="0000FF"/>
                </a:solidFill>
                <a:latin typeface="微软雅黑" panose="020B0503020204020204" pitchFamily="34" charset="-122"/>
                <a:ea typeface="微软雅黑" panose="020B0503020204020204" pitchFamily="34" charset="-122"/>
              </a:rPr>
              <a:t>（</a:t>
            </a:r>
            <a:r>
              <a:rPr lang="zh-CN" altLang="en-US" b="1">
                <a:solidFill>
                  <a:srgbClr val="FF0000"/>
                </a:solidFill>
                <a:latin typeface="微软雅黑" panose="020B0503020204020204" pitchFamily="34" charset="-122"/>
                <a:ea typeface="微软雅黑" panose="020B0503020204020204" pitchFamily="34" charset="-122"/>
              </a:rPr>
              <a:t>错</a:t>
            </a:r>
            <a:r>
              <a:rPr lang="zh-CN" altLang="en-US" b="1">
                <a:solidFill>
                  <a:srgbClr val="0000FF"/>
                </a:solidFill>
                <a:latin typeface="微软雅黑" panose="020B0503020204020204" pitchFamily="34" charset="-122"/>
                <a:ea typeface="微软雅黑" panose="020B0503020204020204" pitchFamily="34" charset="-122"/>
              </a:rPr>
              <a:t>）</a:t>
            </a:r>
            <a:endParaRPr lang="zh-CN" alt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lhMzkyZjk1YjE5YmNiMmZkNjVjOTAxZjY2MmQwMDQifQ=="/>
</p:tagLst>
</file>

<file path=ppt/tags/tag10.xml><?xml version="1.0" encoding="utf-8"?>
<p:tagLst xmlns:a="http://schemas.openxmlformats.org/drawingml/2006/main" xmlns:r="http://schemas.openxmlformats.org/officeDocument/2006/relationships" xmlns:p="http://schemas.openxmlformats.org/presentationml/2006/main">
  <p:tag name="ISLIDE.ICON" val="#64751;"/>
</p:tagLst>
</file>

<file path=ppt/tags/tag11.xml><?xml version="1.0" encoding="utf-8"?>
<p:tagLst xmlns:a="http://schemas.openxmlformats.org/drawingml/2006/main" xmlns:r="http://schemas.openxmlformats.org/officeDocument/2006/relationships" xmlns:p="http://schemas.openxmlformats.org/presentationml/2006/main">
  <p:tag name="ISLIDE.ICON" val="#64751;"/>
</p:tagLst>
</file>

<file path=ppt/tags/tag12.xml><?xml version="1.0" encoding="utf-8"?>
<p:tagLst xmlns:a="http://schemas.openxmlformats.org/drawingml/2006/main" xmlns:r="http://schemas.openxmlformats.org/officeDocument/2006/relationships" xmlns:p="http://schemas.openxmlformats.org/presentationml/2006/main">
  <p:tag name="ISLIDE.ICON" val="#64751;"/>
</p:tagLst>
</file>

<file path=ppt/tags/tag13.xml><?xml version="1.0" encoding="utf-8"?>
<p:tagLst xmlns:a="http://schemas.openxmlformats.org/drawingml/2006/main" xmlns:r="http://schemas.openxmlformats.org/officeDocument/2006/relationships" xmlns:p="http://schemas.openxmlformats.org/presentationml/2006/main">
  <p:tag name="ISLIDE.ICON" val="#64751;"/>
</p:tagLst>
</file>

<file path=ppt/tags/tag14.xml><?xml version="1.0" encoding="utf-8"?>
<p:tagLst xmlns:a="http://schemas.openxmlformats.org/drawingml/2006/main" xmlns:r="http://schemas.openxmlformats.org/officeDocument/2006/relationships" xmlns:p="http://schemas.openxmlformats.org/presentationml/2006/main">
  <p:tag name="ISLIDE.ICON" val="#64751;"/>
</p:tagLst>
</file>

<file path=ppt/tags/tag15.xml><?xml version="1.0" encoding="utf-8"?>
<p:tagLst xmlns:a="http://schemas.openxmlformats.org/drawingml/2006/main" xmlns:r="http://schemas.openxmlformats.org/officeDocument/2006/relationships" xmlns:p="http://schemas.openxmlformats.org/presentationml/2006/main">
  <p:tag name="ISLIDE.ICON" val="#64751;"/>
</p:tagLst>
</file>

<file path=ppt/tags/tag16.xml><?xml version="1.0" encoding="utf-8"?>
<p:tagLst xmlns:a="http://schemas.openxmlformats.org/drawingml/2006/main" xmlns:r="http://schemas.openxmlformats.org/officeDocument/2006/relationships" xmlns:p="http://schemas.openxmlformats.org/presentationml/2006/main">
  <p:tag name="ISLIDE.ICON" val="#64751;"/>
</p:tagLst>
</file>

<file path=ppt/tags/tag17.xml><?xml version="1.0" encoding="utf-8"?>
<p:tagLst xmlns:a="http://schemas.openxmlformats.org/drawingml/2006/main" xmlns:r="http://schemas.openxmlformats.org/officeDocument/2006/relationships" xmlns:p="http://schemas.openxmlformats.org/presentationml/2006/main">
  <p:tag name="ISLIDE.ICON" val="#64751;"/>
</p:tagLst>
</file>

<file path=ppt/tags/tag18.xml><?xml version="1.0" encoding="utf-8"?>
<p:tagLst xmlns:a="http://schemas.openxmlformats.org/drawingml/2006/main" xmlns:r="http://schemas.openxmlformats.org/officeDocument/2006/relationships" xmlns:p="http://schemas.openxmlformats.org/presentationml/2006/main">
  <p:tag name="ISLIDE.ICON" val="#64751;"/>
</p:tagLst>
</file>

<file path=ppt/tags/tag19.xml><?xml version="1.0" encoding="utf-8"?>
<p:tagLst xmlns:a="http://schemas.openxmlformats.org/drawingml/2006/main" xmlns:r="http://schemas.openxmlformats.org/officeDocument/2006/relationships" xmlns:p="http://schemas.openxmlformats.org/presentationml/2006/main">
  <p:tag name="ISLIDE.ICON" val="#64751;"/>
</p:tagLst>
</file>

<file path=ppt/tags/tag2.xml><?xml version="1.0" encoding="utf-8"?>
<p:tagLst xmlns:a="http://schemas.openxmlformats.org/drawingml/2006/main" xmlns:r="http://schemas.openxmlformats.org/officeDocument/2006/relationships" xmlns:p="http://schemas.openxmlformats.org/presentationml/2006/main">
  <p:tag name="ISLIDE.ICON" val="#64751;"/>
</p:tagLst>
</file>

<file path=ppt/tags/tag20.xml><?xml version="1.0" encoding="utf-8"?>
<p:tagLst xmlns:a="http://schemas.openxmlformats.org/drawingml/2006/main" xmlns:r="http://schemas.openxmlformats.org/officeDocument/2006/relationships" xmlns:p="http://schemas.openxmlformats.org/presentationml/2006/main">
  <p:tag name="ISLIDE.ICON" val="#64751;"/>
</p:tagLst>
</file>

<file path=ppt/tags/tag21.xml><?xml version="1.0" encoding="utf-8"?>
<p:tagLst xmlns:a="http://schemas.openxmlformats.org/drawingml/2006/main" xmlns:r="http://schemas.openxmlformats.org/officeDocument/2006/relationships" xmlns:p="http://schemas.openxmlformats.org/presentationml/2006/main">
  <p:tag name="ISLIDE.ICON" val="#64751;"/>
</p:tagLst>
</file>

<file path=ppt/tags/tag22.xml><?xml version="1.0" encoding="utf-8"?>
<p:tagLst xmlns:a="http://schemas.openxmlformats.org/drawingml/2006/main" xmlns:r="http://schemas.openxmlformats.org/officeDocument/2006/relationships" xmlns:p="http://schemas.openxmlformats.org/presentationml/2006/main">
  <p:tag name="ISLIDE.ICON" val="#64751;"/>
</p:tagLst>
</file>

<file path=ppt/tags/tag23.xml><?xml version="1.0" encoding="utf-8"?>
<p:tagLst xmlns:a="http://schemas.openxmlformats.org/drawingml/2006/main" xmlns:r="http://schemas.openxmlformats.org/officeDocument/2006/relationships" xmlns:p="http://schemas.openxmlformats.org/presentationml/2006/main">
  <p:tag name="ISLIDE.ICON" val="#64751;"/>
</p:tagLst>
</file>

<file path=ppt/tags/tag24.xml><?xml version="1.0" encoding="utf-8"?>
<p:tagLst xmlns:a="http://schemas.openxmlformats.org/drawingml/2006/main" xmlns:r="http://schemas.openxmlformats.org/officeDocument/2006/relationships" xmlns:p="http://schemas.openxmlformats.org/presentationml/2006/main">
  <p:tag name="ISLIDE.ICON" val="#64751;"/>
</p:tagLst>
</file>

<file path=ppt/tags/tag25.xml><?xml version="1.0" encoding="utf-8"?>
<p:tagLst xmlns:a="http://schemas.openxmlformats.org/drawingml/2006/main" xmlns:r="http://schemas.openxmlformats.org/officeDocument/2006/relationships" xmlns:p="http://schemas.openxmlformats.org/presentationml/2006/main">
  <p:tag name="ISLIDE.ICON" val="#64751;"/>
</p:tagLst>
</file>

<file path=ppt/tags/tag26.xml><?xml version="1.0" encoding="utf-8"?>
<p:tagLst xmlns:a="http://schemas.openxmlformats.org/drawingml/2006/main" xmlns:r="http://schemas.openxmlformats.org/officeDocument/2006/relationships" xmlns:p="http://schemas.openxmlformats.org/presentationml/2006/main">
  <p:tag name="ISLIDE.ICON" val="#64751;"/>
</p:tagLst>
</file>

<file path=ppt/tags/tag27.xml><?xml version="1.0" encoding="utf-8"?>
<p:tagLst xmlns:a="http://schemas.openxmlformats.org/drawingml/2006/main" xmlns:r="http://schemas.openxmlformats.org/officeDocument/2006/relationships" xmlns:p="http://schemas.openxmlformats.org/presentationml/2006/main">
  <p:tag name="ISLIDE.ICON" val="#64751;"/>
</p:tagLst>
</file>

<file path=ppt/tags/tag28.xml><?xml version="1.0" encoding="utf-8"?>
<p:tagLst xmlns:a="http://schemas.openxmlformats.org/drawingml/2006/main" xmlns:r="http://schemas.openxmlformats.org/officeDocument/2006/relationships" xmlns:p="http://schemas.openxmlformats.org/presentationml/2006/main">
  <p:tag name="ISLIDE.ICON" val="#64751;"/>
</p:tagLst>
</file>

<file path=ppt/tags/tag29.xml><?xml version="1.0" encoding="utf-8"?>
<p:tagLst xmlns:a="http://schemas.openxmlformats.org/drawingml/2006/main" xmlns:r="http://schemas.openxmlformats.org/officeDocument/2006/relationships" xmlns:p="http://schemas.openxmlformats.org/presentationml/2006/main">
  <p:tag name="ISLIDE.ICON" val="#64751;"/>
</p:tagLst>
</file>

<file path=ppt/tags/tag3.xml><?xml version="1.0" encoding="utf-8"?>
<p:tagLst xmlns:a="http://schemas.openxmlformats.org/drawingml/2006/main" xmlns:r="http://schemas.openxmlformats.org/officeDocument/2006/relationships" xmlns:p="http://schemas.openxmlformats.org/presentationml/2006/main">
  <p:tag name="ISLIDE.ICON" val="#64751;"/>
</p:tagLst>
</file>

<file path=ppt/tags/tag30.xml><?xml version="1.0" encoding="utf-8"?>
<p:tagLst xmlns:a="http://schemas.openxmlformats.org/drawingml/2006/main" xmlns:r="http://schemas.openxmlformats.org/officeDocument/2006/relationships" xmlns:p="http://schemas.openxmlformats.org/presentationml/2006/main">
  <p:tag name="ISLIDE.ICON" val="#64751;"/>
</p:tagLst>
</file>

<file path=ppt/tags/tag31.xml><?xml version="1.0" encoding="utf-8"?>
<p:tagLst xmlns:a="http://schemas.openxmlformats.org/drawingml/2006/main" xmlns:r="http://schemas.openxmlformats.org/officeDocument/2006/relationships" xmlns:p="http://schemas.openxmlformats.org/presentationml/2006/main">
  <p:tag name="ISLIDE.ICON" val="#64751;"/>
</p:tagLst>
</file>

<file path=ppt/tags/tag32.xml><?xml version="1.0" encoding="utf-8"?>
<p:tagLst xmlns:a="http://schemas.openxmlformats.org/drawingml/2006/main" xmlns:r="http://schemas.openxmlformats.org/officeDocument/2006/relationships" xmlns:p="http://schemas.openxmlformats.org/presentationml/2006/main">
  <p:tag name="ISLIDE.ICON" val="#64751;"/>
</p:tagLst>
</file>

<file path=ppt/tags/tag33.xml><?xml version="1.0" encoding="utf-8"?>
<p:tagLst xmlns:a="http://schemas.openxmlformats.org/drawingml/2006/main" xmlns:r="http://schemas.openxmlformats.org/officeDocument/2006/relationships" xmlns:p="http://schemas.openxmlformats.org/presentationml/2006/main">
  <p:tag name="ISLIDE.ICON" val="#64751;"/>
</p:tagLst>
</file>

<file path=ppt/tags/tag34.xml><?xml version="1.0" encoding="utf-8"?>
<p:tagLst xmlns:a="http://schemas.openxmlformats.org/drawingml/2006/main" xmlns:r="http://schemas.openxmlformats.org/officeDocument/2006/relationships" xmlns:p="http://schemas.openxmlformats.org/presentationml/2006/main">
  <p:tag name="ISLIDE.ICON" val="#64751;"/>
</p:tagLst>
</file>

<file path=ppt/tags/tag35.xml><?xml version="1.0" encoding="utf-8"?>
<p:tagLst xmlns:a="http://schemas.openxmlformats.org/drawingml/2006/main" xmlns:r="http://schemas.openxmlformats.org/officeDocument/2006/relationships" xmlns:p="http://schemas.openxmlformats.org/presentationml/2006/main">
  <p:tag name="ISLIDE.ICON" val="#64751;"/>
</p:tagLst>
</file>

<file path=ppt/tags/tag36.xml><?xml version="1.0" encoding="utf-8"?>
<p:tagLst xmlns:a="http://schemas.openxmlformats.org/drawingml/2006/main" xmlns:r="http://schemas.openxmlformats.org/officeDocument/2006/relationships" xmlns:p="http://schemas.openxmlformats.org/presentationml/2006/main">
  <p:tag name="ISLIDE.ICON" val="#64751;"/>
</p:tagLst>
</file>

<file path=ppt/tags/tag37.xml><?xml version="1.0" encoding="utf-8"?>
<p:tagLst xmlns:a="http://schemas.openxmlformats.org/drawingml/2006/main" xmlns:r="http://schemas.openxmlformats.org/officeDocument/2006/relationships" xmlns:p="http://schemas.openxmlformats.org/presentationml/2006/main">
  <p:tag name="ISLIDE.ICON" val="#64751;"/>
</p:tagLst>
</file>

<file path=ppt/tags/tag38.xml><?xml version="1.0" encoding="utf-8"?>
<p:tagLst xmlns:a="http://schemas.openxmlformats.org/drawingml/2006/main" xmlns:r="http://schemas.openxmlformats.org/officeDocument/2006/relationships" xmlns:p="http://schemas.openxmlformats.org/presentationml/2006/main">
  <p:tag name="ISLIDE.ICON" val="#64751;"/>
</p:tagLst>
</file>

<file path=ppt/tags/tag39.xml><?xml version="1.0" encoding="utf-8"?>
<p:tagLst xmlns:a="http://schemas.openxmlformats.org/drawingml/2006/main" xmlns:r="http://schemas.openxmlformats.org/officeDocument/2006/relationships" xmlns:p="http://schemas.openxmlformats.org/presentationml/2006/main">
  <p:tag name="ISLIDE.ICON" val="#64751;"/>
</p:tagLst>
</file>

<file path=ppt/tags/tag4.xml><?xml version="1.0" encoding="utf-8"?>
<p:tagLst xmlns:a="http://schemas.openxmlformats.org/drawingml/2006/main" xmlns:r="http://schemas.openxmlformats.org/officeDocument/2006/relationships" xmlns:p="http://schemas.openxmlformats.org/presentationml/2006/main">
  <p:tag name="ISLIDE.ICON" val="#64751;"/>
</p:tagLst>
</file>

<file path=ppt/tags/tag40.xml><?xml version="1.0" encoding="utf-8"?>
<p:tagLst xmlns:a="http://schemas.openxmlformats.org/drawingml/2006/main" xmlns:r="http://schemas.openxmlformats.org/officeDocument/2006/relationships" xmlns:p="http://schemas.openxmlformats.org/presentationml/2006/main">
  <p:tag name="ISLIDE.ICON" val="#64751;"/>
</p:tagLst>
</file>

<file path=ppt/tags/tag41.xml><?xml version="1.0" encoding="utf-8"?>
<p:tagLst xmlns:a="http://schemas.openxmlformats.org/drawingml/2006/main" xmlns:r="http://schemas.openxmlformats.org/officeDocument/2006/relationships" xmlns:p="http://schemas.openxmlformats.org/presentationml/2006/main">
  <p:tag name="ISLIDE.ICON" val="#64751;"/>
</p:tagLst>
</file>

<file path=ppt/tags/tag42.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43.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44.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45.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46.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47.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48.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49.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5.xml><?xml version="1.0" encoding="utf-8"?>
<p:tagLst xmlns:a="http://schemas.openxmlformats.org/drawingml/2006/main" xmlns:r="http://schemas.openxmlformats.org/officeDocument/2006/relationships" xmlns:p="http://schemas.openxmlformats.org/presentationml/2006/main">
  <p:tag name="ISLIDE.ICON" val="#64751;"/>
</p:tagLst>
</file>

<file path=ppt/tags/tag50.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51.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52.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53.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54.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55.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56.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57.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58.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59.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6.xml><?xml version="1.0" encoding="utf-8"?>
<p:tagLst xmlns:a="http://schemas.openxmlformats.org/drawingml/2006/main" xmlns:r="http://schemas.openxmlformats.org/officeDocument/2006/relationships" xmlns:p="http://schemas.openxmlformats.org/presentationml/2006/main">
  <p:tag name="ISLIDE.ICON" val="#64751;"/>
</p:tagLst>
</file>

<file path=ppt/tags/tag60.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61.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62.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63.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64.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65.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66.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67.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68.xml><?xml version="1.0" encoding="utf-8"?>
<p:tagLst xmlns:a="http://schemas.openxmlformats.org/drawingml/2006/main" xmlns:r="http://schemas.openxmlformats.org/officeDocument/2006/relationships" xmlns:p="http://schemas.openxmlformats.org/presentationml/2006/main">
  <p:tag name="ISLIDE.ICON" val="#64751;#399130;"/>
</p:tagLst>
</file>

<file path=ppt/tags/tag7.xml><?xml version="1.0" encoding="utf-8"?>
<p:tagLst xmlns:a="http://schemas.openxmlformats.org/drawingml/2006/main" xmlns:r="http://schemas.openxmlformats.org/officeDocument/2006/relationships" xmlns:p="http://schemas.openxmlformats.org/presentationml/2006/main">
  <p:tag name="ISLIDE.ICON" val="#64751;"/>
</p:tagLst>
</file>

<file path=ppt/tags/tag8.xml><?xml version="1.0" encoding="utf-8"?>
<p:tagLst xmlns:a="http://schemas.openxmlformats.org/drawingml/2006/main" xmlns:r="http://schemas.openxmlformats.org/officeDocument/2006/relationships" xmlns:p="http://schemas.openxmlformats.org/presentationml/2006/main">
  <p:tag name="ISLIDE.ICON" val="#64751;"/>
</p:tagLst>
</file>

<file path=ppt/tags/tag9.xml><?xml version="1.0" encoding="utf-8"?>
<p:tagLst xmlns:a="http://schemas.openxmlformats.org/drawingml/2006/main" xmlns:r="http://schemas.openxmlformats.org/officeDocument/2006/relationships" xmlns:p="http://schemas.openxmlformats.org/presentationml/2006/main">
  <p:tag name="ISLIDE.ICON" val="#6475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TotalTime>
  <Words>9278</Words>
  <Application>Microsoft Office PowerPoint</Application>
  <PresentationFormat>全屏显示(16:9)</PresentationFormat>
  <Paragraphs>2107</Paragraphs>
  <Slides>108</Slides>
  <Notes>18</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108</vt:i4>
      </vt:variant>
    </vt:vector>
  </HeadingPairs>
  <TitlesOfParts>
    <vt:vector size="123" baseType="lpstr">
      <vt:lpstr>宋体</vt:lpstr>
      <vt:lpstr>Times New Roman</vt:lpstr>
      <vt:lpstr>Arial Narrow</vt:lpstr>
      <vt:lpstr>新宋体</vt:lpstr>
      <vt:lpstr>微软雅黑</vt:lpstr>
      <vt:lpstr>Arial</vt:lpstr>
      <vt:lpstr>Symbol</vt:lpstr>
      <vt:lpstr>黑体</vt:lpstr>
      <vt:lpstr>Wingdings</vt:lpstr>
      <vt:lpstr>Arial Black</vt:lpstr>
      <vt:lpstr>Calibri</vt:lpstr>
      <vt:lpstr>Impact</vt:lpstr>
      <vt:lpstr>Office 主题​​</vt:lpstr>
      <vt:lpstr>1_Office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692</cp:revision>
  <dcterms:created xsi:type="dcterms:W3CDTF">2018-07-18T08:51:00Z</dcterms:created>
  <dcterms:modified xsi:type="dcterms:W3CDTF">2024-10-22T07:11:50Z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5B42E150777B42D2AF0892FB4B306DAD_12</vt:lpwstr>
  </property>
  <property fmtid="{D5CDD505-2E9C-101B-9397-08002B2CF9AE}" pid="3" name="KSOProductBuildVer">
    <vt:lpwstr>2052-12.1.0.18276</vt:lpwstr>
  </property>
</Properties>
</file>