
<file path=[Content_Types].xml><?xml version="1.0" encoding="utf-8"?>
<Types xmlns="http://schemas.openxmlformats.org/package/2006/content-types">
  <Default Extension="bin" ContentType="application/vnd.openxmlformats-officedocument.oleObject"/>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8"/>
  </p:notesMasterIdLst>
  <p:sldIdLst>
    <p:sldId id="257" r:id="rId2"/>
    <p:sldId id="256" r:id="rId3"/>
    <p:sldId id="415" r:id="rId4"/>
    <p:sldId id="416" r:id="rId5"/>
    <p:sldId id="418" r:id="rId6"/>
    <p:sldId id="419" r:id="rId7"/>
    <p:sldId id="420" r:id="rId8"/>
    <p:sldId id="421" r:id="rId9"/>
    <p:sldId id="422" r:id="rId10"/>
    <p:sldId id="423" r:id="rId11"/>
    <p:sldId id="425" r:id="rId12"/>
    <p:sldId id="426" r:id="rId13"/>
    <p:sldId id="427" r:id="rId14"/>
    <p:sldId id="428" r:id="rId15"/>
    <p:sldId id="429" r:id="rId16"/>
    <p:sldId id="430" r:id="rId17"/>
    <p:sldId id="431" r:id="rId18"/>
    <p:sldId id="433" r:id="rId19"/>
    <p:sldId id="434" r:id="rId20"/>
    <p:sldId id="435" r:id="rId21"/>
    <p:sldId id="446" r:id="rId22"/>
    <p:sldId id="614" r:id="rId23"/>
    <p:sldId id="615" r:id="rId24"/>
    <p:sldId id="616" r:id="rId25"/>
    <p:sldId id="617" r:id="rId26"/>
    <p:sldId id="618" r:id="rId27"/>
    <p:sldId id="619" r:id="rId28"/>
    <p:sldId id="620" r:id="rId29"/>
    <p:sldId id="665" r:id="rId30"/>
    <p:sldId id="666" r:id="rId31"/>
    <p:sldId id="667" r:id="rId32"/>
    <p:sldId id="681" r:id="rId33"/>
    <p:sldId id="682" r:id="rId34"/>
    <p:sldId id="683" r:id="rId35"/>
    <p:sldId id="684" r:id="rId36"/>
    <p:sldId id="685" r:id="rId37"/>
    <p:sldId id="686" r:id="rId38"/>
    <p:sldId id="687" r:id="rId39"/>
    <p:sldId id="688" r:id="rId40"/>
    <p:sldId id="556" r:id="rId41"/>
    <p:sldId id="557" r:id="rId42"/>
    <p:sldId id="558" r:id="rId43"/>
    <p:sldId id="559" r:id="rId44"/>
    <p:sldId id="560" r:id="rId45"/>
    <p:sldId id="561" r:id="rId46"/>
    <p:sldId id="562" r:id="rId47"/>
    <p:sldId id="563" r:id="rId48"/>
    <p:sldId id="564" r:id="rId49"/>
    <p:sldId id="565" r:id="rId50"/>
    <p:sldId id="567" r:id="rId51"/>
    <p:sldId id="568" r:id="rId52"/>
    <p:sldId id="569" r:id="rId53"/>
    <p:sldId id="570" r:id="rId54"/>
    <p:sldId id="571" r:id="rId55"/>
    <p:sldId id="572" r:id="rId56"/>
    <p:sldId id="573" r:id="rId57"/>
  </p:sldIdLst>
  <p:sldSz cx="9144000" cy="5143500" type="screen16x9"/>
  <p:notesSz cx="6858000" cy="9144000"/>
  <p:embeddedFontLst>
    <p:embeddedFont>
      <p:font typeface="微软雅黑" panose="020B0503020204020204" pitchFamily="34" charset="-122"/>
      <p:regular r:id="rId59"/>
      <p:bold r:id="rId60"/>
    </p:embeddedFont>
  </p:embeddedFontLst>
  <p:custDataLst>
    <p:tags r:id="rId6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99FF"/>
    <a:srgbClr val="CC00CC"/>
    <a:srgbClr val="FFFF99"/>
    <a:srgbClr val="00FFFF"/>
    <a:srgbClr val="99FFCC"/>
    <a:srgbClr val="00FF99"/>
    <a:srgbClr val="FF00FF"/>
    <a:srgbClr val="FF99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16" autoAdjust="0"/>
    <p:restoredTop sz="99875" autoAdjust="0"/>
  </p:normalViewPr>
  <p:slideViewPr>
    <p:cSldViewPr snapToGrid="0" showGuides="1">
      <p:cViewPr varScale="1">
        <p:scale>
          <a:sx n="112" d="100"/>
          <a:sy n="112" d="100"/>
        </p:scale>
        <p:origin x="744"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ags" Target="tags/tag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7A0F7-AD19-4993-8574-730EC50C92A6}" type="datetimeFigureOut">
              <a:rPr lang="zh-CN" altLang="en-US" smtClean="0"/>
              <a:t>2024/10/24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4BD24-89E3-4C51-B736-BCCE6C13A884}" type="slidenum">
              <a:rPr lang="zh-CN" altLang="en-US" smtClean="0"/>
              <a:t>‹#›</a:t>
            </a:fld>
            <a:endParaRPr lang="zh-CN" altLang="en-US"/>
          </a:p>
        </p:txBody>
      </p:sp>
    </p:spTree>
    <p:extLst>
      <p:ext uri="{BB962C8B-B14F-4D97-AF65-F5344CB8AC3E}">
        <p14:creationId xmlns:p14="http://schemas.microsoft.com/office/powerpoint/2010/main" val="527792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solidFill>
                  <a:prstClr val="black"/>
                </a:solidFill>
              </a:rPr>
              <a:t>31</a:t>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solidFill>
                  <a:prstClr val="black"/>
                </a:solidFill>
              </a:rPr>
              <a:t>35</a:t>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solidFill>
                  <a:prstClr val="black"/>
                </a:solidFill>
              </a:rPr>
              <a:t>36</a:t>
            </a:fld>
            <a:endParaRPr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solidFill>
                  <a:prstClr val="black"/>
                </a:solidFill>
              </a:rPr>
              <a:t>37</a:t>
            </a:fld>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solidFill>
                  <a:prstClr val="black"/>
                </a:solidFill>
              </a:rPr>
              <a:t>38</a:t>
            </a:fld>
            <a:endParaRPr lang="zh-CN"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solidFill>
                  <a:prstClr val="black"/>
                </a:solidFill>
              </a:rPr>
              <a:t>39</a:t>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2"/>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t>2024/10/24</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t>2024/10/24</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t>2024/10/24</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t>2024/10/24</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6"/>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6"/>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t>2024/10/24</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t>2024/10/24</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t>2024/10/24</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t>2024/10/24</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t>2024/10/24</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Line 3"/>
          <p:cNvSpPr>
            <a:spLocks noChangeShapeType="1"/>
          </p:cNvSpPr>
          <p:nvPr userDrawn="1"/>
        </p:nvSpPr>
        <p:spPr bwMode="auto">
          <a:xfrm>
            <a:off x="0" y="428092"/>
            <a:ext cx="9144000" cy="0"/>
          </a:xfrm>
          <a:prstGeom prst="line">
            <a:avLst/>
          </a:prstGeom>
          <a:noFill/>
          <a:ln w="25400" algn="ctr">
            <a:solidFill>
              <a:srgbClr val="85D1F7"/>
            </a:solidFill>
            <a:round/>
          </a:ln>
          <a:extLst>
            <a:ext uri="{909E8E84-426E-40DD-AFC4-6F175D3DCCD1}">
              <a14:hiddenFill xmlns:a14="http://schemas.microsoft.com/office/drawing/2010/main">
                <a:noFill/>
              </a14:hiddenFill>
            </a:ext>
          </a:extLst>
        </p:spPr>
        <p:txBody>
          <a:bodyPr/>
          <a:lstStyle/>
          <a:p>
            <a:endParaRPr lang="zh-CN" altLang="en-US"/>
          </a:p>
        </p:txBody>
      </p:sp>
      <p:sp>
        <p:nvSpPr>
          <p:cNvPr id="8" name="矩形 7"/>
          <p:cNvSpPr/>
          <p:nvPr userDrawn="1"/>
        </p:nvSpPr>
        <p:spPr>
          <a:xfrm>
            <a:off x="4231482" y="123478"/>
            <a:ext cx="681036" cy="465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ine 3"/>
          <p:cNvSpPr>
            <a:spLocks noChangeShapeType="1"/>
          </p:cNvSpPr>
          <p:nvPr userDrawn="1"/>
        </p:nvSpPr>
        <p:spPr bwMode="auto">
          <a:xfrm>
            <a:off x="0" y="301530"/>
            <a:ext cx="2960498" cy="0"/>
          </a:xfrm>
          <a:prstGeom prst="line">
            <a:avLst/>
          </a:prstGeom>
          <a:noFill/>
          <a:ln w="12700" algn="ctr">
            <a:solidFill>
              <a:srgbClr val="00CC00"/>
            </a:solidFill>
            <a:round/>
          </a:ln>
          <a:extLst>
            <a:ext uri="{909E8E84-426E-40DD-AFC4-6F175D3DCCD1}">
              <a14:hiddenFill xmlns:a14="http://schemas.microsoft.com/office/drawing/2010/main">
                <a:noFill/>
              </a14:hiddenFill>
            </a:ext>
          </a:extLst>
        </p:spPr>
        <p:txBody>
          <a:bodyPr/>
          <a:lstStyle/>
          <a:p>
            <a:pPr lvl="0"/>
            <a:endParaRPr lang="zh-CN" altLang="en-US"/>
          </a:p>
        </p:txBody>
      </p:sp>
      <p:sp>
        <p:nvSpPr>
          <p:cNvPr id="11" name="Rectangle 5"/>
          <p:cNvSpPr>
            <a:spLocks noChangeArrowheads="1"/>
          </p:cNvSpPr>
          <p:nvPr userDrawn="1"/>
        </p:nvSpPr>
        <p:spPr bwMode="auto">
          <a:xfrm>
            <a:off x="2960498" y="164857"/>
            <a:ext cx="1367682"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sz="1100" b="1" dirty="0">
                <a:solidFill>
                  <a:srgbClr val="0070C0"/>
                </a:solidFill>
                <a:latin typeface="微软雅黑" panose="020B0503020204020204" pitchFamily="34" charset="-122"/>
                <a:ea typeface="微软雅黑" panose="020B0503020204020204" pitchFamily="34" charset="-122"/>
              </a:rPr>
              <a:t>计算机网络</a:t>
            </a:r>
            <a:r>
              <a:rPr lang="en-US" altLang="zh-CN" sz="1100" b="1" dirty="0">
                <a:solidFill>
                  <a:srgbClr val="0070C0"/>
                </a:solidFill>
                <a:latin typeface="微软雅黑" panose="020B0503020204020204" pitchFamily="34" charset="-122"/>
                <a:ea typeface="微软雅黑" panose="020B0503020204020204" pitchFamily="34" charset="-122"/>
              </a:rPr>
              <a:t>(</a:t>
            </a:r>
            <a:r>
              <a:rPr lang="zh-CN" altLang="en-US" sz="1100" b="1" dirty="0">
                <a:solidFill>
                  <a:srgbClr val="0070C0"/>
                </a:solidFill>
                <a:latin typeface="微软雅黑" panose="020B0503020204020204" pitchFamily="34" charset="-122"/>
                <a:ea typeface="微软雅黑" panose="020B0503020204020204" pitchFamily="34" charset="-122"/>
              </a:rPr>
              <a:t>第</a:t>
            </a:r>
            <a:r>
              <a:rPr lang="en-US" altLang="zh-CN" sz="1100" b="1" dirty="0">
                <a:solidFill>
                  <a:srgbClr val="0070C0"/>
                </a:solidFill>
                <a:latin typeface="微软雅黑" panose="020B0503020204020204" pitchFamily="34" charset="-122"/>
                <a:ea typeface="微软雅黑" panose="020B0503020204020204" pitchFamily="34" charset="-122"/>
              </a:rPr>
              <a:t>7</a:t>
            </a:r>
            <a:r>
              <a:rPr lang="zh-CN" altLang="en-US" sz="1100" b="1" dirty="0">
                <a:solidFill>
                  <a:srgbClr val="0070C0"/>
                </a:solidFill>
                <a:latin typeface="微软雅黑" panose="020B0503020204020204" pitchFamily="34" charset="-122"/>
                <a:ea typeface="微软雅黑" panose="020B0503020204020204" pitchFamily="34" charset="-122"/>
              </a:rPr>
              <a:t>版</a:t>
            </a:r>
            <a:r>
              <a:rPr lang="en-US" altLang="zh-CN" sz="1100" b="1" dirty="0">
                <a:solidFill>
                  <a:srgbClr val="0070C0"/>
                </a:solidFill>
                <a:latin typeface="微软雅黑" panose="020B0503020204020204" pitchFamily="34" charset="-122"/>
                <a:ea typeface="微软雅黑" panose="020B0503020204020204" pitchFamily="34" charset="-122"/>
              </a:rPr>
              <a:t>)</a:t>
            </a:r>
            <a:endParaRPr lang="fr-FR" sz="1100" b="1" dirty="0">
              <a:solidFill>
                <a:srgbClr val="0070C0"/>
              </a:solidFill>
              <a:latin typeface="微软雅黑" panose="020B0503020204020204" pitchFamily="34" charset="-122"/>
              <a:ea typeface="微软雅黑" panose="020B0503020204020204" pitchFamily="34" charset="-122"/>
            </a:endParaRPr>
          </a:p>
        </p:txBody>
      </p:sp>
      <p:sp>
        <p:nvSpPr>
          <p:cNvPr id="12" name="椭圆 11"/>
          <p:cNvSpPr/>
          <p:nvPr userDrawn="1"/>
        </p:nvSpPr>
        <p:spPr>
          <a:xfrm>
            <a:off x="2942045" y="259181"/>
            <a:ext cx="84698" cy="84698"/>
          </a:xfrm>
          <a:prstGeom prst="ellipse">
            <a:avLst/>
          </a:prstGeom>
          <a:solidFill>
            <a:schemeClr val="bg1"/>
          </a:solidFill>
          <a:ln w="12700" algn="ctr">
            <a:solidFill>
              <a:srgbClr val="00B050"/>
            </a:solidFill>
            <a:round/>
          </a:ln>
        </p:spPr>
        <p:txBody>
          <a:bodyPr/>
          <a:lstStyle/>
          <a:p>
            <a:pPr lvl="0"/>
            <a:endParaRPr lang="zh-CN" altLang="en-US">
              <a:solidFill>
                <a:schemeClr val="tx1"/>
              </a:solidFill>
              <a:latin typeface="Arial" panose="020B0604020202020204" pitchFamily="34" charset="0"/>
              <a:ea typeface="宋体" panose="02010600030101010101" pitchFamily="2" charset="-122"/>
            </a:endParaRPr>
          </a:p>
        </p:txBody>
      </p:sp>
      <p:sp>
        <p:nvSpPr>
          <p:cNvPr id="13" name="Line 3"/>
          <p:cNvSpPr>
            <a:spLocks noChangeShapeType="1"/>
          </p:cNvSpPr>
          <p:nvPr userDrawn="1"/>
        </p:nvSpPr>
        <p:spPr bwMode="auto">
          <a:xfrm>
            <a:off x="5671079" y="301530"/>
            <a:ext cx="3472921" cy="0"/>
          </a:xfrm>
          <a:prstGeom prst="line">
            <a:avLst/>
          </a:prstGeom>
          <a:noFill/>
          <a:ln w="12700" algn="ctr">
            <a:solidFill>
              <a:srgbClr val="00CC00"/>
            </a:solidFill>
            <a:round/>
          </a:ln>
          <a:extLst>
            <a:ext uri="{909E8E84-426E-40DD-AFC4-6F175D3DCCD1}">
              <a14:hiddenFill xmlns:a14="http://schemas.microsoft.com/office/drawing/2010/main">
                <a:noFill/>
              </a14:hiddenFill>
            </a:ext>
          </a:extLst>
        </p:spPr>
        <p:txBody>
          <a:bodyPr/>
          <a:lstStyle/>
          <a:p>
            <a:pPr lvl="0"/>
            <a:endParaRPr lang="zh-CN" altLang="en-US"/>
          </a:p>
        </p:txBody>
      </p:sp>
      <p:sp>
        <p:nvSpPr>
          <p:cNvPr id="14" name="椭圆 13"/>
          <p:cNvSpPr/>
          <p:nvPr userDrawn="1"/>
        </p:nvSpPr>
        <p:spPr>
          <a:xfrm>
            <a:off x="5671079" y="259181"/>
            <a:ext cx="84698" cy="84698"/>
          </a:xfrm>
          <a:prstGeom prst="ellipse">
            <a:avLst/>
          </a:prstGeom>
          <a:solidFill>
            <a:schemeClr val="bg1"/>
          </a:solidFill>
          <a:ln w="12700" algn="ctr">
            <a:solidFill>
              <a:srgbClr val="00B050"/>
            </a:solidFill>
            <a:round/>
          </a:ln>
        </p:spPr>
        <p:txBody>
          <a:bodyPr/>
          <a:lstStyle/>
          <a:p>
            <a:pPr lvl="0"/>
            <a:endParaRPr lang="zh-CN" altLang="en-US">
              <a:solidFill>
                <a:schemeClr val="tx1"/>
              </a:solidFill>
              <a:latin typeface="Arial" panose="020B0604020202020204" pitchFamily="34" charset="0"/>
              <a:ea typeface="宋体" panose="02010600030101010101" pitchFamily="2" charset="-122"/>
            </a:endParaRPr>
          </a:p>
        </p:txBody>
      </p:sp>
      <p:sp>
        <p:nvSpPr>
          <p:cNvPr id="17" name="Line 3"/>
          <p:cNvSpPr>
            <a:spLocks noChangeShapeType="1"/>
          </p:cNvSpPr>
          <p:nvPr userDrawn="1"/>
        </p:nvSpPr>
        <p:spPr bwMode="auto">
          <a:xfrm>
            <a:off x="1266568" y="4803998"/>
            <a:ext cx="6942395" cy="0"/>
          </a:xfrm>
          <a:prstGeom prst="line">
            <a:avLst/>
          </a:prstGeom>
          <a:noFill/>
          <a:ln w="19050" algn="ctr">
            <a:solidFill>
              <a:srgbClr val="85D1F7"/>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 name="Rectangle 9"/>
          <p:cNvSpPr>
            <a:spLocks noChangeArrowheads="1"/>
          </p:cNvSpPr>
          <p:nvPr userDrawn="1"/>
        </p:nvSpPr>
        <p:spPr bwMode="auto">
          <a:xfrm>
            <a:off x="8208962" y="4394656"/>
            <a:ext cx="609917" cy="609917"/>
          </a:xfrm>
          <a:prstGeom prst="rect">
            <a:avLst/>
          </a:prstGeom>
          <a:solidFill>
            <a:schemeClr val="bg1"/>
          </a:solidFill>
          <a:ln w="25400" algn="ctr">
            <a:solidFill>
              <a:srgbClr val="85D1F7"/>
            </a:solidFill>
            <a:miter lim="800000"/>
          </a:ln>
        </p:spPr>
        <p:txBody>
          <a:bodyPr wrap="none" anchor="ctr"/>
          <a:lstStyle/>
          <a:p>
            <a:pPr algn="ctr" eaLnBrk="0" hangingPunct="0"/>
            <a:endParaRPr lang="fr-FR">
              <a:cs typeface="Arial" panose="020B0604020202020204" pitchFamily="34" charset="0"/>
            </a:endParaRPr>
          </a:p>
        </p:txBody>
      </p:sp>
      <p:pic>
        <p:nvPicPr>
          <p:cNvPr id="19" name="图片 18"/>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4392827" y="149234"/>
            <a:ext cx="358346" cy="45868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image" Target="../media/image6.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image" Target="../media/image6.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矩形 6"/>
          <p:cNvSpPr/>
          <p:nvPr/>
        </p:nvSpPr>
        <p:spPr>
          <a:xfrm>
            <a:off x="4992742" y="2219222"/>
            <a:ext cx="2483372" cy="938719"/>
          </a:xfrm>
          <a:prstGeom prst="rect">
            <a:avLst/>
          </a:prstGeom>
        </p:spPr>
        <p:txBody>
          <a:bodyPr wrap="none">
            <a:spAutoFit/>
          </a:bodyPr>
          <a:lstStyle/>
          <a:p>
            <a:pPr algn="ctr" eaLnBrk="0" hangingPunct="0"/>
            <a:r>
              <a:rPr lang="zh-CN" altLang="en-US" sz="5500" b="1" dirty="0">
                <a:solidFill>
                  <a:schemeClr val="bg1"/>
                </a:solidFill>
                <a:latin typeface="微软雅黑" panose="020B0503020204020204" pitchFamily="34" charset="-122"/>
                <a:ea typeface="微软雅黑" panose="020B0503020204020204" pitchFamily="34" charset="-122"/>
              </a:rPr>
              <a:t>网</a:t>
            </a:r>
            <a:r>
              <a:rPr lang="zh-CN" altLang="en-US" sz="2400" b="1" dirty="0">
                <a:solidFill>
                  <a:schemeClr val="bg1"/>
                </a:solidFill>
                <a:latin typeface="微软雅黑" panose="020B0503020204020204" pitchFamily="34" charset="-122"/>
                <a:ea typeface="微软雅黑" panose="020B0503020204020204" pitchFamily="34" charset="-122"/>
              </a:rPr>
              <a:t> </a:t>
            </a:r>
            <a:r>
              <a:rPr lang="zh-CN" altLang="en-US" sz="5500" b="1" dirty="0">
                <a:solidFill>
                  <a:schemeClr val="bg1"/>
                </a:solidFill>
                <a:latin typeface="微软雅黑" panose="020B0503020204020204" pitchFamily="34" charset="-122"/>
                <a:ea typeface="微软雅黑" panose="020B0503020204020204" pitchFamily="34" charset="-122"/>
              </a:rPr>
              <a:t>络</a:t>
            </a:r>
            <a:r>
              <a:rPr lang="zh-CN" altLang="en-US" sz="2400" b="1" dirty="0">
                <a:solidFill>
                  <a:schemeClr val="bg1"/>
                </a:solidFill>
                <a:latin typeface="微软雅黑" panose="020B0503020204020204" pitchFamily="34" charset="-122"/>
                <a:ea typeface="微软雅黑" panose="020B0503020204020204" pitchFamily="34" charset="-122"/>
              </a:rPr>
              <a:t> </a:t>
            </a:r>
            <a:r>
              <a:rPr lang="zh-CN" altLang="en-US" sz="5500" b="1" dirty="0">
                <a:solidFill>
                  <a:schemeClr val="bg1"/>
                </a:solidFill>
                <a:latin typeface="微软雅黑" panose="020B0503020204020204" pitchFamily="34" charset="-122"/>
                <a:ea typeface="微软雅黑" panose="020B0503020204020204" pitchFamily="34" charset="-122"/>
              </a:rPr>
              <a:t>层</a:t>
            </a:r>
            <a:endParaRPr lang="fr-FR" altLang="zh-CN" sz="5500" b="1"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5565012" y="1736604"/>
            <a:ext cx="1338828" cy="523220"/>
          </a:xfrm>
          <a:prstGeom prst="rect">
            <a:avLst/>
          </a:prstGeom>
        </p:spPr>
        <p:txBody>
          <a:bodyPr wrap="none">
            <a:spAutoFit/>
          </a:bodyPr>
          <a:lstStyle/>
          <a:p>
            <a:pPr algn="ctr" eaLnBrk="0" hangingPunct="0"/>
            <a:r>
              <a:rPr lang="fr-FR" altLang="zh-CN" sz="2800" b="1" dirty="0">
                <a:solidFill>
                  <a:schemeClr val="bg1"/>
                </a:solidFill>
                <a:latin typeface="微软雅黑" panose="020B0503020204020204" pitchFamily="34" charset="-122"/>
                <a:ea typeface="微软雅黑" panose="020B0503020204020204" pitchFamily="34" charset="-122"/>
              </a:rPr>
              <a:t>第 4 章</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5144" y="1019908"/>
            <a:ext cx="8053712" cy="3323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AutoShape 5"/>
          <p:cNvSpPr>
            <a:spLocks noChangeArrowheads="1"/>
          </p:cNvSpPr>
          <p:nvPr/>
        </p:nvSpPr>
        <p:spPr bwMode="auto">
          <a:xfrm>
            <a:off x="545144" y="611623"/>
            <a:ext cx="8053712"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矩形 3"/>
          <p:cNvSpPr/>
          <p:nvPr/>
        </p:nvSpPr>
        <p:spPr>
          <a:xfrm>
            <a:off x="616085" y="570439"/>
            <a:ext cx="4878259"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自治系统和内部网关协议、外部网关协议 </a:t>
            </a:r>
          </a:p>
        </p:txBody>
      </p:sp>
      <p:grpSp>
        <p:nvGrpSpPr>
          <p:cNvPr id="8" name="Group 136"/>
          <p:cNvGrpSpPr/>
          <p:nvPr/>
        </p:nvGrpSpPr>
        <p:grpSpPr bwMode="auto">
          <a:xfrm>
            <a:off x="1026144" y="1753094"/>
            <a:ext cx="2192014" cy="1263027"/>
            <a:chOff x="912" y="768"/>
            <a:chExt cx="2400" cy="1584"/>
          </a:xfrm>
          <a:solidFill>
            <a:srgbClr val="0000FF"/>
          </a:solidFill>
          <a:effectLst/>
        </p:grpSpPr>
        <p:sp>
          <p:nvSpPr>
            <p:cNvPr id="39" name="Oval 137"/>
            <p:cNvSpPr>
              <a:spLocks noChangeArrowheads="1"/>
            </p:cNvSpPr>
            <p:nvPr/>
          </p:nvSpPr>
          <p:spPr bwMode="auto">
            <a:xfrm>
              <a:off x="1751" y="799"/>
              <a:ext cx="1026" cy="62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40" name="Oval 138"/>
            <p:cNvSpPr>
              <a:spLocks noChangeArrowheads="1"/>
            </p:cNvSpPr>
            <p:nvPr/>
          </p:nvSpPr>
          <p:spPr bwMode="auto">
            <a:xfrm>
              <a:off x="1172" y="972"/>
              <a:ext cx="781" cy="6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41" name="Oval 139"/>
            <p:cNvSpPr>
              <a:spLocks noChangeArrowheads="1"/>
            </p:cNvSpPr>
            <p:nvPr/>
          </p:nvSpPr>
          <p:spPr bwMode="auto">
            <a:xfrm>
              <a:off x="926" y="1364"/>
              <a:ext cx="521" cy="50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42" name="Oval 140"/>
            <p:cNvSpPr>
              <a:spLocks noChangeArrowheads="1"/>
            </p:cNvSpPr>
            <p:nvPr/>
          </p:nvSpPr>
          <p:spPr bwMode="auto">
            <a:xfrm>
              <a:off x="1085" y="1599"/>
              <a:ext cx="796" cy="54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43" name="Oval 141"/>
            <p:cNvSpPr>
              <a:spLocks noChangeArrowheads="1"/>
            </p:cNvSpPr>
            <p:nvPr/>
          </p:nvSpPr>
          <p:spPr bwMode="auto">
            <a:xfrm>
              <a:off x="1664" y="1693"/>
              <a:ext cx="1200" cy="65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44" name="Oval 142"/>
            <p:cNvSpPr>
              <a:spLocks noChangeArrowheads="1"/>
            </p:cNvSpPr>
            <p:nvPr/>
          </p:nvSpPr>
          <p:spPr bwMode="auto">
            <a:xfrm>
              <a:off x="2445" y="988"/>
              <a:ext cx="751"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45" name="Oval 143"/>
            <p:cNvSpPr>
              <a:spLocks noChangeArrowheads="1"/>
            </p:cNvSpPr>
            <p:nvPr/>
          </p:nvSpPr>
          <p:spPr bwMode="auto">
            <a:xfrm>
              <a:off x="2560" y="1317"/>
              <a:ext cx="752"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46" name="Oval 144"/>
            <p:cNvSpPr>
              <a:spLocks noChangeArrowheads="1"/>
            </p:cNvSpPr>
            <p:nvPr/>
          </p:nvSpPr>
          <p:spPr bwMode="auto">
            <a:xfrm>
              <a:off x="2488" y="1427"/>
              <a:ext cx="752" cy="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47" name="Oval 145"/>
            <p:cNvSpPr>
              <a:spLocks noChangeArrowheads="1"/>
            </p:cNvSpPr>
            <p:nvPr/>
          </p:nvSpPr>
          <p:spPr bwMode="auto">
            <a:xfrm>
              <a:off x="1360" y="1176"/>
              <a:ext cx="1547" cy="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grpSp>
          <p:nvGrpSpPr>
            <p:cNvPr id="48" name="Group 146"/>
            <p:cNvGrpSpPr/>
            <p:nvPr/>
          </p:nvGrpSpPr>
          <p:grpSpPr bwMode="auto">
            <a:xfrm>
              <a:off x="912" y="768"/>
              <a:ext cx="2386" cy="1553"/>
              <a:chOff x="912" y="768"/>
              <a:chExt cx="2386" cy="1553"/>
            </a:xfrm>
            <a:grpFill/>
          </p:grpSpPr>
          <p:sp>
            <p:nvSpPr>
              <p:cNvPr id="49" name="Oval 147"/>
              <p:cNvSpPr>
                <a:spLocks noChangeArrowheads="1"/>
              </p:cNvSpPr>
              <p:nvPr/>
            </p:nvSpPr>
            <p:spPr bwMode="auto">
              <a:xfrm>
                <a:off x="1736" y="768"/>
                <a:ext cx="1027" cy="6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50" name="Oval 148"/>
              <p:cNvSpPr>
                <a:spLocks noChangeArrowheads="1"/>
              </p:cNvSpPr>
              <p:nvPr/>
            </p:nvSpPr>
            <p:spPr bwMode="auto">
              <a:xfrm>
                <a:off x="1158" y="941"/>
                <a:ext cx="781" cy="6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51" name="Oval 149"/>
              <p:cNvSpPr>
                <a:spLocks noChangeArrowheads="1"/>
              </p:cNvSpPr>
              <p:nvPr/>
            </p:nvSpPr>
            <p:spPr bwMode="auto">
              <a:xfrm>
                <a:off x="912" y="1333"/>
                <a:ext cx="520" cy="5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52" name="Oval 150"/>
              <p:cNvSpPr>
                <a:spLocks noChangeArrowheads="1"/>
              </p:cNvSpPr>
              <p:nvPr/>
            </p:nvSpPr>
            <p:spPr bwMode="auto">
              <a:xfrm>
                <a:off x="1071" y="1568"/>
                <a:ext cx="795" cy="54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53" name="Oval 151"/>
              <p:cNvSpPr>
                <a:spLocks noChangeArrowheads="1"/>
              </p:cNvSpPr>
              <p:nvPr/>
            </p:nvSpPr>
            <p:spPr bwMode="auto">
              <a:xfrm>
                <a:off x="1649" y="1662"/>
                <a:ext cx="1200" cy="65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54" name="Oval 152"/>
              <p:cNvSpPr>
                <a:spLocks noChangeArrowheads="1"/>
              </p:cNvSpPr>
              <p:nvPr/>
            </p:nvSpPr>
            <p:spPr bwMode="auto">
              <a:xfrm>
                <a:off x="2430" y="956"/>
                <a:ext cx="752"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55" name="Oval 153"/>
              <p:cNvSpPr>
                <a:spLocks noChangeArrowheads="1"/>
              </p:cNvSpPr>
              <p:nvPr/>
            </p:nvSpPr>
            <p:spPr bwMode="auto">
              <a:xfrm>
                <a:off x="2546" y="1286"/>
                <a:ext cx="752"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56" name="Oval 154"/>
              <p:cNvSpPr>
                <a:spLocks noChangeArrowheads="1"/>
              </p:cNvSpPr>
              <p:nvPr/>
            </p:nvSpPr>
            <p:spPr bwMode="auto">
              <a:xfrm>
                <a:off x="2473" y="1395"/>
                <a:ext cx="752" cy="8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57" name="Oval 155"/>
              <p:cNvSpPr>
                <a:spLocks noChangeArrowheads="1"/>
              </p:cNvSpPr>
              <p:nvPr/>
            </p:nvSpPr>
            <p:spPr bwMode="auto">
              <a:xfrm>
                <a:off x="1346" y="1144"/>
                <a:ext cx="1547" cy="8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grpSp>
      </p:grpSp>
      <p:grpSp>
        <p:nvGrpSpPr>
          <p:cNvPr id="9" name="Group 156"/>
          <p:cNvGrpSpPr/>
          <p:nvPr/>
        </p:nvGrpSpPr>
        <p:grpSpPr bwMode="auto">
          <a:xfrm>
            <a:off x="5581205" y="1659064"/>
            <a:ext cx="2404550" cy="1453410"/>
            <a:chOff x="912" y="768"/>
            <a:chExt cx="2400" cy="1584"/>
          </a:xfrm>
          <a:solidFill>
            <a:srgbClr val="0000FF"/>
          </a:solidFill>
          <a:effectLst/>
        </p:grpSpPr>
        <p:sp>
          <p:nvSpPr>
            <p:cNvPr id="20" name="Oval 157"/>
            <p:cNvSpPr>
              <a:spLocks noChangeArrowheads="1"/>
            </p:cNvSpPr>
            <p:nvPr/>
          </p:nvSpPr>
          <p:spPr bwMode="auto">
            <a:xfrm>
              <a:off x="1751" y="799"/>
              <a:ext cx="1026" cy="62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1" name="Oval 158"/>
            <p:cNvSpPr>
              <a:spLocks noChangeArrowheads="1"/>
            </p:cNvSpPr>
            <p:nvPr/>
          </p:nvSpPr>
          <p:spPr bwMode="auto">
            <a:xfrm>
              <a:off x="1172" y="972"/>
              <a:ext cx="781" cy="6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2" name="Oval 159"/>
            <p:cNvSpPr>
              <a:spLocks noChangeArrowheads="1"/>
            </p:cNvSpPr>
            <p:nvPr/>
          </p:nvSpPr>
          <p:spPr bwMode="auto">
            <a:xfrm>
              <a:off x="926" y="1364"/>
              <a:ext cx="521" cy="50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3" name="Oval 160"/>
            <p:cNvSpPr>
              <a:spLocks noChangeArrowheads="1"/>
            </p:cNvSpPr>
            <p:nvPr/>
          </p:nvSpPr>
          <p:spPr bwMode="auto">
            <a:xfrm>
              <a:off x="1085" y="1599"/>
              <a:ext cx="796" cy="54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4" name="Oval 161"/>
            <p:cNvSpPr>
              <a:spLocks noChangeArrowheads="1"/>
            </p:cNvSpPr>
            <p:nvPr/>
          </p:nvSpPr>
          <p:spPr bwMode="auto">
            <a:xfrm>
              <a:off x="1664" y="1693"/>
              <a:ext cx="1200" cy="65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5" name="Oval 162"/>
            <p:cNvSpPr>
              <a:spLocks noChangeArrowheads="1"/>
            </p:cNvSpPr>
            <p:nvPr/>
          </p:nvSpPr>
          <p:spPr bwMode="auto">
            <a:xfrm>
              <a:off x="2445" y="988"/>
              <a:ext cx="751"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6" name="Oval 163"/>
            <p:cNvSpPr>
              <a:spLocks noChangeArrowheads="1"/>
            </p:cNvSpPr>
            <p:nvPr/>
          </p:nvSpPr>
          <p:spPr bwMode="auto">
            <a:xfrm>
              <a:off x="2560" y="1317"/>
              <a:ext cx="752"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7" name="Oval 164"/>
            <p:cNvSpPr>
              <a:spLocks noChangeArrowheads="1"/>
            </p:cNvSpPr>
            <p:nvPr/>
          </p:nvSpPr>
          <p:spPr bwMode="auto">
            <a:xfrm>
              <a:off x="2488" y="1427"/>
              <a:ext cx="752" cy="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8" name="Oval 165"/>
            <p:cNvSpPr>
              <a:spLocks noChangeArrowheads="1"/>
            </p:cNvSpPr>
            <p:nvPr/>
          </p:nvSpPr>
          <p:spPr bwMode="auto">
            <a:xfrm>
              <a:off x="1360" y="1176"/>
              <a:ext cx="1547" cy="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grpSp>
          <p:nvGrpSpPr>
            <p:cNvPr id="29" name="Group 166"/>
            <p:cNvGrpSpPr/>
            <p:nvPr/>
          </p:nvGrpSpPr>
          <p:grpSpPr bwMode="auto">
            <a:xfrm>
              <a:off x="912" y="768"/>
              <a:ext cx="2386" cy="1553"/>
              <a:chOff x="912" y="768"/>
              <a:chExt cx="2386" cy="1553"/>
            </a:xfrm>
            <a:grpFill/>
          </p:grpSpPr>
          <p:sp>
            <p:nvSpPr>
              <p:cNvPr id="30" name="Oval 167"/>
              <p:cNvSpPr>
                <a:spLocks noChangeArrowheads="1"/>
              </p:cNvSpPr>
              <p:nvPr/>
            </p:nvSpPr>
            <p:spPr bwMode="auto">
              <a:xfrm>
                <a:off x="1736" y="768"/>
                <a:ext cx="1027" cy="6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1" name="Oval 168"/>
              <p:cNvSpPr>
                <a:spLocks noChangeArrowheads="1"/>
              </p:cNvSpPr>
              <p:nvPr/>
            </p:nvSpPr>
            <p:spPr bwMode="auto">
              <a:xfrm>
                <a:off x="1158" y="941"/>
                <a:ext cx="781" cy="6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2" name="Oval 169"/>
              <p:cNvSpPr>
                <a:spLocks noChangeArrowheads="1"/>
              </p:cNvSpPr>
              <p:nvPr/>
            </p:nvSpPr>
            <p:spPr bwMode="auto">
              <a:xfrm>
                <a:off x="912" y="1333"/>
                <a:ext cx="520" cy="5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3" name="Oval 170"/>
              <p:cNvSpPr>
                <a:spLocks noChangeArrowheads="1"/>
              </p:cNvSpPr>
              <p:nvPr/>
            </p:nvSpPr>
            <p:spPr bwMode="auto">
              <a:xfrm>
                <a:off x="1071" y="1568"/>
                <a:ext cx="795" cy="54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4" name="Oval 171"/>
              <p:cNvSpPr>
                <a:spLocks noChangeArrowheads="1"/>
              </p:cNvSpPr>
              <p:nvPr/>
            </p:nvSpPr>
            <p:spPr bwMode="auto">
              <a:xfrm>
                <a:off x="1649" y="1662"/>
                <a:ext cx="1200" cy="65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5" name="Oval 172"/>
              <p:cNvSpPr>
                <a:spLocks noChangeArrowheads="1"/>
              </p:cNvSpPr>
              <p:nvPr/>
            </p:nvSpPr>
            <p:spPr bwMode="auto">
              <a:xfrm>
                <a:off x="2430" y="956"/>
                <a:ext cx="752"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6" name="Oval 173"/>
              <p:cNvSpPr>
                <a:spLocks noChangeArrowheads="1"/>
              </p:cNvSpPr>
              <p:nvPr/>
            </p:nvSpPr>
            <p:spPr bwMode="auto">
              <a:xfrm>
                <a:off x="2546" y="1286"/>
                <a:ext cx="752"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7" name="Oval 174"/>
              <p:cNvSpPr>
                <a:spLocks noChangeArrowheads="1"/>
              </p:cNvSpPr>
              <p:nvPr/>
            </p:nvSpPr>
            <p:spPr bwMode="auto">
              <a:xfrm>
                <a:off x="2473" y="1395"/>
                <a:ext cx="752" cy="8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8" name="Oval 175"/>
              <p:cNvSpPr>
                <a:spLocks noChangeArrowheads="1"/>
              </p:cNvSpPr>
              <p:nvPr/>
            </p:nvSpPr>
            <p:spPr bwMode="auto">
              <a:xfrm>
                <a:off x="1346" y="1144"/>
                <a:ext cx="1547" cy="8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grpSp>
      </p:grpSp>
      <p:sp>
        <p:nvSpPr>
          <p:cNvPr id="10" name="Text Box 176"/>
          <p:cNvSpPr txBox="1">
            <a:spLocks noChangeArrowheads="1"/>
          </p:cNvSpPr>
          <p:nvPr/>
        </p:nvSpPr>
        <p:spPr bwMode="auto">
          <a:xfrm>
            <a:off x="1373103" y="2158383"/>
            <a:ext cx="1494319"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400" b="1" dirty="0">
                <a:solidFill>
                  <a:schemeClr val="bg1"/>
                </a:solidFill>
                <a:latin typeface="微软雅黑" panose="020B0503020204020204" pitchFamily="34" charset="-122"/>
                <a:ea typeface="微软雅黑" panose="020B0503020204020204" pitchFamily="34" charset="-122"/>
              </a:rPr>
              <a:t> </a:t>
            </a:r>
            <a:r>
              <a:rPr kumimoji="1" lang="zh-CN" altLang="en-US" sz="1400" b="1" dirty="0">
                <a:solidFill>
                  <a:schemeClr val="bg1"/>
                </a:solidFill>
                <a:latin typeface="微软雅黑" panose="020B0503020204020204" pitchFamily="34" charset="-122"/>
                <a:ea typeface="微软雅黑" panose="020B0503020204020204" pitchFamily="34" charset="-122"/>
              </a:rPr>
              <a:t>用内部网关协议</a:t>
            </a:r>
          </a:p>
          <a:p>
            <a:pPr algn="ctr"/>
            <a:r>
              <a:rPr kumimoji="1" lang="zh-CN" altLang="en-US" sz="1400" b="1" dirty="0">
                <a:solidFill>
                  <a:schemeClr val="bg1"/>
                </a:solidFill>
                <a:latin typeface="微软雅黑" panose="020B0503020204020204" pitchFamily="34" charset="-122"/>
                <a:ea typeface="微软雅黑" panose="020B0503020204020204" pitchFamily="34" charset="-122"/>
              </a:rPr>
              <a:t>（例如，</a:t>
            </a:r>
            <a:r>
              <a:rPr kumimoji="1" lang="en-US" altLang="zh-CN" sz="1400" b="1" dirty="0">
                <a:solidFill>
                  <a:schemeClr val="bg1"/>
                </a:solidFill>
                <a:latin typeface="微软雅黑" panose="020B0503020204020204" pitchFamily="34" charset="-122"/>
                <a:ea typeface="微软雅黑" panose="020B0503020204020204" pitchFamily="34" charset="-122"/>
              </a:rPr>
              <a:t>RIP</a:t>
            </a:r>
            <a:r>
              <a:rPr kumimoji="1" lang="zh-CN" altLang="en-US" sz="1400" b="1" dirty="0">
                <a:solidFill>
                  <a:schemeClr val="bg1"/>
                </a:solidFill>
                <a:latin typeface="微软雅黑" panose="020B0503020204020204" pitchFamily="34" charset="-122"/>
                <a:ea typeface="微软雅黑" panose="020B0503020204020204" pitchFamily="34" charset="-122"/>
              </a:rPr>
              <a:t>）</a:t>
            </a:r>
          </a:p>
        </p:txBody>
      </p:sp>
      <p:sp>
        <p:nvSpPr>
          <p:cNvPr id="11" name="Text Box 177"/>
          <p:cNvSpPr txBox="1">
            <a:spLocks noChangeArrowheads="1"/>
          </p:cNvSpPr>
          <p:nvPr/>
        </p:nvSpPr>
        <p:spPr bwMode="auto">
          <a:xfrm>
            <a:off x="6293188" y="1359251"/>
            <a:ext cx="107914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CC00CC"/>
                </a:solidFill>
                <a:latin typeface="微软雅黑" panose="020B0503020204020204" pitchFamily="34" charset="-122"/>
                <a:ea typeface="微软雅黑" panose="020B0503020204020204" pitchFamily="34" charset="-122"/>
              </a:rPr>
              <a:t>自治系统 </a:t>
            </a:r>
            <a:r>
              <a:rPr kumimoji="1" lang="en-US" altLang="zh-CN" sz="1400" b="1">
                <a:solidFill>
                  <a:srgbClr val="CC00CC"/>
                </a:solidFill>
                <a:latin typeface="微软雅黑" panose="020B0503020204020204" pitchFamily="34" charset="-122"/>
                <a:ea typeface="微软雅黑" panose="020B0503020204020204" pitchFamily="34" charset="-122"/>
              </a:rPr>
              <a:t>B</a:t>
            </a:r>
          </a:p>
        </p:txBody>
      </p:sp>
      <p:sp>
        <p:nvSpPr>
          <p:cNvPr id="12" name="Text Box 178"/>
          <p:cNvSpPr txBox="1">
            <a:spLocks noChangeArrowheads="1"/>
          </p:cNvSpPr>
          <p:nvPr/>
        </p:nvSpPr>
        <p:spPr bwMode="auto">
          <a:xfrm>
            <a:off x="1553257" y="1453282"/>
            <a:ext cx="109036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CC00CC"/>
                </a:solidFill>
                <a:latin typeface="微软雅黑" panose="020B0503020204020204" pitchFamily="34" charset="-122"/>
                <a:ea typeface="微软雅黑" panose="020B0503020204020204" pitchFamily="34" charset="-122"/>
              </a:rPr>
              <a:t>自治系统 </a:t>
            </a:r>
            <a:r>
              <a:rPr kumimoji="1" lang="en-US" altLang="zh-CN" sz="1400" b="1" dirty="0">
                <a:solidFill>
                  <a:srgbClr val="CC00CC"/>
                </a:solidFill>
                <a:latin typeface="微软雅黑" panose="020B0503020204020204" pitchFamily="34" charset="-122"/>
                <a:ea typeface="微软雅黑" panose="020B0503020204020204" pitchFamily="34" charset="-122"/>
              </a:rPr>
              <a:t>A</a:t>
            </a:r>
          </a:p>
        </p:txBody>
      </p:sp>
      <p:pic>
        <p:nvPicPr>
          <p:cNvPr id="13" name="Picture 17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5621" y="2044474"/>
            <a:ext cx="523165" cy="327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4" name="Picture 18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8670" y="2044473"/>
            <a:ext cx="523165" cy="32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5" name="Text Box 181"/>
          <p:cNvSpPr txBox="1">
            <a:spLocks noChangeArrowheads="1"/>
          </p:cNvSpPr>
          <p:nvPr/>
        </p:nvSpPr>
        <p:spPr bwMode="auto">
          <a:xfrm>
            <a:off x="3733221" y="1734368"/>
            <a:ext cx="1439817"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latin typeface="微软雅黑" panose="020B0503020204020204" pitchFamily="34" charset="-122"/>
                <a:ea typeface="微软雅黑" panose="020B0503020204020204" pitchFamily="34" charset="-122"/>
              </a:rPr>
              <a:t>用外部网关协议</a:t>
            </a:r>
          </a:p>
          <a:p>
            <a:pPr algn="ctr"/>
            <a:r>
              <a:rPr kumimoji="1" lang="zh-CN" altLang="en-US" sz="1200" b="1" dirty="0">
                <a:latin typeface="微软雅黑" panose="020B0503020204020204" pitchFamily="34" charset="-122"/>
                <a:ea typeface="微软雅黑" panose="020B0503020204020204" pitchFamily="34" charset="-122"/>
              </a:rPr>
              <a:t>（例如，</a:t>
            </a:r>
            <a:r>
              <a:rPr kumimoji="1" lang="en-US" altLang="zh-CN" sz="1200" b="1" dirty="0">
                <a:latin typeface="微软雅黑" panose="020B0503020204020204" pitchFamily="34" charset="-122"/>
                <a:ea typeface="微软雅黑" panose="020B0503020204020204" pitchFamily="34" charset="-122"/>
              </a:rPr>
              <a:t>BGP-4</a:t>
            </a:r>
            <a:r>
              <a:rPr kumimoji="1" lang="zh-CN" altLang="en-US" sz="1200" b="1" dirty="0">
                <a:latin typeface="微软雅黑" panose="020B0503020204020204" pitchFamily="34" charset="-122"/>
                <a:ea typeface="微软雅黑" panose="020B0503020204020204" pitchFamily="34" charset="-122"/>
              </a:rPr>
              <a:t>）</a:t>
            </a:r>
          </a:p>
        </p:txBody>
      </p:sp>
      <p:sp>
        <p:nvSpPr>
          <p:cNvPr id="16" name="Text Box 182"/>
          <p:cNvSpPr txBox="1">
            <a:spLocks noChangeArrowheads="1"/>
          </p:cNvSpPr>
          <p:nvPr/>
        </p:nvSpPr>
        <p:spPr bwMode="auto">
          <a:xfrm>
            <a:off x="3040789" y="1748452"/>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CC"/>
                </a:solidFill>
                <a:latin typeface="微软雅黑" panose="020B0503020204020204" pitchFamily="34" charset="-122"/>
                <a:ea typeface="微软雅黑" panose="020B0503020204020204" pitchFamily="34" charset="-122"/>
              </a:rPr>
              <a:t>R</a:t>
            </a:r>
            <a:r>
              <a:rPr kumimoji="1" lang="en-US" altLang="zh-CN" sz="1400" b="1" baseline="-25000" dirty="0">
                <a:solidFill>
                  <a:srgbClr val="0000CC"/>
                </a:solidFill>
                <a:latin typeface="微软雅黑" panose="020B0503020204020204" pitchFamily="34" charset="-122"/>
                <a:ea typeface="微软雅黑" panose="020B0503020204020204" pitchFamily="34" charset="-122"/>
              </a:rPr>
              <a:t>1</a:t>
            </a:r>
          </a:p>
        </p:txBody>
      </p:sp>
      <p:sp>
        <p:nvSpPr>
          <p:cNvPr id="17" name="Text Box 183"/>
          <p:cNvSpPr txBox="1">
            <a:spLocks noChangeArrowheads="1"/>
          </p:cNvSpPr>
          <p:nvPr/>
        </p:nvSpPr>
        <p:spPr bwMode="auto">
          <a:xfrm>
            <a:off x="5518370" y="1768187"/>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CC"/>
                </a:solidFill>
                <a:latin typeface="微软雅黑" panose="020B0503020204020204" pitchFamily="34" charset="-122"/>
                <a:ea typeface="微软雅黑" panose="020B0503020204020204" pitchFamily="34" charset="-122"/>
              </a:rPr>
              <a:t>R</a:t>
            </a:r>
            <a:r>
              <a:rPr kumimoji="1" lang="en-US" altLang="zh-CN" sz="1400" b="1" baseline="-25000" dirty="0">
                <a:solidFill>
                  <a:srgbClr val="0000CC"/>
                </a:solidFill>
                <a:latin typeface="微软雅黑" panose="020B0503020204020204" pitchFamily="34" charset="-122"/>
                <a:ea typeface="微软雅黑" panose="020B0503020204020204" pitchFamily="34" charset="-122"/>
              </a:rPr>
              <a:t>2</a:t>
            </a:r>
          </a:p>
        </p:txBody>
      </p:sp>
      <p:sp>
        <p:nvSpPr>
          <p:cNvPr id="18" name="Text Box 184"/>
          <p:cNvSpPr txBox="1">
            <a:spLocks noChangeArrowheads="1"/>
          </p:cNvSpPr>
          <p:nvPr/>
        </p:nvSpPr>
        <p:spPr bwMode="auto">
          <a:xfrm>
            <a:off x="6111959" y="2149096"/>
            <a:ext cx="1556836"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400" b="1" dirty="0">
                <a:solidFill>
                  <a:schemeClr val="bg1"/>
                </a:solidFill>
                <a:latin typeface="微软雅黑" panose="020B0503020204020204" pitchFamily="34" charset="-122"/>
                <a:ea typeface="微软雅黑" panose="020B0503020204020204" pitchFamily="34" charset="-122"/>
              </a:rPr>
              <a:t> </a:t>
            </a:r>
            <a:r>
              <a:rPr kumimoji="1" lang="zh-CN" altLang="en-US" sz="1400" b="1" dirty="0">
                <a:solidFill>
                  <a:schemeClr val="bg1"/>
                </a:solidFill>
                <a:latin typeface="微软雅黑" panose="020B0503020204020204" pitchFamily="34" charset="-122"/>
                <a:ea typeface="微软雅黑" panose="020B0503020204020204" pitchFamily="34" charset="-122"/>
              </a:rPr>
              <a:t>用内部网关协议</a:t>
            </a:r>
          </a:p>
          <a:p>
            <a:pPr algn="ctr"/>
            <a:r>
              <a:rPr kumimoji="1" lang="zh-CN" altLang="en-US" sz="1400" b="1" dirty="0">
                <a:solidFill>
                  <a:schemeClr val="bg1"/>
                </a:solidFill>
                <a:latin typeface="微软雅黑" panose="020B0503020204020204" pitchFamily="34" charset="-122"/>
                <a:ea typeface="微软雅黑" panose="020B0503020204020204" pitchFamily="34" charset="-122"/>
              </a:rPr>
              <a:t>（例如，</a:t>
            </a:r>
            <a:r>
              <a:rPr kumimoji="1" lang="en-US" altLang="zh-CN" sz="1400" b="1" dirty="0">
                <a:solidFill>
                  <a:schemeClr val="bg1"/>
                </a:solidFill>
                <a:latin typeface="微软雅黑" panose="020B0503020204020204" pitchFamily="34" charset="-122"/>
                <a:ea typeface="微软雅黑" panose="020B0503020204020204" pitchFamily="34" charset="-122"/>
              </a:rPr>
              <a:t>OSPF</a:t>
            </a:r>
            <a:r>
              <a:rPr kumimoji="1" lang="zh-CN" altLang="en-US" sz="1400" b="1" dirty="0">
                <a:solidFill>
                  <a:schemeClr val="bg1"/>
                </a:solidFill>
                <a:latin typeface="微软雅黑" panose="020B0503020204020204" pitchFamily="34" charset="-122"/>
                <a:ea typeface="微软雅黑" panose="020B0503020204020204" pitchFamily="34" charset="-122"/>
              </a:rPr>
              <a:t>）</a:t>
            </a:r>
          </a:p>
        </p:txBody>
      </p:sp>
      <p:sp>
        <p:nvSpPr>
          <p:cNvPr id="19" name="Line 185"/>
          <p:cNvSpPr>
            <a:spLocks noChangeShapeType="1"/>
          </p:cNvSpPr>
          <p:nvPr/>
        </p:nvSpPr>
        <p:spPr bwMode="auto">
          <a:xfrm>
            <a:off x="3493574" y="2213961"/>
            <a:ext cx="1925401" cy="2322"/>
          </a:xfrm>
          <a:prstGeom prst="line">
            <a:avLst/>
          </a:prstGeom>
          <a:noFill/>
          <a:ln w="5715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58" name="矩形 57"/>
          <p:cNvSpPr/>
          <p:nvPr/>
        </p:nvSpPr>
        <p:spPr>
          <a:xfrm>
            <a:off x="937970" y="3300012"/>
            <a:ext cx="7280031" cy="634020"/>
          </a:xfrm>
          <a:prstGeom prst="rect">
            <a:avLst/>
          </a:prstGeom>
          <a:solidFill>
            <a:srgbClr val="00FF99"/>
          </a:solidFill>
          <a:ln>
            <a:solidFill>
              <a:srgbClr val="000099"/>
            </a:solidFill>
          </a:ln>
        </p:spPr>
        <p:txBody>
          <a:bodyPr wrap="square">
            <a:spAutoFit/>
          </a:bodyPr>
          <a:lstStyle/>
          <a:p>
            <a:pPr>
              <a:lnSpc>
                <a:spcPct val="110000"/>
              </a:lnSpc>
            </a:pPr>
            <a:r>
              <a:rPr lang="zh-CN" altLang="en-US" sz="1600" b="1" dirty="0">
                <a:latin typeface="微软雅黑" panose="020B0503020204020204" pitchFamily="34" charset="-122"/>
                <a:ea typeface="微软雅黑" panose="020B0503020204020204" pitchFamily="34" charset="-122"/>
              </a:rPr>
              <a:t>自治系统之间的路由选择也叫做域间路由选择 </a:t>
            </a:r>
            <a:r>
              <a:rPr lang="en-US" altLang="zh-CN" sz="1600" b="1" dirty="0">
                <a:latin typeface="微软雅黑" panose="020B0503020204020204" pitchFamily="34" charset="-122"/>
                <a:ea typeface="微软雅黑" panose="020B0503020204020204" pitchFamily="34" charset="-122"/>
              </a:rPr>
              <a:t>(</a:t>
            </a:r>
            <a:r>
              <a:rPr lang="en-US" altLang="zh-CN" sz="1600" b="1" dirty="0" err="1">
                <a:latin typeface="微软雅黑" panose="020B0503020204020204" pitchFamily="34" charset="-122"/>
                <a:ea typeface="微软雅黑" panose="020B0503020204020204" pitchFamily="34" charset="-122"/>
              </a:rPr>
              <a:t>interdomain</a:t>
            </a:r>
            <a:r>
              <a:rPr lang="en-US" altLang="zh-CN" sz="1600" b="1" dirty="0">
                <a:latin typeface="微软雅黑" panose="020B0503020204020204" pitchFamily="34" charset="-122"/>
                <a:ea typeface="微软雅黑" panose="020B0503020204020204" pitchFamily="34" charset="-122"/>
              </a:rPr>
              <a:t> routing)</a:t>
            </a:r>
            <a:r>
              <a:rPr lang="zh-CN" altLang="en-US" sz="1600" b="1" dirty="0">
                <a:latin typeface="微软雅黑" panose="020B0503020204020204" pitchFamily="34" charset="-122"/>
                <a:ea typeface="微软雅黑" panose="020B0503020204020204" pitchFamily="34" charset="-122"/>
              </a:rPr>
              <a:t>，在自治系统内部的路由选择叫做域内路由选择 </a:t>
            </a:r>
            <a:r>
              <a:rPr lang="en-US" altLang="zh-CN" sz="1600" b="1" dirty="0">
                <a:latin typeface="微软雅黑" panose="020B0503020204020204" pitchFamily="34" charset="-122"/>
                <a:ea typeface="微软雅黑" panose="020B0503020204020204" pitchFamily="34" charset="-122"/>
              </a:rPr>
              <a:t>(</a:t>
            </a:r>
            <a:r>
              <a:rPr lang="en-US" altLang="zh-CN" sz="1600" b="1" dirty="0" err="1">
                <a:latin typeface="微软雅黑" panose="020B0503020204020204" pitchFamily="34" charset="-122"/>
                <a:ea typeface="微软雅黑" panose="020B0503020204020204" pitchFamily="34" charset="-122"/>
              </a:rPr>
              <a:t>intradomain</a:t>
            </a:r>
            <a:r>
              <a:rPr lang="en-US" altLang="zh-CN" sz="1600" b="1" dirty="0">
                <a:latin typeface="微软雅黑" panose="020B0503020204020204" pitchFamily="34" charset="-122"/>
                <a:ea typeface="微软雅黑" panose="020B0503020204020204" pitchFamily="34" charset="-122"/>
              </a:rPr>
              <a:t> routing) </a:t>
            </a:r>
            <a:r>
              <a:rPr lang="zh-CN" altLang="en-US" sz="1600" b="1" dirty="0">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a:xfrm>
            <a:off x="545144" y="1995854"/>
            <a:ext cx="8028487" cy="234772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AutoShape 5"/>
          <p:cNvSpPr>
            <a:spLocks noChangeArrowheads="1"/>
          </p:cNvSpPr>
          <p:nvPr/>
        </p:nvSpPr>
        <p:spPr bwMode="auto">
          <a:xfrm>
            <a:off x="545144" y="758874"/>
            <a:ext cx="8053712"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700106"/>
            <a:ext cx="2749471"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互联网的路由选择协议</a:t>
            </a:r>
          </a:p>
        </p:txBody>
      </p:sp>
      <p:sp>
        <p:nvSpPr>
          <p:cNvPr id="4" name="矩形 3"/>
          <p:cNvSpPr/>
          <p:nvPr/>
        </p:nvSpPr>
        <p:spPr>
          <a:xfrm>
            <a:off x="545144" y="1074850"/>
            <a:ext cx="8028487" cy="938719"/>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内部网关协议 </a:t>
            </a:r>
            <a:r>
              <a:rPr lang="en-US" altLang="zh-CN" sz="2000" b="1" dirty="0">
                <a:solidFill>
                  <a:srgbClr val="0000FF"/>
                </a:solidFill>
                <a:latin typeface="微软雅黑" panose="020B0503020204020204" pitchFamily="34" charset="-122"/>
                <a:ea typeface="微软雅黑" panose="020B0503020204020204" pitchFamily="34" charset="-122"/>
              </a:rPr>
              <a:t>IGP</a:t>
            </a:r>
            <a:r>
              <a:rPr lang="zh-CN" altLang="en-US" sz="2000" b="1" dirty="0">
                <a:latin typeface="微软雅黑" panose="020B0503020204020204" pitchFamily="34" charset="-122"/>
                <a:ea typeface="微软雅黑" panose="020B0503020204020204" pitchFamily="34" charset="-122"/>
              </a:rPr>
              <a:t>：具体的协议有多种，如 </a:t>
            </a:r>
            <a:r>
              <a:rPr lang="en-US" altLang="zh-CN" sz="2000" b="1" dirty="0">
                <a:latin typeface="微软雅黑" panose="020B0503020204020204" pitchFamily="34" charset="-122"/>
                <a:ea typeface="微软雅黑" panose="020B0503020204020204" pitchFamily="34" charset="-122"/>
              </a:rPr>
              <a:t>RIP </a:t>
            </a:r>
            <a:r>
              <a:rPr lang="zh-CN" altLang="en-US" sz="2000" b="1" dirty="0">
                <a:latin typeface="微软雅黑" panose="020B0503020204020204" pitchFamily="34" charset="-122"/>
                <a:ea typeface="微软雅黑" panose="020B0503020204020204" pitchFamily="34" charset="-122"/>
              </a:rPr>
              <a:t>和 </a:t>
            </a:r>
            <a:r>
              <a:rPr lang="en-US" altLang="zh-CN" sz="2000" b="1" dirty="0">
                <a:latin typeface="微软雅黑" panose="020B0503020204020204" pitchFamily="34" charset="-122"/>
                <a:ea typeface="微软雅黑" panose="020B0503020204020204" pitchFamily="34" charset="-122"/>
              </a:rPr>
              <a:t>OSPF </a:t>
            </a:r>
            <a:r>
              <a:rPr lang="zh-CN" altLang="en-US" sz="2000" b="1" dirty="0">
                <a:latin typeface="微软雅黑" panose="020B0503020204020204" pitchFamily="34" charset="-122"/>
                <a:ea typeface="微软雅黑" panose="020B0503020204020204" pitchFamily="34" charset="-122"/>
              </a:rPr>
              <a:t>等。</a:t>
            </a: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外部网关协议 </a:t>
            </a:r>
            <a:r>
              <a:rPr lang="en-US" altLang="zh-CN" sz="2000" b="1" dirty="0">
                <a:solidFill>
                  <a:srgbClr val="0000FF"/>
                </a:solidFill>
                <a:latin typeface="微软雅黑" panose="020B0503020204020204" pitchFamily="34" charset="-122"/>
                <a:ea typeface="微软雅黑" panose="020B0503020204020204" pitchFamily="34" charset="-122"/>
              </a:rPr>
              <a:t>EGP</a:t>
            </a:r>
            <a:r>
              <a:rPr lang="zh-CN" altLang="en-US" sz="2000" b="1" dirty="0">
                <a:latin typeface="微软雅黑" panose="020B0503020204020204" pitchFamily="34" charset="-122"/>
                <a:ea typeface="微软雅黑" panose="020B0503020204020204" pitchFamily="34" charset="-122"/>
              </a:rPr>
              <a:t>：目前使用的协议就是 </a:t>
            </a:r>
            <a:r>
              <a:rPr lang="en-US" altLang="zh-CN" sz="2000" b="1" dirty="0">
                <a:latin typeface="微软雅黑" panose="020B0503020204020204" pitchFamily="34" charset="-122"/>
                <a:ea typeface="微软雅黑" panose="020B0503020204020204" pitchFamily="34" charset="-122"/>
              </a:rPr>
              <a:t>BGP</a:t>
            </a:r>
            <a:r>
              <a:rPr lang="zh-CN" altLang="en-US" sz="2000" b="1" dirty="0">
                <a:latin typeface="微软雅黑" panose="020B0503020204020204" pitchFamily="34" charset="-122"/>
                <a:ea typeface="微软雅黑" panose="020B0503020204020204" pitchFamily="34" charset="-122"/>
              </a:rPr>
              <a:t>。</a:t>
            </a:r>
          </a:p>
        </p:txBody>
      </p:sp>
      <p:grpSp>
        <p:nvGrpSpPr>
          <p:cNvPr id="5" name="组合 4"/>
          <p:cNvGrpSpPr/>
          <p:nvPr/>
        </p:nvGrpSpPr>
        <p:grpSpPr>
          <a:xfrm>
            <a:off x="2177250" y="2373026"/>
            <a:ext cx="4844604" cy="1685688"/>
            <a:chOff x="1670248" y="3103737"/>
            <a:chExt cx="7243192" cy="2865256"/>
          </a:xfrm>
        </p:grpSpPr>
        <p:sp>
          <p:nvSpPr>
            <p:cNvPr id="6" name="Line 25"/>
            <p:cNvSpPr>
              <a:spLocks noChangeShapeType="1"/>
            </p:cNvSpPr>
            <p:nvPr/>
          </p:nvSpPr>
          <p:spPr bwMode="auto">
            <a:xfrm flipH="1">
              <a:off x="3638872" y="3725912"/>
              <a:ext cx="1361437" cy="5334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7" name="Line 26"/>
            <p:cNvSpPr>
              <a:spLocks noChangeShapeType="1"/>
            </p:cNvSpPr>
            <p:nvPr/>
          </p:nvSpPr>
          <p:spPr bwMode="auto">
            <a:xfrm>
              <a:off x="5239072" y="3725912"/>
              <a:ext cx="1685588" cy="5334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a:latin typeface="微软雅黑" panose="020B0503020204020204" pitchFamily="34" charset="-122"/>
                <a:ea typeface="微软雅黑" panose="020B0503020204020204" pitchFamily="34" charset="-122"/>
              </a:endParaRPr>
            </a:p>
          </p:txBody>
        </p:sp>
        <p:sp>
          <p:nvSpPr>
            <p:cNvPr id="8" name="AutoShape 6"/>
            <p:cNvSpPr>
              <a:spLocks noChangeArrowheads="1"/>
            </p:cNvSpPr>
            <p:nvPr/>
          </p:nvSpPr>
          <p:spPr bwMode="auto">
            <a:xfrm>
              <a:off x="2364384" y="4905152"/>
              <a:ext cx="1375793" cy="1063841"/>
            </a:xfrm>
            <a:prstGeom prst="roundRect">
              <a:avLst>
                <a:gd name="adj" fmla="val 16667"/>
              </a:avLst>
            </a:prstGeom>
            <a:solidFill>
              <a:srgbClr val="0000FF">
                <a:alpha val="50000"/>
              </a:srgbClr>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spcBef>
                  <a:spcPts val="0"/>
                </a:spcBef>
              </a:pPr>
              <a:r>
                <a:rPr kumimoji="0" lang="en-GB" sz="1400" b="1" dirty="0">
                  <a:solidFill>
                    <a:schemeClr val="bg1"/>
                  </a:solidFill>
                  <a:latin typeface="微软雅黑" panose="020B0503020204020204" pitchFamily="34" charset="-122"/>
                  <a:ea typeface="微软雅黑" panose="020B0503020204020204" pitchFamily="34" charset="-122"/>
                </a:rPr>
                <a:t>RIP </a:t>
              </a:r>
            </a:p>
            <a:p>
              <a:pPr>
                <a:spcBef>
                  <a:spcPts val="0"/>
                </a:spcBef>
              </a:pPr>
              <a:r>
                <a:rPr kumimoji="0" lang="en-US" altLang="zh-CN" sz="1400" b="1" dirty="0">
                  <a:solidFill>
                    <a:schemeClr val="bg1"/>
                  </a:solidFill>
                  <a:latin typeface="微软雅黑" panose="020B0503020204020204" pitchFamily="34" charset="-122"/>
                  <a:ea typeface="微软雅黑" panose="020B0503020204020204" pitchFamily="34" charset="-122"/>
                </a:rPr>
                <a:t>OSPF</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9" name="AutoShape 23"/>
            <p:cNvSpPr>
              <a:spLocks noChangeArrowheads="1"/>
            </p:cNvSpPr>
            <p:nvPr/>
          </p:nvSpPr>
          <p:spPr bwMode="auto">
            <a:xfrm>
              <a:off x="3562672" y="3103737"/>
              <a:ext cx="3190528" cy="649287"/>
            </a:xfrm>
            <a:prstGeom prst="roundRect">
              <a:avLst>
                <a:gd name="adj" fmla="val 16667"/>
              </a:avLst>
            </a:prstGeom>
            <a:solidFill>
              <a:srgbClr val="00FF99"/>
            </a:solidFill>
            <a:ln w="9525">
              <a:solidFill>
                <a:schemeClr val="tx1"/>
              </a:solidFill>
              <a:round/>
            </a:ln>
            <a:effectLst/>
          </p:spPr>
          <p:txBody>
            <a:bodyPr wrap="none" anchor="ctr"/>
            <a:lstStyle/>
            <a:p>
              <a:pPr algn="ctr"/>
              <a:r>
                <a:rPr lang="zh-CN" altLang="en-US" sz="1400" b="1" dirty="0">
                  <a:latin typeface="微软雅黑" panose="020B0503020204020204" pitchFamily="34" charset="-122"/>
                  <a:ea typeface="微软雅黑" panose="020B0503020204020204" pitchFamily="34" charset="-122"/>
                </a:rPr>
                <a:t>互联网路由选择协议</a:t>
              </a:r>
            </a:p>
          </p:txBody>
        </p:sp>
        <p:sp>
          <p:nvSpPr>
            <p:cNvPr id="10" name="AutoShape 29"/>
            <p:cNvSpPr>
              <a:spLocks noChangeArrowheads="1"/>
            </p:cNvSpPr>
            <p:nvPr/>
          </p:nvSpPr>
          <p:spPr bwMode="auto">
            <a:xfrm>
              <a:off x="6897216" y="4905152"/>
              <a:ext cx="1285801" cy="609600"/>
            </a:xfrm>
            <a:prstGeom prst="roundRect">
              <a:avLst>
                <a:gd name="adj" fmla="val 16667"/>
              </a:avLst>
            </a:prstGeom>
            <a:solidFill>
              <a:srgbClr val="0000FF">
                <a:alpha val="50000"/>
              </a:srgbClr>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r>
                <a:rPr kumimoji="0" lang="en-GB" altLang="zh-CN" sz="1400" b="1" dirty="0">
                  <a:solidFill>
                    <a:schemeClr val="bg1"/>
                  </a:solidFill>
                  <a:latin typeface="微软雅黑" panose="020B0503020204020204" pitchFamily="34" charset="-122"/>
                  <a:ea typeface="微软雅黑" panose="020B0503020204020204" pitchFamily="34" charset="-122"/>
                </a:rPr>
                <a:t>BGP</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11" name="AutoShape 12"/>
            <p:cNvSpPr>
              <a:spLocks noChangeArrowheads="1"/>
            </p:cNvSpPr>
            <p:nvPr/>
          </p:nvSpPr>
          <p:spPr bwMode="auto">
            <a:xfrm>
              <a:off x="6089848" y="4113064"/>
              <a:ext cx="2823592" cy="649288"/>
            </a:xfrm>
            <a:prstGeom prst="roundRect">
              <a:avLst>
                <a:gd name="adj" fmla="val 16667"/>
              </a:avLst>
            </a:prstGeom>
            <a:solidFill>
              <a:srgbClr val="99FFCC"/>
            </a:solidFill>
            <a:ln w="9525">
              <a:solidFill>
                <a:schemeClr val="tx1"/>
              </a:solidFill>
              <a:round/>
            </a:ln>
            <a:effectLst/>
          </p:spPr>
          <p:txBody>
            <a:bodyPr wrap="none" anchor="ctr"/>
            <a:lstStyle/>
            <a:p>
              <a:pPr algn="ctr"/>
              <a:r>
                <a:rPr lang="zh-CN" altLang="en-US" sz="1400" b="1" dirty="0">
                  <a:latin typeface="微软雅黑" panose="020B0503020204020204" pitchFamily="34" charset="-122"/>
                  <a:ea typeface="微软雅黑" panose="020B0503020204020204" pitchFamily="34" charset="-122"/>
                </a:rPr>
                <a:t>外部网关协议 </a:t>
              </a:r>
              <a:r>
                <a:rPr lang="en-US" altLang="zh-CN" sz="1400" b="1" dirty="0">
                  <a:latin typeface="微软雅黑" panose="020B0503020204020204" pitchFamily="34" charset="-122"/>
                  <a:ea typeface="微软雅黑" panose="020B0503020204020204" pitchFamily="34" charset="-122"/>
                </a:rPr>
                <a:t>(EGP)</a:t>
              </a:r>
            </a:p>
          </p:txBody>
        </p:sp>
        <p:sp>
          <p:nvSpPr>
            <p:cNvPr id="12" name="AutoShape 13"/>
            <p:cNvSpPr>
              <a:spLocks noChangeArrowheads="1"/>
            </p:cNvSpPr>
            <p:nvPr/>
          </p:nvSpPr>
          <p:spPr bwMode="auto">
            <a:xfrm>
              <a:off x="1670248" y="4113064"/>
              <a:ext cx="2823592" cy="649288"/>
            </a:xfrm>
            <a:prstGeom prst="roundRect">
              <a:avLst>
                <a:gd name="adj" fmla="val 16667"/>
              </a:avLst>
            </a:prstGeom>
            <a:solidFill>
              <a:srgbClr val="00FFFF"/>
            </a:solidFill>
            <a:ln w="9525">
              <a:solidFill>
                <a:schemeClr val="tx1"/>
              </a:solidFill>
              <a:round/>
            </a:ln>
            <a:effectLst/>
          </p:spPr>
          <p:txBody>
            <a:bodyPr wrap="none" anchor="ctr"/>
            <a:lstStyle/>
            <a:p>
              <a:pPr algn="ctr"/>
              <a:r>
                <a:rPr lang="zh-CN" altLang="en-US" sz="1400" b="1" dirty="0">
                  <a:latin typeface="微软雅黑" panose="020B0503020204020204" pitchFamily="34" charset="-122"/>
                  <a:ea typeface="微软雅黑" panose="020B0503020204020204" pitchFamily="34" charset="-122"/>
                </a:rPr>
                <a:t>内部网关协议 </a:t>
              </a:r>
              <a:r>
                <a:rPr lang="en-US" altLang="zh-CN" sz="1400" b="1" dirty="0">
                  <a:latin typeface="微软雅黑" panose="020B0503020204020204" pitchFamily="34" charset="-122"/>
                  <a:ea typeface="微软雅黑" panose="020B0503020204020204" pitchFamily="34" charset="-122"/>
                </a:rPr>
                <a:t>(IGP)</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4" y="890073"/>
            <a:ext cx="8053712"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2787698" y="840418"/>
            <a:ext cx="35686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4.6.2  </a:t>
            </a:r>
            <a:r>
              <a:rPr lang="zh-CN" altLang="en-US" sz="2400" b="1" dirty="0">
                <a:solidFill>
                  <a:schemeClr val="bg1"/>
                </a:solidFill>
                <a:latin typeface="微软雅黑" panose="020B0503020204020204" pitchFamily="34" charset="-122"/>
                <a:ea typeface="微软雅黑" panose="020B0503020204020204" pitchFamily="34" charset="-122"/>
              </a:rPr>
              <a:t>内部网关协议 </a:t>
            </a:r>
            <a:r>
              <a:rPr lang="en-US" altLang="zh-CN" sz="2400" b="1" dirty="0">
                <a:solidFill>
                  <a:schemeClr val="bg1"/>
                </a:solidFill>
                <a:latin typeface="微软雅黑" panose="020B0503020204020204" pitchFamily="34" charset="-122"/>
                <a:ea typeface="微软雅黑" panose="020B0503020204020204" pitchFamily="34" charset="-122"/>
              </a:rPr>
              <a:t>RIP</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 name="Rectangle 8"/>
          <p:cNvSpPr>
            <a:spLocks noChangeArrowheads="1"/>
          </p:cNvSpPr>
          <p:nvPr/>
        </p:nvSpPr>
        <p:spPr bwMode="auto">
          <a:xfrm>
            <a:off x="545143" y="1888381"/>
            <a:ext cx="8053711"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solidFill>
                  <a:srgbClr val="FF0000"/>
                </a:solidFill>
                <a:latin typeface="微软雅黑" panose="020B0503020204020204" pitchFamily="34" charset="-122"/>
                <a:ea typeface="微软雅黑" panose="020B0503020204020204" pitchFamily="34" charset="-122"/>
              </a:rPr>
              <a:t>路由信息协议 </a:t>
            </a:r>
            <a:r>
              <a:rPr lang="en-US" altLang="zh-CN" sz="2000" b="1" dirty="0">
                <a:solidFill>
                  <a:srgbClr val="FF0000"/>
                </a:solidFill>
                <a:latin typeface="微软雅黑" panose="020B0503020204020204" pitchFamily="34" charset="-122"/>
                <a:ea typeface="微软雅黑" panose="020B0503020204020204" pitchFamily="34" charset="-122"/>
              </a:rPr>
              <a:t>RIP </a:t>
            </a:r>
            <a:r>
              <a:rPr lang="en-US" altLang="zh-CN" sz="2000" b="1" dirty="0">
                <a:latin typeface="微软雅黑" panose="020B0503020204020204" pitchFamily="34" charset="-122"/>
                <a:ea typeface="微软雅黑" panose="020B0503020204020204" pitchFamily="34" charset="-122"/>
              </a:rPr>
              <a:t>(Routing Information Protocol) </a:t>
            </a:r>
            <a:r>
              <a:rPr lang="zh-CN" altLang="en-US" sz="2000" b="1" dirty="0">
                <a:latin typeface="微软雅黑" panose="020B0503020204020204" pitchFamily="34" charset="-122"/>
                <a:ea typeface="微软雅黑" panose="020B0503020204020204" pitchFamily="34" charset="-122"/>
              </a:rPr>
              <a:t>是内部网关协议 </a:t>
            </a:r>
            <a:r>
              <a:rPr lang="en-US" altLang="zh-CN" sz="2000" b="1" dirty="0">
                <a:latin typeface="微软雅黑" panose="020B0503020204020204" pitchFamily="34" charset="-122"/>
                <a:ea typeface="微软雅黑" panose="020B0503020204020204" pitchFamily="34" charset="-122"/>
              </a:rPr>
              <a:t>IGP </a:t>
            </a:r>
            <a:r>
              <a:rPr lang="zh-CN" altLang="en-US" sz="2000" b="1" dirty="0">
                <a:latin typeface="微软雅黑" panose="020B0503020204020204" pitchFamily="34" charset="-122"/>
                <a:ea typeface="微软雅黑" panose="020B0503020204020204" pitchFamily="34" charset="-122"/>
              </a:rPr>
              <a:t>中最先得到</a:t>
            </a:r>
            <a:r>
              <a:rPr lang="zh-CN" altLang="en-US" sz="2000" b="1" dirty="0">
                <a:solidFill>
                  <a:srgbClr val="FF0000"/>
                </a:solidFill>
                <a:latin typeface="微软雅黑" panose="020B0503020204020204" pitchFamily="34" charset="-122"/>
                <a:ea typeface="微软雅黑" panose="020B0503020204020204" pitchFamily="34" charset="-122"/>
              </a:rPr>
              <a:t>广泛使用的协议</a:t>
            </a:r>
            <a:r>
              <a:rPr lang="zh-CN" altLang="en-US" sz="2000" b="1" dirty="0">
                <a:latin typeface="微软雅黑" panose="020B0503020204020204" pitchFamily="34" charset="-122"/>
                <a:ea typeface="微软雅黑" panose="020B0503020204020204" pitchFamily="34" charset="-122"/>
              </a:rPr>
              <a:t>。</a:t>
            </a:r>
          </a:p>
          <a:p>
            <a:pPr marL="285750" indent="-28575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RIP </a:t>
            </a:r>
            <a:r>
              <a:rPr lang="zh-CN" altLang="en-US" sz="2000" b="1" dirty="0">
                <a:latin typeface="微软雅黑" panose="020B0503020204020204" pitchFamily="34" charset="-122"/>
                <a:ea typeface="微软雅黑" panose="020B0503020204020204" pitchFamily="34" charset="-122"/>
              </a:rPr>
              <a:t>是一种</a:t>
            </a:r>
            <a:r>
              <a:rPr lang="zh-CN" altLang="en-US" sz="2000" b="1" dirty="0">
                <a:solidFill>
                  <a:srgbClr val="0000FF"/>
                </a:solidFill>
                <a:latin typeface="微软雅黑" panose="020B0503020204020204" pitchFamily="34" charset="-122"/>
                <a:ea typeface="微软雅黑" panose="020B0503020204020204" pitchFamily="34" charset="-122"/>
              </a:rPr>
              <a:t>分布式的、基于距离向量的路由选择</a:t>
            </a:r>
            <a:r>
              <a:rPr lang="zh-CN" altLang="en-US" sz="2000" b="1">
                <a:solidFill>
                  <a:srgbClr val="0000FF"/>
                </a:solidFill>
                <a:latin typeface="微软雅黑" panose="020B0503020204020204" pitchFamily="34" charset="-122"/>
                <a:ea typeface="微软雅黑" panose="020B0503020204020204" pitchFamily="34" charset="-122"/>
              </a:rPr>
              <a:t>协议。（简单）</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en-US" altLang="zh-CN" sz="2000" b="1" dirty="0">
                <a:solidFill>
                  <a:srgbClr val="0000FF"/>
                </a:solidFill>
                <a:latin typeface="微软雅黑" panose="020B0503020204020204" pitchFamily="34" charset="-122"/>
                <a:ea typeface="微软雅黑" panose="020B0503020204020204" pitchFamily="34" charset="-122"/>
              </a:rPr>
              <a:t>RIP </a:t>
            </a:r>
            <a:r>
              <a:rPr lang="zh-CN" altLang="en-US" sz="2000" b="1" dirty="0">
                <a:solidFill>
                  <a:srgbClr val="0000FF"/>
                </a:solidFill>
                <a:latin typeface="微软雅黑" panose="020B0503020204020204" pitchFamily="34" charset="-122"/>
                <a:ea typeface="微软雅黑" panose="020B0503020204020204" pitchFamily="34" charset="-122"/>
              </a:rPr>
              <a:t>协议要求</a:t>
            </a:r>
            <a:r>
              <a:rPr lang="zh-CN" altLang="en-US" sz="2000" b="1" dirty="0">
                <a:latin typeface="微软雅黑" panose="020B0503020204020204" pitchFamily="34" charset="-122"/>
                <a:ea typeface="微软雅黑" panose="020B0503020204020204" pitchFamily="34" charset="-122"/>
              </a:rPr>
              <a:t>网络中的每一个路由器都要维护从它自己到其他每一个目的网络的距离记录。 </a:t>
            </a:r>
          </a:p>
        </p:txBody>
      </p:sp>
      <p:sp>
        <p:nvSpPr>
          <p:cNvPr id="5" name="AutoShape 5"/>
          <p:cNvSpPr>
            <a:spLocks noChangeArrowheads="1"/>
          </p:cNvSpPr>
          <p:nvPr/>
        </p:nvSpPr>
        <p:spPr bwMode="auto">
          <a:xfrm>
            <a:off x="545144" y="1501356"/>
            <a:ext cx="8053711"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1941968" y="1468145"/>
            <a:ext cx="52600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工作原理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4" y="996258"/>
            <a:ext cx="8053712"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937490"/>
            <a:ext cx="6083717"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“距离”的定义（“</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”“跳数”“最短”）</a:t>
            </a:r>
          </a:p>
        </p:txBody>
      </p:sp>
      <p:sp>
        <p:nvSpPr>
          <p:cNvPr id="4" name="矩形 3"/>
          <p:cNvSpPr/>
          <p:nvPr/>
        </p:nvSpPr>
        <p:spPr>
          <a:xfrm>
            <a:off x="545144" y="1329818"/>
            <a:ext cx="8053712" cy="2631490"/>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从一个路由器到</a:t>
            </a:r>
            <a:r>
              <a:rPr lang="zh-CN" altLang="en-US" sz="2000" b="1" dirty="0">
                <a:solidFill>
                  <a:srgbClr val="0000FF"/>
                </a:solidFill>
                <a:latin typeface="微软雅黑" panose="020B0503020204020204" pitchFamily="34" charset="-122"/>
                <a:ea typeface="微软雅黑" panose="020B0503020204020204" pitchFamily="34" charset="-122"/>
              </a:rPr>
              <a:t>直接连接</a:t>
            </a:r>
            <a:r>
              <a:rPr lang="zh-CN" altLang="en-US" sz="2000" b="1" dirty="0">
                <a:latin typeface="微软雅黑" panose="020B0503020204020204" pitchFamily="34" charset="-122"/>
                <a:ea typeface="微软雅黑" panose="020B0503020204020204" pitchFamily="34" charset="-122"/>
              </a:rPr>
              <a:t>的网络的距离定义为 </a:t>
            </a:r>
            <a:r>
              <a:rPr lang="en-US" altLang="zh-CN" sz="2000" b="1" dirty="0">
                <a:solidFill>
                  <a:srgbClr val="FF0000"/>
                </a:solidFill>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a:t>
            </a: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从一个路由器到</a:t>
            </a:r>
            <a:r>
              <a:rPr lang="zh-CN" altLang="en-US" sz="2000" b="1" dirty="0">
                <a:solidFill>
                  <a:srgbClr val="0000FF"/>
                </a:solidFill>
                <a:latin typeface="微软雅黑" panose="020B0503020204020204" pitchFamily="34" charset="-122"/>
                <a:ea typeface="微软雅黑" panose="020B0503020204020204" pitchFamily="34" charset="-122"/>
              </a:rPr>
              <a:t>非直接连接</a:t>
            </a:r>
            <a:r>
              <a:rPr lang="zh-CN" altLang="en-US" sz="2000" b="1" dirty="0">
                <a:latin typeface="微软雅黑" panose="020B0503020204020204" pitchFamily="34" charset="-122"/>
                <a:ea typeface="微软雅黑" panose="020B0503020204020204" pitchFamily="34" charset="-122"/>
              </a:rPr>
              <a:t>的网络的距离定义为所经过的路由器数</a:t>
            </a:r>
            <a:r>
              <a:rPr lang="zh-CN" altLang="en-US" sz="2000" b="1" dirty="0">
                <a:solidFill>
                  <a:srgbClr val="FF0000"/>
                </a:solidFill>
                <a:latin typeface="微软雅黑" panose="020B0503020204020204" pitchFamily="34" charset="-122"/>
                <a:ea typeface="微软雅黑" panose="020B0503020204020204" pitchFamily="34" charset="-122"/>
              </a:rPr>
              <a:t>加 </a:t>
            </a:r>
            <a:r>
              <a:rPr lang="en-US" altLang="zh-CN" sz="2000" b="1" dirty="0">
                <a:solidFill>
                  <a:srgbClr val="FF0000"/>
                </a:solidFill>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a:t>
            </a:r>
          </a:p>
          <a:p>
            <a:pPr marL="285750" indent="-28575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RIP </a:t>
            </a:r>
            <a:r>
              <a:rPr lang="zh-CN" altLang="en-US" sz="2000" b="1" dirty="0">
                <a:latin typeface="微软雅黑" panose="020B0503020204020204" pitchFamily="34" charset="-122"/>
                <a:ea typeface="微软雅黑" panose="020B0503020204020204" pitchFamily="34" charset="-122"/>
              </a:rPr>
              <a:t>协议中的“</a:t>
            </a:r>
            <a:r>
              <a:rPr lang="zh-CN" altLang="en-US" sz="2000" b="1" dirty="0">
                <a:solidFill>
                  <a:srgbClr val="0000FF"/>
                </a:solidFill>
                <a:latin typeface="微软雅黑" panose="020B0503020204020204" pitchFamily="34" charset="-122"/>
                <a:ea typeface="微软雅黑" panose="020B0503020204020204" pitchFamily="34" charset="-122"/>
              </a:rPr>
              <a:t>距离</a:t>
            </a:r>
            <a:r>
              <a:rPr lang="zh-CN" altLang="en-US" sz="2000" b="1" dirty="0">
                <a:latin typeface="微软雅黑" panose="020B0503020204020204" pitchFamily="34" charset="-122"/>
                <a:ea typeface="微软雅黑" panose="020B0503020204020204" pitchFamily="34" charset="-122"/>
              </a:rPr>
              <a:t>”也称为“</a:t>
            </a:r>
            <a:r>
              <a:rPr lang="zh-CN" altLang="en-US" sz="2000" b="1" dirty="0">
                <a:solidFill>
                  <a:srgbClr val="0000FF"/>
                </a:solidFill>
                <a:latin typeface="微软雅黑" panose="020B0503020204020204" pitchFamily="34" charset="-122"/>
                <a:ea typeface="微软雅黑" panose="020B0503020204020204" pitchFamily="34" charset="-122"/>
              </a:rPr>
              <a:t>跳数</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(hop count)</a:t>
            </a:r>
            <a:r>
              <a:rPr lang="zh-CN" altLang="en-US" sz="2000" b="1" dirty="0">
                <a:latin typeface="微软雅黑" panose="020B0503020204020204" pitchFamily="34" charset="-122"/>
                <a:ea typeface="微软雅黑" panose="020B0503020204020204" pitchFamily="34" charset="-122"/>
              </a:rPr>
              <a:t>，因为每经过一个路由器，跳数就加 </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a:t>
            </a: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这里的“距离”实际上指的是“</a:t>
            </a:r>
            <a:r>
              <a:rPr lang="zh-CN" altLang="en-US" sz="2000" b="1" dirty="0">
                <a:solidFill>
                  <a:srgbClr val="0000FF"/>
                </a:solidFill>
                <a:latin typeface="微软雅黑" panose="020B0503020204020204" pitchFamily="34" charset="-122"/>
                <a:ea typeface="微软雅黑" panose="020B0503020204020204" pitchFamily="34" charset="-122"/>
              </a:rPr>
              <a:t>最短距离</a:t>
            </a:r>
            <a:r>
              <a:rPr lang="zh-CN" altLang="en-US" sz="2000" b="1" dirty="0">
                <a:latin typeface="微软雅黑" panose="020B0503020204020204" pitchFamily="34" charset="-122"/>
                <a:ea typeface="微软雅黑" panose="020B0503020204020204" pitchFamily="34" charset="-122"/>
              </a:rPr>
              <a:t>”。 </a:t>
            </a:r>
          </a:p>
        </p:txBody>
      </p:sp>
      <p:grpSp>
        <p:nvGrpSpPr>
          <p:cNvPr id="5" name="组合 4"/>
          <p:cNvGrpSpPr/>
          <p:nvPr/>
        </p:nvGrpSpPr>
        <p:grpSpPr>
          <a:xfrm>
            <a:off x="898189" y="4054663"/>
            <a:ext cx="6258415" cy="806947"/>
            <a:chOff x="1313472" y="3562345"/>
            <a:chExt cx="6258415" cy="806947"/>
          </a:xfrm>
        </p:grpSpPr>
        <p:sp>
          <p:nvSpPr>
            <p:cNvPr id="6" name="Line 121"/>
            <p:cNvSpPr>
              <a:spLocks noChangeShapeType="1"/>
            </p:cNvSpPr>
            <p:nvPr/>
          </p:nvSpPr>
          <p:spPr bwMode="auto">
            <a:xfrm flipV="1">
              <a:off x="1313472" y="4081569"/>
              <a:ext cx="6117777" cy="10201"/>
            </a:xfrm>
            <a:prstGeom prst="line">
              <a:avLst/>
            </a:prstGeom>
            <a:noFill/>
            <a:ln w="38100">
              <a:solidFill>
                <a:srgbClr val="3399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 name="Text Box 123"/>
            <p:cNvSpPr txBox="1">
              <a:spLocks noChangeArrowheads="1"/>
            </p:cNvSpPr>
            <p:nvPr/>
          </p:nvSpPr>
          <p:spPr bwMode="auto">
            <a:xfrm>
              <a:off x="1859387" y="3562345"/>
              <a:ext cx="787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15.0.0.4</a:t>
              </a:r>
              <a:endParaRPr kumimoji="1" lang="en-US" altLang="zh-CN" sz="1200" b="1" dirty="0">
                <a:latin typeface="微软雅黑" panose="020B0503020204020204" pitchFamily="34" charset="-122"/>
                <a:ea typeface="微软雅黑" panose="020B0503020204020204" pitchFamily="34" charset="-122"/>
              </a:endParaRPr>
            </a:p>
          </p:txBody>
        </p:sp>
        <p:sp>
          <p:nvSpPr>
            <p:cNvPr id="8" name="Text Box 124"/>
            <p:cNvSpPr txBox="1">
              <a:spLocks noChangeArrowheads="1"/>
            </p:cNvSpPr>
            <p:nvPr/>
          </p:nvSpPr>
          <p:spPr bwMode="auto">
            <a:xfrm>
              <a:off x="6375888" y="3562345"/>
              <a:ext cx="787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40.0.0.4</a:t>
              </a:r>
            </a:p>
          </p:txBody>
        </p:sp>
        <p:sp>
          <p:nvSpPr>
            <p:cNvPr id="9" name="Text Box 125"/>
            <p:cNvSpPr txBox="1">
              <a:spLocks noChangeArrowheads="1"/>
            </p:cNvSpPr>
            <p:nvPr/>
          </p:nvSpPr>
          <p:spPr bwMode="auto">
            <a:xfrm>
              <a:off x="4566857" y="3562345"/>
              <a:ext cx="787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30.0.0.2</a:t>
              </a:r>
            </a:p>
          </p:txBody>
        </p:sp>
        <p:sp>
          <p:nvSpPr>
            <p:cNvPr id="10" name="Text Box 126"/>
            <p:cNvSpPr txBox="1">
              <a:spLocks noChangeArrowheads="1"/>
            </p:cNvSpPr>
            <p:nvPr/>
          </p:nvSpPr>
          <p:spPr bwMode="auto">
            <a:xfrm>
              <a:off x="3663997" y="3562345"/>
              <a:ext cx="787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20.0.0.9</a:t>
              </a:r>
            </a:p>
          </p:txBody>
        </p:sp>
        <p:sp>
          <p:nvSpPr>
            <p:cNvPr id="11" name="Text Box 127"/>
            <p:cNvSpPr txBox="1">
              <a:spLocks noChangeArrowheads="1"/>
            </p:cNvSpPr>
            <p:nvPr/>
          </p:nvSpPr>
          <p:spPr bwMode="auto">
            <a:xfrm>
              <a:off x="2762244" y="3562345"/>
              <a:ext cx="787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20.0.0.7</a:t>
              </a:r>
            </a:p>
          </p:txBody>
        </p:sp>
        <p:sp>
          <p:nvSpPr>
            <p:cNvPr id="12" name="Line 128"/>
            <p:cNvSpPr>
              <a:spLocks noChangeShapeType="1"/>
            </p:cNvSpPr>
            <p:nvPr/>
          </p:nvSpPr>
          <p:spPr bwMode="auto">
            <a:xfrm>
              <a:off x="2279321" y="3822468"/>
              <a:ext cx="0" cy="259101"/>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3" name="Line 129"/>
            <p:cNvSpPr>
              <a:spLocks noChangeShapeType="1"/>
            </p:cNvSpPr>
            <p:nvPr/>
          </p:nvSpPr>
          <p:spPr bwMode="auto">
            <a:xfrm>
              <a:off x="3101507" y="3822468"/>
              <a:ext cx="0" cy="259101"/>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4" name="Line 130"/>
            <p:cNvSpPr>
              <a:spLocks noChangeShapeType="1"/>
            </p:cNvSpPr>
            <p:nvPr/>
          </p:nvSpPr>
          <p:spPr bwMode="auto">
            <a:xfrm>
              <a:off x="5896278" y="3822468"/>
              <a:ext cx="0" cy="259101"/>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5" name="Line 131"/>
            <p:cNvSpPr>
              <a:spLocks noChangeShapeType="1"/>
            </p:cNvSpPr>
            <p:nvPr/>
          </p:nvSpPr>
          <p:spPr bwMode="auto">
            <a:xfrm>
              <a:off x="4088352" y="3822468"/>
              <a:ext cx="0" cy="259101"/>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6" name="Line 132"/>
            <p:cNvSpPr>
              <a:spLocks noChangeShapeType="1"/>
            </p:cNvSpPr>
            <p:nvPr/>
          </p:nvSpPr>
          <p:spPr bwMode="auto">
            <a:xfrm>
              <a:off x="6718465" y="3808187"/>
              <a:ext cx="0" cy="259101"/>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7" name="Line 133"/>
            <p:cNvSpPr>
              <a:spLocks noChangeShapeType="1"/>
            </p:cNvSpPr>
            <p:nvPr/>
          </p:nvSpPr>
          <p:spPr bwMode="auto">
            <a:xfrm>
              <a:off x="4910539" y="3832668"/>
              <a:ext cx="0" cy="260121"/>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 name="Text Box 134"/>
            <p:cNvSpPr txBox="1">
              <a:spLocks noChangeArrowheads="1"/>
            </p:cNvSpPr>
            <p:nvPr/>
          </p:nvSpPr>
          <p:spPr bwMode="auto">
            <a:xfrm>
              <a:off x="5453139" y="3562345"/>
              <a:ext cx="787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30.0.0.1</a:t>
              </a:r>
            </a:p>
          </p:txBody>
        </p:sp>
        <p:sp>
          <p:nvSpPr>
            <p:cNvPr id="19" name="Text Box 135"/>
            <p:cNvSpPr txBox="1">
              <a:spLocks noChangeArrowheads="1"/>
            </p:cNvSpPr>
            <p:nvPr/>
          </p:nvSpPr>
          <p:spPr bwMode="auto">
            <a:xfrm>
              <a:off x="6938380" y="3803085"/>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CC"/>
                  </a:solidFill>
                  <a:latin typeface="微软雅黑" panose="020B0503020204020204" pitchFamily="34" charset="-122"/>
                  <a:ea typeface="微软雅黑" panose="020B0503020204020204" pitchFamily="34" charset="-122"/>
                </a:rPr>
                <a:t>链路 </a:t>
              </a:r>
              <a:r>
                <a:rPr kumimoji="1" lang="en-US" altLang="zh-CN" sz="1200" b="1">
                  <a:solidFill>
                    <a:srgbClr val="0000CC"/>
                  </a:solidFill>
                  <a:latin typeface="微软雅黑" panose="020B0503020204020204" pitchFamily="34" charset="-122"/>
                  <a:ea typeface="微软雅黑" panose="020B0503020204020204" pitchFamily="34" charset="-122"/>
                </a:rPr>
                <a:t>4</a:t>
              </a:r>
            </a:p>
          </p:txBody>
        </p:sp>
        <p:sp>
          <p:nvSpPr>
            <p:cNvPr id="20" name="Text Box 136"/>
            <p:cNvSpPr txBox="1">
              <a:spLocks noChangeArrowheads="1"/>
            </p:cNvSpPr>
            <p:nvPr/>
          </p:nvSpPr>
          <p:spPr bwMode="auto">
            <a:xfrm>
              <a:off x="5147029" y="3803085"/>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CC"/>
                  </a:solidFill>
                  <a:latin typeface="微软雅黑" panose="020B0503020204020204" pitchFamily="34" charset="-122"/>
                  <a:ea typeface="微软雅黑" panose="020B0503020204020204" pitchFamily="34" charset="-122"/>
                </a:rPr>
                <a:t>链路 </a:t>
              </a:r>
              <a:r>
                <a:rPr kumimoji="1" lang="en-US" altLang="zh-CN" sz="1200" b="1">
                  <a:solidFill>
                    <a:srgbClr val="0000CC"/>
                  </a:solidFill>
                  <a:latin typeface="微软雅黑" panose="020B0503020204020204" pitchFamily="34" charset="-122"/>
                  <a:ea typeface="微软雅黑" panose="020B0503020204020204" pitchFamily="34" charset="-122"/>
                </a:rPr>
                <a:t>3</a:t>
              </a:r>
            </a:p>
          </p:txBody>
        </p:sp>
        <p:sp>
          <p:nvSpPr>
            <p:cNvPr id="21" name="Text Box 137"/>
            <p:cNvSpPr txBox="1">
              <a:spLocks noChangeArrowheads="1"/>
            </p:cNvSpPr>
            <p:nvPr/>
          </p:nvSpPr>
          <p:spPr bwMode="auto">
            <a:xfrm>
              <a:off x="3320315" y="3803085"/>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CC"/>
                  </a:solidFill>
                  <a:latin typeface="微软雅黑" panose="020B0503020204020204" pitchFamily="34" charset="-122"/>
                  <a:ea typeface="微软雅黑" panose="020B0503020204020204" pitchFamily="34" charset="-122"/>
                </a:rPr>
                <a:t>链路 </a:t>
              </a:r>
              <a:r>
                <a:rPr kumimoji="1" lang="en-US" altLang="zh-CN" sz="1200" b="1" dirty="0">
                  <a:solidFill>
                    <a:srgbClr val="0000CC"/>
                  </a:solidFill>
                  <a:latin typeface="微软雅黑" panose="020B0503020204020204" pitchFamily="34" charset="-122"/>
                  <a:ea typeface="微软雅黑" panose="020B0503020204020204" pitchFamily="34" charset="-122"/>
                </a:rPr>
                <a:t>2</a:t>
              </a:r>
            </a:p>
          </p:txBody>
        </p:sp>
        <p:sp>
          <p:nvSpPr>
            <p:cNvPr id="22" name="Text Box 138"/>
            <p:cNvSpPr txBox="1">
              <a:spLocks noChangeArrowheads="1"/>
            </p:cNvSpPr>
            <p:nvPr/>
          </p:nvSpPr>
          <p:spPr bwMode="auto">
            <a:xfrm>
              <a:off x="1347730" y="3803085"/>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CC"/>
                  </a:solidFill>
                  <a:latin typeface="微软雅黑" panose="020B0503020204020204" pitchFamily="34" charset="-122"/>
                  <a:ea typeface="微软雅黑" panose="020B0503020204020204" pitchFamily="34" charset="-122"/>
                </a:rPr>
                <a:t>链路 </a:t>
              </a:r>
              <a:r>
                <a:rPr kumimoji="1" lang="en-US" altLang="zh-CN" sz="1200" b="1">
                  <a:solidFill>
                    <a:srgbClr val="0000CC"/>
                  </a:solidFill>
                  <a:latin typeface="微软雅黑" panose="020B0503020204020204" pitchFamily="34" charset="-122"/>
                  <a:ea typeface="微软雅黑" panose="020B0503020204020204" pitchFamily="34" charset="-122"/>
                </a:rPr>
                <a:t>1</a:t>
              </a:r>
            </a:p>
          </p:txBody>
        </p:sp>
        <p:pic>
          <p:nvPicPr>
            <p:cNvPr id="23" name="Picture 15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50991" y="3962218"/>
              <a:ext cx="499501" cy="23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4" name="Picture 15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28698" y="3967319"/>
              <a:ext cx="499501" cy="235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5" name="Picture 15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9504" y="3971399"/>
              <a:ext cx="499501" cy="235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6" name="Text Box 143"/>
            <p:cNvSpPr txBox="1">
              <a:spLocks noChangeArrowheads="1"/>
            </p:cNvSpPr>
            <p:nvPr/>
          </p:nvSpPr>
          <p:spPr bwMode="auto">
            <a:xfrm>
              <a:off x="4307160" y="3706179"/>
              <a:ext cx="3545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00CC"/>
                  </a:solidFill>
                  <a:latin typeface="微软雅黑" panose="020B0503020204020204" pitchFamily="34" charset="-122"/>
                  <a:ea typeface="微软雅黑" panose="020B0503020204020204" pitchFamily="34" charset="-122"/>
                </a:rPr>
                <a:t>R</a:t>
              </a:r>
              <a:r>
                <a:rPr kumimoji="1" lang="en-US" altLang="zh-CN" sz="1200" b="1" baseline="-25000">
                  <a:solidFill>
                    <a:srgbClr val="0000CC"/>
                  </a:solidFill>
                  <a:latin typeface="微软雅黑" panose="020B0503020204020204" pitchFamily="34" charset="-122"/>
                  <a:ea typeface="微软雅黑" panose="020B0503020204020204" pitchFamily="34" charset="-122"/>
                </a:rPr>
                <a:t>2</a:t>
              </a:r>
              <a:endParaRPr kumimoji="1" lang="en-US" altLang="zh-CN" sz="1200" b="1">
                <a:solidFill>
                  <a:srgbClr val="0000CC"/>
                </a:solidFill>
                <a:latin typeface="微软雅黑" panose="020B0503020204020204" pitchFamily="34" charset="-122"/>
                <a:ea typeface="微软雅黑" panose="020B0503020204020204" pitchFamily="34" charset="-122"/>
              </a:endParaRPr>
            </a:p>
          </p:txBody>
        </p:sp>
        <p:sp>
          <p:nvSpPr>
            <p:cNvPr id="27" name="Text Box 145"/>
            <p:cNvSpPr txBox="1">
              <a:spLocks noChangeArrowheads="1"/>
            </p:cNvSpPr>
            <p:nvPr/>
          </p:nvSpPr>
          <p:spPr bwMode="auto">
            <a:xfrm>
              <a:off x="6142714" y="3706179"/>
              <a:ext cx="3545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00CC"/>
                  </a:solidFill>
                  <a:latin typeface="微软雅黑" panose="020B0503020204020204" pitchFamily="34" charset="-122"/>
                  <a:ea typeface="微软雅黑" panose="020B0503020204020204" pitchFamily="34" charset="-122"/>
                </a:rPr>
                <a:t>R</a:t>
              </a:r>
              <a:r>
                <a:rPr kumimoji="1" lang="en-US" altLang="zh-CN" sz="1200" b="1" baseline="-25000">
                  <a:solidFill>
                    <a:srgbClr val="0000CC"/>
                  </a:solidFill>
                  <a:latin typeface="微软雅黑" panose="020B0503020204020204" pitchFamily="34" charset="-122"/>
                  <a:ea typeface="微软雅黑" panose="020B0503020204020204" pitchFamily="34" charset="-122"/>
                </a:rPr>
                <a:t>3</a:t>
              </a:r>
              <a:endParaRPr kumimoji="1" lang="en-US" altLang="zh-CN" sz="1200" b="1">
                <a:solidFill>
                  <a:srgbClr val="0000CC"/>
                </a:solidFill>
                <a:latin typeface="微软雅黑" panose="020B0503020204020204" pitchFamily="34" charset="-122"/>
                <a:ea typeface="微软雅黑" panose="020B0503020204020204" pitchFamily="34" charset="-122"/>
              </a:endParaRPr>
            </a:p>
          </p:txBody>
        </p:sp>
        <p:sp>
          <p:nvSpPr>
            <p:cNvPr id="28" name="Text Box 144"/>
            <p:cNvSpPr txBox="1">
              <a:spLocks noChangeArrowheads="1"/>
            </p:cNvSpPr>
            <p:nvPr/>
          </p:nvSpPr>
          <p:spPr bwMode="auto">
            <a:xfrm>
              <a:off x="2553383" y="3706179"/>
              <a:ext cx="3545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00CC"/>
                  </a:solidFill>
                  <a:latin typeface="微软雅黑" panose="020B0503020204020204" pitchFamily="34" charset="-122"/>
                  <a:ea typeface="微软雅黑" panose="020B0503020204020204" pitchFamily="34" charset="-122"/>
                </a:rPr>
                <a:t>R</a:t>
              </a:r>
              <a:r>
                <a:rPr kumimoji="1" lang="en-US" altLang="zh-CN" sz="1200" b="1" baseline="-25000">
                  <a:solidFill>
                    <a:srgbClr val="0000CC"/>
                  </a:solidFill>
                  <a:latin typeface="微软雅黑" panose="020B0503020204020204" pitchFamily="34" charset="-122"/>
                  <a:ea typeface="微软雅黑" panose="020B0503020204020204" pitchFamily="34" charset="-122"/>
                </a:rPr>
                <a:t>1</a:t>
              </a:r>
              <a:endParaRPr kumimoji="1" lang="en-US" altLang="zh-CN" sz="1200" b="1">
                <a:solidFill>
                  <a:srgbClr val="0000CC"/>
                </a:solidFill>
                <a:latin typeface="微软雅黑" panose="020B0503020204020204" pitchFamily="34" charset="-122"/>
                <a:ea typeface="微软雅黑" panose="020B0503020204020204" pitchFamily="34" charset="-122"/>
              </a:endParaRPr>
            </a:p>
          </p:txBody>
        </p:sp>
        <p:sp>
          <p:nvSpPr>
            <p:cNvPr id="29" name="Text Box 146"/>
            <p:cNvSpPr txBox="1">
              <a:spLocks noChangeArrowheads="1"/>
            </p:cNvSpPr>
            <p:nvPr/>
          </p:nvSpPr>
          <p:spPr bwMode="auto">
            <a:xfrm>
              <a:off x="4061830" y="4088214"/>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0</a:t>
              </a:r>
            </a:p>
          </p:txBody>
        </p:sp>
        <p:sp>
          <p:nvSpPr>
            <p:cNvPr id="30" name="Text Box 147"/>
            <p:cNvSpPr txBox="1">
              <a:spLocks noChangeArrowheads="1"/>
            </p:cNvSpPr>
            <p:nvPr/>
          </p:nvSpPr>
          <p:spPr bwMode="auto">
            <a:xfrm>
              <a:off x="4765773" y="4092293"/>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1</a:t>
              </a:r>
            </a:p>
          </p:txBody>
        </p:sp>
      </p:grpSp>
      <p:sp>
        <p:nvSpPr>
          <p:cNvPr id="31" name="云形 30"/>
          <p:cNvSpPr/>
          <p:nvPr/>
        </p:nvSpPr>
        <p:spPr>
          <a:xfrm>
            <a:off x="791650" y="4341075"/>
            <a:ext cx="774304" cy="382035"/>
          </a:xfrm>
          <a:prstGeom prst="cloud">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zh-CN" altLang="en-US" sz="1100" b="1" dirty="0"/>
              <a:t>网</a:t>
            </a:r>
            <a:r>
              <a:rPr lang="en-US" altLang="zh-CN" sz="1100" b="1" dirty="0"/>
              <a:t>1</a:t>
            </a:r>
          </a:p>
          <a:p>
            <a:pPr algn="ctr"/>
            <a:r>
              <a:rPr lang="en-US" altLang="zh-CN" sz="1100" b="1" dirty="0"/>
              <a:t>15.0.0.0</a:t>
            </a:r>
            <a:endParaRPr lang="zh-CN" altLang="en-US" sz="1100" b="1" dirty="0"/>
          </a:p>
        </p:txBody>
      </p:sp>
      <p:sp>
        <p:nvSpPr>
          <p:cNvPr id="32" name="云形 31"/>
          <p:cNvSpPr/>
          <p:nvPr/>
        </p:nvSpPr>
        <p:spPr>
          <a:xfrm>
            <a:off x="2767846" y="4336996"/>
            <a:ext cx="774304" cy="382035"/>
          </a:xfrm>
          <a:prstGeom prst="cloud">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zh-CN" altLang="en-US" sz="1100" b="1" dirty="0"/>
              <a:t>网</a:t>
            </a:r>
            <a:r>
              <a:rPr lang="en-US" altLang="zh-CN" sz="1100" b="1" dirty="0"/>
              <a:t>2</a:t>
            </a:r>
          </a:p>
          <a:p>
            <a:pPr algn="ctr"/>
            <a:r>
              <a:rPr lang="en-US" altLang="zh-CN" sz="1100" b="1" dirty="0"/>
              <a:t>20.0.0.0</a:t>
            </a:r>
            <a:endParaRPr lang="zh-CN" altLang="en-US" sz="1100" b="1" dirty="0"/>
          </a:p>
        </p:txBody>
      </p:sp>
      <p:sp>
        <p:nvSpPr>
          <p:cNvPr id="33" name="云形 32"/>
          <p:cNvSpPr/>
          <p:nvPr/>
        </p:nvSpPr>
        <p:spPr>
          <a:xfrm>
            <a:off x="4629734" y="4309160"/>
            <a:ext cx="774304" cy="382035"/>
          </a:xfrm>
          <a:prstGeom prst="cloud">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zh-CN" altLang="en-US" sz="1100" b="1" dirty="0"/>
              <a:t>网</a:t>
            </a:r>
            <a:r>
              <a:rPr lang="en-US" altLang="zh-CN" sz="1100" b="1" dirty="0"/>
              <a:t>1</a:t>
            </a:r>
          </a:p>
          <a:p>
            <a:pPr algn="ctr"/>
            <a:r>
              <a:rPr lang="en-US" altLang="zh-CN" sz="1100" b="1" dirty="0"/>
              <a:t>30.0.0.0</a:t>
            </a:r>
            <a:endParaRPr lang="zh-CN" altLang="en-US" sz="1100" b="1" dirty="0"/>
          </a:p>
        </p:txBody>
      </p:sp>
      <p:sp>
        <p:nvSpPr>
          <p:cNvPr id="34" name="云形 33"/>
          <p:cNvSpPr/>
          <p:nvPr/>
        </p:nvSpPr>
        <p:spPr>
          <a:xfrm>
            <a:off x="6452698" y="4307783"/>
            <a:ext cx="774304" cy="382035"/>
          </a:xfrm>
          <a:prstGeom prst="cloud">
            <a:avLst/>
          </a:prstGeom>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zh-CN" altLang="en-US" sz="1100" b="1" dirty="0"/>
              <a:t>网</a:t>
            </a:r>
            <a:r>
              <a:rPr lang="en-US" altLang="zh-CN" sz="1100" b="1" dirty="0"/>
              <a:t>1</a:t>
            </a:r>
          </a:p>
          <a:p>
            <a:pPr algn="ctr"/>
            <a:r>
              <a:rPr lang="en-US" altLang="zh-CN" sz="1100" b="1" dirty="0"/>
              <a:t>40.0.0.0</a:t>
            </a:r>
            <a:endParaRPr lang="zh-CN" altLang="en-US" sz="1100" b="1" dirty="0"/>
          </a:p>
        </p:txBody>
      </p:sp>
      <p:sp>
        <p:nvSpPr>
          <p:cNvPr id="35" name="矩形 34"/>
          <p:cNvSpPr/>
          <p:nvPr/>
        </p:nvSpPr>
        <p:spPr>
          <a:xfrm>
            <a:off x="7156604" y="3400816"/>
            <a:ext cx="1730612" cy="79768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050" b="1" dirty="0"/>
              <a:t>R1</a:t>
            </a:r>
            <a:r>
              <a:rPr lang="zh-CN" altLang="en-US" sz="1050" b="1" dirty="0"/>
              <a:t>到网</a:t>
            </a:r>
            <a:r>
              <a:rPr lang="en-US" altLang="zh-CN" sz="1050" b="1" dirty="0"/>
              <a:t>1</a:t>
            </a:r>
            <a:r>
              <a:rPr lang="zh-CN" altLang="en-US" sz="1050" b="1" dirty="0"/>
              <a:t>、网</a:t>
            </a:r>
            <a:r>
              <a:rPr lang="en-US" altLang="zh-CN" sz="1050" b="1" dirty="0"/>
              <a:t>2</a:t>
            </a:r>
            <a:r>
              <a:rPr lang="zh-CN" altLang="en-US" sz="1050" b="1" dirty="0"/>
              <a:t>距离为</a:t>
            </a:r>
            <a:r>
              <a:rPr lang="en-US" altLang="zh-CN" sz="1050" b="1" dirty="0"/>
              <a:t>1</a:t>
            </a:r>
            <a:r>
              <a:rPr lang="zh-CN" altLang="en-US" sz="1050" b="1" dirty="0"/>
              <a:t>为直接连接</a:t>
            </a:r>
            <a:endParaRPr lang="en-US" altLang="zh-CN" sz="1050" b="1" dirty="0"/>
          </a:p>
          <a:p>
            <a:pPr algn="ctr"/>
            <a:r>
              <a:rPr lang="zh-CN" altLang="en-US" sz="1050" b="1" dirty="0"/>
              <a:t>到网</a:t>
            </a:r>
            <a:r>
              <a:rPr lang="en-US" altLang="zh-CN" sz="1050" b="1" dirty="0"/>
              <a:t>3</a:t>
            </a:r>
            <a:r>
              <a:rPr lang="zh-CN" altLang="en-US" sz="1050" b="1" dirty="0"/>
              <a:t>距离是</a:t>
            </a:r>
            <a:r>
              <a:rPr lang="en-US" altLang="zh-CN" sz="1050" b="1" dirty="0"/>
              <a:t>2</a:t>
            </a:r>
          </a:p>
          <a:p>
            <a:pPr algn="ctr"/>
            <a:r>
              <a:rPr lang="zh-CN" altLang="en-US" sz="1050" b="1" dirty="0"/>
              <a:t>到网</a:t>
            </a:r>
            <a:r>
              <a:rPr lang="en-US" altLang="zh-CN" sz="1050" b="1" dirty="0"/>
              <a:t>4</a:t>
            </a:r>
            <a:r>
              <a:rPr lang="zh-CN" altLang="en-US" sz="1050" b="1" dirty="0"/>
              <a:t>距离是</a:t>
            </a:r>
            <a:r>
              <a:rPr lang="en-US" altLang="zh-CN" sz="1050" b="1" dirty="0"/>
              <a:t>3</a:t>
            </a:r>
            <a:endParaRPr lang="zh-CN" altLang="en-US" sz="105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4" y="785250"/>
            <a:ext cx="8053712"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735274"/>
            <a:ext cx="6596678"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“距离”的说明</a:t>
            </a:r>
            <a:r>
              <a:rPr lang="zh-CN" altLang="en-US" sz="2000" b="1" dirty="0">
                <a:latin typeface="微软雅黑" panose="020B0503020204020204" pitchFamily="34" charset="-122"/>
                <a:ea typeface="微软雅黑" panose="020B0503020204020204" pitchFamily="34" charset="-122"/>
                <a:sym typeface="Wingdings" panose="05000000000000000000" pitchFamily="2" charset="2"/>
              </a:rPr>
              <a:t>（好路由、最多、不可达、最短即最优）</a:t>
            </a:r>
            <a:endParaRPr lang="zh-CN" altLang="en-US" sz="2000" b="1" dirty="0">
              <a:latin typeface="微软雅黑" panose="020B0503020204020204" pitchFamily="34" charset="-122"/>
              <a:ea typeface="微软雅黑" panose="020B0503020204020204" pitchFamily="34" charset="-122"/>
            </a:endParaRPr>
          </a:p>
        </p:txBody>
      </p:sp>
      <p:sp>
        <p:nvSpPr>
          <p:cNvPr id="4" name="矩形 3"/>
          <p:cNvSpPr/>
          <p:nvPr/>
        </p:nvSpPr>
        <p:spPr>
          <a:xfrm>
            <a:off x="545144" y="1110018"/>
            <a:ext cx="8185618" cy="3477875"/>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“好路由”</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RIP </a:t>
            </a:r>
            <a:r>
              <a:rPr lang="zh-CN" altLang="en-US" sz="2000" b="1" dirty="0">
                <a:latin typeface="微软雅黑" panose="020B0503020204020204" pitchFamily="34" charset="-122"/>
                <a:ea typeface="微软雅黑" panose="020B0503020204020204" pitchFamily="34" charset="-122"/>
              </a:rPr>
              <a:t>认为一个好的路由就是它通过的路由器</a:t>
            </a:r>
            <a:r>
              <a:rPr lang="zh-CN" altLang="en-US" sz="2000" b="1">
                <a:latin typeface="微软雅黑" panose="020B0503020204020204" pitchFamily="34" charset="-122"/>
                <a:ea typeface="微软雅黑" panose="020B0503020204020204" pitchFamily="34" charset="-122"/>
              </a:rPr>
              <a:t>的</a:t>
            </a:r>
            <a:r>
              <a:rPr lang="zh-CN" altLang="en-US" sz="2000" b="1">
                <a:solidFill>
                  <a:srgbClr val="FF0000"/>
                </a:solidFill>
                <a:latin typeface="微软雅黑" panose="020B0503020204020204" pitchFamily="34" charset="-122"/>
                <a:ea typeface="微软雅黑" panose="020B0503020204020204" pitchFamily="34" charset="-122"/>
              </a:rPr>
              <a:t>数目最少</a:t>
            </a:r>
            <a:r>
              <a:rPr lang="zh-CN" altLang="en-US" sz="2000" b="1" dirty="0">
                <a:latin typeface="微软雅黑" panose="020B0503020204020204" pitchFamily="34" charset="-122"/>
                <a:ea typeface="微软雅黑" panose="020B0503020204020204" pitchFamily="34" charset="-122"/>
              </a:rPr>
              <a:t>，即“距离短”。</a:t>
            </a: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“最多”</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RIP </a:t>
            </a:r>
            <a:r>
              <a:rPr lang="zh-CN" altLang="en-US" sz="2000" b="1" dirty="0">
                <a:latin typeface="微软雅黑" panose="020B0503020204020204" pitchFamily="34" charset="-122"/>
                <a:ea typeface="微软雅黑" panose="020B0503020204020204" pitchFamily="34" charset="-122"/>
              </a:rPr>
              <a:t>允许一条路径最多只能包含 </a:t>
            </a:r>
            <a:r>
              <a:rPr lang="en-US" altLang="zh-CN" sz="2000" b="1" dirty="0">
                <a:solidFill>
                  <a:srgbClr val="FF0000"/>
                </a:solidFill>
                <a:latin typeface="微软雅黑" panose="020B0503020204020204" pitchFamily="34" charset="-122"/>
                <a:ea typeface="微软雅黑" panose="020B0503020204020204" pitchFamily="34" charset="-122"/>
              </a:rPr>
              <a:t>15</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个路由器。</a:t>
            </a: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“不可达”</a:t>
            </a:r>
            <a:r>
              <a:rPr lang="zh-CN" altLang="en-US" sz="2000" b="1" dirty="0">
                <a:latin typeface="微软雅黑" panose="020B0503020204020204" pitchFamily="34" charset="-122"/>
                <a:ea typeface="微软雅黑" panose="020B0503020204020204" pitchFamily="34" charset="-122"/>
              </a:rPr>
              <a:t>：“距离”的最大值为 </a:t>
            </a:r>
            <a:r>
              <a:rPr lang="en-US" altLang="zh-CN" sz="2000" b="1" dirty="0">
                <a:solidFill>
                  <a:srgbClr val="FF0000"/>
                </a:solidFill>
                <a:latin typeface="微软雅黑" panose="020B0503020204020204" pitchFamily="34" charset="-122"/>
                <a:ea typeface="微软雅黑" panose="020B0503020204020204" pitchFamily="34" charset="-122"/>
              </a:rPr>
              <a:t>16 </a:t>
            </a:r>
            <a:r>
              <a:rPr lang="zh-CN" altLang="en-US" sz="2000" b="1" dirty="0">
                <a:latin typeface="微软雅黑" panose="020B0503020204020204" pitchFamily="34" charset="-122"/>
                <a:ea typeface="微软雅黑" panose="020B0503020204020204" pitchFamily="34" charset="-122"/>
              </a:rPr>
              <a:t>时即相当于不可达。可见 </a:t>
            </a:r>
            <a:r>
              <a:rPr lang="en-US" altLang="zh-CN" sz="2000" b="1" dirty="0">
                <a:latin typeface="微软雅黑" panose="020B0503020204020204" pitchFamily="34" charset="-122"/>
                <a:ea typeface="微软雅黑" panose="020B0503020204020204" pitchFamily="34" charset="-122"/>
              </a:rPr>
              <a:t>RIP </a:t>
            </a:r>
            <a:r>
              <a:rPr lang="zh-CN" altLang="en-US" sz="2000" b="1" dirty="0">
                <a:latin typeface="微软雅黑" panose="020B0503020204020204" pitchFamily="34" charset="-122"/>
                <a:ea typeface="微软雅黑" panose="020B0503020204020204" pitchFamily="34" charset="-122"/>
              </a:rPr>
              <a:t>只适用于</a:t>
            </a:r>
            <a:r>
              <a:rPr lang="zh-CN" altLang="en-US" sz="2000" b="1" dirty="0">
                <a:solidFill>
                  <a:srgbClr val="FF0000"/>
                </a:solidFill>
                <a:latin typeface="微软雅黑" panose="020B0503020204020204" pitchFamily="34" charset="-122"/>
                <a:ea typeface="微软雅黑" panose="020B0503020204020204" pitchFamily="34" charset="-122"/>
              </a:rPr>
              <a:t>小型互联网</a:t>
            </a:r>
            <a:r>
              <a:rPr lang="zh-CN" altLang="en-US" sz="2000" b="1" dirty="0">
                <a:latin typeface="微软雅黑" panose="020B0503020204020204" pitchFamily="34" charset="-122"/>
                <a:ea typeface="微软雅黑" panose="020B0503020204020204" pitchFamily="34" charset="-122"/>
              </a:rPr>
              <a:t>。</a:t>
            </a: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“最短即最优（</a:t>
            </a:r>
            <a:r>
              <a:rPr lang="en-US" altLang="zh-CN" sz="2000" b="1" dirty="0">
                <a:solidFill>
                  <a:srgbClr val="0000FF"/>
                </a:solidFill>
                <a:latin typeface="微软雅黑" panose="020B0503020204020204" pitchFamily="34" charset="-122"/>
                <a:ea typeface="微软雅黑" panose="020B0503020204020204" pitchFamily="34" charset="-122"/>
              </a:rPr>
              <a:t>no</a:t>
            </a:r>
            <a:r>
              <a:rPr lang="zh-CN" altLang="en-US" sz="2000" b="1" dirty="0">
                <a:solidFill>
                  <a:srgbClr val="0000FF"/>
                </a:solidFill>
                <a:latin typeface="微软雅黑" panose="020B0503020204020204" pitchFamily="34" charset="-122"/>
                <a:ea typeface="微软雅黑" panose="020B0503020204020204" pitchFamily="34" charset="-122"/>
              </a:rPr>
              <a:t>多条路由）”</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RIP </a:t>
            </a:r>
            <a:r>
              <a:rPr lang="zh-CN" altLang="en-US" sz="2000" b="1" dirty="0">
                <a:solidFill>
                  <a:srgbClr val="FF0000"/>
                </a:solidFill>
                <a:latin typeface="微软雅黑" panose="020B0503020204020204" pitchFamily="34" charset="-122"/>
                <a:ea typeface="微软雅黑" panose="020B0503020204020204" pitchFamily="34" charset="-122"/>
              </a:rPr>
              <a:t>不能</a:t>
            </a:r>
            <a:r>
              <a:rPr lang="zh-CN" altLang="en-US" sz="2000" b="1" dirty="0">
                <a:latin typeface="微软雅黑" panose="020B0503020204020204" pitchFamily="34" charset="-122"/>
                <a:ea typeface="微软雅黑" panose="020B0503020204020204" pitchFamily="34" charset="-122"/>
              </a:rPr>
              <a:t>在两个网络之间</a:t>
            </a:r>
            <a:r>
              <a:rPr lang="zh-CN" altLang="en-US" sz="2000" b="1" dirty="0">
                <a:solidFill>
                  <a:srgbClr val="FF0000"/>
                </a:solidFill>
                <a:latin typeface="微软雅黑" panose="020B0503020204020204" pitchFamily="34" charset="-122"/>
                <a:ea typeface="微软雅黑" panose="020B0503020204020204" pitchFamily="34" charset="-122"/>
              </a:rPr>
              <a:t>同时使用多条路由</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RIP </a:t>
            </a:r>
            <a:r>
              <a:rPr lang="zh-CN" altLang="en-US" sz="2000" b="1" dirty="0">
                <a:latin typeface="微软雅黑" panose="020B0503020204020204" pitchFamily="34" charset="-122"/>
                <a:ea typeface="微软雅黑" panose="020B0503020204020204" pitchFamily="34" charset="-122"/>
              </a:rPr>
              <a:t>选择一个具有最少路由器的路由（即最短路由），哪怕还存在另一条高速</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低时延</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但路由器较多的路由。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616085" y="760063"/>
            <a:ext cx="7853464"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701295"/>
            <a:ext cx="8133958" cy="400110"/>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RIP </a:t>
            </a:r>
            <a:r>
              <a:rPr lang="zh-CN" altLang="en-US" sz="2000" b="1" dirty="0">
                <a:latin typeface="微软雅黑" panose="020B0503020204020204" pitchFamily="34" charset="-122"/>
                <a:ea typeface="微软雅黑" panose="020B0503020204020204" pitchFamily="34" charset="-122"/>
              </a:rPr>
              <a:t>协议的三个特点（和哪些路由交换、交换哪些信息、在什么时间）</a:t>
            </a:r>
          </a:p>
        </p:txBody>
      </p:sp>
      <p:sp>
        <p:nvSpPr>
          <p:cNvPr id="4" name="矩形 3"/>
          <p:cNvSpPr/>
          <p:nvPr/>
        </p:nvSpPr>
        <p:spPr>
          <a:xfrm>
            <a:off x="616084" y="1093623"/>
            <a:ext cx="7957547" cy="3477875"/>
          </a:xfrm>
          <a:prstGeom prst="rect">
            <a:avLst/>
          </a:prstGeom>
        </p:spPr>
        <p:txBody>
          <a:bodyPr wrap="square">
            <a:spAutoFit/>
          </a:bodyPr>
          <a:lstStyle/>
          <a:p>
            <a:pPr marL="342900" indent="-342900">
              <a:lnSpc>
                <a:spcPts val="3300"/>
              </a:lnSpc>
              <a:buClr>
                <a:srgbClr val="0070C0"/>
              </a:buClr>
              <a:buFont typeface="+mj-lt"/>
              <a:buAutoNum type="arabicPeriod"/>
            </a:pPr>
            <a:r>
              <a:rPr lang="zh-CN" altLang="en-US" sz="2000" b="1" dirty="0">
                <a:latin typeface="微软雅黑" panose="020B0503020204020204" pitchFamily="34" charset="-122"/>
                <a:ea typeface="微软雅黑" panose="020B0503020204020204" pitchFamily="34" charset="-122"/>
              </a:rPr>
              <a:t>仅和</a:t>
            </a:r>
            <a:r>
              <a:rPr lang="zh-CN" altLang="en-US" sz="2000" b="1" dirty="0">
                <a:solidFill>
                  <a:srgbClr val="FF0000"/>
                </a:solidFill>
                <a:latin typeface="微软雅黑" panose="020B0503020204020204" pitchFamily="34" charset="-122"/>
                <a:ea typeface="微软雅黑" panose="020B0503020204020204" pitchFamily="34" charset="-122"/>
              </a:rPr>
              <a:t>相邻路由器交换</a:t>
            </a:r>
            <a:r>
              <a:rPr lang="zh-CN" altLang="en-US" sz="2000" b="1">
                <a:solidFill>
                  <a:srgbClr val="FF0000"/>
                </a:solidFill>
                <a:latin typeface="微软雅黑" panose="020B0503020204020204" pitchFamily="34" charset="-122"/>
                <a:ea typeface="微软雅黑" panose="020B0503020204020204" pitchFamily="34" charset="-122"/>
              </a:rPr>
              <a:t>信息</a:t>
            </a:r>
            <a:r>
              <a:rPr lang="zh-CN" altLang="en-US" sz="2000" b="1">
                <a:latin typeface="微软雅黑" panose="020B0503020204020204" pitchFamily="34" charset="-122"/>
                <a:ea typeface="微软雅黑" panose="020B0503020204020204" pitchFamily="34" charset="-122"/>
              </a:rPr>
              <a:t>。（不相邻不交换） </a:t>
            </a:r>
            <a:endParaRPr lang="zh-CN" altLang="en-US" sz="2000" b="1" dirty="0">
              <a:latin typeface="微软雅黑" panose="020B0503020204020204" pitchFamily="34" charset="-122"/>
              <a:ea typeface="微软雅黑" panose="020B0503020204020204" pitchFamily="34" charset="-122"/>
            </a:endParaRPr>
          </a:p>
          <a:p>
            <a:pPr marL="342900" indent="-342900">
              <a:lnSpc>
                <a:spcPts val="3300"/>
              </a:lnSpc>
              <a:buClr>
                <a:srgbClr val="0070C0"/>
              </a:buClr>
              <a:buFont typeface="+mj-lt"/>
              <a:buAutoNum type="arabicPeriod"/>
            </a:pPr>
            <a:r>
              <a:rPr lang="zh-CN" altLang="en-US" sz="2000" b="1" dirty="0">
                <a:latin typeface="微软雅黑" panose="020B0503020204020204" pitchFamily="34" charset="-122"/>
                <a:ea typeface="微软雅黑" panose="020B0503020204020204" pitchFamily="34" charset="-122"/>
              </a:rPr>
              <a:t>交换的信息是</a:t>
            </a:r>
            <a:r>
              <a:rPr lang="zh-CN" altLang="en-US" sz="2000" b="1" dirty="0">
                <a:solidFill>
                  <a:srgbClr val="FF0000"/>
                </a:solidFill>
                <a:latin typeface="微软雅黑" panose="020B0503020204020204" pitchFamily="34" charset="-122"/>
                <a:ea typeface="微软雅黑" panose="020B0503020204020204" pitchFamily="34" charset="-122"/>
              </a:rPr>
              <a:t>当前本路由器</a:t>
            </a:r>
            <a:r>
              <a:rPr lang="zh-CN" altLang="en-US" sz="2000" b="1" dirty="0">
                <a:latin typeface="微软雅黑" panose="020B0503020204020204" pitchFamily="34" charset="-122"/>
                <a:ea typeface="微软雅黑" panose="020B0503020204020204" pitchFamily="34" charset="-122"/>
              </a:rPr>
              <a:t>所知道的</a:t>
            </a:r>
            <a:r>
              <a:rPr lang="zh-CN" altLang="en-US" sz="2000" b="1" dirty="0">
                <a:solidFill>
                  <a:srgbClr val="FF0000"/>
                </a:solidFill>
                <a:latin typeface="微软雅黑" panose="020B0503020204020204" pitchFamily="34" charset="-122"/>
                <a:ea typeface="微软雅黑" panose="020B0503020204020204" pitchFamily="34" charset="-122"/>
              </a:rPr>
              <a:t>全部信息</a:t>
            </a:r>
            <a:r>
              <a:rPr lang="zh-CN" altLang="en-US" sz="2000" b="1" dirty="0">
                <a:latin typeface="微软雅黑" panose="020B0503020204020204" pitchFamily="34" charset="-122"/>
                <a:ea typeface="微软雅黑" panose="020B0503020204020204" pitchFamily="34" charset="-122"/>
              </a:rPr>
              <a:t>，即自己的路由</a:t>
            </a:r>
            <a:r>
              <a:rPr lang="zh-CN" altLang="en-US" sz="2000" b="1">
                <a:latin typeface="微软雅黑" panose="020B0503020204020204" pitchFamily="34" charset="-122"/>
                <a:ea typeface="微软雅黑" panose="020B0503020204020204" pitchFamily="34" charset="-122"/>
              </a:rPr>
              <a:t>表。</a:t>
            </a:r>
            <a:endParaRPr lang="en-US" altLang="zh-CN" sz="2000" b="1">
              <a:latin typeface="微软雅黑" panose="020B0503020204020204" pitchFamily="34" charset="-122"/>
              <a:ea typeface="微软雅黑" panose="020B0503020204020204" pitchFamily="34" charset="-122"/>
            </a:endParaRPr>
          </a:p>
          <a:p>
            <a:pPr>
              <a:lnSpc>
                <a:spcPts val="3300"/>
              </a:lnSpc>
              <a:buClr>
                <a:srgbClr val="0070C0"/>
              </a:buClr>
            </a:pPr>
            <a:r>
              <a:rPr lang="zh-CN" altLang="en-US" sz="2000" b="1">
                <a:latin typeface="微软雅黑" panose="020B0503020204020204" pitchFamily="34" charset="-122"/>
                <a:ea typeface="微软雅黑" panose="020B0503020204020204" pitchFamily="34" charset="-122"/>
              </a:rPr>
              <a:t>（我到本自治系统中所有网络的最短距离，以及到每个网络应经过的下一跳路由器） </a:t>
            </a:r>
            <a:endParaRPr lang="zh-CN" altLang="en-US" sz="2000" b="1" dirty="0">
              <a:latin typeface="微软雅黑" panose="020B0503020204020204" pitchFamily="34" charset="-122"/>
              <a:ea typeface="微软雅黑" panose="020B0503020204020204" pitchFamily="34" charset="-122"/>
            </a:endParaRPr>
          </a:p>
          <a:p>
            <a:pPr>
              <a:lnSpc>
                <a:spcPts val="3300"/>
              </a:lnSpc>
              <a:buClr>
                <a:srgbClr val="0070C0"/>
              </a:buClr>
            </a:pPr>
            <a:r>
              <a:rPr lang="en-US" altLang="zh-CN" sz="2000" b="1">
                <a:solidFill>
                  <a:schemeClr val="tx2">
                    <a:lumMod val="60000"/>
                    <a:lumOff val="40000"/>
                  </a:schemeClr>
                </a:solidFill>
                <a:latin typeface="微软雅黑" panose="020B0503020204020204" pitchFamily="34" charset="-122"/>
                <a:ea typeface="微软雅黑" panose="020B0503020204020204" pitchFamily="34" charset="-122"/>
              </a:rPr>
              <a:t>3. </a:t>
            </a:r>
            <a:r>
              <a:rPr lang="zh-CN" altLang="en-US" sz="2000" b="1">
                <a:latin typeface="微软雅黑" panose="020B0503020204020204" pitchFamily="34" charset="-122"/>
                <a:ea typeface="微软雅黑" panose="020B0503020204020204" pitchFamily="34" charset="-122"/>
              </a:rPr>
              <a:t>按</a:t>
            </a:r>
            <a:r>
              <a:rPr lang="zh-CN" altLang="en-US" sz="2000" b="1" dirty="0">
                <a:solidFill>
                  <a:srgbClr val="FF0000"/>
                </a:solidFill>
                <a:latin typeface="微软雅黑" panose="020B0503020204020204" pitchFamily="34" charset="-122"/>
                <a:ea typeface="微软雅黑" panose="020B0503020204020204" pitchFamily="34" charset="-122"/>
              </a:rPr>
              <a:t>固定的时间间隔</a:t>
            </a:r>
            <a:r>
              <a:rPr lang="zh-CN" altLang="en-US" sz="2000" b="1" dirty="0">
                <a:latin typeface="微软雅黑" panose="020B0503020204020204" pitchFamily="34" charset="-122"/>
                <a:ea typeface="微软雅黑" panose="020B0503020204020204" pitchFamily="34" charset="-122"/>
              </a:rPr>
              <a:t>交换路由信息，例如，每隔 </a:t>
            </a:r>
            <a:r>
              <a:rPr lang="en-US" altLang="zh-CN" sz="2000" b="1" dirty="0">
                <a:latin typeface="微软雅黑" panose="020B0503020204020204" pitchFamily="34" charset="-122"/>
                <a:ea typeface="微软雅黑" panose="020B0503020204020204" pitchFamily="34" charset="-122"/>
              </a:rPr>
              <a:t>30 </a:t>
            </a:r>
            <a:r>
              <a:rPr lang="zh-CN" altLang="en-US" sz="2000" b="1" dirty="0">
                <a:latin typeface="微软雅黑" panose="020B0503020204020204" pitchFamily="34" charset="-122"/>
                <a:ea typeface="微软雅黑" panose="020B0503020204020204" pitchFamily="34" charset="-122"/>
              </a:rPr>
              <a:t>秒。当网络拓扑发生变化时，路由器也及时向相邻路由器通告拓扑变化后的路由</a:t>
            </a:r>
            <a:r>
              <a:rPr lang="zh-CN" altLang="en-US" sz="2000" b="1">
                <a:latin typeface="微软雅黑" panose="020B0503020204020204" pitchFamily="34" charset="-122"/>
                <a:ea typeface="微软雅黑" panose="020B0503020204020204" pitchFamily="34" charset="-122"/>
              </a:rPr>
              <a:t>信息。</a:t>
            </a:r>
            <a:r>
              <a:rPr lang="en-US" altLang="zh-CN" sz="2000" b="1">
                <a:latin typeface="微软雅黑" panose="020B0503020204020204" pitchFamily="34" charset="-122"/>
                <a:ea typeface="微软雅黑" panose="020B0503020204020204" pitchFamily="34" charset="-122"/>
              </a:rPr>
              <a:t>(</a:t>
            </a:r>
            <a:r>
              <a:rPr lang="zh-CN" altLang="en-US" sz="2000" b="1">
                <a:latin typeface="微软雅黑" panose="020B0503020204020204" pitchFamily="34" charset="-122"/>
                <a:ea typeface="微软雅黑" panose="020B0503020204020204" pitchFamily="34" charset="-122"/>
              </a:rPr>
              <a:t>网络中的主机虽然也运行</a:t>
            </a:r>
            <a:r>
              <a:rPr lang="en-US" altLang="zh-CN" sz="2000" b="1">
                <a:latin typeface="微软雅黑" panose="020B0503020204020204" pitchFamily="34" charset="-122"/>
                <a:ea typeface="微软雅黑" panose="020B0503020204020204" pitchFamily="34" charset="-122"/>
              </a:rPr>
              <a:t>RIP</a:t>
            </a:r>
            <a:r>
              <a:rPr lang="zh-CN" altLang="en-US" sz="2000" b="1">
                <a:latin typeface="微软雅黑" panose="020B0503020204020204" pitchFamily="34" charset="-122"/>
                <a:ea typeface="微软雅黑" panose="020B0503020204020204" pitchFamily="34" charset="-122"/>
              </a:rPr>
              <a:t>协议，但只是被动的接收路由器发来的路由信息</a:t>
            </a:r>
            <a:r>
              <a:rPr lang="en-US" altLang="zh-CN" sz="2000" b="1">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45144" y="644578"/>
            <a:ext cx="8053712"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85810"/>
            <a:ext cx="1723549"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路由表</a:t>
            </a:r>
            <a:r>
              <a:rPr lang="zh-CN" altLang="en-US" sz="2000" b="1">
                <a:latin typeface="微软雅黑" panose="020B0503020204020204" pitchFamily="34" charset="-122"/>
                <a:ea typeface="微软雅黑" panose="020B0503020204020204" pitchFamily="34" charset="-122"/>
              </a:rPr>
              <a:t>的建立</a:t>
            </a:r>
            <a:endParaRPr lang="zh-CN" altLang="en-US" sz="2000" b="1" dirty="0">
              <a:latin typeface="微软雅黑" panose="020B0503020204020204" pitchFamily="34" charset="-122"/>
              <a:ea typeface="微软雅黑" panose="020B0503020204020204" pitchFamily="34" charset="-122"/>
            </a:endParaRPr>
          </a:p>
        </p:txBody>
      </p:sp>
      <p:sp>
        <p:nvSpPr>
          <p:cNvPr id="7" name="矩形 6"/>
          <p:cNvSpPr/>
          <p:nvPr/>
        </p:nvSpPr>
        <p:spPr>
          <a:xfrm>
            <a:off x="545144" y="978138"/>
            <a:ext cx="8053712" cy="3901068"/>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路由器在</a:t>
            </a:r>
            <a:r>
              <a:rPr lang="zh-CN" altLang="en-US" sz="2000" b="1" dirty="0">
                <a:solidFill>
                  <a:srgbClr val="0000FF"/>
                </a:solidFill>
                <a:latin typeface="微软雅黑" panose="020B0503020204020204" pitchFamily="34" charset="-122"/>
                <a:ea typeface="微软雅黑" panose="020B0503020204020204" pitchFamily="34" charset="-122"/>
              </a:rPr>
              <a:t>刚刚开始工作</a:t>
            </a:r>
            <a:r>
              <a:rPr lang="zh-CN" altLang="en-US" sz="2000" b="1" dirty="0">
                <a:latin typeface="微软雅黑" panose="020B0503020204020204" pitchFamily="34" charset="-122"/>
                <a:ea typeface="微软雅黑" panose="020B0503020204020204" pitchFamily="34" charset="-122"/>
              </a:rPr>
              <a:t>时，只知道到直接连接的网络的距离（此距离定义为 </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）。它的</a:t>
            </a:r>
            <a:r>
              <a:rPr lang="zh-CN" altLang="en-US" sz="2000" b="1" dirty="0">
                <a:solidFill>
                  <a:srgbClr val="FF0000"/>
                </a:solidFill>
                <a:latin typeface="微软雅黑" panose="020B0503020204020204" pitchFamily="34" charset="-122"/>
                <a:ea typeface="微软雅黑" panose="020B0503020204020204" pitchFamily="34" charset="-122"/>
              </a:rPr>
              <a:t>路由表是空的</a:t>
            </a:r>
            <a:r>
              <a:rPr lang="zh-CN" altLang="en-US" sz="2000" b="1" dirty="0">
                <a:latin typeface="微软雅黑" panose="020B0503020204020204" pitchFamily="34" charset="-122"/>
                <a:ea typeface="微软雅黑" panose="020B0503020204020204" pitchFamily="34" charset="-122"/>
              </a:rPr>
              <a:t>。</a:t>
            </a: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以后，每一个路由器也只和</a:t>
            </a:r>
            <a:r>
              <a:rPr lang="zh-CN" altLang="en-US" sz="2000" b="1" dirty="0">
                <a:solidFill>
                  <a:srgbClr val="FF0000"/>
                </a:solidFill>
                <a:latin typeface="微软雅黑" panose="020B0503020204020204" pitchFamily="34" charset="-122"/>
                <a:ea typeface="微软雅黑" panose="020B0503020204020204" pitchFamily="34" charset="-122"/>
              </a:rPr>
              <a:t>数目非常有限的相邻路由器交换</a:t>
            </a:r>
            <a:r>
              <a:rPr lang="zh-CN" altLang="en-US" sz="2000" b="1" dirty="0">
                <a:latin typeface="微软雅黑" panose="020B0503020204020204" pitchFamily="34" charset="-122"/>
                <a:ea typeface="微软雅黑" panose="020B0503020204020204" pitchFamily="34" charset="-122"/>
              </a:rPr>
              <a:t>并更新路由信息。</a:t>
            </a: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经过</a:t>
            </a:r>
            <a:r>
              <a:rPr lang="zh-CN" altLang="en-US" sz="2000" b="1" dirty="0">
                <a:solidFill>
                  <a:srgbClr val="0000FF"/>
                </a:solidFill>
                <a:latin typeface="微软雅黑" panose="020B0503020204020204" pitchFamily="34" charset="-122"/>
                <a:ea typeface="微软雅黑" panose="020B0503020204020204" pitchFamily="34" charset="-122"/>
              </a:rPr>
              <a:t>若干次</a:t>
            </a:r>
            <a:r>
              <a:rPr lang="zh-CN" altLang="en-US" sz="2000" b="1" dirty="0">
                <a:latin typeface="微软雅黑" panose="020B0503020204020204" pitchFamily="34" charset="-122"/>
                <a:ea typeface="微软雅黑" panose="020B0503020204020204" pitchFamily="34" charset="-122"/>
              </a:rPr>
              <a:t>更新后，所有的路由器最终都会知道</a:t>
            </a:r>
            <a:r>
              <a:rPr lang="zh-CN" altLang="en-US" sz="2000" b="1" dirty="0">
                <a:solidFill>
                  <a:srgbClr val="FF0000"/>
                </a:solidFill>
                <a:latin typeface="微软雅黑" panose="020B0503020204020204" pitchFamily="34" charset="-122"/>
                <a:ea typeface="微软雅黑" panose="020B0503020204020204" pitchFamily="34" charset="-122"/>
              </a:rPr>
              <a:t>到达本自治系统中任何一个网络的最短距离和下一跳路由器的地址</a:t>
            </a:r>
            <a:r>
              <a:rPr lang="zh-CN" altLang="en-US" sz="2000" b="1" dirty="0">
                <a:latin typeface="微软雅黑" panose="020B0503020204020204" pitchFamily="34" charset="-122"/>
                <a:ea typeface="微软雅黑" panose="020B0503020204020204" pitchFamily="34" charset="-122"/>
              </a:rPr>
              <a:t>。</a:t>
            </a:r>
          </a:p>
          <a:p>
            <a:pPr marL="285750" indent="-28575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RIP </a:t>
            </a:r>
            <a:r>
              <a:rPr lang="zh-CN" altLang="en-US" sz="2000" b="1" dirty="0">
                <a:latin typeface="微软雅黑" panose="020B0503020204020204" pitchFamily="34" charset="-122"/>
                <a:ea typeface="微软雅黑" panose="020B0503020204020204" pitchFamily="34" charset="-122"/>
              </a:rPr>
              <a:t>协议的</a:t>
            </a:r>
            <a:r>
              <a:rPr lang="zh-CN" altLang="en-US" sz="2000" b="1" dirty="0">
                <a:solidFill>
                  <a:srgbClr val="0000FF"/>
                </a:solidFill>
                <a:latin typeface="微软雅黑" panose="020B0503020204020204" pitchFamily="34" charset="-122"/>
                <a:ea typeface="微软雅黑" panose="020B0503020204020204" pitchFamily="34" charset="-122"/>
              </a:rPr>
              <a:t>收敛</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(convergence) </a:t>
            </a:r>
            <a:r>
              <a:rPr lang="zh-CN" altLang="en-US" sz="2000" b="1" dirty="0">
                <a:latin typeface="微软雅黑" panose="020B0503020204020204" pitchFamily="34" charset="-122"/>
                <a:ea typeface="微软雅黑" panose="020B0503020204020204" pitchFamily="34" charset="-122"/>
              </a:rPr>
              <a:t>过程较快。“收敛”就是在自治系统中所有的结点都得到正确的路由选择信息的过程</a:t>
            </a:r>
            <a:r>
              <a:rPr lang="zh-CN" altLang="en-US" sz="2000" b="1">
                <a:latin typeface="微软雅黑" panose="020B0503020204020204" pitchFamily="34" charset="-122"/>
                <a:ea typeface="微软雅黑" panose="020B0503020204020204" pitchFamily="34" charset="-122"/>
              </a:rPr>
              <a:t>。 </a:t>
            </a:r>
            <a:endParaRPr lang="en-US" altLang="zh-CN" sz="2000" b="1">
              <a:latin typeface="微软雅黑" panose="020B0503020204020204" pitchFamily="34" charset="-122"/>
              <a:ea typeface="微软雅黑" panose="020B0503020204020204" pitchFamily="34" charset="-122"/>
            </a:endParaRPr>
          </a:p>
          <a:p>
            <a:pPr>
              <a:lnSpc>
                <a:spcPts val="3300"/>
              </a:lnSpc>
              <a:buClr>
                <a:srgbClr val="0070C0"/>
              </a:buClr>
            </a:pPr>
            <a:r>
              <a:rPr lang="en-US" altLang="zh-CN" sz="2000" b="1">
                <a:latin typeface="微软雅黑" panose="020B0503020204020204" pitchFamily="34" charset="-122"/>
                <a:ea typeface="微软雅黑" panose="020B0503020204020204" pitchFamily="34" charset="-122"/>
              </a:rPr>
              <a:t>                   ----</a:t>
            </a:r>
            <a:r>
              <a:rPr lang="zh-CN" altLang="en-US" sz="2000" b="1">
                <a:solidFill>
                  <a:srgbClr val="0000FF"/>
                </a:solidFill>
                <a:latin typeface="微软雅黑" panose="020B0503020204020204" pitchFamily="34" charset="-122"/>
                <a:ea typeface="微软雅黑" panose="020B0503020204020204" pitchFamily="34" charset="-122"/>
              </a:rPr>
              <a:t>路由表更新原则</a:t>
            </a:r>
            <a:r>
              <a:rPr lang="zh-CN" altLang="en-US" sz="2000" b="1">
                <a:latin typeface="微软雅黑" panose="020B0503020204020204" pitchFamily="34" charset="-122"/>
                <a:ea typeface="微软雅黑" panose="020B0503020204020204" pitchFamily="34" charset="-122"/>
              </a:rPr>
              <a:t>：找出到每个</a:t>
            </a:r>
            <a:r>
              <a:rPr lang="zh-CN" altLang="en-US" sz="2000" b="1">
                <a:solidFill>
                  <a:srgbClr val="FF0000"/>
                </a:solidFill>
                <a:latin typeface="微软雅黑" panose="020B0503020204020204" pitchFamily="34" charset="-122"/>
                <a:ea typeface="微软雅黑" panose="020B0503020204020204" pitchFamily="34" charset="-122"/>
              </a:rPr>
              <a:t>目的网络</a:t>
            </a:r>
            <a:r>
              <a:rPr lang="zh-CN" altLang="en-US" sz="2000" b="1">
                <a:latin typeface="微软雅黑" panose="020B0503020204020204" pitchFamily="34" charset="-122"/>
                <a:ea typeface="微软雅黑" panose="020B0503020204020204" pitchFamily="34" charset="-122"/>
              </a:rPr>
              <a:t>的最短距离</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45143" y="641303"/>
            <a:ext cx="8053713"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 name="Rectangle 6"/>
          <p:cNvSpPr>
            <a:spLocks noChangeArrowheads="1"/>
          </p:cNvSpPr>
          <p:nvPr/>
        </p:nvSpPr>
        <p:spPr bwMode="auto">
          <a:xfrm>
            <a:off x="1941968" y="608092"/>
            <a:ext cx="52600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距离向量算法</a:t>
            </a:r>
          </a:p>
        </p:txBody>
      </p:sp>
      <p:sp>
        <p:nvSpPr>
          <p:cNvPr id="5" name="圆角矩形 4"/>
          <p:cNvSpPr/>
          <p:nvPr/>
        </p:nvSpPr>
        <p:spPr>
          <a:xfrm>
            <a:off x="545143" y="1099037"/>
            <a:ext cx="8053713" cy="356709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Text Box 3"/>
          <p:cNvSpPr txBox="1">
            <a:spLocks noChangeArrowheads="1"/>
          </p:cNvSpPr>
          <p:nvPr/>
        </p:nvSpPr>
        <p:spPr bwMode="auto">
          <a:xfrm>
            <a:off x="681318" y="1116631"/>
            <a:ext cx="7917537" cy="3427092"/>
          </a:xfrm>
          <a:prstGeom prst="rect">
            <a:avLst/>
          </a:prstGeom>
          <a:noFill/>
          <a:ln w="9525">
            <a:noFill/>
            <a:miter lim="800000"/>
          </a:ln>
          <a:effectLst/>
        </p:spPr>
        <p:txBody>
          <a:bodyPr wrap="square">
            <a:spAutoFit/>
          </a:bodyPr>
          <a:lstStyle/>
          <a:p>
            <a:pPr>
              <a:lnSpc>
                <a:spcPct val="110000"/>
              </a:lnSpc>
            </a:pPr>
            <a:r>
              <a:rPr kumimoji="0" lang="zh-CN" altLang="en-US" b="1" dirty="0">
                <a:solidFill>
                  <a:srgbClr val="CC00CC"/>
                </a:solidFill>
                <a:latin typeface="微软雅黑" panose="020B0503020204020204" pitchFamily="34" charset="-122"/>
                <a:ea typeface="微软雅黑" panose="020B0503020204020204" pitchFamily="34" charset="-122"/>
              </a:rPr>
              <a:t>路由器收到相邻路由器（其地址为 </a:t>
            </a:r>
            <a:r>
              <a:rPr kumimoji="0" lang="en-US" altLang="zh-CN" b="1" dirty="0">
                <a:solidFill>
                  <a:srgbClr val="CC00CC"/>
                </a:solidFill>
                <a:latin typeface="微软雅黑" panose="020B0503020204020204" pitchFamily="34" charset="-122"/>
                <a:ea typeface="微软雅黑" panose="020B0503020204020204" pitchFamily="34" charset="-122"/>
              </a:rPr>
              <a:t>X</a:t>
            </a:r>
            <a:r>
              <a:rPr kumimoji="0" lang="zh-CN" altLang="en-US" b="1" dirty="0">
                <a:solidFill>
                  <a:srgbClr val="CC00CC"/>
                </a:solidFill>
                <a:latin typeface="微软雅黑" panose="020B0503020204020204" pitchFamily="34" charset="-122"/>
                <a:ea typeface="微软雅黑" panose="020B0503020204020204" pitchFamily="34" charset="-122"/>
              </a:rPr>
              <a:t>）的一个 </a:t>
            </a:r>
            <a:r>
              <a:rPr kumimoji="0" lang="en-US" altLang="zh-CN" b="1" dirty="0">
                <a:solidFill>
                  <a:srgbClr val="CC00CC"/>
                </a:solidFill>
                <a:latin typeface="微软雅黑" panose="020B0503020204020204" pitchFamily="34" charset="-122"/>
                <a:ea typeface="微软雅黑" panose="020B0503020204020204" pitchFamily="34" charset="-122"/>
              </a:rPr>
              <a:t>RIP </a:t>
            </a:r>
            <a:r>
              <a:rPr kumimoji="0" lang="zh-CN" altLang="en-US" b="1" dirty="0">
                <a:solidFill>
                  <a:srgbClr val="CC00CC"/>
                </a:solidFill>
                <a:latin typeface="微软雅黑" panose="020B0503020204020204" pitchFamily="34" charset="-122"/>
                <a:ea typeface="微软雅黑" panose="020B0503020204020204" pitchFamily="34" charset="-122"/>
              </a:rPr>
              <a:t>报文：</a:t>
            </a:r>
          </a:p>
          <a:p>
            <a:pPr>
              <a:lnSpc>
                <a:spcPct val="110000"/>
              </a:lnSpc>
            </a:pPr>
            <a:r>
              <a:rPr kumimoji="0" lang="en-US" altLang="zh-CN" sz="1400" b="1" dirty="0">
                <a:solidFill>
                  <a:srgbClr val="0000CC"/>
                </a:solidFill>
                <a:latin typeface="微软雅黑" panose="020B0503020204020204" pitchFamily="34" charset="-122"/>
                <a:ea typeface="微软雅黑" panose="020B0503020204020204" pitchFamily="34" charset="-122"/>
              </a:rPr>
              <a:t>(1) </a:t>
            </a:r>
            <a:r>
              <a:rPr kumimoji="0" lang="zh-CN" altLang="en-US" sz="1400" b="1" dirty="0">
                <a:solidFill>
                  <a:srgbClr val="0000CC"/>
                </a:solidFill>
                <a:latin typeface="微软雅黑" panose="020B0503020204020204" pitchFamily="34" charset="-122"/>
                <a:ea typeface="微软雅黑" panose="020B0503020204020204" pitchFamily="34" charset="-122"/>
              </a:rPr>
              <a:t>先修改此 </a:t>
            </a:r>
            <a:r>
              <a:rPr kumimoji="0" lang="en-US" altLang="zh-CN" sz="1400" b="1" dirty="0">
                <a:solidFill>
                  <a:srgbClr val="0000CC"/>
                </a:solidFill>
                <a:latin typeface="微软雅黑" panose="020B0503020204020204" pitchFamily="34" charset="-122"/>
                <a:ea typeface="微软雅黑" panose="020B0503020204020204" pitchFamily="34" charset="-122"/>
              </a:rPr>
              <a:t>RIP </a:t>
            </a:r>
            <a:r>
              <a:rPr kumimoji="0" lang="zh-CN" altLang="en-US" sz="1400" b="1" dirty="0">
                <a:solidFill>
                  <a:srgbClr val="0000CC"/>
                </a:solidFill>
                <a:latin typeface="微软雅黑" panose="020B0503020204020204" pitchFamily="34" charset="-122"/>
                <a:ea typeface="微软雅黑" panose="020B0503020204020204" pitchFamily="34" charset="-122"/>
              </a:rPr>
              <a:t>报文中的所有项目：把“下一跳”字段中的地址都改为 </a:t>
            </a:r>
            <a:r>
              <a:rPr kumimoji="0" lang="en-US" altLang="zh-CN" sz="1400" b="1" dirty="0">
                <a:solidFill>
                  <a:srgbClr val="0000CC"/>
                </a:solidFill>
                <a:latin typeface="微软雅黑" panose="020B0503020204020204" pitchFamily="34" charset="-122"/>
                <a:ea typeface="微软雅黑" panose="020B0503020204020204" pitchFamily="34" charset="-122"/>
              </a:rPr>
              <a:t>X</a:t>
            </a:r>
            <a:r>
              <a:rPr kumimoji="0" lang="zh-CN" altLang="en-US" sz="1400" b="1" dirty="0">
                <a:solidFill>
                  <a:srgbClr val="0000CC"/>
                </a:solidFill>
                <a:latin typeface="微软雅黑" panose="020B0503020204020204" pitchFamily="34" charset="-122"/>
                <a:ea typeface="微软雅黑" panose="020B0503020204020204" pitchFamily="34" charset="-122"/>
              </a:rPr>
              <a:t>，并把所有的“距离”字段的值加 </a:t>
            </a:r>
            <a:r>
              <a:rPr kumimoji="0" lang="en-US" altLang="zh-CN" sz="1400" b="1">
                <a:solidFill>
                  <a:srgbClr val="0000CC"/>
                </a:solidFill>
                <a:latin typeface="微软雅黑" panose="020B0503020204020204" pitchFamily="34" charset="-122"/>
                <a:ea typeface="微软雅黑" panose="020B0503020204020204" pitchFamily="34" charset="-122"/>
              </a:rPr>
              <a:t>1</a:t>
            </a:r>
            <a:r>
              <a:rPr kumimoji="0" lang="zh-CN" altLang="en-US" sz="1400" b="1">
                <a:solidFill>
                  <a:srgbClr val="0000CC"/>
                </a:solidFill>
                <a:latin typeface="微软雅黑" panose="020B0503020204020204" pitchFamily="34" charset="-122"/>
                <a:ea typeface="微软雅黑" panose="020B0503020204020204" pitchFamily="34" charset="-122"/>
              </a:rPr>
              <a:t>。</a:t>
            </a:r>
            <a:r>
              <a:rPr kumimoji="0" lang="zh-CN" altLang="en-US" sz="1000" b="1">
                <a:solidFill>
                  <a:schemeClr val="accent6">
                    <a:lumMod val="75000"/>
                  </a:schemeClr>
                </a:solidFill>
                <a:latin typeface="微软雅黑" panose="020B0503020204020204" pitchFamily="34" charset="-122"/>
                <a:ea typeface="微软雅黑" panose="020B0503020204020204" pitchFamily="34" charset="-122"/>
              </a:rPr>
              <a:t>（“</a:t>
            </a:r>
            <a:r>
              <a:rPr kumimoji="0" lang="en-US" altLang="zh-CN" sz="1000" b="1">
                <a:solidFill>
                  <a:schemeClr val="accent6">
                    <a:lumMod val="75000"/>
                  </a:schemeClr>
                </a:solidFill>
                <a:latin typeface="微软雅黑" panose="020B0503020204020204" pitchFamily="34" charset="-122"/>
                <a:ea typeface="微软雅黑" panose="020B0503020204020204" pitchFamily="34" charset="-122"/>
              </a:rPr>
              <a:t>Net2</a:t>
            </a:r>
            <a:r>
              <a:rPr kumimoji="0" lang="zh-CN" altLang="en-US" sz="1000" b="1">
                <a:solidFill>
                  <a:schemeClr val="accent6">
                    <a:lumMod val="75000"/>
                  </a:schemeClr>
                </a:solidFill>
                <a:latin typeface="微软雅黑" panose="020B0503020204020204" pitchFamily="34" charset="-122"/>
                <a:ea typeface="微软雅黑" panose="020B0503020204020204" pitchFamily="34" charset="-122"/>
              </a:rPr>
              <a:t>，</a:t>
            </a:r>
            <a:r>
              <a:rPr kumimoji="0" lang="en-US" altLang="zh-CN" sz="1000" b="1">
                <a:solidFill>
                  <a:schemeClr val="accent6">
                    <a:lumMod val="75000"/>
                  </a:schemeClr>
                </a:solidFill>
                <a:latin typeface="微软雅黑" panose="020B0503020204020204" pitchFamily="34" charset="-122"/>
                <a:ea typeface="微软雅黑" panose="020B0503020204020204" pitchFamily="34" charset="-122"/>
              </a:rPr>
              <a:t>3</a:t>
            </a:r>
            <a:r>
              <a:rPr kumimoji="0" lang="zh-CN" altLang="en-US" sz="1000" b="1">
                <a:solidFill>
                  <a:schemeClr val="accent6">
                    <a:lumMod val="75000"/>
                  </a:schemeClr>
                </a:solidFill>
                <a:latin typeface="微软雅黑" panose="020B0503020204020204" pitchFamily="34" charset="-122"/>
                <a:ea typeface="微软雅黑" panose="020B0503020204020204" pitchFamily="34" charset="-122"/>
              </a:rPr>
              <a:t>，</a:t>
            </a:r>
            <a:r>
              <a:rPr kumimoji="0" lang="en-US" altLang="zh-CN" sz="1000" b="1">
                <a:solidFill>
                  <a:schemeClr val="accent6">
                    <a:lumMod val="75000"/>
                  </a:schemeClr>
                </a:solidFill>
                <a:latin typeface="微软雅黑" panose="020B0503020204020204" pitchFamily="34" charset="-122"/>
                <a:ea typeface="微软雅黑" panose="020B0503020204020204" pitchFamily="34" charset="-122"/>
              </a:rPr>
              <a:t>Y</a:t>
            </a:r>
            <a:r>
              <a:rPr kumimoji="0" lang="zh-CN" altLang="en-US" sz="1000" b="1">
                <a:solidFill>
                  <a:schemeClr val="accent6">
                    <a:lumMod val="75000"/>
                  </a:schemeClr>
                </a:solidFill>
                <a:latin typeface="微软雅黑" panose="020B0503020204020204" pitchFamily="34" charset="-122"/>
                <a:ea typeface="微软雅黑" panose="020B0503020204020204" pitchFamily="34" charset="-122"/>
              </a:rPr>
              <a:t>”）</a:t>
            </a:r>
            <a:r>
              <a:rPr lang="en-US" altLang="zh-CN" sz="1000" b="1">
                <a:solidFill>
                  <a:schemeClr val="accent6">
                    <a:lumMod val="75000"/>
                  </a:schemeClr>
                </a:solidFill>
                <a:latin typeface="微软雅黑" panose="020B0503020204020204" pitchFamily="34" charset="-122"/>
                <a:ea typeface="微软雅黑" panose="020B0503020204020204" pitchFamily="34" charset="-122"/>
              </a:rPr>
              <a:t>-&gt;</a:t>
            </a:r>
            <a:r>
              <a:rPr lang="zh-CN" altLang="en-US" sz="1000" b="1">
                <a:solidFill>
                  <a:schemeClr val="accent6">
                    <a:lumMod val="75000"/>
                  </a:schemeClr>
                </a:solidFill>
                <a:latin typeface="微软雅黑" panose="020B0503020204020204" pitchFamily="34" charset="-122"/>
                <a:ea typeface="微软雅黑" panose="020B0503020204020204" pitchFamily="34" charset="-122"/>
              </a:rPr>
              <a:t> （“</a:t>
            </a:r>
            <a:r>
              <a:rPr lang="en-US" altLang="zh-CN" sz="1000" b="1">
                <a:solidFill>
                  <a:schemeClr val="accent6">
                    <a:lumMod val="75000"/>
                  </a:schemeClr>
                </a:solidFill>
                <a:latin typeface="微软雅黑" panose="020B0503020204020204" pitchFamily="34" charset="-122"/>
                <a:ea typeface="微软雅黑" panose="020B0503020204020204" pitchFamily="34" charset="-122"/>
              </a:rPr>
              <a:t>Net2</a:t>
            </a:r>
            <a:r>
              <a:rPr lang="zh-CN" altLang="en-US" sz="1000" b="1">
                <a:solidFill>
                  <a:schemeClr val="accent6">
                    <a:lumMod val="75000"/>
                  </a:schemeClr>
                </a:solidFill>
                <a:latin typeface="微软雅黑" panose="020B0503020204020204" pitchFamily="34" charset="-122"/>
                <a:ea typeface="微软雅黑" panose="020B0503020204020204" pitchFamily="34" charset="-122"/>
              </a:rPr>
              <a:t>，</a:t>
            </a:r>
            <a:r>
              <a:rPr lang="en-US" altLang="zh-CN" sz="1000" b="1">
                <a:solidFill>
                  <a:schemeClr val="accent6">
                    <a:lumMod val="75000"/>
                  </a:schemeClr>
                </a:solidFill>
                <a:latin typeface="微软雅黑" panose="020B0503020204020204" pitchFamily="34" charset="-122"/>
                <a:ea typeface="微软雅黑" panose="020B0503020204020204" pitchFamily="34" charset="-122"/>
              </a:rPr>
              <a:t>4</a:t>
            </a:r>
            <a:r>
              <a:rPr lang="zh-CN" altLang="en-US" sz="1000" b="1">
                <a:solidFill>
                  <a:schemeClr val="accent6">
                    <a:lumMod val="75000"/>
                  </a:schemeClr>
                </a:solidFill>
                <a:latin typeface="微软雅黑" panose="020B0503020204020204" pitchFamily="34" charset="-122"/>
                <a:ea typeface="微软雅黑" panose="020B0503020204020204" pitchFamily="34" charset="-122"/>
              </a:rPr>
              <a:t>，</a:t>
            </a:r>
            <a:r>
              <a:rPr lang="en-US" altLang="zh-CN" sz="1000" b="1">
                <a:solidFill>
                  <a:schemeClr val="accent6">
                    <a:lumMod val="75000"/>
                  </a:schemeClr>
                </a:solidFill>
                <a:latin typeface="微软雅黑" panose="020B0503020204020204" pitchFamily="34" charset="-122"/>
                <a:ea typeface="微软雅黑" panose="020B0503020204020204" pitchFamily="34" charset="-122"/>
              </a:rPr>
              <a:t>X</a:t>
            </a:r>
            <a:r>
              <a:rPr lang="zh-CN" altLang="en-US" sz="1000" b="1">
                <a:solidFill>
                  <a:schemeClr val="accent6">
                    <a:lumMod val="75000"/>
                  </a:schemeClr>
                </a:solidFill>
                <a:latin typeface="微软雅黑" panose="020B0503020204020204" pitchFamily="34" charset="-122"/>
                <a:ea typeface="微软雅黑" panose="020B0503020204020204" pitchFamily="34" charset="-122"/>
              </a:rPr>
              <a:t>”）</a:t>
            </a:r>
            <a:endParaRPr kumimoji="0" lang="zh-CN" altLang="en-US" sz="1000" b="1" dirty="0">
              <a:solidFill>
                <a:schemeClr val="accent6">
                  <a:lumMod val="75000"/>
                </a:schemeClr>
              </a:solidFill>
              <a:latin typeface="微软雅黑" panose="020B0503020204020204" pitchFamily="34" charset="-122"/>
              <a:ea typeface="微软雅黑" panose="020B0503020204020204" pitchFamily="34" charset="-122"/>
            </a:endParaRPr>
          </a:p>
          <a:p>
            <a:pPr>
              <a:lnSpc>
                <a:spcPct val="110000"/>
              </a:lnSpc>
            </a:pPr>
            <a:r>
              <a:rPr kumimoji="0" lang="en-US" altLang="zh-CN" sz="1400" b="1" dirty="0">
                <a:solidFill>
                  <a:srgbClr val="0000CC"/>
                </a:solidFill>
                <a:latin typeface="微软雅黑" panose="020B0503020204020204" pitchFamily="34" charset="-122"/>
                <a:ea typeface="微软雅黑" panose="020B0503020204020204" pitchFamily="34" charset="-122"/>
              </a:rPr>
              <a:t>(2) </a:t>
            </a:r>
            <a:r>
              <a:rPr kumimoji="0" lang="zh-CN" altLang="en-US" sz="1400" b="1" dirty="0">
                <a:solidFill>
                  <a:srgbClr val="0000CC"/>
                </a:solidFill>
                <a:latin typeface="微软雅黑" panose="020B0503020204020204" pitchFamily="34" charset="-122"/>
                <a:ea typeface="微软雅黑" panose="020B0503020204020204" pitchFamily="34" charset="-122"/>
              </a:rPr>
              <a:t>对修改后的 </a:t>
            </a:r>
            <a:r>
              <a:rPr kumimoji="0" lang="en-US" altLang="zh-CN" sz="1400" b="1" dirty="0">
                <a:solidFill>
                  <a:srgbClr val="0000CC"/>
                </a:solidFill>
                <a:latin typeface="微软雅黑" panose="020B0503020204020204" pitchFamily="34" charset="-122"/>
                <a:ea typeface="微软雅黑" panose="020B0503020204020204" pitchFamily="34" charset="-122"/>
              </a:rPr>
              <a:t>RIP </a:t>
            </a:r>
            <a:r>
              <a:rPr kumimoji="0" lang="zh-CN" altLang="en-US" sz="1400" b="1" dirty="0">
                <a:solidFill>
                  <a:srgbClr val="0000CC"/>
                </a:solidFill>
                <a:latin typeface="微软雅黑" panose="020B0503020204020204" pitchFamily="34" charset="-122"/>
                <a:ea typeface="微软雅黑" panose="020B0503020204020204" pitchFamily="34" charset="-122"/>
              </a:rPr>
              <a:t>报文中的每一个项目，重复以下步骤：</a:t>
            </a:r>
          </a:p>
          <a:p>
            <a:pPr lvl="0">
              <a:lnSpc>
                <a:spcPct val="110000"/>
              </a:lnSpc>
            </a:pPr>
            <a:r>
              <a:rPr lang="en-US" altLang="zh-CN" sz="1400" b="1" dirty="0">
                <a:solidFill>
                  <a:srgbClr val="0000CC"/>
                </a:solidFill>
                <a:latin typeface="微软雅黑" panose="020B0503020204020204" pitchFamily="34" charset="-122"/>
                <a:ea typeface="微软雅黑" panose="020B0503020204020204" pitchFamily="34" charset="-122"/>
              </a:rPr>
              <a:t>     </a:t>
            </a:r>
            <a:r>
              <a:rPr kumimoji="0" lang="zh-CN" altLang="en-US" sz="1400" b="1" dirty="0">
                <a:solidFill>
                  <a:srgbClr val="0000CC"/>
                </a:solidFill>
                <a:latin typeface="微软雅黑" panose="020B0503020204020204" pitchFamily="34" charset="-122"/>
                <a:ea typeface="微软雅黑" panose="020B0503020204020204" pitchFamily="34" charset="-122"/>
              </a:rPr>
              <a:t>若项目中的</a:t>
            </a:r>
            <a:r>
              <a:rPr kumimoji="0" lang="zh-CN" altLang="en-US" sz="1400" b="1" dirty="0">
                <a:solidFill>
                  <a:srgbClr val="00B050"/>
                </a:solidFill>
                <a:latin typeface="微软雅黑" panose="020B0503020204020204" pitchFamily="34" charset="-122"/>
                <a:ea typeface="微软雅黑" panose="020B0503020204020204" pitchFamily="34" charset="-122"/>
              </a:rPr>
              <a:t>目的网络不在路由表</a:t>
            </a:r>
            <a:r>
              <a:rPr kumimoji="0" lang="zh-CN" altLang="en-US" sz="1400" b="1" dirty="0">
                <a:solidFill>
                  <a:srgbClr val="0000CC"/>
                </a:solidFill>
                <a:latin typeface="微软雅黑" panose="020B0503020204020204" pitchFamily="34" charset="-122"/>
                <a:ea typeface="微软雅黑" panose="020B0503020204020204" pitchFamily="34" charset="-122"/>
              </a:rPr>
              <a:t>中，则把该项目加到路由表</a:t>
            </a:r>
            <a:r>
              <a:rPr kumimoji="0" lang="zh-CN" altLang="en-US" sz="1400" b="1">
                <a:solidFill>
                  <a:srgbClr val="0000CC"/>
                </a:solidFill>
                <a:latin typeface="微软雅黑" panose="020B0503020204020204" pitchFamily="34" charset="-122"/>
                <a:ea typeface="微软雅黑" panose="020B0503020204020204" pitchFamily="34" charset="-122"/>
              </a:rPr>
              <a:t>中。</a:t>
            </a:r>
            <a:r>
              <a:rPr lang="zh-CN" altLang="en-US" sz="1100" b="1">
                <a:solidFill>
                  <a:schemeClr val="accent6">
                    <a:lumMod val="75000"/>
                  </a:schemeClr>
                </a:solidFill>
                <a:latin typeface="微软雅黑" panose="020B0503020204020204" pitchFamily="34" charset="-122"/>
                <a:ea typeface="微软雅黑" panose="020B0503020204020204" pitchFamily="34" charset="-122"/>
              </a:rPr>
              <a:t>无</a:t>
            </a:r>
            <a:r>
              <a:rPr lang="zh-CN" altLang="en-US" sz="900" b="1">
                <a:solidFill>
                  <a:schemeClr val="accent6">
                    <a:lumMod val="75000"/>
                  </a:schemeClr>
                </a:solidFill>
                <a:latin typeface="微软雅黑" panose="020B0503020204020204" pitchFamily="34" charset="-122"/>
                <a:ea typeface="微软雅黑" panose="020B0503020204020204" pitchFamily="34" charset="-122"/>
              </a:rPr>
              <a:t>（“</a:t>
            </a:r>
            <a:r>
              <a:rPr lang="en-US" altLang="zh-CN" sz="900" b="1">
                <a:solidFill>
                  <a:srgbClr val="00B050"/>
                </a:solidFill>
                <a:latin typeface="微软雅黑" panose="020B0503020204020204" pitchFamily="34" charset="-122"/>
                <a:ea typeface="微软雅黑" panose="020B0503020204020204" pitchFamily="34" charset="-122"/>
              </a:rPr>
              <a:t>Net2</a:t>
            </a:r>
            <a:r>
              <a:rPr lang="zh-CN" altLang="en-US" sz="900" b="1">
                <a:solidFill>
                  <a:schemeClr val="accent6">
                    <a:lumMod val="75000"/>
                  </a:schemeClr>
                </a:solidFill>
                <a:latin typeface="微软雅黑" panose="020B0503020204020204" pitchFamily="34" charset="-122"/>
                <a:ea typeface="微软雅黑" panose="020B0503020204020204" pitchFamily="34" charset="-122"/>
              </a:rPr>
              <a:t>，</a:t>
            </a:r>
            <a:r>
              <a:rPr lang="en-US" altLang="zh-CN" sz="900" b="1">
                <a:solidFill>
                  <a:schemeClr val="accent6">
                    <a:lumMod val="75000"/>
                  </a:schemeClr>
                </a:solidFill>
                <a:latin typeface="微软雅黑" panose="020B0503020204020204" pitchFamily="34" charset="-122"/>
                <a:ea typeface="微软雅黑" panose="020B0503020204020204" pitchFamily="34" charset="-122"/>
              </a:rPr>
              <a:t>4</a:t>
            </a:r>
            <a:r>
              <a:rPr lang="zh-CN" altLang="en-US" sz="900" b="1">
                <a:solidFill>
                  <a:schemeClr val="accent6">
                    <a:lumMod val="75000"/>
                  </a:schemeClr>
                </a:solidFill>
                <a:latin typeface="微软雅黑" panose="020B0503020204020204" pitchFamily="34" charset="-122"/>
                <a:ea typeface="微软雅黑" panose="020B0503020204020204" pitchFamily="34" charset="-122"/>
              </a:rPr>
              <a:t>，</a:t>
            </a:r>
            <a:r>
              <a:rPr lang="en-US" altLang="zh-CN" sz="900" b="1">
                <a:solidFill>
                  <a:schemeClr val="accent6">
                    <a:lumMod val="75000"/>
                  </a:schemeClr>
                </a:solidFill>
                <a:latin typeface="微软雅黑" panose="020B0503020204020204" pitchFamily="34" charset="-122"/>
                <a:ea typeface="微软雅黑" panose="020B0503020204020204" pitchFamily="34" charset="-122"/>
              </a:rPr>
              <a:t>X</a:t>
            </a:r>
            <a:r>
              <a:rPr lang="zh-CN" altLang="en-US" sz="900" b="1">
                <a:solidFill>
                  <a:schemeClr val="accent6">
                    <a:lumMod val="75000"/>
                  </a:schemeClr>
                </a:solidFill>
                <a:latin typeface="微软雅黑" panose="020B0503020204020204" pitchFamily="34" charset="-122"/>
                <a:ea typeface="微软雅黑" panose="020B0503020204020204" pitchFamily="34" charset="-122"/>
              </a:rPr>
              <a:t>”）则加（“</a:t>
            </a:r>
            <a:r>
              <a:rPr lang="en-US" altLang="zh-CN" sz="900" b="1">
                <a:solidFill>
                  <a:schemeClr val="accent6">
                    <a:lumMod val="75000"/>
                  </a:schemeClr>
                </a:solidFill>
                <a:latin typeface="微软雅黑" panose="020B0503020204020204" pitchFamily="34" charset="-122"/>
                <a:ea typeface="微软雅黑" panose="020B0503020204020204" pitchFamily="34" charset="-122"/>
              </a:rPr>
              <a:t>Net2</a:t>
            </a:r>
            <a:r>
              <a:rPr lang="zh-CN" altLang="en-US" sz="900" b="1">
                <a:solidFill>
                  <a:schemeClr val="accent6">
                    <a:lumMod val="75000"/>
                  </a:schemeClr>
                </a:solidFill>
                <a:latin typeface="微软雅黑" panose="020B0503020204020204" pitchFamily="34" charset="-122"/>
                <a:ea typeface="微软雅黑" panose="020B0503020204020204" pitchFamily="34" charset="-122"/>
              </a:rPr>
              <a:t>，</a:t>
            </a:r>
            <a:r>
              <a:rPr lang="en-US" altLang="zh-CN" sz="900" b="1">
                <a:solidFill>
                  <a:schemeClr val="accent6">
                    <a:lumMod val="75000"/>
                  </a:schemeClr>
                </a:solidFill>
                <a:latin typeface="微软雅黑" panose="020B0503020204020204" pitchFamily="34" charset="-122"/>
                <a:ea typeface="微软雅黑" panose="020B0503020204020204" pitchFamily="34" charset="-122"/>
              </a:rPr>
              <a:t>4</a:t>
            </a:r>
            <a:r>
              <a:rPr lang="zh-CN" altLang="en-US" sz="900" b="1">
                <a:solidFill>
                  <a:schemeClr val="accent6">
                    <a:lumMod val="75000"/>
                  </a:schemeClr>
                </a:solidFill>
                <a:latin typeface="微软雅黑" panose="020B0503020204020204" pitchFamily="34" charset="-122"/>
                <a:ea typeface="微软雅黑" panose="020B0503020204020204" pitchFamily="34" charset="-122"/>
              </a:rPr>
              <a:t>，</a:t>
            </a:r>
            <a:r>
              <a:rPr lang="en-US" altLang="zh-CN" sz="900" b="1">
                <a:solidFill>
                  <a:schemeClr val="accent6">
                    <a:lumMod val="75000"/>
                  </a:schemeClr>
                </a:solidFill>
                <a:latin typeface="微软雅黑" panose="020B0503020204020204" pitchFamily="34" charset="-122"/>
                <a:ea typeface="微软雅黑" panose="020B0503020204020204" pitchFamily="34" charset="-122"/>
              </a:rPr>
              <a:t>X</a:t>
            </a:r>
            <a:r>
              <a:rPr lang="zh-CN" altLang="en-US" sz="900" b="1">
                <a:solidFill>
                  <a:schemeClr val="accent6">
                    <a:lumMod val="75000"/>
                  </a:schemeClr>
                </a:solidFill>
                <a:latin typeface="微软雅黑" panose="020B0503020204020204" pitchFamily="34" charset="-122"/>
                <a:ea typeface="微软雅黑" panose="020B0503020204020204" pitchFamily="34" charset="-122"/>
              </a:rPr>
              <a:t>”）</a:t>
            </a:r>
            <a:endParaRPr lang="zh-CN" altLang="en-US" sz="1600" b="1">
              <a:solidFill>
                <a:schemeClr val="accent6">
                  <a:lumMod val="75000"/>
                </a:schemeClr>
              </a:solidFill>
              <a:latin typeface="微软雅黑" panose="020B0503020204020204" pitchFamily="34" charset="-122"/>
              <a:ea typeface="微软雅黑" panose="020B0503020204020204" pitchFamily="34" charset="-122"/>
            </a:endParaRPr>
          </a:p>
          <a:p>
            <a:pPr>
              <a:lnSpc>
                <a:spcPct val="110000"/>
              </a:lnSpc>
            </a:pPr>
            <a:r>
              <a:rPr kumimoji="0" lang="zh-CN" altLang="en-US" sz="1400" b="1">
                <a:solidFill>
                  <a:srgbClr val="0000CC"/>
                </a:solidFill>
                <a:latin typeface="微软雅黑" panose="020B0503020204020204" pitchFamily="34" charset="-122"/>
                <a:ea typeface="微软雅黑" panose="020B0503020204020204" pitchFamily="34" charset="-122"/>
              </a:rPr>
              <a:t>         </a:t>
            </a:r>
            <a:r>
              <a:rPr lang="zh-CN" altLang="en-US" sz="1400" b="1" dirty="0">
                <a:solidFill>
                  <a:srgbClr val="0000CC"/>
                </a:solidFill>
                <a:latin typeface="微软雅黑" panose="020B0503020204020204" pitchFamily="34" charset="-122"/>
                <a:ea typeface="微软雅黑" panose="020B0503020204020204" pitchFamily="34" charset="-122"/>
              </a:rPr>
              <a:t>否则（</a:t>
            </a:r>
            <a:r>
              <a:rPr lang="zh-CN" altLang="en-US" sz="1400" b="1" dirty="0">
                <a:solidFill>
                  <a:srgbClr val="FF0000"/>
                </a:solidFill>
                <a:latin typeface="微软雅黑" panose="020B0503020204020204" pitchFamily="34" charset="-122"/>
                <a:ea typeface="微软雅黑" panose="020B0503020204020204" pitchFamily="34" charset="-122"/>
              </a:rPr>
              <a:t>项目中的目的网络在路由表中</a:t>
            </a:r>
            <a:r>
              <a:rPr lang="zh-CN" altLang="en-US" sz="1400" b="1" dirty="0">
                <a:solidFill>
                  <a:srgbClr val="0000CC"/>
                </a:solidFill>
                <a:latin typeface="微软雅黑" panose="020B0503020204020204" pitchFamily="34" charset="-122"/>
                <a:ea typeface="微软雅黑" panose="020B0503020204020204" pitchFamily="34" charset="-122"/>
              </a:rPr>
              <a:t>）</a:t>
            </a:r>
            <a:endParaRPr kumimoji="0" lang="zh-CN" altLang="en-US" sz="1400" b="1" dirty="0">
              <a:solidFill>
                <a:srgbClr val="0000CC"/>
              </a:solidFill>
              <a:latin typeface="微软雅黑" panose="020B0503020204020204" pitchFamily="34" charset="-122"/>
              <a:ea typeface="微软雅黑" panose="020B0503020204020204" pitchFamily="34" charset="-122"/>
            </a:endParaRPr>
          </a:p>
          <a:p>
            <a:pPr marL="1259205" indent="-1259205">
              <a:lnSpc>
                <a:spcPct val="110000"/>
              </a:lnSpc>
            </a:pPr>
            <a:r>
              <a:rPr kumimoji="0" lang="zh-CN" altLang="en-US" sz="1400" b="1" dirty="0">
                <a:solidFill>
                  <a:srgbClr val="0000CC"/>
                </a:solidFill>
                <a:latin typeface="微软雅黑" panose="020B0503020204020204" pitchFamily="34" charset="-122"/>
                <a:ea typeface="微软雅黑" panose="020B0503020204020204" pitchFamily="34" charset="-122"/>
              </a:rPr>
              <a:t>             若下一跳字段给出的路由器地址是同样的，则把收到的项目替换原路由表中的</a:t>
            </a:r>
            <a:r>
              <a:rPr kumimoji="0" lang="zh-CN" altLang="en-US" sz="1400" b="1">
                <a:solidFill>
                  <a:srgbClr val="0000CC"/>
                </a:solidFill>
                <a:latin typeface="微软雅黑" panose="020B0503020204020204" pitchFamily="34" charset="-122"/>
                <a:ea typeface="微软雅黑" panose="020B0503020204020204" pitchFamily="34" charset="-122"/>
              </a:rPr>
              <a:t>项目。</a:t>
            </a:r>
            <a:endParaRPr kumimoji="0" lang="en-US" altLang="zh-CN" sz="1400" b="1">
              <a:solidFill>
                <a:srgbClr val="0000CC"/>
              </a:solidFill>
              <a:latin typeface="微软雅黑" panose="020B0503020204020204" pitchFamily="34" charset="-122"/>
              <a:ea typeface="微软雅黑" panose="020B0503020204020204" pitchFamily="34" charset="-122"/>
            </a:endParaRPr>
          </a:p>
          <a:p>
            <a:pPr lvl="0">
              <a:lnSpc>
                <a:spcPct val="110000"/>
              </a:lnSpc>
            </a:pPr>
            <a:r>
              <a:rPr lang="zh-CN" altLang="en-US" sz="1100" b="1">
                <a:solidFill>
                  <a:srgbClr val="F79646">
                    <a:lumMod val="75000"/>
                  </a:srgbClr>
                </a:solidFill>
                <a:latin typeface="微软雅黑" panose="020B0503020204020204" pitchFamily="34" charset="-122"/>
                <a:ea typeface="微软雅黑" panose="020B0503020204020204" pitchFamily="34" charset="-122"/>
              </a:rPr>
              <a:t>                                                       有</a:t>
            </a:r>
            <a:r>
              <a:rPr lang="zh-CN" altLang="en-US" sz="900" b="1">
                <a:solidFill>
                  <a:srgbClr val="00B050"/>
                </a:solidFill>
                <a:latin typeface="微软雅黑" panose="020B0503020204020204" pitchFamily="34" charset="-122"/>
                <a:ea typeface="微软雅黑" panose="020B0503020204020204" pitchFamily="34" charset="-122"/>
              </a:rPr>
              <a:t>（“</a:t>
            </a:r>
            <a:r>
              <a:rPr lang="en-US" altLang="zh-CN" sz="900" b="1">
                <a:solidFill>
                  <a:srgbClr val="00B050"/>
                </a:solidFill>
                <a:latin typeface="微软雅黑" panose="020B0503020204020204" pitchFamily="34" charset="-122"/>
                <a:ea typeface="微软雅黑" panose="020B0503020204020204" pitchFamily="34" charset="-122"/>
              </a:rPr>
              <a:t>Net2</a:t>
            </a:r>
            <a:r>
              <a:rPr lang="zh-CN" altLang="en-US" sz="900" b="1">
                <a:solidFill>
                  <a:srgbClr val="00B050"/>
                </a:solidFill>
                <a:latin typeface="微软雅黑" panose="020B0503020204020204" pitchFamily="34" charset="-122"/>
                <a:ea typeface="微软雅黑" panose="020B0503020204020204" pitchFamily="34" charset="-122"/>
              </a:rPr>
              <a:t>，</a:t>
            </a:r>
            <a:r>
              <a:rPr lang="en-US" altLang="zh-CN" sz="900" b="1">
                <a:solidFill>
                  <a:srgbClr val="00B050"/>
                </a:solidFill>
                <a:latin typeface="微软雅黑" panose="020B0503020204020204" pitchFamily="34" charset="-122"/>
                <a:ea typeface="微软雅黑" panose="020B0503020204020204" pitchFamily="34" charset="-122"/>
              </a:rPr>
              <a:t>3</a:t>
            </a:r>
            <a:r>
              <a:rPr lang="zh-CN" altLang="en-US" sz="900" b="1">
                <a:solidFill>
                  <a:srgbClr val="00B050"/>
                </a:solidFill>
                <a:latin typeface="微软雅黑" panose="020B0503020204020204" pitchFamily="34" charset="-122"/>
                <a:ea typeface="微软雅黑" panose="020B0503020204020204" pitchFamily="34" charset="-122"/>
              </a:rPr>
              <a:t>，</a:t>
            </a:r>
            <a:r>
              <a:rPr lang="en-US" altLang="zh-CN" sz="900" b="1">
                <a:solidFill>
                  <a:srgbClr val="00B050"/>
                </a:solidFill>
                <a:latin typeface="微软雅黑" panose="020B0503020204020204" pitchFamily="34" charset="-122"/>
                <a:ea typeface="微软雅黑" panose="020B0503020204020204" pitchFamily="34" charset="-122"/>
              </a:rPr>
              <a:t>X</a:t>
            </a:r>
            <a:r>
              <a:rPr lang="zh-CN" altLang="en-US" sz="900" b="1">
                <a:solidFill>
                  <a:srgbClr val="00B050"/>
                </a:solidFill>
                <a:latin typeface="微软雅黑" panose="020B0503020204020204" pitchFamily="34" charset="-122"/>
                <a:ea typeface="微软雅黑" panose="020B0503020204020204" pitchFamily="34" charset="-122"/>
              </a:rPr>
              <a:t>”）</a:t>
            </a:r>
            <a:r>
              <a:rPr lang="zh-CN" altLang="en-US" sz="900" b="1">
                <a:solidFill>
                  <a:srgbClr val="F79646">
                    <a:lumMod val="75000"/>
                  </a:srgbClr>
                </a:solidFill>
                <a:latin typeface="微软雅黑" panose="020B0503020204020204" pitchFamily="34" charset="-122"/>
                <a:ea typeface="微软雅黑" panose="020B0503020204020204" pitchFamily="34" charset="-122"/>
              </a:rPr>
              <a:t>则替换（“</a:t>
            </a:r>
            <a:r>
              <a:rPr lang="en-US" altLang="zh-CN" sz="900" b="1">
                <a:solidFill>
                  <a:srgbClr val="F79646">
                    <a:lumMod val="75000"/>
                  </a:srgbClr>
                </a:solidFill>
                <a:latin typeface="微软雅黑" panose="020B0503020204020204" pitchFamily="34" charset="-122"/>
                <a:ea typeface="微软雅黑" panose="020B0503020204020204" pitchFamily="34" charset="-122"/>
              </a:rPr>
              <a:t>Net2</a:t>
            </a:r>
            <a:r>
              <a:rPr lang="zh-CN" altLang="en-US" sz="900" b="1">
                <a:solidFill>
                  <a:srgbClr val="F79646">
                    <a:lumMod val="75000"/>
                  </a:srgbClr>
                </a:solidFill>
                <a:latin typeface="微软雅黑" panose="020B0503020204020204" pitchFamily="34" charset="-122"/>
                <a:ea typeface="微软雅黑" panose="020B0503020204020204" pitchFamily="34" charset="-122"/>
              </a:rPr>
              <a:t>，</a:t>
            </a:r>
            <a:r>
              <a:rPr lang="en-US" altLang="zh-CN" sz="900" b="1">
                <a:solidFill>
                  <a:srgbClr val="F79646">
                    <a:lumMod val="75000"/>
                  </a:srgbClr>
                </a:solidFill>
                <a:latin typeface="微软雅黑" panose="020B0503020204020204" pitchFamily="34" charset="-122"/>
                <a:ea typeface="微软雅黑" panose="020B0503020204020204" pitchFamily="34" charset="-122"/>
              </a:rPr>
              <a:t>4</a:t>
            </a:r>
            <a:r>
              <a:rPr lang="zh-CN" altLang="en-US" sz="900" b="1">
                <a:solidFill>
                  <a:srgbClr val="F79646">
                    <a:lumMod val="75000"/>
                  </a:srgbClr>
                </a:solidFill>
                <a:latin typeface="微软雅黑" panose="020B0503020204020204" pitchFamily="34" charset="-122"/>
                <a:ea typeface="微软雅黑" panose="020B0503020204020204" pitchFamily="34" charset="-122"/>
              </a:rPr>
              <a:t>，</a:t>
            </a:r>
            <a:r>
              <a:rPr lang="en-US" altLang="zh-CN" sz="900" b="1">
                <a:solidFill>
                  <a:srgbClr val="F79646">
                    <a:lumMod val="75000"/>
                  </a:srgbClr>
                </a:solidFill>
                <a:latin typeface="微软雅黑" panose="020B0503020204020204" pitchFamily="34" charset="-122"/>
                <a:ea typeface="微软雅黑" panose="020B0503020204020204" pitchFamily="34" charset="-122"/>
              </a:rPr>
              <a:t>X</a:t>
            </a:r>
            <a:r>
              <a:rPr lang="zh-CN" altLang="en-US" sz="900" b="1">
                <a:solidFill>
                  <a:srgbClr val="F79646">
                    <a:lumMod val="75000"/>
                  </a:srgbClr>
                </a:solidFill>
                <a:latin typeface="微软雅黑" panose="020B0503020204020204" pitchFamily="34" charset="-122"/>
                <a:ea typeface="微软雅黑" panose="020B0503020204020204" pitchFamily="34" charset="-122"/>
              </a:rPr>
              <a:t>”）</a:t>
            </a:r>
            <a:endParaRPr kumimoji="0" lang="zh-CN" altLang="en-US" sz="1400" b="1">
              <a:solidFill>
                <a:srgbClr val="0000CC"/>
              </a:solidFill>
              <a:latin typeface="微软雅黑" panose="020B0503020204020204" pitchFamily="34" charset="-122"/>
              <a:ea typeface="微软雅黑" panose="020B0503020204020204" pitchFamily="34" charset="-122"/>
            </a:endParaRPr>
          </a:p>
          <a:p>
            <a:pPr lvl="0">
              <a:lnSpc>
                <a:spcPct val="110000"/>
              </a:lnSpc>
            </a:pPr>
            <a:r>
              <a:rPr kumimoji="0" lang="zh-CN" altLang="en-US" sz="1400" b="1">
                <a:solidFill>
                  <a:srgbClr val="0000CC"/>
                </a:solidFill>
                <a:latin typeface="微软雅黑" panose="020B0503020204020204" pitchFamily="34" charset="-122"/>
                <a:ea typeface="微软雅黑" panose="020B0503020204020204" pitchFamily="34" charset="-122"/>
              </a:rPr>
              <a:t>                </a:t>
            </a:r>
            <a:r>
              <a:rPr kumimoji="0" lang="zh-CN" altLang="en-US" sz="1400" b="1" dirty="0">
                <a:solidFill>
                  <a:srgbClr val="0000CC"/>
                </a:solidFill>
                <a:latin typeface="微软雅黑" panose="020B0503020204020204" pitchFamily="34" charset="-122"/>
                <a:ea typeface="微软雅黑" panose="020B0503020204020204" pitchFamily="34" charset="-122"/>
              </a:rPr>
              <a:t>否则 （</a:t>
            </a:r>
            <a:r>
              <a:rPr kumimoji="0" lang="zh-CN" altLang="en-US" sz="1400" b="1" dirty="0">
                <a:solidFill>
                  <a:srgbClr val="FF0000"/>
                </a:solidFill>
                <a:latin typeface="微软雅黑" panose="020B0503020204020204" pitchFamily="34" charset="-122"/>
                <a:ea typeface="微软雅黑" panose="020B0503020204020204" pitchFamily="34" charset="-122"/>
              </a:rPr>
              <a:t>到目的网络</a:t>
            </a:r>
            <a:r>
              <a:rPr kumimoji="0" lang="en-US" altLang="zh-CN" sz="1400" b="1" dirty="0">
                <a:solidFill>
                  <a:srgbClr val="FF0000"/>
                </a:solidFill>
                <a:latin typeface="微软雅黑" panose="020B0503020204020204" pitchFamily="34" charset="-122"/>
                <a:ea typeface="微软雅黑" panose="020B0503020204020204" pitchFamily="34" charset="-122"/>
              </a:rPr>
              <a:t>N</a:t>
            </a:r>
            <a:r>
              <a:rPr kumimoji="0" lang="zh-CN" altLang="en-US" sz="1400" b="1" dirty="0">
                <a:solidFill>
                  <a:srgbClr val="FF0000"/>
                </a:solidFill>
                <a:latin typeface="微软雅黑" panose="020B0503020204020204" pitchFamily="34" charset="-122"/>
                <a:ea typeface="微软雅黑" panose="020B0503020204020204" pitchFamily="34" charset="-122"/>
              </a:rPr>
              <a:t>，但下一跳不是</a:t>
            </a:r>
            <a:r>
              <a:rPr kumimoji="0" lang="en-US" altLang="zh-CN" sz="1400" b="1">
                <a:solidFill>
                  <a:srgbClr val="FF0000"/>
                </a:solidFill>
                <a:latin typeface="微软雅黑" panose="020B0503020204020204" pitchFamily="34" charset="-122"/>
                <a:ea typeface="微软雅黑" panose="020B0503020204020204" pitchFamily="34" charset="-122"/>
              </a:rPr>
              <a:t>X</a:t>
            </a:r>
            <a:r>
              <a:rPr kumimoji="0" lang="zh-CN" altLang="en-US" sz="1400" b="1">
                <a:solidFill>
                  <a:srgbClr val="0000CC"/>
                </a:solidFill>
                <a:latin typeface="微软雅黑" panose="020B0503020204020204" pitchFamily="34" charset="-122"/>
                <a:ea typeface="微软雅黑" panose="020B0503020204020204" pitchFamily="34" charset="-122"/>
              </a:rPr>
              <a:t>）</a:t>
            </a:r>
            <a:r>
              <a:rPr lang="zh-CN" altLang="en-US" sz="1100" b="1">
                <a:solidFill>
                  <a:srgbClr val="F79646">
                    <a:lumMod val="75000"/>
                  </a:srgbClr>
                </a:solidFill>
                <a:latin typeface="微软雅黑" panose="020B0503020204020204" pitchFamily="34" charset="-122"/>
                <a:ea typeface="微软雅黑" panose="020B0503020204020204" pitchFamily="34" charset="-122"/>
              </a:rPr>
              <a:t>有</a:t>
            </a:r>
            <a:r>
              <a:rPr lang="zh-CN" altLang="en-US" sz="900" b="1">
                <a:solidFill>
                  <a:schemeClr val="accent6">
                    <a:lumMod val="75000"/>
                  </a:schemeClr>
                </a:solidFill>
                <a:latin typeface="微软雅黑" panose="020B0503020204020204" pitchFamily="34" charset="-122"/>
                <a:ea typeface="微软雅黑" panose="020B0503020204020204" pitchFamily="34" charset="-122"/>
              </a:rPr>
              <a:t>（“</a:t>
            </a:r>
            <a:r>
              <a:rPr lang="en-US" altLang="zh-CN" sz="900" b="1">
                <a:solidFill>
                  <a:schemeClr val="accent6">
                    <a:lumMod val="75000"/>
                  </a:schemeClr>
                </a:solidFill>
                <a:latin typeface="微软雅黑" panose="020B0503020204020204" pitchFamily="34" charset="-122"/>
                <a:ea typeface="微软雅黑" panose="020B0503020204020204" pitchFamily="34" charset="-122"/>
              </a:rPr>
              <a:t>Net2</a:t>
            </a:r>
            <a:r>
              <a:rPr lang="zh-CN" altLang="en-US" sz="900" b="1">
                <a:solidFill>
                  <a:schemeClr val="accent6">
                    <a:lumMod val="75000"/>
                  </a:schemeClr>
                </a:solidFill>
                <a:latin typeface="微软雅黑" panose="020B0503020204020204" pitchFamily="34" charset="-122"/>
                <a:ea typeface="微软雅黑" panose="020B0503020204020204" pitchFamily="34" charset="-122"/>
              </a:rPr>
              <a:t>，</a:t>
            </a:r>
            <a:r>
              <a:rPr lang="en-US" altLang="zh-CN" sz="900" b="1">
                <a:solidFill>
                  <a:schemeClr val="accent6">
                    <a:lumMod val="75000"/>
                  </a:schemeClr>
                </a:solidFill>
                <a:latin typeface="微软雅黑" panose="020B0503020204020204" pitchFamily="34" charset="-122"/>
                <a:ea typeface="微软雅黑" panose="020B0503020204020204" pitchFamily="34" charset="-122"/>
              </a:rPr>
              <a:t>5</a:t>
            </a:r>
            <a:r>
              <a:rPr lang="zh-CN" altLang="en-US" sz="900" b="1">
                <a:solidFill>
                  <a:schemeClr val="accent6">
                    <a:lumMod val="75000"/>
                  </a:schemeClr>
                </a:solidFill>
                <a:latin typeface="微软雅黑" panose="020B0503020204020204" pitchFamily="34" charset="-122"/>
                <a:ea typeface="微软雅黑" panose="020B0503020204020204" pitchFamily="34" charset="-122"/>
              </a:rPr>
              <a:t>，</a:t>
            </a:r>
            <a:r>
              <a:rPr lang="en-US" altLang="zh-CN" sz="900" b="1">
                <a:solidFill>
                  <a:srgbClr val="00B050"/>
                </a:solidFill>
                <a:latin typeface="微软雅黑" panose="020B0503020204020204" pitchFamily="34" charset="-122"/>
                <a:ea typeface="微软雅黑" panose="020B0503020204020204" pitchFamily="34" charset="-122"/>
              </a:rPr>
              <a:t>T</a:t>
            </a:r>
            <a:r>
              <a:rPr lang="zh-CN" altLang="en-US" sz="900" b="1">
                <a:solidFill>
                  <a:schemeClr val="accent6">
                    <a:lumMod val="75000"/>
                  </a:schemeClr>
                </a:solidFill>
                <a:latin typeface="微软雅黑" panose="020B0503020204020204" pitchFamily="34" charset="-122"/>
                <a:ea typeface="微软雅黑" panose="020B0503020204020204" pitchFamily="34" charset="-122"/>
              </a:rPr>
              <a:t>”）</a:t>
            </a:r>
            <a:r>
              <a:rPr lang="zh-CN" altLang="en-US" sz="900" b="1">
                <a:solidFill>
                  <a:srgbClr val="F79646">
                    <a:lumMod val="75000"/>
                  </a:srgbClr>
                </a:solidFill>
                <a:latin typeface="微软雅黑" panose="020B0503020204020204" pitchFamily="34" charset="-122"/>
                <a:ea typeface="微软雅黑" panose="020B0503020204020204" pitchFamily="34" charset="-122"/>
              </a:rPr>
              <a:t>则替换（“</a:t>
            </a:r>
            <a:r>
              <a:rPr lang="en-US" altLang="zh-CN" sz="900" b="1">
                <a:solidFill>
                  <a:srgbClr val="F79646">
                    <a:lumMod val="75000"/>
                  </a:srgbClr>
                </a:solidFill>
                <a:latin typeface="微软雅黑" panose="020B0503020204020204" pitchFamily="34" charset="-122"/>
                <a:ea typeface="微软雅黑" panose="020B0503020204020204" pitchFamily="34" charset="-122"/>
              </a:rPr>
              <a:t>Net2</a:t>
            </a:r>
            <a:r>
              <a:rPr lang="zh-CN" altLang="en-US" sz="900" b="1">
                <a:solidFill>
                  <a:srgbClr val="F79646">
                    <a:lumMod val="75000"/>
                  </a:srgbClr>
                </a:solidFill>
                <a:latin typeface="微软雅黑" panose="020B0503020204020204" pitchFamily="34" charset="-122"/>
                <a:ea typeface="微软雅黑" panose="020B0503020204020204" pitchFamily="34" charset="-122"/>
              </a:rPr>
              <a:t>，</a:t>
            </a:r>
            <a:r>
              <a:rPr lang="en-US" altLang="zh-CN" sz="900" b="1">
                <a:solidFill>
                  <a:srgbClr val="F79646">
                    <a:lumMod val="75000"/>
                  </a:srgbClr>
                </a:solidFill>
                <a:latin typeface="微软雅黑" panose="020B0503020204020204" pitchFamily="34" charset="-122"/>
                <a:ea typeface="微软雅黑" panose="020B0503020204020204" pitchFamily="34" charset="-122"/>
              </a:rPr>
              <a:t>4</a:t>
            </a:r>
            <a:r>
              <a:rPr lang="zh-CN" altLang="en-US" sz="900" b="1">
                <a:solidFill>
                  <a:srgbClr val="F79646">
                    <a:lumMod val="75000"/>
                  </a:srgbClr>
                </a:solidFill>
                <a:latin typeface="微软雅黑" panose="020B0503020204020204" pitchFamily="34" charset="-122"/>
                <a:ea typeface="微软雅黑" panose="020B0503020204020204" pitchFamily="34" charset="-122"/>
              </a:rPr>
              <a:t>，</a:t>
            </a:r>
            <a:r>
              <a:rPr lang="en-US" altLang="zh-CN" sz="900" b="1">
                <a:solidFill>
                  <a:srgbClr val="F79646">
                    <a:lumMod val="75000"/>
                  </a:srgbClr>
                </a:solidFill>
                <a:latin typeface="微软雅黑" panose="020B0503020204020204" pitchFamily="34" charset="-122"/>
                <a:ea typeface="微软雅黑" panose="020B0503020204020204" pitchFamily="34" charset="-122"/>
              </a:rPr>
              <a:t>X</a:t>
            </a:r>
            <a:r>
              <a:rPr lang="zh-CN" altLang="en-US" sz="900" b="1">
                <a:solidFill>
                  <a:srgbClr val="F79646">
                    <a:lumMod val="75000"/>
                  </a:srgbClr>
                </a:solidFill>
                <a:latin typeface="微软雅黑" panose="020B0503020204020204" pitchFamily="34" charset="-122"/>
                <a:ea typeface="微软雅黑" panose="020B0503020204020204" pitchFamily="34" charset="-122"/>
              </a:rPr>
              <a:t>”）</a:t>
            </a:r>
            <a:endParaRPr kumimoji="0" lang="zh-CN" altLang="en-US" sz="1400" b="1" dirty="0">
              <a:solidFill>
                <a:srgbClr val="0000CC"/>
              </a:solidFill>
              <a:latin typeface="微软雅黑" panose="020B0503020204020204" pitchFamily="34" charset="-122"/>
              <a:ea typeface="微软雅黑" panose="020B0503020204020204" pitchFamily="34" charset="-122"/>
            </a:endParaRPr>
          </a:p>
          <a:p>
            <a:pPr>
              <a:lnSpc>
                <a:spcPct val="110000"/>
              </a:lnSpc>
            </a:pPr>
            <a:r>
              <a:rPr kumimoji="0" lang="zh-CN" altLang="en-US" sz="1400" b="1" dirty="0">
                <a:solidFill>
                  <a:srgbClr val="0000CC"/>
                </a:solidFill>
                <a:latin typeface="微软雅黑" panose="020B0503020204020204" pitchFamily="34" charset="-122"/>
                <a:ea typeface="微软雅黑" panose="020B0503020204020204" pitchFamily="34" charset="-122"/>
              </a:rPr>
              <a:t>                    若收到项目中的距离</a:t>
            </a:r>
            <a:r>
              <a:rPr kumimoji="0" lang="en-US" altLang="zh-CN" sz="1400" b="1" dirty="0">
                <a:solidFill>
                  <a:srgbClr val="FF0000"/>
                </a:solidFill>
                <a:latin typeface="微软雅黑" panose="020B0503020204020204" pitchFamily="34" charset="-122"/>
                <a:ea typeface="微软雅黑" panose="020B0503020204020204" pitchFamily="34" charset="-122"/>
              </a:rPr>
              <a:t>d</a:t>
            </a:r>
            <a:r>
              <a:rPr kumimoji="0" lang="zh-CN" altLang="en-US" sz="1400" b="1" dirty="0">
                <a:solidFill>
                  <a:srgbClr val="FF0000"/>
                </a:solidFill>
                <a:latin typeface="微软雅黑" panose="020B0503020204020204" pitchFamily="34" charset="-122"/>
                <a:ea typeface="微软雅黑" panose="020B0503020204020204" pitchFamily="34" charset="-122"/>
              </a:rPr>
              <a:t>小于路由表中的距离</a:t>
            </a:r>
            <a:r>
              <a:rPr kumimoji="0" lang="zh-CN" altLang="en-US" sz="1400" b="1" dirty="0">
                <a:solidFill>
                  <a:srgbClr val="0000CC"/>
                </a:solidFill>
                <a:latin typeface="微软雅黑" panose="020B0503020204020204" pitchFamily="34" charset="-122"/>
                <a:ea typeface="微软雅黑" panose="020B0503020204020204" pitchFamily="34" charset="-122"/>
              </a:rPr>
              <a:t>，则进行更新，</a:t>
            </a:r>
          </a:p>
          <a:p>
            <a:pPr>
              <a:lnSpc>
                <a:spcPct val="110000"/>
              </a:lnSpc>
            </a:pPr>
            <a:r>
              <a:rPr kumimoji="0" lang="zh-CN" altLang="en-US" sz="1400" b="1" dirty="0">
                <a:solidFill>
                  <a:srgbClr val="0000CC"/>
                </a:solidFill>
                <a:latin typeface="微软雅黑" panose="020B0503020204020204" pitchFamily="34" charset="-122"/>
                <a:ea typeface="微软雅黑" panose="020B0503020204020204" pitchFamily="34" charset="-122"/>
              </a:rPr>
              <a:t>	     否则，什么也不做。</a:t>
            </a:r>
          </a:p>
          <a:p>
            <a:pPr>
              <a:lnSpc>
                <a:spcPct val="110000"/>
              </a:lnSpc>
            </a:pPr>
            <a:r>
              <a:rPr kumimoji="0" lang="en-US" altLang="zh-CN" sz="1400" b="1" dirty="0">
                <a:solidFill>
                  <a:srgbClr val="0000CC"/>
                </a:solidFill>
                <a:latin typeface="微软雅黑" panose="020B0503020204020204" pitchFamily="34" charset="-122"/>
                <a:ea typeface="微软雅黑" panose="020B0503020204020204" pitchFamily="34" charset="-122"/>
              </a:rPr>
              <a:t>(3) </a:t>
            </a:r>
            <a:r>
              <a:rPr kumimoji="0" lang="zh-CN" altLang="en-US" sz="1400" b="1" dirty="0">
                <a:solidFill>
                  <a:srgbClr val="0000CC"/>
                </a:solidFill>
                <a:latin typeface="微软雅黑" panose="020B0503020204020204" pitchFamily="34" charset="-122"/>
                <a:ea typeface="微软雅黑" panose="020B0503020204020204" pitchFamily="34" charset="-122"/>
              </a:rPr>
              <a:t>若 </a:t>
            </a:r>
            <a:r>
              <a:rPr kumimoji="0" lang="en-US" altLang="zh-CN" sz="1400" b="1" dirty="0">
                <a:solidFill>
                  <a:srgbClr val="0000CC"/>
                </a:solidFill>
                <a:latin typeface="微软雅黑" panose="020B0503020204020204" pitchFamily="34" charset="-122"/>
                <a:ea typeface="微软雅黑" panose="020B0503020204020204" pitchFamily="34" charset="-122"/>
              </a:rPr>
              <a:t>3 </a:t>
            </a:r>
            <a:r>
              <a:rPr kumimoji="0" lang="zh-CN" altLang="en-US" sz="1400" b="1" dirty="0">
                <a:solidFill>
                  <a:srgbClr val="0000CC"/>
                </a:solidFill>
                <a:latin typeface="微软雅黑" panose="020B0503020204020204" pitchFamily="34" charset="-122"/>
                <a:ea typeface="微软雅黑" panose="020B0503020204020204" pitchFamily="34" charset="-122"/>
              </a:rPr>
              <a:t>分钟还没有收到相邻路由器的更新路由表，则把此相邻路由器记为不可达路由器，即将距离置为 </a:t>
            </a:r>
            <a:r>
              <a:rPr kumimoji="0" lang="en-US" altLang="zh-CN" sz="1400" b="1" dirty="0">
                <a:solidFill>
                  <a:srgbClr val="0000CC"/>
                </a:solidFill>
                <a:latin typeface="微软雅黑" panose="020B0503020204020204" pitchFamily="34" charset="-122"/>
                <a:ea typeface="微软雅黑" panose="020B0503020204020204" pitchFamily="34" charset="-122"/>
              </a:rPr>
              <a:t>16</a:t>
            </a:r>
            <a:r>
              <a:rPr kumimoji="0" lang="zh-CN" altLang="en-US" sz="1400" b="1" dirty="0">
                <a:solidFill>
                  <a:srgbClr val="0000CC"/>
                </a:solidFill>
                <a:latin typeface="微软雅黑" panose="020B0503020204020204" pitchFamily="34" charset="-122"/>
                <a:ea typeface="微软雅黑" panose="020B0503020204020204" pitchFamily="34" charset="-122"/>
              </a:rPr>
              <a:t>（表示不可达）。</a:t>
            </a:r>
          </a:p>
          <a:p>
            <a:pPr>
              <a:lnSpc>
                <a:spcPct val="110000"/>
              </a:lnSpc>
            </a:pPr>
            <a:r>
              <a:rPr kumimoji="0" lang="en-US" altLang="zh-CN" sz="1400" b="1" dirty="0">
                <a:solidFill>
                  <a:srgbClr val="0000CC"/>
                </a:solidFill>
                <a:latin typeface="微软雅黑" panose="020B0503020204020204" pitchFamily="34" charset="-122"/>
                <a:ea typeface="微软雅黑" panose="020B0503020204020204" pitchFamily="34" charset="-122"/>
              </a:rPr>
              <a:t>(4) </a:t>
            </a:r>
            <a:r>
              <a:rPr kumimoji="0" lang="zh-CN" altLang="en-US" sz="1400" b="1" dirty="0">
                <a:solidFill>
                  <a:srgbClr val="0000CC"/>
                </a:solidFill>
                <a:latin typeface="微软雅黑" panose="020B0503020204020204" pitchFamily="34" charset="-122"/>
                <a:ea typeface="微软雅黑" panose="020B0503020204020204" pitchFamily="34" charset="-122"/>
              </a:rPr>
              <a:t>返回。</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4" y="1198474"/>
            <a:ext cx="8053712"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1148498"/>
            <a:ext cx="4031873"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路由器之间交换信息与路由表更新</a:t>
            </a:r>
          </a:p>
        </p:txBody>
      </p:sp>
      <p:sp>
        <p:nvSpPr>
          <p:cNvPr id="4" name="矩形 3"/>
          <p:cNvSpPr/>
          <p:nvPr/>
        </p:nvSpPr>
        <p:spPr>
          <a:xfrm>
            <a:off x="545144" y="1532034"/>
            <a:ext cx="8028487" cy="2208297"/>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RIP </a:t>
            </a:r>
            <a:r>
              <a:rPr lang="zh-CN" altLang="en-US" sz="2000" b="1" dirty="0">
                <a:latin typeface="微软雅黑" panose="020B0503020204020204" pitchFamily="34" charset="-122"/>
                <a:ea typeface="微软雅黑" panose="020B0503020204020204" pitchFamily="34" charset="-122"/>
              </a:rPr>
              <a:t>协议让互联网中的所有路由器都和</a:t>
            </a:r>
            <a:r>
              <a:rPr lang="zh-CN" altLang="en-US" sz="2000" b="1" dirty="0">
                <a:solidFill>
                  <a:srgbClr val="FF0000"/>
                </a:solidFill>
                <a:latin typeface="微软雅黑" panose="020B0503020204020204" pitchFamily="34" charset="-122"/>
                <a:ea typeface="微软雅黑" panose="020B0503020204020204" pitchFamily="34" charset="-122"/>
              </a:rPr>
              <a:t>自己的相邻路由器</a:t>
            </a:r>
            <a:r>
              <a:rPr lang="zh-CN" altLang="en-US" sz="2000" b="1" dirty="0">
                <a:latin typeface="微软雅黑" panose="020B0503020204020204" pitchFamily="34" charset="-122"/>
                <a:ea typeface="微软雅黑" panose="020B0503020204020204" pitchFamily="34" charset="-122"/>
              </a:rPr>
              <a:t>不断交换路由信息，并不断更新其路由表，使得从每一个路由器到每一个目的网络的路由都是最短的（即跳数最少）。</a:t>
            </a: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虽然所有的路由器最终都拥有了整个自治系统的全局路由信息，但由于</a:t>
            </a:r>
            <a:r>
              <a:rPr lang="zh-CN" altLang="en-US" sz="2000" b="1" dirty="0">
                <a:solidFill>
                  <a:srgbClr val="0000FF"/>
                </a:solidFill>
                <a:latin typeface="微软雅黑" panose="020B0503020204020204" pitchFamily="34" charset="-122"/>
                <a:ea typeface="微软雅黑" panose="020B0503020204020204" pitchFamily="34" charset="-122"/>
              </a:rPr>
              <a:t>每一个路由器</a:t>
            </a:r>
            <a:r>
              <a:rPr lang="zh-CN" altLang="en-US" sz="2000" b="1" dirty="0">
                <a:latin typeface="微软雅黑" panose="020B0503020204020204" pitchFamily="34" charset="-122"/>
                <a:ea typeface="微软雅黑" panose="020B0503020204020204" pitchFamily="34" charset="-122"/>
              </a:rPr>
              <a:t>的位置不同，它们的</a:t>
            </a:r>
            <a:r>
              <a:rPr lang="zh-CN" altLang="en-US" sz="2000" b="1" dirty="0">
                <a:solidFill>
                  <a:srgbClr val="FF0000"/>
                </a:solidFill>
                <a:latin typeface="微软雅黑" panose="020B0503020204020204" pitchFamily="34" charset="-122"/>
                <a:ea typeface="微软雅黑" panose="020B0503020204020204" pitchFamily="34" charset="-122"/>
              </a:rPr>
              <a:t>路由表当然也应当是不同的</a:t>
            </a:r>
            <a:r>
              <a:rPr lang="zh-CN" altLang="en-US" sz="2000" b="1" dirty="0">
                <a:latin typeface="微软雅黑" panose="020B0503020204020204" pitchFamily="34" charset="-122"/>
                <a:ea typeface="微软雅黑" panose="020B0503020204020204" pitchFamily="34" charset="-122"/>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5144" y="615462"/>
            <a:ext cx="8053712" cy="372812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Text Box 155"/>
          <p:cNvSpPr txBox="1">
            <a:spLocks noChangeArrowheads="1"/>
          </p:cNvSpPr>
          <p:nvPr/>
        </p:nvSpPr>
        <p:spPr bwMode="auto">
          <a:xfrm>
            <a:off x="1081454" y="723313"/>
            <a:ext cx="6980782" cy="634020"/>
          </a:xfrm>
          <a:prstGeom prst="rect">
            <a:avLst/>
          </a:prstGeom>
          <a:solidFill>
            <a:srgbClr val="0000FF"/>
          </a:solidFill>
          <a:ln w="9525">
            <a:noFill/>
            <a:miter lim="800000"/>
          </a:ln>
          <a:effectLst/>
        </p:spPr>
        <p:txBody>
          <a:bodyPr wrap="square">
            <a:spAutoFit/>
          </a:bodyPr>
          <a:lstStyle/>
          <a:p>
            <a:pPr>
              <a:lnSpc>
                <a:spcPct val="110000"/>
              </a:lnSpc>
            </a:pP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例</a:t>
            </a:r>
            <a:r>
              <a:rPr lang="en-US" altLang="zh-CN" sz="1600" b="1" dirty="0">
                <a:solidFill>
                  <a:schemeClr val="bg1"/>
                </a:solidFill>
                <a:latin typeface="微软雅黑" panose="020B0503020204020204" pitchFamily="34" charset="-122"/>
                <a:ea typeface="微软雅黑" panose="020B0503020204020204" pitchFamily="34" charset="-122"/>
              </a:rPr>
              <a:t>4-5】</a:t>
            </a:r>
            <a:r>
              <a:rPr lang="zh-CN" altLang="en-US" sz="1600" b="1" dirty="0">
                <a:solidFill>
                  <a:schemeClr val="bg1"/>
                </a:solidFill>
                <a:latin typeface="微软雅黑" panose="020B0503020204020204" pitchFamily="34" charset="-122"/>
                <a:ea typeface="微软雅黑" panose="020B0503020204020204" pitchFamily="34" charset="-122"/>
              </a:rPr>
              <a:t>已知路由器 </a:t>
            </a:r>
            <a:r>
              <a:rPr lang="en-US" altLang="zh-CN" sz="1600" b="1" dirty="0">
                <a:solidFill>
                  <a:schemeClr val="bg1"/>
                </a:solidFill>
                <a:latin typeface="微软雅黑" panose="020B0503020204020204" pitchFamily="34" charset="-122"/>
                <a:ea typeface="微软雅黑" panose="020B0503020204020204" pitchFamily="34" charset="-122"/>
              </a:rPr>
              <a:t>R</a:t>
            </a:r>
            <a:r>
              <a:rPr lang="en-US" altLang="zh-CN" sz="1600" b="1" baseline="-25000" dirty="0">
                <a:solidFill>
                  <a:schemeClr val="bg1"/>
                </a:solidFill>
                <a:latin typeface="微软雅黑" panose="020B0503020204020204" pitchFamily="34" charset="-122"/>
                <a:ea typeface="微软雅黑" panose="020B0503020204020204" pitchFamily="34" charset="-122"/>
              </a:rPr>
              <a:t>6</a:t>
            </a: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有表 </a:t>
            </a:r>
            <a:r>
              <a:rPr lang="en-US" altLang="zh-CN" sz="1600" b="1" dirty="0">
                <a:solidFill>
                  <a:schemeClr val="bg1"/>
                </a:solidFill>
                <a:latin typeface="微软雅黑" panose="020B0503020204020204" pitchFamily="34" charset="-122"/>
                <a:ea typeface="微软雅黑" panose="020B0503020204020204" pitchFamily="34" charset="-122"/>
              </a:rPr>
              <a:t>4-9(a) </a:t>
            </a:r>
            <a:r>
              <a:rPr lang="zh-CN" altLang="en-US" sz="1600" b="1" dirty="0">
                <a:solidFill>
                  <a:schemeClr val="bg1"/>
                </a:solidFill>
                <a:latin typeface="微软雅黑" panose="020B0503020204020204" pitchFamily="34" charset="-122"/>
                <a:ea typeface="微软雅黑" panose="020B0503020204020204" pitchFamily="34" charset="-122"/>
              </a:rPr>
              <a:t>所示的路由表。现在收到相邻路由器 </a:t>
            </a:r>
            <a:r>
              <a:rPr lang="en-US" altLang="zh-CN" sz="1600" b="1" dirty="0">
                <a:solidFill>
                  <a:schemeClr val="bg1"/>
                </a:solidFill>
                <a:latin typeface="微软雅黑" panose="020B0503020204020204" pitchFamily="34" charset="-122"/>
                <a:ea typeface="微软雅黑" panose="020B0503020204020204" pitchFamily="34" charset="-122"/>
              </a:rPr>
              <a:t>R</a:t>
            </a:r>
            <a:r>
              <a:rPr lang="en-US" altLang="zh-CN" sz="1600" b="1" baseline="-25000" dirty="0">
                <a:solidFill>
                  <a:schemeClr val="bg1"/>
                </a:solidFill>
                <a:latin typeface="微软雅黑" panose="020B0503020204020204" pitchFamily="34" charset="-122"/>
                <a:ea typeface="微软雅黑" panose="020B0503020204020204" pitchFamily="34" charset="-122"/>
              </a:rPr>
              <a:t>4 </a:t>
            </a:r>
            <a:r>
              <a:rPr lang="zh-CN" altLang="en-US" sz="1600" b="1" dirty="0">
                <a:solidFill>
                  <a:schemeClr val="bg1"/>
                </a:solidFill>
                <a:latin typeface="微软雅黑" panose="020B0503020204020204" pitchFamily="34" charset="-122"/>
                <a:ea typeface="微软雅黑" panose="020B0503020204020204" pitchFamily="34" charset="-122"/>
              </a:rPr>
              <a:t>发来的路由更新信息，如表 </a:t>
            </a:r>
            <a:r>
              <a:rPr lang="en-US" altLang="zh-CN" sz="1600" b="1" dirty="0">
                <a:solidFill>
                  <a:schemeClr val="bg1"/>
                </a:solidFill>
                <a:latin typeface="微软雅黑" panose="020B0503020204020204" pitchFamily="34" charset="-122"/>
                <a:ea typeface="微软雅黑" panose="020B0503020204020204" pitchFamily="34" charset="-122"/>
              </a:rPr>
              <a:t>4-9(b) </a:t>
            </a:r>
            <a:r>
              <a:rPr lang="zh-CN" altLang="en-US" sz="1600" b="1" dirty="0">
                <a:solidFill>
                  <a:schemeClr val="bg1"/>
                </a:solidFill>
                <a:latin typeface="微软雅黑" panose="020B0503020204020204" pitchFamily="34" charset="-122"/>
                <a:ea typeface="微软雅黑" panose="020B0503020204020204" pitchFamily="34" charset="-122"/>
              </a:rPr>
              <a:t>所示。试更新路由器 </a:t>
            </a:r>
            <a:r>
              <a:rPr lang="en-US" altLang="zh-CN" sz="1600" b="1" dirty="0">
                <a:solidFill>
                  <a:schemeClr val="bg1"/>
                </a:solidFill>
                <a:latin typeface="微软雅黑" panose="020B0503020204020204" pitchFamily="34" charset="-122"/>
                <a:ea typeface="微软雅黑" panose="020B0503020204020204" pitchFamily="34" charset="-122"/>
              </a:rPr>
              <a:t>R</a:t>
            </a:r>
            <a:r>
              <a:rPr lang="en-US" altLang="zh-CN" sz="1600" b="1" baseline="-25000" dirty="0">
                <a:solidFill>
                  <a:schemeClr val="bg1"/>
                </a:solidFill>
                <a:latin typeface="微软雅黑" panose="020B0503020204020204" pitchFamily="34" charset="-122"/>
                <a:ea typeface="微软雅黑" panose="020B0503020204020204" pitchFamily="34" charset="-122"/>
              </a:rPr>
              <a:t>6</a:t>
            </a: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的路由表。</a:t>
            </a:r>
          </a:p>
        </p:txBody>
      </p:sp>
      <p:graphicFrame>
        <p:nvGraphicFramePr>
          <p:cNvPr id="51" name="表格 50"/>
          <p:cNvGraphicFramePr>
            <a:graphicFrameLocks noGrp="1"/>
          </p:cNvGraphicFramePr>
          <p:nvPr/>
        </p:nvGraphicFramePr>
        <p:xfrm>
          <a:off x="980316" y="1654923"/>
          <a:ext cx="2948791" cy="942454"/>
        </p:xfrm>
        <a:graphic>
          <a:graphicData uri="http://schemas.openxmlformats.org/drawingml/2006/table">
            <a:tbl>
              <a:tblPr firstRow="1" firstCol="1" lastRow="1" lastCol="1" bandRow="1" bandCol="1">
                <a:tableStyleId>{5C22544A-7EE6-4342-B048-85BDC9FD1C3A}</a:tableStyleId>
              </a:tblPr>
              <a:tblGrid>
                <a:gridCol w="982930">
                  <a:extLst>
                    <a:ext uri="{9D8B030D-6E8A-4147-A177-3AD203B41FA5}">
                      <a16:colId xmlns:a16="http://schemas.microsoft.com/office/drawing/2014/main" val="20000"/>
                    </a:ext>
                  </a:extLst>
                </a:gridCol>
                <a:gridCol w="657750">
                  <a:extLst>
                    <a:ext uri="{9D8B030D-6E8A-4147-A177-3AD203B41FA5}">
                      <a16:colId xmlns:a16="http://schemas.microsoft.com/office/drawing/2014/main" val="20001"/>
                    </a:ext>
                  </a:extLst>
                </a:gridCol>
                <a:gridCol w="1308111">
                  <a:extLst>
                    <a:ext uri="{9D8B030D-6E8A-4147-A177-3AD203B41FA5}">
                      <a16:colId xmlns:a16="http://schemas.microsoft.com/office/drawing/2014/main" val="20002"/>
                    </a:ext>
                  </a:extLst>
                </a:gridCol>
              </a:tblGrid>
              <a:tr h="302141">
                <a:tc>
                  <a:txBody>
                    <a:bodyPr/>
                    <a:lstStyle/>
                    <a:p>
                      <a:pPr algn="ctr">
                        <a:lnSpc>
                          <a:spcPct val="100000"/>
                        </a:lnSpc>
                        <a:spcAft>
                          <a:spcPts val="0"/>
                        </a:spcAft>
                      </a:pPr>
                      <a:r>
                        <a:rPr lang="zh-CN" sz="1200" b="1" dirty="0">
                          <a:solidFill>
                            <a:schemeClr val="bg1"/>
                          </a:solidFill>
                          <a:effectLst/>
                          <a:latin typeface="微软雅黑" panose="020B0503020204020204" pitchFamily="34" charset="-122"/>
                          <a:ea typeface="微软雅黑" panose="020B0503020204020204" pitchFamily="34" charset="-122"/>
                        </a:rPr>
                        <a:t>目的网络</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lnSpc>
                          <a:spcPct val="100000"/>
                        </a:lnSpc>
                        <a:spcAft>
                          <a:spcPts val="0"/>
                        </a:spcAft>
                      </a:pPr>
                      <a:r>
                        <a:rPr lang="zh-CN" sz="1200" b="1" dirty="0">
                          <a:solidFill>
                            <a:schemeClr val="bg1"/>
                          </a:solidFill>
                          <a:effectLst/>
                          <a:latin typeface="微软雅黑" panose="020B0503020204020204" pitchFamily="34" charset="-122"/>
                          <a:ea typeface="微软雅黑" panose="020B0503020204020204" pitchFamily="34" charset="-122"/>
                        </a:rPr>
                        <a:t>距离</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lnSpc>
                          <a:spcPct val="100000"/>
                        </a:lnSpc>
                        <a:spcAft>
                          <a:spcPts val="0"/>
                        </a:spcAft>
                      </a:pPr>
                      <a:r>
                        <a:rPr lang="zh-CN" sz="1200" b="1" dirty="0">
                          <a:solidFill>
                            <a:schemeClr val="bg1"/>
                          </a:solidFill>
                          <a:effectLst/>
                          <a:latin typeface="微软雅黑" panose="020B0503020204020204" pitchFamily="34" charset="-122"/>
                          <a:ea typeface="微软雅黑" panose="020B0503020204020204" pitchFamily="34" charset="-122"/>
                        </a:rPr>
                        <a:t>下一跳路由器</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0"/>
                  </a:ext>
                </a:extLst>
              </a:tr>
              <a:tr h="208931">
                <a:tc>
                  <a:txBody>
                    <a:bodyPr/>
                    <a:lstStyle/>
                    <a:p>
                      <a:pPr algn="ctr">
                        <a:lnSpc>
                          <a:spcPct val="100000"/>
                        </a:lnSpc>
                        <a:spcAft>
                          <a:spcPts val="0"/>
                        </a:spcAft>
                      </a:pPr>
                      <a:r>
                        <a:rPr lang="en-US" sz="1200" b="1" dirty="0">
                          <a:solidFill>
                            <a:schemeClr val="tx1"/>
                          </a:solidFill>
                          <a:effectLst/>
                          <a:latin typeface="微软雅黑" panose="020B0503020204020204" pitchFamily="34" charset="-122"/>
                          <a:ea typeface="微软雅黑" panose="020B0503020204020204" pitchFamily="34" charset="-122"/>
                        </a:rPr>
                        <a:t>Net2</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200" b="1" dirty="0">
                          <a:solidFill>
                            <a:schemeClr val="tx1"/>
                          </a:solidFill>
                          <a:effectLst/>
                          <a:latin typeface="微软雅黑" panose="020B0503020204020204" pitchFamily="34" charset="-122"/>
                          <a:ea typeface="微软雅黑" panose="020B0503020204020204" pitchFamily="34" charset="-122"/>
                        </a:rPr>
                        <a:t>3</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200" b="1" dirty="0">
                          <a:solidFill>
                            <a:schemeClr val="tx1"/>
                          </a:solidFill>
                          <a:effectLst/>
                          <a:latin typeface="微软雅黑" panose="020B0503020204020204" pitchFamily="34" charset="-122"/>
                          <a:ea typeface="微软雅黑" panose="020B0503020204020204" pitchFamily="34" charset="-122"/>
                        </a:rPr>
                        <a:t>R</a:t>
                      </a:r>
                      <a:r>
                        <a:rPr lang="en-US" sz="1200" b="1" baseline="-25000" dirty="0">
                          <a:solidFill>
                            <a:schemeClr val="tx1"/>
                          </a:solidFill>
                          <a:effectLst/>
                          <a:latin typeface="微软雅黑" panose="020B0503020204020204" pitchFamily="34" charset="-122"/>
                          <a:ea typeface="微软雅黑" panose="020B0503020204020204" pitchFamily="34" charset="-122"/>
                        </a:rPr>
                        <a:t>4</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15691">
                <a:tc>
                  <a:txBody>
                    <a:bodyPr/>
                    <a:lstStyle/>
                    <a:p>
                      <a:pPr algn="ctr">
                        <a:lnSpc>
                          <a:spcPct val="100000"/>
                        </a:lnSpc>
                        <a:spcAft>
                          <a:spcPts val="0"/>
                        </a:spcAft>
                      </a:pPr>
                      <a:r>
                        <a:rPr lang="en-US" sz="1200" b="1" dirty="0">
                          <a:solidFill>
                            <a:schemeClr val="tx1"/>
                          </a:solidFill>
                          <a:effectLst/>
                          <a:latin typeface="微软雅黑" panose="020B0503020204020204" pitchFamily="34" charset="-122"/>
                          <a:ea typeface="微软雅黑" panose="020B0503020204020204" pitchFamily="34" charset="-122"/>
                        </a:rPr>
                        <a:t>Net3</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pPr>
                      <a:r>
                        <a:rPr lang="en-US" sz="1200" b="1" dirty="0">
                          <a:solidFill>
                            <a:schemeClr val="tx1"/>
                          </a:solidFill>
                          <a:effectLst/>
                          <a:latin typeface="微软雅黑" panose="020B0503020204020204" pitchFamily="34" charset="-122"/>
                          <a:ea typeface="微软雅黑" panose="020B0503020204020204" pitchFamily="34" charset="-122"/>
                        </a:rPr>
                        <a:t>4</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pPr>
                      <a:r>
                        <a:rPr lang="en-US" sz="1200" b="1" dirty="0">
                          <a:solidFill>
                            <a:schemeClr val="tx1"/>
                          </a:solidFill>
                          <a:effectLst/>
                          <a:latin typeface="微软雅黑" panose="020B0503020204020204" pitchFamily="34" charset="-122"/>
                          <a:ea typeface="微软雅黑" panose="020B0503020204020204" pitchFamily="34" charset="-122"/>
                        </a:rPr>
                        <a:t>R</a:t>
                      </a:r>
                      <a:r>
                        <a:rPr lang="en-US" sz="1200" b="1" baseline="-25000" dirty="0">
                          <a:solidFill>
                            <a:schemeClr val="tx1"/>
                          </a:solidFill>
                          <a:effectLst/>
                          <a:latin typeface="微软雅黑" panose="020B0503020204020204" pitchFamily="34" charset="-122"/>
                          <a:ea typeface="微软雅黑" panose="020B0503020204020204" pitchFamily="34" charset="-122"/>
                        </a:rPr>
                        <a:t>5</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2"/>
                  </a:ext>
                </a:extLst>
              </a:tr>
              <a:tr h="215691">
                <a:tc>
                  <a:txBody>
                    <a:bodyPr/>
                    <a:lstStyle/>
                    <a:p>
                      <a:pPr algn="ctr">
                        <a:lnSpc>
                          <a:spcPct val="100000"/>
                        </a:lnSpc>
                        <a:spcAft>
                          <a:spcPts val="0"/>
                        </a:spcAft>
                      </a:pPr>
                      <a:r>
                        <a:rPr lang="en-US" sz="1200" b="1" dirty="0">
                          <a:solidFill>
                            <a:schemeClr val="tx1"/>
                          </a:solidFill>
                          <a:effectLst/>
                          <a:latin typeface="微软雅黑" panose="020B0503020204020204" pitchFamily="34" charset="-122"/>
                          <a:ea typeface="微软雅黑" panose="020B0503020204020204" pitchFamily="34" charset="-122"/>
                        </a:rPr>
                        <a:t>…</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200" b="1" dirty="0">
                          <a:solidFill>
                            <a:schemeClr val="tx1"/>
                          </a:solidFill>
                          <a:effectLst/>
                          <a:latin typeface="微软雅黑" panose="020B0503020204020204" pitchFamily="34" charset="-122"/>
                          <a:ea typeface="微软雅黑" panose="020B0503020204020204" pitchFamily="34" charset="-122"/>
                        </a:rPr>
                        <a:t>…</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200" b="1" dirty="0">
                          <a:solidFill>
                            <a:schemeClr val="tx1"/>
                          </a:solidFill>
                          <a:effectLst/>
                          <a:latin typeface="微软雅黑" panose="020B0503020204020204" pitchFamily="34" charset="-122"/>
                          <a:ea typeface="微软雅黑" panose="020B0503020204020204" pitchFamily="34" charset="-122"/>
                        </a:rPr>
                        <a:t>…</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59" name="下箭头 58"/>
          <p:cNvSpPr/>
          <p:nvPr/>
        </p:nvSpPr>
        <p:spPr bwMode="auto">
          <a:xfrm>
            <a:off x="7423138" y="3375938"/>
            <a:ext cx="324037" cy="566772"/>
          </a:xfrm>
          <a:prstGeom prst="downArrow">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grpSp>
        <p:nvGrpSpPr>
          <p:cNvPr id="72" name="组合 71"/>
          <p:cNvGrpSpPr/>
          <p:nvPr/>
        </p:nvGrpSpPr>
        <p:grpSpPr>
          <a:xfrm>
            <a:off x="3587391" y="1953579"/>
            <a:ext cx="1644032" cy="1561987"/>
            <a:chOff x="3252601" y="1802855"/>
            <a:chExt cx="2329021" cy="2212784"/>
          </a:xfrm>
        </p:grpSpPr>
        <p:sp>
          <p:nvSpPr>
            <p:cNvPr id="61" name="椭圆 60"/>
            <p:cNvSpPr/>
            <p:nvPr/>
          </p:nvSpPr>
          <p:spPr bwMode="auto">
            <a:xfrm>
              <a:off x="4146774" y="2403830"/>
              <a:ext cx="1080119" cy="936104"/>
            </a:xfrm>
            <a:prstGeom prst="ellipse">
              <a:avLst/>
            </a:prstGeom>
            <a:solidFill>
              <a:srgbClr val="99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400" b="1" i="0" u="none" strike="noStrike" cap="none" normalizeH="0" baseline="0" dirty="0">
                  <a:ln>
                    <a:noFill/>
                  </a:ln>
                  <a:effectLst/>
                  <a:latin typeface="微软雅黑" panose="020B0503020204020204" pitchFamily="34" charset="-122"/>
                  <a:ea typeface="微软雅黑" panose="020B0503020204020204" pitchFamily="34" charset="-122"/>
                </a:rPr>
                <a:t>计算更新</a:t>
              </a:r>
            </a:p>
          </p:txBody>
        </p:sp>
        <p:sp>
          <p:nvSpPr>
            <p:cNvPr id="62" name="直角上箭头 61"/>
            <p:cNvSpPr/>
            <p:nvPr/>
          </p:nvSpPr>
          <p:spPr bwMode="auto">
            <a:xfrm flipH="1">
              <a:off x="4569090" y="3439575"/>
              <a:ext cx="1012532" cy="576064"/>
            </a:xfrm>
            <a:prstGeom prst="bentUpArrow">
              <a:avLst>
                <a:gd name="adj1" fmla="val 25000"/>
                <a:gd name="adj2" fmla="val 37144"/>
                <a:gd name="adj3" fmla="val 42348"/>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63" name="直角上箭头 62"/>
            <p:cNvSpPr/>
            <p:nvPr/>
          </p:nvSpPr>
          <p:spPr bwMode="auto">
            <a:xfrm flipV="1">
              <a:off x="3706033" y="1802855"/>
              <a:ext cx="1196826" cy="576064"/>
            </a:xfrm>
            <a:prstGeom prst="bentUpArrow">
              <a:avLst>
                <a:gd name="adj1" fmla="val 25000"/>
                <a:gd name="adj2" fmla="val 37144"/>
                <a:gd name="adj3" fmla="val 42348"/>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64" name="直角上箭头 63"/>
            <p:cNvSpPr/>
            <p:nvPr/>
          </p:nvSpPr>
          <p:spPr bwMode="auto">
            <a:xfrm flipH="1" flipV="1">
              <a:off x="3252601" y="2877303"/>
              <a:ext cx="906865" cy="468052"/>
            </a:xfrm>
            <a:prstGeom prst="bentUpArrow">
              <a:avLst>
                <a:gd name="adj1" fmla="val 25000"/>
                <a:gd name="adj2" fmla="val 37144"/>
                <a:gd name="adj3" fmla="val 42348"/>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grpSp>
      <p:sp>
        <p:nvSpPr>
          <p:cNvPr id="65" name="矩形 64"/>
          <p:cNvSpPr/>
          <p:nvPr/>
        </p:nvSpPr>
        <p:spPr>
          <a:xfrm>
            <a:off x="1322029" y="1373208"/>
            <a:ext cx="2265364" cy="276999"/>
          </a:xfrm>
          <a:prstGeom prst="rect">
            <a:avLst/>
          </a:prstGeom>
        </p:spPr>
        <p:txBody>
          <a:bodyPr wrap="none">
            <a:spAutoFit/>
          </a:bodyPr>
          <a:lstStyle/>
          <a:p>
            <a:pPr algn="ctr"/>
            <a:r>
              <a:rPr lang="zh-CN" altLang="zh-CN" sz="1200" b="1" dirty="0">
                <a:latin typeface="微软雅黑" panose="020B0503020204020204" pitchFamily="34" charset="-122"/>
                <a:ea typeface="微软雅黑" panose="020B0503020204020204" pitchFamily="34" charset="-122"/>
              </a:rPr>
              <a:t>表</a:t>
            </a:r>
            <a:r>
              <a:rPr lang="en-US" altLang="zh-CN" sz="1200" b="1" dirty="0">
                <a:latin typeface="微软雅黑" panose="020B0503020204020204" pitchFamily="34" charset="-122"/>
                <a:ea typeface="微软雅黑" panose="020B0503020204020204" pitchFamily="34" charset="-122"/>
              </a:rPr>
              <a:t> 4-9(a)  </a:t>
            </a:r>
            <a:r>
              <a:rPr lang="zh-CN" altLang="zh-CN" sz="1200" b="1" dirty="0">
                <a:latin typeface="微软雅黑" panose="020B0503020204020204" pitchFamily="34" charset="-122"/>
                <a:ea typeface="微软雅黑" panose="020B0503020204020204" pitchFamily="34" charset="-122"/>
              </a:rPr>
              <a:t>路由器</a:t>
            </a:r>
            <a:r>
              <a:rPr lang="en-US" altLang="zh-CN" sz="1200" b="1" dirty="0">
                <a:latin typeface="微软雅黑" panose="020B0503020204020204" pitchFamily="34" charset="-122"/>
                <a:ea typeface="微软雅黑" panose="020B0503020204020204" pitchFamily="34" charset="-122"/>
              </a:rPr>
              <a:t> R</a:t>
            </a:r>
            <a:r>
              <a:rPr lang="en-US" altLang="zh-CN" sz="1200" b="1" baseline="-25000" dirty="0">
                <a:latin typeface="微软雅黑" panose="020B0503020204020204" pitchFamily="34" charset="-122"/>
                <a:ea typeface="微软雅黑" panose="020B0503020204020204" pitchFamily="34" charset="-122"/>
              </a:rPr>
              <a:t>6 </a:t>
            </a:r>
            <a:r>
              <a:rPr lang="zh-CN" altLang="zh-CN" sz="1200" b="1" dirty="0">
                <a:latin typeface="微软雅黑" panose="020B0503020204020204" pitchFamily="34" charset="-122"/>
                <a:ea typeface="微软雅黑" panose="020B0503020204020204" pitchFamily="34" charset="-122"/>
              </a:rPr>
              <a:t>的路由表</a:t>
            </a:r>
            <a:endParaRPr lang="zh-CN" altLang="en-US" sz="1200" b="1" dirty="0">
              <a:latin typeface="微软雅黑" panose="020B0503020204020204" pitchFamily="34" charset="-122"/>
              <a:ea typeface="微软雅黑" panose="020B0503020204020204" pitchFamily="34" charset="-122"/>
            </a:endParaRPr>
          </a:p>
        </p:txBody>
      </p:sp>
      <p:graphicFrame>
        <p:nvGraphicFramePr>
          <p:cNvPr id="66" name="表格 65"/>
          <p:cNvGraphicFramePr>
            <a:graphicFrameLocks noGrp="1"/>
          </p:cNvGraphicFramePr>
          <p:nvPr/>
        </p:nvGraphicFramePr>
        <p:xfrm>
          <a:off x="5258087" y="1654923"/>
          <a:ext cx="2948791" cy="942454"/>
        </p:xfrm>
        <a:graphic>
          <a:graphicData uri="http://schemas.openxmlformats.org/drawingml/2006/table">
            <a:tbl>
              <a:tblPr firstRow="1" firstCol="1" lastRow="1" lastCol="1" bandRow="1" bandCol="1">
                <a:tableStyleId>{5C22544A-7EE6-4342-B048-85BDC9FD1C3A}</a:tableStyleId>
              </a:tblPr>
              <a:tblGrid>
                <a:gridCol w="982930">
                  <a:extLst>
                    <a:ext uri="{9D8B030D-6E8A-4147-A177-3AD203B41FA5}">
                      <a16:colId xmlns:a16="http://schemas.microsoft.com/office/drawing/2014/main" val="20000"/>
                    </a:ext>
                  </a:extLst>
                </a:gridCol>
                <a:gridCol w="657750">
                  <a:extLst>
                    <a:ext uri="{9D8B030D-6E8A-4147-A177-3AD203B41FA5}">
                      <a16:colId xmlns:a16="http://schemas.microsoft.com/office/drawing/2014/main" val="20001"/>
                    </a:ext>
                  </a:extLst>
                </a:gridCol>
                <a:gridCol w="1308111">
                  <a:extLst>
                    <a:ext uri="{9D8B030D-6E8A-4147-A177-3AD203B41FA5}">
                      <a16:colId xmlns:a16="http://schemas.microsoft.com/office/drawing/2014/main" val="20002"/>
                    </a:ext>
                  </a:extLst>
                </a:gridCol>
              </a:tblGrid>
              <a:tr h="302141">
                <a:tc>
                  <a:txBody>
                    <a:bodyPr/>
                    <a:lstStyle/>
                    <a:p>
                      <a:pPr algn="ctr">
                        <a:lnSpc>
                          <a:spcPct val="100000"/>
                        </a:lnSpc>
                        <a:spcAft>
                          <a:spcPts val="0"/>
                        </a:spcAft>
                      </a:pPr>
                      <a:r>
                        <a:rPr lang="zh-CN" sz="1200" b="1" dirty="0">
                          <a:solidFill>
                            <a:schemeClr val="bg1"/>
                          </a:solidFill>
                          <a:effectLst/>
                          <a:latin typeface="微软雅黑" panose="020B0503020204020204" pitchFamily="34" charset="-122"/>
                          <a:ea typeface="微软雅黑" panose="020B0503020204020204" pitchFamily="34" charset="-122"/>
                        </a:rPr>
                        <a:t>目的网络</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lnSpc>
                          <a:spcPct val="100000"/>
                        </a:lnSpc>
                        <a:spcAft>
                          <a:spcPts val="0"/>
                        </a:spcAft>
                      </a:pPr>
                      <a:r>
                        <a:rPr lang="zh-CN" sz="1200" b="1" dirty="0">
                          <a:solidFill>
                            <a:schemeClr val="bg1"/>
                          </a:solidFill>
                          <a:effectLst/>
                          <a:latin typeface="微软雅黑" panose="020B0503020204020204" pitchFamily="34" charset="-122"/>
                          <a:ea typeface="微软雅黑" panose="020B0503020204020204" pitchFamily="34" charset="-122"/>
                        </a:rPr>
                        <a:t>距离</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lnSpc>
                          <a:spcPct val="100000"/>
                        </a:lnSpc>
                        <a:spcAft>
                          <a:spcPts val="0"/>
                        </a:spcAft>
                      </a:pPr>
                      <a:r>
                        <a:rPr lang="zh-CN" sz="1200" b="1" dirty="0">
                          <a:solidFill>
                            <a:schemeClr val="bg1"/>
                          </a:solidFill>
                          <a:effectLst/>
                          <a:latin typeface="微软雅黑" panose="020B0503020204020204" pitchFamily="34" charset="-122"/>
                          <a:ea typeface="微软雅黑" panose="020B0503020204020204" pitchFamily="34" charset="-122"/>
                        </a:rPr>
                        <a:t>下一跳路由器</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0"/>
                  </a:ext>
                </a:extLst>
              </a:tr>
              <a:tr h="208931">
                <a:tc>
                  <a:txBody>
                    <a:bodyPr/>
                    <a:lstStyle/>
                    <a:p>
                      <a:pPr algn="ctr">
                        <a:lnSpc>
                          <a:spcPct val="100000"/>
                        </a:lnSpc>
                        <a:spcAft>
                          <a:spcPts val="0"/>
                        </a:spcAft>
                      </a:pPr>
                      <a:r>
                        <a:rPr lang="en-US" sz="1200" b="1" dirty="0">
                          <a:solidFill>
                            <a:schemeClr val="tx1"/>
                          </a:solidFill>
                          <a:effectLst/>
                          <a:latin typeface="微软雅黑" panose="020B0503020204020204" pitchFamily="34" charset="-122"/>
                          <a:ea typeface="微软雅黑" panose="020B0503020204020204" pitchFamily="34" charset="-122"/>
                        </a:rPr>
                        <a:t>Net1</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200" b="1" dirty="0">
                          <a:solidFill>
                            <a:schemeClr val="tx1"/>
                          </a:solidFill>
                          <a:effectLst/>
                          <a:latin typeface="微软雅黑" panose="020B0503020204020204" pitchFamily="34" charset="-122"/>
                          <a:ea typeface="微软雅黑" panose="020B0503020204020204" pitchFamily="34" charset="-122"/>
                        </a:rPr>
                        <a:t>3</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200" b="1">
                          <a:solidFill>
                            <a:schemeClr val="tx1"/>
                          </a:solidFill>
                          <a:effectLst/>
                          <a:latin typeface="微软雅黑" panose="020B0503020204020204" pitchFamily="34" charset="-122"/>
                          <a:ea typeface="微软雅黑" panose="020B0503020204020204" pitchFamily="34" charset="-122"/>
                        </a:rPr>
                        <a:t>R</a:t>
                      </a:r>
                      <a:r>
                        <a:rPr lang="en-US" sz="1200" b="1" baseline="-25000">
                          <a:solidFill>
                            <a:schemeClr val="tx1"/>
                          </a:solidFill>
                          <a:effectLst/>
                          <a:latin typeface="微软雅黑" panose="020B0503020204020204" pitchFamily="34" charset="-122"/>
                          <a:ea typeface="微软雅黑" panose="020B0503020204020204" pitchFamily="34" charset="-122"/>
                        </a:rPr>
                        <a:t>1</a:t>
                      </a:r>
                      <a:endParaRPr lang="zh-CN" sz="1200" b="1">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15691">
                <a:tc>
                  <a:txBody>
                    <a:bodyPr/>
                    <a:lstStyle/>
                    <a:p>
                      <a:pPr algn="ctr">
                        <a:lnSpc>
                          <a:spcPct val="100000"/>
                        </a:lnSpc>
                        <a:spcAft>
                          <a:spcPts val="0"/>
                        </a:spcAft>
                      </a:pPr>
                      <a:r>
                        <a:rPr lang="en-US" sz="1200" b="1" dirty="0">
                          <a:solidFill>
                            <a:schemeClr val="tx1"/>
                          </a:solidFill>
                          <a:effectLst/>
                          <a:latin typeface="微软雅黑" panose="020B0503020204020204" pitchFamily="34" charset="-122"/>
                          <a:ea typeface="微软雅黑" panose="020B0503020204020204" pitchFamily="34" charset="-122"/>
                        </a:rPr>
                        <a:t>Net2</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pPr>
                      <a:r>
                        <a:rPr lang="en-US" sz="1200" b="1" dirty="0">
                          <a:solidFill>
                            <a:schemeClr val="tx1"/>
                          </a:solidFill>
                          <a:effectLst/>
                          <a:latin typeface="微软雅黑" panose="020B0503020204020204" pitchFamily="34" charset="-122"/>
                          <a:ea typeface="微软雅黑" panose="020B0503020204020204" pitchFamily="34" charset="-122"/>
                        </a:rPr>
                        <a:t>4</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pPr>
                      <a:r>
                        <a:rPr lang="en-US" sz="1200" b="1" dirty="0">
                          <a:solidFill>
                            <a:schemeClr val="tx1"/>
                          </a:solidFill>
                          <a:effectLst/>
                          <a:latin typeface="微软雅黑" panose="020B0503020204020204" pitchFamily="34" charset="-122"/>
                          <a:ea typeface="微软雅黑" panose="020B0503020204020204" pitchFamily="34" charset="-122"/>
                        </a:rPr>
                        <a:t>R</a:t>
                      </a:r>
                      <a:r>
                        <a:rPr lang="en-US" sz="1200" b="1" baseline="-25000" dirty="0">
                          <a:solidFill>
                            <a:schemeClr val="tx1"/>
                          </a:solidFill>
                          <a:effectLst/>
                          <a:latin typeface="微软雅黑" panose="020B0503020204020204" pitchFamily="34" charset="-122"/>
                          <a:ea typeface="微软雅黑" panose="020B0503020204020204" pitchFamily="34" charset="-122"/>
                        </a:rPr>
                        <a:t>2</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2"/>
                  </a:ext>
                </a:extLst>
              </a:tr>
              <a:tr h="215691">
                <a:tc>
                  <a:txBody>
                    <a:bodyPr/>
                    <a:lstStyle/>
                    <a:p>
                      <a:pPr algn="ctr">
                        <a:lnSpc>
                          <a:spcPct val="100000"/>
                        </a:lnSpc>
                        <a:spcAft>
                          <a:spcPts val="0"/>
                        </a:spcAft>
                      </a:pPr>
                      <a:r>
                        <a:rPr lang="en-US" sz="1200" b="1" dirty="0">
                          <a:solidFill>
                            <a:schemeClr val="tx1"/>
                          </a:solidFill>
                          <a:effectLst/>
                          <a:latin typeface="微软雅黑" panose="020B0503020204020204" pitchFamily="34" charset="-122"/>
                          <a:ea typeface="微软雅黑" panose="020B0503020204020204" pitchFamily="34" charset="-122"/>
                        </a:rPr>
                        <a:t>Net3</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200" b="1" dirty="0">
                          <a:solidFill>
                            <a:schemeClr val="tx1"/>
                          </a:solidFill>
                          <a:effectLst/>
                          <a:latin typeface="微软雅黑" panose="020B0503020204020204" pitchFamily="34" charset="-122"/>
                          <a:ea typeface="微软雅黑" panose="020B0503020204020204" pitchFamily="34" charset="-122"/>
                        </a:rPr>
                        <a:t>1</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zh-CN" sz="1200" b="1" dirty="0">
                          <a:solidFill>
                            <a:schemeClr val="tx1"/>
                          </a:solidFill>
                          <a:effectLst/>
                          <a:latin typeface="微软雅黑" panose="020B0503020204020204" pitchFamily="34" charset="-122"/>
                          <a:ea typeface="微软雅黑" panose="020B0503020204020204" pitchFamily="34" charset="-122"/>
                        </a:rPr>
                        <a:t>直接交付</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67" name="矩形 66"/>
          <p:cNvSpPr/>
          <p:nvPr/>
        </p:nvSpPr>
        <p:spPr>
          <a:xfrm>
            <a:off x="5437897" y="1373208"/>
            <a:ext cx="2589170" cy="276999"/>
          </a:xfrm>
          <a:prstGeom prst="rect">
            <a:avLst/>
          </a:prstGeom>
        </p:spPr>
        <p:txBody>
          <a:bodyPr wrap="none">
            <a:spAutoFit/>
          </a:bodyPr>
          <a:lstStyle/>
          <a:p>
            <a:pPr algn="ctr"/>
            <a:r>
              <a:rPr lang="zh-CN" altLang="en-US" sz="1200" b="1" dirty="0">
                <a:latin typeface="微软雅黑" panose="020B0503020204020204" pitchFamily="34" charset="-122"/>
                <a:ea typeface="微软雅黑" panose="020B0503020204020204" pitchFamily="34" charset="-122"/>
              </a:rPr>
              <a:t>表 </a:t>
            </a:r>
            <a:r>
              <a:rPr lang="en-US" altLang="zh-CN" sz="1200" b="1" dirty="0">
                <a:latin typeface="微软雅黑" panose="020B0503020204020204" pitchFamily="34" charset="-122"/>
                <a:ea typeface="微软雅黑" panose="020B0503020204020204" pitchFamily="34" charset="-122"/>
              </a:rPr>
              <a:t>4-9(b)  R4 </a:t>
            </a:r>
            <a:r>
              <a:rPr lang="zh-CN" altLang="en-US" sz="1200" b="1" dirty="0">
                <a:latin typeface="微软雅黑" panose="020B0503020204020204" pitchFamily="34" charset="-122"/>
                <a:ea typeface="微软雅黑" panose="020B0503020204020204" pitchFamily="34" charset="-122"/>
              </a:rPr>
              <a:t>发来的路由更新信息</a:t>
            </a:r>
          </a:p>
        </p:txBody>
      </p:sp>
      <p:graphicFrame>
        <p:nvGraphicFramePr>
          <p:cNvPr id="68" name="表格 67"/>
          <p:cNvGraphicFramePr>
            <a:graphicFrameLocks noGrp="1"/>
          </p:cNvGraphicFramePr>
          <p:nvPr/>
        </p:nvGraphicFramePr>
        <p:xfrm>
          <a:off x="5258087" y="3250629"/>
          <a:ext cx="2948791" cy="942454"/>
        </p:xfrm>
        <a:graphic>
          <a:graphicData uri="http://schemas.openxmlformats.org/drawingml/2006/table">
            <a:tbl>
              <a:tblPr firstRow="1" firstCol="1" lastRow="1" lastCol="1" bandRow="1" bandCol="1">
                <a:tableStyleId>{5C22544A-7EE6-4342-B048-85BDC9FD1C3A}</a:tableStyleId>
              </a:tblPr>
              <a:tblGrid>
                <a:gridCol w="982930">
                  <a:extLst>
                    <a:ext uri="{9D8B030D-6E8A-4147-A177-3AD203B41FA5}">
                      <a16:colId xmlns:a16="http://schemas.microsoft.com/office/drawing/2014/main" val="20000"/>
                    </a:ext>
                  </a:extLst>
                </a:gridCol>
                <a:gridCol w="657750">
                  <a:extLst>
                    <a:ext uri="{9D8B030D-6E8A-4147-A177-3AD203B41FA5}">
                      <a16:colId xmlns:a16="http://schemas.microsoft.com/office/drawing/2014/main" val="20001"/>
                    </a:ext>
                  </a:extLst>
                </a:gridCol>
                <a:gridCol w="1308111">
                  <a:extLst>
                    <a:ext uri="{9D8B030D-6E8A-4147-A177-3AD203B41FA5}">
                      <a16:colId xmlns:a16="http://schemas.microsoft.com/office/drawing/2014/main" val="20002"/>
                    </a:ext>
                  </a:extLst>
                </a:gridCol>
              </a:tblGrid>
              <a:tr h="302141">
                <a:tc>
                  <a:txBody>
                    <a:bodyPr/>
                    <a:lstStyle/>
                    <a:p>
                      <a:pPr algn="ctr">
                        <a:lnSpc>
                          <a:spcPct val="100000"/>
                        </a:lnSpc>
                        <a:spcAft>
                          <a:spcPts val="0"/>
                        </a:spcAft>
                      </a:pPr>
                      <a:r>
                        <a:rPr lang="zh-CN" sz="1200" b="1" dirty="0">
                          <a:solidFill>
                            <a:schemeClr val="bg1"/>
                          </a:solidFill>
                          <a:effectLst/>
                          <a:latin typeface="微软雅黑" panose="020B0503020204020204" pitchFamily="34" charset="-122"/>
                          <a:ea typeface="微软雅黑" panose="020B0503020204020204" pitchFamily="34" charset="-122"/>
                        </a:rPr>
                        <a:t>目的网络</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lnSpc>
                          <a:spcPct val="100000"/>
                        </a:lnSpc>
                        <a:spcAft>
                          <a:spcPts val="0"/>
                        </a:spcAft>
                      </a:pPr>
                      <a:r>
                        <a:rPr lang="zh-CN" sz="1200" b="1" dirty="0">
                          <a:solidFill>
                            <a:schemeClr val="bg1"/>
                          </a:solidFill>
                          <a:effectLst/>
                          <a:latin typeface="微软雅黑" panose="020B0503020204020204" pitchFamily="34" charset="-122"/>
                          <a:ea typeface="微软雅黑" panose="020B0503020204020204" pitchFamily="34" charset="-122"/>
                        </a:rPr>
                        <a:t>距离</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lnSpc>
                          <a:spcPct val="100000"/>
                        </a:lnSpc>
                        <a:spcAft>
                          <a:spcPts val="0"/>
                        </a:spcAft>
                      </a:pPr>
                      <a:r>
                        <a:rPr lang="zh-CN" sz="1200" b="1" dirty="0">
                          <a:solidFill>
                            <a:schemeClr val="bg1"/>
                          </a:solidFill>
                          <a:effectLst/>
                          <a:latin typeface="微软雅黑" panose="020B0503020204020204" pitchFamily="34" charset="-122"/>
                          <a:ea typeface="微软雅黑" panose="020B0503020204020204" pitchFamily="34" charset="-122"/>
                        </a:rPr>
                        <a:t>下一跳路由器</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0"/>
                  </a:ext>
                </a:extLst>
              </a:tr>
              <a:tr h="208931">
                <a:tc>
                  <a:txBody>
                    <a:bodyPr/>
                    <a:lstStyle/>
                    <a:p>
                      <a:pPr algn="ctr">
                        <a:lnSpc>
                          <a:spcPct val="100000"/>
                        </a:lnSpc>
                        <a:spcAft>
                          <a:spcPts val="0"/>
                        </a:spcAft>
                      </a:pPr>
                      <a:r>
                        <a:rPr lang="en-US" sz="1200" b="1" dirty="0">
                          <a:solidFill>
                            <a:schemeClr val="tx1"/>
                          </a:solidFill>
                          <a:effectLst/>
                          <a:latin typeface="微软雅黑" panose="020B0503020204020204" pitchFamily="34" charset="-122"/>
                          <a:ea typeface="微软雅黑" panose="020B0503020204020204" pitchFamily="34" charset="-122"/>
                        </a:rPr>
                        <a:t>Net1</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200" b="1">
                          <a:solidFill>
                            <a:schemeClr val="tx1"/>
                          </a:solidFill>
                          <a:effectLst/>
                          <a:latin typeface="微软雅黑" panose="020B0503020204020204" pitchFamily="34" charset="-122"/>
                          <a:ea typeface="微软雅黑" panose="020B0503020204020204" pitchFamily="34" charset="-122"/>
                        </a:rPr>
                        <a:t>4</a:t>
                      </a:r>
                      <a:endParaRPr lang="zh-CN" sz="1200" b="1">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200" b="1" dirty="0">
                          <a:solidFill>
                            <a:schemeClr val="tx1"/>
                          </a:solidFill>
                          <a:effectLst/>
                          <a:latin typeface="微软雅黑" panose="020B0503020204020204" pitchFamily="34" charset="-122"/>
                          <a:ea typeface="微软雅黑" panose="020B0503020204020204" pitchFamily="34" charset="-122"/>
                        </a:rPr>
                        <a:t>R</a:t>
                      </a:r>
                      <a:r>
                        <a:rPr lang="en-US" sz="1200" b="1" baseline="-25000" dirty="0">
                          <a:solidFill>
                            <a:schemeClr val="tx1"/>
                          </a:solidFill>
                          <a:effectLst/>
                          <a:latin typeface="微软雅黑" panose="020B0503020204020204" pitchFamily="34" charset="-122"/>
                          <a:ea typeface="微软雅黑" panose="020B0503020204020204" pitchFamily="34" charset="-122"/>
                        </a:rPr>
                        <a:t>4</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15691">
                <a:tc>
                  <a:txBody>
                    <a:bodyPr/>
                    <a:lstStyle/>
                    <a:p>
                      <a:pPr algn="ctr">
                        <a:lnSpc>
                          <a:spcPct val="100000"/>
                        </a:lnSpc>
                        <a:spcAft>
                          <a:spcPts val="0"/>
                        </a:spcAft>
                      </a:pPr>
                      <a:r>
                        <a:rPr lang="en-US" sz="1200" b="1" dirty="0">
                          <a:solidFill>
                            <a:schemeClr val="tx1"/>
                          </a:solidFill>
                          <a:effectLst/>
                          <a:latin typeface="微软雅黑" panose="020B0503020204020204" pitchFamily="34" charset="-122"/>
                          <a:ea typeface="微软雅黑" panose="020B0503020204020204" pitchFamily="34" charset="-122"/>
                        </a:rPr>
                        <a:t>Net2</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pPr>
                      <a:r>
                        <a:rPr lang="en-US" sz="1200" b="1" dirty="0">
                          <a:solidFill>
                            <a:schemeClr val="tx1"/>
                          </a:solidFill>
                          <a:effectLst/>
                          <a:latin typeface="微软雅黑" panose="020B0503020204020204" pitchFamily="34" charset="-122"/>
                          <a:ea typeface="微软雅黑" panose="020B0503020204020204" pitchFamily="34" charset="-122"/>
                        </a:rPr>
                        <a:t>5</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pPr>
                      <a:r>
                        <a:rPr lang="en-US" sz="1200" b="1" dirty="0">
                          <a:solidFill>
                            <a:schemeClr val="tx1"/>
                          </a:solidFill>
                          <a:effectLst/>
                          <a:latin typeface="微软雅黑" panose="020B0503020204020204" pitchFamily="34" charset="-122"/>
                          <a:ea typeface="微软雅黑" panose="020B0503020204020204" pitchFamily="34" charset="-122"/>
                        </a:rPr>
                        <a:t>R</a:t>
                      </a:r>
                      <a:r>
                        <a:rPr lang="en-US" sz="1200" b="1" baseline="-25000" dirty="0">
                          <a:solidFill>
                            <a:schemeClr val="tx1"/>
                          </a:solidFill>
                          <a:effectLst/>
                          <a:latin typeface="微软雅黑" panose="020B0503020204020204" pitchFamily="34" charset="-122"/>
                          <a:ea typeface="微软雅黑" panose="020B0503020204020204" pitchFamily="34" charset="-122"/>
                        </a:rPr>
                        <a:t>4</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2"/>
                  </a:ext>
                </a:extLst>
              </a:tr>
              <a:tr h="215691">
                <a:tc>
                  <a:txBody>
                    <a:bodyPr/>
                    <a:lstStyle/>
                    <a:p>
                      <a:pPr algn="ctr">
                        <a:lnSpc>
                          <a:spcPct val="100000"/>
                        </a:lnSpc>
                        <a:spcAft>
                          <a:spcPts val="0"/>
                        </a:spcAft>
                      </a:pPr>
                      <a:r>
                        <a:rPr lang="en-US" sz="1200" b="1" dirty="0">
                          <a:solidFill>
                            <a:schemeClr val="tx1"/>
                          </a:solidFill>
                          <a:effectLst/>
                          <a:latin typeface="微软雅黑" panose="020B0503020204020204" pitchFamily="34" charset="-122"/>
                          <a:ea typeface="微软雅黑" panose="020B0503020204020204" pitchFamily="34" charset="-122"/>
                        </a:rPr>
                        <a:t>Net3</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200" b="1" dirty="0">
                          <a:solidFill>
                            <a:schemeClr val="tx1"/>
                          </a:solidFill>
                          <a:effectLst/>
                          <a:latin typeface="微软雅黑" panose="020B0503020204020204" pitchFamily="34" charset="-122"/>
                          <a:ea typeface="微软雅黑" panose="020B0503020204020204" pitchFamily="34" charset="-122"/>
                        </a:rPr>
                        <a:t>2</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200" b="1" dirty="0">
                          <a:solidFill>
                            <a:schemeClr val="tx1"/>
                          </a:solidFill>
                          <a:effectLst/>
                          <a:latin typeface="微软雅黑" panose="020B0503020204020204" pitchFamily="34" charset="-122"/>
                          <a:ea typeface="微软雅黑" panose="020B0503020204020204" pitchFamily="34" charset="-122"/>
                        </a:rPr>
                        <a:t>R</a:t>
                      </a:r>
                      <a:r>
                        <a:rPr lang="en-US" sz="1200" b="1" baseline="-25000" dirty="0">
                          <a:solidFill>
                            <a:schemeClr val="tx1"/>
                          </a:solidFill>
                          <a:effectLst/>
                          <a:latin typeface="微软雅黑" panose="020B0503020204020204" pitchFamily="34" charset="-122"/>
                          <a:ea typeface="微软雅黑" panose="020B0503020204020204" pitchFamily="34" charset="-122"/>
                        </a:rPr>
                        <a:t>4</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69" name="矩形 68"/>
          <p:cNvSpPr/>
          <p:nvPr/>
        </p:nvSpPr>
        <p:spPr>
          <a:xfrm>
            <a:off x="5599800" y="2968914"/>
            <a:ext cx="2265364" cy="276999"/>
          </a:xfrm>
          <a:prstGeom prst="rect">
            <a:avLst/>
          </a:prstGeom>
        </p:spPr>
        <p:txBody>
          <a:bodyPr wrap="none">
            <a:spAutoFit/>
          </a:bodyPr>
          <a:lstStyle/>
          <a:p>
            <a:pPr algn="ctr"/>
            <a:r>
              <a:rPr lang="zh-CN" altLang="en-US" sz="1200" b="1" dirty="0">
                <a:latin typeface="微软雅黑" panose="020B0503020204020204" pitchFamily="34" charset="-122"/>
                <a:ea typeface="微软雅黑" panose="020B0503020204020204" pitchFamily="34" charset="-122"/>
              </a:rPr>
              <a:t>表 </a:t>
            </a:r>
            <a:r>
              <a:rPr lang="en-US" altLang="zh-CN" sz="1200" b="1" dirty="0">
                <a:latin typeface="微软雅黑" panose="020B0503020204020204" pitchFamily="34" charset="-122"/>
                <a:ea typeface="微软雅黑" panose="020B0503020204020204" pitchFamily="34" charset="-122"/>
              </a:rPr>
              <a:t>4-9(c)  </a:t>
            </a:r>
            <a:r>
              <a:rPr lang="zh-CN" altLang="en-US" sz="1200" b="1" dirty="0">
                <a:latin typeface="微软雅黑" panose="020B0503020204020204" pitchFamily="34" charset="-122"/>
                <a:ea typeface="微软雅黑" panose="020B0503020204020204" pitchFamily="34" charset="-122"/>
              </a:rPr>
              <a:t>修改后的表 </a:t>
            </a:r>
            <a:r>
              <a:rPr lang="en-US" altLang="zh-CN" sz="1200" b="1" dirty="0">
                <a:latin typeface="微软雅黑" panose="020B0503020204020204" pitchFamily="34" charset="-122"/>
                <a:ea typeface="微软雅黑" panose="020B0503020204020204" pitchFamily="34" charset="-122"/>
              </a:rPr>
              <a:t>4-9(b)</a:t>
            </a:r>
          </a:p>
        </p:txBody>
      </p:sp>
      <p:graphicFrame>
        <p:nvGraphicFramePr>
          <p:cNvPr id="70" name="表格 69"/>
          <p:cNvGraphicFramePr>
            <a:graphicFrameLocks noGrp="1"/>
          </p:cNvGraphicFramePr>
          <p:nvPr/>
        </p:nvGraphicFramePr>
        <p:xfrm>
          <a:off x="980316" y="3056921"/>
          <a:ext cx="2948791" cy="1158145"/>
        </p:xfrm>
        <a:graphic>
          <a:graphicData uri="http://schemas.openxmlformats.org/drawingml/2006/table">
            <a:tbl>
              <a:tblPr firstRow="1" firstCol="1" lastRow="1" lastCol="1" bandRow="1" bandCol="1">
                <a:tableStyleId>{5C22544A-7EE6-4342-B048-85BDC9FD1C3A}</a:tableStyleId>
              </a:tblPr>
              <a:tblGrid>
                <a:gridCol w="982930">
                  <a:extLst>
                    <a:ext uri="{9D8B030D-6E8A-4147-A177-3AD203B41FA5}">
                      <a16:colId xmlns:a16="http://schemas.microsoft.com/office/drawing/2014/main" val="20000"/>
                    </a:ext>
                  </a:extLst>
                </a:gridCol>
                <a:gridCol w="657750">
                  <a:extLst>
                    <a:ext uri="{9D8B030D-6E8A-4147-A177-3AD203B41FA5}">
                      <a16:colId xmlns:a16="http://schemas.microsoft.com/office/drawing/2014/main" val="20001"/>
                    </a:ext>
                  </a:extLst>
                </a:gridCol>
                <a:gridCol w="1308111">
                  <a:extLst>
                    <a:ext uri="{9D8B030D-6E8A-4147-A177-3AD203B41FA5}">
                      <a16:colId xmlns:a16="http://schemas.microsoft.com/office/drawing/2014/main" val="20002"/>
                    </a:ext>
                  </a:extLst>
                </a:gridCol>
              </a:tblGrid>
              <a:tr h="302141">
                <a:tc>
                  <a:txBody>
                    <a:bodyPr/>
                    <a:lstStyle/>
                    <a:p>
                      <a:pPr algn="ctr">
                        <a:lnSpc>
                          <a:spcPct val="100000"/>
                        </a:lnSpc>
                        <a:spcAft>
                          <a:spcPts val="0"/>
                        </a:spcAft>
                      </a:pPr>
                      <a:r>
                        <a:rPr lang="zh-CN" sz="1200" b="1" dirty="0">
                          <a:solidFill>
                            <a:schemeClr val="bg1"/>
                          </a:solidFill>
                          <a:effectLst/>
                          <a:latin typeface="微软雅黑" panose="020B0503020204020204" pitchFamily="34" charset="-122"/>
                          <a:ea typeface="微软雅黑" panose="020B0503020204020204" pitchFamily="34" charset="-122"/>
                        </a:rPr>
                        <a:t>目的网络</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lnSpc>
                          <a:spcPct val="100000"/>
                        </a:lnSpc>
                        <a:spcAft>
                          <a:spcPts val="0"/>
                        </a:spcAft>
                      </a:pPr>
                      <a:r>
                        <a:rPr lang="zh-CN" sz="1200" b="1" dirty="0">
                          <a:solidFill>
                            <a:schemeClr val="bg1"/>
                          </a:solidFill>
                          <a:effectLst/>
                          <a:latin typeface="微软雅黑" panose="020B0503020204020204" pitchFamily="34" charset="-122"/>
                          <a:ea typeface="微软雅黑" panose="020B0503020204020204" pitchFamily="34" charset="-122"/>
                        </a:rPr>
                        <a:t>距离</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lnSpc>
                          <a:spcPct val="100000"/>
                        </a:lnSpc>
                        <a:spcAft>
                          <a:spcPts val="0"/>
                        </a:spcAft>
                      </a:pPr>
                      <a:r>
                        <a:rPr lang="zh-CN" sz="1200" b="1" dirty="0">
                          <a:solidFill>
                            <a:schemeClr val="bg1"/>
                          </a:solidFill>
                          <a:effectLst/>
                          <a:latin typeface="微软雅黑" panose="020B0503020204020204" pitchFamily="34" charset="-122"/>
                          <a:ea typeface="微软雅黑" panose="020B0503020204020204" pitchFamily="34" charset="-122"/>
                        </a:rPr>
                        <a:t>下一跳路由器</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0"/>
                  </a:ext>
                </a:extLst>
              </a:tr>
              <a:tr h="208931">
                <a:tc>
                  <a:txBody>
                    <a:bodyPr/>
                    <a:lstStyle/>
                    <a:p>
                      <a:pPr algn="ctr">
                        <a:lnSpc>
                          <a:spcPct val="100000"/>
                        </a:lnSpc>
                        <a:spcAft>
                          <a:spcPts val="0"/>
                        </a:spcAft>
                      </a:pPr>
                      <a:r>
                        <a:rPr lang="en-US" sz="1200" b="1" dirty="0">
                          <a:solidFill>
                            <a:schemeClr val="tx1"/>
                          </a:solidFill>
                          <a:effectLst/>
                          <a:latin typeface="微软雅黑" panose="020B0503020204020204" pitchFamily="34" charset="-122"/>
                          <a:ea typeface="微软雅黑" panose="020B0503020204020204" pitchFamily="34" charset="-122"/>
                        </a:rPr>
                        <a:t>Net1</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200" b="1">
                          <a:solidFill>
                            <a:schemeClr val="tx1"/>
                          </a:solidFill>
                          <a:effectLst/>
                          <a:latin typeface="微软雅黑" panose="020B0503020204020204" pitchFamily="34" charset="-122"/>
                          <a:ea typeface="微软雅黑" panose="020B0503020204020204" pitchFamily="34" charset="-122"/>
                        </a:rPr>
                        <a:t>4</a:t>
                      </a:r>
                      <a:endParaRPr lang="zh-CN" sz="1200" b="1">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200" b="1">
                          <a:solidFill>
                            <a:schemeClr val="tx1"/>
                          </a:solidFill>
                          <a:effectLst/>
                          <a:latin typeface="微软雅黑" panose="020B0503020204020204" pitchFamily="34" charset="-122"/>
                          <a:ea typeface="微软雅黑" panose="020B0503020204020204" pitchFamily="34" charset="-122"/>
                        </a:rPr>
                        <a:t>R</a:t>
                      </a:r>
                      <a:r>
                        <a:rPr lang="en-US" sz="1200" b="1" baseline="-25000">
                          <a:solidFill>
                            <a:schemeClr val="tx1"/>
                          </a:solidFill>
                          <a:effectLst/>
                          <a:latin typeface="微软雅黑" panose="020B0503020204020204" pitchFamily="34" charset="-122"/>
                          <a:ea typeface="微软雅黑" panose="020B0503020204020204" pitchFamily="34" charset="-122"/>
                        </a:rPr>
                        <a:t>4</a:t>
                      </a:r>
                      <a:endParaRPr lang="zh-CN" sz="1200" b="1">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15691">
                <a:tc>
                  <a:txBody>
                    <a:bodyPr/>
                    <a:lstStyle/>
                    <a:p>
                      <a:pPr algn="ctr">
                        <a:lnSpc>
                          <a:spcPct val="100000"/>
                        </a:lnSpc>
                        <a:spcAft>
                          <a:spcPts val="0"/>
                        </a:spcAft>
                      </a:pPr>
                      <a:r>
                        <a:rPr lang="en-US" sz="1200" b="1" dirty="0">
                          <a:solidFill>
                            <a:schemeClr val="tx1"/>
                          </a:solidFill>
                          <a:effectLst/>
                          <a:latin typeface="微软雅黑" panose="020B0503020204020204" pitchFamily="34" charset="-122"/>
                          <a:ea typeface="微软雅黑" panose="020B0503020204020204" pitchFamily="34" charset="-122"/>
                        </a:rPr>
                        <a:t>Net2</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pPr>
                      <a:r>
                        <a:rPr lang="en-US" sz="1200" b="1" dirty="0">
                          <a:solidFill>
                            <a:schemeClr val="tx1"/>
                          </a:solidFill>
                          <a:effectLst/>
                          <a:latin typeface="微软雅黑" panose="020B0503020204020204" pitchFamily="34" charset="-122"/>
                          <a:ea typeface="微软雅黑" panose="020B0503020204020204" pitchFamily="34" charset="-122"/>
                        </a:rPr>
                        <a:t>5</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pPr>
                      <a:r>
                        <a:rPr lang="en-US" sz="1200" b="1" dirty="0">
                          <a:solidFill>
                            <a:schemeClr val="tx1"/>
                          </a:solidFill>
                          <a:effectLst/>
                          <a:latin typeface="微软雅黑" panose="020B0503020204020204" pitchFamily="34" charset="-122"/>
                          <a:ea typeface="微软雅黑" panose="020B0503020204020204" pitchFamily="34" charset="-122"/>
                        </a:rPr>
                        <a:t>R</a:t>
                      </a:r>
                      <a:r>
                        <a:rPr lang="en-US" sz="1200" b="1" baseline="-25000" dirty="0">
                          <a:solidFill>
                            <a:schemeClr val="tx1"/>
                          </a:solidFill>
                          <a:effectLst/>
                          <a:latin typeface="微软雅黑" panose="020B0503020204020204" pitchFamily="34" charset="-122"/>
                          <a:ea typeface="微软雅黑" panose="020B0503020204020204" pitchFamily="34" charset="-122"/>
                        </a:rPr>
                        <a:t>4</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2"/>
                  </a:ext>
                </a:extLst>
              </a:tr>
              <a:tr h="215691">
                <a:tc>
                  <a:txBody>
                    <a:bodyPr/>
                    <a:lstStyle/>
                    <a:p>
                      <a:pPr algn="ctr">
                        <a:lnSpc>
                          <a:spcPct val="100000"/>
                        </a:lnSpc>
                        <a:spcAft>
                          <a:spcPts val="0"/>
                        </a:spcAft>
                      </a:pPr>
                      <a:r>
                        <a:rPr lang="en-US" sz="1200" b="1" dirty="0">
                          <a:solidFill>
                            <a:schemeClr val="tx1"/>
                          </a:solidFill>
                          <a:effectLst/>
                          <a:latin typeface="微软雅黑" panose="020B0503020204020204" pitchFamily="34" charset="-122"/>
                          <a:ea typeface="微软雅黑" panose="020B0503020204020204" pitchFamily="34" charset="-122"/>
                        </a:rPr>
                        <a:t>Net3</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200" b="1" dirty="0">
                          <a:solidFill>
                            <a:schemeClr val="tx1"/>
                          </a:solidFill>
                          <a:effectLst/>
                          <a:latin typeface="微软雅黑" panose="020B0503020204020204" pitchFamily="34" charset="-122"/>
                          <a:ea typeface="微软雅黑" panose="020B0503020204020204" pitchFamily="34" charset="-122"/>
                        </a:rPr>
                        <a:t>2</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200" b="1" dirty="0">
                          <a:solidFill>
                            <a:schemeClr val="tx1"/>
                          </a:solidFill>
                          <a:effectLst/>
                          <a:latin typeface="微软雅黑" panose="020B0503020204020204" pitchFamily="34" charset="-122"/>
                          <a:ea typeface="微软雅黑" panose="020B0503020204020204" pitchFamily="34" charset="-122"/>
                        </a:rPr>
                        <a:t>R</a:t>
                      </a:r>
                      <a:r>
                        <a:rPr lang="en-US" sz="1200" b="1" baseline="-25000" dirty="0">
                          <a:solidFill>
                            <a:schemeClr val="tx1"/>
                          </a:solidFill>
                          <a:effectLst/>
                          <a:latin typeface="微软雅黑" panose="020B0503020204020204" pitchFamily="34" charset="-122"/>
                          <a:ea typeface="微软雅黑" panose="020B0503020204020204" pitchFamily="34" charset="-122"/>
                        </a:rPr>
                        <a:t>4</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15691">
                <a:tc>
                  <a:txBody>
                    <a:bodyPr/>
                    <a:lstStyle/>
                    <a:p>
                      <a:pPr algn="ctr">
                        <a:lnSpc>
                          <a:spcPct val="100000"/>
                        </a:lnSpc>
                        <a:spcAft>
                          <a:spcPts val="0"/>
                        </a:spcAft>
                      </a:pPr>
                      <a:r>
                        <a:rPr lang="en-US" sz="1200" b="1" dirty="0">
                          <a:solidFill>
                            <a:schemeClr val="tx1"/>
                          </a:solidFill>
                          <a:effectLst/>
                          <a:latin typeface="微软雅黑" panose="020B0503020204020204" pitchFamily="34" charset="-122"/>
                          <a:ea typeface="微软雅黑" panose="020B0503020204020204" pitchFamily="34" charset="-122"/>
                        </a:rPr>
                        <a:t>…</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pPr>
                      <a:r>
                        <a:rPr lang="en-US" sz="1200" b="1" dirty="0">
                          <a:solidFill>
                            <a:schemeClr val="tx1"/>
                          </a:solidFill>
                          <a:effectLst/>
                          <a:latin typeface="微软雅黑" panose="020B0503020204020204" pitchFamily="34" charset="-122"/>
                          <a:ea typeface="微软雅黑" panose="020B0503020204020204" pitchFamily="34" charset="-122"/>
                        </a:rPr>
                        <a:t>…</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pPr>
                      <a:r>
                        <a:rPr lang="en-US" sz="1200" b="1" dirty="0">
                          <a:solidFill>
                            <a:schemeClr val="tx1"/>
                          </a:solidFill>
                          <a:effectLst/>
                          <a:latin typeface="微软雅黑" panose="020B0503020204020204" pitchFamily="34" charset="-122"/>
                          <a:ea typeface="微软雅黑" panose="020B0503020204020204" pitchFamily="34" charset="-122"/>
                        </a:rPr>
                        <a:t>…</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4"/>
                  </a:ext>
                </a:extLst>
              </a:tr>
            </a:tbl>
          </a:graphicData>
        </a:graphic>
      </p:graphicFrame>
      <p:sp>
        <p:nvSpPr>
          <p:cNvPr id="71" name="矩形 70"/>
          <p:cNvSpPr/>
          <p:nvPr/>
        </p:nvSpPr>
        <p:spPr>
          <a:xfrm>
            <a:off x="840138" y="2775206"/>
            <a:ext cx="2789546" cy="276999"/>
          </a:xfrm>
          <a:prstGeom prst="rect">
            <a:avLst/>
          </a:prstGeom>
        </p:spPr>
        <p:txBody>
          <a:bodyPr wrap="none">
            <a:spAutoFit/>
          </a:bodyPr>
          <a:lstStyle/>
          <a:p>
            <a:pPr algn="ctr"/>
            <a:r>
              <a:rPr lang="zh-CN" altLang="en-US" sz="1200" b="1" dirty="0">
                <a:latin typeface="微软雅黑" panose="020B0503020204020204" pitchFamily="34" charset="-122"/>
                <a:ea typeface="微软雅黑" panose="020B0503020204020204" pitchFamily="34" charset="-122"/>
              </a:rPr>
              <a:t>表 </a:t>
            </a:r>
            <a:r>
              <a:rPr lang="en-US" altLang="zh-CN" sz="1200" b="1" dirty="0">
                <a:latin typeface="微软雅黑" panose="020B0503020204020204" pitchFamily="34" charset="-122"/>
                <a:ea typeface="微软雅黑" panose="020B0503020204020204" pitchFamily="34" charset="-122"/>
              </a:rPr>
              <a:t>4-9(d)  </a:t>
            </a:r>
            <a:r>
              <a:rPr lang="zh-CN" altLang="en-US" sz="1200" b="1" dirty="0">
                <a:latin typeface="微软雅黑" panose="020B0503020204020204" pitchFamily="34" charset="-122"/>
                <a:ea typeface="微软雅黑" panose="020B0503020204020204" pitchFamily="34" charset="-122"/>
              </a:rPr>
              <a:t>路由器 </a:t>
            </a:r>
            <a:r>
              <a:rPr lang="en-US" altLang="zh-CN" sz="1200" b="1" dirty="0">
                <a:latin typeface="微软雅黑" panose="020B0503020204020204" pitchFamily="34" charset="-122"/>
                <a:ea typeface="微软雅黑" panose="020B0503020204020204" pitchFamily="34" charset="-122"/>
              </a:rPr>
              <a:t>R</a:t>
            </a:r>
            <a:r>
              <a:rPr lang="en-US" altLang="zh-CN" sz="1200" b="1" baseline="-25000" dirty="0">
                <a:latin typeface="微软雅黑" panose="020B0503020204020204" pitchFamily="34" charset="-122"/>
                <a:ea typeface="微软雅黑" panose="020B0503020204020204" pitchFamily="34" charset="-122"/>
              </a:rPr>
              <a:t>6 </a:t>
            </a:r>
            <a:r>
              <a:rPr lang="zh-CN" altLang="en-US" sz="1200" b="1" dirty="0">
                <a:latin typeface="微软雅黑" panose="020B0503020204020204" pitchFamily="34" charset="-122"/>
                <a:ea typeface="微软雅黑" panose="020B0503020204020204" pitchFamily="34" charset="-122"/>
              </a:rPr>
              <a:t>更新后的路由表</a:t>
            </a:r>
          </a:p>
        </p:txBody>
      </p:sp>
      <p:sp>
        <p:nvSpPr>
          <p:cNvPr id="73" name="下箭头 72"/>
          <p:cNvSpPr/>
          <p:nvPr/>
        </p:nvSpPr>
        <p:spPr bwMode="auto">
          <a:xfrm>
            <a:off x="6638192" y="2542399"/>
            <a:ext cx="253526" cy="443441"/>
          </a:xfrm>
          <a:prstGeom prst="downArrow">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10"/>
          <p:cNvSpPr>
            <a:spLocks noChangeArrowheads="1"/>
          </p:cNvSpPr>
          <p:nvPr/>
        </p:nvSpPr>
        <p:spPr bwMode="auto">
          <a:xfrm>
            <a:off x="1673794" y="2776342"/>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27" name="Rectangle 11"/>
          <p:cNvSpPr>
            <a:spLocks noChangeArrowheads="1"/>
          </p:cNvSpPr>
          <p:nvPr/>
        </p:nvSpPr>
        <p:spPr bwMode="auto">
          <a:xfrm>
            <a:off x="1673794" y="3184040"/>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28" name="Rectangle 12"/>
          <p:cNvSpPr>
            <a:spLocks noChangeArrowheads="1"/>
          </p:cNvSpPr>
          <p:nvPr/>
        </p:nvSpPr>
        <p:spPr bwMode="auto">
          <a:xfrm>
            <a:off x="1673794" y="3581094"/>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29" name="Rectangle 13"/>
          <p:cNvSpPr>
            <a:spLocks noChangeArrowheads="1"/>
          </p:cNvSpPr>
          <p:nvPr/>
        </p:nvSpPr>
        <p:spPr bwMode="auto">
          <a:xfrm>
            <a:off x="1673794" y="3997902"/>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19" name="Rectangle 9"/>
          <p:cNvSpPr>
            <a:spLocks noChangeArrowheads="1"/>
          </p:cNvSpPr>
          <p:nvPr/>
        </p:nvSpPr>
        <p:spPr bwMode="auto">
          <a:xfrm>
            <a:off x="1673794" y="748013"/>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20" name="Rectangle 10"/>
          <p:cNvSpPr>
            <a:spLocks noChangeArrowheads="1"/>
          </p:cNvSpPr>
          <p:nvPr/>
        </p:nvSpPr>
        <p:spPr bwMode="auto">
          <a:xfrm>
            <a:off x="1673794" y="1164126"/>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21" name="Rectangle 11"/>
          <p:cNvSpPr>
            <a:spLocks noChangeArrowheads="1"/>
          </p:cNvSpPr>
          <p:nvPr/>
        </p:nvSpPr>
        <p:spPr bwMode="auto">
          <a:xfrm>
            <a:off x="1673794" y="1562680"/>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22" name="Rectangle 12"/>
          <p:cNvSpPr>
            <a:spLocks noChangeArrowheads="1"/>
          </p:cNvSpPr>
          <p:nvPr/>
        </p:nvSpPr>
        <p:spPr bwMode="auto">
          <a:xfrm>
            <a:off x="1673794" y="1978022"/>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23" name="Rectangle 13"/>
          <p:cNvSpPr>
            <a:spLocks noChangeArrowheads="1"/>
          </p:cNvSpPr>
          <p:nvPr/>
        </p:nvSpPr>
        <p:spPr bwMode="auto">
          <a:xfrm>
            <a:off x="1673794" y="2376542"/>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24" name="Line 16"/>
          <p:cNvSpPr>
            <a:spLocks noChangeShapeType="1"/>
          </p:cNvSpPr>
          <p:nvPr/>
        </p:nvSpPr>
        <p:spPr bwMode="auto">
          <a:xfrm>
            <a:off x="2421504" y="621706"/>
            <a:ext cx="0" cy="3922862"/>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pPr>
              <a:lnSpc>
                <a:spcPts val="3800"/>
              </a:lnSpc>
            </a:pPr>
            <a:endParaRPr lang="zh-CN" altLang="en-US"/>
          </a:p>
        </p:txBody>
      </p:sp>
      <p:sp>
        <p:nvSpPr>
          <p:cNvPr id="30" name="Rectangle 17"/>
          <p:cNvSpPr>
            <a:spLocks noChangeArrowheads="1"/>
          </p:cNvSpPr>
          <p:nvPr/>
        </p:nvSpPr>
        <p:spPr bwMode="auto">
          <a:xfrm>
            <a:off x="1705542" y="651222"/>
            <a:ext cx="5603173" cy="41960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200"/>
              </a:lnSpc>
            </a:pPr>
            <a:r>
              <a:rPr lang="en-US" altLang="zh-CN" sz="2000" b="1" dirty="0">
                <a:solidFill>
                  <a:schemeClr val="bg1"/>
                </a:solidFill>
                <a:latin typeface="微软雅黑" panose="020B0503020204020204" pitchFamily="34" charset="-122"/>
                <a:ea typeface="微软雅黑" panose="020B0503020204020204" pitchFamily="34" charset="-122"/>
              </a:rPr>
              <a:t>4.1          </a:t>
            </a:r>
            <a:r>
              <a:rPr lang="zh-CN" altLang="en-US" sz="2000" b="1" dirty="0">
                <a:solidFill>
                  <a:schemeClr val="bg1"/>
                </a:solidFill>
                <a:latin typeface="微软雅黑" panose="020B0503020204020204" pitchFamily="34" charset="-122"/>
                <a:ea typeface="微软雅黑" panose="020B0503020204020204" pitchFamily="34" charset="-122"/>
              </a:rPr>
              <a:t>网络层概述</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网络层提供的两种服务**</a:t>
            </a:r>
          </a:p>
          <a:p>
            <a:pPr eaLnBrk="0" hangingPunct="0">
              <a:lnSpc>
                <a:spcPts val="3200"/>
              </a:lnSpc>
            </a:pPr>
            <a:r>
              <a:rPr lang="en-US" altLang="zh-CN" sz="2000" b="1" dirty="0">
                <a:solidFill>
                  <a:schemeClr val="bg1"/>
                </a:solidFill>
                <a:latin typeface="微软雅黑" panose="020B0503020204020204" pitchFamily="34" charset="-122"/>
                <a:ea typeface="微软雅黑" panose="020B0503020204020204" pitchFamily="34" charset="-122"/>
              </a:rPr>
              <a:t>4.2                                        </a:t>
            </a:r>
            <a:r>
              <a:rPr lang="zh-CN" altLang="en-US" sz="2000" b="1" dirty="0">
                <a:solidFill>
                  <a:schemeClr val="bg1"/>
                </a:solidFill>
                <a:latin typeface="微软雅黑" panose="020B0503020204020204" pitchFamily="34" charset="-122"/>
                <a:ea typeface="微软雅黑" panose="020B0503020204020204" pitchFamily="34" charset="-122"/>
              </a:rPr>
              <a:t>网际协议 </a:t>
            </a:r>
            <a:r>
              <a:rPr lang="en-US" altLang="zh-CN" sz="2000" b="1" dirty="0">
                <a:solidFill>
                  <a:schemeClr val="bg1"/>
                </a:solidFill>
                <a:latin typeface="微软雅黑" panose="020B0503020204020204" pitchFamily="34" charset="-122"/>
                <a:ea typeface="微软雅黑" panose="020B0503020204020204" pitchFamily="34" charset="-122"/>
              </a:rPr>
              <a:t>IP</a:t>
            </a:r>
            <a:r>
              <a:rPr lang="zh-CN" altLang="en-US" sz="2000" b="1" dirty="0">
                <a:solidFill>
                  <a:schemeClr val="bg1"/>
                </a:solidFill>
                <a:latin typeface="微软雅黑" panose="020B0503020204020204" pitchFamily="34" charset="-122"/>
                <a:ea typeface="微软雅黑" panose="020B0503020204020204" pitchFamily="34" charset="-122"/>
              </a:rPr>
              <a:t>*****</a:t>
            </a:r>
            <a:endParaRPr lang="en-US" altLang="zh-CN"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200"/>
              </a:lnSpc>
            </a:pPr>
            <a:r>
              <a:rPr lang="en-US" altLang="zh-CN" sz="2000" b="1" dirty="0">
                <a:solidFill>
                  <a:schemeClr val="bg1"/>
                </a:solidFill>
                <a:latin typeface="微软雅黑" panose="020B0503020204020204" pitchFamily="34" charset="-122"/>
                <a:ea typeface="微软雅黑" panose="020B0503020204020204" pitchFamily="34" charset="-122"/>
              </a:rPr>
              <a:t>4.3                             </a:t>
            </a:r>
            <a:r>
              <a:rPr lang="zh-CN" altLang="en-US" sz="2000" b="1" dirty="0">
                <a:solidFill>
                  <a:schemeClr val="bg1"/>
                </a:solidFill>
                <a:latin typeface="微软雅黑" panose="020B0503020204020204" pitchFamily="34" charset="-122"/>
                <a:ea typeface="微软雅黑" panose="020B0503020204020204" pitchFamily="34" charset="-122"/>
              </a:rPr>
              <a:t>划分子网和构造超网***</a:t>
            </a:r>
          </a:p>
          <a:p>
            <a:pPr eaLnBrk="0" hangingPunct="0">
              <a:lnSpc>
                <a:spcPts val="3200"/>
              </a:lnSpc>
            </a:pPr>
            <a:r>
              <a:rPr lang="en-US" altLang="zh-CN" sz="2000" b="1" dirty="0">
                <a:solidFill>
                  <a:schemeClr val="bg1"/>
                </a:solidFill>
                <a:latin typeface="微软雅黑" panose="020B0503020204020204" pitchFamily="34" charset="-122"/>
                <a:ea typeface="微软雅黑" panose="020B0503020204020204" pitchFamily="34" charset="-122"/>
              </a:rPr>
              <a:t>4.4                       </a:t>
            </a:r>
            <a:r>
              <a:rPr lang="zh-CN" altLang="en-US" sz="2000" b="1" dirty="0">
                <a:solidFill>
                  <a:schemeClr val="bg1"/>
                </a:solidFill>
                <a:latin typeface="微软雅黑" panose="020B0503020204020204" pitchFamily="34" charset="-122"/>
                <a:ea typeface="微软雅黑" panose="020B0503020204020204" pitchFamily="34" charset="-122"/>
              </a:rPr>
              <a:t>网际控制报文协议 </a:t>
            </a:r>
            <a:r>
              <a:rPr lang="en-US" altLang="zh-CN" sz="2000" b="1" dirty="0">
                <a:solidFill>
                  <a:schemeClr val="bg1"/>
                </a:solidFill>
                <a:latin typeface="微软雅黑" panose="020B0503020204020204" pitchFamily="34" charset="-122"/>
                <a:ea typeface="微软雅黑" panose="020B0503020204020204" pitchFamily="34" charset="-122"/>
              </a:rPr>
              <a:t>ICMP</a:t>
            </a:r>
            <a:r>
              <a:rPr lang="zh-CN" altLang="en-US" sz="2000" b="1" dirty="0">
                <a:solidFill>
                  <a:schemeClr val="bg1"/>
                </a:solidFill>
                <a:latin typeface="微软雅黑" panose="020B0503020204020204" pitchFamily="34" charset="-122"/>
                <a:ea typeface="微软雅黑" panose="020B0503020204020204" pitchFamily="34" charset="-122"/>
              </a:rPr>
              <a:t>***</a:t>
            </a:r>
            <a:endParaRPr lang="en-US" altLang="zh-CN"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200"/>
              </a:lnSpc>
            </a:pPr>
            <a:r>
              <a:rPr lang="en-US" altLang="zh-CN" sz="2000" b="1" dirty="0">
                <a:solidFill>
                  <a:schemeClr val="bg1"/>
                </a:solidFill>
                <a:latin typeface="微软雅黑" panose="020B0503020204020204" pitchFamily="34" charset="-122"/>
                <a:ea typeface="微软雅黑" panose="020B0503020204020204" pitchFamily="34" charset="-122"/>
              </a:rPr>
              <a:t>4.5                         IPv6</a:t>
            </a:r>
            <a:r>
              <a:rPr lang="zh-CN" altLang="en-US" sz="2000" b="1" dirty="0">
                <a:solidFill>
                  <a:schemeClr val="bg1"/>
                </a:solidFill>
                <a:latin typeface="微软雅黑" panose="020B0503020204020204" pitchFamily="34" charset="-122"/>
                <a:ea typeface="微软雅黑" panose="020B0503020204020204" pitchFamily="34" charset="-122"/>
              </a:rPr>
              <a:t>**</a:t>
            </a:r>
            <a:endParaRPr lang="en-US" altLang="zh-CN"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200"/>
              </a:lnSpc>
            </a:pPr>
            <a:r>
              <a:rPr lang="en-US" altLang="zh-CN" sz="2000" b="1" dirty="0">
                <a:solidFill>
                  <a:schemeClr val="bg1"/>
                </a:solidFill>
                <a:latin typeface="微软雅黑" panose="020B0503020204020204" pitchFamily="34" charset="-122"/>
                <a:ea typeface="微软雅黑" panose="020B0503020204020204" pitchFamily="34" charset="-122"/>
              </a:rPr>
              <a:t>4.6                        </a:t>
            </a:r>
            <a:r>
              <a:rPr lang="zh-CN" altLang="en-US" sz="2000" b="1" dirty="0">
                <a:solidFill>
                  <a:schemeClr val="bg1"/>
                </a:solidFill>
                <a:latin typeface="微软雅黑" panose="020B0503020204020204" pitchFamily="34" charset="-122"/>
                <a:ea typeface="微软雅黑" panose="020B0503020204020204" pitchFamily="34" charset="-122"/>
              </a:rPr>
              <a:t>互联网的路由选择协议****</a:t>
            </a:r>
          </a:p>
          <a:p>
            <a:pPr eaLnBrk="0" hangingPunct="0">
              <a:lnSpc>
                <a:spcPts val="3200"/>
              </a:lnSpc>
            </a:pPr>
            <a:r>
              <a:rPr lang="en-US" altLang="zh-CN" sz="2000" b="1" dirty="0">
                <a:solidFill>
                  <a:schemeClr val="bg1"/>
                </a:solidFill>
                <a:latin typeface="微软雅黑" panose="020B0503020204020204" pitchFamily="34" charset="-122"/>
                <a:ea typeface="微软雅黑" panose="020B0503020204020204" pitchFamily="34" charset="-122"/>
              </a:rPr>
              <a:t>4.7                                                   IP </a:t>
            </a:r>
            <a:r>
              <a:rPr lang="zh-CN" altLang="en-US" sz="2000" b="1" dirty="0">
                <a:solidFill>
                  <a:schemeClr val="bg1"/>
                </a:solidFill>
                <a:latin typeface="微软雅黑" panose="020B0503020204020204" pitchFamily="34" charset="-122"/>
                <a:ea typeface="微软雅黑" panose="020B0503020204020204" pitchFamily="34" charset="-122"/>
              </a:rPr>
              <a:t>多播*</a:t>
            </a:r>
          </a:p>
          <a:p>
            <a:pPr eaLnBrk="0" hangingPunct="0">
              <a:lnSpc>
                <a:spcPts val="3200"/>
              </a:lnSpc>
            </a:pPr>
            <a:r>
              <a:rPr lang="en-US" altLang="zh-CN" sz="2000" b="1" dirty="0">
                <a:solidFill>
                  <a:schemeClr val="bg1"/>
                </a:solidFill>
                <a:latin typeface="微软雅黑" panose="020B0503020204020204" pitchFamily="34" charset="-122"/>
                <a:ea typeface="微软雅黑" panose="020B0503020204020204" pitchFamily="34" charset="-122"/>
              </a:rPr>
              <a:t>4.8     </a:t>
            </a:r>
            <a:r>
              <a:rPr lang="zh-CN" altLang="en-US" sz="2000" b="1" dirty="0">
                <a:solidFill>
                  <a:schemeClr val="bg1"/>
                </a:solidFill>
                <a:latin typeface="微软雅黑" panose="020B0503020204020204" pitchFamily="34" charset="-122"/>
                <a:ea typeface="微软雅黑" panose="020B0503020204020204" pitchFamily="34" charset="-122"/>
              </a:rPr>
              <a:t>虚拟专用网 </a:t>
            </a:r>
            <a:r>
              <a:rPr lang="en-US" altLang="zh-CN" sz="2000" b="1" dirty="0">
                <a:solidFill>
                  <a:schemeClr val="bg1"/>
                </a:solidFill>
                <a:latin typeface="微软雅黑" panose="020B0503020204020204" pitchFamily="34" charset="-122"/>
                <a:ea typeface="微软雅黑" panose="020B0503020204020204" pitchFamily="34" charset="-122"/>
              </a:rPr>
              <a:t>VPN </a:t>
            </a:r>
            <a:r>
              <a:rPr lang="zh-CN" altLang="en-US" sz="2000" b="1" dirty="0">
                <a:solidFill>
                  <a:schemeClr val="bg1"/>
                </a:solidFill>
                <a:latin typeface="微软雅黑" panose="020B0503020204020204" pitchFamily="34" charset="-122"/>
                <a:ea typeface="微软雅黑" panose="020B0503020204020204" pitchFamily="34" charset="-122"/>
              </a:rPr>
              <a:t>和网络地址转换 </a:t>
            </a:r>
            <a:r>
              <a:rPr lang="en-US" altLang="zh-CN" sz="2000" b="1" dirty="0">
                <a:solidFill>
                  <a:schemeClr val="bg1"/>
                </a:solidFill>
                <a:latin typeface="微软雅黑" panose="020B0503020204020204" pitchFamily="34" charset="-122"/>
                <a:ea typeface="微软雅黑" panose="020B0503020204020204" pitchFamily="34" charset="-122"/>
              </a:rPr>
              <a:t>NAT</a:t>
            </a:r>
            <a:r>
              <a:rPr lang="zh-CN" altLang="en-US" sz="2000" b="1" dirty="0">
                <a:solidFill>
                  <a:schemeClr val="bg1"/>
                </a:solidFill>
                <a:latin typeface="微软雅黑" panose="020B0503020204020204" pitchFamily="34" charset="-122"/>
                <a:ea typeface="微软雅黑" panose="020B0503020204020204" pitchFamily="34" charset="-122"/>
              </a:rPr>
              <a:t>**</a:t>
            </a:r>
            <a:endParaRPr lang="en-US" altLang="zh-CN"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200"/>
              </a:lnSpc>
            </a:pPr>
            <a:r>
              <a:rPr lang="en-US" altLang="zh-CN" sz="2000" b="1" dirty="0">
                <a:solidFill>
                  <a:schemeClr val="bg1"/>
                </a:solidFill>
                <a:latin typeface="微软雅黑" panose="020B0503020204020204" pitchFamily="34" charset="-122"/>
                <a:ea typeface="微软雅黑" panose="020B0503020204020204" pitchFamily="34" charset="-122"/>
              </a:rPr>
              <a:t>4.9                  </a:t>
            </a:r>
            <a:r>
              <a:rPr lang="zh-CN" altLang="en-US" sz="2000" b="1" dirty="0">
                <a:solidFill>
                  <a:schemeClr val="bg1"/>
                </a:solidFill>
                <a:latin typeface="微软雅黑" panose="020B0503020204020204" pitchFamily="34" charset="-122"/>
                <a:ea typeface="微软雅黑" panose="020B0503020204020204" pitchFamily="34" charset="-122"/>
              </a:rPr>
              <a:t>多协议标记交换 </a:t>
            </a:r>
            <a:r>
              <a:rPr lang="en-US" altLang="zh-CN" sz="2000" b="1" dirty="0">
                <a:solidFill>
                  <a:schemeClr val="bg1"/>
                </a:solidFill>
                <a:latin typeface="微软雅黑" panose="020B0503020204020204" pitchFamily="34" charset="-122"/>
                <a:ea typeface="微软雅黑" panose="020B0503020204020204" pitchFamily="34" charset="-122"/>
              </a:rPr>
              <a:t>MPLS</a:t>
            </a:r>
            <a:r>
              <a:rPr lang="zh-CN" altLang="en-US" sz="2000" b="1" dirty="0">
                <a:solidFill>
                  <a:schemeClr val="bg1"/>
                </a:solidFill>
                <a:latin typeface="微软雅黑" panose="020B0503020204020204" pitchFamily="34" charset="-122"/>
                <a:ea typeface="微软雅黑" panose="020B0503020204020204" pitchFamily="34" charset="-122"/>
              </a:rPr>
              <a:t>（自学））</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5144" y="1019908"/>
            <a:ext cx="8053712" cy="3323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AutoShape 5"/>
          <p:cNvSpPr>
            <a:spLocks noChangeArrowheads="1"/>
          </p:cNvSpPr>
          <p:nvPr/>
        </p:nvSpPr>
        <p:spPr bwMode="auto">
          <a:xfrm>
            <a:off x="545144" y="611623"/>
            <a:ext cx="8053712"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矩形 3"/>
          <p:cNvSpPr/>
          <p:nvPr/>
        </p:nvSpPr>
        <p:spPr>
          <a:xfrm>
            <a:off x="616085" y="561647"/>
            <a:ext cx="2236510" cy="400110"/>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例</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路由表更新</a:t>
            </a:r>
          </a:p>
        </p:txBody>
      </p:sp>
      <p:grpSp>
        <p:nvGrpSpPr>
          <p:cNvPr id="127" name="Group 20"/>
          <p:cNvGrpSpPr/>
          <p:nvPr/>
        </p:nvGrpSpPr>
        <p:grpSpPr bwMode="auto">
          <a:xfrm>
            <a:off x="977270" y="1172666"/>
            <a:ext cx="6865099" cy="2968515"/>
            <a:chOff x="-451" y="756"/>
            <a:chExt cx="6258" cy="2706"/>
          </a:xfrm>
        </p:grpSpPr>
        <p:sp>
          <p:nvSpPr>
            <p:cNvPr id="128" name="Rectangle 6"/>
            <p:cNvSpPr>
              <a:spLocks noChangeArrowheads="1"/>
            </p:cNvSpPr>
            <p:nvPr/>
          </p:nvSpPr>
          <p:spPr bwMode="auto">
            <a:xfrm>
              <a:off x="37" y="1008"/>
              <a:ext cx="1384" cy="1008"/>
            </a:xfrm>
            <a:prstGeom prst="rect">
              <a:avLst/>
            </a:prstGeom>
            <a:solidFill>
              <a:srgbClr val="99FF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3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Net2	4</a:t>
              </a: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3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Net3	8</a:t>
              </a: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3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Net6	4</a:t>
              </a: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3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Net8	3</a:t>
              </a: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3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Net9	5</a:t>
              </a:r>
            </a:p>
          </p:txBody>
        </p:sp>
        <p:sp>
          <p:nvSpPr>
            <p:cNvPr id="129" name="Rectangle 7"/>
            <p:cNvSpPr>
              <a:spLocks noChangeArrowheads="1"/>
            </p:cNvSpPr>
            <p:nvPr/>
          </p:nvSpPr>
          <p:spPr bwMode="auto">
            <a:xfrm>
              <a:off x="1924" y="1200"/>
              <a:ext cx="1211" cy="1008"/>
            </a:xfrm>
            <a:prstGeom prst="rect">
              <a:avLst/>
            </a:prstGeom>
            <a:solidFill>
              <a:srgbClr val="99FF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3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Net2</a:t>
              </a:r>
              <a:r>
                <a:rPr kumimoji="0" lang="en-US" altLang="zh-CN" sz="1300" b="1" i="0" u="none" strike="noStrike" kern="0" cap="none" spc="0" normalizeH="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  </a:t>
              </a:r>
              <a:r>
                <a:rPr kumimoji="0" lang="en-US" altLang="zh-CN" sz="13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5  C</a:t>
              </a: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3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Net3</a:t>
              </a:r>
              <a:r>
                <a:rPr kumimoji="0" lang="en-US" altLang="zh-CN" sz="1300" b="1" i="0" u="none" strike="noStrike" kern="0" cap="none" spc="0" normalizeH="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  </a:t>
              </a:r>
              <a:r>
                <a:rPr kumimoji="0" lang="en-US" altLang="zh-CN" sz="13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9  C</a:t>
              </a: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3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Net6  5  C</a:t>
              </a: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3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Net8  4  C</a:t>
              </a: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3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Net9</a:t>
              </a:r>
              <a:r>
                <a:rPr kumimoji="0" lang="en-US" altLang="zh-CN" sz="1300" b="1" i="0" u="none" strike="noStrike" kern="0" cap="none" spc="0" normalizeH="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  </a:t>
              </a:r>
              <a:r>
                <a:rPr kumimoji="0" lang="en-US" altLang="zh-CN" sz="13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6  C</a:t>
              </a:r>
            </a:p>
          </p:txBody>
        </p:sp>
        <p:sp>
          <p:nvSpPr>
            <p:cNvPr id="130" name="Rectangle 8"/>
            <p:cNvSpPr>
              <a:spLocks noChangeArrowheads="1"/>
            </p:cNvSpPr>
            <p:nvPr/>
          </p:nvSpPr>
          <p:spPr bwMode="auto">
            <a:xfrm>
              <a:off x="-451" y="2448"/>
              <a:ext cx="2044" cy="1008"/>
            </a:xfrm>
            <a:prstGeom prst="rect">
              <a:avLst/>
            </a:prstGeom>
            <a:solidFill>
              <a:srgbClr val="66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3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Net1	7	A</a:t>
              </a: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3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Net2	2	C</a:t>
              </a: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3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Net6	8	F</a:t>
              </a: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3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Net8	4	E</a:t>
              </a: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3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Net9	4	F</a:t>
              </a:r>
            </a:p>
          </p:txBody>
        </p:sp>
        <p:sp>
          <p:nvSpPr>
            <p:cNvPr id="131" name="Text Box 9"/>
            <p:cNvSpPr txBox="1">
              <a:spLocks noChangeArrowheads="1"/>
            </p:cNvSpPr>
            <p:nvPr/>
          </p:nvSpPr>
          <p:spPr bwMode="auto">
            <a:xfrm>
              <a:off x="329" y="756"/>
              <a:ext cx="1288"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300" b="1"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rPr>
                <a:t>从</a:t>
              </a:r>
              <a:r>
                <a:rPr kumimoji="0" lang="en-US" altLang="zh-CN" sz="1300" b="1"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rPr>
                <a:t>C</a:t>
              </a:r>
              <a:r>
                <a:rPr kumimoji="0" lang="zh-CN" altLang="en-US" sz="1300" b="1"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rPr>
                <a:t>来的</a:t>
              </a:r>
              <a:r>
                <a:rPr kumimoji="0" lang="en-US" altLang="zh-CN" sz="1300" b="1"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rPr>
                <a:t>RIP</a:t>
              </a:r>
              <a:r>
                <a:rPr kumimoji="0" lang="zh-CN" altLang="en-US" sz="1300" b="1"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rPr>
                <a:t>报文</a:t>
              </a:r>
            </a:p>
          </p:txBody>
        </p:sp>
        <p:sp>
          <p:nvSpPr>
            <p:cNvPr id="132" name="Text Box 10"/>
            <p:cNvSpPr txBox="1">
              <a:spLocks noChangeArrowheads="1"/>
            </p:cNvSpPr>
            <p:nvPr/>
          </p:nvSpPr>
          <p:spPr bwMode="auto">
            <a:xfrm>
              <a:off x="1758" y="768"/>
              <a:ext cx="1288" cy="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00" b="1"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rPr>
                <a:t>增加跳数以后</a:t>
              </a: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00" b="1"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rPr>
                <a:t>从</a:t>
              </a:r>
              <a:r>
                <a:rPr kumimoji="0" lang="en-US" altLang="zh-CN" sz="1300" b="1"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rPr>
                <a:t>C</a:t>
              </a:r>
              <a:r>
                <a:rPr kumimoji="0" lang="zh-CN" altLang="en-US" sz="1300" b="1"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rPr>
                <a:t>来的</a:t>
              </a:r>
              <a:r>
                <a:rPr kumimoji="0" lang="en-US" altLang="zh-CN" sz="1300" b="1"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rPr>
                <a:t>RIP</a:t>
              </a:r>
              <a:r>
                <a:rPr kumimoji="0" lang="zh-CN" altLang="en-US" sz="1300" b="1"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rPr>
                <a:t>报文</a:t>
              </a:r>
            </a:p>
          </p:txBody>
        </p:sp>
        <p:sp>
          <p:nvSpPr>
            <p:cNvPr id="133" name="Text Box 11"/>
            <p:cNvSpPr txBox="1">
              <a:spLocks noChangeArrowheads="1"/>
            </p:cNvSpPr>
            <p:nvPr/>
          </p:nvSpPr>
          <p:spPr bwMode="auto">
            <a:xfrm>
              <a:off x="549" y="2198"/>
              <a:ext cx="776"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300" b="1" i="0" u="none" strike="noStrike" kern="0" cap="none" spc="0" normalizeH="0" baseline="0" noProof="0" dirty="0">
                  <a:ln>
                    <a:noFill/>
                  </a:ln>
                  <a:solidFill>
                    <a:srgbClr val="CC00CC"/>
                  </a:solidFill>
                  <a:effectLst/>
                  <a:uLnTx/>
                  <a:uFillTx/>
                  <a:latin typeface="微软雅黑" panose="020B0503020204020204" pitchFamily="34" charset="-122"/>
                  <a:ea typeface="微软雅黑" panose="020B0503020204020204" pitchFamily="34" charset="-122"/>
                </a:rPr>
                <a:t>旧路由表</a:t>
              </a:r>
            </a:p>
          </p:txBody>
        </p:sp>
        <p:sp>
          <p:nvSpPr>
            <p:cNvPr id="134" name="Rectangle 12"/>
            <p:cNvSpPr>
              <a:spLocks noChangeArrowheads="1"/>
            </p:cNvSpPr>
            <p:nvPr/>
          </p:nvSpPr>
          <p:spPr bwMode="auto">
            <a:xfrm>
              <a:off x="1881" y="2544"/>
              <a:ext cx="1104" cy="384"/>
            </a:xfrm>
            <a:prstGeom prst="rect">
              <a:avLst/>
            </a:prstGeom>
            <a:solidFill>
              <a:srgbClr val="00FF99"/>
            </a:solidFill>
            <a:ln w="9525">
              <a:solidFill>
                <a:srgbClr val="000000"/>
              </a:solidFill>
              <a:miter lim="800000"/>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3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更新算法</a:t>
              </a:r>
            </a:p>
          </p:txBody>
        </p:sp>
        <p:sp>
          <p:nvSpPr>
            <p:cNvPr id="135" name="Rectangle 13"/>
            <p:cNvSpPr>
              <a:spLocks noChangeArrowheads="1"/>
            </p:cNvSpPr>
            <p:nvPr/>
          </p:nvSpPr>
          <p:spPr bwMode="auto">
            <a:xfrm>
              <a:off x="3321" y="2310"/>
              <a:ext cx="2016" cy="1152"/>
            </a:xfrm>
            <a:prstGeom prst="rect">
              <a:avLst/>
            </a:prstGeom>
            <a:solidFill>
              <a:srgbClr val="0000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3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Net1	7	A</a:t>
              </a: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3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Net2	5	C</a:t>
              </a: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3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Net3	9	C</a:t>
              </a: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3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Net6	5	C</a:t>
              </a: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3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Net8	4	E</a:t>
              </a: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3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Net9	4	F</a:t>
              </a:r>
            </a:p>
          </p:txBody>
        </p:sp>
        <p:sp>
          <p:nvSpPr>
            <p:cNvPr id="136" name="Text Box 14"/>
            <p:cNvSpPr txBox="1">
              <a:spLocks noChangeArrowheads="1"/>
            </p:cNvSpPr>
            <p:nvPr/>
          </p:nvSpPr>
          <p:spPr bwMode="auto">
            <a:xfrm>
              <a:off x="4011" y="2076"/>
              <a:ext cx="776"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300" b="1" i="0" u="none" strike="noStrike" kern="0" cap="none" spc="0" normalizeH="0" baseline="0" noProof="0" dirty="0">
                  <a:ln>
                    <a:noFill/>
                  </a:ln>
                  <a:solidFill>
                    <a:srgbClr val="CC00CC"/>
                  </a:solidFill>
                  <a:effectLst/>
                  <a:uLnTx/>
                  <a:uFillTx/>
                  <a:latin typeface="微软雅黑" panose="020B0503020204020204" pitchFamily="34" charset="-122"/>
                  <a:ea typeface="微软雅黑" panose="020B0503020204020204" pitchFamily="34" charset="-122"/>
                </a:rPr>
                <a:t>新路由表</a:t>
              </a:r>
            </a:p>
          </p:txBody>
        </p:sp>
        <p:sp>
          <p:nvSpPr>
            <p:cNvPr id="137" name="AutoShape 15"/>
            <p:cNvSpPr>
              <a:spLocks noChangeArrowheads="1"/>
            </p:cNvSpPr>
            <p:nvPr/>
          </p:nvSpPr>
          <p:spPr bwMode="auto">
            <a:xfrm>
              <a:off x="1641" y="2688"/>
              <a:ext cx="192" cy="144"/>
            </a:xfrm>
            <a:prstGeom prst="rightArrow">
              <a:avLst>
                <a:gd name="adj1" fmla="val 50000"/>
                <a:gd name="adj2" fmla="val 33333"/>
              </a:avLst>
            </a:prstGeom>
            <a:solidFill>
              <a:srgbClr val="FF99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138" name="AutoShape 16"/>
            <p:cNvSpPr>
              <a:spLocks noChangeArrowheads="1"/>
            </p:cNvSpPr>
            <p:nvPr/>
          </p:nvSpPr>
          <p:spPr bwMode="auto">
            <a:xfrm>
              <a:off x="3081" y="2688"/>
              <a:ext cx="192" cy="144"/>
            </a:xfrm>
            <a:prstGeom prst="rightArrow">
              <a:avLst>
                <a:gd name="adj1" fmla="val 50000"/>
                <a:gd name="adj2" fmla="val 33333"/>
              </a:avLst>
            </a:prstGeom>
            <a:solidFill>
              <a:srgbClr val="FF99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139" name="AutoShape 17"/>
            <p:cNvSpPr>
              <a:spLocks noChangeArrowheads="1"/>
            </p:cNvSpPr>
            <p:nvPr/>
          </p:nvSpPr>
          <p:spPr bwMode="auto">
            <a:xfrm>
              <a:off x="2361" y="2304"/>
              <a:ext cx="144" cy="192"/>
            </a:xfrm>
            <a:prstGeom prst="downArrow">
              <a:avLst>
                <a:gd name="adj1" fmla="val 50000"/>
                <a:gd name="adj2" fmla="val 33333"/>
              </a:avLst>
            </a:prstGeom>
            <a:solidFill>
              <a:srgbClr val="FF99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140" name="AutoShape 18"/>
            <p:cNvSpPr>
              <a:spLocks noChangeArrowheads="1"/>
            </p:cNvSpPr>
            <p:nvPr/>
          </p:nvSpPr>
          <p:spPr bwMode="auto">
            <a:xfrm>
              <a:off x="1497" y="1584"/>
              <a:ext cx="384" cy="144"/>
            </a:xfrm>
            <a:prstGeom prst="rightArrow">
              <a:avLst>
                <a:gd name="adj1" fmla="val 50000"/>
                <a:gd name="adj2" fmla="val 66667"/>
              </a:avLst>
            </a:prstGeom>
            <a:solidFill>
              <a:srgbClr val="FF99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300" b="1"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141" name="Rectangle 19"/>
            <p:cNvSpPr>
              <a:spLocks noChangeArrowheads="1"/>
            </p:cNvSpPr>
            <p:nvPr/>
          </p:nvSpPr>
          <p:spPr bwMode="auto">
            <a:xfrm>
              <a:off x="3177" y="786"/>
              <a:ext cx="2630" cy="123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ct val="20000"/>
                </a:spcBef>
                <a:spcAft>
                  <a:spcPts val="0"/>
                </a:spcAft>
                <a:buClrTx/>
                <a:buSzTx/>
                <a:buFontTx/>
                <a:buNone/>
                <a:defRPr/>
              </a:pPr>
              <a:r>
                <a:rPr kumimoji="0" lang="en-US" altLang="zh-CN" sz="12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Net1: </a:t>
              </a:r>
              <a:r>
                <a:rPr kumimoji="0" lang="zh-CN" altLang="en-US" sz="12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没有新信息，不变</a:t>
              </a:r>
            </a:p>
            <a:p>
              <a:pPr marL="0" marR="0" lvl="0" indent="0" defTabSz="914400" eaLnBrk="1" fontAlgn="auto" latinLnBrk="0" hangingPunct="1">
                <a:lnSpc>
                  <a:spcPct val="100000"/>
                </a:lnSpc>
                <a:spcBef>
                  <a:spcPct val="20000"/>
                </a:spcBef>
                <a:spcAft>
                  <a:spcPts val="0"/>
                </a:spcAft>
                <a:buClrTx/>
                <a:buSzTx/>
                <a:buFontTx/>
                <a:buNone/>
                <a:defRPr/>
              </a:pPr>
              <a:r>
                <a:rPr kumimoji="0" lang="en-US" altLang="zh-CN" sz="12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Net2: </a:t>
              </a:r>
              <a:r>
                <a:rPr kumimoji="0" lang="zh-CN" altLang="en-US" sz="12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相同的下一跳，替换</a:t>
              </a:r>
            </a:p>
            <a:p>
              <a:pPr marL="0" marR="0" lvl="0" indent="0" defTabSz="914400" eaLnBrk="1" fontAlgn="auto" latinLnBrk="0" hangingPunct="1">
                <a:lnSpc>
                  <a:spcPct val="100000"/>
                </a:lnSpc>
                <a:spcBef>
                  <a:spcPct val="20000"/>
                </a:spcBef>
                <a:spcAft>
                  <a:spcPts val="0"/>
                </a:spcAft>
                <a:buClrTx/>
                <a:buSzTx/>
                <a:buFontTx/>
                <a:buNone/>
                <a:defRPr/>
              </a:pPr>
              <a:r>
                <a:rPr kumimoji="0" lang="en-US" altLang="zh-CN" sz="12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Net3: </a:t>
              </a:r>
              <a:r>
                <a:rPr kumimoji="0" lang="zh-CN" altLang="en-US" sz="12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一条新路由，增加</a:t>
              </a:r>
            </a:p>
            <a:p>
              <a:pPr marL="0" marR="0" lvl="0" indent="0" defTabSz="914400" eaLnBrk="1" fontAlgn="auto" latinLnBrk="0" hangingPunct="1">
                <a:lnSpc>
                  <a:spcPct val="100000"/>
                </a:lnSpc>
                <a:spcBef>
                  <a:spcPct val="20000"/>
                </a:spcBef>
                <a:spcAft>
                  <a:spcPts val="0"/>
                </a:spcAft>
                <a:buClrTx/>
                <a:buSzTx/>
                <a:buFontTx/>
                <a:buNone/>
                <a:defRPr/>
              </a:pPr>
              <a:r>
                <a:rPr kumimoji="0" lang="en-US" altLang="zh-CN" sz="12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Net6: </a:t>
              </a:r>
              <a:r>
                <a:rPr kumimoji="0" lang="zh-CN" altLang="en-US" sz="12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不同的下一跳，新跳数小，替换</a:t>
              </a:r>
            </a:p>
            <a:p>
              <a:pPr marL="0" marR="0" lvl="0" indent="0" defTabSz="914400" eaLnBrk="1" fontAlgn="auto" latinLnBrk="0" hangingPunct="1">
                <a:lnSpc>
                  <a:spcPct val="100000"/>
                </a:lnSpc>
                <a:spcBef>
                  <a:spcPct val="20000"/>
                </a:spcBef>
                <a:spcAft>
                  <a:spcPts val="0"/>
                </a:spcAft>
                <a:buClrTx/>
                <a:buSzTx/>
                <a:buFontTx/>
                <a:buNone/>
                <a:defRPr/>
              </a:pPr>
              <a:r>
                <a:rPr kumimoji="0" lang="en-US" altLang="zh-CN" sz="12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Net8: </a:t>
              </a:r>
              <a:r>
                <a:rPr kumimoji="0" lang="zh-CN" altLang="en-US" sz="12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不同的下一跳，跳数相同，不变</a:t>
              </a:r>
            </a:p>
            <a:p>
              <a:pPr marL="0" marR="0" lvl="0" indent="0" defTabSz="914400" eaLnBrk="1" fontAlgn="auto" latinLnBrk="0" hangingPunct="1">
                <a:lnSpc>
                  <a:spcPct val="100000"/>
                </a:lnSpc>
                <a:spcBef>
                  <a:spcPct val="20000"/>
                </a:spcBef>
                <a:spcAft>
                  <a:spcPts val="0"/>
                </a:spcAft>
                <a:buClrTx/>
                <a:buSzTx/>
                <a:buFontTx/>
                <a:buNone/>
                <a:defRPr/>
              </a:pPr>
              <a:r>
                <a:rPr kumimoji="0" lang="en-US" altLang="zh-CN" sz="12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Net9: </a:t>
              </a:r>
              <a:r>
                <a:rPr kumimoji="0" lang="zh-CN" altLang="en-US" sz="1200" b="1" i="0" u="none" strike="noStrike" kern="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rPr>
                <a:t>不同的下一跳，新跳数大，不变</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4" y="660382"/>
            <a:ext cx="8053711"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601614"/>
            <a:ext cx="2234907" cy="400110"/>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RIP </a:t>
            </a:r>
            <a:r>
              <a:rPr lang="zh-CN" altLang="en-US" sz="2000" b="1" dirty="0">
                <a:latin typeface="微软雅黑" panose="020B0503020204020204" pitchFamily="34" charset="-122"/>
                <a:ea typeface="微软雅黑" panose="020B0503020204020204" pitchFamily="34" charset="-122"/>
              </a:rPr>
              <a:t>协议的优缺点</a:t>
            </a:r>
          </a:p>
        </p:txBody>
      </p:sp>
      <p:sp>
        <p:nvSpPr>
          <p:cNvPr id="4" name="矩形 3"/>
          <p:cNvSpPr/>
          <p:nvPr/>
        </p:nvSpPr>
        <p:spPr>
          <a:xfrm>
            <a:off x="545144" y="923606"/>
            <a:ext cx="8115279" cy="3901068"/>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优点：</a:t>
            </a:r>
          </a:p>
          <a:p>
            <a:pPr marL="624205"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实现简单，开销较小。</a:t>
            </a: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缺点：</a:t>
            </a:r>
          </a:p>
          <a:p>
            <a:pPr marL="624205" indent="-342900">
              <a:lnSpc>
                <a:spcPts val="3300"/>
              </a:lnSpc>
              <a:buClr>
                <a:srgbClr val="7030A0"/>
              </a:buClr>
              <a:buFont typeface="+mj-lt"/>
              <a:buAutoNum type="arabicPeriod"/>
            </a:pPr>
            <a:r>
              <a:rPr lang="en-US" altLang="zh-CN" sz="2000" b="1" dirty="0">
                <a:latin typeface="微软雅黑" panose="020B0503020204020204" pitchFamily="34" charset="-122"/>
                <a:ea typeface="微软雅黑" panose="020B0503020204020204" pitchFamily="34" charset="-122"/>
              </a:rPr>
              <a:t>RIP </a:t>
            </a:r>
            <a:r>
              <a:rPr lang="zh-CN" altLang="en-US" sz="2000" b="1" dirty="0">
                <a:latin typeface="微软雅黑" panose="020B0503020204020204" pitchFamily="34" charset="-122"/>
                <a:ea typeface="微软雅黑" panose="020B0503020204020204" pitchFamily="34" charset="-122"/>
              </a:rPr>
              <a:t>限制了网络的规模，它能使用的最大距离为 </a:t>
            </a:r>
            <a:r>
              <a:rPr lang="en-US" altLang="zh-CN" sz="2000" b="1" dirty="0">
                <a:solidFill>
                  <a:srgbClr val="FF0000"/>
                </a:solidFill>
                <a:latin typeface="微软雅黑" panose="020B0503020204020204" pitchFamily="34" charset="-122"/>
                <a:ea typeface="微软雅黑" panose="020B0503020204020204" pitchFamily="34" charset="-122"/>
              </a:rPr>
              <a:t>15</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16 </a:t>
            </a:r>
            <a:r>
              <a:rPr lang="zh-CN" altLang="en-US" sz="2000" b="1" dirty="0">
                <a:latin typeface="微软雅黑" panose="020B0503020204020204" pitchFamily="34" charset="-122"/>
                <a:ea typeface="微软雅黑" panose="020B0503020204020204" pitchFamily="34" charset="-122"/>
              </a:rPr>
              <a:t>表示不可达）。</a:t>
            </a:r>
          </a:p>
          <a:p>
            <a:pPr marL="624205"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路由器之间交换的路由信息是路由器中的</a:t>
            </a:r>
            <a:r>
              <a:rPr lang="zh-CN" altLang="en-US" sz="2000" b="1" dirty="0">
                <a:solidFill>
                  <a:srgbClr val="FF0000"/>
                </a:solidFill>
                <a:latin typeface="微软雅黑" panose="020B0503020204020204" pitchFamily="34" charset="-122"/>
                <a:ea typeface="微软雅黑" panose="020B0503020204020204" pitchFamily="34" charset="-122"/>
              </a:rPr>
              <a:t>完整路由表</a:t>
            </a:r>
            <a:r>
              <a:rPr lang="zh-CN" altLang="en-US" sz="2000" b="1" dirty="0">
                <a:latin typeface="微软雅黑" panose="020B0503020204020204" pitchFamily="34" charset="-122"/>
                <a:ea typeface="微软雅黑" panose="020B0503020204020204" pitchFamily="34" charset="-122"/>
              </a:rPr>
              <a:t>，因而随着网络规模的扩大，开销也就增加。 </a:t>
            </a:r>
          </a:p>
          <a:p>
            <a:pPr marL="624205"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坏消息传播得慢</a:t>
            </a:r>
            <a:r>
              <a:rPr lang="zh-CN" altLang="en-US" sz="2000" b="1">
                <a:latin typeface="微软雅黑" panose="020B0503020204020204" pitchFamily="34" charset="-122"/>
                <a:ea typeface="微软雅黑" panose="020B0503020204020204" pitchFamily="34" charset="-122"/>
              </a:rPr>
              <a:t>”，网络出故障的传播时间较长，使</a:t>
            </a:r>
            <a:r>
              <a:rPr lang="zh-CN" altLang="en-US" sz="2000" b="1" dirty="0">
                <a:latin typeface="微软雅黑" panose="020B0503020204020204" pitchFamily="34" charset="-122"/>
                <a:ea typeface="微软雅黑" panose="020B0503020204020204" pitchFamily="34" charset="-122"/>
              </a:rPr>
              <a:t>更新过程的收敛时间过</a:t>
            </a:r>
            <a:r>
              <a:rPr lang="zh-CN" altLang="en-US" sz="2000" b="1">
                <a:latin typeface="微软雅黑" panose="020B0503020204020204" pitchFamily="34" charset="-122"/>
                <a:ea typeface="微软雅黑" panose="020B0503020204020204" pitchFamily="34" charset="-122"/>
              </a:rPr>
              <a:t>长。（好消息传播的快）</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圆角矩形 129"/>
          <p:cNvSpPr/>
          <p:nvPr/>
        </p:nvSpPr>
        <p:spPr>
          <a:xfrm>
            <a:off x="545144" y="615462"/>
            <a:ext cx="8053712" cy="372812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Line 2"/>
          <p:cNvSpPr>
            <a:spLocks noChangeShapeType="1"/>
          </p:cNvSpPr>
          <p:nvPr/>
        </p:nvSpPr>
        <p:spPr bwMode="auto">
          <a:xfrm>
            <a:off x="2416723" y="1233220"/>
            <a:ext cx="429724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pic>
        <p:nvPicPr>
          <p:cNvPr id="6" name="Picture 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7028" y="1137872"/>
            <a:ext cx="483796" cy="20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 name="Text Box 4"/>
          <p:cNvSpPr txBox="1">
            <a:spLocks noChangeArrowheads="1"/>
          </p:cNvSpPr>
          <p:nvPr/>
        </p:nvSpPr>
        <p:spPr bwMode="auto">
          <a:xfrm>
            <a:off x="5578787" y="1290624"/>
            <a:ext cx="370614"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00" b="1">
                <a:solidFill>
                  <a:srgbClr val="0000FF"/>
                </a:solidFill>
                <a:latin typeface="微软雅黑" panose="020B0503020204020204" pitchFamily="34" charset="-122"/>
                <a:ea typeface="微软雅黑" panose="020B0503020204020204" pitchFamily="34" charset="-122"/>
              </a:rPr>
              <a:t>R</a:t>
            </a:r>
            <a:r>
              <a:rPr kumimoji="1" lang="en-US" altLang="zh-CN" sz="1300" b="1" baseline="-25000">
                <a:solidFill>
                  <a:srgbClr val="0000FF"/>
                </a:solidFill>
                <a:latin typeface="微软雅黑" panose="020B0503020204020204" pitchFamily="34" charset="-122"/>
                <a:ea typeface="微软雅黑" panose="020B0503020204020204" pitchFamily="34" charset="-122"/>
              </a:rPr>
              <a:t>2</a:t>
            </a:r>
            <a:endParaRPr kumimoji="1" lang="en-US" altLang="zh-CN" sz="1300" b="1">
              <a:solidFill>
                <a:srgbClr val="0000FF"/>
              </a:solidFill>
              <a:latin typeface="微软雅黑" panose="020B0503020204020204" pitchFamily="34" charset="-122"/>
              <a:ea typeface="微软雅黑" panose="020B0503020204020204" pitchFamily="34" charset="-122"/>
            </a:endParaRPr>
          </a:p>
        </p:txBody>
      </p:sp>
      <p:sp>
        <p:nvSpPr>
          <p:cNvPr id="8" name="Text Box 5"/>
          <p:cNvSpPr txBox="1">
            <a:spLocks noChangeArrowheads="1"/>
          </p:cNvSpPr>
          <p:nvPr/>
        </p:nvSpPr>
        <p:spPr bwMode="auto">
          <a:xfrm>
            <a:off x="3190375" y="1290624"/>
            <a:ext cx="370614"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00" b="1" dirty="0">
                <a:solidFill>
                  <a:srgbClr val="0000FF"/>
                </a:solidFill>
                <a:latin typeface="微软雅黑" panose="020B0503020204020204" pitchFamily="34" charset="-122"/>
                <a:ea typeface="微软雅黑" panose="020B0503020204020204" pitchFamily="34" charset="-122"/>
              </a:rPr>
              <a:t>R</a:t>
            </a:r>
            <a:r>
              <a:rPr kumimoji="1" lang="en-US" altLang="zh-CN" sz="1300" b="1" baseline="-25000" dirty="0">
                <a:solidFill>
                  <a:srgbClr val="0000FF"/>
                </a:solidFill>
                <a:latin typeface="微软雅黑" panose="020B0503020204020204" pitchFamily="34" charset="-122"/>
                <a:ea typeface="微软雅黑" panose="020B0503020204020204" pitchFamily="34" charset="-122"/>
              </a:rPr>
              <a:t>1</a:t>
            </a:r>
            <a:endParaRPr kumimoji="1" lang="en-US" altLang="zh-CN" sz="1300" b="1" dirty="0">
              <a:solidFill>
                <a:srgbClr val="0000FF"/>
              </a:solidFill>
              <a:latin typeface="微软雅黑" panose="020B0503020204020204" pitchFamily="34" charset="-122"/>
              <a:ea typeface="微软雅黑" panose="020B0503020204020204" pitchFamily="34" charset="-122"/>
            </a:endParaRPr>
          </a:p>
        </p:txBody>
      </p:sp>
      <p:pic>
        <p:nvPicPr>
          <p:cNvPr id="9"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4387" y="1137872"/>
            <a:ext cx="484850" cy="20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0" name="Group 7"/>
          <p:cNvGrpSpPr/>
          <p:nvPr/>
        </p:nvGrpSpPr>
        <p:grpSpPr bwMode="auto">
          <a:xfrm>
            <a:off x="1793796" y="968580"/>
            <a:ext cx="783138" cy="526362"/>
            <a:chOff x="4830" y="1752"/>
            <a:chExt cx="667" cy="477"/>
          </a:xfrm>
          <a:solidFill>
            <a:srgbClr val="00FFFF"/>
          </a:solidFill>
        </p:grpSpPr>
        <p:grpSp>
          <p:nvGrpSpPr>
            <p:cNvPr id="11" name="Group 8"/>
            <p:cNvGrpSpPr/>
            <p:nvPr/>
          </p:nvGrpSpPr>
          <p:grpSpPr bwMode="auto">
            <a:xfrm>
              <a:off x="4830" y="1752"/>
              <a:ext cx="667" cy="477"/>
              <a:chOff x="2949" y="196"/>
              <a:chExt cx="941" cy="598"/>
            </a:xfrm>
            <a:grpFill/>
          </p:grpSpPr>
          <p:sp>
            <p:nvSpPr>
              <p:cNvPr id="13" name="Oval 9"/>
              <p:cNvSpPr>
                <a:spLocks noChangeArrowheads="1"/>
              </p:cNvSpPr>
              <p:nvPr/>
            </p:nvSpPr>
            <p:spPr bwMode="auto">
              <a:xfrm>
                <a:off x="3168" y="196"/>
                <a:ext cx="407" cy="162"/>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14" name="Oval 10"/>
              <p:cNvSpPr>
                <a:spLocks noChangeArrowheads="1"/>
              </p:cNvSpPr>
              <p:nvPr/>
            </p:nvSpPr>
            <p:spPr bwMode="auto">
              <a:xfrm rot="900000">
                <a:off x="3512" y="252"/>
                <a:ext cx="275" cy="131"/>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15" name="Oval 11"/>
              <p:cNvSpPr>
                <a:spLocks noChangeArrowheads="1"/>
              </p:cNvSpPr>
              <p:nvPr/>
            </p:nvSpPr>
            <p:spPr bwMode="auto">
              <a:xfrm rot="1500000">
                <a:off x="3650" y="385"/>
                <a:ext cx="240" cy="153"/>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16" name="Oval 12"/>
              <p:cNvSpPr>
                <a:spLocks noChangeArrowheads="1"/>
              </p:cNvSpPr>
              <p:nvPr/>
            </p:nvSpPr>
            <p:spPr bwMode="auto">
              <a:xfrm rot="20040000">
                <a:off x="3573" y="537"/>
                <a:ext cx="291" cy="18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17" name="Oval 13"/>
              <p:cNvSpPr>
                <a:spLocks noChangeArrowheads="1"/>
              </p:cNvSpPr>
              <p:nvPr/>
            </p:nvSpPr>
            <p:spPr bwMode="auto">
              <a:xfrm>
                <a:off x="3216" y="555"/>
                <a:ext cx="471" cy="23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18" name="Oval 14"/>
              <p:cNvSpPr>
                <a:spLocks noChangeArrowheads="1"/>
              </p:cNvSpPr>
              <p:nvPr/>
            </p:nvSpPr>
            <p:spPr bwMode="auto">
              <a:xfrm rot="1080000">
                <a:off x="3023" y="555"/>
                <a:ext cx="26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19" name="Oval 15"/>
              <p:cNvSpPr>
                <a:spLocks noChangeArrowheads="1"/>
              </p:cNvSpPr>
              <p:nvPr/>
            </p:nvSpPr>
            <p:spPr bwMode="auto">
              <a:xfrm>
                <a:off x="2949" y="432"/>
                <a:ext cx="217"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20" name="Oval 16"/>
              <p:cNvSpPr>
                <a:spLocks noChangeArrowheads="1"/>
              </p:cNvSpPr>
              <p:nvPr/>
            </p:nvSpPr>
            <p:spPr bwMode="auto">
              <a:xfrm rot="19740000">
                <a:off x="2984" y="310"/>
                <a:ext cx="29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21" name="Freeform 1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22" name="Freeform 1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23" name="Freeform 1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grpSp>
        <p:sp>
          <p:nvSpPr>
            <p:cNvPr id="12" name="Text Box 20"/>
            <p:cNvSpPr txBox="1">
              <a:spLocks noChangeArrowheads="1"/>
            </p:cNvSpPr>
            <p:nvPr/>
          </p:nvSpPr>
          <p:spPr bwMode="auto">
            <a:xfrm>
              <a:off x="4967" y="1856"/>
              <a:ext cx="429" cy="26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dirty="0">
                  <a:solidFill>
                    <a:srgbClr val="0000FF"/>
                  </a:solidFill>
                  <a:latin typeface="微软雅黑" panose="020B0503020204020204" pitchFamily="34" charset="-122"/>
                  <a:ea typeface="微软雅黑" panose="020B0503020204020204" pitchFamily="34" charset="-122"/>
                </a:rPr>
                <a:t>网 </a:t>
              </a:r>
              <a:r>
                <a:rPr kumimoji="1" lang="en-US" altLang="zh-CN" sz="1300" b="1" dirty="0">
                  <a:solidFill>
                    <a:srgbClr val="0000FF"/>
                  </a:solidFill>
                  <a:latin typeface="微软雅黑" panose="020B0503020204020204" pitchFamily="34" charset="-122"/>
                  <a:ea typeface="微软雅黑" panose="020B0503020204020204" pitchFamily="34" charset="-122"/>
                </a:rPr>
                <a:t>1</a:t>
              </a:r>
            </a:p>
          </p:txBody>
        </p:sp>
      </p:grpSp>
      <p:grpSp>
        <p:nvGrpSpPr>
          <p:cNvPr id="24" name="Group 21"/>
          <p:cNvGrpSpPr/>
          <p:nvPr/>
        </p:nvGrpSpPr>
        <p:grpSpPr bwMode="auto">
          <a:xfrm>
            <a:off x="6444139" y="968580"/>
            <a:ext cx="783138" cy="526362"/>
            <a:chOff x="4830" y="1752"/>
            <a:chExt cx="667" cy="477"/>
          </a:xfrm>
          <a:solidFill>
            <a:srgbClr val="00FFFF"/>
          </a:solidFill>
        </p:grpSpPr>
        <p:grpSp>
          <p:nvGrpSpPr>
            <p:cNvPr id="25" name="Group 22"/>
            <p:cNvGrpSpPr/>
            <p:nvPr/>
          </p:nvGrpSpPr>
          <p:grpSpPr bwMode="auto">
            <a:xfrm>
              <a:off x="4830" y="1752"/>
              <a:ext cx="667" cy="477"/>
              <a:chOff x="2949" y="196"/>
              <a:chExt cx="941" cy="598"/>
            </a:xfrm>
            <a:grpFill/>
          </p:grpSpPr>
          <p:sp>
            <p:nvSpPr>
              <p:cNvPr id="27" name="Oval 23"/>
              <p:cNvSpPr>
                <a:spLocks noChangeArrowheads="1"/>
              </p:cNvSpPr>
              <p:nvPr/>
            </p:nvSpPr>
            <p:spPr bwMode="auto">
              <a:xfrm>
                <a:off x="3168" y="196"/>
                <a:ext cx="407" cy="162"/>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28" name="Oval 24"/>
              <p:cNvSpPr>
                <a:spLocks noChangeArrowheads="1"/>
              </p:cNvSpPr>
              <p:nvPr/>
            </p:nvSpPr>
            <p:spPr bwMode="auto">
              <a:xfrm rot="900000">
                <a:off x="3512" y="252"/>
                <a:ext cx="275" cy="131"/>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29" name="Oval 25"/>
              <p:cNvSpPr>
                <a:spLocks noChangeArrowheads="1"/>
              </p:cNvSpPr>
              <p:nvPr/>
            </p:nvSpPr>
            <p:spPr bwMode="auto">
              <a:xfrm rot="1500000">
                <a:off x="3650" y="385"/>
                <a:ext cx="240" cy="153"/>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30" name="Oval 26"/>
              <p:cNvSpPr>
                <a:spLocks noChangeArrowheads="1"/>
              </p:cNvSpPr>
              <p:nvPr/>
            </p:nvSpPr>
            <p:spPr bwMode="auto">
              <a:xfrm rot="20040000">
                <a:off x="3573" y="537"/>
                <a:ext cx="291" cy="18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31" name="Oval 27"/>
              <p:cNvSpPr>
                <a:spLocks noChangeArrowheads="1"/>
              </p:cNvSpPr>
              <p:nvPr/>
            </p:nvSpPr>
            <p:spPr bwMode="auto">
              <a:xfrm>
                <a:off x="3216" y="555"/>
                <a:ext cx="471" cy="23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32" name="Oval 28"/>
              <p:cNvSpPr>
                <a:spLocks noChangeArrowheads="1"/>
              </p:cNvSpPr>
              <p:nvPr/>
            </p:nvSpPr>
            <p:spPr bwMode="auto">
              <a:xfrm rot="1080000">
                <a:off x="3023" y="555"/>
                <a:ext cx="26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33" name="Oval 29"/>
              <p:cNvSpPr>
                <a:spLocks noChangeArrowheads="1"/>
              </p:cNvSpPr>
              <p:nvPr/>
            </p:nvSpPr>
            <p:spPr bwMode="auto">
              <a:xfrm>
                <a:off x="2949" y="432"/>
                <a:ext cx="217"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34" name="Oval 30"/>
              <p:cNvSpPr>
                <a:spLocks noChangeArrowheads="1"/>
              </p:cNvSpPr>
              <p:nvPr/>
            </p:nvSpPr>
            <p:spPr bwMode="auto">
              <a:xfrm rot="19740000">
                <a:off x="2984" y="310"/>
                <a:ext cx="29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35" name="Freeform 31"/>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36" name="Freeform 32"/>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37" name="Freeform 33"/>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grpSp>
        <p:sp>
          <p:nvSpPr>
            <p:cNvPr id="26" name="Text Box 34"/>
            <p:cNvSpPr txBox="1">
              <a:spLocks noChangeArrowheads="1"/>
            </p:cNvSpPr>
            <p:nvPr/>
          </p:nvSpPr>
          <p:spPr bwMode="auto">
            <a:xfrm>
              <a:off x="4967" y="1856"/>
              <a:ext cx="429" cy="26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a:solidFill>
                    <a:srgbClr val="0000FF"/>
                  </a:solidFill>
                  <a:latin typeface="微软雅黑" panose="020B0503020204020204" pitchFamily="34" charset="-122"/>
                  <a:ea typeface="微软雅黑" panose="020B0503020204020204" pitchFamily="34" charset="-122"/>
                </a:rPr>
                <a:t>网 </a:t>
              </a:r>
              <a:r>
                <a:rPr kumimoji="1" lang="en-US" altLang="zh-CN" sz="1300" b="1">
                  <a:solidFill>
                    <a:srgbClr val="0000FF"/>
                  </a:solidFill>
                  <a:latin typeface="微软雅黑" panose="020B0503020204020204" pitchFamily="34" charset="-122"/>
                  <a:ea typeface="微软雅黑" panose="020B0503020204020204" pitchFamily="34" charset="-122"/>
                </a:rPr>
                <a:t>3</a:t>
              </a:r>
            </a:p>
          </p:txBody>
        </p:sp>
      </p:grpSp>
      <p:grpSp>
        <p:nvGrpSpPr>
          <p:cNvPr id="38" name="Group 35"/>
          <p:cNvGrpSpPr/>
          <p:nvPr/>
        </p:nvGrpSpPr>
        <p:grpSpPr bwMode="auto">
          <a:xfrm>
            <a:off x="4099995" y="968580"/>
            <a:ext cx="783138" cy="526362"/>
            <a:chOff x="4830" y="1752"/>
            <a:chExt cx="667" cy="477"/>
          </a:xfrm>
          <a:solidFill>
            <a:srgbClr val="00FFFF"/>
          </a:solidFill>
        </p:grpSpPr>
        <p:grpSp>
          <p:nvGrpSpPr>
            <p:cNvPr id="39" name="Group 36"/>
            <p:cNvGrpSpPr/>
            <p:nvPr/>
          </p:nvGrpSpPr>
          <p:grpSpPr bwMode="auto">
            <a:xfrm>
              <a:off x="4830" y="1752"/>
              <a:ext cx="667" cy="477"/>
              <a:chOff x="2949" y="196"/>
              <a:chExt cx="941" cy="598"/>
            </a:xfrm>
            <a:grpFill/>
          </p:grpSpPr>
          <p:sp>
            <p:nvSpPr>
              <p:cNvPr id="41" name="Oval 37"/>
              <p:cNvSpPr>
                <a:spLocks noChangeArrowheads="1"/>
              </p:cNvSpPr>
              <p:nvPr/>
            </p:nvSpPr>
            <p:spPr bwMode="auto">
              <a:xfrm>
                <a:off x="3168" y="196"/>
                <a:ext cx="407" cy="162"/>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42" name="Oval 38"/>
              <p:cNvSpPr>
                <a:spLocks noChangeArrowheads="1"/>
              </p:cNvSpPr>
              <p:nvPr/>
            </p:nvSpPr>
            <p:spPr bwMode="auto">
              <a:xfrm rot="900000">
                <a:off x="3512" y="252"/>
                <a:ext cx="275" cy="131"/>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43" name="Oval 39"/>
              <p:cNvSpPr>
                <a:spLocks noChangeArrowheads="1"/>
              </p:cNvSpPr>
              <p:nvPr/>
            </p:nvSpPr>
            <p:spPr bwMode="auto">
              <a:xfrm rot="1500000">
                <a:off x="3650" y="385"/>
                <a:ext cx="240" cy="153"/>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44" name="Oval 40"/>
              <p:cNvSpPr>
                <a:spLocks noChangeArrowheads="1"/>
              </p:cNvSpPr>
              <p:nvPr/>
            </p:nvSpPr>
            <p:spPr bwMode="auto">
              <a:xfrm rot="20040000">
                <a:off x="3573" y="537"/>
                <a:ext cx="291" cy="18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45" name="Oval 41"/>
              <p:cNvSpPr>
                <a:spLocks noChangeArrowheads="1"/>
              </p:cNvSpPr>
              <p:nvPr/>
            </p:nvSpPr>
            <p:spPr bwMode="auto">
              <a:xfrm>
                <a:off x="3216" y="555"/>
                <a:ext cx="471" cy="23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46" name="Oval 42"/>
              <p:cNvSpPr>
                <a:spLocks noChangeArrowheads="1"/>
              </p:cNvSpPr>
              <p:nvPr/>
            </p:nvSpPr>
            <p:spPr bwMode="auto">
              <a:xfrm rot="1080000">
                <a:off x="3023" y="555"/>
                <a:ext cx="26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47" name="Oval 43"/>
              <p:cNvSpPr>
                <a:spLocks noChangeArrowheads="1"/>
              </p:cNvSpPr>
              <p:nvPr/>
            </p:nvSpPr>
            <p:spPr bwMode="auto">
              <a:xfrm>
                <a:off x="2949" y="432"/>
                <a:ext cx="217"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48" name="Oval 44"/>
              <p:cNvSpPr>
                <a:spLocks noChangeArrowheads="1"/>
              </p:cNvSpPr>
              <p:nvPr/>
            </p:nvSpPr>
            <p:spPr bwMode="auto">
              <a:xfrm rot="19740000">
                <a:off x="2984" y="310"/>
                <a:ext cx="29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49" name="Freeform 45"/>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50" name="Freeform 46"/>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51" name="Freeform 47"/>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grpSp>
        <p:sp>
          <p:nvSpPr>
            <p:cNvPr id="40" name="Text Box 48"/>
            <p:cNvSpPr txBox="1">
              <a:spLocks noChangeArrowheads="1"/>
            </p:cNvSpPr>
            <p:nvPr/>
          </p:nvSpPr>
          <p:spPr bwMode="auto">
            <a:xfrm>
              <a:off x="4967" y="1856"/>
              <a:ext cx="429" cy="26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a:solidFill>
                    <a:srgbClr val="0000FF"/>
                  </a:solidFill>
                  <a:latin typeface="微软雅黑" panose="020B0503020204020204" pitchFamily="34" charset="-122"/>
                  <a:ea typeface="微软雅黑" panose="020B0503020204020204" pitchFamily="34" charset="-122"/>
                </a:rPr>
                <a:t>网 </a:t>
              </a:r>
              <a:r>
                <a:rPr kumimoji="1" lang="en-US" altLang="zh-CN" sz="1300" b="1">
                  <a:solidFill>
                    <a:srgbClr val="0000FF"/>
                  </a:solidFill>
                  <a:latin typeface="微软雅黑" panose="020B0503020204020204" pitchFamily="34" charset="-122"/>
                  <a:ea typeface="微软雅黑" panose="020B0503020204020204" pitchFamily="34" charset="-122"/>
                </a:rPr>
                <a:t>2</a:t>
              </a:r>
            </a:p>
          </p:txBody>
        </p:sp>
      </p:grpSp>
      <p:sp>
        <p:nvSpPr>
          <p:cNvPr id="104" name="Text Box 101"/>
          <p:cNvSpPr txBox="1">
            <a:spLocks noChangeArrowheads="1"/>
          </p:cNvSpPr>
          <p:nvPr/>
        </p:nvSpPr>
        <p:spPr bwMode="auto">
          <a:xfrm>
            <a:off x="1486022" y="768154"/>
            <a:ext cx="35137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dirty="0">
                <a:solidFill>
                  <a:srgbClr val="CC00CC"/>
                </a:solidFill>
                <a:latin typeface="微软雅黑" panose="020B0503020204020204" pitchFamily="34" charset="-122"/>
                <a:ea typeface="微软雅黑" panose="020B0503020204020204" pitchFamily="34" charset="-122"/>
              </a:rPr>
              <a:t>正</a:t>
            </a:r>
          </a:p>
          <a:p>
            <a:r>
              <a:rPr kumimoji="1" lang="zh-CN" altLang="en-US" sz="1300" b="1" dirty="0">
                <a:solidFill>
                  <a:srgbClr val="CC00CC"/>
                </a:solidFill>
                <a:latin typeface="微软雅黑" panose="020B0503020204020204" pitchFamily="34" charset="-122"/>
                <a:ea typeface="微软雅黑" panose="020B0503020204020204" pitchFamily="34" charset="-122"/>
              </a:rPr>
              <a:t>常</a:t>
            </a:r>
          </a:p>
          <a:p>
            <a:r>
              <a:rPr kumimoji="1" lang="zh-CN" altLang="en-US" sz="1300" b="1" dirty="0">
                <a:solidFill>
                  <a:srgbClr val="CC00CC"/>
                </a:solidFill>
                <a:latin typeface="微软雅黑" panose="020B0503020204020204" pitchFamily="34" charset="-122"/>
                <a:ea typeface="微软雅黑" panose="020B0503020204020204" pitchFamily="34" charset="-122"/>
              </a:rPr>
              <a:t>情</a:t>
            </a:r>
          </a:p>
          <a:p>
            <a:r>
              <a:rPr kumimoji="1" lang="zh-CN" altLang="en-US" sz="1300" b="1" dirty="0">
                <a:solidFill>
                  <a:srgbClr val="CC00CC"/>
                </a:solidFill>
                <a:latin typeface="微软雅黑" panose="020B0503020204020204" pitchFamily="34" charset="-122"/>
                <a:ea typeface="微软雅黑" panose="020B0503020204020204" pitchFamily="34" charset="-122"/>
              </a:rPr>
              <a:t>况</a:t>
            </a:r>
          </a:p>
        </p:txBody>
      </p:sp>
      <p:grpSp>
        <p:nvGrpSpPr>
          <p:cNvPr id="105" name="Group 102"/>
          <p:cNvGrpSpPr/>
          <p:nvPr/>
        </p:nvGrpSpPr>
        <p:grpSpPr bwMode="auto">
          <a:xfrm>
            <a:off x="2816198" y="886853"/>
            <a:ext cx="977077" cy="191669"/>
            <a:chOff x="1491" y="212"/>
            <a:chExt cx="853" cy="240"/>
          </a:xfrm>
          <a:solidFill>
            <a:srgbClr val="FFFF00"/>
          </a:solidFill>
        </p:grpSpPr>
        <p:sp>
          <p:nvSpPr>
            <p:cNvPr id="106" name="AutoShape 103"/>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07" name="Rectangle 104"/>
            <p:cNvSpPr>
              <a:spLocks noChangeArrowheads="1"/>
            </p:cNvSpPr>
            <p:nvPr/>
          </p:nvSpPr>
          <p:spPr bwMode="auto">
            <a:xfrm>
              <a:off x="1491" y="212"/>
              <a:ext cx="632" cy="240"/>
            </a:xfrm>
            <a:prstGeom prst="rect">
              <a:avLst/>
            </a:prstGeom>
            <a:grp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grpSp>
      <p:sp>
        <p:nvSpPr>
          <p:cNvPr id="108" name="Text Box 105"/>
          <p:cNvSpPr txBox="1">
            <a:spLocks noChangeArrowheads="1"/>
          </p:cNvSpPr>
          <p:nvPr/>
        </p:nvSpPr>
        <p:spPr bwMode="auto">
          <a:xfrm>
            <a:off x="2828846" y="932581"/>
            <a:ext cx="679994" cy="20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1300" b="1">
                <a:latin typeface="微软雅黑" panose="020B0503020204020204" pitchFamily="34" charset="-122"/>
                <a:ea typeface="微软雅黑" panose="020B0503020204020204" pitchFamily="34" charset="-122"/>
              </a:rPr>
              <a:t>1  1  </a:t>
            </a:r>
            <a:r>
              <a:rPr kumimoji="1" lang="en-US" altLang="zh-CN" sz="1300" b="1">
                <a:latin typeface="微软雅黑" panose="020B0503020204020204" pitchFamily="34" charset="-122"/>
                <a:ea typeface="微软雅黑" panose="020B0503020204020204" pitchFamily="34" charset="-122"/>
                <a:sym typeface="Symbol" panose="05050102010706020507" pitchFamily="18" charset="2"/>
              </a:rPr>
              <a:t></a:t>
            </a:r>
            <a:endParaRPr kumimoji="1" lang="en-US" altLang="zh-CN" sz="1300" b="1" baseline="-25000">
              <a:latin typeface="微软雅黑" panose="020B0503020204020204" pitchFamily="34" charset="-122"/>
              <a:ea typeface="微软雅黑" panose="020B0503020204020204" pitchFamily="34" charset="-122"/>
              <a:sym typeface="Symbol" panose="05050102010706020507" pitchFamily="18" charset="2"/>
            </a:endParaRPr>
          </a:p>
        </p:txBody>
      </p:sp>
      <p:grpSp>
        <p:nvGrpSpPr>
          <p:cNvPr id="114" name="Group 111"/>
          <p:cNvGrpSpPr/>
          <p:nvPr/>
        </p:nvGrpSpPr>
        <p:grpSpPr bwMode="auto">
          <a:xfrm flipH="1">
            <a:off x="5027534" y="900474"/>
            <a:ext cx="977077" cy="191669"/>
            <a:chOff x="1491" y="212"/>
            <a:chExt cx="853" cy="240"/>
          </a:xfrm>
          <a:solidFill>
            <a:srgbClr val="66FF66"/>
          </a:solidFill>
        </p:grpSpPr>
        <p:sp>
          <p:nvSpPr>
            <p:cNvPr id="115" name="AutoShape 112"/>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16" name="Rectangle 113"/>
            <p:cNvSpPr>
              <a:spLocks noChangeArrowheads="1"/>
            </p:cNvSpPr>
            <p:nvPr/>
          </p:nvSpPr>
          <p:spPr bwMode="auto">
            <a:xfrm>
              <a:off x="1491" y="212"/>
              <a:ext cx="632" cy="240"/>
            </a:xfrm>
            <a:prstGeom prst="rect">
              <a:avLst/>
            </a:prstGeom>
            <a:grp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grpSp>
      <p:sp>
        <p:nvSpPr>
          <p:cNvPr id="117" name="Text Box 114"/>
          <p:cNvSpPr txBox="1">
            <a:spLocks noChangeArrowheads="1"/>
          </p:cNvSpPr>
          <p:nvPr/>
        </p:nvSpPr>
        <p:spPr bwMode="auto">
          <a:xfrm>
            <a:off x="5286823" y="958851"/>
            <a:ext cx="774571" cy="206980"/>
          </a:xfrm>
          <a:prstGeom prst="rect">
            <a:avLst/>
          </a:prstGeom>
          <a:noFill/>
          <a:ln>
            <a:noFill/>
          </a:ln>
          <a:effectLst/>
        </p:spPr>
        <p:txBody>
          <a:bodyPr wrap="none">
            <a:spAutoFit/>
          </a:bodyPr>
          <a:lstStyle/>
          <a:p>
            <a:pPr>
              <a:lnSpc>
                <a:spcPct val="50000"/>
              </a:lnSpc>
            </a:pPr>
            <a:r>
              <a:rPr kumimoji="1" lang="en-US" altLang="zh-CN" sz="1300" b="1" dirty="0">
                <a:latin typeface="微软雅黑" panose="020B0503020204020204" pitchFamily="34" charset="-122"/>
                <a:ea typeface="微软雅黑" panose="020B0503020204020204" pitchFamily="34" charset="-122"/>
              </a:rPr>
              <a:t>1  2  </a:t>
            </a:r>
            <a:r>
              <a:rPr kumimoji="1" lang="en-US" altLang="zh-CN" sz="1300" b="1" dirty="0">
                <a:latin typeface="微软雅黑" panose="020B0503020204020204" pitchFamily="34" charset="-122"/>
                <a:ea typeface="微软雅黑" panose="020B0503020204020204" pitchFamily="34" charset="-122"/>
                <a:sym typeface="Symbol" panose="05050102010706020507" pitchFamily="18" charset="2"/>
              </a:rPr>
              <a:t>R</a:t>
            </a:r>
            <a:r>
              <a:rPr kumimoji="1" lang="en-US" altLang="zh-CN" sz="1300" b="1" baseline="-25000" dirty="0">
                <a:latin typeface="微软雅黑" panose="020B0503020204020204" pitchFamily="34" charset="-122"/>
                <a:ea typeface="微软雅黑" panose="020B0503020204020204" pitchFamily="34" charset="-122"/>
                <a:sym typeface="Symbol" panose="05050102010706020507" pitchFamily="18" charset="2"/>
              </a:rPr>
              <a:t>1</a:t>
            </a:r>
          </a:p>
        </p:txBody>
      </p:sp>
      <p:sp>
        <p:nvSpPr>
          <p:cNvPr id="131" name="Text Box 120"/>
          <p:cNvSpPr txBox="1">
            <a:spLocks noChangeArrowheads="1"/>
          </p:cNvSpPr>
          <p:nvPr/>
        </p:nvSpPr>
        <p:spPr bwMode="auto">
          <a:xfrm>
            <a:off x="1558753" y="2877698"/>
            <a:ext cx="3875634" cy="292388"/>
          </a:xfrm>
          <a:prstGeom prst="rect">
            <a:avLst/>
          </a:prstGeom>
          <a:solidFill>
            <a:srgbClr val="00FFFF"/>
          </a:solidFill>
          <a:ln w="9525">
            <a:solidFill>
              <a:schemeClr val="tx2"/>
            </a:solidFill>
            <a:miter lim="800000"/>
          </a:ln>
          <a:effectLst/>
        </p:spPr>
        <p:txBody>
          <a:bodyPr wrap="square">
            <a:spAutoFit/>
          </a:bodyPr>
          <a:lstStyle/>
          <a:p>
            <a:r>
              <a:rPr kumimoji="1" lang="en-US" altLang="zh-CN" sz="1300" b="1" dirty="0">
                <a:latin typeface="微软雅黑" panose="020B0503020204020204" pitchFamily="34" charset="-122"/>
                <a:ea typeface="微软雅黑" panose="020B0503020204020204" pitchFamily="34" charset="-122"/>
              </a:rPr>
              <a:t>R</a:t>
            </a:r>
            <a:r>
              <a:rPr kumimoji="1" lang="en-US" altLang="zh-CN" sz="1300" b="1" baseline="-25000" dirty="0">
                <a:latin typeface="微软雅黑" panose="020B0503020204020204" pitchFamily="34" charset="-122"/>
                <a:ea typeface="微软雅黑" panose="020B0503020204020204" pitchFamily="34" charset="-122"/>
              </a:rPr>
              <a:t>1</a:t>
            </a:r>
            <a:r>
              <a:rPr kumimoji="1" lang="en-US" altLang="zh-CN" sz="1300" b="1" dirty="0">
                <a:latin typeface="微软雅黑" panose="020B0503020204020204" pitchFamily="34" charset="-122"/>
                <a:ea typeface="微软雅黑" panose="020B0503020204020204" pitchFamily="34" charset="-122"/>
              </a:rPr>
              <a:t> </a:t>
            </a:r>
            <a:r>
              <a:rPr kumimoji="1" lang="zh-CN" altLang="en-US" sz="1300" b="1" dirty="0">
                <a:latin typeface="微软雅黑" panose="020B0503020204020204" pitchFamily="34" charset="-122"/>
                <a:ea typeface="微软雅黑" panose="020B0503020204020204" pitchFamily="34" charset="-122"/>
              </a:rPr>
              <a:t>说：“我到网 </a:t>
            </a:r>
            <a:r>
              <a:rPr kumimoji="1" lang="en-US" altLang="zh-CN" sz="1300" b="1" dirty="0">
                <a:latin typeface="微软雅黑" panose="020B0503020204020204" pitchFamily="34" charset="-122"/>
                <a:ea typeface="微软雅黑" panose="020B0503020204020204" pitchFamily="34" charset="-122"/>
              </a:rPr>
              <a:t>1 </a:t>
            </a:r>
            <a:r>
              <a:rPr kumimoji="1" lang="zh-CN" altLang="en-US" sz="1300" b="1" dirty="0">
                <a:latin typeface="微软雅黑" panose="020B0503020204020204" pitchFamily="34" charset="-122"/>
                <a:ea typeface="微软雅黑" panose="020B0503020204020204" pitchFamily="34" charset="-122"/>
              </a:rPr>
              <a:t>的距离是 </a:t>
            </a:r>
            <a:r>
              <a:rPr kumimoji="1" lang="en-US" altLang="zh-CN" sz="1300" b="1" dirty="0">
                <a:latin typeface="微软雅黑" panose="020B0503020204020204" pitchFamily="34" charset="-122"/>
                <a:ea typeface="微软雅黑" panose="020B0503020204020204" pitchFamily="34" charset="-122"/>
              </a:rPr>
              <a:t>1</a:t>
            </a:r>
            <a:r>
              <a:rPr kumimoji="1" lang="zh-CN" altLang="en-US" sz="1300" b="1" dirty="0">
                <a:latin typeface="微软雅黑" panose="020B0503020204020204" pitchFamily="34" charset="-122"/>
                <a:ea typeface="微软雅黑" panose="020B0503020204020204" pitchFamily="34" charset="-122"/>
              </a:rPr>
              <a:t>，是直接交付。”</a:t>
            </a:r>
          </a:p>
        </p:txBody>
      </p:sp>
      <p:sp>
        <p:nvSpPr>
          <p:cNvPr id="137" name="AutoShape 59"/>
          <p:cNvSpPr>
            <a:spLocks noChangeArrowheads="1"/>
          </p:cNvSpPr>
          <p:nvPr/>
        </p:nvSpPr>
        <p:spPr bwMode="auto">
          <a:xfrm>
            <a:off x="760678" y="1969726"/>
            <a:ext cx="2850203" cy="313225"/>
          </a:xfrm>
          <a:prstGeom prst="wedgeRoundRectCallout">
            <a:avLst>
              <a:gd name="adj1" fmla="val 26072"/>
              <a:gd name="adj2" fmla="val -341672"/>
              <a:gd name="adj3" fmla="val 16667"/>
            </a:avLst>
          </a:prstGeom>
          <a:solidFill>
            <a:srgbClr val="99FFCC"/>
          </a:solidFill>
          <a:ln w="9525">
            <a:solidFill>
              <a:schemeClr val="tx1"/>
            </a:solidFill>
            <a:miter lim="800000"/>
          </a:ln>
          <a:effectLst/>
        </p:spPr>
        <p:txBody>
          <a:bodyPr/>
          <a:lstStyle/>
          <a:p>
            <a:pPr algn="ctr"/>
            <a:r>
              <a:rPr lang="en-US" altLang="zh-CN" sz="1400" b="1">
                <a:latin typeface="微软雅黑" panose="020B0503020204020204" pitchFamily="34" charset="-122"/>
                <a:ea typeface="微软雅黑" panose="020B0503020204020204" pitchFamily="34" charset="-122"/>
              </a:rPr>
              <a:t>“1”</a:t>
            </a:r>
            <a:r>
              <a:rPr lang="zh-CN" altLang="en-US" sz="1400" b="1">
                <a:latin typeface="微软雅黑" panose="020B0503020204020204" pitchFamily="34" charset="-122"/>
                <a:ea typeface="微软雅黑" panose="020B0503020204020204" pitchFamily="34" charset="-122"/>
              </a:rPr>
              <a:t>表示“从本路由器到网 </a:t>
            </a:r>
            <a:r>
              <a:rPr lang="en-US" altLang="zh-CN" sz="1400" b="1">
                <a:latin typeface="微软雅黑" panose="020B0503020204020204" pitchFamily="34" charset="-122"/>
                <a:ea typeface="微软雅黑" panose="020B0503020204020204" pitchFamily="34" charset="-122"/>
              </a:rPr>
              <a:t>1”</a:t>
            </a:r>
          </a:p>
        </p:txBody>
      </p:sp>
      <p:sp>
        <p:nvSpPr>
          <p:cNvPr id="138" name="AutoShape 60"/>
          <p:cNvSpPr>
            <a:spLocks noChangeArrowheads="1"/>
          </p:cNvSpPr>
          <p:nvPr/>
        </p:nvSpPr>
        <p:spPr bwMode="auto">
          <a:xfrm>
            <a:off x="3726193" y="2316620"/>
            <a:ext cx="2260298" cy="325803"/>
          </a:xfrm>
          <a:prstGeom prst="wedgeRoundRectCallout">
            <a:avLst>
              <a:gd name="adj1" fmla="val -72610"/>
              <a:gd name="adj2" fmla="val -433233"/>
              <a:gd name="adj3" fmla="val 16667"/>
            </a:avLst>
          </a:prstGeom>
          <a:solidFill>
            <a:srgbClr val="99FFCC"/>
          </a:solidFill>
          <a:ln w="9525">
            <a:solidFill>
              <a:schemeClr val="tx1"/>
            </a:solidFill>
            <a:miter lim="800000"/>
          </a:ln>
          <a:effectLst/>
        </p:spPr>
        <p:txBody>
          <a:bodyPr/>
          <a:lstStyle/>
          <a:p>
            <a:pPr algn="ctr"/>
            <a:r>
              <a:rPr lang="en-US" altLang="zh-CN" sz="1400" b="1">
                <a:latin typeface="微软雅黑" panose="020B0503020204020204" pitchFamily="34" charset="-122"/>
                <a:ea typeface="微软雅黑" panose="020B0503020204020204" pitchFamily="34" charset="-122"/>
              </a:rPr>
              <a:t>“1”</a:t>
            </a:r>
            <a:r>
              <a:rPr lang="zh-CN" altLang="en-US" sz="1400" b="1">
                <a:latin typeface="微软雅黑" panose="020B0503020204020204" pitchFamily="34" charset="-122"/>
                <a:ea typeface="微软雅黑" panose="020B0503020204020204" pitchFamily="34" charset="-122"/>
              </a:rPr>
              <a:t>表示“距离是 </a:t>
            </a:r>
            <a:r>
              <a:rPr lang="en-US" altLang="zh-CN" sz="1400" b="1">
                <a:latin typeface="微软雅黑" panose="020B0503020204020204" pitchFamily="34" charset="-122"/>
                <a:ea typeface="微软雅黑" panose="020B0503020204020204" pitchFamily="34" charset="-122"/>
              </a:rPr>
              <a:t>1”</a:t>
            </a:r>
          </a:p>
        </p:txBody>
      </p:sp>
      <p:sp>
        <p:nvSpPr>
          <p:cNvPr id="139" name="AutoShape 61"/>
          <p:cNvSpPr>
            <a:spLocks noChangeArrowheads="1"/>
          </p:cNvSpPr>
          <p:nvPr/>
        </p:nvSpPr>
        <p:spPr bwMode="auto">
          <a:xfrm>
            <a:off x="4914407" y="1828824"/>
            <a:ext cx="2238172" cy="297514"/>
          </a:xfrm>
          <a:prstGeom prst="wedgeRoundRectCallout">
            <a:avLst>
              <a:gd name="adj1" fmla="val -116201"/>
              <a:gd name="adj2" fmla="val -312756"/>
              <a:gd name="adj3" fmla="val 16667"/>
            </a:avLst>
          </a:prstGeom>
          <a:solidFill>
            <a:srgbClr val="99FFCC"/>
          </a:solidFill>
          <a:ln w="9525">
            <a:solidFill>
              <a:schemeClr val="tx1"/>
            </a:solidFill>
            <a:miter lim="800000"/>
          </a:ln>
          <a:effectLst/>
        </p:spPr>
        <p:txBody>
          <a:bodyPr/>
          <a:lstStyle/>
          <a:p>
            <a:pPr algn="ctr"/>
            <a:r>
              <a:rPr lang="en-US" altLang="zh-CN"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sym typeface="Symbol" panose="05050102010706020507" pitchFamily="18" charset="2"/>
              </a:rPr>
              <a:t></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表示“直接交付”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138" grpId="0" animBg="1"/>
      <p:bldP spid="13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圆角矩形 62"/>
          <p:cNvSpPr/>
          <p:nvPr/>
        </p:nvSpPr>
        <p:spPr>
          <a:xfrm>
            <a:off x="545144" y="615462"/>
            <a:ext cx="8053712" cy="372812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Line 2"/>
          <p:cNvSpPr>
            <a:spLocks noChangeShapeType="1"/>
          </p:cNvSpPr>
          <p:nvPr/>
        </p:nvSpPr>
        <p:spPr bwMode="auto">
          <a:xfrm>
            <a:off x="2416723" y="1233220"/>
            <a:ext cx="429724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pic>
        <p:nvPicPr>
          <p:cNvPr id="6" name="Picture 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7028" y="1137872"/>
            <a:ext cx="483796" cy="20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 name="Text Box 4"/>
          <p:cNvSpPr txBox="1">
            <a:spLocks noChangeArrowheads="1"/>
          </p:cNvSpPr>
          <p:nvPr/>
        </p:nvSpPr>
        <p:spPr bwMode="auto">
          <a:xfrm>
            <a:off x="5578787" y="1290624"/>
            <a:ext cx="370614"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00" b="1">
                <a:solidFill>
                  <a:srgbClr val="0000FF"/>
                </a:solidFill>
                <a:latin typeface="微软雅黑" panose="020B0503020204020204" pitchFamily="34" charset="-122"/>
                <a:ea typeface="微软雅黑" panose="020B0503020204020204" pitchFamily="34" charset="-122"/>
              </a:rPr>
              <a:t>R</a:t>
            </a:r>
            <a:r>
              <a:rPr kumimoji="1" lang="en-US" altLang="zh-CN" sz="1300" b="1" baseline="-25000">
                <a:solidFill>
                  <a:srgbClr val="0000FF"/>
                </a:solidFill>
                <a:latin typeface="微软雅黑" panose="020B0503020204020204" pitchFamily="34" charset="-122"/>
                <a:ea typeface="微软雅黑" panose="020B0503020204020204" pitchFamily="34" charset="-122"/>
              </a:rPr>
              <a:t>2</a:t>
            </a:r>
            <a:endParaRPr kumimoji="1" lang="en-US" altLang="zh-CN" sz="1300" b="1">
              <a:solidFill>
                <a:srgbClr val="0000FF"/>
              </a:solidFill>
              <a:latin typeface="微软雅黑" panose="020B0503020204020204" pitchFamily="34" charset="-122"/>
              <a:ea typeface="微软雅黑" panose="020B0503020204020204" pitchFamily="34" charset="-122"/>
            </a:endParaRPr>
          </a:p>
        </p:txBody>
      </p:sp>
      <p:sp>
        <p:nvSpPr>
          <p:cNvPr id="8" name="Text Box 5"/>
          <p:cNvSpPr txBox="1">
            <a:spLocks noChangeArrowheads="1"/>
          </p:cNvSpPr>
          <p:nvPr/>
        </p:nvSpPr>
        <p:spPr bwMode="auto">
          <a:xfrm>
            <a:off x="3190375" y="1290624"/>
            <a:ext cx="370614"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00" b="1" dirty="0">
                <a:solidFill>
                  <a:srgbClr val="0000FF"/>
                </a:solidFill>
                <a:latin typeface="微软雅黑" panose="020B0503020204020204" pitchFamily="34" charset="-122"/>
                <a:ea typeface="微软雅黑" panose="020B0503020204020204" pitchFamily="34" charset="-122"/>
              </a:rPr>
              <a:t>R</a:t>
            </a:r>
            <a:r>
              <a:rPr kumimoji="1" lang="en-US" altLang="zh-CN" sz="1300" b="1" baseline="-25000" dirty="0">
                <a:solidFill>
                  <a:srgbClr val="0000FF"/>
                </a:solidFill>
                <a:latin typeface="微软雅黑" panose="020B0503020204020204" pitchFamily="34" charset="-122"/>
                <a:ea typeface="微软雅黑" panose="020B0503020204020204" pitchFamily="34" charset="-122"/>
              </a:rPr>
              <a:t>1</a:t>
            </a:r>
            <a:endParaRPr kumimoji="1" lang="en-US" altLang="zh-CN" sz="1300" b="1" dirty="0">
              <a:solidFill>
                <a:srgbClr val="0000FF"/>
              </a:solidFill>
              <a:latin typeface="微软雅黑" panose="020B0503020204020204" pitchFamily="34" charset="-122"/>
              <a:ea typeface="微软雅黑" panose="020B0503020204020204" pitchFamily="34" charset="-122"/>
            </a:endParaRPr>
          </a:p>
        </p:txBody>
      </p:sp>
      <p:pic>
        <p:nvPicPr>
          <p:cNvPr id="9"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4387" y="1137872"/>
            <a:ext cx="484850" cy="20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0" name="Group 7"/>
          <p:cNvGrpSpPr/>
          <p:nvPr/>
        </p:nvGrpSpPr>
        <p:grpSpPr bwMode="auto">
          <a:xfrm>
            <a:off x="1793796" y="968580"/>
            <a:ext cx="783138" cy="526362"/>
            <a:chOff x="4830" y="1752"/>
            <a:chExt cx="667" cy="477"/>
          </a:xfrm>
          <a:solidFill>
            <a:srgbClr val="00FFFF"/>
          </a:solidFill>
        </p:grpSpPr>
        <p:grpSp>
          <p:nvGrpSpPr>
            <p:cNvPr id="11" name="Group 8"/>
            <p:cNvGrpSpPr/>
            <p:nvPr/>
          </p:nvGrpSpPr>
          <p:grpSpPr bwMode="auto">
            <a:xfrm>
              <a:off x="4830" y="1752"/>
              <a:ext cx="667" cy="477"/>
              <a:chOff x="2949" y="196"/>
              <a:chExt cx="941" cy="598"/>
            </a:xfrm>
            <a:grpFill/>
          </p:grpSpPr>
          <p:sp>
            <p:nvSpPr>
              <p:cNvPr id="13" name="Oval 9"/>
              <p:cNvSpPr>
                <a:spLocks noChangeArrowheads="1"/>
              </p:cNvSpPr>
              <p:nvPr/>
            </p:nvSpPr>
            <p:spPr bwMode="auto">
              <a:xfrm>
                <a:off x="3168" y="196"/>
                <a:ext cx="407" cy="162"/>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14" name="Oval 10"/>
              <p:cNvSpPr>
                <a:spLocks noChangeArrowheads="1"/>
              </p:cNvSpPr>
              <p:nvPr/>
            </p:nvSpPr>
            <p:spPr bwMode="auto">
              <a:xfrm rot="900000">
                <a:off x="3512" y="252"/>
                <a:ext cx="275" cy="131"/>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15" name="Oval 11"/>
              <p:cNvSpPr>
                <a:spLocks noChangeArrowheads="1"/>
              </p:cNvSpPr>
              <p:nvPr/>
            </p:nvSpPr>
            <p:spPr bwMode="auto">
              <a:xfrm rot="1500000">
                <a:off x="3650" y="385"/>
                <a:ext cx="240" cy="153"/>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16" name="Oval 12"/>
              <p:cNvSpPr>
                <a:spLocks noChangeArrowheads="1"/>
              </p:cNvSpPr>
              <p:nvPr/>
            </p:nvSpPr>
            <p:spPr bwMode="auto">
              <a:xfrm rot="20040000">
                <a:off x="3573" y="537"/>
                <a:ext cx="291" cy="18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17" name="Oval 13"/>
              <p:cNvSpPr>
                <a:spLocks noChangeArrowheads="1"/>
              </p:cNvSpPr>
              <p:nvPr/>
            </p:nvSpPr>
            <p:spPr bwMode="auto">
              <a:xfrm>
                <a:off x="3216" y="555"/>
                <a:ext cx="471" cy="23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18" name="Oval 14"/>
              <p:cNvSpPr>
                <a:spLocks noChangeArrowheads="1"/>
              </p:cNvSpPr>
              <p:nvPr/>
            </p:nvSpPr>
            <p:spPr bwMode="auto">
              <a:xfrm rot="1080000">
                <a:off x="3023" y="555"/>
                <a:ext cx="26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19" name="Oval 15"/>
              <p:cNvSpPr>
                <a:spLocks noChangeArrowheads="1"/>
              </p:cNvSpPr>
              <p:nvPr/>
            </p:nvSpPr>
            <p:spPr bwMode="auto">
              <a:xfrm>
                <a:off x="2949" y="432"/>
                <a:ext cx="217"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20" name="Oval 16"/>
              <p:cNvSpPr>
                <a:spLocks noChangeArrowheads="1"/>
              </p:cNvSpPr>
              <p:nvPr/>
            </p:nvSpPr>
            <p:spPr bwMode="auto">
              <a:xfrm rot="19740000">
                <a:off x="2984" y="310"/>
                <a:ext cx="29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21" name="Freeform 1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22" name="Freeform 1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23" name="Freeform 1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grpSp>
        <p:sp>
          <p:nvSpPr>
            <p:cNvPr id="12" name="Text Box 20"/>
            <p:cNvSpPr txBox="1">
              <a:spLocks noChangeArrowheads="1"/>
            </p:cNvSpPr>
            <p:nvPr/>
          </p:nvSpPr>
          <p:spPr bwMode="auto">
            <a:xfrm>
              <a:off x="4967" y="1856"/>
              <a:ext cx="429" cy="26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dirty="0">
                  <a:solidFill>
                    <a:srgbClr val="0000FF"/>
                  </a:solidFill>
                  <a:latin typeface="微软雅黑" panose="020B0503020204020204" pitchFamily="34" charset="-122"/>
                  <a:ea typeface="微软雅黑" panose="020B0503020204020204" pitchFamily="34" charset="-122"/>
                </a:rPr>
                <a:t>网 </a:t>
              </a:r>
              <a:r>
                <a:rPr kumimoji="1" lang="en-US" altLang="zh-CN" sz="1300" b="1" dirty="0">
                  <a:solidFill>
                    <a:srgbClr val="0000FF"/>
                  </a:solidFill>
                  <a:latin typeface="微软雅黑" panose="020B0503020204020204" pitchFamily="34" charset="-122"/>
                  <a:ea typeface="微软雅黑" panose="020B0503020204020204" pitchFamily="34" charset="-122"/>
                </a:rPr>
                <a:t>1</a:t>
              </a:r>
            </a:p>
          </p:txBody>
        </p:sp>
      </p:grpSp>
      <p:grpSp>
        <p:nvGrpSpPr>
          <p:cNvPr id="24" name="Group 21"/>
          <p:cNvGrpSpPr/>
          <p:nvPr/>
        </p:nvGrpSpPr>
        <p:grpSpPr bwMode="auto">
          <a:xfrm>
            <a:off x="6444139" y="968580"/>
            <a:ext cx="783138" cy="526362"/>
            <a:chOff x="4830" y="1752"/>
            <a:chExt cx="667" cy="477"/>
          </a:xfrm>
          <a:solidFill>
            <a:srgbClr val="00FFFF"/>
          </a:solidFill>
        </p:grpSpPr>
        <p:grpSp>
          <p:nvGrpSpPr>
            <p:cNvPr id="25" name="Group 22"/>
            <p:cNvGrpSpPr/>
            <p:nvPr/>
          </p:nvGrpSpPr>
          <p:grpSpPr bwMode="auto">
            <a:xfrm>
              <a:off x="4830" y="1752"/>
              <a:ext cx="667" cy="477"/>
              <a:chOff x="2949" y="196"/>
              <a:chExt cx="941" cy="598"/>
            </a:xfrm>
            <a:grpFill/>
          </p:grpSpPr>
          <p:sp>
            <p:nvSpPr>
              <p:cNvPr id="27" name="Oval 23"/>
              <p:cNvSpPr>
                <a:spLocks noChangeArrowheads="1"/>
              </p:cNvSpPr>
              <p:nvPr/>
            </p:nvSpPr>
            <p:spPr bwMode="auto">
              <a:xfrm>
                <a:off x="3168" y="196"/>
                <a:ext cx="407" cy="162"/>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28" name="Oval 24"/>
              <p:cNvSpPr>
                <a:spLocks noChangeArrowheads="1"/>
              </p:cNvSpPr>
              <p:nvPr/>
            </p:nvSpPr>
            <p:spPr bwMode="auto">
              <a:xfrm rot="900000">
                <a:off x="3512" y="252"/>
                <a:ext cx="275" cy="131"/>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29" name="Oval 25"/>
              <p:cNvSpPr>
                <a:spLocks noChangeArrowheads="1"/>
              </p:cNvSpPr>
              <p:nvPr/>
            </p:nvSpPr>
            <p:spPr bwMode="auto">
              <a:xfrm rot="1500000">
                <a:off x="3650" y="385"/>
                <a:ext cx="240" cy="153"/>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30" name="Oval 26"/>
              <p:cNvSpPr>
                <a:spLocks noChangeArrowheads="1"/>
              </p:cNvSpPr>
              <p:nvPr/>
            </p:nvSpPr>
            <p:spPr bwMode="auto">
              <a:xfrm rot="20040000">
                <a:off x="3573" y="537"/>
                <a:ext cx="291" cy="18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31" name="Oval 27"/>
              <p:cNvSpPr>
                <a:spLocks noChangeArrowheads="1"/>
              </p:cNvSpPr>
              <p:nvPr/>
            </p:nvSpPr>
            <p:spPr bwMode="auto">
              <a:xfrm>
                <a:off x="3216" y="555"/>
                <a:ext cx="471" cy="23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32" name="Oval 28"/>
              <p:cNvSpPr>
                <a:spLocks noChangeArrowheads="1"/>
              </p:cNvSpPr>
              <p:nvPr/>
            </p:nvSpPr>
            <p:spPr bwMode="auto">
              <a:xfrm rot="1080000">
                <a:off x="3023" y="555"/>
                <a:ext cx="26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33" name="Oval 29"/>
              <p:cNvSpPr>
                <a:spLocks noChangeArrowheads="1"/>
              </p:cNvSpPr>
              <p:nvPr/>
            </p:nvSpPr>
            <p:spPr bwMode="auto">
              <a:xfrm>
                <a:off x="2949" y="432"/>
                <a:ext cx="217"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34" name="Oval 30"/>
              <p:cNvSpPr>
                <a:spLocks noChangeArrowheads="1"/>
              </p:cNvSpPr>
              <p:nvPr/>
            </p:nvSpPr>
            <p:spPr bwMode="auto">
              <a:xfrm rot="19740000">
                <a:off x="2984" y="310"/>
                <a:ext cx="29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35" name="Freeform 31"/>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36" name="Freeform 32"/>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37" name="Freeform 33"/>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grpSp>
        <p:sp>
          <p:nvSpPr>
            <p:cNvPr id="26" name="Text Box 34"/>
            <p:cNvSpPr txBox="1">
              <a:spLocks noChangeArrowheads="1"/>
            </p:cNvSpPr>
            <p:nvPr/>
          </p:nvSpPr>
          <p:spPr bwMode="auto">
            <a:xfrm>
              <a:off x="4967" y="1856"/>
              <a:ext cx="429" cy="26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a:solidFill>
                    <a:srgbClr val="0000FF"/>
                  </a:solidFill>
                  <a:latin typeface="微软雅黑" panose="020B0503020204020204" pitchFamily="34" charset="-122"/>
                  <a:ea typeface="微软雅黑" panose="020B0503020204020204" pitchFamily="34" charset="-122"/>
                </a:rPr>
                <a:t>网 </a:t>
              </a:r>
              <a:r>
                <a:rPr kumimoji="1" lang="en-US" altLang="zh-CN" sz="1300" b="1">
                  <a:solidFill>
                    <a:srgbClr val="0000FF"/>
                  </a:solidFill>
                  <a:latin typeface="微软雅黑" panose="020B0503020204020204" pitchFamily="34" charset="-122"/>
                  <a:ea typeface="微软雅黑" panose="020B0503020204020204" pitchFamily="34" charset="-122"/>
                </a:rPr>
                <a:t>3</a:t>
              </a:r>
            </a:p>
          </p:txBody>
        </p:sp>
      </p:grpSp>
      <p:grpSp>
        <p:nvGrpSpPr>
          <p:cNvPr id="38" name="Group 35"/>
          <p:cNvGrpSpPr/>
          <p:nvPr/>
        </p:nvGrpSpPr>
        <p:grpSpPr bwMode="auto">
          <a:xfrm>
            <a:off x="4099995" y="968580"/>
            <a:ext cx="783138" cy="526362"/>
            <a:chOff x="4830" y="1752"/>
            <a:chExt cx="667" cy="477"/>
          </a:xfrm>
          <a:solidFill>
            <a:srgbClr val="00FFFF"/>
          </a:solidFill>
        </p:grpSpPr>
        <p:grpSp>
          <p:nvGrpSpPr>
            <p:cNvPr id="39" name="Group 36"/>
            <p:cNvGrpSpPr/>
            <p:nvPr/>
          </p:nvGrpSpPr>
          <p:grpSpPr bwMode="auto">
            <a:xfrm>
              <a:off x="4830" y="1752"/>
              <a:ext cx="667" cy="477"/>
              <a:chOff x="2949" y="196"/>
              <a:chExt cx="941" cy="598"/>
            </a:xfrm>
            <a:grpFill/>
          </p:grpSpPr>
          <p:sp>
            <p:nvSpPr>
              <p:cNvPr id="41" name="Oval 37"/>
              <p:cNvSpPr>
                <a:spLocks noChangeArrowheads="1"/>
              </p:cNvSpPr>
              <p:nvPr/>
            </p:nvSpPr>
            <p:spPr bwMode="auto">
              <a:xfrm>
                <a:off x="3168" y="196"/>
                <a:ext cx="407" cy="162"/>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42" name="Oval 38"/>
              <p:cNvSpPr>
                <a:spLocks noChangeArrowheads="1"/>
              </p:cNvSpPr>
              <p:nvPr/>
            </p:nvSpPr>
            <p:spPr bwMode="auto">
              <a:xfrm rot="900000">
                <a:off x="3512" y="252"/>
                <a:ext cx="275" cy="131"/>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43" name="Oval 39"/>
              <p:cNvSpPr>
                <a:spLocks noChangeArrowheads="1"/>
              </p:cNvSpPr>
              <p:nvPr/>
            </p:nvSpPr>
            <p:spPr bwMode="auto">
              <a:xfrm rot="1500000">
                <a:off x="3650" y="385"/>
                <a:ext cx="240" cy="153"/>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44" name="Oval 40"/>
              <p:cNvSpPr>
                <a:spLocks noChangeArrowheads="1"/>
              </p:cNvSpPr>
              <p:nvPr/>
            </p:nvSpPr>
            <p:spPr bwMode="auto">
              <a:xfrm rot="20040000">
                <a:off x="3573" y="537"/>
                <a:ext cx="291" cy="18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45" name="Oval 41"/>
              <p:cNvSpPr>
                <a:spLocks noChangeArrowheads="1"/>
              </p:cNvSpPr>
              <p:nvPr/>
            </p:nvSpPr>
            <p:spPr bwMode="auto">
              <a:xfrm>
                <a:off x="3216" y="555"/>
                <a:ext cx="471" cy="23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46" name="Oval 42"/>
              <p:cNvSpPr>
                <a:spLocks noChangeArrowheads="1"/>
              </p:cNvSpPr>
              <p:nvPr/>
            </p:nvSpPr>
            <p:spPr bwMode="auto">
              <a:xfrm rot="1080000">
                <a:off x="3023" y="555"/>
                <a:ext cx="26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47" name="Oval 43"/>
              <p:cNvSpPr>
                <a:spLocks noChangeArrowheads="1"/>
              </p:cNvSpPr>
              <p:nvPr/>
            </p:nvSpPr>
            <p:spPr bwMode="auto">
              <a:xfrm>
                <a:off x="2949" y="432"/>
                <a:ext cx="217"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48" name="Oval 44"/>
              <p:cNvSpPr>
                <a:spLocks noChangeArrowheads="1"/>
              </p:cNvSpPr>
              <p:nvPr/>
            </p:nvSpPr>
            <p:spPr bwMode="auto">
              <a:xfrm rot="19740000">
                <a:off x="2984" y="310"/>
                <a:ext cx="29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49" name="Freeform 45"/>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50" name="Freeform 46"/>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sp>
            <p:nvSpPr>
              <p:cNvPr id="51" name="Freeform 47"/>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FF"/>
                  </a:solidFill>
                  <a:latin typeface="微软雅黑" panose="020B0503020204020204" pitchFamily="34" charset="-122"/>
                  <a:ea typeface="微软雅黑" panose="020B0503020204020204" pitchFamily="34" charset="-122"/>
                </a:endParaRPr>
              </a:p>
            </p:txBody>
          </p:sp>
        </p:grpSp>
        <p:sp>
          <p:nvSpPr>
            <p:cNvPr id="40" name="Text Box 48"/>
            <p:cNvSpPr txBox="1">
              <a:spLocks noChangeArrowheads="1"/>
            </p:cNvSpPr>
            <p:nvPr/>
          </p:nvSpPr>
          <p:spPr bwMode="auto">
            <a:xfrm>
              <a:off x="4967" y="1856"/>
              <a:ext cx="429" cy="26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a:solidFill>
                    <a:srgbClr val="0000FF"/>
                  </a:solidFill>
                  <a:latin typeface="微软雅黑" panose="020B0503020204020204" pitchFamily="34" charset="-122"/>
                  <a:ea typeface="微软雅黑" panose="020B0503020204020204" pitchFamily="34" charset="-122"/>
                </a:rPr>
                <a:t>网 </a:t>
              </a:r>
              <a:r>
                <a:rPr kumimoji="1" lang="en-US" altLang="zh-CN" sz="1300" b="1">
                  <a:solidFill>
                    <a:srgbClr val="0000FF"/>
                  </a:solidFill>
                  <a:latin typeface="微软雅黑" panose="020B0503020204020204" pitchFamily="34" charset="-122"/>
                  <a:ea typeface="微软雅黑" panose="020B0503020204020204" pitchFamily="34" charset="-122"/>
                </a:rPr>
                <a:t>2</a:t>
              </a:r>
            </a:p>
          </p:txBody>
        </p:sp>
      </p:grpSp>
      <p:sp>
        <p:nvSpPr>
          <p:cNvPr id="104" name="Text Box 101"/>
          <p:cNvSpPr txBox="1">
            <a:spLocks noChangeArrowheads="1"/>
          </p:cNvSpPr>
          <p:nvPr/>
        </p:nvSpPr>
        <p:spPr bwMode="auto">
          <a:xfrm>
            <a:off x="1486022" y="768154"/>
            <a:ext cx="35137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dirty="0">
                <a:solidFill>
                  <a:srgbClr val="CC00CC"/>
                </a:solidFill>
                <a:latin typeface="微软雅黑" panose="020B0503020204020204" pitchFamily="34" charset="-122"/>
                <a:ea typeface="微软雅黑" panose="020B0503020204020204" pitchFamily="34" charset="-122"/>
              </a:rPr>
              <a:t>正</a:t>
            </a:r>
          </a:p>
          <a:p>
            <a:r>
              <a:rPr kumimoji="1" lang="zh-CN" altLang="en-US" sz="1300" b="1" dirty="0">
                <a:solidFill>
                  <a:srgbClr val="CC00CC"/>
                </a:solidFill>
                <a:latin typeface="微软雅黑" panose="020B0503020204020204" pitchFamily="34" charset="-122"/>
                <a:ea typeface="微软雅黑" panose="020B0503020204020204" pitchFamily="34" charset="-122"/>
              </a:rPr>
              <a:t>常</a:t>
            </a:r>
          </a:p>
          <a:p>
            <a:r>
              <a:rPr kumimoji="1" lang="zh-CN" altLang="en-US" sz="1300" b="1" dirty="0">
                <a:solidFill>
                  <a:srgbClr val="CC00CC"/>
                </a:solidFill>
                <a:latin typeface="微软雅黑" panose="020B0503020204020204" pitchFamily="34" charset="-122"/>
                <a:ea typeface="微软雅黑" panose="020B0503020204020204" pitchFamily="34" charset="-122"/>
              </a:rPr>
              <a:t>情</a:t>
            </a:r>
          </a:p>
          <a:p>
            <a:r>
              <a:rPr kumimoji="1" lang="zh-CN" altLang="en-US" sz="1300" b="1" dirty="0">
                <a:solidFill>
                  <a:srgbClr val="CC00CC"/>
                </a:solidFill>
                <a:latin typeface="微软雅黑" panose="020B0503020204020204" pitchFamily="34" charset="-122"/>
                <a:ea typeface="微软雅黑" panose="020B0503020204020204" pitchFamily="34" charset="-122"/>
              </a:rPr>
              <a:t>况</a:t>
            </a:r>
          </a:p>
        </p:txBody>
      </p:sp>
      <p:grpSp>
        <p:nvGrpSpPr>
          <p:cNvPr id="105" name="Group 102"/>
          <p:cNvGrpSpPr/>
          <p:nvPr/>
        </p:nvGrpSpPr>
        <p:grpSpPr bwMode="auto">
          <a:xfrm>
            <a:off x="2816198" y="886853"/>
            <a:ext cx="977077" cy="191669"/>
            <a:chOff x="1491" y="212"/>
            <a:chExt cx="853" cy="240"/>
          </a:xfrm>
          <a:solidFill>
            <a:srgbClr val="FFFF00"/>
          </a:solidFill>
        </p:grpSpPr>
        <p:sp>
          <p:nvSpPr>
            <p:cNvPr id="106" name="AutoShape 103"/>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07" name="Rectangle 104"/>
            <p:cNvSpPr>
              <a:spLocks noChangeArrowheads="1"/>
            </p:cNvSpPr>
            <p:nvPr/>
          </p:nvSpPr>
          <p:spPr bwMode="auto">
            <a:xfrm>
              <a:off x="1491" y="212"/>
              <a:ext cx="632" cy="240"/>
            </a:xfrm>
            <a:prstGeom prst="rect">
              <a:avLst/>
            </a:prstGeom>
            <a:grp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grpSp>
      <p:sp>
        <p:nvSpPr>
          <p:cNvPr id="108" name="Text Box 105"/>
          <p:cNvSpPr txBox="1">
            <a:spLocks noChangeArrowheads="1"/>
          </p:cNvSpPr>
          <p:nvPr/>
        </p:nvSpPr>
        <p:spPr bwMode="auto">
          <a:xfrm>
            <a:off x="2828846" y="932581"/>
            <a:ext cx="679994" cy="20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1300" b="1">
                <a:latin typeface="微软雅黑" panose="020B0503020204020204" pitchFamily="34" charset="-122"/>
                <a:ea typeface="微软雅黑" panose="020B0503020204020204" pitchFamily="34" charset="-122"/>
              </a:rPr>
              <a:t>1  1  </a:t>
            </a:r>
            <a:r>
              <a:rPr kumimoji="1" lang="en-US" altLang="zh-CN" sz="1300" b="1">
                <a:latin typeface="微软雅黑" panose="020B0503020204020204" pitchFamily="34" charset="-122"/>
                <a:ea typeface="微软雅黑" panose="020B0503020204020204" pitchFamily="34" charset="-122"/>
                <a:sym typeface="Symbol" panose="05050102010706020507" pitchFamily="18" charset="2"/>
              </a:rPr>
              <a:t></a:t>
            </a:r>
            <a:endParaRPr kumimoji="1" lang="en-US" altLang="zh-CN" sz="1300" b="1" baseline="-25000">
              <a:latin typeface="微软雅黑" panose="020B0503020204020204" pitchFamily="34" charset="-122"/>
              <a:ea typeface="微软雅黑" panose="020B0503020204020204" pitchFamily="34" charset="-122"/>
              <a:sym typeface="Symbol" panose="05050102010706020507" pitchFamily="18" charset="2"/>
            </a:endParaRPr>
          </a:p>
        </p:txBody>
      </p:sp>
      <p:grpSp>
        <p:nvGrpSpPr>
          <p:cNvPr id="114" name="Group 111"/>
          <p:cNvGrpSpPr/>
          <p:nvPr/>
        </p:nvGrpSpPr>
        <p:grpSpPr bwMode="auto">
          <a:xfrm flipH="1">
            <a:off x="5027534" y="900474"/>
            <a:ext cx="977077" cy="191669"/>
            <a:chOff x="1491" y="212"/>
            <a:chExt cx="853" cy="240"/>
          </a:xfrm>
          <a:solidFill>
            <a:srgbClr val="66FF66"/>
          </a:solidFill>
        </p:grpSpPr>
        <p:sp>
          <p:nvSpPr>
            <p:cNvPr id="115" name="AutoShape 112"/>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16" name="Rectangle 113"/>
            <p:cNvSpPr>
              <a:spLocks noChangeArrowheads="1"/>
            </p:cNvSpPr>
            <p:nvPr/>
          </p:nvSpPr>
          <p:spPr bwMode="auto">
            <a:xfrm>
              <a:off x="1491" y="212"/>
              <a:ext cx="632" cy="240"/>
            </a:xfrm>
            <a:prstGeom prst="rect">
              <a:avLst/>
            </a:prstGeom>
            <a:grp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grpSp>
      <p:sp>
        <p:nvSpPr>
          <p:cNvPr id="117" name="Text Box 114"/>
          <p:cNvSpPr txBox="1">
            <a:spLocks noChangeArrowheads="1"/>
          </p:cNvSpPr>
          <p:nvPr/>
        </p:nvSpPr>
        <p:spPr bwMode="auto">
          <a:xfrm>
            <a:off x="5286823" y="958851"/>
            <a:ext cx="774571" cy="206980"/>
          </a:xfrm>
          <a:prstGeom prst="rect">
            <a:avLst/>
          </a:prstGeom>
          <a:noFill/>
          <a:ln>
            <a:noFill/>
          </a:ln>
          <a:effectLst/>
        </p:spPr>
        <p:txBody>
          <a:bodyPr wrap="none">
            <a:spAutoFit/>
          </a:bodyPr>
          <a:lstStyle/>
          <a:p>
            <a:pPr>
              <a:lnSpc>
                <a:spcPct val="50000"/>
              </a:lnSpc>
            </a:pPr>
            <a:r>
              <a:rPr kumimoji="1" lang="en-US" altLang="zh-CN" sz="1300" b="1" dirty="0">
                <a:latin typeface="微软雅黑" panose="020B0503020204020204" pitchFamily="34" charset="-122"/>
                <a:ea typeface="微软雅黑" panose="020B0503020204020204" pitchFamily="34" charset="-122"/>
              </a:rPr>
              <a:t>1  2  </a:t>
            </a:r>
            <a:r>
              <a:rPr kumimoji="1" lang="en-US" altLang="zh-CN" sz="1300" b="1" dirty="0">
                <a:latin typeface="微软雅黑" panose="020B0503020204020204" pitchFamily="34" charset="-122"/>
                <a:ea typeface="微软雅黑" panose="020B0503020204020204" pitchFamily="34" charset="-122"/>
                <a:sym typeface="Symbol" panose="05050102010706020507" pitchFamily="18" charset="2"/>
              </a:rPr>
              <a:t>R</a:t>
            </a:r>
            <a:r>
              <a:rPr kumimoji="1" lang="en-US" altLang="zh-CN" sz="1300" b="1" baseline="-25000" dirty="0">
                <a:latin typeface="微软雅黑" panose="020B0503020204020204" pitchFamily="34" charset="-122"/>
                <a:ea typeface="微软雅黑" panose="020B0503020204020204" pitchFamily="34" charset="-122"/>
                <a:sym typeface="Symbol" panose="05050102010706020507" pitchFamily="18" charset="2"/>
              </a:rPr>
              <a:t>1</a:t>
            </a:r>
          </a:p>
        </p:txBody>
      </p:sp>
      <p:sp>
        <p:nvSpPr>
          <p:cNvPr id="131" name="Text Box 120"/>
          <p:cNvSpPr txBox="1">
            <a:spLocks noChangeArrowheads="1"/>
          </p:cNvSpPr>
          <p:nvPr/>
        </p:nvSpPr>
        <p:spPr bwMode="auto">
          <a:xfrm>
            <a:off x="1558753" y="2877698"/>
            <a:ext cx="3875634" cy="292388"/>
          </a:xfrm>
          <a:prstGeom prst="rect">
            <a:avLst/>
          </a:prstGeom>
          <a:solidFill>
            <a:srgbClr val="00FFFF"/>
          </a:solidFill>
          <a:ln w="9525">
            <a:solidFill>
              <a:schemeClr val="tx2"/>
            </a:solidFill>
            <a:miter lim="800000"/>
          </a:ln>
          <a:effectLst/>
        </p:spPr>
        <p:txBody>
          <a:bodyPr wrap="square">
            <a:spAutoFit/>
          </a:bodyPr>
          <a:lstStyle/>
          <a:p>
            <a:r>
              <a:rPr kumimoji="1" lang="en-US" altLang="zh-CN" sz="1300" b="1" dirty="0">
                <a:latin typeface="微软雅黑" panose="020B0503020204020204" pitchFamily="34" charset="-122"/>
                <a:ea typeface="微软雅黑" panose="020B0503020204020204" pitchFamily="34" charset="-122"/>
              </a:rPr>
              <a:t>R</a:t>
            </a:r>
            <a:r>
              <a:rPr kumimoji="1" lang="en-US" altLang="zh-CN" sz="1300" b="1" baseline="-25000" dirty="0">
                <a:latin typeface="微软雅黑" panose="020B0503020204020204" pitchFamily="34" charset="-122"/>
                <a:ea typeface="微软雅黑" panose="020B0503020204020204" pitchFamily="34" charset="-122"/>
              </a:rPr>
              <a:t>2</a:t>
            </a:r>
            <a:r>
              <a:rPr kumimoji="1" lang="en-US" altLang="zh-CN" sz="1300" b="1" dirty="0">
                <a:latin typeface="微软雅黑" panose="020B0503020204020204" pitchFamily="34" charset="-122"/>
                <a:ea typeface="微软雅黑" panose="020B0503020204020204" pitchFamily="34" charset="-122"/>
              </a:rPr>
              <a:t> </a:t>
            </a:r>
            <a:r>
              <a:rPr kumimoji="1" lang="zh-CN" altLang="en-US" sz="1300" b="1" dirty="0">
                <a:latin typeface="微软雅黑" panose="020B0503020204020204" pitchFamily="34" charset="-122"/>
                <a:ea typeface="微软雅黑" panose="020B0503020204020204" pitchFamily="34" charset="-122"/>
              </a:rPr>
              <a:t>说：“我到网 </a:t>
            </a:r>
            <a:r>
              <a:rPr kumimoji="1" lang="en-US" altLang="zh-CN" sz="1300" b="1" dirty="0">
                <a:latin typeface="微软雅黑" panose="020B0503020204020204" pitchFamily="34" charset="-122"/>
                <a:ea typeface="微软雅黑" panose="020B0503020204020204" pitchFamily="34" charset="-122"/>
              </a:rPr>
              <a:t>1 </a:t>
            </a:r>
            <a:r>
              <a:rPr kumimoji="1" lang="zh-CN" altLang="en-US" sz="1300" b="1" dirty="0">
                <a:latin typeface="微软雅黑" panose="020B0503020204020204" pitchFamily="34" charset="-122"/>
                <a:ea typeface="微软雅黑" panose="020B0503020204020204" pitchFamily="34" charset="-122"/>
              </a:rPr>
              <a:t>的距离是 </a:t>
            </a:r>
            <a:r>
              <a:rPr kumimoji="1" lang="en-US" altLang="zh-CN" sz="1300" b="1" dirty="0">
                <a:latin typeface="微软雅黑" panose="020B0503020204020204" pitchFamily="34" charset="-122"/>
                <a:ea typeface="微软雅黑" panose="020B0503020204020204" pitchFamily="34" charset="-122"/>
              </a:rPr>
              <a:t>2</a:t>
            </a:r>
            <a:r>
              <a:rPr kumimoji="1" lang="zh-CN" altLang="en-US" sz="1300" b="1" dirty="0">
                <a:latin typeface="微软雅黑" panose="020B0503020204020204" pitchFamily="34" charset="-122"/>
                <a:ea typeface="微软雅黑" panose="020B0503020204020204" pitchFamily="34" charset="-122"/>
              </a:rPr>
              <a:t>，是经过 </a:t>
            </a:r>
            <a:r>
              <a:rPr kumimoji="1" lang="en-US" altLang="zh-CN" sz="1300" b="1" dirty="0">
                <a:latin typeface="微软雅黑" panose="020B0503020204020204" pitchFamily="34" charset="-122"/>
                <a:ea typeface="微软雅黑" panose="020B0503020204020204" pitchFamily="34" charset="-122"/>
              </a:rPr>
              <a:t>R</a:t>
            </a:r>
            <a:r>
              <a:rPr kumimoji="1" lang="en-US" altLang="zh-CN" sz="1300" b="1" baseline="-25000" dirty="0">
                <a:latin typeface="微软雅黑" panose="020B0503020204020204" pitchFamily="34" charset="-122"/>
                <a:ea typeface="微软雅黑" panose="020B0503020204020204" pitchFamily="34" charset="-122"/>
              </a:rPr>
              <a:t>1</a:t>
            </a:r>
            <a:r>
              <a:rPr kumimoji="1" lang="zh-CN" altLang="en-US" sz="1300" b="1" dirty="0">
                <a:latin typeface="微软雅黑" panose="020B0503020204020204" pitchFamily="34" charset="-122"/>
                <a:ea typeface="微软雅黑" panose="020B0503020204020204" pitchFamily="34" charset="-122"/>
              </a:rPr>
              <a:t>。”</a:t>
            </a:r>
          </a:p>
        </p:txBody>
      </p:sp>
      <p:sp>
        <p:nvSpPr>
          <p:cNvPr id="137" name="AutoShape 59"/>
          <p:cNvSpPr>
            <a:spLocks noChangeArrowheads="1"/>
          </p:cNvSpPr>
          <p:nvPr/>
        </p:nvSpPr>
        <p:spPr bwMode="auto">
          <a:xfrm>
            <a:off x="2105722" y="1846638"/>
            <a:ext cx="2850203" cy="313225"/>
          </a:xfrm>
          <a:prstGeom prst="wedgeRoundRectCallout">
            <a:avLst>
              <a:gd name="adj1" fmla="val 65558"/>
              <a:gd name="adj2" fmla="val -307988"/>
              <a:gd name="adj3" fmla="val 16667"/>
            </a:avLst>
          </a:prstGeom>
          <a:solidFill>
            <a:srgbClr val="99FFCC"/>
          </a:solidFill>
          <a:ln w="9525">
            <a:solidFill>
              <a:schemeClr val="tx1"/>
            </a:solidFill>
            <a:miter lim="800000"/>
          </a:ln>
          <a:effectLst/>
        </p:spPr>
        <p:txBody>
          <a:bodyPr/>
          <a:lstStyle/>
          <a:p>
            <a:pPr algn="ct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1”</a:t>
            </a:r>
            <a:r>
              <a:rPr lang="zh-CN" altLang="en-US" sz="1400" b="1" dirty="0">
                <a:latin typeface="微软雅黑" panose="020B0503020204020204" pitchFamily="34" charset="-122"/>
                <a:ea typeface="微软雅黑" panose="020B0503020204020204" pitchFamily="34" charset="-122"/>
              </a:rPr>
              <a:t>表示“从本路由器到网 </a:t>
            </a:r>
            <a:r>
              <a:rPr lang="en-US" altLang="zh-CN" sz="1400" b="1" dirty="0">
                <a:latin typeface="微软雅黑" panose="020B0503020204020204" pitchFamily="34" charset="-122"/>
                <a:ea typeface="微软雅黑" panose="020B0503020204020204" pitchFamily="34" charset="-122"/>
              </a:rPr>
              <a:t>1”</a:t>
            </a:r>
          </a:p>
        </p:txBody>
      </p:sp>
      <p:sp>
        <p:nvSpPr>
          <p:cNvPr id="138" name="AutoShape 60"/>
          <p:cNvSpPr>
            <a:spLocks noChangeArrowheads="1"/>
          </p:cNvSpPr>
          <p:nvPr/>
        </p:nvSpPr>
        <p:spPr bwMode="auto">
          <a:xfrm>
            <a:off x="3726193" y="2316620"/>
            <a:ext cx="2260298" cy="325803"/>
          </a:xfrm>
          <a:prstGeom prst="wedgeRoundRectCallout">
            <a:avLst>
              <a:gd name="adj1" fmla="val 34362"/>
              <a:gd name="adj2" fmla="val -422439"/>
              <a:gd name="adj3" fmla="val 16667"/>
            </a:avLst>
          </a:prstGeom>
          <a:solidFill>
            <a:srgbClr val="99FFCC"/>
          </a:solidFill>
          <a:ln w="9525">
            <a:solidFill>
              <a:schemeClr val="tx1"/>
            </a:solidFill>
            <a:miter lim="800000"/>
          </a:ln>
          <a:effectLst/>
        </p:spPr>
        <p:txBody>
          <a:bodyPr/>
          <a:lstStyle/>
          <a:p>
            <a:pPr algn="ctr"/>
            <a:r>
              <a:rPr lang="zh-CN" altLang="en-US" sz="1400" b="1" dirty="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2”</a:t>
            </a:r>
            <a:r>
              <a:rPr lang="zh-CN" altLang="en-US" sz="1400" b="1" dirty="0">
                <a:latin typeface="微软雅黑" panose="020B0503020204020204" pitchFamily="34" charset="-122"/>
                <a:ea typeface="微软雅黑" panose="020B0503020204020204" pitchFamily="34" charset="-122"/>
              </a:rPr>
              <a:t>表示“距离是 </a:t>
            </a:r>
            <a:r>
              <a:rPr lang="en-US" altLang="zh-CN" sz="1400" b="1" dirty="0">
                <a:latin typeface="微软雅黑" panose="020B0503020204020204" pitchFamily="34" charset="-122"/>
                <a:ea typeface="微软雅黑" panose="020B0503020204020204" pitchFamily="34" charset="-122"/>
              </a:rPr>
              <a:t>2”</a:t>
            </a:r>
          </a:p>
        </p:txBody>
      </p:sp>
      <p:sp>
        <p:nvSpPr>
          <p:cNvPr id="139" name="AutoShape 61"/>
          <p:cNvSpPr>
            <a:spLocks noChangeArrowheads="1"/>
          </p:cNvSpPr>
          <p:nvPr/>
        </p:nvSpPr>
        <p:spPr bwMode="auto">
          <a:xfrm>
            <a:off x="6110762" y="1828824"/>
            <a:ext cx="2238172" cy="297514"/>
          </a:xfrm>
          <a:prstGeom prst="wedgeRoundRectCallout">
            <a:avLst>
              <a:gd name="adj1" fmla="val -54919"/>
              <a:gd name="adj2" fmla="val -306845"/>
              <a:gd name="adj3" fmla="val 16667"/>
            </a:avLst>
          </a:prstGeom>
          <a:solidFill>
            <a:srgbClr val="99FFCC"/>
          </a:solidFill>
          <a:ln w="9525">
            <a:solidFill>
              <a:schemeClr val="tx1"/>
            </a:solidFill>
            <a:miter lim="800000"/>
          </a:ln>
          <a:effectLst/>
        </p:spPr>
        <p:txBody>
          <a:bodyPr/>
          <a:lstStyle/>
          <a:p>
            <a:pPr algn="ctr"/>
            <a:r>
              <a:rPr lang="en-US" altLang="zh-CN" sz="1400" b="1" dirty="0">
                <a:latin typeface="微软雅黑" panose="020B0503020204020204" pitchFamily="34" charset="-122"/>
                <a:ea typeface="微软雅黑" panose="020B0503020204020204" pitchFamily="34" charset="-122"/>
              </a:rPr>
              <a:t>“R</a:t>
            </a:r>
            <a:r>
              <a:rPr lang="en-US" altLang="zh-CN" sz="1400" b="1" baseline="-25000" dirty="0">
                <a:latin typeface="微软雅黑" panose="020B0503020204020204" pitchFamily="34" charset="-122"/>
                <a:ea typeface="微软雅黑" panose="020B0503020204020204" pitchFamily="34" charset="-122"/>
              </a:rPr>
              <a:t>1</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表示经过 </a:t>
            </a:r>
            <a:r>
              <a:rPr lang="en-US" altLang="zh-CN" sz="1400" b="1" dirty="0">
                <a:latin typeface="微软雅黑" panose="020B0503020204020204" pitchFamily="34" charset="-122"/>
                <a:ea typeface="微软雅黑" panose="020B0503020204020204" pitchFamily="34" charset="-122"/>
              </a:rPr>
              <a:t>R</a:t>
            </a:r>
            <a:r>
              <a:rPr lang="en-US" altLang="zh-CN" sz="1400" b="1" baseline="-25000" dirty="0">
                <a:latin typeface="微软雅黑" panose="020B0503020204020204" pitchFamily="34" charset="-122"/>
                <a:ea typeface="微软雅黑" panose="020B0503020204020204" pitchFamily="34" charset="-122"/>
              </a:rPr>
              <a:t>1</a:t>
            </a:r>
            <a:endParaRPr lang="en-US" altLang="zh-CN" sz="14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138" grpId="0" animBg="1"/>
      <p:bldP spid="13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圆角矩形 122"/>
          <p:cNvSpPr/>
          <p:nvPr/>
        </p:nvSpPr>
        <p:spPr>
          <a:xfrm>
            <a:off x="545144" y="615462"/>
            <a:ext cx="8053712" cy="372812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Line 2"/>
          <p:cNvSpPr>
            <a:spLocks noChangeShapeType="1"/>
          </p:cNvSpPr>
          <p:nvPr/>
        </p:nvSpPr>
        <p:spPr bwMode="auto">
          <a:xfrm>
            <a:off x="2416723" y="1233220"/>
            <a:ext cx="429724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pic>
        <p:nvPicPr>
          <p:cNvPr id="4" name="Picture 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7028" y="1137872"/>
            <a:ext cx="483796" cy="20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 name="Text Box 4"/>
          <p:cNvSpPr txBox="1">
            <a:spLocks noChangeArrowheads="1"/>
          </p:cNvSpPr>
          <p:nvPr/>
        </p:nvSpPr>
        <p:spPr bwMode="auto">
          <a:xfrm>
            <a:off x="5578787" y="1290624"/>
            <a:ext cx="370614"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00" b="1">
                <a:latin typeface="微软雅黑" panose="020B0503020204020204" pitchFamily="34" charset="-122"/>
                <a:ea typeface="微软雅黑" panose="020B0503020204020204" pitchFamily="34" charset="-122"/>
              </a:rPr>
              <a:t>R</a:t>
            </a:r>
            <a:r>
              <a:rPr kumimoji="1" lang="en-US" altLang="zh-CN" sz="1300" b="1" baseline="-25000">
                <a:latin typeface="微软雅黑" panose="020B0503020204020204" pitchFamily="34" charset="-122"/>
                <a:ea typeface="微软雅黑" panose="020B0503020204020204" pitchFamily="34" charset="-122"/>
              </a:rPr>
              <a:t>2</a:t>
            </a:r>
            <a:endParaRPr kumimoji="1" lang="en-US" altLang="zh-CN" sz="1300" b="1">
              <a:latin typeface="微软雅黑" panose="020B0503020204020204" pitchFamily="34" charset="-122"/>
              <a:ea typeface="微软雅黑" panose="020B0503020204020204" pitchFamily="34" charset="-122"/>
            </a:endParaRPr>
          </a:p>
        </p:txBody>
      </p:sp>
      <p:sp>
        <p:nvSpPr>
          <p:cNvPr id="6" name="Text Box 5"/>
          <p:cNvSpPr txBox="1">
            <a:spLocks noChangeArrowheads="1"/>
          </p:cNvSpPr>
          <p:nvPr/>
        </p:nvSpPr>
        <p:spPr bwMode="auto">
          <a:xfrm>
            <a:off x="3190375" y="1290624"/>
            <a:ext cx="370614"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00" b="1">
                <a:latin typeface="微软雅黑" panose="020B0503020204020204" pitchFamily="34" charset="-122"/>
                <a:ea typeface="微软雅黑" panose="020B0503020204020204" pitchFamily="34" charset="-122"/>
              </a:rPr>
              <a:t>R</a:t>
            </a:r>
            <a:r>
              <a:rPr kumimoji="1" lang="en-US" altLang="zh-CN" sz="1300" b="1" baseline="-25000">
                <a:latin typeface="微软雅黑" panose="020B0503020204020204" pitchFamily="34" charset="-122"/>
                <a:ea typeface="微软雅黑" panose="020B0503020204020204" pitchFamily="34" charset="-122"/>
              </a:rPr>
              <a:t>1</a:t>
            </a:r>
            <a:endParaRPr kumimoji="1" lang="en-US" altLang="zh-CN" sz="1300" b="1">
              <a:latin typeface="微软雅黑" panose="020B0503020204020204" pitchFamily="34" charset="-122"/>
              <a:ea typeface="微软雅黑" panose="020B0503020204020204" pitchFamily="34" charset="-122"/>
            </a:endParaRPr>
          </a:p>
        </p:txBody>
      </p:sp>
      <p:pic>
        <p:nvPicPr>
          <p:cNvPr id="7"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4387" y="1137872"/>
            <a:ext cx="484850" cy="20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8" name="Group 7"/>
          <p:cNvGrpSpPr/>
          <p:nvPr/>
        </p:nvGrpSpPr>
        <p:grpSpPr bwMode="auto">
          <a:xfrm>
            <a:off x="1793796" y="968580"/>
            <a:ext cx="783138" cy="526362"/>
            <a:chOff x="4830" y="1752"/>
            <a:chExt cx="667" cy="477"/>
          </a:xfrm>
          <a:solidFill>
            <a:srgbClr val="00FFFF"/>
          </a:solidFill>
        </p:grpSpPr>
        <p:grpSp>
          <p:nvGrpSpPr>
            <p:cNvPr id="9" name="Group 8"/>
            <p:cNvGrpSpPr/>
            <p:nvPr/>
          </p:nvGrpSpPr>
          <p:grpSpPr bwMode="auto">
            <a:xfrm>
              <a:off x="4830" y="1752"/>
              <a:ext cx="667" cy="477"/>
              <a:chOff x="2949" y="196"/>
              <a:chExt cx="941" cy="598"/>
            </a:xfrm>
            <a:grpFill/>
          </p:grpSpPr>
          <p:sp>
            <p:nvSpPr>
              <p:cNvPr id="11" name="Oval 9"/>
              <p:cNvSpPr>
                <a:spLocks noChangeArrowheads="1"/>
              </p:cNvSpPr>
              <p:nvPr/>
            </p:nvSpPr>
            <p:spPr bwMode="auto">
              <a:xfrm>
                <a:off x="3168" y="196"/>
                <a:ext cx="407" cy="162"/>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2" name="Oval 10"/>
              <p:cNvSpPr>
                <a:spLocks noChangeArrowheads="1"/>
              </p:cNvSpPr>
              <p:nvPr/>
            </p:nvSpPr>
            <p:spPr bwMode="auto">
              <a:xfrm rot="900000">
                <a:off x="3512" y="252"/>
                <a:ext cx="275" cy="131"/>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3" name="Oval 11"/>
              <p:cNvSpPr>
                <a:spLocks noChangeArrowheads="1"/>
              </p:cNvSpPr>
              <p:nvPr/>
            </p:nvSpPr>
            <p:spPr bwMode="auto">
              <a:xfrm rot="1500000">
                <a:off x="3650" y="385"/>
                <a:ext cx="240" cy="153"/>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4" name="Oval 12"/>
              <p:cNvSpPr>
                <a:spLocks noChangeArrowheads="1"/>
              </p:cNvSpPr>
              <p:nvPr/>
            </p:nvSpPr>
            <p:spPr bwMode="auto">
              <a:xfrm rot="20040000">
                <a:off x="3573" y="537"/>
                <a:ext cx="291" cy="18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5" name="Oval 13"/>
              <p:cNvSpPr>
                <a:spLocks noChangeArrowheads="1"/>
              </p:cNvSpPr>
              <p:nvPr/>
            </p:nvSpPr>
            <p:spPr bwMode="auto">
              <a:xfrm>
                <a:off x="3216" y="555"/>
                <a:ext cx="471" cy="23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6" name="Oval 14"/>
              <p:cNvSpPr>
                <a:spLocks noChangeArrowheads="1"/>
              </p:cNvSpPr>
              <p:nvPr/>
            </p:nvSpPr>
            <p:spPr bwMode="auto">
              <a:xfrm rot="1080000">
                <a:off x="3023" y="555"/>
                <a:ext cx="26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7" name="Oval 15"/>
              <p:cNvSpPr>
                <a:spLocks noChangeArrowheads="1"/>
              </p:cNvSpPr>
              <p:nvPr/>
            </p:nvSpPr>
            <p:spPr bwMode="auto">
              <a:xfrm>
                <a:off x="2949" y="432"/>
                <a:ext cx="217"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8" name="Oval 16"/>
              <p:cNvSpPr>
                <a:spLocks noChangeArrowheads="1"/>
              </p:cNvSpPr>
              <p:nvPr/>
            </p:nvSpPr>
            <p:spPr bwMode="auto">
              <a:xfrm rot="19740000">
                <a:off x="2984" y="310"/>
                <a:ext cx="29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9" name="Freeform 1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20" name="Freeform 1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21" name="Freeform 1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grpSp>
        <p:sp>
          <p:nvSpPr>
            <p:cNvPr id="10" name="Text Box 20"/>
            <p:cNvSpPr txBox="1">
              <a:spLocks noChangeArrowheads="1"/>
            </p:cNvSpPr>
            <p:nvPr/>
          </p:nvSpPr>
          <p:spPr bwMode="auto">
            <a:xfrm>
              <a:off x="4967" y="1856"/>
              <a:ext cx="429" cy="26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a:latin typeface="微软雅黑" panose="020B0503020204020204" pitchFamily="34" charset="-122"/>
                  <a:ea typeface="微软雅黑" panose="020B0503020204020204" pitchFamily="34" charset="-122"/>
                </a:rPr>
                <a:t>网 </a:t>
              </a:r>
              <a:r>
                <a:rPr kumimoji="1" lang="en-US" altLang="zh-CN" sz="1300" b="1">
                  <a:latin typeface="微软雅黑" panose="020B0503020204020204" pitchFamily="34" charset="-122"/>
                  <a:ea typeface="微软雅黑" panose="020B0503020204020204" pitchFamily="34" charset="-122"/>
                </a:rPr>
                <a:t>1</a:t>
              </a:r>
            </a:p>
          </p:txBody>
        </p:sp>
      </p:grpSp>
      <p:grpSp>
        <p:nvGrpSpPr>
          <p:cNvPr id="22" name="Group 21"/>
          <p:cNvGrpSpPr/>
          <p:nvPr/>
        </p:nvGrpSpPr>
        <p:grpSpPr bwMode="auto">
          <a:xfrm>
            <a:off x="6444139" y="968580"/>
            <a:ext cx="783138" cy="526362"/>
            <a:chOff x="4830" y="1752"/>
            <a:chExt cx="667" cy="477"/>
          </a:xfrm>
          <a:solidFill>
            <a:srgbClr val="00FFFF"/>
          </a:solidFill>
        </p:grpSpPr>
        <p:grpSp>
          <p:nvGrpSpPr>
            <p:cNvPr id="23" name="Group 22"/>
            <p:cNvGrpSpPr/>
            <p:nvPr/>
          </p:nvGrpSpPr>
          <p:grpSpPr bwMode="auto">
            <a:xfrm>
              <a:off x="4830" y="1752"/>
              <a:ext cx="667" cy="477"/>
              <a:chOff x="2949" y="196"/>
              <a:chExt cx="941" cy="598"/>
            </a:xfrm>
            <a:grpFill/>
          </p:grpSpPr>
          <p:sp>
            <p:nvSpPr>
              <p:cNvPr id="25" name="Oval 23"/>
              <p:cNvSpPr>
                <a:spLocks noChangeArrowheads="1"/>
              </p:cNvSpPr>
              <p:nvPr/>
            </p:nvSpPr>
            <p:spPr bwMode="auto">
              <a:xfrm>
                <a:off x="3168" y="196"/>
                <a:ext cx="407" cy="162"/>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26" name="Oval 24"/>
              <p:cNvSpPr>
                <a:spLocks noChangeArrowheads="1"/>
              </p:cNvSpPr>
              <p:nvPr/>
            </p:nvSpPr>
            <p:spPr bwMode="auto">
              <a:xfrm rot="900000">
                <a:off x="3512" y="252"/>
                <a:ext cx="275" cy="131"/>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27" name="Oval 25"/>
              <p:cNvSpPr>
                <a:spLocks noChangeArrowheads="1"/>
              </p:cNvSpPr>
              <p:nvPr/>
            </p:nvSpPr>
            <p:spPr bwMode="auto">
              <a:xfrm rot="1500000">
                <a:off x="3650" y="385"/>
                <a:ext cx="240" cy="153"/>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28" name="Oval 26"/>
              <p:cNvSpPr>
                <a:spLocks noChangeArrowheads="1"/>
              </p:cNvSpPr>
              <p:nvPr/>
            </p:nvSpPr>
            <p:spPr bwMode="auto">
              <a:xfrm rot="20040000">
                <a:off x="3573" y="537"/>
                <a:ext cx="291" cy="18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29" name="Oval 27"/>
              <p:cNvSpPr>
                <a:spLocks noChangeArrowheads="1"/>
              </p:cNvSpPr>
              <p:nvPr/>
            </p:nvSpPr>
            <p:spPr bwMode="auto">
              <a:xfrm>
                <a:off x="3216" y="555"/>
                <a:ext cx="471" cy="23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30" name="Oval 28"/>
              <p:cNvSpPr>
                <a:spLocks noChangeArrowheads="1"/>
              </p:cNvSpPr>
              <p:nvPr/>
            </p:nvSpPr>
            <p:spPr bwMode="auto">
              <a:xfrm rot="1080000">
                <a:off x="3023" y="555"/>
                <a:ext cx="26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31" name="Oval 29"/>
              <p:cNvSpPr>
                <a:spLocks noChangeArrowheads="1"/>
              </p:cNvSpPr>
              <p:nvPr/>
            </p:nvSpPr>
            <p:spPr bwMode="auto">
              <a:xfrm>
                <a:off x="2949" y="432"/>
                <a:ext cx="217"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32" name="Oval 30"/>
              <p:cNvSpPr>
                <a:spLocks noChangeArrowheads="1"/>
              </p:cNvSpPr>
              <p:nvPr/>
            </p:nvSpPr>
            <p:spPr bwMode="auto">
              <a:xfrm rot="19740000">
                <a:off x="2984" y="310"/>
                <a:ext cx="29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33" name="Freeform 31"/>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34" name="Freeform 32"/>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35" name="Freeform 33"/>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grpSp>
        <p:sp>
          <p:nvSpPr>
            <p:cNvPr id="24" name="Text Box 34"/>
            <p:cNvSpPr txBox="1">
              <a:spLocks noChangeArrowheads="1"/>
            </p:cNvSpPr>
            <p:nvPr/>
          </p:nvSpPr>
          <p:spPr bwMode="auto">
            <a:xfrm>
              <a:off x="4967" y="1856"/>
              <a:ext cx="429" cy="26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a:latin typeface="微软雅黑" panose="020B0503020204020204" pitchFamily="34" charset="-122"/>
                  <a:ea typeface="微软雅黑" panose="020B0503020204020204" pitchFamily="34" charset="-122"/>
                </a:rPr>
                <a:t>网 </a:t>
              </a:r>
              <a:r>
                <a:rPr kumimoji="1" lang="en-US" altLang="zh-CN" sz="1300" b="1">
                  <a:latin typeface="微软雅黑" panose="020B0503020204020204" pitchFamily="34" charset="-122"/>
                  <a:ea typeface="微软雅黑" panose="020B0503020204020204" pitchFamily="34" charset="-122"/>
                </a:rPr>
                <a:t>3</a:t>
              </a:r>
            </a:p>
          </p:txBody>
        </p:sp>
      </p:grpSp>
      <p:grpSp>
        <p:nvGrpSpPr>
          <p:cNvPr id="36" name="Group 35"/>
          <p:cNvGrpSpPr/>
          <p:nvPr/>
        </p:nvGrpSpPr>
        <p:grpSpPr bwMode="auto">
          <a:xfrm>
            <a:off x="4099995" y="968580"/>
            <a:ext cx="783138" cy="526362"/>
            <a:chOff x="4830" y="1752"/>
            <a:chExt cx="667" cy="477"/>
          </a:xfrm>
          <a:solidFill>
            <a:srgbClr val="00FFFF"/>
          </a:solidFill>
        </p:grpSpPr>
        <p:grpSp>
          <p:nvGrpSpPr>
            <p:cNvPr id="37" name="Group 36"/>
            <p:cNvGrpSpPr/>
            <p:nvPr/>
          </p:nvGrpSpPr>
          <p:grpSpPr bwMode="auto">
            <a:xfrm>
              <a:off x="4830" y="1752"/>
              <a:ext cx="667" cy="477"/>
              <a:chOff x="2949" y="196"/>
              <a:chExt cx="941" cy="598"/>
            </a:xfrm>
            <a:grpFill/>
          </p:grpSpPr>
          <p:sp>
            <p:nvSpPr>
              <p:cNvPr id="39" name="Oval 37"/>
              <p:cNvSpPr>
                <a:spLocks noChangeArrowheads="1"/>
              </p:cNvSpPr>
              <p:nvPr/>
            </p:nvSpPr>
            <p:spPr bwMode="auto">
              <a:xfrm>
                <a:off x="3168" y="196"/>
                <a:ext cx="407" cy="162"/>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40" name="Oval 38"/>
              <p:cNvSpPr>
                <a:spLocks noChangeArrowheads="1"/>
              </p:cNvSpPr>
              <p:nvPr/>
            </p:nvSpPr>
            <p:spPr bwMode="auto">
              <a:xfrm rot="900000">
                <a:off x="3512" y="252"/>
                <a:ext cx="275" cy="131"/>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41" name="Oval 39"/>
              <p:cNvSpPr>
                <a:spLocks noChangeArrowheads="1"/>
              </p:cNvSpPr>
              <p:nvPr/>
            </p:nvSpPr>
            <p:spPr bwMode="auto">
              <a:xfrm rot="1500000">
                <a:off x="3650" y="385"/>
                <a:ext cx="240" cy="153"/>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42" name="Oval 40"/>
              <p:cNvSpPr>
                <a:spLocks noChangeArrowheads="1"/>
              </p:cNvSpPr>
              <p:nvPr/>
            </p:nvSpPr>
            <p:spPr bwMode="auto">
              <a:xfrm rot="20040000">
                <a:off x="3573" y="537"/>
                <a:ext cx="291" cy="18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43" name="Oval 41"/>
              <p:cNvSpPr>
                <a:spLocks noChangeArrowheads="1"/>
              </p:cNvSpPr>
              <p:nvPr/>
            </p:nvSpPr>
            <p:spPr bwMode="auto">
              <a:xfrm>
                <a:off x="3216" y="555"/>
                <a:ext cx="471" cy="23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44" name="Oval 42"/>
              <p:cNvSpPr>
                <a:spLocks noChangeArrowheads="1"/>
              </p:cNvSpPr>
              <p:nvPr/>
            </p:nvSpPr>
            <p:spPr bwMode="auto">
              <a:xfrm rot="1080000">
                <a:off x="3023" y="555"/>
                <a:ext cx="26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45" name="Oval 43"/>
              <p:cNvSpPr>
                <a:spLocks noChangeArrowheads="1"/>
              </p:cNvSpPr>
              <p:nvPr/>
            </p:nvSpPr>
            <p:spPr bwMode="auto">
              <a:xfrm>
                <a:off x="2949" y="432"/>
                <a:ext cx="217"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46" name="Oval 44"/>
              <p:cNvSpPr>
                <a:spLocks noChangeArrowheads="1"/>
              </p:cNvSpPr>
              <p:nvPr/>
            </p:nvSpPr>
            <p:spPr bwMode="auto">
              <a:xfrm rot="19740000">
                <a:off x="2984" y="310"/>
                <a:ext cx="29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47" name="Freeform 45"/>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48" name="Freeform 46"/>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49" name="Freeform 47"/>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grpSp>
        <p:sp>
          <p:nvSpPr>
            <p:cNvPr id="38" name="Text Box 48"/>
            <p:cNvSpPr txBox="1">
              <a:spLocks noChangeArrowheads="1"/>
            </p:cNvSpPr>
            <p:nvPr/>
          </p:nvSpPr>
          <p:spPr bwMode="auto">
            <a:xfrm>
              <a:off x="4967" y="1856"/>
              <a:ext cx="429" cy="26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a:latin typeface="微软雅黑" panose="020B0503020204020204" pitchFamily="34" charset="-122"/>
                  <a:ea typeface="微软雅黑" panose="020B0503020204020204" pitchFamily="34" charset="-122"/>
                </a:rPr>
                <a:t>网 </a:t>
              </a:r>
              <a:r>
                <a:rPr kumimoji="1" lang="en-US" altLang="zh-CN" sz="1300" b="1">
                  <a:latin typeface="微软雅黑" panose="020B0503020204020204" pitchFamily="34" charset="-122"/>
                  <a:ea typeface="微软雅黑" panose="020B0503020204020204" pitchFamily="34" charset="-122"/>
                </a:rPr>
                <a:t>2</a:t>
              </a:r>
            </a:p>
          </p:txBody>
        </p:sp>
      </p:grpSp>
      <p:grpSp>
        <p:nvGrpSpPr>
          <p:cNvPr id="127" name="组合 126"/>
          <p:cNvGrpSpPr/>
          <p:nvPr/>
        </p:nvGrpSpPr>
        <p:grpSpPr>
          <a:xfrm>
            <a:off x="1780094" y="1755788"/>
            <a:ext cx="5447183" cy="669385"/>
            <a:chOff x="1780094" y="1755788"/>
            <a:chExt cx="5447183" cy="669385"/>
          </a:xfrm>
        </p:grpSpPr>
        <p:sp>
          <p:nvSpPr>
            <p:cNvPr id="50" name="Line 50"/>
            <p:cNvSpPr>
              <a:spLocks noChangeShapeType="1"/>
            </p:cNvSpPr>
            <p:nvPr/>
          </p:nvSpPr>
          <p:spPr bwMode="auto">
            <a:xfrm>
              <a:off x="2416723" y="2074913"/>
              <a:ext cx="429724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pic>
          <p:nvPicPr>
            <p:cNvPr id="51" name="Picture 5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7028" y="1980538"/>
              <a:ext cx="483796" cy="20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2" name="Text Box 52"/>
            <p:cNvSpPr txBox="1">
              <a:spLocks noChangeArrowheads="1"/>
            </p:cNvSpPr>
            <p:nvPr/>
          </p:nvSpPr>
          <p:spPr bwMode="auto">
            <a:xfrm>
              <a:off x="5578787" y="2132317"/>
              <a:ext cx="371016" cy="292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00" b="1">
                  <a:latin typeface="微软雅黑" panose="020B0503020204020204" pitchFamily="34" charset="-122"/>
                  <a:ea typeface="微软雅黑" panose="020B0503020204020204" pitchFamily="34" charset="-122"/>
                </a:rPr>
                <a:t>R</a:t>
              </a:r>
              <a:r>
                <a:rPr kumimoji="1" lang="en-US" altLang="zh-CN" sz="1300" b="1" baseline="-25000">
                  <a:latin typeface="微软雅黑" panose="020B0503020204020204" pitchFamily="34" charset="-122"/>
                  <a:ea typeface="微软雅黑" panose="020B0503020204020204" pitchFamily="34" charset="-122"/>
                </a:rPr>
                <a:t>2</a:t>
              </a:r>
              <a:endParaRPr kumimoji="1" lang="en-US" altLang="zh-CN" sz="1300" b="1">
                <a:latin typeface="微软雅黑" panose="020B0503020204020204" pitchFamily="34" charset="-122"/>
                <a:ea typeface="微软雅黑" panose="020B0503020204020204" pitchFamily="34" charset="-122"/>
              </a:endParaRPr>
            </a:p>
          </p:txBody>
        </p:sp>
        <p:sp>
          <p:nvSpPr>
            <p:cNvPr id="53" name="Text Box 53"/>
            <p:cNvSpPr txBox="1">
              <a:spLocks noChangeArrowheads="1"/>
            </p:cNvSpPr>
            <p:nvPr/>
          </p:nvSpPr>
          <p:spPr bwMode="auto">
            <a:xfrm>
              <a:off x="3190375" y="2132317"/>
              <a:ext cx="371016" cy="292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00" b="1">
                  <a:latin typeface="微软雅黑" panose="020B0503020204020204" pitchFamily="34" charset="-122"/>
                  <a:ea typeface="微软雅黑" panose="020B0503020204020204" pitchFamily="34" charset="-122"/>
                </a:rPr>
                <a:t>R</a:t>
              </a:r>
              <a:r>
                <a:rPr kumimoji="1" lang="en-US" altLang="zh-CN" sz="1300" b="1" baseline="-25000">
                  <a:latin typeface="微软雅黑" panose="020B0503020204020204" pitchFamily="34" charset="-122"/>
                  <a:ea typeface="微软雅黑" panose="020B0503020204020204" pitchFamily="34" charset="-122"/>
                </a:rPr>
                <a:t>1</a:t>
              </a:r>
              <a:endParaRPr kumimoji="1" lang="en-US" altLang="zh-CN" sz="1300" b="1">
                <a:latin typeface="微软雅黑" panose="020B0503020204020204" pitchFamily="34" charset="-122"/>
                <a:ea typeface="微软雅黑" panose="020B0503020204020204" pitchFamily="34" charset="-122"/>
              </a:endParaRPr>
            </a:p>
          </p:txBody>
        </p:sp>
        <p:pic>
          <p:nvPicPr>
            <p:cNvPr id="54" name="Picture 5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4386" y="1980538"/>
              <a:ext cx="484850" cy="20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5" name="Group 55"/>
            <p:cNvGrpSpPr/>
            <p:nvPr/>
          </p:nvGrpSpPr>
          <p:grpSpPr bwMode="auto">
            <a:xfrm>
              <a:off x="1793796" y="1810273"/>
              <a:ext cx="783138" cy="526362"/>
              <a:chOff x="4830" y="1752"/>
              <a:chExt cx="667" cy="477"/>
            </a:xfrm>
            <a:solidFill>
              <a:srgbClr val="00FFFF"/>
            </a:solidFill>
          </p:grpSpPr>
          <p:grpSp>
            <p:nvGrpSpPr>
              <p:cNvPr id="56" name="Group 56"/>
              <p:cNvGrpSpPr/>
              <p:nvPr/>
            </p:nvGrpSpPr>
            <p:grpSpPr bwMode="auto">
              <a:xfrm>
                <a:off x="4830" y="1752"/>
                <a:ext cx="667" cy="477"/>
                <a:chOff x="2949" y="196"/>
                <a:chExt cx="941" cy="598"/>
              </a:xfrm>
              <a:grpFill/>
            </p:grpSpPr>
            <p:sp>
              <p:nvSpPr>
                <p:cNvPr id="58" name="Oval 57"/>
                <p:cNvSpPr>
                  <a:spLocks noChangeArrowheads="1"/>
                </p:cNvSpPr>
                <p:nvPr/>
              </p:nvSpPr>
              <p:spPr bwMode="auto">
                <a:xfrm>
                  <a:off x="3168" y="196"/>
                  <a:ext cx="407" cy="162"/>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59" name="Oval 58"/>
                <p:cNvSpPr>
                  <a:spLocks noChangeArrowheads="1"/>
                </p:cNvSpPr>
                <p:nvPr/>
              </p:nvSpPr>
              <p:spPr bwMode="auto">
                <a:xfrm rot="900000">
                  <a:off x="3512" y="252"/>
                  <a:ext cx="275" cy="131"/>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60" name="Oval 59"/>
                <p:cNvSpPr>
                  <a:spLocks noChangeArrowheads="1"/>
                </p:cNvSpPr>
                <p:nvPr/>
              </p:nvSpPr>
              <p:spPr bwMode="auto">
                <a:xfrm rot="1500000">
                  <a:off x="3650" y="385"/>
                  <a:ext cx="240" cy="153"/>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61" name="Oval 60"/>
                <p:cNvSpPr>
                  <a:spLocks noChangeArrowheads="1"/>
                </p:cNvSpPr>
                <p:nvPr/>
              </p:nvSpPr>
              <p:spPr bwMode="auto">
                <a:xfrm rot="20040000">
                  <a:off x="3573" y="537"/>
                  <a:ext cx="291" cy="18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62" name="Oval 61"/>
                <p:cNvSpPr>
                  <a:spLocks noChangeArrowheads="1"/>
                </p:cNvSpPr>
                <p:nvPr/>
              </p:nvSpPr>
              <p:spPr bwMode="auto">
                <a:xfrm>
                  <a:off x="3216" y="555"/>
                  <a:ext cx="471" cy="23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63" name="Oval 62"/>
                <p:cNvSpPr>
                  <a:spLocks noChangeArrowheads="1"/>
                </p:cNvSpPr>
                <p:nvPr/>
              </p:nvSpPr>
              <p:spPr bwMode="auto">
                <a:xfrm rot="1080000">
                  <a:off x="3023" y="555"/>
                  <a:ext cx="26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64" name="Oval 63"/>
                <p:cNvSpPr>
                  <a:spLocks noChangeArrowheads="1"/>
                </p:cNvSpPr>
                <p:nvPr/>
              </p:nvSpPr>
              <p:spPr bwMode="auto">
                <a:xfrm>
                  <a:off x="2949" y="432"/>
                  <a:ext cx="217"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65" name="Oval 64"/>
                <p:cNvSpPr>
                  <a:spLocks noChangeArrowheads="1"/>
                </p:cNvSpPr>
                <p:nvPr/>
              </p:nvSpPr>
              <p:spPr bwMode="auto">
                <a:xfrm rot="19740000">
                  <a:off x="2984" y="310"/>
                  <a:ext cx="29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66" name="Freeform 65"/>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67" name="Freeform 66"/>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68" name="Freeform 67"/>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grpSp>
          <p:sp>
            <p:nvSpPr>
              <p:cNvPr id="57" name="Text Box 68"/>
              <p:cNvSpPr txBox="1">
                <a:spLocks noChangeArrowheads="1"/>
              </p:cNvSpPr>
              <p:nvPr/>
            </p:nvSpPr>
            <p:spPr bwMode="auto">
              <a:xfrm>
                <a:off x="4965" y="1856"/>
                <a:ext cx="429" cy="26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a:latin typeface="微软雅黑" panose="020B0503020204020204" pitchFamily="34" charset="-122"/>
                    <a:ea typeface="微软雅黑" panose="020B0503020204020204" pitchFamily="34" charset="-122"/>
                  </a:rPr>
                  <a:t>网 </a:t>
                </a:r>
                <a:r>
                  <a:rPr kumimoji="1" lang="en-US" altLang="zh-CN" sz="1300" b="1">
                    <a:latin typeface="微软雅黑" panose="020B0503020204020204" pitchFamily="34" charset="-122"/>
                    <a:ea typeface="微软雅黑" panose="020B0503020204020204" pitchFamily="34" charset="-122"/>
                  </a:rPr>
                  <a:t>1</a:t>
                </a:r>
              </a:p>
            </p:txBody>
          </p:sp>
        </p:grpSp>
        <p:grpSp>
          <p:nvGrpSpPr>
            <p:cNvPr id="69" name="Group 69"/>
            <p:cNvGrpSpPr/>
            <p:nvPr/>
          </p:nvGrpSpPr>
          <p:grpSpPr bwMode="auto">
            <a:xfrm>
              <a:off x="6444139" y="1810273"/>
              <a:ext cx="783138" cy="526362"/>
              <a:chOff x="4830" y="1752"/>
              <a:chExt cx="667" cy="477"/>
            </a:xfrm>
            <a:solidFill>
              <a:srgbClr val="00FFFF"/>
            </a:solidFill>
          </p:grpSpPr>
          <p:grpSp>
            <p:nvGrpSpPr>
              <p:cNvPr id="70" name="Group 70"/>
              <p:cNvGrpSpPr/>
              <p:nvPr/>
            </p:nvGrpSpPr>
            <p:grpSpPr bwMode="auto">
              <a:xfrm>
                <a:off x="4830" y="1752"/>
                <a:ext cx="667" cy="477"/>
                <a:chOff x="2949" y="196"/>
                <a:chExt cx="941" cy="598"/>
              </a:xfrm>
              <a:grpFill/>
            </p:grpSpPr>
            <p:sp>
              <p:nvSpPr>
                <p:cNvPr id="72" name="Oval 71"/>
                <p:cNvSpPr>
                  <a:spLocks noChangeArrowheads="1"/>
                </p:cNvSpPr>
                <p:nvPr/>
              </p:nvSpPr>
              <p:spPr bwMode="auto">
                <a:xfrm>
                  <a:off x="3168" y="196"/>
                  <a:ext cx="407" cy="162"/>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73" name="Oval 72"/>
                <p:cNvSpPr>
                  <a:spLocks noChangeArrowheads="1"/>
                </p:cNvSpPr>
                <p:nvPr/>
              </p:nvSpPr>
              <p:spPr bwMode="auto">
                <a:xfrm rot="900000">
                  <a:off x="3512" y="252"/>
                  <a:ext cx="275" cy="131"/>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74" name="Oval 73"/>
                <p:cNvSpPr>
                  <a:spLocks noChangeArrowheads="1"/>
                </p:cNvSpPr>
                <p:nvPr/>
              </p:nvSpPr>
              <p:spPr bwMode="auto">
                <a:xfrm rot="1500000">
                  <a:off x="3650" y="385"/>
                  <a:ext cx="240" cy="153"/>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75" name="Oval 74"/>
                <p:cNvSpPr>
                  <a:spLocks noChangeArrowheads="1"/>
                </p:cNvSpPr>
                <p:nvPr/>
              </p:nvSpPr>
              <p:spPr bwMode="auto">
                <a:xfrm rot="20040000">
                  <a:off x="3573" y="537"/>
                  <a:ext cx="291" cy="18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76" name="Oval 75"/>
                <p:cNvSpPr>
                  <a:spLocks noChangeArrowheads="1"/>
                </p:cNvSpPr>
                <p:nvPr/>
              </p:nvSpPr>
              <p:spPr bwMode="auto">
                <a:xfrm>
                  <a:off x="3216" y="555"/>
                  <a:ext cx="471" cy="23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77" name="Oval 76"/>
                <p:cNvSpPr>
                  <a:spLocks noChangeArrowheads="1"/>
                </p:cNvSpPr>
                <p:nvPr/>
              </p:nvSpPr>
              <p:spPr bwMode="auto">
                <a:xfrm rot="1080000">
                  <a:off x="3023" y="555"/>
                  <a:ext cx="26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78" name="Oval 77"/>
                <p:cNvSpPr>
                  <a:spLocks noChangeArrowheads="1"/>
                </p:cNvSpPr>
                <p:nvPr/>
              </p:nvSpPr>
              <p:spPr bwMode="auto">
                <a:xfrm>
                  <a:off x="2949" y="432"/>
                  <a:ext cx="217"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79" name="Oval 78"/>
                <p:cNvSpPr>
                  <a:spLocks noChangeArrowheads="1"/>
                </p:cNvSpPr>
                <p:nvPr/>
              </p:nvSpPr>
              <p:spPr bwMode="auto">
                <a:xfrm rot="19740000">
                  <a:off x="2984" y="310"/>
                  <a:ext cx="29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80" name="Freeform 79"/>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81" name="Freeform 80"/>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82" name="Freeform 81"/>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grpSp>
          <p:sp>
            <p:nvSpPr>
              <p:cNvPr id="71" name="Text Box 82"/>
              <p:cNvSpPr txBox="1">
                <a:spLocks noChangeArrowheads="1"/>
              </p:cNvSpPr>
              <p:nvPr/>
            </p:nvSpPr>
            <p:spPr bwMode="auto">
              <a:xfrm>
                <a:off x="4965" y="1856"/>
                <a:ext cx="429" cy="26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a:latin typeface="微软雅黑" panose="020B0503020204020204" pitchFamily="34" charset="-122"/>
                    <a:ea typeface="微软雅黑" panose="020B0503020204020204" pitchFamily="34" charset="-122"/>
                  </a:rPr>
                  <a:t>网 </a:t>
                </a:r>
                <a:r>
                  <a:rPr kumimoji="1" lang="en-US" altLang="zh-CN" sz="1300" b="1">
                    <a:latin typeface="微软雅黑" panose="020B0503020204020204" pitchFamily="34" charset="-122"/>
                    <a:ea typeface="微软雅黑" panose="020B0503020204020204" pitchFamily="34" charset="-122"/>
                  </a:rPr>
                  <a:t>3</a:t>
                </a:r>
              </a:p>
            </p:txBody>
          </p:sp>
        </p:grpSp>
        <p:grpSp>
          <p:nvGrpSpPr>
            <p:cNvPr id="83" name="Group 83"/>
            <p:cNvGrpSpPr/>
            <p:nvPr/>
          </p:nvGrpSpPr>
          <p:grpSpPr bwMode="auto">
            <a:xfrm>
              <a:off x="4099995" y="1810273"/>
              <a:ext cx="783138" cy="526362"/>
              <a:chOff x="4830" y="1752"/>
              <a:chExt cx="667" cy="477"/>
            </a:xfrm>
            <a:solidFill>
              <a:srgbClr val="00FFFF"/>
            </a:solidFill>
          </p:grpSpPr>
          <p:grpSp>
            <p:nvGrpSpPr>
              <p:cNvPr id="84" name="Group 84"/>
              <p:cNvGrpSpPr/>
              <p:nvPr/>
            </p:nvGrpSpPr>
            <p:grpSpPr bwMode="auto">
              <a:xfrm>
                <a:off x="4830" y="1752"/>
                <a:ext cx="667" cy="477"/>
                <a:chOff x="2949" y="196"/>
                <a:chExt cx="941" cy="598"/>
              </a:xfrm>
              <a:grpFill/>
            </p:grpSpPr>
            <p:sp>
              <p:nvSpPr>
                <p:cNvPr id="86" name="Oval 85"/>
                <p:cNvSpPr>
                  <a:spLocks noChangeArrowheads="1"/>
                </p:cNvSpPr>
                <p:nvPr/>
              </p:nvSpPr>
              <p:spPr bwMode="auto">
                <a:xfrm>
                  <a:off x="3168" y="196"/>
                  <a:ext cx="407" cy="162"/>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87" name="Oval 86"/>
                <p:cNvSpPr>
                  <a:spLocks noChangeArrowheads="1"/>
                </p:cNvSpPr>
                <p:nvPr/>
              </p:nvSpPr>
              <p:spPr bwMode="auto">
                <a:xfrm rot="900000">
                  <a:off x="3512" y="252"/>
                  <a:ext cx="275" cy="131"/>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88" name="Oval 87"/>
                <p:cNvSpPr>
                  <a:spLocks noChangeArrowheads="1"/>
                </p:cNvSpPr>
                <p:nvPr/>
              </p:nvSpPr>
              <p:spPr bwMode="auto">
                <a:xfrm rot="1500000">
                  <a:off x="3650" y="385"/>
                  <a:ext cx="240" cy="153"/>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89" name="Oval 88"/>
                <p:cNvSpPr>
                  <a:spLocks noChangeArrowheads="1"/>
                </p:cNvSpPr>
                <p:nvPr/>
              </p:nvSpPr>
              <p:spPr bwMode="auto">
                <a:xfrm rot="20040000">
                  <a:off x="3573" y="537"/>
                  <a:ext cx="291" cy="18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90" name="Oval 89"/>
                <p:cNvSpPr>
                  <a:spLocks noChangeArrowheads="1"/>
                </p:cNvSpPr>
                <p:nvPr/>
              </p:nvSpPr>
              <p:spPr bwMode="auto">
                <a:xfrm>
                  <a:off x="3216" y="555"/>
                  <a:ext cx="471" cy="23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91" name="Oval 90"/>
                <p:cNvSpPr>
                  <a:spLocks noChangeArrowheads="1"/>
                </p:cNvSpPr>
                <p:nvPr/>
              </p:nvSpPr>
              <p:spPr bwMode="auto">
                <a:xfrm rot="1080000">
                  <a:off x="3023" y="555"/>
                  <a:ext cx="26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92" name="Oval 91"/>
                <p:cNvSpPr>
                  <a:spLocks noChangeArrowheads="1"/>
                </p:cNvSpPr>
                <p:nvPr/>
              </p:nvSpPr>
              <p:spPr bwMode="auto">
                <a:xfrm>
                  <a:off x="2949" y="432"/>
                  <a:ext cx="217"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93" name="Oval 92"/>
                <p:cNvSpPr>
                  <a:spLocks noChangeArrowheads="1"/>
                </p:cNvSpPr>
                <p:nvPr/>
              </p:nvSpPr>
              <p:spPr bwMode="auto">
                <a:xfrm rot="19740000">
                  <a:off x="2984" y="310"/>
                  <a:ext cx="29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94" name="Freeform 93"/>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95" name="Freeform 94"/>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96" name="Freeform 95"/>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grpSp>
          <p:sp>
            <p:nvSpPr>
              <p:cNvPr id="85" name="Text Box 96"/>
              <p:cNvSpPr txBox="1">
                <a:spLocks noChangeArrowheads="1"/>
              </p:cNvSpPr>
              <p:nvPr/>
            </p:nvSpPr>
            <p:spPr bwMode="auto">
              <a:xfrm>
                <a:off x="4965" y="1856"/>
                <a:ext cx="429" cy="26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a:latin typeface="微软雅黑" panose="020B0503020204020204" pitchFamily="34" charset="-122"/>
                    <a:ea typeface="微软雅黑" panose="020B0503020204020204" pitchFamily="34" charset="-122"/>
                  </a:rPr>
                  <a:t>网 </a:t>
                </a:r>
                <a:r>
                  <a:rPr kumimoji="1" lang="en-US" altLang="zh-CN" sz="1300" b="1">
                    <a:latin typeface="微软雅黑" panose="020B0503020204020204" pitchFamily="34" charset="-122"/>
                    <a:ea typeface="微软雅黑" panose="020B0503020204020204" pitchFamily="34" charset="-122"/>
                  </a:rPr>
                  <a:t>2</a:t>
                </a:r>
              </a:p>
            </p:txBody>
          </p:sp>
        </p:grpSp>
        <p:grpSp>
          <p:nvGrpSpPr>
            <p:cNvPr id="97" name="Group 97"/>
            <p:cNvGrpSpPr/>
            <p:nvPr/>
          </p:nvGrpSpPr>
          <p:grpSpPr bwMode="auto">
            <a:xfrm>
              <a:off x="1780094" y="1755788"/>
              <a:ext cx="795786" cy="595441"/>
              <a:chOff x="434" y="1298"/>
              <a:chExt cx="755" cy="612"/>
            </a:xfrm>
          </p:grpSpPr>
          <p:sp>
            <p:nvSpPr>
              <p:cNvPr id="98" name="Line 98"/>
              <p:cNvSpPr>
                <a:spLocks noChangeShapeType="1"/>
              </p:cNvSpPr>
              <p:nvPr/>
            </p:nvSpPr>
            <p:spPr bwMode="auto">
              <a:xfrm>
                <a:off x="434" y="1298"/>
                <a:ext cx="755" cy="612"/>
              </a:xfrm>
              <a:prstGeom prst="line">
                <a:avLst/>
              </a:prstGeom>
              <a:noFill/>
              <a:ln w="57150">
                <a:solidFill>
                  <a:srgbClr val="CC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99" name="Line 99"/>
              <p:cNvSpPr>
                <a:spLocks noChangeShapeType="1"/>
              </p:cNvSpPr>
              <p:nvPr/>
            </p:nvSpPr>
            <p:spPr bwMode="auto">
              <a:xfrm flipH="1">
                <a:off x="434" y="1298"/>
                <a:ext cx="755" cy="612"/>
              </a:xfrm>
              <a:prstGeom prst="line">
                <a:avLst/>
              </a:prstGeom>
              <a:noFill/>
              <a:ln w="57150">
                <a:solidFill>
                  <a:srgbClr val="CC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grpSp>
      </p:grpSp>
      <p:sp>
        <p:nvSpPr>
          <p:cNvPr id="100" name="Text Box 100"/>
          <p:cNvSpPr txBox="1">
            <a:spLocks noChangeArrowheads="1"/>
          </p:cNvSpPr>
          <p:nvPr/>
        </p:nvSpPr>
        <p:spPr bwMode="auto">
          <a:xfrm>
            <a:off x="1697880" y="2462144"/>
            <a:ext cx="1171018" cy="272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300" b="1" dirty="0">
                <a:solidFill>
                  <a:srgbClr val="CC00CC"/>
                </a:solidFill>
                <a:latin typeface="微软雅黑" panose="020B0503020204020204" pitchFamily="34" charset="-122"/>
                <a:ea typeface="微软雅黑" panose="020B0503020204020204" pitchFamily="34" charset="-122"/>
              </a:rPr>
              <a:t>网 </a:t>
            </a:r>
            <a:r>
              <a:rPr kumimoji="1" lang="en-US" altLang="zh-CN" sz="1300" b="1" dirty="0">
                <a:solidFill>
                  <a:srgbClr val="CC00CC"/>
                </a:solidFill>
                <a:latin typeface="微软雅黑" panose="020B0503020204020204" pitchFamily="34" charset="-122"/>
                <a:ea typeface="微软雅黑" panose="020B0503020204020204" pitchFamily="34" charset="-122"/>
              </a:rPr>
              <a:t>1</a:t>
            </a:r>
            <a:r>
              <a:rPr kumimoji="1" lang="zh-CN" altLang="en-US" sz="1300" b="1" dirty="0">
                <a:solidFill>
                  <a:srgbClr val="CC00CC"/>
                </a:solidFill>
                <a:latin typeface="微软雅黑" panose="020B0503020204020204" pitchFamily="34" charset="-122"/>
                <a:ea typeface="微软雅黑" panose="020B0503020204020204" pitchFamily="34" charset="-122"/>
              </a:rPr>
              <a:t>出了故障</a:t>
            </a:r>
          </a:p>
        </p:txBody>
      </p:sp>
      <p:sp>
        <p:nvSpPr>
          <p:cNvPr id="101" name="Text Box 101"/>
          <p:cNvSpPr txBox="1">
            <a:spLocks noChangeArrowheads="1"/>
          </p:cNvSpPr>
          <p:nvPr/>
        </p:nvSpPr>
        <p:spPr bwMode="auto">
          <a:xfrm>
            <a:off x="1486022" y="768154"/>
            <a:ext cx="35137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dirty="0">
                <a:solidFill>
                  <a:srgbClr val="CC00CC"/>
                </a:solidFill>
                <a:latin typeface="微软雅黑" panose="020B0503020204020204" pitchFamily="34" charset="-122"/>
                <a:ea typeface="微软雅黑" panose="020B0503020204020204" pitchFamily="34" charset="-122"/>
              </a:rPr>
              <a:t>正</a:t>
            </a:r>
          </a:p>
          <a:p>
            <a:r>
              <a:rPr kumimoji="1" lang="zh-CN" altLang="en-US" sz="1300" b="1" dirty="0">
                <a:solidFill>
                  <a:srgbClr val="CC00CC"/>
                </a:solidFill>
                <a:latin typeface="微软雅黑" panose="020B0503020204020204" pitchFamily="34" charset="-122"/>
                <a:ea typeface="微软雅黑" panose="020B0503020204020204" pitchFamily="34" charset="-122"/>
              </a:rPr>
              <a:t>常</a:t>
            </a:r>
          </a:p>
          <a:p>
            <a:r>
              <a:rPr kumimoji="1" lang="zh-CN" altLang="en-US" sz="1300" b="1" dirty="0">
                <a:solidFill>
                  <a:srgbClr val="CC00CC"/>
                </a:solidFill>
                <a:latin typeface="微软雅黑" panose="020B0503020204020204" pitchFamily="34" charset="-122"/>
                <a:ea typeface="微软雅黑" panose="020B0503020204020204" pitchFamily="34" charset="-122"/>
              </a:rPr>
              <a:t>情</a:t>
            </a:r>
          </a:p>
          <a:p>
            <a:r>
              <a:rPr kumimoji="1" lang="zh-CN" altLang="en-US" sz="1300" b="1" dirty="0">
                <a:solidFill>
                  <a:srgbClr val="CC00CC"/>
                </a:solidFill>
                <a:latin typeface="微软雅黑" panose="020B0503020204020204" pitchFamily="34" charset="-122"/>
                <a:ea typeface="微软雅黑" panose="020B0503020204020204" pitchFamily="34" charset="-122"/>
              </a:rPr>
              <a:t>况</a:t>
            </a:r>
          </a:p>
        </p:txBody>
      </p:sp>
      <p:grpSp>
        <p:nvGrpSpPr>
          <p:cNvPr id="102" name="Group 102"/>
          <p:cNvGrpSpPr/>
          <p:nvPr/>
        </p:nvGrpSpPr>
        <p:grpSpPr bwMode="auto">
          <a:xfrm>
            <a:off x="2816198" y="886853"/>
            <a:ext cx="977077" cy="191669"/>
            <a:chOff x="1491" y="212"/>
            <a:chExt cx="853" cy="240"/>
          </a:xfrm>
          <a:solidFill>
            <a:srgbClr val="FFFF00"/>
          </a:solidFill>
        </p:grpSpPr>
        <p:sp>
          <p:nvSpPr>
            <p:cNvPr id="103" name="AutoShape 103"/>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04" name="Rectangle 104"/>
            <p:cNvSpPr>
              <a:spLocks noChangeArrowheads="1"/>
            </p:cNvSpPr>
            <p:nvPr/>
          </p:nvSpPr>
          <p:spPr bwMode="auto">
            <a:xfrm>
              <a:off x="1491" y="212"/>
              <a:ext cx="632" cy="240"/>
            </a:xfrm>
            <a:prstGeom prst="rect">
              <a:avLst/>
            </a:prstGeom>
            <a:grp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grpSp>
      <p:sp>
        <p:nvSpPr>
          <p:cNvPr id="105" name="Text Box 105"/>
          <p:cNvSpPr txBox="1">
            <a:spLocks noChangeArrowheads="1"/>
          </p:cNvSpPr>
          <p:nvPr/>
        </p:nvSpPr>
        <p:spPr bwMode="auto">
          <a:xfrm>
            <a:off x="2828846" y="932581"/>
            <a:ext cx="679994" cy="20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1300" b="1">
                <a:latin typeface="微软雅黑" panose="020B0503020204020204" pitchFamily="34" charset="-122"/>
                <a:ea typeface="微软雅黑" panose="020B0503020204020204" pitchFamily="34" charset="-122"/>
              </a:rPr>
              <a:t>1  1  </a:t>
            </a:r>
            <a:r>
              <a:rPr kumimoji="1" lang="en-US" altLang="zh-CN" sz="1300" b="1">
                <a:latin typeface="微软雅黑" panose="020B0503020204020204" pitchFamily="34" charset="-122"/>
                <a:ea typeface="微软雅黑" panose="020B0503020204020204" pitchFamily="34" charset="-122"/>
                <a:sym typeface="Symbol" panose="05050102010706020507" pitchFamily="18" charset="2"/>
              </a:rPr>
              <a:t></a:t>
            </a:r>
            <a:endParaRPr kumimoji="1" lang="en-US" altLang="zh-CN" sz="1300" b="1" baseline="-25000">
              <a:latin typeface="微软雅黑" panose="020B0503020204020204" pitchFamily="34" charset="-122"/>
              <a:ea typeface="微软雅黑" panose="020B0503020204020204" pitchFamily="34" charset="-122"/>
              <a:sym typeface="Symbol" panose="05050102010706020507" pitchFamily="18" charset="2"/>
            </a:endParaRPr>
          </a:p>
        </p:txBody>
      </p:sp>
      <p:grpSp>
        <p:nvGrpSpPr>
          <p:cNvPr id="106" name="Group 106"/>
          <p:cNvGrpSpPr/>
          <p:nvPr/>
        </p:nvGrpSpPr>
        <p:grpSpPr bwMode="auto">
          <a:xfrm>
            <a:off x="2973246" y="2505923"/>
            <a:ext cx="1001320" cy="247128"/>
            <a:chOff x="1566" y="2024"/>
            <a:chExt cx="950" cy="254"/>
          </a:xfrm>
          <a:solidFill>
            <a:srgbClr val="FFFF00"/>
          </a:solidFill>
        </p:grpSpPr>
        <p:grpSp>
          <p:nvGrpSpPr>
            <p:cNvPr id="107" name="Group 107"/>
            <p:cNvGrpSpPr/>
            <p:nvPr/>
          </p:nvGrpSpPr>
          <p:grpSpPr bwMode="auto">
            <a:xfrm>
              <a:off x="1589" y="2024"/>
              <a:ext cx="927" cy="197"/>
              <a:chOff x="1491" y="212"/>
              <a:chExt cx="853" cy="240"/>
            </a:xfrm>
            <a:grpFill/>
          </p:grpSpPr>
          <p:sp>
            <p:nvSpPr>
              <p:cNvPr id="109" name="AutoShape 108"/>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10" name="Rectangle 109"/>
              <p:cNvSpPr>
                <a:spLocks noChangeArrowheads="1"/>
              </p:cNvSpPr>
              <p:nvPr/>
            </p:nvSpPr>
            <p:spPr bwMode="auto">
              <a:xfrm>
                <a:off x="1491" y="212"/>
                <a:ext cx="632" cy="240"/>
              </a:xfrm>
              <a:prstGeom prst="rect">
                <a:avLst/>
              </a:prstGeom>
              <a:grp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grpSp>
        <p:sp>
          <p:nvSpPr>
            <p:cNvPr id="108" name="Text Box 110"/>
            <p:cNvSpPr txBox="1">
              <a:spLocks noChangeArrowheads="1"/>
            </p:cNvSpPr>
            <p:nvPr/>
          </p:nvSpPr>
          <p:spPr bwMode="auto">
            <a:xfrm>
              <a:off x="1566" y="2066"/>
              <a:ext cx="742" cy="21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1300" b="1" dirty="0">
                  <a:latin typeface="微软雅黑" panose="020B0503020204020204" pitchFamily="34" charset="-122"/>
                  <a:ea typeface="微软雅黑" panose="020B0503020204020204" pitchFamily="34" charset="-122"/>
                </a:rPr>
                <a:t>1  16  </a:t>
              </a:r>
              <a:r>
                <a:rPr kumimoji="1" lang="en-US" altLang="zh-CN" sz="1300" b="1" dirty="0">
                  <a:latin typeface="微软雅黑" panose="020B0503020204020204" pitchFamily="34" charset="-122"/>
                  <a:ea typeface="微软雅黑" panose="020B0503020204020204" pitchFamily="34" charset="-122"/>
                  <a:sym typeface="Symbol" panose="05050102010706020507" pitchFamily="18" charset="2"/>
                </a:rPr>
                <a:t></a:t>
              </a:r>
              <a:endParaRPr kumimoji="1" lang="en-US" altLang="zh-CN" sz="1300" b="1" baseline="-25000" dirty="0">
                <a:latin typeface="微软雅黑" panose="020B0503020204020204" pitchFamily="34" charset="-122"/>
                <a:ea typeface="微软雅黑" panose="020B0503020204020204" pitchFamily="34" charset="-122"/>
                <a:sym typeface="Symbol" panose="05050102010706020507" pitchFamily="18" charset="2"/>
              </a:endParaRPr>
            </a:p>
          </p:txBody>
        </p:sp>
      </p:grpSp>
      <p:grpSp>
        <p:nvGrpSpPr>
          <p:cNvPr id="111" name="Group 111"/>
          <p:cNvGrpSpPr/>
          <p:nvPr/>
        </p:nvGrpSpPr>
        <p:grpSpPr bwMode="auto">
          <a:xfrm flipH="1">
            <a:off x="5027534" y="900474"/>
            <a:ext cx="977077" cy="191669"/>
            <a:chOff x="1491" y="212"/>
            <a:chExt cx="853" cy="240"/>
          </a:xfrm>
          <a:solidFill>
            <a:srgbClr val="66FF66"/>
          </a:solidFill>
        </p:grpSpPr>
        <p:sp>
          <p:nvSpPr>
            <p:cNvPr id="112" name="AutoShape 112"/>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13" name="Rectangle 113"/>
            <p:cNvSpPr>
              <a:spLocks noChangeArrowheads="1"/>
            </p:cNvSpPr>
            <p:nvPr/>
          </p:nvSpPr>
          <p:spPr bwMode="auto">
            <a:xfrm>
              <a:off x="1491" y="212"/>
              <a:ext cx="632" cy="240"/>
            </a:xfrm>
            <a:prstGeom prst="rect">
              <a:avLst/>
            </a:prstGeom>
            <a:grp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grpSp>
      <p:sp>
        <p:nvSpPr>
          <p:cNvPr id="114" name="Text Box 114"/>
          <p:cNvSpPr txBox="1">
            <a:spLocks noChangeArrowheads="1"/>
          </p:cNvSpPr>
          <p:nvPr/>
        </p:nvSpPr>
        <p:spPr bwMode="auto">
          <a:xfrm>
            <a:off x="5286823" y="932911"/>
            <a:ext cx="774571" cy="206980"/>
          </a:xfrm>
          <a:prstGeom prst="rect">
            <a:avLst/>
          </a:prstGeom>
          <a:noFill/>
          <a:ln>
            <a:noFill/>
          </a:ln>
          <a:effectLst/>
        </p:spPr>
        <p:txBody>
          <a:bodyPr wrap="none">
            <a:spAutoFit/>
          </a:bodyPr>
          <a:lstStyle/>
          <a:p>
            <a:pPr>
              <a:lnSpc>
                <a:spcPct val="50000"/>
              </a:lnSpc>
            </a:pPr>
            <a:r>
              <a:rPr kumimoji="1" lang="en-US" altLang="zh-CN" sz="1300" b="1" dirty="0">
                <a:latin typeface="微软雅黑" panose="020B0503020204020204" pitchFamily="34" charset="-122"/>
                <a:ea typeface="微软雅黑" panose="020B0503020204020204" pitchFamily="34" charset="-122"/>
              </a:rPr>
              <a:t>1  2  </a:t>
            </a:r>
            <a:r>
              <a:rPr kumimoji="1" lang="en-US" altLang="zh-CN" sz="1300" b="1" dirty="0">
                <a:latin typeface="微软雅黑" panose="020B0503020204020204" pitchFamily="34" charset="-122"/>
                <a:ea typeface="微软雅黑" panose="020B0503020204020204" pitchFamily="34" charset="-122"/>
                <a:sym typeface="Symbol" panose="05050102010706020507" pitchFamily="18" charset="2"/>
              </a:rPr>
              <a:t>R</a:t>
            </a:r>
            <a:r>
              <a:rPr kumimoji="1" lang="en-US" altLang="zh-CN" sz="1300" b="1" baseline="-25000" dirty="0">
                <a:latin typeface="微软雅黑" panose="020B0503020204020204" pitchFamily="34" charset="-122"/>
                <a:ea typeface="微软雅黑" panose="020B0503020204020204" pitchFamily="34" charset="-122"/>
                <a:sym typeface="Symbol" panose="05050102010706020507" pitchFamily="18" charset="2"/>
              </a:rPr>
              <a:t>1</a:t>
            </a:r>
          </a:p>
        </p:txBody>
      </p:sp>
      <p:grpSp>
        <p:nvGrpSpPr>
          <p:cNvPr id="115" name="Group 115"/>
          <p:cNvGrpSpPr/>
          <p:nvPr/>
        </p:nvGrpSpPr>
        <p:grpSpPr bwMode="auto">
          <a:xfrm>
            <a:off x="5027535" y="2473811"/>
            <a:ext cx="1033995" cy="239343"/>
            <a:chOff x="3515" y="1991"/>
            <a:chExt cx="981" cy="246"/>
          </a:xfrm>
          <a:solidFill>
            <a:srgbClr val="66FF66"/>
          </a:solidFill>
        </p:grpSpPr>
        <p:grpSp>
          <p:nvGrpSpPr>
            <p:cNvPr id="116" name="Group 116"/>
            <p:cNvGrpSpPr/>
            <p:nvPr/>
          </p:nvGrpSpPr>
          <p:grpSpPr bwMode="auto">
            <a:xfrm flipH="1">
              <a:off x="3515" y="1991"/>
              <a:ext cx="927" cy="197"/>
              <a:chOff x="1491" y="212"/>
              <a:chExt cx="853" cy="240"/>
            </a:xfrm>
            <a:grpFill/>
          </p:grpSpPr>
          <p:sp>
            <p:nvSpPr>
              <p:cNvPr id="118" name="AutoShape 117"/>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19" name="Rectangle 118"/>
              <p:cNvSpPr>
                <a:spLocks noChangeArrowheads="1"/>
              </p:cNvSpPr>
              <p:nvPr/>
            </p:nvSpPr>
            <p:spPr bwMode="auto">
              <a:xfrm>
                <a:off x="1491" y="212"/>
                <a:ext cx="632" cy="240"/>
              </a:xfrm>
              <a:prstGeom prst="rect">
                <a:avLst/>
              </a:prstGeom>
              <a:grp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grpSp>
        <p:sp>
          <p:nvSpPr>
            <p:cNvPr id="117" name="Text Box 119"/>
            <p:cNvSpPr txBox="1">
              <a:spLocks noChangeArrowheads="1"/>
            </p:cNvSpPr>
            <p:nvPr/>
          </p:nvSpPr>
          <p:spPr bwMode="auto">
            <a:xfrm>
              <a:off x="3761" y="2024"/>
              <a:ext cx="735" cy="213"/>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1300" b="1" dirty="0">
                  <a:latin typeface="微软雅黑" panose="020B0503020204020204" pitchFamily="34" charset="-122"/>
                  <a:ea typeface="微软雅黑" panose="020B0503020204020204" pitchFamily="34" charset="-122"/>
                </a:rPr>
                <a:t>1  2  </a:t>
              </a:r>
              <a:r>
                <a:rPr kumimoji="1" lang="en-US" altLang="zh-CN" sz="1300" b="1" dirty="0">
                  <a:latin typeface="微软雅黑" panose="020B0503020204020204" pitchFamily="34" charset="-122"/>
                  <a:ea typeface="微软雅黑" panose="020B0503020204020204" pitchFamily="34" charset="-122"/>
                  <a:sym typeface="Symbol" panose="05050102010706020507" pitchFamily="18" charset="2"/>
                </a:rPr>
                <a:t>R</a:t>
              </a:r>
              <a:r>
                <a:rPr kumimoji="1" lang="en-US" altLang="zh-CN" sz="1300" b="1" baseline="-25000" dirty="0">
                  <a:latin typeface="微软雅黑" panose="020B0503020204020204" pitchFamily="34" charset="-122"/>
                  <a:ea typeface="微软雅黑" panose="020B0503020204020204" pitchFamily="34" charset="-122"/>
                  <a:sym typeface="Symbol" panose="05050102010706020507" pitchFamily="18" charset="2"/>
                </a:rPr>
                <a:t>1</a:t>
              </a:r>
            </a:p>
          </p:txBody>
        </p:sp>
      </p:grpSp>
      <p:sp>
        <p:nvSpPr>
          <p:cNvPr id="125" name="Text Box 120"/>
          <p:cNvSpPr txBox="1">
            <a:spLocks noChangeArrowheads="1"/>
          </p:cNvSpPr>
          <p:nvPr/>
        </p:nvSpPr>
        <p:spPr bwMode="auto">
          <a:xfrm>
            <a:off x="1558752" y="3469443"/>
            <a:ext cx="4612010" cy="492443"/>
          </a:xfrm>
          <a:prstGeom prst="rect">
            <a:avLst/>
          </a:prstGeom>
          <a:solidFill>
            <a:srgbClr val="00FF99"/>
          </a:solidFill>
          <a:ln w="9525">
            <a:solidFill>
              <a:schemeClr val="tx2"/>
            </a:solidFill>
            <a:miter lim="800000"/>
          </a:ln>
          <a:effectLst/>
        </p:spPr>
        <p:txBody>
          <a:bodyPr wrap="square">
            <a:spAutoFit/>
          </a:bodyPr>
          <a:lstStyle/>
          <a:p>
            <a:r>
              <a:rPr kumimoji="1" lang="zh-CN" altLang="en-US" sz="1300" b="1" dirty="0">
                <a:latin typeface="微软雅黑" panose="020B0503020204020204" pitchFamily="34" charset="-122"/>
                <a:ea typeface="微软雅黑" panose="020B0503020204020204" pitchFamily="34" charset="-122"/>
              </a:rPr>
              <a:t>但 </a:t>
            </a:r>
            <a:r>
              <a:rPr kumimoji="1" lang="en-US" altLang="zh-CN" sz="1300" b="1" dirty="0">
                <a:latin typeface="微软雅黑" panose="020B0503020204020204" pitchFamily="34" charset="-122"/>
                <a:ea typeface="微软雅黑" panose="020B0503020204020204" pitchFamily="34" charset="-122"/>
              </a:rPr>
              <a:t>R</a:t>
            </a:r>
            <a:r>
              <a:rPr kumimoji="1" lang="en-US" altLang="zh-CN" sz="1300" b="1" baseline="-25000" dirty="0">
                <a:latin typeface="微软雅黑" panose="020B0503020204020204" pitchFamily="34" charset="-122"/>
                <a:ea typeface="微软雅黑" panose="020B0503020204020204" pitchFamily="34" charset="-122"/>
              </a:rPr>
              <a:t>2</a:t>
            </a:r>
            <a:r>
              <a:rPr kumimoji="1" lang="en-US" altLang="zh-CN" sz="1300" b="1" dirty="0">
                <a:latin typeface="微软雅黑" panose="020B0503020204020204" pitchFamily="34" charset="-122"/>
                <a:ea typeface="微软雅黑" panose="020B0503020204020204" pitchFamily="34" charset="-122"/>
              </a:rPr>
              <a:t> </a:t>
            </a:r>
            <a:r>
              <a:rPr kumimoji="1" lang="zh-CN" altLang="en-US" sz="1300" b="1" dirty="0">
                <a:latin typeface="微软雅黑" panose="020B0503020204020204" pitchFamily="34" charset="-122"/>
                <a:ea typeface="微软雅黑" panose="020B0503020204020204" pitchFamily="34" charset="-122"/>
              </a:rPr>
              <a:t>在收到 </a:t>
            </a:r>
            <a:r>
              <a:rPr kumimoji="1" lang="en-US" altLang="zh-CN" sz="1300" b="1" dirty="0">
                <a:latin typeface="微软雅黑" panose="020B0503020204020204" pitchFamily="34" charset="-122"/>
                <a:ea typeface="微软雅黑" panose="020B0503020204020204" pitchFamily="34" charset="-122"/>
              </a:rPr>
              <a:t>R</a:t>
            </a:r>
            <a:r>
              <a:rPr kumimoji="1" lang="en-US" altLang="zh-CN" sz="1300" b="1" baseline="-25000" dirty="0">
                <a:latin typeface="微软雅黑" panose="020B0503020204020204" pitchFamily="34" charset="-122"/>
                <a:ea typeface="微软雅黑" panose="020B0503020204020204" pitchFamily="34" charset="-122"/>
              </a:rPr>
              <a:t>1 </a:t>
            </a:r>
            <a:r>
              <a:rPr kumimoji="1" lang="zh-CN" altLang="en-US" sz="1300" b="1" dirty="0">
                <a:latin typeface="微软雅黑" panose="020B0503020204020204" pitchFamily="34" charset="-122"/>
                <a:ea typeface="微软雅黑" panose="020B0503020204020204" pitchFamily="34" charset="-122"/>
              </a:rPr>
              <a:t>的更新报文之前，还发送原来的报文，</a:t>
            </a:r>
          </a:p>
          <a:p>
            <a:r>
              <a:rPr kumimoji="1" lang="zh-CN" altLang="en-US" sz="1300" b="1" dirty="0">
                <a:latin typeface="微软雅黑" panose="020B0503020204020204" pitchFamily="34" charset="-122"/>
                <a:ea typeface="微软雅黑" panose="020B0503020204020204" pitchFamily="34" charset="-122"/>
              </a:rPr>
              <a:t>因为这时 </a:t>
            </a:r>
            <a:r>
              <a:rPr kumimoji="1" lang="en-US" altLang="zh-CN" sz="1300" b="1" dirty="0">
                <a:latin typeface="微软雅黑" panose="020B0503020204020204" pitchFamily="34" charset="-122"/>
                <a:ea typeface="微软雅黑" panose="020B0503020204020204" pitchFamily="34" charset="-122"/>
              </a:rPr>
              <a:t>R</a:t>
            </a:r>
            <a:r>
              <a:rPr kumimoji="1" lang="en-US" altLang="zh-CN" sz="1300" b="1" baseline="-25000" dirty="0">
                <a:latin typeface="微软雅黑" panose="020B0503020204020204" pitchFamily="34" charset="-122"/>
                <a:ea typeface="微软雅黑" panose="020B0503020204020204" pitchFamily="34" charset="-122"/>
              </a:rPr>
              <a:t>2 </a:t>
            </a:r>
            <a:r>
              <a:rPr kumimoji="1" lang="zh-CN" altLang="en-US" sz="1300" b="1" dirty="0">
                <a:latin typeface="微软雅黑" panose="020B0503020204020204" pitchFamily="34" charset="-122"/>
                <a:ea typeface="微软雅黑" panose="020B0503020204020204" pitchFamily="34" charset="-122"/>
              </a:rPr>
              <a:t>并不知道 </a:t>
            </a:r>
            <a:r>
              <a:rPr kumimoji="1" lang="en-US" altLang="zh-CN" sz="1300" b="1" dirty="0">
                <a:latin typeface="微软雅黑" panose="020B0503020204020204" pitchFamily="34" charset="-122"/>
                <a:ea typeface="微软雅黑" panose="020B0503020204020204" pitchFamily="34" charset="-122"/>
              </a:rPr>
              <a:t>R</a:t>
            </a:r>
            <a:r>
              <a:rPr kumimoji="1" lang="en-US" altLang="zh-CN" sz="1300" b="1" baseline="-25000" dirty="0">
                <a:latin typeface="微软雅黑" panose="020B0503020204020204" pitchFamily="34" charset="-122"/>
                <a:ea typeface="微软雅黑" panose="020B0503020204020204" pitchFamily="34" charset="-122"/>
              </a:rPr>
              <a:t>1</a:t>
            </a:r>
            <a:r>
              <a:rPr kumimoji="1" lang="en-US" altLang="zh-CN" sz="1300" b="1" dirty="0">
                <a:latin typeface="微软雅黑" panose="020B0503020204020204" pitchFamily="34" charset="-122"/>
                <a:ea typeface="微软雅黑" panose="020B0503020204020204" pitchFamily="34" charset="-122"/>
              </a:rPr>
              <a:t> </a:t>
            </a:r>
            <a:r>
              <a:rPr kumimoji="1" lang="zh-CN" altLang="en-US" sz="1300" b="1" dirty="0">
                <a:latin typeface="微软雅黑" panose="020B0503020204020204" pitchFamily="34" charset="-122"/>
                <a:ea typeface="微软雅黑" panose="020B0503020204020204" pitchFamily="34" charset="-122"/>
              </a:rPr>
              <a:t>出了故障。</a:t>
            </a:r>
          </a:p>
        </p:txBody>
      </p:sp>
      <p:sp>
        <p:nvSpPr>
          <p:cNvPr id="126" name="Text Box 120"/>
          <p:cNvSpPr txBox="1">
            <a:spLocks noChangeArrowheads="1"/>
          </p:cNvSpPr>
          <p:nvPr/>
        </p:nvSpPr>
        <p:spPr bwMode="auto">
          <a:xfrm>
            <a:off x="1558752" y="3016928"/>
            <a:ext cx="5237009" cy="292388"/>
          </a:xfrm>
          <a:prstGeom prst="rect">
            <a:avLst/>
          </a:prstGeom>
          <a:solidFill>
            <a:srgbClr val="00FFFF"/>
          </a:solidFill>
          <a:ln w="9525">
            <a:solidFill>
              <a:schemeClr val="tx2"/>
            </a:solidFill>
            <a:miter lim="800000"/>
          </a:ln>
          <a:effectLst/>
        </p:spPr>
        <p:txBody>
          <a:bodyPr wrap="square">
            <a:spAutoFit/>
          </a:bodyPr>
          <a:lstStyle/>
          <a:p>
            <a:r>
              <a:rPr kumimoji="1" lang="en-US" altLang="zh-CN" sz="1300" b="1" dirty="0">
                <a:latin typeface="微软雅黑" panose="020B0503020204020204" pitchFamily="34" charset="-122"/>
                <a:ea typeface="微软雅黑" panose="020B0503020204020204" pitchFamily="34" charset="-122"/>
              </a:rPr>
              <a:t>R</a:t>
            </a:r>
            <a:r>
              <a:rPr kumimoji="1" lang="en-US" altLang="zh-CN" sz="1300" b="1" baseline="-25000" dirty="0">
                <a:latin typeface="微软雅黑" panose="020B0503020204020204" pitchFamily="34" charset="-122"/>
                <a:ea typeface="微软雅黑" panose="020B0503020204020204" pitchFamily="34" charset="-122"/>
              </a:rPr>
              <a:t>1</a:t>
            </a:r>
            <a:r>
              <a:rPr kumimoji="1" lang="en-US" altLang="zh-CN" sz="1300" b="1" dirty="0">
                <a:latin typeface="微软雅黑" panose="020B0503020204020204" pitchFamily="34" charset="-122"/>
                <a:ea typeface="微软雅黑" panose="020B0503020204020204" pitchFamily="34" charset="-122"/>
              </a:rPr>
              <a:t> </a:t>
            </a:r>
            <a:r>
              <a:rPr kumimoji="1" lang="zh-CN" altLang="en-US" sz="1300" b="1" dirty="0">
                <a:latin typeface="微软雅黑" panose="020B0503020204020204" pitchFamily="34" charset="-122"/>
                <a:ea typeface="微软雅黑" panose="020B0503020204020204" pitchFamily="34" charset="-122"/>
              </a:rPr>
              <a:t>说：“我到网 </a:t>
            </a:r>
            <a:r>
              <a:rPr kumimoji="1" lang="en-US" altLang="zh-CN" sz="1300" b="1" dirty="0">
                <a:latin typeface="微软雅黑" panose="020B0503020204020204" pitchFamily="34" charset="-122"/>
                <a:ea typeface="微软雅黑" panose="020B0503020204020204" pitchFamily="34" charset="-122"/>
              </a:rPr>
              <a:t>1 </a:t>
            </a:r>
            <a:r>
              <a:rPr kumimoji="1" lang="zh-CN" altLang="en-US" sz="1300" b="1" dirty="0">
                <a:latin typeface="微软雅黑" panose="020B0503020204020204" pitchFamily="34" charset="-122"/>
                <a:ea typeface="微软雅黑" panose="020B0503020204020204" pitchFamily="34" charset="-122"/>
              </a:rPr>
              <a:t>的距离是 </a:t>
            </a:r>
            <a:r>
              <a:rPr kumimoji="1" lang="en-US" altLang="zh-CN" sz="1300" b="1" dirty="0">
                <a:latin typeface="微软雅黑" panose="020B0503020204020204" pitchFamily="34" charset="-122"/>
                <a:ea typeface="微软雅黑" panose="020B0503020204020204" pitchFamily="34" charset="-122"/>
              </a:rPr>
              <a:t>16 </a:t>
            </a:r>
            <a:r>
              <a:rPr kumimoji="1" lang="zh-CN" altLang="en-US" sz="1300" b="1" dirty="0">
                <a:latin typeface="微软雅黑" panose="020B0503020204020204" pitchFamily="34" charset="-122"/>
                <a:ea typeface="微软雅黑" panose="020B0503020204020204" pitchFamily="34" charset="-122"/>
              </a:rPr>
              <a:t>（表示无法到达），是直接交付。”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0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00"/>
                                        </p:tgtEl>
                                        <p:attrNameLst>
                                          <p:attrName>style.visibility</p:attrName>
                                        </p:attrNameLst>
                                      </p:cBhvr>
                                      <p:to>
                                        <p:strVal val="visible"/>
                                      </p:to>
                                    </p:set>
                                  </p:childTnLst>
                                </p:cTn>
                              </p:par>
                            </p:childTnLst>
                          </p:cTn>
                        </p:par>
                        <p:par>
                          <p:cTn id="16" fill="hold">
                            <p:stCondLst>
                              <p:cond delay="0"/>
                            </p:stCondLst>
                            <p:childTnLst>
                              <p:par>
                                <p:cTn id="17" presetID="35" presetClass="emph" presetSubtype="0" repeatCount="3000" fill="hold" nodeType="afterEffect">
                                  <p:stCondLst>
                                    <p:cond delay="0"/>
                                  </p:stCondLst>
                                  <p:childTnLst>
                                    <p:anim calcmode="discrete" valueType="str">
                                      <p:cBhvr>
                                        <p:cTn id="18" dur="1000" fill="hold"/>
                                        <p:tgtEl>
                                          <p:spTgt spid="106"/>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5"/>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115"/>
                                        </p:tgtEl>
                                        <p:attrNameLst>
                                          <p:attrName>style.visibility</p:attrName>
                                        </p:attrNameLst>
                                      </p:cBhvr>
                                      <p:to>
                                        <p:strVal val="visible"/>
                                      </p:to>
                                    </p:set>
                                  </p:childTnLst>
                                </p:cTn>
                              </p:par>
                            </p:childTnLst>
                          </p:cTn>
                        </p:par>
                        <p:par>
                          <p:cTn id="26" fill="hold">
                            <p:stCondLst>
                              <p:cond delay="0"/>
                            </p:stCondLst>
                            <p:childTnLst>
                              <p:par>
                                <p:cTn id="27" presetID="35" presetClass="emph" presetSubtype="0" repeatCount="3000" fill="hold" nodeType="afterEffect">
                                  <p:stCondLst>
                                    <p:cond delay="0"/>
                                  </p:stCondLst>
                                  <p:childTnLst>
                                    <p:anim calcmode="discrete" valueType="str">
                                      <p:cBhvr>
                                        <p:cTn id="28" dur="1000" fill="hold"/>
                                        <p:tgtEl>
                                          <p:spTgt spid="11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25" grpId="0" animBg="1"/>
      <p:bldP spid="1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圆角矩形 125"/>
          <p:cNvSpPr/>
          <p:nvPr/>
        </p:nvSpPr>
        <p:spPr>
          <a:xfrm>
            <a:off x="545144" y="615462"/>
            <a:ext cx="8053712" cy="372812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Line 2"/>
          <p:cNvSpPr>
            <a:spLocks noChangeShapeType="1"/>
          </p:cNvSpPr>
          <p:nvPr/>
        </p:nvSpPr>
        <p:spPr bwMode="auto">
          <a:xfrm>
            <a:off x="2416723" y="1233220"/>
            <a:ext cx="429724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pic>
        <p:nvPicPr>
          <p:cNvPr id="4" name="Picture 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7028" y="1137872"/>
            <a:ext cx="483796" cy="20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 name="Text Box 4"/>
          <p:cNvSpPr txBox="1">
            <a:spLocks noChangeArrowheads="1"/>
          </p:cNvSpPr>
          <p:nvPr/>
        </p:nvSpPr>
        <p:spPr bwMode="auto">
          <a:xfrm>
            <a:off x="5578787" y="1290624"/>
            <a:ext cx="370614"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00" b="1">
                <a:latin typeface="微软雅黑" panose="020B0503020204020204" pitchFamily="34" charset="-122"/>
                <a:ea typeface="微软雅黑" panose="020B0503020204020204" pitchFamily="34" charset="-122"/>
              </a:rPr>
              <a:t>R</a:t>
            </a:r>
            <a:r>
              <a:rPr kumimoji="1" lang="en-US" altLang="zh-CN" sz="1300" b="1" baseline="-25000">
                <a:latin typeface="微软雅黑" panose="020B0503020204020204" pitchFamily="34" charset="-122"/>
                <a:ea typeface="微软雅黑" panose="020B0503020204020204" pitchFamily="34" charset="-122"/>
              </a:rPr>
              <a:t>2</a:t>
            </a:r>
            <a:endParaRPr kumimoji="1" lang="en-US" altLang="zh-CN" sz="1300" b="1">
              <a:latin typeface="微软雅黑" panose="020B0503020204020204" pitchFamily="34" charset="-122"/>
              <a:ea typeface="微软雅黑" panose="020B0503020204020204" pitchFamily="34" charset="-122"/>
            </a:endParaRPr>
          </a:p>
        </p:txBody>
      </p:sp>
      <p:sp>
        <p:nvSpPr>
          <p:cNvPr id="6" name="Text Box 5"/>
          <p:cNvSpPr txBox="1">
            <a:spLocks noChangeArrowheads="1"/>
          </p:cNvSpPr>
          <p:nvPr/>
        </p:nvSpPr>
        <p:spPr bwMode="auto">
          <a:xfrm>
            <a:off x="3190375" y="1290624"/>
            <a:ext cx="370614"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00" b="1">
                <a:latin typeface="微软雅黑" panose="020B0503020204020204" pitchFamily="34" charset="-122"/>
                <a:ea typeface="微软雅黑" panose="020B0503020204020204" pitchFamily="34" charset="-122"/>
              </a:rPr>
              <a:t>R</a:t>
            </a:r>
            <a:r>
              <a:rPr kumimoji="1" lang="en-US" altLang="zh-CN" sz="1300" b="1" baseline="-25000">
                <a:latin typeface="微软雅黑" panose="020B0503020204020204" pitchFamily="34" charset="-122"/>
                <a:ea typeface="微软雅黑" panose="020B0503020204020204" pitchFamily="34" charset="-122"/>
              </a:rPr>
              <a:t>1</a:t>
            </a:r>
            <a:endParaRPr kumimoji="1" lang="en-US" altLang="zh-CN" sz="1300" b="1">
              <a:latin typeface="微软雅黑" panose="020B0503020204020204" pitchFamily="34" charset="-122"/>
              <a:ea typeface="微软雅黑" panose="020B0503020204020204" pitchFamily="34" charset="-122"/>
            </a:endParaRPr>
          </a:p>
        </p:txBody>
      </p:sp>
      <p:pic>
        <p:nvPicPr>
          <p:cNvPr id="7"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4387" y="1137872"/>
            <a:ext cx="484850" cy="20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8" name="Group 7"/>
          <p:cNvGrpSpPr/>
          <p:nvPr/>
        </p:nvGrpSpPr>
        <p:grpSpPr bwMode="auto">
          <a:xfrm>
            <a:off x="1793796" y="968580"/>
            <a:ext cx="783138" cy="526362"/>
            <a:chOff x="4830" y="1752"/>
            <a:chExt cx="667" cy="477"/>
          </a:xfrm>
          <a:solidFill>
            <a:srgbClr val="00FFFF"/>
          </a:solidFill>
        </p:grpSpPr>
        <p:grpSp>
          <p:nvGrpSpPr>
            <p:cNvPr id="9" name="Group 8"/>
            <p:cNvGrpSpPr/>
            <p:nvPr/>
          </p:nvGrpSpPr>
          <p:grpSpPr bwMode="auto">
            <a:xfrm>
              <a:off x="4830" y="1752"/>
              <a:ext cx="667" cy="477"/>
              <a:chOff x="2949" y="196"/>
              <a:chExt cx="941" cy="598"/>
            </a:xfrm>
            <a:grpFill/>
          </p:grpSpPr>
          <p:sp>
            <p:nvSpPr>
              <p:cNvPr id="11" name="Oval 9"/>
              <p:cNvSpPr>
                <a:spLocks noChangeArrowheads="1"/>
              </p:cNvSpPr>
              <p:nvPr/>
            </p:nvSpPr>
            <p:spPr bwMode="auto">
              <a:xfrm>
                <a:off x="3168" y="196"/>
                <a:ext cx="407" cy="162"/>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2" name="Oval 10"/>
              <p:cNvSpPr>
                <a:spLocks noChangeArrowheads="1"/>
              </p:cNvSpPr>
              <p:nvPr/>
            </p:nvSpPr>
            <p:spPr bwMode="auto">
              <a:xfrm rot="900000">
                <a:off x="3512" y="252"/>
                <a:ext cx="275" cy="131"/>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3" name="Oval 11"/>
              <p:cNvSpPr>
                <a:spLocks noChangeArrowheads="1"/>
              </p:cNvSpPr>
              <p:nvPr/>
            </p:nvSpPr>
            <p:spPr bwMode="auto">
              <a:xfrm rot="1500000">
                <a:off x="3650" y="385"/>
                <a:ext cx="240" cy="153"/>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4" name="Oval 12"/>
              <p:cNvSpPr>
                <a:spLocks noChangeArrowheads="1"/>
              </p:cNvSpPr>
              <p:nvPr/>
            </p:nvSpPr>
            <p:spPr bwMode="auto">
              <a:xfrm rot="20040000">
                <a:off x="3573" y="537"/>
                <a:ext cx="291" cy="18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5" name="Oval 13"/>
              <p:cNvSpPr>
                <a:spLocks noChangeArrowheads="1"/>
              </p:cNvSpPr>
              <p:nvPr/>
            </p:nvSpPr>
            <p:spPr bwMode="auto">
              <a:xfrm>
                <a:off x="3216" y="555"/>
                <a:ext cx="471" cy="23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6" name="Oval 14"/>
              <p:cNvSpPr>
                <a:spLocks noChangeArrowheads="1"/>
              </p:cNvSpPr>
              <p:nvPr/>
            </p:nvSpPr>
            <p:spPr bwMode="auto">
              <a:xfrm rot="1080000">
                <a:off x="3023" y="555"/>
                <a:ext cx="26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7" name="Oval 15"/>
              <p:cNvSpPr>
                <a:spLocks noChangeArrowheads="1"/>
              </p:cNvSpPr>
              <p:nvPr/>
            </p:nvSpPr>
            <p:spPr bwMode="auto">
              <a:xfrm>
                <a:off x="2949" y="432"/>
                <a:ext cx="217"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8" name="Oval 16"/>
              <p:cNvSpPr>
                <a:spLocks noChangeArrowheads="1"/>
              </p:cNvSpPr>
              <p:nvPr/>
            </p:nvSpPr>
            <p:spPr bwMode="auto">
              <a:xfrm rot="19740000">
                <a:off x="2984" y="310"/>
                <a:ext cx="29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9" name="Freeform 1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20" name="Freeform 1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21" name="Freeform 1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grpSp>
        <p:sp>
          <p:nvSpPr>
            <p:cNvPr id="10" name="Text Box 20"/>
            <p:cNvSpPr txBox="1">
              <a:spLocks noChangeArrowheads="1"/>
            </p:cNvSpPr>
            <p:nvPr/>
          </p:nvSpPr>
          <p:spPr bwMode="auto">
            <a:xfrm>
              <a:off x="4967" y="1856"/>
              <a:ext cx="429" cy="26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a:latin typeface="微软雅黑" panose="020B0503020204020204" pitchFamily="34" charset="-122"/>
                  <a:ea typeface="微软雅黑" panose="020B0503020204020204" pitchFamily="34" charset="-122"/>
                </a:rPr>
                <a:t>网 </a:t>
              </a:r>
              <a:r>
                <a:rPr kumimoji="1" lang="en-US" altLang="zh-CN" sz="1300" b="1">
                  <a:latin typeface="微软雅黑" panose="020B0503020204020204" pitchFamily="34" charset="-122"/>
                  <a:ea typeface="微软雅黑" panose="020B0503020204020204" pitchFamily="34" charset="-122"/>
                </a:rPr>
                <a:t>1</a:t>
              </a:r>
            </a:p>
          </p:txBody>
        </p:sp>
      </p:grpSp>
      <p:grpSp>
        <p:nvGrpSpPr>
          <p:cNvPr id="22" name="Group 21"/>
          <p:cNvGrpSpPr/>
          <p:nvPr/>
        </p:nvGrpSpPr>
        <p:grpSpPr bwMode="auto">
          <a:xfrm>
            <a:off x="6444139" y="968580"/>
            <a:ext cx="783138" cy="526362"/>
            <a:chOff x="4830" y="1752"/>
            <a:chExt cx="667" cy="477"/>
          </a:xfrm>
          <a:solidFill>
            <a:srgbClr val="00FFFF"/>
          </a:solidFill>
        </p:grpSpPr>
        <p:grpSp>
          <p:nvGrpSpPr>
            <p:cNvPr id="23" name="Group 22"/>
            <p:cNvGrpSpPr/>
            <p:nvPr/>
          </p:nvGrpSpPr>
          <p:grpSpPr bwMode="auto">
            <a:xfrm>
              <a:off x="4830" y="1752"/>
              <a:ext cx="667" cy="477"/>
              <a:chOff x="2949" y="196"/>
              <a:chExt cx="941" cy="598"/>
            </a:xfrm>
            <a:grpFill/>
          </p:grpSpPr>
          <p:sp>
            <p:nvSpPr>
              <p:cNvPr id="25" name="Oval 23"/>
              <p:cNvSpPr>
                <a:spLocks noChangeArrowheads="1"/>
              </p:cNvSpPr>
              <p:nvPr/>
            </p:nvSpPr>
            <p:spPr bwMode="auto">
              <a:xfrm>
                <a:off x="3168" y="196"/>
                <a:ext cx="407" cy="162"/>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26" name="Oval 24"/>
              <p:cNvSpPr>
                <a:spLocks noChangeArrowheads="1"/>
              </p:cNvSpPr>
              <p:nvPr/>
            </p:nvSpPr>
            <p:spPr bwMode="auto">
              <a:xfrm rot="900000">
                <a:off x="3512" y="252"/>
                <a:ext cx="275" cy="131"/>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27" name="Oval 25"/>
              <p:cNvSpPr>
                <a:spLocks noChangeArrowheads="1"/>
              </p:cNvSpPr>
              <p:nvPr/>
            </p:nvSpPr>
            <p:spPr bwMode="auto">
              <a:xfrm rot="1500000">
                <a:off x="3650" y="385"/>
                <a:ext cx="240" cy="153"/>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28" name="Oval 26"/>
              <p:cNvSpPr>
                <a:spLocks noChangeArrowheads="1"/>
              </p:cNvSpPr>
              <p:nvPr/>
            </p:nvSpPr>
            <p:spPr bwMode="auto">
              <a:xfrm rot="20040000">
                <a:off x="3573" y="537"/>
                <a:ext cx="291" cy="18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29" name="Oval 27"/>
              <p:cNvSpPr>
                <a:spLocks noChangeArrowheads="1"/>
              </p:cNvSpPr>
              <p:nvPr/>
            </p:nvSpPr>
            <p:spPr bwMode="auto">
              <a:xfrm>
                <a:off x="3216" y="555"/>
                <a:ext cx="471" cy="23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30" name="Oval 28"/>
              <p:cNvSpPr>
                <a:spLocks noChangeArrowheads="1"/>
              </p:cNvSpPr>
              <p:nvPr/>
            </p:nvSpPr>
            <p:spPr bwMode="auto">
              <a:xfrm rot="1080000">
                <a:off x="3023" y="555"/>
                <a:ext cx="26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31" name="Oval 29"/>
              <p:cNvSpPr>
                <a:spLocks noChangeArrowheads="1"/>
              </p:cNvSpPr>
              <p:nvPr/>
            </p:nvSpPr>
            <p:spPr bwMode="auto">
              <a:xfrm>
                <a:off x="2949" y="432"/>
                <a:ext cx="217"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32" name="Oval 30"/>
              <p:cNvSpPr>
                <a:spLocks noChangeArrowheads="1"/>
              </p:cNvSpPr>
              <p:nvPr/>
            </p:nvSpPr>
            <p:spPr bwMode="auto">
              <a:xfrm rot="19740000">
                <a:off x="2984" y="310"/>
                <a:ext cx="29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33" name="Freeform 31"/>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34" name="Freeform 32"/>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35" name="Freeform 33"/>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grpSp>
        <p:sp>
          <p:nvSpPr>
            <p:cNvPr id="24" name="Text Box 34"/>
            <p:cNvSpPr txBox="1">
              <a:spLocks noChangeArrowheads="1"/>
            </p:cNvSpPr>
            <p:nvPr/>
          </p:nvSpPr>
          <p:spPr bwMode="auto">
            <a:xfrm>
              <a:off x="4967" y="1856"/>
              <a:ext cx="429" cy="26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a:latin typeface="微软雅黑" panose="020B0503020204020204" pitchFamily="34" charset="-122"/>
                  <a:ea typeface="微软雅黑" panose="020B0503020204020204" pitchFamily="34" charset="-122"/>
                </a:rPr>
                <a:t>网 </a:t>
              </a:r>
              <a:r>
                <a:rPr kumimoji="1" lang="en-US" altLang="zh-CN" sz="1300" b="1">
                  <a:latin typeface="微软雅黑" panose="020B0503020204020204" pitchFamily="34" charset="-122"/>
                  <a:ea typeface="微软雅黑" panose="020B0503020204020204" pitchFamily="34" charset="-122"/>
                </a:rPr>
                <a:t>3</a:t>
              </a:r>
            </a:p>
          </p:txBody>
        </p:sp>
      </p:grpSp>
      <p:grpSp>
        <p:nvGrpSpPr>
          <p:cNvPr id="36" name="Group 35"/>
          <p:cNvGrpSpPr/>
          <p:nvPr/>
        </p:nvGrpSpPr>
        <p:grpSpPr bwMode="auto">
          <a:xfrm>
            <a:off x="4099995" y="968580"/>
            <a:ext cx="783138" cy="526362"/>
            <a:chOff x="4830" y="1752"/>
            <a:chExt cx="667" cy="477"/>
          </a:xfrm>
          <a:solidFill>
            <a:srgbClr val="00FFFF"/>
          </a:solidFill>
        </p:grpSpPr>
        <p:grpSp>
          <p:nvGrpSpPr>
            <p:cNvPr id="37" name="Group 36"/>
            <p:cNvGrpSpPr/>
            <p:nvPr/>
          </p:nvGrpSpPr>
          <p:grpSpPr bwMode="auto">
            <a:xfrm>
              <a:off x="4830" y="1752"/>
              <a:ext cx="667" cy="477"/>
              <a:chOff x="2949" y="196"/>
              <a:chExt cx="941" cy="598"/>
            </a:xfrm>
            <a:grpFill/>
          </p:grpSpPr>
          <p:sp>
            <p:nvSpPr>
              <p:cNvPr id="39" name="Oval 37"/>
              <p:cNvSpPr>
                <a:spLocks noChangeArrowheads="1"/>
              </p:cNvSpPr>
              <p:nvPr/>
            </p:nvSpPr>
            <p:spPr bwMode="auto">
              <a:xfrm>
                <a:off x="3168" y="196"/>
                <a:ext cx="407" cy="162"/>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40" name="Oval 38"/>
              <p:cNvSpPr>
                <a:spLocks noChangeArrowheads="1"/>
              </p:cNvSpPr>
              <p:nvPr/>
            </p:nvSpPr>
            <p:spPr bwMode="auto">
              <a:xfrm rot="900000">
                <a:off x="3512" y="252"/>
                <a:ext cx="275" cy="131"/>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41" name="Oval 39"/>
              <p:cNvSpPr>
                <a:spLocks noChangeArrowheads="1"/>
              </p:cNvSpPr>
              <p:nvPr/>
            </p:nvSpPr>
            <p:spPr bwMode="auto">
              <a:xfrm rot="1500000">
                <a:off x="3650" y="385"/>
                <a:ext cx="240" cy="153"/>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42" name="Oval 40"/>
              <p:cNvSpPr>
                <a:spLocks noChangeArrowheads="1"/>
              </p:cNvSpPr>
              <p:nvPr/>
            </p:nvSpPr>
            <p:spPr bwMode="auto">
              <a:xfrm rot="20040000">
                <a:off x="3573" y="537"/>
                <a:ext cx="291" cy="18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43" name="Oval 41"/>
              <p:cNvSpPr>
                <a:spLocks noChangeArrowheads="1"/>
              </p:cNvSpPr>
              <p:nvPr/>
            </p:nvSpPr>
            <p:spPr bwMode="auto">
              <a:xfrm>
                <a:off x="3216" y="555"/>
                <a:ext cx="471" cy="23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44" name="Oval 42"/>
              <p:cNvSpPr>
                <a:spLocks noChangeArrowheads="1"/>
              </p:cNvSpPr>
              <p:nvPr/>
            </p:nvSpPr>
            <p:spPr bwMode="auto">
              <a:xfrm rot="1080000">
                <a:off x="3023" y="555"/>
                <a:ext cx="26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45" name="Oval 43"/>
              <p:cNvSpPr>
                <a:spLocks noChangeArrowheads="1"/>
              </p:cNvSpPr>
              <p:nvPr/>
            </p:nvSpPr>
            <p:spPr bwMode="auto">
              <a:xfrm>
                <a:off x="2949" y="432"/>
                <a:ext cx="217"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46" name="Oval 44"/>
              <p:cNvSpPr>
                <a:spLocks noChangeArrowheads="1"/>
              </p:cNvSpPr>
              <p:nvPr/>
            </p:nvSpPr>
            <p:spPr bwMode="auto">
              <a:xfrm rot="19740000">
                <a:off x="2984" y="310"/>
                <a:ext cx="29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47" name="Freeform 45"/>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48" name="Freeform 46"/>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49" name="Freeform 47"/>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grpSp>
        <p:sp>
          <p:nvSpPr>
            <p:cNvPr id="38" name="Text Box 48"/>
            <p:cNvSpPr txBox="1">
              <a:spLocks noChangeArrowheads="1"/>
            </p:cNvSpPr>
            <p:nvPr/>
          </p:nvSpPr>
          <p:spPr bwMode="auto">
            <a:xfrm>
              <a:off x="4967" y="1856"/>
              <a:ext cx="429" cy="26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a:latin typeface="微软雅黑" panose="020B0503020204020204" pitchFamily="34" charset="-122"/>
                  <a:ea typeface="微软雅黑" panose="020B0503020204020204" pitchFamily="34" charset="-122"/>
                </a:rPr>
                <a:t>网 </a:t>
              </a:r>
              <a:r>
                <a:rPr kumimoji="1" lang="en-US" altLang="zh-CN" sz="1300" b="1">
                  <a:latin typeface="微软雅黑" panose="020B0503020204020204" pitchFamily="34" charset="-122"/>
                  <a:ea typeface="微软雅黑" panose="020B0503020204020204" pitchFamily="34" charset="-122"/>
                </a:rPr>
                <a:t>2</a:t>
              </a:r>
            </a:p>
          </p:txBody>
        </p:sp>
      </p:grpSp>
      <p:sp>
        <p:nvSpPr>
          <p:cNvPr id="50" name="Line 50"/>
          <p:cNvSpPr>
            <a:spLocks noChangeShapeType="1"/>
          </p:cNvSpPr>
          <p:nvPr/>
        </p:nvSpPr>
        <p:spPr bwMode="auto">
          <a:xfrm>
            <a:off x="2416723" y="2074913"/>
            <a:ext cx="429724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pic>
        <p:nvPicPr>
          <p:cNvPr id="51" name="Picture 5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7028" y="1980538"/>
            <a:ext cx="483796" cy="20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2" name="Text Box 52"/>
          <p:cNvSpPr txBox="1">
            <a:spLocks noChangeArrowheads="1"/>
          </p:cNvSpPr>
          <p:nvPr/>
        </p:nvSpPr>
        <p:spPr bwMode="auto">
          <a:xfrm>
            <a:off x="5578787" y="2132317"/>
            <a:ext cx="371016" cy="292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00" b="1">
                <a:latin typeface="微软雅黑" panose="020B0503020204020204" pitchFamily="34" charset="-122"/>
                <a:ea typeface="微软雅黑" panose="020B0503020204020204" pitchFamily="34" charset="-122"/>
              </a:rPr>
              <a:t>R</a:t>
            </a:r>
            <a:r>
              <a:rPr kumimoji="1" lang="en-US" altLang="zh-CN" sz="1300" b="1" baseline="-25000">
                <a:latin typeface="微软雅黑" panose="020B0503020204020204" pitchFamily="34" charset="-122"/>
                <a:ea typeface="微软雅黑" panose="020B0503020204020204" pitchFamily="34" charset="-122"/>
              </a:rPr>
              <a:t>2</a:t>
            </a:r>
            <a:endParaRPr kumimoji="1" lang="en-US" altLang="zh-CN" sz="1300" b="1">
              <a:latin typeface="微软雅黑" panose="020B0503020204020204" pitchFamily="34" charset="-122"/>
              <a:ea typeface="微软雅黑" panose="020B0503020204020204" pitchFamily="34" charset="-122"/>
            </a:endParaRPr>
          </a:p>
        </p:txBody>
      </p:sp>
      <p:sp>
        <p:nvSpPr>
          <p:cNvPr id="53" name="Text Box 53"/>
          <p:cNvSpPr txBox="1">
            <a:spLocks noChangeArrowheads="1"/>
          </p:cNvSpPr>
          <p:nvPr/>
        </p:nvSpPr>
        <p:spPr bwMode="auto">
          <a:xfrm>
            <a:off x="3190375" y="2132317"/>
            <a:ext cx="371016" cy="292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00" b="1">
                <a:latin typeface="微软雅黑" panose="020B0503020204020204" pitchFamily="34" charset="-122"/>
                <a:ea typeface="微软雅黑" panose="020B0503020204020204" pitchFamily="34" charset="-122"/>
              </a:rPr>
              <a:t>R</a:t>
            </a:r>
            <a:r>
              <a:rPr kumimoji="1" lang="en-US" altLang="zh-CN" sz="1300" b="1" baseline="-25000">
                <a:latin typeface="微软雅黑" panose="020B0503020204020204" pitchFamily="34" charset="-122"/>
                <a:ea typeface="微软雅黑" panose="020B0503020204020204" pitchFamily="34" charset="-122"/>
              </a:rPr>
              <a:t>1</a:t>
            </a:r>
            <a:endParaRPr kumimoji="1" lang="en-US" altLang="zh-CN" sz="1300" b="1">
              <a:latin typeface="微软雅黑" panose="020B0503020204020204" pitchFamily="34" charset="-122"/>
              <a:ea typeface="微软雅黑" panose="020B0503020204020204" pitchFamily="34" charset="-122"/>
            </a:endParaRPr>
          </a:p>
        </p:txBody>
      </p:sp>
      <p:pic>
        <p:nvPicPr>
          <p:cNvPr id="54" name="Picture 5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4386" y="1980538"/>
            <a:ext cx="484850" cy="20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5" name="Group 55"/>
          <p:cNvGrpSpPr/>
          <p:nvPr/>
        </p:nvGrpSpPr>
        <p:grpSpPr bwMode="auto">
          <a:xfrm>
            <a:off x="1793796" y="1810273"/>
            <a:ext cx="783138" cy="526362"/>
            <a:chOff x="4830" y="1752"/>
            <a:chExt cx="667" cy="477"/>
          </a:xfrm>
          <a:solidFill>
            <a:srgbClr val="00FFFF"/>
          </a:solidFill>
        </p:grpSpPr>
        <p:grpSp>
          <p:nvGrpSpPr>
            <p:cNvPr id="56" name="Group 56"/>
            <p:cNvGrpSpPr/>
            <p:nvPr/>
          </p:nvGrpSpPr>
          <p:grpSpPr bwMode="auto">
            <a:xfrm>
              <a:off x="4830" y="1752"/>
              <a:ext cx="667" cy="477"/>
              <a:chOff x="2949" y="196"/>
              <a:chExt cx="941" cy="598"/>
            </a:xfrm>
            <a:grpFill/>
          </p:grpSpPr>
          <p:sp>
            <p:nvSpPr>
              <p:cNvPr id="58" name="Oval 57"/>
              <p:cNvSpPr>
                <a:spLocks noChangeArrowheads="1"/>
              </p:cNvSpPr>
              <p:nvPr/>
            </p:nvSpPr>
            <p:spPr bwMode="auto">
              <a:xfrm>
                <a:off x="3168" y="196"/>
                <a:ext cx="407" cy="162"/>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59" name="Oval 58"/>
              <p:cNvSpPr>
                <a:spLocks noChangeArrowheads="1"/>
              </p:cNvSpPr>
              <p:nvPr/>
            </p:nvSpPr>
            <p:spPr bwMode="auto">
              <a:xfrm rot="900000">
                <a:off x="3512" y="252"/>
                <a:ext cx="275" cy="131"/>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60" name="Oval 59"/>
              <p:cNvSpPr>
                <a:spLocks noChangeArrowheads="1"/>
              </p:cNvSpPr>
              <p:nvPr/>
            </p:nvSpPr>
            <p:spPr bwMode="auto">
              <a:xfrm rot="1500000">
                <a:off x="3650" y="385"/>
                <a:ext cx="240" cy="153"/>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61" name="Oval 60"/>
              <p:cNvSpPr>
                <a:spLocks noChangeArrowheads="1"/>
              </p:cNvSpPr>
              <p:nvPr/>
            </p:nvSpPr>
            <p:spPr bwMode="auto">
              <a:xfrm rot="20040000">
                <a:off x="3573" y="537"/>
                <a:ext cx="291" cy="18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62" name="Oval 61"/>
              <p:cNvSpPr>
                <a:spLocks noChangeArrowheads="1"/>
              </p:cNvSpPr>
              <p:nvPr/>
            </p:nvSpPr>
            <p:spPr bwMode="auto">
              <a:xfrm>
                <a:off x="3216" y="555"/>
                <a:ext cx="471" cy="23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63" name="Oval 62"/>
              <p:cNvSpPr>
                <a:spLocks noChangeArrowheads="1"/>
              </p:cNvSpPr>
              <p:nvPr/>
            </p:nvSpPr>
            <p:spPr bwMode="auto">
              <a:xfrm rot="1080000">
                <a:off x="3023" y="555"/>
                <a:ext cx="26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64" name="Oval 63"/>
              <p:cNvSpPr>
                <a:spLocks noChangeArrowheads="1"/>
              </p:cNvSpPr>
              <p:nvPr/>
            </p:nvSpPr>
            <p:spPr bwMode="auto">
              <a:xfrm>
                <a:off x="2949" y="432"/>
                <a:ext cx="217"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65" name="Oval 64"/>
              <p:cNvSpPr>
                <a:spLocks noChangeArrowheads="1"/>
              </p:cNvSpPr>
              <p:nvPr/>
            </p:nvSpPr>
            <p:spPr bwMode="auto">
              <a:xfrm rot="19740000">
                <a:off x="2984" y="310"/>
                <a:ext cx="29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66" name="Freeform 65"/>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67" name="Freeform 66"/>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68" name="Freeform 67"/>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grpSp>
        <p:sp>
          <p:nvSpPr>
            <p:cNvPr id="57" name="Text Box 68"/>
            <p:cNvSpPr txBox="1">
              <a:spLocks noChangeArrowheads="1"/>
            </p:cNvSpPr>
            <p:nvPr/>
          </p:nvSpPr>
          <p:spPr bwMode="auto">
            <a:xfrm>
              <a:off x="4965" y="1856"/>
              <a:ext cx="429" cy="26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a:latin typeface="微软雅黑" panose="020B0503020204020204" pitchFamily="34" charset="-122"/>
                  <a:ea typeface="微软雅黑" panose="020B0503020204020204" pitchFamily="34" charset="-122"/>
                </a:rPr>
                <a:t>网 </a:t>
              </a:r>
              <a:r>
                <a:rPr kumimoji="1" lang="en-US" altLang="zh-CN" sz="1300" b="1">
                  <a:latin typeface="微软雅黑" panose="020B0503020204020204" pitchFamily="34" charset="-122"/>
                  <a:ea typeface="微软雅黑" panose="020B0503020204020204" pitchFamily="34" charset="-122"/>
                </a:rPr>
                <a:t>1</a:t>
              </a:r>
            </a:p>
          </p:txBody>
        </p:sp>
      </p:grpSp>
      <p:grpSp>
        <p:nvGrpSpPr>
          <p:cNvPr id="69" name="Group 69"/>
          <p:cNvGrpSpPr/>
          <p:nvPr/>
        </p:nvGrpSpPr>
        <p:grpSpPr bwMode="auto">
          <a:xfrm>
            <a:off x="6444139" y="1810273"/>
            <a:ext cx="783138" cy="526362"/>
            <a:chOff x="4830" y="1752"/>
            <a:chExt cx="667" cy="477"/>
          </a:xfrm>
          <a:solidFill>
            <a:srgbClr val="00FFFF"/>
          </a:solidFill>
        </p:grpSpPr>
        <p:grpSp>
          <p:nvGrpSpPr>
            <p:cNvPr id="70" name="Group 70"/>
            <p:cNvGrpSpPr/>
            <p:nvPr/>
          </p:nvGrpSpPr>
          <p:grpSpPr bwMode="auto">
            <a:xfrm>
              <a:off x="4830" y="1752"/>
              <a:ext cx="667" cy="477"/>
              <a:chOff x="2949" y="196"/>
              <a:chExt cx="941" cy="598"/>
            </a:xfrm>
            <a:grpFill/>
          </p:grpSpPr>
          <p:sp>
            <p:nvSpPr>
              <p:cNvPr id="72" name="Oval 71"/>
              <p:cNvSpPr>
                <a:spLocks noChangeArrowheads="1"/>
              </p:cNvSpPr>
              <p:nvPr/>
            </p:nvSpPr>
            <p:spPr bwMode="auto">
              <a:xfrm>
                <a:off x="3168" y="196"/>
                <a:ext cx="407" cy="162"/>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73" name="Oval 72"/>
              <p:cNvSpPr>
                <a:spLocks noChangeArrowheads="1"/>
              </p:cNvSpPr>
              <p:nvPr/>
            </p:nvSpPr>
            <p:spPr bwMode="auto">
              <a:xfrm rot="900000">
                <a:off x="3512" y="252"/>
                <a:ext cx="275" cy="131"/>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74" name="Oval 73"/>
              <p:cNvSpPr>
                <a:spLocks noChangeArrowheads="1"/>
              </p:cNvSpPr>
              <p:nvPr/>
            </p:nvSpPr>
            <p:spPr bwMode="auto">
              <a:xfrm rot="1500000">
                <a:off x="3650" y="385"/>
                <a:ext cx="240" cy="153"/>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75" name="Oval 74"/>
              <p:cNvSpPr>
                <a:spLocks noChangeArrowheads="1"/>
              </p:cNvSpPr>
              <p:nvPr/>
            </p:nvSpPr>
            <p:spPr bwMode="auto">
              <a:xfrm rot="20040000">
                <a:off x="3573" y="537"/>
                <a:ext cx="291" cy="18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76" name="Oval 75"/>
              <p:cNvSpPr>
                <a:spLocks noChangeArrowheads="1"/>
              </p:cNvSpPr>
              <p:nvPr/>
            </p:nvSpPr>
            <p:spPr bwMode="auto">
              <a:xfrm>
                <a:off x="3216" y="555"/>
                <a:ext cx="471" cy="23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77" name="Oval 76"/>
              <p:cNvSpPr>
                <a:spLocks noChangeArrowheads="1"/>
              </p:cNvSpPr>
              <p:nvPr/>
            </p:nvSpPr>
            <p:spPr bwMode="auto">
              <a:xfrm rot="1080000">
                <a:off x="3023" y="555"/>
                <a:ext cx="26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78" name="Oval 77"/>
              <p:cNvSpPr>
                <a:spLocks noChangeArrowheads="1"/>
              </p:cNvSpPr>
              <p:nvPr/>
            </p:nvSpPr>
            <p:spPr bwMode="auto">
              <a:xfrm>
                <a:off x="2949" y="432"/>
                <a:ext cx="217"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79" name="Oval 78"/>
              <p:cNvSpPr>
                <a:spLocks noChangeArrowheads="1"/>
              </p:cNvSpPr>
              <p:nvPr/>
            </p:nvSpPr>
            <p:spPr bwMode="auto">
              <a:xfrm rot="19740000">
                <a:off x="2984" y="310"/>
                <a:ext cx="29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80" name="Freeform 79"/>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81" name="Freeform 80"/>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82" name="Freeform 81"/>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grpSp>
        <p:sp>
          <p:nvSpPr>
            <p:cNvPr id="71" name="Text Box 82"/>
            <p:cNvSpPr txBox="1">
              <a:spLocks noChangeArrowheads="1"/>
            </p:cNvSpPr>
            <p:nvPr/>
          </p:nvSpPr>
          <p:spPr bwMode="auto">
            <a:xfrm>
              <a:off x="4965" y="1856"/>
              <a:ext cx="429" cy="26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a:latin typeface="微软雅黑" panose="020B0503020204020204" pitchFamily="34" charset="-122"/>
                  <a:ea typeface="微软雅黑" panose="020B0503020204020204" pitchFamily="34" charset="-122"/>
                </a:rPr>
                <a:t>网 </a:t>
              </a:r>
              <a:r>
                <a:rPr kumimoji="1" lang="en-US" altLang="zh-CN" sz="1300" b="1">
                  <a:latin typeface="微软雅黑" panose="020B0503020204020204" pitchFamily="34" charset="-122"/>
                  <a:ea typeface="微软雅黑" panose="020B0503020204020204" pitchFamily="34" charset="-122"/>
                </a:rPr>
                <a:t>3</a:t>
              </a:r>
            </a:p>
          </p:txBody>
        </p:sp>
      </p:grpSp>
      <p:grpSp>
        <p:nvGrpSpPr>
          <p:cNvPr id="83" name="Group 83"/>
          <p:cNvGrpSpPr/>
          <p:nvPr/>
        </p:nvGrpSpPr>
        <p:grpSpPr bwMode="auto">
          <a:xfrm>
            <a:off x="4099995" y="1810273"/>
            <a:ext cx="783138" cy="526362"/>
            <a:chOff x="4830" y="1752"/>
            <a:chExt cx="667" cy="477"/>
          </a:xfrm>
          <a:solidFill>
            <a:srgbClr val="00FFFF"/>
          </a:solidFill>
        </p:grpSpPr>
        <p:grpSp>
          <p:nvGrpSpPr>
            <p:cNvPr id="84" name="Group 84"/>
            <p:cNvGrpSpPr/>
            <p:nvPr/>
          </p:nvGrpSpPr>
          <p:grpSpPr bwMode="auto">
            <a:xfrm>
              <a:off x="4830" y="1752"/>
              <a:ext cx="667" cy="477"/>
              <a:chOff x="2949" y="196"/>
              <a:chExt cx="941" cy="598"/>
            </a:xfrm>
            <a:grpFill/>
          </p:grpSpPr>
          <p:sp>
            <p:nvSpPr>
              <p:cNvPr id="86" name="Oval 85"/>
              <p:cNvSpPr>
                <a:spLocks noChangeArrowheads="1"/>
              </p:cNvSpPr>
              <p:nvPr/>
            </p:nvSpPr>
            <p:spPr bwMode="auto">
              <a:xfrm>
                <a:off x="3168" y="196"/>
                <a:ext cx="407" cy="162"/>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87" name="Oval 86"/>
              <p:cNvSpPr>
                <a:spLocks noChangeArrowheads="1"/>
              </p:cNvSpPr>
              <p:nvPr/>
            </p:nvSpPr>
            <p:spPr bwMode="auto">
              <a:xfrm rot="900000">
                <a:off x="3512" y="252"/>
                <a:ext cx="275" cy="131"/>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88" name="Oval 87"/>
              <p:cNvSpPr>
                <a:spLocks noChangeArrowheads="1"/>
              </p:cNvSpPr>
              <p:nvPr/>
            </p:nvSpPr>
            <p:spPr bwMode="auto">
              <a:xfrm rot="1500000">
                <a:off x="3650" y="385"/>
                <a:ext cx="240" cy="153"/>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89" name="Oval 88"/>
              <p:cNvSpPr>
                <a:spLocks noChangeArrowheads="1"/>
              </p:cNvSpPr>
              <p:nvPr/>
            </p:nvSpPr>
            <p:spPr bwMode="auto">
              <a:xfrm rot="20040000">
                <a:off x="3573" y="537"/>
                <a:ext cx="291" cy="18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90" name="Oval 89"/>
              <p:cNvSpPr>
                <a:spLocks noChangeArrowheads="1"/>
              </p:cNvSpPr>
              <p:nvPr/>
            </p:nvSpPr>
            <p:spPr bwMode="auto">
              <a:xfrm>
                <a:off x="3216" y="555"/>
                <a:ext cx="471" cy="23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91" name="Oval 90"/>
              <p:cNvSpPr>
                <a:spLocks noChangeArrowheads="1"/>
              </p:cNvSpPr>
              <p:nvPr/>
            </p:nvSpPr>
            <p:spPr bwMode="auto">
              <a:xfrm rot="1080000">
                <a:off x="3023" y="555"/>
                <a:ext cx="26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92" name="Oval 91"/>
              <p:cNvSpPr>
                <a:spLocks noChangeArrowheads="1"/>
              </p:cNvSpPr>
              <p:nvPr/>
            </p:nvSpPr>
            <p:spPr bwMode="auto">
              <a:xfrm>
                <a:off x="2949" y="432"/>
                <a:ext cx="217"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93" name="Oval 92"/>
              <p:cNvSpPr>
                <a:spLocks noChangeArrowheads="1"/>
              </p:cNvSpPr>
              <p:nvPr/>
            </p:nvSpPr>
            <p:spPr bwMode="auto">
              <a:xfrm rot="19740000">
                <a:off x="2984" y="310"/>
                <a:ext cx="29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94" name="Freeform 93"/>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95" name="Freeform 94"/>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96" name="Freeform 95"/>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grpSp>
        <p:sp>
          <p:nvSpPr>
            <p:cNvPr id="85" name="Text Box 96"/>
            <p:cNvSpPr txBox="1">
              <a:spLocks noChangeArrowheads="1"/>
            </p:cNvSpPr>
            <p:nvPr/>
          </p:nvSpPr>
          <p:spPr bwMode="auto">
            <a:xfrm>
              <a:off x="4965" y="1856"/>
              <a:ext cx="429" cy="26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a:latin typeface="微软雅黑" panose="020B0503020204020204" pitchFamily="34" charset="-122"/>
                  <a:ea typeface="微软雅黑" panose="020B0503020204020204" pitchFamily="34" charset="-122"/>
                </a:rPr>
                <a:t>网 </a:t>
              </a:r>
              <a:r>
                <a:rPr kumimoji="1" lang="en-US" altLang="zh-CN" sz="1300" b="1">
                  <a:latin typeface="微软雅黑" panose="020B0503020204020204" pitchFamily="34" charset="-122"/>
                  <a:ea typeface="微软雅黑" panose="020B0503020204020204" pitchFamily="34" charset="-122"/>
                </a:rPr>
                <a:t>2</a:t>
              </a:r>
            </a:p>
          </p:txBody>
        </p:sp>
      </p:grpSp>
      <p:grpSp>
        <p:nvGrpSpPr>
          <p:cNvPr id="97" name="Group 97"/>
          <p:cNvGrpSpPr/>
          <p:nvPr/>
        </p:nvGrpSpPr>
        <p:grpSpPr bwMode="auto">
          <a:xfrm>
            <a:off x="1780094" y="1755788"/>
            <a:ext cx="795786" cy="595441"/>
            <a:chOff x="434" y="1298"/>
            <a:chExt cx="755" cy="612"/>
          </a:xfrm>
        </p:grpSpPr>
        <p:sp>
          <p:nvSpPr>
            <p:cNvPr id="98" name="Line 98"/>
            <p:cNvSpPr>
              <a:spLocks noChangeShapeType="1"/>
            </p:cNvSpPr>
            <p:nvPr/>
          </p:nvSpPr>
          <p:spPr bwMode="auto">
            <a:xfrm>
              <a:off x="434" y="1298"/>
              <a:ext cx="755" cy="612"/>
            </a:xfrm>
            <a:prstGeom prst="line">
              <a:avLst/>
            </a:prstGeom>
            <a:noFill/>
            <a:ln w="57150">
              <a:solidFill>
                <a:srgbClr val="CC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99" name="Line 99"/>
            <p:cNvSpPr>
              <a:spLocks noChangeShapeType="1"/>
            </p:cNvSpPr>
            <p:nvPr/>
          </p:nvSpPr>
          <p:spPr bwMode="auto">
            <a:xfrm flipH="1">
              <a:off x="434" y="1298"/>
              <a:ext cx="755" cy="612"/>
            </a:xfrm>
            <a:prstGeom prst="line">
              <a:avLst/>
            </a:prstGeom>
            <a:noFill/>
            <a:ln w="57150">
              <a:solidFill>
                <a:srgbClr val="CC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grpSp>
      <p:sp>
        <p:nvSpPr>
          <p:cNvPr id="100" name="Text Box 100"/>
          <p:cNvSpPr txBox="1">
            <a:spLocks noChangeArrowheads="1"/>
          </p:cNvSpPr>
          <p:nvPr/>
        </p:nvSpPr>
        <p:spPr bwMode="auto">
          <a:xfrm>
            <a:off x="1697880" y="2462144"/>
            <a:ext cx="1171018" cy="272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300" b="1">
                <a:solidFill>
                  <a:srgbClr val="CC00CC"/>
                </a:solidFill>
                <a:latin typeface="微软雅黑" panose="020B0503020204020204" pitchFamily="34" charset="-122"/>
                <a:ea typeface="微软雅黑" panose="020B0503020204020204" pitchFamily="34" charset="-122"/>
              </a:rPr>
              <a:t>网 </a:t>
            </a:r>
            <a:r>
              <a:rPr kumimoji="1" lang="en-US" altLang="zh-CN" sz="1300" b="1">
                <a:solidFill>
                  <a:srgbClr val="CC00CC"/>
                </a:solidFill>
                <a:latin typeface="微软雅黑" panose="020B0503020204020204" pitchFamily="34" charset="-122"/>
                <a:ea typeface="微软雅黑" panose="020B0503020204020204" pitchFamily="34" charset="-122"/>
              </a:rPr>
              <a:t>1</a:t>
            </a:r>
            <a:r>
              <a:rPr kumimoji="1" lang="zh-CN" altLang="en-US" sz="1300" b="1">
                <a:solidFill>
                  <a:srgbClr val="CC00CC"/>
                </a:solidFill>
                <a:latin typeface="微软雅黑" panose="020B0503020204020204" pitchFamily="34" charset="-122"/>
                <a:ea typeface="微软雅黑" panose="020B0503020204020204" pitchFamily="34" charset="-122"/>
              </a:rPr>
              <a:t>出了故障</a:t>
            </a:r>
          </a:p>
        </p:txBody>
      </p:sp>
      <p:sp>
        <p:nvSpPr>
          <p:cNvPr id="101" name="Text Box 101"/>
          <p:cNvSpPr txBox="1">
            <a:spLocks noChangeArrowheads="1"/>
          </p:cNvSpPr>
          <p:nvPr/>
        </p:nvSpPr>
        <p:spPr bwMode="auto">
          <a:xfrm>
            <a:off x="1486022" y="768154"/>
            <a:ext cx="35137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dirty="0">
                <a:solidFill>
                  <a:srgbClr val="CC00CC"/>
                </a:solidFill>
                <a:latin typeface="微软雅黑" panose="020B0503020204020204" pitchFamily="34" charset="-122"/>
                <a:ea typeface="微软雅黑" panose="020B0503020204020204" pitchFamily="34" charset="-122"/>
              </a:rPr>
              <a:t>正</a:t>
            </a:r>
          </a:p>
          <a:p>
            <a:r>
              <a:rPr kumimoji="1" lang="zh-CN" altLang="en-US" sz="1300" b="1" dirty="0">
                <a:solidFill>
                  <a:srgbClr val="CC00CC"/>
                </a:solidFill>
                <a:latin typeface="微软雅黑" panose="020B0503020204020204" pitchFamily="34" charset="-122"/>
                <a:ea typeface="微软雅黑" panose="020B0503020204020204" pitchFamily="34" charset="-122"/>
              </a:rPr>
              <a:t>常</a:t>
            </a:r>
          </a:p>
          <a:p>
            <a:r>
              <a:rPr kumimoji="1" lang="zh-CN" altLang="en-US" sz="1300" b="1" dirty="0">
                <a:solidFill>
                  <a:srgbClr val="CC00CC"/>
                </a:solidFill>
                <a:latin typeface="微软雅黑" panose="020B0503020204020204" pitchFamily="34" charset="-122"/>
                <a:ea typeface="微软雅黑" panose="020B0503020204020204" pitchFamily="34" charset="-122"/>
              </a:rPr>
              <a:t>情</a:t>
            </a:r>
          </a:p>
          <a:p>
            <a:r>
              <a:rPr kumimoji="1" lang="zh-CN" altLang="en-US" sz="1300" b="1" dirty="0">
                <a:solidFill>
                  <a:srgbClr val="CC00CC"/>
                </a:solidFill>
                <a:latin typeface="微软雅黑" panose="020B0503020204020204" pitchFamily="34" charset="-122"/>
                <a:ea typeface="微软雅黑" panose="020B0503020204020204" pitchFamily="34" charset="-122"/>
              </a:rPr>
              <a:t>况</a:t>
            </a:r>
          </a:p>
        </p:txBody>
      </p:sp>
      <p:grpSp>
        <p:nvGrpSpPr>
          <p:cNvPr id="102" name="Group 102"/>
          <p:cNvGrpSpPr/>
          <p:nvPr/>
        </p:nvGrpSpPr>
        <p:grpSpPr bwMode="auto">
          <a:xfrm>
            <a:off x="2816198" y="886853"/>
            <a:ext cx="977077" cy="191669"/>
            <a:chOff x="1491" y="212"/>
            <a:chExt cx="853" cy="240"/>
          </a:xfrm>
          <a:solidFill>
            <a:srgbClr val="FFFF00"/>
          </a:solidFill>
        </p:grpSpPr>
        <p:sp>
          <p:nvSpPr>
            <p:cNvPr id="103" name="AutoShape 103"/>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04" name="Rectangle 104"/>
            <p:cNvSpPr>
              <a:spLocks noChangeArrowheads="1"/>
            </p:cNvSpPr>
            <p:nvPr/>
          </p:nvSpPr>
          <p:spPr bwMode="auto">
            <a:xfrm>
              <a:off x="1491" y="212"/>
              <a:ext cx="632" cy="240"/>
            </a:xfrm>
            <a:prstGeom prst="rect">
              <a:avLst/>
            </a:prstGeom>
            <a:grp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grpSp>
      <p:sp>
        <p:nvSpPr>
          <p:cNvPr id="105" name="Text Box 105"/>
          <p:cNvSpPr txBox="1">
            <a:spLocks noChangeArrowheads="1"/>
          </p:cNvSpPr>
          <p:nvPr/>
        </p:nvSpPr>
        <p:spPr bwMode="auto">
          <a:xfrm>
            <a:off x="2828846" y="932581"/>
            <a:ext cx="679994" cy="20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1300" b="1">
                <a:latin typeface="微软雅黑" panose="020B0503020204020204" pitchFamily="34" charset="-122"/>
                <a:ea typeface="微软雅黑" panose="020B0503020204020204" pitchFamily="34" charset="-122"/>
              </a:rPr>
              <a:t>1  1  </a:t>
            </a:r>
            <a:r>
              <a:rPr kumimoji="1" lang="en-US" altLang="zh-CN" sz="1300" b="1">
                <a:latin typeface="微软雅黑" panose="020B0503020204020204" pitchFamily="34" charset="-122"/>
                <a:ea typeface="微软雅黑" panose="020B0503020204020204" pitchFamily="34" charset="-122"/>
                <a:sym typeface="Symbol" panose="05050102010706020507" pitchFamily="18" charset="2"/>
              </a:rPr>
              <a:t></a:t>
            </a:r>
            <a:endParaRPr kumimoji="1" lang="en-US" altLang="zh-CN" sz="1300" b="1" baseline="-25000">
              <a:latin typeface="微软雅黑" panose="020B0503020204020204" pitchFamily="34" charset="-122"/>
              <a:ea typeface="微软雅黑" panose="020B0503020204020204" pitchFamily="34" charset="-122"/>
              <a:sym typeface="Symbol" panose="05050102010706020507" pitchFamily="18" charset="2"/>
            </a:endParaRPr>
          </a:p>
        </p:txBody>
      </p:sp>
      <p:grpSp>
        <p:nvGrpSpPr>
          <p:cNvPr id="106" name="Group 106"/>
          <p:cNvGrpSpPr/>
          <p:nvPr/>
        </p:nvGrpSpPr>
        <p:grpSpPr bwMode="auto">
          <a:xfrm>
            <a:off x="2973246" y="2505923"/>
            <a:ext cx="1001320" cy="247128"/>
            <a:chOff x="1566" y="2024"/>
            <a:chExt cx="950" cy="254"/>
          </a:xfrm>
          <a:solidFill>
            <a:srgbClr val="FFFF00"/>
          </a:solidFill>
        </p:grpSpPr>
        <p:grpSp>
          <p:nvGrpSpPr>
            <p:cNvPr id="107" name="Group 107"/>
            <p:cNvGrpSpPr/>
            <p:nvPr/>
          </p:nvGrpSpPr>
          <p:grpSpPr bwMode="auto">
            <a:xfrm>
              <a:off x="1589" y="2024"/>
              <a:ext cx="927" cy="197"/>
              <a:chOff x="1491" y="212"/>
              <a:chExt cx="853" cy="240"/>
            </a:xfrm>
            <a:grpFill/>
          </p:grpSpPr>
          <p:sp>
            <p:nvSpPr>
              <p:cNvPr id="109" name="AutoShape 108"/>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10" name="Rectangle 109"/>
              <p:cNvSpPr>
                <a:spLocks noChangeArrowheads="1"/>
              </p:cNvSpPr>
              <p:nvPr/>
            </p:nvSpPr>
            <p:spPr bwMode="auto">
              <a:xfrm>
                <a:off x="1491" y="212"/>
                <a:ext cx="632" cy="240"/>
              </a:xfrm>
              <a:prstGeom prst="rect">
                <a:avLst/>
              </a:prstGeom>
              <a:grp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grpSp>
        <p:sp>
          <p:nvSpPr>
            <p:cNvPr id="108" name="Text Box 110"/>
            <p:cNvSpPr txBox="1">
              <a:spLocks noChangeArrowheads="1"/>
            </p:cNvSpPr>
            <p:nvPr/>
          </p:nvSpPr>
          <p:spPr bwMode="auto">
            <a:xfrm>
              <a:off x="1566" y="2066"/>
              <a:ext cx="742" cy="21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1300" b="1" dirty="0">
                  <a:latin typeface="微软雅黑" panose="020B0503020204020204" pitchFamily="34" charset="-122"/>
                  <a:ea typeface="微软雅黑" panose="020B0503020204020204" pitchFamily="34" charset="-122"/>
                </a:rPr>
                <a:t>1  16  </a:t>
              </a:r>
              <a:r>
                <a:rPr kumimoji="1" lang="en-US" altLang="zh-CN" sz="1300" b="1" dirty="0">
                  <a:latin typeface="微软雅黑" panose="020B0503020204020204" pitchFamily="34" charset="-122"/>
                  <a:ea typeface="微软雅黑" panose="020B0503020204020204" pitchFamily="34" charset="-122"/>
                  <a:sym typeface="Symbol" panose="05050102010706020507" pitchFamily="18" charset="2"/>
                </a:rPr>
                <a:t></a:t>
              </a:r>
              <a:endParaRPr kumimoji="1" lang="en-US" altLang="zh-CN" sz="1300" b="1" baseline="-25000" dirty="0">
                <a:latin typeface="微软雅黑" panose="020B0503020204020204" pitchFamily="34" charset="-122"/>
                <a:ea typeface="微软雅黑" panose="020B0503020204020204" pitchFamily="34" charset="-122"/>
                <a:sym typeface="Symbol" panose="05050102010706020507" pitchFamily="18" charset="2"/>
              </a:endParaRPr>
            </a:p>
          </p:txBody>
        </p:sp>
      </p:grpSp>
      <p:grpSp>
        <p:nvGrpSpPr>
          <p:cNvPr id="111" name="Group 111"/>
          <p:cNvGrpSpPr/>
          <p:nvPr/>
        </p:nvGrpSpPr>
        <p:grpSpPr bwMode="auto">
          <a:xfrm flipH="1">
            <a:off x="5027534" y="900474"/>
            <a:ext cx="977077" cy="191669"/>
            <a:chOff x="1491" y="212"/>
            <a:chExt cx="853" cy="240"/>
          </a:xfrm>
          <a:solidFill>
            <a:srgbClr val="66FF66"/>
          </a:solidFill>
        </p:grpSpPr>
        <p:sp>
          <p:nvSpPr>
            <p:cNvPr id="112" name="AutoShape 112"/>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13" name="Rectangle 113"/>
            <p:cNvSpPr>
              <a:spLocks noChangeArrowheads="1"/>
            </p:cNvSpPr>
            <p:nvPr/>
          </p:nvSpPr>
          <p:spPr bwMode="auto">
            <a:xfrm>
              <a:off x="1491" y="212"/>
              <a:ext cx="632" cy="240"/>
            </a:xfrm>
            <a:prstGeom prst="rect">
              <a:avLst/>
            </a:prstGeom>
            <a:grp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grpSp>
      <p:sp>
        <p:nvSpPr>
          <p:cNvPr id="114" name="Text Box 114"/>
          <p:cNvSpPr txBox="1">
            <a:spLocks noChangeArrowheads="1"/>
          </p:cNvSpPr>
          <p:nvPr/>
        </p:nvSpPr>
        <p:spPr bwMode="auto">
          <a:xfrm>
            <a:off x="5286823" y="958851"/>
            <a:ext cx="774571" cy="206980"/>
          </a:xfrm>
          <a:prstGeom prst="rect">
            <a:avLst/>
          </a:prstGeom>
          <a:noFill/>
          <a:ln>
            <a:noFill/>
          </a:ln>
          <a:effectLst/>
        </p:spPr>
        <p:txBody>
          <a:bodyPr wrap="none">
            <a:spAutoFit/>
          </a:bodyPr>
          <a:lstStyle/>
          <a:p>
            <a:pPr>
              <a:lnSpc>
                <a:spcPct val="50000"/>
              </a:lnSpc>
            </a:pPr>
            <a:r>
              <a:rPr kumimoji="1" lang="en-US" altLang="zh-CN" sz="1300" b="1" dirty="0">
                <a:latin typeface="微软雅黑" panose="020B0503020204020204" pitchFamily="34" charset="-122"/>
                <a:ea typeface="微软雅黑" panose="020B0503020204020204" pitchFamily="34" charset="-122"/>
              </a:rPr>
              <a:t>1  2  </a:t>
            </a:r>
            <a:r>
              <a:rPr kumimoji="1" lang="en-US" altLang="zh-CN" sz="1300" b="1" dirty="0">
                <a:latin typeface="微软雅黑" panose="020B0503020204020204" pitchFamily="34" charset="-122"/>
                <a:ea typeface="微软雅黑" panose="020B0503020204020204" pitchFamily="34" charset="-122"/>
                <a:sym typeface="Symbol" panose="05050102010706020507" pitchFamily="18" charset="2"/>
              </a:rPr>
              <a:t>R</a:t>
            </a:r>
            <a:r>
              <a:rPr kumimoji="1" lang="en-US" altLang="zh-CN" sz="1300" b="1" baseline="-25000" dirty="0">
                <a:latin typeface="微软雅黑" panose="020B0503020204020204" pitchFamily="34" charset="-122"/>
                <a:ea typeface="微软雅黑" panose="020B0503020204020204" pitchFamily="34" charset="-122"/>
                <a:sym typeface="Symbol" panose="05050102010706020507" pitchFamily="18" charset="2"/>
              </a:rPr>
              <a:t>1</a:t>
            </a:r>
          </a:p>
        </p:txBody>
      </p:sp>
      <p:grpSp>
        <p:nvGrpSpPr>
          <p:cNvPr id="115" name="Group 115"/>
          <p:cNvGrpSpPr/>
          <p:nvPr/>
        </p:nvGrpSpPr>
        <p:grpSpPr bwMode="auto">
          <a:xfrm>
            <a:off x="5027535" y="2473823"/>
            <a:ext cx="1033995" cy="265614"/>
            <a:chOff x="3515" y="1991"/>
            <a:chExt cx="981" cy="273"/>
          </a:xfrm>
          <a:solidFill>
            <a:srgbClr val="66FF66"/>
          </a:solidFill>
        </p:grpSpPr>
        <p:grpSp>
          <p:nvGrpSpPr>
            <p:cNvPr id="116" name="Group 116"/>
            <p:cNvGrpSpPr/>
            <p:nvPr/>
          </p:nvGrpSpPr>
          <p:grpSpPr bwMode="auto">
            <a:xfrm flipH="1">
              <a:off x="3515" y="1991"/>
              <a:ext cx="927" cy="197"/>
              <a:chOff x="1491" y="212"/>
              <a:chExt cx="853" cy="240"/>
            </a:xfrm>
            <a:grpFill/>
          </p:grpSpPr>
          <p:sp>
            <p:nvSpPr>
              <p:cNvPr id="118" name="AutoShape 117"/>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19" name="Rectangle 118"/>
              <p:cNvSpPr>
                <a:spLocks noChangeArrowheads="1"/>
              </p:cNvSpPr>
              <p:nvPr/>
            </p:nvSpPr>
            <p:spPr bwMode="auto">
              <a:xfrm>
                <a:off x="1491" y="212"/>
                <a:ext cx="632" cy="240"/>
              </a:xfrm>
              <a:prstGeom prst="rect">
                <a:avLst/>
              </a:prstGeom>
              <a:grp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grpSp>
        <p:sp>
          <p:nvSpPr>
            <p:cNvPr id="117" name="Text Box 119"/>
            <p:cNvSpPr txBox="1">
              <a:spLocks noChangeArrowheads="1"/>
            </p:cNvSpPr>
            <p:nvPr/>
          </p:nvSpPr>
          <p:spPr bwMode="auto">
            <a:xfrm>
              <a:off x="3761" y="2051"/>
              <a:ext cx="735" cy="213"/>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1300" b="1" dirty="0">
                  <a:latin typeface="微软雅黑" panose="020B0503020204020204" pitchFamily="34" charset="-122"/>
                  <a:ea typeface="微软雅黑" panose="020B0503020204020204" pitchFamily="34" charset="-122"/>
                </a:rPr>
                <a:t>1  2  </a:t>
              </a:r>
              <a:r>
                <a:rPr kumimoji="1" lang="en-US" altLang="zh-CN" sz="1300" b="1" dirty="0">
                  <a:latin typeface="微软雅黑" panose="020B0503020204020204" pitchFamily="34" charset="-122"/>
                  <a:ea typeface="微软雅黑" panose="020B0503020204020204" pitchFamily="34" charset="-122"/>
                  <a:sym typeface="Symbol" panose="05050102010706020507" pitchFamily="18" charset="2"/>
                </a:rPr>
                <a:t>R</a:t>
              </a:r>
              <a:r>
                <a:rPr kumimoji="1" lang="en-US" altLang="zh-CN" sz="1300" b="1" baseline="-25000" dirty="0">
                  <a:latin typeface="微软雅黑" panose="020B0503020204020204" pitchFamily="34" charset="-122"/>
                  <a:ea typeface="微软雅黑" panose="020B0503020204020204" pitchFamily="34" charset="-122"/>
                  <a:sym typeface="Symbol" panose="05050102010706020507" pitchFamily="18" charset="2"/>
                </a:rPr>
                <a:t>1</a:t>
              </a:r>
            </a:p>
          </p:txBody>
        </p:sp>
      </p:grpSp>
      <p:grpSp>
        <p:nvGrpSpPr>
          <p:cNvPr id="120" name="Group 121"/>
          <p:cNvGrpSpPr/>
          <p:nvPr/>
        </p:nvGrpSpPr>
        <p:grpSpPr bwMode="auto">
          <a:xfrm>
            <a:off x="2972193" y="2814357"/>
            <a:ext cx="1002374" cy="246155"/>
            <a:chOff x="1565" y="2478"/>
            <a:chExt cx="951" cy="253"/>
          </a:xfrm>
          <a:solidFill>
            <a:srgbClr val="FFFF00"/>
          </a:solidFill>
        </p:grpSpPr>
        <p:grpSp>
          <p:nvGrpSpPr>
            <p:cNvPr id="121" name="Group 122"/>
            <p:cNvGrpSpPr/>
            <p:nvPr/>
          </p:nvGrpSpPr>
          <p:grpSpPr bwMode="auto">
            <a:xfrm>
              <a:off x="1589" y="2478"/>
              <a:ext cx="927" cy="197"/>
              <a:chOff x="1491" y="212"/>
              <a:chExt cx="853" cy="240"/>
            </a:xfrm>
            <a:grpFill/>
          </p:grpSpPr>
          <p:sp>
            <p:nvSpPr>
              <p:cNvPr id="123" name="AutoShape 123"/>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24" name="Rectangle 124"/>
              <p:cNvSpPr>
                <a:spLocks noChangeArrowheads="1"/>
              </p:cNvSpPr>
              <p:nvPr/>
            </p:nvSpPr>
            <p:spPr bwMode="auto">
              <a:xfrm>
                <a:off x="1491" y="212"/>
                <a:ext cx="632" cy="240"/>
              </a:xfrm>
              <a:prstGeom prst="rect">
                <a:avLst/>
              </a:prstGeom>
              <a:grp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grpSp>
        <p:sp>
          <p:nvSpPr>
            <p:cNvPr id="122" name="Text Box 125"/>
            <p:cNvSpPr txBox="1">
              <a:spLocks noChangeArrowheads="1"/>
            </p:cNvSpPr>
            <p:nvPr/>
          </p:nvSpPr>
          <p:spPr bwMode="auto">
            <a:xfrm>
              <a:off x="1565" y="2518"/>
              <a:ext cx="735" cy="213"/>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1300" b="1" dirty="0">
                  <a:latin typeface="微软雅黑" panose="020B0503020204020204" pitchFamily="34" charset="-122"/>
                  <a:ea typeface="微软雅黑" panose="020B0503020204020204" pitchFamily="34" charset="-122"/>
                </a:rPr>
                <a:t>1  3  </a:t>
              </a:r>
              <a:r>
                <a:rPr kumimoji="1" lang="en-US" altLang="zh-CN" sz="1300" b="1" dirty="0">
                  <a:latin typeface="微软雅黑" panose="020B0503020204020204" pitchFamily="34" charset="-122"/>
                  <a:ea typeface="微软雅黑" panose="020B0503020204020204" pitchFamily="34" charset="-122"/>
                  <a:sym typeface="Symbol" panose="05050102010706020507" pitchFamily="18" charset="2"/>
                </a:rPr>
                <a:t>R</a:t>
              </a:r>
              <a:r>
                <a:rPr kumimoji="1" lang="en-US" altLang="zh-CN" sz="1300" b="1" baseline="-25000" dirty="0">
                  <a:latin typeface="微软雅黑" panose="020B0503020204020204" pitchFamily="34" charset="-122"/>
                  <a:ea typeface="微软雅黑" panose="020B0503020204020204" pitchFamily="34" charset="-122"/>
                  <a:sym typeface="Symbol" panose="05050102010706020507" pitchFamily="18" charset="2"/>
                </a:rPr>
                <a:t>2</a:t>
              </a:r>
            </a:p>
          </p:txBody>
        </p:sp>
      </p:grpSp>
      <p:sp>
        <p:nvSpPr>
          <p:cNvPr id="125" name="Text Box 120"/>
          <p:cNvSpPr txBox="1">
            <a:spLocks noChangeArrowheads="1"/>
          </p:cNvSpPr>
          <p:nvPr/>
        </p:nvSpPr>
        <p:spPr bwMode="auto">
          <a:xfrm>
            <a:off x="1839563" y="3273353"/>
            <a:ext cx="4949184" cy="692497"/>
          </a:xfrm>
          <a:prstGeom prst="rect">
            <a:avLst/>
          </a:prstGeom>
          <a:solidFill>
            <a:srgbClr val="00FF99"/>
          </a:solidFill>
          <a:ln w="9525">
            <a:solidFill>
              <a:schemeClr val="tx2"/>
            </a:solidFill>
            <a:miter lim="800000"/>
          </a:ln>
          <a:effectLst/>
        </p:spPr>
        <p:txBody>
          <a:bodyPr wrap="square">
            <a:spAutoFit/>
          </a:bodyPr>
          <a:lstStyle/>
          <a:p>
            <a:r>
              <a:rPr kumimoji="1" lang="en-US" altLang="zh-CN" sz="1300" b="1" dirty="0">
                <a:latin typeface="微软雅黑" panose="020B0503020204020204" pitchFamily="34" charset="-122"/>
                <a:ea typeface="微软雅黑" panose="020B0503020204020204" pitchFamily="34" charset="-122"/>
              </a:rPr>
              <a:t>R</a:t>
            </a:r>
            <a:r>
              <a:rPr kumimoji="1" lang="en-US" altLang="zh-CN" sz="1300" b="1" baseline="-25000" dirty="0">
                <a:latin typeface="微软雅黑" panose="020B0503020204020204" pitchFamily="34" charset="-122"/>
                <a:ea typeface="微软雅黑" panose="020B0503020204020204" pitchFamily="34" charset="-122"/>
              </a:rPr>
              <a:t>1 </a:t>
            </a:r>
            <a:r>
              <a:rPr kumimoji="1" lang="zh-CN" altLang="en-US" sz="1300" b="1" dirty="0">
                <a:latin typeface="微软雅黑" panose="020B0503020204020204" pitchFamily="34" charset="-122"/>
                <a:ea typeface="微软雅黑" panose="020B0503020204020204" pitchFamily="34" charset="-122"/>
              </a:rPr>
              <a:t>收到 </a:t>
            </a:r>
            <a:r>
              <a:rPr kumimoji="1" lang="en-US" altLang="zh-CN" sz="1300" b="1" dirty="0">
                <a:latin typeface="微软雅黑" panose="020B0503020204020204" pitchFamily="34" charset="-122"/>
                <a:ea typeface="微软雅黑" panose="020B0503020204020204" pitchFamily="34" charset="-122"/>
              </a:rPr>
              <a:t>R</a:t>
            </a:r>
            <a:r>
              <a:rPr kumimoji="1" lang="en-US" altLang="zh-CN" sz="1300" b="1" baseline="-25000" dirty="0">
                <a:latin typeface="微软雅黑" panose="020B0503020204020204" pitchFamily="34" charset="-122"/>
                <a:ea typeface="微软雅黑" panose="020B0503020204020204" pitchFamily="34" charset="-122"/>
              </a:rPr>
              <a:t>2 </a:t>
            </a:r>
            <a:r>
              <a:rPr kumimoji="1" lang="zh-CN" altLang="en-US" sz="1300" b="1" dirty="0">
                <a:latin typeface="微软雅黑" panose="020B0503020204020204" pitchFamily="34" charset="-122"/>
                <a:ea typeface="微软雅黑" panose="020B0503020204020204" pitchFamily="34" charset="-122"/>
              </a:rPr>
              <a:t>的更新报文后，误认为可经过 </a:t>
            </a:r>
            <a:r>
              <a:rPr kumimoji="1" lang="en-US" altLang="zh-CN" sz="1300" b="1" dirty="0">
                <a:latin typeface="微软雅黑" panose="020B0503020204020204" pitchFamily="34" charset="-122"/>
                <a:ea typeface="微软雅黑" panose="020B0503020204020204" pitchFamily="34" charset="-122"/>
              </a:rPr>
              <a:t>R</a:t>
            </a:r>
            <a:r>
              <a:rPr kumimoji="1" lang="en-US" altLang="zh-CN" sz="1300" b="1" baseline="-25000" dirty="0">
                <a:latin typeface="微软雅黑" panose="020B0503020204020204" pitchFamily="34" charset="-122"/>
                <a:ea typeface="微软雅黑" panose="020B0503020204020204" pitchFamily="34" charset="-122"/>
              </a:rPr>
              <a:t>2</a:t>
            </a:r>
            <a:r>
              <a:rPr kumimoji="1" lang="en-US" altLang="zh-CN" sz="1300" b="1" dirty="0">
                <a:latin typeface="微软雅黑" panose="020B0503020204020204" pitchFamily="34" charset="-122"/>
                <a:ea typeface="微软雅黑" panose="020B0503020204020204" pitchFamily="34" charset="-122"/>
              </a:rPr>
              <a:t> </a:t>
            </a:r>
            <a:r>
              <a:rPr kumimoji="1" lang="zh-CN" altLang="en-US" sz="1300" b="1" dirty="0">
                <a:latin typeface="微软雅黑" panose="020B0503020204020204" pitchFamily="34" charset="-122"/>
                <a:ea typeface="微软雅黑" panose="020B0503020204020204" pitchFamily="34" charset="-122"/>
              </a:rPr>
              <a:t>到达网 </a:t>
            </a:r>
            <a:r>
              <a:rPr kumimoji="1" lang="en-US" altLang="zh-CN" sz="1300" b="1" dirty="0">
                <a:latin typeface="微软雅黑" panose="020B0503020204020204" pitchFamily="34" charset="-122"/>
                <a:ea typeface="微软雅黑" panose="020B0503020204020204" pitchFamily="34" charset="-122"/>
              </a:rPr>
              <a:t>1</a:t>
            </a:r>
            <a:r>
              <a:rPr kumimoji="1" lang="zh-CN" altLang="en-US" sz="1300" b="1" dirty="0">
                <a:latin typeface="微软雅黑" panose="020B0503020204020204" pitchFamily="34" charset="-122"/>
                <a:ea typeface="微软雅黑" panose="020B0503020204020204" pitchFamily="34" charset="-122"/>
              </a:rPr>
              <a:t>，于是更新自己的路由表，说：“我到网 </a:t>
            </a:r>
            <a:r>
              <a:rPr kumimoji="1" lang="en-US" altLang="zh-CN" sz="1300" b="1" dirty="0">
                <a:latin typeface="微软雅黑" panose="020B0503020204020204" pitchFamily="34" charset="-122"/>
                <a:ea typeface="微软雅黑" panose="020B0503020204020204" pitchFamily="34" charset="-122"/>
              </a:rPr>
              <a:t>1 </a:t>
            </a:r>
            <a:r>
              <a:rPr kumimoji="1" lang="zh-CN" altLang="en-US" sz="1300" b="1" dirty="0">
                <a:latin typeface="微软雅黑" panose="020B0503020204020204" pitchFamily="34" charset="-122"/>
                <a:ea typeface="微软雅黑" panose="020B0503020204020204" pitchFamily="34" charset="-122"/>
              </a:rPr>
              <a:t>的距离是 </a:t>
            </a:r>
            <a:r>
              <a:rPr kumimoji="1" lang="en-US" altLang="zh-CN" sz="1300" b="1" dirty="0">
                <a:latin typeface="微软雅黑" panose="020B0503020204020204" pitchFamily="34" charset="-122"/>
                <a:ea typeface="微软雅黑" panose="020B0503020204020204" pitchFamily="34" charset="-122"/>
              </a:rPr>
              <a:t>3</a:t>
            </a:r>
            <a:r>
              <a:rPr kumimoji="1" lang="zh-CN" altLang="en-US" sz="1300" b="1" dirty="0">
                <a:latin typeface="微软雅黑" panose="020B0503020204020204" pitchFamily="34" charset="-122"/>
                <a:ea typeface="微软雅黑" panose="020B0503020204020204" pitchFamily="34" charset="-122"/>
              </a:rPr>
              <a:t>，下一跳经过 </a:t>
            </a:r>
            <a:r>
              <a:rPr kumimoji="1" lang="en-US" altLang="zh-CN" sz="1300" b="1" dirty="0">
                <a:latin typeface="微软雅黑" panose="020B0503020204020204" pitchFamily="34" charset="-122"/>
                <a:ea typeface="微软雅黑" panose="020B0503020204020204" pitchFamily="34" charset="-122"/>
              </a:rPr>
              <a:t>R</a:t>
            </a:r>
            <a:r>
              <a:rPr kumimoji="1" lang="en-US" altLang="zh-CN" sz="1300" b="1" baseline="-25000" dirty="0">
                <a:latin typeface="微软雅黑" panose="020B0503020204020204" pitchFamily="34" charset="-122"/>
                <a:ea typeface="微软雅黑" panose="020B0503020204020204" pitchFamily="34" charset="-122"/>
              </a:rPr>
              <a:t>2</a:t>
            </a:r>
            <a:r>
              <a:rPr kumimoji="1" lang="en-US" altLang="zh-CN" sz="1300" b="1" dirty="0">
                <a:latin typeface="微软雅黑" panose="020B0503020204020204" pitchFamily="34" charset="-122"/>
                <a:ea typeface="微软雅黑" panose="020B0503020204020204" pitchFamily="34" charset="-122"/>
              </a:rPr>
              <a:t>”</a:t>
            </a:r>
            <a:r>
              <a:rPr kumimoji="1" lang="zh-CN" altLang="en-US" sz="1300" b="1" dirty="0">
                <a:latin typeface="微软雅黑" panose="020B0503020204020204" pitchFamily="34" charset="-122"/>
                <a:ea typeface="微软雅黑" panose="020B0503020204020204" pitchFamily="34" charset="-122"/>
              </a:rPr>
              <a:t>。然后将此更新信息发送给 </a:t>
            </a:r>
            <a:r>
              <a:rPr kumimoji="1" lang="en-US" altLang="zh-CN" sz="1300" b="1" dirty="0">
                <a:latin typeface="微软雅黑" panose="020B0503020204020204" pitchFamily="34" charset="-122"/>
                <a:ea typeface="微软雅黑" panose="020B0503020204020204" pitchFamily="34" charset="-122"/>
              </a:rPr>
              <a:t>R</a:t>
            </a:r>
            <a:r>
              <a:rPr kumimoji="1" lang="en-US" altLang="zh-CN" sz="1300" b="1" baseline="-25000" dirty="0">
                <a:latin typeface="微软雅黑" panose="020B0503020204020204" pitchFamily="34" charset="-122"/>
                <a:ea typeface="微软雅黑" panose="020B0503020204020204" pitchFamily="34" charset="-122"/>
              </a:rPr>
              <a:t>2</a:t>
            </a:r>
            <a:r>
              <a:rPr kumimoji="1" lang="zh-CN" altLang="en-US" sz="1300" b="1" dirty="0">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20"/>
                                        </p:tgtEl>
                                        <p:attrNameLst>
                                          <p:attrName>style.visibility</p:attrName>
                                        </p:attrNameLst>
                                      </p:cBhvr>
                                      <p:to>
                                        <p:strVal val="visible"/>
                                      </p:to>
                                    </p:set>
                                  </p:childTnLst>
                                </p:cTn>
                              </p:par>
                            </p:childTnLst>
                          </p:cTn>
                        </p:par>
                        <p:par>
                          <p:cTn id="10" fill="hold">
                            <p:stCondLst>
                              <p:cond delay="0"/>
                            </p:stCondLst>
                            <p:childTnLst>
                              <p:par>
                                <p:cTn id="11" presetID="35" presetClass="emph" presetSubtype="0" repeatCount="3000" fill="hold" nodeType="afterEffect">
                                  <p:stCondLst>
                                    <p:cond delay="0"/>
                                  </p:stCondLst>
                                  <p:childTnLst>
                                    <p:anim calcmode="discrete" valueType="str">
                                      <p:cBhvr>
                                        <p:cTn id="12" dur="1000" fill="hold"/>
                                        <p:tgtEl>
                                          <p:spTgt spid="12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圆角矩形 130"/>
          <p:cNvSpPr/>
          <p:nvPr/>
        </p:nvSpPr>
        <p:spPr>
          <a:xfrm>
            <a:off x="545144" y="615462"/>
            <a:ext cx="8053712" cy="372812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Line 2"/>
          <p:cNvSpPr>
            <a:spLocks noChangeShapeType="1"/>
          </p:cNvSpPr>
          <p:nvPr/>
        </p:nvSpPr>
        <p:spPr bwMode="auto">
          <a:xfrm>
            <a:off x="2416723" y="1233220"/>
            <a:ext cx="429724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pic>
        <p:nvPicPr>
          <p:cNvPr id="4" name="Picture 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7028" y="1137872"/>
            <a:ext cx="483796" cy="20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 name="Text Box 4"/>
          <p:cNvSpPr txBox="1">
            <a:spLocks noChangeArrowheads="1"/>
          </p:cNvSpPr>
          <p:nvPr/>
        </p:nvSpPr>
        <p:spPr bwMode="auto">
          <a:xfrm>
            <a:off x="5578787" y="1290624"/>
            <a:ext cx="370614"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00" b="1">
                <a:latin typeface="微软雅黑" panose="020B0503020204020204" pitchFamily="34" charset="-122"/>
                <a:ea typeface="微软雅黑" panose="020B0503020204020204" pitchFamily="34" charset="-122"/>
              </a:rPr>
              <a:t>R</a:t>
            </a:r>
            <a:r>
              <a:rPr kumimoji="1" lang="en-US" altLang="zh-CN" sz="1300" b="1" baseline="-25000">
                <a:latin typeface="微软雅黑" panose="020B0503020204020204" pitchFamily="34" charset="-122"/>
                <a:ea typeface="微软雅黑" panose="020B0503020204020204" pitchFamily="34" charset="-122"/>
              </a:rPr>
              <a:t>2</a:t>
            </a:r>
            <a:endParaRPr kumimoji="1" lang="en-US" altLang="zh-CN" sz="1300" b="1">
              <a:latin typeface="微软雅黑" panose="020B0503020204020204" pitchFamily="34" charset="-122"/>
              <a:ea typeface="微软雅黑" panose="020B0503020204020204" pitchFamily="34" charset="-122"/>
            </a:endParaRPr>
          </a:p>
        </p:txBody>
      </p:sp>
      <p:sp>
        <p:nvSpPr>
          <p:cNvPr id="6" name="Text Box 5"/>
          <p:cNvSpPr txBox="1">
            <a:spLocks noChangeArrowheads="1"/>
          </p:cNvSpPr>
          <p:nvPr/>
        </p:nvSpPr>
        <p:spPr bwMode="auto">
          <a:xfrm>
            <a:off x="3190375" y="1290624"/>
            <a:ext cx="370614"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00" b="1">
                <a:latin typeface="微软雅黑" panose="020B0503020204020204" pitchFamily="34" charset="-122"/>
                <a:ea typeface="微软雅黑" panose="020B0503020204020204" pitchFamily="34" charset="-122"/>
              </a:rPr>
              <a:t>R</a:t>
            </a:r>
            <a:r>
              <a:rPr kumimoji="1" lang="en-US" altLang="zh-CN" sz="1300" b="1" baseline="-25000">
                <a:latin typeface="微软雅黑" panose="020B0503020204020204" pitchFamily="34" charset="-122"/>
                <a:ea typeface="微软雅黑" panose="020B0503020204020204" pitchFamily="34" charset="-122"/>
              </a:rPr>
              <a:t>1</a:t>
            </a:r>
            <a:endParaRPr kumimoji="1" lang="en-US" altLang="zh-CN" sz="1300" b="1">
              <a:latin typeface="微软雅黑" panose="020B0503020204020204" pitchFamily="34" charset="-122"/>
              <a:ea typeface="微软雅黑" panose="020B0503020204020204" pitchFamily="34" charset="-122"/>
            </a:endParaRPr>
          </a:p>
        </p:txBody>
      </p:sp>
      <p:pic>
        <p:nvPicPr>
          <p:cNvPr id="7"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4387" y="1137872"/>
            <a:ext cx="484850" cy="20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8" name="Group 7"/>
          <p:cNvGrpSpPr/>
          <p:nvPr/>
        </p:nvGrpSpPr>
        <p:grpSpPr bwMode="auto">
          <a:xfrm>
            <a:off x="1793796" y="968580"/>
            <a:ext cx="783138" cy="526362"/>
            <a:chOff x="4830" y="1752"/>
            <a:chExt cx="667" cy="477"/>
          </a:xfrm>
          <a:solidFill>
            <a:srgbClr val="00FFFF"/>
          </a:solidFill>
        </p:grpSpPr>
        <p:grpSp>
          <p:nvGrpSpPr>
            <p:cNvPr id="9" name="Group 8"/>
            <p:cNvGrpSpPr/>
            <p:nvPr/>
          </p:nvGrpSpPr>
          <p:grpSpPr bwMode="auto">
            <a:xfrm>
              <a:off x="4830" y="1752"/>
              <a:ext cx="667" cy="477"/>
              <a:chOff x="2949" y="196"/>
              <a:chExt cx="941" cy="598"/>
            </a:xfrm>
            <a:grpFill/>
          </p:grpSpPr>
          <p:sp>
            <p:nvSpPr>
              <p:cNvPr id="11" name="Oval 9"/>
              <p:cNvSpPr>
                <a:spLocks noChangeArrowheads="1"/>
              </p:cNvSpPr>
              <p:nvPr/>
            </p:nvSpPr>
            <p:spPr bwMode="auto">
              <a:xfrm>
                <a:off x="3168" y="196"/>
                <a:ext cx="407" cy="162"/>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2" name="Oval 10"/>
              <p:cNvSpPr>
                <a:spLocks noChangeArrowheads="1"/>
              </p:cNvSpPr>
              <p:nvPr/>
            </p:nvSpPr>
            <p:spPr bwMode="auto">
              <a:xfrm rot="900000">
                <a:off x="3512" y="252"/>
                <a:ext cx="275" cy="131"/>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3" name="Oval 11"/>
              <p:cNvSpPr>
                <a:spLocks noChangeArrowheads="1"/>
              </p:cNvSpPr>
              <p:nvPr/>
            </p:nvSpPr>
            <p:spPr bwMode="auto">
              <a:xfrm rot="1500000">
                <a:off x="3650" y="385"/>
                <a:ext cx="240" cy="153"/>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4" name="Oval 12"/>
              <p:cNvSpPr>
                <a:spLocks noChangeArrowheads="1"/>
              </p:cNvSpPr>
              <p:nvPr/>
            </p:nvSpPr>
            <p:spPr bwMode="auto">
              <a:xfrm rot="20040000">
                <a:off x="3573" y="537"/>
                <a:ext cx="291" cy="18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5" name="Oval 13"/>
              <p:cNvSpPr>
                <a:spLocks noChangeArrowheads="1"/>
              </p:cNvSpPr>
              <p:nvPr/>
            </p:nvSpPr>
            <p:spPr bwMode="auto">
              <a:xfrm>
                <a:off x="3216" y="555"/>
                <a:ext cx="471" cy="23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6" name="Oval 14"/>
              <p:cNvSpPr>
                <a:spLocks noChangeArrowheads="1"/>
              </p:cNvSpPr>
              <p:nvPr/>
            </p:nvSpPr>
            <p:spPr bwMode="auto">
              <a:xfrm rot="1080000">
                <a:off x="3023" y="555"/>
                <a:ext cx="26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7" name="Oval 15"/>
              <p:cNvSpPr>
                <a:spLocks noChangeArrowheads="1"/>
              </p:cNvSpPr>
              <p:nvPr/>
            </p:nvSpPr>
            <p:spPr bwMode="auto">
              <a:xfrm>
                <a:off x="2949" y="432"/>
                <a:ext cx="217"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8" name="Oval 16"/>
              <p:cNvSpPr>
                <a:spLocks noChangeArrowheads="1"/>
              </p:cNvSpPr>
              <p:nvPr/>
            </p:nvSpPr>
            <p:spPr bwMode="auto">
              <a:xfrm rot="19740000">
                <a:off x="2984" y="310"/>
                <a:ext cx="29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9" name="Freeform 1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20" name="Freeform 1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21" name="Freeform 1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grpSp>
        <p:sp>
          <p:nvSpPr>
            <p:cNvPr id="10" name="Text Box 20"/>
            <p:cNvSpPr txBox="1">
              <a:spLocks noChangeArrowheads="1"/>
            </p:cNvSpPr>
            <p:nvPr/>
          </p:nvSpPr>
          <p:spPr bwMode="auto">
            <a:xfrm>
              <a:off x="4967" y="1856"/>
              <a:ext cx="429" cy="26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a:latin typeface="微软雅黑" panose="020B0503020204020204" pitchFamily="34" charset="-122"/>
                  <a:ea typeface="微软雅黑" panose="020B0503020204020204" pitchFamily="34" charset="-122"/>
                </a:rPr>
                <a:t>网 </a:t>
              </a:r>
              <a:r>
                <a:rPr kumimoji="1" lang="en-US" altLang="zh-CN" sz="1300" b="1">
                  <a:latin typeface="微软雅黑" panose="020B0503020204020204" pitchFamily="34" charset="-122"/>
                  <a:ea typeface="微软雅黑" panose="020B0503020204020204" pitchFamily="34" charset="-122"/>
                </a:rPr>
                <a:t>1</a:t>
              </a:r>
            </a:p>
          </p:txBody>
        </p:sp>
      </p:grpSp>
      <p:grpSp>
        <p:nvGrpSpPr>
          <p:cNvPr id="22" name="Group 21"/>
          <p:cNvGrpSpPr/>
          <p:nvPr/>
        </p:nvGrpSpPr>
        <p:grpSpPr bwMode="auto">
          <a:xfrm>
            <a:off x="6444139" y="968580"/>
            <a:ext cx="783138" cy="526362"/>
            <a:chOff x="4830" y="1752"/>
            <a:chExt cx="667" cy="477"/>
          </a:xfrm>
          <a:solidFill>
            <a:srgbClr val="00FFFF"/>
          </a:solidFill>
        </p:grpSpPr>
        <p:grpSp>
          <p:nvGrpSpPr>
            <p:cNvPr id="23" name="Group 22"/>
            <p:cNvGrpSpPr/>
            <p:nvPr/>
          </p:nvGrpSpPr>
          <p:grpSpPr bwMode="auto">
            <a:xfrm>
              <a:off x="4830" y="1752"/>
              <a:ext cx="667" cy="477"/>
              <a:chOff x="2949" y="196"/>
              <a:chExt cx="941" cy="598"/>
            </a:xfrm>
            <a:grpFill/>
          </p:grpSpPr>
          <p:sp>
            <p:nvSpPr>
              <p:cNvPr id="25" name="Oval 23"/>
              <p:cNvSpPr>
                <a:spLocks noChangeArrowheads="1"/>
              </p:cNvSpPr>
              <p:nvPr/>
            </p:nvSpPr>
            <p:spPr bwMode="auto">
              <a:xfrm>
                <a:off x="3168" y="196"/>
                <a:ext cx="407" cy="162"/>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26" name="Oval 24"/>
              <p:cNvSpPr>
                <a:spLocks noChangeArrowheads="1"/>
              </p:cNvSpPr>
              <p:nvPr/>
            </p:nvSpPr>
            <p:spPr bwMode="auto">
              <a:xfrm rot="900000">
                <a:off x="3512" y="252"/>
                <a:ext cx="275" cy="131"/>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27" name="Oval 25"/>
              <p:cNvSpPr>
                <a:spLocks noChangeArrowheads="1"/>
              </p:cNvSpPr>
              <p:nvPr/>
            </p:nvSpPr>
            <p:spPr bwMode="auto">
              <a:xfrm rot="1500000">
                <a:off x="3650" y="385"/>
                <a:ext cx="240" cy="153"/>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28" name="Oval 26"/>
              <p:cNvSpPr>
                <a:spLocks noChangeArrowheads="1"/>
              </p:cNvSpPr>
              <p:nvPr/>
            </p:nvSpPr>
            <p:spPr bwMode="auto">
              <a:xfrm rot="20040000">
                <a:off x="3573" y="537"/>
                <a:ext cx="291" cy="18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29" name="Oval 27"/>
              <p:cNvSpPr>
                <a:spLocks noChangeArrowheads="1"/>
              </p:cNvSpPr>
              <p:nvPr/>
            </p:nvSpPr>
            <p:spPr bwMode="auto">
              <a:xfrm>
                <a:off x="3216" y="555"/>
                <a:ext cx="471" cy="23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30" name="Oval 28"/>
              <p:cNvSpPr>
                <a:spLocks noChangeArrowheads="1"/>
              </p:cNvSpPr>
              <p:nvPr/>
            </p:nvSpPr>
            <p:spPr bwMode="auto">
              <a:xfrm rot="1080000">
                <a:off x="3023" y="555"/>
                <a:ext cx="26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31" name="Oval 29"/>
              <p:cNvSpPr>
                <a:spLocks noChangeArrowheads="1"/>
              </p:cNvSpPr>
              <p:nvPr/>
            </p:nvSpPr>
            <p:spPr bwMode="auto">
              <a:xfrm>
                <a:off x="2949" y="432"/>
                <a:ext cx="217"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32" name="Oval 30"/>
              <p:cNvSpPr>
                <a:spLocks noChangeArrowheads="1"/>
              </p:cNvSpPr>
              <p:nvPr/>
            </p:nvSpPr>
            <p:spPr bwMode="auto">
              <a:xfrm rot="19740000">
                <a:off x="2984" y="310"/>
                <a:ext cx="29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33" name="Freeform 31"/>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34" name="Freeform 32"/>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35" name="Freeform 33"/>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grpSp>
        <p:sp>
          <p:nvSpPr>
            <p:cNvPr id="24" name="Text Box 34"/>
            <p:cNvSpPr txBox="1">
              <a:spLocks noChangeArrowheads="1"/>
            </p:cNvSpPr>
            <p:nvPr/>
          </p:nvSpPr>
          <p:spPr bwMode="auto">
            <a:xfrm>
              <a:off x="4967" y="1856"/>
              <a:ext cx="429" cy="26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a:latin typeface="微软雅黑" panose="020B0503020204020204" pitchFamily="34" charset="-122"/>
                  <a:ea typeface="微软雅黑" panose="020B0503020204020204" pitchFamily="34" charset="-122"/>
                </a:rPr>
                <a:t>网 </a:t>
              </a:r>
              <a:r>
                <a:rPr kumimoji="1" lang="en-US" altLang="zh-CN" sz="1300" b="1">
                  <a:latin typeface="微软雅黑" panose="020B0503020204020204" pitchFamily="34" charset="-122"/>
                  <a:ea typeface="微软雅黑" panose="020B0503020204020204" pitchFamily="34" charset="-122"/>
                </a:rPr>
                <a:t>3</a:t>
              </a:r>
            </a:p>
          </p:txBody>
        </p:sp>
      </p:grpSp>
      <p:grpSp>
        <p:nvGrpSpPr>
          <p:cNvPr id="36" name="Group 35"/>
          <p:cNvGrpSpPr/>
          <p:nvPr/>
        </p:nvGrpSpPr>
        <p:grpSpPr bwMode="auto">
          <a:xfrm>
            <a:off x="4099995" y="968580"/>
            <a:ext cx="783138" cy="526362"/>
            <a:chOff x="4830" y="1752"/>
            <a:chExt cx="667" cy="477"/>
          </a:xfrm>
          <a:solidFill>
            <a:srgbClr val="00FFFF"/>
          </a:solidFill>
        </p:grpSpPr>
        <p:grpSp>
          <p:nvGrpSpPr>
            <p:cNvPr id="37" name="Group 36"/>
            <p:cNvGrpSpPr/>
            <p:nvPr/>
          </p:nvGrpSpPr>
          <p:grpSpPr bwMode="auto">
            <a:xfrm>
              <a:off x="4830" y="1752"/>
              <a:ext cx="667" cy="477"/>
              <a:chOff x="2949" y="196"/>
              <a:chExt cx="941" cy="598"/>
            </a:xfrm>
            <a:grpFill/>
          </p:grpSpPr>
          <p:sp>
            <p:nvSpPr>
              <p:cNvPr id="39" name="Oval 37"/>
              <p:cNvSpPr>
                <a:spLocks noChangeArrowheads="1"/>
              </p:cNvSpPr>
              <p:nvPr/>
            </p:nvSpPr>
            <p:spPr bwMode="auto">
              <a:xfrm>
                <a:off x="3168" y="196"/>
                <a:ext cx="407" cy="162"/>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40" name="Oval 38"/>
              <p:cNvSpPr>
                <a:spLocks noChangeArrowheads="1"/>
              </p:cNvSpPr>
              <p:nvPr/>
            </p:nvSpPr>
            <p:spPr bwMode="auto">
              <a:xfrm rot="900000">
                <a:off x="3512" y="252"/>
                <a:ext cx="275" cy="131"/>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41" name="Oval 39"/>
              <p:cNvSpPr>
                <a:spLocks noChangeArrowheads="1"/>
              </p:cNvSpPr>
              <p:nvPr/>
            </p:nvSpPr>
            <p:spPr bwMode="auto">
              <a:xfrm rot="1500000">
                <a:off x="3650" y="385"/>
                <a:ext cx="240" cy="153"/>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42" name="Oval 40"/>
              <p:cNvSpPr>
                <a:spLocks noChangeArrowheads="1"/>
              </p:cNvSpPr>
              <p:nvPr/>
            </p:nvSpPr>
            <p:spPr bwMode="auto">
              <a:xfrm rot="20040000">
                <a:off x="3573" y="537"/>
                <a:ext cx="291" cy="18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43" name="Oval 41"/>
              <p:cNvSpPr>
                <a:spLocks noChangeArrowheads="1"/>
              </p:cNvSpPr>
              <p:nvPr/>
            </p:nvSpPr>
            <p:spPr bwMode="auto">
              <a:xfrm>
                <a:off x="3216" y="555"/>
                <a:ext cx="471" cy="23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44" name="Oval 42"/>
              <p:cNvSpPr>
                <a:spLocks noChangeArrowheads="1"/>
              </p:cNvSpPr>
              <p:nvPr/>
            </p:nvSpPr>
            <p:spPr bwMode="auto">
              <a:xfrm rot="1080000">
                <a:off x="3023" y="555"/>
                <a:ext cx="26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45" name="Oval 43"/>
              <p:cNvSpPr>
                <a:spLocks noChangeArrowheads="1"/>
              </p:cNvSpPr>
              <p:nvPr/>
            </p:nvSpPr>
            <p:spPr bwMode="auto">
              <a:xfrm>
                <a:off x="2949" y="432"/>
                <a:ext cx="217"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46" name="Oval 44"/>
              <p:cNvSpPr>
                <a:spLocks noChangeArrowheads="1"/>
              </p:cNvSpPr>
              <p:nvPr/>
            </p:nvSpPr>
            <p:spPr bwMode="auto">
              <a:xfrm rot="19740000">
                <a:off x="2984" y="310"/>
                <a:ext cx="29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47" name="Freeform 45"/>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48" name="Freeform 46"/>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49" name="Freeform 47"/>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grpSp>
        <p:sp>
          <p:nvSpPr>
            <p:cNvPr id="38" name="Text Box 48"/>
            <p:cNvSpPr txBox="1">
              <a:spLocks noChangeArrowheads="1"/>
            </p:cNvSpPr>
            <p:nvPr/>
          </p:nvSpPr>
          <p:spPr bwMode="auto">
            <a:xfrm>
              <a:off x="4967" y="1856"/>
              <a:ext cx="429" cy="26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a:latin typeface="微软雅黑" panose="020B0503020204020204" pitchFamily="34" charset="-122"/>
                  <a:ea typeface="微软雅黑" panose="020B0503020204020204" pitchFamily="34" charset="-122"/>
                </a:rPr>
                <a:t>网 </a:t>
              </a:r>
              <a:r>
                <a:rPr kumimoji="1" lang="en-US" altLang="zh-CN" sz="1300" b="1">
                  <a:latin typeface="微软雅黑" panose="020B0503020204020204" pitchFamily="34" charset="-122"/>
                  <a:ea typeface="微软雅黑" panose="020B0503020204020204" pitchFamily="34" charset="-122"/>
                </a:rPr>
                <a:t>2</a:t>
              </a:r>
            </a:p>
          </p:txBody>
        </p:sp>
      </p:grpSp>
      <p:sp>
        <p:nvSpPr>
          <p:cNvPr id="50" name="Line 50"/>
          <p:cNvSpPr>
            <a:spLocks noChangeShapeType="1"/>
          </p:cNvSpPr>
          <p:nvPr/>
        </p:nvSpPr>
        <p:spPr bwMode="auto">
          <a:xfrm>
            <a:off x="2416723" y="2074913"/>
            <a:ext cx="429724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pic>
        <p:nvPicPr>
          <p:cNvPr id="51" name="Picture 5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7028" y="1980538"/>
            <a:ext cx="483796" cy="20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2" name="Text Box 52"/>
          <p:cNvSpPr txBox="1">
            <a:spLocks noChangeArrowheads="1"/>
          </p:cNvSpPr>
          <p:nvPr/>
        </p:nvSpPr>
        <p:spPr bwMode="auto">
          <a:xfrm>
            <a:off x="5578787" y="2132317"/>
            <a:ext cx="371016" cy="292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00" b="1">
                <a:latin typeface="微软雅黑" panose="020B0503020204020204" pitchFamily="34" charset="-122"/>
                <a:ea typeface="微软雅黑" panose="020B0503020204020204" pitchFamily="34" charset="-122"/>
              </a:rPr>
              <a:t>R</a:t>
            </a:r>
            <a:r>
              <a:rPr kumimoji="1" lang="en-US" altLang="zh-CN" sz="1300" b="1" baseline="-25000">
                <a:latin typeface="微软雅黑" panose="020B0503020204020204" pitchFamily="34" charset="-122"/>
                <a:ea typeface="微软雅黑" panose="020B0503020204020204" pitchFamily="34" charset="-122"/>
              </a:rPr>
              <a:t>2</a:t>
            </a:r>
            <a:endParaRPr kumimoji="1" lang="en-US" altLang="zh-CN" sz="1300" b="1">
              <a:latin typeface="微软雅黑" panose="020B0503020204020204" pitchFamily="34" charset="-122"/>
              <a:ea typeface="微软雅黑" panose="020B0503020204020204" pitchFamily="34" charset="-122"/>
            </a:endParaRPr>
          </a:p>
        </p:txBody>
      </p:sp>
      <p:sp>
        <p:nvSpPr>
          <p:cNvPr id="53" name="Text Box 53"/>
          <p:cNvSpPr txBox="1">
            <a:spLocks noChangeArrowheads="1"/>
          </p:cNvSpPr>
          <p:nvPr/>
        </p:nvSpPr>
        <p:spPr bwMode="auto">
          <a:xfrm>
            <a:off x="3190375" y="2132317"/>
            <a:ext cx="371016" cy="292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00" b="1">
                <a:latin typeface="微软雅黑" panose="020B0503020204020204" pitchFamily="34" charset="-122"/>
                <a:ea typeface="微软雅黑" panose="020B0503020204020204" pitchFamily="34" charset="-122"/>
              </a:rPr>
              <a:t>R</a:t>
            </a:r>
            <a:r>
              <a:rPr kumimoji="1" lang="en-US" altLang="zh-CN" sz="1300" b="1" baseline="-25000">
                <a:latin typeface="微软雅黑" panose="020B0503020204020204" pitchFamily="34" charset="-122"/>
                <a:ea typeface="微软雅黑" panose="020B0503020204020204" pitchFamily="34" charset="-122"/>
              </a:rPr>
              <a:t>1</a:t>
            </a:r>
            <a:endParaRPr kumimoji="1" lang="en-US" altLang="zh-CN" sz="1300" b="1">
              <a:latin typeface="微软雅黑" panose="020B0503020204020204" pitchFamily="34" charset="-122"/>
              <a:ea typeface="微软雅黑" panose="020B0503020204020204" pitchFamily="34" charset="-122"/>
            </a:endParaRPr>
          </a:p>
        </p:txBody>
      </p:sp>
      <p:pic>
        <p:nvPicPr>
          <p:cNvPr id="54" name="Picture 5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4386" y="1980538"/>
            <a:ext cx="484850" cy="20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5" name="Group 55"/>
          <p:cNvGrpSpPr/>
          <p:nvPr/>
        </p:nvGrpSpPr>
        <p:grpSpPr bwMode="auto">
          <a:xfrm>
            <a:off x="1793796" y="1810273"/>
            <a:ext cx="783138" cy="526362"/>
            <a:chOff x="4830" y="1752"/>
            <a:chExt cx="667" cy="477"/>
          </a:xfrm>
          <a:solidFill>
            <a:srgbClr val="00FFFF"/>
          </a:solidFill>
        </p:grpSpPr>
        <p:grpSp>
          <p:nvGrpSpPr>
            <p:cNvPr id="56" name="Group 56"/>
            <p:cNvGrpSpPr/>
            <p:nvPr/>
          </p:nvGrpSpPr>
          <p:grpSpPr bwMode="auto">
            <a:xfrm>
              <a:off x="4830" y="1752"/>
              <a:ext cx="667" cy="477"/>
              <a:chOff x="2949" y="196"/>
              <a:chExt cx="941" cy="598"/>
            </a:xfrm>
            <a:grpFill/>
          </p:grpSpPr>
          <p:sp>
            <p:nvSpPr>
              <p:cNvPr id="58" name="Oval 57"/>
              <p:cNvSpPr>
                <a:spLocks noChangeArrowheads="1"/>
              </p:cNvSpPr>
              <p:nvPr/>
            </p:nvSpPr>
            <p:spPr bwMode="auto">
              <a:xfrm>
                <a:off x="3168" y="196"/>
                <a:ext cx="407" cy="162"/>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59" name="Oval 58"/>
              <p:cNvSpPr>
                <a:spLocks noChangeArrowheads="1"/>
              </p:cNvSpPr>
              <p:nvPr/>
            </p:nvSpPr>
            <p:spPr bwMode="auto">
              <a:xfrm rot="900000">
                <a:off x="3512" y="252"/>
                <a:ext cx="275" cy="131"/>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60" name="Oval 59"/>
              <p:cNvSpPr>
                <a:spLocks noChangeArrowheads="1"/>
              </p:cNvSpPr>
              <p:nvPr/>
            </p:nvSpPr>
            <p:spPr bwMode="auto">
              <a:xfrm rot="1500000">
                <a:off x="3650" y="385"/>
                <a:ext cx="240" cy="153"/>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61" name="Oval 60"/>
              <p:cNvSpPr>
                <a:spLocks noChangeArrowheads="1"/>
              </p:cNvSpPr>
              <p:nvPr/>
            </p:nvSpPr>
            <p:spPr bwMode="auto">
              <a:xfrm rot="20040000">
                <a:off x="3573" y="537"/>
                <a:ext cx="291" cy="18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62" name="Oval 61"/>
              <p:cNvSpPr>
                <a:spLocks noChangeArrowheads="1"/>
              </p:cNvSpPr>
              <p:nvPr/>
            </p:nvSpPr>
            <p:spPr bwMode="auto">
              <a:xfrm>
                <a:off x="3216" y="555"/>
                <a:ext cx="471" cy="23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63" name="Oval 62"/>
              <p:cNvSpPr>
                <a:spLocks noChangeArrowheads="1"/>
              </p:cNvSpPr>
              <p:nvPr/>
            </p:nvSpPr>
            <p:spPr bwMode="auto">
              <a:xfrm rot="1080000">
                <a:off x="3023" y="555"/>
                <a:ext cx="26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64" name="Oval 63"/>
              <p:cNvSpPr>
                <a:spLocks noChangeArrowheads="1"/>
              </p:cNvSpPr>
              <p:nvPr/>
            </p:nvSpPr>
            <p:spPr bwMode="auto">
              <a:xfrm>
                <a:off x="2949" y="432"/>
                <a:ext cx="217"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65" name="Oval 64"/>
              <p:cNvSpPr>
                <a:spLocks noChangeArrowheads="1"/>
              </p:cNvSpPr>
              <p:nvPr/>
            </p:nvSpPr>
            <p:spPr bwMode="auto">
              <a:xfrm rot="19740000">
                <a:off x="2984" y="310"/>
                <a:ext cx="29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66" name="Freeform 65"/>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67" name="Freeform 66"/>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68" name="Freeform 67"/>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grpSp>
        <p:sp>
          <p:nvSpPr>
            <p:cNvPr id="57" name="Text Box 68"/>
            <p:cNvSpPr txBox="1">
              <a:spLocks noChangeArrowheads="1"/>
            </p:cNvSpPr>
            <p:nvPr/>
          </p:nvSpPr>
          <p:spPr bwMode="auto">
            <a:xfrm>
              <a:off x="4965" y="1856"/>
              <a:ext cx="429" cy="26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a:latin typeface="微软雅黑" panose="020B0503020204020204" pitchFamily="34" charset="-122"/>
                  <a:ea typeface="微软雅黑" panose="020B0503020204020204" pitchFamily="34" charset="-122"/>
                </a:rPr>
                <a:t>网 </a:t>
              </a:r>
              <a:r>
                <a:rPr kumimoji="1" lang="en-US" altLang="zh-CN" sz="1300" b="1">
                  <a:latin typeface="微软雅黑" panose="020B0503020204020204" pitchFamily="34" charset="-122"/>
                  <a:ea typeface="微软雅黑" panose="020B0503020204020204" pitchFamily="34" charset="-122"/>
                </a:rPr>
                <a:t>1</a:t>
              </a:r>
            </a:p>
          </p:txBody>
        </p:sp>
      </p:grpSp>
      <p:grpSp>
        <p:nvGrpSpPr>
          <p:cNvPr id="69" name="Group 69"/>
          <p:cNvGrpSpPr/>
          <p:nvPr/>
        </p:nvGrpSpPr>
        <p:grpSpPr bwMode="auto">
          <a:xfrm>
            <a:off x="6444139" y="1810273"/>
            <a:ext cx="783138" cy="526362"/>
            <a:chOff x="4830" y="1752"/>
            <a:chExt cx="667" cy="477"/>
          </a:xfrm>
          <a:solidFill>
            <a:srgbClr val="00FFFF"/>
          </a:solidFill>
        </p:grpSpPr>
        <p:grpSp>
          <p:nvGrpSpPr>
            <p:cNvPr id="70" name="Group 70"/>
            <p:cNvGrpSpPr/>
            <p:nvPr/>
          </p:nvGrpSpPr>
          <p:grpSpPr bwMode="auto">
            <a:xfrm>
              <a:off x="4830" y="1752"/>
              <a:ext cx="667" cy="477"/>
              <a:chOff x="2949" y="196"/>
              <a:chExt cx="941" cy="598"/>
            </a:xfrm>
            <a:grpFill/>
          </p:grpSpPr>
          <p:sp>
            <p:nvSpPr>
              <p:cNvPr id="72" name="Oval 71"/>
              <p:cNvSpPr>
                <a:spLocks noChangeArrowheads="1"/>
              </p:cNvSpPr>
              <p:nvPr/>
            </p:nvSpPr>
            <p:spPr bwMode="auto">
              <a:xfrm>
                <a:off x="3168" y="196"/>
                <a:ext cx="407" cy="162"/>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73" name="Oval 72"/>
              <p:cNvSpPr>
                <a:spLocks noChangeArrowheads="1"/>
              </p:cNvSpPr>
              <p:nvPr/>
            </p:nvSpPr>
            <p:spPr bwMode="auto">
              <a:xfrm rot="900000">
                <a:off x="3512" y="252"/>
                <a:ext cx="275" cy="131"/>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74" name="Oval 73"/>
              <p:cNvSpPr>
                <a:spLocks noChangeArrowheads="1"/>
              </p:cNvSpPr>
              <p:nvPr/>
            </p:nvSpPr>
            <p:spPr bwMode="auto">
              <a:xfrm rot="1500000">
                <a:off x="3650" y="385"/>
                <a:ext cx="240" cy="153"/>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75" name="Oval 74"/>
              <p:cNvSpPr>
                <a:spLocks noChangeArrowheads="1"/>
              </p:cNvSpPr>
              <p:nvPr/>
            </p:nvSpPr>
            <p:spPr bwMode="auto">
              <a:xfrm rot="20040000">
                <a:off x="3573" y="537"/>
                <a:ext cx="291" cy="18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76" name="Oval 75"/>
              <p:cNvSpPr>
                <a:spLocks noChangeArrowheads="1"/>
              </p:cNvSpPr>
              <p:nvPr/>
            </p:nvSpPr>
            <p:spPr bwMode="auto">
              <a:xfrm>
                <a:off x="3216" y="555"/>
                <a:ext cx="471" cy="23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77" name="Oval 76"/>
              <p:cNvSpPr>
                <a:spLocks noChangeArrowheads="1"/>
              </p:cNvSpPr>
              <p:nvPr/>
            </p:nvSpPr>
            <p:spPr bwMode="auto">
              <a:xfrm rot="1080000">
                <a:off x="3023" y="555"/>
                <a:ext cx="26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78" name="Oval 77"/>
              <p:cNvSpPr>
                <a:spLocks noChangeArrowheads="1"/>
              </p:cNvSpPr>
              <p:nvPr/>
            </p:nvSpPr>
            <p:spPr bwMode="auto">
              <a:xfrm>
                <a:off x="2949" y="432"/>
                <a:ext cx="217"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79" name="Oval 78"/>
              <p:cNvSpPr>
                <a:spLocks noChangeArrowheads="1"/>
              </p:cNvSpPr>
              <p:nvPr/>
            </p:nvSpPr>
            <p:spPr bwMode="auto">
              <a:xfrm rot="19740000">
                <a:off x="2984" y="310"/>
                <a:ext cx="29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80" name="Freeform 79"/>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81" name="Freeform 80"/>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82" name="Freeform 81"/>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grpSp>
        <p:sp>
          <p:nvSpPr>
            <p:cNvPr id="71" name="Text Box 82"/>
            <p:cNvSpPr txBox="1">
              <a:spLocks noChangeArrowheads="1"/>
            </p:cNvSpPr>
            <p:nvPr/>
          </p:nvSpPr>
          <p:spPr bwMode="auto">
            <a:xfrm>
              <a:off x="4965" y="1856"/>
              <a:ext cx="429" cy="26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a:latin typeface="微软雅黑" panose="020B0503020204020204" pitchFamily="34" charset="-122"/>
                  <a:ea typeface="微软雅黑" panose="020B0503020204020204" pitchFamily="34" charset="-122"/>
                </a:rPr>
                <a:t>网 </a:t>
              </a:r>
              <a:r>
                <a:rPr kumimoji="1" lang="en-US" altLang="zh-CN" sz="1300" b="1">
                  <a:latin typeface="微软雅黑" panose="020B0503020204020204" pitchFamily="34" charset="-122"/>
                  <a:ea typeface="微软雅黑" panose="020B0503020204020204" pitchFamily="34" charset="-122"/>
                </a:rPr>
                <a:t>3</a:t>
              </a:r>
            </a:p>
          </p:txBody>
        </p:sp>
      </p:grpSp>
      <p:grpSp>
        <p:nvGrpSpPr>
          <p:cNvPr id="83" name="Group 83"/>
          <p:cNvGrpSpPr/>
          <p:nvPr/>
        </p:nvGrpSpPr>
        <p:grpSpPr bwMode="auto">
          <a:xfrm>
            <a:off x="4099995" y="1810273"/>
            <a:ext cx="783138" cy="526362"/>
            <a:chOff x="4830" y="1752"/>
            <a:chExt cx="667" cy="477"/>
          </a:xfrm>
          <a:solidFill>
            <a:srgbClr val="00FFFF"/>
          </a:solidFill>
        </p:grpSpPr>
        <p:grpSp>
          <p:nvGrpSpPr>
            <p:cNvPr id="84" name="Group 84"/>
            <p:cNvGrpSpPr/>
            <p:nvPr/>
          </p:nvGrpSpPr>
          <p:grpSpPr bwMode="auto">
            <a:xfrm>
              <a:off x="4830" y="1752"/>
              <a:ext cx="667" cy="477"/>
              <a:chOff x="2949" y="196"/>
              <a:chExt cx="941" cy="598"/>
            </a:xfrm>
            <a:grpFill/>
          </p:grpSpPr>
          <p:sp>
            <p:nvSpPr>
              <p:cNvPr id="86" name="Oval 85"/>
              <p:cNvSpPr>
                <a:spLocks noChangeArrowheads="1"/>
              </p:cNvSpPr>
              <p:nvPr/>
            </p:nvSpPr>
            <p:spPr bwMode="auto">
              <a:xfrm>
                <a:off x="3168" y="196"/>
                <a:ext cx="407" cy="162"/>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87" name="Oval 86"/>
              <p:cNvSpPr>
                <a:spLocks noChangeArrowheads="1"/>
              </p:cNvSpPr>
              <p:nvPr/>
            </p:nvSpPr>
            <p:spPr bwMode="auto">
              <a:xfrm rot="900000">
                <a:off x="3512" y="252"/>
                <a:ext cx="275" cy="131"/>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88" name="Oval 87"/>
              <p:cNvSpPr>
                <a:spLocks noChangeArrowheads="1"/>
              </p:cNvSpPr>
              <p:nvPr/>
            </p:nvSpPr>
            <p:spPr bwMode="auto">
              <a:xfrm rot="1500000">
                <a:off x="3650" y="385"/>
                <a:ext cx="240" cy="153"/>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89" name="Oval 88"/>
              <p:cNvSpPr>
                <a:spLocks noChangeArrowheads="1"/>
              </p:cNvSpPr>
              <p:nvPr/>
            </p:nvSpPr>
            <p:spPr bwMode="auto">
              <a:xfrm rot="20040000">
                <a:off x="3573" y="537"/>
                <a:ext cx="291" cy="18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90" name="Oval 89"/>
              <p:cNvSpPr>
                <a:spLocks noChangeArrowheads="1"/>
              </p:cNvSpPr>
              <p:nvPr/>
            </p:nvSpPr>
            <p:spPr bwMode="auto">
              <a:xfrm>
                <a:off x="3216" y="555"/>
                <a:ext cx="471" cy="23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91" name="Oval 90"/>
              <p:cNvSpPr>
                <a:spLocks noChangeArrowheads="1"/>
              </p:cNvSpPr>
              <p:nvPr/>
            </p:nvSpPr>
            <p:spPr bwMode="auto">
              <a:xfrm rot="1080000">
                <a:off x="3023" y="555"/>
                <a:ext cx="26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92" name="Oval 91"/>
              <p:cNvSpPr>
                <a:spLocks noChangeArrowheads="1"/>
              </p:cNvSpPr>
              <p:nvPr/>
            </p:nvSpPr>
            <p:spPr bwMode="auto">
              <a:xfrm>
                <a:off x="2949" y="432"/>
                <a:ext cx="217"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93" name="Oval 92"/>
              <p:cNvSpPr>
                <a:spLocks noChangeArrowheads="1"/>
              </p:cNvSpPr>
              <p:nvPr/>
            </p:nvSpPr>
            <p:spPr bwMode="auto">
              <a:xfrm rot="19740000">
                <a:off x="2984" y="310"/>
                <a:ext cx="29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94" name="Freeform 93"/>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95" name="Freeform 94"/>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96" name="Freeform 95"/>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grpSp>
        <p:sp>
          <p:nvSpPr>
            <p:cNvPr id="85" name="Text Box 96"/>
            <p:cNvSpPr txBox="1">
              <a:spLocks noChangeArrowheads="1"/>
            </p:cNvSpPr>
            <p:nvPr/>
          </p:nvSpPr>
          <p:spPr bwMode="auto">
            <a:xfrm>
              <a:off x="4965" y="1856"/>
              <a:ext cx="429" cy="26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a:latin typeface="微软雅黑" panose="020B0503020204020204" pitchFamily="34" charset="-122"/>
                  <a:ea typeface="微软雅黑" panose="020B0503020204020204" pitchFamily="34" charset="-122"/>
                </a:rPr>
                <a:t>网 </a:t>
              </a:r>
              <a:r>
                <a:rPr kumimoji="1" lang="en-US" altLang="zh-CN" sz="1300" b="1">
                  <a:latin typeface="微软雅黑" panose="020B0503020204020204" pitchFamily="34" charset="-122"/>
                  <a:ea typeface="微软雅黑" panose="020B0503020204020204" pitchFamily="34" charset="-122"/>
                </a:rPr>
                <a:t>2</a:t>
              </a:r>
            </a:p>
          </p:txBody>
        </p:sp>
      </p:grpSp>
      <p:grpSp>
        <p:nvGrpSpPr>
          <p:cNvPr id="97" name="Group 97"/>
          <p:cNvGrpSpPr/>
          <p:nvPr/>
        </p:nvGrpSpPr>
        <p:grpSpPr bwMode="auto">
          <a:xfrm>
            <a:off x="1780094" y="1755788"/>
            <a:ext cx="795786" cy="595441"/>
            <a:chOff x="434" y="1298"/>
            <a:chExt cx="755" cy="612"/>
          </a:xfrm>
        </p:grpSpPr>
        <p:sp>
          <p:nvSpPr>
            <p:cNvPr id="98" name="Line 98"/>
            <p:cNvSpPr>
              <a:spLocks noChangeShapeType="1"/>
            </p:cNvSpPr>
            <p:nvPr/>
          </p:nvSpPr>
          <p:spPr bwMode="auto">
            <a:xfrm>
              <a:off x="434" y="1298"/>
              <a:ext cx="755" cy="612"/>
            </a:xfrm>
            <a:prstGeom prst="line">
              <a:avLst/>
            </a:prstGeom>
            <a:noFill/>
            <a:ln w="57150">
              <a:solidFill>
                <a:srgbClr val="CC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99" name="Line 99"/>
            <p:cNvSpPr>
              <a:spLocks noChangeShapeType="1"/>
            </p:cNvSpPr>
            <p:nvPr/>
          </p:nvSpPr>
          <p:spPr bwMode="auto">
            <a:xfrm flipH="1">
              <a:off x="434" y="1298"/>
              <a:ext cx="755" cy="612"/>
            </a:xfrm>
            <a:prstGeom prst="line">
              <a:avLst/>
            </a:prstGeom>
            <a:noFill/>
            <a:ln w="57150">
              <a:solidFill>
                <a:srgbClr val="CC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grpSp>
      <p:sp>
        <p:nvSpPr>
          <p:cNvPr id="100" name="Text Box 100"/>
          <p:cNvSpPr txBox="1">
            <a:spLocks noChangeArrowheads="1"/>
          </p:cNvSpPr>
          <p:nvPr/>
        </p:nvSpPr>
        <p:spPr bwMode="auto">
          <a:xfrm>
            <a:off x="1697880" y="2462144"/>
            <a:ext cx="1171018" cy="272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300" b="1">
                <a:solidFill>
                  <a:srgbClr val="CC00CC"/>
                </a:solidFill>
                <a:latin typeface="微软雅黑" panose="020B0503020204020204" pitchFamily="34" charset="-122"/>
                <a:ea typeface="微软雅黑" panose="020B0503020204020204" pitchFamily="34" charset="-122"/>
              </a:rPr>
              <a:t>网 </a:t>
            </a:r>
            <a:r>
              <a:rPr kumimoji="1" lang="en-US" altLang="zh-CN" sz="1300" b="1">
                <a:solidFill>
                  <a:srgbClr val="CC00CC"/>
                </a:solidFill>
                <a:latin typeface="微软雅黑" panose="020B0503020204020204" pitchFamily="34" charset="-122"/>
                <a:ea typeface="微软雅黑" panose="020B0503020204020204" pitchFamily="34" charset="-122"/>
              </a:rPr>
              <a:t>1</a:t>
            </a:r>
            <a:r>
              <a:rPr kumimoji="1" lang="zh-CN" altLang="en-US" sz="1300" b="1">
                <a:solidFill>
                  <a:srgbClr val="CC00CC"/>
                </a:solidFill>
                <a:latin typeface="微软雅黑" panose="020B0503020204020204" pitchFamily="34" charset="-122"/>
                <a:ea typeface="微软雅黑" panose="020B0503020204020204" pitchFamily="34" charset="-122"/>
              </a:rPr>
              <a:t>出了故障</a:t>
            </a:r>
          </a:p>
        </p:txBody>
      </p:sp>
      <p:sp>
        <p:nvSpPr>
          <p:cNvPr id="101" name="Text Box 101"/>
          <p:cNvSpPr txBox="1">
            <a:spLocks noChangeArrowheads="1"/>
          </p:cNvSpPr>
          <p:nvPr/>
        </p:nvSpPr>
        <p:spPr bwMode="auto">
          <a:xfrm>
            <a:off x="1486022" y="768154"/>
            <a:ext cx="35137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dirty="0">
                <a:solidFill>
                  <a:srgbClr val="CC00CC"/>
                </a:solidFill>
                <a:latin typeface="微软雅黑" panose="020B0503020204020204" pitchFamily="34" charset="-122"/>
                <a:ea typeface="微软雅黑" panose="020B0503020204020204" pitchFamily="34" charset="-122"/>
              </a:rPr>
              <a:t>正</a:t>
            </a:r>
          </a:p>
          <a:p>
            <a:r>
              <a:rPr kumimoji="1" lang="zh-CN" altLang="en-US" sz="1300" b="1" dirty="0">
                <a:solidFill>
                  <a:srgbClr val="CC00CC"/>
                </a:solidFill>
                <a:latin typeface="微软雅黑" panose="020B0503020204020204" pitchFamily="34" charset="-122"/>
                <a:ea typeface="微软雅黑" panose="020B0503020204020204" pitchFamily="34" charset="-122"/>
              </a:rPr>
              <a:t>常</a:t>
            </a:r>
          </a:p>
          <a:p>
            <a:r>
              <a:rPr kumimoji="1" lang="zh-CN" altLang="en-US" sz="1300" b="1" dirty="0">
                <a:solidFill>
                  <a:srgbClr val="CC00CC"/>
                </a:solidFill>
                <a:latin typeface="微软雅黑" panose="020B0503020204020204" pitchFamily="34" charset="-122"/>
                <a:ea typeface="微软雅黑" panose="020B0503020204020204" pitchFamily="34" charset="-122"/>
              </a:rPr>
              <a:t>情</a:t>
            </a:r>
          </a:p>
          <a:p>
            <a:r>
              <a:rPr kumimoji="1" lang="zh-CN" altLang="en-US" sz="1300" b="1" dirty="0">
                <a:solidFill>
                  <a:srgbClr val="CC00CC"/>
                </a:solidFill>
                <a:latin typeface="微软雅黑" panose="020B0503020204020204" pitchFamily="34" charset="-122"/>
                <a:ea typeface="微软雅黑" panose="020B0503020204020204" pitchFamily="34" charset="-122"/>
              </a:rPr>
              <a:t>况</a:t>
            </a:r>
          </a:p>
        </p:txBody>
      </p:sp>
      <p:grpSp>
        <p:nvGrpSpPr>
          <p:cNvPr id="102" name="Group 102"/>
          <p:cNvGrpSpPr/>
          <p:nvPr/>
        </p:nvGrpSpPr>
        <p:grpSpPr bwMode="auto">
          <a:xfrm>
            <a:off x="2816198" y="886853"/>
            <a:ext cx="977077" cy="191669"/>
            <a:chOff x="1491" y="212"/>
            <a:chExt cx="853" cy="240"/>
          </a:xfrm>
          <a:solidFill>
            <a:srgbClr val="FFFF00"/>
          </a:solidFill>
        </p:grpSpPr>
        <p:sp>
          <p:nvSpPr>
            <p:cNvPr id="103" name="AutoShape 103"/>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04" name="Rectangle 104"/>
            <p:cNvSpPr>
              <a:spLocks noChangeArrowheads="1"/>
            </p:cNvSpPr>
            <p:nvPr/>
          </p:nvSpPr>
          <p:spPr bwMode="auto">
            <a:xfrm>
              <a:off x="1491" y="212"/>
              <a:ext cx="632" cy="240"/>
            </a:xfrm>
            <a:prstGeom prst="rect">
              <a:avLst/>
            </a:prstGeom>
            <a:grp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grpSp>
      <p:sp>
        <p:nvSpPr>
          <p:cNvPr id="105" name="Text Box 105"/>
          <p:cNvSpPr txBox="1">
            <a:spLocks noChangeArrowheads="1"/>
          </p:cNvSpPr>
          <p:nvPr/>
        </p:nvSpPr>
        <p:spPr bwMode="auto">
          <a:xfrm>
            <a:off x="2828846" y="932581"/>
            <a:ext cx="679994" cy="20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1300" b="1">
                <a:latin typeface="微软雅黑" panose="020B0503020204020204" pitchFamily="34" charset="-122"/>
                <a:ea typeface="微软雅黑" panose="020B0503020204020204" pitchFamily="34" charset="-122"/>
              </a:rPr>
              <a:t>1  1  </a:t>
            </a:r>
            <a:r>
              <a:rPr kumimoji="1" lang="en-US" altLang="zh-CN" sz="1300" b="1">
                <a:latin typeface="微软雅黑" panose="020B0503020204020204" pitchFamily="34" charset="-122"/>
                <a:ea typeface="微软雅黑" panose="020B0503020204020204" pitchFamily="34" charset="-122"/>
                <a:sym typeface="Symbol" panose="05050102010706020507" pitchFamily="18" charset="2"/>
              </a:rPr>
              <a:t></a:t>
            </a:r>
            <a:endParaRPr kumimoji="1" lang="en-US" altLang="zh-CN" sz="1300" b="1" baseline="-25000">
              <a:latin typeface="微软雅黑" panose="020B0503020204020204" pitchFamily="34" charset="-122"/>
              <a:ea typeface="微软雅黑" panose="020B0503020204020204" pitchFamily="34" charset="-122"/>
              <a:sym typeface="Symbol" panose="05050102010706020507" pitchFamily="18" charset="2"/>
            </a:endParaRPr>
          </a:p>
        </p:txBody>
      </p:sp>
      <p:grpSp>
        <p:nvGrpSpPr>
          <p:cNvPr id="106" name="Group 106"/>
          <p:cNvGrpSpPr/>
          <p:nvPr/>
        </p:nvGrpSpPr>
        <p:grpSpPr bwMode="auto">
          <a:xfrm>
            <a:off x="2973246" y="2505923"/>
            <a:ext cx="1001320" cy="247128"/>
            <a:chOff x="1566" y="2024"/>
            <a:chExt cx="950" cy="254"/>
          </a:xfrm>
          <a:solidFill>
            <a:srgbClr val="FFFF00"/>
          </a:solidFill>
        </p:grpSpPr>
        <p:grpSp>
          <p:nvGrpSpPr>
            <p:cNvPr id="107" name="Group 107"/>
            <p:cNvGrpSpPr/>
            <p:nvPr/>
          </p:nvGrpSpPr>
          <p:grpSpPr bwMode="auto">
            <a:xfrm>
              <a:off x="1589" y="2024"/>
              <a:ext cx="927" cy="197"/>
              <a:chOff x="1491" y="212"/>
              <a:chExt cx="853" cy="240"/>
            </a:xfrm>
            <a:grpFill/>
          </p:grpSpPr>
          <p:sp>
            <p:nvSpPr>
              <p:cNvPr id="109" name="AutoShape 108"/>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10" name="Rectangle 109"/>
              <p:cNvSpPr>
                <a:spLocks noChangeArrowheads="1"/>
              </p:cNvSpPr>
              <p:nvPr/>
            </p:nvSpPr>
            <p:spPr bwMode="auto">
              <a:xfrm>
                <a:off x="1491" y="212"/>
                <a:ext cx="632" cy="240"/>
              </a:xfrm>
              <a:prstGeom prst="rect">
                <a:avLst/>
              </a:prstGeom>
              <a:grp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grpSp>
        <p:sp>
          <p:nvSpPr>
            <p:cNvPr id="108" name="Text Box 110"/>
            <p:cNvSpPr txBox="1">
              <a:spLocks noChangeArrowheads="1"/>
            </p:cNvSpPr>
            <p:nvPr/>
          </p:nvSpPr>
          <p:spPr bwMode="auto">
            <a:xfrm>
              <a:off x="1566" y="2066"/>
              <a:ext cx="742" cy="21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1300" b="1" dirty="0">
                  <a:latin typeface="微软雅黑" panose="020B0503020204020204" pitchFamily="34" charset="-122"/>
                  <a:ea typeface="微软雅黑" panose="020B0503020204020204" pitchFamily="34" charset="-122"/>
                </a:rPr>
                <a:t>1  16  </a:t>
              </a:r>
              <a:r>
                <a:rPr kumimoji="1" lang="en-US" altLang="zh-CN" sz="1300" b="1" dirty="0">
                  <a:latin typeface="微软雅黑" panose="020B0503020204020204" pitchFamily="34" charset="-122"/>
                  <a:ea typeface="微软雅黑" panose="020B0503020204020204" pitchFamily="34" charset="-122"/>
                  <a:sym typeface="Symbol" panose="05050102010706020507" pitchFamily="18" charset="2"/>
                </a:rPr>
                <a:t></a:t>
              </a:r>
              <a:endParaRPr kumimoji="1" lang="en-US" altLang="zh-CN" sz="1300" b="1" baseline="-25000" dirty="0">
                <a:latin typeface="微软雅黑" panose="020B0503020204020204" pitchFamily="34" charset="-122"/>
                <a:ea typeface="微软雅黑" panose="020B0503020204020204" pitchFamily="34" charset="-122"/>
                <a:sym typeface="Symbol" panose="05050102010706020507" pitchFamily="18" charset="2"/>
              </a:endParaRPr>
            </a:p>
          </p:txBody>
        </p:sp>
      </p:grpSp>
      <p:grpSp>
        <p:nvGrpSpPr>
          <p:cNvPr id="111" name="Group 111"/>
          <p:cNvGrpSpPr/>
          <p:nvPr/>
        </p:nvGrpSpPr>
        <p:grpSpPr bwMode="auto">
          <a:xfrm flipH="1">
            <a:off x="5027534" y="900474"/>
            <a:ext cx="977077" cy="191669"/>
            <a:chOff x="1491" y="212"/>
            <a:chExt cx="853" cy="240"/>
          </a:xfrm>
          <a:solidFill>
            <a:srgbClr val="66FF66"/>
          </a:solidFill>
        </p:grpSpPr>
        <p:sp>
          <p:nvSpPr>
            <p:cNvPr id="112" name="AutoShape 112"/>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13" name="Rectangle 113"/>
            <p:cNvSpPr>
              <a:spLocks noChangeArrowheads="1"/>
            </p:cNvSpPr>
            <p:nvPr/>
          </p:nvSpPr>
          <p:spPr bwMode="auto">
            <a:xfrm>
              <a:off x="1491" y="212"/>
              <a:ext cx="632" cy="240"/>
            </a:xfrm>
            <a:prstGeom prst="rect">
              <a:avLst/>
            </a:prstGeom>
            <a:grp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grpSp>
      <p:sp>
        <p:nvSpPr>
          <p:cNvPr id="114" name="Text Box 114"/>
          <p:cNvSpPr txBox="1">
            <a:spLocks noChangeArrowheads="1"/>
          </p:cNvSpPr>
          <p:nvPr/>
        </p:nvSpPr>
        <p:spPr bwMode="auto">
          <a:xfrm>
            <a:off x="5286823" y="958851"/>
            <a:ext cx="774571" cy="206980"/>
          </a:xfrm>
          <a:prstGeom prst="rect">
            <a:avLst/>
          </a:prstGeom>
          <a:noFill/>
          <a:ln>
            <a:noFill/>
          </a:ln>
          <a:effectLst/>
        </p:spPr>
        <p:txBody>
          <a:bodyPr wrap="none">
            <a:spAutoFit/>
          </a:bodyPr>
          <a:lstStyle/>
          <a:p>
            <a:pPr>
              <a:lnSpc>
                <a:spcPct val="50000"/>
              </a:lnSpc>
            </a:pPr>
            <a:r>
              <a:rPr kumimoji="1" lang="en-US" altLang="zh-CN" sz="1300" b="1" dirty="0">
                <a:latin typeface="微软雅黑" panose="020B0503020204020204" pitchFamily="34" charset="-122"/>
                <a:ea typeface="微软雅黑" panose="020B0503020204020204" pitchFamily="34" charset="-122"/>
              </a:rPr>
              <a:t>1  2  </a:t>
            </a:r>
            <a:r>
              <a:rPr kumimoji="1" lang="en-US" altLang="zh-CN" sz="1300" b="1" dirty="0">
                <a:latin typeface="微软雅黑" panose="020B0503020204020204" pitchFamily="34" charset="-122"/>
                <a:ea typeface="微软雅黑" panose="020B0503020204020204" pitchFamily="34" charset="-122"/>
                <a:sym typeface="Symbol" panose="05050102010706020507" pitchFamily="18" charset="2"/>
              </a:rPr>
              <a:t>R</a:t>
            </a:r>
            <a:r>
              <a:rPr kumimoji="1" lang="en-US" altLang="zh-CN" sz="1300" b="1" baseline="-25000" dirty="0">
                <a:latin typeface="微软雅黑" panose="020B0503020204020204" pitchFamily="34" charset="-122"/>
                <a:ea typeface="微软雅黑" panose="020B0503020204020204" pitchFamily="34" charset="-122"/>
                <a:sym typeface="Symbol" panose="05050102010706020507" pitchFamily="18" charset="2"/>
              </a:rPr>
              <a:t>1</a:t>
            </a:r>
          </a:p>
        </p:txBody>
      </p:sp>
      <p:grpSp>
        <p:nvGrpSpPr>
          <p:cNvPr id="115" name="Group 115"/>
          <p:cNvGrpSpPr/>
          <p:nvPr/>
        </p:nvGrpSpPr>
        <p:grpSpPr bwMode="auto">
          <a:xfrm>
            <a:off x="5027535" y="2473823"/>
            <a:ext cx="1033995" cy="265614"/>
            <a:chOff x="3515" y="1991"/>
            <a:chExt cx="981" cy="273"/>
          </a:xfrm>
          <a:solidFill>
            <a:srgbClr val="66FF66"/>
          </a:solidFill>
        </p:grpSpPr>
        <p:grpSp>
          <p:nvGrpSpPr>
            <p:cNvPr id="116" name="Group 116"/>
            <p:cNvGrpSpPr/>
            <p:nvPr/>
          </p:nvGrpSpPr>
          <p:grpSpPr bwMode="auto">
            <a:xfrm flipH="1">
              <a:off x="3515" y="1991"/>
              <a:ext cx="927" cy="197"/>
              <a:chOff x="1491" y="212"/>
              <a:chExt cx="853" cy="240"/>
            </a:xfrm>
            <a:grpFill/>
          </p:grpSpPr>
          <p:sp>
            <p:nvSpPr>
              <p:cNvPr id="118" name="AutoShape 117"/>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19" name="Rectangle 118"/>
              <p:cNvSpPr>
                <a:spLocks noChangeArrowheads="1"/>
              </p:cNvSpPr>
              <p:nvPr/>
            </p:nvSpPr>
            <p:spPr bwMode="auto">
              <a:xfrm>
                <a:off x="1491" y="212"/>
                <a:ext cx="632" cy="240"/>
              </a:xfrm>
              <a:prstGeom prst="rect">
                <a:avLst/>
              </a:prstGeom>
              <a:grp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grpSp>
        <p:sp>
          <p:nvSpPr>
            <p:cNvPr id="117" name="Text Box 119"/>
            <p:cNvSpPr txBox="1">
              <a:spLocks noChangeArrowheads="1"/>
            </p:cNvSpPr>
            <p:nvPr/>
          </p:nvSpPr>
          <p:spPr bwMode="auto">
            <a:xfrm>
              <a:off x="3761" y="2051"/>
              <a:ext cx="735" cy="213"/>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1300" b="1" dirty="0">
                  <a:latin typeface="微软雅黑" panose="020B0503020204020204" pitchFamily="34" charset="-122"/>
                  <a:ea typeface="微软雅黑" panose="020B0503020204020204" pitchFamily="34" charset="-122"/>
                </a:rPr>
                <a:t>1  2  </a:t>
              </a:r>
              <a:r>
                <a:rPr kumimoji="1" lang="en-US" altLang="zh-CN" sz="1300" b="1" dirty="0">
                  <a:latin typeface="微软雅黑" panose="020B0503020204020204" pitchFamily="34" charset="-122"/>
                  <a:ea typeface="微软雅黑" panose="020B0503020204020204" pitchFamily="34" charset="-122"/>
                  <a:sym typeface="Symbol" panose="05050102010706020507" pitchFamily="18" charset="2"/>
                </a:rPr>
                <a:t>R</a:t>
              </a:r>
              <a:r>
                <a:rPr kumimoji="1" lang="en-US" altLang="zh-CN" sz="1300" b="1" baseline="-25000" dirty="0">
                  <a:latin typeface="微软雅黑" panose="020B0503020204020204" pitchFamily="34" charset="-122"/>
                  <a:ea typeface="微软雅黑" panose="020B0503020204020204" pitchFamily="34" charset="-122"/>
                  <a:sym typeface="Symbol" panose="05050102010706020507" pitchFamily="18" charset="2"/>
                </a:rPr>
                <a:t>1</a:t>
              </a:r>
            </a:p>
          </p:txBody>
        </p:sp>
      </p:grpSp>
      <p:grpSp>
        <p:nvGrpSpPr>
          <p:cNvPr id="120" name="Group 121"/>
          <p:cNvGrpSpPr/>
          <p:nvPr/>
        </p:nvGrpSpPr>
        <p:grpSpPr bwMode="auto">
          <a:xfrm>
            <a:off x="2972193" y="2814357"/>
            <a:ext cx="1002374" cy="246155"/>
            <a:chOff x="1565" y="2478"/>
            <a:chExt cx="951" cy="253"/>
          </a:xfrm>
          <a:solidFill>
            <a:srgbClr val="FFFF00"/>
          </a:solidFill>
        </p:grpSpPr>
        <p:grpSp>
          <p:nvGrpSpPr>
            <p:cNvPr id="121" name="Group 122"/>
            <p:cNvGrpSpPr/>
            <p:nvPr/>
          </p:nvGrpSpPr>
          <p:grpSpPr bwMode="auto">
            <a:xfrm>
              <a:off x="1589" y="2478"/>
              <a:ext cx="927" cy="197"/>
              <a:chOff x="1491" y="212"/>
              <a:chExt cx="853" cy="240"/>
            </a:xfrm>
            <a:grpFill/>
          </p:grpSpPr>
          <p:sp>
            <p:nvSpPr>
              <p:cNvPr id="123" name="AutoShape 123"/>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24" name="Rectangle 124"/>
              <p:cNvSpPr>
                <a:spLocks noChangeArrowheads="1"/>
              </p:cNvSpPr>
              <p:nvPr/>
            </p:nvSpPr>
            <p:spPr bwMode="auto">
              <a:xfrm>
                <a:off x="1491" y="212"/>
                <a:ext cx="632" cy="240"/>
              </a:xfrm>
              <a:prstGeom prst="rect">
                <a:avLst/>
              </a:prstGeom>
              <a:grp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grpSp>
        <p:sp>
          <p:nvSpPr>
            <p:cNvPr id="122" name="Text Box 125"/>
            <p:cNvSpPr txBox="1">
              <a:spLocks noChangeArrowheads="1"/>
            </p:cNvSpPr>
            <p:nvPr/>
          </p:nvSpPr>
          <p:spPr bwMode="auto">
            <a:xfrm>
              <a:off x="1565" y="2518"/>
              <a:ext cx="735" cy="213"/>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1300" b="1" dirty="0">
                  <a:latin typeface="微软雅黑" panose="020B0503020204020204" pitchFamily="34" charset="-122"/>
                  <a:ea typeface="微软雅黑" panose="020B0503020204020204" pitchFamily="34" charset="-122"/>
                </a:rPr>
                <a:t>1  3  </a:t>
              </a:r>
              <a:r>
                <a:rPr kumimoji="1" lang="en-US" altLang="zh-CN" sz="1300" b="1" dirty="0">
                  <a:latin typeface="微软雅黑" panose="020B0503020204020204" pitchFamily="34" charset="-122"/>
                  <a:ea typeface="微软雅黑" panose="020B0503020204020204" pitchFamily="34" charset="-122"/>
                  <a:sym typeface="Symbol" panose="05050102010706020507" pitchFamily="18" charset="2"/>
                </a:rPr>
                <a:t>R</a:t>
              </a:r>
              <a:r>
                <a:rPr kumimoji="1" lang="en-US" altLang="zh-CN" sz="1300" b="1" baseline="-25000" dirty="0">
                  <a:latin typeface="微软雅黑" panose="020B0503020204020204" pitchFamily="34" charset="-122"/>
                  <a:ea typeface="微软雅黑" panose="020B0503020204020204" pitchFamily="34" charset="-122"/>
                  <a:sym typeface="Symbol" panose="05050102010706020507" pitchFamily="18" charset="2"/>
                </a:rPr>
                <a:t>2</a:t>
              </a:r>
            </a:p>
          </p:txBody>
        </p:sp>
      </p:grpSp>
      <p:sp>
        <p:nvSpPr>
          <p:cNvPr id="125" name="Text Box 120"/>
          <p:cNvSpPr txBox="1">
            <a:spLocks noChangeArrowheads="1"/>
          </p:cNvSpPr>
          <p:nvPr/>
        </p:nvSpPr>
        <p:spPr bwMode="auto">
          <a:xfrm>
            <a:off x="1839563" y="3273353"/>
            <a:ext cx="4949184" cy="492443"/>
          </a:xfrm>
          <a:prstGeom prst="rect">
            <a:avLst/>
          </a:prstGeom>
          <a:solidFill>
            <a:srgbClr val="00FF99"/>
          </a:solidFill>
          <a:ln w="9525">
            <a:solidFill>
              <a:schemeClr val="tx2"/>
            </a:solidFill>
            <a:miter lim="800000"/>
          </a:ln>
          <a:effectLst/>
        </p:spPr>
        <p:txBody>
          <a:bodyPr wrap="square">
            <a:spAutoFit/>
          </a:bodyPr>
          <a:lstStyle/>
          <a:p>
            <a:r>
              <a:rPr kumimoji="1" lang="en-US" altLang="zh-CN" sz="1300" b="1" dirty="0">
                <a:latin typeface="微软雅黑" panose="020B0503020204020204" pitchFamily="34" charset="-122"/>
                <a:ea typeface="微软雅黑" panose="020B0503020204020204" pitchFamily="34" charset="-122"/>
              </a:rPr>
              <a:t>R</a:t>
            </a:r>
            <a:r>
              <a:rPr kumimoji="1" lang="en-US" altLang="zh-CN" sz="1300" b="1" baseline="-25000" dirty="0">
                <a:latin typeface="微软雅黑" panose="020B0503020204020204" pitchFamily="34" charset="-122"/>
                <a:ea typeface="微软雅黑" panose="020B0503020204020204" pitchFamily="34" charset="-122"/>
              </a:rPr>
              <a:t>2</a:t>
            </a:r>
            <a:r>
              <a:rPr kumimoji="1" lang="en-US" altLang="zh-CN" sz="1300" b="1" dirty="0">
                <a:latin typeface="微软雅黑" panose="020B0503020204020204" pitchFamily="34" charset="-122"/>
                <a:ea typeface="微软雅黑" panose="020B0503020204020204" pitchFamily="34" charset="-122"/>
              </a:rPr>
              <a:t> </a:t>
            </a:r>
            <a:r>
              <a:rPr kumimoji="1" lang="zh-CN" altLang="en-US" sz="1300" b="1" dirty="0">
                <a:latin typeface="微软雅黑" panose="020B0503020204020204" pitchFamily="34" charset="-122"/>
                <a:ea typeface="微软雅黑" panose="020B0503020204020204" pitchFamily="34" charset="-122"/>
              </a:rPr>
              <a:t>以后又更新自己的路由表为“</a:t>
            </a:r>
            <a:r>
              <a:rPr kumimoji="1" lang="en-US" altLang="zh-CN" sz="1300" b="1" dirty="0">
                <a:latin typeface="微软雅黑" panose="020B0503020204020204" pitchFamily="34" charset="-122"/>
                <a:ea typeface="微软雅黑" panose="020B0503020204020204" pitchFamily="34" charset="-122"/>
              </a:rPr>
              <a:t>1, 4, R</a:t>
            </a:r>
            <a:r>
              <a:rPr kumimoji="1" lang="en-US" altLang="zh-CN" sz="1300" b="1" baseline="-25000" dirty="0">
                <a:latin typeface="微软雅黑" panose="020B0503020204020204" pitchFamily="34" charset="-122"/>
                <a:ea typeface="微软雅黑" panose="020B0503020204020204" pitchFamily="34" charset="-122"/>
              </a:rPr>
              <a:t>1</a:t>
            </a:r>
            <a:r>
              <a:rPr kumimoji="1" lang="en-US" altLang="zh-CN" sz="1300" b="1" dirty="0">
                <a:latin typeface="微软雅黑" panose="020B0503020204020204" pitchFamily="34" charset="-122"/>
                <a:ea typeface="微软雅黑" panose="020B0503020204020204" pitchFamily="34" charset="-122"/>
              </a:rPr>
              <a:t>”</a:t>
            </a:r>
            <a:r>
              <a:rPr kumimoji="1" lang="zh-CN" altLang="en-US" sz="1300" b="1" dirty="0">
                <a:latin typeface="微软雅黑" panose="020B0503020204020204" pitchFamily="34" charset="-122"/>
                <a:ea typeface="微软雅黑" panose="020B0503020204020204" pitchFamily="34" charset="-122"/>
              </a:rPr>
              <a:t>，表明 “我到网 </a:t>
            </a:r>
            <a:r>
              <a:rPr kumimoji="1" lang="en-US" altLang="zh-CN" sz="1300" b="1" dirty="0">
                <a:latin typeface="微软雅黑" panose="020B0503020204020204" pitchFamily="34" charset="-122"/>
                <a:ea typeface="微软雅黑" panose="020B0503020204020204" pitchFamily="34" charset="-122"/>
              </a:rPr>
              <a:t>1 </a:t>
            </a:r>
            <a:r>
              <a:rPr kumimoji="1" lang="zh-CN" altLang="en-US" sz="1300" b="1" dirty="0">
                <a:latin typeface="微软雅黑" panose="020B0503020204020204" pitchFamily="34" charset="-122"/>
                <a:ea typeface="微软雅黑" panose="020B0503020204020204" pitchFamily="34" charset="-122"/>
              </a:rPr>
              <a:t>距离是 </a:t>
            </a:r>
            <a:r>
              <a:rPr kumimoji="1" lang="en-US" altLang="zh-CN" sz="1300" b="1" dirty="0">
                <a:latin typeface="微软雅黑" panose="020B0503020204020204" pitchFamily="34" charset="-122"/>
                <a:ea typeface="微软雅黑" panose="020B0503020204020204" pitchFamily="34" charset="-122"/>
              </a:rPr>
              <a:t>4</a:t>
            </a:r>
            <a:r>
              <a:rPr kumimoji="1" lang="zh-CN" altLang="en-US" sz="1300" b="1" dirty="0">
                <a:latin typeface="微软雅黑" panose="020B0503020204020204" pitchFamily="34" charset="-122"/>
                <a:ea typeface="微软雅黑" panose="020B0503020204020204" pitchFamily="34" charset="-122"/>
              </a:rPr>
              <a:t>，下一跳经过 </a:t>
            </a:r>
            <a:r>
              <a:rPr kumimoji="1" lang="en-US" altLang="zh-CN" sz="1300" b="1" dirty="0">
                <a:latin typeface="微软雅黑" panose="020B0503020204020204" pitchFamily="34" charset="-122"/>
                <a:ea typeface="微软雅黑" panose="020B0503020204020204" pitchFamily="34" charset="-122"/>
              </a:rPr>
              <a:t>R</a:t>
            </a:r>
            <a:r>
              <a:rPr kumimoji="1" lang="en-US" altLang="zh-CN" sz="1300" b="1" baseline="-25000" dirty="0">
                <a:latin typeface="微软雅黑" panose="020B0503020204020204" pitchFamily="34" charset="-122"/>
                <a:ea typeface="微软雅黑" panose="020B0503020204020204" pitchFamily="34" charset="-122"/>
              </a:rPr>
              <a:t>1</a:t>
            </a:r>
            <a:r>
              <a:rPr kumimoji="1" lang="en-US" altLang="zh-CN" sz="1300" b="1" dirty="0">
                <a:latin typeface="微软雅黑" panose="020B0503020204020204" pitchFamily="34" charset="-122"/>
                <a:ea typeface="微软雅黑" panose="020B0503020204020204" pitchFamily="34" charset="-122"/>
              </a:rPr>
              <a:t>”</a:t>
            </a:r>
            <a:r>
              <a:rPr kumimoji="1" lang="zh-CN" altLang="en-US" sz="1300" b="1" dirty="0">
                <a:latin typeface="微软雅黑" panose="020B0503020204020204" pitchFamily="34" charset="-122"/>
                <a:ea typeface="微软雅黑" panose="020B0503020204020204" pitchFamily="34" charset="-122"/>
              </a:rPr>
              <a:t>。 </a:t>
            </a:r>
          </a:p>
        </p:txBody>
      </p:sp>
      <p:grpSp>
        <p:nvGrpSpPr>
          <p:cNvPr id="126" name="Group 115"/>
          <p:cNvGrpSpPr/>
          <p:nvPr/>
        </p:nvGrpSpPr>
        <p:grpSpPr bwMode="auto">
          <a:xfrm>
            <a:off x="5027535" y="2875695"/>
            <a:ext cx="1033995" cy="251020"/>
            <a:chOff x="3515" y="1991"/>
            <a:chExt cx="981" cy="258"/>
          </a:xfrm>
          <a:solidFill>
            <a:srgbClr val="66FF66"/>
          </a:solidFill>
        </p:grpSpPr>
        <p:grpSp>
          <p:nvGrpSpPr>
            <p:cNvPr id="127" name="Group 116"/>
            <p:cNvGrpSpPr/>
            <p:nvPr/>
          </p:nvGrpSpPr>
          <p:grpSpPr bwMode="auto">
            <a:xfrm flipH="1">
              <a:off x="3515" y="1991"/>
              <a:ext cx="927" cy="197"/>
              <a:chOff x="1491" y="212"/>
              <a:chExt cx="853" cy="240"/>
            </a:xfrm>
            <a:grpFill/>
          </p:grpSpPr>
          <p:sp>
            <p:nvSpPr>
              <p:cNvPr id="129" name="AutoShape 117"/>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30" name="Rectangle 118"/>
              <p:cNvSpPr>
                <a:spLocks noChangeArrowheads="1"/>
              </p:cNvSpPr>
              <p:nvPr/>
            </p:nvSpPr>
            <p:spPr bwMode="auto">
              <a:xfrm>
                <a:off x="1491" y="212"/>
                <a:ext cx="632" cy="240"/>
              </a:xfrm>
              <a:prstGeom prst="rect">
                <a:avLst/>
              </a:prstGeom>
              <a:grp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grpSp>
        <p:sp>
          <p:nvSpPr>
            <p:cNvPr id="128" name="Text Box 119"/>
            <p:cNvSpPr txBox="1">
              <a:spLocks noChangeArrowheads="1"/>
            </p:cNvSpPr>
            <p:nvPr/>
          </p:nvSpPr>
          <p:spPr bwMode="auto">
            <a:xfrm>
              <a:off x="3761" y="2051"/>
              <a:ext cx="735" cy="19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1300" b="1" dirty="0">
                  <a:latin typeface="微软雅黑" panose="020B0503020204020204" pitchFamily="34" charset="-122"/>
                  <a:ea typeface="微软雅黑" panose="020B0503020204020204" pitchFamily="34" charset="-122"/>
                </a:rPr>
                <a:t>1  4  </a:t>
              </a:r>
              <a:r>
                <a:rPr kumimoji="1" lang="en-US" altLang="zh-CN" sz="1300" b="1" dirty="0">
                  <a:latin typeface="微软雅黑" panose="020B0503020204020204" pitchFamily="34" charset="-122"/>
                  <a:ea typeface="微软雅黑" panose="020B0503020204020204" pitchFamily="34" charset="-122"/>
                  <a:sym typeface="Symbol" panose="05050102010706020507" pitchFamily="18" charset="2"/>
                </a:rPr>
                <a:t>R</a:t>
              </a:r>
              <a:r>
                <a:rPr kumimoji="1" lang="en-US" altLang="zh-CN" sz="1300" b="1" baseline="-25000" dirty="0">
                  <a:latin typeface="微软雅黑" panose="020B0503020204020204" pitchFamily="34" charset="-122"/>
                  <a:ea typeface="微软雅黑" panose="020B0503020204020204" pitchFamily="34" charset="-122"/>
                  <a:sym typeface="Symbol" panose="05050102010706020507" pitchFamily="18" charset="2"/>
                </a:rPr>
                <a:t>1</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12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圆角矩形 205"/>
          <p:cNvSpPr/>
          <p:nvPr/>
        </p:nvSpPr>
        <p:spPr>
          <a:xfrm>
            <a:off x="545144" y="615462"/>
            <a:ext cx="8053712" cy="372812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Line 50"/>
          <p:cNvSpPr>
            <a:spLocks noChangeShapeType="1"/>
          </p:cNvSpPr>
          <p:nvPr/>
        </p:nvSpPr>
        <p:spPr bwMode="auto">
          <a:xfrm>
            <a:off x="2416723" y="1786039"/>
            <a:ext cx="429724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pic>
        <p:nvPicPr>
          <p:cNvPr id="51" name="Picture 5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7028" y="1691664"/>
            <a:ext cx="483796" cy="20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2" name="Text Box 52"/>
          <p:cNvSpPr txBox="1">
            <a:spLocks noChangeArrowheads="1"/>
          </p:cNvSpPr>
          <p:nvPr/>
        </p:nvSpPr>
        <p:spPr bwMode="auto">
          <a:xfrm>
            <a:off x="5578787" y="1843443"/>
            <a:ext cx="371016" cy="292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00" b="1">
                <a:latin typeface="微软雅黑" panose="020B0503020204020204" pitchFamily="34" charset="-122"/>
                <a:ea typeface="微软雅黑" panose="020B0503020204020204" pitchFamily="34" charset="-122"/>
              </a:rPr>
              <a:t>R</a:t>
            </a:r>
            <a:r>
              <a:rPr kumimoji="1" lang="en-US" altLang="zh-CN" sz="1300" b="1" baseline="-25000">
                <a:latin typeface="微软雅黑" panose="020B0503020204020204" pitchFamily="34" charset="-122"/>
                <a:ea typeface="微软雅黑" panose="020B0503020204020204" pitchFamily="34" charset="-122"/>
              </a:rPr>
              <a:t>2</a:t>
            </a:r>
            <a:endParaRPr kumimoji="1" lang="en-US" altLang="zh-CN" sz="1300" b="1">
              <a:latin typeface="微软雅黑" panose="020B0503020204020204" pitchFamily="34" charset="-122"/>
              <a:ea typeface="微软雅黑" panose="020B0503020204020204" pitchFamily="34" charset="-122"/>
            </a:endParaRPr>
          </a:p>
        </p:txBody>
      </p:sp>
      <p:sp>
        <p:nvSpPr>
          <p:cNvPr id="53" name="Text Box 53"/>
          <p:cNvSpPr txBox="1">
            <a:spLocks noChangeArrowheads="1"/>
          </p:cNvSpPr>
          <p:nvPr/>
        </p:nvSpPr>
        <p:spPr bwMode="auto">
          <a:xfrm>
            <a:off x="3190375" y="1843443"/>
            <a:ext cx="371016" cy="292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00" b="1">
                <a:latin typeface="微软雅黑" panose="020B0503020204020204" pitchFamily="34" charset="-122"/>
                <a:ea typeface="微软雅黑" panose="020B0503020204020204" pitchFamily="34" charset="-122"/>
              </a:rPr>
              <a:t>R</a:t>
            </a:r>
            <a:r>
              <a:rPr kumimoji="1" lang="en-US" altLang="zh-CN" sz="1300" b="1" baseline="-25000">
                <a:latin typeface="微软雅黑" panose="020B0503020204020204" pitchFamily="34" charset="-122"/>
                <a:ea typeface="微软雅黑" panose="020B0503020204020204" pitchFamily="34" charset="-122"/>
              </a:rPr>
              <a:t>1</a:t>
            </a:r>
            <a:endParaRPr kumimoji="1" lang="en-US" altLang="zh-CN" sz="1300" b="1">
              <a:latin typeface="微软雅黑" panose="020B0503020204020204" pitchFamily="34" charset="-122"/>
              <a:ea typeface="微软雅黑" panose="020B0503020204020204" pitchFamily="34" charset="-122"/>
            </a:endParaRPr>
          </a:p>
        </p:txBody>
      </p:sp>
      <p:pic>
        <p:nvPicPr>
          <p:cNvPr id="54" name="Picture 5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4386" y="1691664"/>
            <a:ext cx="484850" cy="20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55" name="Group 55"/>
          <p:cNvGrpSpPr/>
          <p:nvPr/>
        </p:nvGrpSpPr>
        <p:grpSpPr bwMode="auto">
          <a:xfrm>
            <a:off x="1793796" y="1521399"/>
            <a:ext cx="783138" cy="526362"/>
            <a:chOff x="4830" y="1752"/>
            <a:chExt cx="667" cy="477"/>
          </a:xfrm>
          <a:solidFill>
            <a:srgbClr val="00FFFF"/>
          </a:solidFill>
        </p:grpSpPr>
        <p:grpSp>
          <p:nvGrpSpPr>
            <p:cNvPr id="56" name="Group 56"/>
            <p:cNvGrpSpPr/>
            <p:nvPr/>
          </p:nvGrpSpPr>
          <p:grpSpPr bwMode="auto">
            <a:xfrm>
              <a:off x="4830" y="1752"/>
              <a:ext cx="667" cy="477"/>
              <a:chOff x="2949" y="196"/>
              <a:chExt cx="941" cy="598"/>
            </a:xfrm>
            <a:grpFill/>
          </p:grpSpPr>
          <p:sp>
            <p:nvSpPr>
              <p:cNvPr id="58" name="Oval 57"/>
              <p:cNvSpPr>
                <a:spLocks noChangeArrowheads="1"/>
              </p:cNvSpPr>
              <p:nvPr/>
            </p:nvSpPr>
            <p:spPr bwMode="auto">
              <a:xfrm>
                <a:off x="3168" y="196"/>
                <a:ext cx="407" cy="162"/>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59" name="Oval 58"/>
              <p:cNvSpPr>
                <a:spLocks noChangeArrowheads="1"/>
              </p:cNvSpPr>
              <p:nvPr/>
            </p:nvSpPr>
            <p:spPr bwMode="auto">
              <a:xfrm rot="900000">
                <a:off x="3512" y="252"/>
                <a:ext cx="275" cy="131"/>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60" name="Oval 59"/>
              <p:cNvSpPr>
                <a:spLocks noChangeArrowheads="1"/>
              </p:cNvSpPr>
              <p:nvPr/>
            </p:nvSpPr>
            <p:spPr bwMode="auto">
              <a:xfrm rot="1500000">
                <a:off x="3650" y="385"/>
                <a:ext cx="240" cy="153"/>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61" name="Oval 60"/>
              <p:cNvSpPr>
                <a:spLocks noChangeArrowheads="1"/>
              </p:cNvSpPr>
              <p:nvPr/>
            </p:nvSpPr>
            <p:spPr bwMode="auto">
              <a:xfrm rot="20040000">
                <a:off x="3573" y="537"/>
                <a:ext cx="291" cy="18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62" name="Oval 61"/>
              <p:cNvSpPr>
                <a:spLocks noChangeArrowheads="1"/>
              </p:cNvSpPr>
              <p:nvPr/>
            </p:nvSpPr>
            <p:spPr bwMode="auto">
              <a:xfrm>
                <a:off x="3216" y="555"/>
                <a:ext cx="471" cy="23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63" name="Oval 62"/>
              <p:cNvSpPr>
                <a:spLocks noChangeArrowheads="1"/>
              </p:cNvSpPr>
              <p:nvPr/>
            </p:nvSpPr>
            <p:spPr bwMode="auto">
              <a:xfrm rot="1080000">
                <a:off x="3023" y="555"/>
                <a:ext cx="26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64" name="Oval 63"/>
              <p:cNvSpPr>
                <a:spLocks noChangeArrowheads="1"/>
              </p:cNvSpPr>
              <p:nvPr/>
            </p:nvSpPr>
            <p:spPr bwMode="auto">
              <a:xfrm>
                <a:off x="2949" y="432"/>
                <a:ext cx="217"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65" name="Oval 64"/>
              <p:cNvSpPr>
                <a:spLocks noChangeArrowheads="1"/>
              </p:cNvSpPr>
              <p:nvPr/>
            </p:nvSpPr>
            <p:spPr bwMode="auto">
              <a:xfrm rot="19740000">
                <a:off x="2984" y="310"/>
                <a:ext cx="29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66" name="Freeform 65"/>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67" name="Freeform 66"/>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68" name="Freeform 67"/>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grpSp>
        <p:sp>
          <p:nvSpPr>
            <p:cNvPr id="57" name="Text Box 68"/>
            <p:cNvSpPr txBox="1">
              <a:spLocks noChangeArrowheads="1"/>
            </p:cNvSpPr>
            <p:nvPr/>
          </p:nvSpPr>
          <p:spPr bwMode="auto">
            <a:xfrm>
              <a:off x="4965" y="1856"/>
              <a:ext cx="429" cy="26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a:latin typeface="微软雅黑" panose="020B0503020204020204" pitchFamily="34" charset="-122"/>
                  <a:ea typeface="微软雅黑" panose="020B0503020204020204" pitchFamily="34" charset="-122"/>
                </a:rPr>
                <a:t>网 </a:t>
              </a:r>
              <a:r>
                <a:rPr kumimoji="1" lang="en-US" altLang="zh-CN" sz="1300" b="1">
                  <a:latin typeface="微软雅黑" panose="020B0503020204020204" pitchFamily="34" charset="-122"/>
                  <a:ea typeface="微软雅黑" panose="020B0503020204020204" pitchFamily="34" charset="-122"/>
                </a:rPr>
                <a:t>1</a:t>
              </a:r>
            </a:p>
          </p:txBody>
        </p:sp>
      </p:grpSp>
      <p:grpSp>
        <p:nvGrpSpPr>
          <p:cNvPr id="69" name="Group 69"/>
          <p:cNvGrpSpPr/>
          <p:nvPr/>
        </p:nvGrpSpPr>
        <p:grpSpPr bwMode="auto">
          <a:xfrm>
            <a:off x="6444139" y="1521399"/>
            <a:ext cx="783138" cy="526362"/>
            <a:chOff x="4830" y="1752"/>
            <a:chExt cx="667" cy="477"/>
          </a:xfrm>
          <a:solidFill>
            <a:srgbClr val="00FFFF"/>
          </a:solidFill>
        </p:grpSpPr>
        <p:grpSp>
          <p:nvGrpSpPr>
            <p:cNvPr id="70" name="Group 70"/>
            <p:cNvGrpSpPr/>
            <p:nvPr/>
          </p:nvGrpSpPr>
          <p:grpSpPr bwMode="auto">
            <a:xfrm>
              <a:off x="4830" y="1752"/>
              <a:ext cx="667" cy="477"/>
              <a:chOff x="2949" y="196"/>
              <a:chExt cx="941" cy="598"/>
            </a:xfrm>
            <a:grpFill/>
          </p:grpSpPr>
          <p:sp>
            <p:nvSpPr>
              <p:cNvPr id="72" name="Oval 71"/>
              <p:cNvSpPr>
                <a:spLocks noChangeArrowheads="1"/>
              </p:cNvSpPr>
              <p:nvPr/>
            </p:nvSpPr>
            <p:spPr bwMode="auto">
              <a:xfrm>
                <a:off x="3168" y="196"/>
                <a:ext cx="407" cy="162"/>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73" name="Oval 72"/>
              <p:cNvSpPr>
                <a:spLocks noChangeArrowheads="1"/>
              </p:cNvSpPr>
              <p:nvPr/>
            </p:nvSpPr>
            <p:spPr bwMode="auto">
              <a:xfrm rot="900000">
                <a:off x="3512" y="252"/>
                <a:ext cx="275" cy="131"/>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74" name="Oval 73"/>
              <p:cNvSpPr>
                <a:spLocks noChangeArrowheads="1"/>
              </p:cNvSpPr>
              <p:nvPr/>
            </p:nvSpPr>
            <p:spPr bwMode="auto">
              <a:xfrm rot="1500000">
                <a:off x="3650" y="385"/>
                <a:ext cx="240" cy="153"/>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75" name="Oval 74"/>
              <p:cNvSpPr>
                <a:spLocks noChangeArrowheads="1"/>
              </p:cNvSpPr>
              <p:nvPr/>
            </p:nvSpPr>
            <p:spPr bwMode="auto">
              <a:xfrm rot="20040000">
                <a:off x="3573" y="537"/>
                <a:ext cx="291" cy="18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76" name="Oval 75"/>
              <p:cNvSpPr>
                <a:spLocks noChangeArrowheads="1"/>
              </p:cNvSpPr>
              <p:nvPr/>
            </p:nvSpPr>
            <p:spPr bwMode="auto">
              <a:xfrm>
                <a:off x="3216" y="555"/>
                <a:ext cx="471" cy="23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77" name="Oval 76"/>
              <p:cNvSpPr>
                <a:spLocks noChangeArrowheads="1"/>
              </p:cNvSpPr>
              <p:nvPr/>
            </p:nvSpPr>
            <p:spPr bwMode="auto">
              <a:xfrm rot="1080000">
                <a:off x="3023" y="555"/>
                <a:ext cx="26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78" name="Oval 77"/>
              <p:cNvSpPr>
                <a:spLocks noChangeArrowheads="1"/>
              </p:cNvSpPr>
              <p:nvPr/>
            </p:nvSpPr>
            <p:spPr bwMode="auto">
              <a:xfrm>
                <a:off x="2949" y="432"/>
                <a:ext cx="217"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79" name="Oval 78"/>
              <p:cNvSpPr>
                <a:spLocks noChangeArrowheads="1"/>
              </p:cNvSpPr>
              <p:nvPr/>
            </p:nvSpPr>
            <p:spPr bwMode="auto">
              <a:xfrm rot="19740000">
                <a:off x="2984" y="310"/>
                <a:ext cx="29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80" name="Freeform 79"/>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81" name="Freeform 80"/>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82" name="Freeform 81"/>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grpSp>
        <p:sp>
          <p:nvSpPr>
            <p:cNvPr id="71" name="Text Box 82"/>
            <p:cNvSpPr txBox="1">
              <a:spLocks noChangeArrowheads="1"/>
            </p:cNvSpPr>
            <p:nvPr/>
          </p:nvSpPr>
          <p:spPr bwMode="auto">
            <a:xfrm>
              <a:off x="4965" y="1856"/>
              <a:ext cx="429" cy="26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a:latin typeface="微软雅黑" panose="020B0503020204020204" pitchFamily="34" charset="-122"/>
                  <a:ea typeface="微软雅黑" panose="020B0503020204020204" pitchFamily="34" charset="-122"/>
                </a:rPr>
                <a:t>网 </a:t>
              </a:r>
              <a:r>
                <a:rPr kumimoji="1" lang="en-US" altLang="zh-CN" sz="1300" b="1">
                  <a:latin typeface="微软雅黑" panose="020B0503020204020204" pitchFamily="34" charset="-122"/>
                  <a:ea typeface="微软雅黑" panose="020B0503020204020204" pitchFamily="34" charset="-122"/>
                </a:rPr>
                <a:t>3</a:t>
              </a:r>
            </a:p>
          </p:txBody>
        </p:sp>
      </p:grpSp>
      <p:grpSp>
        <p:nvGrpSpPr>
          <p:cNvPr id="83" name="Group 83"/>
          <p:cNvGrpSpPr/>
          <p:nvPr/>
        </p:nvGrpSpPr>
        <p:grpSpPr bwMode="auto">
          <a:xfrm>
            <a:off x="4099995" y="1521399"/>
            <a:ext cx="783138" cy="526362"/>
            <a:chOff x="4830" y="1752"/>
            <a:chExt cx="667" cy="477"/>
          </a:xfrm>
          <a:solidFill>
            <a:srgbClr val="00FFFF"/>
          </a:solidFill>
        </p:grpSpPr>
        <p:grpSp>
          <p:nvGrpSpPr>
            <p:cNvPr id="84" name="Group 84"/>
            <p:cNvGrpSpPr/>
            <p:nvPr/>
          </p:nvGrpSpPr>
          <p:grpSpPr bwMode="auto">
            <a:xfrm>
              <a:off x="4830" y="1752"/>
              <a:ext cx="667" cy="477"/>
              <a:chOff x="2949" y="196"/>
              <a:chExt cx="941" cy="598"/>
            </a:xfrm>
            <a:grpFill/>
          </p:grpSpPr>
          <p:sp>
            <p:nvSpPr>
              <p:cNvPr id="86" name="Oval 85"/>
              <p:cNvSpPr>
                <a:spLocks noChangeArrowheads="1"/>
              </p:cNvSpPr>
              <p:nvPr/>
            </p:nvSpPr>
            <p:spPr bwMode="auto">
              <a:xfrm>
                <a:off x="3168" y="196"/>
                <a:ext cx="407" cy="162"/>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87" name="Oval 86"/>
              <p:cNvSpPr>
                <a:spLocks noChangeArrowheads="1"/>
              </p:cNvSpPr>
              <p:nvPr/>
            </p:nvSpPr>
            <p:spPr bwMode="auto">
              <a:xfrm rot="900000">
                <a:off x="3512" y="252"/>
                <a:ext cx="275" cy="131"/>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88" name="Oval 87"/>
              <p:cNvSpPr>
                <a:spLocks noChangeArrowheads="1"/>
              </p:cNvSpPr>
              <p:nvPr/>
            </p:nvSpPr>
            <p:spPr bwMode="auto">
              <a:xfrm rot="1500000">
                <a:off x="3650" y="385"/>
                <a:ext cx="240" cy="153"/>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89" name="Oval 88"/>
              <p:cNvSpPr>
                <a:spLocks noChangeArrowheads="1"/>
              </p:cNvSpPr>
              <p:nvPr/>
            </p:nvSpPr>
            <p:spPr bwMode="auto">
              <a:xfrm rot="20040000">
                <a:off x="3573" y="537"/>
                <a:ext cx="291" cy="18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90" name="Oval 89"/>
              <p:cNvSpPr>
                <a:spLocks noChangeArrowheads="1"/>
              </p:cNvSpPr>
              <p:nvPr/>
            </p:nvSpPr>
            <p:spPr bwMode="auto">
              <a:xfrm>
                <a:off x="3216" y="555"/>
                <a:ext cx="471" cy="23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91" name="Oval 90"/>
              <p:cNvSpPr>
                <a:spLocks noChangeArrowheads="1"/>
              </p:cNvSpPr>
              <p:nvPr/>
            </p:nvSpPr>
            <p:spPr bwMode="auto">
              <a:xfrm rot="1080000">
                <a:off x="3023" y="555"/>
                <a:ext cx="26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92" name="Oval 91"/>
              <p:cNvSpPr>
                <a:spLocks noChangeArrowheads="1"/>
              </p:cNvSpPr>
              <p:nvPr/>
            </p:nvSpPr>
            <p:spPr bwMode="auto">
              <a:xfrm>
                <a:off x="2949" y="432"/>
                <a:ext cx="217"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93" name="Oval 92"/>
              <p:cNvSpPr>
                <a:spLocks noChangeArrowheads="1"/>
              </p:cNvSpPr>
              <p:nvPr/>
            </p:nvSpPr>
            <p:spPr bwMode="auto">
              <a:xfrm rot="19740000">
                <a:off x="2984" y="310"/>
                <a:ext cx="29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94" name="Freeform 93"/>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95" name="Freeform 94"/>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96" name="Freeform 95"/>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grpSp>
        <p:sp>
          <p:nvSpPr>
            <p:cNvPr id="85" name="Text Box 96"/>
            <p:cNvSpPr txBox="1">
              <a:spLocks noChangeArrowheads="1"/>
            </p:cNvSpPr>
            <p:nvPr/>
          </p:nvSpPr>
          <p:spPr bwMode="auto">
            <a:xfrm>
              <a:off x="4965" y="1856"/>
              <a:ext cx="429" cy="26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a:latin typeface="微软雅黑" panose="020B0503020204020204" pitchFamily="34" charset="-122"/>
                  <a:ea typeface="微软雅黑" panose="020B0503020204020204" pitchFamily="34" charset="-122"/>
                </a:rPr>
                <a:t>网 </a:t>
              </a:r>
              <a:r>
                <a:rPr kumimoji="1" lang="en-US" altLang="zh-CN" sz="1300" b="1">
                  <a:latin typeface="微软雅黑" panose="020B0503020204020204" pitchFamily="34" charset="-122"/>
                  <a:ea typeface="微软雅黑" panose="020B0503020204020204" pitchFamily="34" charset="-122"/>
                </a:rPr>
                <a:t>2</a:t>
              </a:r>
            </a:p>
          </p:txBody>
        </p:sp>
      </p:grpSp>
      <p:grpSp>
        <p:nvGrpSpPr>
          <p:cNvPr id="97" name="Group 97"/>
          <p:cNvGrpSpPr/>
          <p:nvPr/>
        </p:nvGrpSpPr>
        <p:grpSpPr bwMode="auto">
          <a:xfrm>
            <a:off x="1780094" y="1466914"/>
            <a:ext cx="795786" cy="595441"/>
            <a:chOff x="434" y="1298"/>
            <a:chExt cx="755" cy="612"/>
          </a:xfrm>
        </p:grpSpPr>
        <p:sp>
          <p:nvSpPr>
            <p:cNvPr id="98" name="Line 98"/>
            <p:cNvSpPr>
              <a:spLocks noChangeShapeType="1"/>
            </p:cNvSpPr>
            <p:nvPr/>
          </p:nvSpPr>
          <p:spPr bwMode="auto">
            <a:xfrm>
              <a:off x="434" y="1298"/>
              <a:ext cx="755" cy="612"/>
            </a:xfrm>
            <a:prstGeom prst="line">
              <a:avLst/>
            </a:prstGeom>
            <a:noFill/>
            <a:ln w="57150">
              <a:solidFill>
                <a:srgbClr val="CC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99" name="Line 99"/>
            <p:cNvSpPr>
              <a:spLocks noChangeShapeType="1"/>
            </p:cNvSpPr>
            <p:nvPr/>
          </p:nvSpPr>
          <p:spPr bwMode="auto">
            <a:xfrm flipH="1">
              <a:off x="434" y="1298"/>
              <a:ext cx="755" cy="612"/>
            </a:xfrm>
            <a:prstGeom prst="line">
              <a:avLst/>
            </a:prstGeom>
            <a:noFill/>
            <a:ln w="57150">
              <a:solidFill>
                <a:srgbClr val="CC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grpSp>
      <p:sp>
        <p:nvSpPr>
          <p:cNvPr id="100" name="Text Box 100"/>
          <p:cNvSpPr txBox="1">
            <a:spLocks noChangeArrowheads="1"/>
          </p:cNvSpPr>
          <p:nvPr/>
        </p:nvSpPr>
        <p:spPr bwMode="auto">
          <a:xfrm>
            <a:off x="1697880" y="2173270"/>
            <a:ext cx="1171018" cy="272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kumimoji="1" lang="zh-CN" altLang="en-US" sz="1300" b="1">
                <a:solidFill>
                  <a:srgbClr val="CC00CC"/>
                </a:solidFill>
                <a:latin typeface="微软雅黑" panose="020B0503020204020204" pitchFamily="34" charset="-122"/>
                <a:ea typeface="微软雅黑" panose="020B0503020204020204" pitchFamily="34" charset="-122"/>
              </a:rPr>
              <a:t>网 </a:t>
            </a:r>
            <a:r>
              <a:rPr kumimoji="1" lang="en-US" altLang="zh-CN" sz="1300" b="1">
                <a:solidFill>
                  <a:srgbClr val="CC00CC"/>
                </a:solidFill>
                <a:latin typeface="微软雅黑" panose="020B0503020204020204" pitchFamily="34" charset="-122"/>
                <a:ea typeface="微软雅黑" panose="020B0503020204020204" pitchFamily="34" charset="-122"/>
              </a:rPr>
              <a:t>1</a:t>
            </a:r>
            <a:r>
              <a:rPr kumimoji="1" lang="zh-CN" altLang="en-US" sz="1300" b="1">
                <a:solidFill>
                  <a:srgbClr val="CC00CC"/>
                </a:solidFill>
                <a:latin typeface="微软雅黑" panose="020B0503020204020204" pitchFamily="34" charset="-122"/>
                <a:ea typeface="微软雅黑" panose="020B0503020204020204" pitchFamily="34" charset="-122"/>
              </a:rPr>
              <a:t>出了故障</a:t>
            </a:r>
          </a:p>
        </p:txBody>
      </p:sp>
      <p:grpSp>
        <p:nvGrpSpPr>
          <p:cNvPr id="106" name="Group 106"/>
          <p:cNvGrpSpPr/>
          <p:nvPr/>
        </p:nvGrpSpPr>
        <p:grpSpPr bwMode="auto">
          <a:xfrm>
            <a:off x="2973246" y="2217049"/>
            <a:ext cx="1001320" cy="247128"/>
            <a:chOff x="1566" y="2024"/>
            <a:chExt cx="950" cy="254"/>
          </a:xfrm>
          <a:solidFill>
            <a:srgbClr val="FFFF00"/>
          </a:solidFill>
        </p:grpSpPr>
        <p:grpSp>
          <p:nvGrpSpPr>
            <p:cNvPr id="107" name="Group 107"/>
            <p:cNvGrpSpPr/>
            <p:nvPr/>
          </p:nvGrpSpPr>
          <p:grpSpPr bwMode="auto">
            <a:xfrm>
              <a:off x="1589" y="2024"/>
              <a:ext cx="927" cy="197"/>
              <a:chOff x="1491" y="212"/>
              <a:chExt cx="853" cy="240"/>
            </a:xfrm>
            <a:grpFill/>
          </p:grpSpPr>
          <p:sp>
            <p:nvSpPr>
              <p:cNvPr id="109" name="AutoShape 108"/>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10" name="Rectangle 109"/>
              <p:cNvSpPr>
                <a:spLocks noChangeArrowheads="1"/>
              </p:cNvSpPr>
              <p:nvPr/>
            </p:nvSpPr>
            <p:spPr bwMode="auto">
              <a:xfrm>
                <a:off x="1491" y="212"/>
                <a:ext cx="632" cy="240"/>
              </a:xfrm>
              <a:prstGeom prst="rect">
                <a:avLst/>
              </a:prstGeom>
              <a:grp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grpSp>
        <p:sp>
          <p:nvSpPr>
            <p:cNvPr id="108" name="Text Box 110"/>
            <p:cNvSpPr txBox="1">
              <a:spLocks noChangeArrowheads="1"/>
            </p:cNvSpPr>
            <p:nvPr/>
          </p:nvSpPr>
          <p:spPr bwMode="auto">
            <a:xfrm>
              <a:off x="1566" y="2066"/>
              <a:ext cx="742" cy="212"/>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1300" b="1" dirty="0">
                  <a:latin typeface="微软雅黑" panose="020B0503020204020204" pitchFamily="34" charset="-122"/>
                  <a:ea typeface="微软雅黑" panose="020B0503020204020204" pitchFamily="34" charset="-122"/>
                </a:rPr>
                <a:t>1  16  </a:t>
              </a:r>
              <a:r>
                <a:rPr kumimoji="1" lang="en-US" altLang="zh-CN" sz="1300" b="1" dirty="0">
                  <a:latin typeface="微软雅黑" panose="020B0503020204020204" pitchFamily="34" charset="-122"/>
                  <a:ea typeface="微软雅黑" panose="020B0503020204020204" pitchFamily="34" charset="-122"/>
                  <a:sym typeface="Symbol" panose="05050102010706020507" pitchFamily="18" charset="2"/>
                </a:rPr>
                <a:t></a:t>
              </a:r>
              <a:endParaRPr kumimoji="1" lang="en-US" altLang="zh-CN" sz="1300" b="1" baseline="-25000" dirty="0">
                <a:latin typeface="微软雅黑" panose="020B0503020204020204" pitchFamily="34" charset="-122"/>
                <a:ea typeface="微软雅黑" panose="020B0503020204020204" pitchFamily="34" charset="-122"/>
                <a:sym typeface="Symbol" panose="05050102010706020507" pitchFamily="18" charset="2"/>
              </a:endParaRPr>
            </a:p>
          </p:txBody>
        </p:sp>
      </p:grpSp>
      <p:grpSp>
        <p:nvGrpSpPr>
          <p:cNvPr id="115" name="Group 115"/>
          <p:cNvGrpSpPr/>
          <p:nvPr/>
        </p:nvGrpSpPr>
        <p:grpSpPr bwMode="auto">
          <a:xfrm>
            <a:off x="5027535" y="2184949"/>
            <a:ext cx="1033995" cy="265614"/>
            <a:chOff x="3515" y="1991"/>
            <a:chExt cx="981" cy="273"/>
          </a:xfrm>
          <a:solidFill>
            <a:srgbClr val="66FF66"/>
          </a:solidFill>
        </p:grpSpPr>
        <p:grpSp>
          <p:nvGrpSpPr>
            <p:cNvPr id="116" name="Group 116"/>
            <p:cNvGrpSpPr/>
            <p:nvPr/>
          </p:nvGrpSpPr>
          <p:grpSpPr bwMode="auto">
            <a:xfrm flipH="1">
              <a:off x="3515" y="1991"/>
              <a:ext cx="927" cy="197"/>
              <a:chOff x="1491" y="212"/>
              <a:chExt cx="853" cy="240"/>
            </a:xfrm>
            <a:grpFill/>
          </p:grpSpPr>
          <p:sp>
            <p:nvSpPr>
              <p:cNvPr id="118" name="AutoShape 117"/>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19" name="Rectangle 118"/>
              <p:cNvSpPr>
                <a:spLocks noChangeArrowheads="1"/>
              </p:cNvSpPr>
              <p:nvPr/>
            </p:nvSpPr>
            <p:spPr bwMode="auto">
              <a:xfrm>
                <a:off x="1491" y="212"/>
                <a:ext cx="632" cy="240"/>
              </a:xfrm>
              <a:prstGeom prst="rect">
                <a:avLst/>
              </a:prstGeom>
              <a:grp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grpSp>
        <p:sp>
          <p:nvSpPr>
            <p:cNvPr id="117" name="Text Box 119"/>
            <p:cNvSpPr txBox="1">
              <a:spLocks noChangeArrowheads="1"/>
            </p:cNvSpPr>
            <p:nvPr/>
          </p:nvSpPr>
          <p:spPr bwMode="auto">
            <a:xfrm>
              <a:off x="3761" y="2051"/>
              <a:ext cx="735" cy="213"/>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1300" b="1" dirty="0">
                  <a:latin typeface="微软雅黑" panose="020B0503020204020204" pitchFamily="34" charset="-122"/>
                  <a:ea typeface="微软雅黑" panose="020B0503020204020204" pitchFamily="34" charset="-122"/>
                </a:rPr>
                <a:t>1  2  </a:t>
              </a:r>
              <a:r>
                <a:rPr kumimoji="1" lang="en-US" altLang="zh-CN" sz="1300" b="1" dirty="0">
                  <a:latin typeface="微软雅黑" panose="020B0503020204020204" pitchFamily="34" charset="-122"/>
                  <a:ea typeface="微软雅黑" panose="020B0503020204020204" pitchFamily="34" charset="-122"/>
                  <a:sym typeface="Symbol" panose="05050102010706020507" pitchFamily="18" charset="2"/>
                </a:rPr>
                <a:t>R</a:t>
              </a:r>
              <a:r>
                <a:rPr kumimoji="1" lang="en-US" altLang="zh-CN" sz="1300" b="1" baseline="-25000" dirty="0">
                  <a:latin typeface="微软雅黑" panose="020B0503020204020204" pitchFamily="34" charset="-122"/>
                  <a:ea typeface="微软雅黑" panose="020B0503020204020204" pitchFamily="34" charset="-122"/>
                  <a:sym typeface="Symbol" panose="05050102010706020507" pitchFamily="18" charset="2"/>
                </a:rPr>
                <a:t>1</a:t>
              </a:r>
            </a:p>
          </p:txBody>
        </p:sp>
      </p:grpSp>
      <p:grpSp>
        <p:nvGrpSpPr>
          <p:cNvPr id="120" name="Group 121"/>
          <p:cNvGrpSpPr/>
          <p:nvPr/>
        </p:nvGrpSpPr>
        <p:grpSpPr bwMode="auto">
          <a:xfrm>
            <a:off x="2972193" y="2525483"/>
            <a:ext cx="1002374" cy="246155"/>
            <a:chOff x="1565" y="2478"/>
            <a:chExt cx="951" cy="253"/>
          </a:xfrm>
          <a:solidFill>
            <a:srgbClr val="FFFF00"/>
          </a:solidFill>
        </p:grpSpPr>
        <p:grpSp>
          <p:nvGrpSpPr>
            <p:cNvPr id="121" name="Group 122"/>
            <p:cNvGrpSpPr/>
            <p:nvPr/>
          </p:nvGrpSpPr>
          <p:grpSpPr bwMode="auto">
            <a:xfrm>
              <a:off x="1589" y="2478"/>
              <a:ext cx="927" cy="197"/>
              <a:chOff x="1491" y="212"/>
              <a:chExt cx="853" cy="240"/>
            </a:xfrm>
            <a:grpFill/>
          </p:grpSpPr>
          <p:sp>
            <p:nvSpPr>
              <p:cNvPr id="123" name="AutoShape 123"/>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24" name="Rectangle 124"/>
              <p:cNvSpPr>
                <a:spLocks noChangeArrowheads="1"/>
              </p:cNvSpPr>
              <p:nvPr/>
            </p:nvSpPr>
            <p:spPr bwMode="auto">
              <a:xfrm>
                <a:off x="1491" y="212"/>
                <a:ext cx="632" cy="240"/>
              </a:xfrm>
              <a:prstGeom prst="rect">
                <a:avLst/>
              </a:prstGeom>
              <a:grp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grpSp>
        <p:sp>
          <p:nvSpPr>
            <p:cNvPr id="122" name="Text Box 125"/>
            <p:cNvSpPr txBox="1">
              <a:spLocks noChangeArrowheads="1"/>
            </p:cNvSpPr>
            <p:nvPr/>
          </p:nvSpPr>
          <p:spPr bwMode="auto">
            <a:xfrm>
              <a:off x="1565" y="2518"/>
              <a:ext cx="735" cy="213"/>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1300" b="1" dirty="0">
                  <a:latin typeface="微软雅黑" panose="020B0503020204020204" pitchFamily="34" charset="-122"/>
                  <a:ea typeface="微软雅黑" panose="020B0503020204020204" pitchFamily="34" charset="-122"/>
                </a:rPr>
                <a:t>1  3  </a:t>
              </a:r>
              <a:r>
                <a:rPr kumimoji="1" lang="en-US" altLang="zh-CN" sz="1300" b="1" dirty="0">
                  <a:latin typeface="微软雅黑" panose="020B0503020204020204" pitchFamily="34" charset="-122"/>
                  <a:ea typeface="微软雅黑" panose="020B0503020204020204" pitchFamily="34" charset="-122"/>
                  <a:sym typeface="Symbol" panose="05050102010706020507" pitchFamily="18" charset="2"/>
                </a:rPr>
                <a:t>R</a:t>
              </a:r>
              <a:r>
                <a:rPr kumimoji="1" lang="en-US" altLang="zh-CN" sz="1300" b="1" baseline="-25000" dirty="0">
                  <a:latin typeface="微软雅黑" panose="020B0503020204020204" pitchFamily="34" charset="-122"/>
                  <a:ea typeface="微软雅黑" panose="020B0503020204020204" pitchFamily="34" charset="-122"/>
                  <a:sym typeface="Symbol" panose="05050102010706020507" pitchFamily="18" charset="2"/>
                </a:rPr>
                <a:t>2</a:t>
              </a:r>
            </a:p>
          </p:txBody>
        </p:sp>
      </p:grpSp>
      <p:sp>
        <p:nvSpPr>
          <p:cNvPr id="125" name="Text Box 120"/>
          <p:cNvSpPr txBox="1">
            <a:spLocks noChangeArrowheads="1"/>
          </p:cNvSpPr>
          <p:nvPr/>
        </p:nvSpPr>
        <p:spPr bwMode="auto">
          <a:xfrm>
            <a:off x="1839563" y="3704177"/>
            <a:ext cx="4949184" cy="492443"/>
          </a:xfrm>
          <a:prstGeom prst="rect">
            <a:avLst/>
          </a:prstGeom>
          <a:solidFill>
            <a:srgbClr val="00FF99"/>
          </a:solidFill>
          <a:ln w="9525">
            <a:solidFill>
              <a:schemeClr val="tx2"/>
            </a:solidFill>
            <a:miter lim="800000"/>
          </a:ln>
          <a:effectLst/>
        </p:spPr>
        <p:txBody>
          <a:bodyPr wrap="square">
            <a:spAutoFit/>
          </a:bodyPr>
          <a:lstStyle/>
          <a:p>
            <a:r>
              <a:rPr kumimoji="1" lang="zh-CN" altLang="en-US" sz="1300" b="1" dirty="0">
                <a:latin typeface="微软雅黑" panose="020B0503020204020204" pitchFamily="34" charset="-122"/>
                <a:ea typeface="微软雅黑" panose="020B0503020204020204" pitchFamily="34" charset="-122"/>
              </a:rPr>
              <a:t>这样不断更新下去，直到 </a:t>
            </a:r>
            <a:r>
              <a:rPr kumimoji="1" lang="en-US" altLang="zh-CN" sz="1300" b="1" dirty="0">
                <a:latin typeface="微软雅黑" panose="020B0503020204020204" pitchFamily="34" charset="-122"/>
                <a:ea typeface="微软雅黑" panose="020B0503020204020204" pitchFamily="34" charset="-122"/>
              </a:rPr>
              <a:t>R</a:t>
            </a:r>
            <a:r>
              <a:rPr kumimoji="1" lang="en-US" altLang="zh-CN" sz="1300" b="1" baseline="-25000" dirty="0">
                <a:latin typeface="微软雅黑" panose="020B0503020204020204" pitchFamily="34" charset="-122"/>
                <a:ea typeface="微软雅黑" panose="020B0503020204020204" pitchFamily="34" charset="-122"/>
              </a:rPr>
              <a:t>1</a:t>
            </a:r>
            <a:r>
              <a:rPr kumimoji="1" lang="en-US" altLang="zh-CN" sz="1300" b="1" dirty="0">
                <a:latin typeface="微软雅黑" panose="020B0503020204020204" pitchFamily="34" charset="-122"/>
                <a:ea typeface="微软雅黑" panose="020B0503020204020204" pitchFamily="34" charset="-122"/>
              </a:rPr>
              <a:t> </a:t>
            </a:r>
            <a:r>
              <a:rPr kumimoji="1" lang="zh-CN" altLang="en-US" sz="1300" b="1" dirty="0">
                <a:latin typeface="微软雅黑" panose="020B0503020204020204" pitchFamily="34" charset="-122"/>
                <a:ea typeface="微软雅黑" panose="020B0503020204020204" pitchFamily="34" charset="-122"/>
              </a:rPr>
              <a:t>和 </a:t>
            </a:r>
            <a:r>
              <a:rPr kumimoji="1" lang="en-US" altLang="zh-CN" sz="1300" b="1" dirty="0">
                <a:latin typeface="微软雅黑" panose="020B0503020204020204" pitchFamily="34" charset="-122"/>
                <a:ea typeface="微软雅黑" panose="020B0503020204020204" pitchFamily="34" charset="-122"/>
              </a:rPr>
              <a:t>R</a:t>
            </a:r>
            <a:r>
              <a:rPr kumimoji="1" lang="en-US" altLang="zh-CN" sz="1300" b="1" baseline="-25000" dirty="0">
                <a:latin typeface="微软雅黑" panose="020B0503020204020204" pitchFamily="34" charset="-122"/>
                <a:ea typeface="微软雅黑" panose="020B0503020204020204" pitchFamily="34" charset="-122"/>
              </a:rPr>
              <a:t>2 </a:t>
            </a:r>
            <a:r>
              <a:rPr kumimoji="1" lang="zh-CN" altLang="en-US" sz="1300" b="1" dirty="0">
                <a:latin typeface="微软雅黑" panose="020B0503020204020204" pitchFamily="34" charset="-122"/>
                <a:ea typeface="微软雅黑" panose="020B0503020204020204" pitchFamily="34" charset="-122"/>
              </a:rPr>
              <a:t>到网 </a:t>
            </a:r>
            <a:r>
              <a:rPr kumimoji="1" lang="en-US" altLang="zh-CN" sz="1300" b="1" dirty="0">
                <a:latin typeface="微软雅黑" panose="020B0503020204020204" pitchFamily="34" charset="-122"/>
                <a:ea typeface="微软雅黑" panose="020B0503020204020204" pitchFamily="34" charset="-122"/>
              </a:rPr>
              <a:t>1 </a:t>
            </a:r>
            <a:r>
              <a:rPr kumimoji="1" lang="zh-CN" altLang="en-US" sz="1300" b="1" dirty="0">
                <a:latin typeface="微软雅黑" panose="020B0503020204020204" pitchFamily="34" charset="-122"/>
                <a:ea typeface="微软雅黑" panose="020B0503020204020204" pitchFamily="34" charset="-122"/>
              </a:rPr>
              <a:t>的距离都增大到 </a:t>
            </a:r>
            <a:r>
              <a:rPr kumimoji="1" lang="en-US" altLang="zh-CN" sz="1300" b="1" dirty="0">
                <a:latin typeface="微软雅黑" panose="020B0503020204020204" pitchFamily="34" charset="-122"/>
                <a:ea typeface="微软雅黑" panose="020B0503020204020204" pitchFamily="34" charset="-122"/>
              </a:rPr>
              <a:t>16 </a:t>
            </a:r>
            <a:r>
              <a:rPr kumimoji="1" lang="zh-CN" altLang="en-US" sz="1300" b="1" dirty="0">
                <a:latin typeface="微软雅黑" panose="020B0503020204020204" pitchFamily="34" charset="-122"/>
                <a:ea typeface="微软雅黑" panose="020B0503020204020204" pitchFamily="34" charset="-122"/>
              </a:rPr>
              <a:t>时，</a:t>
            </a:r>
            <a:r>
              <a:rPr kumimoji="1" lang="en-US" altLang="zh-CN" sz="1300" b="1" dirty="0">
                <a:latin typeface="微软雅黑" panose="020B0503020204020204" pitchFamily="34" charset="-122"/>
                <a:ea typeface="微软雅黑" panose="020B0503020204020204" pitchFamily="34" charset="-122"/>
              </a:rPr>
              <a:t> R</a:t>
            </a:r>
            <a:r>
              <a:rPr kumimoji="1" lang="en-US" altLang="zh-CN" sz="1300" b="1" baseline="-25000" dirty="0">
                <a:latin typeface="微软雅黑" panose="020B0503020204020204" pitchFamily="34" charset="-122"/>
                <a:ea typeface="微软雅黑" panose="020B0503020204020204" pitchFamily="34" charset="-122"/>
              </a:rPr>
              <a:t>1</a:t>
            </a:r>
            <a:r>
              <a:rPr kumimoji="1" lang="en-US" altLang="zh-CN" sz="1300" b="1" dirty="0">
                <a:latin typeface="微软雅黑" panose="020B0503020204020204" pitchFamily="34" charset="-122"/>
                <a:ea typeface="微软雅黑" panose="020B0503020204020204" pitchFamily="34" charset="-122"/>
              </a:rPr>
              <a:t> </a:t>
            </a:r>
            <a:r>
              <a:rPr kumimoji="1" lang="zh-CN" altLang="en-US" sz="1300" b="1" dirty="0">
                <a:latin typeface="微软雅黑" panose="020B0503020204020204" pitchFamily="34" charset="-122"/>
                <a:ea typeface="微软雅黑" panose="020B0503020204020204" pitchFamily="34" charset="-122"/>
              </a:rPr>
              <a:t>和 </a:t>
            </a:r>
            <a:r>
              <a:rPr kumimoji="1" lang="en-US" altLang="zh-CN" sz="1300" b="1" dirty="0">
                <a:latin typeface="微软雅黑" panose="020B0503020204020204" pitchFamily="34" charset="-122"/>
                <a:ea typeface="微软雅黑" panose="020B0503020204020204" pitchFamily="34" charset="-122"/>
              </a:rPr>
              <a:t>R</a:t>
            </a:r>
            <a:r>
              <a:rPr kumimoji="1" lang="en-US" altLang="zh-CN" sz="1300" b="1" baseline="-25000" dirty="0">
                <a:latin typeface="微软雅黑" panose="020B0503020204020204" pitchFamily="34" charset="-122"/>
                <a:ea typeface="微软雅黑" panose="020B0503020204020204" pitchFamily="34" charset="-122"/>
              </a:rPr>
              <a:t>2</a:t>
            </a:r>
            <a:r>
              <a:rPr kumimoji="1" lang="zh-CN" altLang="en-US" sz="1300" b="1" dirty="0">
                <a:latin typeface="微软雅黑" panose="020B0503020204020204" pitchFamily="34" charset="-122"/>
                <a:ea typeface="微软雅黑" panose="020B0503020204020204" pitchFamily="34" charset="-122"/>
              </a:rPr>
              <a:t>才知道网 </a:t>
            </a:r>
            <a:r>
              <a:rPr kumimoji="1" lang="en-US" altLang="zh-CN" sz="1300" b="1" dirty="0">
                <a:latin typeface="微软雅黑" panose="020B0503020204020204" pitchFamily="34" charset="-122"/>
                <a:ea typeface="微软雅黑" panose="020B0503020204020204" pitchFamily="34" charset="-122"/>
              </a:rPr>
              <a:t>1 </a:t>
            </a:r>
            <a:r>
              <a:rPr kumimoji="1" lang="zh-CN" altLang="en-US" sz="1300" b="1" dirty="0">
                <a:latin typeface="微软雅黑" panose="020B0503020204020204" pitchFamily="34" charset="-122"/>
                <a:ea typeface="微软雅黑" panose="020B0503020204020204" pitchFamily="34" charset="-122"/>
              </a:rPr>
              <a:t>是不可达的。 </a:t>
            </a:r>
          </a:p>
        </p:txBody>
      </p:sp>
      <p:grpSp>
        <p:nvGrpSpPr>
          <p:cNvPr id="126" name="Group 115"/>
          <p:cNvGrpSpPr/>
          <p:nvPr/>
        </p:nvGrpSpPr>
        <p:grpSpPr bwMode="auto">
          <a:xfrm>
            <a:off x="5027535" y="2586821"/>
            <a:ext cx="1033995" cy="251020"/>
            <a:chOff x="3515" y="1991"/>
            <a:chExt cx="981" cy="258"/>
          </a:xfrm>
          <a:solidFill>
            <a:srgbClr val="66FF66"/>
          </a:solidFill>
        </p:grpSpPr>
        <p:grpSp>
          <p:nvGrpSpPr>
            <p:cNvPr id="127" name="Group 116"/>
            <p:cNvGrpSpPr/>
            <p:nvPr/>
          </p:nvGrpSpPr>
          <p:grpSpPr bwMode="auto">
            <a:xfrm flipH="1">
              <a:off x="3515" y="1991"/>
              <a:ext cx="927" cy="197"/>
              <a:chOff x="1491" y="212"/>
              <a:chExt cx="853" cy="240"/>
            </a:xfrm>
            <a:grpFill/>
          </p:grpSpPr>
          <p:sp>
            <p:nvSpPr>
              <p:cNvPr id="129" name="AutoShape 117"/>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30" name="Rectangle 118"/>
              <p:cNvSpPr>
                <a:spLocks noChangeArrowheads="1"/>
              </p:cNvSpPr>
              <p:nvPr/>
            </p:nvSpPr>
            <p:spPr bwMode="auto">
              <a:xfrm>
                <a:off x="1491" y="212"/>
                <a:ext cx="632" cy="240"/>
              </a:xfrm>
              <a:prstGeom prst="rect">
                <a:avLst/>
              </a:prstGeom>
              <a:grp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grpSp>
        <p:sp>
          <p:nvSpPr>
            <p:cNvPr id="128" name="Text Box 119"/>
            <p:cNvSpPr txBox="1">
              <a:spLocks noChangeArrowheads="1"/>
            </p:cNvSpPr>
            <p:nvPr/>
          </p:nvSpPr>
          <p:spPr bwMode="auto">
            <a:xfrm>
              <a:off x="3761" y="2051"/>
              <a:ext cx="735" cy="19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1300" b="1" dirty="0">
                  <a:latin typeface="微软雅黑" panose="020B0503020204020204" pitchFamily="34" charset="-122"/>
                  <a:ea typeface="微软雅黑" panose="020B0503020204020204" pitchFamily="34" charset="-122"/>
                </a:rPr>
                <a:t>1  4  </a:t>
              </a:r>
              <a:r>
                <a:rPr kumimoji="1" lang="en-US" altLang="zh-CN" sz="1300" b="1" dirty="0">
                  <a:latin typeface="微软雅黑" panose="020B0503020204020204" pitchFamily="34" charset="-122"/>
                  <a:ea typeface="微软雅黑" panose="020B0503020204020204" pitchFamily="34" charset="-122"/>
                  <a:sym typeface="Symbol" panose="05050102010706020507" pitchFamily="18" charset="2"/>
                </a:rPr>
                <a:t>R</a:t>
              </a:r>
              <a:r>
                <a:rPr kumimoji="1" lang="en-US" altLang="zh-CN" sz="1300" b="1" baseline="-25000" dirty="0">
                  <a:latin typeface="微软雅黑" panose="020B0503020204020204" pitchFamily="34" charset="-122"/>
                  <a:ea typeface="微软雅黑" panose="020B0503020204020204" pitchFamily="34" charset="-122"/>
                  <a:sym typeface="Symbol" panose="05050102010706020507" pitchFamily="18" charset="2"/>
                </a:rPr>
                <a:t>1</a:t>
              </a:r>
            </a:p>
          </p:txBody>
        </p:sp>
      </p:grpSp>
      <p:grpSp>
        <p:nvGrpSpPr>
          <p:cNvPr id="131" name="Group 121"/>
          <p:cNvGrpSpPr/>
          <p:nvPr/>
        </p:nvGrpSpPr>
        <p:grpSpPr bwMode="auto">
          <a:xfrm>
            <a:off x="2972193" y="2839686"/>
            <a:ext cx="1002374" cy="231561"/>
            <a:chOff x="1565" y="2478"/>
            <a:chExt cx="951" cy="238"/>
          </a:xfrm>
          <a:solidFill>
            <a:srgbClr val="FFFF00"/>
          </a:solidFill>
        </p:grpSpPr>
        <p:grpSp>
          <p:nvGrpSpPr>
            <p:cNvPr id="132" name="Group 122"/>
            <p:cNvGrpSpPr/>
            <p:nvPr/>
          </p:nvGrpSpPr>
          <p:grpSpPr bwMode="auto">
            <a:xfrm>
              <a:off x="1589" y="2478"/>
              <a:ext cx="927" cy="197"/>
              <a:chOff x="1491" y="212"/>
              <a:chExt cx="853" cy="240"/>
            </a:xfrm>
            <a:grpFill/>
          </p:grpSpPr>
          <p:sp>
            <p:nvSpPr>
              <p:cNvPr id="134" name="AutoShape 123"/>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35" name="Rectangle 124"/>
              <p:cNvSpPr>
                <a:spLocks noChangeArrowheads="1"/>
              </p:cNvSpPr>
              <p:nvPr/>
            </p:nvSpPr>
            <p:spPr bwMode="auto">
              <a:xfrm>
                <a:off x="1491" y="212"/>
                <a:ext cx="632" cy="240"/>
              </a:xfrm>
              <a:prstGeom prst="rect">
                <a:avLst/>
              </a:prstGeom>
              <a:grp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grpSp>
        <p:sp>
          <p:nvSpPr>
            <p:cNvPr id="133" name="Text Box 125"/>
            <p:cNvSpPr txBox="1">
              <a:spLocks noChangeArrowheads="1"/>
            </p:cNvSpPr>
            <p:nvPr/>
          </p:nvSpPr>
          <p:spPr bwMode="auto">
            <a:xfrm>
              <a:off x="1565" y="2518"/>
              <a:ext cx="735" cy="19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1300" b="1" dirty="0">
                  <a:latin typeface="微软雅黑" panose="020B0503020204020204" pitchFamily="34" charset="-122"/>
                  <a:ea typeface="微软雅黑" panose="020B0503020204020204" pitchFamily="34" charset="-122"/>
                </a:rPr>
                <a:t>1  5  </a:t>
              </a:r>
              <a:r>
                <a:rPr kumimoji="1" lang="en-US" altLang="zh-CN" sz="1300" b="1" dirty="0">
                  <a:latin typeface="微软雅黑" panose="020B0503020204020204" pitchFamily="34" charset="-122"/>
                  <a:ea typeface="微软雅黑" panose="020B0503020204020204" pitchFamily="34" charset="-122"/>
                  <a:sym typeface="Symbol" panose="05050102010706020507" pitchFamily="18" charset="2"/>
                </a:rPr>
                <a:t>R</a:t>
              </a:r>
              <a:r>
                <a:rPr kumimoji="1" lang="en-US" altLang="zh-CN" sz="1300" b="1" baseline="-25000" dirty="0">
                  <a:latin typeface="微软雅黑" panose="020B0503020204020204" pitchFamily="34" charset="-122"/>
                  <a:ea typeface="微软雅黑" panose="020B0503020204020204" pitchFamily="34" charset="-122"/>
                  <a:sym typeface="Symbol" panose="05050102010706020507" pitchFamily="18" charset="2"/>
                </a:rPr>
                <a:t>2</a:t>
              </a:r>
            </a:p>
          </p:txBody>
        </p:sp>
      </p:grpSp>
      <p:grpSp>
        <p:nvGrpSpPr>
          <p:cNvPr id="137" name="Group 121"/>
          <p:cNvGrpSpPr/>
          <p:nvPr/>
        </p:nvGrpSpPr>
        <p:grpSpPr bwMode="auto">
          <a:xfrm>
            <a:off x="2930033" y="3389799"/>
            <a:ext cx="1044534" cy="222804"/>
            <a:chOff x="1525" y="2478"/>
            <a:chExt cx="991" cy="229"/>
          </a:xfrm>
          <a:solidFill>
            <a:srgbClr val="FFFF00"/>
          </a:solidFill>
        </p:grpSpPr>
        <p:grpSp>
          <p:nvGrpSpPr>
            <p:cNvPr id="138" name="Group 122"/>
            <p:cNvGrpSpPr/>
            <p:nvPr/>
          </p:nvGrpSpPr>
          <p:grpSpPr bwMode="auto">
            <a:xfrm>
              <a:off x="1589" y="2478"/>
              <a:ext cx="927" cy="197"/>
              <a:chOff x="1491" y="212"/>
              <a:chExt cx="853" cy="240"/>
            </a:xfrm>
            <a:grpFill/>
          </p:grpSpPr>
          <p:sp>
            <p:nvSpPr>
              <p:cNvPr id="140" name="AutoShape 123"/>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41" name="Rectangle 124"/>
              <p:cNvSpPr>
                <a:spLocks noChangeArrowheads="1"/>
              </p:cNvSpPr>
              <p:nvPr/>
            </p:nvSpPr>
            <p:spPr bwMode="auto">
              <a:xfrm>
                <a:off x="1491" y="212"/>
                <a:ext cx="632" cy="240"/>
              </a:xfrm>
              <a:prstGeom prst="rect">
                <a:avLst/>
              </a:prstGeom>
              <a:grp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grpSp>
        <p:sp>
          <p:nvSpPr>
            <p:cNvPr id="139" name="Text Box 125"/>
            <p:cNvSpPr txBox="1">
              <a:spLocks noChangeArrowheads="1"/>
            </p:cNvSpPr>
            <p:nvPr/>
          </p:nvSpPr>
          <p:spPr bwMode="auto">
            <a:xfrm>
              <a:off x="1525" y="2509"/>
              <a:ext cx="832" cy="19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1300" b="1" dirty="0">
                  <a:latin typeface="微软雅黑" panose="020B0503020204020204" pitchFamily="34" charset="-122"/>
                  <a:ea typeface="微软雅黑" panose="020B0503020204020204" pitchFamily="34" charset="-122"/>
                </a:rPr>
                <a:t>1  16  </a:t>
              </a:r>
              <a:r>
                <a:rPr kumimoji="1" lang="en-US" altLang="zh-CN" sz="1300" b="1" dirty="0">
                  <a:latin typeface="微软雅黑" panose="020B0503020204020204" pitchFamily="34" charset="-122"/>
                  <a:ea typeface="微软雅黑" panose="020B0503020204020204" pitchFamily="34" charset="-122"/>
                  <a:sym typeface="Symbol" panose="05050102010706020507" pitchFamily="18" charset="2"/>
                </a:rPr>
                <a:t>R</a:t>
              </a:r>
              <a:r>
                <a:rPr kumimoji="1" lang="en-US" altLang="zh-CN" sz="1300" b="1" baseline="-25000" dirty="0">
                  <a:latin typeface="微软雅黑" panose="020B0503020204020204" pitchFamily="34" charset="-122"/>
                  <a:ea typeface="微软雅黑" panose="020B0503020204020204" pitchFamily="34" charset="-122"/>
                  <a:sym typeface="Symbol" panose="05050102010706020507" pitchFamily="18" charset="2"/>
                </a:rPr>
                <a:t>2</a:t>
              </a:r>
            </a:p>
          </p:txBody>
        </p:sp>
      </p:grpSp>
      <p:grpSp>
        <p:nvGrpSpPr>
          <p:cNvPr id="142" name="Group 115"/>
          <p:cNvGrpSpPr/>
          <p:nvPr/>
        </p:nvGrpSpPr>
        <p:grpSpPr bwMode="auto">
          <a:xfrm>
            <a:off x="5027543" y="3389801"/>
            <a:ext cx="1068779" cy="224750"/>
            <a:chOff x="3515" y="1991"/>
            <a:chExt cx="1014" cy="231"/>
          </a:xfrm>
          <a:solidFill>
            <a:srgbClr val="66FF66"/>
          </a:solidFill>
        </p:grpSpPr>
        <p:grpSp>
          <p:nvGrpSpPr>
            <p:cNvPr id="143" name="Group 116"/>
            <p:cNvGrpSpPr/>
            <p:nvPr/>
          </p:nvGrpSpPr>
          <p:grpSpPr bwMode="auto">
            <a:xfrm flipH="1">
              <a:off x="3515" y="1991"/>
              <a:ext cx="927" cy="197"/>
              <a:chOff x="1491" y="212"/>
              <a:chExt cx="853" cy="240"/>
            </a:xfrm>
            <a:grpFill/>
          </p:grpSpPr>
          <p:sp>
            <p:nvSpPr>
              <p:cNvPr id="145" name="AutoShape 117"/>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46" name="Rectangle 118"/>
              <p:cNvSpPr>
                <a:spLocks noChangeArrowheads="1"/>
              </p:cNvSpPr>
              <p:nvPr/>
            </p:nvSpPr>
            <p:spPr bwMode="auto">
              <a:xfrm>
                <a:off x="1491" y="212"/>
                <a:ext cx="632" cy="240"/>
              </a:xfrm>
              <a:prstGeom prst="rect">
                <a:avLst/>
              </a:prstGeom>
              <a:grp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grpSp>
        <p:sp>
          <p:nvSpPr>
            <p:cNvPr id="144" name="Text Box 119"/>
            <p:cNvSpPr txBox="1">
              <a:spLocks noChangeArrowheads="1"/>
            </p:cNvSpPr>
            <p:nvPr/>
          </p:nvSpPr>
          <p:spPr bwMode="auto">
            <a:xfrm>
              <a:off x="3697" y="2024"/>
              <a:ext cx="832" cy="19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1300" b="1" dirty="0">
                  <a:latin typeface="微软雅黑" panose="020B0503020204020204" pitchFamily="34" charset="-122"/>
                  <a:ea typeface="微软雅黑" panose="020B0503020204020204" pitchFamily="34" charset="-122"/>
                </a:rPr>
                <a:t>1  16  </a:t>
              </a:r>
              <a:r>
                <a:rPr kumimoji="1" lang="en-US" altLang="zh-CN" sz="1300" b="1" dirty="0">
                  <a:latin typeface="微软雅黑" panose="020B0503020204020204" pitchFamily="34" charset="-122"/>
                  <a:ea typeface="微软雅黑" panose="020B0503020204020204" pitchFamily="34" charset="-122"/>
                  <a:sym typeface="Symbol" panose="05050102010706020507" pitchFamily="18" charset="2"/>
                </a:rPr>
                <a:t>R</a:t>
              </a:r>
              <a:r>
                <a:rPr kumimoji="1" lang="en-US" altLang="zh-CN" sz="1300" b="1" baseline="-25000" dirty="0">
                  <a:latin typeface="微软雅黑" panose="020B0503020204020204" pitchFamily="34" charset="-122"/>
                  <a:ea typeface="微软雅黑" panose="020B0503020204020204" pitchFamily="34" charset="-122"/>
                  <a:sym typeface="Symbol" panose="05050102010706020507" pitchFamily="18" charset="2"/>
                </a:rPr>
                <a:t>1</a:t>
              </a:r>
            </a:p>
          </p:txBody>
        </p:sp>
      </p:grpSp>
      <p:sp>
        <p:nvSpPr>
          <p:cNvPr id="147" name="Text Box 105"/>
          <p:cNvSpPr txBox="1">
            <a:spLocks noChangeArrowheads="1"/>
          </p:cNvSpPr>
          <p:nvPr/>
        </p:nvSpPr>
        <p:spPr bwMode="auto">
          <a:xfrm rot="5400000">
            <a:off x="5545373" y="3055316"/>
            <a:ext cx="3481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latin typeface="+mn-lt"/>
                <a:ea typeface="黑体" panose="02010609060101010101" pitchFamily="2" charset="-122"/>
              </a:rPr>
              <a:t>…</a:t>
            </a:r>
          </a:p>
        </p:txBody>
      </p:sp>
      <p:sp>
        <p:nvSpPr>
          <p:cNvPr id="148" name="Text Box 142"/>
          <p:cNvSpPr txBox="1">
            <a:spLocks noChangeArrowheads="1"/>
          </p:cNvSpPr>
          <p:nvPr/>
        </p:nvSpPr>
        <p:spPr bwMode="auto">
          <a:xfrm rot="5400000">
            <a:off x="3303952" y="3055316"/>
            <a:ext cx="3481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latin typeface="+mn-lt"/>
                <a:ea typeface="黑体" panose="02010609060101010101" pitchFamily="2" charset="-122"/>
              </a:rPr>
              <a:t>…</a:t>
            </a:r>
          </a:p>
        </p:txBody>
      </p:sp>
      <p:grpSp>
        <p:nvGrpSpPr>
          <p:cNvPr id="205" name="组合 204"/>
          <p:cNvGrpSpPr/>
          <p:nvPr/>
        </p:nvGrpSpPr>
        <p:grpSpPr>
          <a:xfrm>
            <a:off x="1486022" y="619952"/>
            <a:ext cx="5741255" cy="892552"/>
            <a:chOff x="1486022" y="768154"/>
            <a:chExt cx="5741255" cy="892552"/>
          </a:xfrm>
        </p:grpSpPr>
        <p:sp>
          <p:nvSpPr>
            <p:cNvPr id="149" name="Line 2"/>
            <p:cNvSpPr>
              <a:spLocks noChangeShapeType="1"/>
            </p:cNvSpPr>
            <p:nvPr/>
          </p:nvSpPr>
          <p:spPr bwMode="auto">
            <a:xfrm>
              <a:off x="2416723" y="1233220"/>
              <a:ext cx="429724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pic>
          <p:nvPicPr>
            <p:cNvPr id="150" name="Picture 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7028" y="1137872"/>
              <a:ext cx="483796" cy="20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51" name="Text Box 4"/>
            <p:cNvSpPr txBox="1">
              <a:spLocks noChangeArrowheads="1"/>
            </p:cNvSpPr>
            <p:nvPr/>
          </p:nvSpPr>
          <p:spPr bwMode="auto">
            <a:xfrm>
              <a:off x="5578787" y="1290624"/>
              <a:ext cx="370614"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00" b="1">
                  <a:latin typeface="微软雅黑" panose="020B0503020204020204" pitchFamily="34" charset="-122"/>
                  <a:ea typeface="微软雅黑" panose="020B0503020204020204" pitchFamily="34" charset="-122"/>
                </a:rPr>
                <a:t>R</a:t>
              </a:r>
              <a:r>
                <a:rPr kumimoji="1" lang="en-US" altLang="zh-CN" sz="1300" b="1" baseline="-25000">
                  <a:latin typeface="微软雅黑" panose="020B0503020204020204" pitchFamily="34" charset="-122"/>
                  <a:ea typeface="微软雅黑" panose="020B0503020204020204" pitchFamily="34" charset="-122"/>
                </a:rPr>
                <a:t>2</a:t>
              </a:r>
              <a:endParaRPr kumimoji="1" lang="en-US" altLang="zh-CN" sz="1300" b="1">
                <a:latin typeface="微软雅黑" panose="020B0503020204020204" pitchFamily="34" charset="-122"/>
                <a:ea typeface="微软雅黑" panose="020B0503020204020204" pitchFamily="34" charset="-122"/>
              </a:endParaRPr>
            </a:p>
          </p:txBody>
        </p:sp>
        <p:sp>
          <p:nvSpPr>
            <p:cNvPr id="152" name="Text Box 5"/>
            <p:cNvSpPr txBox="1">
              <a:spLocks noChangeArrowheads="1"/>
            </p:cNvSpPr>
            <p:nvPr/>
          </p:nvSpPr>
          <p:spPr bwMode="auto">
            <a:xfrm>
              <a:off x="3190375" y="1290624"/>
              <a:ext cx="370614"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300" b="1">
                  <a:latin typeface="微软雅黑" panose="020B0503020204020204" pitchFamily="34" charset="-122"/>
                  <a:ea typeface="微软雅黑" panose="020B0503020204020204" pitchFamily="34" charset="-122"/>
                </a:rPr>
                <a:t>R</a:t>
              </a:r>
              <a:r>
                <a:rPr kumimoji="1" lang="en-US" altLang="zh-CN" sz="1300" b="1" baseline="-25000">
                  <a:latin typeface="微软雅黑" panose="020B0503020204020204" pitchFamily="34" charset="-122"/>
                  <a:ea typeface="微软雅黑" panose="020B0503020204020204" pitchFamily="34" charset="-122"/>
                </a:rPr>
                <a:t>1</a:t>
              </a:r>
              <a:endParaRPr kumimoji="1" lang="en-US" altLang="zh-CN" sz="1300" b="1">
                <a:latin typeface="微软雅黑" panose="020B0503020204020204" pitchFamily="34" charset="-122"/>
                <a:ea typeface="微软雅黑" panose="020B0503020204020204" pitchFamily="34" charset="-122"/>
              </a:endParaRPr>
            </a:p>
          </p:txBody>
        </p:sp>
        <p:pic>
          <p:nvPicPr>
            <p:cNvPr id="153" name="Picture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34387" y="1137872"/>
              <a:ext cx="484850" cy="20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54" name="Group 7"/>
            <p:cNvGrpSpPr/>
            <p:nvPr/>
          </p:nvGrpSpPr>
          <p:grpSpPr bwMode="auto">
            <a:xfrm>
              <a:off x="1793796" y="968580"/>
              <a:ext cx="783138" cy="526362"/>
              <a:chOff x="4830" y="1752"/>
              <a:chExt cx="667" cy="477"/>
            </a:xfrm>
            <a:solidFill>
              <a:srgbClr val="00FFFF"/>
            </a:solidFill>
          </p:grpSpPr>
          <p:grpSp>
            <p:nvGrpSpPr>
              <p:cNvPr id="155" name="Group 8"/>
              <p:cNvGrpSpPr/>
              <p:nvPr/>
            </p:nvGrpSpPr>
            <p:grpSpPr bwMode="auto">
              <a:xfrm>
                <a:off x="4830" y="1752"/>
                <a:ext cx="667" cy="477"/>
                <a:chOff x="2949" y="196"/>
                <a:chExt cx="941" cy="598"/>
              </a:xfrm>
              <a:grpFill/>
            </p:grpSpPr>
            <p:sp>
              <p:nvSpPr>
                <p:cNvPr id="157" name="Oval 9"/>
                <p:cNvSpPr>
                  <a:spLocks noChangeArrowheads="1"/>
                </p:cNvSpPr>
                <p:nvPr/>
              </p:nvSpPr>
              <p:spPr bwMode="auto">
                <a:xfrm>
                  <a:off x="3168" y="196"/>
                  <a:ext cx="407" cy="162"/>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58" name="Oval 10"/>
                <p:cNvSpPr>
                  <a:spLocks noChangeArrowheads="1"/>
                </p:cNvSpPr>
                <p:nvPr/>
              </p:nvSpPr>
              <p:spPr bwMode="auto">
                <a:xfrm rot="900000">
                  <a:off x="3512" y="252"/>
                  <a:ext cx="275" cy="131"/>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59" name="Oval 11"/>
                <p:cNvSpPr>
                  <a:spLocks noChangeArrowheads="1"/>
                </p:cNvSpPr>
                <p:nvPr/>
              </p:nvSpPr>
              <p:spPr bwMode="auto">
                <a:xfrm rot="1500000">
                  <a:off x="3650" y="385"/>
                  <a:ext cx="240" cy="153"/>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60" name="Oval 12"/>
                <p:cNvSpPr>
                  <a:spLocks noChangeArrowheads="1"/>
                </p:cNvSpPr>
                <p:nvPr/>
              </p:nvSpPr>
              <p:spPr bwMode="auto">
                <a:xfrm rot="20040000">
                  <a:off x="3573" y="537"/>
                  <a:ext cx="291" cy="18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61" name="Oval 13"/>
                <p:cNvSpPr>
                  <a:spLocks noChangeArrowheads="1"/>
                </p:cNvSpPr>
                <p:nvPr/>
              </p:nvSpPr>
              <p:spPr bwMode="auto">
                <a:xfrm>
                  <a:off x="3216" y="555"/>
                  <a:ext cx="471" cy="23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62" name="Oval 14"/>
                <p:cNvSpPr>
                  <a:spLocks noChangeArrowheads="1"/>
                </p:cNvSpPr>
                <p:nvPr/>
              </p:nvSpPr>
              <p:spPr bwMode="auto">
                <a:xfrm rot="1080000">
                  <a:off x="3023" y="555"/>
                  <a:ext cx="26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63" name="Oval 15"/>
                <p:cNvSpPr>
                  <a:spLocks noChangeArrowheads="1"/>
                </p:cNvSpPr>
                <p:nvPr/>
              </p:nvSpPr>
              <p:spPr bwMode="auto">
                <a:xfrm>
                  <a:off x="2949" y="432"/>
                  <a:ext cx="217"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64" name="Oval 16"/>
                <p:cNvSpPr>
                  <a:spLocks noChangeArrowheads="1"/>
                </p:cNvSpPr>
                <p:nvPr/>
              </p:nvSpPr>
              <p:spPr bwMode="auto">
                <a:xfrm rot="19740000">
                  <a:off x="2984" y="310"/>
                  <a:ext cx="29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65" name="Freeform 17"/>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166" name="Freeform 18"/>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167" name="Freeform 19"/>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grpSp>
          <p:sp>
            <p:nvSpPr>
              <p:cNvPr id="156" name="Text Box 20"/>
              <p:cNvSpPr txBox="1">
                <a:spLocks noChangeArrowheads="1"/>
              </p:cNvSpPr>
              <p:nvPr/>
            </p:nvSpPr>
            <p:spPr bwMode="auto">
              <a:xfrm>
                <a:off x="4967" y="1856"/>
                <a:ext cx="429" cy="26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a:latin typeface="微软雅黑" panose="020B0503020204020204" pitchFamily="34" charset="-122"/>
                    <a:ea typeface="微软雅黑" panose="020B0503020204020204" pitchFamily="34" charset="-122"/>
                  </a:rPr>
                  <a:t>网 </a:t>
                </a:r>
                <a:r>
                  <a:rPr kumimoji="1" lang="en-US" altLang="zh-CN" sz="1300" b="1">
                    <a:latin typeface="微软雅黑" panose="020B0503020204020204" pitchFamily="34" charset="-122"/>
                    <a:ea typeface="微软雅黑" panose="020B0503020204020204" pitchFamily="34" charset="-122"/>
                  </a:rPr>
                  <a:t>1</a:t>
                </a:r>
              </a:p>
            </p:txBody>
          </p:sp>
        </p:grpSp>
        <p:grpSp>
          <p:nvGrpSpPr>
            <p:cNvPr id="168" name="Group 21"/>
            <p:cNvGrpSpPr/>
            <p:nvPr/>
          </p:nvGrpSpPr>
          <p:grpSpPr bwMode="auto">
            <a:xfrm>
              <a:off x="6444139" y="968580"/>
              <a:ext cx="783138" cy="526362"/>
              <a:chOff x="4830" y="1752"/>
              <a:chExt cx="667" cy="477"/>
            </a:xfrm>
            <a:solidFill>
              <a:srgbClr val="00FFFF"/>
            </a:solidFill>
          </p:grpSpPr>
          <p:grpSp>
            <p:nvGrpSpPr>
              <p:cNvPr id="169" name="Group 22"/>
              <p:cNvGrpSpPr/>
              <p:nvPr/>
            </p:nvGrpSpPr>
            <p:grpSpPr bwMode="auto">
              <a:xfrm>
                <a:off x="4830" y="1752"/>
                <a:ext cx="667" cy="477"/>
                <a:chOff x="2949" y="196"/>
                <a:chExt cx="941" cy="598"/>
              </a:xfrm>
              <a:grpFill/>
            </p:grpSpPr>
            <p:sp>
              <p:nvSpPr>
                <p:cNvPr id="171" name="Oval 23"/>
                <p:cNvSpPr>
                  <a:spLocks noChangeArrowheads="1"/>
                </p:cNvSpPr>
                <p:nvPr/>
              </p:nvSpPr>
              <p:spPr bwMode="auto">
                <a:xfrm>
                  <a:off x="3168" y="196"/>
                  <a:ext cx="407" cy="162"/>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72" name="Oval 24"/>
                <p:cNvSpPr>
                  <a:spLocks noChangeArrowheads="1"/>
                </p:cNvSpPr>
                <p:nvPr/>
              </p:nvSpPr>
              <p:spPr bwMode="auto">
                <a:xfrm rot="900000">
                  <a:off x="3512" y="252"/>
                  <a:ext cx="275" cy="131"/>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73" name="Oval 25"/>
                <p:cNvSpPr>
                  <a:spLocks noChangeArrowheads="1"/>
                </p:cNvSpPr>
                <p:nvPr/>
              </p:nvSpPr>
              <p:spPr bwMode="auto">
                <a:xfrm rot="1500000">
                  <a:off x="3650" y="385"/>
                  <a:ext cx="240" cy="153"/>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74" name="Oval 26"/>
                <p:cNvSpPr>
                  <a:spLocks noChangeArrowheads="1"/>
                </p:cNvSpPr>
                <p:nvPr/>
              </p:nvSpPr>
              <p:spPr bwMode="auto">
                <a:xfrm rot="20040000">
                  <a:off x="3573" y="537"/>
                  <a:ext cx="291" cy="18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75" name="Oval 27"/>
                <p:cNvSpPr>
                  <a:spLocks noChangeArrowheads="1"/>
                </p:cNvSpPr>
                <p:nvPr/>
              </p:nvSpPr>
              <p:spPr bwMode="auto">
                <a:xfrm>
                  <a:off x="3216" y="555"/>
                  <a:ext cx="471" cy="23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76" name="Oval 28"/>
                <p:cNvSpPr>
                  <a:spLocks noChangeArrowheads="1"/>
                </p:cNvSpPr>
                <p:nvPr/>
              </p:nvSpPr>
              <p:spPr bwMode="auto">
                <a:xfrm rot="1080000">
                  <a:off x="3023" y="555"/>
                  <a:ext cx="26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77" name="Oval 29"/>
                <p:cNvSpPr>
                  <a:spLocks noChangeArrowheads="1"/>
                </p:cNvSpPr>
                <p:nvPr/>
              </p:nvSpPr>
              <p:spPr bwMode="auto">
                <a:xfrm>
                  <a:off x="2949" y="432"/>
                  <a:ext cx="217"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78" name="Oval 30"/>
                <p:cNvSpPr>
                  <a:spLocks noChangeArrowheads="1"/>
                </p:cNvSpPr>
                <p:nvPr/>
              </p:nvSpPr>
              <p:spPr bwMode="auto">
                <a:xfrm rot="19740000">
                  <a:off x="2984" y="310"/>
                  <a:ext cx="29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79" name="Freeform 31"/>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180" name="Freeform 32"/>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181" name="Freeform 33"/>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grpSp>
          <p:sp>
            <p:nvSpPr>
              <p:cNvPr id="170" name="Text Box 34"/>
              <p:cNvSpPr txBox="1">
                <a:spLocks noChangeArrowheads="1"/>
              </p:cNvSpPr>
              <p:nvPr/>
            </p:nvSpPr>
            <p:spPr bwMode="auto">
              <a:xfrm>
                <a:off x="4967" y="1856"/>
                <a:ext cx="429" cy="26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dirty="0">
                    <a:latin typeface="微软雅黑" panose="020B0503020204020204" pitchFamily="34" charset="-122"/>
                    <a:ea typeface="微软雅黑" panose="020B0503020204020204" pitchFamily="34" charset="-122"/>
                  </a:rPr>
                  <a:t>网 </a:t>
                </a:r>
                <a:r>
                  <a:rPr kumimoji="1" lang="en-US" altLang="zh-CN" sz="1300" b="1" dirty="0">
                    <a:latin typeface="微软雅黑" panose="020B0503020204020204" pitchFamily="34" charset="-122"/>
                    <a:ea typeface="微软雅黑" panose="020B0503020204020204" pitchFamily="34" charset="-122"/>
                  </a:rPr>
                  <a:t>3</a:t>
                </a:r>
              </a:p>
            </p:txBody>
          </p:sp>
        </p:grpSp>
        <p:grpSp>
          <p:nvGrpSpPr>
            <p:cNvPr id="182" name="Group 35"/>
            <p:cNvGrpSpPr/>
            <p:nvPr/>
          </p:nvGrpSpPr>
          <p:grpSpPr bwMode="auto">
            <a:xfrm>
              <a:off x="4099995" y="968580"/>
              <a:ext cx="783138" cy="526362"/>
              <a:chOff x="4830" y="1752"/>
              <a:chExt cx="667" cy="477"/>
            </a:xfrm>
            <a:solidFill>
              <a:srgbClr val="00FFFF"/>
            </a:solidFill>
          </p:grpSpPr>
          <p:grpSp>
            <p:nvGrpSpPr>
              <p:cNvPr id="183" name="Group 36"/>
              <p:cNvGrpSpPr/>
              <p:nvPr/>
            </p:nvGrpSpPr>
            <p:grpSpPr bwMode="auto">
              <a:xfrm>
                <a:off x="4830" y="1752"/>
                <a:ext cx="667" cy="477"/>
                <a:chOff x="2949" y="196"/>
                <a:chExt cx="941" cy="598"/>
              </a:xfrm>
              <a:grpFill/>
            </p:grpSpPr>
            <p:sp>
              <p:nvSpPr>
                <p:cNvPr id="185" name="Oval 37"/>
                <p:cNvSpPr>
                  <a:spLocks noChangeArrowheads="1"/>
                </p:cNvSpPr>
                <p:nvPr/>
              </p:nvSpPr>
              <p:spPr bwMode="auto">
                <a:xfrm>
                  <a:off x="3168" y="196"/>
                  <a:ext cx="407" cy="162"/>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86" name="Oval 38"/>
                <p:cNvSpPr>
                  <a:spLocks noChangeArrowheads="1"/>
                </p:cNvSpPr>
                <p:nvPr/>
              </p:nvSpPr>
              <p:spPr bwMode="auto">
                <a:xfrm rot="900000">
                  <a:off x="3512" y="252"/>
                  <a:ext cx="275" cy="131"/>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87" name="Oval 39"/>
                <p:cNvSpPr>
                  <a:spLocks noChangeArrowheads="1"/>
                </p:cNvSpPr>
                <p:nvPr/>
              </p:nvSpPr>
              <p:spPr bwMode="auto">
                <a:xfrm rot="1500000">
                  <a:off x="3650" y="385"/>
                  <a:ext cx="240" cy="153"/>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88" name="Oval 40"/>
                <p:cNvSpPr>
                  <a:spLocks noChangeArrowheads="1"/>
                </p:cNvSpPr>
                <p:nvPr/>
              </p:nvSpPr>
              <p:spPr bwMode="auto">
                <a:xfrm rot="20040000">
                  <a:off x="3573" y="537"/>
                  <a:ext cx="291" cy="18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89" name="Oval 41"/>
                <p:cNvSpPr>
                  <a:spLocks noChangeArrowheads="1"/>
                </p:cNvSpPr>
                <p:nvPr/>
              </p:nvSpPr>
              <p:spPr bwMode="auto">
                <a:xfrm>
                  <a:off x="3216" y="555"/>
                  <a:ext cx="471" cy="239"/>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90" name="Oval 42"/>
                <p:cNvSpPr>
                  <a:spLocks noChangeArrowheads="1"/>
                </p:cNvSpPr>
                <p:nvPr/>
              </p:nvSpPr>
              <p:spPr bwMode="auto">
                <a:xfrm rot="1080000">
                  <a:off x="3023" y="555"/>
                  <a:ext cx="26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91" name="Oval 43"/>
                <p:cNvSpPr>
                  <a:spLocks noChangeArrowheads="1"/>
                </p:cNvSpPr>
                <p:nvPr/>
              </p:nvSpPr>
              <p:spPr bwMode="auto">
                <a:xfrm>
                  <a:off x="2949" y="432"/>
                  <a:ext cx="217"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92" name="Oval 44"/>
                <p:cNvSpPr>
                  <a:spLocks noChangeArrowheads="1"/>
                </p:cNvSpPr>
                <p:nvPr/>
              </p:nvSpPr>
              <p:spPr bwMode="auto">
                <a:xfrm rot="19740000">
                  <a:off x="2984" y="310"/>
                  <a:ext cx="295" cy="156"/>
                </a:xfrm>
                <a:prstGeom prst="ellipse">
                  <a:avLst/>
                </a:prstGeom>
                <a:grp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93" name="Freeform 45"/>
                <p:cNvSpPr/>
                <p:nvPr/>
              </p:nvSpPr>
              <p:spPr bwMode="auto">
                <a:xfrm>
                  <a:off x="3051" y="300"/>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194" name="Freeform 46"/>
                <p:cNvSpPr/>
                <p:nvPr/>
              </p:nvSpPr>
              <p:spPr bwMode="auto">
                <a:xfrm>
                  <a:off x="3193" y="270"/>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sp>
              <p:nvSpPr>
                <p:cNvPr id="195" name="Freeform 47"/>
                <p:cNvSpPr/>
                <p:nvPr/>
              </p:nvSpPr>
              <p:spPr bwMode="auto">
                <a:xfrm>
                  <a:off x="3469" y="239"/>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grp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latin typeface="微软雅黑" panose="020B0503020204020204" pitchFamily="34" charset="-122"/>
                    <a:ea typeface="微软雅黑" panose="020B0503020204020204" pitchFamily="34" charset="-122"/>
                  </a:endParaRPr>
                </a:p>
              </p:txBody>
            </p:sp>
          </p:grpSp>
          <p:sp>
            <p:nvSpPr>
              <p:cNvPr id="184" name="Text Box 48"/>
              <p:cNvSpPr txBox="1">
                <a:spLocks noChangeArrowheads="1"/>
              </p:cNvSpPr>
              <p:nvPr/>
            </p:nvSpPr>
            <p:spPr bwMode="auto">
              <a:xfrm>
                <a:off x="4967" y="1856"/>
                <a:ext cx="429" cy="265"/>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a:latin typeface="微软雅黑" panose="020B0503020204020204" pitchFamily="34" charset="-122"/>
                    <a:ea typeface="微软雅黑" panose="020B0503020204020204" pitchFamily="34" charset="-122"/>
                  </a:rPr>
                  <a:t>网 </a:t>
                </a:r>
                <a:r>
                  <a:rPr kumimoji="1" lang="en-US" altLang="zh-CN" sz="1300" b="1">
                    <a:latin typeface="微软雅黑" panose="020B0503020204020204" pitchFamily="34" charset="-122"/>
                    <a:ea typeface="微软雅黑" panose="020B0503020204020204" pitchFamily="34" charset="-122"/>
                  </a:rPr>
                  <a:t>2</a:t>
                </a:r>
              </a:p>
            </p:txBody>
          </p:sp>
        </p:grpSp>
        <p:sp>
          <p:nvSpPr>
            <p:cNvPr id="196" name="Text Box 101"/>
            <p:cNvSpPr txBox="1">
              <a:spLocks noChangeArrowheads="1"/>
            </p:cNvSpPr>
            <p:nvPr/>
          </p:nvSpPr>
          <p:spPr bwMode="auto">
            <a:xfrm>
              <a:off x="1486022" y="768154"/>
              <a:ext cx="35137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300" b="1" dirty="0">
                  <a:solidFill>
                    <a:srgbClr val="CC00CC"/>
                  </a:solidFill>
                  <a:latin typeface="微软雅黑" panose="020B0503020204020204" pitchFamily="34" charset="-122"/>
                  <a:ea typeface="微软雅黑" panose="020B0503020204020204" pitchFamily="34" charset="-122"/>
                </a:rPr>
                <a:t>正</a:t>
              </a:r>
            </a:p>
            <a:p>
              <a:r>
                <a:rPr kumimoji="1" lang="zh-CN" altLang="en-US" sz="1300" b="1" dirty="0">
                  <a:solidFill>
                    <a:srgbClr val="CC00CC"/>
                  </a:solidFill>
                  <a:latin typeface="微软雅黑" panose="020B0503020204020204" pitchFamily="34" charset="-122"/>
                  <a:ea typeface="微软雅黑" panose="020B0503020204020204" pitchFamily="34" charset="-122"/>
                </a:rPr>
                <a:t>常</a:t>
              </a:r>
            </a:p>
            <a:p>
              <a:r>
                <a:rPr kumimoji="1" lang="zh-CN" altLang="en-US" sz="1300" b="1" dirty="0">
                  <a:solidFill>
                    <a:srgbClr val="CC00CC"/>
                  </a:solidFill>
                  <a:latin typeface="微软雅黑" panose="020B0503020204020204" pitchFamily="34" charset="-122"/>
                  <a:ea typeface="微软雅黑" panose="020B0503020204020204" pitchFamily="34" charset="-122"/>
                </a:rPr>
                <a:t>情</a:t>
              </a:r>
            </a:p>
            <a:p>
              <a:r>
                <a:rPr kumimoji="1" lang="zh-CN" altLang="en-US" sz="1300" b="1" dirty="0">
                  <a:solidFill>
                    <a:srgbClr val="CC00CC"/>
                  </a:solidFill>
                  <a:latin typeface="微软雅黑" panose="020B0503020204020204" pitchFamily="34" charset="-122"/>
                  <a:ea typeface="微软雅黑" panose="020B0503020204020204" pitchFamily="34" charset="-122"/>
                </a:rPr>
                <a:t>况</a:t>
              </a:r>
            </a:p>
          </p:txBody>
        </p:sp>
        <p:grpSp>
          <p:nvGrpSpPr>
            <p:cNvPr id="197" name="Group 102"/>
            <p:cNvGrpSpPr/>
            <p:nvPr/>
          </p:nvGrpSpPr>
          <p:grpSpPr bwMode="auto">
            <a:xfrm>
              <a:off x="2816198" y="886853"/>
              <a:ext cx="977077" cy="191669"/>
              <a:chOff x="1491" y="212"/>
              <a:chExt cx="853" cy="240"/>
            </a:xfrm>
            <a:solidFill>
              <a:srgbClr val="FFFF00"/>
            </a:solidFill>
          </p:grpSpPr>
          <p:sp>
            <p:nvSpPr>
              <p:cNvPr id="198" name="AutoShape 103"/>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199" name="Rectangle 104"/>
              <p:cNvSpPr>
                <a:spLocks noChangeArrowheads="1"/>
              </p:cNvSpPr>
              <p:nvPr/>
            </p:nvSpPr>
            <p:spPr bwMode="auto">
              <a:xfrm>
                <a:off x="1491" y="212"/>
                <a:ext cx="632" cy="240"/>
              </a:xfrm>
              <a:prstGeom prst="rect">
                <a:avLst/>
              </a:prstGeom>
              <a:grp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grpSp>
        <p:sp>
          <p:nvSpPr>
            <p:cNvPr id="200" name="Text Box 105"/>
            <p:cNvSpPr txBox="1">
              <a:spLocks noChangeArrowheads="1"/>
            </p:cNvSpPr>
            <p:nvPr/>
          </p:nvSpPr>
          <p:spPr bwMode="auto">
            <a:xfrm>
              <a:off x="2828846" y="932581"/>
              <a:ext cx="679994" cy="20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50000"/>
                </a:lnSpc>
              </a:pPr>
              <a:r>
                <a:rPr kumimoji="1" lang="en-US" altLang="zh-CN" sz="1300" b="1">
                  <a:latin typeface="微软雅黑" panose="020B0503020204020204" pitchFamily="34" charset="-122"/>
                  <a:ea typeface="微软雅黑" panose="020B0503020204020204" pitchFamily="34" charset="-122"/>
                </a:rPr>
                <a:t>1  1  </a:t>
              </a:r>
              <a:r>
                <a:rPr kumimoji="1" lang="en-US" altLang="zh-CN" sz="1300" b="1">
                  <a:latin typeface="微软雅黑" panose="020B0503020204020204" pitchFamily="34" charset="-122"/>
                  <a:ea typeface="微软雅黑" panose="020B0503020204020204" pitchFamily="34" charset="-122"/>
                  <a:sym typeface="Symbol" panose="05050102010706020507" pitchFamily="18" charset="2"/>
                </a:rPr>
                <a:t></a:t>
              </a:r>
              <a:endParaRPr kumimoji="1" lang="en-US" altLang="zh-CN" sz="1300" b="1" baseline="-25000">
                <a:latin typeface="微软雅黑" panose="020B0503020204020204" pitchFamily="34" charset="-122"/>
                <a:ea typeface="微软雅黑" panose="020B0503020204020204" pitchFamily="34" charset="-122"/>
                <a:sym typeface="Symbol" panose="05050102010706020507" pitchFamily="18" charset="2"/>
              </a:endParaRPr>
            </a:p>
          </p:txBody>
        </p:sp>
        <p:grpSp>
          <p:nvGrpSpPr>
            <p:cNvPr id="201" name="Group 111"/>
            <p:cNvGrpSpPr/>
            <p:nvPr/>
          </p:nvGrpSpPr>
          <p:grpSpPr bwMode="auto">
            <a:xfrm flipH="1">
              <a:off x="5027534" y="900474"/>
              <a:ext cx="977077" cy="191669"/>
              <a:chOff x="1491" y="212"/>
              <a:chExt cx="853" cy="240"/>
            </a:xfrm>
            <a:solidFill>
              <a:srgbClr val="66FF66"/>
            </a:solidFill>
          </p:grpSpPr>
          <p:sp>
            <p:nvSpPr>
              <p:cNvPr id="202" name="AutoShape 112"/>
              <p:cNvSpPr>
                <a:spLocks noChangeArrowheads="1"/>
              </p:cNvSpPr>
              <p:nvPr/>
            </p:nvSpPr>
            <p:spPr bwMode="auto">
              <a:xfrm>
                <a:off x="2089" y="271"/>
                <a:ext cx="255" cy="122"/>
              </a:xfrm>
              <a:prstGeom prst="rightArrow">
                <a:avLst>
                  <a:gd name="adj1" fmla="val 50000"/>
                  <a:gd name="adj2" fmla="val 52254"/>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sp>
            <p:nvSpPr>
              <p:cNvPr id="203" name="Rectangle 113"/>
              <p:cNvSpPr>
                <a:spLocks noChangeArrowheads="1"/>
              </p:cNvSpPr>
              <p:nvPr/>
            </p:nvSpPr>
            <p:spPr bwMode="auto">
              <a:xfrm>
                <a:off x="1491" y="212"/>
                <a:ext cx="632" cy="240"/>
              </a:xfrm>
              <a:prstGeom prst="rect">
                <a:avLst/>
              </a:prstGeom>
              <a:grpFill/>
              <a:ln w="9525">
                <a:solidFill>
                  <a:schemeClr val="tx1"/>
                </a:solidFill>
                <a:miter lim="800000"/>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wrap="none" anchor="ctr"/>
              <a:lstStyle/>
              <a:p>
                <a:endParaRPr lang="zh-CN" altLang="en-US" sz="1300" b="1">
                  <a:latin typeface="微软雅黑" panose="020B0503020204020204" pitchFamily="34" charset="-122"/>
                  <a:ea typeface="微软雅黑" panose="020B0503020204020204" pitchFamily="34" charset="-122"/>
                </a:endParaRPr>
              </a:p>
            </p:txBody>
          </p:sp>
        </p:grpSp>
        <p:sp>
          <p:nvSpPr>
            <p:cNvPr id="204" name="Text Box 114"/>
            <p:cNvSpPr txBox="1">
              <a:spLocks noChangeArrowheads="1"/>
            </p:cNvSpPr>
            <p:nvPr/>
          </p:nvSpPr>
          <p:spPr bwMode="auto">
            <a:xfrm>
              <a:off x="5286823" y="958851"/>
              <a:ext cx="774571" cy="206980"/>
            </a:xfrm>
            <a:prstGeom prst="rect">
              <a:avLst/>
            </a:prstGeom>
            <a:noFill/>
            <a:ln>
              <a:noFill/>
            </a:ln>
            <a:effectLst/>
          </p:spPr>
          <p:txBody>
            <a:bodyPr wrap="none">
              <a:spAutoFit/>
            </a:bodyPr>
            <a:lstStyle/>
            <a:p>
              <a:pPr>
                <a:lnSpc>
                  <a:spcPct val="50000"/>
                </a:lnSpc>
              </a:pPr>
              <a:r>
                <a:rPr kumimoji="1" lang="en-US" altLang="zh-CN" sz="1300" b="1" dirty="0">
                  <a:latin typeface="微软雅黑" panose="020B0503020204020204" pitchFamily="34" charset="-122"/>
                  <a:ea typeface="微软雅黑" panose="020B0503020204020204" pitchFamily="34" charset="-122"/>
                </a:rPr>
                <a:t>1  2  </a:t>
              </a:r>
              <a:r>
                <a:rPr kumimoji="1" lang="en-US" altLang="zh-CN" sz="1300" b="1" dirty="0">
                  <a:latin typeface="微软雅黑" panose="020B0503020204020204" pitchFamily="34" charset="-122"/>
                  <a:ea typeface="微软雅黑" panose="020B0503020204020204" pitchFamily="34" charset="-122"/>
                  <a:sym typeface="Symbol" panose="05050102010706020507" pitchFamily="18" charset="2"/>
                </a:rPr>
                <a:t>R</a:t>
              </a:r>
              <a:r>
                <a:rPr kumimoji="1" lang="en-US" altLang="zh-CN" sz="1300" b="1" baseline="-25000" dirty="0">
                  <a:latin typeface="微软雅黑" panose="020B0503020204020204" pitchFamily="34" charset="-122"/>
                  <a:ea typeface="微软雅黑" panose="020B0503020204020204" pitchFamily="34" charset="-122"/>
                  <a:sym typeface="Symbol" panose="05050102010706020507" pitchFamily="18" charset="2"/>
                </a:rPr>
                <a:t>1</a:t>
              </a:r>
            </a:p>
          </p:txBody>
        </p:sp>
      </p:grpSp>
      <p:sp>
        <p:nvSpPr>
          <p:cNvPr id="136" name="Text Box 155"/>
          <p:cNvSpPr txBox="1">
            <a:spLocks noChangeArrowheads="1"/>
          </p:cNvSpPr>
          <p:nvPr/>
        </p:nvSpPr>
        <p:spPr bwMode="auto">
          <a:xfrm>
            <a:off x="1288036" y="750951"/>
            <a:ext cx="6593695" cy="634020"/>
          </a:xfrm>
          <a:prstGeom prst="rect">
            <a:avLst/>
          </a:prstGeom>
          <a:solidFill>
            <a:srgbClr val="0000FF"/>
          </a:solidFill>
          <a:ln w="9525">
            <a:noFill/>
            <a:miter lim="800000"/>
          </a:ln>
          <a:effectLst/>
        </p:spPr>
        <p:txBody>
          <a:bodyPr wrap="square">
            <a:spAutoFit/>
          </a:bodyPr>
          <a:lstStyle/>
          <a:p>
            <a:pPr algn="ctr">
              <a:lnSpc>
                <a:spcPct val="110000"/>
              </a:lnSpc>
            </a:pPr>
            <a:r>
              <a:rPr lang="zh-CN" altLang="en-US" sz="1600" b="1" dirty="0">
                <a:solidFill>
                  <a:schemeClr val="bg1"/>
                </a:solidFill>
                <a:latin typeface="微软雅黑" panose="020B0503020204020204" pitchFamily="34" charset="-122"/>
                <a:ea typeface="微软雅黑" panose="020B0503020204020204" pitchFamily="34" charset="-122"/>
              </a:rPr>
              <a:t>这就是好消息传播得快，而坏消息传播得慢。网络出故障的传播时间往往需要较长的时间</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例如数分钟</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。这是 </a:t>
            </a:r>
            <a:r>
              <a:rPr lang="en-US" altLang="zh-CN" sz="1600" b="1" dirty="0">
                <a:solidFill>
                  <a:schemeClr val="bg1"/>
                </a:solidFill>
                <a:latin typeface="微软雅黑" panose="020B0503020204020204" pitchFamily="34" charset="-122"/>
                <a:ea typeface="微软雅黑" panose="020B0503020204020204" pitchFamily="34" charset="-122"/>
              </a:rPr>
              <a:t>RIP </a:t>
            </a:r>
            <a:r>
              <a:rPr lang="zh-CN" altLang="en-US" sz="1600" b="1" dirty="0">
                <a:solidFill>
                  <a:schemeClr val="bg1"/>
                </a:solidFill>
                <a:latin typeface="微软雅黑" panose="020B0503020204020204" pitchFamily="34" charset="-122"/>
                <a:ea typeface="微软雅黑" panose="020B0503020204020204" pitchFamily="34" charset="-122"/>
              </a:rPr>
              <a:t>的一个主要缺点。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4" y="1478059"/>
            <a:ext cx="8053711"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 name="矩形 2"/>
          <p:cNvSpPr/>
          <p:nvPr/>
        </p:nvSpPr>
        <p:spPr>
          <a:xfrm>
            <a:off x="616085" y="1428083"/>
            <a:ext cx="4098258"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好消息传播得快，坏消息传播得慢</a:t>
            </a:r>
          </a:p>
        </p:txBody>
      </p:sp>
      <p:sp>
        <p:nvSpPr>
          <p:cNvPr id="4" name="矩形 3"/>
          <p:cNvSpPr/>
          <p:nvPr/>
        </p:nvSpPr>
        <p:spPr>
          <a:xfrm>
            <a:off x="545144" y="1864371"/>
            <a:ext cx="8053712" cy="1361911"/>
          </a:xfrm>
          <a:prstGeom prst="rect">
            <a:avLst/>
          </a:prstGeom>
        </p:spPr>
        <p:txBody>
          <a:bodyPr wrap="square">
            <a:spAutoFit/>
          </a:bodyPr>
          <a:lstStyle/>
          <a:p>
            <a:pPr marL="285750" marR="0" lvl="0" indent="-285750" algn="l" defTabSz="914400" rtl="0" eaLnBrk="1" fontAlgn="auto" latinLnBrk="0" hangingPunct="1">
              <a:lnSpc>
                <a:spcPts val="3300"/>
              </a:lnSpc>
              <a:spcBef>
                <a:spcPts val="0"/>
              </a:spcBef>
              <a:spcAft>
                <a:spcPts val="0"/>
              </a:spcAft>
              <a:buClr>
                <a:srgbClr val="0070C0"/>
              </a:buClr>
              <a:buSzTx/>
              <a:buFont typeface="Wingdings" panose="05000000000000000000" pitchFamily="2" charset="2"/>
              <a:buChar char="l"/>
              <a:defRPr/>
            </a:pPr>
            <a:r>
              <a:rPr kumimoji="0" lang="en-US" altLang="zh-CN" sz="20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RIP </a:t>
            </a:r>
            <a:r>
              <a:rPr kumimoji="0" lang="zh-CN" altLang="en-US" sz="20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协议特点</a:t>
            </a: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：好消息传播得快，坏消息传播得慢。</a:t>
            </a:r>
          </a:p>
          <a:p>
            <a:pPr marL="285750" marR="0" lvl="0" indent="-285750" algn="l" defTabSz="914400" rtl="0" eaLnBrk="1" fontAlgn="auto" latinLnBrk="0" hangingPunct="1">
              <a:lnSpc>
                <a:spcPts val="3300"/>
              </a:lnSpc>
              <a:spcBef>
                <a:spcPts val="0"/>
              </a:spcBef>
              <a:spcAft>
                <a:spcPts val="0"/>
              </a:spcAft>
              <a:buClr>
                <a:srgbClr val="0070C0"/>
              </a:buClr>
              <a:buSzTx/>
              <a:buFont typeface="Wingdings" panose="05000000000000000000" pitchFamily="2" charset="2"/>
              <a:buChar char="l"/>
              <a:defRPr/>
            </a:pPr>
            <a:r>
              <a:rPr kumimoji="0" lang="en-US" altLang="zh-CN" sz="20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RIP </a:t>
            </a:r>
            <a:r>
              <a:rPr kumimoji="0" lang="zh-CN" altLang="en-US" sz="2000" b="1"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存在的一个问题</a:t>
            </a: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：当网络出现故障时，要经过比较长的时间 </a:t>
            </a: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例如数分钟</a:t>
            </a:r>
            <a:r>
              <a:rPr kumimoji="0" lang="en-US" altLang="zh-CN"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才能将此信息传送到所有的路由器。</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4" y="629839"/>
            <a:ext cx="8053712" cy="388721"/>
          </a:xfrm>
          <a:prstGeom prst="roundRect">
            <a:avLst>
              <a:gd name="adj" fmla="val 16667"/>
            </a:avLst>
          </a:prstGeom>
          <a:solidFill>
            <a:srgbClr val="0089FA"/>
          </a:solidFill>
          <a:ln>
            <a:noFill/>
          </a:ln>
          <a:effectLst/>
        </p:spPr>
        <p:txBody>
          <a:bodyPr wrap="none" anchor="ctr"/>
          <a:lstStyle/>
          <a:p>
            <a:endParaRPr lang="zh-CN" altLang="en-US">
              <a:solidFill>
                <a:prstClr val="black"/>
              </a:solidFill>
            </a:endParaRPr>
          </a:p>
        </p:txBody>
      </p:sp>
      <p:sp>
        <p:nvSpPr>
          <p:cNvPr id="3" name="Rectangle 6"/>
          <p:cNvSpPr>
            <a:spLocks noChangeArrowheads="1"/>
          </p:cNvSpPr>
          <p:nvPr/>
        </p:nvSpPr>
        <p:spPr bwMode="auto">
          <a:xfrm>
            <a:off x="2641825" y="588976"/>
            <a:ext cx="38603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prstClr val="white"/>
                </a:solidFill>
                <a:latin typeface="微软雅黑" panose="020B0503020204020204" pitchFamily="34" charset="-122"/>
                <a:ea typeface="微软雅黑" panose="020B0503020204020204" pitchFamily="34" charset="-122"/>
              </a:rPr>
              <a:t>4.6.3  </a:t>
            </a:r>
            <a:r>
              <a:rPr lang="zh-CN" altLang="en-US" sz="2400" b="1" dirty="0">
                <a:solidFill>
                  <a:prstClr val="white"/>
                </a:solidFill>
                <a:latin typeface="微软雅黑" panose="020B0503020204020204" pitchFamily="34" charset="-122"/>
                <a:ea typeface="微软雅黑" panose="020B0503020204020204" pitchFamily="34" charset="-122"/>
              </a:rPr>
              <a:t>内部网关协议 </a:t>
            </a:r>
            <a:r>
              <a:rPr lang="en-US" altLang="zh-CN" sz="2400" b="1" dirty="0">
                <a:solidFill>
                  <a:prstClr val="white"/>
                </a:solidFill>
                <a:latin typeface="微软雅黑" panose="020B0503020204020204" pitchFamily="34" charset="-122"/>
                <a:ea typeface="微软雅黑" panose="020B0503020204020204" pitchFamily="34" charset="-122"/>
              </a:rPr>
              <a:t>OSPF</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4" name="Rectangle 8"/>
          <p:cNvSpPr>
            <a:spLocks noChangeArrowheads="1"/>
          </p:cNvSpPr>
          <p:nvPr/>
        </p:nvSpPr>
        <p:spPr bwMode="auto">
          <a:xfrm>
            <a:off x="545144" y="1027610"/>
            <a:ext cx="8053712"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solidFill>
                  <a:prstClr val="black"/>
                </a:solidFill>
                <a:latin typeface="微软雅黑" panose="020B0503020204020204" pitchFamily="34" charset="-122"/>
                <a:ea typeface="微软雅黑" panose="020B0503020204020204" pitchFamily="34" charset="-122"/>
              </a:rPr>
              <a:t>开放最短路径优先 </a:t>
            </a:r>
            <a:r>
              <a:rPr lang="en-US" altLang="zh-CN" sz="2000" b="1" dirty="0">
                <a:solidFill>
                  <a:prstClr val="black"/>
                </a:solidFill>
                <a:latin typeface="微软雅黑" panose="020B0503020204020204" pitchFamily="34" charset="-122"/>
                <a:ea typeface="微软雅黑" panose="020B0503020204020204" pitchFamily="34" charset="-122"/>
              </a:rPr>
              <a:t>OSPF (Open Shortest Path First)</a:t>
            </a:r>
            <a:r>
              <a:rPr lang="zh-CN" altLang="en-US" sz="2000" b="1" dirty="0">
                <a:solidFill>
                  <a:prstClr val="black"/>
                </a:solidFill>
                <a:latin typeface="微软雅黑" panose="020B0503020204020204" pitchFamily="34" charset="-122"/>
                <a:ea typeface="微软雅黑" panose="020B0503020204020204" pitchFamily="34" charset="-122"/>
              </a:rPr>
              <a:t>是为克服 </a:t>
            </a:r>
            <a:r>
              <a:rPr lang="en-US" altLang="zh-CN" sz="2000" b="1" dirty="0">
                <a:solidFill>
                  <a:prstClr val="black"/>
                </a:solidFill>
                <a:latin typeface="微软雅黑" panose="020B0503020204020204" pitchFamily="34" charset="-122"/>
                <a:ea typeface="微软雅黑" panose="020B0503020204020204" pitchFamily="34" charset="-122"/>
              </a:rPr>
              <a:t>RIP </a:t>
            </a:r>
            <a:r>
              <a:rPr lang="zh-CN" altLang="en-US" sz="2000" b="1" dirty="0">
                <a:solidFill>
                  <a:prstClr val="black"/>
                </a:solidFill>
                <a:latin typeface="微软雅黑" panose="020B0503020204020204" pitchFamily="34" charset="-122"/>
                <a:ea typeface="微软雅黑" panose="020B0503020204020204" pitchFamily="34" charset="-122"/>
              </a:rPr>
              <a:t>的缺点在 </a:t>
            </a:r>
            <a:r>
              <a:rPr lang="en-US" altLang="zh-CN" sz="2000" b="1" dirty="0">
                <a:solidFill>
                  <a:prstClr val="black"/>
                </a:solidFill>
                <a:latin typeface="微软雅黑" panose="020B0503020204020204" pitchFamily="34" charset="-122"/>
                <a:ea typeface="微软雅黑" panose="020B0503020204020204" pitchFamily="34" charset="-122"/>
              </a:rPr>
              <a:t>1989 </a:t>
            </a:r>
            <a:r>
              <a:rPr lang="zh-CN" altLang="en-US" sz="2000" b="1" dirty="0">
                <a:solidFill>
                  <a:prstClr val="black"/>
                </a:solidFill>
                <a:latin typeface="微软雅黑" panose="020B0503020204020204" pitchFamily="34" charset="-122"/>
                <a:ea typeface="微软雅黑" panose="020B0503020204020204" pitchFamily="34" charset="-122"/>
              </a:rPr>
              <a:t>年开发出来的。</a:t>
            </a: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原理很简单，但实现很复杂。</a:t>
            </a:r>
            <a:endParaRPr lang="en-US" altLang="zh-CN" sz="2000" b="1" dirty="0">
              <a:solidFill>
                <a:srgbClr val="0000FF"/>
              </a:solidFill>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solidFill>
                  <a:prstClr val="black"/>
                </a:solidFill>
                <a:latin typeface="微软雅黑" panose="020B0503020204020204" pitchFamily="34" charset="-122"/>
                <a:ea typeface="微软雅黑" panose="020B0503020204020204" pitchFamily="34" charset="-122"/>
              </a:rPr>
              <a:t>使用了 </a:t>
            </a:r>
            <a:r>
              <a:rPr lang="en-US" altLang="zh-CN" sz="2000" b="1" dirty="0" err="1">
                <a:solidFill>
                  <a:srgbClr val="C00000"/>
                </a:solidFill>
                <a:latin typeface="微软雅黑" panose="020B0503020204020204" pitchFamily="34" charset="-122"/>
                <a:ea typeface="微软雅黑" panose="020B0503020204020204" pitchFamily="34" charset="-122"/>
              </a:rPr>
              <a:t>Dijkstra</a:t>
            </a:r>
            <a:r>
              <a:rPr lang="en-US" altLang="zh-CN" sz="2000" b="1" dirty="0">
                <a:solidFill>
                  <a:prstClr val="black"/>
                </a:solidFill>
                <a:latin typeface="微软雅黑" panose="020B0503020204020204" pitchFamily="34" charset="-122"/>
                <a:ea typeface="微软雅黑" panose="020B0503020204020204" pitchFamily="34" charset="-122"/>
              </a:rPr>
              <a:t> </a:t>
            </a:r>
            <a:r>
              <a:rPr lang="zh-CN" altLang="en-US" sz="2000" b="1" dirty="0">
                <a:solidFill>
                  <a:prstClr val="black"/>
                </a:solidFill>
                <a:latin typeface="微软雅黑" panose="020B0503020204020204" pitchFamily="34" charset="-122"/>
                <a:ea typeface="微软雅黑" panose="020B0503020204020204" pitchFamily="34" charset="-122"/>
              </a:rPr>
              <a:t>提出的最短路径算法 </a:t>
            </a:r>
            <a:r>
              <a:rPr lang="en-US" altLang="zh-CN" sz="2000" b="1" dirty="0">
                <a:solidFill>
                  <a:prstClr val="black"/>
                </a:solidFill>
                <a:latin typeface="微软雅黑" panose="020B0503020204020204" pitchFamily="34" charset="-122"/>
                <a:ea typeface="微软雅黑" panose="020B0503020204020204" pitchFamily="34" charset="-122"/>
              </a:rPr>
              <a:t>SPF</a:t>
            </a:r>
            <a:r>
              <a:rPr lang="zh-CN" altLang="en-US" sz="2000" b="1" dirty="0">
                <a:solidFill>
                  <a:prstClr val="black"/>
                </a:solidFill>
                <a:latin typeface="微软雅黑" panose="020B0503020204020204" pitchFamily="34" charset="-122"/>
                <a:ea typeface="微软雅黑" panose="020B0503020204020204" pitchFamily="34" charset="-122"/>
              </a:rPr>
              <a:t>。</a:t>
            </a:r>
            <a:endParaRPr lang="en-US" altLang="zh-CN" sz="2000" b="1" dirty="0">
              <a:solidFill>
                <a:prstClr val="black"/>
              </a:solidFill>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en-US" altLang="zh-CN" sz="2000" b="1">
                <a:solidFill>
                  <a:srgbClr val="FF0000"/>
                </a:solidFill>
                <a:latin typeface="微软雅黑" panose="020B0503020204020204" pitchFamily="34" charset="-122"/>
                <a:ea typeface="微软雅黑" panose="020B0503020204020204" pitchFamily="34" charset="-122"/>
              </a:rPr>
              <a:t>OSPF</a:t>
            </a:r>
            <a:r>
              <a:rPr lang="zh-CN" altLang="en-US" sz="2000" b="1">
                <a:solidFill>
                  <a:prstClr val="black"/>
                </a:solidFill>
                <a:latin typeface="微软雅黑" panose="020B0503020204020204" pitchFamily="34" charset="-122"/>
                <a:ea typeface="微软雅黑" panose="020B0503020204020204" pitchFamily="34" charset="-122"/>
              </a:rPr>
              <a:t>最主要的特征是使用</a:t>
            </a:r>
            <a:r>
              <a:rPr lang="zh-CN" altLang="en-US" sz="2000" b="1" dirty="0">
                <a:solidFill>
                  <a:srgbClr val="C00000"/>
                </a:solidFill>
                <a:latin typeface="微软雅黑" panose="020B0503020204020204" pitchFamily="34" charset="-122"/>
                <a:ea typeface="微软雅黑" panose="020B0503020204020204" pitchFamily="34" charset="-122"/>
              </a:rPr>
              <a:t>分布式的链路状态协议 </a:t>
            </a:r>
            <a:r>
              <a:rPr lang="en-US" altLang="zh-CN" sz="2000" b="1" dirty="0">
                <a:solidFill>
                  <a:prstClr val="black"/>
                </a:solidFill>
                <a:latin typeface="微软雅黑" panose="020B0503020204020204" pitchFamily="34" charset="-122"/>
                <a:ea typeface="微软雅黑" panose="020B0503020204020204" pitchFamily="34" charset="-122"/>
              </a:rPr>
              <a:t>(link state protocol)</a:t>
            </a:r>
            <a:r>
              <a:rPr lang="zh-CN" altLang="en-US" sz="2000" b="1">
                <a:solidFill>
                  <a:prstClr val="black"/>
                </a:solidFill>
                <a:latin typeface="微软雅黑" panose="020B0503020204020204" pitchFamily="34" charset="-122"/>
                <a:ea typeface="微软雅黑" panose="020B0503020204020204" pitchFamily="34" charset="-122"/>
              </a:rPr>
              <a:t>。 （</a:t>
            </a:r>
            <a:r>
              <a:rPr lang="en-US" altLang="zh-CN" sz="2000" b="1">
                <a:solidFill>
                  <a:prstClr val="black"/>
                </a:solidFill>
                <a:latin typeface="微软雅黑" panose="020B0503020204020204" pitchFamily="34" charset="-122"/>
                <a:ea typeface="微软雅黑" panose="020B0503020204020204" pitchFamily="34" charset="-122"/>
              </a:rPr>
              <a:t>RIP</a:t>
            </a:r>
            <a:r>
              <a:rPr lang="zh-CN" altLang="en-US" sz="2000" b="1">
                <a:solidFill>
                  <a:prstClr val="black"/>
                </a:solidFill>
                <a:latin typeface="微软雅黑" panose="020B0503020204020204" pitchFamily="34" charset="-122"/>
                <a:ea typeface="微软雅黑" panose="020B0503020204020204" pitchFamily="34" charset="-122"/>
              </a:rPr>
              <a:t>：使用距离向量协议）</a:t>
            </a:r>
            <a:endParaRPr lang="zh-CN" altLang="en-US" sz="2000" b="1" dirty="0">
              <a:solidFill>
                <a:prstClr val="black"/>
              </a:solidFill>
              <a:latin typeface="微软雅黑" panose="020B0503020204020204" pitchFamily="34" charset="-122"/>
              <a:ea typeface="微软雅黑" panose="020B0503020204020204" pitchFamily="34" charset="-122"/>
            </a:endParaRPr>
          </a:p>
          <a:p>
            <a:pPr>
              <a:lnSpc>
                <a:spcPts val="3300"/>
              </a:lnSpc>
              <a:buClr>
                <a:srgbClr val="0070C0"/>
              </a:buClr>
            </a:pPr>
            <a:endParaRPr lang="zh-CN" altLang="en-US" sz="2000" b="1"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2629135" y="1178977"/>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3" name="Rectangle 10"/>
          <p:cNvSpPr>
            <a:spLocks noChangeArrowheads="1"/>
          </p:cNvSpPr>
          <p:nvPr/>
        </p:nvSpPr>
        <p:spPr bwMode="auto">
          <a:xfrm>
            <a:off x="2629135" y="1785402"/>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6" name="Rectangle 27"/>
          <p:cNvSpPr>
            <a:spLocks noChangeArrowheads="1"/>
          </p:cNvSpPr>
          <p:nvPr/>
        </p:nvSpPr>
        <p:spPr bwMode="auto">
          <a:xfrm>
            <a:off x="639730" y="1178977"/>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panose="02010600030101010101" pitchFamily="2" charset="-122"/>
            </a:endParaRPr>
          </a:p>
        </p:txBody>
      </p:sp>
      <p:sp>
        <p:nvSpPr>
          <p:cNvPr id="7" name="Rectangle 29"/>
          <p:cNvSpPr>
            <a:spLocks noChangeArrowheads="1"/>
          </p:cNvSpPr>
          <p:nvPr/>
        </p:nvSpPr>
        <p:spPr bwMode="auto">
          <a:xfrm>
            <a:off x="648619" y="1273909"/>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anose="020B0503020204020204" pitchFamily="34" charset="-122"/>
                <a:ea typeface="微软雅黑" panose="020B0503020204020204" pitchFamily="34" charset="-122"/>
              </a:rPr>
              <a:t>4.6</a:t>
            </a:r>
          </a:p>
          <a:p>
            <a:r>
              <a:rPr lang="zh-CN" altLang="en-US" sz="2000" b="1" dirty="0">
                <a:solidFill>
                  <a:schemeClr val="bg1"/>
                </a:solidFill>
                <a:latin typeface="微软雅黑" panose="020B0503020204020204" pitchFamily="34" charset="-122"/>
                <a:ea typeface="微软雅黑" panose="020B0503020204020204" pitchFamily="34" charset="-122"/>
              </a:rPr>
              <a:t>互连网的路由选择协议</a:t>
            </a:r>
          </a:p>
        </p:txBody>
      </p:sp>
      <p:sp>
        <p:nvSpPr>
          <p:cNvPr id="8" name="Rectangle 9"/>
          <p:cNvSpPr>
            <a:spLocks noChangeArrowheads="1"/>
          </p:cNvSpPr>
          <p:nvPr/>
        </p:nvSpPr>
        <p:spPr bwMode="auto">
          <a:xfrm>
            <a:off x="2629135" y="2398613"/>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4" name="Line 16"/>
          <p:cNvSpPr>
            <a:spLocks noChangeShapeType="1"/>
          </p:cNvSpPr>
          <p:nvPr/>
        </p:nvSpPr>
        <p:spPr bwMode="auto">
          <a:xfrm>
            <a:off x="3637198" y="1107540"/>
            <a:ext cx="0" cy="2963298"/>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 name="Rectangle 8"/>
          <p:cNvSpPr>
            <a:spLocks noChangeArrowheads="1"/>
          </p:cNvSpPr>
          <p:nvPr/>
        </p:nvSpPr>
        <p:spPr bwMode="auto">
          <a:xfrm>
            <a:off x="2700573" y="1144433"/>
            <a:ext cx="557429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4.6.1            </a:t>
            </a:r>
            <a:r>
              <a:rPr lang="zh-CN" altLang="en-US" sz="2000" b="1" dirty="0">
                <a:solidFill>
                  <a:schemeClr val="bg1"/>
                </a:solidFill>
                <a:latin typeface="微软雅黑" panose="020B0503020204020204" pitchFamily="34" charset="-122"/>
                <a:ea typeface="微软雅黑" panose="020B0503020204020204" pitchFamily="34" charset="-122"/>
              </a:rPr>
              <a:t>有关路由选择协议的几个基本概念</a:t>
            </a:r>
            <a:endParaRPr lang="en-US" altLang="zh-CN" sz="2000" b="1" dirty="0">
              <a:solidFill>
                <a:schemeClr val="bg1"/>
              </a:solidFill>
              <a:latin typeface="微软雅黑" panose="020B0503020204020204" pitchFamily="34" charset="-122"/>
              <a:ea typeface="微软雅黑" panose="020B0503020204020204" pitchFamily="34" charset="-122"/>
            </a:endParaRPr>
          </a:p>
          <a:p>
            <a:endParaRPr lang="zh-CN" altLang="en-US" sz="2000" b="1" dirty="0">
              <a:solidFill>
                <a:schemeClr val="bg1"/>
              </a:solidFill>
              <a:latin typeface="微软雅黑" panose="020B0503020204020204" pitchFamily="34" charset="-122"/>
              <a:ea typeface="微软雅黑" panose="020B0503020204020204" pitchFamily="34" charset="-122"/>
            </a:endParaRPr>
          </a:p>
          <a:p>
            <a:r>
              <a:rPr lang="en-US" altLang="zh-CN" sz="2000" b="1" dirty="0">
                <a:solidFill>
                  <a:schemeClr val="bg1"/>
                </a:solidFill>
                <a:latin typeface="微软雅黑" panose="020B0503020204020204" pitchFamily="34" charset="-122"/>
                <a:ea typeface="微软雅黑" panose="020B0503020204020204" pitchFamily="34" charset="-122"/>
              </a:rPr>
              <a:t>4.6.2                                   </a:t>
            </a:r>
            <a:r>
              <a:rPr lang="zh-CN" altLang="en-US" sz="2000" b="1" dirty="0">
                <a:solidFill>
                  <a:schemeClr val="bg1"/>
                </a:solidFill>
                <a:latin typeface="微软雅黑" panose="020B0503020204020204" pitchFamily="34" charset="-122"/>
                <a:ea typeface="微软雅黑" panose="020B0503020204020204" pitchFamily="34" charset="-122"/>
              </a:rPr>
              <a:t>内部网关协议 </a:t>
            </a:r>
            <a:r>
              <a:rPr lang="en-US" altLang="zh-CN" sz="2000" b="1" dirty="0">
                <a:solidFill>
                  <a:schemeClr val="bg1"/>
                </a:solidFill>
                <a:latin typeface="微软雅黑" panose="020B0503020204020204" pitchFamily="34" charset="-122"/>
                <a:ea typeface="微软雅黑" panose="020B0503020204020204" pitchFamily="34" charset="-122"/>
              </a:rPr>
              <a:t>RIP</a:t>
            </a:r>
          </a:p>
          <a:p>
            <a:endParaRPr lang="en-US" altLang="zh-CN" sz="2000" b="1" dirty="0">
              <a:solidFill>
                <a:schemeClr val="bg1"/>
              </a:solidFill>
              <a:latin typeface="微软雅黑" panose="020B0503020204020204" pitchFamily="34" charset="-122"/>
              <a:ea typeface="微软雅黑" panose="020B0503020204020204" pitchFamily="34" charset="-122"/>
            </a:endParaRPr>
          </a:p>
          <a:p>
            <a:r>
              <a:rPr lang="en-US" altLang="zh-CN" sz="2000" b="1" dirty="0">
                <a:solidFill>
                  <a:schemeClr val="bg1"/>
                </a:solidFill>
                <a:latin typeface="微软雅黑" panose="020B0503020204020204" pitchFamily="34" charset="-122"/>
                <a:ea typeface="微软雅黑" panose="020B0503020204020204" pitchFamily="34" charset="-122"/>
              </a:rPr>
              <a:t>4.6.3                                </a:t>
            </a:r>
            <a:r>
              <a:rPr lang="zh-CN" altLang="en-US" sz="2000" b="1" dirty="0">
                <a:solidFill>
                  <a:schemeClr val="bg1"/>
                </a:solidFill>
                <a:latin typeface="微软雅黑" panose="020B0503020204020204" pitchFamily="34" charset="-122"/>
                <a:ea typeface="微软雅黑" panose="020B0503020204020204" pitchFamily="34" charset="-122"/>
              </a:rPr>
              <a:t>内部网关协议 </a:t>
            </a:r>
            <a:r>
              <a:rPr lang="en-US" altLang="zh-CN" sz="2000" b="1" dirty="0">
                <a:solidFill>
                  <a:schemeClr val="bg1"/>
                </a:solidFill>
                <a:latin typeface="微软雅黑" panose="020B0503020204020204" pitchFamily="34" charset="-122"/>
                <a:ea typeface="微软雅黑" panose="020B0503020204020204" pitchFamily="34" charset="-122"/>
              </a:rPr>
              <a:t>OSPF</a:t>
            </a:r>
          </a:p>
          <a:p>
            <a:endParaRPr lang="en-US" altLang="zh-CN" sz="2000" b="1" dirty="0">
              <a:solidFill>
                <a:schemeClr val="bg1"/>
              </a:solidFill>
              <a:latin typeface="微软雅黑" panose="020B0503020204020204" pitchFamily="34" charset="-122"/>
              <a:ea typeface="微软雅黑" panose="020B0503020204020204" pitchFamily="34" charset="-122"/>
            </a:endParaRPr>
          </a:p>
          <a:p>
            <a:r>
              <a:rPr lang="en-US" altLang="zh-CN" sz="2000" b="1" dirty="0">
                <a:solidFill>
                  <a:schemeClr val="bg1"/>
                </a:solidFill>
                <a:latin typeface="微软雅黑" panose="020B0503020204020204" pitchFamily="34" charset="-122"/>
                <a:ea typeface="微软雅黑" panose="020B0503020204020204" pitchFamily="34" charset="-122"/>
              </a:rPr>
              <a:t>4.8                                  </a:t>
            </a:r>
            <a:r>
              <a:rPr lang="zh-CN" altLang="en-US" sz="2000" b="1" dirty="0">
                <a:solidFill>
                  <a:schemeClr val="bg1"/>
                </a:solidFill>
                <a:latin typeface="微软雅黑" panose="020B0503020204020204" pitchFamily="34" charset="-122"/>
                <a:ea typeface="微软雅黑" panose="020B0503020204020204" pitchFamily="34" charset="-122"/>
              </a:rPr>
              <a:t>外部网关协议 </a:t>
            </a:r>
            <a:r>
              <a:rPr lang="en-US" altLang="zh-CN" sz="2000" b="1" dirty="0">
                <a:solidFill>
                  <a:schemeClr val="bg1"/>
                </a:solidFill>
                <a:latin typeface="微软雅黑" panose="020B0503020204020204" pitchFamily="34" charset="-122"/>
                <a:ea typeface="微软雅黑" panose="020B0503020204020204" pitchFamily="34" charset="-122"/>
              </a:rPr>
              <a:t>BGP</a:t>
            </a:r>
          </a:p>
          <a:p>
            <a:endParaRPr lang="en-US" altLang="zh-CN" sz="2000" b="1" dirty="0">
              <a:solidFill>
                <a:schemeClr val="bg1"/>
              </a:solidFill>
              <a:latin typeface="微软雅黑" panose="020B0503020204020204" pitchFamily="34" charset="-122"/>
              <a:ea typeface="微软雅黑" panose="020B0503020204020204" pitchFamily="34" charset="-122"/>
            </a:endParaRPr>
          </a:p>
          <a:p>
            <a:r>
              <a:rPr lang="en-US" altLang="zh-CN" sz="2000" b="1" dirty="0">
                <a:solidFill>
                  <a:schemeClr val="bg1"/>
                </a:solidFill>
                <a:latin typeface="微软雅黑" panose="020B0503020204020204" pitchFamily="34" charset="-122"/>
                <a:ea typeface="微软雅黑" panose="020B0503020204020204" pitchFamily="34" charset="-122"/>
              </a:rPr>
              <a:t>4.8                                  </a:t>
            </a:r>
            <a:r>
              <a:rPr lang="zh-CN" altLang="en-US" sz="2000" b="1" dirty="0">
                <a:solidFill>
                  <a:schemeClr val="bg1"/>
                </a:solidFill>
                <a:latin typeface="微软雅黑" panose="020B0503020204020204" pitchFamily="34" charset="-122"/>
                <a:ea typeface="微软雅黑" panose="020B0503020204020204" pitchFamily="34" charset="-122"/>
              </a:rPr>
              <a:t>路由器的构成</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4" y="631248"/>
            <a:ext cx="8053712"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3" name="矩形 2"/>
          <p:cNvSpPr/>
          <p:nvPr/>
        </p:nvSpPr>
        <p:spPr>
          <a:xfrm>
            <a:off x="616085" y="572480"/>
            <a:ext cx="1723549" cy="400110"/>
          </a:xfrm>
          <a:prstGeom prst="rect">
            <a:avLst/>
          </a:prstGeom>
        </p:spPr>
        <p:txBody>
          <a:bodyPr wrap="none">
            <a:spAutoFit/>
          </a:bodyPr>
          <a:lstStyle/>
          <a:p>
            <a:r>
              <a:rPr lang="zh-CN" altLang="en-US" sz="2000" b="1" dirty="0">
                <a:solidFill>
                  <a:prstClr val="black"/>
                </a:solidFill>
                <a:latin typeface="微软雅黑" panose="020B0503020204020204" pitchFamily="34" charset="-122"/>
                <a:ea typeface="微软雅黑" panose="020B0503020204020204" pitchFamily="34" charset="-122"/>
              </a:rPr>
              <a:t>三个主要特点</a:t>
            </a:r>
          </a:p>
        </p:txBody>
      </p:sp>
      <p:sp>
        <p:nvSpPr>
          <p:cNvPr id="4" name="矩形 3"/>
          <p:cNvSpPr/>
          <p:nvPr/>
        </p:nvSpPr>
        <p:spPr>
          <a:xfrm>
            <a:off x="545144" y="938876"/>
            <a:ext cx="8028487" cy="3785652"/>
          </a:xfrm>
          <a:prstGeom prst="rect">
            <a:avLst/>
          </a:prstGeom>
        </p:spPr>
        <p:txBody>
          <a:bodyPr wrap="square">
            <a:spAutoFit/>
          </a:bodyPr>
          <a:lstStyle/>
          <a:p>
            <a:pPr marL="285750" indent="-285750">
              <a:lnSpc>
                <a:spcPts val="3200"/>
              </a:lnSpc>
              <a:buClr>
                <a:srgbClr val="0070C0"/>
              </a:buClr>
              <a:buFont typeface="Wingdings" panose="05000000000000000000" pitchFamily="2" charset="2"/>
              <a:buChar char="l"/>
            </a:pPr>
            <a:r>
              <a:rPr lang="zh-CN" altLang="en-US" sz="2000" b="1">
                <a:solidFill>
                  <a:prstClr val="black"/>
                </a:solidFill>
                <a:latin typeface="微软雅黑" panose="020B0503020204020204" pitchFamily="34" charset="-122"/>
                <a:ea typeface="微软雅黑" panose="020B0503020204020204" pitchFamily="34" charset="-122"/>
              </a:rPr>
              <a:t>向本自治系统中的</a:t>
            </a:r>
            <a:r>
              <a:rPr lang="zh-CN" altLang="en-US" sz="2000" b="1">
                <a:solidFill>
                  <a:srgbClr val="FF0000"/>
                </a:solidFill>
                <a:latin typeface="微软雅黑" panose="020B0503020204020204" pitchFamily="34" charset="-122"/>
                <a:ea typeface="微软雅黑" panose="020B0503020204020204" pitchFamily="34" charset="-122"/>
              </a:rPr>
              <a:t>所有路由器</a:t>
            </a:r>
            <a:r>
              <a:rPr lang="zh-CN" altLang="en-US" sz="2000" b="1">
                <a:solidFill>
                  <a:prstClr val="black"/>
                </a:solidFill>
                <a:latin typeface="微软雅黑" panose="020B0503020204020204" pitchFamily="34" charset="-122"/>
                <a:ea typeface="微软雅黑" panose="020B0503020204020204" pitchFamily="34" charset="-122"/>
              </a:rPr>
              <a:t>发送信息。采用</a:t>
            </a:r>
            <a:r>
              <a:rPr lang="zh-CN" altLang="en-US" sz="2000" b="1" dirty="0">
                <a:solidFill>
                  <a:srgbClr val="C00000"/>
                </a:solidFill>
                <a:latin typeface="微软雅黑" panose="020B0503020204020204" pitchFamily="34" charset="-122"/>
                <a:ea typeface="微软雅黑" panose="020B0503020204020204" pitchFamily="34" charset="-122"/>
              </a:rPr>
              <a:t>洪泛法</a:t>
            </a:r>
            <a:r>
              <a:rPr lang="zh-CN" altLang="en-US" sz="2000" b="1" dirty="0">
                <a:solidFill>
                  <a:prstClr val="black"/>
                </a:solidFill>
                <a:latin typeface="微软雅黑" panose="020B0503020204020204" pitchFamily="34" charset="-122"/>
                <a:ea typeface="微软雅黑" panose="020B0503020204020204" pitchFamily="34" charset="-122"/>
              </a:rPr>
              <a:t> </a:t>
            </a:r>
            <a:r>
              <a:rPr lang="en-US" altLang="zh-CN" sz="2000" b="1" dirty="0">
                <a:solidFill>
                  <a:prstClr val="black"/>
                </a:solidFill>
                <a:latin typeface="微软雅黑" panose="020B0503020204020204" pitchFamily="34" charset="-122"/>
                <a:ea typeface="微软雅黑" panose="020B0503020204020204" pitchFamily="34" charset="-122"/>
              </a:rPr>
              <a:t>(flooding</a:t>
            </a:r>
            <a:r>
              <a:rPr lang="en-US" altLang="zh-CN" sz="2000" b="1">
                <a:solidFill>
                  <a:prstClr val="black"/>
                </a:solidFill>
                <a:latin typeface="微软雅黑" panose="020B0503020204020204" pitchFamily="34" charset="-122"/>
                <a:ea typeface="微软雅黑" panose="020B0503020204020204" pitchFamily="34" charset="-122"/>
              </a:rPr>
              <a:t>)</a:t>
            </a:r>
            <a:r>
              <a:rPr lang="zh-CN" altLang="en-US" sz="2000" b="1">
                <a:solidFill>
                  <a:prstClr val="black"/>
                </a:solidFill>
                <a:latin typeface="微软雅黑" panose="020B0503020204020204" pitchFamily="34" charset="-122"/>
                <a:ea typeface="微软雅黑" panose="020B0503020204020204" pitchFamily="34" charset="-122"/>
              </a:rPr>
              <a:t>，路由器通过</a:t>
            </a:r>
            <a:r>
              <a:rPr lang="zh-CN" altLang="en-US" sz="2000" b="1">
                <a:solidFill>
                  <a:srgbClr val="FF0000"/>
                </a:solidFill>
                <a:latin typeface="微软雅黑" panose="020B0503020204020204" pitchFamily="34" charset="-122"/>
                <a:ea typeface="微软雅黑" panose="020B0503020204020204" pitchFamily="34" charset="-122"/>
              </a:rPr>
              <a:t>所有端口</a:t>
            </a:r>
            <a:r>
              <a:rPr lang="zh-CN" altLang="en-US" sz="2000" b="1">
                <a:solidFill>
                  <a:prstClr val="black"/>
                </a:solidFill>
                <a:latin typeface="微软雅黑" panose="020B0503020204020204" pitchFamily="34" charset="-122"/>
                <a:ea typeface="微软雅黑" panose="020B0503020204020204" pitchFamily="34" charset="-122"/>
              </a:rPr>
              <a:t>向</a:t>
            </a:r>
            <a:r>
              <a:rPr lang="zh-CN" altLang="en-US" sz="2000" b="1">
                <a:solidFill>
                  <a:srgbClr val="FF0000"/>
                </a:solidFill>
                <a:latin typeface="微软雅黑" panose="020B0503020204020204" pitchFamily="34" charset="-122"/>
                <a:ea typeface="微软雅黑" panose="020B0503020204020204" pitchFamily="34" charset="-122"/>
              </a:rPr>
              <a:t>相邻的路由器</a:t>
            </a:r>
            <a:r>
              <a:rPr lang="zh-CN" altLang="en-US" sz="2000" b="1">
                <a:solidFill>
                  <a:prstClr val="black"/>
                </a:solidFill>
                <a:latin typeface="微软雅黑" panose="020B0503020204020204" pitchFamily="34" charset="-122"/>
                <a:ea typeface="微软雅黑" panose="020B0503020204020204" pitchFamily="34" charset="-122"/>
              </a:rPr>
              <a:t>发送信息，相邻路由器再向外转发（不再发送给刚刚发来信息的路由器）。</a:t>
            </a:r>
            <a:endParaRPr lang="zh-CN" altLang="en-US" sz="2000" b="1" dirty="0">
              <a:solidFill>
                <a:prstClr val="black"/>
              </a:solidFill>
              <a:latin typeface="微软雅黑" panose="020B0503020204020204" pitchFamily="34" charset="-122"/>
              <a:ea typeface="微软雅黑" panose="020B0503020204020204" pitchFamily="34" charset="-122"/>
            </a:endParaRPr>
          </a:p>
          <a:p>
            <a:pPr marL="285750" indent="-285750">
              <a:lnSpc>
                <a:spcPts val="3200"/>
              </a:lnSpc>
              <a:buClr>
                <a:srgbClr val="0070C0"/>
              </a:buClr>
              <a:buFont typeface="Wingdings" panose="05000000000000000000" pitchFamily="2" charset="2"/>
              <a:buChar char="l"/>
            </a:pPr>
            <a:r>
              <a:rPr lang="zh-CN" altLang="en-US" sz="2000" b="1" dirty="0">
                <a:solidFill>
                  <a:prstClr val="black"/>
                </a:solidFill>
                <a:latin typeface="微软雅黑" panose="020B0503020204020204" pitchFamily="34" charset="-122"/>
                <a:ea typeface="微软雅黑" panose="020B0503020204020204" pitchFamily="34" charset="-122"/>
              </a:rPr>
              <a:t>发送的信息是与本路由器相邻的所有路由器的</a:t>
            </a:r>
            <a:r>
              <a:rPr lang="zh-CN" altLang="en-US" sz="2000" b="1" dirty="0">
                <a:solidFill>
                  <a:srgbClr val="C00000"/>
                </a:solidFill>
                <a:latin typeface="微软雅黑" panose="020B0503020204020204" pitchFamily="34" charset="-122"/>
                <a:ea typeface="微软雅黑" panose="020B0503020204020204" pitchFamily="34" charset="-122"/>
              </a:rPr>
              <a:t>链路状态，</a:t>
            </a:r>
            <a:r>
              <a:rPr lang="zh-CN" altLang="en-US" sz="2000" b="1" dirty="0">
                <a:solidFill>
                  <a:prstClr val="black"/>
                </a:solidFill>
                <a:latin typeface="微软雅黑" panose="020B0503020204020204" pitchFamily="34" charset="-122"/>
                <a:ea typeface="微软雅黑" panose="020B0503020204020204" pitchFamily="34" charset="-122"/>
              </a:rPr>
              <a:t>但这只是路由器所知道的部分信息。</a:t>
            </a:r>
          </a:p>
          <a:p>
            <a:pPr marL="535305" lvl="1" indent="-279400">
              <a:lnSpc>
                <a:spcPts val="3200"/>
              </a:lnSpc>
              <a:buClr>
                <a:srgbClr val="7030A0"/>
              </a:buClr>
              <a:buSzPct val="75000"/>
              <a:buFont typeface="Wingdings" panose="05000000000000000000" pitchFamily="2" charset="2"/>
              <a:buChar char="u"/>
            </a:pPr>
            <a:r>
              <a:rPr lang="zh-CN" altLang="en-US" sz="2000" b="1" dirty="0">
                <a:solidFill>
                  <a:srgbClr val="0000FF"/>
                </a:solidFill>
                <a:latin typeface="微软雅黑" panose="020B0503020204020204" pitchFamily="34" charset="-122"/>
                <a:ea typeface="微软雅黑" panose="020B0503020204020204" pitchFamily="34" charset="-122"/>
              </a:rPr>
              <a:t>链路状态：</a:t>
            </a:r>
            <a:r>
              <a:rPr lang="zh-CN" altLang="en-US" sz="2000" b="1" dirty="0">
                <a:solidFill>
                  <a:prstClr val="black"/>
                </a:solidFill>
                <a:latin typeface="微软雅黑" panose="020B0503020204020204" pitchFamily="34" charset="-122"/>
                <a:ea typeface="微软雅黑" panose="020B0503020204020204" pitchFamily="34" charset="-122"/>
              </a:rPr>
              <a:t>说明本路由器都和哪些路由器</a:t>
            </a:r>
            <a:r>
              <a:rPr lang="zh-CN" altLang="en-US" sz="2000" b="1" dirty="0">
                <a:solidFill>
                  <a:srgbClr val="C00000"/>
                </a:solidFill>
                <a:latin typeface="微软雅黑" panose="020B0503020204020204" pitchFamily="34" charset="-122"/>
                <a:ea typeface="微软雅黑" panose="020B0503020204020204" pitchFamily="34" charset="-122"/>
              </a:rPr>
              <a:t>相邻</a:t>
            </a:r>
            <a:r>
              <a:rPr lang="zh-CN" altLang="en-US" sz="2000" b="1" dirty="0">
                <a:solidFill>
                  <a:prstClr val="black"/>
                </a:solidFill>
                <a:latin typeface="微软雅黑" panose="020B0503020204020204" pitchFamily="34" charset="-122"/>
                <a:ea typeface="微软雅黑" panose="020B0503020204020204" pitchFamily="34" charset="-122"/>
              </a:rPr>
              <a:t>，以及该链路的</a:t>
            </a:r>
            <a:r>
              <a:rPr lang="zh-CN" altLang="en-US" sz="2000" b="1" dirty="0">
                <a:solidFill>
                  <a:srgbClr val="C00000"/>
                </a:solidFill>
                <a:latin typeface="微软雅黑" panose="020B0503020204020204" pitchFamily="34" charset="-122"/>
                <a:ea typeface="微软雅黑" panose="020B0503020204020204" pitchFamily="34" charset="-122"/>
              </a:rPr>
              <a:t>度量</a:t>
            </a:r>
            <a:r>
              <a:rPr lang="zh-CN" altLang="en-US" sz="2000" b="1" dirty="0">
                <a:solidFill>
                  <a:prstClr val="black"/>
                </a:solidFill>
                <a:latin typeface="微软雅黑" panose="020B0503020204020204" pitchFamily="34" charset="-122"/>
                <a:ea typeface="微软雅黑" panose="020B0503020204020204" pitchFamily="34" charset="-122"/>
              </a:rPr>
              <a:t> </a:t>
            </a:r>
            <a:r>
              <a:rPr lang="en-US" altLang="zh-CN" sz="2000" b="1" dirty="0">
                <a:solidFill>
                  <a:prstClr val="black"/>
                </a:solidFill>
                <a:latin typeface="微软雅黑" panose="020B0503020204020204" pitchFamily="34" charset="-122"/>
                <a:ea typeface="微软雅黑" panose="020B0503020204020204" pitchFamily="34" charset="-122"/>
              </a:rPr>
              <a:t>(</a:t>
            </a:r>
            <a:r>
              <a:rPr lang="en-US" altLang="zh-CN" sz="2000" b="1">
                <a:solidFill>
                  <a:prstClr val="black"/>
                </a:solidFill>
                <a:latin typeface="微软雅黑" panose="020B0503020204020204" pitchFamily="34" charset="-122"/>
                <a:ea typeface="微软雅黑" panose="020B0503020204020204" pitchFamily="34" charset="-122"/>
              </a:rPr>
              <a:t>metric)</a:t>
            </a:r>
            <a:r>
              <a:rPr lang="zh-CN" altLang="en-US" sz="2000" b="1">
                <a:solidFill>
                  <a:prstClr val="black"/>
                </a:solidFill>
                <a:latin typeface="微软雅黑" panose="020B0503020204020204" pitchFamily="34" charset="-122"/>
                <a:ea typeface="微软雅黑" panose="020B0503020204020204" pitchFamily="34" charset="-122"/>
              </a:rPr>
              <a:t>（费用、距离、时延、带宽等）。 </a:t>
            </a:r>
            <a:endParaRPr lang="zh-CN" altLang="en-US" sz="2000" b="1" dirty="0">
              <a:solidFill>
                <a:prstClr val="black"/>
              </a:solidFill>
              <a:latin typeface="微软雅黑" panose="020B0503020204020204" pitchFamily="34" charset="-122"/>
              <a:ea typeface="微软雅黑" panose="020B0503020204020204" pitchFamily="34" charset="-122"/>
            </a:endParaRPr>
          </a:p>
          <a:p>
            <a:pPr marL="285750" indent="-285750">
              <a:lnSpc>
                <a:spcPts val="3200"/>
              </a:lnSpc>
              <a:buClr>
                <a:srgbClr val="0070C0"/>
              </a:buClr>
              <a:buFont typeface="Wingdings" panose="05000000000000000000" pitchFamily="2" charset="2"/>
              <a:buChar char="l"/>
            </a:pPr>
            <a:r>
              <a:rPr lang="zh-CN" altLang="en-US" sz="2000" b="1" dirty="0">
                <a:solidFill>
                  <a:prstClr val="black"/>
                </a:solidFill>
                <a:latin typeface="微软雅黑" panose="020B0503020204020204" pitchFamily="34" charset="-122"/>
                <a:ea typeface="微软雅黑" panose="020B0503020204020204" pitchFamily="34" charset="-122"/>
              </a:rPr>
              <a:t>当链路状态发生变化或每隔一段时间（如</a:t>
            </a:r>
            <a:r>
              <a:rPr lang="en-US" altLang="zh-CN" sz="2000" b="1" dirty="0">
                <a:solidFill>
                  <a:prstClr val="black"/>
                </a:solidFill>
                <a:latin typeface="微软雅黑" panose="020B0503020204020204" pitchFamily="34" charset="-122"/>
                <a:ea typeface="微软雅黑" panose="020B0503020204020204" pitchFamily="34" charset="-122"/>
              </a:rPr>
              <a:t>30</a:t>
            </a:r>
            <a:r>
              <a:rPr lang="zh-CN" altLang="en-US" sz="2000" b="1" dirty="0">
                <a:solidFill>
                  <a:prstClr val="black"/>
                </a:solidFill>
                <a:latin typeface="微软雅黑" panose="020B0503020204020204" pitchFamily="34" charset="-122"/>
                <a:ea typeface="微软雅黑" panose="020B0503020204020204" pitchFamily="34" charset="-122"/>
              </a:rPr>
              <a:t>分钟），路由器才用洪泛法向所有路由器发送此信息。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4" y="624676"/>
            <a:ext cx="8053712"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3" name="矩形 2"/>
          <p:cNvSpPr/>
          <p:nvPr/>
        </p:nvSpPr>
        <p:spPr>
          <a:xfrm>
            <a:off x="616085" y="565908"/>
            <a:ext cx="4771756" cy="400110"/>
          </a:xfrm>
          <a:prstGeom prst="rect">
            <a:avLst/>
          </a:prstGeom>
        </p:spPr>
        <p:txBody>
          <a:bodyPr wrap="none">
            <a:spAutoFit/>
          </a:bodyPr>
          <a:lstStyle/>
          <a:p>
            <a:r>
              <a:rPr lang="zh-CN" altLang="en-US" sz="2000" b="1" dirty="0">
                <a:solidFill>
                  <a:prstClr val="black"/>
                </a:solidFill>
                <a:latin typeface="微软雅黑" panose="020B0503020204020204" pitchFamily="34" charset="-122"/>
                <a:ea typeface="微软雅黑" panose="020B0503020204020204" pitchFamily="34" charset="-122"/>
              </a:rPr>
              <a:t>链路状态数据库 </a:t>
            </a:r>
            <a:r>
              <a:rPr lang="en-US" altLang="zh-CN" sz="2000" b="1" dirty="0">
                <a:solidFill>
                  <a:prstClr val="black"/>
                </a:solidFill>
                <a:latin typeface="微软雅黑" panose="020B0503020204020204" pitchFamily="34" charset="-122"/>
                <a:ea typeface="微软雅黑" panose="020B0503020204020204" pitchFamily="34" charset="-122"/>
              </a:rPr>
              <a:t>(link-state database) </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4" name="矩形 3"/>
          <p:cNvSpPr/>
          <p:nvPr/>
        </p:nvSpPr>
        <p:spPr>
          <a:xfrm>
            <a:off x="545144" y="932304"/>
            <a:ext cx="8053712" cy="1785104"/>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solidFill>
                  <a:prstClr val="black"/>
                </a:solidFill>
                <a:latin typeface="微软雅黑" panose="020B0503020204020204" pitchFamily="34" charset="-122"/>
                <a:ea typeface="微软雅黑" panose="020B0503020204020204" pitchFamily="34" charset="-122"/>
              </a:rPr>
              <a:t>每个路由器最终都</a:t>
            </a:r>
            <a:r>
              <a:rPr lang="zh-CN" altLang="en-US" sz="2000" b="1">
                <a:solidFill>
                  <a:prstClr val="black"/>
                </a:solidFill>
                <a:latin typeface="微软雅黑" panose="020B0503020204020204" pitchFamily="34" charset="-122"/>
                <a:ea typeface="微软雅黑" panose="020B0503020204020204" pitchFamily="34" charset="-122"/>
              </a:rPr>
              <a:t>能建立</a:t>
            </a:r>
            <a:r>
              <a:rPr lang="zh-CN" altLang="en-US" sz="2000" b="1">
                <a:solidFill>
                  <a:srgbClr val="FF0000"/>
                </a:solidFill>
                <a:latin typeface="微软雅黑" panose="020B0503020204020204" pitchFamily="34" charset="-122"/>
                <a:ea typeface="微软雅黑" panose="020B0503020204020204" pitchFamily="34" charset="-122"/>
              </a:rPr>
              <a:t>链路状态数据库 </a:t>
            </a:r>
            <a:r>
              <a:rPr lang="zh-CN" altLang="en-US" sz="2000" b="1">
                <a:solidFill>
                  <a:prstClr val="black"/>
                </a:solidFill>
                <a:latin typeface="微软雅黑" panose="020B0503020204020204" pitchFamily="34" charset="-122"/>
                <a:ea typeface="微软雅黑" panose="020B0503020204020204" pitchFamily="34" charset="-122"/>
              </a:rPr>
              <a:t>，</a:t>
            </a:r>
            <a:r>
              <a:rPr lang="zh-CN" altLang="en-US" sz="2000" b="1">
                <a:solidFill>
                  <a:srgbClr val="0000FF"/>
                </a:solidFill>
                <a:latin typeface="微软雅黑" panose="020B0503020204020204" pitchFamily="34" charset="-122"/>
                <a:ea typeface="微软雅黑" panose="020B0503020204020204" pitchFamily="34" charset="-122"/>
              </a:rPr>
              <a:t>全网</a:t>
            </a:r>
            <a:r>
              <a:rPr lang="zh-CN" altLang="en-US" sz="2000" b="1" dirty="0">
                <a:solidFill>
                  <a:srgbClr val="0000FF"/>
                </a:solidFill>
                <a:latin typeface="微软雅黑" panose="020B0503020204020204" pitchFamily="34" charset="-122"/>
                <a:ea typeface="微软雅黑" panose="020B0503020204020204" pitchFamily="34" charset="-122"/>
              </a:rPr>
              <a:t>的拓扑结构图。</a:t>
            </a:r>
            <a:endParaRPr lang="en-US" altLang="zh-CN" sz="2000" b="1" dirty="0">
              <a:solidFill>
                <a:srgbClr val="0000FF"/>
              </a:solidFill>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在全网范围内是一致的</a:t>
            </a:r>
            <a:r>
              <a:rPr lang="zh-CN" altLang="en-US" sz="2000" b="1" dirty="0">
                <a:solidFill>
                  <a:prstClr val="black"/>
                </a:solidFill>
                <a:latin typeface="微软雅黑" panose="020B0503020204020204" pitchFamily="34" charset="-122"/>
                <a:ea typeface="微软雅黑" panose="020B0503020204020204" pitchFamily="34" charset="-122"/>
              </a:rPr>
              <a:t>（这称为链路状态数据库的同步）。</a:t>
            </a:r>
          </a:p>
          <a:p>
            <a:pPr marL="285750" indent="-285750">
              <a:lnSpc>
                <a:spcPts val="3300"/>
              </a:lnSpc>
              <a:buClr>
                <a:srgbClr val="0070C0"/>
              </a:buClr>
              <a:buFont typeface="Wingdings" panose="05000000000000000000" pitchFamily="2" charset="2"/>
              <a:buChar char="l"/>
            </a:pPr>
            <a:r>
              <a:rPr lang="zh-CN" altLang="en-US" sz="2000" b="1" dirty="0">
                <a:solidFill>
                  <a:prstClr val="black"/>
                </a:solidFill>
                <a:latin typeface="微软雅黑" panose="020B0503020204020204" pitchFamily="34" charset="-122"/>
                <a:ea typeface="微软雅黑" panose="020B0503020204020204" pitchFamily="34" charset="-122"/>
              </a:rPr>
              <a:t>每个路由器使用链路状态数据库中的数据构造自己的路由表（例如，使用</a:t>
            </a:r>
            <a:r>
              <a:rPr lang="en-US" altLang="zh-CN" sz="2000" b="1" dirty="0" err="1">
                <a:solidFill>
                  <a:prstClr val="black"/>
                </a:solidFill>
                <a:latin typeface="微软雅黑" panose="020B0503020204020204" pitchFamily="34" charset="-122"/>
                <a:ea typeface="微软雅黑" panose="020B0503020204020204" pitchFamily="34" charset="-122"/>
              </a:rPr>
              <a:t>Dijkstra</a:t>
            </a:r>
            <a:r>
              <a:rPr lang="zh-CN" altLang="en-US" sz="2000" b="1" dirty="0">
                <a:solidFill>
                  <a:prstClr val="black"/>
                </a:solidFill>
                <a:latin typeface="微软雅黑" panose="020B0503020204020204" pitchFamily="34" charset="-122"/>
                <a:ea typeface="微软雅黑" panose="020B0503020204020204" pitchFamily="34" charset="-122"/>
              </a:rPr>
              <a:t>的最短路径路由算法）。</a:t>
            </a:r>
            <a:endParaRPr lang="en-US" altLang="zh-CN" sz="2000" b="1" dirty="0">
              <a:solidFill>
                <a:prstClr val="black"/>
              </a:solidFill>
              <a:latin typeface="微软雅黑" panose="020B0503020204020204" pitchFamily="34" charset="-122"/>
              <a:ea typeface="微软雅黑" panose="020B0503020204020204" pitchFamily="34" charset="-122"/>
            </a:endParaRPr>
          </a:p>
        </p:txBody>
      </p:sp>
      <p:sp>
        <p:nvSpPr>
          <p:cNvPr id="5" name="对角圆角矩形 4"/>
          <p:cNvSpPr/>
          <p:nvPr/>
        </p:nvSpPr>
        <p:spPr>
          <a:xfrm>
            <a:off x="667598" y="3131365"/>
            <a:ext cx="7654170" cy="1126599"/>
          </a:xfrm>
          <a:prstGeom prst="round2DiagRect">
            <a:avLst/>
          </a:prstGeom>
          <a:solidFill>
            <a:srgbClr val="0099CC"/>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a:off x="827633" y="3259904"/>
            <a:ext cx="7355787" cy="861774"/>
          </a:xfrm>
          <a:prstGeom prst="rect">
            <a:avLst/>
          </a:prstGeom>
        </p:spPr>
        <p:txBody>
          <a:bodyPr wrap="square">
            <a:spAutoFit/>
          </a:bodyPr>
          <a:lstStyle/>
          <a:p>
            <a:pPr>
              <a:lnSpc>
                <a:spcPts val="3000"/>
              </a:lnSpc>
            </a:pPr>
            <a:r>
              <a:rPr lang="zh-CN" altLang="en-US" b="1" dirty="0">
                <a:solidFill>
                  <a:prstClr val="white"/>
                </a:solidFill>
                <a:latin typeface="微软雅黑" panose="020B0503020204020204" pitchFamily="34" charset="-122"/>
                <a:ea typeface="微软雅黑" panose="020B0503020204020204" pitchFamily="34" charset="-122"/>
              </a:rPr>
              <a:t>链路状态数据库能较快地进行更新，使各个路由器能及时更新其路由表。</a:t>
            </a:r>
          </a:p>
          <a:p>
            <a:pPr>
              <a:lnSpc>
                <a:spcPts val="3000"/>
              </a:lnSpc>
            </a:pPr>
            <a:r>
              <a:rPr lang="zh-CN" altLang="en-US" b="1" dirty="0">
                <a:solidFill>
                  <a:prstClr val="white"/>
                </a:solidFill>
                <a:latin typeface="微软雅黑" panose="020B0503020204020204" pitchFamily="34" charset="-122"/>
                <a:ea typeface="微软雅黑" panose="020B0503020204020204" pitchFamily="34" charset="-122"/>
              </a:rPr>
              <a:t>重要优点：</a:t>
            </a:r>
            <a:r>
              <a:rPr lang="en-US" altLang="zh-CN" b="1" dirty="0">
                <a:solidFill>
                  <a:srgbClr val="FFFF00"/>
                </a:solidFill>
                <a:latin typeface="微软雅黑" panose="020B0503020204020204" pitchFamily="34" charset="-122"/>
                <a:ea typeface="微软雅黑" panose="020B0503020204020204" pitchFamily="34" charset="-122"/>
              </a:rPr>
              <a:t>OSPF </a:t>
            </a:r>
            <a:r>
              <a:rPr lang="zh-CN" altLang="en-US" b="1" dirty="0">
                <a:solidFill>
                  <a:srgbClr val="FFFF00"/>
                </a:solidFill>
                <a:latin typeface="微软雅黑" panose="020B0503020204020204" pitchFamily="34" charset="-122"/>
                <a:ea typeface="微软雅黑" panose="020B0503020204020204" pitchFamily="34" charset="-122"/>
              </a:rPr>
              <a:t>更新过程收敛速度快。</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4" y="620253"/>
            <a:ext cx="8053712" cy="388721"/>
          </a:xfrm>
          <a:prstGeom prst="roundRect">
            <a:avLst>
              <a:gd name="adj" fmla="val 16667"/>
            </a:avLst>
          </a:prstGeom>
          <a:solidFill>
            <a:srgbClr val="0089FA"/>
          </a:solidFill>
          <a:ln>
            <a:noFill/>
          </a:ln>
          <a:effectLst/>
        </p:spPr>
        <p:txBody>
          <a:bodyPr wrap="none" anchor="ctr"/>
          <a:lstStyle/>
          <a:p>
            <a:endParaRPr lang="zh-CN" altLang="en-US">
              <a:solidFill>
                <a:prstClr val="black"/>
              </a:solidFill>
            </a:endParaRPr>
          </a:p>
        </p:txBody>
      </p:sp>
      <p:sp>
        <p:nvSpPr>
          <p:cNvPr id="3" name="Rectangle 6"/>
          <p:cNvSpPr>
            <a:spLocks noChangeArrowheads="1"/>
          </p:cNvSpPr>
          <p:nvPr/>
        </p:nvSpPr>
        <p:spPr bwMode="auto">
          <a:xfrm>
            <a:off x="2749954" y="579390"/>
            <a:ext cx="36968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prstClr val="white"/>
                </a:solidFill>
                <a:latin typeface="微软雅黑" panose="020B0503020204020204" pitchFamily="34" charset="-122"/>
                <a:ea typeface="微软雅黑" panose="020B0503020204020204" pitchFamily="34" charset="-122"/>
              </a:rPr>
              <a:t>4.6.4  </a:t>
            </a:r>
            <a:r>
              <a:rPr lang="zh-CN" altLang="en-US" sz="2400" b="1" dirty="0">
                <a:solidFill>
                  <a:prstClr val="white"/>
                </a:solidFill>
                <a:latin typeface="微软雅黑" panose="020B0503020204020204" pitchFamily="34" charset="-122"/>
                <a:ea typeface="微软雅黑" panose="020B0503020204020204" pitchFamily="34" charset="-122"/>
              </a:rPr>
              <a:t>外部网关协议 </a:t>
            </a:r>
            <a:r>
              <a:rPr lang="en-US" altLang="zh-CN" sz="2400" b="1" dirty="0">
                <a:solidFill>
                  <a:prstClr val="white"/>
                </a:solidFill>
                <a:latin typeface="微软雅黑" panose="020B0503020204020204" pitchFamily="34" charset="-122"/>
                <a:ea typeface="微软雅黑" panose="020B0503020204020204" pitchFamily="34" charset="-122"/>
              </a:rPr>
              <a:t>BGP</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1442748" y="1258813"/>
            <a:ext cx="6258503" cy="2809692"/>
            <a:chOff x="1113847" y="1369650"/>
            <a:chExt cx="6258503" cy="2809692"/>
          </a:xfrm>
        </p:grpSpPr>
        <p:sp>
          <p:nvSpPr>
            <p:cNvPr id="6" name="矩形 5"/>
            <p:cNvSpPr/>
            <p:nvPr/>
          </p:nvSpPr>
          <p:spPr>
            <a:xfrm>
              <a:off x="3408795" y="1369650"/>
              <a:ext cx="2540000" cy="424873"/>
            </a:xfrm>
            <a:prstGeom prst="rect">
              <a:avLst/>
            </a:prstGeom>
            <a:solidFill>
              <a:srgbClr val="009900"/>
            </a:solidFill>
            <a:ln w="19050">
              <a:solidFill>
                <a:schemeClr val="tx1"/>
              </a:solid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prstClr val="white"/>
                  </a:solidFill>
                  <a:latin typeface="微软雅黑" panose="020B0503020204020204" pitchFamily="34" charset="-122"/>
                  <a:ea typeface="微软雅黑" panose="020B0503020204020204" pitchFamily="34" charset="-122"/>
                </a:rPr>
                <a:t>互联网路由选择协议</a:t>
              </a:r>
            </a:p>
          </p:txBody>
        </p:sp>
        <p:sp>
          <p:nvSpPr>
            <p:cNvPr id="7" name="矩形 6"/>
            <p:cNvSpPr/>
            <p:nvPr/>
          </p:nvSpPr>
          <p:spPr>
            <a:xfrm>
              <a:off x="2156303" y="2239529"/>
              <a:ext cx="1802444" cy="424873"/>
            </a:xfrm>
            <a:prstGeom prst="rect">
              <a:avLst/>
            </a:prstGeom>
            <a:solidFill>
              <a:srgbClr val="0099CC"/>
            </a:solidFill>
            <a:ln w="19050">
              <a:solidFill>
                <a:schemeClr val="tx1"/>
              </a:solid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prstClr val="white"/>
                  </a:solidFill>
                  <a:latin typeface="微软雅黑" panose="020B0503020204020204" pitchFamily="34" charset="-122"/>
                  <a:ea typeface="微软雅黑" panose="020B0503020204020204" pitchFamily="34" charset="-122"/>
                </a:rPr>
                <a:t>域内路由选择</a:t>
              </a:r>
            </a:p>
          </p:txBody>
        </p:sp>
        <p:sp>
          <p:nvSpPr>
            <p:cNvPr id="8" name="矩形 7"/>
            <p:cNvSpPr/>
            <p:nvPr/>
          </p:nvSpPr>
          <p:spPr>
            <a:xfrm>
              <a:off x="5569906" y="2239530"/>
              <a:ext cx="1802444" cy="424873"/>
            </a:xfrm>
            <a:prstGeom prst="rect">
              <a:avLst/>
            </a:prstGeom>
            <a:solidFill>
              <a:srgbClr val="0099CC"/>
            </a:solidFill>
            <a:ln w="19050">
              <a:solidFill>
                <a:schemeClr val="tx1"/>
              </a:solid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prstClr val="white"/>
                  </a:solidFill>
                  <a:latin typeface="微软雅黑" panose="020B0503020204020204" pitchFamily="34" charset="-122"/>
                  <a:ea typeface="微软雅黑" panose="020B0503020204020204" pitchFamily="34" charset="-122"/>
                </a:rPr>
                <a:t>域间路由选择</a:t>
              </a:r>
            </a:p>
          </p:txBody>
        </p:sp>
        <p:sp>
          <p:nvSpPr>
            <p:cNvPr id="9" name="矩形 8"/>
            <p:cNvSpPr/>
            <p:nvPr/>
          </p:nvSpPr>
          <p:spPr>
            <a:xfrm>
              <a:off x="1113847" y="3109407"/>
              <a:ext cx="1802444" cy="670653"/>
            </a:xfrm>
            <a:prstGeom prst="rect">
              <a:avLst/>
            </a:prstGeom>
            <a:solidFill>
              <a:srgbClr val="CC6600"/>
            </a:solidFill>
            <a:ln w="19050">
              <a:solidFill>
                <a:schemeClr val="tx1"/>
              </a:solid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prstClr val="white"/>
                  </a:solidFill>
                  <a:latin typeface="微软雅黑" panose="020B0503020204020204" pitchFamily="34" charset="-122"/>
                  <a:ea typeface="微软雅黑" panose="020B0503020204020204" pitchFamily="34" charset="-122"/>
                </a:rPr>
                <a:t>距离向量</a:t>
              </a:r>
              <a:endParaRPr lang="en-US" altLang="zh-CN" b="1" dirty="0">
                <a:solidFill>
                  <a:prstClr val="white"/>
                </a:solidFill>
                <a:latin typeface="微软雅黑" panose="020B0503020204020204" pitchFamily="34" charset="-122"/>
                <a:ea typeface="微软雅黑" panose="020B0503020204020204" pitchFamily="34" charset="-122"/>
              </a:endParaRPr>
            </a:p>
            <a:p>
              <a:pPr algn="ctr"/>
              <a:r>
                <a:rPr lang="en-US" altLang="zh-CN" sz="1400" b="1" dirty="0">
                  <a:solidFill>
                    <a:prstClr val="white"/>
                  </a:solidFill>
                  <a:latin typeface="微软雅黑" panose="020B0503020204020204" pitchFamily="34" charset="-122"/>
                  <a:ea typeface="微软雅黑" panose="020B0503020204020204" pitchFamily="34" charset="-122"/>
                </a:rPr>
                <a:t>(Distance Vector)</a:t>
              </a:r>
              <a:endParaRPr lang="zh-CN" altLang="en-US" sz="1400" b="1" dirty="0">
                <a:solidFill>
                  <a:prstClr val="white"/>
                </a:solidFill>
                <a:latin typeface="微软雅黑" panose="020B0503020204020204" pitchFamily="34" charset="-122"/>
                <a:ea typeface="微软雅黑" panose="020B0503020204020204" pitchFamily="34" charset="-122"/>
              </a:endParaRPr>
            </a:p>
          </p:txBody>
        </p:sp>
        <p:sp>
          <p:nvSpPr>
            <p:cNvPr id="10" name="矩形 9"/>
            <p:cNvSpPr/>
            <p:nvPr/>
          </p:nvSpPr>
          <p:spPr>
            <a:xfrm>
              <a:off x="3220430" y="3109408"/>
              <a:ext cx="1802444" cy="670653"/>
            </a:xfrm>
            <a:prstGeom prst="rect">
              <a:avLst/>
            </a:prstGeom>
            <a:solidFill>
              <a:srgbClr val="CC6600"/>
            </a:solidFill>
            <a:ln w="19050">
              <a:solidFill>
                <a:schemeClr val="tx1"/>
              </a:solid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prstClr val="white"/>
                  </a:solidFill>
                  <a:latin typeface="微软雅黑" panose="020B0503020204020204" pitchFamily="34" charset="-122"/>
                  <a:ea typeface="微软雅黑" panose="020B0503020204020204" pitchFamily="34" charset="-122"/>
                </a:rPr>
                <a:t>链路状态</a:t>
              </a:r>
              <a:endParaRPr lang="en-US" altLang="zh-CN" b="1" dirty="0">
                <a:solidFill>
                  <a:prstClr val="white"/>
                </a:solidFill>
                <a:latin typeface="微软雅黑" panose="020B0503020204020204" pitchFamily="34" charset="-122"/>
                <a:ea typeface="微软雅黑" panose="020B0503020204020204" pitchFamily="34" charset="-122"/>
              </a:endParaRPr>
            </a:p>
            <a:p>
              <a:pPr algn="ctr"/>
              <a:r>
                <a:rPr lang="en-US" altLang="zh-CN" b="1" dirty="0">
                  <a:solidFill>
                    <a:prstClr val="white"/>
                  </a:solidFill>
                  <a:latin typeface="微软雅黑" panose="020B0503020204020204" pitchFamily="34" charset="-122"/>
                  <a:ea typeface="微软雅黑" panose="020B0503020204020204" pitchFamily="34" charset="-122"/>
                </a:rPr>
                <a:t>(Link State)</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11" name="矩形 10"/>
            <p:cNvSpPr/>
            <p:nvPr/>
          </p:nvSpPr>
          <p:spPr>
            <a:xfrm>
              <a:off x="5569907" y="3109408"/>
              <a:ext cx="1802443" cy="671608"/>
            </a:xfrm>
            <a:prstGeom prst="rect">
              <a:avLst/>
            </a:prstGeom>
            <a:solidFill>
              <a:srgbClr val="CC6600"/>
            </a:solidFill>
            <a:ln w="19050">
              <a:solidFill>
                <a:schemeClr val="tx1"/>
              </a:solid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rgbClr val="000099"/>
                  </a:solidFill>
                  <a:latin typeface="微软雅黑" panose="020B0503020204020204" pitchFamily="34" charset="-122"/>
                  <a:ea typeface="微软雅黑" panose="020B0503020204020204" pitchFamily="34" charset="-122"/>
                </a:rPr>
                <a:t>路径向量</a:t>
              </a:r>
              <a:endParaRPr lang="en-US" altLang="zh-CN" b="1" dirty="0">
                <a:solidFill>
                  <a:srgbClr val="000099"/>
                </a:solidFill>
                <a:latin typeface="微软雅黑" panose="020B0503020204020204" pitchFamily="34" charset="-122"/>
                <a:ea typeface="微软雅黑" panose="020B0503020204020204" pitchFamily="34" charset="-122"/>
              </a:endParaRPr>
            </a:p>
            <a:p>
              <a:pPr algn="ctr"/>
              <a:r>
                <a:rPr lang="en-US" altLang="zh-CN" b="1" dirty="0">
                  <a:solidFill>
                    <a:srgbClr val="000099"/>
                  </a:solidFill>
                  <a:latin typeface="微软雅黑" panose="020B0503020204020204" pitchFamily="34" charset="-122"/>
                  <a:ea typeface="微软雅黑" panose="020B0503020204020204" pitchFamily="34" charset="-122"/>
                </a:rPr>
                <a:t>(path vector)</a:t>
              </a:r>
              <a:endParaRPr lang="zh-CN" altLang="en-US" b="1" dirty="0">
                <a:solidFill>
                  <a:srgbClr val="000099"/>
                </a:solidFill>
                <a:latin typeface="微软雅黑" panose="020B0503020204020204" pitchFamily="34" charset="-122"/>
                <a:ea typeface="微软雅黑" panose="020B0503020204020204" pitchFamily="34" charset="-122"/>
              </a:endParaRPr>
            </a:p>
          </p:txBody>
        </p:sp>
        <p:cxnSp>
          <p:nvCxnSpPr>
            <p:cNvPr id="12" name="直接连接符 11"/>
            <p:cNvCxnSpPr>
              <a:endCxn id="7" idx="0"/>
            </p:cNvCxnSpPr>
            <p:nvPr/>
          </p:nvCxnSpPr>
          <p:spPr>
            <a:xfrm flipH="1">
              <a:off x="3057525" y="1794523"/>
              <a:ext cx="1009650" cy="4450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endCxn id="8" idx="0"/>
            </p:cNvCxnSpPr>
            <p:nvPr/>
          </p:nvCxnSpPr>
          <p:spPr>
            <a:xfrm>
              <a:off x="5461478" y="1794523"/>
              <a:ext cx="1009650" cy="445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7" idx="2"/>
              <a:endCxn id="9" idx="0"/>
            </p:cNvCxnSpPr>
            <p:nvPr/>
          </p:nvCxnSpPr>
          <p:spPr>
            <a:xfrm flipH="1">
              <a:off x="2015069" y="2664402"/>
              <a:ext cx="1042456" cy="445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2"/>
              <a:endCxn id="10" idx="0"/>
            </p:cNvCxnSpPr>
            <p:nvPr/>
          </p:nvCxnSpPr>
          <p:spPr>
            <a:xfrm>
              <a:off x="3057525" y="2664402"/>
              <a:ext cx="1064127" cy="4450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8" idx="2"/>
              <a:endCxn id="11" idx="0"/>
            </p:cNvCxnSpPr>
            <p:nvPr/>
          </p:nvCxnSpPr>
          <p:spPr>
            <a:xfrm>
              <a:off x="6471128" y="2664403"/>
              <a:ext cx="1" cy="4450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727169" y="3779232"/>
              <a:ext cx="619080" cy="400110"/>
            </a:xfrm>
            <a:prstGeom prst="rect">
              <a:avLst/>
            </a:prstGeom>
          </p:spPr>
          <p:txBody>
            <a:bodyPr wrap="none">
              <a:spAutoFit/>
            </a:bodyPr>
            <a:lstStyle/>
            <a:p>
              <a:r>
                <a:rPr lang="en-US" altLang="zh-CN" sz="2000" b="1" dirty="0">
                  <a:solidFill>
                    <a:prstClr val="black"/>
                  </a:solidFill>
                  <a:latin typeface="微软雅黑" panose="020B0503020204020204" pitchFamily="34" charset="-122"/>
                  <a:ea typeface="微软雅黑" panose="020B0503020204020204" pitchFamily="34" charset="-122"/>
                </a:rPr>
                <a:t>RIP</a:t>
              </a:r>
              <a:endParaRPr lang="zh-CN" altLang="en-US" sz="2000" dirty="0">
                <a:solidFill>
                  <a:prstClr val="black"/>
                </a:solidFill>
              </a:endParaRPr>
            </a:p>
          </p:txBody>
        </p:sp>
        <p:sp>
          <p:nvSpPr>
            <p:cNvPr id="18" name="矩形 17"/>
            <p:cNvSpPr/>
            <p:nvPr/>
          </p:nvSpPr>
          <p:spPr>
            <a:xfrm>
              <a:off x="3691886" y="3779232"/>
              <a:ext cx="859531" cy="400110"/>
            </a:xfrm>
            <a:prstGeom prst="rect">
              <a:avLst/>
            </a:prstGeom>
          </p:spPr>
          <p:txBody>
            <a:bodyPr wrap="none">
              <a:spAutoFit/>
            </a:bodyPr>
            <a:lstStyle/>
            <a:p>
              <a:r>
                <a:rPr lang="en-US" altLang="zh-CN" sz="2000" b="1" dirty="0">
                  <a:solidFill>
                    <a:prstClr val="black"/>
                  </a:solidFill>
                  <a:latin typeface="微软雅黑" panose="020B0503020204020204" pitchFamily="34" charset="-122"/>
                  <a:ea typeface="微软雅黑" panose="020B0503020204020204" pitchFamily="34" charset="-122"/>
                </a:rPr>
                <a:t>OSPF</a:t>
              </a:r>
              <a:endParaRPr lang="zh-CN" altLang="en-US" sz="2000" dirty="0">
                <a:solidFill>
                  <a:prstClr val="black"/>
                </a:solidFill>
              </a:endParaRPr>
            </a:p>
          </p:txBody>
        </p:sp>
        <p:sp>
          <p:nvSpPr>
            <p:cNvPr id="19" name="矩形 18"/>
            <p:cNvSpPr/>
            <p:nvPr/>
          </p:nvSpPr>
          <p:spPr>
            <a:xfrm>
              <a:off x="5974036" y="3779232"/>
              <a:ext cx="994183" cy="400110"/>
            </a:xfrm>
            <a:prstGeom prst="rect">
              <a:avLst/>
            </a:prstGeom>
          </p:spPr>
          <p:txBody>
            <a:bodyPr wrap="none">
              <a:spAutoFit/>
            </a:bodyPr>
            <a:lstStyle/>
            <a:p>
              <a:r>
                <a:rPr lang="en-US" altLang="zh-CN" sz="2000" b="1" dirty="0">
                  <a:solidFill>
                    <a:srgbClr val="000099"/>
                  </a:solidFill>
                  <a:latin typeface="微软雅黑" panose="020B0503020204020204" pitchFamily="34" charset="-122"/>
                  <a:ea typeface="微软雅黑" panose="020B0503020204020204" pitchFamily="34" charset="-122"/>
                </a:rPr>
                <a:t>BGP-4</a:t>
              </a:r>
              <a:endParaRPr lang="zh-CN" altLang="en-US" sz="2000" dirty="0">
                <a:solidFill>
                  <a:srgbClr val="000099"/>
                </a:solidFill>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4" y="620253"/>
            <a:ext cx="8053712" cy="388721"/>
          </a:xfrm>
          <a:prstGeom prst="roundRect">
            <a:avLst>
              <a:gd name="adj" fmla="val 16667"/>
            </a:avLst>
          </a:prstGeom>
          <a:solidFill>
            <a:srgbClr val="0089FA"/>
          </a:solidFill>
          <a:ln>
            <a:noFill/>
          </a:ln>
          <a:effectLst/>
        </p:spPr>
        <p:txBody>
          <a:bodyPr wrap="none" anchor="ctr"/>
          <a:lstStyle/>
          <a:p>
            <a:endParaRPr lang="zh-CN" altLang="en-US">
              <a:solidFill>
                <a:prstClr val="black"/>
              </a:solidFill>
            </a:endParaRPr>
          </a:p>
        </p:txBody>
      </p:sp>
      <p:sp>
        <p:nvSpPr>
          <p:cNvPr id="3" name="Rectangle 6"/>
          <p:cNvSpPr>
            <a:spLocks noChangeArrowheads="1"/>
          </p:cNvSpPr>
          <p:nvPr/>
        </p:nvSpPr>
        <p:spPr bwMode="auto">
          <a:xfrm>
            <a:off x="2749954" y="579390"/>
            <a:ext cx="36968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prstClr val="white"/>
                </a:solidFill>
                <a:latin typeface="微软雅黑" panose="020B0503020204020204" pitchFamily="34" charset="-122"/>
                <a:ea typeface="微软雅黑" panose="020B0503020204020204" pitchFamily="34" charset="-122"/>
              </a:rPr>
              <a:t>4.6.4  </a:t>
            </a:r>
            <a:r>
              <a:rPr lang="zh-CN" altLang="en-US" sz="2400" b="1" dirty="0">
                <a:solidFill>
                  <a:prstClr val="white"/>
                </a:solidFill>
                <a:latin typeface="微软雅黑" panose="020B0503020204020204" pitchFamily="34" charset="-122"/>
                <a:ea typeface="微软雅黑" panose="020B0503020204020204" pitchFamily="34" charset="-122"/>
              </a:rPr>
              <a:t>外部网关协议 </a:t>
            </a:r>
            <a:r>
              <a:rPr lang="en-US" altLang="zh-CN" sz="2400" b="1" dirty="0">
                <a:solidFill>
                  <a:prstClr val="white"/>
                </a:solidFill>
                <a:latin typeface="微软雅黑" panose="020B0503020204020204" pitchFamily="34" charset="-122"/>
                <a:ea typeface="微软雅黑" panose="020B0503020204020204" pitchFamily="34" charset="-122"/>
              </a:rPr>
              <a:t>BGP</a:t>
            </a:r>
            <a:endParaRPr lang="zh-CN" altLang="en-US" sz="2400" b="1" dirty="0">
              <a:solidFill>
                <a:prstClr val="white"/>
              </a:solidFill>
              <a:latin typeface="微软雅黑" panose="020B0503020204020204" pitchFamily="34" charset="-122"/>
              <a:ea typeface="微软雅黑" panose="020B0503020204020204" pitchFamily="34" charset="-122"/>
            </a:endParaRPr>
          </a:p>
        </p:txBody>
      </p:sp>
      <p:sp>
        <p:nvSpPr>
          <p:cNvPr id="4" name="Rectangle 8"/>
          <p:cNvSpPr>
            <a:spLocks noChangeArrowheads="1"/>
          </p:cNvSpPr>
          <p:nvPr/>
        </p:nvSpPr>
        <p:spPr bwMode="auto">
          <a:xfrm>
            <a:off x="545144" y="1024456"/>
            <a:ext cx="8053712"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en-US" altLang="zh-CN" sz="2000" b="1" dirty="0">
                <a:solidFill>
                  <a:prstClr val="black"/>
                </a:solidFill>
                <a:latin typeface="微软雅黑" panose="020B0503020204020204" pitchFamily="34" charset="-122"/>
                <a:ea typeface="微软雅黑" panose="020B0503020204020204" pitchFamily="34" charset="-122"/>
              </a:rPr>
              <a:t>BGP </a:t>
            </a:r>
            <a:r>
              <a:rPr lang="zh-CN" altLang="en-US" sz="2000" b="1" dirty="0">
                <a:solidFill>
                  <a:prstClr val="black"/>
                </a:solidFill>
                <a:latin typeface="微软雅黑" panose="020B0503020204020204" pitchFamily="34" charset="-122"/>
                <a:ea typeface="微软雅黑" panose="020B0503020204020204" pitchFamily="34" charset="-122"/>
              </a:rPr>
              <a:t>是</a:t>
            </a:r>
            <a:r>
              <a:rPr lang="zh-CN" altLang="en-US" sz="2000" b="1" dirty="0">
                <a:solidFill>
                  <a:srgbClr val="C00000"/>
                </a:solidFill>
                <a:latin typeface="微软雅黑" panose="020B0503020204020204" pitchFamily="34" charset="-122"/>
                <a:ea typeface="微软雅黑" panose="020B0503020204020204" pitchFamily="34" charset="-122"/>
              </a:rPr>
              <a:t>不同自治系统的路由器之间</a:t>
            </a:r>
            <a:r>
              <a:rPr lang="zh-CN" altLang="en-US" sz="2000" b="1" dirty="0">
                <a:solidFill>
                  <a:prstClr val="black"/>
                </a:solidFill>
                <a:latin typeface="微软雅黑" panose="020B0503020204020204" pitchFamily="34" charset="-122"/>
                <a:ea typeface="微软雅黑" panose="020B0503020204020204" pitchFamily="34" charset="-122"/>
              </a:rPr>
              <a:t>交换路由信息的协议。 </a:t>
            </a:r>
          </a:p>
          <a:p>
            <a:pPr marL="285750" indent="-285750">
              <a:lnSpc>
                <a:spcPts val="3300"/>
              </a:lnSpc>
              <a:buClr>
                <a:srgbClr val="0070C0"/>
              </a:buClr>
              <a:buFont typeface="Wingdings" panose="05000000000000000000" pitchFamily="2" charset="2"/>
              <a:buChar char="l"/>
            </a:pPr>
            <a:r>
              <a:rPr lang="en-US" altLang="zh-CN" sz="2000" b="1" dirty="0">
                <a:solidFill>
                  <a:prstClr val="black"/>
                </a:solidFill>
                <a:latin typeface="微软雅黑" panose="020B0503020204020204" pitchFamily="34" charset="-122"/>
                <a:ea typeface="微软雅黑" panose="020B0503020204020204" pitchFamily="34" charset="-122"/>
              </a:rPr>
              <a:t>BGP </a:t>
            </a:r>
            <a:r>
              <a:rPr lang="zh-CN" altLang="en-US" sz="2000" b="1" dirty="0">
                <a:solidFill>
                  <a:prstClr val="black"/>
                </a:solidFill>
                <a:latin typeface="微软雅黑" panose="020B0503020204020204" pitchFamily="34" charset="-122"/>
                <a:ea typeface="微软雅黑" panose="020B0503020204020204" pitchFamily="34" charset="-122"/>
              </a:rPr>
              <a:t>较新版本是 </a:t>
            </a:r>
            <a:r>
              <a:rPr lang="en-US" altLang="zh-CN" sz="2000" b="1" dirty="0">
                <a:solidFill>
                  <a:prstClr val="black"/>
                </a:solidFill>
                <a:latin typeface="微软雅黑" panose="020B0503020204020204" pitchFamily="34" charset="-122"/>
                <a:ea typeface="微软雅黑" panose="020B0503020204020204" pitchFamily="34" charset="-122"/>
              </a:rPr>
              <a:t>2006 </a:t>
            </a:r>
            <a:r>
              <a:rPr lang="zh-CN" altLang="en-US" sz="2000" b="1" dirty="0">
                <a:solidFill>
                  <a:prstClr val="black"/>
                </a:solidFill>
                <a:latin typeface="微软雅黑" panose="020B0503020204020204" pitchFamily="34" charset="-122"/>
                <a:ea typeface="微软雅黑" panose="020B0503020204020204" pitchFamily="34" charset="-122"/>
              </a:rPr>
              <a:t>年 </a:t>
            </a:r>
            <a:r>
              <a:rPr lang="en-US" altLang="zh-CN" sz="2000" b="1" dirty="0">
                <a:solidFill>
                  <a:prstClr val="black"/>
                </a:solidFill>
                <a:latin typeface="微软雅黑" panose="020B0503020204020204" pitchFamily="34" charset="-122"/>
                <a:ea typeface="微软雅黑" panose="020B0503020204020204" pitchFamily="34" charset="-122"/>
              </a:rPr>
              <a:t>1 </a:t>
            </a:r>
            <a:r>
              <a:rPr lang="zh-CN" altLang="en-US" sz="2000" b="1" dirty="0">
                <a:solidFill>
                  <a:prstClr val="black"/>
                </a:solidFill>
                <a:latin typeface="微软雅黑" panose="020B0503020204020204" pitchFamily="34" charset="-122"/>
                <a:ea typeface="微软雅黑" panose="020B0503020204020204" pitchFamily="34" charset="-122"/>
              </a:rPr>
              <a:t>月发表的 </a:t>
            </a:r>
            <a:r>
              <a:rPr lang="en-US" altLang="zh-CN" sz="2000" b="1" dirty="0">
                <a:solidFill>
                  <a:prstClr val="black"/>
                </a:solidFill>
                <a:latin typeface="微软雅黑" panose="020B0503020204020204" pitchFamily="34" charset="-122"/>
                <a:ea typeface="微软雅黑" panose="020B0503020204020204" pitchFamily="34" charset="-122"/>
              </a:rPr>
              <a:t>BGP-4</a:t>
            </a:r>
            <a:r>
              <a:rPr lang="zh-CN" altLang="en-US" sz="2000" b="1" dirty="0">
                <a:solidFill>
                  <a:prstClr val="black"/>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BGP </a:t>
            </a:r>
            <a:r>
              <a:rPr lang="zh-CN" altLang="en-US" sz="2000" b="1" dirty="0">
                <a:solidFill>
                  <a:prstClr val="black"/>
                </a:solidFill>
                <a:latin typeface="微软雅黑" panose="020B0503020204020204" pitchFamily="34" charset="-122"/>
                <a:ea typeface="微软雅黑" panose="020B0503020204020204" pitchFamily="34" charset="-122"/>
              </a:rPr>
              <a:t>第 </a:t>
            </a:r>
            <a:r>
              <a:rPr lang="en-US" altLang="zh-CN" sz="2000" b="1" dirty="0">
                <a:solidFill>
                  <a:prstClr val="black"/>
                </a:solidFill>
                <a:latin typeface="微软雅黑" panose="020B0503020204020204" pitchFamily="34" charset="-122"/>
                <a:ea typeface="微软雅黑" panose="020B0503020204020204" pitchFamily="34" charset="-122"/>
              </a:rPr>
              <a:t>4 </a:t>
            </a:r>
            <a:r>
              <a:rPr lang="zh-CN" altLang="en-US" sz="2000" b="1" dirty="0">
                <a:solidFill>
                  <a:prstClr val="black"/>
                </a:solidFill>
                <a:latin typeface="微软雅黑" panose="020B0503020204020204" pitchFamily="34" charset="-122"/>
                <a:ea typeface="微软雅黑" panose="020B0503020204020204" pitchFamily="34" charset="-122"/>
              </a:rPr>
              <a:t>个版本），即 </a:t>
            </a:r>
            <a:r>
              <a:rPr lang="en-US" altLang="zh-CN" sz="2000" b="1" dirty="0">
                <a:solidFill>
                  <a:prstClr val="black"/>
                </a:solidFill>
                <a:latin typeface="微软雅黑" panose="020B0503020204020204" pitchFamily="34" charset="-122"/>
                <a:ea typeface="微软雅黑" panose="020B0503020204020204" pitchFamily="34" charset="-122"/>
              </a:rPr>
              <a:t>RFC 4271 ~ 4278</a:t>
            </a:r>
            <a:r>
              <a:rPr lang="zh-CN" altLang="en-US" sz="2000" b="1" dirty="0">
                <a:solidFill>
                  <a:prstClr val="black"/>
                </a:solidFill>
                <a:latin typeface="微软雅黑" panose="020B0503020204020204" pitchFamily="34" charset="-122"/>
                <a:ea typeface="微软雅黑" panose="020B0503020204020204" pitchFamily="34" charset="-122"/>
              </a:rPr>
              <a:t>。 </a:t>
            </a:r>
          </a:p>
          <a:p>
            <a:pPr marL="285750" indent="-285750">
              <a:lnSpc>
                <a:spcPts val="3300"/>
              </a:lnSpc>
              <a:buClr>
                <a:srgbClr val="0070C0"/>
              </a:buClr>
              <a:buFont typeface="Wingdings" panose="05000000000000000000" pitchFamily="2" charset="2"/>
              <a:buChar char="l"/>
            </a:pPr>
            <a:r>
              <a:rPr lang="zh-CN" altLang="en-US" sz="2000" b="1" dirty="0">
                <a:solidFill>
                  <a:prstClr val="black"/>
                </a:solidFill>
                <a:latin typeface="微软雅黑" panose="020B0503020204020204" pitchFamily="34" charset="-122"/>
                <a:ea typeface="微软雅黑" panose="020B0503020204020204" pitchFamily="34" charset="-122"/>
              </a:rPr>
              <a:t>可以将 </a:t>
            </a:r>
            <a:r>
              <a:rPr lang="en-US" altLang="zh-CN" sz="2000" b="1" dirty="0">
                <a:solidFill>
                  <a:prstClr val="black"/>
                </a:solidFill>
                <a:latin typeface="微软雅黑" panose="020B0503020204020204" pitchFamily="34" charset="-122"/>
                <a:ea typeface="微软雅黑" panose="020B0503020204020204" pitchFamily="34" charset="-122"/>
              </a:rPr>
              <a:t>BGP-4 </a:t>
            </a:r>
            <a:r>
              <a:rPr lang="zh-CN" altLang="en-US" sz="2000" b="1" dirty="0">
                <a:solidFill>
                  <a:prstClr val="black"/>
                </a:solidFill>
                <a:latin typeface="微软雅黑" panose="020B0503020204020204" pitchFamily="34" charset="-122"/>
                <a:ea typeface="微软雅黑" panose="020B0503020204020204" pitchFamily="34" charset="-122"/>
              </a:rPr>
              <a:t>简写为 </a:t>
            </a:r>
            <a:r>
              <a:rPr lang="en-US" altLang="zh-CN" sz="2000" b="1" dirty="0">
                <a:solidFill>
                  <a:prstClr val="black"/>
                </a:solidFill>
                <a:latin typeface="微软雅黑" panose="020B0503020204020204" pitchFamily="34" charset="-122"/>
                <a:ea typeface="微软雅黑" panose="020B0503020204020204" pitchFamily="34" charset="-122"/>
              </a:rPr>
              <a:t>BGP</a:t>
            </a:r>
            <a:r>
              <a:rPr lang="zh-CN" altLang="en-US" sz="2000" b="1" dirty="0">
                <a:solidFill>
                  <a:prstClr val="black"/>
                </a:solidFill>
                <a:latin typeface="微软雅黑" panose="020B0503020204020204" pitchFamily="34" charset="-122"/>
                <a:ea typeface="微软雅黑" panose="020B0503020204020204" pitchFamily="34" charset="-122"/>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545144" y="981029"/>
            <a:ext cx="8053712"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solidFill>
                  <a:prstClr val="black"/>
                </a:solidFill>
                <a:latin typeface="微软雅黑" panose="020B0503020204020204" pitchFamily="34" charset="-122"/>
                <a:ea typeface="微软雅黑" panose="020B0503020204020204" pitchFamily="34" charset="-122"/>
              </a:rPr>
              <a:t>用于自治系统 </a:t>
            </a:r>
            <a:r>
              <a:rPr lang="en-US" altLang="zh-CN" sz="2000" b="1" dirty="0">
                <a:solidFill>
                  <a:prstClr val="black"/>
                </a:solidFill>
                <a:latin typeface="微软雅黑" panose="020B0503020204020204" pitchFamily="34" charset="-122"/>
                <a:ea typeface="微软雅黑" panose="020B0503020204020204" pitchFamily="34" charset="-122"/>
              </a:rPr>
              <a:t>AS </a:t>
            </a:r>
            <a:r>
              <a:rPr lang="zh-CN" altLang="en-US" sz="2000" b="1" dirty="0">
                <a:solidFill>
                  <a:prstClr val="black"/>
                </a:solidFill>
                <a:latin typeface="微软雅黑" panose="020B0503020204020204" pitchFamily="34" charset="-122"/>
                <a:ea typeface="微软雅黑" panose="020B0503020204020204" pitchFamily="34" charset="-122"/>
              </a:rPr>
              <a:t>之间的路由选择。</a:t>
            </a:r>
            <a:endParaRPr lang="en-US" altLang="zh-CN" sz="2000" b="1" dirty="0">
              <a:solidFill>
                <a:prstClr val="black"/>
              </a:solidFill>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solidFill>
                  <a:prstClr val="black"/>
                </a:solidFill>
                <a:latin typeface="微软雅黑" panose="020B0503020204020204" pitchFamily="34" charset="-122"/>
                <a:ea typeface="微软雅黑" panose="020B0503020204020204" pitchFamily="34" charset="-122"/>
              </a:rPr>
              <a:t>只能是力求选择出一条能够到达目的网络且</a:t>
            </a:r>
            <a:r>
              <a:rPr lang="zh-CN" altLang="en-US" sz="2000" b="1" dirty="0">
                <a:solidFill>
                  <a:srgbClr val="C00000"/>
                </a:solidFill>
                <a:latin typeface="微软雅黑" panose="020B0503020204020204" pitchFamily="34" charset="-122"/>
                <a:ea typeface="微软雅黑" panose="020B0503020204020204" pitchFamily="34" charset="-122"/>
              </a:rPr>
              <a:t>比较好的路由</a:t>
            </a:r>
            <a:r>
              <a:rPr lang="zh-CN" altLang="en-US" sz="2000" b="1" dirty="0">
                <a:solidFill>
                  <a:prstClr val="black"/>
                </a:solidFill>
                <a:latin typeface="微软雅黑" panose="020B0503020204020204" pitchFamily="34" charset="-122"/>
                <a:ea typeface="微软雅黑" panose="020B0503020204020204" pitchFamily="34" charset="-122"/>
              </a:rPr>
              <a:t>（不能兜圈子），而</a:t>
            </a:r>
            <a:r>
              <a:rPr lang="zh-CN" altLang="en-US" sz="2000" b="1" dirty="0">
                <a:solidFill>
                  <a:srgbClr val="C00000"/>
                </a:solidFill>
                <a:latin typeface="微软雅黑" panose="020B0503020204020204" pitchFamily="34" charset="-122"/>
                <a:ea typeface="微软雅黑" panose="020B0503020204020204" pitchFamily="34" charset="-122"/>
              </a:rPr>
              <a:t>并非要计算出一条最佳路由。</a:t>
            </a:r>
            <a:endParaRPr lang="en-US" altLang="zh-CN" sz="2000" b="1" dirty="0">
              <a:solidFill>
                <a:srgbClr val="C00000"/>
              </a:solidFill>
              <a:latin typeface="微软雅黑" panose="020B0503020204020204" pitchFamily="34" charset="-122"/>
              <a:ea typeface="微软雅黑" panose="020B0503020204020204" pitchFamily="34" charset="-122"/>
            </a:endParaRPr>
          </a:p>
          <a:p>
            <a:pPr marL="624205" indent="-342900">
              <a:lnSpc>
                <a:spcPts val="3300"/>
              </a:lnSpc>
              <a:buClr>
                <a:srgbClr val="7030A0"/>
              </a:buClr>
              <a:buFont typeface="+mj-lt"/>
              <a:buAutoNum type="arabicPeriod"/>
            </a:pPr>
            <a:r>
              <a:rPr lang="zh-CN" altLang="en-US" sz="2000" b="1" dirty="0">
                <a:solidFill>
                  <a:prstClr val="black"/>
                </a:solidFill>
                <a:latin typeface="微软雅黑" panose="020B0503020204020204" pitchFamily="34" charset="-122"/>
                <a:ea typeface="微软雅黑" panose="020B0503020204020204" pitchFamily="34" charset="-122"/>
              </a:rPr>
              <a:t>互联网的规模太大，使得自治系统</a:t>
            </a:r>
            <a:r>
              <a:rPr lang="en-US" altLang="zh-CN" sz="2000" b="1" dirty="0">
                <a:solidFill>
                  <a:prstClr val="black"/>
                </a:solidFill>
                <a:latin typeface="微软雅黑" panose="020B0503020204020204" pitchFamily="34" charset="-122"/>
                <a:ea typeface="微软雅黑" panose="020B0503020204020204" pitchFamily="34" charset="-122"/>
              </a:rPr>
              <a:t>AS</a:t>
            </a:r>
            <a:r>
              <a:rPr lang="zh-CN" altLang="en-US" sz="2000" b="1" dirty="0">
                <a:solidFill>
                  <a:prstClr val="black"/>
                </a:solidFill>
                <a:latin typeface="微软雅黑" panose="020B0503020204020204" pitchFamily="34" charset="-122"/>
                <a:ea typeface="微软雅黑" panose="020B0503020204020204" pitchFamily="34" charset="-122"/>
              </a:rPr>
              <a:t>之间路由选择非常困难。</a:t>
            </a:r>
            <a:endParaRPr lang="en-US" altLang="zh-CN" sz="2000" b="1" dirty="0">
              <a:solidFill>
                <a:prstClr val="black"/>
              </a:solidFill>
              <a:latin typeface="微软雅黑" panose="020B0503020204020204" pitchFamily="34" charset="-122"/>
              <a:ea typeface="微软雅黑" panose="020B0503020204020204" pitchFamily="34" charset="-122"/>
            </a:endParaRPr>
          </a:p>
          <a:p>
            <a:pPr marL="624205" indent="-342900">
              <a:lnSpc>
                <a:spcPts val="3300"/>
              </a:lnSpc>
              <a:buClr>
                <a:srgbClr val="7030A0"/>
              </a:buClr>
              <a:buFont typeface="+mj-lt"/>
              <a:buAutoNum type="arabicPeriod"/>
            </a:pPr>
            <a:r>
              <a:rPr lang="zh-CN" altLang="en-US" sz="2000" b="1" dirty="0">
                <a:solidFill>
                  <a:prstClr val="black"/>
                </a:solidFill>
                <a:latin typeface="微软雅黑" panose="020B0503020204020204" pitchFamily="34" charset="-122"/>
                <a:ea typeface="微软雅黑" panose="020B0503020204020204" pitchFamily="34" charset="-122"/>
              </a:rPr>
              <a:t>自治系统</a:t>
            </a:r>
            <a:r>
              <a:rPr lang="en-US" altLang="zh-CN" sz="2000" b="1" dirty="0">
                <a:solidFill>
                  <a:prstClr val="black"/>
                </a:solidFill>
                <a:latin typeface="微软雅黑" panose="020B0503020204020204" pitchFamily="34" charset="-122"/>
                <a:ea typeface="微软雅黑" panose="020B0503020204020204" pitchFamily="34" charset="-122"/>
              </a:rPr>
              <a:t>AS</a:t>
            </a:r>
            <a:r>
              <a:rPr lang="zh-CN" altLang="en-US" sz="2000" b="1" dirty="0">
                <a:solidFill>
                  <a:prstClr val="black"/>
                </a:solidFill>
                <a:latin typeface="微软雅黑" panose="020B0503020204020204" pitchFamily="34" charset="-122"/>
                <a:ea typeface="微软雅黑" panose="020B0503020204020204" pitchFamily="34" charset="-122"/>
              </a:rPr>
              <a:t>之间的路由选择必须考虑有关策略。</a:t>
            </a:r>
            <a:endParaRPr lang="en-US" altLang="zh-CN" sz="2000" b="1" dirty="0">
              <a:solidFill>
                <a:prstClr val="black"/>
              </a:solidFill>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solidFill>
                  <a:prstClr val="black"/>
                </a:solidFill>
                <a:latin typeface="微软雅黑" panose="020B0503020204020204" pitchFamily="34" charset="-122"/>
                <a:ea typeface="微软雅黑" panose="020B0503020204020204" pitchFamily="34" charset="-122"/>
              </a:rPr>
              <a:t>采用了</a:t>
            </a:r>
            <a:r>
              <a:rPr lang="zh-CN" altLang="en-US" sz="2000" b="1" dirty="0">
                <a:solidFill>
                  <a:srgbClr val="C00000"/>
                </a:solidFill>
                <a:latin typeface="微软雅黑" panose="020B0503020204020204" pitchFamily="34" charset="-122"/>
                <a:ea typeface="微软雅黑" panose="020B0503020204020204" pitchFamily="34" charset="-122"/>
              </a:rPr>
              <a:t>路径向量 </a:t>
            </a:r>
            <a:r>
              <a:rPr lang="en-US" altLang="zh-CN" sz="2000" b="1" dirty="0">
                <a:solidFill>
                  <a:prstClr val="black"/>
                </a:solidFill>
                <a:latin typeface="微软雅黑" panose="020B0503020204020204" pitchFamily="34" charset="-122"/>
                <a:ea typeface="微软雅黑" panose="020B0503020204020204" pitchFamily="34" charset="-122"/>
              </a:rPr>
              <a:t>(path vector) </a:t>
            </a:r>
            <a:r>
              <a:rPr lang="zh-CN" altLang="en-US" sz="2000" b="1" dirty="0">
                <a:solidFill>
                  <a:prstClr val="black"/>
                </a:solidFill>
                <a:latin typeface="微软雅黑" panose="020B0503020204020204" pitchFamily="34" charset="-122"/>
                <a:ea typeface="微软雅黑" panose="020B0503020204020204" pitchFamily="34" charset="-122"/>
              </a:rPr>
              <a:t>路由选择协议。</a:t>
            </a:r>
            <a:endParaRPr lang="en-US" altLang="zh-CN" sz="2000" b="1" dirty="0">
              <a:solidFill>
                <a:prstClr val="black"/>
              </a:solidFill>
              <a:latin typeface="微软雅黑" panose="020B0503020204020204" pitchFamily="34" charset="-122"/>
              <a:ea typeface="微软雅黑" panose="020B0503020204020204" pitchFamily="34" charset="-122"/>
            </a:endParaRPr>
          </a:p>
        </p:txBody>
      </p:sp>
      <p:sp>
        <p:nvSpPr>
          <p:cNvPr id="3" name="AutoShape 5"/>
          <p:cNvSpPr>
            <a:spLocks noChangeArrowheads="1"/>
          </p:cNvSpPr>
          <p:nvPr/>
        </p:nvSpPr>
        <p:spPr bwMode="auto">
          <a:xfrm>
            <a:off x="545144" y="621712"/>
            <a:ext cx="8053712" cy="353930"/>
          </a:xfrm>
          <a:prstGeom prst="roundRect">
            <a:avLst>
              <a:gd name="adj" fmla="val 16667"/>
            </a:avLst>
          </a:prstGeom>
          <a:solidFill>
            <a:srgbClr val="00B050"/>
          </a:solidFill>
          <a:ln>
            <a:noFill/>
          </a:ln>
          <a:effectLst/>
        </p:spPr>
        <p:txBody>
          <a:bodyPr wrap="none" anchor="ctr"/>
          <a:lstStyle/>
          <a:p>
            <a:endParaRPr lang="zh-CN" altLang="en-US">
              <a:solidFill>
                <a:prstClr val="black"/>
              </a:solidFill>
            </a:endParaRPr>
          </a:p>
        </p:txBody>
      </p:sp>
      <p:sp>
        <p:nvSpPr>
          <p:cNvPr id="4" name="Rectangle 6"/>
          <p:cNvSpPr>
            <a:spLocks noChangeArrowheads="1"/>
          </p:cNvSpPr>
          <p:nvPr/>
        </p:nvSpPr>
        <p:spPr bwMode="auto">
          <a:xfrm>
            <a:off x="1941968" y="588501"/>
            <a:ext cx="52600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000" b="1" dirty="0">
                <a:solidFill>
                  <a:prstClr val="white"/>
                </a:solidFill>
                <a:latin typeface="微软雅黑" panose="020B0503020204020204" pitchFamily="34" charset="-122"/>
                <a:ea typeface="微软雅黑" panose="020B0503020204020204" pitchFamily="34" charset="-122"/>
              </a:rPr>
              <a:t>1. </a:t>
            </a:r>
            <a:r>
              <a:rPr lang="zh-CN" altLang="en-US" sz="2000" b="1" dirty="0">
                <a:solidFill>
                  <a:prstClr val="white"/>
                </a:solidFill>
                <a:latin typeface="微软雅黑" panose="020B0503020204020204" pitchFamily="34" charset="-122"/>
                <a:ea typeface="微软雅黑" panose="020B0503020204020204" pitchFamily="34" charset="-122"/>
              </a:rPr>
              <a:t>协议 </a:t>
            </a:r>
            <a:r>
              <a:rPr lang="en-US" altLang="zh-CN" sz="2000" b="1" dirty="0">
                <a:solidFill>
                  <a:prstClr val="white"/>
                </a:solidFill>
                <a:latin typeface="微软雅黑" panose="020B0503020204020204" pitchFamily="34" charset="-122"/>
                <a:ea typeface="微软雅黑" panose="020B0503020204020204" pitchFamily="34" charset="-122"/>
              </a:rPr>
              <a:t>BGP </a:t>
            </a:r>
            <a:r>
              <a:rPr lang="zh-CN" altLang="en-US" sz="2000" b="1" dirty="0">
                <a:solidFill>
                  <a:prstClr val="white"/>
                </a:solidFill>
                <a:latin typeface="微软雅黑" panose="020B0503020204020204" pitchFamily="34" charset="-122"/>
                <a:ea typeface="微软雅黑" panose="020B0503020204020204" pitchFamily="34" charset="-122"/>
              </a:rPr>
              <a:t>的主要特点</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5" y="622831"/>
            <a:ext cx="8053712" cy="353930"/>
          </a:xfrm>
          <a:prstGeom prst="roundRect">
            <a:avLst>
              <a:gd name="adj" fmla="val 16667"/>
            </a:avLst>
          </a:prstGeom>
          <a:solidFill>
            <a:srgbClr val="00B050"/>
          </a:solidFill>
          <a:ln>
            <a:noFill/>
          </a:ln>
          <a:effectLst/>
        </p:spPr>
        <p:txBody>
          <a:bodyPr wrap="none" anchor="ctr"/>
          <a:lstStyle/>
          <a:p>
            <a:endParaRPr lang="zh-CN" altLang="en-US">
              <a:solidFill>
                <a:prstClr val="black"/>
              </a:solidFill>
            </a:endParaRPr>
          </a:p>
        </p:txBody>
      </p:sp>
      <p:sp>
        <p:nvSpPr>
          <p:cNvPr id="3" name="Rectangle 6"/>
          <p:cNvSpPr>
            <a:spLocks noChangeArrowheads="1"/>
          </p:cNvSpPr>
          <p:nvPr/>
        </p:nvSpPr>
        <p:spPr bwMode="auto">
          <a:xfrm>
            <a:off x="1941968" y="589620"/>
            <a:ext cx="52600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000" b="1" dirty="0">
                <a:solidFill>
                  <a:prstClr val="white"/>
                </a:solidFill>
                <a:latin typeface="微软雅黑" panose="020B0503020204020204" pitchFamily="34" charset="-122"/>
                <a:ea typeface="微软雅黑" panose="020B0503020204020204" pitchFamily="34" charset="-122"/>
              </a:rPr>
              <a:t>BGP </a:t>
            </a:r>
            <a:r>
              <a:rPr lang="zh-CN" altLang="en-US" sz="2000" b="1" dirty="0">
                <a:solidFill>
                  <a:prstClr val="white"/>
                </a:solidFill>
                <a:latin typeface="微软雅黑" panose="020B0503020204020204" pitchFamily="34" charset="-122"/>
                <a:ea typeface="微软雅黑" panose="020B0503020204020204" pitchFamily="34" charset="-122"/>
              </a:rPr>
              <a:t>发言者 </a:t>
            </a:r>
            <a:r>
              <a:rPr lang="en-US" altLang="zh-CN" sz="2000" b="1" dirty="0">
                <a:solidFill>
                  <a:prstClr val="white"/>
                </a:solidFill>
                <a:latin typeface="微软雅黑" panose="020B0503020204020204" pitchFamily="34" charset="-122"/>
                <a:ea typeface="微软雅黑" panose="020B0503020204020204" pitchFamily="34" charset="-122"/>
              </a:rPr>
              <a:t>(BGP speaker)</a:t>
            </a:r>
            <a:endParaRPr lang="zh-CN" altLang="en-US" sz="2000" b="1" dirty="0">
              <a:solidFill>
                <a:prstClr val="white"/>
              </a:solidFill>
              <a:latin typeface="微软雅黑" panose="020B0503020204020204" pitchFamily="34" charset="-122"/>
              <a:ea typeface="微软雅黑" panose="020B0503020204020204" pitchFamily="34" charset="-122"/>
            </a:endParaRPr>
          </a:p>
        </p:txBody>
      </p:sp>
      <p:sp>
        <p:nvSpPr>
          <p:cNvPr id="4" name="圆角矩形 3"/>
          <p:cNvSpPr/>
          <p:nvPr/>
        </p:nvSpPr>
        <p:spPr>
          <a:xfrm>
            <a:off x="545145" y="1052858"/>
            <a:ext cx="8053712" cy="208750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black"/>
              </a:solidFill>
            </a:endParaRPr>
          </a:p>
        </p:txBody>
      </p:sp>
      <p:sp>
        <p:nvSpPr>
          <p:cNvPr id="304" name="Text Box 173"/>
          <p:cNvSpPr txBox="1">
            <a:spLocks noChangeArrowheads="1"/>
          </p:cNvSpPr>
          <p:nvPr/>
        </p:nvSpPr>
        <p:spPr bwMode="auto">
          <a:xfrm>
            <a:off x="1836817" y="3279331"/>
            <a:ext cx="56444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dirty="0">
                <a:solidFill>
                  <a:prstClr val="black"/>
                </a:solidFill>
                <a:latin typeface="微软雅黑" panose="020B0503020204020204" pitchFamily="34" charset="-122"/>
                <a:ea typeface="微软雅黑" panose="020B0503020204020204" pitchFamily="34" charset="-122"/>
              </a:rPr>
              <a:t>对等 </a:t>
            </a:r>
            <a:r>
              <a:rPr lang="en-US" altLang="zh-CN" sz="1800" b="1" dirty="0">
                <a:solidFill>
                  <a:prstClr val="black"/>
                </a:solidFill>
                <a:latin typeface="微软雅黑" panose="020B0503020204020204" pitchFamily="34" charset="-122"/>
                <a:ea typeface="微软雅黑" panose="020B0503020204020204" pitchFamily="34" charset="-122"/>
              </a:rPr>
              <a:t>BGP </a:t>
            </a:r>
            <a:r>
              <a:rPr lang="zh-CN" altLang="en-US" sz="1800" b="1" dirty="0">
                <a:solidFill>
                  <a:prstClr val="black"/>
                </a:solidFill>
                <a:latin typeface="微软雅黑" panose="020B0503020204020204" pitchFamily="34" charset="-122"/>
                <a:ea typeface="微软雅黑" panose="020B0503020204020204" pitchFamily="34" charset="-122"/>
              </a:rPr>
              <a:t>发言者（边界路由器）在 </a:t>
            </a:r>
            <a:r>
              <a:rPr lang="en-US" altLang="zh-CN" sz="1800" b="1" dirty="0">
                <a:solidFill>
                  <a:prstClr val="black"/>
                </a:solidFill>
                <a:latin typeface="微软雅黑" panose="020B0503020204020204" pitchFamily="34" charset="-122"/>
                <a:ea typeface="微软雅黑" panose="020B0503020204020204" pitchFamily="34" charset="-122"/>
              </a:rPr>
              <a:t>AS </a:t>
            </a:r>
            <a:r>
              <a:rPr lang="zh-CN" altLang="en-US" sz="1800" b="1" dirty="0">
                <a:solidFill>
                  <a:prstClr val="black"/>
                </a:solidFill>
                <a:latin typeface="微软雅黑" panose="020B0503020204020204" pitchFamily="34" charset="-122"/>
                <a:ea typeface="微软雅黑" panose="020B0503020204020204" pitchFamily="34" charset="-122"/>
              </a:rPr>
              <a:t>之间交换信息</a:t>
            </a:r>
            <a:endParaRPr lang="en-US" altLang="zh-CN" sz="1800" b="1" baseline="-25000" dirty="0">
              <a:solidFill>
                <a:prstClr val="black"/>
              </a:solidFill>
              <a:latin typeface="微软雅黑" panose="020B0503020204020204" pitchFamily="34" charset="-122"/>
              <a:ea typeface="微软雅黑" panose="020B0503020204020204" pitchFamily="34" charset="-122"/>
            </a:endParaRPr>
          </a:p>
        </p:txBody>
      </p:sp>
      <p:grpSp>
        <p:nvGrpSpPr>
          <p:cNvPr id="191" name="Group 206"/>
          <p:cNvGrpSpPr/>
          <p:nvPr/>
        </p:nvGrpSpPr>
        <p:grpSpPr bwMode="auto">
          <a:xfrm>
            <a:off x="1088578" y="2015050"/>
            <a:ext cx="1591238" cy="824302"/>
            <a:chOff x="912" y="768"/>
            <a:chExt cx="2400" cy="1584"/>
          </a:xfrm>
          <a:solidFill>
            <a:srgbClr val="66FF66"/>
          </a:solidFill>
          <a:effectLst>
            <a:glow rad="63500">
              <a:schemeClr val="accent1">
                <a:satMod val="175000"/>
                <a:alpha val="40000"/>
              </a:schemeClr>
            </a:glow>
            <a:outerShdw blurRad="50800" dist="38100" dir="2700000" algn="tl" rotWithShape="0">
              <a:prstClr val="black">
                <a:alpha val="40000"/>
              </a:prstClr>
            </a:outerShdw>
          </a:effectLst>
        </p:grpSpPr>
        <p:sp>
          <p:nvSpPr>
            <p:cNvPr id="192" name="Oval 207"/>
            <p:cNvSpPr>
              <a:spLocks noChangeArrowheads="1"/>
            </p:cNvSpPr>
            <p:nvPr/>
          </p:nvSpPr>
          <p:spPr bwMode="auto">
            <a:xfrm>
              <a:off x="1751" y="799"/>
              <a:ext cx="1026" cy="628"/>
            </a:xfrm>
            <a:prstGeom prst="ellipse">
              <a:avLst/>
            </a:prstGeom>
            <a:grpFill/>
            <a:ln>
              <a:noFill/>
            </a:ln>
            <a:scene3d>
              <a:camera prst="orthographicFront"/>
              <a:lightRig rig="threePt" dir="t"/>
            </a:scene3d>
            <a:sp3d/>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93" name="Oval 208"/>
            <p:cNvSpPr>
              <a:spLocks noChangeArrowheads="1"/>
            </p:cNvSpPr>
            <p:nvPr/>
          </p:nvSpPr>
          <p:spPr bwMode="auto">
            <a:xfrm>
              <a:off x="1172" y="972"/>
              <a:ext cx="781" cy="627"/>
            </a:xfrm>
            <a:prstGeom prst="ellipse">
              <a:avLst/>
            </a:prstGeom>
            <a:grpFill/>
            <a:ln>
              <a:noFill/>
            </a:ln>
            <a:scene3d>
              <a:camera prst="orthographicFront"/>
              <a:lightRig rig="threePt" dir="t"/>
            </a:scene3d>
            <a:sp3d/>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94" name="Oval 209"/>
            <p:cNvSpPr>
              <a:spLocks noChangeArrowheads="1"/>
            </p:cNvSpPr>
            <p:nvPr/>
          </p:nvSpPr>
          <p:spPr bwMode="auto">
            <a:xfrm>
              <a:off x="926" y="1364"/>
              <a:ext cx="521" cy="502"/>
            </a:xfrm>
            <a:prstGeom prst="ellipse">
              <a:avLst/>
            </a:prstGeom>
            <a:grpFill/>
            <a:ln>
              <a:noFill/>
            </a:ln>
            <a:scene3d>
              <a:camera prst="orthographicFront"/>
              <a:lightRig rig="threePt" dir="t"/>
            </a:scene3d>
            <a:sp3d/>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95" name="Oval 210"/>
            <p:cNvSpPr>
              <a:spLocks noChangeArrowheads="1"/>
            </p:cNvSpPr>
            <p:nvPr/>
          </p:nvSpPr>
          <p:spPr bwMode="auto">
            <a:xfrm>
              <a:off x="1085" y="1599"/>
              <a:ext cx="796" cy="549"/>
            </a:xfrm>
            <a:prstGeom prst="ellipse">
              <a:avLst/>
            </a:prstGeom>
            <a:grpFill/>
            <a:ln>
              <a:noFill/>
            </a:ln>
            <a:scene3d>
              <a:camera prst="orthographicFront"/>
              <a:lightRig rig="threePt" dir="t"/>
            </a:scene3d>
            <a:sp3d/>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96" name="Oval 211"/>
            <p:cNvSpPr>
              <a:spLocks noChangeArrowheads="1"/>
            </p:cNvSpPr>
            <p:nvPr/>
          </p:nvSpPr>
          <p:spPr bwMode="auto">
            <a:xfrm>
              <a:off x="1664" y="1693"/>
              <a:ext cx="1200" cy="659"/>
            </a:xfrm>
            <a:prstGeom prst="ellipse">
              <a:avLst/>
            </a:prstGeom>
            <a:grpFill/>
            <a:ln>
              <a:noFill/>
            </a:ln>
            <a:scene3d>
              <a:camera prst="orthographicFront"/>
              <a:lightRig rig="threePt" dir="t"/>
            </a:scene3d>
            <a:sp3d/>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97" name="Oval 212"/>
            <p:cNvSpPr>
              <a:spLocks noChangeArrowheads="1"/>
            </p:cNvSpPr>
            <p:nvPr/>
          </p:nvSpPr>
          <p:spPr bwMode="auto">
            <a:xfrm>
              <a:off x="2445" y="988"/>
              <a:ext cx="751" cy="486"/>
            </a:xfrm>
            <a:prstGeom prst="ellipse">
              <a:avLst/>
            </a:prstGeom>
            <a:grpFill/>
            <a:ln>
              <a:noFill/>
            </a:ln>
            <a:scene3d>
              <a:camera prst="orthographicFront"/>
              <a:lightRig rig="threePt" dir="t"/>
            </a:scene3d>
            <a:sp3d/>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98" name="Oval 213"/>
            <p:cNvSpPr>
              <a:spLocks noChangeArrowheads="1"/>
            </p:cNvSpPr>
            <p:nvPr/>
          </p:nvSpPr>
          <p:spPr bwMode="auto">
            <a:xfrm>
              <a:off x="2560" y="1317"/>
              <a:ext cx="752" cy="486"/>
            </a:xfrm>
            <a:prstGeom prst="ellipse">
              <a:avLst/>
            </a:prstGeom>
            <a:grpFill/>
            <a:ln>
              <a:noFill/>
            </a:ln>
            <a:scene3d>
              <a:camera prst="orthographicFront"/>
              <a:lightRig rig="threePt" dir="t"/>
            </a:scene3d>
            <a:sp3d/>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99" name="Oval 214"/>
            <p:cNvSpPr>
              <a:spLocks noChangeArrowheads="1"/>
            </p:cNvSpPr>
            <p:nvPr/>
          </p:nvSpPr>
          <p:spPr bwMode="auto">
            <a:xfrm>
              <a:off x="2488" y="1427"/>
              <a:ext cx="752" cy="815"/>
            </a:xfrm>
            <a:prstGeom prst="ellipse">
              <a:avLst/>
            </a:prstGeom>
            <a:grpFill/>
            <a:ln>
              <a:noFill/>
            </a:ln>
            <a:scene3d>
              <a:camera prst="orthographicFront"/>
              <a:lightRig rig="threePt" dir="t"/>
            </a:scene3d>
            <a:sp3d/>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00" name="Oval 215"/>
            <p:cNvSpPr>
              <a:spLocks noChangeArrowheads="1"/>
            </p:cNvSpPr>
            <p:nvPr/>
          </p:nvSpPr>
          <p:spPr bwMode="auto">
            <a:xfrm>
              <a:off x="1360" y="1176"/>
              <a:ext cx="1547" cy="815"/>
            </a:xfrm>
            <a:prstGeom prst="ellipse">
              <a:avLst/>
            </a:prstGeom>
            <a:grpFill/>
            <a:ln>
              <a:noFill/>
            </a:ln>
            <a:scene3d>
              <a:camera prst="orthographicFront"/>
              <a:lightRig rig="threePt" dir="t"/>
            </a:scene3d>
            <a:sp3d/>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grpSp>
          <p:nvGrpSpPr>
            <p:cNvPr id="201" name="Group 216"/>
            <p:cNvGrpSpPr/>
            <p:nvPr/>
          </p:nvGrpSpPr>
          <p:grpSpPr bwMode="auto">
            <a:xfrm>
              <a:off x="912" y="768"/>
              <a:ext cx="2386" cy="1553"/>
              <a:chOff x="912" y="768"/>
              <a:chExt cx="2386" cy="1553"/>
            </a:xfrm>
            <a:grpFill/>
          </p:grpSpPr>
          <p:sp>
            <p:nvSpPr>
              <p:cNvPr id="202" name="Oval 217"/>
              <p:cNvSpPr>
                <a:spLocks noChangeArrowheads="1"/>
              </p:cNvSpPr>
              <p:nvPr/>
            </p:nvSpPr>
            <p:spPr bwMode="auto">
              <a:xfrm>
                <a:off x="1736" y="768"/>
                <a:ext cx="1027" cy="627"/>
              </a:xfrm>
              <a:prstGeom prst="ellipse">
                <a:avLst/>
              </a:prstGeom>
              <a:grpFill/>
              <a:ln>
                <a:noFill/>
              </a:ln>
              <a:scene3d>
                <a:camera prst="orthographicFront"/>
                <a:lightRig rig="threePt" dir="t"/>
              </a:scene3d>
              <a:sp3d/>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03" name="Oval 218"/>
              <p:cNvSpPr>
                <a:spLocks noChangeArrowheads="1"/>
              </p:cNvSpPr>
              <p:nvPr/>
            </p:nvSpPr>
            <p:spPr bwMode="auto">
              <a:xfrm>
                <a:off x="1158" y="941"/>
                <a:ext cx="781" cy="627"/>
              </a:xfrm>
              <a:prstGeom prst="ellipse">
                <a:avLst/>
              </a:prstGeom>
              <a:grpFill/>
              <a:ln>
                <a:noFill/>
              </a:ln>
              <a:scene3d>
                <a:camera prst="orthographicFront"/>
                <a:lightRig rig="threePt" dir="t"/>
              </a:scene3d>
              <a:sp3d/>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04" name="Oval 219"/>
              <p:cNvSpPr>
                <a:spLocks noChangeArrowheads="1"/>
              </p:cNvSpPr>
              <p:nvPr/>
            </p:nvSpPr>
            <p:spPr bwMode="auto">
              <a:xfrm>
                <a:off x="912" y="1333"/>
                <a:ext cx="520" cy="501"/>
              </a:xfrm>
              <a:prstGeom prst="ellipse">
                <a:avLst/>
              </a:prstGeom>
              <a:grpFill/>
              <a:ln>
                <a:noFill/>
              </a:ln>
              <a:scene3d>
                <a:camera prst="orthographicFront"/>
                <a:lightRig rig="threePt" dir="t"/>
              </a:scene3d>
              <a:sp3d/>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05" name="Oval 220"/>
              <p:cNvSpPr>
                <a:spLocks noChangeArrowheads="1"/>
              </p:cNvSpPr>
              <p:nvPr/>
            </p:nvSpPr>
            <p:spPr bwMode="auto">
              <a:xfrm>
                <a:off x="1071" y="1568"/>
                <a:ext cx="795" cy="549"/>
              </a:xfrm>
              <a:prstGeom prst="ellipse">
                <a:avLst/>
              </a:prstGeom>
              <a:grpFill/>
              <a:ln>
                <a:noFill/>
              </a:ln>
              <a:scene3d>
                <a:camera prst="orthographicFront"/>
                <a:lightRig rig="threePt" dir="t"/>
              </a:scene3d>
              <a:sp3d/>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06" name="Oval 221"/>
              <p:cNvSpPr>
                <a:spLocks noChangeArrowheads="1"/>
              </p:cNvSpPr>
              <p:nvPr/>
            </p:nvSpPr>
            <p:spPr bwMode="auto">
              <a:xfrm>
                <a:off x="1649" y="1662"/>
                <a:ext cx="1200" cy="659"/>
              </a:xfrm>
              <a:prstGeom prst="ellipse">
                <a:avLst/>
              </a:prstGeom>
              <a:grpFill/>
              <a:ln>
                <a:noFill/>
              </a:ln>
              <a:scene3d>
                <a:camera prst="orthographicFront"/>
                <a:lightRig rig="threePt" dir="t"/>
              </a:scene3d>
              <a:sp3d/>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07" name="Oval 222"/>
              <p:cNvSpPr>
                <a:spLocks noChangeArrowheads="1"/>
              </p:cNvSpPr>
              <p:nvPr/>
            </p:nvSpPr>
            <p:spPr bwMode="auto">
              <a:xfrm>
                <a:off x="2430" y="956"/>
                <a:ext cx="752" cy="486"/>
              </a:xfrm>
              <a:prstGeom prst="ellipse">
                <a:avLst/>
              </a:prstGeom>
              <a:grpFill/>
              <a:ln>
                <a:noFill/>
              </a:ln>
              <a:scene3d>
                <a:camera prst="orthographicFront"/>
                <a:lightRig rig="threePt" dir="t"/>
              </a:scene3d>
              <a:sp3d/>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08" name="Oval 223"/>
              <p:cNvSpPr>
                <a:spLocks noChangeArrowheads="1"/>
              </p:cNvSpPr>
              <p:nvPr/>
            </p:nvSpPr>
            <p:spPr bwMode="auto">
              <a:xfrm>
                <a:off x="2546" y="1286"/>
                <a:ext cx="752" cy="486"/>
              </a:xfrm>
              <a:prstGeom prst="ellipse">
                <a:avLst/>
              </a:prstGeom>
              <a:grpFill/>
              <a:ln>
                <a:noFill/>
              </a:ln>
              <a:scene3d>
                <a:camera prst="orthographicFront"/>
                <a:lightRig rig="threePt" dir="t"/>
              </a:scene3d>
              <a:sp3d/>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09" name="Oval 224"/>
              <p:cNvSpPr>
                <a:spLocks noChangeArrowheads="1"/>
              </p:cNvSpPr>
              <p:nvPr/>
            </p:nvSpPr>
            <p:spPr bwMode="auto">
              <a:xfrm>
                <a:off x="2473" y="1395"/>
                <a:ext cx="752" cy="816"/>
              </a:xfrm>
              <a:prstGeom prst="ellipse">
                <a:avLst/>
              </a:prstGeom>
              <a:grpFill/>
              <a:ln>
                <a:noFill/>
              </a:ln>
              <a:scene3d>
                <a:camera prst="orthographicFront"/>
                <a:lightRig rig="threePt" dir="t"/>
              </a:scene3d>
              <a:sp3d/>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10" name="Oval 225"/>
              <p:cNvSpPr>
                <a:spLocks noChangeArrowheads="1"/>
              </p:cNvSpPr>
              <p:nvPr/>
            </p:nvSpPr>
            <p:spPr bwMode="auto">
              <a:xfrm>
                <a:off x="1346" y="1144"/>
                <a:ext cx="1547" cy="816"/>
              </a:xfrm>
              <a:prstGeom prst="ellipse">
                <a:avLst/>
              </a:prstGeom>
              <a:grpFill/>
              <a:ln>
                <a:noFill/>
              </a:ln>
              <a:scene3d>
                <a:camera prst="orthographicFront"/>
                <a:lightRig rig="threePt" dir="t"/>
              </a:scene3d>
              <a:sp3d/>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grpSp>
      </p:grpSp>
      <p:grpSp>
        <p:nvGrpSpPr>
          <p:cNvPr id="211" name="Group 206"/>
          <p:cNvGrpSpPr/>
          <p:nvPr/>
        </p:nvGrpSpPr>
        <p:grpSpPr bwMode="auto">
          <a:xfrm>
            <a:off x="3370927" y="1540954"/>
            <a:ext cx="1868903" cy="824301"/>
            <a:chOff x="912" y="768"/>
            <a:chExt cx="2400" cy="1584"/>
          </a:xfrm>
          <a:solidFill>
            <a:srgbClr val="66FF66"/>
          </a:solidFill>
          <a:effectLst>
            <a:glow rad="63500">
              <a:schemeClr val="accent1">
                <a:satMod val="175000"/>
                <a:alpha val="40000"/>
              </a:schemeClr>
            </a:glow>
            <a:outerShdw blurRad="50800" dist="38100" dir="2700000" algn="tl" rotWithShape="0">
              <a:prstClr val="black">
                <a:alpha val="40000"/>
              </a:prstClr>
            </a:outerShdw>
          </a:effectLst>
        </p:grpSpPr>
        <p:sp>
          <p:nvSpPr>
            <p:cNvPr id="212" name="Oval 207"/>
            <p:cNvSpPr>
              <a:spLocks noChangeArrowheads="1"/>
            </p:cNvSpPr>
            <p:nvPr/>
          </p:nvSpPr>
          <p:spPr bwMode="auto">
            <a:xfrm>
              <a:off x="1751" y="799"/>
              <a:ext cx="1026" cy="62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13" name="Oval 208"/>
            <p:cNvSpPr>
              <a:spLocks noChangeArrowheads="1"/>
            </p:cNvSpPr>
            <p:nvPr/>
          </p:nvSpPr>
          <p:spPr bwMode="auto">
            <a:xfrm>
              <a:off x="1172" y="972"/>
              <a:ext cx="781" cy="6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14" name="Oval 209"/>
            <p:cNvSpPr>
              <a:spLocks noChangeArrowheads="1"/>
            </p:cNvSpPr>
            <p:nvPr/>
          </p:nvSpPr>
          <p:spPr bwMode="auto">
            <a:xfrm>
              <a:off x="926" y="1364"/>
              <a:ext cx="521" cy="50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15" name="Oval 210"/>
            <p:cNvSpPr>
              <a:spLocks noChangeArrowheads="1"/>
            </p:cNvSpPr>
            <p:nvPr/>
          </p:nvSpPr>
          <p:spPr bwMode="auto">
            <a:xfrm>
              <a:off x="1085" y="1599"/>
              <a:ext cx="796" cy="54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16" name="Oval 211"/>
            <p:cNvSpPr>
              <a:spLocks noChangeArrowheads="1"/>
            </p:cNvSpPr>
            <p:nvPr/>
          </p:nvSpPr>
          <p:spPr bwMode="auto">
            <a:xfrm>
              <a:off x="1664" y="1693"/>
              <a:ext cx="1200" cy="65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17" name="Oval 212"/>
            <p:cNvSpPr>
              <a:spLocks noChangeArrowheads="1"/>
            </p:cNvSpPr>
            <p:nvPr/>
          </p:nvSpPr>
          <p:spPr bwMode="auto">
            <a:xfrm>
              <a:off x="2445" y="988"/>
              <a:ext cx="751"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18" name="Oval 213"/>
            <p:cNvSpPr>
              <a:spLocks noChangeArrowheads="1"/>
            </p:cNvSpPr>
            <p:nvPr/>
          </p:nvSpPr>
          <p:spPr bwMode="auto">
            <a:xfrm>
              <a:off x="2560" y="1317"/>
              <a:ext cx="752"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19" name="Oval 214"/>
            <p:cNvSpPr>
              <a:spLocks noChangeArrowheads="1"/>
            </p:cNvSpPr>
            <p:nvPr/>
          </p:nvSpPr>
          <p:spPr bwMode="auto">
            <a:xfrm>
              <a:off x="2488" y="1427"/>
              <a:ext cx="752" cy="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20" name="Oval 215"/>
            <p:cNvSpPr>
              <a:spLocks noChangeArrowheads="1"/>
            </p:cNvSpPr>
            <p:nvPr/>
          </p:nvSpPr>
          <p:spPr bwMode="auto">
            <a:xfrm>
              <a:off x="1360" y="1176"/>
              <a:ext cx="1547" cy="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grpSp>
          <p:nvGrpSpPr>
            <p:cNvPr id="221" name="Group 216"/>
            <p:cNvGrpSpPr/>
            <p:nvPr/>
          </p:nvGrpSpPr>
          <p:grpSpPr bwMode="auto">
            <a:xfrm>
              <a:off x="912" y="768"/>
              <a:ext cx="2386" cy="1553"/>
              <a:chOff x="912" y="768"/>
              <a:chExt cx="2386" cy="1553"/>
            </a:xfrm>
            <a:grpFill/>
          </p:grpSpPr>
          <p:sp>
            <p:nvSpPr>
              <p:cNvPr id="222" name="Oval 217"/>
              <p:cNvSpPr>
                <a:spLocks noChangeArrowheads="1"/>
              </p:cNvSpPr>
              <p:nvPr/>
            </p:nvSpPr>
            <p:spPr bwMode="auto">
              <a:xfrm>
                <a:off x="1736" y="768"/>
                <a:ext cx="1027" cy="6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23" name="Oval 218"/>
              <p:cNvSpPr>
                <a:spLocks noChangeArrowheads="1"/>
              </p:cNvSpPr>
              <p:nvPr/>
            </p:nvSpPr>
            <p:spPr bwMode="auto">
              <a:xfrm>
                <a:off x="1158" y="941"/>
                <a:ext cx="781" cy="6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24" name="Oval 219"/>
              <p:cNvSpPr>
                <a:spLocks noChangeArrowheads="1"/>
              </p:cNvSpPr>
              <p:nvPr/>
            </p:nvSpPr>
            <p:spPr bwMode="auto">
              <a:xfrm>
                <a:off x="912" y="1333"/>
                <a:ext cx="520" cy="5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25" name="Oval 220"/>
              <p:cNvSpPr>
                <a:spLocks noChangeArrowheads="1"/>
              </p:cNvSpPr>
              <p:nvPr/>
            </p:nvSpPr>
            <p:spPr bwMode="auto">
              <a:xfrm>
                <a:off x="1071" y="1568"/>
                <a:ext cx="795" cy="54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26" name="Oval 221"/>
              <p:cNvSpPr>
                <a:spLocks noChangeArrowheads="1"/>
              </p:cNvSpPr>
              <p:nvPr/>
            </p:nvSpPr>
            <p:spPr bwMode="auto">
              <a:xfrm>
                <a:off x="1649" y="1662"/>
                <a:ext cx="1200" cy="65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27" name="Oval 222"/>
              <p:cNvSpPr>
                <a:spLocks noChangeArrowheads="1"/>
              </p:cNvSpPr>
              <p:nvPr/>
            </p:nvSpPr>
            <p:spPr bwMode="auto">
              <a:xfrm>
                <a:off x="2430" y="956"/>
                <a:ext cx="752"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28" name="Oval 223"/>
              <p:cNvSpPr>
                <a:spLocks noChangeArrowheads="1"/>
              </p:cNvSpPr>
              <p:nvPr/>
            </p:nvSpPr>
            <p:spPr bwMode="auto">
              <a:xfrm>
                <a:off x="2546" y="1286"/>
                <a:ext cx="752"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29" name="Oval 224"/>
              <p:cNvSpPr>
                <a:spLocks noChangeArrowheads="1"/>
              </p:cNvSpPr>
              <p:nvPr/>
            </p:nvSpPr>
            <p:spPr bwMode="auto">
              <a:xfrm>
                <a:off x="2473" y="1395"/>
                <a:ext cx="752" cy="8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30" name="Oval 225"/>
              <p:cNvSpPr>
                <a:spLocks noChangeArrowheads="1"/>
              </p:cNvSpPr>
              <p:nvPr/>
            </p:nvSpPr>
            <p:spPr bwMode="auto">
              <a:xfrm>
                <a:off x="1346" y="1144"/>
                <a:ext cx="1547" cy="8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grpSp>
      </p:grpSp>
      <p:grpSp>
        <p:nvGrpSpPr>
          <p:cNvPr id="231" name="Group 206"/>
          <p:cNvGrpSpPr/>
          <p:nvPr/>
        </p:nvGrpSpPr>
        <p:grpSpPr bwMode="auto">
          <a:xfrm>
            <a:off x="5793636" y="2089387"/>
            <a:ext cx="1867377" cy="824301"/>
            <a:chOff x="912" y="768"/>
            <a:chExt cx="2400" cy="1584"/>
          </a:xfrm>
          <a:solidFill>
            <a:srgbClr val="66FF66"/>
          </a:solidFill>
          <a:effectLst>
            <a:glow rad="63500">
              <a:schemeClr val="accent1">
                <a:satMod val="175000"/>
                <a:alpha val="40000"/>
              </a:schemeClr>
            </a:glow>
            <a:outerShdw blurRad="50800" dist="38100" dir="2700000" algn="tl" rotWithShape="0">
              <a:prstClr val="black">
                <a:alpha val="40000"/>
              </a:prstClr>
            </a:outerShdw>
          </a:effectLst>
        </p:grpSpPr>
        <p:sp>
          <p:nvSpPr>
            <p:cNvPr id="232" name="Oval 207"/>
            <p:cNvSpPr>
              <a:spLocks noChangeArrowheads="1"/>
            </p:cNvSpPr>
            <p:nvPr/>
          </p:nvSpPr>
          <p:spPr bwMode="auto">
            <a:xfrm>
              <a:off x="1751" y="799"/>
              <a:ext cx="1026" cy="62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33" name="Oval 208"/>
            <p:cNvSpPr>
              <a:spLocks noChangeArrowheads="1"/>
            </p:cNvSpPr>
            <p:nvPr/>
          </p:nvSpPr>
          <p:spPr bwMode="auto">
            <a:xfrm>
              <a:off x="1172" y="972"/>
              <a:ext cx="781" cy="6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34" name="Oval 209"/>
            <p:cNvSpPr>
              <a:spLocks noChangeArrowheads="1"/>
            </p:cNvSpPr>
            <p:nvPr/>
          </p:nvSpPr>
          <p:spPr bwMode="auto">
            <a:xfrm>
              <a:off x="926" y="1364"/>
              <a:ext cx="521" cy="50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35" name="Oval 210"/>
            <p:cNvSpPr>
              <a:spLocks noChangeArrowheads="1"/>
            </p:cNvSpPr>
            <p:nvPr/>
          </p:nvSpPr>
          <p:spPr bwMode="auto">
            <a:xfrm>
              <a:off x="1085" y="1599"/>
              <a:ext cx="796" cy="54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36" name="Oval 211"/>
            <p:cNvSpPr>
              <a:spLocks noChangeArrowheads="1"/>
            </p:cNvSpPr>
            <p:nvPr/>
          </p:nvSpPr>
          <p:spPr bwMode="auto">
            <a:xfrm>
              <a:off x="1664" y="1693"/>
              <a:ext cx="1200" cy="65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37" name="Oval 212"/>
            <p:cNvSpPr>
              <a:spLocks noChangeArrowheads="1"/>
            </p:cNvSpPr>
            <p:nvPr/>
          </p:nvSpPr>
          <p:spPr bwMode="auto">
            <a:xfrm>
              <a:off x="2445" y="988"/>
              <a:ext cx="751"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38" name="Oval 213"/>
            <p:cNvSpPr>
              <a:spLocks noChangeArrowheads="1"/>
            </p:cNvSpPr>
            <p:nvPr/>
          </p:nvSpPr>
          <p:spPr bwMode="auto">
            <a:xfrm>
              <a:off x="2560" y="1317"/>
              <a:ext cx="752"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39" name="Oval 214"/>
            <p:cNvSpPr>
              <a:spLocks noChangeArrowheads="1"/>
            </p:cNvSpPr>
            <p:nvPr/>
          </p:nvSpPr>
          <p:spPr bwMode="auto">
            <a:xfrm>
              <a:off x="2488" y="1427"/>
              <a:ext cx="752" cy="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40" name="Oval 215"/>
            <p:cNvSpPr>
              <a:spLocks noChangeArrowheads="1"/>
            </p:cNvSpPr>
            <p:nvPr/>
          </p:nvSpPr>
          <p:spPr bwMode="auto">
            <a:xfrm>
              <a:off x="1360" y="1176"/>
              <a:ext cx="1547" cy="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grpSp>
          <p:nvGrpSpPr>
            <p:cNvPr id="241" name="Group 216"/>
            <p:cNvGrpSpPr/>
            <p:nvPr/>
          </p:nvGrpSpPr>
          <p:grpSpPr bwMode="auto">
            <a:xfrm>
              <a:off x="912" y="768"/>
              <a:ext cx="2386" cy="1553"/>
              <a:chOff x="912" y="768"/>
              <a:chExt cx="2386" cy="1553"/>
            </a:xfrm>
            <a:grpFill/>
          </p:grpSpPr>
          <p:sp>
            <p:nvSpPr>
              <p:cNvPr id="242" name="Oval 217"/>
              <p:cNvSpPr>
                <a:spLocks noChangeArrowheads="1"/>
              </p:cNvSpPr>
              <p:nvPr/>
            </p:nvSpPr>
            <p:spPr bwMode="auto">
              <a:xfrm>
                <a:off x="1736" y="768"/>
                <a:ext cx="1027" cy="6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43" name="Oval 218"/>
              <p:cNvSpPr>
                <a:spLocks noChangeArrowheads="1"/>
              </p:cNvSpPr>
              <p:nvPr/>
            </p:nvSpPr>
            <p:spPr bwMode="auto">
              <a:xfrm>
                <a:off x="1158" y="941"/>
                <a:ext cx="781" cy="6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44" name="Oval 219"/>
              <p:cNvSpPr>
                <a:spLocks noChangeArrowheads="1"/>
              </p:cNvSpPr>
              <p:nvPr/>
            </p:nvSpPr>
            <p:spPr bwMode="auto">
              <a:xfrm>
                <a:off x="912" y="1333"/>
                <a:ext cx="520" cy="5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45" name="Oval 220"/>
              <p:cNvSpPr>
                <a:spLocks noChangeArrowheads="1"/>
              </p:cNvSpPr>
              <p:nvPr/>
            </p:nvSpPr>
            <p:spPr bwMode="auto">
              <a:xfrm>
                <a:off x="1071" y="1568"/>
                <a:ext cx="795" cy="54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46" name="Oval 221"/>
              <p:cNvSpPr>
                <a:spLocks noChangeArrowheads="1"/>
              </p:cNvSpPr>
              <p:nvPr/>
            </p:nvSpPr>
            <p:spPr bwMode="auto">
              <a:xfrm>
                <a:off x="1649" y="1662"/>
                <a:ext cx="1200" cy="65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47" name="Oval 222"/>
              <p:cNvSpPr>
                <a:spLocks noChangeArrowheads="1"/>
              </p:cNvSpPr>
              <p:nvPr/>
            </p:nvSpPr>
            <p:spPr bwMode="auto">
              <a:xfrm>
                <a:off x="2430" y="956"/>
                <a:ext cx="752"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48" name="Oval 223"/>
              <p:cNvSpPr>
                <a:spLocks noChangeArrowheads="1"/>
              </p:cNvSpPr>
              <p:nvPr/>
            </p:nvSpPr>
            <p:spPr bwMode="auto">
              <a:xfrm>
                <a:off x="2546" y="1286"/>
                <a:ext cx="752"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49" name="Oval 224"/>
              <p:cNvSpPr>
                <a:spLocks noChangeArrowheads="1"/>
              </p:cNvSpPr>
              <p:nvPr/>
            </p:nvSpPr>
            <p:spPr bwMode="auto">
              <a:xfrm>
                <a:off x="2473" y="1395"/>
                <a:ext cx="752" cy="8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50" name="Oval 225"/>
              <p:cNvSpPr>
                <a:spLocks noChangeArrowheads="1"/>
              </p:cNvSpPr>
              <p:nvPr/>
            </p:nvSpPr>
            <p:spPr bwMode="auto">
              <a:xfrm>
                <a:off x="1346" y="1144"/>
                <a:ext cx="1547" cy="8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grpSp>
      </p:grpSp>
      <p:sp>
        <p:nvSpPr>
          <p:cNvPr id="251" name="Line 208"/>
          <p:cNvSpPr>
            <a:spLocks noChangeShapeType="1"/>
          </p:cNvSpPr>
          <p:nvPr/>
        </p:nvSpPr>
        <p:spPr bwMode="auto">
          <a:xfrm>
            <a:off x="6069776" y="2689028"/>
            <a:ext cx="622459" cy="15032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52" name="Line 152"/>
          <p:cNvSpPr>
            <a:spLocks noChangeShapeType="1"/>
          </p:cNvSpPr>
          <p:nvPr/>
        </p:nvSpPr>
        <p:spPr bwMode="auto">
          <a:xfrm flipH="1">
            <a:off x="6831067" y="2390033"/>
            <a:ext cx="691113" cy="449318"/>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53" name="Line 154"/>
          <p:cNvSpPr>
            <a:spLocks noChangeShapeType="1"/>
          </p:cNvSpPr>
          <p:nvPr/>
        </p:nvSpPr>
        <p:spPr bwMode="auto">
          <a:xfrm flipV="1">
            <a:off x="2609636" y="1939063"/>
            <a:ext cx="831471" cy="599642"/>
          </a:xfrm>
          <a:prstGeom prst="line">
            <a:avLst/>
          </a:prstGeom>
          <a:noFill/>
          <a:ln w="28575">
            <a:solidFill>
              <a:srgbClr val="990099"/>
            </a:solidFill>
            <a:round/>
          </a:ln>
          <a:extLst>
            <a:ext uri="{909E8E84-426E-40DD-AFC4-6F175D3DCCD1}">
              <a14:hiddenFill xmlns:a14="http://schemas.microsoft.com/office/drawing/2010/main">
                <a:noFill/>
              </a14:hiddenFill>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54" name="Line 155"/>
          <p:cNvSpPr>
            <a:spLocks noChangeShapeType="1"/>
          </p:cNvSpPr>
          <p:nvPr/>
        </p:nvSpPr>
        <p:spPr bwMode="auto">
          <a:xfrm>
            <a:off x="5238304" y="1939063"/>
            <a:ext cx="762817" cy="675630"/>
          </a:xfrm>
          <a:prstGeom prst="line">
            <a:avLst/>
          </a:prstGeom>
          <a:noFill/>
          <a:ln w="28575">
            <a:solidFill>
              <a:srgbClr val="990099"/>
            </a:solidFill>
            <a:round/>
          </a:ln>
          <a:extLst>
            <a:ext uri="{909E8E84-426E-40DD-AFC4-6F175D3DCCD1}">
              <a14:hiddenFill xmlns:a14="http://schemas.microsoft.com/office/drawing/2010/main">
                <a:noFill/>
              </a14:hiddenFill>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55" name="Line 158"/>
          <p:cNvSpPr>
            <a:spLocks noChangeShapeType="1"/>
          </p:cNvSpPr>
          <p:nvPr/>
        </p:nvSpPr>
        <p:spPr bwMode="auto">
          <a:xfrm flipH="1">
            <a:off x="4409885" y="1915936"/>
            <a:ext cx="759766" cy="32377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56" name="Line 159"/>
          <p:cNvSpPr>
            <a:spLocks noChangeShapeType="1"/>
          </p:cNvSpPr>
          <p:nvPr/>
        </p:nvSpPr>
        <p:spPr bwMode="auto">
          <a:xfrm>
            <a:off x="4617372" y="1540954"/>
            <a:ext cx="483626" cy="30064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57" name="Line 163"/>
          <p:cNvSpPr>
            <a:spLocks noChangeShapeType="1"/>
          </p:cNvSpPr>
          <p:nvPr/>
        </p:nvSpPr>
        <p:spPr bwMode="auto">
          <a:xfrm>
            <a:off x="6762414" y="2165374"/>
            <a:ext cx="761291" cy="224659"/>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58" name="Line 165"/>
          <p:cNvSpPr>
            <a:spLocks noChangeShapeType="1"/>
          </p:cNvSpPr>
          <p:nvPr/>
        </p:nvSpPr>
        <p:spPr bwMode="auto">
          <a:xfrm>
            <a:off x="1848344" y="2165374"/>
            <a:ext cx="750612" cy="39480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59" name="Line 169"/>
          <p:cNvSpPr>
            <a:spLocks noChangeShapeType="1"/>
          </p:cNvSpPr>
          <p:nvPr/>
        </p:nvSpPr>
        <p:spPr bwMode="auto">
          <a:xfrm flipV="1">
            <a:off x="1157232" y="2165374"/>
            <a:ext cx="692638" cy="29899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60" name="Line 170"/>
          <p:cNvSpPr>
            <a:spLocks noChangeShapeType="1"/>
          </p:cNvSpPr>
          <p:nvPr/>
        </p:nvSpPr>
        <p:spPr bwMode="auto">
          <a:xfrm>
            <a:off x="1225885" y="2538705"/>
            <a:ext cx="761292" cy="30064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pic>
        <p:nvPicPr>
          <p:cNvPr id="261"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8398" y="2390033"/>
            <a:ext cx="285294" cy="171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262" name="Text Box 173"/>
          <p:cNvSpPr txBox="1">
            <a:spLocks noChangeArrowheads="1"/>
          </p:cNvSpPr>
          <p:nvPr/>
        </p:nvSpPr>
        <p:spPr bwMode="auto">
          <a:xfrm>
            <a:off x="879566" y="1864727"/>
            <a:ext cx="525630" cy="352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a:solidFill>
                  <a:prstClr val="black"/>
                </a:solidFill>
                <a:latin typeface="微软雅黑" panose="020B0503020204020204" pitchFamily="34" charset="-122"/>
                <a:ea typeface="微软雅黑" panose="020B0503020204020204" pitchFamily="34" charset="-122"/>
              </a:rPr>
              <a:t>AS</a:t>
            </a:r>
            <a:r>
              <a:rPr lang="en-US" altLang="zh-CN" sz="1600" b="1" baseline="-25000">
                <a:solidFill>
                  <a:prstClr val="black"/>
                </a:solidFill>
                <a:latin typeface="微软雅黑" panose="020B0503020204020204" pitchFamily="34" charset="-122"/>
                <a:ea typeface="微软雅黑" panose="020B0503020204020204" pitchFamily="34" charset="-122"/>
              </a:rPr>
              <a:t>1</a:t>
            </a:r>
          </a:p>
        </p:txBody>
      </p:sp>
      <p:sp>
        <p:nvSpPr>
          <p:cNvPr id="263" name="Text Box 174"/>
          <p:cNvSpPr txBox="1">
            <a:spLocks noChangeArrowheads="1"/>
          </p:cNvSpPr>
          <p:nvPr/>
        </p:nvSpPr>
        <p:spPr bwMode="auto">
          <a:xfrm>
            <a:off x="6069776" y="1864727"/>
            <a:ext cx="525630" cy="352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a:solidFill>
                  <a:prstClr val="black"/>
                </a:solidFill>
                <a:latin typeface="微软雅黑" panose="020B0503020204020204" pitchFamily="34" charset="-122"/>
                <a:ea typeface="微软雅黑" panose="020B0503020204020204" pitchFamily="34" charset="-122"/>
              </a:rPr>
              <a:t>AS</a:t>
            </a:r>
            <a:r>
              <a:rPr lang="en-US" altLang="zh-CN" sz="1600" b="1" baseline="-25000">
                <a:solidFill>
                  <a:prstClr val="black"/>
                </a:solidFill>
                <a:latin typeface="微软雅黑" panose="020B0503020204020204" pitchFamily="34" charset="-122"/>
                <a:ea typeface="微软雅黑" panose="020B0503020204020204" pitchFamily="34" charset="-122"/>
              </a:rPr>
              <a:t>3</a:t>
            </a:r>
          </a:p>
        </p:txBody>
      </p:sp>
      <p:sp>
        <p:nvSpPr>
          <p:cNvPr id="264" name="Text Box 175"/>
          <p:cNvSpPr txBox="1">
            <a:spLocks noChangeArrowheads="1"/>
          </p:cNvSpPr>
          <p:nvPr/>
        </p:nvSpPr>
        <p:spPr bwMode="auto">
          <a:xfrm>
            <a:off x="3985759" y="1265085"/>
            <a:ext cx="525630" cy="352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a:solidFill>
                  <a:prstClr val="black"/>
                </a:solidFill>
                <a:latin typeface="微软雅黑" panose="020B0503020204020204" pitchFamily="34" charset="-122"/>
                <a:ea typeface="微软雅黑" panose="020B0503020204020204" pitchFamily="34" charset="-122"/>
              </a:rPr>
              <a:t>AS</a:t>
            </a:r>
            <a:r>
              <a:rPr lang="en-US" altLang="zh-CN" sz="1600" b="1" baseline="-25000">
                <a:solidFill>
                  <a:prstClr val="black"/>
                </a:solidFill>
                <a:latin typeface="微软雅黑" panose="020B0503020204020204" pitchFamily="34" charset="-122"/>
                <a:ea typeface="微软雅黑" panose="020B0503020204020204" pitchFamily="34" charset="-122"/>
              </a:rPr>
              <a:t>2</a:t>
            </a:r>
          </a:p>
        </p:txBody>
      </p:sp>
      <p:pic>
        <p:nvPicPr>
          <p:cNvPr id="265" name="Picture 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11037" y="2089387"/>
            <a:ext cx="285294" cy="171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266" name="Line 194"/>
          <p:cNvSpPr>
            <a:spLocks noChangeShapeType="1"/>
          </p:cNvSpPr>
          <p:nvPr/>
        </p:nvSpPr>
        <p:spPr bwMode="auto">
          <a:xfrm flipH="1">
            <a:off x="3496029" y="1540954"/>
            <a:ext cx="1121342" cy="351855"/>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pic>
        <p:nvPicPr>
          <p:cNvPr id="267" name="Picture 4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402" y="2763364"/>
            <a:ext cx="285294" cy="171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68" name="Picture 4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84873" y="2314046"/>
            <a:ext cx="286819" cy="171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69" name="Picture 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402" y="2089387"/>
            <a:ext cx="285294" cy="171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70"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78538" y="1466618"/>
            <a:ext cx="285294" cy="170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271" name="Line 153"/>
          <p:cNvSpPr>
            <a:spLocks noChangeShapeType="1"/>
          </p:cNvSpPr>
          <p:nvPr/>
        </p:nvSpPr>
        <p:spPr bwMode="auto">
          <a:xfrm>
            <a:off x="3578414" y="1915936"/>
            <a:ext cx="692638" cy="323774"/>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pic>
        <p:nvPicPr>
          <p:cNvPr id="272"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0873" y="2165374"/>
            <a:ext cx="285294" cy="168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73" name="Picture 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9870" y="2741889"/>
            <a:ext cx="285293" cy="171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317" name="组合 316"/>
          <p:cNvGrpSpPr/>
          <p:nvPr/>
        </p:nvGrpSpPr>
        <p:grpSpPr>
          <a:xfrm>
            <a:off x="7199673" y="2544678"/>
            <a:ext cx="485152" cy="374983"/>
            <a:chOff x="7142297" y="3911572"/>
            <a:chExt cx="485152" cy="374983"/>
          </a:xfrm>
        </p:grpSpPr>
        <p:sp>
          <p:nvSpPr>
            <p:cNvPr id="277" name="AutoShape 229"/>
            <p:cNvSpPr>
              <a:spLocks noChangeAspect="1" noChangeArrowheads="1" noTextEdit="1"/>
            </p:cNvSpPr>
            <p:nvPr/>
          </p:nvSpPr>
          <p:spPr bwMode="auto">
            <a:xfrm>
              <a:off x="7142297" y="3911572"/>
              <a:ext cx="485152" cy="374983"/>
            </a:xfrm>
            <a:prstGeom prst="rect">
              <a:avLst/>
            </a:prstGeom>
            <a:noFill/>
            <a:ln>
              <a:noFill/>
            </a:ln>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78" name="Oval 231"/>
            <p:cNvSpPr>
              <a:spLocks noChangeArrowheads="1"/>
            </p:cNvSpPr>
            <p:nvPr/>
          </p:nvSpPr>
          <p:spPr bwMode="auto">
            <a:xfrm>
              <a:off x="7308329" y="3916021"/>
              <a:ext cx="208807" cy="151264"/>
            </a:xfrm>
            <a:prstGeom prst="ellipse">
              <a:avLst/>
            </a:prstGeom>
            <a:solidFill>
              <a:schemeClr val="bg1"/>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79" name="Oval 232"/>
            <p:cNvSpPr>
              <a:spLocks noChangeArrowheads="1"/>
            </p:cNvSpPr>
            <p:nvPr/>
          </p:nvSpPr>
          <p:spPr bwMode="auto">
            <a:xfrm>
              <a:off x="7193514" y="3955426"/>
              <a:ext cx="159841" cy="151900"/>
            </a:xfrm>
            <a:prstGeom prst="ellipse">
              <a:avLst/>
            </a:prstGeom>
            <a:solidFill>
              <a:schemeClr val="bg1"/>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80" name="Oval 233"/>
            <p:cNvSpPr>
              <a:spLocks noChangeArrowheads="1"/>
            </p:cNvSpPr>
            <p:nvPr/>
          </p:nvSpPr>
          <p:spPr bwMode="auto">
            <a:xfrm>
              <a:off x="7144548" y="4046947"/>
              <a:ext cx="108062" cy="123299"/>
            </a:xfrm>
            <a:prstGeom prst="ellipse">
              <a:avLst/>
            </a:prstGeom>
            <a:solidFill>
              <a:schemeClr val="bg1"/>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81" name="Oval 234"/>
            <p:cNvSpPr>
              <a:spLocks noChangeArrowheads="1"/>
            </p:cNvSpPr>
            <p:nvPr/>
          </p:nvSpPr>
          <p:spPr bwMode="auto">
            <a:xfrm>
              <a:off x="7177192" y="4100970"/>
              <a:ext cx="162655" cy="134104"/>
            </a:xfrm>
            <a:prstGeom prst="ellipse">
              <a:avLst/>
            </a:prstGeom>
            <a:solidFill>
              <a:schemeClr val="bg1"/>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82" name="Oval 235"/>
            <p:cNvSpPr>
              <a:spLocks noChangeArrowheads="1"/>
            </p:cNvSpPr>
            <p:nvPr/>
          </p:nvSpPr>
          <p:spPr bwMode="auto">
            <a:xfrm>
              <a:off x="7292007" y="4123215"/>
              <a:ext cx="242576" cy="158891"/>
            </a:xfrm>
            <a:prstGeom prst="ellipse">
              <a:avLst/>
            </a:prstGeom>
            <a:solidFill>
              <a:schemeClr val="bg1"/>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83" name="Oval 236"/>
            <p:cNvSpPr>
              <a:spLocks noChangeArrowheads="1"/>
            </p:cNvSpPr>
            <p:nvPr/>
          </p:nvSpPr>
          <p:spPr bwMode="auto">
            <a:xfrm>
              <a:off x="7446221" y="3959875"/>
              <a:ext cx="155902" cy="119486"/>
            </a:xfrm>
            <a:prstGeom prst="ellipse">
              <a:avLst/>
            </a:prstGeom>
            <a:solidFill>
              <a:schemeClr val="bg1"/>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84" name="Oval 237"/>
            <p:cNvSpPr>
              <a:spLocks noChangeArrowheads="1"/>
            </p:cNvSpPr>
            <p:nvPr/>
          </p:nvSpPr>
          <p:spPr bwMode="auto">
            <a:xfrm>
              <a:off x="7469859" y="4036778"/>
              <a:ext cx="154213" cy="118851"/>
            </a:xfrm>
            <a:prstGeom prst="ellipse">
              <a:avLst/>
            </a:prstGeom>
            <a:solidFill>
              <a:schemeClr val="bg1"/>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85" name="Oval 238"/>
            <p:cNvSpPr>
              <a:spLocks noChangeArrowheads="1"/>
            </p:cNvSpPr>
            <p:nvPr/>
          </p:nvSpPr>
          <p:spPr bwMode="auto">
            <a:xfrm>
              <a:off x="7455788" y="4061565"/>
              <a:ext cx="153087" cy="195754"/>
            </a:xfrm>
            <a:prstGeom prst="ellipse">
              <a:avLst/>
            </a:prstGeom>
            <a:solidFill>
              <a:schemeClr val="bg1"/>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86" name="Oval 239"/>
            <p:cNvSpPr>
              <a:spLocks noChangeArrowheads="1"/>
            </p:cNvSpPr>
            <p:nvPr/>
          </p:nvSpPr>
          <p:spPr bwMode="auto">
            <a:xfrm>
              <a:off x="7231786" y="4002458"/>
              <a:ext cx="310677" cy="195754"/>
            </a:xfrm>
            <a:prstGeom prst="ellipse">
              <a:avLst/>
            </a:prstGeom>
            <a:solidFill>
              <a:schemeClr val="bg1"/>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grpSp>
          <p:nvGrpSpPr>
            <p:cNvPr id="287" name="Group 257"/>
            <p:cNvGrpSpPr/>
            <p:nvPr/>
          </p:nvGrpSpPr>
          <p:grpSpPr bwMode="auto">
            <a:xfrm>
              <a:off x="7143423" y="3912843"/>
              <a:ext cx="481775" cy="369898"/>
              <a:chOff x="3063" y="302"/>
              <a:chExt cx="856" cy="582"/>
            </a:xfrm>
            <a:solidFill>
              <a:schemeClr val="bg1"/>
            </a:solidFill>
          </p:grpSpPr>
          <p:sp>
            <p:nvSpPr>
              <p:cNvPr id="288" name="Freeform 241"/>
              <p:cNvSpPr/>
              <p:nvPr/>
            </p:nvSpPr>
            <p:spPr bwMode="auto">
              <a:xfrm>
                <a:off x="3364" y="302"/>
                <a:ext cx="353" cy="123"/>
              </a:xfrm>
              <a:custGeom>
                <a:avLst/>
                <a:gdLst>
                  <a:gd name="T0" fmla="*/ 2147483647 w 171"/>
                  <a:gd name="T1" fmla="*/ 2147483647 h 53"/>
                  <a:gd name="T2" fmla="*/ 1516289415 w 171"/>
                  <a:gd name="T3" fmla="*/ 247646291 h 53"/>
                  <a:gd name="T4" fmla="*/ 0 w 171"/>
                  <a:gd name="T5" fmla="*/ 2147483647 h 53"/>
                  <a:gd name="T6" fmla="*/ 1516289415 w 171"/>
                  <a:gd name="T7" fmla="*/ 2147483647 h 53"/>
                  <a:gd name="T8" fmla="*/ 2147483647 w 171"/>
                  <a:gd name="T9" fmla="*/ 2147483647 h 53"/>
                  <a:gd name="T10" fmla="*/ 0 60000 65536"/>
                  <a:gd name="T11" fmla="*/ 0 60000 65536"/>
                  <a:gd name="T12" fmla="*/ 0 60000 65536"/>
                  <a:gd name="T13" fmla="*/ 0 60000 65536"/>
                  <a:gd name="T14" fmla="*/ 0 60000 65536"/>
                  <a:gd name="T15" fmla="*/ 0 w 171"/>
                  <a:gd name="T16" fmla="*/ 0 h 53"/>
                  <a:gd name="T17" fmla="*/ 171 w 171"/>
                  <a:gd name="T18" fmla="*/ 53 h 53"/>
                </a:gdLst>
                <a:ahLst/>
                <a:cxnLst>
                  <a:cxn ang="T10">
                    <a:pos x="T0" y="T1"/>
                  </a:cxn>
                  <a:cxn ang="T11">
                    <a:pos x="T2" y="T3"/>
                  </a:cxn>
                  <a:cxn ang="T12">
                    <a:pos x="T4" y="T5"/>
                  </a:cxn>
                  <a:cxn ang="T13">
                    <a:pos x="T6" y="T7"/>
                  </a:cxn>
                  <a:cxn ang="T14">
                    <a:pos x="T8" y="T9"/>
                  </a:cxn>
                </a:cxnLst>
                <a:rect l="T15" t="T16" r="T17" b="T18"/>
                <a:pathLst>
                  <a:path w="171" h="53">
                    <a:moveTo>
                      <a:pt x="171" y="33"/>
                    </a:moveTo>
                    <a:cubicBezTo>
                      <a:pt x="157" y="13"/>
                      <a:pt x="124" y="1"/>
                      <a:pt x="87" y="1"/>
                    </a:cubicBezTo>
                    <a:cubicBezTo>
                      <a:pt x="47" y="0"/>
                      <a:pt x="13" y="15"/>
                      <a:pt x="0" y="36"/>
                    </a:cubicBezTo>
                    <a:lnTo>
                      <a:pt x="87" y="53"/>
                    </a:lnTo>
                    <a:lnTo>
                      <a:pt x="171"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89" name="Arc 242"/>
              <p:cNvSpPr/>
              <p:nvPr/>
            </p:nvSpPr>
            <p:spPr bwMode="auto">
              <a:xfrm>
                <a:off x="3368" y="307"/>
                <a:ext cx="347" cy="118"/>
              </a:xfrm>
              <a:custGeom>
                <a:avLst/>
                <a:gdLst>
                  <a:gd name="T0" fmla="*/ 0 w 40450"/>
                  <a:gd name="T1" fmla="*/ 0 h 21600"/>
                  <a:gd name="T2" fmla="*/ 0 w 40450"/>
                  <a:gd name="T3" fmla="*/ 0 h 21600"/>
                  <a:gd name="T4" fmla="*/ 0 w 40450"/>
                  <a:gd name="T5" fmla="*/ 0 h 21600"/>
                  <a:gd name="T6" fmla="*/ 0 60000 65536"/>
                  <a:gd name="T7" fmla="*/ 0 60000 65536"/>
                  <a:gd name="T8" fmla="*/ 0 60000 65536"/>
                  <a:gd name="T9" fmla="*/ 0 w 40450"/>
                  <a:gd name="T10" fmla="*/ 0 h 21600"/>
                  <a:gd name="T11" fmla="*/ 40450 w 40450"/>
                  <a:gd name="T12" fmla="*/ 21600 h 21600"/>
                </a:gdLst>
                <a:ahLst/>
                <a:cxnLst>
                  <a:cxn ang="T6">
                    <a:pos x="T0" y="T1"/>
                  </a:cxn>
                  <a:cxn ang="T7">
                    <a:pos x="T2" y="T3"/>
                  </a:cxn>
                  <a:cxn ang="T8">
                    <a:pos x="T4" y="T5"/>
                  </a:cxn>
                </a:cxnLst>
                <a:rect l="T9" t="T10" r="T11" b="T12"/>
                <a:pathLst>
                  <a:path w="40450" h="21600" fill="none" extrusionOk="0">
                    <a:moveTo>
                      <a:pt x="-1" y="14640"/>
                    </a:moveTo>
                    <a:cubicBezTo>
                      <a:pt x="2979" y="5886"/>
                      <a:pt x="11200" y="-1"/>
                      <a:pt x="20448" y="0"/>
                    </a:cubicBezTo>
                    <a:cubicBezTo>
                      <a:pt x="29229" y="0"/>
                      <a:pt x="37136" y="5316"/>
                      <a:pt x="40450" y="13447"/>
                    </a:cubicBezTo>
                  </a:path>
                  <a:path w="40450" h="21600" stroke="0" extrusionOk="0">
                    <a:moveTo>
                      <a:pt x="-1" y="14640"/>
                    </a:moveTo>
                    <a:cubicBezTo>
                      <a:pt x="2979" y="5886"/>
                      <a:pt x="11200" y="-1"/>
                      <a:pt x="20448" y="0"/>
                    </a:cubicBezTo>
                    <a:cubicBezTo>
                      <a:pt x="29229" y="0"/>
                      <a:pt x="37136" y="5316"/>
                      <a:pt x="40450" y="13447"/>
                    </a:cubicBezTo>
                    <a:lnTo>
                      <a:pt x="20448" y="21600"/>
                    </a:lnTo>
                    <a:close/>
                  </a:path>
                </a:pathLst>
              </a:custGeom>
              <a:grpFill/>
              <a:ln w="6350">
                <a:solidFill>
                  <a:srgbClr val="805D00"/>
                </a:solidFill>
                <a:round/>
              </a:ln>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90" name="Freeform 243"/>
              <p:cNvSpPr/>
              <p:nvPr/>
            </p:nvSpPr>
            <p:spPr bwMode="auto">
              <a:xfrm>
                <a:off x="3150" y="367"/>
                <a:ext cx="220" cy="146"/>
              </a:xfrm>
              <a:custGeom>
                <a:avLst/>
                <a:gdLst>
                  <a:gd name="T0" fmla="*/ 1693384537 w 107"/>
                  <a:gd name="T1" fmla="*/ 1713152276 h 63"/>
                  <a:gd name="T2" fmla="*/ 1109914767 w 107"/>
                  <a:gd name="T3" fmla="*/ 0 h 63"/>
                  <a:gd name="T4" fmla="*/ 14279267 w 107"/>
                  <a:gd name="T5" fmla="*/ 2147483647 h 63"/>
                  <a:gd name="T6" fmla="*/ 29359234 w 107"/>
                  <a:gd name="T7" fmla="*/ 2147483647 h 63"/>
                  <a:gd name="T8" fmla="*/ 1109914767 w 107"/>
                  <a:gd name="T9" fmla="*/ 2147483647 h 63"/>
                  <a:gd name="T10" fmla="*/ 1693384537 w 107"/>
                  <a:gd name="T11" fmla="*/ 1713152276 h 63"/>
                  <a:gd name="T12" fmla="*/ 0 60000 65536"/>
                  <a:gd name="T13" fmla="*/ 0 60000 65536"/>
                  <a:gd name="T14" fmla="*/ 0 60000 65536"/>
                  <a:gd name="T15" fmla="*/ 0 60000 65536"/>
                  <a:gd name="T16" fmla="*/ 0 60000 65536"/>
                  <a:gd name="T17" fmla="*/ 0 60000 65536"/>
                  <a:gd name="T18" fmla="*/ 0 w 107"/>
                  <a:gd name="T19" fmla="*/ 0 h 63"/>
                  <a:gd name="T20" fmla="*/ 107 w 107"/>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107" h="63">
                    <a:moveTo>
                      <a:pt x="107" y="7"/>
                    </a:moveTo>
                    <a:cubicBezTo>
                      <a:pt x="96" y="2"/>
                      <a:pt x="83" y="0"/>
                      <a:pt x="70" y="0"/>
                    </a:cubicBezTo>
                    <a:cubicBezTo>
                      <a:pt x="32" y="0"/>
                      <a:pt x="1" y="23"/>
                      <a:pt x="1" y="52"/>
                    </a:cubicBezTo>
                    <a:cubicBezTo>
                      <a:pt x="0" y="55"/>
                      <a:pt x="1" y="59"/>
                      <a:pt x="2" y="63"/>
                    </a:cubicBezTo>
                    <a:lnTo>
                      <a:pt x="70" y="52"/>
                    </a:lnTo>
                    <a:lnTo>
                      <a:pt x="107"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91" name="Arc 244"/>
              <p:cNvSpPr/>
              <p:nvPr/>
            </p:nvSpPr>
            <p:spPr bwMode="auto">
              <a:xfrm>
                <a:off x="3154" y="369"/>
                <a:ext cx="215" cy="143"/>
              </a:xfrm>
              <a:custGeom>
                <a:avLst/>
                <a:gdLst>
                  <a:gd name="T0" fmla="*/ 0 w 32964"/>
                  <a:gd name="T1" fmla="*/ 0 h 26102"/>
                  <a:gd name="T2" fmla="*/ 0 w 32964"/>
                  <a:gd name="T3" fmla="*/ 0 h 26102"/>
                  <a:gd name="T4" fmla="*/ 0 w 32964"/>
                  <a:gd name="T5" fmla="*/ 0 h 26102"/>
                  <a:gd name="T6" fmla="*/ 0 60000 65536"/>
                  <a:gd name="T7" fmla="*/ 0 60000 65536"/>
                  <a:gd name="T8" fmla="*/ 0 60000 65536"/>
                  <a:gd name="T9" fmla="*/ 0 w 32964"/>
                  <a:gd name="T10" fmla="*/ 0 h 26102"/>
                  <a:gd name="T11" fmla="*/ 32964 w 32964"/>
                  <a:gd name="T12" fmla="*/ 26102 h 26102"/>
                </a:gdLst>
                <a:ahLst/>
                <a:cxnLst>
                  <a:cxn ang="T6">
                    <a:pos x="T0" y="T1"/>
                  </a:cxn>
                  <a:cxn ang="T7">
                    <a:pos x="T2" y="T3"/>
                  </a:cxn>
                  <a:cxn ang="T8">
                    <a:pos x="T4" y="T5"/>
                  </a:cxn>
                </a:cxnLst>
                <a:rect l="T9" t="T10" r="T11" b="T12"/>
                <a:pathLst>
                  <a:path w="32964" h="26102" fill="none" extrusionOk="0">
                    <a:moveTo>
                      <a:pt x="474" y="26101"/>
                    </a:moveTo>
                    <a:cubicBezTo>
                      <a:pt x="158" y="24622"/>
                      <a:pt x="0" y="23113"/>
                      <a:pt x="0" y="21600"/>
                    </a:cubicBezTo>
                    <a:cubicBezTo>
                      <a:pt x="0" y="9670"/>
                      <a:pt x="9670" y="0"/>
                      <a:pt x="21600" y="0"/>
                    </a:cubicBezTo>
                    <a:cubicBezTo>
                      <a:pt x="25614" y="-1"/>
                      <a:pt x="29549" y="1118"/>
                      <a:pt x="32963" y="3231"/>
                    </a:cubicBezTo>
                  </a:path>
                  <a:path w="32964" h="26102" stroke="0" extrusionOk="0">
                    <a:moveTo>
                      <a:pt x="474" y="26101"/>
                    </a:moveTo>
                    <a:cubicBezTo>
                      <a:pt x="158" y="24622"/>
                      <a:pt x="0" y="23113"/>
                      <a:pt x="0" y="21600"/>
                    </a:cubicBezTo>
                    <a:cubicBezTo>
                      <a:pt x="0" y="9670"/>
                      <a:pt x="9670" y="0"/>
                      <a:pt x="21600" y="0"/>
                    </a:cubicBezTo>
                    <a:cubicBezTo>
                      <a:pt x="25614" y="-1"/>
                      <a:pt x="29549" y="1118"/>
                      <a:pt x="32963" y="3231"/>
                    </a:cubicBezTo>
                    <a:lnTo>
                      <a:pt x="21600" y="21600"/>
                    </a:lnTo>
                    <a:close/>
                  </a:path>
                </a:pathLst>
              </a:custGeom>
              <a:grpFill/>
              <a:ln w="6350">
                <a:solidFill>
                  <a:srgbClr val="805D00"/>
                </a:solidFill>
                <a:round/>
              </a:ln>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92" name="Freeform 245"/>
              <p:cNvSpPr/>
              <p:nvPr/>
            </p:nvSpPr>
            <p:spPr bwMode="auto">
              <a:xfrm>
                <a:off x="3121" y="696"/>
                <a:ext cx="220" cy="115"/>
              </a:xfrm>
              <a:custGeom>
                <a:avLst/>
                <a:gdLst>
                  <a:gd name="T0" fmla="*/ 0 w 107"/>
                  <a:gd name="T1" fmla="*/ 0 h 50"/>
                  <a:gd name="T2" fmla="*/ 0 w 107"/>
                  <a:gd name="T3" fmla="*/ 476470799 h 50"/>
                  <a:gd name="T4" fmla="*/ 1139293797 w 107"/>
                  <a:gd name="T5" fmla="*/ 2147483647 h 50"/>
                  <a:gd name="T6" fmla="*/ 1693384537 w 107"/>
                  <a:gd name="T7" fmla="*/ 2147483647 h 50"/>
                  <a:gd name="T8" fmla="*/ 1139293797 w 107"/>
                  <a:gd name="T9" fmla="*/ 635978878 h 50"/>
                  <a:gd name="T10" fmla="*/ 0 w 107"/>
                  <a:gd name="T11" fmla="*/ 0 h 50"/>
                  <a:gd name="T12" fmla="*/ 0 60000 65536"/>
                  <a:gd name="T13" fmla="*/ 0 60000 65536"/>
                  <a:gd name="T14" fmla="*/ 0 60000 65536"/>
                  <a:gd name="T15" fmla="*/ 0 60000 65536"/>
                  <a:gd name="T16" fmla="*/ 0 60000 65536"/>
                  <a:gd name="T17" fmla="*/ 0 60000 65536"/>
                  <a:gd name="T18" fmla="*/ 0 w 107"/>
                  <a:gd name="T19" fmla="*/ 0 h 50"/>
                  <a:gd name="T20" fmla="*/ 107 w 107"/>
                  <a:gd name="T21" fmla="*/ 50 h 50"/>
                </a:gdLst>
                <a:ahLst/>
                <a:cxnLst>
                  <a:cxn ang="T12">
                    <a:pos x="T0" y="T1"/>
                  </a:cxn>
                  <a:cxn ang="T13">
                    <a:pos x="T2" y="T3"/>
                  </a:cxn>
                  <a:cxn ang="T14">
                    <a:pos x="T4" y="T5"/>
                  </a:cxn>
                  <a:cxn ang="T15">
                    <a:pos x="T6" y="T7"/>
                  </a:cxn>
                  <a:cxn ang="T16">
                    <a:pos x="T8" y="T9"/>
                  </a:cxn>
                  <a:cxn ang="T17">
                    <a:pos x="T10" y="T11"/>
                  </a:cxn>
                </a:cxnLst>
                <a:rect l="T18" t="T19" r="T20" b="T21"/>
                <a:pathLst>
                  <a:path w="107" h="50">
                    <a:moveTo>
                      <a:pt x="0" y="0"/>
                    </a:moveTo>
                    <a:cubicBezTo>
                      <a:pt x="0" y="1"/>
                      <a:pt x="0" y="2"/>
                      <a:pt x="0" y="2"/>
                    </a:cubicBezTo>
                    <a:cubicBezTo>
                      <a:pt x="0" y="28"/>
                      <a:pt x="32" y="50"/>
                      <a:pt x="72" y="50"/>
                    </a:cubicBezTo>
                    <a:cubicBezTo>
                      <a:pt x="84" y="49"/>
                      <a:pt x="96" y="47"/>
                      <a:pt x="107" y="44"/>
                    </a:cubicBezTo>
                    <a:lnTo>
                      <a:pt x="72" y="3"/>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93" name="Arc 246"/>
              <p:cNvSpPr/>
              <p:nvPr/>
            </p:nvSpPr>
            <p:spPr bwMode="auto">
              <a:xfrm>
                <a:off x="3123" y="698"/>
                <a:ext cx="217" cy="111"/>
              </a:xfrm>
              <a:custGeom>
                <a:avLst/>
                <a:gdLst>
                  <a:gd name="T0" fmla="*/ 0 w 32042"/>
                  <a:gd name="T1" fmla="*/ 0 h 22613"/>
                  <a:gd name="T2" fmla="*/ 0 w 32042"/>
                  <a:gd name="T3" fmla="*/ 0 h 22613"/>
                  <a:gd name="T4" fmla="*/ 0 w 32042"/>
                  <a:gd name="T5" fmla="*/ 0 h 22613"/>
                  <a:gd name="T6" fmla="*/ 0 60000 65536"/>
                  <a:gd name="T7" fmla="*/ 0 60000 65536"/>
                  <a:gd name="T8" fmla="*/ 0 60000 65536"/>
                  <a:gd name="T9" fmla="*/ 0 w 32042"/>
                  <a:gd name="T10" fmla="*/ 0 h 22613"/>
                  <a:gd name="T11" fmla="*/ 32042 w 32042"/>
                  <a:gd name="T12" fmla="*/ 22613 h 22613"/>
                </a:gdLst>
                <a:ahLst/>
                <a:cxnLst>
                  <a:cxn ang="T6">
                    <a:pos x="T0" y="T1"/>
                  </a:cxn>
                  <a:cxn ang="T7">
                    <a:pos x="T2" y="T3"/>
                  </a:cxn>
                  <a:cxn ang="T8">
                    <a:pos x="T4" y="T5"/>
                  </a:cxn>
                </a:cxnLst>
                <a:rect l="T9" t="T10" r="T11" b="T12"/>
                <a:pathLst>
                  <a:path w="32042" h="22613" fill="none" extrusionOk="0">
                    <a:moveTo>
                      <a:pt x="32042" y="19921"/>
                    </a:moveTo>
                    <a:cubicBezTo>
                      <a:pt x="28844" y="21686"/>
                      <a:pt x="25252" y="22612"/>
                      <a:pt x="21600" y="22613"/>
                    </a:cubicBezTo>
                    <a:cubicBezTo>
                      <a:pt x="9670" y="22613"/>
                      <a:pt x="0" y="12942"/>
                      <a:pt x="0" y="1013"/>
                    </a:cubicBezTo>
                    <a:cubicBezTo>
                      <a:pt x="-1" y="675"/>
                      <a:pt x="7" y="337"/>
                      <a:pt x="23" y="-1"/>
                    </a:cubicBezTo>
                  </a:path>
                  <a:path w="32042" h="22613" stroke="0" extrusionOk="0">
                    <a:moveTo>
                      <a:pt x="32042" y="19921"/>
                    </a:moveTo>
                    <a:cubicBezTo>
                      <a:pt x="28844" y="21686"/>
                      <a:pt x="25252" y="22612"/>
                      <a:pt x="21600" y="22613"/>
                    </a:cubicBezTo>
                    <a:cubicBezTo>
                      <a:pt x="9670" y="22613"/>
                      <a:pt x="0" y="12942"/>
                      <a:pt x="0" y="1013"/>
                    </a:cubicBezTo>
                    <a:cubicBezTo>
                      <a:pt x="-1" y="675"/>
                      <a:pt x="7" y="337"/>
                      <a:pt x="23" y="-1"/>
                    </a:cubicBezTo>
                    <a:lnTo>
                      <a:pt x="21600" y="1013"/>
                    </a:lnTo>
                    <a:close/>
                  </a:path>
                </a:pathLst>
              </a:custGeom>
              <a:grpFill/>
              <a:ln w="6350">
                <a:solidFill>
                  <a:srgbClr val="805D00"/>
                </a:solidFill>
                <a:round/>
              </a:ln>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94" name="Freeform 247"/>
              <p:cNvSpPr/>
              <p:nvPr/>
            </p:nvSpPr>
            <p:spPr bwMode="auto">
              <a:xfrm>
                <a:off x="3713" y="372"/>
                <a:ext cx="167" cy="141"/>
              </a:xfrm>
              <a:custGeom>
                <a:avLst/>
                <a:gdLst>
                  <a:gd name="T0" fmla="*/ 1211487246 w 81"/>
                  <a:gd name="T1" fmla="*/ 2147483647 h 61"/>
                  <a:gd name="T2" fmla="*/ 1365605509 w 81"/>
                  <a:gd name="T3" fmla="*/ 2147483647 h 61"/>
                  <a:gd name="T4" fmla="*/ 239314720 w 81"/>
                  <a:gd name="T5" fmla="*/ 230421347 h 61"/>
                  <a:gd name="T6" fmla="*/ 0 w 81"/>
                  <a:gd name="T7" fmla="*/ 230421347 h 61"/>
                  <a:gd name="T8" fmla="*/ 239314720 w 81"/>
                  <a:gd name="T9" fmla="*/ 2147483647 h 61"/>
                  <a:gd name="T10" fmla="*/ 1211487246 w 81"/>
                  <a:gd name="T11" fmla="*/ 2147483647 h 61"/>
                  <a:gd name="T12" fmla="*/ 0 60000 65536"/>
                  <a:gd name="T13" fmla="*/ 0 60000 65536"/>
                  <a:gd name="T14" fmla="*/ 0 60000 65536"/>
                  <a:gd name="T15" fmla="*/ 0 60000 65536"/>
                  <a:gd name="T16" fmla="*/ 0 60000 65536"/>
                  <a:gd name="T17" fmla="*/ 0 60000 65536"/>
                  <a:gd name="T18" fmla="*/ 0 w 81"/>
                  <a:gd name="T19" fmla="*/ 0 h 61"/>
                  <a:gd name="T20" fmla="*/ 81 w 81"/>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81" h="61">
                    <a:moveTo>
                      <a:pt x="72" y="61"/>
                    </a:moveTo>
                    <a:cubicBezTo>
                      <a:pt x="77" y="55"/>
                      <a:pt x="81" y="48"/>
                      <a:pt x="81" y="41"/>
                    </a:cubicBezTo>
                    <a:cubicBezTo>
                      <a:pt x="81" y="19"/>
                      <a:pt x="51" y="1"/>
                      <a:pt x="14" y="1"/>
                    </a:cubicBezTo>
                    <a:cubicBezTo>
                      <a:pt x="9" y="0"/>
                      <a:pt x="4" y="1"/>
                      <a:pt x="0" y="1"/>
                    </a:cubicBezTo>
                    <a:lnTo>
                      <a:pt x="14" y="41"/>
                    </a:lnTo>
                    <a:lnTo>
                      <a:pt x="72"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95" name="Arc 248"/>
              <p:cNvSpPr/>
              <p:nvPr/>
            </p:nvSpPr>
            <p:spPr bwMode="auto">
              <a:xfrm>
                <a:off x="3714" y="376"/>
                <a:ext cx="164" cy="137"/>
              </a:xfrm>
              <a:custGeom>
                <a:avLst/>
                <a:gdLst>
                  <a:gd name="T0" fmla="*/ 0 w 25979"/>
                  <a:gd name="T1" fmla="*/ 0 h 32433"/>
                  <a:gd name="T2" fmla="*/ 0 w 25979"/>
                  <a:gd name="T3" fmla="*/ 0 h 32433"/>
                  <a:gd name="T4" fmla="*/ 0 w 25979"/>
                  <a:gd name="T5" fmla="*/ 0 h 32433"/>
                  <a:gd name="T6" fmla="*/ 0 60000 65536"/>
                  <a:gd name="T7" fmla="*/ 0 60000 65536"/>
                  <a:gd name="T8" fmla="*/ 0 60000 65536"/>
                  <a:gd name="T9" fmla="*/ 0 w 25979"/>
                  <a:gd name="T10" fmla="*/ 0 h 32433"/>
                  <a:gd name="T11" fmla="*/ 25979 w 25979"/>
                  <a:gd name="T12" fmla="*/ 32433 h 32433"/>
                </a:gdLst>
                <a:ahLst/>
                <a:cxnLst>
                  <a:cxn ang="T6">
                    <a:pos x="T0" y="T1"/>
                  </a:cxn>
                  <a:cxn ang="T7">
                    <a:pos x="T2" y="T3"/>
                  </a:cxn>
                  <a:cxn ang="T8">
                    <a:pos x="T4" y="T5"/>
                  </a:cxn>
                </a:cxnLst>
                <a:rect l="T9" t="T10" r="T11" b="T12"/>
                <a:pathLst>
                  <a:path w="25979" h="32433" fill="none" extrusionOk="0">
                    <a:moveTo>
                      <a:pt x="0" y="448"/>
                    </a:moveTo>
                    <a:cubicBezTo>
                      <a:pt x="1440" y="150"/>
                      <a:pt x="2907" y="-1"/>
                      <a:pt x="4379" y="0"/>
                    </a:cubicBezTo>
                    <a:cubicBezTo>
                      <a:pt x="16308" y="0"/>
                      <a:pt x="25979" y="9670"/>
                      <a:pt x="25979" y="21600"/>
                    </a:cubicBezTo>
                    <a:cubicBezTo>
                      <a:pt x="25979" y="25404"/>
                      <a:pt x="24974" y="29141"/>
                      <a:pt x="23066" y="32433"/>
                    </a:cubicBezTo>
                  </a:path>
                  <a:path w="25979" h="32433" stroke="0" extrusionOk="0">
                    <a:moveTo>
                      <a:pt x="0" y="448"/>
                    </a:moveTo>
                    <a:cubicBezTo>
                      <a:pt x="1440" y="150"/>
                      <a:pt x="2907" y="-1"/>
                      <a:pt x="4379" y="0"/>
                    </a:cubicBezTo>
                    <a:cubicBezTo>
                      <a:pt x="16308" y="0"/>
                      <a:pt x="25979" y="9670"/>
                      <a:pt x="25979" y="21600"/>
                    </a:cubicBezTo>
                    <a:cubicBezTo>
                      <a:pt x="25979" y="25404"/>
                      <a:pt x="24974" y="29141"/>
                      <a:pt x="23066" y="32433"/>
                    </a:cubicBezTo>
                    <a:lnTo>
                      <a:pt x="4379" y="21600"/>
                    </a:lnTo>
                    <a:close/>
                  </a:path>
                </a:pathLst>
              </a:custGeom>
              <a:grpFill/>
              <a:ln w="6350">
                <a:solidFill>
                  <a:srgbClr val="805D00"/>
                </a:solidFill>
                <a:round/>
              </a:ln>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96" name="Freeform 249"/>
              <p:cNvSpPr/>
              <p:nvPr/>
            </p:nvSpPr>
            <p:spPr bwMode="auto">
              <a:xfrm>
                <a:off x="3760" y="511"/>
                <a:ext cx="159" cy="138"/>
              </a:xfrm>
              <a:custGeom>
                <a:avLst/>
                <a:gdLst>
                  <a:gd name="T0" fmla="*/ 1082302279 w 77"/>
                  <a:gd name="T1" fmla="*/ 2147483647 h 60"/>
                  <a:gd name="T2" fmla="*/ 1344976453 w 77"/>
                  <a:gd name="T3" fmla="*/ 2147483647 h 60"/>
                  <a:gd name="T4" fmla="*/ 835832256 w 77"/>
                  <a:gd name="T5" fmla="*/ 0 h 60"/>
                  <a:gd name="T6" fmla="*/ 0 w 77"/>
                  <a:gd name="T7" fmla="*/ 2147483647 h 60"/>
                  <a:gd name="T8" fmla="*/ 1082302279 w 77"/>
                  <a:gd name="T9" fmla="*/ 2147483647 h 60"/>
                  <a:gd name="T10" fmla="*/ 0 60000 65536"/>
                  <a:gd name="T11" fmla="*/ 0 60000 65536"/>
                  <a:gd name="T12" fmla="*/ 0 60000 65536"/>
                  <a:gd name="T13" fmla="*/ 0 60000 65536"/>
                  <a:gd name="T14" fmla="*/ 0 60000 65536"/>
                  <a:gd name="T15" fmla="*/ 0 w 77"/>
                  <a:gd name="T16" fmla="*/ 0 h 60"/>
                  <a:gd name="T17" fmla="*/ 77 w 77"/>
                  <a:gd name="T18" fmla="*/ 60 h 60"/>
                </a:gdLst>
                <a:ahLst/>
                <a:cxnLst>
                  <a:cxn ang="T10">
                    <a:pos x="T0" y="T1"/>
                  </a:cxn>
                  <a:cxn ang="T11">
                    <a:pos x="T2" y="T3"/>
                  </a:cxn>
                  <a:cxn ang="T12">
                    <a:pos x="T4" y="T5"/>
                  </a:cxn>
                  <a:cxn ang="T13">
                    <a:pos x="T6" y="T7"/>
                  </a:cxn>
                  <a:cxn ang="T14">
                    <a:pos x="T8" y="T9"/>
                  </a:cxn>
                </a:cxnLst>
                <a:rect l="T15" t="T16" r="T17" b="T18"/>
                <a:pathLst>
                  <a:path w="77" h="60">
                    <a:moveTo>
                      <a:pt x="62" y="60"/>
                    </a:moveTo>
                    <a:cubicBezTo>
                      <a:pt x="71" y="53"/>
                      <a:pt x="77" y="44"/>
                      <a:pt x="77" y="35"/>
                    </a:cubicBezTo>
                    <a:cubicBezTo>
                      <a:pt x="77" y="21"/>
                      <a:pt x="66" y="9"/>
                      <a:pt x="48" y="0"/>
                    </a:cubicBezTo>
                    <a:lnTo>
                      <a:pt x="0" y="35"/>
                    </a:lnTo>
                    <a:lnTo>
                      <a:pt x="62" y="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97" name="Arc 250"/>
              <p:cNvSpPr/>
              <p:nvPr/>
            </p:nvSpPr>
            <p:spPr bwMode="auto">
              <a:xfrm>
                <a:off x="3760" y="514"/>
                <a:ext cx="157" cy="136"/>
              </a:xfrm>
              <a:custGeom>
                <a:avLst/>
                <a:gdLst>
                  <a:gd name="T0" fmla="*/ 0 w 21600"/>
                  <a:gd name="T1" fmla="*/ 0 h 29604"/>
                  <a:gd name="T2" fmla="*/ 0 w 21600"/>
                  <a:gd name="T3" fmla="*/ 0 h 29604"/>
                  <a:gd name="T4" fmla="*/ 0 w 21600"/>
                  <a:gd name="T5" fmla="*/ 0 h 29604"/>
                  <a:gd name="T6" fmla="*/ 0 60000 65536"/>
                  <a:gd name="T7" fmla="*/ 0 60000 65536"/>
                  <a:gd name="T8" fmla="*/ 0 60000 65536"/>
                  <a:gd name="T9" fmla="*/ 0 w 21600"/>
                  <a:gd name="T10" fmla="*/ 0 h 29604"/>
                  <a:gd name="T11" fmla="*/ 21600 w 21600"/>
                  <a:gd name="T12" fmla="*/ 29604 h 29604"/>
                </a:gdLst>
                <a:ahLst/>
                <a:cxnLst>
                  <a:cxn ang="T6">
                    <a:pos x="T0" y="T1"/>
                  </a:cxn>
                  <a:cxn ang="T7">
                    <a:pos x="T2" y="T3"/>
                  </a:cxn>
                  <a:cxn ang="T8">
                    <a:pos x="T4" y="T5"/>
                  </a:cxn>
                </a:cxnLst>
                <a:rect l="T9" t="T10" r="T11" b="T12"/>
                <a:pathLst>
                  <a:path w="21600" h="29604" fill="none" extrusionOk="0">
                    <a:moveTo>
                      <a:pt x="13445" y="-1"/>
                    </a:moveTo>
                    <a:cubicBezTo>
                      <a:pt x="18597" y="4097"/>
                      <a:pt x="21600" y="10321"/>
                      <a:pt x="21600" y="16905"/>
                    </a:cubicBezTo>
                    <a:cubicBezTo>
                      <a:pt x="21600" y="21467"/>
                      <a:pt x="20155" y="25913"/>
                      <a:pt x="17472" y="29603"/>
                    </a:cubicBezTo>
                  </a:path>
                  <a:path w="21600" h="29604" stroke="0" extrusionOk="0">
                    <a:moveTo>
                      <a:pt x="13445" y="-1"/>
                    </a:moveTo>
                    <a:cubicBezTo>
                      <a:pt x="18597" y="4097"/>
                      <a:pt x="21600" y="10321"/>
                      <a:pt x="21600" y="16905"/>
                    </a:cubicBezTo>
                    <a:cubicBezTo>
                      <a:pt x="21600" y="21467"/>
                      <a:pt x="20155" y="25913"/>
                      <a:pt x="17472" y="29603"/>
                    </a:cubicBezTo>
                    <a:lnTo>
                      <a:pt x="0" y="16905"/>
                    </a:lnTo>
                    <a:close/>
                  </a:path>
                </a:pathLst>
              </a:custGeom>
              <a:grpFill/>
              <a:ln w="6350">
                <a:solidFill>
                  <a:srgbClr val="805D00"/>
                </a:solidFill>
                <a:round/>
              </a:ln>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98" name="Freeform 251"/>
              <p:cNvSpPr/>
              <p:nvPr/>
            </p:nvSpPr>
            <p:spPr bwMode="auto">
              <a:xfrm>
                <a:off x="3706" y="647"/>
                <a:ext cx="188" cy="201"/>
              </a:xfrm>
              <a:custGeom>
                <a:avLst/>
                <a:gdLst>
                  <a:gd name="T0" fmla="*/ 0 w 91"/>
                  <a:gd name="T1" fmla="*/ 2147483647 h 87"/>
                  <a:gd name="T2" fmla="*/ 411749049 w 91"/>
                  <a:gd name="T3" fmla="*/ 2147483647 h 87"/>
                  <a:gd name="T4" fmla="*/ 1608817485 w 91"/>
                  <a:gd name="T5" fmla="*/ 2147483647 h 87"/>
                  <a:gd name="T6" fmla="*/ 1558612064 w 91"/>
                  <a:gd name="T7" fmla="*/ 0 h 87"/>
                  <a:gd name="T8" fmla="*/ 411749049 w 91"/>
                  <a:gd name="T9" fmla="*/ 2147483647 h 87"/>
                  <a:gd name="T10" fmla="*/ 0 w 91"/>
                  <a:gd name="T11" fmla="*/ 2147483647 h 87"/>
                  <a:gd name="T12" fmla="*/ 0 60000 65536"/>
                  <a:gd name="T13" fmla="*/ 0 60000 65536"/>
                  <a:gd name="T14" fmla="*/ 0 60000 65536"/>
                  <a:gd name="T15" fmla="*/ 0 60000 65536"/>
                  <a:gd name="T16" fmla="*/ 0 60000 65536"/>
                  <a:gd name="T17" fmla="*/ 0 60000 65536"/>
                  <a:gd name="T18" fmla="*/ 0 w 91"/>
                  <a:gd name="T19" fmla="*/ 0 h 87"/>
                  <a:gd name="T20" fmla="*/ 91 w 91"/>
                  <a:gd name="T21" fmla="*/ 87 h 87"/>
                </a:gdLst>
                <a:ahLst/>
                <a:cxnLst>
                  <a:cxn ang="T12">
                    <a:pos x="T0" y="T1"/>
                  </a:cxn>
                  <a:cxn ang="T13">
                    <a:pos x="T2" y="T3"/>
                  </a:cxn>
                  <a:cxn ang="T14">
                    <a:pos x="T4" y="T5"/>
                  </a:cxn>
                  <a:cxn ang="T15">
                    <a:pos x="T6" y="T7"/>
                  </a:cxn>
                  <a:cxn ang="T16">
                    <a:pos x="T8" y="T9"/>
                  </a:cxn>
                  <a:cxn ang="T17">
                    <a:pos x="T10" y="T11"/>
                  </a:cxn>
                </a:cxnLst>
                <a:rect l="T18" t="T19" r="T20" b="T21"/>
                <a:pathLst>
                  <a:path w="91" h="87">
                    <a:moveTo>
                      <a:pt x="0" y="83"/>
                    </a:moveTo>
                    <a:cubicBezTo>
                      <a:pt x="8" y="85"/>
                      <a:pt x="15" y="86"/>
                      <a:pt x="23" y="86"/>
                    </a:cubicBezTo>
                    <a:cubicBezTo>
                      <a:pt x="60" y="87"/>
                      <a:pt x="91" y="57"/>
                      <a:pt x="91" y="20"/>
                    </a:cubicBezTo>
                    <a:cubicBezTo>
                      <a:pt x="91" y="13"/>
                      <a:pt x="90" y="7"/>
                      <a:pt x="88" y="0"/>
                    </a:cubicBezTo>
                    <a:lnTo>
                      <a:pt x="23" y="20"/>
                    </a:lnTo>
                    <a:lnTo>
                      <a:pt x="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99" name="Arc 252"/>
              <p:cNvSpPr/>
              <p:nvPr/>
            </p:nvSpPr>
            <p:spPr bwMode="auto">
              <a:xfrm>
                <a:off x="3709" y="650"/>
                <a:ext cx="183" cy="196"/>
              </a:xfrm>
              <a:custGeom>
                <a:avLst/>
                <a:gdLst>
                  <a:gd name="T0" fmla="*/ 0 w 28618"/>
                  <a:gd name="T1" fmla="*/ 0 h 27702"/>
                  <a:gd name="T2" fmla="*/ 0 w 28618"/>
                  <a:gd name="T3" fmla="*/ 0 h 27702"/>
                  <a:gd name="T4" fmla="*/ 0 w 28618"/>
                  <a:gd name="T5" fmla="*/ 0 h 27702"/>
                  <a:gd name="T6" fmla="*/ 0 60000 65536"/>
                  <a:gd name="T7" fmla="*/ 0 60000 65536"/>
                  <a:gd name="T8" fmla="*/ 0 60000 65536"/>
                  <a:gd name="T9" fmla="*/ 0 w 28618"/>
                  <a:gd name="T10" fmla="*/ 0 h 27702"/>
                  <a:gd name="T11" fmla="*/ 28618 w 28618"/>
                  <a:gd name="T12" fmla="*/ 27702 h 27702"/>
                </a:gdLst>
                <a:ahLst/>
                <a:cxnLst>
                  <a:cxn ang="T6">
                    <a:pos x="T0" y="T1"/>
                  </a:cxn>
                  <a:cxn ang="T7">
                    <a:pos x="T2" y="T3"/>
                  </a:cxn>
                  <a:cxn ang="T8">
                    <a:pos x="T4" y="T5"/>
                  </a:cxn>
                </a:cxnLst>
                <a:rect l="T9" t="T10" r="T11" b="T12"/>
                <a:pathLst>
                  <a:path w="28618" h="27702" fill="none" extrusionOk="0">
                    <a:moveTo>
                      <a:pt x="27738" y="-1"/>
                    </a:moveTo>
                    <a:cubicBezTo>
                      <a:pt x="28321" y="1981"/>
                      <a:pt x="28618" y="4036"/>
                      <a:pt x="28618" y="6102"/>
                    </a:cubicBezTo>
                    <a:cubicBezTo>
                      <a:pt x="28618" y="18031"/>
                      <a:pt x="18947" y="27702"/>
                      <a:pt x="7018" y="27702"/>
                    </a:cubicBezTo>
                    <a:cubicBezTo>
                      <a:pt x="4629" y="27702"/>
                      <a:pt x="2258" y="27305"/>
                      <a:pt x="-1" y="26530"/>
                    </a:cubicBezTo>
                  </a:path>
                  <a:path w="28618" h="27702" stroke="0" extrusionOk="0">
                    <a:moveTo>
                      <a:pt x="27738" y="-1"/>
                    </a:moveTo>
                    <a:cubicBezTo>
                      <a:pt x="28321" y="1981"/>
                      <a:pt x="28618" y="4036"/>
                      <a:pt x="28618" y="6102"/>
                    </a:cubicBezTo>
                    <a:cubicBezTo>
                      <a:pt x="28618" y="18031"/>
                      <a:pt x="18947" y="27702"/>
                      <a:pt x="7018" y="27702"/>
                    </a:cubicBezTo>
                    <a:cubicBezTo>
                      <a:pt x="4629" y="27702"/>
                      <a:pt x="2258" y="27305"/>
                      <a:pt x="-1" y="26530"/>
                    </a:cubicBezTo>
                    <a:lnTo>
                      <a:pt x="7018" y="6102"/>
                    </a:lnTo>
                    <a:close/>
                  </a:path>
                </a:pathLst>
              </a:custGeom>
              <a:grpFill/>
              <a:ln w="6350">
                <a:solidFill>
                  <a:srgbClr val="805D00"/>
                </a:solidFill>
                <a:round/>
              </a:ln>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300" name="Freeform 253"/>
              <p:cNvSpPr/>
              <p:nvPr/>
            </p:nvSpPr>
            <p:spPr bwMode="auto">
              <a:xfrm>
                <a:off x="3063" y="511"/>
                <a:ext cx="103" cy="189"/>
              </a:xfrm>
              <a:custGeom>
                <a:avLst/>
                <a:gdLst>
                  <a:gd name="T0" fmla="*/ 780520248 w 50"/>
                  <a:gd name="T1" fmla="*/ 0 h 82"/>
                  <a:gd name="T2" fmla="*/ 14698957 w 50"/>
                  <a:gd name="T3" fmla="*/ 2147483647 h 82"/>
                  <a:gd name="T4" fmla="*/ 500253939 w 50"/>
                  <a:gd name="T5" fmla="*/ 2147483647 h 82"/>
                  <a:gd name="T6" fmla="*/ 827327125 w 50"/>
                  <a:gd name="T7" fmla="*/ 2147483647 h 82"/>
                  <a:gd name="T8" fmla="*/ 780520248 w 50"/>
                  <a:gd name="T9" fmla="*/ 0 h 82"/>
                  <a:gd name="T10" fmla="*/ 0 60000 65536"/>
                  <a:gd name="T11" fmla="*/ 0 60000 65536"/>
                  <a:gd name="T12" fmla="*/ 0 60000 65536"/>
                  <a:gd name="T13" fmla="*/ 0 60000 65536"/>
                  <a:gd name="T14" fmla="*/ 0 60000 65536"/>
                  <a:gd name="T15" fmla="*/ 0 w 50"/>
                  <a:gd name="T16" fmla="*/ 0 h 82"/>
                  <a:gd name="T17" fmla="*/ 50 w 50"/>
                  <a:gd name="T18" fmla="*/ 82 h 82"/>
                </a:gdLst>
                <a:ahLst/>
                <a:cxnLst>
                  <a:cxn ang="T10">
                    <a:pos x="T0" y="T1"/>
                  </a:cxn>
                  <a:cxn ang="T11">
                    <a:pos x="T2" y="T3"/>
                  </a:cxn>
                  <a:cxn ang="T12">
                    <a:pos x="T4" y="T5"/>
                  </a:cxn>
                  <a:cxn ang="T13">
                    <a:pos x="T6" y="T7"/>
                  </a:cxn>
                  <a:cxn ang="T14">
                    <a:pos x="T8" y="T9"/>
                  </a:cxn>
                </a:cxnLst>
                <a:rect l="T15" t="T16" r="T17" b="T18"/>
                <a:pathLst>
                  <a:path w="50" h="82">
                    <a:moveTo>
                      <a:pt x="47" y="0"/>
                    </a:moveTo>
                    <a:cubicBezTo>
                      <a:pt x="21" y="1"/>
                      <a:pt x="1" y="20"/>
                      <a:pt x="1" y="42"/>
                    </a:cubicBezTo>
                    <a:cubicBezTo>
                      <a:pt x="0" y="59"/>
                      <a:pt x="12" y="75"/>
                      <a:pt x="30" y="82"/>
                    </a:cubicBezTo>
                    <a:lnTo>
                      <a:pt x="50" y="43"/>
                    </a:lnTo>
                    <a:lnTo>
                      <a:pt x="4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301" name="Arc 254"/>
              <p:cNvSpPr/>
              <p:nvPr/>
            </p:nvSpPr>
            <p:spPr bwMode="auto">
              <a:xfrm>
                <a:off x="3067" y="514"/>
                <a:ext cx="99" cy="186"/>
              </a:xfrm>
              <a:custGeom>
                <a:avLst/>
                <a:gdLst>
                  <a:gd name="T0" fmla="*/ 0 w 21600"/>
                  <a:gd name="T1" fmla="*/ 0 h 41306"/>
                  <a:gd name="T2" fmla="*/ 0 w 21600"/>
                  <a:gd name="T3" fmla="*/ 0 h 41306"/>
                  <a:gd name="T4" fmla="*/ 0 w 21600"/>
                  <a:gd name="T5" fmla="*/ 0 h 41306"/>
                  <a:gd name="T6" fmla="*/ 0 60000 65536"/>
                  <a:gd name="T7" fmla="*/ 0 60000 65536"/>
                  <a:gd name="T8" fmla="*/ 0 60000 65536"/>
                  <a:gd name="T9" fmla="*/ 0 w 21600"/>
                  <a:gd name="T10" fmla="*/ 0 h 41306"/>
                  <a:gd name="T11" fmla="*/ 21600 w 21600"/>
                  <a:gd name="T12" fmla="*/ 41306 h 41306"/>
                </a:gdLst>
                <a:ahLst/>
                <a:cxnLst>
                  <a:cxn ang="T6">
                    <a:pos x="T0" y="T1"/>
                  </a:cxn>
                  <a:cxn ang="T7">
                    <a:pos x="T2" y="T3"/>
                  </a:cxn>
                  <a:cxn ang="T8">
                    <a:pos x="T4" y="T5"/>
                  </a:cxn>
                </a:cxnLst>
                <a:rect l="T9" t="T10" r="T11" b="T12"/>
                <a:pathLst>
                  <a:path w="21600" h="41306" fill="none" extrusionOk="0">
                    <a:moveTo>
                      <a:pt x="12839" y="41305"/>
                    </a:moveTo>
                    <a:cubicBezTo>
                      <a:pt x="5032" y="37841"/>
                      <a:pt x="0" y="30102"/>
                      <a:pt x="0" y="21562"/>
                    </a:cubicBezTo>
                    <a:cubicBezTo>
                      <a:pt x="-1" y="10127"/>
                      <a:pt x="8911" y="674"/>
                      <a:pt x="20325" y="-1"/>
                    </a:cubicBezTo>
                  </a:path>
                  <a:path w="21600" h="41306" stroke="0" extrusionOk="0">
                    <a:moveTo>
                      <a:pt x="12839" y="41305"/>
                    </a:moveTo>
                    <a:cubicBezTo>
                      <a:pt x="5032" y="37841"/>
                      <a:pt x="0" y="30102"/>
                      <a:pt x="0" y="21562"/>
                    </a:cubicBezTo>
                    <a:cubicBezTo>
                      <a:pt x="-1" y="10127"/>
                      <a:pt x="8911" y="674"/>
                      <a:pt x="20325" y="-1"/>
                    </a:cubicBezTo>
                    <a:lnTo>
                      <a:pt x="21600" y="21562"/>
                    </a:lnTo>
                    <a:close/>
                  </a:path>
                </a:pathLst>
              </a:custGeom>
              <a:grpFill/>
              <a:ln w="6350">
                <a:solidFill>
                  <a:srgbClr val="805D00"/>
                </a:solidFill>
                <a:round/>
              </a:ln>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302" name="Freeform 255"/>
              <p:cNvSpPr/>
              <p:nvPr/>
            </p:nvSpPr>
            <p:spPr bwMode="auto">
              <a:xfrm>
                <a:off x="3333" y="770"/>
                <a:ext cx="380" cy="113"/>
              </a:xfrm>
              <a:custGeom>
                <a:avLst/>
                <a:gdLst>
                  <a:gd name="T0" fmla="*/ 0 w 184"/>
                  <a:gd name="T1" fmla="*/ 2147483647 h 49"/>
                  <a:gd name="T2" fmla="*/ 1757541845 w 184"/>
                  <a:gd name="T3" fmla="*/ 2147483647 h 49"/>
                  <a:gd name="T4" fmla="*/ 2147483647 w 184"/>
                  <a:gd name="T5" fmla="*/ 2147483647 h 49"/>
                  <a:gd name="T6" fmla="*/ 1757541845 w 184"/>
                  <a:gd name="T7" fmla="*/ 0 h 49"/>
                  <a:gd name="T8" fmla="*/ 0 w 184"/>
                  <a:gd name="T9" fmla="*/ 2147483647 h 49"/>
                  <a:gd name="T10" fmla="*/ 0 60000 65536"/>
                  <a:gd name="T11" fmla="*/ 0 60000 65536"/>
                  <a:gd name="T12" fmla="*/ 0 60000 65536"/>
                  <a:gd name="T13" fmla="*/ 0 60000 65536"/>
                  <a:gd name="T14" fmla="*/ 0 60000 65536"/>
                  <a:gd name="T15" fmla="*/ 0 w 184"/>
                  <a:gd name="T16" fmla="*/ 0 h 49"/>
                  <a:gd name="T17" fmla="*/ 184 w 184"/>
                  <a:gd name="T18" fmla="*/ 49 h 49"/>
                </a:gdLst>
                <a:ahLst/>
                <a:cxnLst>
                  <a:cxn ang="T10">
                    <a:pos x="T0" y="T1"/>
                  </a:cxn>
                  <a:cxn ang="T11">
                    <a:pos x="T2" y="T3"/>
                  </a:cxn>
                  <a:cxn ang="T12">
                    <a:pos x="T4" y="T5"/>
                  </a:cxn>
                  <a:cxn ang="T13">
                    <a:pos x="T6" y="T7"/>
                  </a:cxn>
                  <a:cxn ang="T14">
                    <a:pos x="T8" y="T9"/>
                  </a:cxn>
                </a:cxnLst>
                <a:rect l="T15" t="T16" r="T17" b="T18"/>
                <a:pathLst>
                  <a:path w="184" h="49">
                    <a:moveTo>
                      <a:pt x="0" y="10"/>
                    </a:moveTo>
                    <a:cubicBezTo>
                      <a:pt x="9" y="33"/>
                      <a:pt x="51" y="49"/>
                      <a:pt x="100" y="49"/>
                    </a:cubicBezTo>
                    <a:cubicBezTo>
                      <a:pt x="134" y="49"/>
                      <a:pt x="165" y="41"/>
                      <a:pt x="184" y="28"/>
                    </a:cubicBezTo>
                    <a:lnTo>
                      <a:pt x="100" y="0"/>
                    </a:lnTo>
                    <a:lnTo>
                      <a:pt x="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303" name="Arc 256"/>
              <p:cNvSpPr/>
              <p:nvPr/>
            </p:nvSpPr>
            <p:spPr bwMode="auto">
              <a:xfrm>
                <a:off x="3336" y="770"/>
                <a:ext cx="377" cy="114"/>
              </a:xfrm>
              <a:custGeom>
                <a:avLst/>
                <a:gdLst>
                  <a:gd name="T0" fmla="*/ 0 w 38893"/>
                  <a:gd name="T1" fmla="*/ 0 h 21600"/>
                  <a:gd name="T2" fmla="*/ 0 w 38893"/>
                  <a:gd name="T3" fmla="*/ 0 h 21600"/>
                  <a:gd name="T4" fmla="*/ 0 w 38893"/>
                  <a:gd name="T5" fmla="*/ 0 h 21600"/>
                  <a:gd name="T6" fmla="*/ 0 60000 65536"/>
                  <a:gd name="T7" fmla="*/ 0 60000 65536"/>
                  <a:gd name="T8" fmla="*/ 0 60000 65536"/>
                  <a:gd name="T9" fmla="*/ 0 w 38893"/>
                  <a:gd name="T10" fmla="*/ 0 h 21600"/>
                  <a:gd name="T11" fmla="*/ 38893 w 38893"/>
                  <a:gd name="T12" fmla="*/ 21600 h 21600"/>
                </a:gdLst>
                <a:ahLst/>
                <a:cxnLst>
                  <a:cxn ang="T6">
                    <a:pos x="T0" y="T1"/>
                  </a:cxn>
                  <a:cxn ang="T7">
                    <a:pos x="T2" y="T3"/>
                  </a:cxn>
                  <a:cxn ang="T8">
                    <a:pos x="T4" y="T5"/>
                  </a:cxn>
                </a:cxnLst>
                <a:rect l="T9" t="T10" r="T11" b="T12"/>
                <a:pathLst>
                  <a:path w="38893" h="21600" fill="none" extrusionOk="0">
                    <a:moveTo>
                      <a:pt x="38892" y="12325"/>
                    </a:moveTo>
                    <a:cubicBezTo>
                      <a:pt x="34855" y="18135"/>
                      <a:pt x="28229" y="21599"/>
                      <a:pt x="21155" y="21600"/>
                    </a:cubicBezTo>
                    <a:cubicBezTo>
                      <a:pt x="10906" y="21600"/>
                      <a:pt x="2068" y="14397"/>
                      <a:pt x="-1" y="4360"/>
                    </a:cubicBezTo>
                  </a:path>
                  <a:path w="38893" h="21600" stroke="0" extrusionOk="0">
                    <a:moveTo>
                      <a:pt x="38892" y="12325"/>
                    </a:moveTo>
                    <a:cubicBezTo>
                      <a:pt x="34855" y="18135"/>
                      <a:pt x="28229" y="21599"/>
                      <a:pt x="21155" y="21600"/>
                    </a:cubicBezTo>
                    <a:cubicBezTo>
                      <a:pt x="10906" y="21600"/>
                      <a:pt x="2068" y="14397"/>
                      <a:pt x="-1" y="4360"/>
                    </a:cubicBezTo>
                    <a:lnTo>
                      <a:pt x="21155" y="0"/>
                    </a:lnTo>
                    <a:close/>
                  </a:path>
                </a:pathLst>
              </a:custGeom>
              <a:grpFill/>
              <a:ln w="6350">
                <a:solidFill>
                  <a:srgbClr val="805D00"/>
                </a:solidFill>
                <a:round/>
              </a:ln>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grpSp>
      </p:grpSp>
      <p:sp>
        <p:nvSpPr>
          <p:cNvPr id="276" name="Text Box 173"/>
          <p:cNvSpPr txBox="1">
            <a:spLocks noChangeArrowheads="1"/>
          </p:cNvSpPr>
          <p:nvPr/>
        </p:nvSpPr>
        <p:spPr bwMode="auto">
          <a:xfrm>
            <a:off x="7293022" y="2580347"/>
            <a:ext cx="316117" cy="352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X</a:t>
            </a:r>
          </a:p>
        </p:txBody>
      </p:sp>
      <p:sp>
        <p:nvSpPr>
          <p:cNvPr id="305" name="Text Box 42"/>
          <p:cNvSpPr txBox="1">
            <a:spLocks noChangeArrowheads="1"/>
          </p:cNvSpPr>
          <p:nvPr/>
        </p:nvSpPr>
        <p:spPr bwMode="auto">
          <a:xfrm>
            <a:off x="1364718" y="1265085"/>
            <a:ext cx="2623837" cy="352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BGP </a:t>
            </a:r>
            <a:r>
              <a:rPr lang="zh-CN" altLang="en-US" sz="1600" b="1" dirty="0">
                <a:solidFill>
                  <a:prstClr val="black"/>
                </a:solidFill>
                <a:latin typeface="微软雅黑" panose="020B0503020204020204" pitchFamily="34" charset="-122"/>
                <a:ea typeface="微软雅黑" panose="020B0503020204020204" pitchFamily="34" charset="-122"/>
              </a:rPr>
              <a:t>发言者（边界路由器）</a:t>
            </a:r>
          </a:p>
        </p:txBody>
      </p:sp>
      <p:sp>
        <p:nvSpPr>
          <p:cNvPr id="306" name="Text Box 42"/>
          <p:cNvSpPr txBox="1">
            <a:spLocks noChangeArrowheads="1"/>
          </p:cNvSpPr>
          <p:nvPr/>
        </p:nvSpPr>
        <p:spPr bwMode="auto">
          <a:xfrm>
            <a:off x="5308484" y="1265085"/>
            <a:ext cx="2623837" cy="352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a:solidFill>
                  <a:prstClr val="black"/>
                </a:solidFill>
                <a:latin typeface="微软雅黑" panose="020B0503020204020204" pitchFamily="34" charset="-122"/>
                <a:ea typeface="微软雅黑" panose="020B0503020204020204" pitchFamily="34" charset="-122"/>
              </a:rPr>
              <a:t>BGP </a:t>
            </a:r>
            <a:r>
              <a:rPr lang="zh-CN" altLang="en-US" sz="1600" b="1">
                <a:solidFill>
                  <a:prstClr val="black"/>
                </a:solidFill>
                <a:latin typeface="微软雅黑" panose="020B0503020204020204" pitchFamily="34" charset="-122"/>
                <a:ea typeface="微软雅黑" panose="020B0503020204020204" pitchFamily="34" charset="-122"/>
              </a:rPr>
              <a:t>发言者（边界路由器）</a:t>
            </a:r>
          </a:p>
        </p:txBody>
      </p:sp>
      <p:cxnSp>
        <p:nvCxnSpPr>
          <p:cNvPr id="307" name="直接箭头连接符 331"/>
          <p:cNvCxnSpPr>
            <a:cxnSpLocks noChangeShapeType="1"/>
          </p:cNvCxnSpPr>
          <p:nvPr/>
        </p:nvCxnSpPr>
        <p:spPr bwMode="auto">
          <a:xfrm>
            <a:off x="2739314" y="1565732"/>
            <a:ext cx="562960" cy="336989"/>
          </a:xfrm>
          <a:prstGeom prst="straightConnector1">
            <a:avLst/>
          </a:prstGeom>
          <a:noFill/>
          <a:ln w="9525" algn="ctr">
            <a:solidFill>
              <a:schemeClr val="tx1"/>
            </a:solidFill>
            <a:round/>
            <a:tailEnd type="triangle" w="sm" len="lg"/>
          </a:ln>
          <a:extLst>
            <a:ext uri="{909E8E84-426E-40DD-AFC4-6F175D3DCCD1}">
              <a14:hiddenFill xmlns:a14="http://schemas.microsoft.com/office/drawing/2010/main">
                <a:noFill/>
              </a14:hiddenFill>
            </a:ext>
          </a:extLst>
        </p:spPr>
      </p:cxnSp>
      <p:cxnSp>
        <p:nvCxnSpPr>
          <p:cNvPr id="308" name="直接箭头连接符 331"/>
          <p:cNvCxnSpPr>
            <a:cxnSpLocks noChangeShapeType="1"/>
          </p:cNvCxnSpPr>
          <p:nvPr/>
        </p:nvCxnSpPr>
        <p:spPr bwMode="auto">
          <a:xfrm>
            <a:off x="2609636" y="1565732"/>
            <a:ext cx="24410" cy="898637"/>
          </a:xfrm>
          <a:prstGeom prst="straightConnector1">
            <a:avLst/>
          </a:prstGeom>
          <a:noFill/>
          <a:ln w="9525" algn="ctr">
            <a:solidFill>
              <a:schemeClr val="tx1"/>
            </a:solidFill>
            <a:round/>
            <a:tailEnd type="triangle" w="sm" len="lg"/>
          </a:ln>
          <a:extLst>
            <a:ext uri="{909E8E84-426E-40DD-AFC4-6F175D3DCCD1}">
              <a14:hiddenFill xmlns:a14="http://schemas.microsoft.com/office/drawing/2010/main">
                <a:noFill/>
              </a14:hiddenFill>
            </a:ext>
          </a:extLst>
        </p:spPr>
      </p:cxnSp>
      <p:cxnSp>
        <p:nvCxnSpPr>
          <p:cNvPr id="309" name="直接箭头连接符 331"/>
          <p:cNvCxnSpPr>
            <a:cxnSpLocks noChangeShapeType="1"/>
          </p:cNvCxnSpPr>
          <p:nvPr/>
        </p:nvCxnSpPr>
        <p:spPr bwMode="auto">
          <a:xfrm flipH="1">
            <a:off x="5320689" y="1582251"/>
            <a:ext cx="512613" cy="264305"/>
          </a:xfrm>
          <a:prstGeom prst="straightConnector1">
            <a:avLst/>
          </a:prstGeom>
          <a:noFill/>
          <a:ln w="9525" algn="ctr">
            <a:solidFill>
              <a:schemeClr val="tx1"/>
            </a:solidFill>
            <a:round/>
            <a:tailEnd type="triangle" w="sm" len="lg"/>
          </a:ln>
          <a:extLst>
            <a:ext uri="{909E8E84-426E-40DD-AFC4-6F175D3DCCD1}">
              <a14:hiddenFill xmlns:a14="http://schemas.microsoft.com/office/drawing/2010/main">
                <a:noFill/>
              </a14:hiddenFill>
            </a:ext>
          </a:extLst>
        </p:spPr>
      </p:cxnSp>
      <p:cxnSp>
        <p:nvCxnSpPr>
          <p:cNvPr id="310" name="直接箭头连接符 331"/>
          <p:cNvCxnSpPr>
            <a:cxnSpLocks noChangeShapeType="1"/>
          </p:cNvCxnSpPr>
          <p:nvPr/>
        </p:nvCxnSpPr>
        <p:spPr bwMode="auto">
          <a:xfrm>
            <a:off x="5930943" y="1565732"/>
            <a:ext cx="120526" cy="972973"/>
          </a:xfrm>
          <a:prstGeom prst="straightConnector1">
            <a:avLst/>
          </a:prstGeom>
          <a:noFill/>
          <a:ln w="9525" algn="ctr">
            <a:solidFill>
              <a:schemeClr val="tx1"/>
            </a:solidFill>
            <a:round/>
            <a:tailEnd type="triangle" w="sm" len="lg"/>
          </a:ln>
          <a:extLst>
            <a:ext uri="{909E8E84-426E-40DD-AFC4-6F175D3DCCD1}">
              <a14:hiddenFill xmlns:a14="http://schemas.microsoft.com/office/drawing/2010/main">
                <a:noFill/>
              </a14:hiddenFill>
            </a:ext>
          </a:extLst>
        </p:spPr>
      </p:cxnSp>
      <p:pic>
        <p:nvPicPr>
          <p:cNvPr id="311" name="Picture 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2329" y="2464369"/>
            <a:ext cx="285293" cy="171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12"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20582" y="1825082"/>
            <a:ext cx="285293" cy="168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13"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36921" y="1800303"/>
            <a:ext cx="285294" cy="168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14"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65341" y="2565136"/>
            <a:ext cx="285293" cy="168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15" name="Text Box 42"/>
          <p:cNvSpPr txBox="1">
            <a:spLocks noChangeArrowheads="1"/>
          </p:cNvSpPr>
          <p:nvPr/>
        </p:nvSpPr>
        <p:spPr bwMode="auto">
          <a:xfrm>
            <a:off x="7851718" y="2712155"/>
            <a:ext cx="571846" cy="352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1" dirty="0">
                <a:solidFill>
                  <a:prstClr val="black"/>
                </a:solidFill>
                <a:latin typeface="微软雅黑" panose="020B0503020204020204" pitchFamily="34" charset="-122"/>
                <a:ea typeface="微软雅黑" panose="020B0503020204020204" pitchFamily="34" charset="-122"/>
              </a:rPr>
              <a:t>前缀</a:t>
            </a:r>
          </a:p>
        </p:txBody>
      </p:sp>
      <p:cxnSp>
        <p:nvCxnSpPr>
          <p:cNvPr id="316" name="直接箭头连接符 331"/>
          <p:cNvCxnSpPr>
            <a:cxnSpLocks noChangeShapeType="1"/>
          </p:cNvCxnSpPr>
          <p:nvPr/>
        </p:nvCxnSpPr>
        <p:spPr bwMode="auto">
          <a:xfrm flipH="1" flipV="1">
            <a:off x="7526757" y="2746845"/>
            <a:ext cx="373781" cy="94158"/>
          </a:xfrm>
          <a:prstGeom prst="straightConnector1">
            <a:avLst/>
          </a:prstGeom>
          <a:noFill/>
          <a:ln w="9525" algn="ctr">
            <a:solidFill>
              <a:schemeClr val="tx1"/>
            </a:solidFill>
            <a:round/>
            <a:tailEnd type="triangle" w="sm" len="lg"/>
          </a:ln>
          <a:extLst>
            <a:ext uri="{909E8E84-426E-40DD-AFC4-6F175D3DCCD1}">
              <a14:hiddenFill xmlns:a14="http://schemas.microsoft.com/office/drawing/2010/main">
                <a:noFill/>
              </a14:hiddenFill>
            </a:ext>
          </a:extLst>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5" y="622831"/>
            <a:ext cx="8053712" cy="353930"/>
          </a:xfrm>
          <a:prstGeom prst="roundRect">
            <a:avLst>
              <a:gd name="adj" fmla="val 16667"/>
            </a:avLst>
          </a:prstGeom>
          <a:solidFill>
            <a:srgbClr val="00B050"/>
          </a:solidFill>
          <a:ln>
            <a:noFill/>
          </a:ln>
          <a:effectLst/>
        </p:spPr>
        <p:txBody>
          <a:bodyPr wrap="none" anchor="ctr"/>
          <a:lstStyle/>
          <a:p>
            <a:endParaRPr lang="zh-CN" altLang="en-US">
              <a:solidFill>
                <a:prstClr val="black"/>
              </a:solidFill>
            </a:endParaRPr>
          </a:p>
        </p:txBody>
      </p:sp>
      <p:sp>
        <p:nvSpPr>
          <p:cNvPr id="3" name="Rectangle 6"/>
          <p:cNvSpPr>
            <a:spLocks noChangeArrowheads="1"/>
          </p:cNvSpPr>
          <p:nvPr/>
        </p:nvSpPr>
        <p:spPr bwMode="auto">
          <a:xfrm>
            <a:off x="1941968" y="589620"/>
            <a:ext cx="52600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000" b="1" dirty="0" err="1">
                <a:solidFill>
                  <a:prstClr val="white"/>
                </a:solidFill>
                <a:latin typeface="微软雅黑" panose="020B0503020204020204" pitchFamily="34" charset="-122"/>
                <a:ea typeface="微软雅黑" panose="020B0503020204020204" pitchFamily="34" charset="-122"/>
              </a:rPr>
              <a:t>eBGP</a:t>
            </a:r>
            <a:r>
              <a:rPr lang="en-US" altLang="zh-CN" sz="2000" b="1" dirty="0">
                <a:solidFill>
                  <a:prstClr val="white"/>
                </a:solidFill>
                <a:latin typeface="微软雅黑" panose="020B0503020204020204" pitchFamily="34" charset="-122"/>
                <a:ea typeface="微软雅黑" panose="020B0503020204020204" pitchFamily="34" charset="-122"/>
              </a:rPr>
              <a:t> </a:t>
            </a:r>
            <a:r>
              <a:rPr lang="zh-CN" altLang="en-US" sz="2000" b="1" dirty="0">
                <a:solidFill>
                  <a:prstClr val="white"/>
                </a:solidFill>
                <a:latin typeface="微软雅黑" panose="020B0503020204020204" pitchFamily="34" charset="-122"/>
                <a:ea typeface="微软雅黑" panose="020B0503020204020204" pitchFamily="34" charset="-122"/>
              </a:rPr>
              <a:t>连接和 </a:t>
            </a:r>
            <a:r>
              <a:rPr lang="en-US" altLang="zh-CN" sz="2000" b="1" dirty="0" err="1">
                <a:solidFill>
                  <a:prstClr val="white"/>
                </a:solidFill>
                <a:latin typeface="微软雅黑" panose="020B0503020204020204" pitchFamily="34" charset="-122"/>
                <a:ea typeface="微软雅黑" panose="020B0503020204020204" pitchFamily="34" charset="-122"/>
              </a:rPr>
              <a:t>iBGP</a:t>
            </a:r>
            <a:r>
              <a:rPr lang="en-US" altLang="zh-CN" sz="2000" b="1" dirty="0">
                <a:solidFill>
                  <a:prstClr val="white"/>
                </a:solidFill>
                <a:latin typeface="微软雅黑" panose="020B0503020204020204" pitchFamily="34" charset="-122"/>
                <a:ea typeface="微软雅黑" panose="020B0503020204020204" pitchFamily="34" charset="-122"/>
              </a:rPr>
              <a:t> </a:t>
            </a:r>
            <a:r>
              <a:rPr lang="zh-CN" altLang="en-US" sz="2000" b="1" dirty="0">
                <a:solidFill>
                  <a:prstClr val="white"/>
                </a:solidFill>
                <a:latin typeface="微软雅黑" panose="020B0503020204020204" pitchFamily="34" charset="-122"/>
                <a:ea typeface="微软雅黑" panose="020B0503020204020204" pitchFamily="34" charset="-122"/>
              </a:rPr>
              <a:t>连接</a:t>
            </a:r>
          </a:p>
        </p:txBody>
      </p:sp>
      <p:sp>
        <p:nvSpPr>
          <p:cNvPr id="4" name="圆角矩形 3"/>
          <p:cNvSpPr/>
          <p:nvPr/>
        </p:nvSpPr>
        <p:spPr>
          <a:xfrm>
            <a:off x="545145" y="1052858"/>
            <a:ext cx="8053712" cy="208750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black"/>
              </a:solidFill>
            </a:endParaRPr>
          </a:p>
        </p:txBody>
      </p:sp>
      <p:sp>
        <p:nvSpPr>
          <p:cNvPr id="365" name="Text Box 173"/>
          <p:cNvSpPr txBox="1">
            <a:spLocks noChangeArrowheads="1"/>
          </p:cNvSpPr>
          <p:nvPr/>
        </p:nvSpPr>
        <p:spPr bwMode="auto">
          <a:xfrm>
            <a:off x="664160" y="3122318"/>
            <a:ext cx="7887848" cy="155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ts val="1900"/>
              </a:lnSpc>
            </a:pPr>
            <a:r>
              <a:rPr lang="zh-CN" altLang="en-US" sz="1400" b="1" dirty="0">
                <a:solidFill>
                  <a:prstClr val="black"/>
                </a:solidFill>
                <a:latin typeface="微软雅黑" panose="020B0503020204020204" pitchFamily="34" charset="-122"/>
                <a:ea typeface="微软雅黑" panose="020B0503020204020204" pitchFamily="34" charset="-122"/>
              </a:rPr>
              <a:t>在 </a:t>
            </a:r>
            <a:r>
              <a:rPr lang="en-US" altLang="zh-CN" sz="1400" b="1" dirty="0">
                <a:solidFill>
                  <a:prstClr val="black"/>
                </a:solidFill>
                <a:latin typeface="微软雅黑" panose="020B0503020204020204" pitchFamily="34" charset="-122"/>
                <a:ea typeface="微软雅黑" panose="020B0503020204020204" pitchFamily="34" charset="-122"/>
              </a:rPr>
              <a:t>AS </a:t>
            </a:r>
            <a:r>
              <a:rPr lang="zh-CN" altLang="en-US" sz="1400" b="1" dirty="0">
                <a:solidFill>
                  <a:prstClr val="black"/>
                </a:solidFill>
                <a:latin typeface="微软雅黑" panose="020B0503020204020204" pitchFamily="34" charset="-122"/>
                <a:ea typeface="微软雅黑" panose="020B0503020204020204" pitchFamily="34" charset="-122"/>
              </a:rPr>
              <a:t>之间， </a:t>
            </a:r>
            <a:r>
              <a:rPr lang="en-US" altLang="zh-CN" sz="1400" b="1" dirty="0">
                <a:solidFill>
                  <a:prstClr val="black"/>
                </a:solidFill>
                <a:latin typeface="微软雅黑" panose="020B0503020204020204" pitchFamily="34" charset="-122"/>
                <a:ea typeface="微软雅黑" panose="020B0503020204020204" pitchFamily="34" charset="-122"/>
              </a:rPr>
              <a:t>BGP </a:t>
            </a:r>
            <a:r>
              <a:rPr lang="zh-CN" altLang="en-US" sz="1400" b="1" dirty="0">
                <a:solidFill>
                  <a:prstClr val="black"/>
                </a:solidFill>
                <a:latin typeface="微软雅黑" panose="020B0503020204020204" pitchFamily="34" charset="-122"/>
                <a:ea typeface="微软雅黑" panose="020B0503020204020204" pitchFamily="34" charset="-122"/>
              </a:rPr>
              <a:t>发言者在半永久性 </a:t>
            </a:r>
            <a:r>
              <a:rPr lang="en-US" altLang="zh-CN" sz="1400" b="1" dirty="0">
                <a:solidFill>
                  <a:srgbClr val="0000FF"/>
                </a:solidFill>
                <a:latin typeface="微软雅黑" panose="020B0503020204020204" pitchFamily="34" charset="-122"/>
                <a:ea typeface="微软雅黑" panose="020B0503020204020204" pitchFamily="34" charset="-122"/>
              </a:rPr>
              <a:t>TCP </a:t>
            </a:r>
            <a:r>
              <a:rPr lang="zh-CN" altLang="en-US" sz="1400" b="1" dirty="0">
                <a:solidFill>
                  <a:srgbClr val="0000FF"/>
                </a:solidFill>
                <a:latin typeface="微软雅黑" panose="020B0503020204020204" pitchFamily="34" charset="-122"/>
                <a:ea typeface="微软雅黑" panose="020B0503020204020204" pitchFamily="34" charset="-122"/>
              </a:rPr>
              <a:t>连接</a:t>
            </a:r>
            <a:r>
              <a:rPr lang="zh-CN" altLang="en-US" sz="1400" b="1" dirty="0">
                <a:solidFill>
                  <a:prstClr val="black"/>
                </a:solidFill>
                <a:latin typeface="微软雅黑" panose="020B0503020204020204" pitchFamily="34" charset="-122"/>
                <a:ea typeface="微软雅黑" panose="020B0503020204020204" pitchFamily="34" charset="-122"/>
              </a:rPr>
              <a:t>（端口号为</a:t>
            </a:r>
            <a:r>
              <a:rPr lang="en-US" altLang="zh-CN" sz="1400" b="1" dirty="0">
                <a:solidFill>
                  <a:prstClr val="black"/>
                </a:solidFill>
                <a:latin typeface="微软雅黑" panose="020B0503020204020204" pitchFamily="34" charset="-122"/>
                <a:ea typeface="微软雅黑" panose="020B0503020204020204" pitchFamily="34" charset="-122"/>
              </a:rPr>
              <a:t>179</a:t>
            </a:r>
            <a:r>
              <a:rPr lang="zh-CN" altLang="en-US" sz="1400" b="1" dirty="0">
                <a:solidFill>
                  <a:prstClr val="black"/>
                </a:solidFill>
                <a:latin typeface="微软雅黑" panose="020B0503020204020204" pitchFamily="34" charset="-122"/>
                <a:ea typeface="微软雅黑" panose="020B0503020204020204" pitchFamily="34" charset="-122"/>
              </a:rPr>
              <a:t>）上建立 </a:t>
            </a:r>
            <a:r>
              <a:rPr lang="en-US" altLang="zh-CN" sz="1400" b="1" dirty="0">
                <a:solidFill>
                  <a:prstClr val="black"/>
                </a:solidFill>
                <a:latin typeface="微软雅黑" panose="020B0503020204020204" pitchFamily="34" charset="-122"/>
                <a:ea typeface="微软雅黑" panose="020B0503020204020204" pitchFamily="34" charset="-122"/>
              </a:rPr>
              <a:t>BGP </a:t>
            </a:r>
            <a:r>
              <a:rPr lang="zh-CN" altLang="en-US" sz="1400" b="1" dirty="0">
                <a:solidFill>
                  <a:prstClr val="black"/>
                </a:solidFill>
                <a:latin typeface="微软雅黑" panose="020B0503020204020204" pitchFamily="34" charset="-122"/>
                <a:ea typeface="微软雅黑" panose="020B0503020204020204" pitchFamily="34" charset="-122"/>
              </a:rPr>
              <a:t>会话</a:t>
            </a:r>
            <a:r>
              <a:rPr lang="en-US" altLang="zh-CN" sz="1400" b="1" dirty="0">
                <a:solidFill>
                  <a:prstClr val="black"/>
                </a:solidFill>
                <a:latin typeface="微软雅黑" panose="020B0503020204020204" pitchFamily="34" charset="-122"/>
                <a:ea typeface="微软雅黑" panose="020B0503020204020204" pitchFamily="34" charset="-122"/>
              </a:rPr>
              <a:t>(session)</a:t>
            </a:r>
            <a:r>
              <a:rPr lang="zh-CN" altLang="en-US" sz="1400" b="1" dirty="0">
                <a:solidFill>
                  <a:prstClr val="black"/>
                </a:solidFill>
                <a:latin typeface="微软雅黑" panose="020B0503020204020204" pitchFamily="34" charset="-122"/>
                <a:ea typeface="微软雅黑" panose="020B0503020204020204" pitchFamily="34" charset="-122"/>
              </a:rPr>
              <a:t>。这种连接又称为 </a:t>
            </a:r>
            <a:r>
              <a:rPr lang="en-US" altLang="zh-CN" sz="1400" b="1" dirty="0" err="1">
                <a:solidFill>
                  <a:prstClr val="black"/>
                </a:solidFill>
                <a:latin typeface="微软雅黑" panose="020B0503020204020204" pitchFamily="34" charset="-122"/>
                <a:ea typeface="微软雅黑" panose="020B0503020204020204" pitchFamily="34" charset="-122"/>
              </a:rPr>
              <a:t>eBGP</a:t>
            </a:r>
            <a:r>
              <a:rPr lang="en-US" altLang="zh-CN" sz="1400" b="1" dirty="0">
                <a:solidFill>
                  <a:prstClr val="black"/>
                </a:solidFill>
                <a:latin typeface="微软雅黑" panose="020B0503020204020204" pitchFamily="34" charset="-122"/>
                <a:ea typeface="微软雅黑" panose="020B0503020204020204" pitchFamily="34" charset="-122"/>
              </a:rPr>
              <a:t> </a:t>
            </a:r>
            <a:r>
              <a:rPr lang="zh-CN" altLang="en-US" sz="1400" b="1" dirty="0">
                <a:solidFill>
                  <a:prstClr val="black"/>
                </a:solidFill>
                <a:latin typeface="微软雅黑" panose="020B0503020204020204" pitchFamily="34" charset="-122"/>
                <a:ea typeface="微软雅黑" panose="020B0503020204020204" pitchFamily="34" charset="-122"/>
              </a:rPr>
              <a:t>连接。</a:t>
            </a:r>
            <a:endParaRPr lang="en-US" altLang="zh-CN" sz="1400" b="1" dirty="0">
              <a:solidFill>
                <a:prstClr val="black"/>
              </a:solidFill>
              <a:latin typeface="微软雅黑" panose="020B0503020204020204" pitchFamily="34" charset="-122"/>
              <a:ea typeface="微软雅黑" panose="020B0503020204020204" pitchFamily="34" charset="-122"/>
            </a:endParaRPr>
          </a:p>
          <a:p>
            <a:pPr eaLnBrk="1" hangingPunct="1">
              <a:lnSpc>
                <a:spcPts val="1900"/>
              </a:lnSpc>
            </a:pPr>
            <a:r>
              <a:rPr lang="zh-CN" altLang="en-US" sz="1400" b="1" dirty="0">
                <a:solidFill>
                  <a:prstClr val="black"/>
                </a:solidFill>
                <a:latin typeface="微软雅黑" panose="020B0503020204020204" pitchFamily="34" charset="-122"/>
                <a:ea typeface="微软雅黑" panose="020B0503020204020204" pitchFamily="34" charset="-122"/>
              </a:rPr>
              <a:t>在 </a:t>
            </a:r>
            <a:r>
              <a:rPr lang="en-US" altLang="zh-CN" sz="1400" b="1" dirty="0">
                <a:solidFill>
                  <a:prstClr val="black"/>
                </a:solidFill>
                <a:latin typeface="微软雅黑" panose="020B0503020204020204" pitchFamily="34" charset="-122"/>
                <a:ea typeface="微软雅黑" panose="020B0503020204020204" pitchFamily="34" charset="-122"/>
              </a:rPr>
              <a:t>AS </a:t>
            </a:r>
            <a:r>
              <a:rPr lang="zh-CN" altLang="en-US" sz="1400" b="1" dirty="0">
                <a:solidFill>
                  <a:prstClr val="black"/>
                </a:solidFill>
                <a:latin typeface="微软雅黑" panose="020B0503020204020204" pitchFamily="34" charset="-122"/>
                <a:ea typeface="微软雅黑" panose="020B0503020204020204" pitchFamily="34" charset="-122"/>
              </a:rPr>
              <a:t>内部，任何相互通信的两个路由器之间必须有一个逻辑连接（也使用 </a:t>
            </a:r>
            <a:r>
              <a:rPr lang="en-US" altLang="zh-CN" sz="1400" b="1" dirty="0">
                <a:solidFill>
                  <a:srgbClr val="0000FF"/>
                </a:solidFill>
                <a:latin typeface="微软雅黑" panose="020B0503020204020204" pitchFamily="34" charset="-122"/>
                <a:ea typeface="微软雅黑" panose="020B0503020204020204" pitchFamily="34" charset="-122"/>
              </a:rPr>
              <a:t>TCP </a:t>
            </a:r>
            <a:r>
              <a:rPr lang="zh-CN" altLang="en-US" sz="1400" b="1" dirty="0">
                <a:solidFill>
                  <a:srgbClr val="0000FF"/>
                </a:solidFill>
                <a:latin typeface="微软雅黑" panose="020B0503020204020204" pitchFamily="34" charset="-122"/>
                <a:ea typeface="微软雅黑" panose="020B0503020204020204" pitchFamily="34" charset="-122"/>
              </a:rPr>
              <a:t>连接</a:t>
            </a:r>
            <a:r>
              <a:rPr lang="zh-CN" altLang="en-US" sz="1400" b="1" dirty="0">
                <a:solidFill>
                  <a:prstClr val="black"/>
                </a:solidFill>
                <a:latin typeface="微软雅黑" panose="020B0503020204020204" pitchFamily="34" charset="-122"/>
                <a:ea typeface="微软雅黑" panose="020B0503020204020204" pitchFamily="34" charset="-122"/>
              </a:rPr>
              <a:t>）。</a:t>
            </a:r>
            <a:r>
              <a:rPr lang="en-US" altLang="zh-CN" sz="1400" b="1" dirty="0">
                <a:solidFill>
                  <a:prstClr val="black"/>
                </a:solidFill>
                <a:latin typeface="微软雅黑" panose="020B0503020204020204" pitchFamily="34" charset="-122"/>
                <a:ea typeface="微软雅黑" panose="020B0503020204020204" pitchFamily="34" charset="-122"/>
              </a:rPr>
              <a:t>AS </a:t>
            </a:r>
            <a:r>
              <a:rPr lang="zh-CN" altLang="en-US" sz="1400" b="1" dirty="0">
                <a:solidFill>
                  <a:prstClr val="black"/>
                </a:solidFill>
                <a:latin typeface="微软雅黑" panose="020B0503020204020204" pitchFamily="34" charset="-122"/>
                <a:ea typeface="微软雅黑" panose="020B0503020204020204" pitchFamily="34" charset="-122"/>
              </a:rPr>
              <a:t>内部所有的路由器之间的通信是</a:t>
            </a:r>
            <a:r>
              <a:rPr lang="zh-CN" altLang="en-US" sz="1400" b="1" dirty="0">
                <a:solidFill>
                  <a:srgbClr val="0000FF"/>
                </a:solidFill>
                <a:latin typeface="微软雅黑" panose="020B0503020204020204" pitchFamily="34" charset="-122"/>
                <a:ea typeface="微软雅黑" panose="020B0503020204020204" pitchFamily="34" charset="-122"/>
              </a:rPr>
              <a:t>全连通</a:t>
            </a:r>
            <a:r>
              <a:rPr lang="zh-CN" altLang="en-US" sz="1400" b="1" dirty="0">
                <a:solidFill>
                  <a:prstClr val="black"/>
                </a:solidFill>
                <a:latin typeface="微软雅黑" panose="020B0503020204020204" pitchFamily="34" charset="-122"/>
                <a:ea typeface="微软雅黑" panose="020B0503020204020204" pitchFamily="34" charset="-122"/>
              </a:rPr>
              <a:t>的。这种连接常称为 </a:t>
            </a:r>
            <a:r>
              <a:rPr lang="en-US" altLang="zh-CN" sz="1400" b="1" dirty="0" err="1">
                <a:solidFill>
                  <a:prstClr val="black"/>
                </a:solidFill>
                <a:latin typeface="微软雅黑" panose="020B0503020204020204" pitchFamily="34" charset="-122"/>
                <a:ea typeface="微软雅黑" panose="020B0503020204020204" pitchFamily="34" charset="-122"/>
              </a:rPr>
              <a:t>iBGP</a:t>
            </a:r>
            <a:r>
              <a:rPr lang="en-US" altLang="zh-CN" sz="1400" b="1" dirty="0">
                <a:solidFill>
                  <a:prstClr val="black"/>
                </a:solidFill>
                <a:latin typeface="微软雅黑" panose="020B0503020204020204" pitchFamily="34" charset="-122"/>
                <a:ea typeface="微软雅黑" panose="020B0503020204020204" pitchFamily="34" charset="-122"/>
              </a:rPr>
              <a:t> </a:t>
            </a:r>
            <a:r>
              <a:rPr lang="zh-CN" altLang="en-US" sz="1400" b="1" dirty="0">
                <a:solidFill>
                  <a:prstClr val="black"/>
                </a:solidFill>
                <a:latin typeface="微软雅黑" panose="020B0503020204020204" pitchFamily="34" charset="-122"/>
                <a:ea typeface="微软雅黑" panose="020B0503020204020204" pitchFamily="34" charset="-122"/>
              </a:rPr>
              <a:t>连接。</a:t>
            </a:r>
            <a:endParaRPr lang="en-US" altLang="zh-CN" sz="1400" b="1" dirty="0">
              <a:solidFill>
                <a:prstClr val="black"/>
              </a:solidFill>
              <a:latin typeface="微软雅黑" panose="020B0503020204020204" pitchFamily="34" charset="-122"/>
              <a:ea typeface="微软雅黑" panose="020B0503020204020204" pitchFamily="34" charset="-122"/>
            </a:endParaRPr>
          </a:p>
          <a:p>
            <a:pPr eaLnBrk="1" hangingPunct="1">
              <a:lnSpc>
                <a:spcPts val="1900"/>
              </a:lnSpc>
            </a:pPr>
            <a:r>
              <a:rPr lang="en-US" altLang="zh-CN" sz="1400" b="1" dirty="0" err="1">
                <a:solidFill>
                  <a:srgbClr val="C00000"/>
                </a:solidFill>
                <a:latin typeface="微软雅黑" panose="020B0503020204020204" pitchFamily="34" charset="-122"/>
                <a:ea typeface="微软雅黑" panose="020B0503020204020204" pitchFamily="34" charset="-122"/>
              </a:rPr>
              <a:t>eBGP</a:t>
            </a:r>
            <a:r>
              <a:rPr lang="en-US" altLang="zh-CN" sz="1400" b="1" dirty="0">
                <a:solidFill>
                  <a:srgbClr val="C00000"/>
                </a:solidFill>
                <a:latin typeface="微软雅黑" panose="020B0503020204020204" pitchFamily="34" charset="-122"/>
                <a:ea typeface="微软雅黑" panose="020B0503020204020204" pitchFamily="34" charset="-122"/>
              </a:rPr>
              <a:t> (external BGP) </a:t>
            </a:r>
            <a:r>
              <a:rPr lang="zh-CN" altLang="en-US" sz="1400" b="1" dirty="0">
                <a:solidFill>
                  <a:srgbClr val="C00000"/>
                </a:solidFill>
                <a:latin typeface="微软雅黑" panose="020B0503020204020204" pitchFamily="34" charset="-122"/>
                <a:ea typeface="微软雅黑" panose="020B0503020204020204" pitchFamily="34" charset="-122"/>
              </a:rPr>
              <a:t>连接：</a:t>
            </a:r>
            <a:r>
              <a:rPr lang="zh-CN" altLang="en-US" sz="1400" b="1" dirty="0">
                <a:solidFill>
                  <a:prstClr val="black"/>
                </a:solidFill>
                <a:latin typeface="微软雅黑" panose="020B0503020204020204" pitchFamily="34" charset="-122"/>
                <a:ea typeface="微软雅黑" panose="020B0503020204020204" pitchFamily="34" charset="-122"/>
              </a:rPr>
              <a:t>运行 </a:t>
            </a:r>
            <a:r>
              <a:rPr lang="en-US" altLang="zh-CN" sz="1400" b="1" dirty="0" err="1">
                <a:solidFill>
                  <a:prstClr val="black"/>
                </a:solidFill>
                <a:latin typeface="微软雅黑" panose="020B0503020204020204" pitchFamily="34" charset="-122"/>
                <a:ea typeface="微软雅黑" panose="020B0503020204020204" pitchFamily="34" charset="-122"/>
              </a:rPr>
              <a:t>eBGP</a:t>
            </a:r>
            <a:r>
              <a:rPr lang="en-US" altLang="zh-CN" sz="1400" b="1" dirty="0">
                <a:solidFill>
                  <a:prstClr val="black"/>
                </a:solidFill>
                <a:latin typeface="微软雅黑" panose="020B0503020204020204" pitchFamily="34" charset="-122"/>
                <a:ea typeface="微软雅黑" panose="020B0503020204020204" pitchFamily="34" charset="-122"/>
              </a:rPr>
              <a:t> </a:t>
            </a:r>
            <a:r>
              <a:rPr lang="zh-CN" altLang="en-US" sz="1400" b="1" dirty="0">
                <a:solidFill>
                  <a:prstClr val="black"/>
                </a:solidFill>
                <a:latin typeface="微软雅黑" panose="020B0503020204020204" pitchFamily="34" charset="-122"/>
                <a:ea typeface="微软雅黑" panose="020B0503020204020204" pitchFamily="34" charset="-122"/>
              </a:rPr>
              <a:t>协议，在不同 </a:t>
            </a:r>
            <a:r>
              <a:rPr lang="en-US" altLang="zh-CN" sz="1400" b="1" dirty="0">
                <a:solidFill>
                  <a:prstClr val="black"/>
                </a:solidFill>
                <a:latin typeface="微软雅黑" panose="020B0503020204020204" pitchFamily="34" charset="-122"/>
                <a:ea typeface="微软雅黑" panose="020B0503020204020204" pitchFamily="34" charset="-122"/>
              </a:rPr>
              <a:t>AS </a:t>
            </a:r>
            <a:r>
              <a:rPr lang="zh-CN" altLang="en-US" sz="1400" b="1" dirty="0">
                <a:solidFill>
                  <a:prstClr val="black"/>
                </a:solidFill>
                <a:latin typeface="微软雅黑" panose="020B0503020204020204" pitchFamily="34" charset="-122"/>
                <a:ea typeface="微软雅黑" panose="020B0503020204020204" pitchFamily="34" charset="-122"/>
              </a:rPr>
              <a:t>之间交换路由信息。</a:t>
            </a:r>
            <a:endParaRPr lang="en-US" altLang="zh-CN" sz="1400" b="1" dirty="0">
              <a:solidFill>
                <a:prstClr val="black"/>
              </a:solidFill>
              <a:latin typeface="微软雅黑" panose="020B0503020204020204" pitchFamily="34" charset="-122"/>
              <a:ea typeface="微软雅黑" panose="020B0503020204020204" pitchFamily="34" charset="-122"/>
            </a:endParaRPr>
          </a:p>
          <a:p>
            <a:pPr eaLnBrk="1" hangingPunct="1">
              <a:lnSpc>
                <a:spcPts val="1900"/>
              </a:lnSpc>
            </a:pPr>
            <a:r>
              <a:rPr lang="en-US" altLang="zh-CN" sz="1400" b="1" dirty="0" err="1">
                <a:solidFill>
                  <a:srgbClr val="C00000"/>
                </a:solidFill>
                <a:latin typeface="微软雅黑" panose="020B0503020204020204" pitchFamily="34" charset="-122"/>
                <a:ea typeface="微软雅黑" panose="020B0503020204020204" pitchFamily="34" charset="-122"/>
              </a:rPr>
              <a:t>iBGP</a:t>
            </a:r>
            <a:r>
              <a:rPr lang="en-US" altLang="zh-CN" sz="1400" b="1" dirty="0">
                <a:solidFill>
                  <a:srgbClr val="C00000"/>
                </a:solidFill>
                <a:latin typeface="微软雅黑" panose="020B0503020204020204" pitchFamily="34" charset="-122"/>
                <a:ea typeface="微软雅黑" panose="020B0503020204020204" pitchFamily="34" charset="-122"/>
              </a:rPr>
              <a:t> (internal BGP) </a:t>
            </a:r>
            <a:r>
              <a:rPr lang="zh-CN" altLang="en-US" sz="1400" b="1" dirty="0">
                <a:solidFill>
                  <a:srgbClr val="C00000"/>
                </a:solidFill>
                <a:latin typeface="微软雅黑" panose="020B0503020204020204" pitchFamily="34" charset="-122"/>
                <a:ea typeface="微软雅黑" panose="020B0503020204020204" pitchFamily="34" charset="-122"/>
              </a:rPr>
              <a:t>连接：</a:t>
            </a:r>
            <a:r>
              <a:rPr lang="zh-CN" altLang="en-US" sz="1400" b="1" dirty="0">
                <a:solidFill>
                  <a:prstClr val="black"/>
                </a:solidFill>
                <a:latin typeface="微软雅黑" panose="020B0503020204020204" pitchFamily="34" charset="-122"/>
                <a:ea typeface="微软雅黑" panose="020B0503020204020204" pitchFamily="34" charset="-122"/>
              </a:rPr>
              <a:t>运行 </a:t>
            </a:r>
            <a:r>
              <a:rPr lang="en-US" altLang="zh-CN" sz="1400" b="1" dirty="0" err="1">
                <a:solidFill>
                  <a:prstClr val="black"/>
                </a:solidFill>
                <a:latin typeface="微软雅黑" panose="020B0503020204020204" pitchFamily="34" charset="-122"/>
                <a:ea typeface="微软雅黑" panose="020B0503020204020204" pitchFamily="34" charset="-122"/>
              </a:rPr>
              <a:t>iBGP</a:t>
            </a:r>
            <a:r>
              <a:rPr lang="en-US" altLang="zh-CN" sz="1400" b="1" dirty="0">
                <a:solidFill>
                  <a:prstClr val="black"/>
                </a:solidFill>
                <a:latin typeface="微软雅黑" panose="020B0503020204020204" pitchFamily="34" charset="-122"/>
                <a:ea typeface="微软雅黑" panose="020B0503020204020204" pitchFamily="34" charset="-122"/>
              </a:rPr>
              <a:t> </a:t>
            </a:r>
            <a:r>
              <a:rPr lang="zh-CN" altLang="en-US" sz="1400" b="1" dirty="0">
                <a:solidFill>
                  <a:prstClr val="black"/>
                </a:solidFill>
                <a:latin typeface="微软雅黑" panose="020B0503020204020204" pitchFamily="34" charset="-122"/>
                <a:ea typeface="微软雅黑" panose="020B0503020204020204" pitchFamily="34" charset="-122"/>
              </a:rPr>
              <a:t>协议， 在 </a:t>
            </a:r>
            <a:r>
              <a:rPr lang="en-US" altLang="zh-CN" sz="1400" b="1" dirty="0">
                <a:solidFill>
                  <a:prstClr val="black"/>
                </a:solidFill>
                <a:latin typeface="微软雅黑" panose="020B0503020204020204" pitchFamily="34" charset="-122"/>
                <a:ea typeface="微软雅黑" panose="020B0503020204020204" pitchFamily="34" charset="-122"/>
              </a:rPr>
              <a:t>AS </a:t>
            </a:r>
            <a:r>
              <a:rPr lang="zh-CN" altLang="en-US" sz="1400" b="1" dirty="0">
                <a:solidFill>
                  <a:prstClr val="black"/>
                </a:solidFill>
                <a:latin typeface="微软雅黑" panose="020B0503020204020204" pitchFamily="34" charset="-122"/>
                <a:ea typeface="微软雅黑" panose="020B0503020204020204" pitchFamily="34" charset="-122"/>
              </a:rPr>
              <a:t>内部的路由器之间交换 </a:t>
            </a:r>
            <a:r>
              <a:rPr lang="en-US" altLang="zh-CN" sz="1400" b="1" dirty="0">
                <a:solidFill>
                  <a:prstClr val="black"/>
                </a:solidFill>
                <a:latin typeface="微软雅黑" panose="020B0503020204020204" pitchFamily="34" charset="-122"/>
                <a:ea typeface="微软雅黑" panose="020B0503020204020204" pitchFamily="34" charset="-122"/>
              </a:rPr>
              <a:t>BGP </a:t>
            </a:r>
            <a:r>
              <a:rPr lang="zh-CN" altLang="en-US" sz="1400" b="1" dirty="0">
                <a:solidFill>
                  <a:prstClr val="black"/>
                </a:solidFill>
                <a:latin typeface="微软雅黑" panose="020B0503020204020204" pitchFamily="34" charset="-122"/>
                <a:ea typeface="微软雅黑" panose="020B0503020204020204" pitchFamily="34" charset="-122"/>
              </a:rPr>
              <a:t>路由信息。</a:t>
            </a:r>
            <a:endParaRPr lang="en-US" altLang="zh-CN" sz="1400" b="1" baseline="-25000" dirty="0">
              <a:solidFill>
                <a:prstClr val="black"/>
              </a:solidFill>
              <a:latin typeface="微软雅黑" panose="020B0503020204020204" pitchFamily="34" charset="-122"/>
              <a:ea typeface="微软雅黑" panose="020B0503020204020204" pitchFamily="34" charset="-122"/>
            </a:endParaRPr>
          </a:p>
        </p:txBody>
      </p:sp>
      <p:grpSp>
        <p:nvGrpSpPr>
          <p:cNvPr id="130" name="Group 206"/>
          <p:cNvGrpSpPr/>
          <p:nvPr/>
        </p:nvGrpSpPr>
        <p:grpSpPr bwMode="auto">
          <a:xfrm>
            <a:off x="1097412" y="1998220"/>
            <a:ext cx="1597041" cy="832398"/>
            <a:chOff x="912" y="768"/>
            <a:chExt cx="2400" cy="1584"/>
          </a:xfrm>
          <a:solidFill>
            <a:srgbClr val="66FF66"/>
          </a:solidFill>
          <a:effectLst>
            <a:glow rad="63500">
              <a:schemeClr val="accent1">
                <a:satMod val="175000"/>
                <a:alpha val="40000"/>
              </a:schemeClr>
            </a:glow>
            <a:outerShdw blurRad="50800" dist="38100" dir="2700000" algn="tl" rotWithShape="0">
              <a:prstClr val="black">
                <a:alpha val="40000"/>
              </a:prstClr>
            </a:outerShdw>
          </a:effectLst>
        </p:grpSpPr>
        <p:sp>
          <p:nvSpPr>
            <p:cNvPr id="131" name="Oval 207"/>
            <p:cNvSpPr>
              <a:spLocks noChangeArrowheads="1"/>
            </p:cNvSpPr>
            <p:nvPr/>
          </p:nvSpPr>
          <p:spPr bwMode="auto">
            <a:xfrm>
              <a:off x="1751" y="799"/>
              <a:ext cx="1026" cy="62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32" name="Oval 208"/>
            <p:cNvSpPr>
              <a:spLocks noChangeArrowheads="1"/>
            </p:cNvSpPr>
            <p:nvPr/>
          </p:nvSpPr>
          <p:spPr bwMode="auto">
            <a:xfrm>
              <a:off x="1172" y="972"/>
              <a:ext cx="781" cy="6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33" name="Oval 209"/>
            <p:cNvSpPr>
              <a:spLocks noChangeArrowheads="1"/>
            </p:cNvSpPr>
            <p:nvPr/>
          </p:nvSpPr>
          <p:spPr bwMode="auto">
            <a:xfrm>
              <a:off x="926" y="1364"/>
              <a:ext cx="521" cy="50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34" name="Oval 210"/>
            <p:cNvSpPr>
              <a:spLocks noChangeArrowheads="1"/>
            </p:cNvSpPr>
            <p:nvPr/>
          </p:nvSpPr>
          <p:spPr bwMode="auto">
            <a:xfrm>
              <a:off x="1085" y="1599"/>
              <a:ext cx="796" cy="54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35" name="Oval 211"/>
            <p:cNvSpPr>
              <a:spLocks noChangeArrowheads="1"/>
            </p:cNvSpPr>
            <p:nvPr/>
          </p:nvSpPr>
          <p:spPr bwMode="auto">
            <a:xfrm>
              <a:off x="1664" y="1693"/>
              <a:ext cx="1200" cy="65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36" name="Oval 212"/>
            <p:cNvSpPr>
              <a:spLocks noChangeArrowheads="1"/>
            </p:cNvSpPr>
            <p:nvPr/>
          </p:nvSpPr>
          <p:spPr bwMode="auto">
            <a:xfrm>
              <a:off x="2445" y="988"/>
              <a:ext cx="751"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37" name="Oval 213"/>
            <p:cNvSpPr>
              <a:spLocks noChangeArrowheads="1"/>
            </p:cNvSpPr>
            <p:nvPr/>
          </p:nvSpPr>
          <p:spPr bwMode="auto">
            <a:xfrm>
              <a:off x="2560" y="1317"/>
              <a:ext cx="752"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38" name="Oval 214"/>
            <p:cNvSpPr>
              <a:spLocks noChangeArrowheads="1"/>
            </p:cNvSpPr>
            <p:nvPr/>
          </p:nvSpPr>
          <p:spPr bwMode="auto">
            <a:xfrm>
              <a:off x="2488" y="1427"/>
              <a:ext cx="752" cy="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39" name="Oval 215"/>
            <p:cNvSpPr>
              <a:spLocks noChangeArrowheads="1"/>
            </p:cNvSpPr>
            <p:nvPr/>
          </p:nvSpPr>
          <p:spPr bwMode="auto">
            <a:xfrm>
              <a:off x="1360" y="1176"/>
              <a:ext cx="1547" cy="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grpSp>
          <p:nvGrpSpPr>
            <p:cNvPr id="140" name="Group 216"/>
            <p:cNvGrpSpPr/>
            <p:nvPr/>
          </p:nvGrpSpPr>
          <p:grpSpPr bwMode="auto">
            <a:xfrm>
              <a:off x="912" y="768"/>
              <a:ext cx="2386" cy="1553"/>
              <a:chOff x="912" y="768"/>
              <a:chExt cx="2386" cy="1553"/>
            </a:xfrm>
            <a:grpFill/>
          </p:grpSpPr>
          <p:sp>
            <p:nvSpPr>
              <p:cNvPr id="141" name="Oval 217"/>
              <p:cNvSpPr>
                <a:spLocks noChangeArrowheads="1"/>
              </p:cNvSpPr>
              <p:nvPr/>
            </p:nvSpPr>
            <p:spPr bwMode="auto">
              <a:xfrm>
                <a:off x="1736" y="768"/>
                <a:ext cx="1027" cy="6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42" name="Oval 218"/>
              <p:cNvSpPr>
                <a:spLocks noChangeArrowheads="1"/>
              </p:cNvSpPr>
              <p:nvPr/>
            </p:nvSpPr>
            <p:spPr bwMode="auto">
              <a:xfrm>
                <a:off x="1158" y="941"/>
                <a:ext cx="781" cy="6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43" name="Oval 219"/>
              <p:cNvSpPr>
                <a:spLocks noChangeArrowheads="1"/>
              </p:cNvSpPr>
              <p:nvPr/>
            </p:nvSpPr>
            <p:spPr bwMode="auto">
              <a:xfrm>
                <a:off x="912" y="1333"/>
                <a:ext cx="520" cy="5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44" name="Oval 220"/>
              <p:cNvSpPr>
                <a:spLocks noChangeArrowheads="1"/>
              </p:cNvSpPr>
              <p:nvPr/>
            </p:nvSpPr>
            <p:spPr bwMode="auto">
              <a:xfrm>
                <a:off x="1071" y="1568"/>
                <a:ext cx="795" cy="54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45" name="Oval 221"/>
              <p:cNvSpPr>
                <a:spLocks noChangeArrowheads="1"/>
              </p:cNvSpPr>
              <p:nvPr/>
            </p:nvSpPr>
            <p:spPr bwMode="auto">
              <a:xfrm>
                <a:off x="1649" y="1662"/>
                <a:ext cx="1200" cy="65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46" name="Oval 222"/>
              <p:cNvSpPr>
                <a:spLocks noChangeArrowheads="1"/>
              </p:cNvSpPr>
              <p:nvPr/>
            </p:nvSpPr>
            <p:spPr bwMode="auto">
              <a:xfrm>
                <a:off x="2430" y="956"/>
                <a:ext cx="752"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47" name="Oval 223"/>
              <p:cNvSpPr>
                <a:spLocks noChangeArrowheads="1"/>
              </p:cNvSpPr>
              <p:nvPr/>
            </p:nvSpPr>
            <p:spPr bwMode="auto">
              <a:xfrm>
                <a:off x="2546" y="1286"/>
                <a:ext cx="752"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48" name="Oval 224"/>
              <p:cNvSpPr>
                <a:spLocks noChangeArrowheads="1"/>
              </p:cNvSpPr>
              <p:nvPr/>
            </p:nvSpPr>
            <p:spPr bwMode="auto">
              <a:xfrm>
                <a:off x="2473" y="1395"/>
                <a:ext cx="752" cy="8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49" name="Oval 225"/>
              <p:cNvSpPr>
                <a:spLocks noChangeArrowheads="1"/>
              </p:cNvSpPr>
              <p:nvPr/>
            </p:nvSpPr>
            <p:spPr bwMode="auto">
              <a:xfrm>
                <a:off x="1346" y="1144"/>
                <a:ext cx="1547" cy="8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grpSp>
      </p:grpSp>
      <p:grpSp>
        <p:nvGrpSpPr>
          <p:cNvPr id="150" name="Group 206"/>
          <p:cNvGrpSpPr/>
          <p:nvPr/>
        </p:nvGrpSpPr>
        <p:grpSpPr bwMode="auto">
          <a:xfrm>
            <a:off x="3388085" y="1519466"/>
            <a:ext cx="1875719" cy="832399"/>
            <a:chOff x="912" y="768"/>
            <a:chExt cx="2400" cy="1584"/>
          </a:xfrm>
          <a:solidFill>
            <a:srgbClr val="66FF66"/>
          </a:solidFill>
          <a:effectLst>
            <a:glow rad="63500">
              <a:schemeClr val="accent1">
                <a:satMod val="175000"/>
                <a:alpha val="40000"/>
              </a:schemeClr>
            </a:glow>
            <a:outerShdw blurRad="50800" dist="38100" dir="2700000" algn="tl" rotWithShape="0">
              <a:prstClr val="black">
                <a:alpha val="40000"/>
              </a:prstClr>
            </a:outerShdw>
          </a:effectLst>
        </p:grpSpPr>
        <p:sp>
          <p:nvSpPr>
            <p:cNvPr id="151" name="Oval 207"/>
            <p:cNvSpPr>
              <a:spLocks noChangeArrowheads="1"/>
            </p:cNvSpPr>
            <p:nvPr/>
          </p:nvSpPr>
          <p:spPr bwMode="auto">
            <a:xfrm>
              <a:off x="1751" y="799"/>
              <a:ext cx="1026" cy="62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52" name="Oval 208"/>
            <p:cNvSpPr>
              <a:spLocks noChangeArrowheads="1"/>
            </p:cNvSpPr>
            <p:nvPr/>
          </p:nvSpPr>
          <p:spPr bwMode="auto">
            <a:xfrm>
              <a:off x="1172" y="972"/>
              <a:ext cx="781" cy="6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53" name="Oval 209"/>
            <p:cNvSpPr>
              <a:spLocks noChangeArrowheads="1"/>
            </p:cNvSpPr>
            <p:nvPr/>
          </p:nvSpPr>
          <p:spPr bwMode="auto">
            <a:xfrm>
              <a:off x="926" y="1364"/>
              <a:ext cx="521" cy="50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54" name="Oval 210"/>
            <p:cNvSpPr>
              <a:spLocks noChangeArrowheads="1"/>
            </p:cNvSpPr>
            <p:nvPr/>
          </p:nvSpPr>
          <p:spPr bwMode="auto">
            <a:xfrm>
              <a:off x="1085" y="1599"/>
              <a:ext cx="796" cy="54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55" name="Oval 211"/>
            <p:cNvSpPr>
              <a:spLocks noChangeArrowheads="1"/>
            </p:cNvSpPr>
            <p:nvPr/>
          </p:nvSpPr>
          <p:spPr bwMode="auto">
            <a:xfrm>
              <a:off x="1664" y="1693"/>
              <a:ext cx="1200" cy="65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56" name="Oval 212"/>
            <p:cNvSpPr>
              <a:spLocks noChangeArrowheads="1"/>
            </p:cNvSpPr>
            <p:nvPr/>
          </p:nvSpPr>
          <p:spPr bwMode="auto">
            <a:xfrm>
              <a:off x="2445" y="988"/>
              <a:ext cx="751"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57" name="Oval 213"/>
            <p:cNvSpPr>
              <a:spLocks noChangeArrowheads="1"/>
            </p:cNvSpPr>
            <p:nvPr/>
          </p:nvSpPr>
          <p:spPr bwMode="auto">
            <a:xfrm>
              <a:off x="2560" y="1317"/>
              <a:ext cx="752"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58" name="Oval 214"/>
            <p:cNvSpPr>
              <a:spLocks noChangeArrowheads="1"/>
            </p:cNvSpPr>
            <p:nvPr/>
          </p:nvSpPr>
          <p:spPr bwMode="auto">
            <a:xfrm>
              <a:off x="2488" y="1427"/>
              <a:ext cx="752" cy="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59" name="Oval 215"/>
            <p:cNvSpPr>
              <a:spLocks noChangeArrowheads="1"/>
            </p:cNvSpPr>
            <p:nvPr/>
          </p:nvSpPr>
          <p:spPr bwMode="auto">
            <a:xfrm>
              <a:off x="1360" y="1176"/>
              <a:ext cx="1547" cy="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grpSp>
          <p:nvGrpSpPr>
            <p:cNvPr id="160" name="Group 216"/>
            <p:cNvGrpSpPr/>
            <p:nvPr/>
          </p:nvGrpSpPr>
          <p:grpSpPr bwMode="auto">
            <a:xfrm>
              <a:off x="912" y="768"/>
              <a:ext cx="2386" cy="1553"/>
              <a:chOff x="912" y="768"/>
              <a:chExt cx="2386" cy="1553"/>
            </a:xfrm>
            <a:grpFill/>
          </p:grpSpPr>
          <p:sp>
            <p:nvSpPr>
              <p:cNvPr id="161" name="Oval 217"/>
              <p:cNvSpPr>
                <a:spLocks noChangeArrowheads="1"/>
              </p:cNvSpPr>
              <p:nvPr/>
            </p:nvSpPr>
            <p:spPr bwMode="auto">
              <a:xfrm>
                <a:off x="1736" y="768"/>
                <a:ext cx="1027" cy="6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62" name="Oval 218"/>
              <p:cNvSpPr>
                <a:spLocks noChangeArrowheads="1"/>
              </p:cNvSpPr>
              <p:nvPr/>
            </p:nvSpPr>
            <p:spPr bwMode="auto">
              <a:xfrm>
                <a:off x="1158" y="941"/>
                <a:ext cx="781" cy="6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63" name="Oval 219"/>
              <p:cNvSpPr>
                <a:spLocks noChangeArrowheads="1"/>
              </p:cNvSpPr>
              <p:nvPr/>
            </p:nvSpPr>
            <p:spPr bwMode="auto">
              <a:xfrm>
                <a:off x="912" y="1333"/>
                <a:ext cx="520" cy="5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64" name="Oval 220"/>
              <p:cNvSpPr>
                <a:spLocks noChangeArrowheads="1"/>
              </p:cNvSpPr>
              <p:nvPr/>
            </p:nvSpPr>
            <p:spPr bwMode="auto">
              <a:xfrm>
                <a:off x="1071" y="1568"/>
                <a:ext cx="795" cy="54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65" name="Oval 221"/>
              <p:cNvSpPr>
                <a:spLocks noChangeArrowheads="1"/>
              </p:cNvSpPr>
              <p:nvPr/>
            </p:nvSpPr>
            <p:spPr bwMode="auto">
              <a:xfrm>
                <a:off x="1649" y="1662"/>
                <a:ext cx="1200" cy="65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66" name="Oval 222"/>
              <p:cNvSpPr>
                <a:spLocks noChangeArrowheads="1"/>
              </p:cNvSpPr>
              <p:nvPr/>
            </p:nvSpPr>
            <p:spPr bwMode="auto">
              <a:xfrm>
                <a:off x="2430" y="956"/>
                <a:ext cx="752"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67" name="Oval 223"/>
              <p:cNvSpPr>
                <a:spLocks noChangeArrowheads="1"/>
              </p:cNvSpPr>
              <p:nvPr/>
            </p:nvSpPr>
            <p:spPr bwMode="auto">
              <a:xfrm>
                <a:off x="2546" y="1286"/>
                <a:ext cx="752"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68" name="Oval 224"/>
              <p:cNvSpPr>
                <a:spLocks noChangeArrowheads="1"/>
              </p:cNvSpPr>
              <p:nvPr/>
            </p:nvSpPr>
            <p:spPr bwMode="auto">
              <a:xfrm>
                <a:off x="2473" y="1395"/>
                <a:ext cx="752" cy="8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69" name="Oval 225"/>
              <p:cNvSpPr>
                <a:spLocks noChangeArrowheads="1"/>
              </p:cNvSpPr>
              <p:nvPr/>
            </p:nvSpPr>
            <p:spPr bwMode="auto">
              <a:xfrm>
                <a:off x="1346" y="1144"/>
                <a:ext cx="1547" cy="8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grpSp>
      </p:grpSp>
      <p:grpSp>
        <p:nvGrpSpPr>
          <p:cNvPr id="170" name="Group 206"/>
          <p:cNvGrpSpPr/>
          <p:nvPr/>
        </p:nvGrpSpPr>
        <p:grpSpPr bwMode="auto">
          <a:xfrm>
            <a:off x="5819629" y="2073286"/>
            <a:ext cx="1874187" cy="832399"/>
            <a:chOff x="912" y="768"/>
            <a:chExt cx="2400" cy="1584"/>
          </a:xfrm>
          <a:solidFill>
            <a:srgbClr val="66FF66"/>
          </a:solidFill>
          <a:effectLst>
            <a:glow rad="63500">
              <a:schemeClr val="accent1">
                <a:satMod val="175000"/>
                <a:alpha val="40000"/>
              </a:schemeClr>
            </a:glow>
            <a:outerShdw blurRad="50800" dist="38100" dir="2700000" algn="tl" rotWithShape="0">
              <a:prstClr val="black">
                <a:alpha val="40000"/>
              </a:prstClr>
            </a:outerShdw>
          </a:effectLst>
        </p:grpSpPr>
        <p:sp>
          <p:nvSpPr>
            <p:cNvPr id="171" name="Oval 207"/>
            <p:cNvSpPr>
              <a:spLocks noChangeArrowheads="1"/>
            </p:cNvSpPr>
            <p:nvPr/>
          </p:nvSpPr>
          <p:spPr bwMode="auto">
            <a:xfrm>
              <a:off x="1751" y="799"/>
              <a:ext cx="1026" cy="62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72" name="Oval 208"/>
            <p:cNvSpPr>
              <a:spLocks noChangeArrowheads="1"/>
            </p:cNvSpPr>
            <p:nvPr/>
          </p:nvSpPr>
          <p:spPr bwMode="auto">
            <a:xfrm>
              <a:off x="1172" y="972"/>
              <a:ext cx="781" cy="6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73" name="Oval 209"/>
            <p:cNvSpPr>
              <a:spLocks noChangeArrowheads="1"/>
            </p:cNvSpPr>
            <p:nvPr/>
          </p:nvSpPr>
          <p:spPr bwMode="auto">
            <a:xfrm>
              <a:off x="926" y="1364"/>
              <a:ext cx="521" cy="50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74" name="Oval 210"/>
            <p:cNvSpPr>
              <a:spLocks noChangeArrowheads="1"/>
            </p:cNvSpPr>
            <p:nvPr/>
          </p:nvSpPr>
          <p:spPr bwMode="auto">
            <a:xfrm>
              <a:off x="1085" y="1599"/>
              <a:ext cx="796" cy="54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75" name="Oval 211"/>
            <p:cNvSpPr>
              <a:spLocks noChangeArrowheads="1"/>
            </p:cNvSpPr>
            <p:nvPr/>
          </p:nvSpPr>
          <p:spPr bwMode="auto">
            <a:xfrm>
              <a:off x="1664" y="1693"/>
              <a:ext cx="1200" cy="65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76" name="Oval 212"/>
            <p:cNvSpPr>
              <a:spLocks noChangeArrowheads="1"/>
            </p:cNvSpPr>
            <p:nvPr/>
          </p:nvSpPr>
          <p:spPr bwMode="auto">
            <a:xfrm>
              <a:off x="2445" y="988"/>
              <a:ext cx="751"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77" name="Oval 213"/>
            <p:cNvSpPr>
              <a:spLocks noChangeArrowheads="1"/>
            </p:cNvSpPr>
            <p:nvPr/>
          </p:nvSpPr>
          <p:spPr bwMode="auto">
            <a:xfrm>
              <a:off x="2560" y="1317"/>
              <a:ext cx="752"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78" name="Oval 214"/>
            <p:cNvSpPr>
              <a:spLocks noChangeArrowheads="1"/>
            </p:cNvSpPr>
            <p:nvPr/>
          </p:nvSpPr>
          <p:spPr bwMode="auto">
            <a:xfrm>
              <a:off x="2488" y="1427"/>
              <a:ext cx="752" cy="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79" name="Oval 215"/>
            <p:cNvSpPr>
              <a:spLocks noChangeArrowheads="1"/>
            </p:cNvSpPr>
            <p:nvPr/>
          </p:nvSpPr>
          <p:spPr bwMode="auto">
            <a:xfrm>
              <a:off x="1360" y="1176"/>
              <a:ext cx="1547" cy="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grpSp>
          <p:nvGrpSpPr>
            <p:cNvPr id="180" name="Group 216"/>
            <p:cNvGrpSpPr/>
            <p:nvPr/>
          </p:nvGrpSpPr>
          <p:grpSpPr bwMode="auto">
            <a:xfrm>
              <a:off x="912" y="768"/>
              <a:ext cx="2386" cy="1553"/>
              <a:chOff x="912" y="768"/>
              <a:chExt cx="2386" cy="1553"/>
            </a:xfrm>
            <a:grpFill/>
          </p:grpSpPr>
          <p:sp>
            <p:nvSpPr>
              <p:cNvPr id="181" name="Oval 217"/>
              <p:cNvSpPr>
                <a:spLocks noChangeArrowheads="1"/>
              </p:cNvSpPr>
              <p:nvPr/>
            </p:nvSpPr>
            <p:spPr bwMode="auto">
              <a:xfrm>
                <a:off x="1736" y="768"/>
                <a:ext cx="1027" cy="6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82" name="Oval 218"/>
              <p:cNvSpPr>
                <a:spLocks noChangeArrowheads="1"/>
              </p:cNvSpPr>
              <p:nvPr/>
            </p:nvSpPr>
            <p:spPr bwMode="auto">
              <a:xfrm>
                <a:off x="1158" y="941"/>
                <a:ext cx="781" cy="6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83" name="Oval 219"/>
              <p:cNvSpPr>
                <a:spLocks noChangeArrowheads="1"/>
              </p:cNvSpPr>
              <p:nvPr/>
            </p:nvSpPr>
            <p:spPr bwMode="auto">
              <a:xfrm>
                <a:off x="912" y="1333"/>
                <a:ext cx="520" cy="5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84" name="Oval 220"/>
              <p:cNvSpPr>
                <a:spLocks noChangeArrowheads="1"/>
              </p:cNvSpPr>
              <p:nvPr/>
            </p:nvSpPr>
            <p:spPr bwMode="auto">
              <a:xfrm>
                <a:off x="1071" y="1568"/>
                <a:ext cx="795" cy="54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85" name="Oval 221"/>
              <p:cNvSpPr>
                <a:spLocks noChangeArrowheads="1"/>
              </p:cNvSpPr>
              <p:nvPr/>
            </p:nvSpPr>
            <p:spPr bwMode="auto">
              <a:xfrm>
                <a:off x="1649" y="1662"/>
                <a:ext cx="1200" cy="65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86" name="Oval 222"/>
              <p:cNvSpPr>
                <a:spLocks noChangeArrowheads="1"/>
              </p:cNvSpPr>
              <p:nvPr/>
            </p:nvSpPr>
            <p:spPr bwMode="auto">
              <a:xfrm>
                <a:off x="2430" y="956"/>
                <a:ext cx="752"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87" name="Oval 223"/>
              <p:cNvSpPr>
                <a:spLocks noChangeArrowheads="1"/>
              </p:cNvSpPr>
              <p:nvPr/>
            </p:nvSpPr>
            <p:spPr bwMode="auto">
              <a:xfrm>
                <a:off x="2546" y="1286"/>
                <a:ext cx="752"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88" name="Oval 224"/>
              <p:cNvSpPr>
                <a:spLocks noChangeArrowheads="1"/>
              </p:cNvSpPr>
              <p:nvPr/>
            </p:nvSpPr>
            <p:spPr bwMode="auto">
              <a:xfrm>
                <a:off x="2473" y="1395"/>
                <a:ext cx="752" cy="8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89" name="Oval 225"/>
              <p:cNvSpPr>
                <a:spLocks noChangeArrowheads="1"/>
              </p:cNvSpPr>
              <p:nvPr/>
            </p:nvSpPr>
            <p:spPr bwMode="auto">
              <a:xfrm>
                <a:off x="1346" y="1144"/>
                <a:ext cx="1547" cy="8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grpSp>
      </p:grpSp>
      <p:sp>
        <p:nvSpPr>
          <p:cNvPr id="190" name="Line 208"/>
          <p:cNvSpPr>
            <a:spLocks noChangeShapeType="1"/>
          </p:cNvSpPr>
          <p:nvPr/>
        </p:nvSpPr>
        <p:spPr bwMode="auto">
          <a:xfrm>
            <a:off x="6096776" y="2678818"/>
            <a:ext cx="624729" cy="151800"/>
          </a:xfrm>
          <a:prstGeom prst="line">
            <a:avLst/>
          </a:prstGeom>
          <a:noFill/>
          <a:ln w="12700">
            <a:solidFill>
              <a:srgbClr val="000099"/>
            </a:solidFill>
            <a:prstDash val="sysDash"/>
            <a:round/>
          </a:ln>
          <a:extLst>
            <a:ext uri="{909E8E84-426E-40DD-AFC4-6F175D3DCCD1}">
              <a14:hiddenFill xmlns:a14="http://schemas.microsoft.com/office/drawing/2010/main">
                <a:noFill/>
              </a14:hiddenFill>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74" name="Text Box 42"/>
          <p:cNvSpPr txBox="1">
            <a:spLocks noChangeArrowheads="1"/>
          </p:cNvSpPr>
          <p:nvPr/>
        </p:nvSpPr>
        <p:spPr bwMode="auto">
          <a:xfrm>
            <a:off x="2040630" y="1325962"/>
            <a:ext cx="1166108" cy="35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err="1">
                <a:solidFill>
                  <a:prstClr val="black"/>
                </a:solidFill>
                <a:latin typeface="微软雅黑" panose="020B0503020204020204" pitchFamily="34" charset="-122"/>
                <a:ea typeface="微软雅黑" panose="020B0503020204020204" pitchFamily="34" charset="-122"/>
              </a:rPr>
              <a:t>eBGP</a:t>
            </a:r>
            <a:r>
              <a:rPr lang="en-US" altLang="zh-CN" sz="1600" b="1" dirty="0">
                <a:solidFill>
                  <a:prstClr val="black"/>
                </a:solidFill>
                <a:latin typeface="微软雅黑" panose="020B0503020204020204" pitchFamily="34" charset="-122"/>
                <a:ea typeface="微软雅黑" panose="020B0503020204020204" pitchFamily="34" charset="-122"/>
              </a:rPr>
              <a:t> </a:t>
            </a:r>
            <a:r>
              <a:rPr lang="zh-CN" altLang="en-US" sz="1600" b="1" dirty="0">
                <a:solidFill>
                  <a:prstClr val="black"/>
                </a:solidFill>
                <a:latin typeface="微软雅黑" panose="020B0503020204020204" pitchFamily="34" charset="-122"/>
                <a:ea typeface="微软雅黑" panose="020B0503020204020204" pitchFamily="34" charset="-122"/>
              </a:rPr>
              <a:t>连接</a:t>
            </a:r>
          </a:p>
        </p:txBody>
      </p:sp>
      <p:sp>
        <p:nvSpPr>
          <p:cNvPr id="275" name="Line 152"/>
          <p:cNvSpPr>
            <a:spLocks noChangeShapeType="1"/>
          </p:cNvSpPr>
          <p:nvPr/>
        </p:nvSpPr>
        <p:spPr bwMode="auto">
          <a:xfrm flipH="1">
            <a:off x="6860844" y="2376885"/>
            <a:ext cx="693634" cy="453732"/>
          </a:xfrm>
          <a:prstGeom prst="line">
            <a:avLst/>
          </a:prstGeom>
          <a:noFill/>
          <a:ln w="12700">
            <a:solidFill>
              <a:srgbClr val="000099"/>
            </a:solidFill>
            <a:prstDash val="sysDash"/>
            <a:round/>
          </a:ln>
          <a:extLst>
            <a:ext uri="{909E8E84-426E-40DD-AFC4-6F175D3DCCD1}">
              <a14:hiddenFill xmlns:a14="http://schemas.microsoft.com/office/drawing/2010/main">
                <a:noFill/>
              </a14:hiddenFill>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318" name="Line 154"/>
          <p:cNvSpPr>
            <a:spLocks noChangeShapeType="1"/>
          </p:cNvSpPr>
          <p:nvPr/>
        </p:nvSpPr>
        <p:spPr bwMode="auto">
          <a:xfrm flipV="1">
            <a:off x="2624017" y="1923154"/>
            <a:ext cx="834503" cy="605532"/>
          </a:xfrm>
          <a:prstGeom prst="line">
            <a:avLst/>
          </a:prstGeom>
          <a:noFill/>
          <a:ln w="38100">
            <a:solidFill>
              <a:srgbClr val="990099"/>
            </a:solidFill>
            <a:prstDash val="sysDash"/>
            <a:round/>
          </a:ln>
          <a:extLst>
            <a:ext uri="{909E8E84-426E-40DD-AFC4-6F175D3DCCD1}">
              <a14:hiddenFill xmlns:a14="http://schemas.microsoft.com/office/drawing/2010/main">
                <a:noFill/>
              </a14:hiddenFill>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319" name="Line 155"/>
          <p:cNvSpPr>
            <a:spLocks noChangeShapeType="1"/>
          </p:cNvSpPr>
          <p:nvPr/>
        </p:nvSpPr>
        <p:spPr bwMode="auto">
          <a:xfrm>
            <a:off x="5262272" y="1923154"/>
            <a:ext cx="765599" cy="680598"/>
          </a:xfrm>
          <a:prstGeom prst="line">
            <a:avLst/>
          </a:prstGeom>
          <a:noFill/>
          <a:ln w="38100">
            <a:solidFill>
              <a:srgbClr val="990099"/>
            </a:solidFill>
            <a:prstDash val="sysDash"/>
            <a:round/>
          </a:ln>
          <a:extLst>
            <a:ext uri="{909E8E84-426E-40DD-AFC4-6F175D3DCCD1}">
              <a14:hiddenFill xmlns:a14="http://schemas.microsoft.com/office/drawing/2010/main">
                <a:noFill/>
              </a14:hiddenFill>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320" name="Line 158"/>
          <p:cNvSpPr>
            <a:spLocks noChangeShapeType="1"/>
          </p:cNvSpPr>
          <p:nvPr/>
        </p:nvSpPr>
        <p:spPr bwMode="auto">
          <a:xfrm flipH="1">
            <a:off x="4430832" y="1898132"/>
            <a:ext cx="762537" cy="326954"/>
          </a:xfrm>
          <a:prstGeom prst="line">
            <a:avLst/>
          </a:prstGeom>
          <a:noFill/>
          <a:ln w="12700">
            <a:solidFill>
              <a:srgbClr val="000099"/>
            </a:solidFill>
            <a:prstDash val="sysDash"/>
            <a:round/>
          </a:ln>
          <a:extLst>
            <a:ext uri="{909E8E84-426E-40DD-AFC4-6F175D3DCCD1}">
              <a14:hiddenFill xmlns:a14="http://schemas.microsoft.com/office/drawing/2010/main">
                <a:noFill/>
              </a14:hiddenFill>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321" name="Line 159"/>
          <p:cNvSpPr>
            <a:spLocks noChangeShapeType="1"/>
          </p:cNvSpPr>
          <p:nvPr/>
        </p:nvSpPr>
        <p:spPr bwMode="auto">
          <a:xfrm>
            <a:off x="4639075" y="1519466"/>
            <a:ext cx="485390" cy="303600"/>
          </a:xfrm>
          <a:prstGeom prst="line">
            <a:avLst/>
          </a:prstGeom>
          <a:noFill/>
          <a:ln w="12700">
            <a:solidFill>
              <a:srgbClr val="000099"/>
            </a:solidFill>
            <a:prstDash val="sysDash"/>
            <a:round/>
          </a:ln>
          <a:extLst>
            <a:ext uri="{909E8E84-426E-40DD-AFC4-6F175D3DCCD1}">
              <a14:hiddenFill xmlns:a14="http://schemas.microsoft.com/office/drawing/2010/main">
                <a:noFill/>
              </a14:hiddenFill>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322" name="Line 163"/>
          <p:cNvSpPr>
            <a:spLocks noChangeShapeType="1"/>
          </p:cNvSpPr>
          <p:nvPr/>
        </p:nvSpPr>
        <p:spPr bwMode="auto">
          <a:xfrm>
            <a:off x="6791940" y="2150019"/>
            <a:ext cx="764068" cy="226866"/>
          </a:xfrm>
          <a:prstGeom prst="line">
            <a:avLst/>
          </a:prstGeom>
          <a:noFill/>
          <a:ln w="12700">
            <a:solidFill>
              <a:srgbClr val="000099"/>
            </a:solidFill>
            <a:prstDash val="sysDash"/>
            <a:round/>
          </a:ln>
          <a:extLst>
            <a:ext uri="{909E8E84-426E-40DD-AFC4-6F175D3DCCD1}">
              <a14:hiddenFill xmlns:a14="http://schemas.microsoft.com/office/drawing/2010/main">
                <a:noFill/>
              </a14:hiddenFill>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323" name="Line 165"/>
          <p:cNvSpPr>
            <a:spLocks noChangeShapeType="1"/>
          </p:cNvSpPr>
          <p:nvPr/>
        </p:nvSpPr>
        <p:spPr bwMode="auto">
          <a:xfrm flipV="1">
            <a:off x="2000819" y="2603752"/>
            <a:ext cx="623198" cy="226866"/>
          </a:xfrm>
          <a:prstGeom prst="line">
            <a:avLst/>
          </a:prstGeom>
          <a:noFill/>
          <a:ln w="12700">
            <a:solidFill>
              <a:srgbClr val="000099"/>
            </a:solidFill>
            <a:prstDash val="sysDash"/>
            <a:round/>
          </a:ln>
          <a:extLst>
            <a:ext uri="{909E8E84-426E-40DD-AFC4-6F175D3DCCD1}">
              <a14:hiddenFill xmlns:a14="http://schemas.microsoft.com/office/drawing/2010/main">
                <a:noFill/>
              </a14:hiddenFill>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324" name="Line 167"/>
          <p:cNvSpPr>
            <a:spLocks noChangeShapeType="1"/>
          </p:cNvSpPr>
          <p:nvPr/>
        </p:nvSpPr>
        <p:spPr bwMode="auto">
          <a:xfrm>
            <a:off x="1186222" y="2491987"/>
            <a:ext cx="813067" cy="338630"/>
          </a:xfrm>
          <a:prstGeom prst="line">
            <a:avLst/>
          </a:prstGeom>
          <a:noFill/>
          <a:ln w="12700">
            <a:solidFill>
              <a:srgbClr val="000099"/>
            </a:solidFill>
            <a:prstDash val="sysDash"/>
            <a:round/>
          </a:ln>
          <a:extLst>
            <a:ext uri="{909E8E84-426E-40DD-AFC4-6F175D3DCCD1}">
              <a14:hiddenFill xmlns:a14="http://schemas.microsoft.com/office/drawing/2010/main">
                <a:noFill/>
              </a14:hiddenFill>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325" name="Line 169"/>
          <p:cNvSpPr>
            <a:spLocks noChangeShapeType="1"/>
          </p:cNvSpPr>
          <p:nvPr/>
        </p:nvSpPr>
        <p:spPr bwMode="auto">
          <a:xfrm flipV="1">
            <a:off x="1166316" y="2150019"/>
            <a:ext cx="695164" cy="301933"/>
          </a:xfrm>
          <a:prstGeom prst="line">
            <a:avLst/>
          </a:prstGeom>
          <a:noFill/>
          <a:ln w="12700">
            <a:solidFill>
              <a:srgbClr val="000099"/>
            </a:solidFill>
            <a:prstDash val="sysDash"/>
            <a:round/>
          </a:ln>
          <a:extLst>
            <a:ext uri="{909E8E84-426E-40DD-AFC4-6F175D3DCCD1}">
              <a14:hiddenFill xmlns:a14="http://schemas.microsoft.com/office/drawing/2010/main">
                <a:noFill/>
              </a14:hiddenFill>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326" name="Line 170"/>
          <p:cNvSpPr>
            <a:spLocks noChangeShapeType="1"/>
          </p:cNvSpPr>
          <p:nvPr/>
        </p:nvSpPr>
        <p:spPr bwMode="auto">
          <a:xfrm>
            <a:off x="1861481" y="2150019"/>
            <a:ext cx="762537" cy="378666"/>
          </a:xfrm>
          <a:prstGeom prst="line">
            <a:avLst/>
          </a:prstGeom>
          <a:noFill/>
          <a:ln w="12700">
            <a:solidFill>
              <a:srgbClr val="000099"/>
            </a:solidFill>
            <a:prstDash val="sysDash"/>
            <a:round/>
          </a:ln>
          <a:extLst>
            <a:ext uri="{909E8E84-426E-40DD-AFC4-6F175D3DCCD1}">
              <a14:hiddenFill xmlns:a14="http://schemas.microsoft.com/office/drawing/2010/main">
                <a:noFill/>
              </a14:hiddenFill>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327" name="Text Box 173"/>
          <p:cNvSpPr txBox="1">
            <a:spLocks noChangeArrowheads="1"/>
          </p:cNvSpPr>
          <p:nvPr/>
        </p:nvSpPr>
        <p:spPr bwMode="auto">
          <a:xfrm>
            <a:off x="887638" y="1899800"/>
            <a:ext cx="527547" cy="35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a:solidFill>
                  <a:prstClr val="black"/>
                </a:solidFill>
                <a:latin typeface="微软雅黑" panose="020B0503020204020204" pitchFamily="34" charset="-122"/>
                <a:ea typeface="微软雅黑" panose="020B0503020204020204" pitchFamily="34" charset="-122"/>
              </a:rPr>
              <a:t>AS</a:t>
            </a:r>
            <a:r>
              <a:rPr lang="en-US" altLang="zh-CN" sz="1600" b="1" baseline="-25000">
                <a:solidFill>
                  <a:prstClr val="black"/>
                </a:solidFill>
                <a:latin typeface="微软雅黑" panose="020B0503020204020204" pitchFamily="34" charset="-122"/>
                <a:ea typeface="微软雅黑" panose="020B0503020204020204" pitchFamily="34" charset="-122"/>
              </a:rPr>
              <a:t>1</a:t>
            </a:r>
          </a:p>
        </p:txBody>
      </p:sp>
      <p:sp>
        <p:nvSpPr>
          <p:cNvPr id="328" name="Text Box 174"/>
          <p:cNvSpPr txBox="1">
            <a:spLocks noChangeArrowheads="1"/>
          </p:cNvSpPr>
          <p:nvPr/>
        </p:nvSpPr>
        <p:spPr bwMode="auto">
          <a:xfrm>
            <a:off x="5957436" y="1823066"/>
            <a:ext cx="527547" cy="35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a:solidFill>
                  <a:prstClr val="black"/>
                </a:solidFill>
                <a:latin typeface="微软雅黑" panose="020B0503020204020204" pitchFamily="34" charset="-122"/>
                <a:ea typeface="微软雅黑" panose="020B0503020204020204" pitchFamily="34" charset="-122"/>
              </a:rPr>
              <a:t>AS</a:t>
            </a:r>
            <a:r>
              <a:rPr lang="en-US" altLang="zh-CN" sz="1600" b="1" baseline="-25000">
                <a:solidFill>
                  <a:prstClr val="black"/>
                </a:solidFill>
                <a:latin typeface="微软雅黑" panose="020B0503020204020204" pitchFamily="34" charset="-122"/>
                <a:ea typeface="微软雅黑" panose="020B0503020204020204" pitchFamily="34" charset="-122"/>
              </a:rPr>
              <a:t>3</a:t>
            </a:r>
          </a:p>
        </p:txBody>
      </p:sp>
      <p:sp>
        <p:nvSpPr>
          <p:cNvPr id="329" name="Text Box 175"/>
          <p:cNvSpPr txBox="1">
            <a:spLocks noChangeArrowheads="1"/>
          </p:cNvSpPr>
          <p:nvPr/>
        </p:nvSpPr>
        <p:spPr bwMode="auto">
          <a:xfrm>
            <a:off x="3936254" y="1219202"/>
            <a:ext cx="527547" cy="35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a:solidFill>
                  <a:prstClr val="black"/>
                </a:solidFill>
                <a:latin typeface="微软雅黑" panose="020B0503020204020204" pitchFamily="34" charset="-122"/>
                <a:ea typeface="微软雅黑" panose="020B0503020204020204" pitchFamily="34" charset="-122"/>
              </a:rPr>
              <a:t>AS</a:t>
            </a:r>
            <a:r>
              <a:rPr lang="en-US" altLang="zh-CN" sz="1600" b="1" baseline="-25000">
                <a:solidFill>
                  <a:prstClr val="black"/>
                </a:solidFill>
                <a:latin typeface="微软雅黑" panose="020B0503020204020204" pitchFamily="34" charset="-122"/>
                <a:ea typeface="微软雅黑" panose="020B0503020204020204" pitchFamily="34" charset="-122"/>
              </a:rPr>
              <a:t>2</a:t>
            </a:r>
          </a:p>
        </p:txBody>
      </p:sp>
      <p:sp>
        <p:nvSpPr>
          <p:cNvPr id="330" name="Line 194"/>
          <p:cNvSpPr>
            <a:spLocks noChangeShapeType="1"/>
          </p:cNvSpPr>
          <p:nvPr/>
        </p:nvSpPr>
        <p:spPr bwMode="auto">
          <a:xfrm flipH="1">
            <a:off x="3527425" y="1519466"/>
            <a:ext cx="1111650" cy="303600"/>
          </a:xfrm>
          <a:prstGeom prst="line">
            <a:avLst/>
          </a:prstGeom>
          <a:noFill/>
          <a:ln w="12700">
            <a:solidFill>
              <a:srgbClr val="000099"/>
            </a:solidFill>
            <a:prstDash val="sysDash"/>
            <a:round/>
          </a:ln>
          <a:extLst>
            <a:ext uri="{909E8E84-426E-40DD-AFC4-6F175D3DCCD1}">
              <a14:hiddenFill xmlns:a14="http://schemas.microsoft.com/office/drawing/2010/main">
                <a:noFill/>
              </a14:hiddenFill>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331" name="Line 209"/>
          <p:cNvSpPr>
            <a:spLocks noChangeShapeType="1"/>
          </p:cNvSpPr>
          <p:nvPr/>
        </p:nvSpPr>
        <p:spPr bwMode="auto">
          <a:xfrm flipV="1">
            <a:off x="6096776" y="2150019"/>
            <a:ext cx="624729" cy="453732"/>
          </a:xfrm>
          <a:prstGeom prst="line">
            <a:avLst/>
          </a:prstGeom>
          <a:noFill/>
          <a:ln w="12700">
            <a:solidFill>
              <a:srgbClr val="000099"/>
            </a:solidFill>
            <a:prstDash val="sysDash"/>
            <a:round/>
          </a:ln>
          <a:extLst>
            <a:ext uri="{909E8E84-426E-40DD-AFC4-6F175D3DCCD1}">
              <a14:hiddenFill xmlns:a14="http://schemas.microsoft.com/office/drawing/2010/main">
                <a:noFill/>
              </a14:hiddenFill>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332" name="Line 153"/>
          <p:cNvSpPr>
            <a:spLocks noChangeShapeType="1"/>
          </p:cNvSpPr>
          <p:nvPr/>
        </p:nvSpPr>
        <p:spPr bwMode="auto">
          <a:xfrm>
            <a:off x="3562642" y="1958184"/>
            <a:ext cx="728850" cy="266901"/>
          </a:xfrm>
          <a:prstGeom prst="line">
            <a:avLst/>
          </a:prstGeom>
          <a:noFill/>
          <a:ln w="12700">
            <a:solidFill>
              <a:srgbClr val="000099"/>
            </a:solidFill>
            <a:prstDash val="sysDash"/>
            <a:round/>
          </a:ln>
          <a:extLst>
            <a:ext uri="{909E8E84-426E-40DD-AFC4-6F175D3DCCD1}">
              <a14:hiddenFill xmlns:a14="http://schemas.microsoft.com/office/drawing/2010/main">
                <a:noFill/>
              </a14:hiddenFill>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333" name="Text Box 42"/>
          <p:cNvSpPr txBox="1">
            <a:spLocks noChangeArrowheads="1"/>
          </p:cNvSpPr>
          <p:nvPr/>
        </p:nvSpPr>
        <p:spPr bwMode="auto">
          <a:xfrm>
            <a:off x="7203832" y="1412706"/>
            <a:ext cx="1108900" cy="35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err="1">
                <a:solidFill>
                  <a:prstClr val="black"/>
                </a:solidFill>
                <a:latin typeface="微软雅黑" panose="020B0503020204020204" pitchFamily="34" charset="-122"/>
                <a:ea typeface="微软雅黑" panose="020B0503020204020204" pitchFamily="34" charset="-122"/>
              </a:rPr>
              <a:t>iBGP</a:t>
            </a:r>
            <a:r>
              <a:rPr lang="en-US" altLang="zh-CN" sz="1600" b="1" dirty="0">
                <a:solidFill>
                  <a:prstClr val="black"/>
                </a:solidFill>
                <a:latin typeface="微软雅黑" panose="020B0503020204020204" pitchFamily="34" charset="-122"/>
                <a:ea typeface="微软雅黑" panose="020B0503020204020204" pitchFamily="34" charset="-122"/>
              </a:rPr>
              <a:t> </a:t>
            </a:r>
            <a:r>
              <a:rPr lang="zh-CN" altLang="en-US" sz="1600" b="1" dirty="0">
                <a:solidFill>
                  <a:prstClr val="black"/>
                </a:solidFill>
                <a:latin typeface="微软雅黑" panose="020B0503020204020204" pitchFamily="34" charset="-122"/>
                <a:ea typeface="微软雅黑" panose="020B0503020204020204" pitchFamily="34" charset="-122"/>
              </a:rPr>
              <a:t>连接</a:t>
            </a:r>
          </a:p>
        </p:txBody>
      </p:sp>
      <p:pic>
        <p:nvPicPr>
          <p:cNvPr id="334" name="Picture 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1481" y="2732199"/>
            <a:ext cx="286334" cy="173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66" name="Line 169"/>
          <p:cNvSpPr>
            <a:spLocks noChangeShapeType="1"/>
          </p:cNvSpPr>
          <p:nvPr/>
        </p:nvSpPr>
        <p:spPr bwMode="auto">
          <a:xfrm>
            <a:off x="1210721" y="2478642"/>
            <a:ext cx="1413296" cy="101755"/>
          </a:xfrm>
          <a:prstGeom prst="line">
            <a:avLst/>
          </a:prstGeom>
          <a:noFill/>
          <a:ln w="12700">
            <a:solidFill>
              <a:srgbClr val="000099"/>
            </a:solidFill>
            <a:prstDash val="sysDash"/>
            <a:round/>
          </a:ln>
          <a:extLst>
            <a:ext uri="{909E8E84-426E-40DD-AFC4-6F175D3DCCD1}">
              <a14:hiddenFill xmlns:a14="http://schemas.microsoft.com/office/drawing/2010/main">
                <a:noFill/>
              </a14:hiddenFill>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pic>
        <p:nvPicPr>
          <p:cNvPr id="367"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6977" y="2376885"/>
            <a:ext cx="286335" cy="173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68" name="Picture 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22141" y="2073286"/>
            <a:ext cx="286335" cy="173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69" name="Line 169"/>
          <p:cNvSpPr>
            <a:spLocks noChangeShapeType="1"/>
          </p:cNvSpPr>
          <p:nvPr/>
        </p:nvSpPr>
        <p:spPr bwMode="auto">
          <a:xfrm flipH="1" flipV="1">
            <a:off x="1859948" y="2203399"/>
            <a:ext cx="139340" cy="603864"/>
          </a:xfrm>
          <a:prstGeom prst="line">
            <a:avLst/>
          </a:prstGeom>
          <a:noFill/>
          <a:ln w="12700">
            <a:solidFill>
              <a:srgbClr val="000099"/>
            </a:solidFill>
            <a:prstDash val="sysDash"/>
            <a:round/>
          </a:ln>
          <a:extLst>
            <a:ext uri="{909E8E84-426E-40DD-AFC4-6F175D3DCCD1}">
              <a14:hiddenFill xmlns:a14="http://schemas.microsoft.com/office/drawing/2010/main">
                <a:noFill/>
              </a14:hiddenFill>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370" name="Line 194"/>
          <p:cNvSpPr>
            <a:spLocks noChangeShapeType="1"/>
          </p:cNvSpPr>
          <p:nvPr/>
        </p:nvSpPr>
        <p:spPr bwMode="auto">
          <a:xfrm flipH="1">
            <a:off x="4360397" y="1521135"/>
            <a:ext cx="278678" cy="682266"/>
          </a:xfrm>
          <a:prstGeom prst="line">
            <a:avLst/>
          </a:prstGeom>
          <a:noFill/>
          <a:ln w="12700">
            <a:solidFill>
              <a:srgbClr val="000099"/>
            </a:solidFill>
            <a:prstDash val="sysDash"/>
            <a:round/>
          </a:ln>
          <a:extLst>
            <a:ext uri="{909E8E84-426E-40DD-AFC4-6F175D3DCCD1}">
              <a14:hiddenFill xmlns:a14="http://schemas.microsoft.com/office/drawing/2010/main">
                <a:noFill/>
              </a14:hiddenFill>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371" name="Line 194"/>
          <p:cNvSpPr>
            <a:spLocks noChangeShapeType="1"/>
          </p:cNvSpPr>
          <p:nvPr/>
        </p:nvSpPr>
        <p:spPr bwMode="auto">
          <a:xfrm flipH="1">
            <a:off x="3596328" y="1899800"/>
            <a:ext cx="1598571" cy="0"/>
          </a:xfrm>
          <a:prstGeom prst="line">
            <a:avLst/>
          </a:prstGeom>
          <a:noFill/>
          <a:ln w="12700">
            <a:solidFill>
              <a:srgbClr val="000099"/>
            </a:solidFill>
            <a:prstDash val="sysDash"/>
            <a:round/>
          </a:ln>
          <a:extLst>
            <a:ext uri="{909E8E84-426E-40DD-AFC4-6F175D3DCCD1}">
              <a14:hiddenFill xmlns:a14="http://schemas.microsoft.com/office/drawing/2010/main">
                <a:noFill/>
              </a14:hiddenFill>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pic>
        <p:nvPicPr>
          <p:cNvPr id="372"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9735" y="1444401"/>
            <a:ext cx="286335" cy="171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73"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1057" y="2150019"/>
            <a:ext cx="286335" cy="171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374" name="Line 209"/>
          <p:cNvSpPr>
            <a:spLocks noChangeShapeType="1"/>
          </p:cNvSpPr>
          <p:nvPr/>
        </p:nvSpPr>
        <p:spPr bwMode="auto">
          <a:xfrm flipV="1">
            <a:off x="6721505" y="2225086"/>
            <a:ext cx="32155" cy="658912"/>
          </a:xfrm>
          <a:prstGeom prst="line">
            <a:avLst/>
          </a:prstGeom>
          <a:noFill/>
          <a:ln w="12700">
            <a:solidFill>
              <a:srgbClr val="000099"/>
            </a:solidFill>
            <a:prstDash val="sysDash"/>
            <a:round/>
          </a:ln>
          <a:extLst>
            <a:ext uri="{909E8E84-426E-40DD-AFC4-6F175D3DCCD1}">
              <a14:hiddenFill xmlns:a14="http://schemas.microsoft.com/office/drawing/2010/main">
                <a:noFill/>
              </a14:hiddenFill>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375" name="Line 209"/>
          <p:cNvSpPr>
            <a:spLocks noChangeShapeType="1"/>
          </p:cNvSpPr>
          <p:nvPr/>
        </p:nvSpPr>
        <p:spPr bwMode="auto">
          <a:xfrm flipV="1">
            <a:off x="6096776" y="2353531"/>
            <a:ext cx="1459232" cy="303600"/>
          </a:xfrm>
          <a:prstGeom prst="line">
            <a:avLst/>
          </a:prstGeom>
          <a:noFill/>
          <a:ln w="12700">
            <a:solidFill>
              <a:srgbClr val="000099"/>
            </a:solidFill>
            <a:prstDash val="sysDash"/>
            <a:round/>
          </a:ln>
          <a:extLst>
            <a:ext uri="{909E8E84-426E-40DD-AFC4-6F175D3DCCD1}">
              <a14:hiddenFill xmlns:a14="http://schemas.microsoft.com/office/drawing/2010/main">
                <a:noFill/>
              </a14:hiddenFill>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pic>
        <p:nvPicPr>
          <p:cNvPr id="376" name="Picture 4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2166" y="2753884"/>
            <a:ext cx="286335" cy="173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77" name="Picture 4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6670" y="2300151"/>
            <a:ext cx="287865" cy="173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78" name="Picture 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2166" y="2073286"/>
            <a:ext cx="286335" cy="173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cxnSp>
        <p:nvCxnSpPr>
          <p:cNvPr id="379" name="直接箭头连接符 328"/>
          <p:cNvCxnSpPr>
            <a:cxnSpLocks noChangeShapeType="1"/>
          </p:cNvCxnSpPr>
          <p:nvPr/>
        </p:nvCxnSpPr>
        <p:spPr bwMode="auto">
          <a:xfrm flipH="1">
            <a:off x="7115022" y="1748000"/>
            <a:ext cx="509890" cy="490431"/>
          </a:xfrm>
          <a:prstGeom prst="straightConnector1">
            <a:avLst/>
          </a:prstGeom>
          <a:noFill/>
          <a:ln w="9525" algn="ctr">
            <a:solidFill>
              <a:schemeClr val="tx1"/>
            </a:solidFill>
            <a:round/>
            <a:tailEnd type="triangle" w="sm" len="lg"/>
          </a:ln>
          <a:extLst>
            <a:ext uri="{909E8E84-426E-40DD-AFC4-6F175D3DCCD1}">
              <a14:hiddenFill xmlns:a14="http://schemas.microsoft.com/office/drawing/2010/main">
                <a:noFill/>
              </a14:hiddenFill>
            </a:ext>
          </a:extLst>
        </p:spPr>
      </p:cxnSp>
      <p:cxnSp>
        <p:nvCxnSpPr>
          <p:cNvPr id="380" name="直接箭头连接符 329"/>
          <p:cNvCxnSpPr>
            <a:cxnSpLocks noChangeShapeType="1"/>
          </p:cNvCxnSpPr>
          <p:nvPr/>
        </p:nvCxnSpPr>
        <p:spPr bwMode="auto">
          <a:xfrm flipH="1">
            <a:off x="5521045" y="1626226"/>
            <a:ext cx="509889" cy="490431"/>
          </a:xfrm>
          <a:prstGeom prst="straightConnector1">
            <a:avLst/>
          </a:prstGeom>
          <a:noFill/>
          <a:ln w="9525" algn="ctr">
            <a:solidFill>
              <a:schemeClr val="tx1"/>
            </a:solidFill>
            <a:round/>
            <a:tailEnd type="triangle" w="sm" len="lg"/>
          </a:ln>
          <a:extLst>
            <a:ext uri="{909E8E84-426E-40DD-AFC4-6F175D3DCCD1}">
              <a14:hiddenFill xmlns:a14="http://schemas.microsoft.com/office/drawing/2010/main">
                <a:noFill/>
              </a14:hiddenFill>
            </a:ext>
          </a:extLst>
        </p:spPr>
      </p:cxnSp>
      <p:sp>
        <p:nvSpPr>
          <p:cNvPr id="381" name="Text Box 42"/>
          <p:cNvSpPr txBox="1">
            <a:spLocks noChangeArrowheads="1"/>
          </p:cNvSpPr>
          <p:nvPr/>
        </p:nvSpPr>
        <p:spPr bwMode="auto">
          <a:xfrm>
            <a:off x="5749193" y="1294269"/>
            <a:ext cx="1166108" cy="35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a:solidFill>
                  <a:prstClr val="black"/>
                </a:solidFill>
                <a:latin typeface="微软雅黑" panose="020B0503020204020204" pitchFamily="34" charset="-122"/>
                <a:ea typeface="微软雅黑" panose="020B0503020204020204" pitchFamily="34" charset="-122"/>
              </a:rPr>
              <a:t>eBGP </a:t>
            </a:r>
            <a:r>
              <a:rPr lang="zh-CN" altLang="en-US" sz="1600" b="1">
                <a:solidFill>
                  <a:prstClr val="black"/>
                </a:solidFill>
                <a:latin typeface="微软雅黑" panose="020B0503020204020204" pitchFamily="34" charset="-122"/>
                <a:ea typeface="微软雅黑" panose="020B0503020204020204" pitchFamily="34" charset="-122"/>
              </a:rPr>
              <a:t>连接</a:t>
            </a:r>
          </a:p>
        </p:txBody>
      </p:sp>
      <p:cxnSp>
        <p:nvCxnSpPr>
          <p:cNvPr id="382" name="直接箭头连接符 331"/>
          <p:cNvCxnSpPr>
            <a:cxnSpLocks noChangeShapeType="1"/>
          </p:cNvCxnSpPr>
          <p:nvPr/>
        </p:nvCxnSpPr>
        <p:spPr bwMode="auto">
          <a:xfrm>
            <a:off x="2607174" y="1677939"/>
            <a:ext cx="379737" cy="580509"/>
          </a:xfrm>
          <a:prstGeom prst="straightConnector1">
            <a:avLst/>
          </a:prstGeom>
          <a:noFill/>
          <a:ln w="9525" algn="ctr">
            <a:solidFill>
              <a:schemeClr val="tx1"/>
            </a:solidFill>
            <a:round/>
            <a:tailEnd type="triangle" w="sm" len="lg"/>
          </a:ln>
          <a:extLst>
            <a:ext uri="{909E8E84-426E-40DD-AFC4-6F175D3DCCD1}">
              <a14:hiddenFill xmlns:a14="http://schemas.microsoft.com/office/drawing/2010/main">
                <a:noFill/>
              </a14:hiddenFill>
            </a:ext>
          </a:extLst>
        </p:spPr>
      </p:cxnSp>
      <p:sp>
        <p:nvSpPr>
          <p:cNvPr id="383" name="Text Box 42"/>
          <p:cNvSpPr txBox="1">
            <a:spLocks noChangeArrowheads="1"/>
          </p:cNvSpPr>
          <p:nvPr/>
        </p:nvSpPr>
        <p:spPr bwMode="auto">
          <a:xfrm>
            <a:off x="3319182" y="2580398"/>
            <a:ext cx="1108900" cy="35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a:solidFill>
                  <a:prstClr val="black"/>
                </a:solidFill>
                <a:latin typeface="微软雅黑" panose="020B0503020204020204" pitchFamily="34" charset="-122"/>
                <a:ea typeface="微软雅黑" panose="020B0503020204020204" pitchFamily="34" charset="-122"/>
              </a:rPr>
              <a:t>iBGP </a:t>
            </a:r>
            <a:r>
              <a:rPr lang="zh-CN" altLang="en-US" sz="1600" b="1">
                <a:solidFill>
                  <a:prstClr val="black"/>
                </a:solidFill>
                <a:latin typeface="微软雅黑" panose="020B0503020204020204" pitchFamily="34" charset="-122"/>
                <a:ea typeface="微软雅黑" panose="020B0503020204020204" pitchFamily="34" charset="-122"/>
              </a:rPr>
              <a:t>连接</a:t>
            </a:r>
          </a:p>
        </p:txBody>
      </p:sp>
      <p:cxnSp>
        <p:nvCxnSpPr>
          <p:cNvPr id="384" name="直接箭头连接符 335"/>
          <p:cNvCxnSpPr>
            <a:cxnSpLocks noChangeShapeType="1"/>
          </p:cNvCxnSpPr>
          <p:nvPr/>
        </p:nvCxnSpPr>
        <p:spPr bwMode="auto">
          <a:xfrm flipV="1">
            <a:off x="3760167" y="2124998"/>
            <a:ext cx="237336" cy="532134"/>
          </a:xfrm>
          <a:prstGeom prst="straightConnector1">
            <a:avLst/>
          </a:prstGeom>
          <a:noFill/>
          <a:ln w="9525" algn="ctr">
            <a:solidFill>
              <a:schemeClr val="tx1"/>
            </a:solidFill>
            <a:round/>
            <a:tailEnd type="triangle" w="sm" len="lg"/>
          </a:ln>
          <a:extLst>
            <a:ext uri="{909E8E84-426E-40DD-AFC4-6F175D3DCCD1}">
              <a14:hiddenFill xmlns:a14="http://schemas.microsoft.com/office/drawing/2010/main">
                <a:noFill/>
              </a14:hiddenFill>
            </a:ext>
          </a:extLst>
        </p:spPr>
      </p:cxnSp>
      <p:sp>
        <p:nvSpPr>
          <p:cNvPr id="385" name="Text Box 42"/>
          <p:cNvSpPr txBox="1">
            <a:spLocks noChangeArrowheads="1"/>
          </p:cNvSpPr>
          <p:nvPr/>
        </p:nvSpPr>
        <p:spPr bwMode="auto">
          <a:xfrm>
            <a:off x="775860" y="1359325"/>
            <a:ext cx="1108900" cy="355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err="1">
                <a:solidFill>
                  <a:prstClr val="black"/>
                </a:solidFill>
                <a:latin typeface="微软雅黑" panose="020B0503020204020204" pitchFamily="34" charset="-122"/>
                <a:ea typeface="微软雅黑" panose="020B0503020204020204" pitchFamily="34" charset="-122"/>
              </a:rPr>
              <a:t>iBGP</a:t>
            </a:r>
            <a:r>
              <a:rPr lang="en-US" altLang="zh-CN" sz="1600" b="1" dirty="0">
                <a:solidFill>
                  <a:prstClr val="black"/>
                </a:solidFill>
                <a:latin typeface="微软雅黑" panose="020B0503020204020204" pitchFamily="34" charset="-122"/>
                <a:ea typeface="微软雅黑" panose="020B0503020204020204" pitchFamily="34" charset="-122"/>
              </a:rPr>
              <a:t> </a:t>
            </a:r>
            <a:r>
              <a:rPr lang="zh-CN" altLang="en-US" sz="1600" b="1" dirty="0">
                <a:solidFill>
                  <a:prstClr val="black"/>
                </a:solidFill>
                <a:latin typeface="微软雅黑" panose="020B0503020204020204" pitchFamily="34" charset="-122"/>
                <a:ea typeface="微软雅黑" panose="020B0503020204020204" pitchFamily="34" charset="-122"/>
              </a:rPr>
              <a:t>连接</a:t>
            </a:r>
          </a:p>
        </p:txBody>
      </p:sp>
      <p:cxnSp>
        <p:nvCxnSpPr>
          <p:cNvPr id="386" name="直接箭头连接符 339"/>
          <p:cNvCxnSpPr>
            <a:cxnSpLocks noChangeShapeType="1"/>
          </p:cNvCxnSpPr>
          <p:nvPr/>
        </p:nvCxnSpPr>
        <p:spPr bwMode="auto">
          <a:xfrm>
            <a:off x="1443462" y="1672934"/>
            <a:ext cx="139340" cy="605532"/>
          </a:xfrm>
          <a:prstGeom prst="straightConnector1">
            <a:avLst/>
          </a:prstGeom>
          <a:noFill/>
          <a:ln w="9525" algn="ctr">
            <a:solidFill>
              <a:schemeClr val="tx1"/>
            </a:solidFill>
            <a:round/>
            <a:tailEnd type="triangle" w="sm" len="lg"/>
          </a:ln>
          <a:extLst>
            <a:ext uri="{909E8E84-426E-40DD-AFC4-6F175D3DCCD1}">
              <a14:hiddenFill xmlns:a14="http://schemas.microsoft.com/office/drawing/2010/main">
                <a:noFill/>
              </a14:hiddenFill>
            </a:ext>
          </a:extLst>
        </p:spPr>
      </p:cxnSp>
      <p:pic>
        <p:nvPicPr>
          <p:cNvPr id="387"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0430" y="1801380"/>
            <a:ext cx="286334" cy="173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88"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7022" y="2483646"/>
            <a:ext cx="286334" cy="173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89"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6809" y="1803048"/>
            <a:ext cx="286334" cy="171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90"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8533" y="2580398"/>
            <a:ext cx="286334" cy="171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nvGrpSpPr>
          <p:cNvPr id="11" name="组合 10"/>
          <p:cNvGrpSpPr/>
          <p:nvPr/>
        </p:nvGrpSpPr>
        <p:grpSpPr>
          <a:xfrm>
            <a:off x="7199673" y="2544678"/>
            <a:ext cx="1223891" cy="519766"/>
            <a:chOff x="7199673" y="2544678"/>
            <a:chExt cx="1223891" cy="519766"/>
          </a:xfrm>
        </p:grpSpPr>
        <p:sp>
          <p:nvSpPr>
            <p:cNvPr id="426" name="AutoShape 229"/>
            <p:cNvSpPr>
              <a:spLocks noChangeAspect="1" noChangeArrowheads="1" noTextEdit="1"/>
            </p:cNvSpPr>
            <p:nvPr/>
          </p:nvSpPr>
          <p:spPr bwMode="auto">
            <a:xfrm>
              <a:off x="7199673" y="2544678"/>
              <a:ext cx="485152" cy="374983"/>
            </a:xfrm>
            <a:prstGeom prst="rect">
              <a:avLst/>
            </a:prstGeom>
            <a:noFill/>
            <a:ln>
              <a:noFill/>
            </a:ln>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27" name="Oval 231"/>
            <p:cNvSpPr>
              <a:spLocks noChangeArrowheads="1"/>
            </p:cNvSpPr>
            <p:nvPr/>
          </p:nvSpPr>
          <p:spPr bwMode="auto">
            <a:xfrm>
              <a:off x="7365705" y="2549127"/>
              <a:ext cx="208807" cy="151264"/>
            </a:xfrm>
            <a:prstGeom prst="ellipse">
              <a:avLst/>
            </a:prstGeom>
            <a:solidFill>
              <a:schemeClr val="bg1"/>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28" name="Oval 232"/>
            <p:cNvSpPr>
              <a:spLocks noChangeArrowheads="1"/>
            </p:cNvSpPr>
            <p:nvPr/>
          </p:nvSpPr>
          <p:spPr bwMode="auto">
            <a:xfrm>
              <a:off x="7250890" y="2588532"/>
              <a:ext cx="159841" cy="151900"/>
            </a:xfrm>
            <a:prstGeom prst="ellipse">
              <a:avLst/>
            </a:prstGeom>
            <a:solidFill>
              <a:schemeClr val="bg1"/>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29" name="Oval 233"/>
            <p:cNvSpPr>
              <a:spLocks noChangeArrowheads="1"/>
            </p:cNvSpPr>
            <p:nvPr/>
          </p:nvSpPr>
          <p:spPr bwMode="auto">
            <a:xfrm>
              <a:off x="7201924" y="2680053"/>
              <a:ext cx="108062" cy="123299"/>
            </a:xfrm>
            <a:prstGeom prst="ellipse">
              <a:avLst/>
            </a:prstGeom>
            <a:solidFill>
              <a:schemeClr val="bg1"/>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30" name="Oval 234"/>
            <p:cNvSpPr>
              <a:spLocks noChangeArrowheads="1"/>
            </p:cNvSpPr>
            <p:nvPr/>
          </p:nvSpPr>
          <p:spPr bwMode="auto">
            <a:xfrm>
              <a:off x="7234568" y="2734076"/>
              <a:ext cx="162655" cy="134104"/>
            </a:xfrm>
            <a:prstGeom prst="ellipse">
              <a:avLst/>
            </a:prstGeom>
            <a:solidFill>
              <a:schemeClr val="bg1"/>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31" name="Oval 235"/>
            <p:cNvSpPr>
              <a:spLocks noChangeArrowheads="1"/>
            </p:cNvSpPr>
            <p:nvPr/>
          </p:nvSpPr>
          <p:spPr bwMode="auto">
            <a:xfrm>
              <a:off x="7349383" y="2756321"/>
              <a:ext cx="242576" cy="158891"/>
            </a:xfrm>
            <a:prstGeom prst="ellipse">
              <a:avLst/>
            </a:prstGeom>
            <a:solidFill>
              <a:schemeClr val="bg1"/>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32" name="Oval 236"/>
            <p:cNvSpPr>
              <a:spLocks noChangeArrowheads="1"/>
            </p:cNvSpPr>
            <p:nvPr/>
          </p:nvSpPr>
          <p:spPr bwMode="auto">
            <a:xfrm>
              <a:off x="7503597" y="2592981"/>
              <a:ext cx="155902" cy="119486"/>
            </a:xfrm>
            <a:prstGeom prst="ellipse">
              <a:avLst/>
            </a:prstGeom>
            <a:solidFill>
              <a:schemeClr val="bg1"/>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33" name="Oval 237"/>
            <p:cNvSpPr>
              <a:spLocks noChangeArrowheads="1"/>
            </p:cNvSpPr>
            <p:nvPr/>
          </p:nvSpPr>
          <p:spPr bwMode="auto">
            <a:xfrm>
              <a:off x="7527235" y="2669884"/>
              <a:ext cx="154213" cy="118851"/>
            </a:xfrm>
            <a:prstGeom prst="ellipse">
              <a:avLst/>
            </a:prstGeom>
            <a:solidFill>
              <a:schemeClr val="bg1"/>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34" name="Oval 238"/>
            <p:cNvSpPr>
              <a:spLocks noChangeArrowheads="1"/>
            </p:cNvSpPr>
            <p:nvPr/>
          </p:nvSpPr>
          <p:spPr bwMode="auto">
            <a:xfrm>
              <a:off x="7513164" y="2694671"/>
              <a:ext cx="153087" cy="195754"/>
            </a:xfrm>
            <a:prstGeom prst="ellipse">
              <a:avLst/>
            </a:prstGeom>
            <a:solidFill>
              <a:schemeClr val="bg1"/>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35" name="Oval 239"/>
            <p:cNvSpPr>
              <a:spLocks noChangeArrowheads="1"/>
            </p:cNvSpPr>
            <p:nvPr/>
          </p:nvSpPr>
          <p:spPr bwMode="auto">
            <a:xfrm>
              <a:off x="7289162" y="2635564"/>
              <a:ext cx="310677" cy="195754"/>
            </a:xfrm>
            <a:prstGeom prst="ellipse">
              <a:avLst/>
            </a:prstGeom>
            <a:solidFill>
              <a:schemeClr val="bg1"/>
            </a:solid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grpSp>
          <p:nvGrpSpPr>
            <p:cNvPr id="436" name="Group 257"/>
            <p:cNvGrpSpPr/>
            <p:nvPr/>
          </p:nvGrpSpPr>
          <p:grpSpPr bwMode="auto">
            <a:xfrm>
              <a:off x="7200799" y="2545949"/>
              <a:ext cx="481775" cy="369898"/>
              <a:chOff x="3063" y="302"/>
              <a:chExt cx="856" cy="582"/>
            </a:xfrm>
            <a:solidFill>
              <a:schemeClr val="bg1"/>
            </a:solidFill>
          </p:grpSpPr>
          <p:sp>
            <p:nvSpPr>
              <p:cNvPr id="437" name="Freeform 241"/>
              <p:cNvSpPr/>
              <p:nvPr/>
            </p:nvSpPr>
            <p:spPr bwMode="auto">
              <a:xfrm>
                <a:off x="3364" y="302"/>
                <a:ext cx="353" cy="123"/>
              </a:xfrm>
              <a:custGeom>
                <a:avLst/>
                <a:gdLst>
                  <a:gd name="T0" fmla="*/ 2147483647 w 171"/>
                  <a:gd name="T1" fmla="*/ 2147483647 h 53"/>
                  <a:gd name="T2" fmla="*/ 1516289415 w 171"/>
                  <a:gd name="T3" fmla="*/ 247646291 h 53"/>
                  <a:gd name="T4" fmla="*/ 0 w 171"/>
                  <a:gd name="T5" fmla="*/ 2147483647 h 53"/>
                  <a:gd name="T6" fmla="*/ 1516289415 w 171"/>
                  <a:gd name="T7" fmla="*/ 2147483647 h 53"/>
                  <a:gd name="T8" fmla="*/ 2147483647 w 171"/>
                  <a:gd name="T9" fmla="*/ 2147483647 h 53"/>
                  <a:gd name="T10" fmla="*/ 0 60000 65536"/>
                  <a:gd name="T11" fmla="*/ 0 60000 65536"/>
                  <a:gd name="T12" fmla="*/ 0 60000 65536"/>
                  <a:gd name="T13" fmla="*/ 0 60000 65536"/>
                  <a:gd name="T14" fmla="*/ 0 60000 65536"/>
                  <a:gd name="T15" fmla="*/ 0 w 171"/>
                  <a:gd name="T16" fmla="*/ 0 h 53"/>
                  <a:gd name="T17" fmla="*/ 171 w 171"/>
                  <a:gd name="T18" fmla="*/ 53 h 53"/>
                </a:gdLst>
                <a:ahLst/>
                <a:cxnLst>
                  <a:cxn ang="T10">
                    <a:pos x="T0" y="T1"/>
                  </a:cxn>
                  <a:cxn ang="T11">
                    <a:pos x="T2" y="T3"/>
                  </a:cxn>
                  <a:cxn ang="T12">
                    <a:pos x="T4" y="T5"/>
                  </a:cxn>
                  <a:cxn ang="T13">
                    <a:pos x="T6" y="T7"/>
                  </a:cxn>
                  <a:cxn ang="T14">
                    <a:pos x="T8" y="T9"/>
                  </a:cxn>
                </a:cxnLst>
                <a:rect l="T15" t="T16" r="T17" b="T18"/>
                <a:pathLst>
                  <a:path w="171" h="53">
                    <a:moveTo>
                      <a:pt x="171" y="33"/>
                    </a:moveTo>
                    <a:cubicBezTo>
                      <a:pt x="157" y="13"/>
                      <a:pt x="124" y="1"/>
                      <a:pt x="87" y="1"/>
                    </a:cubicBezTo>
                    <a:cubicBezTo>
                      <a:pt x="47" y="0"/>
                      <a:pt x="13" y="15"/>
                      <a:pt x="0" y="36"/>
                    </a:cubicBezTo>
                    <a:lnTo>
                      <a:pt x="87" y="53"/>
                    </a:lnTo>
                    <a:lnTo>
                      <a:pt x="171"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38" name="Arc 242"/>
              <p:cNvSpPr/>
              <p:nvPr/>
            </p:nvSpPr>
            <p:spPr bwMode="auto">
              <a:xfrm>
                <a:off x="3368" y="307"/>
                <a:ext cx="347" cy="118"/>
              </a:xfrm>
              <a:custGeom>
                <a:avLst/>
                <a:gdLst>
                  <a:gd name="T0" fmla="*/ 0 w 40450"/>
                  <a:gd name="T1" fmla="*/ 0 h 21600"/>
                  <a:gd name="T2" fmla="*/ 0 w 40450"/>
                  <a:gd name="T3" fmla="*/ 0 h 21600"/>
                  <a:gd name="T4" fmla="*/ 0 w 40450"/>
                  <a:gd name="T5" fmla="*/ 0 h 21600"/>
                  <a:gd name="T6" fmla="*/ 0 60000 65536"/>
                  <a:gd name="T7" fmla="*/ 0 60000 65536"/>
                  <a:gd name="T8" fmla="*/ 0 60000 65536"/>
                  <a:gd name="T9" fmla="*/ 0 w 40450"/>
                  <a:gd name="T10" fmla="*/ 0 h 21600"/>
                  <a:gd name="T11" fmla="*/ 40450 w 40450"/>
                  <a:gd name="T12" fmla="*/ 21600 h 21600"/>
                </a:gdLst>
                <a:ahLst/>
                <a:cxnLst>
                  <a:cxn ang="T6">
                    <a:pos x="T0" y="T1"/>
                  </a:cxn>
                  <a:cxn ang="T7">
                    <a:pos x="T2" y="T3"/>
                  </a:cxn>
                  <a:cxn ang="T8">
                    <a:pos x="T4" y="T5"/>
                  </a:cxn>
                </a:cxnLst>
                <a:rect l="T9" t="T10" r="T11" b="T12"/>
                <a:pathLst>
                  <a:path w="40450" h="21600" fill="none" extrusionOk="0">
                    <a:moveTo>
                      <a:pt x="-1" y="14640"/>
                    </a:moveTo>
                    <a:cubicBezTo>
                      <a:pt x="2979" y="5886"/>
                      <a:pt x="11200" y="-1"/>
                      <a:pt x="20448" y="0"/>
                    </a:cubicBezTo>
                    <a:cubicBezTo>
                      <a:pt x="29229" y="0"/>
                      <a:pt x="37136" y="5316"/>
                      <a:pt x="40450" y="13447"/>
                    </a:cubicBezTo>
                  </a:path>
                  <a:path w="40450" h="21600" stroke="0" extrusionOk="0">
                    <a:moveTo>
                      <a:pt x="-1" y="14640"/>
                    </a:moveTo>
                    <a:cubicBezTo>
                      <a:pt x="2979" y="5886"/>
                      <a:pt x="11200" y="-1"/>
                      <a:pt x="20448" y="0"/>
                    </a:cubicBezTo>
                    <a:cubicBezTo>
                      <a:pt x="29229" y="0"/>
                      <a:pt x="37136" y="5316"/>
                      <a:pt x="40450" y="13447"/>
                    </a:cubicBezTo>
                    <a:lnTo>
                      <a:pt x="20448" y="21600"/>
                    </a:lnTo>
                    <a:close/>
                  </a:path>
                </a:pathLst>
              </a:custGeom>
              <a:grpFill/>
              <a:ln w="6350">
                <a:solidFill>
                  <a:srgbClr val="805D00"/>
                </a:solidFill>
                <a:round/>
              </a:ln>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39" name="Freeform 243"/>
              <p:cNvSpPr/>
              <p:nvPr/>
            </p:nvSpPr>
            <p:spPr bwMode="auto">
              <a:xfrm>
                <a:off x="3150" y="367"/>
                <a:ext cx="220" cy="146"/>
              </a:xfrm>
              <a:custGeom>
                <a:avLst/>
                <a:gdLst>
                  <a:gd name="T0" fmla="*/ 1693384537 w 107"/>
                  <a:gd name="T1" fmla="*/ 1713152276 h 63"/>
                  <a:gd name="T2" fmla="*/ 1109914767 w 107"/>
                  <a:gd name="T3" fmla="*/ 0 h 63"/>
                  <a:gd name="T4" fmla="*/ 14279267 w 107"/>
                  <a:gd name="T5" fmla="*/ 2147483647 h 63"/>
                  <a:gd name="T6" fmla="*/ 29359234 w 107"/>
                  <a:gd name="T7" fmla="*/ 2147483647 h 63"/>
                  <a:gd name="T8" fmla="*/ 1109914767 w 107"/>
                  <a:gd name="T9" fmla="*/ 2147483647 h 63"/>
                  <a:gd name="T10" fmla="*/ 1693384537 w 107"/>
                  <a:gd name="T11" fmla="*/ 1713152276 h 63"/>
                  <a:gd name="T12" fmla="*/ 0 60000 65536"/>
                  <a:gd name="T13" fmla="*/ 0 60000 65536"/>
                  <a:gd name="T14" fmla="*/ 0 60000 65536"/>
                  <a:gd name="T15" fmla="*/ 0 60000 65536"/>
                  <a:gd name="T16" fmla="*/ 0 60000 65536"/>
                  <a:gd name="T17" fmla="*/ 0 60000 65536"/>
                  <a:gd name="T18" fmla="*/ 0 w 107"/>
                  <a:gd name="T19" fmla="*/ 0 h 63"/>
                  <a:gd name="T20" fmla="*/ 107 w 107"/>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107" h="63">
                    <a:moveTo>
                      <a:pt x="107" y="7"/>
                    </a:moveTo>
                    <a:cubicBezTo>
                      <a:pt x="96" y="2"/>
                      <a:pt x="83" y="0"/>
                      <a:pt x="70" y="0"/>
                    </a:cubicBezTo>
                    <a:cubicBezTo>
                      <a:pt x="32" y="0"/>
                      <a:pt x="1" y="23"/>
                      <a:pt x="1" y="52"/>
                    </a:cubicBezTo>
                    <a:cubicBezTo>
                      <a:pt x="0" y="55"/>
                      <a:pt x="1" y="59"/>
                      <a:pt x="2" y="63"/>
                    </a:cubicBezTo>
                    <a:lnTo>
                      <a:pt x="70" y="52"/>
                    </a:lnTo>
                    <a:lnTo>
                      <a:pt x="107"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40" name="Arc 244"/>
              <p:cNvSpPr/>
              <p:nvPr/>
            </p:nvSpPr>
            <p:spPr bwMode="auto">
              <a:xfrm>
                <a:off x="3154" y="369"/>
                <a:ext cx="215" cy="143"/>
              </a:xfrm>
              <a:custGeom>
                <a:avLst/>
                <a:gdLst>
                  <a:gd name="T0" fmla="*/ 0 w 32964"/>
                  <a:gd name="T1" fmla="*/ 0 h 26102"/>
                  <a:gd name="T2" fmla="*/ 0 w 32964"/>
                  <a:gd name="T3" fmla="*/ 0 h 26102"/>
                  <a:gd name="T4" fmla="*/ 0 w 32964"/>
                  <a:gd name="T5" fmla="*/ 0 h 26102"/>
                  <a:gd name="T6" fmla="*/ 0 60000 65536"/>
                  <a:gd name="T7" fmla="*/ 0 60000 65536"/>
                  <a:gd name="T8" fmla="*/ 0 60000 65536"/>
                  <a:gd name="T9" fmla="*/ 0 w 32964"/>
                  <a:gd name="T10" fmla="*/ 0 h 26102"/>
                  <a:gd name="T11" fmla="*/ 32964 w 32964"/>
                  <a:gd name="T12" fmla="*/ 26102 h 26102"/>
                </a:gdLst>
                <a:ahLst/>
                <a:cxnLst>
                  <a:cxn ang="T6">
                    <a:pos x="T0" y="T1"/>
                  </a:cxn>
                  <a:cxn ang="T7">
                    <a:pos x="T2" y="T3"/>
                  </a:cxn>
                  <a:cxn ang="T8">
                    <a:pos x="T4" y="T5"/>
                  </a:cxn>
                </a:cxnLst>
                <a:rect l="T9" t="T10" r="T11" b="T12"/>
                <a:pathLst>
                  <a:path w="32964" h="26102" fill="none" extrusionOk="0">
                    <a:moveTo>
                      <a:pt x="474" y="26101"/>
                    </a:moveTo>
                    <a:cubicBezTo>
                      <a:pt x="158" y="24622"/>
                      <a:pt x="0" y="23113"/>
                      <a:pt x="0" y="21600"/>
                    </a:cubicBezTo>
                    <a:cubicBezTo>
                      <a:pt x="0" y="9670"/>
                      <a:pt x="9670" y="0"/>
                      <a:pt x="21600" y="0"/>
                    </a:cubicBezTo>
                    <a:cubicBezTo>
                      <a:pt x="25614" y="-1"/>
                      <a:pt x="29549" y="1118"/>
                      <a:pt x="32963" y="3231"/>
                    </a:cubicBezTo>
                  </a:path>
                  <a:path w="32964" h="26102" stroke="0" extrusionOk="0">
                    <a:moveTo>
                      <a:pt x="474" y="26101"/>
                    </a:moveTo>
                    <a:cubicBezTo>
                      <a:pt x="158" y="24622"/>
                      <a:pt x="0" y="23113"/>
                      <a:pt x="0" y="21600"/>
                    </a:cubicBezTo>
                    <a:cubicBezTo>
                      <a:pt x="0" y="9670"/>
                      <a:pt x="9670" y="0"/>
                      <a:pt x="21600" y="0"/>
                    </a:cubicBezTo>
                    <a:cubicBezTo>
                      <a:pt x="25614" y="-1"/>
                      <a:pt x="29549" y="1118"/>
                      <a:pt x="32963" y="3231"/>
                    </a:cubicBezTo>
                    <a:lnTo>
                      <a:pt x="21600" y="21600"/>
                    </a:lnTo>
                    <a:close/>
                  </a:path>
                </a:pathLst>
              </a:custGeom>
              <a:grpFill/>
              <a:ln w="6350">
                <a:solidFill>
                  <a:srgbClr val="805D00"/>
                </a:solidFill>
                <a:round/>
              </a:ln>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41" name="Freeform 245"/>
              <p:cNvSpPr/>
              <p:nvPr/>
            </p:nvSpPr>
            <p:spPr bwMode="auto">
              <a:xfrm>
                <a:off x="3121" y="696"/>
                <a:ext cx="220" cy="115"/>
              </a:xfrm>
              <a:custGeom>
                <a:avLst/>
                <a:gdLst>
                  <a:gd name="T0" fmla="*/ 0 w 107"/>
                  <a:gd name="T1" fmla="*/ 0 h 50"/>
                  <a:gd name="T2" fmla="*/ 0 w 107"/>
                  <a:gd name="T3" fmla="*/ 476470799 h 50"/>
                  <a:gd name="T4" fmla="*/ 1139293797 w 107"/>
                  <a:gd name="T5" fmla="*/ 2147483647 h 50"/>
                  <a:gd name="T6" fmla="*/ 1693384537 w 107"/>
                  <a:gd name="T7" fmla="*/ 2147483647 h 50"/>
                  <a:gd name="T8" fmla="*/ 1139293797 w 107"/>
                  <a:gd name="T9" fmla="*/ 635978878 h 50"/>
                  <a:gd name="T10" fmla="*/ 0 w 107"/>
                  <a:gd name="T11" fmla="*/ 0 h 50"/>
                  <a:gd name="T12" fmla="*/ 0 60000 65536"/>
                  <a:gd name="T13" fmla="*/ 0 60000 65536"/>
                  <a:gd name="T14" fmla="*/ 0 60000 65536"/>
                  <a:gd name="T15" fmla="*/ 0 60000 65536"/>
                  <a:gd name="T16" fmla="*/ 0 60000 65536"/>
                  <a:gd name="T17" fmla="*/ 0 60000 65536"/>
                  <a:gd name="T18" fmla="*/ 0 w 107"/>
                  <a:gd name="T19" fmla="*/ 0 h 50"/>
                  <a:gd name="T20" fmla="*/ 107 w 107"/>
                  <a:gd name="T21" fmla="*/ 50 h 50"/>
                </a:gdLst>
                <a:ahLst/>
                <a:cxnLst>
                  <a:cxn ang="T12">
                    <a:pos x="T0" y="T1"/>
                  </a:cxn>
                  <a:cxn ang="T13">
                    <a:pos x="T2" y="T3"/>
                  </a:cxn>
                  <a:cxn ang="T14">
                    <a:pos x="T4" y="T5"/>
                  </a:cxn>
                  <a:cxn ang="T15">
                    <a:pos x="T6" y="T7"/>
                  </a:cxn>
                  <a:cxn ang="T16">
                    <a:pos x="T8" y="T9"/>
                  </a:cxn>
                  <a:cxn ang="T17">
                    <a:pos x="T10" y="T11"/>
                  </a:cxn>
                </a:cxnLst>
                <a:rect l="T18" t="T19" r="T20" b="T21"/>
                <a:pathLst>
                  <a:path w="107" h="50">
                    <a:moveTo>
                      <a:pt x="0" y="0"/>
                    </a:moveTo>
                    <a:cubicBezTo>
                      <a:pt x="0" y="1"/>
                      <a:pt x="0" y="2"/>
                      <a:pt x="0" y="2"/>
                    </a:cubicBezTo>
                    <a:cubicBezTo>
                      <a:pt x="0" y="28"/>
                      <a:pt x="32" y="50"/>
                      <a:pt x="72" y="50"/>
                    </a:cubicBezTo>
                    <a:cubicBezTo>
                      <a:pt x="84" y="49"/>
                      <a:pt x="96" y="47"/>
                      <a:pt x="107" y="44"/>
                    </a:cubicBezTo>
                    <a:lnTo>
                      <a:pt x="72" y="3"/>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42" name="Arc 246"/>
              <p:cNvSpPr/>
              <p:nvPr/>
            </p:nvSpPr>
            <p:spPr bwMode="auto">
              <a:xfrm>
                <a:off x="3123" y="698"/>
                <a:ext cx="217" cy="111"/>
              </a:xfrm>
              <a:custGeom>
                <a:avLst/>
                <a:gdLst>
                  <a:gd name="T0" fmla="*/ 0 w 32042"/>
                  <a:gd name="T1" fmla="*/ 0 h 22613"/>
                  <a:gd name="T2" fmla="*/ 0 w 32042"/>
                  <a:gd name="T3" fmla="*/ 0 h 22613"/>
                  <a:gd name="T4" fmla="*/ 0 w 32042"/>
                  <a:gd name="T5" fmla="*/ 0 h 22613"/>
                  <a:gd name="T6" fmla="*/ 0 60000 65536"/>
                  <a:gd name="T7" fmla="*/ 0 60000 65536"/>
                  <a:gd name="T8" fmla="*/ 0 60000 65536"/>
                  <a:gd name="T9" fmla="*/ 0 w 32042"/>
                  <a:gd name="T10" fmla="*/ 0 h 22613"/>
                  <a:gd name="T11" fmla="*/ 32042 w 32042"/>
                  <a:gd name="T12" fmla="*/ 22613 h 22613"/>
                </a:gdLst>
                <a:ahLst/>
                <a:cxnLst>
                  <a:cxn ang="T6">
                    <a:pos x="T0" y="T1"/>
                  </a:cxn>
                  <a:cxn ang="T7">
                    <a:pos x="T2" y="T3"/>
                  </a:cxn>
                  <a:cxn ang="T8">
                    <a:pos x="T4" y="T5"/>
                  </a:cxn>
                </a:cxnLst>
                <a:rect l="T9" t="T10" r="T11" b="T12"/>
                <a:pathLst>
                  <a:path w="32042" h="22613" fill="none" extrusionOk="0">
                    <a:moveTo>
                      <a:pt x="32042" y="19921"/>
                    </a:moveTo>
                    <a:cubicBezTo>
                      <a:pt x="28844" y="21686"/>
                      <a:pt x="25252" y="22612"/>
                      <a:pt x="21600" y="22613"/>
                    </a:cubicBezTo>
                    <a:cubicBezTo>
                      <a:pt x="9670" y="22613"/>
                      <a:pt x="0" y="12942"/>
                      <a:pt x="0" y="1013"/>
                    </a:cubicBezTo>
                    <a:cubicBezTo>
                      <a:pt x="-1" y="675"/>
                      <a:pt x="7" y="337"/>
                      <a:pt x="23" y="-1"/>
                    </a:cubicBezTo>
                  </a:path>
                  <a:path w="32042" h="22613" stroke="0" extrusionOk="0">
                    <a:moveTo>
                      <a:pt x="32042" y="19921"/>
                    </a:moveTo>
                    <a:cubicBezTo>
                      <a:pt x="28844" y="21686"/>
                      <a:pt x="25252" y="22612"/>
                      <a:pt x="21600" y="22613"/>
                    </a:cubicBezTo>
                    <a:cubicBezTo>
                      <a:pt x="9670" y="22613"/>
                      <a:pt x="0" y="12942"/>
                      <a:pt x="0" y="1013"/>
                    </a:cubicBezTo>
                    <a:cubicBezTo>
                      <a:pt x="-1" y="675"/>
                      <a:pt x="7" y="337"/>
                      <a:pt x="23" y="-1"/>
                    </a:cubicBezTo>
                    <a:lnTo>
                      <a:pt x="21600" y="1013"/>
                    </a:lnTo>
                    <a:close/>
                  </a:path>
                </a:pathLst>
              </a:custGeom>
              <a:grpFill/>
              <a:ln w="6350">
                <a:solidFill>
                  <a:srgbClr val="805D00"/>
                </a:solidFill>
                <a:round/>
              </a:ln>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43" name="Freeform 247"/>
              <p:cNvSpPr/>
              <p:nvPr/>
            </p:nvSpPr>
            <p:spPr bwMode="auto">
              <a:xfrm>
                <a:off x="3713" y="372"/>
                <a:ext cx="167" cy="141"/>
              </a:xfrm>
              <a:custGeom>
                <a:avLst/>
                <a:gdLst>
                  <a:gd name="T0" fmla="*/ 1211487246 w 81"/>
                  <a:gd name="T1" fmla="*/ 2147483647 h 61"/>
                  <a:gd name="T2" fmla="*/ 1365605509 w 81"/>
                  <a:gd name="T3" fmla="*/ 2147483647 h 61"/>
                  <a:gd name="T4" fmla="*/ 239314720 w 81"/>
                  <a:gd name="T5" fmla="*/ 230421347 h 61"/>
                  <a:gd name="T6" fmla="*/ 0 w 81"/>
                  <a:gd name="T7" fmla="*/ 230421347 h 61"/>
                  <a:gd name="T8" fmla="*/ 239314720 w 81"/>
                  <a:gd name="T9" fmla="*/ 2147483647 h 61"/>
                  <a:gd name="T10" fmla="*/ 1211487246 w 81"/>
                  <a:gd name="T11" fmla="*/ 2147483647 h 61"/>
                  <a:gd name="T12" fmla="*/ 0 60000 65536"/>
                  <a:gd name="T13" fmla="*/ 0 60000 65536"/>
                  <a:gd name="T14" fmla="*/ 0 60000 65536"/>
                  <a:gd name="T15" fmla="*/ 0 60000 65536"/>
                  <a:gd name="T16" fmla="*/ 0 60000 65536"/>
                  <a:gd name="T17" fmla="*/ 0 60000 65536"/>
                  <a:gd name="T18" fmla="*/ 0 w 81"/>
                  <a:gd name="T19" fmla="*/ 0 h 61"/>
                  <a:gd name="T20" fmla="*/ 81 w 81"/>
                  <a:gd name="T21" fmla="*/ 61 h 61"/>
                </a:gdLst>
                <a:ahLst/>
                <a:cxnLst>
                  <a:cxn ang="T12">
                    <a:pos x="T0" y="T1"/>
                  </a:cxn>
                  <a:cxn ang="T13">
                    <a:pos x="T2" y="T3"/>
                  </a:cxn>
                  <a:cxn ang="T14">
                    <a:pos x="T4" y="T5"/>
                  </a:cxn>
                  <a:cxn ang="T15">
                    <a:pos x="T6" y="T7"/>
                  </a:cxn>
                  <a:cxn ang="T16">
                    <a:pos x="T8" y="T9"/>
                  </a:cxn>
                  <a:cxn ang="T17">
                    <a:pos x="T10" y="T11"/>
                  </a:cxn>
                </a:cxnLst>
                <a:rect l="T18" t="T19" r="T20" b="T21"/>
                <a:pathLst>
                  <a:path w="81" h="61">
                    <a:moveTo>
                      <a:pt x="72" y="61"/>
                    </a:moveTo>
                    <a:cubicBezTo>
                      <a:pt x="77" y="55"/>
                      <a:pt x="81" y="48"/>
                      <a:pt x="81" y="41"/>
                    </a:cubicBezTo>
                    <a:cubicBezTo>
                      <a:pt x="81" y="19"/>
                      <a:pt x="51" y="1"/>
                      <a:pt x="14" y="1"/>
                    </a:cubicBezTo>
                    <a:cubicBezTo>
                      <a:pt x="9" y="0"/>
                      <a:pt x="4" y="1"/>
                      <a:pt x="0" y="1"/>
                    </a:cubicBezTo>
                    <a:lnTo>
                      <a:pt x="14" y="41"/>
                    </a:lnTo>
                    <a:lnTo>
                      <a:pt x="72" y="6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44" name="Arc 248"/>
              <p:cNvSpPr/>
              <p:nvPr/>
            </p:nvSpPr>
            <p:spPr bwMode="auto">
              <a:xfrm>
                <a:off x="3714" y="376"/>
                <a:ext cx="164" cy="137"/>
              </a:xfrm>
              <a:custGeom>
                <a:avLst/>
                <a:gdLst>
                  <a:gd name="T0" fmla="*/ 0 w 25979"/>
                  <a:gd name="T1" fmla="*/ 0 h 32433"/>
                  <a:gd name="T2" fmla="*/ 0 w 25979"/>
                  <a:gd name="T3" fmla="*/ 0 h 32433"/>
                  <a:gd name="T4" fmla="*/ 0 w 25979"/>
                  <a:gd name="T5" fmla="*/ 0 h 32433"/>
                  <a:gd name="T6" fmla="*/ 0 60000 65536"/>
                  <a:gd name="T7" fmla="*/ 0 60000 65536"/>
                  <a:gd name="T8" fmla="*/ 0 60000 65536"/>
                  <a:gd name="T9" fmla="*/ 0 w 25979"/>
                  <a:gd name="T10" fmla="*/ 0 h 32433"/>
                  <a:gd name="T11" fmla="*/ 25979 w 25979"/>
                  <a:gd name="T12" fmla="*/ 32433 h 32433"/>
                </a:gdLst>
                <a:ahLst/>
                <a:cxnLst>
                  <a:cxn ang="T6">
                    <a:pos x="T0" y="T1"/>
                  </a:cxn>
                  <a:cxn ang="T7">
                    <a:pos x="T2" y="T3"/>
                  </a:cxn>
                  <a:cxn ang="T8">
                    <a:pos x="T4" y="T5"/>
                  </a:cxn>
                </a:cxnLst>
                <a:rect l="T9" t="T10" r="T11" b="T12"/>
                <a:pathLst>
                  <a:path w="25979" h="32433" fill="none" extrusionOk="0">
                    <a:moveTo>
                      <a:pt x="0" y="448"/>
                    </a:moveTo>
                    <a:cubicBezTo>
                      <a:pt x="1440" y="150"/>
                      <a:pt x="2907" y="-1"/>
                      <a:pt x="4379" y="0"/>
                    </a:cubicBezTo>
                    <a:cubicBezTo>
                      <a:pt x="16308" y="0"/>
                      <a:pt x="25979" y="9670"/>
                      <a:pt x="25979" y="21600"/>
                    </a:cubicBezTo>
                    <a:cubicBezTo>
                      <a:pt x="25979" y="25404"/>
                      <a:pt x="24974" y="29141"/>
                      <a:pt x="23066" y="32433"/>
                    </a:cubicBezTo>
                  </a:path>
                  <a:path w="25979" h="32433" stroke="0" extrusionOk="0">
                    <a:moveTo>
                      <a:pt x="0" y="448"/>
                    </a:moveTo>
                    <a:cubicBezTo>
                      <a:pt x="1440" y="150"/>
                      <a:pt x="2907" y="-1"/>
                      <a:pt x="4379" y="0"/>
                    </a:cubicBezTo>
                    <a:cubicBezTo>
                      <a:pt x="16308" y="0"/>
                      <a:pt x="25979" y="9670"/>
                      <a:pt x="25979" y="21600"/>
                    </a:cubicBezTo>
                    <a:cubicBezTo>
                      <a:pt x="25979" y="25404"/>
                      <a:pt x="24974" y="29141"/>
                      <a:pt x="23066" y="32433"/>
                    </a:cubicBezTo>
                    <a:lnTo>
                      <a:pt x="4379" y="21600"/>
                    </a:lnTo>
                    <a:close/>
                  </a:path>
                </a:pathLst>
              </a:custGeom>
              <a:grpFill/>
              <a:ln w="6350">
                <a:solidFill>
                  <a:srgbClr val="805D00"/>
                </a:solidFill>
                <a:round/>
              </a:ln>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45" name="Freeform 249"/>
              <p:cNvSpPr/>
              <p:nvPr/>
            </p:nvSpPr>
            <p:spPr bwMode="auto">
              <a:xfrm>
                <a:off x="3760" y="511"/>
                <a:ext cx="159" cy="138"/>
              </a:xfrm>
              <a:custGeom>
                <a:avLst/>
                <a:gdLst>
                  <a:gd name="T0" fmla="*/ 1082302279 w 77"/>
                  <a:gd name="T1" fmla="*/ 2147483647 h 60"/>
                  <a:gd name="T2" fmla="*/ 1344976453 w 77"/>
                  <a:gd name="T3" fmla="*/ 2147483647 h 60"/>
                  <a:gd name="T4" fmla="*/ 835832256 w 77"/>
                  <a:gd name="T5" fmla="*/ 0 h 60"/>
                  <a:gd name="T6" fmla="*/ 0 w 77"/>
                  <a:gd name="T7" fmla="*/ 2147483647 h 60"/>
                  <a:gd name="T8" fmla="*/ 1082302279 w 77"/>
                  <a:gd name="T9" fmla="*/ 2147483647 h 60"/>
                  <a:gd name="T10" fmla="*/ 0 60000 65536"/>
                  <a:gd name="T11" fmla="*/ 0 60000 65536"/>
                  <a:gd name="T12" fmla="*/ 0 60000 65536"/>
                  <a:gd name="T13" fmla="*/ 0 60000 65536"/>
                  <a:gd name="T14" fmla="*/ 0 60000 65536"/>
                  <a:gd name="T15" fmla="*/ 0 w 77"/>
                  <a:gd name="T16" fmla="*/ 0 h 60"/>
                  <a:gd name="T17" fmla="*/ 77 w 77"/>
                  <a:gd name="T18" fmla="*/ 60 h 60"/>
                </a:gdLst>
                <a:ahLst/>
                <a:cxnLst>
                  <a:cxn ang="T10">
                    <a:pos x="T0" y="T1"/>
                  </a:cxn>
                  <a:cxn ang="T11">
                    <a:pos x="T2" y="T3"/>
                  </a:cxn>
                  <a:cxn ang="T12">
                    <a:pos x="T4" y="T5"/>
                  </a:cxn>
                  <a:cxn ang="T13">
                    <a:pos x="T6" y="T7"/>
                  </a:cxn>
                  <a:cxn ang="T14">
                    <a:pos x="T8" y="T9"/>
                  </a:cxn>
                </a:cxnLst>
                <a:rect l="T15" t="T16" r="T17" b="T18"/>
                <a:pathLst>
                  <a:path w="77" h="60">
                    <a:moveTo>
                      <a:pt x="62" y="60"/>
                    </a:moveTo>
                    <a:cubicBezTo>
                      <a:pt x="71" y="53"/>
                      <a:pt x="77" y="44"/>
                      <a:pt x="77" y="35"/>
                    </a:cubicBezTo>
                    <a:cubicBezTo>
                      <a:pt x="77" y="21"/>
                      <a:pt x="66" y="9"/>
                      <a:pt x="48" y="0"/>
                    </a:cubicBezTo>
                    <a:lnTo>
                      <a:pt x="0" y="35"/>
                    </a:lnTo>
                    <a:lnTo>
                      <a:pt x="62" y="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46" name="Arc 250"/>
              <p:cNvSpPr/>
              <p:nvPr/>
            </p:nvSpPr>
            <p:spPr bwMode="auto">
              <a:xfrm>
                <a:off x="3760" y="514"/>
                <a:ext cx="157" cy="136"/>
              </a:xfrm>
              <a:custGeom>
                <a:avLst/>
                <a:gdLst>
                  <a:gd name="T0" fmla="*/ 0 w 21600"/>
                  <a:gd name="T1" fmla="*/ 0 h 29604"/>
                  <a:gd name="T2" fmla="*/ 0 w 21600"/>
                  <a:gd name="T3" fmla="*/ 0 h 29604"/>
                  <a:gd name="T4" fmla="*/ 0 w 21600"/>
                  <a:gd name="T5" fmla="*/ 0 h 29604"/>
                  <a:gd name="T6" fmla="*/ 0 60000 65536"/>
                  <a:gd name="T7" fmla="*/ 0 60000 65536"/>
                  <a:gd name="T8" fmla="*/ 0 60000 65536"/>
                  <a:gd name="T9" fmla="*/ 0 w 21600"/>
                  <a:gd name="T10" fmla="*/ 0 h 29604"/>
                  <a:gd name="T11" fmla="*/ 21600 w 21600"/>
                  <a:gd name="T12" fmla="*/ 29604 h 29604"/>
                </a:gdLst>
                <a:ahLst/>
                <a:cxnLst>
                  <a:cxn ang="T6">
                    <a:pos x="T0" y="T1"/>
                  </a:cxn>
                  <a:cxn ang="T7">
                    <a:pos x="T2" y="T3"/>
                  </a:cxn>
                  <a:cxn ang="T8">
                    <a:pos x="T4" y="T5"/>
                  </a:cxn>
                </a:cxnLst>
                <a:rect l="T9" t="T10" r="T11" b="T12"/>
                <a:pathLst>
                  <a:path w="21600" h="29604" fill="none" extrusionOk="0">
                    <a:moveTo>
                      <a:pt x="13445" y="-1"/>
                    </a:moveTo>
                    <a:cubicBezTo>
                      <a:pt x="18597" y="4097"/>
                      <a:pt x="21600" y="10321"/>
                      <a:pt x="21600" y="16905"/>
                    </a:cubicBezTo>
                    <a:cubicBezTo>
                      <a:pt x="21600" y="21467"/>
                      <a:pt x="20155" y="25913"/>
                      <a:pt x="17472" y="29603"/>
                    </a:cubicBezTo>
                  </a:path>
                  <a:path w="21600" h="29604" stroke="0" extrusionOk="0">
                    <a:moveTo>
                      <a:pt x="13445" y="-1"/>
                    </a:moveTo>
                    <a:cubicBezTo>
                      <a:pt x="18597" y="4097"/>
                      <a:pt x="21600" y="10321"/>
                      <a:pt x="21600" y="16905"/>
                    </a:cubicBezTo>
                    <a:cubicBezTo>
                      <a:pt x="21600" y="21467"/>
                      <a:pt x="20155" y="25913"/>
                      <a:pt x="17472" y="29603"/>
                    </a:cubicBezTo>
                    <a:lnTo>
                      <a:pt x="0" y="16905"/>
                    </a:lnTo>
                    <a:close/>
                  </a:path>
                </a:pathLst>
              </a:custGeom>
              <a:grpFill/>
              <a:ln w="6350">
                <a:solidFill>
                  <a:srgbClr val="805D00"/>
                </a:solidFill>
                <a:round/>
              </a:ln>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47" name="Freeform 251"/>
              <p:cNvSpPr/>
              <p:nvPr/>
            </p:nvSpPr>
            <p:spPr bwMode="auto">
              <a:xfrm>
                <a:off x="3706" y="647"/>
                <a:ext cx="188" cy="201"/>
              </a:xfrm>
              <a:custGeom>
                <a:avLst/>
                <a:gdLst>
                  <a:gd name="T0" fmla="*/ 0 w 91"/>
                  <a:gd name="T1" fmla="*/ 2147483647 h 87"/>
                  <a:gd name="T2" fmla="*/ 411749049 w 91"/>
                  <a:gd name="T3" fmla="*/ 2147483647 h 87"/>
                  <a:gd name="T4" fmla="*/ 1608817485 w 91"/>
                  <a:gd name="T5" fmla="*/ 2147483647 h 87"/>
                  <a:gd name="T6" fmla="*/ 1558612064 w 91"/>
                  <a:gd name="T7" fmla="*/ 0 h 87"/>
                  <a:gd name="T8" fmla="*/ 411749049 w 91"/>
                  <a:gd name="T9" fmla="*/ 2147483647 h 87"/>
                  <a:gd name="T10" fmla="*/ 0 w 91"/>
                  <a:gd name="T11" fmla="*/ 2147483647 h 87"/>
                  <a:gd name="T12" fmla="*/ 0 60000 65536"/>
                  <a:gd name="T13" fmla="*/ 0 60000 65536"/>
                  <a:gd name="T14" fmla="*/ 0 60000 65536"/>
                  <a:gd name="T15" fmla="*/ 0 60000 65536"/>
                  <a:gd name="T16" fmla="*/ 0 60000 65536"/>
                  <a:gd name="T17" fmla="*/ 0 60000 65536"/>
                  <a:gd name="T18" fmla="*/ 0 w 91"/>
                  <a:gd name="T19" fmla="*/ 0 h 87"/>
                  <a:gd name="T20" fmla="*/ 91 w 91"/>
                  <a:gd name="T21" fmla="*/ 87 h 87"/>
                </a:gdLst>
                <a:ahLst/>
                <a:cxnLst>
                  <a:cxn ang="T12">
                    <a:pos x="T0" y="T1"/>
                  </a:cxn>
                  <a:cxn ang="T13">
                    <a:pos x="T2" y="T3"/>
                  </a:cxn>
                  <a:cxn ang="T14">
                    <a:pos x="T4" y="T5"/>
                  </a:cxn>
                  <a:cxn ang="T15">
                    <a:pos x="T6" y="T7"/>
                  </a:cxn>
                  <a:cxn ang="T16">
                    <a:pos x="T8" y="T9"/>
                  </a:cxn>
                  <a:cxn ang="T17">
                    <a:pos x="T10" y="T11"/>
                  </a:cxn>
                </a:cxnLst>
                <a:rect l="T18" t="T19" r="T20" b="T21"/>
                <a:pathLst>
                  <a:path w="91" h="87">
                    <a:moveTo>
                      <a:pt x="0" y="83"/>
                    </a:moveTo>
                    <a:cubicBezTo>
                      <a:pt x="8" y="85"/>
                      <a:pt x="15" y="86"/>
                      <a:pt x="23" y="86"/>
                    </a:cubicBezTo>
                    <a:cubicBezTo>
                      <a:pt x="60" y="87"/>
                      <a:pt x="91" y="57"/>
                      <a:pt x="91" y="20"/>
                    </a:cubicBezTo>
                    <a:cubicBezTo>
                      <a:pt x="91" y="13"/>
                      <a:pt x="90" y="7"/>
                      <a:pt x="88" y="0"/>
                    </a:cubicBezTo>
                    <a:lnTo>
                      <a:pt x="23" y="20"/>
                    </a:lnTo>
                    <a:lnTo>
                      <a:pt x="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48" name="Arc 252"/>
              <p:cNvSpPr/>
              <p:nvPr/>
            </p:nvSpPr>
            <p:spPr bwMode="auto">
              <a:xfrm>
                <a:off x="3709" y="650"/>
                <a:ext cx="183" cy="196"/>
              </a:xfrm>
              <a:custGeom>
                <a:avLst/>
                <a:gdLst>
                  <a:gd name="T0" fmla="*/ 0 w 28618"/>
                  <a:gd name="T1" fmla="*/ 0 h 27702"/>
                  <a:gd name="T2" fmla="*/ 0 w 28618"/>
                  <a:gd name="T3" fmla="*/ 0 h 27702"/>
                  <a:gd name="T4" fmla="*/ 0 w 28618"/>
                  <a:gd name="T5" fmla="*/ 0 h 27702"/>
                  <a:gd name="T6" fmla="*/ 0 60000 65536"/>
                  <a:gd name="T7" fmla="*/ 0 60000 65536"/>
                  <a:gd name="T8" fmla="*/ 0 60000 65536"/>
                  <a:gd name="T9" fmla="*/ 0 w 28618"/>
                  <a:gd name="T10" fmla="*/ 0 h 27702"/>
                  <a:gd name="T11" fmla="*/ 28618 w 28618"/>
                  <a:gd name="T12" fmla="*/ 27702 h 27702"/>
                </a:gdLst>
                <a:ahLst/>
                <a:cxnLst>
                  <a:cxn ang="T6">
                    <a:pos x="T0" y="T1"/>
                  </a:cxn>
                  <a:cxn ang="T7">
                    <a:pos x="T2" y="T3"/>
                  </a:cxn>
                  <a:cxn ang="T8">
                    <a:pos x="T4" y="T5"/>
                  </a:cxn>
                </a:cxnLst>
                <a:rect l="T9" t="T10" r="T11" b="T12"/>
                <a:pathLst>
                  <a:path w="28618" h="27702" fill="none" extrusionOk="0">
                    <a:moveTo>
                      <a:pt x="27738" y="-1"/>
                    </a:moveTo>
                    <a:cubicBezTo>
                      <a:pt x="28321" y="1981"/>
                      <a:pt x="28618" y="4036"/>
                      <a:pt x="28618" y="6102"/>
                    </a:cubicBezTo>
                    <a:cubicBezTo>
                      <a:pt x="28618" y="18031"/>
                      <a:pt x="18947" y="27702"/>
                      <a:pt x="7018" y="27702"/>
                    </a:cubicBezTo>
                    <a:cubicBezTo>
                      <a:pt x="4629" y="27702"/>
                      <a:pt x="2258" y="27305"/>
                      <a:pt x="-1" y="26530"/>
                    </a:cubicBezTo>
                  </a:path>
                  <a:path w="28618" h="27702" stroke="0" extrusionOk="0">
                    <a:moveTo>
                      <a:pt x="27738" y="-1"/>
                    </a:moveTo>
                    <a:cubicBezTo>
                      <a:pt x="28321" y="1981"/>
                      <a:pt x="28618" y="4036"/>
                      <a:pt x="28618" y="6102"/>
                    </a:cubicBezTo>
                    <a:cubicBezTo>
                      <a:pt x="28618" y="18031"/>
                      <a:pt x="18947" y="27702"/>
                      <a:pt x="7018" y="27702"/>
                    </a:cubicBezTo>
                    <a:cubicBezTo>
                      <a:pt x="4629" y="27702"/>
                      <a:pt x="2258" y="27305"/>
                      <a:pt x="-1" y="26530"/>
                    </a:cubicBezTo>
                    <a:lnTo>
                      <a:pt x="7018" y="6102"/>
                    </a:lnTo>
                    <a:close/>
                  </a:path>
                </a:pathLst>
              </a:custGeom>
              <a:grpFill/>
              <a:ln w="6350">
                <a:solidFill>
                  <a:srgbClr val="805D00"/>
                </a:solidFill>
                <a:round/>
              </a:ln>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49" name="Freeform 253"/>
              <p:cNvSpPr/>
              <p:nvPr/>
            </p:nvSpPr>
            <p:spPr bwMode="auto">
              <a:xfrm>
                <a:off x="3063" y="511"/>
                <a:ext cx="103" cy="189"/>
              </a:xfrm>
              <a:custGeom>
                <a:avLst/>
                <a:gdLst>
                  <a:gd name="T0" fmla="*/ 780520248 w 50"/>
                  <a:gd name="T1" fmla="*/ 0 h 82"/>
                  <a:gd name="T2" fmla="*/ 14698957 w 50"/>
                  <a:gd name="T3" fmla="*/ 2147483647 h 82"/>
                  <a:gd name="T4" fmla="*/ 500253939 w 50"/>
                  <a:gd name="T5" fmla="*/ 2147483647 h 82"/>
                  <a:gd name="T6" fmla="*/ 827327125 w 50"/>
                  <a:gd name="T7" fmla="*/ 2147483647 h 82"/>
                  <a:gd name="T8" fmla="*/ 780520248 w 50"/>
                  <a:gd name="T9" fmla="*/ 0 h 82"/>
                  <a:gd name="T10" fmla="*/ 0 60000 65536"/>
                  <a:gd name="T11" fmla="*/ 0 60000 65536"/>
                  <a:gd name="T12" fmla="*/ 0 60000 65536"/>
                  <a:gd name="T13" fmla="*/ 0 60000 65536"/>
                  <a:gd name="T14" fmla="*/ 0 60000 65536"/>
                  <a:gd name="T15" fmla="*/ 0 w 50"/>
                  <a:gd name="T16" fmla="*/ 0 h 82"/>
                  <a:gd name="T17" fmla="*/ 50 w 50"/>
                  <a:gd name="T18" fmla="*/ 82 h 82"/>
                </a:gdLst>
                <a:ahLst/>
                <a:cxnLst>
                  <a:cxn ang="T10">
                    <a:pos x="T0" y="T1"/>
                  </a:cxn>
                  <a:cxn ang="T11">
                    <a:pos x="T2" y="T3"/>
                  </a:cxn>
                  <a:cxn ang="T12">
                    <a:pos x="T4" y="T5"/>
                  </a:cxn>
                  <a:cxn ang="T13">
                    <a:pos x="T6" y="T7"/>
                  </a:cxn>
                  <a:cxn ang="T14">
                    <a:pos x="T8" y="T9"/>
                  </a:cxn>
                </a:cxnLst>
                <a:rect l="T15" t="T16" r="T17" b="T18"/>
                <a:pathLst>
                  <a:path w="50" h="82">
                    <a:moveTo>
                      <a:pt x="47" y="0"/>
                    </a:moveTo>
                    <a:cubicBezTo>
                      <a:pt x="21" y="1"/>
                      <a:pt x="1" y="20"/>
                      <a:pt x="1" y="42"/>
                    </a:cubicBezTo>
                    <a:cubicBezTo>
                      <a:pt x="0" y="59"/>
                      <a:pt x="12" y="75"/>
                      <a:pt x="30" y="82"/>
                    </a:cubicBezTo>
                    <a:lnTo>
                      <a:pt x="50" y="43"/>
                    </a:lnTo>
                    <a:lnTo>
                      <a:pt x="4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50" name="Arc 254"/>
              <p:cNvSpPr/>
              <p:nvPr/>
            </p:nvSpPr>
            <p:spPr bwMode="auto">
              <a:xfrm>
                <a:off x="3067" y="514"/>
                <a:ext cx="99" cy="186"/>
              </a:xfrm>
              <a:custGeom>
                <a:avLst/>
                <a:gdLst>
                  <a:gd name="T0" fmla="*/ 0 w 21600"/>
                  <a:gd name="T1" fmla="*/ 0 h 41306"/>
                  <a:gd name="T2" fmla="*/ 0 w 21600"/>
                  <a:gd name="T3" fmla="*/ 0 h 41306"/>
                  <a:gd name="T4" fmla="*/ 0 w 21600"/>
                  <a:gd name="T5" fmla="*/ 0 h 41306"/>
                  <a:gd name="T6" fmla="*/ 0 60000 65536"/>
                  <a:gd name="T7" fmla="*/ 0 60000 65536"/>
                  <a:gd name="T8" fmla="*/ 0 60000 65536"/>
                  <a:gd name="T9" fmla="*/ 0 w 21600"/>
                  <a:gd name="T10" fmla="*/ 0 h 41306"/>
                  <a:gd name="T11" fmla="*/ 21600 w 21600"/>
                  <a:gd name="T12" fmla="*/ 41306 h 41306"/>
                </a:gdLst>
                <a:ahLst/>
                <a:cxnLst>
                  <a:cxn ang="T6">
                    <a:pos x="T0" y="T1"/>
                  </a:cxn>
                  <a:cxn ang="T7">
                    <a:pos x="T2" y="T3"/>
                  </a:cxn>
                  <a:cxn ang="T8">
                    <a:pos x="T4" y="T5"/>
                  </a:cxn>
                </a:cxnLst>
                <a:rect l="T9" t="T10" r="T11" b="T12"/>
                <a:pathLst>
                  <a:path w="21600" h="41306" fill="none" extrusionOk="0">
                    <a:moveTo>
                      <a:pt x="12839" y="41305"/>
                    </a:moveTo>
                    <a:cubicBezTo>
                      <a:pt x="5032" y="37841"/>
                      <a:pt x="0" y="30102"/>
                      <a:pt x="0" y="21562"/>
                    </a:cubicBezTo>
                    <a:cubicBezTo>
                      <a:pt x="-1" y="10127"/>
                      <a:pt x="8911" y="674"/>
                      <a:pt x="20325" y="-1"/>
                    </a:cubicBezTo>
                  </a:path>
                  <a:path w="21600" h="41306" stroke="0" extrusionOk="0">
                    <a:moveTo>
                      <a:pt x="12839" y="41305"/>
                    </a:moveTo>
                    <a:cubicBezTo>
                      <a:pt x="5032" y="37841"/>
                      <a:pt x="0" y="30102"/>
                      <a:pt x="0" y="21562"/>
                    </a:cubicBezTo>
                    <a:cubicBezTo>
                      <a:pt x="-1" y="10127"/>
                      <a:pt x="8911" y="674"/>
                      <a:pt x="20325" y="-1"/>
                    </a:cubicBezTo>
                    <a:lnTo>
                      <a:pt x="21600" y="21562"/>
                    </a:lnTo>
                    <a:close/>
                  </a:path>
                </a:pathLst>
              </a:custGeom>
              <a:grpFill/>
              <a:ln w="6350">
                <a:solidFill>
                  <a:srgbClr val="805D00"/>
                </a:solidFill>
                <a:round/>
              </a:ln>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51" name="Freeform 255"/>
              <p:cNvSpPr/>
              <p:nvPr/>
            </p:nvSpPr>
            <p:spPr bwMode="auto">
              <a:xfrm>
                <a:off x="3333" y="770"/>
                <a:ext cx="380" cy="113"/>
              </a:xfrm>
              <a:custGeom>
                <a:avLst/>
                <a:gdLst>
                  <a:gd name="T0" fmla="*/ 0 w 184"/>
                  <a:gd name="T1" fmla="*/ 2147483647 h 49"/>
                  <a:gd name="T2" fmla="*/ 1757541845 w 184"/>
                  <a:gd name="T3" fmla="*/ 2147483647 h 49"/>
                  <a:gd name="T4" fmla="*/ 2147483647 w 184"/>
                  <a:gd name="T5" fmla="*/ 2147483647 h 49"/>
                  <a:gd name="T6" fmla="*/ 1757541845 w 184"/>
                  <a:gd name="T7" fmla="*/ 0 h 49"/>
                  <a:gd name="T8" fmla="*/ 0 w 184"/>
                  <a:gd name="T9" fmla="*/ 2147483647 h 49"/>
                  <a:gd name="T10" fmla="*/ 0 60000 65536"/>
                  <a:gd name="T11" fmla="*/ 0 60000 65536"/>
                  <a:gd name="T12" fmla="*/ 0 60000 65536"/>
                  <a:gd name="T13" fmla="*/ 0 60000 65536"/>
                  <a:gd name="T14" fmla="*/ 0 60000 65536"/>
                  <a:gd name="T15" fmla="*/ 0 w 184"/>
                  <a:gd name="T16" fmla="*/ 0 h 49"/>
                  <a:gd name="T17" fmla="*/ 184 w 184"/>
                  <a:gd name="T18" fmla="*/ 49 h 49"/>
                </a:gdLst>
                <a:ahLst/>
                <a:cxnLst>
                  <a:cxn ang="T10">
                    <a:pos x="T0" y="T1"/>
                  </a:cxn>
                  <a:cxn ang="T11">
                    <a:pos x="T2" y="T3"/>
                  </a:cxn>
                  <a:cxn ang="T12">
                    <a:pos x="T4" y="T5"/>
                  </a:cxn>
                  <a:cxn ang="T13">
                    <a:pos x="T6" y="T7"/>
                  </a:cxn>
                  <a:cxn ang="T14">
                    <a:pos x="T8" y="T9"/>
                  </a:cxn>
                </a:cxnLst>
                <a:rect l="T15" t="T16" r="T17" b="T18"/>
                <a:pathLst>
                  <a:path w="184" h="49">
                    <a:moveTo>
                      <a:pt x="0" y="10"/>
                    </a:moveTo>
                    <a:cubicBezTo>
                      <a:pt x="9" y="33"/>
                      <a:pt x="51" y="49"/>
                      <a:pt x="100" y="49"/>
                    </a:cubicBezTo>
                    <a:cubicBezTo>
                      <a:pt x="134" y="49"/>
                      <a:pt x="165" y="41"/>
                      <a:pt x="184" y="28"/>
                    </a:cubicBezTo>
                    <a:lnTo>
                      <a:pt x="100" y="0"/>
                    </a:lnTo>
                    <a:lnTo>
                      <a:pt x="0"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452" name="Arc 256"/>
              <p:cNvSpPr/>
              <p:nvPr/>
            </p:nvSpPr>
            <p:spPr bwMode="auto">
              <a:xfrm>
                <a:off x="3336" y="770"/>
                <a:ext cx="377" cy="114"/>
              </a:xfrm>
              <a:custGeom>
                <a:avLst/>
                <a:gdLst>
                  <a:gd name="T0" fmla="*/ 0 w 38893"/>
                  <a:gd name="T1" fmla="*/ 0 h 21600"/>
                  <a:gd name="T2" fmla="*/ 0 w 38893"/>
                  <a:gd name="T3" fmla="*/ 0 h 21600"/>
                  <a:gd name="T4" fmla="*/ 0 w 38893"/>
                  <a:gd name="T5" fmla="*/ 0 h 21600"/>
                  <a:gd name="T6" fmla="*/ 0 60000 65536"/>
                  <a:gd name="T7" fmla="*/ 0 60000 65536"/>
                  <a:gd name="T8" fmla="*/ 0 60000 65536"/>
                  <a:gd name="T9" fmla="*/ 0 w 38893"/>
                  <a:gd name="T10" fmla="*/ 0 h 21600"/>
                  <a:gd name="T11" fmla="*/ 38893 w 38893"/>
                  <a:gd name="T12" fmla="*/ 21600 h 21600"/>
                </a:gdLst>
                <a:ahLst/>
                <a:cxnLst>
                  <a:cxn ang="T6">
                    <a:pos x="T0" y="T1"/>
                  </a:cxn>
                  <a:cxn ang="T7">
                    <a:pos x="T2" y="T3"/>
                  </a:cxn>
                  <a:cxn ang="T8">
                    <a:pos x="T4" y="T5"/>
                  </a:cxn>
                </a:cxnLst>
                <a:rect l="T9" t="T10" r="T11" b="T12"/>
                <a:pathLst>
                  <a:path w="38893" h="21600" fill="none" extrusionOk="0">
                    <a:moveTo>
                      <a:pt x="38892" y="12325"/>
                    </a:moveTo>
                    <a:cubicBezTo>
                      <a:pt x="34855" y="18135"/>
                      <a:pt x="28229" y="21599"/>
                      <a:pt x="21155" y="21600"/>
                    </a:cubicBezTo>
                    <a:cubicBezTo>
                      <a:pt x="10906" y="21600"/>
                      <a:pt x="2068" y="14397"/>
                      <a:pt x="-1" y="4360"/>
                    </a:cubicBezTo>
                  </a:path>
                  <a:path w="38893" h="21600" stroke="0" extrusionOk="0">
                    <a:moveTo>
                      <a:pt x="38892" y="12325"/>
                    </a:moveTo>
                    <a:cubicBezTo>
                      <a:pt x="34855" y="18135"/>
                      <a:pt x="28229" y="21599"/>
                      <a:pt x="21155" y="21600"/>
                    </a:cubicBezTo>
                    <a:cubicBezTo>
                      <a:pt x="10906" y="21600"/>
                      <a:pt x="2068" y="14397"/>
                      <a:pt x="-1" y="4360"/>
                    </a:cubicBezTo>
                    <a:lnTo>
                      <a:pt x="21155" y="0"/>
                    </a:lnTo>
                    <a:close/>
                  </a:path>
                </a:pathLst>
              </a:custGeom>
              <a:grpFill/>
              <a:ln w="6350">
                <a:solidFill>
                  <a:srgbClr val="805D00"/>
                </a:solidFill>
                <a:round/>
              </a:ln>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grpSp>
        <p:sp>
          <p:nvSpPr>
            <p:cNvPr id="453" name="Text Box 173"/>
            <p:cNvSpPr txBox="1">
              <a:spLocks noChangeArrowheads="1"/>
            </p:cNvSpPr>
            <p:nvPr/>
          </p:nvSpPr>
          <p:spPr bwMode="auto">
            <a:xfrm>
              <a:off x="7293022" y="2580347"/>
              <a:ext cx="316117" cy="352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X</a:t>
              </a:r>
            </a:p>
          </p:txBody>
        </p:sp>
        <p:sp>
          <p:nvSpPr>
            <p:cNvPr id="454" name="Text Box 42"/>
            <p:cNvSpPr txBox="1">
              <a:spLocks noChangeArrowheads="1"/>
            </p:cNvSpPr>
            <p:nvPr/>
          </p:nvSpPr>
          <p:spPr bwMode="auto">
            <a:xfrm>
              <a:off x="7851718" y="2712155"/>
              <a:ext cx="571846" cy="352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1" dirty="0">
                  <a:solidFill>
                    <a:prstClr val="black"/>
                  </a:solidFill>
                  <a:latin typeface="微软雅黑" panose="020B0503020204020204" pitchFamily="34" charset="-122"/>
                  <a:ea typeface="微软雅黑" panose="020B0503020204020204" pitchFamily="34" charset="-122"/>
                </a:rPr>
                <a:t>前缀</a:t>
              </a:r>
            </a:p>
          </p:txBody>
        </p:sp>
        <p:cxnSp>
          <p:nvCxnSpPr>
            <p:cNvPr id="455" name="直接箭头连接符 331"/>
            <p:cNvCxnSpPr>
              <a:cxnSpLocks noChangeShapeType="1"/>
            </p:cNvCxnSpPr>
            <p:nvPr/>
          </p:nvCxnSpPr>
          <p:spPr bwMode="auto">
            <a:xfrm flipH="1" flipV="1">
              <a:off x="7526757" y="2746845"/>
              <a:ext cx="373781" cy="94158"/>
            </a:xfrm>
            <a:prstGeom prst="straightConnector1">
              <a:avLst/>
            </a:prstGeom>
            <a:noFill/>
            <a:ln w="9525" algn="ctr">
              <a:solidFill>
                <a:schemeClr val="tx1"/>
              </a:solidFill>
              <a:round/>
              <a:tailEnd type="triangle" w="sm" len="lg"/>
            </a:ln>
            <a:extLst>
              <a:ext uri="{909E8E84-426E-40DD-AFC4-6F175D3DCCD1}">
                <a14:hiddenFill xmlns:a14="http://schemas.microsoft.com/office/drawing/2010/main">
                  <a:noFill/>
                </a14:hiddenFill>
              </a:ext>
            </a:extLst>
          </p:spPr>
        </p:cxn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5" y="622831"/>
            <a:ext cx="8053712" cy="353930"/>
          </a:xfrm>
          <a:prstGeom prst="roundRect">
            <a:avLst>
              <a:gd name="adj" fmla="val 16667"/>
            </a:avLst>
          </a:prstGeom>
          <a:solidFill>
            <a:srgbClr val="00B050"/>
          </a:solidFill>
          <a:ln>
            <a:noFill/>
          </a:ln>
          <a:effectLst/>
        </p:spPr>
        <p:txBody>
          <a:bodyPr wrap="none" anchor="ctr"/>
          <a:lstStyle/>
          <a:p>
            <a:endParaRPr lang="zh-CN" altLang="en-US">
              <a:solidFill>
                <a:prstClr val="black"/>
              </a:solidFill>
            </a:endParaRPr>
          </a:p>
        </p:txBody>
      </p:sp>
      <p:sp>
        <p:nvSpPr>
          <p:cNvPr id="3" name="Rectangle 6"/>
          <p:cNvSpPr>
            <a:spLocks noChangeArrowheads="1"/>
          </p:cNvSpPr>
          <p:nvPr/>
        </p:nvSpPr>
        <p:spPr bwMode="auto">
          <a:xfrm>
            <a:off x="1941968" y="589620"/>
            <a:ext cx="52600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000" b="1" dirty="0">
                <a:solidFill>
                  <a:prstClr val="white"/>
                </a:solidFill>
                <a:latin typeface="微软雅黑" panose="020B0503020204020204" pitchFamily="34" charset="-122"/>
                <a:ea typeface="微软雅黑" panose="020B0503020204020204" pitchFamily="34" charset="-122"/>
              </a:rPr>
              <a:t>IGP</a:t>
            </a:r>
            <a:r>
              <a:rPr lang="zh-CN" altLang="en-US" sz="2000" b="1" dirty="0">
                <a:solidFill>
                  <a:prstClr val="white"/>
                </a:solidFill>
                <a:latin typeface="微软雅黑" panose="020B0503020204020204" pitchFamily="34" charset="-122"/>
                <a:ea typeface="微软雅黑" panose="020B0503020204020204" pitchFamily="34" charset="-122"/>
              </a:rPr>
              <a:t>、</a:t>
            </a:r>
            <a:r>
              <a:rPr lang="en-US" altLang="zh-CN" sz="2000" b="1" dirty="0" err="1">
                <a:solidFill>
                  <a:prstClr val="white"/>
                </a:solidFill>
                <a:latin typeface="微软雅黑" panose="020B0503020204020204" pitchFamily="34" charset="-122"/>
                <a:ea typeface="微软雅黑" panose="020B0503020204020204" pitchFamily="34" charset="-122"/>
              </a:rPr>
              <a:t>iBGP</a:t>
            </a:r>
            <a:r>
              <a:rPr lang="en-US" altLang="zh-CN" sz="2000" b="1" dirty="0">
                <a:solidFill>
                  <a:prstClr val="white"/>
                </a:solidFill>
                <a:latin typeface="微软雅黑" panose="020B0503020204020204" pitchFamily="34" charset="-122"/>
                <a:ea typeface="微软雅黑" panose="020B0503020204020204" pitchFamily="34" charset="-122"/>
              </a:rPr>
              <a:t> </a:t>
            </a:r>
            <a:r>
              <a:rPr lang="zh-CN" altLang="en-US" sz="2000" b="1" dirty="0">
                <a:solidFill>
                  <a:prstClr val="white"/>
                </a:solidFill>
                <a:latin typeface="微软雅黑" panose="020B0503020204020204" pitchFamily="34" charset="-122"/>
                <a:ea typeface="微软雅黑" panose="020B0503020204020204" pitchFamily="34" charset="-122"/>
              </a:rPr>
              <a:t>和 </a:t>
            </a:r>
            <a:r>
              <a:rPr lang="en-US" altLang="zh-CN" sz="2000" b="1" dirty="0" err="1">
                <a:solidFill>
                  <a:prstClr val="white"/>
                </a:solidFill>
                <a:latin typeface="微软雅黑" panose="020B0503020204020204" pitchFamily="34" charset="-122"/>
                <a:ea typeface="微软雅黑" panose="020B0503020204020204" pitchFamily="34" charset="-122"/>
              </a:rPr>
              <a:t>eBGP</a:t>
            </a:r>
            <a:r>
              <a:rPr lang="en-US" altLang="zh-CN" sz="2000" b="1" dirty="0">
                <a:solidFill>
                  <a:prstClr val="white"/>
                </a:solidFill>
                <a:latin typeface="微软雅黑" panose="020B0503020204020204" pitchFamily="34" charset="-122"/>
                <a:ea typeface="微软雅黑" panose="020B0503020204020204" pitchFamily="34" charset="-122"/>
              </a:rPr>
              <a:t> </a:t>
            </a:r>
            <a:r>
              <a:rPr lang="zh-CN" altLang="en-US" sz="2000" b="1" dirty="0">
                <a:solidFill>
                  <a:prstClr val="white"/>
                </a:solidFill>
                <a:latin typeface="微软雅黑" panose="020B0503020204020204" pitchFamily="34" charset="-122"/>
                <a:ea typeface="微软雅黑" panose="020B0503020204020204" pitchFamily="34" charset="-122"/>
              </a:rPr>
              <a:t>的关系</a:t>
            </a:r>
          </a:p>
        </p:txBody>
      </p:sp>
      <p:sp>
        <p:nvSpPr>
          <p:cNvPr id="4" name="圆角矩形 3"/>
          <p:cNvSpPr/>
          <p:nvPr/>
        </p:nvSpPr>
        <p:spPr>
          <a:xfrm>
            <a:off x="545145" y="1052858"/>
            <a:ext cx="8053712" cy="208750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black"/>
              </a:solidFill>
            </a:endParaRPr>
          </a:p>
        </p:txBody>
      </p:sp>
      <p:sp>
        <p:nvSpPr>
          <p:cNvPr id="365" name="Text Box 173"/>
          <p:cNvSpPr txBox="1">
            <a:spLocks noChangeArrowheads="1"/>
          </p:cNvSpPr>
          <p:nvPr/>
        </p:nvSpPr>
        <p:spPr bwMode="auto">
          <a:xfrm>
            <a:off x="1421970" y="3151142"/>
            <a:ext cx="6530201"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285750" indent="-285750" eaLnBrk="1" hangingPunct="1">
              <a:lnSpc>
                <a:spcPts val="2400"/>
              </a:lnSpc>
              <a:buFont typeface="Wingdings" panose="05000000000000000000" pitchFamily="2" charset="2"/>
              <a:buChar char="l"/>
            </a:pPr>
            <a:r>
              <a:rPr lang="zh-CN" altLang="en-US" sz="1600" b="1" dirty="0">
                <a:solidFill>
                  <a:srgbClr val="0000FF"/>
                </a:solidFill>
                <a:latin typeface="微软雅黑" panose="020B0503020204020204" pitchFamily="34" charset="-122"/>
                <a:ea typeface="微软雅黑" panose="020B0503020204020204" pitchFamily="34" charset="-122"/>
              </a:rPr>
              <a:t>在 </a:t>
            </a:r>
            <a:r>
              <a:rPr lang="en-US" altLang="zh-CN" sz="1600" b="1" dirty="0">
                <a:solidFill>
                  <a:srgbClr val="0000FF"/>
                </a:solidFill>
                <a:latin typeface="微软雅黑" panose="020B0503020204020204" pitchFamily="34" charset="-122"/>
                <a:ea typeface="微软雅黑" panose="020B0503020204020204" pitchFamily="34" charset="-122"/>
              </a:rPr>
              <a:t>AS </a:t>
            </a:r>
            <a:r>
              <a:rPr lang="zh-CN" altLang="en-US" sz="1600" b="1" dirty="0">
                <a:solidFill>
                  <a:srgbClr val="0000FF"/>
                </a:solidFill>
                <a:latin typeface="微软雅黑" panose="020B0503020204020204" pitchFamily="34" charset="-122"/>
                <a:ea typeface="微软雅黑" panose="020B0503020204020204" pitchFamily="34" charset="-122"/>
              </a:rPr>
              <a:t>内部运行：</a:t>
            </a:r>
            <a:endParaRPr lang="en-US" altLang="zh-CN" sz="1600" b="1" dirty="0">
              <a:solidFill>
                <a:srgbClr val="0000FF"/>
              </a:solidFill>
              <a:latin typeface="微软雅黑" panose="020B0503020204020204" pitchFamily="34" charset="-122"/>
              <a:ea typeface="微软雅黑" panose="020B0503020204020204" pitchFamily="34" charset="-122"/>
            </a:endParaRPr>
          </a:p>
          <a:p>
            <a:pPr marL="285750" indent="249555" eaLnBrk="1" hangingPunct="1">
              <a:lnSpc>
                <a:spcPts val="2400"/>
              </a:lnSpc>
              <a:buClr>
                <a:srgbClr val="990000"/>
              </a:buClr>
              <a:buSzPct val="85000"/>
              <a:buFont typeface="Wingdings" panose="05000000000000000000" pitchFamily="2" charset="2"/>
              <a:buChar char="u"/>
            </a:pPr>
            <a:r>
              <a:rPr lang="zh-CN" altLang="en-US" sz="1600" b="1" dirty="0">
                <a:solidFill>
                  <a:prstClr val="black"/>
                </a:solidFill>
                <a:latin typeface="微软雅黑" panose="020B0503020204020204" pitchFamily="34" charset="-122"/>
                <a:ea typeface="微软雅黑" panose="020B0503020204020204" pitchFamily="34" charset="-122"/>
              </a:rPr>
              <a:t>内部网关协议 </a:t>
            </a:r>
            <a:r>
              <a:rPr lang="en-US" altLang="zh-CN" sz="1600" b="1" dirty="0">
                <a:solidFill>
                  <a:prstClr val="black"/>
                </a:solidFill>
                <a:latin typeface="微软雅黑" panose="020B0503020204020204" pitchFamily="34" charset="-122"/>
                <a:ea typeface="微软雅黑" panose="020B0503020204020204" pitchFamily="34" charset="-122"/>
              </a:rPr>
              <a:t>IGP</a:t>
            </a:r>
            <a:r>
              <a:rPr lang="zh-CN" altLang="en-US" sz="1600" b="1" dirty="0">
                <a:solidFill>
                  <a:prstClr val="black"/>
                </a:solidFill>
                <a:latin typeface="微软雅黑" panose="020B0503020204020204" pitchFamily="34" charset="-122"/>
                <a:ea typeface="微软雅黑" panose="020B0503020204020204" pitchFamily="34" charset="-122"/>
              </a:rPr>
              <a:t>（可以是协议 </a:t>
            </a:r>
            <a:r>
              <a:rPr lang="en-US" altLang="zh-CN" sz="1600" b="1" dirty="0">
                <a:solidFill>
                  <a:prstClr val="black"/>
                </a:solidFill>
                <a:latin typeface="微软雅黑" panose="020B0503020204020204" pitchFamily="34" charset="-122"/>
                <a:ea typeface="微软雅黑" panose="020B0503020204020204" pitchFamily="34" charset="-122"/>
              </a:rPr>
              <a:t>OSPF </a:t>
            </a:r>
            <a:r>
              <a:rPr lang="zh-CN" altLang="en-US" sz="1600" b="1" dirty="0">
                <a:solidFill>
                  <a:prstClr val="black"/>
                </a:solidFill>
                <a:latin typeface="微软雅黑" panose="020B0503020204020204" pitchFamily="34" charset="-122"/>
                <a:ea typeface="微软雅黑" panose="020B0503020204020204" pitchFamily="34" charset="-122"/>
              </a:rPr>
              <a:t>或 </a:t>
            </a:r>
            <a:r>
              <a:rPr lang="en-US" altLang="zh-CN" sz="1600" b="1" dirty="0">
                <a:solidFill>
                  <a:prstClr val="black"/>
                </a:solidFill>
                <a:latin typeface="微软雅黑" panose="020B0503020204020204" pitchFamily="34" charset="-122"/>
                <a:ea typeface="微软雅黑" panose="020B0503020204020204" pitchFamily="34" charset="-122"/>
              </a:rPr>
              <a:t>RIP</a:t>
            </a:r>
            <a:r>
              <a:rPr lang="zh-CN" altLang="en-US" sz="1600" b="1" dirty="0">
                <a:solidFill>
                  <a:prstClr val="black"/>
                </a:solidFill>
                <a:latin typeface="微软雅黑" panose="020B0503020204020204" pitchFamily="34" charset="-122"/>
                <a:ea typeface="微软雅黑" panose="020B0503020204020204" pitchFamily="34" charset="-122"/>
              </a:rPr>
              <a:t>）。</a:t>
            </a:r>
            <a:endParaRPr lang="en-US" altLang="zh-CN" sz="1600" b="1" dirty="0">
              <a:solidFill>
                <a:prstClr val="black"/>
              </a:solidFill>
              <a:latin typeface="微软雅黑" panose="020B0503020204020204" pitchFamily="34" charset="-122"/>
              <a:ea typeface="微软雅黑" panose="020B0503020204020204" pitchFamily="34" charset="-122"/>
            </a:endParaRPr>
          </a:p>
          <a:p>
            <a:pPr marL="285750" indent="249555" eaLnBrk="1" hangingPunct="1">
              <a:lnSpc>
                <a:spcPts val="2400"/>
              </a:lnSpc>
              <a:buClr>
                <a:srgbClr val="990000"/>
              </a:buClr>
              <a:buSzPct val="85000"/>
              <a:buFont typeface="Wingdings" panose="05000000000000000000" pitchFamily="2" charset="2"/>
              <a:buChar char="u"/>
            </a:pPr>
            <a:r>
              <a:rPr lang="zh-CN" altLang="en-US" sz="1600" b="1" dirty="0">
                <a:solidFill>
                  <a:prstClr val="black"/>
                </a:solidFill>
                <a:latin typeface="微软雅黑" panose="020B0503020204020204" pitchFamily="34" charset="-122"/>
                <a:ea typeface="微软雅黑" panose="020B0503020204020204" pitchFamily="34" charset="-122"/>
              </a:rPr>
              <a:t>协议 </a:t>
            </a:r>
            <a:r>
              <a:rPr lang="en-US" altLang="zh-CN" sz="1600" b="1" dirty="0" err="1">
                <a:solidFill>
                  <a:prstClr val="black"/>
                </a:solidFill>
                <a:latin typeface="微软雅黑" panose="020B0503020204020204" pitchFamily="34" charset="-122"/>
                <a:ea typeface="微软雅黑" panose="020B0503020204020204" pitchFamily="34" charset="-122"/>
              </a:rPr>
              <a:t>iBGP</a:t>
            </a:r>
            <a:r>
              <a:rPr lang="zh-CN" altLang="en-US" sz="1600" b="1" dirty="0">
                <a:solidFill>
                  <a:prstClr val="black"/>
                </a:solidFill>
                <a:latin typeface="微软雅黑" panose="020B0503020204020204" pitchFamily="34" charset="-122"/>
                <a:ea typeface="微软雅黑" panose="020B0503020204020204" pitchFamily="34" charset="-122"/>
              </a:rPr>
              <a:t>。</a:t>
            </a:r>
            <a:endParaRPr lang="en-US" altLang="zh-CN" sz="1600" b="1" dirty="0">
              <a:solidFill>
                <a:prstClr val="black"/>
              </a:solidFill>
              <a:latin typeface="微软雅黑" panose="020B0503020204020204" pitchFamily="34" charset="-122"/>
              <a:ea typeface="微软雅黑" panose="020B0503020204020204" pitchFamily="34" charset="-122"/>
            </a:endParaRPr>
          </a:p>
          <a:p>
            <a:pPr marL="285750" indent="-285750" eaLnBrk="1" hangingPunct="1">
              <a:lnSpc>
                <a:spcPts val="2400"/>
              </a:lnSpc>
              <a:buFont typeface="Wingdings" panose="05000000000000000000" pitchFamily="2" charset="2"/>
              <a:buChar char="l"/>
            </a:pPr>
            <a:r>
              <a:rPr lang="zh-CN" altLang="en-US" sz="1600" b="1" dirty="0">
                <a:solidFill>
                  <a:srgbClr val="0000FF"/>
                </a:solidFill>
                <a:latin typeface="微软雅黑" panose="020B0503020204020204" pitchFamily="34" charset="-122"/>
                <a:ea typeface="微软雅黑" panose="020B0503020204020204" pitchFamily="34" charset="-122"/>
              </a:rPr>
              <a:t>在 </a:t>
            </a:r>
            <a:r>
              <a:rPr lang="en-US" altLang="zh-CN" sz="1600" b="1" dirty="0">
                <a:solidFill>
                  <a:srgbClr val="0000FF"/>
                </a:solidFill>
                <a:latin typeface="微软雅黑" panose="020B0503020204020204" pitchFamily="34" charset="-122"/>
                <a:ea typeface="微软雅黑" panose="020B0503020204020204" pitchFamily="34" charset="-122"/>
              </a:rPr>
              <a:t>AS </a:t>
            </a:r>
            <a:r>
              <a:rPr lang="zh-CN" altLang="en-US" sz="1600" b="1" dirty="0">
                <a:solidFill>
                  <a:srgbClr val="0000FF"/>
                </a:solidFill>
                <a:latin typeface="微软雅黑" panose="020B0503020204020204" pitchFamily="34" charset="-122"/>
                <a:ea typeface="微软雅黑" panose="020B0503020204020204" pitchFamily="34" charset="-122"/>
              </a:rPr>
              <a:t>之间运行：</a:t>
            </a:r>
            <a:endParaRPr lang="en-US" altLang="zh-CN" sz="1600" b="1" dirty="0">
              <a:solidFill>
                <a:srgbClr val="0000FF"/>
              </a:solidFill>
              <a:latin typeface="微软雅黑" panose="020B0503020204020204" pitchFamily="34" charset="-122"/>
              <a:ea typeface="微软雅黑" panose="020B0503020204020204" pitchFamily="34" charset="-122"/>
            </a:endParaRPr>
          </a:p>
          <a:p>
            <a:pPr marL="285750" indent="249555" eaLnBrk="1" hangingPunct="1">
              <a:lnSpc>
                <a:spcPts val="2400"/>
              </a:lnSpc>
              <a:buClr>
                <a:srgbClr val="990000"/>
              </a:buClr>
              <a:buSzPct val="85000"/>
              <a:buFont typeface="Wingdings" panose="05000000000000000000" pitchFamily="2" charset="2"/>
              <a:buChar char="u"/>
            </a:pPr>
            <a:r>
              <a:rPr lang="zh-CN" altLang="en-US" sz="1600" b="1" dirty="0">
                <a:solidFill>
                  <a:prstClr val="black"/>
                </a:solidFill>
                <a:latin typeface="微软雅黑" panose="020B0503020204020204" pitchFamily="34" charset="-122"/>
                <a:ea typeface="微软雅黑" panose="020B0503020204020204" pitchFamily="34" charset="-122"/>
              </a:rPr>
              <a:t>协议 </a:t>
            </a:r>
            <a:r>
              <a:rPr lang="en-US" altLang="zh-CN" sz="1600" b="1" dirty="0" err="1">
                <a:solidFill>
                  <a:prstClr val="black"/>
                </a:solidFill>
                <a:latin typeface="微软雅黑" panose="020B0503020204020204" pitchFamily="34" charset="-122"/>
                <a:ea typeface="微软雅黑" panose="020B0503020204020204" pitchFamily="34" charset="-122"/>
              </a:rPr>
              <a:t>eBGP</a:t>
            </a:r>
            <a:r>
              <a:rPr lang="zh-CN" altLang="en-US" sz="1600" b="1" dirty="0">
                <a:solidFill>
                  <a:prstClr val="black"/>
                </a:solidFill>
                <a:latin typeface="微软雅黑" panose="020B0503020204020204" pitchFamily="34" charset="-122"/>
                <a:ea typeface="微软雅黑" panose="020B0503020204020204" pitchFamily="34" charset="-122"/>
              </a:rPr>
              <a:t>。</a:t>
            </a:r>
            <a:endParaRPr lang="en-US" altLang="zh-CN" sz="1600" b="1" dirty="0">
              <a:solidFill>
                <a:prstClr val="black"/>
              </a:solidFill>
              <a:latin typeface="微软雅黑" panose="020B0503020204020204" pitchFamily="34" charset="-122"/>
              <a:ea typeface="微软雅黑" panose="020B0503020204020204" pitchFamily="34" charset="-122"/>
            </a:endParaRPr>
          </a:p>
        </p:txBody>
      </p:sp>
      <p:sp>
        <p:nvSpPr>
          <p:cNvPr id="191" name="矩形 190"/>
          <p:cNvSpPr/>
          <p:nvPr/>
        </p:nvSpPr>
        <p:spPr>
          <a:xfrm>
            <a:off x="2972790" y="1730017"/>
            <a:ext cx="1498209" cy="9776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prstClr val="white"/>
              </a:solidFill>
              <a:latin typeface="微软雅黑" panose="020B0503020204020204" pitchFamily="34" charset="-122"/>
              <a:ea typeface="微软雅黑" panose="020B0503020204020204" pitchFamily="34" charset="-122"/>
            </a:endParaRPr>
          </a:p>
        </p:txBody>
      </p:sp>
      <p:sp>
        <p:nvSpPr>
          <p:cNvPr id="192" name="矩形 191"/>
          <p:cNvSpPr/>
          <p:nvPr/>
        </p:nvSpPr>
        <p:spPr>
          <a:xfrm>
            <a:off x="4738322" y="1722664"/>
            <a:ext cx="1498209" cy="9776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prstClr val="white"/>
              </a:solidFill>
              <a:latin typeface="微软雅黑" panose="020B0503020204020204" pitchFamily="34" charset="-122"/>
              <a:ea typeface="微软雅黑" panose="020B0503020204020204" pitchFamily="34" charset="-122"/>
            </a:endParaRPr>
          </a:p>
        </p:txBody>
      </p:sp>
      <p:sp>
        <p:nvSpPr>
          <p:cNvPr id="193" name="矩形 192"/>
          <p:cNvSpPr/>
          <p:nvPr/>
        </p:nvSpPr>
        <p:spPr>
          <a:xfrm>
            <a:off x="6466658" y="1726040"/>
            <a:ext cx="1498209" cy="9776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prstClr val="white"/>
              </a:solidFill>
              <a:latin typeface="微软雅黑" panose="020B0503020204020204" pitchFamily="34" charset="-122"/>
              <a:ea typeface="微软雅黑" panose="020B0503020204020204" pitchFamily="34" charset="-122"/>
            </a:endParaRPr>
          </a:p>
        </p:txBody>
      </p:sp>
      <p:sp>
        <p:nvSpPr>
          <p:cNvPr id="194" name="矩形 193"/>
          <p:cNvSpPr/>
          <p:nvPr/>
        </p:nvSpPr>
        <p:spPr>
          <a:xfrm>
            <a:off x="1211171" y="1710618"/>
            <a:ext cx="1498209" cy="9776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prstClr val="white"/>
              </a:solidFill>
              <a:latin typeface="微软雅黑" panose="020B0503020204020204" pitchFamily="34" charset="-122"/>
              <a:ea typeface="微软雅黑" panose="020B0503020204020204" pitchFamily="34" charset="-122"/>
            </a:endParaRPr>
          </a:p>
        </p:txBody>
      </p:sp>
      <p:sp>
        <p:nvSpPr>
          <p:cNvPr id="195" name="Line 6"/>
          <p:cNvSpPr>
            <a:spLocks noChangeShapeType="1"/>
          </p:cNvSpPr>
          <p:nvPr/>
        </p:nvSpPr>
        <p:spPr bwMode="auto">
          <a:xfrm>
            <a:off x="1207654" y="2704666"/>
            <a:ext cx="1524000" cy="0"/>
          </a:xfrm>
          <a:prstGeom prst="line">
            <a:avLst/>
          </a:prstGeom>
          <a:noFill/>
          <a:ln w="19050">
            <a:solidFill>
              <a:schemeClr val="tx1"/>
            </a:solidFill>
            <a:round/>
          </a:ln>
        </p:spPr>
        <p:txBody>
          <a:bodyPr lIns="86034" tIns="43016" rIns="86034" bIns="43016" anchor="ctr"/>
          <a:lstStyle/>
          <a:p>
            <a:endParaRPr lang="zh-CN" altLang="en-US" sz="1600" b="1">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6" name="Text Box 9"/>
          <p:cNvSpPr txBox="1">
            <a:spLocks noChangeArrowheads="1"/>
          </p:cNvSpPr>
          <p:nvPr/>
        </p:nvSpPr>
        <p:spPr bwMode="auto">
          <a:xfrm>
            <a:off x="1741054" y="2194235"/>
            <a:ext cx="539233" cy="308471"/>
          </a:xfrm>
          <a:prstGeom prst="rect">
            <a:avLst/>
          </a:prstGeom>
          <a:noFill/>
          <a:ln w="12700">
            <a:noFill/>
            <a:miter lim="800000"/>
          </a:ln>
        </p:spPr>
        <p:txBody>
          <a:bodyPr wrap="none" lIns="86034" tIns="43016" rIns="86034" bIns="43016">
            <a:spAutoFit/>
          </a:bodyPr>
          <a:lstStyle/>
          <a:p>
            <a:pPr>
              <a:lnSpc>
                <a:spcPct val="90000"/>
              </a:lnSpc>
            </a:pPr>
            <a:r>
              <a:rPr lang="en-US" sz="1600"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IGP</a:t>
            </a:r>
            <a:endParaRPr lang="en-GB" altLang="zh-CN" sz="1600"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7" name="Text Box 11"/>
          <p:cNvSpPr txBox="1">
            <a:spLocks noChangeArrowheads="1"/>
          </p:cNvSpPr>
          <p:nvPr/>
        </p:nvSpPr>
        <p:spPr bwMode="auto">
          <a:xfrm>
            <a:off x="1664854" y="1782626"/>
            <a:ext cx="667473" cy="308471"/>
          </a:xfrm>
          <a:prstGeom prst="rect">
            <a:avLst/>
          </a:prstGeom>
          <a:noFill/>
          <a:ln w="12700">
            <a:noFill/>
            <a:miter lim="800000"/>
          </a:ln>
        </p:spPr>
        <p:txBody>
          <a:bodyPr wrap="none" lIns="86034" tIns="43016" rIns="86034" bIns="43016">
            <a:spAutoFit/>
          </a:bodyPr>
          <a:lstStyle/>
          <a:p>
            <a:pPr>
              <a:lnSpc>
                <a:spcPct val="90000"/>
              </a:lnSpc>
            </a:pPr>
            <a:r>
              <a:rPr lang="en-US" sz="1600" b="1">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iBGP</a:t>
            </a:r>
            <a:endParaRPr lang="en-GB" altLang="zh-CN" sz="1600" b="1">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8" name="Line 14"/>
          <p:cNvSpPr>
            <a:spLocks noChangeShapeType="1"/>
          </p:cNvSpPr>
          <p:nvPr/>
        </p:nvSpPr>
        <p:spPr bwMode="auto">
          <a:xfrm>
            <a:off x="2960254" y="2704666"/>
            <a:ext cx="1524000" cy="0"/>
          </a:xfrm>
          <a:prstGeom prst="line">
            <a:avLst/>
          </a:prstGeom>
          <a:noFill/>
          <a:ln w="19050">
            <a:solidFill>
              <a:schemeClr val="tx1"/>
            </a:solidFill>
            <a:round/>
          </a:ln>
        </p:spPr>
        <p:txBody>
          <a:bodyPr lIns="86034" tIns="43016" rIns="86034" bIns="43016" anchor="ctr"/>
          <a:lstStyle/>
          <a:p>
            <a:endParaRPr lang="zh-CN" altLang="en-US" sz="1600" b="1">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9" name="Text Box 17"/>
          <p:cNvSpPr txBox="1">
            <a:spLocks noChangeArrowheads="1"/>
          </p:cNvSpPr>
          <p:nvPr/>
        </p:nvSpPr>
        <p:spPr bwMode="auto">
          <a:xfrm>
            <a:off x="3493654" y="2194235"/>
            <a:ext cx="539233" cy="308471"/>
          </a:xfrm>
          <a:prstGeom prst="rect">
            <a:avLst/>
          </a:prstGeom>
          <a:noFill/>
          <a:ln w="12700">
            <a:noFill/>
            <a:miter lim="800000"/>
          </a:ln>
        </p:spPr>
        <p:txBody>
          <a:bodyPr wrap="none" lIns="86034" tIns="43016" rIns="86034" bIns="43016">
            <a:spAutoFit/>
          </a:bodyPr>
          <a:lstStyle/>
          <a:p>
            <a:pPr>
              <a:lnSpc>
                <a:spcPct val="90000"/>
              </a:lnSpc>
            </a:pPr>
            <a:r>
              <a:rPr lang="en-US" sz="1600" b="1">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IGP</a:t>
            </a:r>
            <a:endParaRPr lang="en-GB" altLang="zh-CN" sz="1600" b="1">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0" name="Text Box 19"/>
          <p:cNvSpPr txBox="1">
            <a:spLocks noChangeArrowheads="1"/>
          </p:cNvSpPr>
          <p:nvPr/>
        </p:nvSpPr>
        <p:spPr bwMode="auto">
          <a:xfrm>
            <a:off x="3417454" y="1782626"/>
            <a:ext cx="667473" cy="308471"/>
          </a:xfrm>
          <a:prstGeom prst="rect">
            <a:avLst/>
          </a:prstGeom>
          <a:noFill/>
          <a:ln w="12700">
            <a:noFill/>
            <a:miter lim="800000"/>
          </a:ln>
        </p:spPr>
        <p:txBody>
          <a:bodyPr wrap="none" lIns="86034" tIns="43016" rIns="86034" bIns="43016">
            <a:spAutoFit/>
          </a:bodyPr>
          <a:lstStyle/>
          <a:p>
            <a:pPr>
              <a:lnSpc>
                <a:spcPct val="90000"/>
              </a:lnSpc>
            </a:pPr>
            <a:r>
              <a:rPr lang="en-US" sz="1600" b="1">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iBGP</a:t>
            </a:r>
            <a:endParaRPr lang="en-GB" altLang="zh-CN" sz="1600" b="1">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1" name="Line 22"/>
          <p:cNvSpPr>
            <a:spLocks noChangeShapeType="1"/>
          </p:cNvSpPr>
          <p:nvPr/>
        </p:nvSpPr>
        <p:spPr bwMode="auto">
          <a:xfrm>
            <a:off x="4712854" y="2704666"/>
            <a:ext cx="1524000" cy="0"/>
          </a:xfrm>
          <a:prstGeom prst="line">
            <a:avLst/>
          </a:prstGeom>
          <a:noFill/>
          <a:ln w="19050">
            <a:solidFill>
              <a:schemeClr val="tx1"/>
            </a:solidFill>
            <a:round/>
          </a:ln>
        </p:spPr>
        <p:txBody>
          <a:bodyPr lIns="86034" tIns="43016" rIns="86034" bIns="43016" anchor="ctr"/>
          <a:lstStyle/>
          <a:p>
            <a:endParaRPr lang="zh-CN" altLang="en-US" sz="1600" b="1">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2" name="Text Box 25"/>
          <p:cNvSpPr txBox="1">
            <a:spLocks noChangeArrowheads="1"/>
          </p:cNvSpPr>
          <p:nvPr/>
        </p:nvSpPr>
        <p:spPr bwMode="auto">
          <a:xfrm>
            <a:off x="5246254" y="2194235"/>
            <a:ext cx="539233" cy="308471"/>
          </a:xfrm>
          <a:prstGeom prst="rect">
            <a:avLst/>
          </a:prstGeom>
          <a:noFill/>
          <a:ln w="12700">
            <a:noFill/>
            <a:miter lim="800000"/>
          </a:ln>
        </p:spPr>
        <p:txBody>
          <a:bodyPr wrap="none" lIns="86034" tIns="43016" rIns="86034" bIns="43016">
            <a:spAutoFit/>
          </a:bodyPr>
          <a:lstStyle/>
          <a:p>
            <a:pPr>
              <a:lnSpc>
                <a:spcPct val="90000"/>
              </a:lnSpc>
            </a:pPr>
            <a:r>
              <a:rPr lang="en-US" sz="1600" b="1">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IGP</a:t>
            </a:r>
            <a:endParaRPr lang="en-GB" altLang="zh-CN" sz="1600" b="1">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3" name="Text Box 27"/>
          <p:cNvSpPr txBox="1">
            <a:spLocks noChangeArrowheads="1"/>
          </p:cNvSpPr>
          <p:nvPr/>
        </p:nvSpPr>
        <p:spPr bwMode="auto">
          <a:xfrm>
            <a:off x="5170054" y="1782626"/>
            <a:ext cx="667473" cy="308471"/>
          </a:xfrm>
          <a:prstGeom prst="rect">
            <a:avLst/>
          </a:prstGeom>
          <a:noFill/>
          <a:ln w="12700">
            <a:noFill/>
            <a:miter lim="800000"/>
          </a:ln>
        </p:spPr>
        <p:txBody>
          <a:bodyPr wrap="none" lIns="86034" tIns="43016" rIns="86034" bIns="43016">
            <a:spAutoFit/>
          </a:bodyPr>
          <a:lstStyle/>
          <a:p>
            <a:pPr>
              <a:lnSpc>
                <a:spcPct val="90000"/>
              </a:lnSpc>
            </a:pPr>
            <a:r>
              <a:rPr lang="en-US" sz="1600" b="1">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iBGP</a:t>
            </a:r>
            <a:endParaRPr lang="en-GB" altLang="zh-CN" sz="1600" b="1">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4" name="Line 30"/>
          <p:cNvSpPr>
            <a:spLocks noChangeShapeType="1"/>
          </p:cNvSpPr>
          <p:nvPr/>
        </p:nvSpPr>
        <p:spPr bwMode="auto">
          <a:xfrm>
            <a:off x="6465454" y="2704666"/>
            <a:ext cx="1524000" cy="0"/>
          </a:xfrm>
          <a:prstGeom prst="line">
            <a:avLst/>
          </a:prstGeom>
          <a:noFill/>
          <a:ln w="19050">
            <a:solidFill>
              <a:schemeClr val="tx1"/>
            </a:solidFill>
            <a:round/>
          </a:ln>
        </p:spPr>
        <p:txBody>
          <a:bodyPr lIns="86034" tIns="43016" rIns="86034" bIns="43016" anchor="ctr"/>
          <a:lstStyle/>
          <a:p>
            <a:endParaRPr lang="zh-CN" altLang="en-US" sz="1600" b="1">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05" name="组合 204"/>
          <p:cNvGrpSpPr/>
          <p:nvPr/>
        </p:nvGrpSpPr>
        <p:grpSpPr>
          <a:xfrm>
            <a:off x="1207654" y="1710618"/>
            <a:ext cx="6781800" cy="994048"/>
            <a:chOff x="1143000" y="4038600"/>
            <a:chExt cx="6781800" cy="1752600"/>
          </a:xfrm>
        </p:grpSpPr>
        <p:sp>
          <p:nvSpPr>
            <p:cNvPr id="206" name="Line 5"/>
            <p:cNvSpPr>
              <a:spLocks noChangeShapeType="1"/>
            </p:cNvSpPr>
            <p:nvPr/>
          </p:nvSpPr>
          <p:spPr bwMode="auto">
            <a:xfrm>
              <a:off x="1143000" y="4038600"/>
              <a:ext cx="0" cy="1752600"/>
            </a:xfrm>
            <a:prstGeom prst="line">
              <a:avLst/>
            </a:prstGeom>
            <a:noFill/>
            <a:ln w="19050">
              <a:solidFill>
                <a:schemeClr val="tx1"/>
              </a:solidFill>
              <a:round/>
            </a:ln>
          </p:spPr>
          <p:txBody>
            <a:bodyPr lIns="86034" tIns="43016" rIns="86034" bIns="43016" anchor="ctr"/>
            <a:lstStyle/>
            <a:p>
              <a:endParaRPr lang="zh-CN" altLang="en-US" sz="1600" b="1">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7" name="Line 8"/>
            <p:cNvSpPr>
              <a:spLocks noChangeShapeType="1"/>
            </p:cNvSpPr>
            <p:nvPr/>
          </p:nvSpPr>
          <p:spPr bwMode="auto">
            <a:xfrm>
              <a:off x="2667000" y="4038600"/>
              <a:ext cx="0" cy="1752600"/>
            </a:xfrm>
            <a:prstGeom prst="line">
              <a:avLst/>
            </a:prstGeom>
            <a:noFill/>
            <a:ln w="19050">
              <a:solidFill>
                <a:schemeClr val="tx1"/>
              </a:solidFill>
              <a:round/>
            </a:ln>
          </p:spPr>
          <p:txBody>
            <a:bodyPr lIns="86034" tIns="43016" rIns="86034" bIns="43016" anchor="ctr"/>
            <a:lstStyle/>
            <a:p>
              <a:endParaRPr lang="zh-CN" altLang="en-US" sz="1600" b="1">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8" name="Line 13"/>
            <p:cNvSpPr>
              <a:spLocks noChangeShapeType="1"/>
            </p:cNvSpPr>
            <p:nvPr/>
          </p:nvSpPr>
          <p:spPr bwMode="auto">
            <a:xfrm>
              <a:off x="2895600" y="4038600"/>
              <a:ext cx="0" cy="1752600"/>
            </a:xfrm>
            <a:prstGeom prst="line">
              <a:avLst/>
            </a:prstGeom>
            <a:noFill/>
            <a:ln w="19050">
              <a:solidFill>
                <a:schemeClr val="tx1"/>
              </a:solidFill>
              <a:round/>
            </a:ln>
          </p:spPr>
          <p:txBody>
            <a:bodyPr lIns="86034" tIns="43016" rIns="86034" bIns="43016" anchor="ctr"/>
            <a:lstStyle/>
            <a:p>
              <a:endParaRPr lang="zh-CN" altLang="en-US" sz="1600" b="1">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9" name="Line 16"/>
            <p:cNvSpPr>
              <a:spLocks noChangeShapeType="1"/>
            </p:cNvSpPr>
            <p:nvPr/>
          </p:nvSpPr>
          <p:spPr bwMode="auto">
            <a:xfrm>
              <a:off x="4419600" y="4038600"/>
              <a:ext cx="0" cy="1752600"/>
            </a:xfrm>
            <a:prstGeom prst="line">
              <a:avLst/>
            </a:prstGeom>
            <a:noFill/>
            <a:ln w="19050">
              <a:solidFill>
                <a:schemeClr val="tx1"/>
              </a:solidFill>
              <a:round/>
            </a:ln>
          </p:spPr>
          <p:txBody>
            <a:bodyPr lIns="86034" tIns="43016" rIns="86034" bIns="43016" anchor="ctr"/>
            <a:lstStyle/>
            <a:p>
              <a:endParaRPr lang="zh-CN" altLang="en-US" sz="1600" b="1">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0" name="Line 21"/>
            <p:cNvSpPr>
              <a:spLocks noChangeShapeType="1"/>
            </p:cNvSpPr>
            <p:nvPr/>
          </p:nvSpPr>
          <p:spPr bwMode="auto">
            <a:xfrm>
              <a:off x="4648200" y="4038600"/>
              <a:ext cx="0" cy="1752600"/>
            </a:xfrm>
            <a:prstGeom prst="line">
              <a:avLst/>
            </a:prstGeom>
            <a:noFill/>
            <a:ln w="19050">
              <a:solidFill>
                <a:schemeClr val="tx1"/>
              </a:solidFill>
              <a:round/>
            </a:ln>
          </p:spPr>
          <p:txBody>
            <a:bodyPr lIns="86034" tIns="43016" rIns="86034" bIns="43016" anchor="ctr"/>
            <a:lstStyle/>
            <a:p>
              <a:endParaRPr lang="zh-CN" altLang="en-US" sz="1600" b="1">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1" name="Line 24"/>
            <p:cNvSpPr>
              <a:spLocks noChangeShapeType="1"/>
            </p:cNvSpPr>
            <p:nvPr/>
          </p:nvSpPr>
          <p:spPr bwMode="auto">
            <a:xfrm>
              <a:off x="6172200" y="4038600"/>
              <a:ext cx="0" cy="1752600"/>
            </a:xfrm>
            <a:prstGeom prst="line">
              <a:avLst/>
            </a:prstGeom>
            <a:noFill/>
            <a:ln w="19050">
              <a:solidFill>
                <a:schemeClr val="tx1"/>
              </a:solidFill>
              <a:round/>
            </a:ln>
          </p:spPr>
          <p:txBody>
            <a:bodyPr lIns="86034" tIns="43016" rIns="86034" bIns="43016" anchor="ctr"/>
            <a:lstStyle/>
            <a:p>
              <a:endParaRPr lang="zh-CN" altLang="en-US" sz="1600" b="1">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2" name="Line 29"/>
            <p:cNvSpPr>
              <a:spLocks noChangeShapeType="1"/>
            </p:cNvSpPr>
            <p:nvPr/>
          </p:nvSpPr>
          <p:spPr bwMode="auto">
            <a:xfrm>
              <a:off x="6400800" y="4038600"/>
              <a:ext cx="0" cy="1752600"/>
            </a:xfrm>
            <a:prstGeom prst="line">
              <a:avLst/>
            </a:prstGeom>
            <a:noFill/>
            <a:ln w="19050">
              <a:solidFill>
                <a:schemeClr val="tx1"/>
              </a:solidFill>
              <a:round/>
            </a:ln>
          </p:spPr>
          <p:txBody>
            <a:bodyPr lIns="86034" tIns="43016" rIns="86034" bIns="43016" anchor="ctr"/>
            <a:lstStyle/>
            <a:p>
              <a:endParaRPr lang="zh-CN" altLang="en-US" sz="1600" b="1">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3" name="Line 32"/>
            <p:cNvSpPr>
              <a:spLocks noChangeShapeType="1"/>
            </p:cNvSpPr>
            <p:nvPr/>
          </p:nvSpPr>
          <p:spPr bwMode="auto">
            <a:xfrm>
              <a:off x="7924800" y="4038600"/>
              <a:ext cx="0" cy="1752600"/>
            </a:xfrm>
            <a:prstGeom prst="line">
              <a:avLst/>
            </a:prstGeom>
            <a:noFill/>
            <a:ln w="19050">
              <a:solidFill>
                <a:schemeClr val="tx1"/>
              </a:solidFill>
              <a:round/>
            </a:ln>
          </p:spPr>
          <p:txBody>
            <a:bodyPr lIns="86034" tIns="43016" rIns="86034" bIns="43016" anchor="ctr"/>
            <a:lstStyle/>
            <a:p>
              <a:endParaRPr lang="zh-CN" altLang="en-US" sz="1600" b="1">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14" name="Text Box 33"/>
          <p:cNvSpPr txBox="1">
            <a:spLocks noChangeArrowheads="1"/>
          </p:cNvSpPr>
          <p:nvPr/>
        </p:nvSpPr>
        <p:spPr bwMode="auto">
          <a:xfrm>
            <a:off x="6998854" y="2194235"/>
            <a:ext cx="539233" cy="308471"/>
          </a:xfrm>
          <a:prstGeom prst="rect">
            <a:avLst/>
          </a:prstGeom>
          <a:noFill/>
          <a:ln w="12700">
            <a:noFill/>
            <a:miter lim="800000"/>
          </a:ln>
        </p:spPr>
        <p:txBody>
          <a:bodyPr wrap="none" lIns="86034" tIns="43016" rIns="86034" bIns="43016">
            <a:spAutoFit/>
          </a:bodyPr>
          <a:lstStyle/>
          <a:p>
            <a:pPr>
              <a:lnSpc>
                <a:spcPct val="90000"/>
              </a:lnSpc>
            </a:pPr>
            <a:r>
              <a:rPr lang="en-US" sz="1600" b="1">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IGP</a:t>
            </a:r>
            <a:endParaRPr lang="en-GB" altLang="zh-CN" sz="1600" b="1">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5" name="Text Box 35"/>
          <p:cNvSpPr txBox="1">
            <a:spLocks noChangeArrowheads="1"/>
          </p:cNvSpPr>
          <p:nvPr/>
        </p:nvSpPr>
        <p:spPr bwMode="auto">
          <a:xfrm>
            <a:off x="6922654" y="1782626"/>
            <a:ext cx="667473" cy="308471"/>
          </a:xfrm>
          <a:prstGeom prst="rect">
            <a:avLst/>
          </a:prstGeom>
          <a:noFill/>
          <a:ln w="12700">
            <a:noFill/>
            <a:miter lim="800000"/>
          </a:ln>
        </p:spPr>
        <p:txBody>
          <a:bodyPr wrap="none" lIns="86034" tIns="43016" rIns="86034" bIns="43016">
            <a:spAutoFit/>
          </a:bodyPr>
          <a:lstStyle/>
          <a:p>
            <a:pPr>
              <a:lnSpc>
                <a:spcPct val="90000"/>
              </a:lnSpc>
            </a:pPr>
            <a:r>
              <a:rPr lang="en-US" sz="1600" b="1">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iBGP</a:t>
            </a:r>
            <a:endParaRPr lang="en-GB" altLang="zh-CN" sz="1600" b="1">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6" name="Text Box 39"/>
          <p:cNvSpPr txBox="1">
            <a:spLocks noChangeArrowheads="1"/>
          </p:cNvSpPr>
          <p:nvPr/>
        </p:nvSpPr>
        <p:spPr bwMode="auto">
          <a:xfrm>
            <a:off x="2476414" y="1134554"/>
            <a:ext cx="726785" cy="308471"/>
          </a:xfrm>
          <a:prstGeom prst="rect">
            <a:avLst/>
          </a:prstGeom>
          <a:noFill/>
          <a:ln w="12700">
            <a:noFill/>
            <a:miter lim="800000"/>
          </a:ln>
        </p:spPr>
        <p:txBody>
          <a:bodyPr wrap="none" lIns="86034" tIns="43016" rIns="86034" bIns="43016">
            <a:spAutoFit/>
          </a:bodyPr>
          <a:lstStyle/>
          <a:p>
            <a:pPr>
              <a:lnSpc>
                <a:spcPct val="90000"/>
              </a:lnSpc>
            </a:pPr>
            <a:r>
              <a:rPr lang="en-US" sz="1600" b="1"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eBGP</a:t>
            </a:r>
            <a:endParaRPr lang="en-GB" altLang="zh-CN" sz="16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7" name="Text Box 42"/>
          <p:cNvSpPr txBox="1">
            <a:spLocks noChangeArrowheads="1"/>
          </p:cNvSpPr>
          <p:nvPr/>
        </p:nvSpPr>
        <p:spPr bwMode="auto">
          <a:xfrm>
            <a:off x="4229014" y="1134554"/>
            <a:ext cx="726785" cy="308471"/>
          </a:xfrm>
          <a:prstGeom prst="rect">
            <a:avLst/>
          </a:prstGeom>
          <a:noFill/>
          <a:ln w="12700">
            <a:noFill/>
            <a:miter lim="800000"/>
          </a:ln>
        </p:spPr>
        <p:txBody>
          <a:bodyPr wrap="none" lIns="86034" tIns="43016" rIns="86034" bIns="43016">
            <a:spAutoFit/>
          </a:bodyPr>
          <a:lstStyle/>
          <a:p>
            <a:pPr>
              <a:lnSpc>
                <a:spcPct val="90000"/>
              </a:lnSpc>
            </a:pPr>
            <a:r>
              <a:rPr lang="en-US" sz="1600" b="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eBGP</a:t>
            </a:r>
            <a:endParaRPr lang="en-GB" altLang="zh-CN" sz="1600" b="1">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18" name="组合 217"/>
          <p:cNvGrpSpPr/>
          <p:nvPr/>
        </p:nvGrpSpPr>
        <p:grpSpPr>
          <a:xfrm>
            <a:off x="2503054" y="1422586"/>
            <a:ext cx="4191000" cy="432048"/>
            <a:chOff x="2438400" y="4255368"/>
            <a:chExt cx="4191000" cy="685800"/>
          </a:xfrm>
        </p:grpSpPr>
        <p:sp>
          <p:nvSpPr>
            <p:cNvPr id="219" name="Freeform 38"/>
            <p:cNvSpPr/>
            <p:nvPr/>
          </p:nvSpPr>
          <p:spPr bwMode="auto">
            <a:xfrm>
              <a:off x="2438400" y="4255368"/>
              <a:ext cx="685800" cy="685800"/>
            </a:xfrm>
            <a:custGeom>
              <a:avLst/>
              <a:gdLst>
                <a:gd name="T0" fmla="*/ 0 w 432"/>
                <a:gd name="T1" fmla="*/ 2147483647 h 432"/>
                <a:gd name="T2" fmla="*/ 2147483647 w 432"/>
                <a:gd name="T3" fmla="*/ 0 h 432"/>
                <a:gd name="T4" fmla="*/ 2147483647 w 432"/>
                <a:gd name="T5" fmla="*/ 2147483647 h 432"/>
                <a:gd name="T6" fmla="*/ 0 60000 65536"/>
                <a:gd name="T7" fmla="*/ 0 60000 65536"/>
                <a:gd name="T8" fmla="*/ 0 60000 65536"/>
                <a:gd name="T9" fmla="*/ 0 w 432"/>
                <a:gd name="T10" fmla="*/ 0 h 432"/>
                <a:gd name="T11" fmla="*/ 432 w 432"/>
                <a:gd name="T12" fmla="*/ 432 h 432"/>
              </a:gdLst>
              <a:ahLst/>
              <a:cxnLst>
                <a:cxn ang="T6">
                  <a:pos x="T0" y="T1"/>
                </a:cxn>
                <a:cxn ang="T7">
                  <a:pos x="T2" y="T3"/>
                </a:cxn>
                <a:cxn ang="T8">
                  <a:pos x="T4" y="T5"/>
                </a:cxn>
              </a:cxnLst>
              <a:rect l="T9" t="T10" r="T11" b="T12"/>
              <a:pathLst>
                <a:path w="432" h="432">
                  <a:moveTo>
                    <a:pt x="0" y="432"/>
                  </a:moveTo>
                  <a:cubicBezTo>
                    <a:pt x="84" y="216"/>
                    <a:pt x="168" y="0"/>
                    <a:pt x="240" y="0"/>
                  </a:cubicBezTo>
                  <a:cubicBezTo>
                    <a:pt x="312" y="0"/>
                    <a:pt x="400" y="360"/>
                    <a:pt x="432" y="432"/>
                  </a:cubicBezTo>
                </a:path>
              </a:pathLst>
            </a:custGeom>
            <a:noFill/>
            <a:ln w="19050">
              <a:solidFill>
                <a:srgbClr val="C00000"/>
              </a:solidFill>
              <a:round/>
              <a:headEnd type="triangle" w="sm" len="lg"/>
              <a:tailEnd type="triangle" w="sm" len="lg"/>
            </a:ln>
          </p:spPr>
          <p:txBody>
            <a:bodyPr lIns="86034" tIns="43016" rIns="86034" bIns="43016" anchor="ctr"/>
            <a:lstStyle/>
            <a:p>
              <a:endParaRPr lang="en-US" sz="1600" b="1">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0" name="Freeform 41"/>
            <p:cNvSpPr/>
            <p:nvPr/>
          </p:nvSpPr>
          <p:spPr bwMode="auto">
            <a:xfrm>
              <a:off x="4191000" y="4255368"/>
              <a:ext cx="685800" cy="685800"/>
            </a:xfrm>
            <a:custGeom>
              <a:avLst/>
              <a:gdLst>
                <a:gd name="T0" fmla="*/ 0 w 432"/>
                <a:gd name="T1" fmla="*/ 2147483647 h 432"/>
                <a:gd name="T2" fmla="*/ 2147483647 w 432"/>
                <a:gd name="T3" fmla="*/ 0 h 432"/>
                <a:gd name="T4" fmla="*/ 2147483647 w 432"/>
                <a:gd name="T5" fmla="*/ 2147483647 h 432"/>
                <a:gd name="T6" fmla="*/ 0 60000 65536"/>
                <a:gd name="T7" fmla="*/ 0 60000 65536"/>
                <a:gd name="T8" fmla="*/ 0 60000 65536"/>
                <a:gd name="T9" fmla="*/ 0 w 432"/>
                <a:gd name="T10" fmla="*/ 0 h 432"/>
                <a:gd name="T11" fmla="*/ 432 w 432"/>
                <a:gd name="T12" fmla="*/ 432 h 432"/>
              </a:gdLst>
              <a:ahLst/>
              <a:cxnLst>
                <a:cxn ang="T6">
                  <a:pos x="T0" y="T1"/>
                </a:cxn>
                <a:cxn ang="T7">
                  <a:pos x="T2" y="T3"/>
                </a:cxn>
                <a:cxn ang="T8">
                  <a:pos x="T4" y="T5"/>
                </a:cxn>
              </a:cxnLst>
              <a:rect l="T9" t="T10" r="T11" b="T12"/>
              <a:pathLst>
                <a:path w="432" h="432">
                  <a:moveTo>
                    <a:pt x="0" y="432"/>
                  </a:moveTo>
                  <a:cubicBezTo>
                    <a:pt x="84" y="216"/>
                    <a:pt x="168" y="0"/>
                    <a:pt x="240" y="0"/>
                  </a:cubicBezTo>
                  <a:cubicBezTo>
                    <a:pt x="312" y="0"/>
                    <a:pt x="400" y="360"/>
                    <a:pt x="432" y="432"/>
                  </a:cubicBezTo>
                </a:path>
              </a:pathLst>
            </a:custGeom>
            <a:noFill/>
            <a:ln w="19050">
              <a:solidFill>
                <a:srgbClr val="C00000"/>
              </a:solidFill>
              <a:round/>
              <a:headEnd type="triangle" w="sm" len="lg"/>
              <a:tailEnd type="triangle" w="sm" len="lg"/>
            </a:ln>
          </p:spPr>
          <p:txBody>
            <a:bodyPr lIns="86034" tIns="43016" rIns="86034" bIns="43016" anchor="ctr"/>
            <a:lstStyle/>
            <a:p>
              <a:endParaRPr lang="en-US" sz="1600" b="1">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1" name="Freeform 44"/>
            <p:cNvSpPr/>
            <p:nvPr/>
          </p:nvSpPr>
          <p:spPr bwMode="auto">
            <a:xfrm>
              <a:off x="5943600" y="4255368"/>
              <a:ext cx="685800" cy="685800"/>
            </a:xfrm>
            <a:custGeom>
              <a:avLst/>
              <a:gdLst>
                <a:gd name="T0" fmla="*/ 0 w 432"/>
                <a:gd name="T1" fmla="*/ 2147483647 h 432"/>
                <a:gd name="T2" fmla="*/ 2147483647 w 432"/>
                <a:gd name="T3" fmla="*/ 0 h 432"/>
                <a:gd name="T4" fmla="*/ 2147483647 w 432"/>
                <a:gd name="T5" fmla="*/ 2147483647 h 432"/>
                <a:gd name="T6" fmla="*/ 0 60000 65536"/>
                <a:gd name="T7" fmla="*/ 0 60000 65536"/>
                <a:gd name="T8" fmla="*/ 0 60000 65536"/>
                <a:gd name="T9" fmla="*/ 0 w 432"/>
                <a:gd name="T10" fmla="*/ 0 h 432"/>
                <a:gd name="T11" fmla="*/ 432 w 432"/>
                <a:gd name="T12" fmla="*/ 432 h 432"/>
              </a:gdLst>
              <a:ahLst/>
              <a:cxnLst>
                <a:cxn ang="T6">
                  <a:pos x="T0" y="T1"/>
                </a:cxn>
                <a:cxn ang="T7">
                  <a:pos x="T2" y="T3"/>
                </a:cxn>
                <a:cxn ang="T8">
                  <a:pos x="T4" y="T5"/>
                </a:cxn>
              </a:cxnLst>
              <a:rect l="T9" t="T10" r="T11" b="T12"/>
              <a:pathLst>
                <a:path w="432" h="432">
                  <a:moveTo>
                    <a:pt x="0" y="432"/>
                  </a:moveTo>
                  <a:cubicBezTo>
                    <a:pt x="84" y="216"/>
                    <a:pt x="168" y="0"/>
                    <a:pt x="240" y="0"/>
                  </a:cubicBezTo>
                  <a:cubicBezTo>
                    <a:pt x="312" y="0"/>
                    <a:pt x="400" y="360"/>
                    <a:pt x="432" y="432"/>
                  </a:cubicBezTo>
                </a:path>
              </a:pathLst>
            </a:custGeom>
            <a:noFill/>
            <a:ln w="19050">
              <a:solidFill>
                <a:srgbClr val="C00000"/>
              </a:solidFill>
              <a:round/>
              <a:headEnd type="triangle" w="sm" len="lg"/>
              <a:tailEnd type="triangle" w="sm" len="lg"/>
            </a:ln>
          </p:spPr>
          <p:txBody>
            <a:bodyPr lIns="86034" tIns="43016" rIns="86034" bIns="43016" anchor="ctr"/>
            <a:lstStyle/>
            <a:p>
              <a:endParaRPr lang="en-US" sz="1600" b="1">
                <a:solidFill>
                  <a:prstClr val="black"/>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22" name="Text Box 45"/>
          <p:cNvSpPr txBox="1">
            <a:spLocks noChangeArrowheads="1"/>
          </p:cNvSpPr>
          <p:nvPr/>
        </p:nvSpPr>
        <p:spPr bwMode="auto">
          <a:xfrm>
            <a:off x="5981614" y="1134554"/>
            <a:ext cx="726785" cy="308471"/>
          </a:xfrm>
          <a:prstGeom prst="rect">
            <a:avLst/>
          </a:prstGeom>
          <a:noFill/>
          <a:ln w="12700">
            <a:noFill/>
            <a:miter lim="800000"/>
          </a:ln>
        </p:spPr>
        <p:txBody>
          <a:bodyPr wrap="none" lIns="86034" tIns="43016" rIns="86034" bIns="43016">
            <a:spAutoFit/>
          </a:bodyPr>
          <a:lstStyle/>
          <a:p>
            <a:pPr>
              <a:lnSpc>
                <a:spcPct val="90000"/>
              </a:lnSpc>
            </a:pPr>
            <a:r>
              <a:rPr lang="en-US" sz="1600" b="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eBGP</a:t>
            </a:r>
            <a:endParaRPr lang="en-GB" altLang="zh-CN" sz="1600" b="1">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3" name="Text Box 46"/>
          <p:cNvSpPr txBox="1">
            <a:spLocks noChangeArrowheads="1"/>
          </p:cNvSpPr>
          <p:nvPr/>
        </p:nvSpPr>
        <p:spPr bwMode="auto">
          <a:xfrm>
            <a:off x="1664854" y="2686804"/>
            <a:ext cx="644525" cy="319958"/>
          </a:xfrm>
          <a:prstGeom prst="rect">
            <a:avLst/>
          </a:prstGeom>
          <a:noFill/>
          <a:ln w="9525">
            <a:noFill/>
            <a:miter lim="800000"/>
          </a:ln>
        </p:spPr>
        <p:txBody>
          <a:bodyPr lIns="73025" tIns="36512" rIns="73025" bIns="36512">
            <a:spAutoFit/>
          </a:bodyPr>
          <a:lstStyle/>
          <a:p>
            <a:pPr algn="ctr">
              <a:spcBef>
                <a:spcPct val="50000"/>
              </a:spcBef>
            </a:pPr>
            <a:r>
              <a:rPr lang="en-GB" altLang="zh-CN" sz="1600"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AS</a:t>
            </a:r>
            <a:r>
              <a:rPr lang="en-GB" altLang="zh-CN" sz="1600" b="1" baseline="-25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1</a:t>
            </a:r>
          </a:p>
        </p:txBody>
      </p:sp>
      <p:sp>
        <p:nvSpPr>
          <p:cNvPr id="224" name="Text Box 47"/>
          <p:cNvSpPr txBox="1">
            <a:spLocks noChangeArrowheads="1"/>
          </p:cNvSpPr>
          <p:nvPr/>
        </p:nvSpPr>
        <p:spPr bwMode="auto">
          <a:xfrm>
            <a:off x="3417454" y="2686804"/>
            <a:ext cx="644525" cy="319958"/>
          </a:xfrm>
          <a:prstGeom prst="rect">
            <a:avLst/>
          </a:prstGeom>
          <a:noFill/>
          <a:ln w="9525">
            <a:noFill/>
            <a:miter lim="800000"/>
          </a:ln>
        </p:spPr>
        <p:txBody>
          <a:bodyPr lIns="73025" tIns="36512" rIns="73025" bIns="36512">
            <a:spAutoFit/>
          </a:bodyPr>
          <a:lstStyle/>
          <a:p>
            <a:pPr algn="ctr">
              <a:spcBef>
                <a:spcPct val="50000"/>
              </a:spcBef>
            </a:pPr>
            <a:r>
              <a:rPr lang="en-GB" altLang="zh-CN" sz="1600"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AS</a:t>
            </a:r>
            <a:r>
              <a:rPr lang="en-GB" altLang="zh-CN" sz="1600" b="1" baseline="-25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2</a:t>
            </a:r>
          </a:p>
        </p:txBody>
      </p:sp>
      <p:sp>
        <p:nvSpPr>
          <p:cNvPr id="225" name="Text Box 48"/>
          <p:cNvSpPr txBox="1">
            <a:spLocks noChangeArrowheads="1"/>
          </p:cNvSpPr>
          <p:nvPr/>
        </p:nvSpPr>
        <p:spPr bwMode="auto">
          <a:xfrm>
            <a:off x="5170054" y="2686804"/>
            <a:ext cx="644525" cy="319958"/>
          </a:xfrm>
          <a:prstGeom prst="rect">
            <a:avLst/>
          </a:prstGeom>
          <a:noFill/>
          <a:ln w="9525">
            <a:noFill/>
            <a:miter lim="800000"/>
          </a:ln>
        </p:spPr>
        <p:txBody>
          <a:bodyPr lIns="73025" tIns="36512" rIns="73025" bIns="36512">
            <a:spAutoFit/>
          </a:bodyPr>
          <a:lstStyle/>
          <a:p>
            <a:pPr algn="ctr">
              <a:spcBef>
                <a:spcPct val="50000"/>
              </a:spcBef>
            </a:pPr>
            <a:r>
              <a:rPr lang="en-GB" altLang="zh-CN" sz="1600"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AS</a:t>
            </a:r>
            <a:r>
              <a:rPr lang="en-GB" altLang="zh-CN" sz="1600" b="1" baseline="-25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3</a:t>
            </a:r>
          </a:p>
        </p:txBody>
      </p:sp>
      <p:sp>
        <p:nvSpPr>
          <p:cNvPr id="226" name="Text Box 49"/>
          <p:cNvSpPr txBox="1">
            <a:spLocks noChangeArrowheads="1"/>
          </p:cNvSpPr>
          <p:nvPr/>
        </p:nvSpPr>
        <p:spPr bwMode="auto">
          <a:xfrm>
            <a:off x="6922654" y="2686804"/>
            <a:ext cx="644525" cy="319958"/>
          </a:xfrm>
          <a:prstGeom prst="rect">
            <a:avLst/>
          </a:prstGeom>
          <a:noFill/>
          <a:ln w="9525">
            <a:noFill/>
            <a:miter lim="800000"/>
          </a:ln>
        </p:spPr>
        <p:txBody>
          <a:bodyPr lIns="73025" tIns="36512" rIns="73025" bIns="36512">
            <a:spAutoFit/>
          </a:bodyPr>
          <a:lstStyle/>
          <a:p>
            <a:pPr algn="ctr">
              <a:spcBef>
                <a:spcPct val="50000"/>
              </a:spcBef>
            </a:pPr>
            <a:r>
              <a:rPr lang="en-GB" altLang="zh-CN" sz="1600" b="1"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AS</a:t>
            </a:r>
            <a:r>
              <a:rPr lang="en-GB" altLang="zh-CN" sz="1600" b="1" baseline="-250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4</a:t>
            </a:r>
          </a:p>
        </p:txBody>
      </p:sp>
      <p:cxnSp>
        <p:nvCxnSpPr>
          <p:cNvPr id="227" name="直接箭头连接符 226"/>
          <p:cNvCxnSpPr/>
          <p:nvPr/>
        </p:nvCxnSpPr>
        <p:spPr>
          <a:xfrm>
            <a:off x="1252278" y="2430698"/>
            <a:ext cx="1440160" cy="0"/>
          </a:xfrm>
          <a:prstGeom prst="straightConnector1">
            <a:avLst/>
          </a:prstGeom>
          <a:ln>
            <a:solidFill>
              <a:schemeClr val="tx1"/>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228" name="直接箭头连接符 227"/>
          <p:cNvCxnSpPr/>
          <p:nvPr/>
        </p:nvCxnSpPr>
        <p:spPr>
          <a:xfrm>
            <a:off x="6512011" y="2434627"/>
            <a:ext cx="1440160" cy="0"/>
          </a:xfrm>
          <a:prstGeom prst="straightConnector1">
            <a:avLst/>
          </a:prstGeom>
          <a:ln>
            <a:solidFill>
              <a:schemeClr val="tx1"/>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229" name="直接箭头连接符 228"/>
          <p:cNvCxnSpPr/>
          <p:nvPr/>
        </p:nvCxnSpPr>
        <p:spPr>
          <a:xfrm>
            <a:off x="4780670" y="2430698"/>
            <a:ext cx="1440160" cy="0"/>
          </a:xfrm>
          <a:prstGeom prst="straightConnector1">
            <a:avLst/>
          </a:prstGeom>
          <a:ln>
            <a:solidFill>
              <a:schemeClr val="tx1"/>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230" name="直接箭头连接符 229"/>
          <p:cNvCxnSpPr/>
          <p:nvPr/>
        </p:nvCxnSpPr>
        <p:spPr>
          <a:xfrm>
            <a:off x="2980470" y="2430698"/>
            <a:ext cx="1440160" cy="0"/>
          </a:xfrm>
          <a:prstGeom prst="straightConnector1">
            <a:avLst/>
          </a:prstGeom>
          <a:ln>
            <a:solidFill>
              <a:schemeClr val="tx1"/>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231" name="直接箭头连接符 230"/>
          <p:cNvCxnSpPr/>
          <p:nvPr/>
        </p:nvCxnSpPr>
        <p:spPr>
          <a:xfrm>
            <a:off x="1252278" y="2070658"/>
            <a:ext cx="1440160" cy="0"/>
          </a:xfrm>
          <a:prstGeom prst="straightConnector1">
            <a:avLst/>
          </a:prstGeom>
          <a:ln>
            <a:solidFill>
              <a:schemeClr val="tx1"/>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232" name="直接箭头连接符 231"/>
          <p:cNvCxnSpPr/>
          <p:nvPr/>
        </p:nvCxnSpPr>
        <p:spPr>
          <a:xfrm>
            <a:off x="6512011" y="2074587"/>
            <a:ext cx="1440160" cy="0"/>
          </a:xfrm>
          <a:prstGeom prst="straightConnector1">
            <a:avLst/>
          </a:prstGeom>
          <a:ln>
            <a:solidFill>
              <a:schemeClr val="tx1"/>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233" name="直接箭头连接符 232"/>
          <p:cNvCxnSpPr/>
          <p:nvPr/>
        </p:nvCxnSpPr>
        <p:spPr>
          <a:xfrm>
            <a:off x="4780670" y="2070658"/>
            <a:ext cx="1440160" cy="0"/>
          </a:xfrm>
          <a:prstGeom prst="straightConnector1">
            <a:avLst/>
          </a:prstGeom>
          <a:ln>
            <a:solidFill>
              <a:schemeClr val="tx1"/>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cxnSp>
        <p:nvCxnSpPr>
          <p:cNvPr id="234" name="直接箭头连接符 233"/>
          <p:cNvCxnSpPr/>
          <p:nvPr/>
        </p:nvCxnSpPr>
        <p:spPr>
          <a:xfrm>
            <a:off x="2980470" y="2070658"/>
            <a:ext cx="1440160" cy="0"/>
          </a:xfrm>
          <a:prstGeom prst="straightConnector1">
            <a:avLst/>
          </a:prstGeom>
          <a:ln>
            <a:solidFill>
              <a:schemeClr val="tx1"/>
            </a:solidFill>
            <a:headEnd type="triangle" w="sm" len="lg"/>
            <a:tailEnd type="triangle" w="sm"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5" y="622831"/>
            <a:ext cx="8053712" cy="353930"/>
          </a:xfrm>
          <a:prstGeom prst="roundRect">
            <a:avLst>
              <a:gd name="adj" fmla="val 16667"/>
            </a:avLst>
          </a:prstGeom>
          <a:solidFill>
            <a:srgbClr val="00B050"/>
          </a:solidFill>
          <a:ln>
            <a:noFill/>
          </a:ln>
          <a:effectLst/>
        </p:spPr>
        <p:txBody>
          <a:bodyPr wrap="none" anchor="ctr"/>
          <a:lstStyle/>
          <a:p>
            <a:endParaRPr lang="zh-CN" altLang="en-US">
              <a:solidFill>
                <a:prstClr val="black"/>
              </a:solidFill>
            </a:endParaRPr>
          </a:p>
        </p:txBody>
      </p:sp>
      <p:sp>
        <p:nvSpPr>
          <p:cNvPr id="3" name="Rectangle 6"/>
          <p:cNvSpPr>
            <a:spLocks noChangeArrowheads="1"/>
          </p:cNvSpPr>
          <p:nvPr/>
        </p:nvSpPr>
        <p:spPr bwMode="auto">
          <a:xfrm>
            <a:off x="1941968" y="589620"/>
            <a:ext cx="52600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000" b="1" dirty="0">
                <a:solidFill>
                  <a:prstClr val="white"/>
                </a:solidFill>
                <a:latin typeface="微软雅黑" panose="020B0503020204020204" pitchFamily="34" charset="-122"/>
                <a:ea typeface="微软雅黑" panose="020B0503020204020204" pitchFamily="34" charset="-122"/>
              </a:rPr>
              <a:t> </a:t>
            </a:r>
            <a:r>
              <a:rPr lang="en-US" altLang="zh-CN" sz="2000" b="1" dirty="0" err="1">
                <a:solidFill>
                  <a:prstClr val="white"/>
                </a:solidFill>
                <a:latin typeface="微软雅黑" panose="020B0503020204020204" pitchFamily="34" charset="-122"/>
                <a:ea typeface="微软雅黑" panose="020B0503020204020204" pitchFamily="34" charset="-122"/>
              </a:rPr>
              <a:t>eBGP</a:t>
            </a:r>
            <a:r>
              <a:rPr lang="en-US" altLang="zh-CN" sz="2000" b="1" dirty="0">
                <a:solidFill>
                  <a:prstClr val="white"/>
                </a:solidFill>
                <a:latin typeface="微软雅黑" panose="020B0503020204020204" pitchFamily="34" charset="-122"/>
                <a:ea typeface="微软雅黑" panose="020B0503020204020204" pitchFamily="34" charset="-122"/>
              </a:rPr>
              <a:t> </a:t>
            </a:r>
            <a:r>
              <a:rPr lang="zh-CN" altLang="en-US" sz="2000" b="1" dirty="0">
                <a:solidFill>
                  <a:prstClr val="white"/>
                </a:solidFill>
                <a:latin typeface="微软雅黑" panose="020B0503020204020204" pitchFamily="34" charset="-122"/>
                <a:ea typeface="微软雅黑" panose="020B0503020204020204" pitchFamily="34" charset="-122"/>
              </a:rPr>
              <a:t>和 </a:t>
            </a:r>
            <a:r>
              <a:rPr lang="en-US" altLang="zh-CN" sz="2000" b="1" dirty="0" err="1">
                <a:solidFill>
                  <a:prstClr val="white"/>
                </a:solidFill>
                <a:latin typeface="微软雅黑" panose="020B0503020204020204" pitchFamily="34" charset="-122"/>
                <a:ea typeface="微软雅黑" panose="020B0503020204020204" pitchFamily="34" charset="-122"/>
              </a:rPr>
              <a:t>iBGP</a:t>
            </a:r>
            <a:endParaRPr lang="zh-CN" altLang="en-US" sz="2000" b="1" dirty="0">
              <a:solidFill>
                <a:prstClr val="white"/>
              </a:solidFill>
              <a:latin typeface="微软雅黑" panose="020B0503020204020204" pitchFamily="34" charset="-122"/>
              <a:ea typeface="微软雅黑" panose="020B0503020204020204" pitchFamily="34" charset="-122"/>
            </a:endParaRPr>
          </a:p>
        </p:txBody>
      </p:sp>
      <p:sp>
        <p:nvSpPr>
          <p:cNvPr id="50" name="矩形 49"/>
          <p:cNvSpPr/>
          <p:nvPr/>
        </p:nvSpPr>
        <p:spPr>
          <a:xfrm>
            <a:off x="545143" y="983882"/>
            <a:ext cx="8053713" cy="2900794"/>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solidFill>
                  <a:prstClr val="black"/>
                </a:solidFill>
                <a:latin typeface="微软雅黑" panose="020B0503020204020204" pitchFamily="34" charset="-122"/>
                <a:ea typeface="微软雅黑" panose="020B0503020204020204" pitchFamily="34" charset="-122"/>
              </a:rPr>
              <a:t>同一个协议 </a:t>
            </a:r>
            <a:r>
              <a:rPr lang="en-US" altLang="zh-CN" sz="2000" b="1" dirty="0">
                <a:solidFill>
                  <a:prstClr val="black"/>
                </a:solidFill>
                <a:latin typeface="微软雅黑" panose="020B0503020204020204" pitchFamily="34" charset="-122"/>
                <a:ea typeface="微软雅黑" panose="020B0503020204020204" pitchFamily="34" charset="-122"/>
              </a:rPr>
              <a:t>BGP</a:t>
            </a:r>
            <a:r>
              <a:rPr lang="zh-CN" altLang="en-US" sz="2000" b="1" dirty="0">
                <a:solidFill>
                  <a:prstClr val="black"/>
                </a:solidFill>
                <a:latin typeface="微软雅黑" panose="020B0503020204020204" pitchFamily="34" charset="-122"/>
                <a:ea typeface="微软雅黑" panose="020B0503020204020204" pitchFamily="34" charset="-122"/>
              </a:rPr>
              <a:t>（使用的报文类型、使用的属性、使用的状态机等都完全一样）。</a:t>
            </a:r>
            <a:endParaRPr lang="en-US" altLang="zh-CN" sz="2000" b="1" dirty="0">
              <a:solidFill>
                <a:prstClr val="black"/>
              </a:solidFill>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solidFill>
                  <a:prstClr val="black"/>
                </a:solidFill>
                <a:latin typeface="微软雅黑" panose="020B0503020204020204" pitchFamily="34" charset="-122"/>
                <a:ea typeface="微软雅黑" panose="020B0503020204020204" pitchFamily="34" charset="-122"/>
              </a:rPr>
              <a:t>但它们在通报前缀时采用的</a:t>
            </a:r>
            <a:r>
              <a:rPr lang="zh-CN" altLang="en-US" sz="2000" b="1" dirty="0">
                <a:solidFill>
                  <a:srgbClr val="C00000"/>
                </a:solidFill>
                <a:latin typeface="微软雅黑" panose="020B0503020204020204" pitchFamily="34" charset="-122"/>
                <a:ea typeface="微软雅黑" panose="020B0503020204020204" pitchFamily="34" charset="-122"/>
              </a:rPr>
              <a:t>规则不同：</a:t>
            </a:r>
            <a:endParaRPr lang="en-US" altLang="zh-CN" sz="2000" b="1" dirty="0">
              <a:solidFill>
                <a:srgbClr val="C00000"/>
              </a:solidFill>
              <a:latin typeface="微软雅黑" panose="020B0503020204020204" pitchFamily="34" charset="-122"/>
              <a:ea typeface="微软雅黑" panose="020B0503020204020204" pitchFamily="34" charset="-122"/>
            </a:endParaRPr>
          </a:p>
          <a:p>
            <a:pPr marL="535305" lvl="1" indent="-279400">
              <a:lnSpc>
                <a:spcPts val="3000"/>
              </a:lnSpc>
              <a:buClr>
                <a:srgbClr val="7030A0"/>
              </a:buClr>
              <a:buSzPct val="75000"/>
              <a:buFont typeface="Wingdings" panose="05000000000000000000" pitchFamily="2" charset="2"/>
              <a:buChar char="u"/>
            </a:pPr>
            <a:r>
              <a:rPr lang="zh-CN" altLang="en-US" sz="2000" b="1" dirty="0">
                <a:solidFill>
                  <a:prstClr val="black"/>
                </a:solidFill>
                <a:latin typeface="微软雅黑" panose="020B0503020204020204" pitchFamily="34" charset="-122"/>
                <a:ea typeface="微软雅黑" panose="020B0503020204020204" pitchFamily="34" charset="-122"/>
              </a:rPr>
              <a:t>在 </a:t>
            </a:r>
            <a:r>
              <a:rPr lang="en-US" altLang="zh-CN" sz="2000" b="1" dirty="0" err="1">
                <a:solidFill>
                  <a:prstClr val="black"/>
                </a:solidFill>
                <a:latin typeface="微软雅黑" panose="020B0503020204020204" pitchFamily="34" charset="-122"/>
                <a:ea typeface="微软雅黑" panose="020B0503020204020204" pitchFamily="34" charset="-122"/>
              </a:rPr>
              <a:t>eBGP</a:t>
            </a:r>
            <a:r>
              <a:rPr lang="en-US" altLang="zh-CN" sz="2000" b="1" dirty="0">
                <a:solidFill>
                  <a:prstClr val="black"/>
                </a:solidFill>
                <a:latin typeface="微软雅黑" panose="020B0503020204020204" pitchFamily="34" charset="-122"/>
                <a:ea typeface="微软雅黑" panose="020B0503020204020204" pitchFamily="34" charset="-122"/>
              </a:rPr>
              <a:t> </a:t>
            </a:r>
            <a:r>
              <a:rPr lang="zh-CN" altLang="en-US" sz="2000" b="1" dirty="0">
                <a:solidFill>
                  <a:prstClr val="black"/>
                </a:solidFill>
                <a:latin typeface="微软雅黑" panose="020B0503020204020204" pitchFamily="34" charset="-122"/>
                <a:ea typeface="微软雅黑" panose="020B0503020204020204" pitchFamily="34" charset="-122"/>
              </a:rPr>
              <a:t>连接的对等端得知的前缀信息，可以通报给一个 </a:t>
            </a:r>
            <a:r>
              <a:rPr lang="en-US" altLang="zh-CN" sz="2000" b="1" dirty="0" err="1">
                <a:solidFill>
                  <a:prstClr val="black"/>
                </a:solidFill>
                <a:latin typeface="微软雅黑" panose="020B0503020204020204" pitchFamily="34" charset="-122"/>
                <a:ea typeface="微软雅黑" panose="020B0503020204020204" pitchFamily="34" charset="-122"/>
              </a:rPr>
              <a:t>iBGP</a:t>
            </a:r>
            <a:r>
              <a:rPr lang="en-US" altLang="zh-CN" sz="2000" b="1" dirty="0">
                <a:solidFill>
                  <a:prstClr val="black"/>
                </a:solidFill>
                <a:latin typeface="微软雅黑" panose="020B0503020204020204" pitchFamily="34" charset="-122"/>
                <a:ea typeface="微软雅黑" panose="020B0503020204020204" pitchFamily="34" charset="-122"/>
              </a:rPr>
              <a:t> </a:t>
            </a:r>
            <a:r>
              <a:rPr lang="zh-CN" altLang="en-US" sz="2000" b="1" dirty="0">
                <a:solidFill>
                  <a:prstClr val="black"/>
                </a:solidFill>
                <a:latin typeface="微软雅黑" panose="020B0503020204020204" pitchFamily="34" charset="-122"/>
                <a:ea typeface="微软雅黑" panose="020B0503020204020204" pitchFamily="34" charset="-122"/>
              </a:rPr>
              <a:t>连接的对等端。反过来也是可以的。</a:t>
            </a:r>
            <a:endParaRPr lang="en-US" altLang="zh-CN" sz="2000" b="1" dirty="0">
              <a:solidFill>
                <a:prstClr val="black"/>
              </a:solidFill>
              <a:latin typeface="微软雅黑" panose="020B0503020204020204" pitchFamily="34" charset="-122"/>
              <a:ea typeface="微软雅黑" panose="020B0503020204020204" pitchFamily="34" charset="-122"/>
            </a:endParaRPr>
          </a:p>
          <a:p>
            <a:pPr marL="535305" lvl="1" indent="-279400">
              <a:lnSpc>
                <a:spcPts val="3000"/>
              </a:lnSpc>
              <a:buClr>
                <a:srgbClr val="7030A0"/>
              </a:buClr>
              <a:buSzPct val="75000"/>
              <a:buFont typeface="Wingdings" panose="05000000000000000000" pitchFamily="2" charset="2"/>
              <a:buChar char="u"/>
            </a:pPr>
            <a:r>
              <a:rPr lang="zh-CN" altLang="en-US" sz="2000" b="1" dirty="0">
                <a:solidFill>
                  <a:prstClr val="black"/>
                </a:solidFill>
                <a:latin typeface="微软雅黑" panose="020B0503020204020204" pitchFamily="34" charset="-122"/>
                <a:ea typeface="微软雅黑" panose="020B0503020204020204" pitchFamily="34" charset="-122"/>
              </a:rPr>
              <a:t>但从 </a:t>
            </a:r>
            <a:r>
              <a:rPr lang="en-US" altLang="zh-CN" sz="2000" b="1" dirty="0" err="1">
                <a:solidFill>
                  <a:prstClr val="black"/>
                </a:solidFill>
                <a:latin typeface="微软雅黑" panose="020B0503020204020204" pitchFamily="34" charset="-122"/>
                <a:ea typeface="微软雅黑" panose="020B0503020204020204" pitchFamily="34" charset="-122"/>
              </a:rPr>
              <a:t>iBGP</a:t>
            </a:r>
            <a:r>
              <a:rPr lang="en-US" altLang="zh-CN" sz="2000" b="1" dirty="0">
                <a:solidFill>
                  <a:prstClr val="black"/>
                </a:solidFill>
                <a:latin typeface="微软雅黑" panose="020B0503020204020204" pitchFamily="34" charset="-122"/>
                <a:ea typeface="微软雅黑" panose="020B0503020204020204" pitchFamily="34" charset="-122"/>
              </a:rPr>
              <a:t> </a:t>
            </a:r>
            <a:r>
              <a:rPr lang="zh-CN" altLang="en-US" sz="2000" b="1" dirty="0">
                <a:solidFill>
                  <a:prstClr val="black"/>
                </a:solidFill>
                <a:latin typeface="微软雅黑" panose="020B0503020204020204" pitchFamily="34" charset="-122"/>
                <a:ea typeface="微软雅黑" panose="020B0503020204020204" pitchFamily="34" charset="-122"/>
              </a:rPr>
              <a:t>连接的对等端得知的前缀信息，则不能够通报给另一个 </a:t>
            </a:r>
            <a:r>
              <a:rPr lang="en-US" altLang="zh-CN" sz="2000" b="1" dirty="0" err="1">
                <a:solidFill>
                  <a:prstClr val="black"/>
                </a:solidFill>
                <a:latin typeface="微软雅黑" panose="020B0503020204020204" pitchFamily="34" charset="-122"/>
                <a:ea typeface="微软雅黑" panose="020B0503020204020204" pitchFamily="34" charset="-122"/>
              </a:rPr>
              <a:t>iBGP</a:t>
            </a:r>
            <a:r>
              <a:rPr lang="en-US" altLang="zh-CN" sz="2000" b="1" dirty="0">
                <a:solidFill>
                  <a:prstClr val="black"/>
                </a:solidFill>
                <a:latin typeface="微软雅黑" panose="020B0503020204020204" pitchFamily="34" charset="-122"/>
                <a:ea typeface="微软雅黑" panose="020B0503020204020204" pitchFamily="34" charset="-122"/>
              </a:rPr>
              <a:t> </a:t>
            </a:r>
            <a:r>
              <a:rPr lang="zh-CN" altLang="en-US" sz="2000" b="1" dirty="0">
                <a:solidFill>
                  <a:prstClr val="black"/>
                </a:solidFill>
                <a:latin typeface="微软雅黑" panose="020B0503020204020204" pitchFamily="34" charset="-122"/>
                <a:ea typeface="微软雅黑" panose="020B0503020204020204" pitchFamily="34" charset="-122"/>
              </a:rPr>
              <a:t>连接的对等端。</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5" y="622831"/>
            <a:ext cx="8053712" cy="353930"/>
          </a:xfrm>
          <a:prstGeom prst="roundRect">
            <a:avLst>
              <a:gd name="adj" fmla="val 16667"/>
            </a:avLst>
          </a:prstGeom>
          <a:solidFill>
            <a:srgbClr val="00B050"/>
          </a:solidFill>
          <a:ln>
            <a:noFill/>
          </a:ln>
          <a:effectLst/>
        </p:spPr>
        <p:txBody>
          <a:bodyPr wrap="none" anchor="ctr"/>
          <a:lstStyle/>
          <a:p>
            <a:endParaRPr lang="zh-CN" altLang="en-US">
              <a:solidFill>
                <a:prstClr val="black"/>
              </a:solidFill>
            </a:endParaRPr>
          </a:p>
        </p:txBody>
      </p:sp>
      <p:sp>
        <p:nvSpPr>
          <p:cNvPr id="3" name="Rectangle 6"/>
          <p:cNvSpPr>
            <a:spLocks noChangeArrowheads="1"/>
          </p:cNvSpPr>
          <p:nvPr/>
        </p:nvSpPr>
        <p:spPr bwMode="auto">
          <a:xfrm>
            <a:off x="1941968" y="589620"/>
            <a:ext cx="52600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000" b="1" dirty="0">
                <a:solidFill>
                  <a:prstClr val="white"/>
                </a:solidFill>
                <a:latin typeface="微软雅黑" panose="020B0503020204020204" pitchFamily="34" charset="-122"/>
                <a:ea typeface="微软雅黑" panose="020B0503020204020204" pitchFamily="34" charset="-122"/>
              </a:rPr>
              <a:t> </a:t>
            </a:r>
            <a:r>
              <a:rPr lang="en-US" altLang="zh-CN" sz="2000" b="1" dirty="0" err="1">
                <a:solidFill>
                  <a:prstClr val="white"/>
                </a:solidFill>
                <a:latin typeface="微软雅黑" panose="020B0503020204020204" pitchFamily="34" charset="-122"/>
                <a:ea typeface="微软雅黑" panose="020B0503020204020204" pitchFamily="34" charset="-122"/>
              </a:rPr>
              <a:t>eBGP</a:t>
            </a:r>
            <a:r>
              <a:rPr lang="en-US" altLang="zh-CN" sz="2000" b="1" dirty="0">
                <a:solidFill>
                  <a:prstClr val="white"/>
                </a:solidFill>
                <a:latin typeface="微软雅黑" panose="020B0503020204020204" pitchFamily="34" charset="-122"/>
                <a:ea typeface="微软雅黑" panose="020B0503020204020204" pitchFamily="34" charset="-122"/>
              </a:rPr>
              <a:t> </a:t>
            </a:r>
            <a:r>
              <a:rPr lang="zh-CN" altLang="en-US" sz="2000" b="1" dirty="0">
                <a:solidFill>
                  <a:prstClr val="white"/>
                </a:solidFill>
                <a:latin typeface="微软雅黑" panose="020B0503020204020204" pitchFamily="34" charset="-122"/>
                <a:ea typeface="微软雅黑" panose="020B0503020204020204" pitchFamily="34" charset="-122"/>
              </a:rPr>
              <a:t>和 </a:t>
            </a:r>
            <a:r>
              <a:rPr lang="en-US" altLang="zh-CN" sz="2000" b="1" dirty="0" err="1">
                <a:solidFill>
                  <a:prstClr val="white"/>
                </a:solidFill>
                <a:latin typeface="微软雅黑" panose="020B0503020204020204" pitchFamily="34" charset="-122"/>
                <a:ea typeface="微软雅黑" panose="020B0503020204020204" pitchFamily="34" charset="-122"/>
              </a:rPr>
              <a:t>iBGP</a:t>
            </a:r>
            <a:endParaRPr lang="zh-CN" altLang="en-US" sz="2000" b="1" dirty="0">
              <a:solidFill>
                <a:prstClr val="white"/>
              </a:solidFill>
              <a:latin typeface="微软雅黑" panose="020B0503020204020204" pitchFamily="34" charset="-122"/>
              <a:ea typeface="微软雅黑" panose="020B0503020204020204" pitchFamily="34" charset="-122"/>
            </a:endParaRPr>
          </a:p>
        </p:txBody>
      </p:sp>
      <p:sp>
        <p:nvSpPr>
          <p:cNvPr id="51" name="圆角矩形 50"/>
          <p:cNvSpPr/>
          <p:nvPr/>
        </p:nvSpPr>
        <p:spPr>
          <a:xfrm>
            <a:off x="545145" y="1052858"/>
            <a:ext cx="8053712" cy="208750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black"/>
              </a:solidFill>
            </a:endParaRPr>
          </a:p>
        </p:txBody>
      </p:sp>
      <p:sp>
        <p:nvSpPr>
          <p:cNvPr id="52" name="Text Box 173"/>
          <p:cNvSpPr txBox="1">
            <a:spLocks noChangeArrowheads="1"/>
          </p:cNvSpPr>
          <p:nvPr/>
        </p:nvSpPr>
        <p:spPr bwMode="auto">
          <a:xfrm>
            <a:off x="436809" y="3195755"/>
            <a:ext cx="8672746" cy="1426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285750" indent="-285750" eaLnBrk="1" hangingPunct="1">
              <a:lnSpc>
                <a:spcPts val="2600"/>
              </a:lnSpc>
              <a:buFont typeface="Wingdings" panose="05000000000000000000" pitchFamily="2" charset="2"/>
              <a:buChar char="l"/>
            </a:pPr>
            <a:r>
              <a:rPr lang="en-US" altLang="zh-CN" sz="1600" b="1" dirty="0">
                <a:solidFill>
                  <a:prstClr val="black"/>
                </a:solidFill>
                <a:latin typeface="微软雅黑" panose="020B0503020204020204" pitchFamily="34" charset="-122"/>
                <a:ea typeface="微软雅黑" panose="020B0503020204020204" pitchFamily="34" charset="-122"/>
              </a:rPr>
              <a:t>R</a:t>
            </a:r>
            <a:r>
              <a:rPr lang="en-US" altLang="zh-CN" sz="1600" b="1" baseline="-25000" dirty="0">
                <a:solidFill>
                  <a:prstClr val="black"/>
                </a:solidFill>
                <a:latin typeface="微软雅黑" panose="020B0503020204020204" pitchFamily="34" charset="-122"/>
                <a:ea typeface="微软雅黑" panose="020B0503020204020204" pitchFamily="34" charset="-122"/>
              </a:rPr>
              <a:t>3</a:t>
            </a:r>
            <a:r>
              <a:rPr lang="en-US" altLang="zh-CN" sz="1600" b="1" dirty="0">
                <a:solidFill>
                  <a:prstClr val="black"/>
                </a:solidFill>
                <a:latin typeface="微软雅黑" panose="020B0503020204020204" pitchFamily="34" charset="-122"/>
                <a:ea typeface="微软雅黑" panose="020B0503020204020204" pitchFamily="34" charset="-122"/>
              </a:rPr>
              <a:t> </a:t>
            </a:r>
            <a:r>
              <a:rPr lang="zh-CN" altLang="en-US" sz="1600" b="1" dirty="0">
                <a:solidFill>
                  <a:prstClr val="black"/>
                </a:solidFill>
                <a:latin typeface="微软雅黑" panose="020B0503020204020204" pitchFamily="34" charset="-122"/>
                <a:ea typeface="微软雅黑" panose="020B0503020204020204" pitchFamily="34" charset="-122"/>
              </a:rPr>
              <a:t>从 </a:t>
            </a:r>
            <a:r>
              <a:rPr lang="en-US" altLang="zh-CN" sz="1600" b="1" dirty="0" err="1">
                <a:solidFill>
                  <a:prstClr val="black"/>
                </a:solidFill>
                <a:latin typeface="微软雅黑" panose="020B0503020204020204" pitchFamily="34" charset="-122"/>
                <a:ea typeface="微软雅黑" panose="020B0503020204020204" pitchFamily="34" charset="-122"/>
              </a:rPr>
              <a:t>eBGP</a:t>
            </a:r>
            <a:r>
              <a:rPr lang="en-US" altLang="zh-CN" sz="1600" b="1" dirty="0">
                <a:solidFill>
                  <a:prstClr val="black"/>
                </a:solidFill>
                <a:latin typeface="微软雅黑" panose="020B0503020204020204" pitchFamily="34" charset="-122"/>
                <a:ea typeface="微软雅黑" panose="020B0503020204020204" pitchFamily="34" charset="-122"/>
              </a:rPr>
              <a:t> </a:t>
            </a:r>
            <a:r>
              <a:rPr lang="zh-CN" altLang="en-US" sz="1600" b="1" dirty="0">
                <a:solidFill>
                  <a:prstClr val="black"/>
                </a:solidFill>
                <a:latin typeface="微软雅黑" panose="020B0503020204020204" pitchFamily="34" charset="-122"/>
                <a:ea typeface="微软雅黑" panose="020B0503020204020204" pitchFamily="34" charset="-122"/>
              </a:rPr>
              <a:t>连接的对等端 </a:t>
            </a:r>
            <a:r>
              <a:rPr lang="en-US" altLang="zh-CN" sz="1600" b="1" dirty="0">
                <a:solidFill>
                  <a:prstClr val="black"/>
                </a:solidFill>
                <a:latin typeface="微软雅黑" panose="020B0503020204020204" pitchFamily="34" charset="-122"/>
                <a:ea typeface="微软雅黑" panose="020B0503020204020204" pitchFamily="34" charset="-122"/>
              </a:rPr>
              <a:t>R</a:t>
            </a:r>
            <a:r>
              <a:rPr lang="en-US" altLang="zh-CN" sz="1600" b="1" baseline="-25000" dirty="0">
                <a:solidFill>
                  <a:prstClr val="black"/>
                </a:solidFill>
                <a:latin typeface="微软雅黑" panose="020B0503020204020204" pitchFamily="34" charset="-122"/>
                <a:ea typeface="微软雅黑" panose="020B0503020204020204" pitchFamily="34" charset="-122"/>
              </a:rPr>
              <a:t>4</a:t>
            </a:r>
            <a:r>
              <a:rPr lang="en-US" altLang="zh-CN" sz="1600" b="1" dirty="0">
                <a:solidFill>
                  <a:prstClr val="black"/>
                </a:solidFill>
                <a:latin typeface="微软雅黑" panose="020B0503020204020204" pitchFamily="34" charset="-122"/>
                <a:ea typeface="微软雅黑" panose="020B0503020204020204" pitchFamily="34" charset="-122"/>
              </a:rPr>
              <a:t> </a:t>
            </a:r>
            <a:r>
              <a:rPr lang="zh-CN" altLang="en-US" sz="1600" b="1" dirty="0">
                <a:solidFill>
                  <a:prstClr val="black"/>
                </a:solidFill>
                <a:latin typeface="微软雅黑" panose="020B0503020204020204" pitchFamily="34" charset="-122"/>
                <a:ea typeface="微软雅黑" panose="020B0503020204020204" pitchFamily="34" charset="-122"/>
              </a:rPr>
              <a:t>得到的前缀信息</a:t>
            </a:r>
            <a:r>
              <a:rPr lang="zh-CN" altLang="en-US" sz="1600" b="1" dirty="0">
                <a:solidFill>
                  <a:srgbClr val="C00000"/>
                </a:solidFill>
                <a:latin typeface="微软雅黑" panose="020B0503020204020204" pitchFamily="34" charset="-122"/>
                <a:ea typeface="微软雅黑" panose="020B0503020204020204" pitchFamily="34" charset="-122"/>
              </a:rPr>
              <a:t>可以</a:t>
            </a:r>
            <a:r>
              <a:rPr lang="zh-CN" altLang="en-US" sz="1600" b="1" dirty="0">
                <a:solidFill>
                  <a:prstClr val="black"/>
                </a:solidFill>
                <a:latin typeface="微软雅黑" panose="020B0503020204020204" pitchFamily="34" charset="-122"/>
                <a:ea typeface="微软雅黑" panose="020B0503020204020204" pitchFamily="34" charset="-122"/>
              </a:rPr>
              <a:t>通报给 </a:t>
            </a:r>
            <a:r>
              <a:rPr lang="en-US" altLang="zh-CN" sz="1600" b="1" dirty="0" err="1">
                <a:solidFill>
                  <a:prstClr val="black"/>
                </a:solidFill>
                <a:latin typeface="微软雅黑" panose="020B0503020204020204" pitchFamily="34" charset="-122"/>
                <a:ea typeface="微软雅黑" panose="020B0503020204020204" pitchFamily="34" charset="-122"/>
              </a:rPr>
              <a:t>iBGP</a:t>
            </a:r>
            <a:r>
              <a:rPr lang="en-US" altLang="zh-CN" sz="1600" b="1" dirty="0">
                <a:solidFill>
                  <a:prstClr val="black"/>
                </a:solidFill>
                <a:latin typeface="微软雅黑" panose="020B0503020204020204" pitchFamily="34" charset="-122"/>
                <a:ea typeface="微软雅黑" panose="020B0503020204020204" pitchFamily="34" charset="-122"/>
              </a:rPr>
              <a:t> </a:t>
            </a:r>
            <a:r>
              <a:rPr lang="zh-CN" altLang="en-US" sz="1600" b="1" dirty="0">
                <a:solidFill>
                  <a:prstClr val="black"/>
                </a:solidFill>
                <a:latin typeface="微软雅黑" panose="020B0503020204020204" pitchFamily="34" charset="-122"/>
                <a:ea typeface="微软雅黑" panose="020B0503020204020204" pitchFamily="34" charset="-122"/>
              </a:rPr>
              <a:t>连接的对等端 </a:t>
            </a:r>
            <a:r>
              <a:rPr lang="en-US" altLang="zh-CN" sz="1600" b="1" dirty="0">
                <a:solidFill>
                  <a:prstClr val="black"/>
                </a:solidFill>
                <a:latin typeface="微软雅黑" panose="020B0503020204020204" pitchFamily="34" charset="-122"/>
                <a:ea typeface="微软雅黑" panose="020B0503020204020204" pitchFamily="34" charset="-122"/>
              </a:rPr>
              <a:t>R</a:t>
            </a:r>
            <a:r>
              <a:rPr lang="en-US" altLang="zh-CN" sz="1600" b="1" baseline="-25000" dirty="0">
                <a:solidFill>
                  <a:prstClr val="black"/>
                </a:solidFill>
                <a:latin typeface="微软雅黑" panose="020B0503020204020204" pitchFamily="34" charset="-122"/>
                <a:ea typeface="微软雅黑" panose="020B0503020204020204" pitchFamily="34" charset="-122"/>
              </a:rPr>
              <a:t>1</a:t>
            </a:r>
            <a:r>
              <a:rPr lang="en-US" altLang="zh-CN" sz="1600" b="1" dirty="0">
                <a:solidFill>
                  <a:prstClr val="black"/>
                </a:solidFill>
                <a:latin typeface="微软雅黑" panose="020B0503020204020204" pitchFamily="34" charset="-122"/>
                <a:ea typeface="微软雅黑" panose="020B0503020204020204" pitchFamily="34" charset="-122"/>
              </a:rPr>
              <a:t> </a:t>
            </a:r>
            <a:r>
              <a:rPr lang="zh-CN" altLang="en-US" sz="1600" b="1" dirty="0">
                <a:solidFill>
                  <a:prstClr val="black"/>
                </a:solidFill>
                <a:latin typeface="微软雅黑" panose="020B0503020204020204" pitchFamily="34" charset="-122"/>
                <a:ea typeface="微软雅黑" panose="020B0503020204020204" pitchFamily="34" charset="-122"/>
              </a:rPr>
              <a:t>或 </a:t>
            </a:r>
            <a:r>
              <a:rPr lang="en-US" altLang="zh-CN" sz="1600" b="1" dirty="0">
                <a:solidFill>
                  <a:prstClr val="black"/>
                </a:solidFill>
                <a:latin typeface="微软雅黑" panose="020B0503020204020204" pitchFamily="34" charset="-122"/>
                <a:ea typeface="微软雅黑" panose="020B0503020204020204" pitchFamily="34" charset="-122"/>
              </a:rPr>
              <a:t>R</a:t>
            </a:r>
            <a:r>
              <a:rPr lang="en-US" altLang="zh-CN" sz="1600" b="1" baseline="-25000" dirty="0">
                <a:solidFill>
                  <a:prstClr val="black"/>
                </a:solidFill>
                <a:latin typeface="微软雅黑" panose="020B0503020204020204" pitchFamily="34" charset="-122"/>
                <a:ea typeface="微软雅黑" panose="020B0503020204020204" pitchFamily="34" charset="-122"/>
              </a:rPr>
              <a:t>2</a:t>
            </a:r>
            <a:r>
              <a:rPr lang="zh-CN" altLang="en-US" sz="1600" b="1" dirty="0">
                <a:solidFill>
                  <a:prstClr val="black"/>
                </a:solidFill>
                <a:latin typeface="微软雅黑" panose="020B0503020204020204" pitchFamily="34" charset="-122"/>
                <a:ea typeface="微软雅黑" panose="020B0503020204020204" pitchFamily="34" charset="-122"/>
              </a:rPr>
              <a:t>。</a:t>
            </a:r>
            <a:endParaRPr lang="en-US" altLang="zh-CN" sz="1600" b="1" dirty="0">
              <a:solidFill>
                <a:prstClr val="black"/>
              </a:solidFill>
              <a:latin typeface="微软雅黑" panose="020B0503020204020204" pitchFamily="34" charset="-122"/>
              <a:ea typeface="微软雅黑" panose="020B0503020204020204" pitchFamily="34" charset="-122"/>
            </a:endParaRPr>
          </a:p>
          <a:p>
            <a:pPr marL="285750" indent="-285750" eaLnBrk="1" hangingPunct="1">
              <a:lnSpc>
                <a:spcPts val="2600"/>
              </a:lnSpc>
              <a:buFont typeface="Wingdings" panose="05000000000000000000" pitchFamily="2" charset="2"/>
              <a:buChar char="l"/>
            </a:pPr>
            <a:r>
              <a:rPr lang="en-US" altLang="zh-CN" sz="1600" b="1" dirty="0">
                <a:solidFill>
                  <a:prstClr val="black"/>
                </a:solidFill>
                <a:latin typeface="微软雅黑" panose="020B0503020204020204" pitchFamily="34" charset="-122"/>
                <a:ea typeface="微软雅黑" panose="020B0503020204020204" pitchFamily="34" charset="-122"/>
              </a:rPr>
              <a:t>R</a:t>
            </a:r>
            <a:r>
              <a:rPr lang="en-US" altLang="zh-CN" sz="1600" b="1" baseline="-25000" dirty="0">
                <a:solidFill>
                  <a:prstClr val="black"/>
                </a:solidFill>
                <a:latin typeface="微软雅黑" panose="020B0503020204020204" pitchFamily="34" charset="-122"/>
                <a:ea typeface="微软雅黑" panose="020B0503020204020204" pitchFamily="34" charset="-122"/>
              </a:rPr>
              <a:t>3</a:t>
            </a:r>
            <a:r>
              <a:rPr lang="en-US" altLang="zh-CN" sz="1600" b="1" dirty="0">
                <a:solidFill>
                  <a:prstClr val="black"/>
                </a:solidFill>
                <a:latin typeface="微软雅黑" panose="020B0503020204020204" pitchFamily="34" charset="-122"/>
                <a:ea typeface="微软雅黑" panose="020B0503020204020204" pitchFamily="34" charset="-122"/>
              </a:rPr>
              <a:t> </a:t>
            </a:r>
            <a:r>
              <a:rPr lang="zh-CN" altLang="en-US" sz="1600" b="1" dirty="0">
                <a:solidFill>
                  <a:prstClr val="black"/>
                </a:solidFill>
                <a:latin typeface="微软雅黑" panose="020B0503020204020204" pitchFamily="34" charset="-122"/>
                <a:ea typeface="微软雅黑" panose="020B0503020204020204" pitchFamily="34" charset="-122"/>
              </a:rPr>
              <a:t>从 </a:t>
            </a:r>
            <a:r>
              <a:rPr lang="en-US" altLang="zh-CN" sz="1600" b="1" dirty="0" err="1">
                <a:solidFill>
                  <a:prstClr val="black"/>
                </a:solidFill>
                <a:latin typeface="微软雅黑" panose="020B0503020204020204" pitchFamily="34" charset="-122"/>
                <a:ea typeface="微软雅黑" panose="020B0503020204020204" pitchFamily="34" charset="-122"/>
              </a:rPr>
              <a:t>iBGP</a:t>
            </a:r>
            <a:r>
              <a:rPr lang="en-US" altLang="zh-CN" sz="1600" b="1" dirty="0">
                <a:solidFill>
                  <a:prstClr val="black"/>
                </a:solidFill>
                <a:latin typeface="微软雅黑" panose="020B0503020204020204" pitchFamily="34" charset="-122"/>
                <a:ea typeface="微软雅黑" panose="020B0503020204020204" pitchFamily="34" charset="-122"/>
              </a:rPr>
              <a:t> </a:t>
            </a:r>
            <a:r>
              <a:rPr lang="zh-CN" altLang="en-US" sz="1600" b="1" dirty="0">
                <a:solidFill>
                  <a:prstClr val="black"/>
                </a:solidFill>
                <a:latin typeface="微软雅黑" panose="020B0503020204020204" pitchFamily="34" charset="-122"/>
                <a:ea typeface="微软雅黑" panose="020B0503020204020204" pitchFamily="34" charset="-122"/>
              </a:rPr>
              <a:t>连接的对等端 </a:t>
            </a:r>
            <a:r>
              <a:rPr lang="en-US" altLang="zh-CN" sz="1600" b="1" dirty="0">
                <a:solidFill>
                  <a:prstClr val="black"/>
                </a:solidFill>
                <a:latin typeface="微软雅黑" panose="020B0503020204020204" pitchFamily="34" charset="-122"/>
                <a:ea typeface="微软雅黑" panose="020B0503020204020204" pitchFamily="34" charset="-122"/>
              </a:rPr>
              <a:t>R</a:t>
            </a:r>
            <a:r>
              <a:rPr lang="en-US" altLang="zh-CN" sz="1600" b="1" baseline="-25000" dirty="0">
                <a:solidFill>
                  <a:prstClr val="black"/>
                </a:solidFill>
                <a:latin typeface="微软雅黑" panose="020B0503020204020204" pitchFamily="34" charset="-122"/>
                <a:ea typeface="微软雅黑" panose="020B0503020204020204" pitchFamily="34" charset="-122"/>
              </a:rPr>
              <a:t>1</a:t>
            </a:r>
            <a:r>
              <a:rPr lang="en-US" altLang="zh-CN" sz="1600" b="1" dirty="0">
                <a:solidFill>
                  <a:prstClr val="black"/>
                </a:solidFill>
                <a:latin typeface="微软雅黑" panose="020B0503020204020204" pitchFamily="34" charset="-122"/>
                <a:ea typeface="微软雅黑" panose="020B0503020204020204" pitchFamily="34" charset="-122"/>
              </a:rPr>
              <a:t> </a:t>
            </a:r>
            <a:r>
              <a:rPr lang="zh-CN" altLang="en-US" sz="1600" b="1" dirty="0">
                <a:solidFill>
                  <a:prstClr val="black"/>
                </a:solidFill>
                <a:latin typeface="微软雅黑" panose="020B0503020204020204" pitchFamily="34" charset="-122"/>
                <a:ea typeface="微软雅黑" panose="020B0503020204020204" pitchFamily="34" charset="-122"/>
              </a:rPr>
              <a:t>和 </a:t>
            </a:r>
            <a:r>
              <a:rPr lang="en-US" altLang="zh-CN" sz="1600" b="1" dirty="0">
                <a:solidFill>
                  <a:prstClr val="black"/>
                </a:solidFill>
                <a:latin typeface="微软雅黑" panose="020B0503020204020204" pitchFamily="34" charset="-122"/>
                <a:ea typeface="微软雅黑" panose="020B0503020204020204" pitchFamily="34" charset="-122"/>
              </a:rPr>
              <a:t>R</a:t>
            </a:r>
            <a:r>
              <a:rPr lang="en-US" altLang="zh-CN" sz="1600" b="1" baseline="-25000" dirty="0">
                <a:solidFill>
                  <a:prstClr val="black"/>
                </a:solidFill>
                <a:latin typeface="微软雅黑" panose="020B0503020204020204" pitchFamily="34" charset="-122"/>
                <a:ea typeface="微软雅黑" panose="020B0503020204020204" pitchFamily="34" charset="-122"/>
              </a:rPr>
              <a:t>2</a:t>
            </a:r>
            <a:r>
              <a:rPr lang="en-US" altLang="zh-CN" sz="1600" b="1" dirty="0">
                <a:solidFill>
                  <a:prstClr val="black"/>
                </a:solidFill>
                <a:latin typeface="微软雅黑" panose="020B0503020204020204" pitchFamily="34" charset="-122"/>
                <a:ea typeface="微软雅黑" panose="020B0503020204020204" pitchFamily="34" charset="-122"/>
              </a:rPr>
              <a:t> </a:t>
            </a:r>
            <a:r>
              <a:rPr lang="zh-CN" altLang="en-US" sz="1600" b="1" dirty="0">
                <a:solidFill>
                  <a:prstClr val="black"/>
                </a:solidFill>
                <a:latin typeface="微软雅黑" panose="020B0503020204020204" pitchFamily="34" charset="-122"/>
                <a:ea typeface="微软雅黑" panose="020B0503020204020204" pitchFamily="34" charset="-122"/>
              </a:rPr>
              <a:t>得到的前缀信息</a:t>
            </a:r>
            <a:r>
              <a:rPr lang="zh-CN" altLang="en-US" sz="1600" b="1" dirty="0">
                <a:solidFill>
                  <a:srgbClr val="C00000"/>
                </a:solidFill>
                <a:latin typeface="微软雅黑" panose="020B0503020204020204" pitchFamily="34" charset="-122"/>
                <a:ea typeface="微软雅黑" panose="020B0503020204020204" pitchFamily="34" charset="-122"/>
              </a:rPr>
              <a:t>可以</a:t>
            </a:r>
            <a:r>
              <a:rPr lang="zh-CN" altLang="en-US" sz="1600" b="1" dirty="0">
                <a:solidFill>
                  <a:prstClr val="black"/>
                </a:solidFill>
                <a:latin typeface="微软雅黑" panose="020B0503020204020204" pitchFamily="34" charset="-122"/>
                <a:ea typeface="微软雅黑" panose="020B0503020204020204" pitchFamily="34" charset="-122"/>
              </a:rPr>
              <a:t>通报给 </a:t>
            </a:r>
            <a:r>
              <a:rPr lang="en-US" altLang="zh-CN" sz="1600" b="1" dirty="0" err="1">
                <a:solidFill>
                  <a:prstClr val="black"/>
                </a:solidFill>
                <a:latin typeface="微软雅黑" panose="020B0503020204020204" pitchFamily="34" charset="-122"/>
                <a:ea typeface="微软雅黑" panose="020B0503020204020204" pitchFamily="34" charset="-122"/>
              </a:rPr>
              <a:t>eBGP</a:t>
            </a:r>
            <a:r>
              <a:rPr lang="en-US" altLang="zh-CN" sz="1600" b="1" dirty="0">
                <a:solidFill>
                  <a:prstClr val="black"/>
                </a:solidFill>
                <a:latin typeface="微软雅黑" panose="020B0503020204020204" pitchFamily="34" charset="-122"/>
                <a:ea typeface="微软雅黑" panose="020B0503020204020204" pitchFamily="34" charset="-122"/>
              </a:rPr>
              <a:t> </a:t>
            </a:r>
            <a:r>
              <a:rPr lang="zh-CN" altLang="en-US" sz="1600" b="1" dirty="0">
                <a:solidFill>
                  <a:prstClr val="black"/>
                </a:solidFill>
                <a:latin typeface="微软雅黑" panose="020B0503020204020204" pitchFamily="34" charset="-122"/>
                <a:ea typeface="微软雅黑" panose="020B0503020204020204" pitchFamily="34" charset="-122"/>
              </a:rPr>
              <a:t>连接的对等端 </a:t>
            </a:r>
            <a:r>
              <a:rPr lang="en-US" altLang="zh-CN" sz="1600" b="1" dirty="0">
                <a:solidFill>
                  <a:prstClr val="black"/>
                </a:solidFill>
                <a:latin typeface="微软雅黑" panose="020B0503020204020204" pitchFamily="34" charset="-122"/>
                <a:ea typeface="微软雅黑" panose="020B0503020204020204" pitchFamily="34" charset="-122"/>
              </a:rPr>
              <a:t>R</a:t>
            </a:r>
            <a:r>
              <a:rPr lang="en-US" altLang="zh-CN" sz="1600" b="1" baseline="-25000" dirty="0">
                <a:solidFill>
                  <a:prstClr val="black"/>
                </a:solidFill>
                <a:latin typeface="微软雅黑" panose="020B0503020204020204" pitchFamily="34" charset="-122"/>
                <a:ea typeface="微软雅黑" panose="020B0503020204020204" pitchFamily="34" charset="-122"/>
              </a:rPr>
              <a:t>4</a:t>
            </a:r>
            <a:r>
              <a:rPr lang="zh-CN" altLang="en-US" sz="1600" b="1" dirty="0">
                <a:solidFill>
                  <a:prstClr val="black"/>
                </a:solidFill>
                <a:latin typeface="微软雅黑" panose="020B0503020204020204" pitchFamily="34" charset="-122"/>
                <a:ea typeface="微软雅黑" panose="020B0503020204020204" pitchFamily="34" charset="-122"/>
              </a:rPr>
              <a:t>。</a:t>
            </a:r>
            <a:endParaRPr lang="en-US" altLang="zh-CN" sz="1600" b="1" dirty="0">
              <a:solidFill>
                <a:prstClr val="black"/>
              </a:solidFill>
              <a:latin typeface="微软雅黑" panose="020B0503020204020204" pitchFamily="34" charset="-122"/>
              <a:ea typeface="微软雅黑" panose="020B0503020204020204" pitchFamily="34" charset="-122"/>
            </a:endParaRPr>
          </a:p>
          <a:p>
            <a:pPr marL="285750" indent="-285750" eaLnBrk="1" hangingPunct="1">
              <a:lnSpc>
                <a:spcPts val="2600"/>
              </a:lnSpc>
              <a:buFont typeface="Wingdings" panose="05000000000000000000" pitchFamily="2" charset="2"/>
              <a:buChar char="l"/>
            </a:pPr>
            <a:r>
              <a:rPr lang="zh-CN" altLang="en-US" sz="1600" b="1" dirty="0">
                <a:solidFill>
                  <a:prstClr val="black"/>
                </a:solidFill>
                <a:latin typeface="微软雅黑" panose="020B0503020204020204" pitchFamily="34" charset="-122"/>
                <a:ea typeface="微软雅黑" panose="020B0503020204020204" pitchFamily="34" charset="-122"/>
              </a:rPr>
              <a:t>但 </a:t>
            </a:r>
            <a:r>
              <a:rPr lang="en-US" altLang="zh-CN" sz="1600" b="1" dirty="0">
                <a:solidFill>
                  <a:prstClr val="black"/>
                </a:solidFill>
                <a:latin typeface="微软雅黑" panose="020B0503020204020204" pitchFamily="34" charset="-122"/>
                <a:ea typeface="微软雅黑" panose="020B0503020204020204" pitchFamily="34" charset="-122"/>
              </a:rPr>
              <a:t>R</a:t>
            </a:r>
            <a:r>
              <a:rPr lang="en-US" altLang="zh-CN" sz="1600" b="1" baseline="-25000" dirty="0">
                <a:solidFill>
                  <a:prstClr val="black"/>
                </a:solidFill>
                <a:latin typeface="微软雅黑" panose="020B0503020204020204" pitchFamily="34" charset="-122"/>
                <a:ea typeface="微软雅黑" panose="020B0503020204020204" pitchFamily="34" charset="-122"/>
              </a:rPr>
              <a:t>3</a:t>
            </a:r>
            <a:r>
              <a:rPr lang="en-US" altLang="zh-CN" sz="1600" b="1" dirty="0">
                <a:solidFill>
                  <a:prstClr val="black"/>
                </a:solidFill>
                <a:latin typeface="微软雅黑" panose="020B0503020204020204" pitchFamily="34" charset="-122"/>
                <a:ea typeface="微软雅黑" panose="020B0503020204020204" pitchFamily="34" charset="-122"/>
              </a:rPr>
              <a:t> </a:t>
            </a:r>
            <a:r>
              <a:rPr lang="zh-CN" altLang="en-US" sz="1600" b="1" dirty="0">
                <a:solidFill>
                  <a:prstClr val="black"/>
                </a:solidFill>
                <a:latin typeface="微软雅黑" panose="020B0503020204020204" pitchFamily="34" charset="-122"/>
                <a:ea typeface="微软雅黑" panose="020B0503020204020204" pitchFamily="34" charset="-122"/>
              </a:rPr>
              <a:t>从 </a:t>
            </a:r>
            <a:r>
              <a:rPr lang="en-US" altLang="zh-CN" sz="1600" b="1" dirty="0" err="1">
                <a:solidFill>
                  <a:prstClr val="black"/>
                </a:solidFill>
                <a:latin typeface="微软雅黑" panose="020B0503020204020204" pitchFamily="34" charset="-122"/>
                <a:ea typeface="微软雅黑" panose="020B0503020204020204" pitchFamily="34" charset="-122"/>
              </a:rPr>
              <a:t>iBGP</a:t>
            </a:r>
            <a:r>
              <a:rPr lang="en-US" altLang="zh-CN" sz="1600" b="1" dirty="0">
                <a:solidFill>
                  <a:prstClr val="black"/>
                </a:solidFill>
                <a:latin typeface="微软雅黑" panose="020B0503020204020204" pitchFamily="34" charset="-122"/>
                <a:ea typeface="微软雅黑" panose="020B0503020204020204" pitchFamily="34" charset="-122"/>
              </a:rPr>
              <a:t> </a:t>
            </a:r>
            <a:r>
              <a:rPr lang="zh-CN" altLang="en-US" sz="1600" b="1" dirty="0">
                <a:solidFill>
                  <a:prstClr val="black"/>
                </a:solidFill>
                <a:latin typeface="微软雅黑" panose="020B0503020204020204" pitchFamily="34" charset="-122"/>
                <a:ea typeface="微软雅黑" panose="020B0503020204020204" pitchFamily="34" charset="-122"/>
              </a:rPr>
              <a:t>连接的对等端 </a:t>
            </a:r>
            <a:r>
              <a:rPr lang="en-US" altLang="zh-CN" sz="1600" b="1" dirty="0">
                <a:solidFill>
                  <a:prstClr val="black"/>
                </a:solidFill>
                <a:latin typeface="微软雅黑" panose="020B0503020204020204" pitchFamily="34" charset="-122"/>
                <a:ea typeface="微软雅黑" panose="020B0503020204020204" pitchFamily="34" charset="-122"/>
              </a:rPr>
              <a:t>R</a:t>
            </a:r>
            <a:r>
              <a:rPr lang="en-US" altLang="zh-CN" sz="1600" b="1" baseline="-25000" dirty="0">
                <a:solidFill>
                  <a:prstClr val="black"/>
                </a:solidFill>
                <a:latin typeface="微软雅黑" panose="020B0503020204020204" pitchFamily="34" charset="-122"/>
                <a:ea typeface="微软雅黑" panose="020B0503020204020204" pitchFamily="34" charset="-122"/>
              </a:rPr>
              <a:t>1</a:t>
            </a:r>
            <a:r>
              <a:rPr lang="en-US" altLang="zh-CN" sz="1600" b="1" dirty="0">
                <a:solidFill>
                  <a:prstClr val="black"/>
                </a:solidFill>
                <a:latin typeface="微软雅黑" panose="020B0503020204020204" pitchFamily="34" charset="-122"/>
                <a:ea typeface="微软雅黑" panose="020B0503020204020204" pitchFamily="34" charset="-122"/>
              </a:rPr>
              <a:t> </a:t>
            </a:r>
            <a:r>
              <a:rPr lang="zh-CN" altLang="en-US" sz="1600" b="1" dirty="0">
                <a:solidFill>
                  <a:prstClr val="black"/>
                </a:solidFill>
                <a:latin typeface="微软雅黑" panose="020B0503020204020204" pitchFamily="34" charset="-122"/>
                <a:ea typeface="微软雅黑" panose="020B0503020204020204" pitchFamily="34" charset="-122"/>
              </a:rPr>
              <a:t>得到的前缀信息</a:t>
            </a:r>
            <a:r>
              <a:rPr lang="zh-CN" altLang="en-US" sz="1600" b="1" dirty="0">
                <a:solidFill>
                  <a:srgbClr val="C00000"/>
                </a:solidFill>
                <a:latin typeface="微软雅黑" panose="020B0503020204020204" pitchFamily="34" charset="-122"/>
                <a:ea typeface="微软雅黑" panose="020B0503020204020204" pitchFamily="34" charset="-122"/>
              </a:rPr>
              <a:t>不允许</a:t>
            </a:r>
            <a:r>
              <a:rPr lang="zh-CN" altLang="en-US" sz="1600" b="1" dirty="0">
                <a:solidFill>
                  <a:prstClr val="black"/>
                </a:solidFill>
                <a:latin typeface="微软雅黑" panose="020B0503020204020204" pitchFamily="34" charset="-122"/>
                <a:ea typeface="微软雅黑" panose="020B0503020204020204" pitchFamily="34" charset="-122"/>
              </a:rPr>
              <a:t>再通报给另一个 </a:t>
            </a:r>
            <a:r>
              <a:rPr lang="en-US" altLang="zh-CN" sz="1600" b="1" dirty="0" err="1">
                <a:solidFill>
                  <a:prstClr val="black"/>
                </a:solidFill>
                <a:latin typeface="微软雅黑" panose="020B0503020204020204" pitchFamily="34" charset="-122"/>
                <a:ea typeface="微软雅黑" panose="020B0503020204020204" pitchFamily="34" charset="-122"/>
              </a:rPr>
              <a:t>iBGP</a:t>
            </a:r>
            <a:r>
              <a:rPr lang="en-US" altLang="zh-CN" sz="1600" b="1" dirty="0">
                <a:solidFill>
                  <a:prstClr val="black"/>
                </a:solidFill>
                <a:latin typeface="微软雅黑" panose="020B0503020204020204" pitchFamily="34" charset="-122"/>
                <a:ea typeface="微软雅黑" panose="020B0503020204020204" pitchFamily="34" charset="-122"/>
              </a:rPr>
              <a:t> </a:t>
            </a:r>
            <a:r>
              <a:rPr lang="zh-CN" altLang="en-US" sz="1600" b="1" dirty="0">
                <a:solidFill>
                  <a:prstClr val="black"/>
                </a:solidFill>
                <a:latin typeface="微软雅黑" panose="020B0503020204020204" pitchFamily="34" charset="-122"/>
                <a:ea typeface="微软雅黑" panose="020B0503020204020204" pitchFamily="34" charset="-122"/>
              </a:rPr>
              <a:t>连接的对等端 </a:t>
            </a:r>
            <a:r>
              <a:rPr lang="en-US" altLang="zh-CN" sz="1600" b="1" dirty="0">
                <a:solidFill>
                  <a:prstClr val="black"/>
                </a:solidFill>
                <a:latin typeface="微软雅黑" panose="020B0503020204020204" pitchFamily="34" charset="-122"/>
                <a:ea typeface="微软雅黑" panose="020B0503020204020204" pitchFamily="34" charset="-122"/>
              </a:rPr>
              <a:t>R</a:t>
            </a:r>
            <a:r>
              <a:rPr lang="en-US" altLang="zh-CN" sz="1600" b="1" baseline="-25000" dirty="0">
                <a:solidFill>
                  <a:prstClr val="black"/>
                </a:solidFill>
                <a:latin typeface="微软雅黑" panose="020B0503020204020204" pitchFamily="34" charset="-122"/>
                <a:ea typeface="微软雅黑" panose="020B0503020204020204" pitchFamily="34" charset="-122"/>
              </a:rPr>
              <a:t>2</a:t>
            </a:r>
            <a:r>
              <a:rPr lang="zh-CN" altLang="en-US" sz="1600" b="1" dirty="0">
                <a:solidFill>
                  <a:prstClr val="black"/>
                </a:solidFill>
                <a:latin typeface="微软雅黑" panose="020B0503020204020204" pitchFamily="34" charset="-122"/>
                <a:ea typeface="微软雅黑" panose="020B0503020204020204" pitchFamily="34" charset="-122"/>
              </a:rPr>
              <a:t>。</a:t>
            </a:r>
            <a:endParaRPr lang="en-US" altLang="zh-CN" sz="1600" b="1" dirty="0">
              <a:solidFill>
                <a:prstClr val="black"/>
              </a:solidFill>
              <a:latin typeface="微软雅黑" panose="020B0503020204020204" pitchFamily="34" charset="-122"/>
              <a:ea typeface="微软雅黑" panose="020B0503020204020204" pitchFamily="34" charset="-122"/>
            </a:endParaRPr>
          </a:p>
        </p:txBody>
      </p:sp>
      <p:grpSp>
        <p:nvGrpSpPr>
          <p:cNvPr id="97" name="Group 206"/>
          <p:cNvGrpSpPr/>
          <p:nvPr/>
        </p:nvGrpSpPr>
        <p:grpSpPr bwMode="auto">
          <a:xfrm>
            <a:off x="2191907" y="1670627"/>
            <a:ext cx="1655763" cy="792163"/>
            <a:chOff x="912" y="768"/>
            <a:chExt cx="2400" cy="1584"/>
          </a:xfrm>
          <a:solidFill>
            <a:srgbClr val="66FF66"/>
          </a:solidFill>
          <a:effectLst>
            <a:glow rad="63500">
              <a:schemeClr val="accent1">
                <a:satMod val="175000"/>
                <a:alpha val="40000"/>
              </a:schemeClr>
            </a:glow>
            <a:outerShdw blurRad="50800" dist="38100" dir="2700000" algn="tl" rotWithShape="0">
              <a:prstClr val="black">
                <a:alpha val="40000"/>
              </a:prstClr>
            </a:outerShdw>
          </a:effectLst>
        </p:grpSpPr>
        <p:sp>
          <p:nvSpPr>
            <p:cNvPr id="98" name="Oval 207"/>
            <p:cNvSpPr>
              <a:spLocks noChangeArrowheads="1"/>
            </p:cNvSpPr>
            <p:nvPr/>
          </p:nvSpPr>
          <p:spPr bwMode="auto">
            <a:xfrm>
              <a:off x="1751" y="799"/>
              <a:ext cx="1026" cy="62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99" name="Oval 208"/>
            <p:cNvSpPr>
              <a:spLocks noChangeArrowheads="1"/>
            </p:cNvSpPr>
            <p:nvPr/>
          </p:nvSpPr>
          <p:spPr bwMode="auto">
            <a:xfrm>
              <a:off x="1172" y="972"/>
              <a:ext cx="781" cy="6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00" name="Oval 209"/>
            <p:cNvSpPr>
              <a:spLocks noChangeArrowheads="1"/>
            </p:cNvSpPr>
            <p:nvPr/>
          </p:nvSpPr>
          <p:spPr bwMode="auto">
            <a:xfrm>
              <a:off x="926" y="1364"/>
              <a:ext cx="521" cy="50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01" name="Oval 210"/>
            <p:cNvSpPr>
              <a:spLocks noChangeArrowheads="1"/>
            </p:cNvSpPr>
            <p:nvPr/>
          </p:nvSpPr>
          <p:spPr bwMode="auto">
            <a:xfrm>
              <a:off x="1085" y="1599"/>
              <a:ext cx="796" cy="54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02" name="Oval 211"/>
            <p:cNvSpPr>
              <a:spLocks noChangeArrowheads="1"/>
            </p:cNvSpPr>
            <p:nvPr/>
          </p:nvSpPr>
          <p:spPr bwMode="auto">
            <a:xfrm>
              <a:off x="1664" y="1693"/>
              <a:ext cx="1200" cy="65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03" name="Oval 212"/>
            <p:cNvSpPr>
              <a:spLocks noChangeArrowheads="1"/>
            </p:cNvSpPr>
            <p:nvPr/>
          </p:nvSpPr>
          <p:spPr bwMode="auto">
            <a:xfrm>
              <a:off x="2445" y="988"/>
              <a:ext cx="751"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04" name="Oval 213"/>
            <p:cNvSpPr>
              <a:spLocks noChangeArrowheads="1"/>
            </p:cNvSpPr>
            <p:nvPr/>
          </p:nvSpPr>
          <p:spPr bwMode="auto">
            <a:xfrm>
              <a:off x="2560" y="1317"/>
              <a:ext cx="752"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05" name="Oval 214"/>
            <p:cNvSpPr>
              <a:spLocks noChangeArrowheads="1"/>
            </p:cNvSpPr>
            <p:nvPr/>
          </p:nvSpPr>
          <p:spPr bwMode="auto">
            <a:xfrm>
              <a:off x="2488" y="1427"/>
              <a:ext cx="752" cy="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06" name="Oval 215"/>
            <p:cNvSpPr>
              <a:spLocks noChangeArrowheads="1"/>
            </p:cNvSpPr>
            <p:nvPr/>
          </p:nvSpPr>
          <p:spPr bwMode="auto">
            <a:xfrm>
              <a:off x="1360" y="1176"/>
              <a:ext cx="1547" cy="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grpSp>
          <p:nvGrpSpPr>
            <p:cNvPr id="107" name="Group 216"/>
            <p:cNvGrpSpPr/>
            <p:nvPr/>
          </p:nvGrpSpPr>
          <p:grpSpPr bwMode="auto">
            <a:xfrm>
              <a:off x="912" y="768"/>
              <a:ext cx="2386" cy="1553"/>
              <a:chOff x="912" y="768"/>
              <a:chExt cx="2386" cy="1553"/>
            </a:xfrm>
            <a:grpFill/>
          </p:grpSpPr>
          <p:sp>
            <p:nvSpPr>
              <p:cNvPr id="108" name="Oval 217"/>
              <p:cNvSpPr>
                <a:spLocks noChangeArrowheads="1"/>
              </p:cNvSpPr>
              <p:nvPr/>
            </p:nvSpPr>
            <p:spPr bwMode="auto">
              <a:xfrm>
                <a:off x="1736" y="768"/>
                <a:ext cx="1027" cy="6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09" name="Oval 218"/>
              <p:cNvSpPr>
                <a:spLocks noChangeArrowheads="1"/>
              </p:cNvSpPr>
              <p:nvPr/>
            </p:nvSpPr>
            <p:spPr bwMode="auto">
              <a:xfrm>
                <a:off x="1158" y="941"/>
                <a:ext cx="781" cy="6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10" name="Oval 219"/>
              <p:cNvSpPr>
                <a:spLocks noChangeArrowheads="1"/>
              </p:cNvSpPr>
              <p:nvPr/>
            </p:nvSpPr>
            <p:spPr bwMode="auto">
              <a:xfrm>
                <a:off x="912" y="1333"/>
                <a:ext cx="520" cy="5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11" name="Oval 220"/>
              <p:cNvSpPr>
                <a:spLocks noChangeArrowheads="1"/>
              </p:cNvSpPr>
              <p:nvPr/>
            </p:nvSpPr>
            <p:spPr bwMode="auto">
              <a:xfrm>
                <a:off x="1071" y="1568"/>
                <a:ext cx="795" cy="54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12" name="Oval 221"/>
              <p:cNvSpPr>
                <a:spLocks noChangeArrowheads="1"/>
              </p:cNvSpPr>
              <p:nvPr/>
            </p:nvSpPr>
            <p:spPr bwMode="auto">
              <a:xfrm>
                <a:off x="1649" y="1662"/>
                <a:ext cx="1200" cy="65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13" name="Oval 222"/>
              <p:cNvSpPr>
                <a:spLocks noChangeArrowheads="1"/>
              </p:cNvSpPr>
              <p:nvPr/>
            </p:nvSpPr>
            <p:spPr bwMode="auto">
              <a:xfrm>
                <a:off x="2430" y="956"/>
                <a:ext cx="752"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14" name="Oval 223"/>
              <p:cNvSpPr>
                <a:spLocks noChangeArrowheads="1"/>
              </p:cNvSpPr>
              <p:nvPr/>
            </p:nvSpPr>
            <p:spPr bwMode="auto">
              <a:xfrm>
                <a:off x="2546" y="1286"/>
                <a:ext cx="752"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15" name="Oval 224"/>
              <p:cNvSpPr>
                <a:spLocks noChangeArrowheads="1"/>
              </p:cNvSpPr>
              <p:nvPr/>
            </p:nvSpPr>
            <p:spPr bwMode="auto">
              <a:xfrm>
                <a:off x="2473" y="1395"/>
                <a:ext cx="752" cy="8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16" name="Oval 225"/>
              <p:cNvSpPr>
                <a:spLocks noChangeArrowheads="1"/>
              </p:cNvSpPr>
              <p:nvPr/>
            </p:nvSpPr>
            <p:spPr bwMode="auto">
              <a:xfrm>
                <a:off x="1346" y="1144"/>
                <a:ext cx="1547" cy="8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grpSp>
      </p:grpSp>
      <p:grpSp>
        <p:nvGrpSpPr>
          <p:cNvPr id="117" name="Group 206"/>
          <p:cNvGrpSpPr/>
          <p:nvPr/>
        </p:nvGrpSpPr>
        <p:grpSpPr bwMode="auto">
          <a:xfrm>
            <a:off x="5043057" y="1862715"/>
            <a:ext cx="1944688" cy="792162"/>
            <a:chOff x="912" y="768"/>
            <a:chExt cx="2400" cy="1584"/>
          </a:xfrm>
          <a:solidFill>
            <a:srgbClr val="66FF66"/>
          </a:solidFill>
          <a:effectLst>
            <a:glow rad="63500">
              <a:schemeClr val="accent1">
                <a:satMod val="175000"/>
                <a:alpha val="40000"/>
              </a:schemeClr>
            </a:glow>
            <a:outerShdw blurRad="50800" dist="38100" dir="2700000" algn="tl" rotWithShape="0">
              <a:prstClr val="black">
                <a:alpha val="40000"/>
              </a:prstClr>
            </a:outerShdw>
          </a:effectLst>
        </p:grpSpPr>
        <p:sp>
          <p:nvSpPr>
            <p:cNvPr id="118" name="Oval 207"/>
            <p:cNvSpPr>
              <a:spLocks noChangeArrowheads="1"/>
            </p:cNvSpPr>
            <p:nvPr/>
          </p:nvSpPr>
          <p:spPr bwMode="auto">
            <a:xfrm>
              <a:off x="1751" y="799"/>
              <a:ext cx="1026" cy="62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19" name="Oval 208"/>
            <p:cNvSpPr>
              <a:spLocks noChangeArrowheads="1"/>
            </p:cNvSpPr>
            <p:nvPr/>
          </p:nvSpPr>
          <p:spPr bwMode="auto">
            <a:xfrm>
              <a:off x="1172" y="972"/>
              <a:ext cx="781" cy="6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20" name="Oval 209"/>
            <p:cNvSpPr>
              <a:spLocks noChangeArrowheads="1"/>
            </p:cNvSpPr>
            <p:nvPr/>
          </p:nvSpPr>
          <p:spPr bwMode="auto">
            <a:xfrm>
              <a:off x="926" y="1364"/>
              <a:ext cx="521" cy="50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21" name="Oval 210"/>
            <p:cNvSpPr>
              <a:spLocks noChangeArrowheads="1"/>
            </p:cNvSpPr>
            <p:nvPr/>
          </p:nvSpPr>
          <p:spPr bwMode="auto">
            <a:xfrm>
              <a:off x="1085" y="1599"/>
              <a:ext cx="796" cy="54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22" name="Oval 211"/>
            <p:cNvSpPr>
              <a:spLocks noChangeArrowheads="1"/>
            </p:cNvSpPr>
            <p:nvPr/>
          </p:nvSpPr>
          <p:spPr bwMode="auto">
            <a:xfrm>
              <a:off x="1664" y="1693"/>
              <a:ext cx="1200" cy="65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23" name="Oval 212"/>
            <p:cNvSpPr>
              <a:spLocks noChangeArrowheads="1"/>
            </p:cNvSpPr>
            <p:nvPr/>
          </p:nvSpPr>
          <p:spPr bwMode="auto">
            <a:xfrm>
              <a:off x="2445" y="988"/>
              <a:ext cx="751"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24" name="Oval 213"/>
            <p:cNvSpPr>
              <a:spLocks noChangeArrowheads="1"/>
            </p:cNvSpPr>
            <p:nvPr/>
          </p:nvSpPr>
          <p:spPr bwMode="auto">
            <a:xfrm>
              <a:off x="2560" y="1317"/>
              <a:ext cx="752"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25" name="Oval 214"/>
            <p:cNvSpPr>
              <a:spLocks noChangeArrowheads="1"/>
            </p:cNvSpPr>
            <p:nvPr/>
          </p:nvSpPr>
          <p:spPr bwMode="auto">
            <a:xfrm>
              <a:off x="2488" y="1427"/>
              <a:ext cx="752" cy="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26" name="Oval 215"/>
            <p:cNvSpPr>
              <a:spLocks noChangeArrowheads="1"/>
            </p:cNvSpPr>
            <p:nvPr/>
          </p:nvSpPr>
          <p:spPr bwMode="auto">
            <a:xfrm>
              <a:off x="1360" y="1176"/>
              <a:ext cx="1547" cy="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grpSp>
          <p:nvGrpSpPr>
            <p:cNvPr id="127" name="Group 216"/>
            <p:cNvGrpSpPr/>
            <p:nvPr/>
          </p:nvGrpSpPr>
          <p:grpSpPr bwMode="auto">
            <a:xfrm>
              <a:off x="912" y="768"/>
              <a:ext cx="2386" cy="1553"/>
              <a:chOff x="912" y="768"/>
              <a:chExt cx="2386" cy="1553"/>
            </a:xfrm>
            <a:grpFill/>
          </p:grpSpPr>
          <p:sp>
            <p:nvSpPr>
              <p:cNvPr id="128" name="Oval 217"/>
              <p:cNvSpPr>
                <a:spLocks noChangeArrowheads="1"/>
              </p:cNvSpPr>
              <p:nvPr/>
            </p:nvSpPr>
            <p:spPr bwMode="auto">
              <a:xfrm>
                <a:off x="1736" y="768"/>
                <a:ext cx="1027" cy="6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29" name="Oval 218"/>
              <p:cNvSpPr>
                <a:spLocks noChangeArrowheads="1"/>
              </p:cNvSpPr>
              <p:nvPr/>
            </p:nvSpPr>
            <p:spPr bwMode="auto">
              <a:xfrm>
                <a:off x="1158" y="941"/>
                <a:ext cx="781" cy="6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30" name="Oval 219"/>
              <p:cNvSpPr>
                <a:spLocks noChangeArrowheads="1"/>
              </p:cNvSpPr>
              <p:nvPr/>
            </p:nvSpPr>
            <p:spPr bwMode="auto">
              <a:xfrm>
                <a:off x="912" y="1333"/>
                <a:ext cx="520" cy="5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31" name="Oval 220"/>
              <p:cNvSpPr>
                <a:spLocks noChangeArrowheads="1"/>
              </p:cNvSpPr>
              <p:nvPr/>
            </p:nvSpPr>
            <p:spPr bwMode="auto">
              <a:xfrm>
                <a:off x="1071" y="1568"/>
                <a:ext cx="795" cy="54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32" name="Oval 221"/>
              <p:cNvSpPr>
                <a:spLocks noChangeArrowheads="1"/>
              </p:cNvSpPr>
              <p:nvPr/>
            </p:nvSpPr>
            <p:spPr bwMode="auto">
              <a:xfrm>
                <a:off x="1649" y="1662"/>
                <a:ext cx="1200" cy="65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33" name="Oval 222"/>
              <p:cNvSpPr>
                <a:spLocks noChangeArrowheads="1"/>
              </p:cNvSpPr>
              <p:nvPr/>
            </p:nvSpPr>
            <p:spPr bwMode="auto">
              <a:xfrm>
                <a:off x="2430" y="956"/>
                <a:ext cx="752"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34" name="Oval 223"/>
              <p:cNvSpPr>
                <a:spLocks noChangeArrowheads="1"/>
              </p:cNvSpPr>
              <p:nvPr/>
            </p:nvSpPr>
            <p:spPr bwMode="auto">
              <a:xfrm>
                <a:off x="2546" y="1286"/>
                <a:ext cx="752"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35" name="Oval 224"/>
              <p:cNvSpPr>
                <a:spLocks noChangeArrowheads="1"/>
              </p:cNvSpPr>
              <p:nvPr/>
            </p:nvSpPr>
            <p:spPr bwMode="auto">
              <a:xfrm>
                <a:off x="2473" y="1395"/>
                <a:ext cx="752" cy="8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36" name="Oval 225"/>
              <p:cNvSpPr>
                <a:spLocks noChangeArrowheads="1"/>
              </p:cNvSpPr>
              <p:nvPr/>
            </p:nvSpPr>
            <p:spPr bwMode="auto">
              <a:xfrm>
                <a:off x="1346" y="1144"/>
                <a:ext cx="1547" cy="8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b="1">
                  <a:solidFill>
                    <a:prstClr val="black"/>
                  </a:solidFill>
                  <a:latin typeface="微软雅黑" panose="020B0503020204020204" pitchFamily="34" charset="-122"/>
                  <a:ea typeface="微软雅黑" panose="020B0503020204020204" pitchFamily="34" charset="-122"/>
                </a:endParaRPr>
              </a:p>
            </p:txBody>
          </p:sp>
        </p:grpSp>
      </p:grpSp>
      <p:sp>
        <p:nvSpPr>
          <p:cNvPr id="137" name="Line 154"/>
          <p:cNvSpPr>
            <a:spLocks noChangeShapeType="1"/>
          </p:cNvSpPr>
          <p:nvPr/>
        </p:nvSpPr>
        <p:spPr bwMode="auto">
          <a:xfrm flipV="1">
            <a:off x="3774645" y="2224665"/>
            <a:ext cx="1368425" cy="0"/>
          </a:xfrm>
          <a:prstGeom prst="line">
            <a:avLst/>
          </a:prstGeom>
          <a:noFill/>
          <a:ln w="38100">
            <a:solidFill>
              <a:srgbClr val="990099"/>
            </a:solidFill>
            <a:prstDash val="sysDash"/>
            <a:round/>
          </a:ln>
          <a:extLst>
            <a:ext uri="{909E8E84-426E-40DD-AFC4-6F175D3DCCD1}">
              <a14:hiddenFill xmlns:a14="http://schemas.microsoft.com/office/drawing/2010/main">
                <a:noFill/>
              </a14:hiddenFill>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38" name="Line 165"/>
          <p:cNvSpPr>
            <a:spLocks noChangeShapeType="1"/>
          </p:cNvSpPr>
          <p:nvPr/>
        </p:nvSpPr>
        <p:spPr bwMode="auto">
          <a:xfrm flipV="1">
            <a:off x="3126945" y="2246890"/>
            <a:ext cx="647700" cy="193675"/>
          </a:xfrm>
          <a:prstGeom prst="line">
            <a:avLst/>
          </a:prstGeom>
          <a:noFill/>
          <a:ln w="12700">
            <a:solidFill>
              <a:srgbClr val="000099"/>
            </a:solidFill>
            <a:prstDash val="sysDash"/>
            <a:round/>
          </a:ln>
          <a:extLst>
            <a:ext uri="{909E8E84-426E-40DD-AFC4-6F175D3DCCD1}">
              <a14:hiddenFill xmlns:a14="http://schemas.microsoft.com/office/drawing/2010/main">
                <a:noFill/>
              </a14:hiddenFill>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39" name="Line 170"/>
          <p:cNvSpPr>
            <a:spLocks noChangeShapeType="1"/>
          </p:cNvSpPr>
          <p:nvPr/>
        </p:nvSpPr>
        <p:spPr bwMode="auto">
          <a:xfrm>
            <a:off x="2984070" y="1815090"/>
            <a:ext cx="790575" cy="360362"/>
          </a:xfrm>
          <a:prstGeom prst="line">
            <a:avLst/>
          </a:prstGeom>
          <a:noFill/>
          <a:ln w="12700">
            <a:solidFill>
              <a:srgbClr val="000099"/>
            </a:solidFill>
            <a:prstDash val="sysDash"/>
            <a:round/>
          </a:ln>
          <a:extLst>
            <a:ext uri="{909E8E84-426E-40DD-AFC4-6F175D3DCCD1}">
              <a14:hiddenFill xmlns:a14="http://schemas.microsoft.com/office/drawing/2010/main">
                <a:noFill/>
              </a14:hiddenFill>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40" name="Text Box 173"/>
          <p:cNvSpPr txBox="1">
            <a:spLocks noChangeArrowheads="1"/>
          </p:cNvSpPr>
          <p:nvPr/>
        </p:nvSpPr>
        <p:spPr bwMode="auto">
          <a:xfrm>
            <a:off x="3323795" y="1462665"/>
            <a:ext cx="54694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a:solidFill>
                  <a:prstClr val="black"/>
                </a:solidFill>
                <a:latin typeface="微软雅黑" panose="020B0503020204020204" pitchFamily="34" charset="-122"/>
                <a:ea typeface="微软雅黑" panose="020B0503020204020204" pitchFamily="34" charset="-122"/>
              </a:rPr>
              <a:t>AS</a:t>
            </a:r>
            <a:r>
              <a:rPr lang="en-US" altLang="zh-CN" sz="1600" b="1" baseline="-25000">
                <a:solidFill>
                  <a:prstClr val="black"/>
                </a:solidFill>
                <a:latin typeface="微软雅黑" panose="020B0503020204020204" pitchFamily="34" charset="-122"/>
                <a:ea typeface="微软雅黑" panose="020B0503020204020204" pitchFamily="34" charset="-122"/>
              </a:rPr>
              <a:t>1</a:t>
            </a:r>
          </a:p>
        </p:txBody>
      </p:sp>
      <p:sp>
        <p:nvSpPr>
          <p:cNvPr id="141" name="Text Box 175"/>
          <p:cNvSpPr txBox="1">
            <a:spLocks noChangeArrowheads="1"/>
          </p:cNvSpPr>
          <p:nvPr/>
        </p:nvSpPr>
        <p:spPr bwMode="auto">
          <a:xfrm>
            <a:off x="5690757" y="1505527"/>
            <a:ext cx="54694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a:solidFill>
                  <a:prstClr val="black"/>
                </a:solidFill>
                <a:latin typeface="微软雅黑" panose="020B0503020204020204" pitchFamily="34" charset="-122"/>
                <a:ea typeface="微软雅黑" panose="020B0503020204020204" pitchFamily="34" charset="-122"/>
              </a:rPr>
              <a:t>AS</a:t>
            </a:r>
            <a:r>
              <a:rPr lang="en-US" altLang="zh-CN" sz="1600" b="1" baseline="-25000">
                <a:solidFill>
                  <a:prstClr val="black"/>
                </a:solidFill>
                <a:latin typeface="微软雅黑" panose="020B0503020204020204" pitchFamily="34" charset="-122"/>
                <a:ea typeface="微软雅黑" panose="020B0503020204020204" pitchFamily="34" charset="-122"/>
              </a:rPr>
              <a:t>2</a:t>
            </a:r>
          </a:p>
        </p:txBody>
      </p:sp>
      <p:pic>
        <p:nvPicPr>
          <p:cNvPr id="142" name="Picture 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4070" y="2369127"/>
            <a:ext cx="29686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43" name="Text Box 173"/>
          <p:cNvSpPr txBox="1">
            <a:spLocks noChangeArrowheads="1"/>
          </p:cNvSpPr>
          <p:nvPr/>
        </p:nvSpPr>
        <p:spPr bwMode="auto">
          <a:xfrm>
            <a:off x="3703207" y="1792865"/>
            <a:ext cx="4122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a:solidFill>
                  <a:prstClr val="black"/>
                </a:solidFill>
                <a:latin typeface="微软雅黑" panose="020B0503020204020204" pitchFamily="34" charset="-122"/>
                <a:ea typeface="微软雅黑" panose="020B0503020204020204" pitchFamily="34" charset="-122"/>
              </a:rPr>
              <a:t>R</a:t>
            </a:r>
            <a:r>
              <a:rPr lang="en-US" altLang="zh-CN" sz="1600" b="1" baseline="-25000">
                <a:solidFill>
                  <a:prstClr val="black"/>
                </a:solidFill>
                <a:latin typeface="微软雅黑" panose="020B0503020204020204" pitchFamily="34" charset="-122"/>
                <a:ea typeface="微软雅黑" panose="020B0503020204020204" pitchFamily="34" charset="-122"/>
              </a:rPr>
              <a:t>3</a:t>
            </a:r>
          </a:p>
        </p:txBody>
      </p:sp>
      <p:sp>
        <p:nvSpPr>
          <p:cNvPr id="144" name="Text Box 173"/>
          <p:cNvSpPr txBox="1">
            <a:spLocks noChangeArrowheads="1"/>
          </p:cNvSpPr>
          <p:nvPr/>
        </p:nvSpPr>
        <p:spPr bwMode="auto">
          <a:xfrm>
            <a:off x="4827157" y="1815090"/>
            <a:ext cx="4122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a:solidFill>
                  <a:prstClr val="black"/>
                </a:solidFill>
                <a:latin typeface="微软雅黑" panose="020B0503020204020204" pitchFamily="34" charset="-122"/>
                <a:ea typeface="微软雅黑" panose="020B0503020204020204" pitchFamily="34" charset="-122"/>
              </a:rPr>
              <a:t>R</a:t>
            </a:r>
            <a:r>
              <a:rPr lang="en-US" altLang="zh-CN" sz="1600" b="1" baseline="-25000">
                <a:solidFill>
                  <a:prstClr val="black"/>
                </a:solidFill>
                <a:latin typeface="微软雅黑" panose="020B0503020204020204" pitchFamily="34" charset="-122"/>
                <a:ea typeface="微软雅黑" panose="020B0503020204020204" pitchFamily="34" charset="-122"/>
              </a:rPr>
              <a:t>4</a:t>
            </a:r>
          </a:p>
        </p:txBody>
      </p:sp>
      <p:pic>
        <p:nvPicPr>
          <p:cNvPr id="145" name="Picture 1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39607" y="1742065"/>
            <a:ext cx="296863"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46"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35120" y="2131002"/>
            <a:ext cx="29686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47" name="Picture 5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22245" y="2132590"/>
            <a:ext cx="296862"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48" name="Text Box 173"/>
          <p:cNvSpPr txBox="1">
            <a:spLocks noChangeArrowheads="1"/>
          </p:cNvSpPr>
          <p:nvPr/>
        </p:nvSpPr>
        <p:spPr bwMode="auto">
          <a:xfrm>
            <a:off x="2982482" y="2440565"/>
            <a:ext cx="4122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a:solidFill>
                  <a:prstClr val="black"/>
                </a:solidFill>
                <a:latin typeface="微软雅黑" panose="020B0503020204020204" pitchFamily="34" charset="-122"/>
                <a:ea typeface="微软雅黑" panose="020B0503020204020204" pitchFamily="34" charset="-122"/>
              </a:rPr>
              <a:t>R</a:t>
            </a:r>
            <a:r>
              <a:rPr lang="en-US" altLang="zh-CN" sz="1600" b="1" baseline="-25000">
                <a:solidFill>
                  <a:prstClr val="black"/>
                </a:solidFill>
                <a:latin typeface="微软雅黑" panose="020B0503020204020204" pitchFamily="34" charset="-122"/>
                <a:ea typeface="微软雅黑" panose="020B0503020204020204" pitchFamily="34" charset="-122"/>
              </a:rPr>
              <a:t>2</a:t>
            </a:r>
          </a:p>
        </p:txBody>
      </p:sp>
      <p:sp>
        <p:nvSpPr>
          <p:cNvPr id="149" name="Text Box 173"/>
          <p:cNvSpPr txBox="1">
            <a:spLocks noChangeArrowheads="1"/>
          </p:cNvSpPr>
          <p:nvPr/>
        </p:nvSpPr>
        <p:spPr bwMode="auto">
          <a:xfrm>
            <a:off x="2766582" y="1432502"/>
            <a:ext cx="4122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a:solidFill>
                  <a:prstClr val="black"/>
                </a:solidFill>
                <a:latin typeface="微软雅黑" panose="020B0503020204020204" pitchFamily="34" charset="-122"/>
                <a:ea typeface="微软雅黑" panose="020B0503020204020204" pitchFamily="34" charset="-122"/>
              </a:rPr>
              <a:t>R</a:t>
            </a:r>
            <a:r>
              <a:rPr lang="en-US" altLang="zh-CN" sz="1600" b="1" baseline="-25000">
                <a:solidFill>
                  <a:prstClr val="black"/>
                </a:solidFill>
                <a:latin typeface="微软雅黑" panose="020B0503020204020204" pitchFamily="34" charset="-122"/>
                <a:ea typeface="微软雅黑" panose="020B0503020204020204" pitchFamily="34" charset="-122"/>
              </a:rPr>
              <a:t>1</a:t>
            </a:r>
          </a:p>
        </p:txBody>
      </p:sp>
      <p:cxnSp>
        <p:nvCxnSpPr>
          <p:cNvPr id="150" name="直接箭头连接符 329"/>
          <p:cNvCxnSpPr>
            <a:cxnSpLocks noChangeShapeType="1"/>
          </p:cNvCxnSpPr>
          <p:nvPr/>
        </p:nvCxnSpPr>
        <p:spPr bwMode="auto">
          <a:xfrm flipH="1">
            <a:off x="4409645" y="1638877"/>
            <a:ext cx="363537" cy="579438"/>
          </a:xfrm>
          <a:prstGeom prst="straightConnector1">
            <a:avLst/>
          </a:prstGeom>
          <a:noFill/>
          <a:ln w="9525" algn="ctr">
            <a:solidFill>
              <a:schemeClr val="tx1"/>
            </a:solidFill>
            <a:round/>
            <a:tailEnd type="triangle" w="sm" len="lg"/>
          </a:ln>
          <a:extLst>
            <a:ext uri="{909E8E84-426E-40DD-AFC4-6F175D3DCCD1}">
              <a14:hiddenFill xmlns:a14="http://schemas.microsoft.com/office/drawing/2010/main">
                <a:noFill/>
              </a14:hiddenFill>
            </a:ext>
          </a:extLst>
        </p:spPr>
      </p:cxnSp>
      <p:sp>
        <p:nvSpPr>
          <p:cNvPr id="151" name="Text Box 42"/>
          <p:cNvSpPr txBox="1">
            <a:spLocks noChangeArrowheads="1"/>
          </p:cNvSpPr>
          <p:nvPr/>
        </p:nvSpPr>
        <p:spPr bwMode="auto">
          <a:xfrm>
            <a:off x="4376307" y="1348365"/>
            <a:ext cx="12089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a:solidFill>
                  <a:prstClr val="black"/>
                </a:solidFill>
                <a:latin typeface="微软雅黑" panose="020B0503020204020204" pitchFamily="34" charset="-122"/>
                <a:ea typeface="微软雅黑" panose="020B0503020204020204" pitchFamily="34" charset="-122"/>
              </a:rPr>
              <a:t>eBGP </a:t>
            </a:r>
            <a:r>
              <a:rPr lang="zh-CN" altLang="en-US" sz="1600" b="1">
                <a:solidFill>
                  <a:prstClr val="black"/>
                </a:solidFill>
                <a:latin typeface="微软雅黑" panose="020B0503020204020204" pitchFamily="34" charset="-122"/>
                <a:ea typeface="微软雅黑" panose="020B0503020204020204" pitchFamily="34" charset="-122"/>
              </a:rPr>
              <a:t>连接</a:t>
            </a:r>
          </a:p>
        </p:txBody>
      </p:sp>
      <p:sp>
        <p:nvSpPr>
          <p:cNvPr id="152" name="Text Box 42"/>
          <p:cNvSpPr txBox="1">
            <a:spLocks noChangeArrowheads="1"/>
          </p:cNvSpPr>
          <p:nvPr/>
        </p:nvSpPr>
        <p:spPr bwMode="auto">
          <a:xfrm>
            <a:off x="1090719" y="1620656"/>
            <a:ext cx="11496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err="1">
                <a:solidFill>
                  <a:prstClr val="black"/>
                </a:solidFill>
                <a:latin typeface="微软雅黑" panose="020B0503020204020204" pitchFamily="34" charset="-122"/>
                <a:ea typeface="微软雅黑" panose="020B0503020204020204" pitchFamily="34" charset="-122"/>
              </a:rPr>
              <a:t>iBGP</a:t>
            </a:r>
            <a:r>
              <a:rPr lang="en-US" altLang="zh-CN" sz="1600" b="1" dirty="0">
                <a:solidFill>
                  <a:prstClr val="black"/>
                </a:solidFill>
                <a:latin typeface="微软雅黑" panose="020B0503020204020204" pitchFamily="34" charset="-122"/>
                <a:ea typeface="微软雅黑" panose="020B0503020204020204" pitchFamily="34" charset="-122"/>
              </a:rPr>
              <a:t> </a:t>
            </a:r>
            <a:r>
              <a:rPr lang="zh-CN" altLang="en-US" sz="1600" b="1" dirty="0">
                <a:solidFill>
                  <a:prstClr val="black"/>
                </a:solidFill>
                <a:latin typeface="微软雅黑" panose="020B0503020204020204" pitchFamily="34" charset="-122"/>
                <a:ea typeface="微软雅黑" panose="020B0503020204020204" pitchFamily="34" charset="-122"/>
              </a:rPr>
              <a:t>连接</a:t>
            </a:r>
          </a:p>
        </p:txBody>
      </p:sp>
      <p:cxnSp>
        <p:nvCxnSpPr>
          <p:cNvPr id="153" name="直接箭头连接符 339"/>
          <p:cNvCxnSpPr>
            <a:cxnSpLocks noChangeShapeType="1"/>
            <a:stCxn id="152" idx="3"/>
          </p:cNvCxnSpPr>
          <p:nvPr/>
        </p:nvCxnSpPr>
        <p:spPr bwMode="auto">
          <a:xfrm>
            <a:off x="2240393" y="1789933"/>
            <a:ext cx="1083665" cy="223421"/>
          </a:xfrm>
          <a:prstGeom prst="straightConnector1">
            <a:avLst/>
          </a:prstGeom>
          <a:noFill/>
          <a:ln w="9525" algn="ctr">
            <a:solidFill>
              <a:schemeClr val="tx1"/>
            </a:solidFill>
            <a:round/>
            <a:tailEnd type="triangle" w="sm" len="lg"/>
          </a:ln>
          <a:extLst>
            <a:ext uri="{909E8E84-426E-40DD-AFC4-6F175D3DCCD1}">
              <a14:hiddenFill xmlns:a14="http://schemas.microsoft.com/office/drawing/2010/main">
                <a:noFill/>
              </a14:hiddenFill>
            </a:ext>
          </a:extLst>
        </p:spPr>
      </p:cxnSp>
      <p:cxnSp>
        <p:nvCxnSpPr>
          <p:cNvPr id="154" name="直接箭头连接符 339"/>
          <p:cNvCxnSpPr>
            <a:cxnSpLocks noChangeShapeType="1"/>
          </p:cNvCxnSpPr>
          <p:nvPr/>
        </p:nvCxnSpPr>
        <p:spPr bwMode="auto">
          <a:xfrm>
            <a:off x="2181119" y="1885054"/>
            <a:ext cx="1169663" cy="452323"/>
          </a:xfrm>
          <a:prstGeom prst="straightConnector1">
            <a:avLst/>
          </a:prstGeom>
          <a:noFill/>
          <a:ln w="9525" algn="ctr">
            <a:solidFill>
              <a:schemeClr val="tx1"/>
            </a:solidFill>
            <a:round/>
            <a:tailEnd type="triangle" w="sm" len="lg"/>
          </a:ln>
          <a:extLst>
            <a:ext uri="{909E8E84-426E-40DD-AFC4-6F175D3DCCD1}">
              <a14:hiddenFill xmlns:a14="http://schemas.microsoft.com/office/drawing/2010/main">
                <a:noFill/>
              </a14:hiddenFill>
            </a:ext>
          </a:ex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4" y="810945"/>
            <a:ext cx="8053712"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1708076" y="770082"/>
            <a:ext cx="5727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4.6.1  </a:t>
            </a:r>
            <a:r>
              <a:rPr lang="zh-CN" altLang="en-US" sz="2400" b="1" dirty="0">
                <a:solidFill>
                  <a:schemeClr val="bg1"/>
                </a:solidFill>
                <a:latin typeface="微软雅黑" panose="020B0503020204020204" pitchFamily="34" charset="-122"/>
                <a:ea typeface="微软雅黑" panose="020B0503020204020204" pitchFamily="34" charset="-122"/>
              </a:rPr>
              <a:t>有关路由选择协议的几个基本概念</a:t>
            </a:r>
          </a:p>
        </p:txBody>
      </p:sp>
      <p:sp>
        <p:nvSpPr>
          <p:cNvPr id="4" name="Rectangle 8"/>
          <p:cNvSpPr>
            <a:spLocks noChangeArrowheads="1"/>
          </p:cNvSpPr>
          <p:nvPr/>
        </p:nvSpPr>
        <p:spPr bwMode="auto">
          <a:xfrm>
            <a:off x="545145" y="1725841"/>
            <a:ext cx="8053711"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算法必须是正确的和完整的。 </a:t>
            </a: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算法在计算上应简单。 </a:t>
            </a: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算法要有自适应性（稳健性）。 </a:t>
            </a: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算法应具有稳定性。 </a:t>
            </a: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算法应是公平的。 </a:t>
            </a: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算法应是最佳的。（平均分组时延、吞吐量） </a:t>
            </a:r>
          </a:p>
        </p:txBody>
      </p:sp>
      <p:sp>
        <p:nvSpPr>
          <p:cNvPr id="5" name="AutoShape 5"/>
          <p:cNvSpPr>
            <a:spLocks noChangeArrowheads="1"/>
          </p:cNvSpPr>
          <p:nvPr/>
        </p:nvSpPr>
        <p:spPr bwMode="auto">
          <a:xfrm>
            <a:off x="545145" y="1378289"/>
            <a:ext cx="8053712"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1941968" y="1345078"/>
            <a:ext cx="52600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理想的路由算法（确定路由表中的内容）</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2303831" y="1557033"/>
            <a:ext cx="6189542"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3" name="Rectangle 10"/>
          <p:cNvSpPr>
            <a:spLocks noChangeArrowheads="1"/>
          </p:cNvSpPr>
          <p:nvPr/>
        </p:nvSpPr>
        <p:spPr bwMode="auto">
          <a:xfrm>
            <a:off x="2303831" y="2163458"/>
            <a:ext cx="6189542"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4" name="Rectangle 27"/>
          <p:cNvSpPr>
            <a:spLocks noChangeArrowheads="1"/>
          </p:cNvSpPr>
          <p:nvPr/>
        </p:nvSpPr>
        <p:spPr bwMode="auto">
          <a:xfrm>
            <a:off x="490266" y="1557033"/>
            <a:ext cx="1636540" cy="1810421"/>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panose="02010600030101010101" pitchFamily="2" charset="-122"/>
            </a:endParaRPr>
          </a:p>
        </p:txBody>
      </p:sp>
      <p:sp>
        <p:nvSpPr>
          <p:cNvPr id="5" name="Rectangle 29"/>
          <p:cNvSpPr>
            <a:spLocks noChangeArrowheads="1"/>
          </p:cNvSpPr>
          <p:nvPr/>
        </p:nvSpPr>
        <p:spPr bwMode="auto">
          <a:xfrm>
            <a:off x="499155" y="1651965"/>
            <a:ext cx="1627651" cy="1631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anose="020B0503020204020204" pitchFamily="34" charset="-122"/>
                <a:ea typeface="微软雅黑" panose="020B0503020204020204" pitchFamily="34" charset="-122"/>
              </a:rPr>
              <a:t>4.8</a:t>
            </a:r>
          </a:p>
          <a:p>
            <a:r>
              <a:rPr lang="zh-CN" altLang="en-US" sz="2000" b="1" dirty="0">
                <a:solidFill>
                  <a:schemeClr val="bg1"/>
                </a:solidFill>
                <a:latin typeface="微软雅黑" panose="020B0503020204020204" pitchFamily="34" charset="-122"/>
                <a:ea typeface="微软雅黑" panose="020B0503020204020204" pitchFamily="34" charset="-122"/>
              </a:rPr>
              <a:t>虚拟专用网 </a:t>
            </a:r>
            <a:r>
              <a:rPr lang="en-US" altLang="zh-CN" sz="2000" b="1" dirty="0">
                <a:solidFill>
                  <a:schemeClr val="bg1"/>
                </a:solidFill>
                <a:latin typeface="微软雅黑" panose="020B0503020204020204" pitchFamily="34" charset="-122"/>
                <a:ea typeface="微软雅黑" panose="020B0503020204020204" pitchFamily="34" charset="-122"/>
              </a:rPr>
              <a:t>VPN</a:t>
            </a:r>
            <a:r>
              <a:rPr lang="zh-CN" altLang="en-US" sz="2000" b="1" dirty="0">
                <a:solidFill>
                  <a:schemeClr val="bg1"/>
                </a:solidFill>
                <a:latin typeface="微软雅黑" panose="020B0503020204020204" pitchFamily="34" charset="-122"/>
                <a:ea typeface="微软雅黑" panose="020B0503020204020204" pitchFamily="34" charset="-122"/>
              </a:rPr>
              <a:t>和网络地址转换 </a:t>
            </a:r>
            <a:r>
              <a:rPr lang="en-US" altLang="zh-CN" sz="2000" b="1" dirty="0">
                <a:solidFill>
                  <a:schemeClr val="bg1"/>
                </a:solidFill>
                <a:latin typeface="微软雅黑" panose="020B0503020204020204" pitchFamily="34" charset="-122"/>
                <a:ea typeface="微软雅黑" panose="020B0503020204020204" pitchFamily="34" charset="-122"/>
              </a:rPr>
              <a:t>NAT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 name="Line 16"/>
          <p:cNvSpPr>
            <a:spLocks noChangeShapeType="1"/>
          </p:cNvSpPr>
          <p:nvPr/>
        </p:nvSpPr>
        <p:spPr bwMode="auto">
          <a:xfrm>
            <a:off x="3311894" y="1485596"/>
            <a:ext cx="0" cy="2283662"/>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8" name="Rectangle 8"/>
          <p:cNvSpPr>
            <a:spLocks noChangeArrowheads="1"/>
          </p:cNvSpPr>
          <p:nvPr/>
        </p:nvSpPr>
        <p:spPr bwMode="auto">
          <a:xfrm>
            <a:off x="2287349" y="1522489"/>
            <a:ext cx="638187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solidFill>
                  <a:schemeClr val="bg1"/>
                </a:solidFill>
                <a:latin typeface="微软雅黑" panose="020B0503020204020204" pitchFamily="34" charset="-122"/>
                <a:ea typeface="微软雅黑" panose="020B0503020204020204" pitchFamily="34" charset="-122"/>
              </a:rPr>
              <a:t>4.8.1                                              </a:t>
            </a:r>
            <a:r>
              <a:rPr lang="zh-CN" altLang="en-US" sz="2000" b="1" dirty="0">
                <a:solidFill>
                  <a:schemeClr val="bg1"/>
                </a:solidFill>
                <a:latin typeface="微软雅黑" panose="020B0503020204020204" pitchFamily="34" charset="-122"/>
                <a:ea typeface="微软雅黑" panose="020B0503020204020204" pitchFamily="34" charset="-122"/>
              </a:rPr>
              <a:t>虚拟专用网 </a:t>
            </a:r>
            <a:r>
              <a:rPr lang="en-US" altLang="zh-CN" sz="2000" b="1" dirty="0">
                <a:solidFill>
                  <a:schemeClr val="bg1"/>
                </a:solidFill>
                <a:latin typeface="微软雅黑" panose="020B0503020204020204" pitchFamily="34" charset="-122"/>
                <a:ea typeface="微软雅黑" panose="020B0503020204020204" pitchFamily="34" charset="-122"/>
              </a:rPr>
              <a:t>VPN</a:t>
            </a:r>
          </a:p>
          <a:p>
            <a:endParaRPr lang="en-US" altLang="zh-CN" sz="2000" b="1" dirty="0">
              <a:solidFill>
                <a:schemeClr val="bg1"/>
              </a:solidFill>
              <a:latin typeface="微软雅黑" panose="020B0503020204020204" pitchFamily="34" charset="-122"/>
              <a:ea typeface="微软雅黑" panose="020B0503020204020204" pitchFamily="34" charset="-122"/>
            </a:endParaRPr>
          </a:p>
          <a:p>
            <a:r>
              <a:rPr lang="en-US" altLang="zh-CN" sz="2000" b="1" dirty="0">
                <a:solidFill>
                  <a:schemeClr val="bg1"/>
                </a:solidFill>
                <a:latin typeface="微软雅黑" panose="020B0503020204020204" pitchFamily="34" charset="-122"/>
                <a:ea typeface="微软雅黑" panose="020B0503020204020204" pitchFamily="34" charset="-122"/>
              </a:rPr>
              <a:t>4.8.2                                           </a:t>
            </a:r>
            <a:r>
              <a:rPr lang="zh-CN" altLang="en-US" sz="2000" b="1" dirty="0">
                <a:solidFill>
                  <a:schemeClr val="bg1"/>
                </a:solidFill>
                <a:latin typeface="微软雅黑" panose="020B0503020204020204" pitchFamily="34" charset="-122"/>
                <a:ea typeface="微软雅黑" panose="020B0503020204020204" pitchFamily="34" charset="-122"/>
              </a:rPr>
              <a:t>网络地址转换 </a:t>
            </a:r>
            <a:r>
              <a:rPr lang="en-US" altLang="zh-CN" sz="2000" b="1" dirty="0">
                <a:solidFill>
                  <a:schemeClr val="bg1"/>
                </a:solidFill>
                <a:latin typeface="微软雅黑" panose="020B0503020204020204" pitchFamily="34" charset="-122"/>
                <a:ea typeface="微软雅黑" panose="020B0503020204020204" pitchFamily="34" charset="-122"/>
              </a:rPr>
              <a:t>NAT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4" y="819746"/>
            <a:ext cx="8053711"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2859833" y="778883"/>
            <a:ext cx="34243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4.8.1  </a:t>
            </a:r>
            <a:r>
              <a:rPr lang="zh-CN" altLang="en-US" sz="2400" b="1" dirty="0">
                <a:solidFill>
                  <a:schemeClr val="bg1"/>
                </a:solidFill>
                <a:latin typeface="微软雅黑" panose="020B0503020204020204" pitchFamily="34" charset="-122"/>
                <a:ea typeface="微软雅黑" panose="020B0503020204020204" pitchFamily="34" charset="-122"/>
              </a:rPr>
              <a:t>虚拟专用网 </a:t>
            </a:r>
            <a:r>
              <a:rPr lang="en-US" altLang="zh-CN" sz="2400" b="1" dirty="0">
                <a:solidFill>
                  <a:schemeClr val="bg1"/>
                </a:solidFill>
                <a:latin typeface="微软雅黑" panose="020B0503020204020204" pitchFamily="34" charset="-122"/>
                <a:ea typeface="微软雅黑" panose="020B0503020204020204" pitchFamily="34" charset="-122"/>
              </a:rPr>
              <a:t>VPN</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 name="Rectangle 8"/>
          <p:cNvSpPr>
            <a:spLocks noChangeArrowheads="1"/>
          </p:cNvSpPr>
          <p:nvPr/>
        </p:nvSpPr>
        <p:spPr bwMode="auto">
          <a:xfrm>
            <a:off x="545143" y="1202597"/>
            <a:ext cx="8053711"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由于 </a:t>
            </a:r>
            <a:r>
              <a:rPr lang="en-US" altLang="zh-CN" sz="2000" b="1" dirty="0">
                <a:solidFill>
                  <a:srgbClr val="0000FF"/>
                </a:solidFill>
                <a:latin typeface="微软雅黑" panose="020B0503020204020204" pitchFamily="34" charset="-122"/>
                <a:ea typeface="微软雅黑" panose="020B0503020204020204" pitchFamily="34" charset="-122"/>
              </a:rPr>
              <a:t>IP </a:t>
            </a:r>
            <a:r>
              <a:rPr lang="zh-CN" altLang="en-US" sz="2000" b="1" dirty="0">
                <a:solidFill>
                  <a:srgbClr val="0000FF"/>
                </a:solidFill>
                <a:latin typeface="微软雅黑" panose="020B0503020204020204" pitchFamily="34" charset="-122"/>
                <a:ea typeface="微软雅黑" panose="020B0503020204020204" pitchFamily="34" charset="-122"/>
              </a:rPr>
              <a:t>地址的紧缺</a:t>
            </a:r>
            <a:r>
              <a:rPr lang="zh-CN" altLang="en-US" sz="2000" b="1" dirty="0">
                <a:latin typeface="微软雅黑" panose="020B0503020204020204" pitchFamily="34" charset="-122"/>
                <a:ea typeface="微软雅黑" panose="020B0503020204020204" pitchFamily="34" charset="-122"/>
              </a:rPr>
              <a:t>，一个机构能够申请到的</a:t>
            </a:r>
            <a:r>
              <a:rPr lang="en-US" altLang="zh-CN" sz="2000" b="1" dirty="0">
                <a:latin typeface="微软雅黑" panose="020B0503020204020204" pitchFamily="34" charset="-122"/>
                <a:ea typeface="微软雅黑" panose="020B0503020204020204" pitchFamily="34" charset="-122"/>
              </a:rPr>
              <a:t>IP</a:t>
            </a:r>
            <a:r>
              <a:rPr lang="zh-CN" altLang="en-US" sz="2000" b="1" dirty="0">
                <a:latin typeface="微软雅黑" panose="020B0503020204020204" pitchFamily="34" charset="-122"/>
                <a:ea typeface="微软雅黑" panose="020B0503020204020204" pitchFamily="34" charset="-122"/>
              </a:rPr>
              <a:t>地址数往往远小于本机构所拥有的主机数。</a:t>
            </a: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考虑到</a:t>
            </a:r>
            <a:r>
              <a:rPr lang="zh-CN" altLang="en-US" sz="2000" b="1" dirty="0">
                <a:solidFill>
                  <a:srgbClr val="0000FF"/>
                </a:solidFill>
                <a:latin typeface="微软雅黑" panose="020B0503020204020204" pitchFamily="34" charset="-122"/>
                <a:ea typeface="微软雅黑" panose="020B0503020204020204" pitchFamily="34" charset="-122"/>
              </a:rPr>
              <a:t>互联网并不很安全</a:t>
            </a:r>
            <a:r>
              <a:rPr lang="zh-CN" altLang="en-US" sz="2000" b="1" dirty="0">
                <a:latin typeface="微软雅黑" panose="020B0503020204020204" pitchFamily="34" charset="-122"/>
                <a:ea typeface="微软雅黑" panose="020B0503020204020204" pitchFamily="34" charset="-122"/>
              </a:rPr>
              <a:t>，一个机构内也并不需要把所有的主机接入到外部的互联网。</a:t>
            </a: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假定在一个机构内部的计算机通信也是采用 </a:t>
            </a:r>
            <a:r>
              <a:rPr lang="en-US" altLang="zh-CN" sz="2000" b="1" dirty="0">
                <a:latin typeface="微软雅黑" panose="020B0503020204020204" pitchFamily="34" charset="-122"/>
                <a:ea typeface="微软雅黑" panose="020B0503020204020204" pitchFamily="34" charset="-122"/>
              </a:rPr>
              <a:t>TCP/IP </a:t>
            </a:r>
            <a:r>
              <a:rPr lang="zh-CN" altLang="en-US" sz="2000" b="1" dirty="0">
                <a:latin typeface="微软雅黑" panose="020B0503020204020204" pitchFamily="34" charset="-122"/>
                <a:ea typeface="微软雅黑" panose="020B0503020204020204" pitchFamily="34" charset="-122"/>
              </a:rPr>
              <a:t>协议，那么从原则上讲，对于这些仅在</a:t>
            </a:r>
            <a:r>
              <a:rPr lang="zh-CN" altLang="en-US" sz="2000" b="1" dirty="0">
                <a:solidFill>
                  <a:srgbClr val="0000FF"/>
                </a:solidFill>
                <a:latin typeface="微软雅黑" panose="020B0503020204020204" pitchFamily="34" charset="-122"/>
                <a:ea typeface="微软雅黑" panose="020B0503020204020204" pitchFamily="34" charset="-122"/>
              </a:rPr>
              <a:t>机构内部使用</a:t>
            </a:r>
            <a:r>
              <a:rPr lang="zh-CN" altLang="en-US" sz="2000" b="1" dirty="0">
                <a:latin typeface="微软雅黑" panose="020B0503020204020204" pitchFamily="34" charset="-122"/>
                <a:ea typeface="微软雅黑" panose="020B0503020204020204" pitchFamily="34" charset="-122"/>
              </a:rPr>
              <a:t>的计算机就可以由</a:t>
            </a:r>
            <a:r>
              <a:rPr lang="zh-CN" altLang="en-US" sz="2000" b="1" dirty="0">
                <a:solidFill>
                  <a:srgbClr val="FF0000"/>
                </a:solidFill>
                <a:latin typeface="微软雅黑" panose="020B0503020204020204" pitchFamily="34" charset="-122"/>
                <a:ea typeface="微软雅黑" panose="020B0503020204020204" pitchFamily="34" charset="-122"/>
              </a:rPr>
              <a:t>本机构</a:t>
            </a:r>
            <a:r>
              <a:rPr lang="zh-CN" altLang="en-US" sz="2000" b="1" dirty="0">
                <a:solidFill>
                  <a:srgbClr val="0000FF"/>
                </a:solidFill>
                <a:latin typeface="微软雅黑" panose="020B0503020204020204" pitchFamily="34" charset="-122"/>
                <a:ea typeface="微软雅黑" panose="020B0503020204020204" pitchFamily="34" charset="-122"/>
              </a:rPr>
              <a:t>自行分配其 </a:t>
            </a:r>
            <a:r>
              <a:rPr lang="en-US" altLang="zh-CN" sz="2000" b="1" dirty="0">
                <a:solidFill>
                  <a:srgbClr val="0000FF"/>
                </a:solidFill>
                <a:latin typeface="微软雅黑" panose="020B0503020204020204" pitchFamily="34" charset="-122"/>
                <a:ea typeface="微软雅黑" panose="020B0503020204020204" pitchFamily="34" charset="-122"/>
              </a:rPr>
              <a:t>IP </a:t>
            </a:r>
            <a:r>
              <a:rPr lang="zh-CN" altLang="en-US" sz="2000" b="1" dirty="0">
                <a:solidFill>
                  <a:srgbClr val="0000FF"/>
                </a:solidFill>
                <a:latin typeface="微软雅黑" panose="020B0503020204020204" pitchFamily="34" charset="-122"/>
                <a:ea typeface="微软雅黑" panose="020B0503020204020204" pitchFamily="34" charset="-122"/>
              </a:rPr>
              <a:t>地址</a:t>
            </a:r>
            <a:r>
              <a:rPr lang="zh-CN" altLang="en-US" sz="2000" b="1" dirty="0">
                <a:latin typeface="微软雅黑" panose="020B0503020204020204" pitchFamily="34" charset="-122"/>
                <a:ea typeface="微软雅黑" panose="020B0503020204020204" pitchFamily="34" charset="-122"/>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545145" y="1635508"/>
            <a:ext cx="8053710"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本地地址</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仅在机构内部使用的 </a:t>
            </a:r>
            <a:r>
              <a:rPr lang="en-US" altLang="zh-CN" sz="2000" b="1" dirty="0">
                <a:latin typeface="微软雅黑" panose="020B0503020204020204" pitchFamily="34" charset="-122"/>
                <a:ea typeface="微软雅黑" panose="020B0503020204020204" pitchFamily="34" charset="-122"/>
              </a:rPr>
              <a:t>IP </a:t>
            </a:r>
            <a:r>
              <a:rPr lang="zh-CN" altLang="en-US" sz="2000" b="1" dirty="0">
                <a:latin typeface="微软雅黑" panose="020B0503020204020204" pitchFamily="34" charset="-122"/>
                <a:ea typeface="微软雅黑" panose="020B0503020204020204" pitchFamily="34" charset="-122"/>
              </a:rPr>
              <a:t>地址，可以由本机构自行分配，而不需要向互联网的管理机构申请。</a:t>
            </a: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全球地址</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全球唯一的 </a:t>
            </a:r>
            <a:r>
              <a:rPr lang="en-US" altLang="zh-CN" sz="2000" b="1" dirty="0">
                <a:latin typeface="微软雅黑" panose="020B0503020204020204" pitchFamily="34" charset="-122"/>
                <a:ea typeface="微软雅黑" panose="020B0503020204020204" pitchFamily="34" charset="-122"/>
              </a:rPr>
              <a:t>IP </a:t>
            </a:r>
            <a:r>
              <a:rPr lang="zh-CN" altLang="en-US" sz="2000" b="1" dirty="0">
                <a:latin typeface="微软雅黑" panose="020B0503020204020204" pitchFamily="34" charset="-122"/>
                <a:ea typeface="微软雅黑" panose="020B0503020204020204" pitchFamily="34" charset="-122"/>
              </a:rPr>
              <a:t>地址，必须向互联网的管理机构申请。 </a:t>
            </a: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问题</a:t>
            </a:r>
            <a:r>
              <a:rPr lang="zh-CN" altLang="en-US" sz="2000" b="1" dirty="0">
                <a:latin typeface="微软雅黑" panose="020B0503020204020204" pitchFamily="34" charset="-122"/>
                <a:ea typeface="微软雅黑" panose="020B0503020204020204" pitchFamily="34" charset="-122"/>
              </a:rPr>
              <a:t>：在内部使用的本地地址就有可能和互联网中某个 </a:t>
            </a:r>
            <a:r>
              <a:rPr lang="en-US" altLang="zh-CN" sz="2000" b="1" dirty="0">
                <a:latin typeface="微软雅黑" panose="020B0503020204020204" pitchFamily="34" charset="-122"/>
                <a:ea typeface="微软雅黑" panose="020B0503020204020204" pitchFamily="34" charset="-122"/>
              </a:rPr>
              <a:t>IP </a:t>
            </a:r>
            <a:r>
              <a:rPr lang="zh-CN" altLang="en-US" sz="2000" b="1" dirty="0">
                <a:latin typeface="微软雅黑" panose="020B0503020204020204" pitchFamily="34" charset="-122"/>
                <a:ea typeface="微软雅黑" panose="020B0503020204020204" pitchFamily="34" charset="-122"/>
              </a:rPr>
              <a:t>地址重合，这样就会出现地址的二义性问题。</a:t>
            </a:r>
          </a:p>
        </p:txBody>
      </p:sp>
      <p:sp>
        <p:nvSpPr>
          <p:cNvPr id="3" name="AutoShape 5"/>
          <p:cNvSpPr>
            <a:spLocks noChangeArrowheads="1"/>
          </p:cNvSpPr>
          <p:nvPr/>
        </p:nvSpPr>
        <p:spPr bwMode="auto">
          <a:xfrm>
            <a:off x="545145" y="1248483"/>
            <a:ext cx="8053710"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 name="Rectangle 6"/>
          <p:cNvSpPr>
            <a:spLocks noChangeArrowheads="1"/>
          </p:cNvSpPr>
          <p:nvPr/>
        </p:nvSpPr>
        <p:spPr bwMode="auto">
          <a:xfrm>
            <a:off x="1941968" y="1215272"/>
            <a:ext cx="52600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本地地址与全球地址</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545145" y="1609132"/>
            <a:ext cx="8053710"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问题</a:t>
            </a:r>
            <a:r>
              <a:rPr lang="zh-CN" altLang="en-US" sz="2000" b="1" dirty="0">
                <a:latin typeface="微软雅黑" panose="020B0503020204020204" pitchFamily="34" charset="-122"/>
                <a:ea typeface="微软雅黑" panose="020B0503020204020204" pitchFamily="34" charset="-122"/>
              </a:rPr>
              <a:t>：在内部使用的本地地址就有可能和互联网中某个 </a:t>
            </a:r>
            <a:r>
              <a:rPr lang="en-US" altLang="zh-CN" sz="2000" b="1" dirty="0">
                <a:latin typeface="微软雅黑" panose="020B0503020204020204" pitchFamily="34" charset="-122"/>
                <a:ea typeface="微软雅黑" panose="020B0503020204020204" pitchFamily="34" charset="-122"/>
              </a:rPr>
              <a:t>IP </a:t>
            </a:r>
            <a:r>
              <a:rPr lang="zh-CN" altLang="en-US" sz="2000" b="1" dirty="0">
                <a:latin typeface="微软雅黑" panose="020B0503020204020204" pitchFamily="34" charset="-122"/>
                <a:ea typeface="微软雅黑" panose="020B0503020204020204" pitchFamily="34" charset="-122"/>
              </a:rPr>
              <a:t>地址重合，这样就会出现地址的</a:t>
            </a:r>
            <a:r>
              <a:rPr lang="zh-CN" altLang="en-US" sz="2000" b="1" dirty="0">
                <a:solidFill>
                  <a:srgbClr val="0000FF"/>
                </a:solidFill>
                <a:latin typeface="微软雅黑" panose="020B0503020204020204" pitchFamily="34" charset="-122"/>
                <a:ea typeface="微软雅黑" panose="020B0503020204020204" pitchFamily="34" charset="-122"/>
              </a:rPr>
              <a:t>二义性</a:t>
            </a:r>
            <a:r>
              <a:rPr lang="zh-CN" altLang="en-US" sz="2000" b="1" dirty="0">
                <a:latin typeface="微软雅黑" panose="020B0503020204020204" pitchFamily="34" charset="-122"/>
                <a:ea typeface="微软雅黑" panose="020B0503020204020204" pitchFamily="34" charset="-122"/>
              </a:rPr>
              <a:t>问题。</a:t>
            </a: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解决</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RFC 1918 </a:t>
            </a:r>
            <a:r>
              <a:rPr lang="zh-CN" altLang="en-US" sz="2000" b="1" dirty="0">
                <a:latin typeface="微软雅黑" panose="020B0503020204020204" pitchFamily="34" charset="-122"/>
                <a:ea typeface="微软雅黑" panose="020B0503020204020204" pitchFamily="34" charset="-122"/>
              </a:rPr>
              <a:t>指明了一些</a:t>
            </a:r>
            <a:r>
              <a:rPr lang="zh-CN" altLang="en-US" sz="2000" b="1" dirty="0">
                <a:solidFill>
                  <a:srgbClr val="0000FF"/>
                </a:solidFill>
                <a:latin typeface="微软雅黑" panose="020B0503020204020204" pitchFamily="34" charset="-122"/>
                <a:ea typeface="微软雅黑" panose="020B0503020204020204" pitchFamily="34" charset="-122"/>
              </a:rPr>
              <a:t>专用地址 </a:t>
            </a:r>
            <a:r>
              <a:rPr lang="en-US" altLang="zh-CN" sz="2000" b="1" dirty="0">
                <a:latin typeface="微软雅黑" panose="020B0503020204020204" pitchFamily="34" charset="-122"/>
                <a:ea typeface="微软雅黑" panose="020B0503020204020204" pitchFamily="34" charset="-122"/>
              </a:rPr>
              <a:t>(private address)</a:t>
            </a:r>
            <a:r>
              <a:rPr lang="zh-CN" altLang="en-US" sz="2000" b="1" dirty="0">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专用地址只能用作本地地址</a:t>
            </a:r>
            <a:r>
              <a:rPr lang="zh-CN" altLang="en-US" sz="2000" b="1" dirty="0">
                <a:latin typeface="微软雅黑" panose="020B0503020204020204" pitchFamily="34" charset="-122"/>
                <a:ea typeface="微软雅黑" panose="020B0503020204020204" pitchFamily="34" charset="-122"/>
              </a:rPr>
              <a:t>而不能用作全球地址。</a:t>
            </a:r>
            <a:r>
              <a:rPr lang="zh-CN" altLang="en-US" sz="2000" b="1" dirty="0">
                <a:solidFill>
                  <a:srgbClr val="0000FF"/>
                </a:solidFill>
                <a:latin typeface="微软雅黑" panose="020B0503020204020204" pitchFamily="34" charset="-122"/>
                <a:ea typeface="微软雅黑" panose="020B0503020204020204" pitchFamily="34" charset="-122"/>
              </a:rPr>
              <a:t>在互联网中的所有路由器，对目的地址是专用地址的数据报一律不进行转发。</a:t>
            </a:r>
          </a:p>
        </p:txBody>
      </p:sp>
      <p:sp>
        <p:nvSpPr>
          <p:cNvPr id="3" name="AutoShape 5"/>
          <p:cNvSpPr>
            <a:spLocks noChangeArrowheads="1"/>
          </p:cNvSpPr>
          <p:nvPr/>
        </p:nvSpPr>
        <p:spPr bwMode="auto">
          <a:xfrm>
            <a:off x="545145" y="1222107"/>
            <a:ext cx="8053710"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 name="Rectangle 6"/>
          <p:cNvSpPr>
            <a:spLocks noChangeArrowheads="1"/>
          </p:cNvSpPr>
          <p:nvPr/>
        </p:nvSpPr>
        <p:spPr bwMode="auto">
          <a:xfrm>
            <a:off x="1941968" y="1188896"/>
            <a:ext cx="52600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本地地址与全球地址</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a:xfrm>
            <a:off x="545145" y="1099038"/>
            <a:ext cx="8053710" cy="32445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 name="AutoShape 5"/>
          <p:cNvSpPr>
            <a:spLocks noChangeArrowheads="1"/>
          </p:cNvSpPr>
          <p:nvPr/>
        </p:nvSpPr>
        <p:spPr bwMode="auto">
          <a:xfrm>
            <a:off x="545145" y="676984"/>
            <a:ext cx="8053710"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 name="Rectangle 6"/>
          <p:cNvSpPr>
            <a:spLocks noChangeArrowheads="1"/>
          </p:cNvSpPr>
          <p:nvPr/>
        </p:nvSpPr>
        <p:spPr bwMode="auto">
          <a:xfrm>
            <a:off x="1941968" y="643773"/>
            <a:ext cx="52600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RFC 1918 </a:t>
            </a:r>
            <a:r>
              <a:rPr lang="zh-CN" altLang="en-US" sz="2000" b="1" dirty="0">
                <a:solidFill>
                  <a:schemeClr val="bg1"/>
                </a:solidFill>
                <a:latin typeface="微软雅黑" panose="020B0503020204020204" pitchFamily="34" charset="-122"/>
                <a:ea typeface="微软雅黑" panose="020B0503020204020204" pitchFamily="34" charset="-122"/>
              </a:rPr>
              <a:t>指明的专用 </a:t>
            </a:r>
            <a:r>
              <a:rPr lang="en-US" altLang="zh-CN" sz="2000" b="1" dirty="0">
                <a:solidFill>
                  <a:schemeClr val="bg1"/>
                </a:solidFill>
                <a:latin typeface="微软雅黑" panose="020B0503020204020204" pitchFamily="34" charset="-122"/>
                <a:ea typeface="微软雅黑" panose="020B0503020204020204" pitchFamily="34" charset="-122"/>
              </a:rPr>
              <a:t>IP </a:t>
            </a:r>
            <a:r>
              <a:rPr lang="zh-CN" altLang="en-US" sz="2000" b="1" dirty="0">
                <a:solidFill>
                  <a:schemeClr val="bg1"/>
                </a:solidFill>
                <a:latin typeface="微软雅黑" panose="020B0503020204020204" pitchFamily="34" charset="-122"/>
                <a:ea typeface="微软雅黑" panose="020B0503020204020204" pitchFamily="34" charset="-122"/>
              </a:rPr>
              <a:t>地址</a:t>
            </a:r>
          </a:p>
        </p:txBody>
      </p:sp>
      <p:sp>
        <p:nvSpPr>
          <p:cNvPr id="5" name="矩形 4"/>
          <p:cNvSpPr/>
          <p:nvPr/>
        </p:nvSpPr>
        <p:spPr>
          <a:xfrm>
            <a:off x="1672239" y="1344032"/>
            <a:ext cx="2151551" cy="338554"/>
          </a:xfrm>
          <a:prstGeom prst="rect">
            <a:avLst/>
          </a:prstGeom>
        </p:spPr>
        <p:txBody>
          <a:bodyPr wrap="none">
            <a:spAutoFit/>
          </a:bodyPr>
          <a:lstStyle/>
          <a:p>
            <a:pPr marL="360680" indent="-360680">
              <a:buNone/>
            </a:pPr>
            <a:r>
              <a:rPr lang="zh-CN" altLang="zh-CN" sz="1600" b="1" dirty="0">
                <a:solidFill>
                  <a:srgbClr val="CC00CC"/>
                </a:solidFill>
                <a:latin typeface="微软雅黑" panose="020B0503020204020204" pitchFamily="34" charset="-122"/>
                <a:ea typeface="微软雅黑" panose="020B0503020204020204" pitchFamily="34" charset="-122"/>
              </a:rPr>
              <a:t>三个专用</a:t>
            </a:r>
            <a:r>
              <a:rPr lang="en-US" altLang="zh-CN" sz="1600" b="1" dirty="0">
                <a:solidFill>
                  <a:srgbClr val="CC00CC"/>
                </a:solidFill>
                <a:latin typeface="微软雅黑" panose="020B0503020204020204" pitchFamily="34" charset="-122"/>
                <a:ea typeface="微软雅黑" panose="020B0503020204020204" pitchFamily="34" charset="-122"/>
              </a:rPr>
              <a:t> IP </a:t>
            </a:r>
            <a:r>
              <a:rPr lang="zh-CN" altLang="zh-CN" sz="1600" b="1" dirty="0">
                <a:solidFill>
                  <a:srgbClr val="CC00CC"/>
                </a:solidFill>
                <a:latin typeface="微软雅黑" panose="020B0503020204020204" pitchFamily="34" charset="-122"/>
                <a:ea typeface="微软雅黑" panose="020B0503020204020204" pitchFamily="34" charset="-122"/>
              </a:rPr>
              <a:t>地址块</a:t>
            </a:r>
            <a:r>
              <a:rPr lang="zh-CN" altLang="en-US" sz="1600" b="1" dirty="0">
                <a:solidFill>
                  <a:srgbClr val="CC00CC"/>
                </a:solidFill>
                <a:latin typeface="微软雅黑" panose="020B0503020204020204" pitchFamily="34" charset="-122"/>
                <a:ea typeface="微软雅黑" panose="020B0503020204020204" pitchFamily="34" charset="-122"/>
              </a:rPr>
              <a:t>：</a:t>
            </a:r>
            <a:endParaRPr lang="en-US" altLang="zh-CN" sz="1600" b="1" dirty="0">
              <a:solidFill>
                <a:srgbClr val="CC00CC"/>
              </a:solidFill>
              <a:latin typeface="微软雅黑" panose="020B0503020204020204" pitchFamily="34" charset="-122"/>
              <a:ea typeface="微软雅黑" panose="020B0503020204020204" pitchFamily="34" charset="-122"/>
            </a:endParaRPr>
          </a:p>
        </p:txBody>
      </p:sp>
      <p:sp>
        <p:nvSpPr>
          <p:cNvPr id="6" name="矩形 5"/>
          <p:cNvSpPr/>
          <p:nvPr/>
        </p:nvSpPr>
        <p:spPr>
          <a:xfrm>
            <a:off x="1765399" y="1692510"/>
            <a:ext cx="4839437" cy="338554"/>
          </a:xfrm>
          <a:prstGeom prst="rect">
            <a:avLst/>
          </a:prstGeom>
          <a:solidFill>
            <a:srgbClr val="0000FF"/>
          </a:solidFill>
        </p:spPr>
        <p:txBody>
          <a:bodyPr wrap="square">
            <a:spAutoFit/>
          </a:bodyPr>
          <a:lstStyle/>
          <a:p>
            <a:r>
              <a:rPr lang="en-US" altLang="zh-CN" sz="1600" b="1" dirty="0">
                <a:solidFill>
                  <a:schemeClr val="bg1"/>
                </a:solidFill>
                <a:latin typeface="微软雅黑" panose="020B0503020204020204" pitchFamily="34" charset="-122"/>
                <a:ea typeface="微软雅黑" panose="020B0503020204020204" pitchFamily="34" charset="-122"/>
              </a:rPr>
              <a:t>(1) 10.0.0.0 </a:t>
            </a:r>
            <a:r>
              <a:rPr lang="zh-CN" altLang="en-US" sz="1600" b="1" dirty="0">
                <a:solidFill>
                  <a:schemeClr val="bg1"/>
                </a:solidFill>
                <a:latin typeface="微软雅黑" panose="020B0503020204020204" pitchFamily="34" charset="-122"/>
                <a:ea typeface="微软雅黑" panose="020B0503020204020204" pitchFamily="34" charset="-122"/>
              </a:rPr>
              <a:t>到 </a:t>
            </a:r>
            <a:r>
              <a:rPr lang="en-US" altLang="zh-CN" sz="1600" b="1" dirty="0">
                <a:solidFill>
                  <a:schemeClr val="bg1"/>
                </a:solidFill>
                <a:latin typeface="微软雅黑" panose="020B0503020204020204" pitchFamily="34" charset="-122"/>
                <a:ea typeface="微软雅黑" panose="020B0503020204020204" pitchFamily="34" charset="-122"/>
              </a:rPr>
              <a:t>10.255.255.255</a:t>
            </a:r>
          </a:p>
        </p:txBody>
      </p:sp>
      <p:sp>
        <p:nvSpPr>
          <p:cNvPr id="7" name="矩形 6"/>
          <p:cNvSpPr/>
          <p:nvPr/>
        </p:nvSpPr>
        <p:spPr>
          <a:xfrm>
            <a:off x="1765399" y="2522595"/>
            <a:ext cx="4839437" cy="338554"/>
          </a:xfrm>
          <a:prstGeom prst="rect">
            <a:avLst/>
          </a:prstGeom>
          <a:solidFill>
            <a:srgbClr val="0000FF"/>
          </a:solidFill>
        </p:spPr>
        <p:txBody>
          <a:bodyPr wrap="square">
            <a:spAutoFit/>
          </a:bodyPr>
          <a:lstStyle/>
          <a:p>
            <a:r>
              <a:rPr lang="en-US" altLang="zh-CN" sz="1600" b="1" dirty="0">
                <a:solidFill>
                  <a:schemeClr val="bg1"/>
                </a:solidFill>
                <a:latin typeface="微软雅黑" panose="020B0503020204020204" pitchFamily="34" charset="-122"/>
                <a:ea typeface="微软雅黑" panose="020B0503020204020204" pitchFamily="34" charset="-122"/>
              </a:rPr>
              <a:t>(2) 172.16.0.0 </a:t>
            </a:r>
            <a:r>
              <a:rPr lang="zh-CN" altLang="en-US" sz="1600" b="1" dirty="0">
                <a:solidFill>
                  <a:schemeClr val="bg1"/>
                </a:solidFill>
                <a:latin typeface="微软雅黑" panose="020B0503020204020204" pitchFamily="34" charset="-122"/>
                <a:ea typeface="微软雅黑" panose="020B0503020204020204" pitchFamily="34" charset="-122"/>
              </a:rPr>
              <a:t>到 </a:t>
            </a:r>
            <a:r>
              <a:rPr lang="en-US" altLang="zh-CN" sz="1600" b="1" dirty="0">
                <a:solidFill>
                  <a:schemeClr val="bg1"/>
                </a:solidFill>
                <a:latin typeface="微软雅黑" panose="020B0503020204020204" pitchFamily="34" charset="-122"/>
                <a:ea typeface="微软雅黑" panose="020B0503020204020204" pitchFamily="34" charset="-122"/>
              </a:rPr>
              <a:t>172.31.255.255</a:t>
            </a:r>
          </a:p>
        </p:txBody>
      </p:sp>
      <p:sp>
        <p:nvSpPr>
          <p:cNvPr id="8" name="矩形 7"/>
          <p:cNvSpPr/>
          <p:nvPr/>
        </p:nvSpPr>
        <p:spPr>
          <a:xfrm>
            <a:off x="1765399" y="3350905"/>
            <a:ext cx="4839437" cy="338554"/>
          </a:xfrm>
          <a:prstGeom prst="rect">
            <a:avLst/>
          </a:prstGeom>
          <a:solidFill>
            <a:srgbClr val="0000FF"/>
          </a:solidFill>
        </p:spPr>
        <p:txBody>
          <a:bodyPr wrap="square">
            <a:spAutoFit/>
          </a:bodyPr>
          <a:lstStyle/>
          <a:p>
            <a:r>
              <a:rPr lang="en-US" altLang="zh-CN" sz="1600" b="1" dirty="0">
                <a:solidFill>
                  <a:schemeClr val="bg1"/>
                </a:solidFill>
                <a:latin typeface="微软雅黑" panose="020B0503020204020204" pitchFamily="34" charset="-122"/>
                <a:ea typeface="微软雅黑" panose="020B0503020204020204" pitchFamily="34" charset="-122"/>
              </a:rPr>
              <a:t>(3) 192.168.0.0 </a:t>
            </a:r>
            <a:r>
              <a:rPr lang="zh-CN" altLang="en-US" sz="1600" b="1" dirty="0">
                <a:solidFill>
                  <a:schemeClr val="bg1"/>
                </a:solidFill>
                <a:latin typeface="微软雅黑" panose="020B0503020204020204" pitchFamily="34" charset="-122"/>
                <a:ea typeface="微软雅黑" panose="020B0503020204020204" pitchFamily="34" charset="-122"/>
              </a:rPr>
              <a:t>到 </a:t>
            </a:r>
            <a:r>
              <a:rPr lang="en-US" altLang="zh-CN" sz="1600" b="1" dirty="0">
                <a:solidFill>
                  <a:schemeClr val="bg1"/>
                </a:solidFill>
                <a:latin typeface="微软雅黑" panose="020B0503020204020204" pitchFamily="34" charset="-122"/>
                <a:ea typeface="微软雅黑" panose="020B0503020204020204" pitchFamily="34" charset="-122"/>
              </a:rPr>
              <a:t>192.168.255.255</a:t>
            </a:r>
          </a:p>
        </p:txBody>
      </p:sp>
      <p:sp>
        <p:nvSpPr>
          <p:cNvPr id="9" name="矩形 8"/>
          <p:cNvSpPr/>
          <p:nvPr/>
        </p:nvSpPr>
        <p:spPr>
          <a:xfrm>
            <a:off x="2384916" y="2066574"/>
            <a:ext cx="4211409" cy="338554"/>
          </a:xfrm>
          <a:prstGeom prst="rect">
            <a:avLst/>
          </a:prstGeom>
        </p:spPr>
        <p:txBody>
          <a:bodyPr wrap="none">
            <a:spAutoFit/>
          </a:bodyPr>
          <a:lstStyle/>
          <a:p>
            <a:r>
              <a:rPr lang="en-US" altLang="zh-CN" sz="1600" b="1" dirty="0">
                <a:latin typeface="微软雅黑" panose="020B0503020204020204" pitchFamily="34" charset="-122"/>
                <a:ea typeface="微软雅黑" panose="020B0503020204020204" pitchFamily="34" charset="-122"/>
              </a:rPr>
              <a:t>A</a:t>
            </a:r>
            <a:r>
              <a:rPr lang="zh-CN" altLang="en-US" sz="1600" b="1" dirty="0">
                <a:latin typeface="微软雅黑" panose="020B0503020204020204" pitchFamily="34" charset="-122"/>
                <a:ea typeface="微软雅黑" panose="020B0503020204020204" pitchFamily="34" charset="-122"/>
              </a:rPr>
              <a:t>类，</a:t>
            </a:r>
            <a:r>
              <a:rPr lang="zh-CN" altLang="zh-CN" sz="1600" b="1" dirty="0">
                <a:latin typeface="微软雅黑" panose="020B0503020204020204" pitchFamily="34" charset="-122"/>
                <a:ea typeface="微软雅黑" panose="020B0503020204020204" pitchFamily="34" charset="-122"/>
              </a:rPr>
              <a:t>或记为</a:t>
            </a:r>
            <a:r>
              <a:rPr lang="en-US" altLang="zh-CN" sz="1600" b="1" dirty="0">
                <a:latin typeface="微软雅黑" panose="020B0503020204020204" pitchFamily="34" charset="-122"/>
                <a:ea typeface="微软雅黑" panose="020B0503020204020204" pitchFamily="34" charset="-122"/>
              </a:rPr>
              <a:t>10.0.0.0/8</a:t>
            </a:r>
            <a:r>
              <a:rPr lang="zh-CN" altLang="zh-CN" sz="1600" b="1" dirty="0">
                <a:latin typeface="微软雅黑" panose="020B0503020204020204" pitchFamily="34" charset="-122"/>
                <a:ea typeface="微软雅黑" panose="020B0503020204020204" pitchFamily="34" charset="-122"/>
              </a:rPr>
              <a:t>，它又称为</a:t>
            </a:r>
            <a:r>
              <a:rPr lang="en-US" altLang="zh-CN" sz="1600" b="1" dirty="0">
                <a:latin typeface="微软雅黑" panose="020B0503020204020204" pitchFamily="34" charset="-122"/>
                <a:ea typeface="微软雅黑" panose="020B0503020204020204" pitchFamily="34" charset="-122"/>
              </a:rPr>
              <a:t> 24 </a:t>
            </a:r>
            <a:r>
              <a:rPr lang="zh-CN" altLang="zh-CN" sz="1600" b="1" dirty="0">
                <a:latin typeface="微软雅黑" panose="020B0503020204020204" pitchFamily="34" charset="-122"/>
                <a:ea typeface="微软雅黑" panose="020B0503020204020204" pitchFamily="34" charset="-122"/>
              </a:rPr>
              <a:t>位块</a:t>
            </a:r>
            <a:endParaRPr lang="zh-CN" altLang="en-US" sz="1600" b="1" dirty="0">
              <a:latin typeface="微软雅黑" panose="020B0503020204020204" pitchFamily="34" charset="-122"/>
              <a:ea typeface="微软雅黑" panose="020B0503020204020204" pitchFamily="34" charset="-122"/>
            </a:endParaRPr>
          </a:p>
        </p:txBody>
      </p:sp>
      <p:sp>
        <p:nvSpPr>
          <p:cNvPr id="10" name="矩形 9"/>
          <p:cNvSpPr/>
          <p:nvPr/>
        </p:nvSpPr>
        <p:spPr>
          <a:xfrm>
            <a:off x="2384916" y="2877826"/>
            <a:ext cx="4578497" cy="338554"/>
          </a:xfrm>
          <a:prstGeom prst="rect">
            <a:avLst/>
          </a:prstGeom>
        </p:spPr>
        <p:txBody>
          <a:bodyPr wrap="none">
            <a:spAutoFit/>
          </a:bodyPr>
          <a:lstStyle/>
          <a:p>
            <a:r>
              <a:rPr lang="en-US" altLang="zh-CN" sz="1600" b="1" dirty="0">
                <a:latin typeface="微软雅黑" panose="020B0503020204020204" pitchFamily="34" charset="-122"/>
                <a:ea typeface="微软雅黑" panose="020B0503020204020204" pitchFamily="34" charset="-122"/>
              </a:rPr>
              <a:t>B</a:t>
            </a:r>
            <a:r>
              <a:rPr lang="zh-CN" altLang="en-US" sz="1600" b="1" dirty="0">
                <a:latin typeface="微软雅黑" panose="020B0503020204020204" pitchFamily="34" charset="-122"/>
                <a:ea typeface="微软雅黑" panose="020B0503020204020204" pitchFamily="34" charset="-122"/>
              </a:rPr>
              <a:t>类，</a:t>
            </a:r>
            <a:r>
              <a:rPr lang="zh-CN" altLang="zh-CN" sz="1600" b="1" dirty="0">
                <a:latin typeface="微软雅黑" panose="020B0503020204020204" pitchFamily="34" charset="-122"/>
                <a:ea typeface="微软雅黑" panose="020B0503020204020204" pitchFamily="34" charset="-122"/>
              </a:rPr>
              <a:t>或记为</a:t>
            </a:r>
            <a:r>
              <a:rPr lang="en-US" altLang="zh-CN" sz="1600" b="1" dirty="0">
                <a:latin typeface="微软雅黑" panose="020B0503020204020204" pitchFamily="34" charset="-122"/>
                <a:ea typeface="微软雅黑" panose="020B0503020204020204" pitchFamily="34" charset="-122"/>
              </a:rPr>
              <a:t>172.16.0.0/12</a:t>
            </a:r>
            <a:r>
              <a:rPr lang="zh-CN" altLang="zh-CN" sz="1600" b="1" dirty="0">
                <a:latin typeface="微软雅黑" panose="020B0503020204020204" pitchFamily="34" charset="-122"/>
                <a:ea typeface="微软雅黑" panose="020B0503020204020204" pitchFamily="34" charset="-122"/>
              </a:rPr>
              <a:t>，它又称为</a:t>
            </a:r>
            <a:r>
              <a:rPr lang="en-US" altLang="zh-CN" sz="1600" b="1" dirty="0">
                <a:latin typeface="微软雅黑" panose="020B0503020204020204" pitchFamily="34" charset="-122"/>
                <a:ea typeface="微软雅黑" panose="020B0503020204020204" pitchFamily="34" charset="-122"/>
              </a:rPr>
              <a:t> 20 </a:t>
            </a:r>
            <a:r>
              <a:rPr lang="zh-CN" altLang="zh-CN" sz="1600" b="1" dirty="0">
                <a:latin typeface="微软雅黑" panose="020B0503020204020204" pitchFamily="34" charset="-122"/>
                <a:ea typeface="微软雅黑" panose="020B0503020204020204" pitchFamily="34" charset="-122"/>
              </a:rPr>
              <a:t>位块</a:t>
            </a:r>
            <a:endParaRPr lang="zh-CN" altLang="en-US" sz="1600" b="1" dirty="0">
              <a:latin typeface="微软雅黑" panose="020B0503020204020204" pitchFamily="34" charset="-122"/>
              <a:ea typeface="微软雅黑" panose="020B0503020204020204" pitchFamily="34" charset="-122"/>
            </a:endParaRPr>
          </a:p>
        </p:txBody>
      </p:sp>
      <p:sp>
        <p:nvSpPr>
          <p:cNvPr id="11" name="矩形 10"/>
          <p:cNvSpPr/>
          <p:nvPr/>
        </p:nvSpPr>
        <p:spPr>
          <a:xfrm>
            <a:off x="2398707" y="3695832"/>
            <a:ext cx="4701928" cy="338554"/>
          </a:xfrm>
          <a:prstGeom prst="rect">
            <a:avLst/>
          </a:prstGeom>
        </p:spPr>
        <p:txBody>
          <a:bodyPr wrap="none">
            <a:spAutoFit/>
          </a:bodyPr>
          <a:lstStyle/>
          <a:p>
            <a:r>
              <a:rPr lang="en-US" altLang="zh-CN" sz="1600" b="1" dirty="0">
                <a:latin typeface="微软雅黑" panose="020B0503020204020204" pitchFamily="34" charset="-122"/>
                <a:ea typeface="微软雅黑" panose="020B0503020204020204" pitchFamily="34" charset="-122"/>
              </a:rPr>
              <a:t>C</a:t>
            </a:r>
            <a:r>
              <a:rPr lang="zh-CN" altLang="en-US" sz="1600" b="1" dirty="0">
                <a:latin typeface="微软雅黑" panose="020B0503020204020204" pitchFamily="34" charset="-122"/>
                <a:ea typeface="微软雅黑" panose="020B0503020204020204" pitchFamily="34" charset="-122"/>
              </a:rPr>
              <a:t>类，</a:t>
            </a:r>
            <a:r>
              <a:rPr lang="zh-CN" altLang="zh-CN" sz="1600" b="1" dirty="0">
                <a:latin typeface="微软雅黑" panose="020B0503020204020204" pitchFamily="34" charset="-122"/>
                <a:ea typeface="微软雅黑" panose="020B0503020204020204" pitchFamily="34" charset="-122"/>
              </a:rPr>
              <a:t>或记为</a:t>
            </a:r>
            <a:r>
              <a:rPr lang="en-US" altLang="zh-CN" sz="1600" b="1" dirty="0">
                <a:latin typeface="微软雅黑" panose="020B0503020204020204" pitchFamily="34" charset="-122"/>
                <a:ea typeface="微软雅黑" panose="020B0503020204020204" pitchFamily="34" charset="-122"/>
              </a:rPr>
              <a:t>192.168.0.0/16</a:t>
            </a:r>
            <a:r>
              <a:rPr lang="zh-CN" altLang="zh-CN" sz="1600" b="1" dirty="0">
                <a:latin typeface="微软雅黑" panose="020B0503020204020204" pitchFamily="34" charset="-122"/>
                <a:ea typeface="微软雅黑" panose="020B0503020204020204" pitchFamily="34" charset="-122"/>
              </a:rPr>
              <a:t>，它又称为</a:t>
            </a:r>
            <a:r>
              <a:rPr lang="en-US" altLang="zh-CN" sz="1600" b="1" dirty="0">
                <a:latin typeface="微软雅黑" panose="020B0503020204020204" pitchFamily="34" charset="-122"/>
                <a:ea typeface="微软雅黑" panose="020B0503020204020204" pitchFamily="34" charset="-122"/>
              </a:rPr>
              <a:t> 16 </a:t>
            </a:r>
            <a:r>
              <a:rPr lang="zh-CN" altLang="zh-CN" sz="1600" b="1" dirty="0">
                <a:latin typeface="微软雅黑" panose="020B0503020204020204" pitchFamily="34" charset="-122"/>
                <a:ea typeface="微软雅黑" panose="020B0503020204020204" pitchFamily="34" charset="-122"/>
              </a:rPr>
              <a:t>位块</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545145" y="1793764"/>
            <a:ext cx="805371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采用这样的专用 </a:t>
            </a:r>
            <a:r>
              <a:rPr lang="en-US" altLang="zh-CN" sz="2000" b="1" dirty="0">
                <a:latin typeface="微软雅黑" panose="020B0503020204020204" pitchFamily="34" charset="-122"/>
                <a:ea typeface="微软雅黑" panose="020B0503020204020204" pitchFamily="34" charset="-122"/>
              </a:rPr>
              <a:t>IP </a:t>
            </a:r>
            <a:r>
              <a:rPr lang="zh-CN" altLang="en-US" sz="2000" b="1" dirty="0">
                <a:latin typeface="微软雅黑" panose="020B0503020204020204" pitchFamily="34" charset="-122"/>
                <a:ea typeface="微软雅黑" panose="020B0503020204020204" pitchFamily="34" charset="-122"/>
              </a:rPr>
              <a:t>地址的互连网络称为</a:t>
            </a:r>
            <a:r>
              <a:rPr lang="zh-CN" altLang="en-US" sz="2000" b="1" dirty="0">
                <a:solidFill>
                  <a:srgbClr val="0000FF"/>
                </a:solidFill>
                <a:latin typeface="微软雅黑" panose="020B0503020204020204" pitchFamily="34" charset="-122"/>
                <a:ea typeface="微软雅黑" panose="020B0503020204020204" pitchFamily="34" charset="-122"/>
              </a:rPr>
              <a:t>专用互联网</a:t>
            </a:r>
            <a:r>
              <a:rPr lang="zh-CN" altLang="en-US" sz="2000" b="1" dirty="0">
                <a:latin typeface="微软雅黑" panose="020B0503020204020204" pitchFamily="34" charset="-122"/>
                <a:ea typeface="微软雅黑" panose="020B0503020204020204" pitchFamily="34" charset="-122"/>
              </a:rPr>
              <a:t>或</a:t>
            </a:r>
            <a:r>
              <a:rPr lang="zh-CN" altLang="en-US" sz="2000" b="1" dirty="0">
                <a:solidFill>
                  <a:srgbClr val="0000FF"/>
                </a:solidFill>
                <a:latin typeface="微软雅黑" panose="020B0503020204020204" pitchFamily="34" charset="-122"/>
                <a:ea typeface="微软雅黑" panose="020B0503020204020204" pitchFamily="34" charset="-122"/>
              </a:rPr>
              <a:t>本地互联网</a:t>
            </a:r>
            <a:r>
              <a:rPr lang="zh-CN" altLang="en-US" sz="2000" b="1" dirty="0">
                <a:latin typeface="微软雅黑" panose="020B0503020204020204" pitchFamily="34" charset="-122"/>
                <a:ea typeface="微软雅黑" panose="020B0503020204020204" pitchFamily="34" charset="-122"/>
              </a:rPr>
              <a:t>，或更简单些，就叫做</a:t>
            </a:r>
            <a:r>
              <a:rPr lang="zh-CN" altLang="en-US" sz="2000" b="1" dirty="0">
                <a:solidFill>
                  <a:srgbClr val="0000FF"/>
                </a:solidFill>
                <a:latin typeface="微软雅黑" panose="020B0503020204020204" pitchFamily="34" charset="-122"/>
                <a:ea typeface="微软雅黑" panose="020B0503020204020204" pitchFamily="34" charset="-122"/>
              </a:rPr>
              <a:t>专用网</a:t>
            </a:r>
            <a:r>
              <a:rPr lang="zh-CN" altLang="en-US" sz="2000" b="1" dirty="0">
                <a:latin typeface="微软雅黑" panose="020B0503020204020204" pitchFamily="34" charset="-122"/>
                <a:ea typeface="微软雅黑" panose="020B0503020204020204" pitchFamily="34" charset="-122"/>
              </a:rPr>
              <a:t>。</a:t>
            </a: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因为这些专用地址仅在本机构内部使用。专用</a:t>
            </a:r>
            <a:r>
              <a:rPr lang="en-US" altLang="zh-CN" sz="2000" b="1" dirty="0">
                <a:latin typeface="微软雅黑" panose="020B0503020204020204" pitchFamily="34" charset="-122"/>
                <a:ea typeface="微软雅黑" panose="020B0503020204020204" pitchFamily="34" charset="-122"/>
              </a:rPr>
              <a:t>IP</a:t>
            </a:r>
            <a:r>
              <a:rPr lang="zh-CN" altLang="en-US" sz="2000" b="1" dirty="0">
                <a:latin typeface="微软雅黑" panose="020B0503020204020204" pitchFamily="34" charset="-122"/>
                <a:ea typeface="微软雅黑" panose="020B0503020204020204" pitchFamily="34" charset="-122"/>
              </a:rPr>
              <a:t>地址也叫做</a:t>
            </a:r>
            <a:r>
              <a:rPr lang="zh-CN" altLang="en-US" sz="2000" b="1" dirty="0">
                <a:solidFill>
                  <a:srgbClr val="0000FF"/>
                </a:solidFill>
                <a:latin typeface="微软雅黑" panose="020B0503020204020204" pitchFamily="34" charset="-122"/>
                <a:ea typeface="微软雅黑" panose="020B0503020204020204" pitchFamily="34" charset="-122"/>
              </a:rPr>
              <a:t>可重用地址</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(reusable address)</a:t>
            </a:r>
            <a:r>
              <a:rPr lang="zh-CN" altLang="en-US" sz="2000" b="1" dirty="0">
                <a:latin typeface="微软雅黑" panose="020B0503020204020204" pitchFamily="34" charset="-122"/>
                <a:ea typeface="微软雅黑" panose="020B0503020204020204" pitchFamily="34" charset="-122"/>
              </a:rPr>
              <a:t>。</a:t>
            </a:r>
          </a:p>
        </p:txBody>
      </p:sp>
      <p:sp>
        <p:nvSpPr>
          <p:cNvPr id="3" name="AutoShape 5"/>
          <p:cNvSpPr>
            <a:spLocks noChangeArrowheads="1"/>
          </p:cNvSpPr>
          <p:nvPr/>
        </p:nvSpPr>
        <p:spPr bwMode="auto">
          <a:xfrm>
            <a:off x="545145" y="1406739"/>
            <a:ext cx="8053710"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 name="Rectangle 6"/>
          <p:cNvSpPr>
            <a:spLocks noChangeArrowheads="1"/>
          </p:cNvSpPr>
          <p:nvPr/>
        </p:nvSpPr>
        <p:spPr bwMode="auto">
          <a:xfrm>
            <a:off x="1941968" y="1373528"/>
            <a:ext cx="52600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专用网</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545145" y="1345372"/>
            <a:ext cx="8053710"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利用公用的互联网作为本机构各专用网之间的通信载体，这样的专用网又称为</a:t>
            </a:r>
            <a:r>
              <a:rPr lang="zh-CN" altLang="en-US" sz="2000" b="1" dirty="0">
                <a:solidFill>
                  <a:srgbClr val="0000FF"/>
                </a:solidFill>
                <a:latin typeface="微软雅黑" panose="020B0503020204020204" pitchFamily="34" charset="-122"/>
                <a:ea typeface="微软雅黑" panose="020B0503020204020204" pitchFamily="34" charset="-122"/>
              </a:rPr>
              <a:t>虚拟专用网</a:t>
            </a:r>
            <a:r>
              <a:rPr lang="en-US" altLang="zh-CN" sz="2000" b="1" dirty="0">
                <a:solidFill>
                  <a:srgbClr val="0000FF"/>
                </a:solidFill>
                <a:latin typeface="微软雅黑" panose="020B0503020204020204" pitchFamily="34" charset="-122"/>
                <a:ea typeface="微软雅黑" panose="020B0503020204020204" pitchFamily="34" charset="-122"/>
              </a:rPr>
              <a:t>VPN </a:t>
            </a:r>
            <a:r>
              <a:rPr lang="en-US" altLang="zh-CN" sz="2000" b="1" dirty="0">
                <a:latin typeface="微软雅黑" panose="020B0503020204020204" pitchFamily="34" charset="-122"/>
                <a:ea typeface="微软雅黑" panose="020B0503020204020204" pitchFamily="34" charset="-122"/>
              </a:rPr>
              <a:t>(Virtual Private Network)</a:t>
            </a:r>
            <a:r>
              <a:rPr lang="zh-CN" altLang="en-US" sz="2000" b="1" dirty="0">
                <a:latin typeface="微软雅黑" panose="020B0503020204020204" pitchFamily="34" charset="-122"/>
                <a:ea typeface="微软雅黑" panose="020B0503020204020204" pitchFamily="34" charset="-122"/>
              </a:rPr>
              <a:t>。</a:t>
            </a: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专用网</a:t>
            </a:r>
            <a:r>
              <a:rPr lang="zh-CN" altLang="en-US" sz="2000" b="1" dirty="0">
                <a:latin typeface="微软雅黑" panose="020B0503020204020204" pitchFamily="34" charset="-122"/>
                <a:ea typeface="微软雅黑" panose="020B0503020204020204" pitchFamily="34" charset="-122"/>
              </a:rPr>
              <a:t>”是因为这种网络是为本机构的主机用于机构内部的通信，而不是用于和网络外非本机构的主机通信。</a:t>
            </a: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虚拟</a:t>
            </a:r>
            <a:r>
              <a:rPr lang="zh-CN" altLang="en-US" sz="2000" b="1" dirty="0">
                <a:latin typeface="微软雅黑" panose="020B0503020204020204" pitchFamily="34" charset="-122"/>
                <a:ea typeface="微软雅黑" panose="020B0503020204020204" pitchFamily="34" charset="-122"/>
              </a:rPr>
              <a:t>”表示“好像是”，但实际上并不是，因为现在</a:t>
            </a:r>
            <a:r>
              <a:rPr lang="zh-CN" altLang="en-US" sz="2000" b="1" dirty="0">
                <a:solidFill>
                  <a:srgbClr val="0000FF"/>
                </a:solidFill>
                <a:latin typeface="微软雅黑" panose="020B0503020204020204" pitchFamily="34" charset="-122"/>
                <a:ea typeface="微软雅黑" panose="020B0503020204020204" pitchFamily="34" charset="-122"/>
              </a:rPr>
              <a:t>并没有真正使用通信专线</a:t>
            </a:r>
            <a:r>
              <a:rPr lang="zh-CN" altLang="en-US" sz="2000" b="1" dirty="0">
                <a:latin typeface="微软雅黑" panose="020B0503020204020204" pitchFamily="34" charset="-122"/>
                <a:ea typeface="微软雅黑" panose="020B0503020204020204" pitchFamily="34" charset="-122"/>
              </a:rPr>
              <a:t>，而</a:t>
            </a:r>
            <a:r>
              <a:rPr lang="en-US" altLang="zh-CN" sz="2000" b="1" dirty="0">
                <a:latin typeface="微软雅黑" panose="020B0503020204020204" pitchFamily="34" charset="-122"/>
                <a:ea typeface="微软雅黑" panose="020B0503020204020204" pitchFamily="34" charset="-122"/>
              </a:rPr>
              <a:t>VPN</a:t>
            </a:r>
            <a:r>
              <a:rPr lang="zh-CN" altLang="en-US" sz="2000" b="1" dirty="0">
                <a:latin typeface="微软雅黑" panose="020B0503020204020204" pitchFamily="34" charset="-122"/>
                <a:ea typeface="微软雅黑" panose="020B0503020204020204" pitchFamily="34" charset="-122"/>
              </a:rPr>
              <a:t>只是在效果上和真正的专用网一样。</a:t>
            </a:r>
          </a:p>
        </p:txBody>
      </p:sp>
      <p:sp>
        <p:nvSpPr>
          <p:cNvPr id="3" name="AutoShape 5"/>
          <p:cNvSpPr>
            <a:spLocks noChangeArrowheads="1"/>
          </p:cNvSpPr>
          <p:nvPr/>
        </p:nvSpPr>
        <p:spPr bwMode="auto">
          <a:xfrm>
            <a:off x="545145" y="958347"/>
            <a:ext cx="8053710"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 name="Rectangle 6"/>
          <p:cNvSpPr>
            <a:spLocks noChangeArrowheads="1"/>
          </p:cNvSpPr>
          <p:nvPr/>
        </p:nvSpPr>
        <p:spPr bwMode="auto">
          <a:xfrm>
            <a:off x="1941968" y="925136"/>
            <a:ext cx="52600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虚拟专用网 </a:t>
            </a:r>
            <a:r>
              <a:rPr lang="en-US" altLang="zh-CN" sz="2000" b="1" dirty="0">
                <a:solidFill>
                  <a:schemeClr val="bg1"/>
                </a:solidFill>
                <a:latin typeface="微软雅黑" panose="020B0503020204020204" pitchFamily="34" charset="-122"/>
                <a:ea typeface="微软雅黑" panose="020B0503020204020204" pitchFamily="34" charset="-122"/>
              </a:rPr>
              <a:t>VPN</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545145" y="1600340"/>
            <a:ext cx="8053710"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如果专用网不同网点之间的通信必须经过公用的互联网，但又有保密的要求，那么所有通过互联网传送的</a:t>
            </a:r>
            <a:r>
              <a:rPr lang="zh-CN" altLang="en-US" sz="2000" b="1" dirty="0">
                <a:solidFill>
                  <a:srgbClr val="0000FF"/>
                </a:solidFill>
                <a:latin typeface="微软雅黑" panose="020B0503020204020204" pitchFamily="34" charset="-122"/>
                <a:ea typeface="微软雅黑" panose="020B0503020204020204" pitchFamily="34" charset="-122"/>
              </a:rPr>
              <a:t>数据都必须加密</a:t>
            </a:r>
            <a:r>
              <a:rPr lang="zh-CN" altLang="en-US" sz="2000" b="1" dirty="0">
                <a:latin typeface="微软雅黑" panose="020B0503020204020204" pitchFamily="34" charset="-122"/>
                <a:ea typeface="微软雅黑" panose="020B0503020204020204" pitchFamily="34" charset="-122"/>
              </a:rPr>
              <a:t>。</a:t>
            </a: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一个机构要构建自己的 </a:t>
            </a:r>
            <a:r>
              <a:rPr lang="en-US" altLang="zh-CN" sz="2000" b="1" dirty="0">
                <a:latin typeface="微软雅黑" panose="020B0503020204020204" pitchFamily="34" charset="-122"/>
                <a:ea typeface="微软雅黑" panose="020B0503020204020204" pitchFamily="34" charset="-122"/>
              </a:rPr>
              <a:t>VPN </a:t>
            </a:r>
            <a:r>
              <a:rPr lang="zh-CN" altLang="en-US" sz="2000" b="1" dirty="0">
                <a:latin typeface="微软雅黑" panose="020B0503020204020204" pitchFamily="34" charset="-122"/>
                <a:ea typeface="微软雅黑" panose="020B0503020204020204" pitchFamily="34" charset="-122"/>
              </a:rPr>
              <a:t>就必须为它的每一个场所购买专门的硬件和软件，并进行配置，使每一个场所的 </a:t>
            </a:r>
            <a:r>
              <a:rPr lang="en-US" altLang="zh-CN" sz="2000" b="1" dirty="0">
                <a:latin typeface="微软雅黑" panose="020B0503020204020204" pitchFamily="34" charset="-122"/>
                <a:ea typeface="微软雅黑" panose="020B0503020204020204" pitchFamily="34" charset="-122"/>
              </a:rPr>
              <a:t>VPN </a:t>
            </a:r>
            <a:r>
              <a:rPr lang="zh-CN" altLang="en-US" sz="2000" b="1" dirty="0">
                <a:latin typeface="微软雅黑" panose="020B0503020204020204" pitchFamily="34" charset="-122"/>
                <a:ea typeface="微软雅黑" panose="020B0503020204020204" pitchFamily="34" charset="-122"/>
              </a:rPr>
              <a:t>系统都知道其他场所的地址。</a:t>
            </a:r>
          </a:p>
        </p:txBody>
      </p:sp>
      <p:sp>
        <p:nvSpPr>
          <p:cNvPr id="3" name="AutoShape 5"/>
          <p:cNvSpPr>
            <a:spLocks noChangeArrowheads="1"/>
          </p:cNvSpPr>
          <p:nvPr/>
        </p:nvSpPr>
        <p:spPr bwMode="auto">
          <a:xfrm>
            <a:off x="545145" y="1213315"/>
            <a:ext cx="8053710"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 name="Rectangle 6"/>
          <p:cNvSpPr>
            <a:spLocks noChangeArrowheads="1"/>
          </p:cNvSpPr>
          <p:nvPr/>
        </p:nvSpPr>
        <p:spPr bwMode="auto">
          <a:xfrm>
            <a:off x="1941968" y="1180104"/>
            <a:ext cx="52600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虚拟专用网 </a:t>
            </a:r>
            <a:r>
              <a:rPr lang="en-US" altLang="zh-CN" sz="2000" b="1" dirty="0">
                <a:solidFill>
                  <a:schemeClr val="bg1"/>
                </a:solidFill>
                <a:latin typeface="微软雅黑" panose="020B0503020204020204" pitchFamily="34" charset="-122"/>
                <a:ea typeface="微软雅黑" panose="020B0503020204020204" pitchFamily="34" charset="-122"/>
              </a:rPr>
              <a:t>VPN </a:t>
            </a:r>
            <a:r>
              <a:rPr lang="zh-CN" altLang="en-US" sz="2000" b="1" dirty="0">
                <a:solidFill>
                  <a:schemeClr val="bg1"/>
                </a:solidFill>
                <a:latin typeface="微软雅黑" panose="020B0503020204020204" pitchFamily="34" charset="-122"/>
                <a:ea typeface="微软雅黑" panose="020B0503020204020204" pitchFamily="34" charset="-122"/>
              </a:rPr>
              <a:t>构建</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5145" y="1099038"/>
            <a:ext cx="8053710" cy="32445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95" name="组合 94"/>
          <p:cNvGrpSpPr/>
          <p:nvPr/>
        </p:nvGrpSpPr>
        <p:grpSpPr>
          <a:xfrm>
            <a:off x="6476180" y="1753752"/>
            <a:ext cx="1104466" cy="1200192"/>
            <a:chOff x="6476180" y="1753752"/>
            <a:chExt cx="1104466" cy="1200192"/>
          </a:xfrm>
        </p:grpSpPr>
        <p:grpSp>
          <p:nvGrpSpPr>
            <p:cNvPr id="67" name="Group 65"/>
            <p:cNvGrpSpPr/>
            <p:nvPr/>
          </p:nvGrpSpPr>
          <p:grpSpPr bwMode="auto">
            <a:xfrm>
              <a:off x="6476180" y="1933292"/>
              <a:ext cx="1104466" cy="822867"/>
              <a:chOff x="4656" y="1528"/>
              <a:chExt cx="1011" cy="816"/>
            </a:xfrm>
          </p:grpSpPr>
          <p:sp>
            <p:nvSpPr>
              <p:cNvPr id="68" name="Line 66"/>
              <p:cNvSpPr>
                <a:spLocks noChangeShapeType="1"/>
              </p:cNvSpPr>
              <p:nvPr/>
            </p:nvSpPr>
            <p:spPr bwMode="auto">
              <a:xfrm flipH="1" flipV="1">
                <a:off x="4800" y="1912"/>
                <a:ext cx="348" cy="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9" name="Line 67"/>
              <p:cNvSpPr>
                <a:spLocks noChangeShapeType="1"/>
              </p:cNvSpPr>
              <p:nvPr/>
            </p:nvSpPr>
            <p:spPr bwMode="auto">
              <a:xfrm flipH="1" flipV="1">
                <a:off x="4656" y="2152"/>
                <a:ext cx="336" cy="192"/>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0" name="Line 68"/>
              <p:cNvSpPr>
                <a:spLocks noChangeShapeType="1"/>
              </p:cNvSpPr>
              <p:nvPr/>
            </p:nvSpPr>
            <p:spPr bwMode="auto">
              <a:xfrm flipH="1">
                <a:off x="4800" y="1528"/>
                <a:ext cx="240" cy="96"/>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2" name="Text Box 70"/>
              <p:cNvSpPr txBox="1">
                <a:spLocks noChangeArrowheads="1"/>
              </p:cNvSpPr>
              <p:nvPr/>
            </p:nvSpPr>
            <p:spPr bwMode="auto">
              <a:xfrm>
                <a:off x="5316" y="1729"/>
                <a:ext cx="276"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anose="020B0503020204020204" pitchFamily="34" charset="-122"/>
                    <a:ea typeface="微软雅黑" panose="020B0503020204020204" pitchFamily="34" charset="-122"/>
                  </a:rPr>
                  <a:t>Y</a:t>
                </a:r>
              </a:p>
            </p:txBody>
          </p:sp>
          <p:sp>
            <p:nvSpPr>
              <p:cNvPr id="73" name="Text Box 71"/>
              <p:cNvSpPr txBox="1">
                <a:spLocks noChangeArrowheads="1"/>
              </p:cNvSpPr>
              <p:nvPr/>
            </p:nvSpPr>
            <p:spPr bwMode="auto">
              <a:xfrm>
                <a:off x="4851" y="1955"/>
                <a:ext cx="816"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en-US" altLang="zh-CN" sz="1400" b="1" dirty="0">
                    <a:solidFill>
                      <a:srgbClr val="CC00CC"/>
                    </a:solidFill>
                    <a:latin typeface="微软雅黑" panose="020B0503020204020204" pitchFamily="34" charset="-122"/>
                    <a:ea typeface="微软雅黑" panose="020B0503020204020204" pitchFamily="34" charset="-122"/>
                  </a:rPr>
                  <a:t>10.2.0.3</a:t>
                </a:r>
              </a:p>
            </p:txBody>
          </p:sp>
        </p:grpSp>
        <p:pic>
          <p:nvPicPr>
            <p:cNvPr id="92"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6287" y="1753752"/>
              <a:ext cx="278382" cy="278382"/>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7570" y="2139702"/>
              <a:ext cx="278382" cy="278382"/>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04248" y="2675562"/>
              <a:ext cx="278382" cy="27838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0" name="组合 89"/>
          <p:cNvGrpSpPr/>
          <p:nvPr/>
        </p:nvGrpSpPr>
        <p:grpSpPr>
          <a:xfrm>
            <a:off x="1282740" y="1735816"/>
            <a:ext cx="1204971" cy="1290585"/>
            <a:chOff x="1338397" y="1735816"/>
            <a:chExt cx="1204971" cy="1290585"/>
          </a:xfrm>
        </p:grpSpPr>
        <p:grpSp>
          <p:nvGrpSpPr>
            <p:cNvPr id="5" name="Group 2"/>
            <p:cNvGrpSpPr/>
            <p:nvPr/>
          </p:nvGrpSpPr>
          <p:grpSpPr bwMode="auto">
            <a:xfrm>
              <a:off x="1338397" y="1981696"/>
              <a:ext cx="1204971" cy="871271"/>
              <a:chOff x="-47" y="1576"/>
              <a:chExt cx="1103" cy="864"/>
            </a:xfrm>
          </p:grpSpPr>
          <p:sp>
            <p:nvSpPr>
              <p:cNvPr id="6" name="Line 3"/>
              <p:cNvSpPr>
                <a:spLocks noChangeShapeType="1"/>
              </p:cNvSpPr>
              <p:nvPr/>
            </p:nvSpPr>
            <p:spPr bwMode="auto">
              <a:xfrm flipV="1">
                <a:off x="816" y="2248"/>
                <a:ext cx="240" cy="192"/>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 name="Line 4"/>
              <p:cNvSpPr>
                <a:spLocks noChangeShapeType="1"/>
              </p:cNvSpPr>
              <p:nvPr/>
            </p:nvSpPr>
            <p:spPr bwMode="auto">
              <a:xfrm>
                <a:off x="624" y="1576"/>
                <a:ext cx="240" cy="144"/>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 name="Line 5"/>
              <p:cNvSpPr>
                <a:spLocks noChangeShapeType="1"/>
              </p:cNvSpPr>
              <p:nvPr/>
            </p:nvSpPr>
            <p:spPr bwMode="auto">
              <a:xfrm flipV="1">
                <a:off x="432" y="1967"/>
                <a:ext cx="288" cy="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 name="Text Box 7"/>
              <p:cNvSpPr txBox="1">
                <a:spLocks noChangeArrowheads="1"/>
              </p:cNvSpPr>
              <p:nvPr/>
            </p:nvSpPr>
            <p:spPr bwMode="auto">
              <a:xfrm>
                <a:off x="25" y="1779"/>
                <a:ext cx="283"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anose="020B0503020204020204" pitchFamily="34" charset="-122"/>
                    <a:ea typeface="微软雅黑" panose="020B0503020204020204" pitchFamily="34" charset="-122"/>
                  </a:rPr>
                  <a:t>X</a:t>
                </a:r>
              </a:p>
            </p:txBody>
          </p:sp>
          <p:sp>
            <p:nvSpPr>
              <p:cNvPr id="11" name="Text Box 8"/>
              <p:cNvSpPr txBox="1">
                <a:spLocks noChangeArrowheads="1"/>
              </p:cNvSpPr>
              <p:nvPr/>
            </p:nvSpPr>
            <p:spPr bwMode="auto">
              <a:xfrm>
                <a:off x="-47" y="2031"/>
                <a:ext cx="816"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en-US" altLang="zh-CN" sz="1400" b="1" dirty="0">
                    <a:solidFill>
                      <a:srgbClr val="CC00CC"/>
                    </a:solidFill>
                    <a:latin typeface="微软雅黑" panose="020B0503020204020204" pitchFamily="34" charset="-122"/>
                    <a:ea typeface="微软雅黑" panose="020B0503020204020204" pitchFamily="34" charset="-122"/>
                  </a:rPr>
                  <a:t>10.1.0.1</a:t>
                </a:r>
              </a:p>
            </p:txBody>
          </p:sp>
        </p:grpSp>
        <p:pic>
          <p:nvPicPr>
            <p:cNvPr id="87"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8087" y="1735816"/>
              <a:ext cx="278382" cy="278382"/>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0325" y="2203759"/>
              <a:ext cx="278382" cy="278382"/>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1924" y="2748019"/>
              <a:ext cx="278382" cy="278382"/>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AutoShape 5"/>
          <p:cNvSpPr>
            <a:spLocks noChangeArrowheads="1"/>
          </p:cNvSpPr>
          <p:nvPr/>
        </p:nvSpPr>
        <p:spPr bwMode="auto">
          <a:xfrm>
            <a:off x="545145" y="641303"/>
            <a:ext cx="8053710"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 name="Rectangle 6"/>
          <p:cNvSpPr>
            <a:spLocks noChangeArrowheads="1"/>
          </p:cNvSpPr>
          <p:nvPr/>
        </p:nvSpPr>
        <p:spPr bwMode="auto">
          <a:xfrm>
            <a:off x="1941968" y="608092"/>
            <a:ext cx="52600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用隧道技术实现虚拟专用网</a:t>
            </a:r>
          </a:p>
        </p:txBody>
      </p:sp>
      <p:grpSp>
        <p:nvGrpSpPr>
          <p:cNvPr id="14" name="Group 12"/>
          <p:cNvGrpSpPr/>
          <p:nvPr/>
        </p:nvGrpSpPr>
        <p:grpSpPr bwMode="auto">
          <a:xfrm>
            <a:off x="2059412" y="1907072"/>
            <a:ext cx="1040013" cy="778496"/>
            <a:chOff x="385" y="2795"/>
            <a:chExt cx="1769" cy="816"/>
          </a:xfrm>
          <a:solidFill>
            <a:srgbClr val="3399FF"/>
          </a:solidFill>
        </p:grpSpPr>
        <p:sp>
          <p:nvSpPr>
            <p:cNvPr id="15" name="Oval 13"/>
            <p:cNvSpPr>
              <a:spLocks noChangeArrowheads="1"/>
            </p:cNvSpPr>
            <p:nvPr/>
          </p:nvSpPr>
          <p:spPr bwMode="auto">
            <a:xfrm>
              <a:off x="1589" y="3060"/>
              <a:ext cx="554" cy="248"/>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Oval 14"/>
            <p:cNvSpPr>
              <a:spLocks noChangeArrowheads="1"/>
            </p:cNvSpPr>
            <p:nvPr/>
          </p:nvSpPr>
          <p:spPr bwMode="auto">
            <a:xfrm>
              <a:off x="928" y="3274"/>
              <a:ext cx="884" cy="337"/>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Oval 15"/>
            <p:cNvSpPr>
              <a:spLocks noChangeArrowheads="1"/>
            </p:cNvSpPr>
            <p:nvPr/>
          </p:nvSpPr>
          <p:spPr bwMode="auto">
            <a:xfrm>
              <a:off x="502" y="3204"/>
              <a:ext cx="586" cy="28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8" name="Oval 16"/>
            <p:cNvSpPr>
              <a:spLocks noChangeArrowheads="1"/>
            </p:cNvSpPr>
            <p:nvPr/>
          </p:nvSpPr>
          <p:spPr bwMode="auto">
            <a:xfrm>
              <a:off x="385" y="3084"/>
              <a:ext cx="384" cy="25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9" name="Oval 17"/>
            <p:cNvSpPr>
              <a:spLocks noChangeArrowheads="1"/>
            </p:cNvSpPr>
            <p:nvPr/>
          </p:nvSpPr>
          <p:spPr bwMode="auto">
            <a:xfrm>
              <a:off x="566" y="2883"/>
              <a:ext cx="576" cy="32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0" name="Oval 18"/>
            <p:cNvSpPr>
              <a:spLocks noChangeArrowheads="1"/>
            </p:cNvSpPr>
            <p:nvPr/>
          </p:nvSpPr>
          <p:spPr bwMode="auto">
            <a:xfrm>
              <a:off x="992" y="2795"/>
              <a:ext cx="757" cy="32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1" name="Oval 19"/>
            <p:cNvSpPr>
              <a:spLocks noChangeArrowheads="1"/>
            </p:cNvSpPr>
            <p:nvPr/>
          </p:nvSpPr>
          <p:spPr bwMode="auto">
            <a:xfrm>
              <a:off x="1504" y="2891"/>
              <a:ext cx="554" cy="248"/>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2" name="Oval 20"/>
            <p:cNvSpPr>
              <a:spLocks noChangeArrowheads="1"/>
            </p:cNvSpPr>
            <p:nvPr/>
          </p:nvSpPr>
          <p:spPr bwMode="auto">
            <a:xfrm>
              <a:off x="704" y="2987"/>
              <a:ext cx="1141" cy="418"/>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3" name="Oval 21"/>
            <p:cNvSpPr>
              <a:spLocks noChangeArrowheads="1"/>
            </p:cNvSpPr>
            <p:nvPr/>
          </p:nvSpPr>
          <p:spPr bwMode="auto">
            <a:xfrm rot="1336630">
              <a:off x="1474" y="3067"/>
              <a:ext cx="555" cy="417"/>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4" name="Oval 22"/>
            <p:cNvSpPr>
              <a:spLocks noChangeArrowheads="1"/>
            </p:cNvSpPr>
            <p:nvPr/>
          </p:nvSpPr>
          <p:spPr bwMode="auto">
            <a:xfrm>
              <a:off x="1004" y="2811"/>
              <a:ext cx="756" cy="32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5" name="Oval 23"/>
            <p:cNvSpPr>
              <a:spLocks noChangeArrowheads="1"/>
            </p:cNvSpPr>
            <p:nvPr/>
          </p:nvSpPr>
          <p:spPr bwMode="auto">
            <a:xfrm>
              <a:off x="577" y="2899"/>
              <a:ext cx="575" cy="320"/>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Oval 24"/>
            <p:cNvSpPr>
              <a:spLocks noChangeArrowheads="1"/>
            </p:cNvSpPr>
            <p:nvPr/>
          </p:nvSpPr>
          <p:spPr bwMode="auto">
            <a:xfrm>
              <a:off x="396" y="3100"/>
              <a:ext cx="383" cy="25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7" name="Oval 25"/>
            <p:cNvSpPr>
              <a:spLocks noChangeArrowheads="1"/>
            </p:cNvSpPr>
            <p:nvPr/>
          </p:nvSpPr>
          <p:spPr bwMode="auto">
            <a:xfrm>
              <a:off x="1515" y="2908"/>
              <a:ext cx="554" cy="248"/>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8" name="Oval 26"/>
            <p:cNvSpPr>
              <a:spLocks noChangeArrowheads="1"/>
            </p:cNvSpPr>
            <p:nvPr/>
          </p:nvSpPr>
          <p:spPr bwMode="auto">
            <a:xfrm>
              <a:off x="1599" y="3075"/>
              <a:ext cx="555" cy="249"/>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9" name="Oval 27"/>
            <p:cNvSpPr>
              <a:spLocks noChangeArrowheads="1"/>
            </p:cNvSpPr>
            <p:nvPr/>
          </p:nvSpPr>
          <p:spPr bwMode="auto">
            <a:xfrm>
              <a:off x="715" y="3003"/>
              <a:ext cx="1141" cy="417"/>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0" name="Oval 28"/>
            <p:cNvSpPr>
              <a:spLocks noChangeArrowheads="1"/>
            </p:cNvSpPr>
            <p:nvPr/>
          </p:nvSpPr>
          <p:spPr bwMode="auto">
            <a:xfrm>
              <a:off x="513" y="3219"/>
              <a:ext cx="586" cy="282"/>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1" name="Freeform 29"/>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grpSp>
        <p:nvGrpSpPr>
          <p:cNvPr id="32" name="Group 30"/>
          <p:cNvGrpSpPr/>
          <p:nvPr/>
        </p:nvGrpSpPr>
        <p:grpSpPr bwMode="auto">
          <a:xfrm>
            <a:off x="5675421" y="1862702"/>
            <a:ext cx="1040013" cy="778496"/>
            <a:chOff x="385" y="2795"/>
            <a:chExt cx="1769" cy="816"/>
          </a:xfrm>
          <a:solidFill>
            <a:srgbClr val="3399FF"/>
          </a:solidFill>
        </p:grpSpPr>
        <p:sp>
          <p:nvSpPr>
            <p:cNvPr id="33" name="Oval 31"/>
            <p:cNvSpPr>
              <a:spLocks noChangeArrowheads="1"/>
            </p:cNvSpPr>
            <p:nvPr/>
          </p:nvSpPr>
          <p:spPr bwMode="auto">
            <a:xfrm>
              <a:off x="1589" y="3060"/>
              <a:ext cx="554" cy="248"/>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Oval 32"/>
            <p:cNvSpPr>
              <a:spLocks noChangeArrowheads="1"/>
            </p:cNvSpPr>
            <p:nvPr/>
          </p:nvSpPr>
          <p:spPr bwMode="auto">
            <a:xfrm>
              <a:off x="928" y="3274"/>
              <a:ext cx="884" cy="337"/>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Oval 33"/>
            <p:cNvSpPr>
              <a:spLocks noChangeArrowheads="1"/>
            </p:cNvSpPr>
            <p:nvPr/>
          </p:nvSpPr>
          <p:spPr bwMode="auto">
            <a:xfrm>
              <a:off x="502" y="3204"/>
              <a:ext cx="586" cy="28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Oval 34"/>
            <p:cNvSpPr>
              <a:spLocks noChangeArrowheads="1"/>
            </p:cNvSpPr>
            <p:nvPr/>
          </p:nvSpPr>
          <p:spPr bwMode="auto">
            <a:xfrm>
              <a:off x="385" y="3084"/>
              <a:ext cx="384" cy="25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Oval 35"/>
            <p:cNvSpPr>
              <a:spLocks noChangeArrowheads="1"/>
            </p:cNvSpPr>
            <p:nvPr/>
          </p:nvSpPr>
          <p:spPr bwMode="auto">
            <a:xfrm>
              <a:off x="566" y="2883"/>
              <a:ext cx="576" cy="32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8" name="Oval 36"/>
            <p:cNvSpPr>
              <a:spLocks noChangeArrowheads="1"/>
            </p:cNvSpPr>
            <p:nvPr/>
          </p:nvSpPr>
          <p:spPr bwMode="auto">
            <a:xfrm>
              <a:off x="992" y="2795"/>
              <a:ext cx="757" cy="32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9" name="Oval 37"/>
            <p:cNvSpPr>
              <a:spLocks noChangeArrowheads="1"/>
            </p:cNvSpPr>
            <p:nvPr/>
          </p:nvSpPr>
          <p:spPr bwMode="auto">
            <a:xfrm>
              <a:off x="1504" y="2891"/>
              <a:ext cx="554" cy="248"/>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0" name="Oval 38"/>
            <p:cNvSpPr>
              <a:spLocks noChangeArrowheads="1"/>
            </p:cNvSpPr>
            <p:nvPr/>
          </p:nvSpPr>
          <p:spPr bwMode="auto">
            <a:xfrm>
              <a:off x="704" y="2987"/>
              <a:ext cx="1141" cy="418"/>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1" name="Oval 39"/>
            <p:cNvSpPr>
              <a:spLocks noChangeArrowheads="1"/>
            </p:cNvSpPr>
            <p:nvPr/>
          </p:nvSpPr>
          <p:spPr bwMode="auto">
            <a:xfrm rot="1336630">
              <a:off x="1474" y="3067"/>
              <a:ext cx="555" cy="417"/>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2" name="Oval 40"/>
            <p:cNvSpPr>
              <a:spLocks noChangeArrowheads="1"/>
            </p:cNvSpPr>
            <p:nvPr/>
          </p:nvSpPr>
          <p:spPr bwMode="auto">
            <a:xfrm>
              <a:off x="1004" y="2811"/>
              <a:ext cx="756" cy="32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3" name="Oval 41"/>
            <p:cNvSpPr>
              <a:spLocks noChangeArrowheads="1"/>
            </p:cNvSpPr>
            <p:nvPr/>
          </p:nvSpPr>
          <p:spPr bwMode="auto">
            <a:xfrm>
              <a:off x="577" y="2899"/>
              <a:ext cx="575" cy="320"/>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4" name="Oval 42"/>
            <p:cNvSpPr>
              <a:spLocks noChangeArrowheads="1"/>
            </p:cNvSpPr>
            <p:nvPr/>
          </p:nvSpPr>
          <p:spPr bwMode="auto">
            <a:xfrm>
              <a:off x="396" y="3100"/>
              <a:ext cx="383" cy="25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5" name="Oval 43"/>
            <p:cNvSpPr>
              <a:spLocks noChangeArrowheads="1"/>
            </p:cNvSpPr>
            <p:nvPr/>
          </p:nvSpPr>
          <p:spPr bwMode="auto">
            <a:xfrm>
              <a:off x="1515" y="2908"/>
              <a:ext cx="554" cy="248"/>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6" name="Oval 44"/>
            <p:cNvSpPr>
              <a:spLocks noChangeArrowheads="1"/>
            </p:cNvSpPr>
            <p:nvPr/>
          </p:nvSpPr>
          <p:spPr bwMode="auto">
            <a:xfrm>
              <a:off x="1599" y="3075"/>
              <a:ext cx="555" cy="249"/>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7" name="Oval 45"/>
            <p:cNvSpPr>
              <a:spLocks noChangeArrowheads="1"/>
            </p:cNvSpPr>
            <p:nvPr/>
          </p:nvSpPr>
          <p:spPr bwMode="auto">
            <a:xfrm>
              <a:off x="715" y="3003"/>
              <a:ext cx="1141" cy="417"/>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8" name="Oval 46"/>
            <p:cNvSpPr>
              <a:spLocks noChangeArrowheads="1"/>
            </p:cNvSpPr>
            <p:nvPr/>
          </p:nvSpPr>
          <p:spPr bwMode="auto">
            <a:xfrm>
              <a:off x="513" y="3219"/>
              <a:ext cx="586" cy="282"/>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9" name="Freeform 47"/>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graphicFrame>
        <p:nvGraphicFramePr>
          <p:cNvPr id="50" name="Object 48"/>
          <p:cNvGraphicFramePr>
            <a:graphicFrameLocks noChangeAspect="1"/>
          </p:cNvGraphicFramePr>
          <p:nvPr/>
        </p:nvGraphicFramePr>
        <p:xfrm>
          <a:off x="3539682" y="1804214"/>
          <a:ext cx="1887753" cy="1082030"/>
        </p:xfrm>
        <a:graphic>
          <a:graphicData uri="http://schemas.openxmlformats.org/presentationml/2006/ole">
            <mc:AlternateContent xmlns:mc="http://schemas.openxmlformats.org/markup-compatibility/2006">
              <mc:Choice xmlns:v="urn:schemas-microsoft-com:vml" Requires="v">
                <p:oleObj name="VISIO" r:id="rId3" imgW="1687195" imgH="964565" progId="">
                  <p:embed/>
                </p:oleObj>
              </mc:Choice>
              <mc:Fallback>
                <p:oleObj name="VISIO" r:id="rId3" imgW="1687195" imgH="964565" progId="">
                  <p:embed/>
                  <p:pic>
                    <p:nvPicPr>
                      <p:cNvPr id="0" name="Picture 1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9682" y="1804214"/>
                        <a:ext cx="1887753" cy="1082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1" name="Picture 4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84242" y="2144051"/>
            <a:ext cx="358324" cy="15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52" name="Picture 5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94549" y="2145059"/>
            <a:ext cx="358324" cy="15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53" name="Text Box 51"/>
          <p:cNvSpPr txBox="1">
            <a:spLocks noChangeArrowheads="1"/>
          </p:cNvSpPr>
          <p:nvPr/>
        </p:nvSpPr>
        <p:spPr bwMode="auto">
          <a:xfrm>
            <a:off x="2246847" y="2052853"/>
            <a:ext cx="73129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chemeClr val="bg1"/>
                </a:solidFill>
                <a:latin typeface="微软雅黑" panose="020B0503020204020204" pitchFamily="34" charset="-122"/>
                <a:ea typeface="微软雅黑" panose="020B0503020204020204" pitchFamily="34" charset="-122"/>
              </a:rPr>
              <a:t>部门 </a:t>
            </a:r>
            <a:r>
              <a:rPr kumimoji="1" lang="en-US" altLang="zh-CN" sz="1400" b="1" dirty="0">
                <a:solidFill>
                  <a:schemeClr val="bg1"/>
                </a:solidFill>
                <a:latin typeface="微软雅黑" panose="020B0503020204020204" pitchFamily="34" charset="-122"/>
                <a:ea typeface="微软雅黑" panose="020B0503020204020204" pitchFamily="34" charset="-122"/>
              </a:rPr>
              <a:t>A</a:t>
            </a:r>
          </a:p>
          <a:p>
            <a:pPr algn="ctr"/>
            <a:r>
              <a:rPr kumimoji="1" lang="zh-CN" altLang="en-US" sz="1400" b="1" dirty="0">
                <a:solidFill>
                  <a:schemeClr val="bg1"/>
                </a:solidFill>
                <a:latin typeface="微软雅黑" panose="020B0503020204020204" pitchFamily="34" charset="-122"/>
                <a:ea typeface="微软雅黑" panose="020B0503020204020204" pitchFamily="34" charset="-122"/>
              </a:rPr>
              <a:t>网络</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54" name="AutoShape 52"/>
          <p:cNvSpPr>
            <a:spLocks noChangeArrowheads="1"/>
          </p:cNvSpPr>
          <p:nvPr/>
        </p:nvSpPr>
        <p:spPr bwMode="auto">
          <a:xfrm rot="16200000">
            <a:off x="4277337" y="1362024"/>
            <a:ext cx="228911" cy="1730441"/>
          </a:xfrm>
          <a:prstGeom prst="can">
            <a:avLst>
              <a:gd name="adj" fmla="val 25521"/>
            </a:avLst>
          </a:prstGeom>
          <a:gradFill rotWithShape="1">
            <a:gsLst>
              <a:gs pos="0">
                <a:srgbClr val="33CCFF">
                  <a:gamma/>
                  <a:shade val="46275"/>
                  <a:invGamma/>
                </a:srgbClr>
              </a:gs>
              <a:gs pos="50000">
                <a:srgbClr val="33CCFF"/>
              </a:gs>
              <a:gs pos="100000">
                <a:srgbClr val="33CCFF">
                  <a:gamma/>
                  <a:shade val="46275"/>
                  <a:invGamma/>
                </a:srgbClr>
              </a:gs>
            </a:gsLst>
            <a:lin ang="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5" name="Text Box 53"/>
          <p:cNvSpPr txBox="1">
            <a:spLocks noChangeArrowheads="1"/>
          </p:cNvSpPr>
          <p:nvPr/>
        </p:nvSpPr>
        <p:spPr bwMode="auto">
          <a:xfrm>
            <a:off x="4115962" y="2380051"/>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互联网</a:t>
            </a:r>
          </a:p>
        </p:txBody>
      </p:sp>
      <p:sp>
        <p:nvSpPr>
          <p:cNvPr id="56" name="Text Box 54"/>
          <p:cNvSpPr txBox="1">
            <a:spLocks noChangeArrowheads="1"/>
          </p:cNvSpPr>
          <p:nvPr/>
        </p:nvSpPr>
        <p:spPr bwMode="auto">
          <a:xfrm>
            <a:off x="5888549" y="1980736"/>
            <a:ext cx="7200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chemeClr val="bg1"/>
                </a:solidFill>
                <a:latin typeface="微软雅黑" panose="020B0503020204020204" pitchFamily="34" charset="-122"/>
                <a:ea typeface="微软雅黑" panose="020B0503020204020204" pitchFamily="34" charset="-122"/>
              </a:rPr>
              <a:t>部门 </a:t>
            </a:r>
            <a:r>
              <a:rPr kumimoji="1" lang="en-US" altLang="zh-CN" sz="1400" b="1" dirty="0">
                <a:solidFill>
                  <a:schemeClr val="bg1"/>
                </a:solidFill>
                <a:latin typeface="微软雅黑" panose="020B0503020204020204" pitchFamily="34" charset="-122"/>
                <a:ea typeface="微软雅黑" panose="020B0503020204020204" pitchFamily="34" charset="-122"/>
              </a:rPr>
              <a:t>B</a:t>
            </a:r>
          </a:p>
          <a:p>
            <a:pPr algn="ctr"/>
            <a:r>
              <a:rPr kumimoji="1" lang="zh-CN" altLang="en-US" sz="1400" b="1" dirty="0">
                <a:solidFill>
                  <a:schemeClr val="bg1"/>
                </a:solidFill>
                <a:latin typeface="微软雅黑" panose="020B0503020204020204" pitchFamily="34" charset="-122"/>
                <a:ea typeface="微软雅黑" panose="020B0503020204020204" pitchFamily="34" charset="-122"/>
              </a:rPr>
              <a:t>网络</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57" name="Text Box 55"/>
          <p:cNvSpPr txBox="1">
            <a:spLocks noChangeArrowheads="1"/>
          </p:cNvSpPr>
          <p:nvPr/>
        </p:nvSpPr>
        <p:spPr bwMode="auto">
          <a:xfrm>
            <a:off x="3046447" y="2337666"/>
            <a:ext cx="383438"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1400" b="1">
                <a:latin typeface="微软雅黑" panose="020B0503020204020204" pitchFamily="34" charset="-122"/>
                <a:ea typeface="微软雅黑" panose="020B0503020204020204" pitchFamily="34" charset="-122"/>
              </a:rPr>
              <a:t>R</a:t>
            </a:r>
            <a:r>
              <a:rPr kumimoji="1" lang="en-US" altLang="zh-CN" sz="1400" b="1" baseline="-25000">
                <a:latin typeface="微软雅黑" panose="020B0503020204020204" pitchFamily="34" charset="-122"/>
                <a:ea typeface="微软雅黑" panose="020B0503020204020204" pitchFamily="34" charset="-122"/>
              </a:rPr>
              <a:t>1</a:t>
            </a:r>
            <a:endParaRPr kumimoji="1" lang="en-US" altLang="zh-CN" sz="1400" b="1">
              <a:latin typeface="微软雅黑" panose="020B0503020204020204" pitchFamily="34" charset="-122"/>
              <a:ea typeface="微软雅黑" panose="020B0503020204020204" pitchFamily="34" charset="-122"/>
            </a:endParaRPr>
          </a:p>
        </p:txBody>
      </p:sp>
      <p:sp>
        <p:nvSpPr>
          <p:cNvPr id="58" name="Text Box 56"/>
          <p:cNvSpPr txBox="1">
            <a:spLocks noChangeArrowheads="1"/>
          </p:cNvSpPr>
          <p:nvPr/>
        </p:nvSpPr>
        <p:spPr bwMode="auto">
          <a:xfrm>
            <a:off x="5444374" y="2292288"/>
            <a:ext cx="383438"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1400" b="1">
                <a:latin typeface="微软雅黑" panose="020B0503020204020204" pitchFamily="34" charset="-122"/>
                <a:ea typeface="微软雅黑" panose="020B0503020204020204" pitchFamily="34" charset="-122"/>
              </a:rPr>
              <a:t>R</a:t>
            </a:r>
            <a:r>
              <a:rPr kumimoji="1" lang="en-US" altLang="zh-CN" sz="1400" b="1" baseline="-25000">
                <a:latin typeface="微软雅黑" panose="020B0503020204020204" pitchFamily="34" charset="-122"/>
                <a:ea typeface="微软雅黑" panose="020B0503020204020204" pitchFamily="34" charset="-122"/>
              </a:rPr>
              <a:t>2</a:t>
            </a:r>
            <a:endParaRPr kumimoji="1" lang="en-US" altLang="zh-CN" sz="1400" b="1">
              <a:latin typeface="微软雅黑" panose="020B0503020204020204" pitchFamily="34" charset="-122"/>
              <a:ea typeface="微软雅黑" panose="020B0503020204020204" pitchFamily="34" charset="-122"/>
            </a:endParaRPr>
          </a:p>
        </p:txBody>
      </p:sp>
      <p:sp>
        <p:nvSpPr>
          <p:cNvPr id="59" name="Text Box 57"/>
          <p:cNvSpPr txBox="1">
            <a:spLocks noChangeArrowheads="1"/>
          </p:cNvSpPr>
          <p:nvPr/>
        </p:nvSpPr>
        <p:spPr bwMode="auto">
          <a:xfrm>
            <a:off x="4213098" y="2086240"/>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chemeClr val="bg1"/>
                </a:solidFill>
                <a:latin typeface="微软雅黑" panose="020B0503020204020204" pitchFamily="34" charset="-122"/>
                <a:ea typeface="微软雅黑" panose="020B0503020204020204" pitchFamily="34" charset="-122"/>
              </a:rPr>
              <a:t>隧道</a:t>
            </a:r>
          </a:p>
        </p:txBody>
      </p:sp>
      <p:sp>
        <p:nvSpPr>
          <p:cNvPr id="60" name="Line 58"/>
          <p:cNvSpPr>
            <a:spLocks noChangeShapeType="1"/>
          </p:cNvSpPr>
          <p:nvPr/>
        </p:nvSpPr>
        <p:spPr bwMode="auto">
          <a:xfrm>
            <a:off x="3316822" y="2223715"/>
            <a:ext cx="262188"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1" name="Line 59"/>
          <p:cNvSpPr>
            <a:spLocks noChangeShapeType="1"/>
          </p:cNvSpPr>
          <p:nvPr/>
        </p:nvSpPr>
        <p:spPr bwMode="auto">
          <a:xfrm>
            <a:off x="5257013" y="2223715"/>
            <a:ext cx="262188"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nvGrpSpPr>
          <p:cNvPr id="62" name="Group 60"/>
          <p:cNvGrpSpPr/>
          <p:nvPr/>
        </p:nvGrpSpPr>
        <p:grpSpPr bwMode="auto">
          <a:xfrm>
            <a:off x="2861481" y="1716615"/>
            <a:ext cx="3121130" cy="471940"/>
            <a:chOff x="1315" y="1348"/>
            <a:chExt cx="2857" cy="468"/>
          </a:xfrm>
        </p:grpSpPr>
        <p:sp>
          <p:nvSpPr>
            <p:cNvPr id="63" name="Text Box 61"/>
            <p:cNvSpPr txBox="1">
              <a:spLocks noChangeArrowheads="1"/>
            </p:cNvSpPr>
            <p:nvPr/>
          </p:nvSpPr>
          <p:spPr bwMode="auto">
            <a:xfrm>
              <a:off x="1315" y="1348"/>
              <a:ext cx="917"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en-US" altLang="zh-CN" sz="1400" b="1" dirty="0">
                  <a:solidFill>
                    <a:srgbClr val="CC00CC"/>
                  </a:solidFill>
                  <a:latin typeface="微软雅黑" panose="020B0503020204020204" pitchFamily="34" charset="-122"/>
                  <a:ea typeface="微软雅黑" panose="020B0503020204020204" pitchFamily="34" charset="-122"/>
                </a:rPr>
                <a:t>125.1.2.3</a:t>
              </a:r>
            </a:p>
          </p:txBody>
        </p:sp>
        <p:sp>
          <p:nvSpPr>
            <p:cNvPr id="64" name="Line 62"/>
            <p:cNvSpPr>
              <a:spLocks noChangeShapeType="1"/>
            </p:cNvSpPr>
            <p:nvPr/>
          </p:nvSpPr>
          <p:spPr bwMode="auto">
            <a:xfrm>
              <a:off x="1837" y="1616"/>
              <a:ext cx="23" cy="200"/>
            </a:xfrm>
            <a:prstGeom prst="line">
              <a:avLst/>
            </a:prstGeom>
            <a:noFill/>
            <a:ln w="381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5" name="Text Box 63"/>
            <p:cNvSpPr txBox="1">
              <a:spLocks noChangeArrowheads="1"/>
            </p:cNvSpPr>
            <p:nvPr/>
          </p:nvSpPr>
          <p:spPr bwMode="auto">
            <a:xfrm>
              <a:off x="3255" y="1367"/>
              <a:ext cx="917"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1400" b="1" dirty="0">
                  <a:solidFill>
                    <a:srgbClr val="CC00CC"/>
                  </a:solidFill>
                  <a:latin typeface="微软雅黑" panose="020B0503020204020204" pitchFamily="34" charset="-122"/>
                  <a:ea typeface="微软雅黑" panose="020B0503020204020204" pitchFamily="34" charset="-122"/>
                </a:rPr>
                <a:t>194.4.5.6</a:t>
              </a:r>
            </a:p>
          </p:txBody>
        </p:sp>
        <p:sp>
          <p:nvSpPr>
            <p:cNvPr id="66" name="Line 64"/>
            <p:cNvSpPr>
              <a:spLocks noChangeShapeType="1"/>
            </p:cNvSpPr>
            <p:nvPr/>
          </p:nvSpPr>
          <p:spPr bwMode="auto">
            <a:xfrm flipH="1">
              <a:off x="3636" y="1616"/>
              <a:ext cx="60" cy="200"/>
            </a:xfrm>
            <a:prstGeom prst="line">
              <a:avLst/>
            </a:prstGeom>
            <a:noFill/>
            <a:ln w="381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sp>
        <p:nvSpPr>
          <p:cNvPr id="76" name="Text Box 74"/>
          <p:cNvSpPr txBox="1">
            <a:spLocks noChangeArrowheads="1"/>
          </p:cNvSpPr>
          <p:nvPr/>
        </p:nvSpPr>
        <p:spPr bwMode="auto">
          <a:xfrm>
            <a:off x="3856277" y="2835823"/>
            <a:ext cx="126188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使用隧道技术</a:t>
            </a:r>
          </a:p>
        </p:txBody>
      </p:sp>
      <p:sp>
        <p:nvSpPr>
          <p:cNvPr id="77" name="Text Box 75"/>
          <p:cNvSpPr txBox="1">
            <a:spLocks noChangeArrowheads="1"/>
          </p:cNvSpPr>
          <p:nvPr/>
        </p:nvSpPr>
        <p:spPr bwMode="auto">
          <a:xfrm>
            <a:off x="1942502" y="1343842"/>
            <a:ext cx="902811" cy="307777"/>
          </a:xfrm>
          <a:prstGeom prst="rect">
            <a:avLst/>
          </a:prstGeom>
          <a:solidFill>
            <a:srgbClr val="99FFCC"/>
          </a:solidFill>
          <a:ln w="9525">
            <a:solidFill>
              <a:srgbClr val="333399"/>
            </a:solidFill>
            <a:miter lim="800000"/>
          </a:ln>
          <a:effectLst/>
        </p:spPr>
        <p:txBody>
          <a:bodyPr wrap="none">
            <a:spAutoFit/>
          </a:bodyPr>
          <a:lstStyle/>
          <a:p>
            <a:pPr algn="ctr" eaLnBrk="0" hangingPunct="0"/>
            <a:r>
              <a:rPr kumimoji="1" lang="zh-CN" altLang="en-US" sz="1400" b="1" dirty="0">
                <a:latin typeface="微软雅黑" panose="020B0503020204020204" pitchFamily="34" charset="-122"/>
                <a:ea typeface="微软雅黑" panose="020B0503020204020204" pitchFamily="34" charset="-122"/>
              </a:rPr>
              <a:t>本地地址</a:t>
            </a:r>
          </a:p>
        </p:txBody>
      </p:sp>
      <p:sp>
        <p:nvSpPr>
          <p:cNvPr id="78" name="Text Box 76"/>
          <p:cNvSpPr txBox="1">
            <a:spLocks noChangeArrowheads="1"/>
          </p:cNvSpPr>
          <p:nvPr/>
        </p:nvSpPr>
        <p:spPr bwMode="auto">
          <a:xfrm>
            <a:off x="5773725" y="1354934"/>
            <a:ext cx="902811" cy="307777"/>
          </a:xfrm>
          <a:prstGeom prst="rect">
            <a:avLst/>
          </a:prstGeom>
          <a:solidFill>
            <a:srgbClr val="99FFCC"/>
          </a:solidFill>
          <a:ln w="9525">
            <a:solidFill>
              <a:srgbClr val="333399"/>
            </a:solidFill>
            <a:miter lim="800000"/>
          </a:ln>
          <a:effectLst/>
        </p:spPr>
        <p:txBody>
          <a:bodyPr wrap="none">
            <a:spAutoFit/>
          </a:bodyPr>
          <a:lstStyle/>
          <a:p>
            <a:pPr algn="ctr" eaLnBrk="0" hangingPunct="0"/>
            <a:r>
              <a:rPr kumimoji="1" lang="zh-CN" altLang="en-US" sz="1400" b="1">
                <a:latin typeface="微软雅黑" panose="020B0503020204020204" pitchFamily="34" charset="-122"/>
                <a:ea typeface="微软雅黑" panose="020B0503020204020204" pitchFamily="34" charset="-122"/>
              </a:rPr>
              <a:t>本地地址</a:t>
            </a:r>
          </a:p>
        </p:txBody>
      </p:sp>
      <p:sp>
        <p:nvSpPr>
          <p:cNvPr id="79" name="Text Box 77"/>
          <p:cNvSpPr txBox="1">
            <a:spLocks noChangeArrowheads="1"/>
          </p:cNvSpPr>
          <p:nvPr/>
        </p:nvSpPr>
        <p:spPr bwMode="auto">
          <a:xfrm>
            <a:off x="4000851" y="1354934"/>
            <a:ext cx="902811" cy="307777"/>
          </a:xfrm>
          <a:prstGeom prst="rect">
            <a:avLst/>
          </a:prstGeom>
          <a:solidFill>
            <a:srgbClr val="0000FF"/>
          </a:solidFill>
          <a:ln w="9525">
            <a:solidFill>
              <a:srgbClr val="333399"/>
            </a:solidFill>
            <a:miter lim="800000"/>
          </a:ln>
          <a:effectLst/>
        </p:spPr>
        <p:txBody>
          <a:bodyPr wrap="none">
            <a:spAutoFit/>
          </a:bodyPr>
          <a:lstStyle/>
          <a:p>
            <a:pPr algn="ctr"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全球地址</a:t>
            </a:r>
          </a:p>
        </p:txBody>
      </p:sp>
      <p:sp>
        <p:nvSpPr>
          <p:cNvPr id="80" name="AutoShape 78"/>
          <p:cNvSpPr>
            <a:spLocks noChangeArrowheads="1"/>
          </p:cNvSpPr>
          <p:nvPr/>
        </p:nvSpPr>
        <p:spPr bwMode="auto">
          <a:xfrm>
            <a:off x="2009160" y="3302719"/>
            <a:ext cx="2427424" cy="544002"/>
          </a:xfrm>
          <a:prstGeom prst="wedgeRoundRectCallout">
            <a:avLst>
              <a:gd name="adj1" fmla="val -24394"/>
              <a:gd name="adj2" fmla="val -166065"/>
              <a:gd name="adj3" fmla="val 16667"/>
            </a:avLst>
          </a:prstGeom>
          <a:solidFill>
            <a:srgbClr val="00FFFF"/>
          </a:solidFill>
          <a:ln w="9525">
            <a:solidFill>
              <a:schemeClr val="tx1"/>
            </a:solidFill>
            <a:miter lim="800000"/>
          </a:ln>
          <a:effectLst/>
        </p:spPr>
        <p:txBody>
          <a:bodyPr/>
          <a:lstStyle/>
          <a:p>
            <a:pPr algn="ctr"/>
            <a:endParaRPr lang="zh-CN" altLang="zh-CN" sz="1400" b="1">
              <a:solidFill>
                <a:srgbClr val="000099"/>
              </a:solidFill>
              <a:latin typeface="微软雅黑" panose="020B0503020204020204" pitchFamily="34" charset="-122"/>
              <a:ea typeface="微软雅黑" panose="020B0503020204020204" pitchFamily="34" charset="-122"/>
            </a:endParaRPr>
          </a:p>
        </p:txBody>
      </p:sp>
      <p:sp>
        <p:nvSpPr>
          <p:cNvPr id="81" name="Text Box 81"/>
          <p:cNvSpPr txBox="1">
            <a:spLocks noChangeArrowheads="1"/>
          </p:cNvSpPr>
          <p:nvPr/>
        </p:nvSpPr>
        <p:spPr bwMode="auto">
          <a:xfrm>
            <a:off x="2290422" y="3318853"/>
            <a:ext cx="185178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网络地址 </a:t>
            </a:r>
            <a:r>
              <a:rPr lang="en-US" altLang="zh-CN" sz="1400" b="1" dirty="0">
                <a:latin typeface="微软雅黑" panose="020B0503020204020204" pitchFamily="34" charset="-122"/>
                <a:ea typeface="微软雅黑" panose="020B0503020204020204" pitchFamily="34" charset="-122"/>
              </a:rPr>
              <a:t>= 10.1.0.0</a:t>
            </a:r>
          </a:p>
          <a:p>
            <a:pPr algn="ctr"/>
            <a:r>
              <a:rPr lang="zh-CN" altLang="en-US" sz="1400" b="1" dirty="0">
                <a:latin typeface="微软雅黑" panose="020B0503020204020204" pitchFamily="34" charset="-122"/>
                <a:ea typeface="微软雅黑" panose="020B0503020204020204" pitchFamily="34" charset="-122"/>
              </a:rPr>
              <a:t>（本地地址）</a:t>
            </a:r>
          </a:p>
        </p:txBody>
      </p:sp>
      <p:sp>
        <p:nvSpPr>
          <p:cNvPr id="82" name="AutoShape 83"/>
          <p:cNvSpPr>
            <a:spLocks noChangeArrowheads="1"/>
          </p:cNvSpPr>
          <p:nvPr/>
        </p:nvSpPr>
        <p:spPr bwMode="auto">
          <a:xfrm>
            <a:off x="4932556" y="3302719"/>
            <a:ext cx="2427424" cy="544002"/>
          </a:xfrm>
          <a:prstGeom prst="wedgeRoundRectCallout">
            <a:avLst>
              <a:gd name="adj1" fmla="val -2116"/>
              <a:gd name="adj2" fmla="val -191574"/>
              <a:gd name="adj3" fmla="val 16667"/>
            </a:avLst>
          </a:prstGeom>
          <a:solidFill>
            <a:srgbClr val="00FF99"/>
          </a:solidFill>
          <a:ln w="9525">
            <a:solidFill>
              <a:schemeClr val="tx1"/>
            </a:solidFill>
            <a:miter lim="800000"/>
          </a:ln>
          <a:effectLst/>
        </p:spPr>
        <p:txBody>
          <a:bodyPr/>
          <a:lstStyle/>
          <a:p>
            <a:pPr algn="ctr"/>
            <a:endParaRPr lang="zh-CN" altLang="zh-CN" sz="1400" b="1">
              <a:solidFill>
                <a:srgbClr val="000099"/>
              </a:solidFill>
              <a:latin typeface="微软雅黑" panose="020B0503020204020204" pitchFamily="34" charset="-122"/>
              <a:ea typeface="微软雅黑" panose="020B0503020204020204" pitchFamily="34" charset="-122"/>
            </a:endParaRPr>
          </a:p>
        </p:txBody>
      </p:sp>
      <p:sp>
        <p:nvSpPr>
          <p:cNvPr id="83" name="Text Box 82"/>
          <p:cNvSpPr txBox="1">
            <a:spLocks noChangeArrowheads="1"/>
          </p:cNvSpPr>
          <p:nvPr/>
        </p:nvSpPr>
        <p:spPr bwMode="auto">
          <a:xfrm>
            <a:off x="5213818" y="3315828"/>
            <a:ext cx="185178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a:latin typeface="微软雅黑" panose="020B0503020204020204" pitchFamily="34" charset="-122"/>
                <a:ea typeface="微软雅黑" panose="020B0503020204020204" pitchFamily="34" charset="-122"/>
              </a:rPr>
              <a:t>网络地址 </a:t>
            </a:r>
            <a:r>
              <a:rPr lang="en-US" altLang="zh-CN" sz="1400" b="1">
                <a:latin typeface="微软雅黑" panose="020B0503020204020204" pitchFamily="34" charset="-122"/>
                <a:ea typeface="微软雅黑" panose="020B0503020204020204" pitchFamily="34" charset="-122"/>
              </a:rPr>
              <a:t>= 10.2.0.0</a:t>
            </a:r>
          </a:p>
          <a:p>
            <a:pPr algn="ctr"/>
            <a:r>
              <a:rPr lang="zh-CN" altLang="en-US" sz="1400" b="1">
                <a:latin typeface="微软雅黑" panose="020B0503020204020204" pitchFamily="34" charset="-122"/>
                <a:ea typeface="微软雅黑" panose="020B0503020204020204" pitchFamily="34" charset="-122"/>
              </a:rPr>
              <a:t>（本地地址）</a:t>
            </a:r>
          </a:p>
        </p:txBody>
      </p:sp>
      <p:sp>
        <p:nvSpPr>
          <p:cNvPr id="86" name="矩形 85"/>
          <p:cNvSpPr/>
          <p:nvPr/>
        </p:nvSpPr>
        <p:spPr>
          <a:xfrm>
            <a:off x="2893015" y="4023762"/>
            <a:ext cx="3550913" cy="307777"/>
          </a:xfrm>
          <a:prstGeom prst="rect">
            <a:avLst/>
          </a:prstGeom>
        </p:spPr>
        <p:txBody>
          <a:bodyPr wrap="square">
            <a:spAutoFit/>
          </a:bodyPr>
          <a:lstStyle/>
          <a:p>
            <a:pPr algn="ctr"/>
            <a:r>
              <a:rPr lang="zh-CN" altLang="zh-CN" sz="1400" b="1" dirty="0">
                <a:latin typeface="微软雅黑" panose="020B0503020204020204" pitchFamily="34" charset="-122"/>
                <a:ea typeface="微软雅黑" panose="020B0503020204020204" pitchFamily="34" charset="-122"/>
              </a:rPr>
              <a:t>隧道技术</a:t>
            </a:r>
            <a:endParaRPr lang="zh-CN" altLang="en-US" sz="14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500"/>
                                  </p:stCondLst>
                                  <p:childTnLst>
                                    <p:anim calcmode="discrete" valueType="str">
                                      <p:cBhvr>
                                        <p:cTn id="9" dur="1000" fill="hold"/>
                                        <p:tgtEl>
                                          <p:spTgt spid="90"/>
                                        </p:tgtEl>
                                        <p:attrNameLst>
                                          <p:attrName>style.visibility</p:attrName>
                                        </p:attrNameLst>
                                      </p:cBhvr>
                                      <p:tavLst>
                                        <p:tav tm="0">
                                          <p:val>
                                            <p:strVal val="hidden"/>
                                          </p:val>
                                        </p:tav>
                                        <p:tav tm="50000">
                                          <p:val>
                                            <p:strVal val="visible"/>
                                          </p:val>
                                        </p:tav>
                                      </p:tavLst>
                                    </p:anim>
                                  </p:childTnLst>
                                </p:cTn>
                              </p:par>
                            </p:childTnLst>
                          </p:cTn>
                        </p:par>
                        <p:par>
                          <p:cTn id="10" fill="hold">
                            <p:stCondLst>
                              <p:cond delay="1500"/>
                            </p:stCondLst>
                            <p:childTnLst>
                              <p:par>
                                <p:cTn id="11" presetID="1" presetClass="entr" presetSubtype="0" fill="hold" grpId="0" nodeType="afterEffect">
                                  <p:stCondLst>
                                    <p:cond delay="500"/>
                                  </p:stCondLst>
                                  <p:childTnLst>
                                    <p:set>
                                      <p:cBhvr>
                                        <p:cTn id="12" dur="1" fill="hold">
                                          <p:stCondLst>
                                            <p:cond delay="0"/>
                                          </p:stCondLst>
                                        </p:cTn>
                                        <p:tgtEl>
                                          <p:spTgt spid="78"/>
                                        </p:tgtEl>
                                        <p:attrNameLst>
                                          <p:attrName>style.visibility</p:attrName>
                                        </p:attrNameLst>
                                      </p:cBhvr>
                                      <p:to>
                                        <p:strVal val="visible"/>
                                      </p:to>
                                    </p:set>
                                  </p:childTnLst>
                                </p:cTn>
                              </p:par>
                            </p:childTnLst>
                          </p:cTn>
                        </p:par>
                        <p:par>
                          <p:cTn id="13" fill="hold">
                            <p:stCondLst>
                              <p:cond delay="2000"/>
                            </p:stCondLst>
                            <p:childTnLst>
                              <p:par>
                                <p:cTn id="14" presetID="35" presetClass="emph" presetSubtype="0" repeatCount="3000" fill="hold" nodeType="afterEffect">
                                  <p:stCondLst>
                                    <p:cond delay="250"/>
                                  </p:stCondLst>
                                  <p:childTnLst>
                                    <p:anim calcmode="discrete" valueType="str">
                                      <p:cBhvr>
                                        <p:cTn id="15" dur="1000" fill="hold"/>
                                        <p:tgtEl>
                                          <p:spTgt spid="95"/>
                                        </p:tgtEl>
                                        <p:attrNameLst>
                                          <p:attrName>style.visibility</p:attrName>
                                        </p:attrNameLst>
                                      </p:cBhvr>
                                      <p:tavLst>
                                        <p:tav tm="0">
                                          <p:val>
                                            <p:strVal val="hidden"/>
                                          </p:val>
                                        </p:tav>
                                        <p:tav tm="50000">
                                          <p:val>
                                            <p:strVal val="visible"/>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9"/>
                                        </p:tgtEl>
                                        <p:attrNameLst>
                                          <p:attrName>style.visibility</p:attrName>
                                        </p:attrNameLst>
                                      </p:cBhvr>
                                      <p:to>
                                        <p:strVal val="visible"/>
                                      </p:to>
                                    </p:set>
                                  </p:childTnLst>
                                </p:cTn>
                              </p:par>
                            </p:childTnLst>
                          </p:cTn>
                        </p:par>
                        <p:par>
                          <p:cTn id="20" fill="hold">
                            <p:stCondLst>
                              <p:cond delay="0"/>
                            </p:stCondLst>
                            <p:childTnLst>
                              <p:par>
                                <p:cTn id="21" presetID="35" presetClass="emph" presetSubtype="0" repeatCount="3000" fill="hold" nodeType="afterEffect">
                                  <p:stCondLst>
                                    <p:cond delay="250"/>
                                  </p:stCondLst>
                                  <p:childTnLst>
                                    <p:anim calcmode="discrete" valueType="str">
                                      <p:cBhvr>
                                        <p:cTn id="22" dur="1000" fill="hold"/>
                                        <p:tgtEl>
                                          <p:spTgt spid="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8" grpId="0" animBg="1"/>
      <p:bldP spid="7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5145" y="600395"/>
            <a:ext cx="8053710" cy="372812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81" name="组合 80"/>
          <p:cNvGrpSpPr/>
          <p:nvPr/>
        </p:nvGrpSpPr>
        <p:grpSpPr>
          <a:xfrm>
            <a:off x="6581684" y="1509122"/>
            <a:ext cx="1104466" cy="1200192"/>
            <a:chOff x="6476180" y="1753752"/>
            <a:chExt cx="1104466" cy="1200192"/>
          </a:xfrm>
        </p:grpSpPr>
        <p:grpSp>
          <p:nvGrpSpPr>
            <p:cNvPr id="82" name="Group 65"/>
            <p:cNvGrpSpPr/>
            <p:nvPr/>
          </p:nvGrpSpPr>
          <p:grpSpPr bwMode="auto">
            <a:xfrm>
              <a:off x="6476180" y="1933292"/>
              <a:ext cx="1104466" cy="822867"/>
              <a:chOff x="4656" y="1528"/>
              <a:chExt cx="1011" cy="816"/>
            </a:xfrm>
          </p:grpSpPr>
          <p:sp>
            <p:nvSpPr>
              <p:cNvPr id="86" name="Line 66"/>
              <p:cNvSpPr>
                <a:spLocks noChangeShapeType="1"/>
              </p:cNvSpPr>
              <p:nvPr/>
            </p:nvSpPr>
            <p:spPr bwMode="auto">
              <a:xfrm flipH="1" flipV="1">
                <a:off x="4800" y="1912"/>
                <a:ext cx="348" cy="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7" name="Line 67"/>
              <p:cNvSpPr>
                <a:spLocks noChangeShapeType="1"/>
              </p:cNvSpPr>
              <p:nvPr/>
            </p:nvSpPr>
            <p:spPr bwMode="auto">
              <a:xfrm flipH="1" flipV="1">
                <a:off x="4656" y="2152"/>
                <a:ext cx="336" cy="192"/>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8" name="Line 68"/>
              <p:cNvSpPr>
                <a:spLocks noChangeShapeType="1"/>
              </p:cNvSpPr>
              <p:nvPr/>
            </p:nvSpPr>
            <p:spPr bwMode="auto">
              <a:xfrm flipH="1">
                <a:off x="4800" y="1528"/>
                <a:ext cx="240" cy="96"/>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9" name="Text Box 70"/>
              <p:cNvSpPr txBox="1">
                <a:spLocks noChangeArrowheads="1"/>
              </p:cNvSpPr>
              <p:nvPr/>
            </p:nvSpPr>
            <p:spPr bwMode="auto">
              <a:xfrm>
                <a:off x="5316" y="1729"/>
                <a:ext cx="276"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anose="020B0503020204020204" pitchFamily="34" charset="-122"/>
                    <a:ea typeface="微软雅黑" panose="020B0503020204020204" pitchFamily="34" charset="-122"/>
                  </a:rPr>
                  <a:t>Y</a:t>
                </a:r>
              </a:p>
            </p:txBody>
          </p:sp>
          <p:sp>
            <p:nvSpPr>
              <p:cNvPr id="90" name="Text Box 71"/>
              <p:cNvSpPr txBox="1">
                <a:spLocks noChangeArrowheads="1"/>
              </p:cNvSpPr>
              <p:nvPr/>
            </p:nvSpPr>
            <p:spPr bwMode="auto">
              <a:xfrm>
                <a:off x="4851" y="1955"/>
                <a:ext cx="816"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en-US" altLang="zh-CN" sz="1400" b="1" dirty="0">
                    <a:solidFill>
                      <a:srgbClr val="CC00CC"/>
                    </a:solidFill>
                    <a:latin typeface="微软雅黑" panose="020B0503020204020204" pitchFamily="34" charset="-122"/>
                    <a:ea typeface="微软雅黑" panose="020B0503020204020204" pitchFamily="34" charset="-122"/>
                  </a:rPr>
                  <a:t>10.2.0.3</a:t>
                </a:r>
              </a:p>
            </p:txBody>
          </p:sp>
        </p:grpSp>
        <p:pic>
          <p:nvPicPr>
            <p:cNvPr id="83"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6287" y="1753752"/>
              <a:ext cx="278382" cy="278382"/>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7570" y="2139702"/>
              <a:ext cx="278382" cy="278382"/>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04248" y="2675562"/>
              <a:ext cx="278382" cy="27838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1" name="组合 90"/>
          <p:cNvGrpSpPr/>
          <p:nvPr/>
        </p:nvGrpSpPr>
        <p:grpSpPr>
          <a:xfrm>
            <a:off x="1388244" y="1491186"/>
            <a:ext cx="1204971" cy="1290585"/>
            <a:chOff x="1338397" y="1735816"/>
            <a:chExt cx="1204971" cy="1290585"/>
          </a:xfrm>
        </p:grpSpPr>
        <p:grpSp>
          <p:nvGrpSpPr>
            <p:cNvPr id="92" name="Group 2"/>
            <p:cNvGrpSpPr/>
            <p:nvPr/>
          </p:nvGrpSpPr>
          <p:grpSpPr bwMode="auto">
            <a:xfrm>
              <a:off x="1338397" y="1981696"/>
              <a:ext cx="1204971" cy="871271"/>
              <a:chOff x="-47" y="1576"/>
              <a:chExt cx="1103" cy="864"/>
            </a:xfrm>
          </p:grpSpPr>
          <p:sp>
            <p:nvSpPr>
              <p:cNvPr id="96" name="Line 3"/>
              <p:cNvSpPr>
                <a:spLocks noChangeShapeType="1"/>
              </p:cNvSpPr>
              <p:nvPr/>
            </p:nvSpPr>
            <p:spPr bwMode="auto">
              <a:xfrm flipV="1">
                <a:off x="816" y="2248"/>
                <a:ext cx="240" cy="192"/>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7" name="Line 4"/>
              <p:cNvSpPr>
                <a:spLocks noChangeShapeType="1"/>
              </p:cNvSpPr>
              <p:nvPr/>
            </p:nvSpPr>
            <p:spPr bwMode="auto">
              <a:xfrm>
                <a:off x="624" y="1576"/>
                <a:ext cx="240" cy="144"/>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8" name="Line 5"/>
              <p:cNvSpPr>
                <a:spLocks noChangeShapeType="1"/>
              </p:cNvSpPr>
              <p:nvPr/>
            </p:nvSpPr>
            <p:spPr bwMode="auto">
              <a:xfrm flipV="1">
                <a:off x="432" y="1967"/>
                <a:ext cx="288" cy="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9" name="Text Box 7"/>
              <p:cNvSpPr txBox="1">
                <a:spLocks noChangeArrowheads="1"/>
              </p:cNvSpPr>
              <p:nvPr/>
            </p:nvSpPr>
            <p:spPr bwMode="auto">
              <a:xfrm>
                <a:off x="25" y="1779"/>
                <a:ext cx="283"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anose="020B0503020204020204" pitchFamily="34" charset="-122"/>
                    <a:ea typeface="微软雅黑" panose="020B0503020204020204" pitchFamily="34" charset="-122"/>
                  </a:rPr>
                  <a:t>X</a:t>
                </a:r>
              </a:p>
            </p:txBody>
          </p:sp>
          <p:sp>
            <p:nvSpPr>
              <p:cNvPr id="100" name="Text Box 8"/>
              <p:cNvSpPr txBox="1">
                <a:spLocks noChangeArrowheads="1"/>
              </p:cNvSpPr>
              <p:nvPr/>
            </p:nvSpPr>
            <p:spPr bwMode="auto">
              <a:xfrm>
                <a:off x="-47" y="2031"/>
                <a:ext cx="816"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en-US" altLang="zh-CN" sz="1400" b="1" dirty="0">
                    <a:solidFill>
                      <a:srgbClr val="CC00CC"/>
                    </a:solidFill>
                    <a:latin typeface="微软雅黑" panose="020B0503020204020204" pitchFamily="34" charset="-122"/>
                    <a:ea typeface="微软雅黑" panose="020B0503020204020204" pitchFamily="34" charset="-122"/>
                  </a:rPr>
                  <a:t>10.1.0.1</a:t>
                </a:r>
              </a:p>
            </p:txBody>
          </p:sp>
        </p:grpSp>
        <p:pic>
          <p:nvPicPr>
            <p:cNvPr id="93"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8087" y="1735816"/>
              <a:ext cx="278382" cy="278382"/>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60325" y="2203759"/>
              <a:ext cx="278382" cy="278382"/>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91924" y="2748019"/>
              <a:ext cx="278382" cy="27838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1" name="Group 12"/>
          <p:cNvGrpSpPr/>
          <p:nvPr/>
        </p:nvGrpSpPr>
        <p:grpSpPr bwMode="auto">
          <a:xfrm>
            <a:off x="2164916" y="1662442"/>
            <a:ext cx="1040013" cy="778496"/>
            <a:chOff x="385" y="2795"/>
            <a:chExt cx="1769" cy="816"/>
          </a:xfrm>
          <a:solidFill>
            <a:srgbClr val="3399FF"/>
          </a:solidFill>
        </p:grpSpPr>
        <p:sp>
          <p:nvSpPr>
            <p:cNvPr id="102" name="Oval 13"/>
            <p:cNvSpPr>
              <a:spLocks noChangeArrowheads="1"/>
            </p:cNvSpPr>
            <p:nvPr/>
          </p:nvSpPr>
          <p:spPr bwMode="auto">
            <a:xfrm>
              <a:off x="1589" y="3060"/>
              <a:ext cx="554" cy="248"/>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3" name="Oval 14"/>
            <p:cNvSpPr>
              <a:spLocks noChangeArrowheads="1"/>
            </p:cNvSpPr>
            <p:nvPr/>
          </p:nvSpPr>
          <p:spPr bwMode="auto">
            <a:xfrm>
              <a:off x="928" y="3274"/>
              <a:ext cx="884" cy="337"/>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4" name="Oval 15"/>
            <p:cNvSpPr>
              <a:spLocks noChangeArrowheads="1"/>
            </p:cNvSpPr>
            <p:nvPr/>
          </p:nvSpPr>
          <p:spPr bwMode="auto">
            <a:xfrm>
              <a:off x="502" y="3204"/>
              <a:ext cx="586" cy="28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5" name="Oval 16"/>
            <p:cNvSpPr>
              <a:spLocks noChangeArrowheads="1"/>
            </p:cNvSpPr>
            <p:nvPr/>
          </p:nvSpPr>
          <p:spPr bwMode="auto">
            <a:xfrm>
              <a:off x="385" y="3084"/>
              <a:ext cx="384" cy="25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6" name="Oval 17"/>
            <p:cNvSpPr>
              <a:spLocks noChangeArrowheads="1"/>
            </p:cNvSpPr>
            <p:nvPr/>
          </p:nvSpPr>
          <p:spPr bwMode="auto">
            <a:xfrm>
              <a:off x="566" y="2883"/>
              <a:ext cx="576" cy="32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7" name="Oval 18"/>
            <p:cNvSpPr>
              <a:spLocks noChangeArrowheads="1"/>
            </p:cNvSpPr>
            <p:nvPr/>
          </p:nvSpPr>
          <p:spPr bwMode="auto">
            <a:xfrm>
              <a:off x="992" y="2795"/>
              <a:ext cx="757" cy="32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8" name="Oval 19"/>
            <p:cNvSpPr>
              <a:spLocks noChangeArrowheads="1"/>
            </p:cNvSpPr>
            <p:nvPr/>
          </p:nvSpPr>
          <p:spPr bwMode="auto">
            <a:xfrm>
              <a:off x="1504" y="2891"/>
              <a:ext cx="554" cy="248"/>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9" name="Oval 20"/>
            <p:cNvSpPr>
              <a:spLocks noChangeArrowheads="1"/>
            </p:cNvSpPr>
            <p:nvPr/>
          </p:nvSpPr>
          <p:spPr bwMode="auto">
            <a:xfrm>
              <a:off x="704" y="2987"/>
              <a:ext cx="1141" cy="418"/>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0" name="Oval 21"/>
            <p:cNvSpPr>
              <a:spLocks noChangeArrowheads="1"/>
            </p:cNvSpPr>
            <p:nvPr/>
          </p:nvSpPr>
          <p:spPr bwMode="auto">
            <a:xfrm rot="1336630">
              <a:off x="1474" y="3067"/>
              <a:ext cx="555" cy="417"/>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1" name="Oval 22"/>
            <p:cNvSpPr>
              <a:spLocks noChangeArrowheads="1"/>
            </p:cNvSpPr>
            <p:nvPr/>
          </p:nvSpPr>
          <p:spPr bwMode="auto">
            <a:xfrm>
              <a:off x="1004" y="2811"/>
              <a:ext cx="756" cy="32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2" name="Oval 23"/>
            <p:cNvSpPr>
              <a:spLocks noChangeArrowheads="1"/>
            </p:cNvSpPr>
            <p:nvPr/>
          </p:nvSpPr>
          <p:spPr bwMode="auto">
            <a:xfrm>
              <a:off x="577" y="2899"/>
              <a:ext cx="575" cy="320"/>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3" name="Oval 24"/>
            <p:cNvSpPr>
              <a:spLocks noChangeArrowheads="1"/>
            </p:cNvSpPr>
            <p:nvPr/>
          </p:nvSpPr>
          <p:spPr bwMode="auto">
            <a:xfrm>
              <a:off x="396" y="3100"/>
              <a:ext cx="383" cy="25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4" name="Oval 25"/>
            <p:cNvSpPr>
              <a:spLocks noChangeArrowheads="1"/>
            </p:cNvSpPr>
            <p:nvPr/>
          </p:nvSpPr>
          <p:spPr bwMode="auto">
            <a:xfrm>
              <a:off x="1515" y="2908"/>
              <a:ext cx="554" cy="248"/>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5" name="Oval 26"/>
            <p:cNvSpPr>
              <a:spLocks noChangeArrowheads="1"/>
            </p:cNvSpPr>
            <p:nvPr/>
          </p:nvSpPr>
          <p:spPr bwMode="auto">
            <a:xfrm>
              <a:off x="1599" y="3075"/>
              <a:ext cx="555" cy="249"/>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6" name="Oval 27"/>
            <p:cNvSpPr>
              <a:spLocks noChangeArrowheads="1"/>
            </p:cNvSpPr>
            <p:nvPr/>
          </p:nvSpPr>
          <p:spPr bwMode="auto">
            <a:xfrm>
              <a:off x="715" y="3003"/>
              <a:ext cx="1141" cy="417"/>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7" name="Oval 28"/>
            <p:cNvSpPr>
              <a:spLocks noChangeArrowheads="1"/>
            </p:cNvSpPr>
            <p:nvPr/>
          </p:nvSpPr>
          <p:spPr bwMode="auto">
            <a:xfrm>
              <a:off x="513" y="3219"/>
              <a:ext cx="586" cy="282"/>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8" name="Freeform 29"/>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grpSp>
        <p:nvGrpSpPr>
          <p:cNvPr id="119" name="Group 30"/>
          <p:cNvGrpSpPr/>
          <p:nvPr/>
        </p:nvGrpSpPr>
        <p:grpSpPr bwMode="auto">
          <a:xfrm>
            <a:off x="5780925" y="1618072"/>
            <a:ext cx="1040013" cy="778496"/>
            <a:chOff x="385" y="2795"/>
            <a:chExt cx="1769" cy="816"/>
          </a:xfrm>
          <a:solidFill>
            <a:srgbClr val="3399FF"/>
          </a:solidFill>
        </p:grpSpPr>
        <p:sp>
          <p:nvSpPr>
            <p:cNvPr id="120" name="Oval 31"/>
            <p:cNvSpPr>
              <a:spLocks noChangeArrowheads="1"/>
            </p:cNvSpPr>
            <p:nvPr/>
          </p:nvSpPr>
          <p:spPr bwMode="auto">
            <a:xfrm>
              <a:off x="1589" y="3060"/>
              <a:ext cx="554" cy="248"/>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1" name="Oval 32"/>
            <p:cNvSpPr>
              <a:spLocks noChangeArrowheads="1"/>
            </p:cNvSpPr>
            <p:nvPr/>
          </p:nvSpPr>
          <p:spPr bwMode="auto">
            <a:xfrm>
              <a:off x="928" y="3274"/>
              <a:ext cx="884" cy="337"/>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2" name="Oval 33"/>
            <p:cNvSpPr>
              <a:spLocks noChangeArrowheads="1"/>
            </p:cNvSpPr>
            <p:nvPr/>
          </p:nvSpPr>
          <p:spPr bwMode="auto">
            <a:xfrm>
              <a:off x="502" y="3204"/>
              <a:ext cx="586" cy="28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3" name="Oval 34"/>
            <p:cNvSpPr>
              <a:spLocks noChangeArrowheads="1"/>
            </p:cNvSpPr>
            <p:nvPr/>
          </p:nvSpPr>
          <p:spPr bwMode="auto">
            <a:xfrm>
              <a:off x="385" y="3084"/>
              <a:ext cx="384" cy="25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4" name="Oval 35"/>
            <p:cNvSpPr>
              <a:spLocks noChangeArrowheads="1"/>
            </p:cNvSpPr>
            <p:nvPr/>
          </p:nvSpPr>
          <p:spPr bwMode="auto">
            <a:xfrm>
              <a:off x="566" y="2883"/>
              <a:ext cx="576" cy="32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5" name="Oval 36"/>
            <p:cNvSpPr>
              <a:spLocks noChangeArrowheads="1"/>
            </p:cNvSpPr>
            <p:nvPr/>
          </p:nvSpPr>
          <p:spPr bwMode="auto">
            <a:xfrm>
              <a:off x="992" y="2795"/>
              <a:ext cx="757" cy="32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6" name="Oval 37"/>
            <p:cNvSpPr>
              <a:spLocks noChangeArrowheads="1"/>
            </p:cNvSpPr>
            <p:nvPr/>
          </p:nvSpPr>
          <p:spPr bwMode="auto">
            <a:xfrm>
              <a:off x="1504" y="2891"/>
              <a:ext cx="554" cy="248"/>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7" name="Oval 38"/>
            <p:cNvSpPr>
              <a:spLocks noChangeArrowheads="1"/>
            </p:cNvSpPr>
            <p:nvPr/>
          </p:nvSpPr>
          <p:spPr bwMode="auto">
            <a:xfrm>
              <a:off x="704" y="2987"/>
              <a:ext cx="1141" cy="418"/>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8" name="Oval 39"/>
            <p:cNvSpPr>
              <a:spLocks noChangeArrowheads="1"/>
            </p:cNvSpPr>
            <p:nvPr/>
          </p:nvSpPr>
          <p:spPr bwMode="auto">
            <a:xfrm rot="1336630">
              <a:off x="1474" y="3067"/>
              <a:ext cx="555" cy="417"/>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9" name="Oval 40"/>
            <p:cNvSpPr>
              <a:spLocks noChangeArrowheads="1"/>
            </p:cNvSpPr>
            <p:nvPr/>
          </p:nvSpPr>
          <p:spPr bwMode="auto">
            <a:xfrm>
              <a:off x="1004" y="2811"/>
              <a:ext cx="756" cy="32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0" name="Oval 41"/>
            <p:cNvSpPr>
              <a:spLocks noChangeArrowheads="1"/>
            </p:cNvSpPr>
            <p:nvPr/>
          </p:nvSpPr>
          <p:spPr bwMode="auto">
            <a:xfrm>
              <a:off x="577" y="2899"/>
              <a:ext cx="575" cy="320"/>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1" name="Oval 42"/>
            <p:cNvSpPr>
              <a:spLocks noChangeArrowheads="1"/>
            </p:cNvSpPr>
            <p:nvPr/>
          </p:nvSpPr>
          <p:spPr bwMode="auto">
            <a:xfrm>
              <a:off x="396" y="3100"/>
              <a:ext cx="383" cy="25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2" name="Oval 43"/>
            <p:cNvSpPr>
              <a:spLocks noChangeArrowheads="1"/>
            </p:cNvSpPr>
            <p:nvPr/>
          </p:nvSpPr>
          <p:spPr bwMode="auto">
            <a:xfrm>
              <a:off x="1515" y="2908"/>
              <a:ext cx="554" cy="248"/>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3" name="Oval 44"/>
            <p:cNvSpPr>
              <a:spLocks noChangeArrowheads="1"/>
            </p:cNvSpPr>
            <p:nvPr/>
          </p:nvSpPr>
          <p:spPr bwMode="auto">
            <a:xfrm>
              <a:off x="1599" y="3075"/>
              <a:ext cx="555" cy="249"/>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4" name="Oval 45"/>
            <p:cNvSpPr>
              <a:spLocks noChangeArrowheads="1"/>
            </p:cNvSpPr>
            <p:nvPr/>
          </p:nvSpPr>
          <p:spPr bwMode="auto">
            <a:xfrm>
              <a:off x="715" y="3003"/>
              <a:ext cx="1141" cy="417"/>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5" name="Oval 46"/>
            <p:cNvSpPr>
              <a:spLocks noChangeArrowheads="1"/>
            </p:cNvSpPr>
            <p:nvPr/>
          </p:nvSpPr>
          <p:spPr bwMode="auto">
            <a:xfrm>
              <a:off x="513" y="3219"/>
              <a:ext cx="586" cy="282"/>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6" name="Freeform 47"/>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graphicFrame>
        <p:nvGraphicFramePr>
          <p:cNvPr id="137" name="Object 48"/>
          <p:cNvGraphicFramePr>
            <a:graphicFrameLocks noChangeAspect="1"/>
          </p:cNvGraphicFramePr>
          <p:nvPr/>
        </p:nvGraphicFramePr>
        <p:xfrm>
          <a:off x="3645186" y="1559584"/>
          <a:ext cx="1887753" cy="1082030"/>
        </p:xfrm>
        <a:graphic>
          <a:graphicData uri="http://schemas.openxmlformats.org/presentationml/2006/ole">
            <mc:AlternateContent xmlns:mc="http://schemas.openxmlformats.org/markup-compatibility/2006">
              <mc:Choice xmlns:v="urn:schemas-microsoft-com:vml" Requires="v">
                <p:oleObj name="VISIO" r:id="rId3" imgW="1687195" imgH="964565" progId="">
                  <p:embed/>
                </p:oleObj>
              </mc:Choice>
              <mc:Fallback>
                <p:oleObj name="VISIO" r:id="rId3" imgW="1687195" imgH="964565" progId="">
                  <p:embed/>
                  <p:pic>
                    <p:nvPicPr>
                      <p:cNvPr id="0" name="Picture 1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5186" y="1559584"/>
                        <a:ext cx="1887753" cy="1082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38" name="Picture 4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9746" y="1899421"/>
            <a:ext cx="358324" cy="15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39" name="Picture 5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00053" y="1900429"/>
            <a:ext cx="358324" cy="15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40" name="Text Box 51"/>
          <p:cNvSpPr txBox="1">
            <a:spLocks noChangeArrowheads="1"/>
          </p:cNvSpPr>
          <p:nvPr/>
        </p:nvSpPr>
        <p:spPr bwMode="auto">
          <a:xfrm>
            <a:off x="2359666" y="1874058"/>
            <a:ext cx="6543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anose="020B0503020204020204" pitchFamily="34" charset="-122"/>
                <a:ea typeface="微软雅黑" panose="020B0503020204020204" pitchFamily="34" charset="-122"/>
              </a:rPr>
              <a:t>部门 </a:t>
            </a:r>
            <a:r>
              <a:rPr kumimoji="1" lang="en-US" altLang="zh-CN" sz="1200" b="1" dirty="0">
                <a:solidFill>
                  <a:schemeClr val="bg1"/>
                </a:solidFill>
                <a:latin typeface="微软雅黑" panose="020B0503020204020204" pitchFamily="34" charset="-122"/>
                <a:ea typeface="微软雅黑" panose="020B0503020204020204" pitchFamily="34" charset="-122"/>
              </a:rPr>
              <a:t>A</a:t>
            </a:r>
          </a:p>
          <a:p>
            <a:pPr algn="ctr"/>
            <a:r>
              <a:rPr kumimoji="1" lang="zh-CN" altLang="en-US" sz="1200" b="1" dirty="0">
                <a:solidFill>
                  <a:schemeClr val="bg1"/>
                </a:solidFill>
                <a:latin typeface="微软雅黑" panose="020B0503020204020204" pitchFamily="34" charset="-122"/>
                <a:ea typeface="微软雅黑" panose="020B0503020204020204" pitchFamily="34" charset="-122"/>
              </a:rPr>
              <a:t>网络</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41" name="AutoShape 52"/>
          <p:cNvSpPr>
            <a:spLocks noChangeArrowheads="1"/>
          </p:cNvSpPr>
          <p:nvPr/>
        </p:nvSpPr>
        <p:spPr bwMode="auto">
          <a:xfrm rot="16200000">
            <a:off x="4382841" y="1117394"/>
            <a:ext cx="228911" cy="1730441"/>
          </a:xfrm>
          <a:prstGeom prst="can">
            <a:avLst>
              <a:gd name="adj" fmla="val 25521"/>
            </a:avLst>
          </a:prstGeom>
          <a:gradFill rotWithShape="1">
            <a:gsLst>
              <a:gs pos="0">
                <a:srgbClr val="33CCFF">
                  <a:gamma/>
                  <a:shade val="46275"/>
                  <a:invGamma/>
                </a:srgbClr>
              </a:gs>
              <a:gs pos="50000">
                <a:srgbClr val="33CCFF"/>
              </a:gs>
              <a:gs pos="100000">
                <a:srgbClr val="33CCFF">
                  <a:gamma/>
                  <a:shade val="46275"/>
                  <a:invGamma/>
                </a:srgbClr>
              </a:gs>
            </a:gsLst>
            <a:lin ang="0" scaled="1"/>
          </a:gra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2" name="Text Box 53"/>
          <p:cNvSpPr txBox="1">
            <a:spLocks noChangeArrowheads="1"/>
          </p:cNvSpPr>
          <p:nvPr/>
        </p:nvSpPr>
        <p:spPr bwMode="auto">
          <a:xfrm>
            <a:off x="4228781" y="2135421"/>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互联网</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43" name="Text Box 54"/>
          <p:cNvSpPr txBox="1">
            <a:spLocks noChangeArrowheads="1"/>
          </p:cNvSpPr>
          <p:nvPr/>
        </p:nvSpPr>
        <p:spPr bwMode="auto">
          <a:xfrm>
            <a:off x="6001368" y="1801941"/>
            <a:ext cx="6447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anose="020B0503020204020204" pitchFamily="34" charset="-122"/>
                <a:ea typeface="微软雅黑" panose="020B0503020204020204" pitchFamily="34" charset="-122"/>
              </a:rPr>
              <a:t>部门 </a:t>
            </a:r>
            <a:r>
              <a:rPr kumimoji="1" lang="en-US" altLang="zh-CN" sz="1200" b="1" dirty="0">
                <a:solidFill>
                  <a:schemeClr val="bg1"/>
                </a:solidFill>
                <a:latin typeface="微软雅黑" panose="020B0503020204020204" pitchFamily="34" charset="-122"/>
                <a:ea typeface="微软雅黑" panose="020B0503020204020204" pitchFamily="34" charset="-122"/>
              </a:rPr>
              <a:t>B</a:t>
            </a:r>
          </a:p>
          <a:p>
            <a:pPr algn="ctr"/>
            <a:r>
              <a:rPr kumimoji="1" lang="zh-CN" altLang="en-US" sz="1200" b="1" dirty="0">
                <a:solidFill>
                  <a:schemeClr val="bg1"/>
                </a:solidFill>
                <a:latin typeface="微软雅黑" panose="020B0503020204020204" pitchFamily="34" charset="-122"/>
                <a:ea typeface="微软雅黑" panose="020B0503020204020204" pitchFamily="34" charset="-122"/>
              </a:rPr>
              <a:t>网络</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44" name="Text Box 55"/>
          <p:cNvSpPr txBox="1">
            <a:spLocks noChangeArrowheads="1"/>
          </p:cNvSpPr>
          <p:nvPr/>
        </p:nvSpPr>
        <p:spPr bwMode="auto">
          <a:xfrm>
            <a:off x="3151951" y="2093036"/>
            <a:ext cx="383438"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1400" b="1">
                <a:latin typeface="微软雅黑" panose="020B0503020204020204" pitchFamily="34" charset="-122"/>
                <a:ea typeface="微软雅黑" panose="020B0503020204020204" pitchFamily="34" charset="-122"/>
              </a:rPr>
              <a:t>R</a:t>
            </a:r>
            <a:r>
              <a:rPr kumimoji="1" lang="en-US" altLang="zh-CN" sz="1400" b="1" baseline="-25000">
                <a:latin typeface="微软雅黑" panose="020B0503020204020204" pitchFamily="34" charset="-122"/>
                <a:ea typeface="微软雅黑" panose="020B0503020204020204" pitchFamily="34" charset="-122"/>
              </a:rPr>
              <a:t>1</a:t>
            </a:r>
            <a:endParaRPr kumimoji="1" lang="en-US" altLang="zh-CN" sz="1400" b="1">
              <a:latin typeface="微软雅黑" panose="020B0503020204020204" pitchFamily="34" charset="-122"/>
              <a:ea typeface="微软雅黑" panose="020B0503020204020204" pitchFamily="34" charset="-122"/>
            </a:endParaRPr>
          </a:p>
        </p:txBody>
      </p:sp>
      <p:sp>
        <p:nvSpPr>
          <p:cNvPr id="145" name="Text Box 56"/>
          <p:cNvSpPr txBox="1">
            <a:spLocks noChangeArrowheads="1"/>
          </p:cNvSpPr>
          <p:nvPr/>
        </p:nvSpPr>
        <p:spPr bwMode="auto">
          <a:xfrm>
            <a:off x="5549878" y="2047658"/>
            <a:ext cx="383438"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1400" b="1">
                <a:latin typeface="微软雅黑" panose="020B0503020204020204" pitchFamily="34" charset="-122"/>
                <a:ea typeface="微软雅黑" panose="020B0503020204020204" pitchFamily="34" charset="-122"/>
              </a:rPr>
              <a:t>R</a:t>
            </a:r>
            <a:r>
              <a:rPr kumimoji="1" lang="en-US" altLang="zh-CN" sz="1400" b="1" baseline="-25000">
                <a:latin typeface="微软雅黑" panose="020B0503020204020204" pitchFamily="34" charset="-122"/>
                <a:ea typeface="微软雅黑" panose="020B0503020204020204" pitchFamily="34" charset="-122"/>
              </a:rPr>
              <a:t>2</a:t>
            </a:r>
            <a:endParaRPr kumimoji="1" lang="en-US" altLang="zh-CN" sz="1400" b="1">
              <a:latin typeface="微软雅黑" panose="020B0503020204020204" pitchFamily="34" charset="-122"/>
              <a:ea typeface="微软雅黑" panose="020B0503020204020204" pitchFamily="34" charset="-122"/>
            </a:endParaRPr>
          </a:p>
        </p:txBody>
      </p:sp>
      <p:sp>
        <p:nvSpPr>
          <p:cNvPr id="146" name="Text Box 57"/>
          <p:cNvSpPr txBox="1">
            <a:spLocks noChangeArrowheads="1"/>
          </p:cNvSpPr>
          <p:nvPr/>
        </p:nvSpPr>
        <p:spPr bwMode="auto">
          <a:xfrm>
            <a:off x="4318602" y="1841610"/>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chemeClr val="bg1"/>
                </a:solidFill>
                <a:latin typeface="微软雅黑" panose="020B0503020204020204" pitchFamily="34" charset="-122"/>
                <a:ea typeface="微软雅黑" panose="020B0503020204020204" pitchFamily="34" charset="-122"/>
              </a:rPr>
              <a:t>隧道</a:t>
            </a:r>
          </a:p>
        </p:txBody>
      </p:sp>
      <p:sp>
        <p:nvSpPr>
          <p:cNvPr id="147" name="Line 58"/>
          <p:cNvSpPr>
            <a:spLocks noChangeShapeType="1"/>
          </p:cNvSpPr>
          <p:nvPr/>
        </p:nvSpPr>
        <p:spPr bwMode="auto">
          <a:xfrm>
            <a:off x="3422326" y="1979085"/>
            <a:ext cx="262188"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8" name="Line 59"/>
          <p:cNvSpPr>
            <a:spLocks noChangeShapeType="1"/>
          </p:cNvSpPr>
          <p:nvPr/>
        </p:nvSpPr>
        <p:spPr bwMode="auto">
          <a:xfrm>
            <a:off x="5362517" y="1979085"/>
            <a:ext cx="262188" cy="0"/>
          </a:xfrm>
          <a:prstGeom prst="line">
            <a:avLst/>
          </a:prstGeom>
          <a:noFill/>
          <a:ln w="3810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nvGrpSpPr>
          <p:cNvPr id="149" name="Group 60"/>
          <p:cNvGrpSpPr/>
          <p:nvPr/>
        </p:nvGrpSpPr>
        <p:grpSpPr bwMode="auto">
          <a:xfrm>
            <a:off x="2966985" y="1471985"/>
            <a:ext cx="3121130" cy="471940"/>
            <a:chOff x="1315" y="1348"/>
            <a:chExt cx="2857" cy="468"/>
          </a:xfrm>
        </p:grpSpPr>
        <p:sp>
          <p:nvSpPr>
            <p:cNvPr id="150" name="Text Box 61"/>
            <p:cNvSpPr txBox="1">
              <a:spLocks noChangeArrowheads="1"/>
            </p:cNvSpPr>
            <p:nvPr/>
          </p:nvSpPr>
          <p:spPr bwMode="auto">
            <a:xfrm>
              <a:off x="1315" y="1348"/>
              <a:ext cx="917"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en-US" altLang="zh-CN" sz="1400" b="1" dirty="0">
                  <a:solidFill>
                    <a:srgbClr val="CC00CC"/>
                  </a:solidFill>
                  <a:latin typeface="微软雅黑" panose="020B0503020204020204" pitchFamily="34" charset="-122"/>
                  <a:ea typeface="微软雅黑" panose="020B0503020204020204" pitchFamily="34" charset="-122"/>
                </a:rPr>
                <a:t>125.1.2.3</a:t>
              </a:r>
            </a:p>
          </p:txBody>
        </p:sp>
        <p:sp>
          <p:nvSpPr>
            <p:cNvPr id="151" name="Line 62"/>
            <p:cNvSpPr>
              <a:spLocks noChangeShapeType="1"/>
            </p:cNvSpPr>
            <p:nvPr/>
          </p:nvSpPr>
          <p:spPr bwMode="auto">
            <a:xfrm>
              <a:off x="1837" y="1616"/>
              <a:ext cx="23" cy="200"/>
            </a:xfrm>
            <a:prstGeom prst="line">
              <a:avLst/>
            </a:prstGeom>
            <a:noFill/>
            <a:ln w="381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2" name="Text Box 63"/>
            <p:cNvSpPr txBox="1">
              <a:spLocks noChangeArrowheads="1"/>
            </p:cNvSpPr>
            <p:nvPr/>
          </p:nvSpPr>
          <p:spPr bwMode="auto">
            <a:xfrm>
              <a:off x="3255" y="1367"/>
              <a:ext cx="917" cy="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1400" b="1" dirty="0">
                  <a:solidFill>
                    <a:srgbClr val="CC00CC"/>
                  </a:solidFill>
                  <a:latin typeface="微软雅黑" panose="020B0503020204020204" pitchFamily="34" charset="-122"/>
                  <a:ea typeface="微软雅黑" panose="020B0503020204020204" pitchFamily="34" charset="-122"/>
                </a:rPr>
                <a:t>194.4.5.6</a:t>
              </a:r>
            </a:p>
          </p:txBody>
        </p:sp>
        <p:sp>
          <p:nvSpPr>
            <p:cNvPr id="153" name="Line 64"/>
            <p:cNvSpPr>
              <a:spLocks noChangeShapeType="1"/>
            </p:cNvSpPr>
            <p:nvPr/>
          </p:nvSpPr>
          <p:spPr bwMode="auto">
            <a:xfrm flipH="1">
              <a:off x="3636" y="1616"/>
              <a:ext cx="60" cy="200"/>
            </a:xfrm>
            <a:prstGeom prst="line">
              <a:avLst/>
            </a:prstGeom>
            <a:noFill/>
            <a:ln w="381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sp>
        <p:nvSpPr>
          <p:cNvPr id="154" name="Text Box 74"/>
          <p:cNvSpPr txBox="1">
            <a:spLocks noChangeArrowheads="1"/>
          </p:cNvSpPr>
          <p:nvPr/>
        </p:nvSpPr>
        <p:spPr bwMode="auto">
          <a:xfrm>
            <a:off x="4038725" y="2591193"/>
            <a:ext cx="110799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使用隧道技术</a:t>
            </a:r>
          </a:p>
        </p:txBody>
      </p:sp>
      <p:grpSp>
        <p:nvGrpSpPr>
          <p:cNvPr id="167" name="组合 166"/>
          <p:cNvGrpSpPr/>
          <p:nvPr/>
        </p:nvGrpSpPr>
        <p:grpSpPr>
          <a:xfrm>
            <a:off x="2197642" y="674329"/>
            <a:ext cx="4638805" cy="1352647"/>
            <a:chOff x="1020356" y="188640"/>
            <a:chExt cx="7728444" cy="2253567"/>
          </a:xfrm>
        </p:grpSpPr>
        <p:sp>
          <p:nvSpPr>
            <p:cNvPr id="158" name="AutoShape 75"/>
            <p:cNvSpPr>
              <a:spLocks noChangeArrowheads="1"/>
            </p:cNvSpPr>
            <p:nvPr/>
          </p:nvSpPr>
          <p:spPr bwMode="auto">
            <a:xfrm>
              <a:off x="6246803" y="1107355"/>
              <a:ext cx="495300" cy="152400"/>
            </a:xfrm>
            <a:prstGeom prst="rightArrow">
              <a:avLst>
                <a:gd name="adj1" fmla="val 50000"/>
                <a:gd name="adj2" fmla="val 75000"/>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59" name="Rectangle 76"/>
            <p:cNvSpPr>
              <a:spLocks noChangeArrowheads="1"/>
            </p:cNvSpPr>
            <p:nvPr/>
          </p:nvSpPr>
          <p:spPr bwMode="auto">
            <a:xfrm>
              <a:off x="1020356" y="332656"/>
              <a:ext cx="3666596" cy="434975"/>
            </a:xfrm>
            <a:prstGeom prst="rect">
              <a:avLst/>
            </a:prstGeom>
            <a:solidFill>
              <a:srgbClr val="00FFFF"/>
            </a:solidFill>
            <a:ln w="9525">
              <a:solidFill>
                <a:schemeClr val="tx1"/>
              </a:solidFill>
              <a:miter lim="800000"/>
            </a:ln>
            <a:effectLst/>
          </p:spPr>
          <p:txBody>
            <a:bodyPr wrap="none" anchor="ctr"/>
            <a:lstStyle/>
            <a:p>
              <a:pPr algn="ctr"/>
              <a:r>
                <a:rPr kumimoji="1" lang="zh-CN" altLang="en-US" sz="1200" b="1" dirty="0">
                  <a:latin typeface="微软雅黑" panose="020B0503020204020204" pitchFamily="34" charset="-122"/>
                  <a:ea typeface="微软雅黑" panose="020B0503020204020204" pitchFamily="34" charset="-122"/>
                </a:rPr>
                <a:t>加密的从 </a:t>
              </a:r>
              <a:r>
                <a:rPr kumimoji="1" lang="en-US" altLang="zh-CN" sz="1200" b="1" dirty="0">
                  <a:latin typeface="微软雅黑" panose="020B0503020204020204" pitchFamily="34" charset="-122"/>
                  <a:ea typeface="微软雅黑" panose="020B0503020204020204" pitchFamily="34" charset="-122"/>
                </a:rPr>
                <a:t>X </a:t>
              </a:r>
              <a:r>
                <a:rPr kumimoji="1" lang="zh-CN" altLang="en-US" sz="1200" b="1" dirty="0">
                  <a:latin typeface="微软雅黑" panose="020B0503020204020204" pitchFamily="34" charset="-122"/>
                  <a:ea typeface="微软雅黑" panose="020B0503020204020204" pitchFamily="34" charset="-122"/>
                </a:rPr>
                <a:t>到 </a:t>
              </a:r>
              <a:r>
                <a:rPr kumimoji="1" lang="en-US" altLang="zh-CN" sz="1200" b="1" dirty="0">
                  <a:latin typeface="微软雅黑" panose="020B0503020204020204" pitchFamily="34" charset="-122"/>
                  <a:ea typeface="微软雅黑" panose="020B0503020204020204" pitchFamily="34" charset="-122"/>
                </a:rPr>
                <a:t>Y </a:t>
              </a:r>
              <a:r>
                <a:rPr kumimoji="1" lang="zh-CN" altLang="en-US" sz="1200" b="1" dirty="0">
                  <a:latin typeface="微软雅黑" panose="020B0503020204020204" pitchFamily="34" charset="-122"/>
                  <a:ea typeface="微软雅黑" panose="020B0503020204020204" pitchFamily="34" charset="-122"/>
                </a:rPr>
                <a:t>的内部数据报</a:t>
              </a:r>
            </a:p>
          </p:txBody>
        </p:sp>
        <p:sp>
          <p:nvSpPr>
            <p:cNvPr id="160" name="Rectangle 77"/>
            <p:cNvSpPr>
              <a:spLocks noChangeArrowheads="1"/>
            </p:cNvSpPr>
            <p:nvPr/>
          </p:nvSpPr>
          <p:spPr bwMode="auto">
            <a:xfrm>
              <a:off x="1020356" y="983530"/>
              <a:ext cx="3709591" cy="396875"/>
            </a:xfrm>
            <a:prstGeom prst="rect">
              <a:avLst/>
            </a:prstGeom>
            <a:solidFill>
              <a:srgbClr val="00FFFF"/>
            </a:solidFill>
            <a:ln w="9525">
              <a:solidFill>
                <a:schemeClr val="tx1"/>
              </a:solidFill>
              <a:miter lim="800000"/>
            </a:ln>
            <a:effectLst/>
          </p:spPr>
          <p:txBody>
            <a:bodyPr wrap="none" anchor="ctr"/>
            <a:lstStyle/>
            <a:p>
              <a:pPr algn="ctr"/>
              <a:r>
                <a:rPr kumimoji="1" lang="zh-CN" altLang="en-US" sz="1200" b="1">
                  <a:latin typeface="微软雅黑" panose="020B0503020204020204" pitchFamily="34" charset="-122"/>
                  <a:ea typeface="微软雅黑" panose="020B0503020204020204" pitchFamily="34" charset="-122"/>
                </a:rPr>
                <a:t>外部数据报的数据部分</a:t>
              </a:r>
            </a:p>
          </p:txBody>
        </p:sp>
        <p:sp>
          <p:nvSpPr>
            <p:cNvPr id="161" name="AutoShape 78"/>
            <p:cNvSpPr>
              <a:spLocks noChangeArrowheads="1"/>
            </p:cNvSpPr>
            <p:nvPr/>
          </p:nvSpPr>
          <p:spPr bwMode="auto">
            <a:xfrm>
              <a:off x="3679179" y="702441"/>
              <a:ext cx="302683" cy="346075"/>
            </a:xfrm>
            <a:prstGeom prst="downArrow">
              <a:avLst>
                <a:gd name="adj1" fmla="val 50000"/>
                <a:gd name="adj2" fmla="val 75000"/>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62" name="Text Box 79"/>
            <p:cNvSpPr txBox="1">
              <a:spLocks noChangeArrowheads="1"/>
            </p:cNvSpPr>
            <p:nvPr/>
          </p:nvSpPr>
          <p:spPr bwMode="auto">
            <a:xfrm>
              <a:off x="5997477" y="188640"/>
              <a:ext cx="2751323" cy="707621"/>
            </a:xfrm>
            <a:prstGeom prst="rect">
              <a:avLst/>
            </a:prstGeom>
            <a:solidFill>
              <a:srgbClr val="0000FF"/>
            </a:solidFill>
            <a:ln w="9525">
              <a:solidFill>
                <a:srgbClr val="3333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lnSpc>
                  <a:spcPct val="90000"/>
                </a:lnSpc>
              </a:pPr>
              <a:r>
                <a:rPr kumimoji="1" lang="zh-CN" altLang="en-US" sz="1200" b="1" dirty="0">
                  <a:solidFill>
                    <a:schemeClr val="bg1"/>
                  </a:solidFill>
                  <a:latin typeface="微软雅黑" panose="020B0503020204020204" pitchFamily="34" charset="-122"/>
                  <a:ea typeface="微软雅黑" panose="020B0503020204020204" pitchFamily="34" charset="-122"/>
                </a:rPr>
                <a:t>源地址：</a:t>
              </a:r>
              <a:r>
                <a:rPr kumimoji="1" lang="en-US" altLang="zh-CN" sz="1200" b="1" dirty="0">
                  <a:solidFill>
                    <a:schemeClr val="bg1"/>
                  </a:solidFill>
                  <a:latin typeface="微软雅黑" panose="020B0503020204020204" pitchFamily="34" charset="-122"/>
                  <a:ea typeface="微软雅黑" panose="020B0503020204020204" pitchFamily="34" charset="-122"/>
                </a:rPr>
                <a:t>125.1.2.3</a:t>
              </a:r>
            </a:p>
            <a:p>
              <a:pPr algn="r">
                <a:lnSpc>
                  <a:spcPct val="90000"/>
                </a:lnSpc>
              </a:pPr>
              <a:r>
                <a:rPr kumimoji="1" lang="zh-CN" altLang="en-US" sz="1200" b="1" dirty="0">
                  <a:solidFill>
                    <a:schemeClr val="bg1"/>
                  </a:solidFill>
                  <a:latin typeface="微软雅黑" panose="020B0503020204020204" pitchFamily="34" charset="-122"/>
                  <a:ea typeface="微软雅黑" panose="020B0503020204020204" pitchFamily="34" charset="-122"/>
                </a:rPr>
                <a:t>目的地址：</a:t>
              </a:r>
              <a:r>
                <a:rPr kumimoji="1" lang="en-US" altLang="zh-CN" sz="1200" b="1" dirty="0">
                  <a:solidFill>
                    <a:schemeClr val="bg1"/>
                  </a:solidFill>
                  <a:latin typeface="微软雅黑" panose="020B0503020204020204" pitchFamily="34" charset="-122"/>
                  <a:ea typeface="微软雅黑" panose="020B0503020204020204" pitchFamily="34" charset="-122"/>
                </a:rPr>
                <a:t>194.4.5.6</a:t>
              </a:r>
            </a:p>
          </p:txBody>
        </p:sp>
        <p:sp>
          <p:nvSpPr>
            <p:cNvPr id="163" name="Freeform 80"/>
            <p:cNvSpPr/>
            <p:nvPr/>
          </p:nvSpPr>
          <p:spPr bwMode="auto">
            <a:xfrm>
              <a:off x="4054069" y="1488356"/>
              <a:ext cx="502178" cy="953851"/>
            </a:xfrm>
            <a:custGeom>
              <a:avLst/>
              <a:gdLst>
                <a:gd name="T0" fmla="*/ 0 w 292"/>
                <a:gd name="T1" fmla="*/ 0 h 584"/>
                <a:gd name="T2" fmla="*/ 4 w 292"/>
                <a:gd name="T3" fmla="*/ 126 h 584"/>
                <a:gd name="T4" fmla="*/ 22 w 292"/>
                <a:gd name="T5" fmla="*/ 282 h 584"/>
                <a:gd name="T6" fmla="*/ 46 w 292"/>
                <a:gd name="T7" fmla="*/ 390 h 584"/>
                <a:gd name="T8" fmla="*/ 96 w 292"/>
                <a:gd name="T9" fmla="*/ 488 h 584"/>
                <a:gd name="T10" fmla="*/ 184 w 292"/>
                <a:gd name="T11" fmla="*/ 560 h 584"/>
                <a:gd name="T12" fmla="*/ 292 w 292"/>
                <a:gd name="T13" fmla="*/ 584 h 584"/>
              </a:gdLst>
              <a:ahLst/>
              <a:cxnLst>
                <a:cxn ang="0">
                  <a:pos x="T0" y="T1"/>
                </a:cxn>
                <a:cxn ang="0">
                  <a:pos x="T2" y="T3"/>
                </a:cxn>
                <a:cxn ang="0">
                  <a:pos x="T4" y="T5"/>
                </a:cxn>
                <a:cxn ang="0">
                  <a:pos x="T6" y="T7"/>
                </a:cxn>
                <a:cxn ang="0">
                  <a:pos x="T8" y="T9"/>
                </a:cxn>
                <a:cxn ang="0">
                  <a:pos x="T10" y="T11"/>
                </a:cxn>
                <a:cxn ang="0">
                  <a:pos x="T12" y="T13"/>
                </a:cxn>
              </a:cxnLst>
              <a:rect l="0" t="0" r="r" b="b"/>
              <a:pathLst>
                <a:path w="292" h="584">
                  <a:moveTo>
                    <a:pt x="0" y="0"/>
                  </a:moveTo>
                  <a:cubicBezTo>
                    <a:pt x="1" y="21"/>
                    <a:pt x="0" y="79"/>
                    <a:pt x="4" y="126"/>
                  </a:cubicBezTo>
                  <a:cubicBezTo>
                    <a:pt x="8" y="173"/>
                    <a:pt x="15" y="238"/>
                    <a:pt x="22" y="282"/>
                  </a:cubicBezTo>
                  <a:cubicBezTo>
                    <a:pt x="29" y="326"/>
                    <a:pt x="34" y="356"/>
                    <a:pt x="46" y="390"/>
                  </a:cubicBezTo>
                  <a:cubicBezTo>
                    <a:pt x="58" y="424"/>
                    <a:pt x="73" y="460"/>
                    <a:pt x="96" y="488"/>
                  </a:cubicBezTo>
                  <a:cubicBezTo>
                    <a:pt x="119" y="516"/>
                    <a:pt x="151" y="544"/>
                    <a:pt x="184" y="560"/>
                  </a:cubicBezTo>
                  <a:cubicBezTo>
                    <a:pt x="217" y="576"/>
                    <a:pt x="270" y="579"/>
                    <a:pt x="292" y="584"/>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4" name="Rectangle 81"/>
            <p:cNvSpPr>
              <a:spLocks noChangeArrowheads="1"/>
            </p:cNvSpPr>
            <p:nvPr/>
          </p:nvSpPr>
          <p:spPr bwMode="auto">
            <a:xfrm>
              <a:off x="4686952" y="983530"/>
              <a:ext cx="1559852" cy="396875"/>
            </a:xfrm>
            <a:prstGeom prst="rect">
              <a:avLst/>
            </a:prstGeom>
            <a:solidFill>
              <a:srgbClr val="00FF99"/>
            </a:solidFill>
            <a:ln w="9525">
              <a:solidFill>
                <a:schemeClr val="tx1"/>
              </a:solidFill>
              <a:miter lim="800000"/>
            </a:ln>
            <a:effectLst/>
          </p:spPr>
          <p:txBody>
            <a:bodyPr wrap="none" anchor="ctr"/>
            <a:lstStyle/>
            <a:p>
              <a:pPr algn="ctr"/>
              <a:r>
                <a:rPr kumimoji="1" lang="zh-CN" altLang="en-US" sz="1200" b="1">
                  <a:latin typeface="微软雅黑" panose="020B0503020204020204" pitchFamily="34" charset="-122"/>
                  <a:ea typeface="微软雅黑" panose="020B0503020204020204" pitchFamily="34" charset="-122"/>
                </a:rPr>
                <a:t>数据报首部</a:t>
              </a:r>
            </a:p>
          </p:txBody>
        </p:sp>
        <p:sp>
          <p:nvSpPr>
            <p:cNvPr id="165" name="Line 82"/>
            <p:cNvSpPr>
              <a:spLocks noChangeShapeType="1"/>
            </p:cNvSpPr>
            <p:nvPr/>
          </p:nvSpPr>
          <p:spPr bwMode="auto">
            <a:xfrm flipH="1">
              <a:off x="5637345" y="767630"/>
              <a:ext cx="467783" cy="287338"/>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6" name="Line 83"/>
            <p:cNvSpPr>
              <a:spLocks noChangeShapeType="1"/>
            </p:cNvSpPr>
            <p:nvPr/>
          </p:nvSpPr>
          <p:spPr bwMode="auto">
            <a:xfrm>
              <a:off x="1020357" y="1488355"/>
              <a:ext cx="5226447" cy="0"/>
            </a:xfrm>
            <a:prstGeom prst="line">
              <a:avLst/>
            </a:prstGeom>
            <a:noFill/>
            <a:ln w="38100">
              <a:solidFill>
                <a:srgbClr val="CC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168" name="矩形 167"/>
          <p:cNvSpPr/>
          <p:nvPr/>
        </p:nvSpPr>
        <p:spPr>
          <a:xfrm>
            <a:off x="2805095" y="4023762"/>
            <a:ext cx="3550913" cy="307777"/>
          </a:xfrm>
          <a:prstGeom prst="rect">
            <a:avLst/>
          </a:prstGeom>
        </p:spPr>
        <p:txBody>
          <a:bodyPr wrap="square">
            <a:spAutoFit/>
          </a:bodyPr>
          <a:lstStyle/>
          <a:p>
            <a:pPr algn="ctr"/>
            <a:r>
              <a:rPr lang="zh-CN" altLang="en-US" sz="1400" b="1" dirty="0">
                <a:latin typeface="微软雅黑" panose="020B0503020204020204" pitchFamily="34" charset="-122"/>
                <a:ea typeface="微软雅黑" panose="020B0503020204020204" pitchFamily="34" charset="-122"/>
              </a:rPr>
              <a:t>用隧道技术实现虚拟专用网</a:t>
            </a:r>
          </a:p>
        </p:txBody>
      </p:sp>
      <p:grpSp>
        <p:nvGrpSpPr>
          <p:cNvPr id="241" name="组合 240"/>
          <p:cNvGrpSpPr/>
          <p:nvPr/>
        </p:nvGrpSpPr>
        <p:grpSpPr>
          <a:xfrm>
            <a:off x="1528958" y="2876603"/>
            <a:ext cx="6075400" cy="1149280"/>
            <a:chOff x="1528958" y="2876603"/>
            <a:chExt cx="6075400" cy="1149280"/>
          </a:xfrm>
        </p:grpSpPr>
        <p:sp>
          <p:nvSpPr>
            <p:cNvPr id="170" name="AutoShape 85"/>
            <p:cNvSpPr>
              <a:spLocks noChangeArrowheads="1"/>
            </p:cNvSpPr>
            <p:nvPr/>
          </p:nvSpPr>
          <p:spPr bwMode="auto">
            <a:xfrm>
              <a:off x="1528958" y="2876603"/>
              <a:ext cx="6075400" cy="1149280"/>
            </a:xfrm>
            <a:prstGeom prst="roundRect">
              <a:avLst>
                <a:gd name="adj" fmla="val 16667"/>
              </a:avLst>
            </a:prstGeom>
            <a:solidFill>
              <a:srgbClr val="99FFCC"/>
            </a:solidFill>
            <a:ln w="12700" cap="rnd">
              <a:solidFill>
                <a:schemeClr val="tx1"/>
              </a:solidFill>
              <a:prstDash val="sysDot"/>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71" name="Line 86"/>
            <p:cNvSpPr>
              <a:spLocks noChangeShapeType="1"/>
            </p:cNvSpPr>
            <p:nvPr/>
          </p:nvSpPr>
          <p:spPr bwMode="auto">
            <a:xfrm>
              <a:off x="3503175" y="3344828"/>
              <a:ext cx="1994391" cy="0"/>
            </a:xfrm>
            <a:prstGeom prst="line">
              <a:avLst/>
            </a:prstGeom>
            <a:noFill/>
            <a:ln w="38100">
              <a:solidFill>
                <a:srgbClr val="0070C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2" name="Line 87"/>
            <p:cNvSpPr>
              <a:spLocks noChangeShapeType="1"/>
            </p:cNvSpPr>
            <p:nvPr/>
          </p:nvSpPr>
          <p:spPr bwMode="auto">
            <a:xfrm flipV="1">
              <a:off x="2592441" y="3727922"/>
              <a:ext cx="230565" cy="17026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3" name="Line 88"/>
            <p:cNvSpPr>
              <a:spLocks noChangeShapeType="1"/>
            </p:cNvSpPr>
            <p:nvPr/>
          </p:nvSpPr>
          <p:spPr bwMode="auto">
            <a:xfrm>
              <a:off x="2407989" y="3131999"/>
              <a:ext cx="230565" cy="12769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4" name="Line 89"/>
            <p:cNvSpPr>
              <a:spLocks noChangeShapeType="1"/>
            </p:cNvSpPr>
            <p:nvPr/>
          </p:nvSpPr>
          <p:spPr bwMode="auto">
            <a:xfrm flipV="1">
              <a:off x="2223536" y="3478733"/>
              <a:ext cx="276679"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175" name="Group 90"/>
            <p:cNvGrpSpPr/>
            <p:nvPr/>
          </p:nvGrpSpPr>
          <p:grpSpPr bwMode="auto">
            <a:xfrm>
              <a:off x="2439692" y="3070810"/>
              <a:ext cx="914576" cy="684602"/>
              <a:chOff x="385" y="2795"/>
              <a:chExt cx="1769" cy="816"/>
            </a:xfrm>
            <a:solidFill>
              <a:srgbClr val="3399FF"/>
            </a:solidFill>
          </p:grpSpPr>
          <p:sp>
            <p:nvSpPr>
              <p:cNvPr id="218" name="Oval 91"/>
              <p:cNvSpPr>
                <a:spLocks noChangeArrowheads="1"/>
              </p:cNvSpPr>
              <p:nvPr/>
            </p:nvSpPr>
            <p:spPr bwMode="auto">
              <a:xfrm>
                <a:off x="1589" y="3060"/>
                <a:ext cx="554" cy="248"/>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latin typeface="微软雅黑" panose="020B0503020204020204" pitchFamily="34" charset="-122"/>
                  <a:ea typeface="微软雅黑" panose="020B0503020204020204" pitchFamily="34" charset="-122"/>
                </a:endParaRPr>
              </a:p>
            </p:txBody>
          </p:sp>
          <p:sp>
            <p:nvSpPr>
              <p:cNvPr id="219" name="Oval 92"/>
              <p:cNvSpPr>
                <a:spLocks noChangeArrowheads="1"/>
              </p:cNvSpPr>
              <p:nvPr/>
            </p:nvSpPr>
            <p:spPr bwMode="auto">
              <a:xfrm>
                <a:off x="928" y="3274"/>
                <a:ext cx="884" cy="337"/>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latin typeface="微软雅黑" panose="020B0503020204020204" pitchFamily="34" charset="-122"/>
                  <a:ea typeface="微软雅黑" panose="020B0503020204020204" pitchFamily="34" charset="-122"/>
                </a:endParaRPr>
              </a:p>
            </p:txBody>
          </p:sp>
          <p:sp>
            <p:nvSpPr>
              <p:cNvPr id="220" name="Oval 93"/>
              <p:cNvSpPr>
                <a:spLocks noChangeArrowheads="1"/>
              </p:cNvSpPr>
              <p:nvPr/>
            </p:nvSpPr>
            <p:spPr bwMode="auto">
              <a:xfrm>
                <a:off x="502" y="3204"/>
                <a:ext cx="586" cy="28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latin typeface="微软雅黑" panose="020B0503020204020204" pitchFamily="34" charset="-122"/>
                  <a:ea typeface="微软雅黑" panose="020B0503020204020204" pitchFamily="34" charset="-122"/>
                </a:endParaRPr>
              </a:p>
            </p:txBody>
          </p:sp>
          <p:sp>
            <p:nvSpPr>
              <p:cNvPr id="221" name="Oval 94"/>
              <p:cNvSpPr>
                <a:spLocks noChangeArrowheads="1"/>
              </p:cNvSpPr>
              <p:nvPr/>
            </p:nvSpPr>
            <p:spPr bwMode="auto">
              <a:xfrm>
                <a:off x="385" y="3084"/>
                <a:ext cx="384" cy="25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latin typeface="微软雅黑" panose="020B0503020204020204" pitchFamily="34" charset="-122"/>
                  <a:ea typeface="微软雅黑" panose="020B0503020204020204" pitchFamily="34" charset="-122"/>
                </a:endParaRPr>
              </a:p>
            </p:txBody>
          </p:sp>
          <p:sp>
            <p:nvSpPr>
              <p:cNvPr id="222" name="Oval 95"/>
              <p:cNvSpPr>
                <a:spLocks noChangeArrowheads="1"/>
              </p:cNvSpPr>
              <p:nvPr/>
            </p:nvSpPr>
            <p:spPr bwMode="auto">
              <a:xfrm>
                <a:off x="566" y="2883"/>
                <a:ext cx="576" cy="32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latin typeface="微软雅黑" panose="020B0503020204020204" pitchFamily="34" charset="-122"/>
                  <a:ea typeface="微软雅黑" panose="020B0503020204020204" pitchFamily="34" charset="-122"/>
                </a:endParaRPr>
              </a:p>
            </p:txBody>
          </p:sp>
          <p:sp>
            <p:nvSpPr>
              <p:cNvPr id="223" name="Oval 96"/>
              <p:cNvSpPr>
                <a:spLocks noChangeArrowheads="1"/>
              </p:cNvSpPr>
              <p:nvPr/>
            </p:nvSpPr>
            <p:spPr bwMode="auto">
              <a:xfrm>
                <a:off x="992" y="2795"/>
                <a:ext cx="757" cy="32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latin typeface="微软雅黑" panose="020B0503020204020204" pitchFamily="34" charset="-122"/>
                  <a:ea typeface="微软雅黑" panose="020B0503020204020204" pitchFamily="34" charset="-122"/>
                </a:endParaRPr>
              </a:p>
            </p:txBody>
          </p:sp>
          <p:sp>
            <p:nvSpPr>
              <p:cNvPr id="224" name="Oval 97"/>
              <p:cNvSpPr>
                <a:spLocks noChangeArrowheads="1"/>
              </p:cNvSpPr>
              <p:nvPr/>
            </p:nvSpPr>
            <p:spPr bwMode="auto">
              <a:xfrm>
                <a:off x="1504" y="2891"/>
                <a:ext cx="554" cy="248"/>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latin typeface="微软雅黑" panose="020B0503020204020204" pitchFamily="34" charset="-122"/>
                  <a:ea typeface="微软雅黑" panose="020B0503020204020204" pitchFamily="34" charset="-122"/>
                </a:endParaRPr>
              </a:p>
            </p:txBody>
          </p:sp>
          <p:sp>
            <p:nvSpPr>
              <p:cNvPr id="225" name="Oval 98"/>
              <p:cNvSpPr>
                <a:spLocks noChangeArrowheads="1"/>
              </p:cNvSpPr>
              <p:nvPr/>
            </p:nvSpPr>
            <p:spPr bwMode="auto">
              <a:xfrm>
                <a:off x="704" y="2987"/>
                <a:ext cx="1141" cy="418"/>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latin typeface="微软雅黑" panose="020B0503020204020204" pitchFamily="34" charset="-122"/>
                  <a:ea typeface="微软雅黑" panose="020B0503020204020204" pitchFamily="34" charset="-122"/>
                </a:endParaRPr>
              </a:p>
            </p:txBody>
          </p:sp>
          <p:sp>
            <p:nvSpPr>
              <p:cNvPr id="226" name="Oval 99"/>
              <p:cNvSpPr>
                <a:spLocks noChangeArrowheads="1"/>
              </p:cNvSpPr>
              <p:nvPr/>
            </p:nvSpPr>
            <p:spPr bwMode="auto">
              <a:xfrm rot="1336630">
                <a:off x="1474" y="3067"/>
                <a:ext cx="555" cy="417"/>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latin typeface="微软雅黑" panose="020B0503020204020204" pitchFamily="34" charset="-122"/>
                  <a:ea typeface="微软雅黑" panose="020B0503020204020204" pitchFamily="34" charset="-122"/>
                </a:endParaRPr>
              </a:p>
            </p:txBody>
          </p:sp>
          <p:sp>
            <p:nvSpPr>
              <p:cNvPr id="227" name="Oval 100"/>
              <p:cNvSpPr>
                <a:spLocks noChangeArrowheads="1"/>
              </p:cNvSpPr>
              <p:nvPr/>
            </p:nvSpPr>
            <p:spPr bwMode="auto">
              <a:xfrm>
                <a:off x="1004" y="2811"/>
                <a:ext cx="756" cy="32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latin typeface="微软雅黑" panose="020B0503020204020204" pitchFamily="34" charset="-122"/>
                  <a:ea typeface="微软雅黑" panose="020B0503020204020204" pitchFamily="34" charset="-122"/>
                </a:endParaRPr>
              </a:p>
            </p:txBody>
          </p:sp>
          <p:sp>
            <p:nvSpPr>
              <p:cNvPr id="228" name="Oval 101"/>
              <p:cNvSpPr>
                <a:spLocks noChangeArrowheads="1"/>
              </p:cNvSpPr>
              <p:nvPr/>
            </p:nvSpPr>
            <p:spPr bwMode="auto">
              <a:xfrm>
                <a:off x="577" y="2899"/>
                <a:ext cx="575" cy="320"/>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latin typeface="微软雅黑" panose="020B0503020204020204" pitchFamily="34" charset="-122"/>
                  <a:ea typeface="微软雅黑" panose="020B0503020204020204" pitchFamily="34" charset="-122"/>
                </a:endParaRPr>
              </a:p>
            </p:txBody>
          </p:sp>
          <p:sp>
            <p:nvSpPr>
              <p:cNvPr id="229" name="Oval 102"/>
              <p:cNvSpPr>
                <a:spLocks noChangeArrowheads="1"/>
              </p:cNvSpPr>
              <p:nvPr/>
            </p:nvSpPr>
            <p:spPr bwMode="auto">
              <a:xfrm>
                <a:off x="396" y="3100"/>
                <a:ext cx="383" cy="25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latin typeface="微软雅黑" panose="020B0503020204020204" pitchFamily="34" charset="-122"/>
                  <a:ea typeface="微软雅黑" panose="020B0503020204020204" pitchFamily="34" charset="-122"/>
                </a:endParaRPr>
              </a:p>
            </p:txBody>
          </p:sp>
          <p:sp>
            <p:nvSpPr>
              <p:cNvPr id="230" name="Oval 103"/>
              <p:cNvSpPr>
                <a:spLocks noChangeArrowheads="1"/>
              </p:cNvSpPr>
              <p:nvPr/>
            </p:nvSpPr>
            <p:spPr bwMode="auto">
              <a:xfrm>
                <a:off x="1515" y="2908"/>
                <a:ext cx="554" cy="248"/>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latin typeface="微软雅黑" panose="020B0503020204020204" pitchFamily="34" charset="-122"/>
                  <a:ea typeface="微软雅黑" panose="020B0503020204020204" pitchFamily="34" charset="-122"/>
                </a:endParaRPr>
              </a:p>
            </p:txBody>
          </p:sp>
          <p:sp>
            <p:nvSpPr>
              <p:cNvPr id="231" name="Oval 104"/>
              <p:cNvSpPr>
                <a:spLocks noChangeArrowheads="1"/>
              </p:cNvSpPr>
              <p:nvPr/>
            </p:nvSpPr>
            <p:spPr bwMode="auto">
              <a:xfrm>
                <a:off x="1599" y="3075"/>
                <a:ext cx="555" cy="249"/>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latin typeface="微软雅黑" panose="020B0503020204020204" pitchFamily="34" charset="-122"/>
                  <a:ea typeface="微软雅黑" panose="020B0503020204020204" pitchFamily="34" charset="-122"/>
                </a:endParaRPr>
              </a:p>
            </p:txBody>
          </p:sp>
          <p:sp>
            <p:nvSpPr>
              <p:cNvPr id="232" name="Oval 105"/>
              <p:cNvSpPr>
                <a:spLocks noChangeArrowheads="1"/>
              </p:cNvSpPr>
              <p:nvPr/>
            </p:nvSpPr>
            <p:spPr bwMode="auto">
              <a:xfrm>
                <a:off x="715" y="3003"/>
                <a:ext cx="1141" cy="417"/>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latin typeface="微软雅黑" panose="020B0503020204020204" pitchFamily="34" charset="-122"/>
                  <a:ea typeface="微软雅黑" panose="020B0503020204020204" pitchFamily="34" charset="-122"/>
                </a:endParaRPr>
              </a:p>
            </p:txBody>
          </p:sp>
          <p:sp>
            <p:nvSpPr>
              <p:cNvPr id="233" name="Oval 106"/>
              <p:cNvSpPr>
                <a:spLocks noChangeArrowheads="1"/>
              </p:cNvSpPr>
              <p:nvPr/>
            </p:nvSpPr>
            <p:spPr bwMode="auto">
              <a:xfrm>
                <a:off x="513" y="3219"/>
                <a:ext cx="586" cy="282"/>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latin typeface="微软雅黑" panose="020B0503020204020204" pitchFamily="34" charset="-122"/>
                  <a:ea typeface="微软雅黑" panose="020B0503020204020204" pitchFamily="34" charset="-122"/>
                </a:endParaRPr>
              </a:p>
            </p:txBody>
          </p:sp>
          <p:sp>
            <p:nvSpPr>
              <p:cNvPr id="234" name="Freeform 107"/>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176" name="Line 108"/>
            <p:cNvSpPr>
              <a:spLocks noChangeShapeType="1"/>
            </p:cNvSpPr>
            <p:nvPr/>
          </p:nvSpPr>
          <p:spPr bwMode="auto">
            <a:xfrm flipH="1">
              <a:off x="6419828" y="3089433"/>
              <a:ext cx="230565" cy="8513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7" name="Line 109"/>
            <p:cNvSpPr>
              <a:spLocks noChangeShapeType="1"/>
            </p:cNvSpPr>
            <p:nvPr/>
          </p:nvSpPr>
          <p:spPr bwMode="auto">
            <a:xfrm flipH="1" flipV="1">
              <a:off x="6281489" y="3642790"/>
              <a:ext cx="322792" cy="17026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8" name="Line 110"/>
            <p:cNvSpPr>
              <a:spLocks noChangeShapeType="1"/>
            </p:cNvSpPr>
            <p:nvPr/>
          </p:nvSpPr>
          <p:spPr bwMode="auto">
            <a:xfrm flipH="1" flipV="1">
              <a:off x="6419828" y="3429960"/>
              <a:ext cx="334320"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179" name="Group 111"/>
            <p:cNvGrpSpPr/>
            <p:nvPr/>
          </p:nvGrpSpPr>
          <p:grpSpPr bwMode="auto">
            <a:xfrm>
              <a:off x="5621495" y="3030904"/>
              <a:ext cx="914576" cy="684602"/>
              <a:chOff x="385" y="2795"/>
              <a:chExt cx="1769" cy="816"/>
            </a:xfrm>
            <a:solidFill>
              <a:srgbClr val="3399FF"/>
            </a:solidFill>
          </p:grpSpPr>
          <p:sp>
            <p:nvSpPr>
              <p:cNvPr id="201" name="Oval 112"/>
              <p:cNvSpPr>
                <a:spLocks noChangeArrowheads="1"/>
              </p:cNvSpPr>
              <p:nvPr/>
            </p:nvSpPr>
            <p:spPr bwMode="auto">
              <a:xfrm>
                <a:off x="1589" y="3060"/>
                <a:ext cx="554" cy="248"/>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2" name="Oval 113"/>
              <p:cNvSpPr>
                <a:spLocks noChangeArrowheads="1"/>
              </p:cNvSpPr>
              <p:nvPr/>
            </p:nvSpPr>
            <p:spPr bwMode="auto">
              <a:xfrm>
                <a:off x="928" y="3274"/>
                <a:ext cx="884" cy="337"/>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3" name="Oval 114"/>
              <p:cNvSpPr>
                <a:spLocks noChangeArrowheads="1"/>
              </p:cNvSpPr>
              <p:nvPr/>
            </p:nvSpPr>
            <p:spPr bwMode="auto">
              <a:xfrm>
                <a:off x="502" y="3204"/>
                <a:ext cx="586" cy="28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4" name="Oval 115"/>
              <p:cNvSpPr>
                <a:spLocks noChangeArrowheads="1"/>
              </p:cNvSpPr>
              <p:nvPr/>
            </p:nvSpPr>
            <p:spPr bwMode="auto">
              <a:xfrm>
                <a:off x="385" y="3084"/>
                <a:ext cx="384" cy="25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5" name="Oval 116"/>
              <p:cNvSpPr>
                <a:spLocks noChangeArrowheads="1"/>
              </p:cNvSpPr>
              <p:nvPr/>
            </p:nvSpPr>
            <p:spPr bwMode="auto">
              <a:xfrm>
                <a:off x="566" y="2883"/>
                <a:ext cx="576" cy="32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6" name="Oval 117"/>
              <p:cNvSpPr>
                <a:spLocks noChangeArrowheads="1"/>
              </p:cNvSpPr>
              <p:nvPr/>
            </p:nvSpPr>
            <p:spPr bwMode="auto">
              <a:xfrm>
                <a:off x="992" y="2795"/>
                <a:ext cx="757" cy="32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7" name="Oval 118"/>
              <p:cNvSpPr>
                <a:spLocks noChangeArrowheads="1"/>
              </p:cNvSpPr>
              <p:nvPr/>
            </p:nvSpPr>
            <p:spPr bwMode="auto">
              <a:xfrm>
                <a:off x="1504" y="2891"/>
                <a:ext cx="554" cy="248"/>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8" name="Oval 119"/>
              <p:cNvSpPr>
                <a:spLocks noChangeArrowheads="1"/>
              </p:cNvSpPr>
              <p:nvPr/>
            </p:nvSpPr>
            <p:spPr bwMode="auto">
              <a:xfrm>
                <a:off x="704" y="2987"/>
                <a:ext cx="1141" cy="418"/>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9" name="Oval 120"/>
              <p:cNvSpPr>
                <a:spLocks noChangeArrowheads="1"/>
              </p:cNvSpPr>
              <p:nvPr/>
            </p:nvSpPr>
            <p:spPr bwMode="auto">
              <a:xfrm rot="1336630">
                <a:off x="1474" y="3067"/>
                <a:ext cx="555" cy="417"/>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latin typeface="微软雅黑" panose="020B0503020204020204" pitchFamily="34" charset="-122"/>
                  <a:ea typeface="微软雅黑" panose="020B0503020204020204" pitchFamily="34" charset="-122"/>
                </a:endParaRPr>
              </a:p>
            </p:txBody>
          </p:sp>
          <p:sp>
            <p:nvSpPr>
              <p:cNvPr id="210" name="Oval 121"/>
              <p:cNvSpPr>
                <a:spLocks noChangeArrowheads="1"/>
              </p:cNvSpPr>
              <p:nvPr/>
            </p:nvSpPr>
            <p:spPr bwMode="auto">
              <a:xfrm>
                <a:off x="1004" y="2811"/>
                <a:ext cx="756" cy="32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latin typeface="微软雅黑" panose="020B0503020204020204" pitchFamily="34" charset="-122"/>
                  <a:ea typeface="微软雅黑" panose="020B0503020204020204" pitchFamily="34" charset="-122"/>
                </a:endParaRPr>
              </a:p>
            </p:txBody>
          </p:sp>
          <p:sp>
            <p:nvSpPr>
              <p:cNvPr id="211" name="Oval 122"/>
              <p:cNvSpPr>
                <a:spLocks noChangeArrowheads="1"/>
              </p:cNvSpPr>
              <p:nvPr/>
            </p:nvSpPr>
            <p:spPr bwMode="auto">
              <a:xfrm>
                <a:off x="577" y="2899"/>
                <a:ext cx="575" cy="320"/>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latin typeface="微软雅黑" panose="020B0503020204020204" pitchFamily="34" charset="-122"/>
                  <a:ea typeface="微软雅黑" panose="020B0503020204020204" pitchFamily="34" charset="-122"/>
                </a:endParaRPr>
              </a:p>
            </p:txBody>
          </p:sp>
          <p:sp>
            <p:nvSpPr>
              <p:cNvPr id="212" name="Oval 123"/>
              <p:cNvSpPr>
                <a:spLocks noChangeArrowheads="1"/>
              </p:cNvSpPr>
              <p:nvPr/>
            </p:nvSpPr>
            <p:spPr bwMode="auto">
              <a:xfrm>
                <a:off x="396" y="3100"/>
                <a:ext cx="383" cy="25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latin typeface="微软雅黑" panose="020B0503020204020204" pitchFamily="34" charset="-122"/>
                  <a:ea typeface="微软雅黑" panose="020B0503020204020204" pitchFamily="34" charset="-122"/>
                </a:endParaRPr>
              </a:p>
            </p:txBody>
          </p:sp>
          <p:sp>
            <p:nvSpPr>
              <p:cNvPr id="213" name="Oval 124"/>
              <p:cNvSpPr>
                <a:spLocks noChangeArrowheads="1"/>
              </p:cNvSpPr>
              <p:nvPr/>
            </p:nvSpPr>
            <p:spPr bwMode="auto">
              <a:xfrm>
                <a:off x="1515" y="2908"/>
                <a:ext cx="554" cy="248"/>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latin typeface="微软雅黑" panose="020B0503020204020204" pitchFamily="34" charset="-122"/>
                  <a:ea typeface="微软雅黑" panose="020B0503020204020204" pitchFamily="34" charset="-122"/>
                </a:endParaRPr>
              </a:p>
            </p:txBody>
          </p:sp>
          <p:sp>
            <p:nvSpPr>
              <p:cNvPr id="214" name="Oval 125"/>
              <p:cNvSpPr>
                <a:spLocks noChangeArrowheads="1"/>
              </p:cNvSpPr>
              <p:nvPr/>
            </p:nvSpPr>
            <p:spPr bwMode="auto">
              <a:xfrm>
                <a:off x="1599" y="3075"/>
                <a:ext cx="555" cy="249"/>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latin typeface="微软雅黑" panose="020B0503020204020204" pitchFamily="34" charset="-122"/>
                  <a:ea typeface="微软雅黑" panose="020B0503020204020204" pitchFamily="34" charset="-122"/>
                </a:endParaRPr>
              </a:p>
            </p:txBody>
          </p:sp>
          <p:sp>
            <p:nvSpPr>
              <p:cNvPr id="215" name="Oval 126"/>
              <p:cNvSpPr>
                <a:spLocks noChangeArrowheads="1"/>
              </p:cNvSpPr>
              <p:nvPr/>
            </p:nvSpPr>
            <p:spPr bwMode="auto">
              <a:xfrm>
                <a:off x="715" y="3003"/>
                <a:ext cx="1141" cy="417"/>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latin typeface="微软雅黑" panose="020B0503020204020204" pitchFamily="34" charset="-122"/>
                  <a:ea typeface="微软雅黑" panose="020B0503020204020204" pitchFamily="34" charset="-122"/>
                </a:endParaRPr>
              </a:p>
            </p:txBody>
          </p:sp>
          <p:sp>
            <p:nvSpPr>
              <p:cNvPr id="216" name="Oval 127"/>
              <p:cNvSpPr>
                <a:spLocks noChangeArrowheads="1"/>
              </p:cNvSpPr>
              <p:nvPr/>
            </p:nvSpPr>
            <p:spPr bwMode="auto">
              <a:xfrm>
                <a:off x="513" y="3219"/>
                <a:ext cx="586" cy="282"/>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latin typeface="微软雅黑" panose="020B0503020204020204" pitchFamily="34" charset="-122"/>
                  <a:ea typeface="微软雅黑" panose="020B0503020204020204" pitchFamily="34" charset="-122"/>
                </a:endParaRPr>
              </a:p>
            </p:txBody>
          </p:sp>
          <p:sp>
            <p:nvSpPr>
              <p:cNvPr id="217" name="Freeform 128"/>
              <p:cNvSpPr/>
              <p:nvPr/>
            </p:nvSpPr>
            <p:spPr bwMode="auto">
              <a:xfrm>
                <a:off x="567" y="2924"/>
                <a:ext cx="1451" cy="597"/>
              </a:xfrm>
              <a:custGeom>
                <a:avLst/>
                <a:gdLst>
                  <a:gd name="T0" fmla="*/ 0 w 1447"/>
                  <a:gd name="T1" fmla="*/ 488 h 1128"/>
                  <a:gd name="T2" fmla="*/ 80 w 1447"/>
                  <a:gd name="T3" fmla="*/ 392 h 1128"/>
                  <a:gd name="T4" fmla="*/ 56 w 1447"/>
                  <a:gd name="T5" fmla="*/ 384 h 1128"/>
                  <a:gd name="T6" fmla="*/ 24 w 1447"/>
                  <a:gd name="T7" fmla="*/ 400 h 1128"/>
                  <a:gd name="T8" fmla="*/ 40 w 1447"/>
                  <a:gd name="T9" fmla="*/ 376 h 1128"/>
                  <a:gd name="T10" fmla="*/ 64 w 1447"/>
                  <a:gd name="T11" fmla="*/ 352 h 1128"/>
                  <a:gd name="T12" fmla="*/ 96 w 1447"/>
                  <a:gd name="T13" fmla="*/ 304 h 1128"/>
                  <a:gd name="T14" fmla="*/ 104 w 1447"/>
                  <a:gd name="T15" fmla="*/ 280 h 1128"/>
                  <a:gd name="T16" fmla="*/ 152 w 1447"/>
                  <a:gd name="T17" fmla="*/ 208 h 1128"/>
                  <a:gd name="T18" fmla="*/ 168 w 1447"/>
                  <a:gd name="T19" fmla="*/ 184 h 1128"/>
                  <a:gd name="T20" fmla="*/ 200 w 1447"/>
                  <a:gd name="T21" fmla="*/ 176 h 1128"/>
                  <a:gd name="T22" fmla="*/ 288 w 1447"/>
                  <a:gd name="T23" fmla="*/ 112 h 1128"/>
                  <a:gd name="T24" fmla="*/ 328 w 1447"/>
                  <a:gd name="T25" fmla="*/ 80 h 1128"/>
                  <a:gd name="T26" fmla="*/ 352 w 1447"/>
                  <a:gd name="T27" fmla="*/ 56 h 1128"/>
                  <a:gd name="T28" fmla="*/ 424 w 1447"/>
                  <a:gd name="T29" fmla="*/ 40 h 1128"/>
                  <a:gd name="T30" fmla="*/ 504 w 1447"/>
                  <a:gd name="T31" fmla="*/ 0 h 1128"/>
                  <a:gd name="T32" fmla="*/ 808 w 1447"/>
                  <a:gd name="T33" fmla="*/ 40 h 1128"/>
                  <a:gd name="T34" fmla="*/ 1056 w 1447"/>
                  <a:gd name="T35" fmla="*/ 176 h 1128"/>
                  <a:gd name="T36" fmla="*/ 1080 w 1447"/>
                  <a:gd name="T37" fmla="*/ 200 h 1128"/>
                  <a:gd name="T38" fmla="*/ 1104 w 1447"/>
                  <a:gd name="T39" fmla="*/ 216 h 1128"/>
                  <a:gd name="T40" fmla="*/ 1224 w 1447"/>
                  <a:gd name="T41" fmla="*/ 304 h 1128"/>
                  <a:gd name="T42" fmla="*/ 1296 w 1447"/>
                  <a:gd name="T43" fmla="*/ 368 h 1128"/>
                  <a:gd name="T44" fmla="*/ 1344 w 1447"/>
                  <a:gd name="T45" fmla="*/ 440 h 1128"/>
                  <a:gd name="T46" fmla="*/ 1360 w 1447"/>
                  <a:gd name="T47" fmla="*/ 488 h 1128"/>
                  <a:gd name="T48" fmla="*/ 1392 w 1447"/>
                  <a:gd name="T49" fmla="*/ 536 h 1128"/>
                  <a:gd name="T50" fmla="*/ 1416 w 1447"/>
                  <a:gd name="T51" fmla="*/ 608 h 1128"/>
                  <a:gd name="T52" fmla="*/ 1432 w 1447"/>
                  <a:gd name="T53" fmla="*/ 656 h 1128"/>
                  <a:gd name="T54" fmla="*/ 1432 w 1447"/>
                  <a:gd name="T55" fmla="*/ 856 h 1128"/>
                  <a:gd name="T56" fmla="*/ 1416 w 1447"/>
                  <a:gd name="T57" fmla="*/ 904 h 1128"/>
                  <a:gd name="T58" fmla="*/ 1368 w 1447"/>
                  <a:gd name="T59" fmla="*/ 920 h 1128"/>
                  <a:gd name="T60" fmla="*/ 1352 w 1447"/>
                  <a:gd name="T61" fmla="*/ 944 h 1128"/>
                  <a:gd name="T62" fmla="*/ 1304 w 1447"/>
                  <a:gd name="T63" fmla="*/ 976 h 1128"/>
                  <a:gd name="T64" fmla="*/ 1216 w 1447"/>
                  <a:gd name="T65" fmla="*/ 1040 h 1128"/>
                  <a:gd name="T66" fmla="*/ 1168 w 1447"/>
                  <a:gd name="T67" fmla="*/ 1072 h 1128"/>
                  <a:gd name="T68" fmla="*/ 1112 w 1447"/>
                  <a:gd name="T69" fmla="*/ 1128 h 1128"/>
                  <a:gd name="T70" fmla="*/ 440 w 1447"/>
                  <a:gd name="T71" fmla="*/ 1096 h 1128"/>
                  <a:gd name="T72" fmla="*/ 360 w 1447"/>
                  <a:gd name="T73" fmla="*/ 1072 h 1128"/>
                  <a:gd name="T74" fmla="*/ 304 w 1447"/>
                  <a:gd name="T75" fmla="*/ 976 h 1128"/>
                  <a:gd name="T76" fmla="*/ 240 w 1447"/>
                  <a:gd name="T77" fmla="*/ 880 h 1128"/>
                  <a:gd name="T78" fmla="*/ 200 w 1447"/>
                  <a:gd name="T79" fmla="*/ 800 h 1128"/>
                  <a:gd name="T80" fmla="*/ 120 w 1447"/>
                  <a:gd name="T81" fmla="*/ 704 h 1128"/>
                  <a:gd name="T82" fmla="*/ 56 w 1447"/>
                  <a:gd name="T83" fmla="*/ 624 h 1128"/>
                  <a:gd name="T84" fmla="*/ 16 w 1447"/>
                  <a:gd name="T85" fmla="*/ 544 h 1128"/>
                  <a:gd name="T86" fmla="*/ 8 w 1447"/>
                  <a:gd name="T87" fmla="*/ 512 h 1128"/>
                  <a:gd name="T88" fmla="*/ 0 w 1447"/>
                  <a:gd name="T89" fmla="*/ 488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latin typeface="微软雅黑" panose="020B0503020204020204" pitchFamily="34" charset="-122"/>
                  <a:ea typeface="微软雅黑" panose="020B0503020204020204" pitchFamily="34" charset="-122"/>
                </a:endParaRPr>
              </a:p>
            </p:txBody>
          </p:sp>
        </p:grpSp>
        <p:pic>
          <p:nvPicPr>
            <p:cNvPr id="180" name="Picture 129"/>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09183" y="3274772"/>
              <a:ext cx="315106" cy="14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81" name="Picture 13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19771" y="3275659"/>
              <a:ext cx="315106" cy="14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83" name="Text Box 132"/>
            <p:cNvSpPr txBox="1">
              <a:spLocks noChangeArrowheads="1"/>
            </p:cNvSpPr>
            <p:nvPr/>
          </p:nvSpPr>
          <p:spPr bwMode="auto">
            <a:xfrm>
              <a:off x="2587349" y="3194519"/>
              <a:ext cx="654230" cy="462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anose="020B0503020204020204" pitchFamily="34" charset="-122"/>
                  <a:ea typeface="微软雅黑" panose="020B0503020204020204" pitchFamily="34" charset="-122"/>
                </a:rPr>
                <a:t>部门 </a:t>
              </a:r>
              <a:r>
                <a:rPr kumimoji="1" lang="en-US" altLang="zh-CN" sz="1200" b="1" dirty="0">
                  <a:solidFill>
                    <a:schemeClr val="bg1"/>
                  </a:solidFill>
                  <a:latin typeface="微软雅黑" panose="020B0503020204020204" pitchFamily="34" charset="-122"/>
                  <a:ea typeface="微软雅黑" panose="020B0503020204020204" pitchFamily="34" charset="-122"/>
                </a:rPr>
                <a:t>A</a:t>
              </a:r>
            </a:p>
            <a:p>
              <a:r>
                <a:rPr kumimoji="1" lang="zh-CN" altLang="en-US" sz="1200" b="1" dirty="0">
                  <a:solidFill>
                    <a:schemeClr val="bg1"/>
                  </a:solidFill>
                  <a:latin typeface="微软雅黑" panose="020B0503020204020204" pitchFamily="34" charset="-122"/>
                  <a:ea typeface="微软雅黑" panose="020B0503020204020204" pitchFamily="34" charset="-122"/>
                </a:rPr>
                <a:t>网络</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85" name="Text Box 134"/>
            <p:cNvSpPr txBox="1">
              <a:spLocks noChangeArrowheads="1"/>
            </p:cNvSpPr>
            <p:nvPr/>
          </p:nvSpPr>
          <p:spPr bwMode="auto">
            <a:xfrm>
              <a:off x="5767231" y="3153727"/>
              <a:ext cx="644623" cy="462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chemeClr val="bg1"/>
                  </a:solidFill>
                  <a:latin typeface="微软雅黑" panose="020B0503020204020204" pitchFamily="34" charset="-122"/>
                  <a:ea typeface="微软雅黑" panose="020B0503020204020204" pitchFamily="34" charset="-122"/>
                </a:rPr>
                <a:t>部门 </a:t>
              </a:r>
              <a:r>
                <a:rPr kumimoji="1" lang="en-US" altLang="zh-CN" sz="1200" b="1" dirty="0">
                  <a:solidFill>
                    <a:schemeClr val="bg1"/>
                  </a:solidFill>
                  <a:latin typeface="微软雅黑" panose="020B0503020204020204" pitchFamily="34" charset="-122"/>
                  <a:ea typeface="微软雅黑" panose="020B0503020204020204" pitchFamily="34" charset="-122"/>
                </a:rPr>
                <a:t>B</a:t>
              </a:r>
            </a:p>
            <a:p>
              <a:r>
                <a:rPr kumimoji="1" lang="zh-CN" altLang="en-US" sz="1200" b="1" dirty="0">
                  <a:solidFill>
                    <a:schemeClr val="bg1"/>
                  </a:solidFill>
                  <a:latin typeface="微软雅黑" panose="020B0503020204020204" pitchFamily="34" charset="-122"/>
                  <a:ea typeface="微软雅黑" panose="020B0503020204020204" pitchFamily="34" charset="-122"/>
                </a:rPr>
                <a:t>网络</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86" name="Text Box 135"/>
            <p:cNvSpPr txBox="1">
              <a:spLocks noChangeArrowheads="1"/>
            </p:cNvSpPr>
            <p:nvPr/>
          </p:nvSpPr>
          <p:spPr bwMode="auto">
            <a:xfrm>
              <a:off x="2046852" y="3146187"/>
              <a:ext cx="292050" cy="276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X</a:t>
              </a:r>
            </a:p>
          </p:txBody>
        </p:sp>
        <p:sp>
          <p:nvSpPr>
            <p:cNvPr id="187" name="Text Box 136"/>
            <p:cNvSpPr txBox="1">
              <a:spLocks noChangeArrowheads="1"/>
            </p:cNvSpPr>
            <p:nvPr/>
          </p:nvSpPr>
          <p:spPr bwMode="auto">
            <a:xfrm>
              <a:off x="6973735" y="3154826"/>
              <a:ext cx="284364" cy="276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Y</a:t>
              </a:r>
            </a:p>
          </p:txBody>
        </p:sp>
        <p:sp>
          <p:nvSpPr>
            <p:cNvPr id="188" name="Text Box 137"/>
            <p:cNvSpPr txBox="1">
              <a:spLocks noChangeArrowheads="1"/>
            </p:cNvSpPr>
            <p:nvPr/>
          </p:nvSpPr>
          <p:spPr bwMode="auto">
            <a:xfrm>
              <a:off x="3223614" y="3107168"/>
              <a:ext cx="354494" cy="258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1200" b="1">
                  <a:latin typeface="微软雅黑" panose="020B0503020204020204" pitchFamily="34" charset="-122"/>
                  <a:ea typeface="微软雅黑" panose="020B0503020204020204" pitchFamily="34" charset="-122"/>
                </a:rPr>
                <a:t>R</a:t>
              </a:r>
              <a:r>
                <a:rPr kumimoji="1" lang="en-US" altLang="zh-CN" sz="1200" b="1" baseline="-25000">
                  <a:latin typeface="微软雅黑" panose="020B0503020204020204" pitchFamily="34" charset="-122"/>
                  <a:ea typeface="微软雅黑" panose="020B0503020204020204" pitchFamily="34" charset="-122"/>
                </a:rPr>
                <a:t>1</a:t>
              </a:r>
              <a:endParaRPr kumimoji="1" lang="en-US" altLang="zh-CN" sz="1200" b="1">
                <a:latin typeface="微软雅黑" panose="020B0503020204020204" pitchFamily="34" charset="-122"/>
                <a:ea typeface="微软雅黑" panose="020B0503020204020204" pitchFamily="34" charset="-122"/>
              </a:endParaRPr>
            </a:p>
          </p:txBody>
        </p:sp>
        <p:sp>
          <p:nvSpPr>
            <p:cNvPr id="189" name="Text Box 138"/>
            <p:cNvSpPr txBox="1">
              <a:spLocks noChangeArrowheads="1"/>
            </p:cNvSpPr>
            <p:nvPr/>
          </p:nvSpPr>
          <p:spPr bwMode="auto">
            <a:xfrm>
              <a:off x="5425514" y="3064603"/>
              <a:ext cx="354494" cy="258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1200" b="1">
                  <a:latin typeface="微软雅黑" panose="020B0503020204020204" pitchFamily="34" charset="-122"/>
                  <a:ea typeface="微软雅黑" panose="020B0503020204020204" pitchFamily="34" charset="-122"/>
                </a:rPr>
                <a:t>R</a:t>
              </a:r>
              <a:r>
                <a:rPr kumimoji="1" lang="en-US" altLang="zh-CN" sz="1200" b="1" baseline="-25000">
                  <a:latin typeface="微软雅黑" panose="020B0503020204020204" pitchFamily="34" charset="-122"/>
                  <a:ea typeface="微软雅黑" panose="020B0503020204020204" pitchFamily="34" charset="-122"/>
                </a:rPr>
                <a:t>2</a:t>
              </a:r>
              <a:endParaRPr kumimoji="1" lang="en-US" altLang="zh-CN" sz="1200" b="1">
                <a:latin typeface="微软雅黑" panose="020B0503020204020204" pitchFamily="34" charset="-122"/>
                <a:ea typeface="微软雅黑" panose="020B0503020204020204" pitchFamily="34" charset="-122"/>
              </a:endParaRPr>
            </a:p>
          </p:txBody>
        </p:sp>
        <p:sp>
          <p:nvSpPr>
            <p:cNvPr id="190" name="Text Box 139"/>
            <p:cNvSpPr txBox="1">
              <a:spLocks noChangeArrowheads="1"/>
            </p:cNvSpPr>
            <p:nvPr/>
          </p:nvSpPr>
          <p:spPr bwMode="auto">
            <a:xfrm>
              <a:off x="3071825" y="2890792"/>
              <a:ext cx="881913" cy="276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en-US" altLang="zh-CN" sz="1200" b="1">
                  <a:latin typeface="微软雅黑" panose="020B0503020204020204" pitchFamily="34" charset="-122"/>
                  <a:ea typeface="微软雅黑" panose="020B0503020204020204" pitchFamily="34" charset="-122"/>
                </a:rPr>
                <a:t>125.1.2.3</a:t>
              </a:r>
            </a:p>
          </p:txBody>
        </p:sp>
        <p:sp>
          <p:nvSpPr>
            <p:cNvPr id="191" name="Line 140"/>
            <p:cNvSpPr>
              <a:spLocks noChangeShapeType="1"/>
            </p:cNvSpPr>
            <p:nvPr/>
          </p:nvSpPr>
          <p:spPr bwMode="auto">
            <a:xfrm>
              <a:off x="3549288" y="3089433"/>
              <a:ext cx="46113" cy="255396"/>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92" name="Text Box 141"/>
            <p:cNvSpPr txBox="1">
              <a:spLocks noChangeArrowheads="1"/>
            </p:cNvSpPr>
            <p:nvPr/>
          </p:nvSpPr>
          <p:spPr bwMode="auto">
            <a:xfrm>
              <a:off x="4778010" y="2894339"/>
              <a:ext cx="881913" cy="258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kumimoji="1" lang="en-US" altLang="zh-CN" sz="1200" b="1">
                  <a:latin typeface="微软雅黑" panose="020B0503020204020204" pitchFamily="34" charset="-122"/>
                  <a:ea typeface="微软雅黑" panose="020B0503020204020204" pitchFamily="34" charset="-122"/>
                </a:rPr>
                <a:t>194.4.5.6</a:t>
              </a:r>
            </a:p>
          </p:txBody>
        </p:sp>
        <p:sp>
          <p:nvSpPr>
            <p:cNvPr id="193" name="Line 142"/>
            <p:cNvSpPr>
              <a:spLocks noChangeShapeType="1"/>
            </p:cNvSpPr>
            <p:nvPr/>
          </p:nvSpPr>
          <p:spPr bwMode="auto">
            <a:xfrm>
              <a:off x="5255472" y="3089433"/>
              <a:ext cx="46113" cy="255396"/>
            </a:xfrm>
            <a:prstGeom prst="line">
              <a:avLst/>
            </a:prstGeom>
            <a:noFill/>
            <a:ln w="28575">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94" name="Text Box 143"/>
            <p:cNvSpPr txBox="1">
              <a:spLocks noChangeArrowheads="1"/>
            </p:cNvSpPr>
            <p:nvPr/>
          </p:nvSpPr>
          <p:spPr bwMode="auto">
            <a:xfrm>
              <a:off x="1779259" y="3601323"/>
              <a:ext cx="787765" cy="276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en-US" altLang="zh-CN" sz="1200" b="1" dirty="0">
                  <a:latin typeface="微软雅黑" panose="020B0503020204020204" pitchFamily="34" charset="-122"/>
                  <a:ea typeface="微软雅黑" panose="020B0503020204020204" pitchFamily="34" charset="-122"/>
                </a:rPr>
                <a:t>10.1.0.1</a:t>
              </a:r>
            </a:p>
          </p:txBody>
        </p:sp>
        <p:sp>
          <p:nvSpPr>
            <p:cNvPr id="195" name="Text Box 144"/>
            <p:cNvSpPr txBox="1">
              <a:spLocks noChangeArrowheads="1"/>
            </p:cNvSpPr>
            <p:nvPr/>
          </p:nvSpPr>
          <p:spPr bwMode="auto">
            <a:xfrm>
              <a:off x="6419828" y="3502669"/>
              <a:ext cx="787765" cy="276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en-US" altLang="zh-CN" sz="1200" b="1" dirty="0">
                  <a:latin typeface="微软雅黑" panose="020B0503020204020204" pitchFamily="34" charset="-122"/>
                  <a:ea typeface="微软雅黑" panose="020B0503020204020204" pitchFamily="34" charset="-122"/>
                </a:rPr>
                <a:t>10.2.0.3</a:t>
              </a:r>
            </a:p>
          </p:txBody>
        </p:sp>
        <p:sp>
          <p:nvSpPr>
            <p:cNvPr id="200" name="Text Box 149"/>
            <p:cNvSpPr txBox="1">
              <a:spLocks noChangeArrowheads="1"/>
            </p:cNvSpPr>
            <p:nvPr/>
          </p:nvSpPr>
          <p:spPr bwMode="auto">
            <a:xfrm>
              <a:off x="3851905" y="3742110"/>
              <a:ext cx="1342083" cy="276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kumimoji="1" lang="zh-CN" altLang="en-US" sz="1200" b="1" dirty="0">
                  <a:solidFill>
                    <a:srgbClr val="0000FF"/>
                  </a:solidFill>
                  <a:latin typeface="微软雅黑" panose="020B0503020204020204" pitchFamily="34" charset="-122"/>
                  <a:ea typeface="微软雅黑" panose="020B0503020204020204" pitchFamily="34" charset="-122"/>
                </a:rPr>
                <a:t>虚拟专用网 </a:t>
              </a:r>
              <a:r>
                <a:rPr kumimoji="1" lang="en-US" altLang="zh-CN" sz="1200" b="1" dirty="0">
                  <a:solidFill>
                    <a:srgbClr val="0000FF"/>
                  </a:solidFill>
                  <a:latin typeface="微软雅黑" panose="020B0503020204020204" pitchFamily="34" charset="-122"/>
                  <a:ea typeface="微软雅黑" panose="020B0503020204020204" pitchFamily="34" charset="-122"/>
                </a:rPr>
                <a:t>VPN</a:t>
              </a:r>
            </a:p>
          </p:txBody>
        </p:sp>
        <p:pic>
          <p:nvPicPr>
            <p:cNvPr id="235"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1833" y="2945043"/>
              <a:ext cx="278382" cy="278382"/>
            </a:xfrm>
            <a:prstGeom prst="rect">
              <a:avLst/>
            </a:prstGeom>
            <a:noFill/>
            <a:extLst>
              <a:ext uri="{909E8E84-426E-40DD-AFC4-6F175D3DCCD1}">
                <a14:hiddenFill xmlns:a14="http://schemas.microsoft.com/office/drawing/2010/main">
                  <a:solidFill>
                    <a:srgbClr val="FFFFFF"/>
                  </a:solidFill>
                </a14:hiddenFill>
              </a:ext>
            </a:extLst>
          </p:spPr>
        </p:pic>
        <p:pic>
          <p:nvPicPr>
            <p:cNvPr id="236"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5808" y="3363838"/>
              <a:ext cx="278382" cy="278382"/>
            </a:xfrm>
            <a:prstGeom prst="rect">
              <a:avLst/>
            </a:prstGeom>
            <a:noFill/>
            <a:extLst>
              <a:ext uri="{909E8E84-426E-40DD-AFC4-6F175D3DCCD1}">
                <a14:hiddenFill xmlns:a14="http://schemas.microsoft.com/office/drawing/2010/main">
                  <a:solidFill>
                    <a:srgbClr val="FFFFFF"/>
                  </a:solidFill>
                </a14:hiddenFill>
              </a:ext>
            </a:extLst>
          </p:spPr>
        </p:pic>
        <p:pic>
          <p:nvPicPr>
            <p:cNvPr id="237"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7682" y="2945043"/>
              <a:ext cx="278382" cy="278382"/>
            </a:xfrm>
            <a:prstGeom prst="rect">
              <a:avLst/>
            </a:prstGeom>
            <a:noFill/>
            <a:extLst>
              <a:ext uri="{909E8E84-426E-40DD-AFC4-6F175D3DCCD1}">
                <a14:hiddenFill xmlns:a14="http://schemas.microsoft.com/office/drawing/2010/main">
                  <a:solidFill>
                    <a:srgbClr val="FFFFFF"/>
                  </a:solidFill>
                </a14:hiddenFill>
              </a:ext>
            </a:extLst>
          </p:spPr>
        </p:pic>
        <p:pic>
          <p:nvPicPr>
            <p:cNvPr id="238"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9415" y="3268743"/>
              <a:ext cx="278382" cy="278382"/>
            </a:xfrm>
            <a:prstGeom prst="rect">
              <a:avLst/>
            </a:prstGeom>
            <a:noFill/>
            <a:extLst>
              <a:ext uri="{909E8E84-426E-40DD-AFC4-6F175D3DCCD1}">
                <a14:hiddenFill xmlns:a14="http://schemas.microsoft.com/office/drawing/2010/main">
                  <a:solidFill>
                    <a:srgbClr val="FFFFFF"/>
                  </a:solidFill>
                </a14:hiddenFill>
              </a:ext>
            </a:extLst>
          </p:spPr>
        </p:pic>
        <p:pic>
          <p:nvPicPr>
            <p:cNvPr id="239"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7856" y="3700791"/>
              <a:ext cx="278382" cy="278382"/>
            </a:xfrm>
            <a:prstGeom prst="rect">
              <a:avLst/>
            </a:prstGeom>
            <a:noFill/>
            <a:extLst>
              <a:ext uri="{909E8E84-426E-40DD-AFC4-6F175D3DCCD1}">
                <a14:hiddenFill xmlns:a14="http://schemas.microsoft.com/office/drawing/2010/main">
                  <a:solidFill>
                    <a:srgbClr val="FFFFFF"/>
                  </a:solidFill>
                </a14:hiddenFill>
              </a:ext>
            </a:extLst>
          </p:spPr>
        </p:pic>
        <p:pic>
          <p:nvPicPr>
            <p:cNvPr id="240" name="Picture 246"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28296" y="3700791"/>
              <a:ext cx="278382" cy="278382"/>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500"/>
                                  </p:stCondLst>
                                  <p:childTnLst>
                                    <p:anim calcmode="discrete" valueType="str">
                                      <p:cBhvr>
                                        <p:cTn id="6" dur="1000" fill="hold"/>
                                        <p:tgtEl>
                                          <p:spTgt spid="91"/>
                                        </p:tgtEl>
                                        <p:attrNameLst>
                                          <p:attrName>style.visibility</p:attrName>
                                        </p:attrNameLst>
                                      </p:cBhvr>
                                      <p:tavLst>
                                        <p:tav tm="0">
                                          <p:val>
                                            <p:strVal val="hidden"/>
                                          </p:val>
                                        </p:tav>
                                        <p:tav tm="50000">
                                          <p:val>
                                            <p:strVal val="visible"/>
                                          </p:val>
                                        </p:tav>
                                      </p:tavLst>
                                    </p:anim>
                                  </p:childTnLst>
                                </p:cTn>
                              </p:par>
                            </p:childTnLst>
                          </p:cTn>
                        </p:par>
                        <p:par>
                          <p:cTn id="7" fill="hold">
                            <p:stCondLst>
                              <p:cond delay="1500"/>
                            </p:stCondLst>
                            <p:childTnLst>
                              <p:par>
                                <p:cTn id="8" presetID="35" presetClass="emph" presetSubtype="0" repeatCount="3000" fill="hold" nodeType="afterEffect">
                                  <p:stCondLst>
                                    <p:cond delay="250"/>
                                  </p:stCondLst>
                                  <p:childTnLst>
                                    <p:anim calcmode="discrete" valueType="str">
                                      <p:cBhvr>
                                        <p:cTn id="9" dur="1000" fill="hold"/>
                                        <p:tgtEl>
                                          <p:spTgt spid="81"/>
                                        </p:tgtEl>
                                        <p:attrNameLst>
                                          <p:attrName>style.visibility</p:attrName>
                                        </p:attrNameLst>
                                      </p:cBhvr>
                                      <p:tavLst>
                                        <p:tav tm="0">
                                          <p:val>
                                            <p:strVal val="hidden"/>
                                          </p:val>
                                        </p:tav>
                                        <p:tav tm="50000">
                                          <p:val>
                                            <p:strVal val="visible"/>
                                          </p:val>
                                        </p:tav>
                                      </p:tavLst>
                                    </p:anim>
                                  </p:childTnLst>
                                </p:cTn>
                              </p:par>
                            </p:childTnLst>
                          </p:cTn>
                        </p:par>
                        <p:par>
                          <p:cTn id="10" fill="hold">
                            <p:stCondLst>
                              <p:cond delay="2750"/>
                            </p:stCondLst>
                            <p:childTnLst>
                              <p:par>
                                <p:cTn id="11" presetID="35" presetClass="emph" presetSubtype="0" repeatCount="3000" fill="hold" nodeType="afterEffect">
                                  <p:stCondLst>
                                    <p:cond delay="250"/>
                                  </p:stCondLst>
                                  <p:childTnLst>
                                    <p:anim calcmode="discrete" valueType="str">
                                      <p:cBhvr>
                                        <p:cTn id="12" dur="1000" fill="hold"/>
                                        <p:tgtEl>
                                          <p:spTgt spid="14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4" y="902888"/>
            <a:ext cx="8053712"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852912"/>
            <a:ext cx="3262432"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从路由算法的自适应性考虑</a:t>
            </a:r>
          </a:p>
        </p:txBody>
      </p:sp>
      <p:sp>
        <p:nvSpPr>
          <p:cNvPr id="4" name="矩形 3"/>
          <p:cNvSpPr/>
          <p:nvPr/>
        </p:nvSpPr>
        <p:spPr>
          <a:xfrm>
            <a:off x="545144" y="1262824"/>
            <a:ext cx="8053712" cy="3054682"/>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静态</a:t>
            </a:r>
            <a:r>
              <a:rPr lang="zh-CN" altLang="en-US" sz="2000" b="1" dirty="0">
                <a:latin typeface="微软雅黑" panose="020B0503020204020204" pitchFamily="34" charset="-122"/>
                <a:ea typeface="微软雅黑" panose="020B0503020204020204" pitchFamily="34" charset="-122"/>
              </a:rPr>
              <a:t>路由选择策略</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即</a:t>
            </a:r>
            <a:r>
              <a:rPr lang="zh-CN" altLang="en-US" sz="2000" b="1" dirty="0">
                <a:solidFill>
                  <a:srgbClr val="0000FF"/>
                </a:solidFill>
                <a:latin typeface="微软雅黑" panose="020B0503020204020204" pitchFamily="34" charset="-122"/>
                <a:ea typeface="微软雅黑" panose="020B0503020204020204" pitchFamily="34" charset="-122"/>
              </a:rPr>
              <a:t>非</a:t>
            </a:r>
            <a:r>
              <a:rPr lang="zh-CN" altLang="en-US" sz="2000" b="1">
                <a:solidFill>
                  <a:srgbClr val="0000FF"/>
                </a:solidFill>
                <a:latin typeface="微软雅黑" panose="020B0503020204020204" pitchFamily="34" charset="-122"/>
                <a:ea typeface="微软雅黑" panose="020B0503020204020204" pitchFamily="34" charset="-122"/>
              </a:rPr>
              <a:t>自适应路由选择</a:t>
            </a:r>
            <a:r>
              <a:rPr lang="zh-CN" altLang="en-US" sz="2000" b="1">
                <a:latin typeface="微软雅黑" panose="020B0503020204020204" pitchFamily="34" charset="-122"/>
                <a:ea typeface="微软雅黑" panose="020B0503020204020204" pitchFamily="34" charset="-122"/>
              </a:rPr>
              <a:t>，在路由器中设置的</a:t>
            </a:r>
            <a:r>
              <a:rPr lang="zh-CN" altLang="en-US" sz="2000" b="1">
                <a:solidFill>
                  <a:srgbClr val="FF0000"/>
                </a:solidFill>
                <a:latin typeface="微软雅黑" panose="020B0503020204020204" pitchFamily="34" charset="-122"/>
                <a:ea typeface="微软雅黑" panose="020B0503020204020204" pitchFamily="34" charset="-122"/>
              </a:rPr>
              <a:t>固定的路由表</a:t>
            </a:r>
            <a:r>
              <a:rPr lang="zh-CN" altLang="en-US" sz="2000" b="1">
                <a:latin typeface="微软雅黑" panose="020B0503020204020204" pitchFamily="34" charset="-122"/>
                <a:ea typeface="微软雅黑" panose="020B0503020204020204" pitchFamily="34" charset="-122"/>
              </a:rPr>
              <a:t>，其</a:t>
            </a:r>
            <a:r>
              <a:rPr lang="zh-CN" altLang="en-US" sz="2000" b="1" dirty="0">
                <a:latin typeface="微软雅黑" panose="020B0503020204020204" pitchFamily="34" charset="-122"/>
                <a:ea typeface="微软雅黑" panose="020B0503020204020204" pitchFamily="34" charset="-122"/>
              </a:rPr>
              <a:t>特点是简单和开销较小，但不能及时适应网络状态的变化。 </a:t>
            </a: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动态</a:t>
            </a:r>
            <a:r>
              <a:rPr lang="zh-CN" altLang="en-US" sz="2000" b="1" dirty="0">
                <a:latin typeface="微软雅黑" panose="020B0503020204020204" pitchFamily="34" charset="-122"/>
                <a:ea typeface="微软雅黑" panose="020B0503020204020204" pitchFamily="34" charset="-122"/>
              </a:rPr>
              <a:t>路由选择策略</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即</a:t>
            </a:r>
            <a:r>
              <a:rPr lang="zh-CN" altLang="en-US" sz="2000" b="1">
                <a:solidFill>
                  <a:srgbClr val="0000FF"/>
                </a:solidFill>
                <a:latin typeface="微软雅黑" panose="020B0503020204020204" pitchFamily="34" charset="-122"/>
                <a:ea typeface="微软雅黑" panose="020B0503020204020204" pitchFamily="34" charset="-122"/>
              </a:rPr>
              <a:t>自适应路由选择</a:t>
            </a:r>
            <a:r>
              <a:rPr lang="zh-CN" altLang="en-US" sz="2000" b="1">
                <a:latin typeface="微软雅黑" panose="020B0503020204020204" pitchFamily="34" charset="-122"/>
                <a:ea typeface="微软雅黑" panose="020B0503020204020204" pitchFamily="34" charset="-122"/>
              </a:rPr>
              <a:t>，网络中的</a:t>
            </a:r>
            <a:r>
              <a:rPr lang="zh-CN" altLang="en-US" sz="2000" b="1">
                <a:solidFill>
                  <a:srgbClr val="FF0000"/>
                </a:solidFill>
                <a:latin typeface="微软雅黑" panose="020B0503020204020204" pitchFamily="34" charset="-122"/>
                <a:ea typeface="微软雅黑" panose="020B0503020204020204" pitchFamily="34" charset="-122"/>
              </a:rPr>
              <a:t>路由器之间相互通信，传递路由信息</a:t>
            </a:r>
            <a:r>
              <a:rPr lang="zh-CN" altLang="en-US" sz="2000" b="1">
                <a:latin typeface="微软雅黑" panose="020B0503020204020204" pitchFamily="34" charset="-122"/>
                <a:ea typeface="微软雅黑" panose="020B0503020204020204" pitchFamily="34" charset="-122"/>
              </a:rPr>
              <a:t>，利用收到的路由信息</a:t>
            </a:r>
            <a:r>
              <a:rPr lang="zh-CN" altLang="en-US" sz="2000" b="1">
                <a:solidFill>
                  <a:srgbClr val="FF0000"/>
                </a:solidFill>
                <a:latin typeface="微软雅黑" panose="020B0503020204020204" pitchFamily="34" charset="-122"/>
                <a:ea typeface="微软雅黑" panose="020B0503020204020204" pitchFamily="34" charset="-122"/>
              </a:rPr>
              <a:t>更新路由器表</a:t>
            </a:r>
            <a:r>
              <a:rPr lang="zh-CN" altLang="en-US" sz="2000" b="1">
                <a:latin typeface="微软雅黑" panose="020B0503020204020204" pitchFamily="34" charset="-122"/>
                <a:ea typeface="微软雅黑" panose="020B0503020204020204" pitchFamily="34" charset="-122"/>
              </a:rPr>
              <a:t>的过程，其</a:t>
            </a:r>
            <a:r>
              <a:rPr lang="zh-CN" altLang="en-US" sz="2000" b="1" dirty="0">
                <a:latin typeface="微软雅黑" panose="020B0503020204020204" pitchFamily="34" charset="-122"/>
                <a:ea typeface="微软雅黑" panose="020B0503020204020204" pitchFamily="34" charset="-122"/>
              </a:rPr>
              <a:t>特点是能较好地适应网络状态的变化，但实现起来较为复杂，开销也比较大。 </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545145" y="1520919"/>
            <a:ext cx="805371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0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远程接入 </a:t>
            </a:r>
            <a:r>
              <a:rPr lang="en-US" altLang="zh-CN" sz="2000" b="1" dirty="0">
                <a:solidFill>
                  <a:srgbClr val="0000FF"/>
                </a:solidFill>
                <a:latin typeface="微软雅黑" panose="020B0503020204020204" pitchFamily="34" charset="-122"/>
                <a:ea typeface="微软雅黑" panose="020B0503020204020204" pitchFamily="34" charset="-122"/>
              </a:rPr>
              <a:t>VPN </a:t>
            </a:r>
            <a:r>
              <a:rPr lang="en-US" altLang="zh-CN" sz="2000" b="1" dirty="0">
                <a:latin typeface="微软雅黑" panose="020B0503020204020204" pitchFamily="34" charset="-122"/>
                <a:ea typeface="微软雅黑" panose="020B0503020204020204" pitchFamily="34" charset="-122"/>
              </a:rPr>
              <a:t>(remote access VPN)</a:t>
            </a:r>
            <a:r>
              <a:rPr lang="zh-CN" altLang="en-US" sz="2000" b="1" dirty="0">
                <a:latin typeface="微软雅黑" panose="020B0503020204020204" pitchFamily="34" charset="-122"/>
                <a:ea typeface="微软雅黑" panose="020B0503020204020204" pitchFamily="34" charset="-122"/>
              </a:rPr>
              <a:t>可以满足外部流动员工访问公司网络的需求。</a:t>
            </a:r>
          </a:p>
          <a:p>
            <a:pPr marL="285750" indent="-285750">
              <a:lnSpc>
                <a:spcPts val="30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在外地工作的员工拨号接入互联网，而驻留在员工 </a:t>
            </a:r>
            <a:r>
              <a:rPr lang="en-US" altLang="zh-CN" sz="2000" b="1" dirty="0">
                <a:latin typeface="微软雅黑" panose="020B0503020204020204" pitchFamily="34" charset="-122"/>
                <a:ea typeface="微软雅黑" panose="020B0503020204020204" pitchFamily="34" charset="-122"/>
              </a:rPr>
              <a:t>PC </a:t>
            </a:r>
            <a:r>
              <a:rPr lang="zh-CN" altLang="en-US" sz="2000" b="1" dirty="0">
                <a:latin typeface="微软雅黑" panose="020B0503020204020204" pitchFamily="34" charset="-122"/>
                <a:ea typeface="微软雅黑" panose="020B0503020204020204" pitchFamily="34" charset="-122"/>
              </a:rPr>
              <a:t>机中的 </a:t>
            </a:r>
            <a:r>
              <a:rPr lang="en-US" altLang="zh-CN" sz="2000" b="1" dirty="0">
                <a:latin typeface="微软雅黑" panose="020B0503020204020204" pitchFamily="34" charset="-122"/>
                <a:ea typeface="微软雅黑" panose="020B0503020204020204" pitchFamily="34" charset="-122"/>
              </a:rPr>
              <a:t>VPN </a:t>
            </a:r>
            <a:r>
              <a:rPr lang="zh-CN" altLang="en-US" sz="2000" b="1" dirty="0">
                <a:latin typeface="微软雅黑" panose="020B0503020204020204" pitchFamily="34" charset="-122"/>
                <a:ea typeface="微软雅黑" panose="020B0503020204020204" pitchFamily="34" charset="-122"/>
              </a:rPr>
              <a:t>软件可在员工的 </a:t>
            </a:r>
            <a:r>
              <a:rPr lang="en-US" altLang="zh-CN" sz="2000" b="1" dirty="0">
                <a:latin typeface="微软雅黑" panose="020B0503020204020204" pitchFamily="34" charset="-122"/>
                <a:ea typeface="微软雅黑" panose="020B0503020204020204" pitchFamily="34" charset="-122"/>
              </a:rPr>
              <a:t>PC </a:t>
            </a:r>
            <a:r>
              <a:rPr lang="zh-CN" altLang="en-US" sz="2000" b="1" dirty="0">
                <a:latin typeface="微软雅黑" panose="020B0503020204020204" pitchFamily="34" charset="-122"/>
                <a:ea typeface="微软雅黑" panose="020B0503020204020204" pitchFamily="34" charset="-122"/>
              </a:rPr>
              <a:t>机和公司的主机之间建立 </a:t>
            </a:r>
            <a:r>
              <a:rPr lang="en-US" altLang="zh-CN" sz="2000" b="1" dirty="0">
                <a:latin typeface="微软雅黑" panose="020B0503020204020204" pitchFamily="34" charset="-122"/>
                <a:ea typeface="微软雅黑" panose="020B0503020204020204" pitchFamily="34" charset="-122"/>
              </a:rPr>
              <a:t>VPN </a:t>
            </a:r>
            <a:r>
              <a:rPr lang="zh-CN" altLang="en-US" sz="2000" b="1" dirty="0">
                <a:latin typeface="微软雅黑" panose="020B0503020204020204" pitchFamily="34" charset="-122"/>
                <a:ea typeface="微软雅黑" panose="020B0503020204020204" pitchFamily="34" charset="-122"/>
              </a:rPr>
              <a:t>隧道，因而外地员工与公司通信的内容是保密的，员工们感到好像就是使用公司内部的本地网络。 </a:t>
            </a:r>
          </a:p>
        </p:txBody>
      </p:sp>
      <p:sp>
        <p:nvSpPr>
          <p:cNvPr id="3" name="AutoShape 5"/>
          <p:cNvSpPr>
            <a:spLocks noChangeArrowheads="1"/>
          </p:cNvSpPr>
          <p:nvPr/>
        </p:nvSpPr>
        <p:spPr bwMode="auto">
          <a:xfrm>
            <a:off x="545145" y="1133894"/>
            <a:ext cx="8053710"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 name="Rectangle 6"/>
          <p:cNvSpPr>
            <a:spLocks noChangeArrowheads="1"/>
          </p:cNvSpPr>
          <p:nvPr/>
        </p:nvSpPr>
        <p:spPr bwMode="auto">
          <a:xfrm>
            <a:off x="1941968" y="1100683"/>
            <a:ext cx="52600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远程接入 </a:t>
            </a:r>
            <a:r>
              <a:rPr lang="en-US" altLang="zh-CN" sz="2000" b="1" dirty="0">
                <a:solidFill>
                  <a:schemeClr val="bg1"/>
                </a:solidFill>
                <a:latin typeface="微软雅黑" panose="020B0503020204020204" pitchFamily="34" charset="-122"/>
                <a:ea typeface="微软雅黑" panose="020B0503020204020204" pitchFamily="34" charset="-122"/>
              </a:rPr>
              <a:t>VPN</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5" y="1206594"/>
            <a:ext cx="8053710"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2671096" y="1165731"/>
            <a:ext cx="38018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4.8.2   </a:t>
            </a:r>
            <a:r>
              <a:rPr lang="zh-CN" altLang="en-US" sz="2400" b="1" dirty="0">
                <a:solidFill>
                  <a:schemeClr val="bg1"/>
                </a:solidFill>
                <a:latin typeface="微软雅黑" panose="020B0503020204020204" pitchFamily="34" charset="-122"/>
                <a:ea typeface="微软雅黑" panose="020B0503020204020204" pitchFamily="34" charset="-122"/>
              </a:rPr>
              <a:t>网络地址转换 </a:t>
            </a:r>
            <a:r>
              <a:rPr lang="en-US" altLang="zh-CN" sz="2400" b="1" dirty="0">
                <a:solidFill>
                  <a:schemeClr val="bg1"/>
                </a:solidFill>
                <a:latin typeface="微软雅黑" panose="020B0503020204020204" pitchFamily="34" charset="-122"/>
                <a:ea typeface="微软雅黑" panose="020B0503020204020204" pitchFamily="34" charset="-122"/>
              </a:rPr>
              <a:t>NAT</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 name="Rectangle 8"/>
          <p:cNvSpPr>
            <a:spLocks noChangeArrowheads="1"/>
          </p:cNvSpPr>
          <p:nvPr/>
        </p:nvSpPr>
        <p:spPr bwMode="auto">
          <a:xfrm>
            <a:off x="545145" y="1589445"/>
            <a:ext cx="8053710"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问题</a:t>
            </a:r>
            <a:r>
              <a:rPr lang="zh-CN" altLang="en-US" sz="2000" b="1" dirty="0">
                <a:latin typeface="微软雅黑" panose="020B0503020204020204" pitchFamily="34" charset="-122"/>
                <a:ea typeface="微软雅黑" panose="020B0503020204020204" pitchFamily="34" charset="-122"/>
              </a:rPr>
              <a:t>：在专用网上使用专用地址的主机如何与互联网上的主机通信（并不需要加密）？</a:t>
            </a: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解决</a:t>
            </a:r>
            <a:r>
              <a:rPr lang="zh-CN" altLang="en-US" sz="2000" b="1" dirty="0">
                <a:latin typeface="微软雅黑" panose="020B0503020204020204" pitchFamily="34" charset="-122"/>
                <a:ea typeface="微软雅黑" panose="020B0503020204020204" pitchFamily="34" charset="-122"/>
              </a:rPr>
              <a:t>：</a:t>
            </a:r>
          </a:p>
          <a:p>
            <a:pPr marL="624205"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再申请一些全球 </a:t>
            </a:r>
            <a:r>
              <a:rPr lang="en-US" altLang="zh-CN" sz="2000" b="1" dirty="0">
                <a:latin typeface="微软雅黑" panose="020B0503020204020204" pitchFamily="34" charset="-122"/>
                <a:ea typeface="微软雅黑" panose="020B0503020204020204" pitchFamily="34" charset="-122"/>
              </a:rPr>
              <a:t>IP </a:t>
            </a:r>
            <a:r>
              <a:rPr lang="zh-CN" altLang="en-US" sz="2000" b="1" dirty="0">
                <a:latin typeface="微软雅黑" panose="020B0503020204020204" pitchFamily="34" charset="-122"/>
                <a:ea typeface="微软雅黑" panose="020B0503020204020204" pitchFamily="34" charset="-122"/>
              </a:rPr>
              <a:t>地址。但这在很多情况下是不容易做到的。</a:t>
            </a:r>
          </a:p>
          <a:p>
            <a:pPr marL="624205"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采用网络地址转换 </a:t>
            </a:r>
            <a:r>
              <a:rPr lang="en-US" altLang="zh-CN" sz="2000" b="1" dirty="0">
                <a:latin typeface="微软雅黑" panose="020B0503020204020204" pitchFamily="34" charset="-122"/>
                <a:ea typeface="微软雅黑" panose="020B0503020204020204" pitchFamily="34" charset="-122"/>
              </a:rPr>
              <a:t>NAT</a:t>
            </a:r>
            <a:r>
              <a:rPr lang="zh-CN" altLang="en-US" sz="2000" b="1" dirty="0">
                <a:latin typeface="微软雅黑" panose="020B0503020204020204" pitchFamily="34" charset="-122"/>
                <a:ea typeface="微软雅黑" panose="020B0503020204020204" pitchFamily="34" charset="-122"/>
              </a:rPr>
              <a:t>。这是目前使用得最多的方法。</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545145" y="1160447"/>
            <a:ext cx="8053710"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需要在专用网连接到互联网的路由器上安装 </a:t>
            </a:r>
            <a:r>
              <a:rPr lang="en-US" altLang="zh-CN" sz="2000" b="1" dirty="0">
                <a:latin typeface="微软雅黑" panose="020B0503020204020204" pitchFamily="34" charset="-122"/>
                <a:ea typeface="微软雅黑" panose="020B0503020204020204" pitchFamily="34" charset="-122"/>
              </a:rPr>
              <a:t>NAT </a:t>
            </a:r>
            <a:r>
              <a:rPr lang="zh-CN" altLang="en-US" sz="2000" b="1" dirty="0">
                <a:latin typeface="微软雅黑" panose="020B0503020204020204" pitchFamily="34" charset="-122"/>
                <a:ea typeface="微软雅黑" panose="020B0503020204020204" pitchFamily="34" charset="-122"/>
              </a:rPr>
              <a:t>软件。装有 </a:t>
            </a:r>
            <a:r>
              <a:rPr lang="en-US" altLang="zh-CN" sz="2000" b="1" dirty="0">
                <a:latin typeface="微软雅黑" panose="020B0503020204020204" pitchFamily="34" charset="-122"/>
                <a:ea typeface="微软雅黑" panose="020B0503020204020204" pitchFamily="34" charset="-122"/>
              </a:rPr>
              <a:t>NAT </a:t>
            </a:r>
            <a:r>
              <a:rPr lang="zh-CN" altLang="en-US" sz="2000" b="1" dirty="0">
                <a:latin typeface="微软雅黑" panose="020B0503020204020204" pitchFamily="34" charset="-122"/>
                <a:ea typeface="微软雅黑" panose="020B0503020204020204" pitchFamily="34" charset="-122"/>
              </a:rPr>
              <a:t>软件的路由器叫做 </a:t>
            </a:r>
            <a:r>
              <a:rPr lang="en-US" altLang="zh-CN" sz="2000" b="1" dirty="0">
                <a:solidFill>
                  <a:srgbClr val="0000FF"/>
                </a:solidFill>
                <a:latin typeface="微软雅黑" panose="020B0503020204020204" pitchFamily="34" charset="-122"/>
                <a:ea typeface="微软雅黑" panose="020B0503020204020204" pitchFamily="34" charset="-122"/>
              </a:rPr>
              <a:t>NAT</a:t>
            </a:r>
            <a:r>
              <a:rPr lang="zh-CN" altLang="en-US" sz="2000" b="1" dirty="0">
                <a:solidFill>
                  <a:srgbClr val="0000FF"/>
                </a:solidFill>
                <a:latin typeface="微软雅黑" panose="020B0503020204020204" pitchFamily="34" charset="-122"/>
                <a:ea typeface="微软雅黑" panose="020B0503020204020204" pitchFamily="34" charset="-122"/>
              </a:rPr>
              <a:t>路由器，它至少有一个有效的外部全球</a:t>
            </a:r>
            <a:r>
              <a:rPr lang="en-US" altLang="zh-CN" sz="2000" b="1" dirty="0">
                <a:solidFill>
                  <a:srgbClr val="0000FF"/>
                </a:solidFill>
                <a:latin typeface="微软雅黑" panose="020B0503020204020204" pitchFamily="34" charset="-122"/>
                <a:ea typeface="微软雅黑" panose="020B0503020204020204" pitchFamily="34" charset="-122"/>
              </a:rPr>
              <a:t>IP</a:t>
            </a:r>
            <a:r>
              <a:rPr lang="zh-CN" altLang="en-US" sz="2000" b="1" dirty="0">
                <a:solidFill>
                  <a:srgbClr val="0000FF"/>
                </a:solidFill>
                <a:latin typeface="微软雅黑" panose="020B0503020204020204" pitchFamily="34" charset="-122"/>
                <a:ea typeface="微软雅黑" panose="020B0503020204020204" pitchFamily="34" charset="-122"/>
              </a:rPr>
              <a:t>地址。</a:t>
            </a: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所有使用本地地址的主机在和外界通信时，都要在 </a:t>
            </a:r>
            <a:r>
              <a:rPr lang="en-US" altLang="zh-CN" sz="2000" b="1" dirty="0">
                <a:latin typeface="微软雅黑" panose="020B0503020204020204" pitchFamily="34" charset="-122"/>
                <a:ea typeface="微软雅黑" panose="020B0503020204020204" pitchFamily="34" charset="-122"/>
              </a:rPr>
              <a:t>NAT </a:t>
            </a:r>
            <a:r>
              <a:rPr lang="zh-CN" altLang="en-US" sz="2000" b="1" dirty="0">
                <a:latin typeface="微软雅黑" panose="020B0503020204020204" pitchFamily="34" charset="-122"/>
                <a:ea typeface="微软雅黑" panose="020B0503020204020204" pitchFamily="34" charset="-122"/>
              </a:rPr>
              <a:t>路由器</a:t>
            </a:r>
            <a:r>
              <a:rPr lang="zh-CN" altLang="en-US" sz="2000" b="1" dirty="0">
                <a:solidFill>
                  <a:srgbClr val="0000FF"/>
                </a:solidFill>
                <a:latin typeface="微软雅黑" panose="020B0503020204020204" pitchFamily="34" charset="-122"/>
                <a:ea typeface="微软雅黑" panose="020B0503020204020204" pitchFamily="34" charset="-122"/>
              </a:rPr>
              <a:t>上将其本地地址转换成全球 </a:t>
            </a:r>
            <a:r>
              <a:rPr lang="en-US" altLang="zh-CN" sz="2000" b="1" dirty="0">
                <a:solidFill>
                  <a:srgbClr val="0000FF"/>
                </a:solidFill>
                <a:latin typeface="微软雅黑" panose="020B0503020204020204" pitchFamily="34" charset="-122"/>
                <a:ea typeface="微软雅黑" panose="020B0503020204020204" pitchFamily="34" charset="-122"/>
              </a:rPr>
              <a:t>IP </a:t>
            </a:r>
            <a:r>
              <a:rPr lang="zh-CN" altLang="en-US" sz="2000" b="1" dirty="0">
                <a:solidFill>
                  <a:srgbClr val="0000FF"/>
                </a:solidFill>
                <a:latin typeface="微软雅黑" panose="020B0503020204020204" pitchFamily="34" charset="-122"/>
                <a:ea typeface="微软雅黑" panose="020B0503020204020204" pitchFamily="34" charset="-122"/>
              </a:rPr>
              <a:t>地址</a:t>
            </a:r>
            <a:r>
              <a:rPr lang="zh-CN" altLang="en-US" sz="2000" b="1" dirty="0">
                <a:latin typeface="微软雅黑" panose="020B0503020204020204" pitchFamily="34" charset="-122"/>
                <a:ea typeface="微软雅黑" panose="020B0503020204020204" pitchFamily="34" charset="-122"/>
              </a:rPr>
              <a:t>，才能和互联网连接。 </a:t>
            </a:r>
          </a:p>
        </p:txBody>
      </p:sp>
      <p:sp>
        <p:nvSpPr>
          <p:cNvPr id="3" name="AutoShape 5"/>
          <p:cNvSpPr>
            <a:spLocks noChangeArrowheads="1"/>
          </p:cNvSpPr>
          <p:nvPr/>
        </p:nvSpPr>
        <p:spPr bwMode="auto">
          <a:xfrm>
            <a:off x="545145" y="773422"/>
            <a:ext cx="8053710"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 name="Rectangle 6"/>
          <p:cNvSpPr>
            <a:spLocks noChangeArrowheads="1"/>
          </p:cNvSpPr>
          <p:nvPr/>
        </p:nvSpPr>
        <p:spPr bwMode="auto">
          <a:xfrm>
            <a:off x="1941968" y="740211"/>
            <a:ext cx="52600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网络地址转换 </a:t>
            </a:r>
            <a:r>
              <a:rPr lang="en-US" altLang="zh-CN" sz="2000" b="1" dirty="0">
                <a:solidFill>
                  <a:schemeClr val="bg1"/>
                </a:solidFill>
                <a:latin typeface="微软雅黑" panose="020B0503020204020204" pitchFamily="34" charset="-122"/>
                <a:ea typeface="微软雅黑" panose="020B0503020204020204" pitchFamily="34" charset="-122"/>
              </a:rPr>
              <a:t>NAT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5145" y="1099038"/>
            <a:ext cx="8053710" cy="32445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 name="AutoShape 5"/>
          <p:cNvSpPr>
            <a:spLocks noChangeArrowheads="1"/>
          </p:cNvSpPr>
          <p:nvPr/>
        </p:nvSpPr>
        <p:spPr bwMode="auto">
          <a:xfrm>
            <a:off x="545145" y="641303"/>
            <a:ext cx="8053710"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 name="Rectangle 6"/>
          <p:cNvSpPr>
            <a:spLocks noChangeArrowheads="1"/>
          </p:cNvSpPr>
          <p:nvPr/>
        </p:nvSpPr>
        <p:spPr bwMode="auto">
          <a:xfrm>
            <a:off x="1941968" y="608092"/>
            <a:ext cx="52600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网络地址转换的过程</a:t>
            </a:r>
          </a:p>
        </p:txBody>
      </p:sp>
      <p:sp>
        <p:nvSpPr>
          <p:cNvPr id="5" name="Line 74"/>
          <p:cNvSpPr>
            <a:spLocks noChangeShapeType="1"/>
          </p:cNvSpPr>
          <p:nvPr/>
        </p:nvSpPr>
        <p:spPr bwMode="auto">
          <a:xfrm>
            <a:off x="6736340" y="2746259"/>
            <a:ext cx="413420" cy="111881"/>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6" name="Line 73"/>
          <p:cNvSpPr>
            <a:spLocks noChangeShapeType="1"/>
          </p:cNvSpPr>
          <p:nvPr/>
        </p:nvSpPr>
        <p:spPr bwMode="auto">
          <a:xfrm>
            <a:off x="6478950" y="3136000"/>
            <a:ext cx="412281" cy="279089"/>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7" name="Line 72"/>
          <p:cNvSpPr>
            <a:spLocks noChangeShapeType="1"/>
          </p:cNvSpPr>
          <p:nvPr/>
        </p:nvSpPr>
        <p:spPr bwMode="auto">
          <a:xfrm flipV="1">
            <a:off x="6530200" y="2244635"/>
            <a:ext cx="361030" cy="22253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nvGrpSpPr>
          <p:cNvPr id="8" name="Group 61"/>
          <p:cNvGrpSpPr/>
          <p:nvPr/>
        </p:nvGrpSpPr>
        <p:grpSpPr bwMode="auto">
          <a:xfrm flipH="1">
            <a:off x="2138614" y="2858140"/>
            <a:ext cx="671949" cy="167208"/>
            <a:chOff x="521" y="2478"/>
            <a:chExt cx="1044" cy="136"/>
          </a:xfrm>
        </p:grpSpPr>
        <p:sp>
          <p:nvSpPr>
            <p:cNvPr id="9" name="AutoShape 62"/>
            <p:cNvSpPr>
              <a:spLocks noChangeArrowheads="1"/>
            </p:cNvSpPr>
            <p:nvPr/>
          </p:nvSpPr>
          <p:spPr bwMode="auto">
            <a:xfrm>
              <a:off x="1383" y="2505"/>
              <a:ext cx="182" cy="91"/>
            </a:xfrm>
            <a:prstGeom prst="rightArrow">
              <a:avLst>
                <a:gd name="adj1" fmla="val 49454"/>
                <a:gd name="adj2" fmla="val 72528"/>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0" name="Rectangle 63"/>
            <p:cNvSpPr>
              <a:spLocks noChangeArrowheads="1"/>
            </p:cNvSpPr>
            <p:nvPr/>
          </p:nvSpPr>
          <p:spPr bwMode="auto">
            <a:xfrm>
              <a:off x="521" y="2478"/>
              <a:ext cx="635" cy="13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1" name="Rectangle 64"/>
            <p:cNvSpPr>
              <a:spLocks noChangeArrowheads="1"/>
            </p:cNvSpPr>
            <p:nvPr/>
          </p:nvSpPr>
          <p:spPr bwMode="auto">
            <a:xfrm>
              <a:off x="1156" y="2478"/>
              <a:ext cx="227" cy="136"/>
            </a:xfrm>
            <a:prstGeom prst="rect">
              <a:avLst/>
            </a:prstGeom>
            <a:solidFill>
              <a:srgbClr val="66FF66"/>
            </a:solidFill>
            <a:ln w="9525">
              <a:solidFill>
                <a:schemeClr val="tx1"/>
              </a:solidFill>
              <a:miter lim="800000"/>
            </a:ln>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sp>
        <p:nvSpPr>
          <p:cNvPr id="12" name="Rectangle 43"/>
          <p:cNvSpPr>
            <a:spLocks noChangeArrowheads="1"/>
          </p:cNvSpPr>
          <p:nvPr/>
        </p:nvSpPr>
        <p:spPr bwMode="auto">
          <a:xfrm>
            <a:off x="1512275" y="1798338"/>
            <a:ext cx="1850748" cy="1394217"/>
          </a:xfrm>
          <a:prstGeom prst="rect">
            <a:avLst/>
          </a:prstGeom>
          <a:solidFill>
            <a:srgbClr val="99FFCC"/>
          </a:solidFill>
          <a:ln w="12700">
            <a:solidFill>
              <a:schemeClr val="tx1"/>
            </a:solidFill>
            <a:prstDash val="dash"/>
            <a:miter lim="800000"/>
          </a:ln>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3" name="Line 37"/>
          <p:cNvSpPr>
            <a:spLocks noChangeShapeType="1"/>
          </p:cNvSpPr>
          <p:nvPr/>
        </p:nvSpPr>
        <p:spPr bwMode="auto">
          <a:xfrm>
            <a:off x="1673944" y="2801585"/>
            <a:ext cx="196345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4" name="Line 34"/>
          <p:cNvSpPr>
            <a:spLocks noChangeShapeType="1"/>
          </p:cNvSpPr>
          <p:nvPr/>
        </p:nvSpPr>
        <p:spPr bwMode="auto">
          <a:xfrm>
            <a:off x="3688652" y="2801585"/>
            <a:ext cx="1395149"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aphicFrame>
        <p:nvGraphicFramePr>
          <p:cNvPr id="15" name="Object 4"/>
          <p:cNvGraphicFramePr>
            <a:graphicFrameLocks noChangeAspect="1"/>
          </p:cNvGraphicFramePr>
          <p:nvPr/>
        </p:nvGraphicFramePr>
        <p:xfrm>
          <a:off x="4980161" y="2077428"/>
          <a:ext cx="1968013" cy="1319219"/>
        </p:xfrm>
        <a:graphic>
          <a:graphicData uri="http://schemas.openxmlformats.org/presentationml/2006/ole">
            <mc:AlternateContent xmlns:mc="http://schemas.openxmlformats.org/markup-compatibility/2006">
              <mc:Choice xmlns:v="urn:schemas-microsoft-com:vml" Requires="v">
                <p:oleObj name="VISIO" r:id="rId2" imgW="1687195" imgH="964565" progId="">
                  <p:embed/>
                </p:oleObj>
              </mc:Choice>
              <mc:Fallback>
                <p:oleObj name="VISIO" r:id="rId2" imgW="1687195" imgH="964565" progId="">
                  <p:embed/>
                  <p:pic>
                    <p:nvPicPr>
                      <p:cNvPr id="0" name="Picture 1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0161" y="2077428"/>
                        <a:ext cx="1968013" cy="1319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7" name="Picture 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33762" y="2719211"/>
            <a:ext cx="373558" cy="19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8" name="Text Box 7"/>
          <p:cNvSpPr txBox="1">
            <a:spLocks noChangeArrowheads="1"/>
          </p:cNvSpPr>
          <p:nvPr/>
        </p:nvSpPr>
        <p:spPr bwMode="auto">
          <a:xfrm>
            <a:off x="3363023" y="2299961"/>
            <a:ext cx="6463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en-US" altLang="zh-CN" sz="1200" b="1" dirty="0">
                <a:solidFill>
                  <a:srgbClr val="CC00CC"/>
                </a:solidFill>
                <a:latin typeface="微软雅黑" panose="020B0503020204020204" pitchFamily="34" charset="-122"/>
                <a:ea typeface="微软雅黑" panose="020B0503020204020204" pitchFamily="34" charset="-122"/>
              </a:rPr>
              <a:t>NAT</a:t>
            </a:r>
          </a:p>
          <a:p>
            <a:pPr algn="ctr" eaLnBrk="1" hangingPunct="1">
              <a:lnSpc>
                <a:spcPct val="90000"/>
              </a:lnSpc>
            </a:pPr>
            <a:r>
              <a:rPr kumimoji="1" lang="zh-CN" altLang="en-US" sz="1200" b="1" dirty="0">
                <a:solidFill>
                  <a:srgbClr val="CC00CC"/>
                </a:solidFill>
                <a:latin typeface="微软雅黑" panose="020B0503020204020204" pitchFamily="34" charset="-122"/>
                <a:ea typeface="微软雅黑" panose="020B0503020204020204" pitchFamily="34" charset="-122"/>
              </a:rPr>
              <a:t>路由器</a:t>
            </a:r>
          </a:p>
        </p:txBody>
      </p:sp>
      <p:sp>
        <p:nvSpPr>
          <p:cNvPr id="21" name="Text Box 35"/>
          <p:cNvSpPr txBox="1">
            <a:spLocks noChangeArrowheads="1"/>
          </p:cNvSpPr>
          <p:nvPr/>
        </p:nvSpPr>
        <p:spPr bwMode="auto">
          <a:xfrm>
            <a:off x="1694449" y="1512964"/>
            <a:ext cx="1579278" cy="25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zh-CN" altLang="en-US" sz="1200" b="1" dirty="0">
                <a:solidFill>
                  <a:srgbClr val="0000FF"/>
                </a:solidFill>
                <a:latin typeface="微软雅黑" panose="020B0503020204020204" pitchFamily="34" charset="-122"/>
                <a:ea typeface="微软雅黑" panose="020B0503020204020204" pitchFamily="34" charset="-122"/>
              </a:rPr>
              <a:t>专用网 </a:t>
            </a:r>
            <a:r>
              <a:rPr kumimoji="1" lang="en-US" altLang="zh-CN" sz="1200" b="1" dirty="0">
                <a:solidFill>
                  <a:srgbClr val="0000FF"/>
                </a:solidFill>
                <a:latin typeface="微软雅黑" panose="020B0503020204020204" pitchFamily="34" charset="-122"/>
                <a:ea typeface="微软雅黑" panose="020B0503020204020204" pitchFamily="34" charset="-122"/>
              </a:rPr>
              <a:t>192.168.0.0</a:t>
            </a:r>
          </a:p>
        </p:txBody>
      </p:sp>
      <p:sp>
        <p:nvSpPr>
          <p:cNvPr id="22" name="Text Box 36"/>
          <p:cNvSpPr txBox="1">
            <a:spLocks noChangeArrowheads="1"/>
          </p:cNvSpPr>
          <p:nvPr/>
        </p:nvSpPr>
        <p:spPr bwMode="auto">
          <a:xfrm>
            <a:off x="5542837" y="2270389"/>
            <a:ext cx="646331" cy="25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zh-CN" altLang="en-US" sz="1200" b="1" dirty="0">
                <a:solidFill>
                  <a:srgbClr val="0000FF"/>
                </a:solidFill>
                <a:latin typeface="微软雅黑" panose="020B0503020204020204" pitchFamily="34" charset="-122"/>
                <a:ea typeface="微软雅黑" panose="020B0503020204020204" pitchFamily="34" charset="-122"/>
              </a:rPr>
              <a:t>互联网</a:t>
            </a:r>
          </a:p>
        </p:txBody>
      </p:sp>
      <p:sp>
        <p:nvSpPr>
          <p:cNvPr id="23" name="Line 38"/>
          <p:cNvSpPr>
            <a:spLocks noChangeShapeType="1"/>
          </p:cNvSpPr>
          <p:nvPr/>
        </p:nvSpPr>
        <p:spPr bwMode="auto">
          <a:xfrm rot="5400000">
            <a:off x="1772909" y="2616550"/>
            <a:ext cx="389741"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nvGrpSpPr>
          <p:cNvPr id="25" name="Group 42"/>
          <p:cNvGrpSpPr/>
          <p:nvPr/>
        </p:nvGrpSpPr>
        <p:grpSpPr bwMode="auto">
          <a:xfrm>
            <a:off x="2500783" y="2579051"/>
            <a:ext cx="671949" cy="167208"/>
            <a:chOff x="521" y="2478"/>
            <a:chExt cx="1044" cy="136"/>
          </a:xfrm>
        </p:grpSpPr>
        <p:sp>
          <p:nvSpPr>
            <p:cNvPr id="26" name="AutoShape 41"/>
            <p:cNvSpPr>
              <a:spLocks noChangeArrowheads="1"/>
            </p:cNvSpPr>
            <p:nvPr/>
          </p:nvSpPr>
          <p:spPr bwMode="auto">
            <a:xfrm>
              <a:off x="1383" y="2505"/>
              <a:ext cx="182" cy="91"/>
            </a:xfrm>
            <a:prstGeom prst="rightArrow">
              <a:avLst>
                <a:gd name="adj1" fmla="val 49454"/>
                <a:gd name="adj2" fmla="val 72528"/>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7" name="Rectangle 39"/>
            <p:cNvSpPr>
              <a:spLocks noChangeArrowheads="1"/>
            </p:cNvSpPr>
            <p:nvPr/>
          </p:nvSpPr>
          <p:spPr bwMode="auto">
            <a:xfrm>
              <a:off x="521" y="2478"/>
              <a:ext cx="635" cy="13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8" name="Rectangle 40"/>
            <p:cNvSpPr>
              <a:spLocks noChangeArrowheads="1"/>
            </p:cNvSpPr>
            <p:nvPr/>
          </p:nvSpPr>
          <p:spPr bwMode="auto">
            <a:xfrm>
              <a:off x="1156" y="2478"/>
              <a:ext cx="227" cy="136"/>
            </a:xfrm>
            <a:prstGeom prst="rect">
              <a:avLst/>
            </a:prstGeom>
            <a:solidFill>
              <a:srgbClr val="66FF66"/>
            </a:solidFill>
            <a:ln w="9525">
              <a:solidFill>
                <a:schemeClr val="tx1"/>
              </a:solidFill>
              <a:miter lim="800000"/>
            </a:ln>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sp>
        <p:nvSpPr>
          <p:cNvPr id="29" name="Text Box 44"/>
          <p:cNvSpPr txBox="1">
            <a:spLocks noChangeArrowheads="1"/>
          </p:cNvSpPr>
          <p:nvPr/>
        </p:nvSpPr>
        <p:spPr bwMode="auto">
          <a:xfrm>
            <a:off x="2330561" y="1831534"/>
            <a:ext cx="1071126"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zh-CN" altLang="en-US" sz="1200" b="1" dirty="0">
                <a:latin typeface="微软雅黑" panose="020B0503020204020204" pitchFamily="34" charset="-122"/>
                <a:ea typeface="微软雅黑" panose="020B0503020204020204" pitchFamily="34" charset="-122"/>
              </a:rPr>
              <a:t>源 </a:t>
            </a:r>
            <a:r>
              <a:rPr kumimoji="1" lang="en-US" altLang="zh-CN" sz="1200" b="1" dirty="0">
                <a:latin typeface="微软雅黑" panose="020B0503020204020204" pitchFamily="34" charset="-122"/>
                <a:ea typeface="微软雅黑" panose="020B0503020204020204" pitchFamily="34" charset="-122"/>
              </a:rPr>
              <a:t>IP </a:t>
            </a:r>
            <a:r>
              <a:rPr kumimoji="1" lang="zh-CN" altLang="en-US" sz="1200" b="1" dirty="0">
                <a:latin typeface="微软雅黑" panose="020B0503020204020204" pitchFamily="34" charset="-122"/>
                <a:ea typeface="微软雅黑" panose="020B0503020204020204" pitchFamily="34" charset="-122"/>
              </a:rPr>
              <a:t>地址</a:t>
            </a:r>
          </a:p>
          <a:p>
            <a:pPr algn="ctr" eaLnBrk="1" hangingPunct="1">
              <a:lnSpc>
                <a:spcPct val="90000"/>
              </a:lnSpc>
            </a:pPr>
            <a:r>
              <a:rPr kumimoji="1" lang="en-US" altLang="zh-CN" sz="1200" b="1" dirty="0">
                <a:latin typeface="微软雅黑" panose="020B0503020204020204" pitchFamily="34" charset="-122"/>
                <a:ea typeface="微软雅黑" panose="020B0503020204020204" pitchFamily="34" charset="-122"/>
              </a:rPr>
              <a:t>192.168.0.3</a:t>
            </a:r>
          </a:p>
        </p:txBody>
      </p:sp>
      <p:sp>
        <p:nvSpPr>
          <p:cNvPr id="30" name="Text Box 45"/>
          <p:cNvSpPr txBox="1">
            <a:spLocks noChangeArrowheads="1"/>
          </p:cNvSpPr>
          <p:nvPr/>
        </p:nvSpPr>
        <p:spPr bwMode="auto">
          <a:xfrm>
            <a:off x="1421967" y="1974152"/>
            <a:ext cx="1071126"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zh-CN" altLang="en-US" sz="1200" b="1" dirty="0">
                <a:solidFill>
                  <a:srgbClr val="0000FF"/>
                </a:solidFill>
                <a:latin typeface="微软雅黑" panose="020B0503020204020204" pitchFamily="34" charset="-122"/>
                <a:ea typeface="微软雅黑" panose="020B0503020204020204" pitchFamily="34" charset="-122"/>
              </a:rPr>
              <a:t>主机 </a:t>
            </a:r>
            <a:r>
              <a:rPr kumimoji="1" lang="en-US" altLang="zh-CN" sz="1200" b="1" dirty="0">
                <a:solidFill>
                  <a:srgbClr val="0000FF"/>
                </a:solidFill>
                <a:latin typeface="微软雅黑" panose="020B0503020204020204" pitchFamily="34" charset="-122"/>
                <a:ea typeface="微软雅黑" panose="020B0503020204020204" pitchFamily="34" charset="-122"/>
              </a:rPr>
              <a:t>A</a:t>
            </a:r>
          </a:p>
          <a:p>
            <a:pPr algn="ctr" eaLnBrk="1" hangingPunct="1">
              <a:lnSpc>
                <a:spcPct val="90000"/>
              </a:lnSpc>
            </a:pPr>
            <a:r>
              <a:rPr kumimoji="1" lang="en-US" altLang="zh-CN" sz="1200" b="1" dirty="0">
                <a:solidFill>
                  <a:srgbClr val="0000FF"/>
                </a:solidFill>
                <a:latin typeface="微软雅黑" panose="020B0503020204020204" pitchFamily="34" charset="-122"/>
                <a:ea typeface="微软雅黑" panose="020B0503020204020204" pitchFamily="34" charset="-122"/>
              </a:rPr>
              <a:t>192.168.0.3</a:t>
            </a:r>
          </a:p>
        </p:txBody>
      </p:sp>
      <p:grpSp>
        <p:nvGrpSpPr>
          <p:cNvPr id="31" name="Group 46"/>
          <p:cNvGrpSpPr/>
          <p:nvPr/>
        </p:nvGrpSpPr>
        <p:grpSpPr bwMode="auto">
          <a:xfrm>
            <a:off x="4102072" y="2579051"/>
            <a:ext cx="671949" cy="167208"/>
            <a:chOff x="521" y="2478"/>
            <a:chExt cx="1044" cy="136"/>
          </a:xfrm>
        </p:grpSpPr>
        <p:sp>
          <p:nvSpPr>
            <p:cNvPr id="32" name="AutoShape 47"/>
            <p:cNvSpPr>
              <a:spLocks noChangeArrowheads="1"/>
            </p:cNvSpPr>
            <p:nvPr/>
          </p:nvSpPr>
          <p:spPr bwMode="auto">
            <a:xfrm>
              <a:off x="1383" y="2505"/>
              <a:ext cx="182" cy="91"/>
            </a:xfrm>
            <a:prstGeom prst="rightArrow">
              <a:avLst>
                <a:gd name="adj1" fmla="val 49454"/>
                <a:gd name="adj2" fmla="val 72528"/>
              </a:avLst>
            </a:prstGeom>
            <a:solidFill>
              <a:srgbClr val="FFFF00"/>
            </a:solidFill>
            <a:ln w="9525">
              <a:solidFill>
                <a:schemeClr val="tx1"/>
              </a:solidFill>
              <a:miter lim="800000"/>
            </a:ln>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3" name="Rectangle 48"/>
            <p:cNvSpPr>
              <a:spLocks noChangeArrowheads="1"/>
            </p:cNvSpPr>
            <p:nvPr/>
          </p:nvSpPr>
          <p:spPr bwMode="auto">
            <a:xfrm>
              <a:off x="521" y="2478"/>
              <a:ext cx="635" cy="136"/>
            </a:xfrm>
            <a:prstGeom prst="rect">
              <a:avLst/>
            </a:prstGeom>
            <a:solidFill>
              <a:srgbClr val="FFFFFF"/>
            </a:solidFill>
            <a:ln w="9525">
              <a:solidFill>
                <a:schemeClr val="tx1"/>
              </a:solidFill>
              <a:miter lim="800000"/>
            </a:ln>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4" name="Rectangle 49"/>
            <p:cNvSpPr>
              <a:spLocks noChangeArrowheads="1"/>
            </p:cNvSpPr>
            <p:nvPr/>
          </p:nvSpPr>
          <p:spPr bwMode="auto">
            <a:xfrm>
              <a:off x="1156" y="2478"/>
              <a:ext cx="227" cy="136"/>
            </a:xfrm>
            <a:prstGeom prst="rect">
              <a:avLst/>
            </a:prstGeom>
            <a:solidFill>
              <a:srgbClr val="FF66FF"/>
            </a:solidFill>
            <a:ln w="9525">
              <a:solidFill>
                <a:schemeClr val="tx1"/>
              </a:solidFill>
              <a:miter lim="800000"/>
            </a:ln>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sp>
        <p:nvSpPr>
          <p:cNvPr id="35" name="Text Box 50"/>
          <p:cNvSpPr txBox="1">
            <a:spLocks noChangeArrowheads="1"/>
          </p:cNvSpPr>
          <p:nvPr/>
        </p:nvSpPr>
        <p:spPr bwMode="auto">
          <a:xfrm>
            <a:off x="4307203" y="1942186"/>
            <a:ext cx="976549"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zh-CN" altLang="en-US" sz="1200" b="1" dirty="0">
                <a:solidFill>
                  <a:srgbClr val="CC00CC"/>
                </a:solidFill>
                <a:latin typeface="微软雅黑" panose="020B0503020204020204" pitchFamily="34" charset="-122"/>
                <a:ea typeface="微软雅黑" panose="020B0503020204020204" pitchFamily="34" charset="-122"/>
              </a:rPr>
              <a:t>源 </a:t>
            </a:r>
            <a:r>
              <a:rPr kumimoji="1" lang="en-US" altLang="zh-CN" sz="1200" b="1" dirty="0">
                <a:solidFill>
                  <a:srgbClr val="CC00CC"/>
                </a:solidFill>
                <a:latin typeface="微软雅黑" panose="020B0503020204020204" pitchFamily="34" charset="-122"/>
                <a:ea typeface="微软雅黑" panose="020B0503020204020204" pitchFamily="34" charset="-122"/>
              </a:rPr>
              <a:t>IP </a:t>
            </a:r>
            <a:r>
              <a:rPr kumimoji="1" lang="zh-CN" altLang="en-US" sz="1200" b="1" dirty="0">
                <a:solidFill>
                  <a:srgbClr val="CC00CC"/>
                </a:solidFill>
                <a:latin typeface="微软雅黑" panose="020B0503020204020204" pitchFamily="34" charset="-122"/>
                <a:ea typeface="微软雅黑" panose="020B0503020204020204" pitchFamily="34" charset="-122"/>
              </a:rPr>
              <a:t>地址</a:t>
            </a:r>
          </a:p>
          <a:p>
            <a:pPr algn="ctr" eaLnBrk="1" hangingPunct="1">
              <a:lnSpc>
                <a:spcPct val="90000"/>
              </a:lnSpc>
            </a:pPr>
            <a:r>
              <a:rPr kumimoji="1" lang="en-US" altLang="zh-CN" sz="1200" b="1" dirty="0">
                <a:solidFill>
                  <a:srgbClr val="CC00CC"/>
                </a:solidFill>
                <a:latin typeface="微软雅黑" panose="020B0503020204020204" pitchFamily="34" charset="-122"/>
                <a:ea typeface="微软雅黑" panose="020B0503020204020204" pitchFamily="34" charset="-122"/>
              </a:rPr>
              <a:t>172.38.1.5</a:t>
            </a:r>
          </a:p>
        </p:txBody>
      </p:sp>
      <p:sp>
        <p:nvSpPr>
          <p:cNvPr id="36" name="Line 51"/>
          <p:cNvSpPr>
            <a:spLocks noChangeShapeType="1"/>
          </p:cNvSpPr>
          <p:nvPr/>
        </p:nvSpPr>
        <p:spPr bwMode="auto">
          <a:xfrm>
            <a:off x="2965454" y="2188080"/>
            <a:ext cx="0" cy="502852"/>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7" name="Text Box 52"/>
          <p:cNvSpPr txBox="1">
            <a:spLocks noChangeArrowheads="1"/>
          </p:cNvSpPr>
          <p:nvPr/>
        </p:nvSpPr>
        <p:spPr bwMode="auto">
          <a:xfrm>
            <a:off x="6519667" y="1730230"/>
            <a:ext cx="976549"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zh-CN" altLang="en-US" sz="1200" b="1" dirty="0">
                <a:latin typeface="微软雅黑" panose="020B0503020204020204" pitchFamily="34" charset="-122"/>
                <a:ea typeface="微软雅黑" panose="020B0503020204020204" pitchFamily="34" charset="-122"/>
              </a:rPr>
              <a:t>主机 </a:t>
            </a:r>
            <a:r>
              <a:rPr kumimoji="1" lang="en-US" altLang="zh-CN" sz="1200" b="1" dirty="0">
                <a:latin typeface="微软雅黑" panose="020B0503020204020204" pitchFamily="34" charset="-122"/>
                <a:ea typeface="微软雅黑" panose="020B0503020204020204" pitchFamily="34" charset="-122"/>
              </a:rPr>
              <a:t>B</a:t>
            </a:r>
          </a:p>
          <a:p>
            <a:pPr algn="ctr" eaLnBrk="1" hangingPunct="1">
              <a:lnSpc>
                <a:spcPct val="90000"/>
              </a:lnSpc>
            </a:pPr>
            <a:r>
              <a:rPr kumimoji="1" lang="en-US" altLang="zh-CN" sz="1200" b="1" dirty="0">
                <a:latin typeface="微软雅黑" panose="020B0503020204020204" pitchFamily="34" charset="-122"/>
                <a:ea typeface="微软雅黑" panose="020B0503020204020204" pitchFamily="34" charset="-122"/>
              </a:rPr>
              <a:t>213.18.2.4</a:t>
            </a:r>
          </a:p>
        </p:txBody>
      </p:sp>
      <p:sp>
        <p:nvSpPr>
          <p:cNvPr id="38" name="Line 53"/>
          <p:cNvSpPr>
            <a:spLocks noChangeShapeType="1"/>
          </p:cNvSpPr>
          <p:nvPr/>
        </p:nvSpPr>
        <p:spPr bwMode="auto">
          <a:xfrm flipH="1">
            <a:off x="4566742" y="2299962"/>
            <a:ext cx="154890" cy="390971"/>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9" name="Freeform 54"/>
          <p:cNvSpPr/>
          <p:nvPr/>
        </p:nvSpPr>
        <p:spPr bwMode="auto">
          <a:xfrm>
            <a:off x="4876522" y="2188080"/>
            <a:ext cx="1912208" cy="507771"/>
          </a:xfrm>
          <a:custGeom>
            <a:avLst/>
            <a:gdLst>
              <a:gd name="T0" fmla="*/ 0 w 1679"/>
              <a:gd name="T1" fmla="*/ 409 h 413"/>
              <a:gd name="T2" fmla="*/ 475 w 1679"/>
              <a:gd name="T3" fmla="*/ 401 h 413"/>
              <a:gd name="T4" fmla="*/ 843 w 1679"/>
              <a:gd name="T5" fmla="*/ 337 h 413"/>
              <a:gd name="T6" fmla="*/ 1147 w 1679"/>
              <a:gd name="T7" fmla="*/ 241 h 413"/>
              <a:gd name="T8" fmla="*/ 1387 w 1679"/>
              <a:gd name="T9" fmla="*/ 145 h 413"/>
              <a:gd name="T10" fmla="*/ 1679 w 1679"/>
              <a:gd name="T11" fmla="*/ 0 h 413"/>
              <a:gd name="T12" fmla="*/ 0 60000 65536"/>
              <a:gd name="T13" fmla="*/ 0 60000 65536"/>
              <a:gd name="T14" fmla="*/ 0 60000 65536"/>
              <a:gd name="T15" fmla="*/ 0 60000 65536"/>
              <a:gd name="T16" fmla="*/ 0 60000 65536"/>
              <a:gd name="T17" fmla="*/ 0 60000 65536"/>
              <a:gd name="T18" fmla="*/ 0 w 1679"/>
              <a:gd name="T19" fmla="*/ 0 h 413"/>
              <a:gd name="T20" fmla="*/ 1679 w 1679"/>
              <a:gd name="T21" fmla="*/ 413 h 413"/>
            </a:gdLst>
            <a:ahLst/>
            <a:cxnLst>
              <a:cxn ang="T12">
                <a:pos x="T0" y="T1"/>
              </a:cxn>
              <a:cxn ang="T13">
                <a:pos x="T2" y="T3"/>
              </a:cxn>
              <a:cxn ang="T14">
                <a:pos x="T4" y="T5"/>
              </a:cxn>
              <a:cxn ang="T15">
                <a:pos x="T6" y="T7"/>
              </a:cxn>
              <a:cxn ang="T16">
                <a:pos x="T8" y="T9"/>
              </a:cxn>
              <a:cxn ang="T17">
                <a:pos x="T10" y="T11"/>
              </a:cxn>
            </a:cxnLst>
            <a:rect l="T18" t="T19" r="T20" b="T21"/>
            <a:pathLst>
              <a:path w="1679" h="413">
                <a:moveTo>
                  <a:pt x="0" y="409"/>
                </a:moveTo>
                <a:cubicBezTo>
                  <a:pt x="79" y="408"/>
                  <a:pt x="335" y="413"/>
                  <a:pt x="475" y="401"/>
                </a:cubicBezTo>
                <a:cubicBezTo>
                  <a:pt x="615" y="389"/>
                  <a:pt x="731" y="364"/>
                  <a:pt x="843" y="337"/>
                </a:cubicBezTo>
                <a:cubicBezTo>
                  <a:pt x="955" y="310"/>
                  <a:pt x="1056" y="273"/>
                  <a:pt x="1147" y="241"/>
                </a:cubicBezTo>
                <a:cubicBezTo>
                  <a:pt x="1238" y="209"/>
                  <a:pt x="1298" y="185"/>
                  <a:pt x="1387" y="145"/>
                </a:cubicBezTo>
                <a:cubicBezTo>
                  <a:pt x="1476" y="105"/>
                  <a:pt x="1618" y="30"/>
                  <a:pt x="1679" y="0"/>
                </a:cubicBezTo>
              </a:path>
            </a:pathLst>
          </a:custGeom>
          <a:noFill/>
          <a:ln w="38100" cmpd="sng">
            <a:solidFill>
              <a:srgbClr val="CC00CC"/>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40" name="Text Box 59"/>
          <p:cNvSpPr txBox="1">
            <a:spLocks noChangeArrowheads="1"/>
          </p:cNvSpPr>
          <p:nvPr/>
        </p:nvSpPr>
        <p:spPr bwMode="auto">
          <a:xfrm>
            <a:off x="1752246" y="3336404"/>
            <a:ext cx="1071126"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zh-CN" altLang="en-US" sz="1200" b="1" dirty="0">
                <a:latin typeface="微软雅黑" panose="020B0503020204020204" pitchFamily="34" charset="-122"/>
                <a:ea typeface="微软雅黑" panose="020B0503020204020204" pitchFamily="34" charset="-122"/>
              </a:rPr>
              <a:t>目的 </a:t>
            </a:r>
            <a:r>
              <a:rPr kumimoji="1" lang="en-US" altLang="zh-CN" sz="1200" b="1" dirty="0">
                <a:latin typeface="微软雅黑" panose="020B0503020204020204" pitchFamily="34" charset="-122"/>
                <a:ea typeface="微软雅黑" panose="020B0503020204020204" pitchFamily="34" charset="-122"/>
              </a:rPr>
              <a:t>IP </a:t>
            </a:r>
            <a:r>
              <a:rPr kumimoji="1" lang="zh-CN" altLang="en-US" sz="1200" b="1" dirty="0">
                <a:latin typeface="微软雅黑" panose="020B0503020204020204" pitchFamily="34" charset="-122"/>
                <a:ea typeface="微软雅黑" panose="020B0503020204020204" pitchFamily="34" charset="-122"/>
              </a:rPr>
              <a:t>地址</a:t>
            </a:r>
          </a:p>
          <a:p>
            <a:pPr algn="ctr" eaLnBrk="1" hangingPunct="1">
              <a:lnSpc>
                <a:spcPct val="90000"/>
              </a:lnSpc>
            </a:pPr>
            <a:r>
              <a:rPr kumimoji="1" lang="en-US" altLang="zh-CN" sz="1200" b="1" dirty="0">
                <a:latin typeface="微软雅黑" panose="020B0503020204020204" pitchFamily="34" charset="-122"/>
                <a:ea typeface="微软雅黑" panose="020B0503020204020204" pitchFamily="34" charset="-122"/>
              </a:rPr>
              <a:t>192.168.0.3</a:t>
            </a:r>
          </a:p>
        </p:txBody>
      </p:sp>
      <p:sp>
        <p:nvSpPr>
          <p:cNvPr id="41" name="Line 60"/>
          <p:cNvSpPr>
            <a:spLocks noChangeShapeType="1"/>
          </p:cNvSpPr>
          <p:nvPr/>
        </p:nvSpPr>
        <p:spPr bwMode="auto">
          <a:xfrm flipH="1">
            <a:off x="2345892" y="2913467"/>
            <a:ext cx="0" cy="422937"/>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nvGrpSpPr>
          <p:cNvPr id="42" name="Group 65"/>
          <p:cNvGrpSpPr/>
          <p:nvPr/>
        </p:nvGrpSpPr>
        <p:grpSpPr bwMode="auto">
          <a:xfrm flipH="1">
            <a:off x="4256962" y="2858140"/>
            <a:ext cx="671949" cy="167208"/>
            <a:chOff x="521" y="2478"/>
            <a:chExt cx="1044" cy="136"/>
          </a:xfrm>
        </p:grpSpPr>
        <p:sp>
          <p:nvSpPr>
            <p:cNvPr id="43" name="AutoShape 66"/>
            <p:cNvSpPr>
              <a:spLocks noChangeArrowheads="1"/>
            </p:cNvSpPr>
            <p:nvPr/>
          </p:nvSpPr>
          <p:spPr bwMode="auto">
            <a:xfrm>
              <a:off x="1383" y="2505"/>
              <a:ext cx="182" cy="91"/>
            </a:xfrm>
            <a:prstGeom prst="rightArrow">
              <a:avLst>
                <a:gd name="adj1" fmla="val 49454"/>
                <a:gd name="adj2" fmla="val 72528"/>
              </a:avLst>
            </a:prstGeom>
            <a:solidFill>
              <a:srgbClr val="FFFF00"/>
            </a:solidFill>
            <a:ln w="9525">
              <a:solidFill>
                <a:schemeClr val="tx1"/>
              </a:solidFill>
              <a:miter lim="800000"/>
            </a:ln>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44" name="Rectangle 67"/>
            <p:cNvSpPr>
              <a:spLocks noChangeArrowheads="1"/>
            </p:cNvSpPr>
            <p:nvPr/>
          </p:nvSpPr>
          <p:spPr bwMode="auto">
            <a:xfrm>
              <a:off x="521" y="2478"/>
              <a:ext cx="635" cy="136"/>
            </a:xfrm>
            <a:prstGeom prst="rect">
              <a:avLst/>
            </a:prstGeom>
            <a:solidFill>
              <a:srgbClr val="00FFFF"/>
            </a:solidFill>
            <a:ln w="9525">
              <a:solidFill>
                <a:schemeClr val="tx1"/>
              </a:solidFill>
              <a:miter lim="800000"/>
            </a:ln>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45" name="Rectangle 68"/>
            <p:cNvSpPr>
              <a:spLocks noChangeArrowheads="1"/>
            </p:cNvSpPr>
            <p:nvPr/>
          </p:nvSpPr>
          <p:spPr bwMode="auto">
            <a:xfrm>
              <a:off x="1156" y="2478"/>
              <a:ext cx="227" cy="136"/>
            </a:xfrm>
            <a:prstGeom prst="rect">
              <a:avLst/>
            </a:prstGeom>
            <a:solidFill>
              <a:srgbClr val="FF66FF"/>
            </a:solidFill>
            <a:ln w="9525">
              <a:solidFill>
                <a:schemeClr val="tx1"/>
              </a:solidFill>
              <a:miter lim="800000"/>
            </a:ln>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sp>
        <p:nvSpPr>
          <p:cNvPr id="46" name="Text Box 69"/>
          <p:cNvSpPr txBox="1">
            <a:spLocks noChangeArrowheads="1"/>
          </p:cNvSpPr>
          <p:nvPr/>
        </p:nvSpPr>
        <p:spPr bwMode="auto">
          <a:xfrm>
            <a:off x="4260519" y="3336404"/>
            <a:ext cx="1045479"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zh-CN" altLang="en-US" sz="1200" b="1" dirty="0">
                <a:solidFill>
                  <a:srgbClr val="CC00CC"/>
                </a:solidFill>
                <a:latin typeface="微软雅黑" panose="020B0503020204020204" pitchFamily="34" charset="-122"/>
                <a:ea typeface="微软雅黑" panose="020B0503020204020204" pitchFamily="34" charset="-122"/>
              </a:rPr>
              <a:t>目的 </a:t>
            </a:r>
            <a:r>
              <a:rPr kumimoji="1" lang="en-US" altLang="zh-CN" sz="1200" b="1" dirty="0">
                <a:solidFill>
                  <a:srgbClr val="CC00CC"/>
                </a:solidFill>
                <a:latin typeface="微软雅黑" panose="020B0503020204020204" pitchFamily="34" charset="-122"/>
                <a:ea typeface="微软雅黑" panose="020B0503020204020204" pitchFamily="34" charset="-122"/>
              </a:rPr>
              <a:t>IP </a:t>
            </a:r>
            <a:r>
              <a:rPr kumimoji="1" lang="zh-CN" altLang="en-US" sz="1200" b="1" dirty="0">
                <a:solidFill>
                  <a:srgbClr val="CC00CC"/>
                </a:solidFill>
                <a:latin typeface="微软雅黑" panose="020B0503020204020204" pitchFamily="34" charset="-122"/>
                <a:ea typeface="微软雅黑" panose="020B0503020204020204" pitchFamily="34" charset="-122"/>
              </a:rPr>
              <a:t>地址</a:t>
            </a:r>
          </a:p>
          <a:p>
            <a:pPr algn="ctr" eaLnBrk="1" hangingPunct="1">
              <a:lnSpc>
                <a:spcPct val="90000"/>
              </a:lnSpc>
            </a:pPr>
            <a:r>
              <a:rPr kumimoji="1" lang="en-US" altLang="zh-CN" sz="1200" b="1" dirty="0">
                <a:solidFill>
                  <a:srgbClr val="CC00CC"/>
                </a:solidFill>
                <a:latin typeface="微软雅黑" panose="020B0503020204020204" pitchFamily="34" charset="-122"/>
                <a:ea typeface="微软雅黑" panose="020B0503020204020204" pitchFamily="34" charset="-122"/>
              </a:rPr>
              <a:t>172.38.1.5</a:t>
            </a:r>
          </a:p>
        </p:txBody>
      </p:sp>
      <p:sp>
        <p:nvSpPr>
          <p:cNvPr id="47" name="Line 70"/>
          <p:cNvSpPr>
            <a:spLocks noChangeShapeType="1"/>
          </p:cNvSpPr>
          <p:nvPr/>
        </p:nvSpPr>
        <p:spPr bwMode="auto">
          <a:xfrm>
            <a:off x="4463102" y="2977046"/>
            <a:ext cx="310919" cy="359358"/>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48" name="Freeform 71"/>
          <p:cNvSpPr/>
          <p:nvPr/>
        </p:nvSpPr>
        <p:spPr bwMode="auto">
          <a:xfrm>
            <a:off x="4980161" y="2386024"/>
            <a:ext cx="1922458" cy="524983"/>
          </a:xfrm>
          <a:custGeom>
            <a:avLst/>
            <a:gdLst>
              <a:gd name="T0" fmla="*/ 0 w 1688"/>
              <a:gd name="T1" fmla="*/ 425 h 427"/>
              <a:gd name="T2" fmla="*/ 456 w 1688"/>
              <a:gd name="T3" fmla="*/ 416 h 427"/>
              <a:gd name="T4" fmla="*/ 816 w 1688"/>
              <a:gd name="T5" fmla="*/ 360 h 427"/>
              <a:gd name="T6" fmla="*/ 1080 w 1688"/>
              <a:gd name="T7" fmla="*/ 288 h 427"/>
              <a:gd name="T8" fmla="*/ 1336 w 1688"/>
              <a:gd name="T9" fmla="*/ 192 h 427"/>
              <a:gd name="T10" fmla="*/ 1688 w 1688"/>
              <a:gd name="T11" fmla="*/ 0 h 427"/>
              <a:gd name="T12" fmla="*/ 0 60000 65536"/>
              <a:gd name="T13" fmla="*/ 0 60000 65536"/>
              <a:gd name="T14" fmla="*/ 0 60000 65536"/>
              <a:gd name="T15" fmla="*/ 0 60000 65536"/>
              <a:gd name="T16" fmla="*/ 0 60000 65536"/>
              <a:gd name="T17" fmla="*/ 0 60000 65536"/>
              <a:gd name="T18" fmla="*/ 0 w 1688"/>
              <a:gd name="T19" fmla="*/ 0 h 427"/>
              <a:gd name="T20" fmla="*/ 1688 w 1688"/>
              <a:gd name="T21" fmla="*/ 427 h 427"/>
            </a:gdLst>
            <a:ahLst/>
            <a:cxnLst>
              <a:cxn ang="T12">
                <a:pos x="T0" y="T1"/>
              </a:cxn>
              <a:cxn ang="T13">
                <a:pos x="T2" y="T3"/>
              </a:cxn>
              <a:cxn ang="T14">
                <a:pos x="T4" y="T5"/>
              </a:cxn>
              <a:cxn ang="T15">
                <a:pos x="T6" y="T7"/>
              </a:cxn>
              <a:cxn ang="T16">
                <a:pos x="T8" y="T9"/>
              </a:cxn>
              <a:cxn ang="T17">
                <a:pos x="T10" y="T11"/>
              </a:cxn>
            </a:cxnLst>
            <a:rect l="T18" t="T19" r="T20" b="T21"/>
            <a:pathLst>
              <a:path w="1688" h="427">
                <a:moveTo>
                  <a:pt x="0" y="425"/>
                </a:moveTo>
                <a:cubicBezTo>
                  <a:pt x="76" y="424"/>
                  <a:pt x="320" y="427"/>
                  <a:pt x="456" y="416"/>
                </a:cubicBezTo>
                <a:cubicBezTo>
                  <a:pt x="592" y="405"/>
                  <a:pt x="712" y="381"/>
                  <a:pt x="816" y="360"/>
                </a:cubicBezTo>
                <a:cubicBezTo>
                  <a:pt x="920" y="339"/>
                  <a:pt x="993" y="316"/>
                  <a:pt x="1080" y="288"/>
                </a:cubicBezTo>
                <a:cubicBezTo>
                  <a:pt x="1167" y="260"/>
                  <a:pt x="1235" y="240"/>
                  <a:pt x="1336" y="192"/>
                </a:cubicBezTo>
                <a:cubicBezTo>
                  <a:pt x="1437" y="144"/>
                  <a:pt x="1615" y="40"/>
                  <a:pt x="1688" y="0"/>
                </a:cubicBezTo>
              </a:path>
            </a:pathLst>
          </a:custGeom>
          <a:noFill/>
          <a:ln w="38100" cmpd="sng">
            <a:solidFill>
              <a:srgbClr val="CC00CC"/>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49" name="AutoShape 75"/>
          <p:cNvSpPr>
            <a:spLocks noChangeArrowheads="1"/>
          </p:cNvSpPr>
          <p:nvPr/>
        </p:nvSpPr>
        <p:spPr bwMode="auto">
          <a:xfrm>
            <a:off x="4050822" y="1233396"/>
            <a:ext cx="1203666" cy="484160"/>
          </a:xfrm>
          <a:prstGeom prst="wedgeRoundRectCallout">
            <a:avLst>
              <a:gd name="adj1" fmla="val -61990"/>
              <a:gd name="adj2" fmla="val 265089"/>
              <a:gd name="adj3" fmla="val 16667"/>
            </a:avLst>
          </a:prstGeom>
          <a:solidFill>
            <a:srgbClr val="00FFFF"/>
          </a:solidFill>
          <a:ln w="9525">
            <a:solidFill>
              <a:schemeClr val="tx1"/>
            </a:solidFill>
            <a:miter lim="800000"/>
          </a:ln>
        </p:spPr>
        <p:txBody>
          <a:bodyPr/>
          <a:lstStyle/>
          <a:p>
            <a:pPr algn="ctr"/>
            <a:endParaRPr lang="zh-CN" altLang="zh-CN" sz="1200" b="1">
              <a:solidFill>
                <a:srgbClr val="000099"/>
              </a:solidFill>
              <a:latin typeface="微软雅黑" panose="020B0503020204020204" pitchFamily="34" charset="-122"/>
              <a:ea typeface="微软雅黑" panose="020B0503020204020204" pitchFamily="34" charset="-122"/>
            </a:endParaRPr>
          </a:p>
        </p:txBody>
      </p:sp>
      <p:sp>
        <p:nvSpPr>
          <p:cNvPr id="50" name="Text Box 76"/>
          <p:cNvSpPr txBox="1">
            <a:spLocks noChangeArrowheads="1"/>
          </p:cNvSpPr>
          <p:nvPr/>
        </p:nvSpPr>
        <p:spPr bwMode="auto">
          <a:xfrm>
            <a:off x="4122356" y="1279991"/>
            <a:ext cx="1045478"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pPr>
            <a:r>
              <a:rPr kumimoji="1" lang="zh-CN" altLang="en-US" sz="1200" b="1" dirty="0">
                <a:latin typeface="微软雅黑" panose="020B0503020204020204" pitchFamily="34" charset="-122"/>
                <a:ea typeface="微软雅黑" panose="020B0503020204020204" pitchFamily="34" charset="-122"/>
              </a:rPr>
              <a:t>全球 </a:t>
            </a:r>
            <a:r>
              <a:rPr kumimoji="1" lang="en-US" altLang="zh-CN" sz="1200" b="1" dirty="0">
                <a:latin typeface="微软雅黑" panose="020B0503020204020204" pitchFamily="34" charset="-122"/>
                <a:ea typeface="微软雅黑" panose="020B0503020204020204" pitchFamily="34" charset="-122"/>
              </a:rPr>
              <a:t>IP </a:t>
            </a:r>
            <a:r>
              <a:rPr kumimoji="1" lang="zh-CN" altLang="en-US" sz="1200" b="1" dirty="0">
                <a:latin typeface="微软雅黑" panose="020B0503020204020204" pitchFamily="34" charset="-122"/>
                <a:ea typeface="微软雅黑" panose="020B0503020204020204" pitchFamily="34" charset="-122"/>
              </a:rPr>
              <a:t>地址</a:t>
            </a:r>
          </a:p>
          <a:p>
            <a:pPr algn="ctr" eaLnBrk="1" hangingPunct="1">
              <a:lnSpc>
                <a:spcPct val="90000"/>
              </a:lnSpc>
            </a:pPr>
            <a:r>
              <a:rPr kumimoji="1" lang="en-US" altLang="zh-CN" sz="1200" b="1" dirty="0">
                <a:latin typeface="微软雅黑" panose="020B0503020204020204" pitchFamily="34" charset="-122"/>
                <a:ea typeface="微软雅黑" panose="020B0503020204020204" pitchFamily="34" charset="-122"/>
              </a:rPr>
              <a:t>172.38.1.5</a:t>
            </a:r>
          </a:p>
        </p:txBody>
      </p:sp>
      <p:sp>
        <p:nvSpPr>
          <p:cNvPr id="51" name="矩形 50"/>
          <p:cNvSpPr/>
          <p:nvPr/>
        </p:nvSpPr>
        <p:spPr>
          <a:xfrm>
            <a:off x="2857889" y="3931535"/>
            <a:ext cx="3623898" cy="307777"/>
          </a:xfrm>
          <a:prstGeom prst="rect">
            <a:avLst/>
          </a:prstGeom>
        </p:spPr>
        <p:txBody>
          <a:bodyPr wrap="square">
            <a:spAutoFit/>
          </a:bodyPr>
          <a:lstStyle/>
          <a:p>
            <a:pPr algn="ctr"/>
            <a:r>
              <a:rPr lang="en-US" altLang="zh-CN" sz="1400" b="1" dirty="0">
                <a:latin typeface="微软雅黑" panose="020B0503020204020204" pitchFamily="34" charset="-122"/>
                <a:ea typeface="微软雅黑" panose="020B0503020204020204" pitchFamily="34" charset="-122"/>
              </a:rPr>
              <a:t>NAT </a:t>
            </a:r>
            <a:r>
              <a:rPr lang="zh-CN" altLang="zh-CN" sz="1400" b="1" dirty="0">
                <a:latin typeface="微软雅黑" panose="020B0503020204020204" pitchFamily="34" charset="-122"/>
                <a:ea typeface="微软雅黑" panose="020B0503020204020204" pitchFamily="34" charset="-122"/>
              </a:rPr>
              <a:t>路由器的工作原理</a:t>
            </a:r>
            <a:endParaRPr lang="zh-CN" altLang="en-US" sz="1400" b="1" dirty="0">
              <a:latin typeface="微软雅黑" panose="020B0503020204020204" pitchFamily="34" charset="-122"/>
              <a:ea typeface="微软雅黑" panose="020B0503020204020204" pitchFamily="34" charset="-122"/>
            </a:endParaRPr>
          </a:p>
        </p:txBody>
      </p:sp>
      <p:pic>
        <p:nvPicPr>
          <p:cNvPr id="53" name="Picture 246" descr="jisuanji"/>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91230" y="2131198"/>
            <a:ext cx="278382" cy="278382"/>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46" descr="jisuanji"/>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64232" y="2745486"/>
            <a:ext cx="278382" cy="278382"/>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46" descr="jisuanji"/>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04192" y="3321550"/>
            <a:ext cx="278382" cy="278382"/>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46" descr="jisuanji"/>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32942" y="2356697"/>
            <a:ext cx="278382" cy="2783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545145" y="940647"/>
            <a:ext cx="8053710"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0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内部主机 </a:t>
            </a:r>
            <a:r>
              <a:rPr lang="en-US" altLang="zh-CN" sz="2000" b="1" dirty="0">
                <a:latin typeface="微软雅黑" panose="020B0503020204020204" pitchFamily="34" charset="-122"/>
                <a:ea typeface="微软雅黑" panose="020B0503020204020204" pitchFamily="34" charset="-122"/>
              </a:rPr>
              <a:t>A </a:t>
            </a:r>
            <a:r>
              <a:rPr lang="zh-CN" altLang="en-US" sz="2000" b="1" dirty="0">
                <a:latin typeface="微软雅黑" panose="020B0503020204020204" pitchFamily="34" charset="-122"/>
                <a:ea typeface="微软雅黑" panose="020B0503020204020204" pitchFamily="34" charset="-122"/>
              </a:rPr>
              <a:t>用</a:t>
            </a:r>
            <a:r>
              <a:rPr lang="zh-CN" altLang="en-US" sz="2000" b="1" dirty="0">
                <a:solidFill>
                  <a:srgbClr val="0000FF"/>
                </a:solidFill>
                <a:latin typeface="微软雅黑" panose="020B0503020204020204" pitchFamily="34" charset="-122"/>
                <a:ea typeface="微软雅黑" panose="020B0503020204020204" pitchFamily="34" charset="-122"/>
              </a:rPr>
              <a:t>本地地址 </a:t>
            </a:r>
            <a:r>
              <a:rPr lang="en-US" altLang="zh-CN" sz="2000" b="1" dirty="0">
                <a:solidFill>
                  <a:srgbClr val="0000FF"/>
                </a:solidFill>
                <a:latin typeface="微软雅黑" panose="020B0503020204020204" pitchFamily="34" charset="-122"/>
                <a:ea typeface="微软雅黑" panose="020B0503020204020204" pitchFamily="34" charset="-122"/>
              </a:rPr>
              <a:t>IP</a:t>
            </a:r>
            <a:r>
              <a:rPr lang="en-US" altLang="zh-CN" sz="2000" b="1" i="1" baseline="-25000" dirty="0">
                <a:solidFill>
                  <a:srgbClr val="0000FF"/>
                </a:solidFill>
                <a:latin typeface="微软雅黑" panose="020B0503020204020204" pitchFamily="34" charset="-122"/>
                <a:ea typeface="微软雅黑" panose="020B0503020204020204" pitchFamily="34" charset="-122"/>
              </a:rPr>
              <a:t>A</a:t>
            </a:r>
            <a:r>
              <a:rPr lang="en-US" altLang="zh-CN" sz="2000" b="1" dirty="0">
                <a:solidFill>
                  <a:srgbClr val="0000FF"/>
                </a:solidFill>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和互联网上主机 </a:t>
            </a:r>
            <a:r>
              <a:rPr lang="en-US" altLang="zh-CN" sz="2000" b="1" dirty="0">
                <a:latin typeface="微软雅黑" panose="020B0503020204020204" pitchFamily="34" charset="-122"/>
                <a:ea typeface="微软雅黑" panose="020B0503020204020204" pitchFamily="34" charset="-122"/>
              </a:rPr>
              <a:t>B </a:t>
            </a:r>
            <a:r>
              <a:rPr lang="zh-CN" altLang="en-US" sz="2000" b="1" dirty="0">
                <a:latin typeface="微软雅黑" panose="020B0503020204020204" pitchFamily="34" charset="-122"/>
                <a:ea typeface="微软雅黑" panose="020B0503020204020204" pitchFamily="34" charset="-122"/>
              </a:rPr>
              <a:t>通信所发送的数据报必须经过 </a:t>
            </a:r>
            <a:r>
              <a:rPr lang="en-US" altLang="zh-CN" sz="2000" b="1" dirty="0">
                <a:latin typeface="微软雅黑" panose="020B0503020204020204" pitchFamily="34" charset="-122"/>
                <a:ea typeface="微软雅黑" panose="020B0503020204020204" pitchFamily="34" charset="-122"/>
              </a:rPr>
              <a:t>NAT </a:t>
            </a:r>
            <a:r>
              <a:rPr lang="zh-CN" altLang="en-US" sz="2000" b="1" dirty="0">
                <a:latin typeface="微软雅黑" panose="020B0503020204020204" pitchFamily="34" charset="-122"/>
                <a:ea typeface="微软雅黑" panose="020B0503020204020204" pitchFamily="34" charset="-122"/>
              </a:rPr>
              <a:t>路由器。</a:t>
            </a:r>
          </a:p>
          <a:p>
            <a:pPr marL="285750" indent="-285750">
              <a:lnSpc>
                <a:spcPts val="30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NAT </a:t>
            </a:r>
            <a:r>
              <a:rPr lang="zh-CN" altLang="en-US" sz="2000" b="1" dirty="0">
                <a:latin typeface="微软雅黑" panose="020B0503020204020204" pitchFamily="34" charset="-122"/>
                <a:ea typeface="微软雅黑" panose="020B0503020204020204" pitchFamily="34" charset="-122"/>
              </a:rPr>
              <a:t>路由器</a:t>
            </a:r>
            <a:r>
              <a:rPr lang="zh-CN" altLang="en-US" sz="2000" b="1" dirty="0">
                <a:solidFill>
                  <a:srgbClr val="0000FF"/>
                </a:solidFill>
                <a:latin typeface="微软雅黑" panose="020B0503020204020204" pitchFamily="34" charset="-122"/>
                <a:ea typeface="微软雅黑" panose="020B0503020204020204" pitchFamily="34" charset="-122"/>
              </a:rPr>
              <a:t>将数据报的源地址 </a:t>
            </a:r>
            <a:r>
              <a:rPr lang="en-US" altLang="zh-CN" sz="2000" b="1" dirty="0">
                <a:solidFill>
                  <a:srgbClr val="0000FF"/>
                </a:solidFill>
                <a:latin typeface="微软雅黑" panose="020B0503020204020204" pitchFamily="34" charset="-122"/>
                <a:ea typeface="微软雅黑" panose="020B0503020204020204" pitchFamily="34" charset="-122"/>
              </a:rPr>
              <a:t>IP</a:t>
            </a:r>
            <a:r>
              <a:rPr lang="en-US" altLang="zh-CN" sz="2000" b="1" i="1" baseline="-25000" dirty="0">
                <a:solidFill>
                  <a:srgbClr val="0000FF"/>
                </a:solidFill>
                <a:latin typeface="微软雅黑" panose="020B0503020204020204" pitchFamily="34" charset="-122"/>
                <a:ea typeface="微软雅黑" panose="020B0503020204020204" pitchFamily="34" charset="-122"/>
              </a:rPr>
              <a:t>A </a:t>
            </a:r>
            <a:r>
              <a:rPr lang="zh-CN" altLang="en-US" sz="2000" b="1" dirty="0">
                <a:solidFill>
                  <a:srgbClr val="0000FF"/>
                </a:solidFill>
                <a:latin typeface="微软雅黑" panose="020B0503020204020204" pitchFamily="34" charset="-122"/>
                <a:ea typeface="微软雅黑" panose="020B0503020204020204" pitchFamily="34" charset="-122"/>
              </a:rPr>
              <a:t>转换成全球地址 </a:t>
            </a:r>
            <a:r>
              <a:rPr lang="en-US" altLang="zh-CN" sz="2000" b="1" dirty="0">
                <a:solidFill>
                  <a:srgbClr val="0000FF"/>
                </a:solidFill>
                <a:latin typeface="微软雅黑" panose="020B0503020204020204" pitchFamily="34" charset="-122"/>
                <a:ea typeface="微软雅黑" panose="020B0503020204020204" pitchFamily="34" charset="-122"/>
              </a:rPr>
              <a:t>IP</a:t>
            </a:r>
            <a:r>
              <a:rPr lang="en-US" altLang="zh-CN" sz="2000" b="1" i="1" baseline="-25000" dirty="0">
                <a:solidFill>
                  <a:srgbClr val="0000FF"/>
                </a:solidFill>
                <a:latin typeface="微软雅黑" panose="020B0503020204020204" pitchFamily="34" charset="-122"/>
                <a:ea typeface="微软雅黑" panose="020B0503020204020204" pitchFamily="34" charset="-122"/>
              </a:rPr>
              <a:t>G </a:t>
            </a:r>
            <a:r>
              <a:rPr lang="zh-CN" altLang="en-US" sz="2000" b="1" dirty="0">
                <a:latin typeface="微软雅黑" panose="020B0503020204020204" pitchFamily="34" charset="-122"/>
                <a:ea typeface="微软雅黑" panose="020B0503020204020204" pitchFamily="34" charset="-122"/>
              </a:rPr>
              <a:t>，并把转换结果记录到</a:t>
            </a:r>
            <a:r>
              <a:rPr lang="en-US" altLang="zh-CN" sz="2000" b="1" dirty="0">
                <a:solidFill>
                  <a:srgbClr val="0000FF"/>
                </a:solidFill>
                <a:latin typeface="微软雅黑" panose="020B0503020204020204" pitchFamily="34" charset="-122"/>
                <a:ea typeface="微软雅黑" panose="020B0503020204020204" pitchFamily="34" charset="-122"/>
              </a:rPr>
              <a:t>NAT</a:t>
            </a:r>
            <a:r>
              <a:rPr lang="zh-CN" altLang="en-US" sz="2000" b="1" dirty="0">
                <a:solidFill>
                  <a:srgbClr val="0000FF"/>
                </a:solidFill>
                <a:latin typeface="微软雅黑" panose="020B0503020204020204" pitchFamily="34" charset="-122"/>
                <a:ea typeface="微软雅黑" panose="020B0503020204020204" pitchFamily="34" charset="-122"/>
              </a:rPr>
              <a:t>地址转换表</a:t>
            </a:r>
            <a:r>
              <a:rPr lang="zh-CN" altLang="en-US" sz="2000" b="1" dirty="0">
                <a:latin typeface="微软雅黑" panose="020B0503020204020204" pitchFamily="34" charset="-122"/>
                <a:ea typeface="微软雅黑" panose="020B0503020204020204" pitchFamily="34" charset="-122"/>
              </a:rPr>
              <a:t>中，目的地址 </a:t>
            </a:r>
            <a:r>
              <a:rPr lang="en-US" altLang="zh-CN" sz="2000" b="1" dirty="0">
                <a:latin typeface="微软雅黑" panose="020B0503020204020204" pitchFamily="34" charset="-122"/>
                <a:ea typeface="微软雅黑" panose="020B0503020204020204" pitchFamily="34" charset="-122"/>
              </a:rPr>
              <a:t>IP</a:t>
            </a:r>
            <a:r>
              <a:rPr lang="en-US" altLang="zh-CN" sz="2000" b="1" i="1" baseline="-25000" dirty="0">
                <a:latin typeface="微软雅黑" panose="020B0503020204020204" pitchFamily="34" charset="-122"/>
                <a:ea typeface="微软雅黑" panose="020B0503020204020204" pitchFamily="34" charset="-122"/>
              </a:rPr>
              <a:t>B</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保持不变，然后发送到互联网。</a:t>
            </a:r>
          </a:p>
          <a:p>
            <a:pPr marL="285750" indent="-285750">
              <a:lnSpc>
                <a:spcPts val="30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NAT </a:t>
            </a:r>
            <a:r>
              <a:rPr lang="zh-CN" altLang="en-US" sz="2000" b="1" dirty="0">
                <a:latin typeface="微软雅黑" panose="020B0503020204020204" pitchFamily="34" charset="-122"/>
                <a:ea typeface="微软雅黑" panose="020B0503020204020204" pitchFamily="34" charset="-122"/>
              </a:rPr>
              <a:t>路由器收到主机 </a:t>
            </a:r>
            <a:r>
              <a:rPr lang="en-US" altLang="zh-CN" sz="2000" b="1" dirty="0">
                <a:latin typeface="微软雅黑" panose="020B0503020204020204" pitchFamily="34" charset="-122"/>
                <a:ea typeface="微软雅黑" panose="020B0503020204020204" pitchFamily="34" charset="-122"/>
              </a:rPr>
              <a:t>B </a:t>
            </a:r>
            <a:r>
              <a:rPr lang="zh-CN" altLang="en-US" sz="2000" b="1" dirty="0">
                <a:latin typeface="微软雅黑" panose="020B0503020204020204" pitchFamily="34" charset="-122"/>
                <a:ea typeface="微软雅黑" panose="020B0503020204020204" pitchFamily="34" charset="-122"/>
              </a:rPr>
              <a:t>发回的数据报时，知道数据报中的源地址是  </a:t>
            </a:r>
            <a:r>
              <a:rPr lang="en-US" altLang="zh-CN" sz="2000" b="1" dirty="0">
                <a:latin typeface="微软雅黑" panose="020B0503020204020204" pitchFamily="34" charset="-122"/>
                <a:ea typeface="微软雅黑" panose="020B0503020204020204" pitchFamily="34" charset="-122"/>
              </a:rPr>
              <a:t>IP</a:t>
            </a:r>
            <a:r>
              <a:rPr lang="en-US" altLang="zh-CN" sz="2000" b="1" i="1" baseline="-25000" dirty="0">
                <a:latin typeface="微软雅黑" panose="020B0503020204020204" pitchFamily="34" charset="-122"/>
                <a:ea typeface="微软雅黑" panose="020B0503020204020204" pitchFamily="34" charset="-122"/>
              </a:rPr>
              <a:t>B  </a:t>
            </a:r>
            <a:r>
              <a:rPr lang="zh-CN" altLang="en-US" sz="2000" b="1" dirty="0">
                <a:latin typeface="微软雅黑" panose="020B0503020204020204" pitchFamily="34" charset="-122"/>
                <a:ea typeface="微软雅黑" panose="020B0503020204020204" pitchFamily="34" charset="-122"/>
              </a:rPr>
              <a:t>而目的地址是 </a:t>
            </a:r>
            <a:r>
              <a:rPr lang="en-US" altLang="zh-CN" sz="2000" b="1" dirty="0">
                <a:latin typeface="微软雅黑" panose="020B0503020204020204" pitchFamily="34" charset="-122"/>
                <a:ea typeface="微软雅黑" panose="020B0503020204020204" pitchFamily="34" charset="-122"/>
              </a:rPr>
              <a:t>IP</a:t>
            </a:r>
            <a:r>
              <a:rPr lang="en-US" altLang="zh-CN" sz="2000" b="1" i="1" baseline="-25000" dirty="0">
                <a:latin typeface="微软雅黑" panose="020B0503020204020204" pitchFamily="34" charset="-122"/>
                <a:ea typeface="微软雅黑" panose="020B0503020204020204" pitchFamily="34" charset="-122"/>
              </a:rPr>
              <a:t>G  </a:t>
            </a:r>
            <a:r>
              <a:rPr lang="zh-CN" altLang="en-US" sz="2000" b="1" dirty="0">
                <a:latin typeface="微软雅黑" panose="020B0503020204020204" pitchFamily="34" charset="-122"/>
                <a:ea typeface="微软雅黑" panose="020B0503020204020204" pitchFamily="34" charset="-122"/>
              </a:rPr>
              <a:t>。</a:t>
            </a:r>
          </a:p>
          <a:p>
            <a:pPr marL="285750" indent="-285750">
              <a:lnSpc>
                <a:spcPts val="30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根据 </a:t>
            </a:r>
            <a:r>
              <a:rPr lang="en-US" altLang="zh-CN" sz="2000" b="1" dirty="0">
                <a:solidFill>
                  <a:srgbClr val="0000FF"/>
                </a:solidFill>
                <a:latin typeface="微软雅黑" panose="020B0503020204020204" pitchFamily="34" charset="-122"/>
                <a:ea typeface="微软雅黑" panose="020B0503020204020204" pitchFamily="34" charset="-122"/>
              </a:rPr>
              <a:t>NAT </a:t>
            </a:r>
            <a:r>
              <a:rPr lang="zh-CN" altLang="en-US" sz="2000" b="1" dirty="0">
                <a:solidFill>
                  <a:srgbClr val="0000FF"/>
                </a:solidFill>
                <a:latin typeface="微软雅黑" panose="020B0503020204020204" pitchFamily="34" charset="-122"/>
                <a:ea typeface="微软雅黑" panose="020B0503020204020204" pitchFamily="34" charset="-122"/>
              </a:rPr>
              <a:t>转换表</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NAT </a:t>
            </a:r>
            <a:r>
              <a:rPr lang="zh-CN" altLang="en-US" sz="2000" b="1" dirty="0">
                <a:latin typeface="微软雅黑" panose="020B0503020204020204" pitchFamily="34" charset="-122"/>
                <a:ea typeface="微软雅黑" panose="020B0503020204020204" pitchFamily="34" charset="-122"/>
              </a:rPr>
              <a:t>路由器</a:t>
            </a:r>
            <a:r>
              <a:rPr lang="zh-CN" altLang="en-US" sz="2000" b="1" dirty="0">
                <a:solidFill>
                  <a:srgbClr val="0000FF"/>
                </a:solidFill>
                <a:latin typeface="微软雅黑" panose="020B0503020204020204" pitchFamily="34" charset="-122"/>
                <a:ea typeface="微软雅黑" panose="020B0503020204020204" pitchFamily="34" charset="-122"/>
              </a:rPr>
              <a:t>将目的地址 </a:t>
            </a:r>
            <a:r>
              <a:rPr lang="en-US" altLang="zh-CN" sz="2000" b="1" dirty="0">
                <a:solidFill>
                  <a:srgbClr val="0000FF"/>
                </a:solidFill>
                <a:latin typeface="微软雅黑" panose="020B0503020204020204" pitchFamily="34" charset="-122"/>
                <a:ea typeface="微软雅黑" panose="020B0503020204020204" pitchFamily="34" charset="-122"/>
              </a:rPr>
              <a:t>IP</a:t>
            </a:r>
            <a:r>
              <a:rPr lang="en-US" altLang="zh-CN" sz="2000" b="1" i="1" baseline="-25000" dirty="0">
                <a:solidFill>
                  <a:srgbClr val="0000FF"/>
                </a:solidFill>
                <a:latin typeface="微软雅黑" panose="020B0503020204020204" pitchFamily="34" charset="-122"/>
                <a:ea typeface="微软雅黑" panose="020B0503020204020204" pitchFamily="34" charset="-122"/>
              </a:rPr>
              <a:t>G</a:t>
            </a:r>
            <a:r>
              <a:rPr lang="en-US" altLang="zh-CN" sz="2000" b="1" dirty="0">
                <a:solidFill>
                  <a:srgbClr val="0000FF"/>
                </a:solidFill>
                <a:latin typeface="微软雅黑" panose="020B0503020204020204" pitchFamily="34" charset="-122"/>
                <a:ea typeface="微软雅黑" panose="020B0503020204020204" pitchFamily="34" charset="-122"/>
              </a:rPr>
              <a:t> </a:t>
            </a:r>
            <a:r>
              <a:rPr lang="zh-CN" altLang="en-US" sz="2000" b="1" dirty="0">
                <a:solidFill>
                  <a:srgbClr val="0000FF"/>
                </a:solidFill>
                <a:latin typeface="微软雅黑" panose="020B0503020204020204" pitchFamily="34" charset="-122"/>
                <a:ea typeface="微软雅黑" panose="020B0503020204020204" pitchFamily="34" charset="-122"/>
              </a:rPr>
              <a:t>转换为 </a:t>
            </a:r>
            <a:r>
              <a:rPr lang="en-US" altLang="zh-CN" sz="2000" b="1" dirty="0">
                <a:solidFill>
                  <a:srgbClr val="0000FF"/>
                </a:solidFill>
                <a:latin typeface="微软雅黑" panose="020B0503020204020204" pitchFamily="34" charset="-122"/>
                <a:ea typeface="微软雅黑" panose="020B0503020204020204" pitchFamily="34" charset="-122"/>
              </a:rPr>
              <a:t>IP</a:t>
            </a:r>
            <a:r>
              <a:rPr lang="en-US" altLang="zh-CN" sz="2000" b="1" i="1" baseline="-25000" dirty="0">
                <a:solidFill>
                  <a:srgbClr val="0000FF"/>
                </a:solidFill>
                <a:latin typeface="微软雅黑" panose="020B0503020204020204" pitchFamily="34" charset="-122"/>
                <a:ea typeface="微软雅黑" panose="020B0503020204020204" pitchFamily="34" charset="-122"/>
              </a:rPr>
              <a:t>A</a:t>
            </a:r>
            <a:r>
              <a:rPr lang="en-US" altLang="zh-CN" sz="2000" b="1" dirty="0">
                <a:solidFill>
                  <a:srgbClr val="0000FF"/>
                </a:solidFill>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，转发给最终的内部主机 </a:t>
            </a:r>
            <a:r>
              <a:rPr lang="en-US" altLang="zh-CN" sz="2000" b="1" dirty="0">
                <a:latin typeface="微软雅黑" panose="020B0503020204020204" pitchFamily="34" charset="-122"/>
                <a:ea typeface="微软雅黑" panose="020B0503020204020204" pitchFamily="34" charset="-122"/>
              </a:rPr>
              <a:t>A</a:t>
            </a:r>
            <a:r>
              <a:rPr lang="zh-CN" altLang="en-US" sz="2000" b="1" dirty="0">
                <a:latin typeface="微软雅黑" panose="020B0503020204020204" pitchFamily="34" charset="-122"/>
                <a:ea typeface="微软雅黑" panose="020B0503020204020204" pitchFamily="34" charset="-122"/>
              </a:rPr>
              <a:t>。 </a:t>
            </a:r>
          </a:p>
        </p:txBody>
      </p:sp>
      <p:sp>
        <p:nvSpPr>
          <p:cNvPr id="3" name="AutoShape 5"/>
          <p:cNvSpPr>
            <a:spLocks noChangeArrowheads="1"/>
          </p:cNvSpPr>
          <p:nvPr/>
        </p:nvSpPr>
        <p:spPr bwMode="auto">
          <a:xfrm>
            <a:off x="545145" y="623958"/>
            <a:ext cx="8053710"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 name="Rectangle 6"/>
          <p:cNvSpPr>
            <a:spLocks noChangeArrowheads="1"/>
          </p:cNvSpPr>
          <p:nvPr/>
        </p:nvSpPr>
        <p:spPr bwMode="auto">
          <a:xfrm>
            <a:off x="1941968" y="590747"/>
            <a:ext cx="52600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网络地址转换的过程</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545145" y="975815"/>
            <a:ext cx="8053710" cy="1528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2800"/>
              </a:lnSpc>
              <a:buClr>
                <a:srgbClr val="0070C0"/>
              </a:buClr>
              <a:buFont typeface="Wingdings" panose="05000000000000000000" pitchFamily="2" charset="2"/>
              <a:buChar char="l"/>
            </a:pPr>
            <a:r>
              <a:rPr lang="zh-CN" altLang="en-US" sz="1900" b="1" dirty="0">
                <a:latin typeface="微软雅黑" panose="020B0503020204020204" pitchFamily="34" charset="-122"/>
                <a:ea typeface="微软雅黑" panose="020B0503020204020204" pitchFamily="34" charset="-122"/>
              </a:rPr>
              <a:t>可以看出，在内部主机与外部主机通信时，在</a:t>
            </a:r>
            <a:r>
              <a:rPr lang="en-US" altLang="zh-CN" sz="1900" b="1" dirty="0">
                <a:latin typeface="微软雅黑" panose="020B0503020204020204" pitchFamily="34" charset="-122"/>
                <a:ea typeface="微软雅黑" panose="020B0503020204020204" pitchFamily="34" charset="-122"/>
              </a:rPr>
              <a:t>NAT</a:t>
            </a:r>
            <a:r>
              <a:rPr lang="zh-CN" altLang="en-US" sz="1900" b="1" dirty="0">
                <a:latin typeface="微软雅黑" panose="020B0503020204020204" pitchFamily="34" charset="-122"/>
                <a:ea typeface="微软雅黑" panose="020B0503020204020204" pitchFamily="34" charset="-122"/>
              </a:rPr>
              <a:t>路由器上发生了</a:t>
            </a:r>
            <a:r>
              <a:rPr lang="zh-CN" altLang="en-US" sz="1900" b="1" dirty="0">
                <a:solidFill>
                  <a:srgbClr val="0000FF"/>
                </a:solidFill>
                <a:latin typeface="微软雅黑" panose="020B0503020204020204" pitchFamily="34" charset="-122"/>
                <a:ea typeface="微软雅黑" panose="020B0503020204020204" pitchFamily="34" charset="-122"/>
              </a:rPr>
              <a:t>两次地址转换</a:t>
            </a:r>
            <a:r>
              <a:rPr lang="zh-CN" altLang="en-US" sz="1900" b="1" dirty="0">
                <a:latin typeface="微软雅黑" panose="020B0503020204020204" pitchFamily="34" charset="-122"/>
                <a:ea typeface="微软雅黑" panose="020B0503020204020204" pitchFamily="34" charset="-122"/>
              </a:rPr>
              <a:t>：</a:t>
            </a:r>
          </a:p>
          <a:p>
            <a:pPr marL="342900" indent="-342900">
              <a:lnSpc>
                <a:spcPts val="2800"/>
              </a:lnSpc>
              <a:buClr>
                <a:srgbClr val="7030A0"/>
              </a:buClr>
              <a:buFont typeface="+mj-lt"/>
              <a:buAutoNum type="arabicPeriod"/>
            </a:pPr>
            <a:r>
              <a:rPr lang="zh-CN" altLang="en-US" sz="1900" b="1" dirty="0">
                <a:solidFill>
                  <a:srgbClr val="0000FF"/>
                </a:solidFill>
                <a:latin typeface="微软雅黑" panose="020B0503020204020204" pitchFamily="34" charset="-122"/>
                <a:ea typeface="微软雅黑" panose="020B0503020204020204" pitchFamily="34" charset="-122"/>
              </a:rPr>
              <a:t>离开专用网时</a:t>
            </a:r>
            <a:r>
              <a:rPr lang="zh-CN" altLang="en-US" sz="1900" b="1" dirty="0">
                <a:latin typeface="微软雅黑" panose="020B0503020204020204" pitchFamily="34" charset="-122"/>
                <a:ea typeface="微软雅黑" panose="020B0503020204020204" pitchFamily="34" charset="-122"/>
              </a:rPr>
              <a:t>：替换源地址，将内部地址替换为全球地址；</a:t>
            </a:r>
          </a:p>
          <a:p>
            <a:pPr marL="342900" indent="-342900">
              <a:lnSpc>
                <a:spcPts val="2800"/>
              </a:lnSpc>
              <a:buClr>
                <a:srgbClr val="7030A0"/>
              </a:buClr>
              <a:buFont typeface="+mj-lt"/>
              <a:buAutoNum type="arabicPeriod"/>
            </a:pPr>
            <a:r>
              <a:rPr lang="zh-CN" altLang="en-US" sz="1900" b="1" dirty="0">
                <a:solidFill>
                  <a:srgbClr val="0000FF"/>
                </a:solidFill>
                <a:latin typeface="微软雅黑" panose="020B0503020204020204" pitchFamily="34" charset="-122"/>
                <a:ea typeface="微软雅黑" panose="020B0503020204020204" pitchFamily="34" charset="-122"/>
              </a:rPr>
              <a:t>进入专用网时</a:t>
            </a:r>
            <a:r>
              <a:rPr lang="zh-CN" altLang="en-US" sz="1900" b="1" dirty="0">
                <a:latin typeface="微软雅黑" panose="020B0503020204020204" pitchFamily="34" charset="-122"/>
                <a:ea typeface="微软雅黑" panose="020B0503020204020204" pitchFamily="34" charset="-122"/>
              </a:rPr>
              <a:t>：替换目的地址，将全球地址替换为内部地址；</a:t>
            </a:r>
          </a:p>
        </p:txBody>
      </p:sp>
      <p:sp>
        <p:nvSpPr>
          <p:cNvPr id="3" name="AutoShape 5"/>
          <p:cNvSpPr>
            <a:spLocks noChangeArrowheads="1"/>
          </p:cNvSpPr>
          <p:nvPr/>
        </p:nvSpPr>
        <p:spPr bwMode="auto">
          <a:xfrm>
            <a:off x="545145" y="623958"/>
            <a:ext cx="8053710"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 name="Rectangle 6"/>
          <p:cNvSpPr>
            <a:spLocks noChangeArrowheads="1"/>
          </p:cNvSpPr>
          <p:nvPr/>
        </p:nvSpPr>
        <p:spPr bwMode="auto">
          <a:xfrm>
            <a:off x="1941968" y="590747"/>
            <a:ext cx="52600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网络地址转换的过程</a:t>
            </a:r>
          </a:p>
        </p:txBody>
      </p:sp>
      <p:sp>
        <p:nvSpPr>
          <p:cNvPr id="5" name="矩形 4"/>
          <p:cNvSpPr/>
          <p:nvPr/>
        </p:nvSpPr>
        <p:spPr>
          <a:xfrm>
            <a:off x="3658513" y="2483796"/>
            <a:ext cx="1826974" cy="307777"/>
          </a:xfrm>
          <a:prstGeom prst="rect">
            <a:avLst/>
          </a:prstGeom>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NAT</a:t>
            </a:r>
            <a:r>
              <a:rPr lang="zh-CN" altLang="zh-CN" sz="1400" b="1" dirty="0">
                <a:latin typeface="微软雅黑" panose="020B0503020204020204" pitchFamily="34" charset="-122"/>
                <a:ea typeface="微软雅黑" panose="020B0503020204020204" pitchFamily="34" charset="-122"/>
              </a:rPr>
              <a:t>地址转换表举例</a:t>
            </a:r>
            <a:endParaRPr lang="zh-CN" altLang="en-US" sz="1400" b="1" dirty="0">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545145" y="2784736"/>
          <a:ext cx="8053710" cy="1479535"/>
        </p:xfrm>
        <a:graphic>
          <a:graphicData uri="http://schemas.openxmlformats.org/drawingml/2006/table">
            <a:tbl>
              <a:tblPr firstRow="1" firstCol="1" lastRow="1" lastCol="1" bandRow="1" bandCol="1">
                <a:tableStyleId>{5C22544A-7EE6-4342-B048-85BDC9FD1C3A}</a:tableStyleId>
              </a:tblPr>
              <a:tblGrid>
                <a:gridCol w="1671524">
                  <a:extLst>
                    <a:ext uri="{9D8B030D-6E8A-4147-A177-3AD203B41FA5}">
                      <a16:colId xmlns:a16="http://schemas.microsoft.com/office/drawing/2014/main" val="20000"/>
                    </a:ext>
                  </a:extLst>
                </a:gridCol>
                <a:gridCol w="2412495">
                  <a:extLst>
                    <a:ext uri="{9D8B030D-6E8A-4147-A177-3AD203B41FA5}">
                      <a16:colId xmlns:a16="http://schemas.microsoft.com/office/drawing/2014/main" val="20001"/>
                    </a:ext>
                  </a:extLst>
                </a:gridCol>
                <a:gridCol w="1994252">
                  <a:extLst>
                    <a:ext uri="{9D8B030D-6E8A-4147-A177-3AD203B41FA5}">
                      <a16:colId xmlns:a16="http://schemas.microsoft.com/office/drawing/2014/main" val="20002"/>
                    </a:ext>
                  </a:extLst>
                </a:gridCol>
                <a:gridCol w="1975439">
                  <a:extLst>
                    <a:ext uri="{9D8B030D-6E8A-4147-A177-3AD203B41FA5}">
                      <a16:colId xmlns:a16="http://schemas.microsoft.com/office/drawing/2014/main" val="20003"/>
                    </a:ext>
                  </a:extLst>
                </a:gridCol>
              </a:tblGrid>
              <a:tr h="295907">
                <a:tc>
                  <a:txBody>
                    <a:bodyPr/>
                    <a:lstStyle/>
                    <a:p>
                      <a:pPr algn="ctr">
                        <a:lnSpc>
                          <a:spcPct val="100000"/>
                        </a:lnSpc>
                        <a:spcAft>
                          <a:spcPts val="0"/>
                        </a:spcAft>
                        <a:tabLst>
                          <a:tab pos="3886200" algn="l"/>
                        </a:tabLst>
                      </a:pPr>
                      <a:r>
                        <a:rPr lang="zh-CN" sz="1400" b="1" dirty="0">
                          <a:solidFill>
                            <a:schemeClr val="bg1"/>
                          </a:solidFill>
                          <a:effectLst/>
                          <a:latin typeface="微软雅黑" panose="020B0503020204020204" pitchFamily="34" charset="-122"/>
                          <a:ea typeface="微软雅黑" panose="020B0503020204020204" pitchFamily="34" charset="-122"/>
                        </a:rPr>
                        <a:t>方向</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3886200" algn="l"/>
                        </a:tabLst>
                      </a:pPr>
                      <a:r>
                        <a:rPr lang="zh-CN" sz="1400" b="1" dirty="0">
                          <a:solidFill>
                            <a:schemeClr val="bg1"/>
                          </a:solidFill>
                          <a:effectLst/>
                          <a:latin typeface="微软雅黑" panose="020B0503020204020204" pitchFamily="34" charset="-122"/>
                          <a:ea typeface="微软雅黑" panose="020B0503020204020204" pitchFamily="34" charset="-122"/>
                        </a:rPr>
                        <a:t>字段</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3886200" algn="l"/>
                        </a:tabLst>
                      </a:pPr>
                      <a:r>
                        <a:rPr lang="zh-CN" sz="1400" b="1" dirty="0">
                          <a:solidFill>
                            <a:schemeClr val="bg1"/>
                          </a:solidFill>
                          <a:effectLst/>
                          <a:latin typeface="微软雅黑" panose="020B0503020204020204" pitchFamily="34" charset="-122"/>
                          <a:ea typeface="微软雅黑" panose="020B0503020204020204" pitchFamily="34" charset="-122"/>
                        </a:rPr>
                        <a:t>旧的</a:t>
                      </a:r>
                      <a:r>
                        <a:rPr lang="en-US" sz="1400" b="1" dirty="0">
                          <a:solidFill>
                            <a:schemeClr val="bg1"/>
                          </a:solidFill>
                          <a:effectLst/>
                          <a:latin typeface="微软雅黑" panose="020B0503020204020204" pitchFamily="34" charset="-122"/>
                          <a:ea typeface="微软雅黑" panose="020B0503020204020204" pitchFamily="34" charset="-122"/>
                        </a:rPr>
                        <a:t>IP</a:t>
                      </a:r>
                      <a:r>
                        <a:rPr lang="zh-CN" sz="1400" b="1" dirty="0">
                          <a:solidFill>
                            <a:schemeClr val="bg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3886200" algn="l"/>
                        </a:tabLst>
                      </a:pPr>
                      <a:r>
                        <a:rPr lang="zh-CN" sz="1400" b="1" dirty="0">
                          <a:solidFill>
                            <a:schemeClr val="bg1"/>
                          </a:solidFill>
                          <a:effectLst/>
                          <a:latin typeface="微软雅黑" panose="020B0503020204020204" pitchFamily="34" charset="-122"/>
                          <a:ea typeface="微软雅黑" panose="020B0503020204020204" pitchFamily="34" charset="-122"/>
                        </a:rPr>
                        <a:t>新的</a:t>
                      </a:r>
                      <a:r>
                        <a:rPr lang="en-US" sz="1400" b="1" dirty="0">
                          <a:solidFill>
                            <a:schemeClr val="bg1"/>
                          </a:solidFill>
                          <a:effectLst/>
                          <a:latin typeface="微软雅黑" panose="020B0503020204020204" pitchFamily="34" charset="-122"/>
                          <a:ea typeface="微软雅黑" panose="020B0503020204020204" pitchFamily="34" charset="-122"/>
                        </a:rPr>
                        <a:t>IP</a:t>
                      </a:r>
                      <a:r>
                        <a:rPr lang="zh-CN" sz="1400" b="1" dirty="0">
                          <a:solidFill>
                            <a:schemeClr val="bg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extLst>
                  <a:ext uri="{0D108BD9-81ED-4DB2-BD59-A6C34878D82A}">
                    <a16:rowId xmlns:a16="http://schemas.microsoft.com/office/drawing/2014/main" val="10000"/>
                  </a:ext>
                </a:extLst>
              </a:tr>
              <a:tr h="295907">
                <a:tc>
                  <a:txBody>
                    <a:bodyPr/>
                    <a:lstStyle/>
                    <a:p>
                      <a:pPr algn="ctr">
                        <a:lnSpc>
                          <a:spcPct val="100000"/>
                        </a:lnSpc>
                        <a:spcAft>
                          <a:spcPts val="0"/>
                        </a:spcAft>
                        <a:tabLst>
                          <a:tab pos="3886200" algn="l"/>
                        </a:tabLst>
                      </a:pPr>
                      <a:r>
                        <a:rPr lang="zh-CN" sz="1200" b="1">
                          <a:solidFill>
                            <a:schemeClr val="tx1"/>
                          </a:solidFill>
                          <a:effectLst/>
                          <a:latin typeface="微软雅黑" panose="020B0503020204020204" pitchFamily="34" charset="-122"/>
                          <a:ea typeface="微软雅黑" panose="020B0503020204020204" pitchFamily="34" charset="-122"/>
                        </a:rPr>
                        <a:t>出</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zh-CN" sz="1200" b="1">
                          <a:solidFill>
                            <a:schemeClr val="tx1"/>
                          </a:solidFill>
                          <a:effectLst/>
                          <a:latin typeface="微软雅黑" panose="020B0503020204020204" pitchFamily="34" charset="-122"/>
                          <a:ea typeface="微软雅黑" panose="020B0503020204020204" pitchFamily="34" charset="-122"/>
                        </a:rPr>
                        <a:t>源</a:t>
                      </a:r>
                      <a:r>
                        <a:rPr lang="en-US" sz="1200" b="1">
                          <a:solidFill>
                            <a:schemeClr val="tx1"/>
                          </a:solidFill>
                          <a:effectLst/>
                          <a:latin typeface="微软雅黑" panose="020B0503020204020204" pitchFamily="34" charset="-122"/>
                          <a:ea typeface="微软雅黑" panose="020B0503020204020204" pitchFamily="34" charset="-122"/>
                        </a:rPr>
                        <a:t>IP</a:t>
                      </a:r>
                      <a:r>
                        <a:rPr lang="zh-CN" sz="1200" b="1">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1200" b="1" dirty="0">
                          <a:solidFill>
                            <a:schemeClr val="tx1"/>
                          </a:solidFill>
                          <a:effectLst/>
                          <a:latin typeface="微软雅黑" panose="020B0503020204020204" pitchFamily="34" charset="-122"/>
                          <a:ea typeface="微软雅黑" panose="020B0503020204020204" pitchFamily="34" charset="-122"/>
                        </a:rPr>
                        <a:t>192.168.0.3</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1200" b="1" dirty="0">
                          <a:solidFill>
                            <a:schemeClr val="tx1"/>
                          </a:solidFill>
                          <a:effectLst/>
                          <a:latin typeface="微软雅黑" panose="020B0503020204020204" pitchFamily="34" charset="-122"/>
                          <a:ea typeface="微软雅黑" panose="020B0503020204020204" pitchFamily="34" charset="-122"/>
                        </a:rPr>
                        <a:t>172.38.1.5</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95907">
                <a:tc>
                  <a:txBody>
                    <a:bodyPr/>
                    <a:lstStyle/>
                    <a:p>
                      <a:pPr algn="ctr">
                        <a:lnSpc>
                          <a:spcPct val="100000"/>
                        </a:lnSpc>
                        <a:spcAft>
                          <a:spcPts val="0"/>
                        </a:spcAft>
                        <a:tabLst>
                          <a:tab pos="3886200" algn="l"/>
                        </a:tabLst>
                      </a:pPr>
                      <a:r>
                        <a:rPr lang="zh-CN" sz="1200" b="1" dirty="0">
                          <a:solidFill>
                            <a:schemeClr val="tx1"/>
                          </a:solidFill>
                          <a:effectLst/>
                          <a:latin typeface="微软雅黑" panose="020B0503020204020204" pitchFamily="34" charset="-122"/>
                          <a:ea typeface="微软雅黑" panose="020B0503020204020204" pitchFamily="34" charset="-122"/>
                        </a:rPr>
                        <a:t>入</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3886200" algn="l"/>
                        </a:tabLst>
                      </a:pPr>
                      <a:r>
                        <a:rPr lang="zh-CN" sz="1200" b="1" dirty="0">
                          <a:solidFill>
                            <a:schemeClr val="tx1"/>
                          </a:solidFill>
                          <a:effectLst/>
                          <a:latin typeface="微软雅黑" panose="020B0503020204020204" pitchFamily="34" charset="-122"/>
                          <a:ea typeface="微软雅黑" panose="020B0503020204020204" pitchFamily="34" charset="-122"/>
                        </a:rPr>
                        <a:t>目的</a:t>
                      </a:r>
                      <a:r>
                        <a:rPr lang="en-US" sz="1200" b="1" dirty="0">
                          <a:solidFill>
                            <a:schemeClr val="tx1"/>
                          </a:solidFill>
                          <a:effectLst/>
                          <a:latin typeface="微软雅黑" panose="020B0503020204020204" pitchFamily="34" charset="-122"/>
                          <a:ea typeface="微软雅黑" panose="020B0503020204020204" pitchFamily="34" charset="-122"/>
                        </a:rPr>
                        <a:t>IP</a:t>
                      </a:r>
                      <a:r>
                        <a:rPr lang="zh-CN" sz="1200" b="1" dirty="0">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3886200" algn="l"/>
                        </a:tabLst>
                      </a:pPr>
                      <a:r>
                        <a:rPr lang="en-US" sz="1200" b="1" dirty="0">
                          <a:solidFill>
                            <a:schemeClr val="tx1"/>
                          </a:solidFill>
                          <a:effectLst/>
                          <a:latin typeface="微软雅黑" panose="020B0503020204020204" pitchFamily="34" charset="-122"/>
                          <a:ea typeface="微软雅黑" panose="020B0503020204020204" pitchFamily="34" charset="-122"/>
                        </a:rPr>
                        <a:t>172.38.1.5</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3886200" algn="l"/>
                        </a:tabLst>
                      </a:pPr>
                      <a:r>
                        <a:rPr lang="en-US" sz="1200" b="1" dirty="0">
                          <a:solidFill>
                            <a:schemeClr val="tx1"/>
                          </a:solidFill>
                          <a:effectLst/>
                          <a:latin typeface="微软雅黑" panose="020B0503020204020204" pitchFamily="34" charset="-122"/>
                          <a:ea typeface="微软雅黑" panose="020B0503020204020204" pitchFamily="34" charset="-122"/>
                        </a:rPr>
                        <a:t>192.168.0.3</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2"/>
                  </a:ext>
                </a:extLst>
              </a:tr>
              <a:tr h="295907">
                <a:tc>
                  <a:txBody>
                    <a:bodyPr/>
                    <a:lstStyle/>
                    <a:p>
                      <a:pPr algn="ctr">
                        <a:lnSpc>
                          <a:spcPct val="100000"/>
                        </a:lnSpc>
                        <a:spcAft>
                          <a:spcPts val="0"/>
                        </a:spcAft>
                        <a:tabLst>
                          <a:tab pos="3886200" algn="l"/>
                        </a:tabLst>
                      </a:pPr>
                      <a:r>
                        <a:rPr lang="zh-CN" sz="1200" b="1" dirty="0">
                          <a:solidFill>
                            <a:schemeClr val="tx1"/>
                          </a:solidFill>
                          <a:effectLst/>
                          <a:latin typeface="微软雅黑" panose="020B0503020204020204" pitchFamily="34" charset="-122"/>
                          <a:ea typeface="微软雅黑" panose="020B0503020204020204" pitchFamily="34" charset="-122"/>
                        </a:rPr>
                        <a:t>出</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zh-CN" sz="1200" b="1">
                          <a:solidFill>
                            <a:schemeClr val="tx1"/>
                          </a:solidFill>
                          <a:effectLst/>
                          <a:latin typeface="微软雅黑" panose="020B0503020204020204" pitchFamily="34" charset="-122"/>
                          <a:ea typeface="微软雅黑" panose="020B0503020204020204" pitchFamily="34" charset="-122"/>
                        </a:rPr>
                        <a:t>源</a:t>
                      </a:r>
                      <a:r>
                        <a:rPr lang="en-US" sz="1200" b="1">
                          <a:solidFill>
                            <a:schemeClr val="tx1"/>
                          </a:solidFill>
                          <a:effectLst/>
                          <a:latin typeface="微软雅黑" panose="020B0503020204020204" pitchFamily="34" charset="-122"/>
                          <a:ea typeface="微软雅黑" panose="020B0503020204020204" pitchFamily="34" charset="-122"/>
                        </a:rPr>
                        <a:t>IP</a:t>
                      </a:r>
                      <a:r>
                        <a:rPr lang="zh-CN" sz="1200" b="1">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1200" b="1">
                          <a:solidFill>
                            <a:schemeClr val="tx1"/>
                          </a:solidFill>
                          <a:effectLst/>
                          <a:latin typeface="微软雅黑" panose="020B0503020204020204" pitchFamily="34" charset="-122"/>
                          <a:ea typeface="微软雅黑" panose="020B0503020204020204" pitchFamily="34" charset="-122"/>
                        </a:rPr>
                        <a:t>192.168.0.7</a:t>
                      </a:r>
                      <a:endParaRPr lang="zh-CN" sz="1200" b="1">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tabLst>
                          <a:tab pos="3886200" algn="l"/>
                        </a:tabLst>
                      </a:pPr>
                      <a:r>
                        <a:rPr lang="en-US" sz="1200" b="1">
                          <a:solidFill>
                            <a:schemeClr val="tx1"/>
                          </a:solidFill>
                          <a:effectLst/>
                          <a:latin typeface="微软雅黑" panose="020B0503020204020204" pitchFamily="34" charset="-122"/>
                          <a:ea typeface="微软雅黑" panose="020B0503020204020204" pitchFamily="34" charset="-122"/>
                        </a:rPr>
                        <a:t>172.38.1.6</a:t>
                      </a:r>
                      <a:endParaRPr lang="zh-CN" sz="1200" b="1">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95907">
                <a:tc>
                  <a:txBody>
                    <a:bodyPr/>
                    <a:lstStyle/>
                    <a:p>
                      <a:pPr algn="ctr">
                        <a:lnSpc>
                          <a:spcPct val="100000"/>
                        </a:lnSpc>
                        <a:spcAft>
                          <a:spcPts val="0"/>
                        </a:spcAft>
                        <a:tabLst>
                          <a:tab pos="3886200" algn="l"/>
                        </a:tabLst>
                      </a:pPr>
                      <a:r>
                        <a:rPr lang="zh-CN" sz="1200" b="1" dirty="0">
                          <a:solidFill>
                            <a:schemeClr val="tx1"/>
                          </a:solidFill>
                          <a:effectLst/>
                          <a:latin typeface="微软雅黑" panose="020B0503020204020204" pitchFamily="34" charset="-122"/>
                          <a:ea typeface="微软雅黑" panose="020B0503020204020204" pitchFamily="34" charset="-122"/>
                        </a:rPr>
                        <a:t>入</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3886200" algn="l"/>
                        </a:tabLst>
                      </a:pPr>
                      <a:r>
                        <a:rPr lang="zh-CN" sz="1200" b="1" dirty="0">
                          <a:solidFill>
                            <a:schemeClr val="tx1"/>
                          </a:solidFill>
                          <a:effectLst/>
                          <a:latin typeface="微软雅黑" panose="020B0503020204020204" pitchFamily="34" charset="-122"/>
                          <a:ea typeface="微软雅黑" panose="020B0503020204020204" pitchFamily="34" charset="-122"/>
                        </a:rPr>
                        <a:t>目的</a:t>
                      </a:r>
                      <a:r>
                        <a:rPr lang="en-US" sz="1200" b="1" dirty="0">
                          <a:solidFill>
                            <a:schemeClr val="tx1"/>
                          </a:solidFill>
                          <a:effectLst/>
                          <a:latin typeface="微软雅黑" panose="020B0503020204020204" pitchFamily="34" charset="-122"/>
                          <a:ea typeface="微软雅黑" panose="020B0503020204020204" pitchFamily="34" charset="-122"/>
                        </a:rPr>
                        <a:t>IP</a:t>
                      </a:r>
                      <a:r>
                        <a:rPr lang="zh-CN" sz="1200" b="1" dirty="0">
                          <a:solidFill>
                            <a:schemeClr val="tx1"/>
                          </a:solidFill>
                          <a:effectLst/>
                          <a:latin typeface="微软雅黑" panose="020B0503020204020204" pitchFamily="34" charset="-122"/>
                          <a:ea typeface="微软雅黑" panose="020B0503020204020204" pitchFamily="34" charset="-122"/>
                        </a:rPr>
                        <a:t>地址</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3886200" algn="l"/>
                        </a:tabLst>
                      </a:pPr>
                      <a:r>
                        <a:rPr lang="en-US" sz="1200" b="1" dirty="0">
                          <a:solidFill>
                            <a:schemeClr val="tx1"/>
                          </a:solidFill>
                          <a:effectLst/>
                          <a:latin typeface="微软雅黑" panose="020B0503020204020204" pitchFamily="34" charset="-122"/>
                          <a:ea typeface="微软雅黑" panose="020B0503020204020204" pitchFamily="34" charset="-122"/>
                        </a:rPr>
                        <a:t>172.38.1.6</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3886200" algn="l"/>
                        </a:tabLst>
                      </a:pPr>
                      <a:r>
                        <a:rPr lang="en-US" sz="1200" b="1" dirty="0">
                          <a:solidFill>
                            <a:schemeClr val="tx1"/>
                          </a:solidFill>
                          <a:effectLst/>
                          <a:latin typeface="微软雅黑" panose="020B0503020204020204" pitchFamily="34" charset="-122"/>
                          <a:ea typeface="微软雅黑" panose="020B0503020204020204" pitchFamily="34" charset="-122"/>
                        </a:rPr>
                        <a:t>192.168.0.7</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545145" y="1432999"/>
            <a:ext cx="8053710"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当 </a:t>
            </a:r>
            <a:r>
              <a:rPr lang="en-US" altLang="zh-CN" sz="2000" b="1" dirty="0">
                <a:latin typeface="微软雅黑" panose="020B0503020204020204" pitchFamily="34" charset="-122"/>
                <a:ea typeface="微软雅黑" panose="020B0503020204020204" pitchFamily="34" charset="-122"/>
              </a:rPr>
              <a:t>NAT </a:t>
            </a:r>
            <a:r>
              <a:rPr lang="zh-CN" altLang="en-US" sz="2000" b="1" dirty="0">
                <a:latin typeface="微软雅黑" panose="020B0503020204020204" pitchFamily="34" charset="-122"/>
                <a:ea typeface="微软雅黑" panose="020B0503020204020204" pitchFamily="34" charset="-122"/>
              </a:rPr>
              <a:t>路由器具有 </a:t>
            </a:r>
            <a:r>
              <a:rPr lang="en-US" altLang="zh-CN" sz="2000" b="1" i="1"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个全球 </a:t>
            </a:r>
            <a:r>
              <a:rPr lang="en-US" altLang="zh-CN" sz="2000" b="1" dirty="0">
                <a:latin typeface="微软雅黑" panose="020B0503020204020204" pitchFamily="34" charset="-122"/>
                <a:ea typeface="微软雅黑" panose="020B0503020204020204" pitchFamily="34" charset="-122"/>
              </a:rPr>
              <a:t>IP </a:t>
            </a:r>
            <a:r>
              <a:rPr lang="zh-CN" altLang="en-US" sz="2000" b="1" dirty="0">
                <a:latin typeface="微软雅黑" panose="020B0503020204020204" pitchFamily="34" charset="-122"/>
                <a:ea typeface="微软雅黑" panose="020B0503020204020204" pitchFamily="34" charset="-122"/>
              </a:rPr>
              <a:t>地址时，专用网内</a:t>
            </a:r>
            <a:r>
              <a:rPr lang="zh-CN" altLang="en-US" sz="2000" b="1" dirty="0">
                <a:solidFill>
                  <a:srgbClr val="0000FF"/>
                </a:solidFill>
                <a:latin typeface="微软雅黑" panose="020B0503020204020204" pitchFamily="34" charset="-122"/>
                <a:ea typeface="微软雅黑" panose="020B0503020204020204" pitchFamily="34" charset="-122"/>
              </a:rPr>
              <a:t>最多可以同时有 </a:t>
            </a:r>
            <a:r>
              <a:rPr lang="en-US" altLang="zh-CN" sz="2000" b="1" i="1" dirty="0">
                <a:solidFill>
                  <a:srgbClr val="0000FF"/>
                </a:solidFill>
                <a:latin typeface="微软雅黑" panose="020B0503020204020204" pitchFamily="34" charset="-122"/>
                <a:ea typeface="微软雅黑" panose="020B0503020204020204" pitchFamily="34" charset="-122"/>
              </a:rPr>
              <a:t>n</a:t>
            </a:r>
            <a:r>
              <a:rPr lang="en-US" altLang="zh-CN" sz="2000" b="1" dirty="0">
                <a:solidFill>
                  <a:srgbClr val="0000FF"/>
                </a:solidFill>
                <a:latin typeface="微软雅黑" panose="020B0503020204020204" pitchFamily="34" charset="-122"/>
                <a:ea typeface="微软雅黑" panose="020B0503020204020204" pitchFamily="34" charset="-122"/>
              </a:rPr>
              <a:t> </a:t>
            </a:r>
            <a:r>
              <a:rPr lang="zh-CN" altLang="en-US" sz="2000" b="1" dirty="0">
                <a:solidFill>
                  <a:srgbClr val="0000FF"/>
                </a:solidFill>
                <a:latin typeface="微软雅黑" panose="020B0503020204020204" pitchFamily="34" charset="-122"/>
                <a:ea typeface="微软雅黑" panose="020B0503020204020204" pitchFamily="34" charset="-122"/>
              </a:rPr>
              <a:t>台主机接入到互联网</a:t>
            </a:r>
            <a:r>
              <a:rPr lang="zh-CN" altLang="en-US" sz="2000" b="1" dirty="0">
                <a:latin typeface="微软雅黑" panose="020B0503020204020204" pitchFamily="34" charset="-122"/>
                <a:ea typeface="微软雅黑" panose="020B0503020204020204" pitchFamily="34" charset="-122"/>
              </a:rPr>
              <a:t>。这样就可以使专用网内较多数量的主机，轮流使用 </a:t>
            </a:r>
            <a:r>
              <a:rPr lang="en-US" altLang="zh-CN" sz="2000" b="1" dirty="0">
                <a:latin typeface="微软雅黑" panose="020B0503020204020204" pitchFamily="34" charset="-122"/>
                <a:ea typeface="微软雅黑" panose="020B0503020204020204" pitchFamily="34" charset="-122"/>
              </a:rPr>
              <a:t>NAT </a:t>
            </a:r>
            <a:r>
              <a:rPr lang="zh-CN" altLang="en-US" sz="2000" b="1" dirty="0">
                <a:latin typeface="微软雅黑" panose="020B0503020204020204" pitchFamily="34" charset="-122"/>
                <a:ea typeface="微软雅黑" panose="020B0503020204020204" pitchFamily="34" charset="-122"/>
              </a:rPr>
              <a:t>路由器有限数量的全球 </a:t>
            </a:r>
            <a:r>
              <a:rPr lang="en-US" altLang="zh-CN" sz="2000" b="1" dirty="0">
                <a:latin typeface="微软雅黑" panose="020B0503020204020204" pitchFamily="34" charset="-122"/>
                <a:ea typeface="微软雅黑" panose="020B0503020204020204" pitchFamily="34" charset="-122"/>
              </a:rPr>
              <a:t>IP </a:t>
            </a:r>
            <a:r>
              <a:rPr lang="zh-CN" altLang="en-US" sz="2000" b="1" dirty="0">
                <a:latin typeface="微软雅黑" panose="020B0503020204020204" pitchFamily="34" charset="-122"/>
                <a:ea typeface="微软雅黑" panose="020B0503020204020204" pitchFamily="34" charset="-122"/>
              </a:rPr>
              <a:t>地址。</a:t>
            </a: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通过 </a:t>
            </a:r>
            <a:r>
              <a:rPr lang="en-US" altLang="zh-CN" sz="2000" b="1" dirty="0">
                <a:latin typeface="微软雅黑" panose="020B0503020204020204" pitchFamily="34" charset="-122"/>
                <a:ea typeface="微软雅黑" panose="020B0503020204020204" pitchFamily="34" charset="-122"/>
              </a:rPr>
              <a:t>NAT </a:t>
            </a:r>
            <a:r>
              <a:rPr lang="zh-CN" altLang="en-US" sz="2000" b="1" dirty="0">
                <a:latin typeface="微软雅黑" panose="020B0503020204020204" pitchFamily="34" charset="-122"/>
                <a:ea typeface="微软雅黑" panose="020B0503020204020204" pitchFamily="34" charset="-122"/>
              </a:rPr>
              <a:t>路由器的通信必须由专用网内的主机发起。</a:t>
            </a:r>
            <a:r>
              <a:rPr lang="zh-CN" altLang="en-US" sz="2000" b="1" dirty="0">
                <a:solidFill>
                  <a:srgbClr val="0000FF"/>
                </a:solidFill>
                <a:latin typeface="微软雅黑" panose="020B0503020204020204" pitchFamily="34" charset="-122"/>
                <a:ea typeface="微软雅黑" panose="020B0503020204020204" pitchFamily="34" charset="-122"/>
              </a:rPr>
              <a:t>专用网内部的主机不能充当服务器用</a:t>
            </a:r>
            <a:r>
              <a:rPr lang="zh-CN" altLang="en-US" sz="2000" b="1" dirty="0">
                <a:latin typeface="微软雅黑" panose="020B0503020204020204" pitchFamily="34" charset="-122"/>
                <a:ea typeface="微软雅黑" panose="020B0503020204020204" pitchFamily="34" charset="-122"/>
              </a:rPr>
              <a:t>，因为互联网上的客户无法请求专用网内的服务器提供服务。</a:t>
            </a:r>
          </a:p>
        </p:txBody>
      </p:sp>
      <p:sp>
        <p:nvSpPr>
          <p:cNvPr id="3" name="AutoShape 5"/>
          <p:cNvSpPr>
            <a:spLocks noChangeArrowheads="1"/>
          </p:cNvSpPr>
          <p:nvPr/>
        </p:nvSpPr>
        <p:spPr bwMode="auto">
          <a:xfrm>
            <a:off x="545145" y="1045974"/>
            <a:ext cx="8053710"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 name="Rectangle 6"/>
          <p:cNvSpPr>
            <a:spLocks noChangeArrowheads="1"/>
          </p:cNvSpPr>
          <p:nvPr/>
        </p:nvSpPr>
        <p:spPr bwMode="auto">
          <a:xfrm>
            <a:off x="1941968" y="1012763"/>
            <a:ext cx="52600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网络地址转换 </a:t>
            </a:r>
            <a:r>
              <a:rPr lang="en-US" altLang="zh-CN" sz="2000" b="1" dirty="0">
                <a:solidFill>
                  <a:schemeClr val="bg1"/>
                </a:solidFill>
                <a:latin typeface="微软雅黑" panose="020B0503020204020204" pitchFamily="34" charset="-122"/>
                <a:ea typeface="微软雅黑" panose="020B0503020204020204" pitchFamily="34" charset="-122"/>
              </a:rPr>
              <a:t>NAT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545144" y="1039642"/>
            <a:ext cx="8053711" cy="180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互联网采用（自适应、分布式）</a:t>
            </a:r>
            <a:r>
              <a:rPr lang="zh-CN" altLang="en-US" b="1" dirty="0">
                <a:solidFill>
                  <a:srgbClr val="FF0000"/>
                </a:solidFill>
                <a:latin typeface="微软雅黑" panose="020B0503020204020204" pitchFamily="34" charset="-122"/>
                <a:ea typeface="微软雅黑" panose="020B0503020204020204" pitchFamily="34" charset="-122"/>
              </a:rPr>
              <a:t>分层次</a:t>
            </a:r>
            <a:r>
              <a:rPr lang="zh-CN" altLang="en-US" b="1" dirty="0">
                <a:latin typeface="微软雅黑" panose="020B0503020204020204" pitchFamily="34" charset="-122"/>
                <a:ea typeface="微软雅黑" panose="020B0503020204020204" pitchFamily="34" charset="-122"/>
              </a:rPr>
              <a:t>的路由选择协议。这是因为：</a:t>
            </a:r>
            <a:endParaRPr lang="en-US" altLang="zh-CN" b="1" dirty="0">
              <a:latin typeface="微软雅黑" panose="020B0503020204020204" pitchFamily="34" charset="-122"/>
              <a:ea typeface="微软雅黑" panose="020B0503020204020204" pitchFamily="34" charset="-122"/>
            </a:endParaRPr>
          </a:p>
          <a:p>
            <a:pPr marL="738505" indent="-457200">
              <a:lnSpc>
                <a:spcPct val="150000"/>
              </a:lnSpc>
              <a:buClr>
                <a:srgbClr val="7030A0"/>
              </a:buClr>
              <a:buAutoNum type="arabicParenBoth"/>
            </a:pPr>
            <a:r>
              <a:rPr lang="zh-CN" altLang="en-US" sz="1400" b="1">
                <a:latin typeface="微软雅黑" panose="020B0503020204020204" pitchFamily="34" charset="-122"/>
                <a:ea typeface="微软雅黑" panose="020B0503020204020204" pitchFamily="34" charset="-122"/>
              </a:rPr>
              <a:t>互联网</a:t>
            </a:r>
            <a:r>
              <a:rPr lang="zh-CN" altLang="en-US" sz="1400" b="1" dirty="0">
                <a:latin typeface="微软雅黑" panose="020B0503020204020204" pitchFamily="34" charset="-122"/>
                <a:ea typeface="微软雅黑" panose="020B0503020204020204" pitchFamily="34" charset="-122"/>
              </a:rPr>
              <a:t>的规模非常大。如果让所有的路由器知道所有的网络应怎样到达，则这种路由表将非常大，处理起来也太花时间。</a:t>
            </a:r>
            <a:endParaRPr lang="en-US" altLang="zh-CN" sz="1400" b="1" dirty="0">
              <a:latin typeface="微软雅黑" panose="020B0503020204020204" pitchFamily="34" charset="-122"/>
              <a:ea typeface="微软雅黑" panose="020B0503020204020204" pitchFamily="34" charset="-122"/>
            </a:endParaRPr>
          </a:p>
          <a:p>
            <a:pPr marL="738505" indent="-457200">
              <a:lnSpc>
                <a:spcPct val="150000"/>
              </a:lnSpc>
              <a:buClr>
                <a:srgbClr val="7030A0"/>
              </a:buClr>
              <a:buAutoNum type="arabicParenBoth"/>
            </a:pPr>
            <a:r>
              <a:rPr lang="zh-CN" altLang="en-US" sz="1400" b="1" dirty="0">
                <a:latin typeface="微软雅黑" panose="020B0503020204020204" pitchFamily="34" charset="-122"/>
                <a:ea typeface="微软雅黑" panose="020B0503020204020204" pitchFamily="34" charset="-122"/>
              </a:rPr>
              <a:t>许多单位不愿意外界了解自己单位网络的布局细节和本部门所采用的路由选择协议（这属于本部门内部的事情），但同时还希望连接到互联网上。 </a:t>
            </a:r>
          </a:p>
        </p:txBody>
      </p:sp>
      <p:sp>
        <p:nvSpPr>
          <p:cNvPr id="3" name="AutoShape 5"/>
          <p:cNvSpPr>
            <a:spLocks noChangeArrowheads="1"/>
          </p:cNvSpPr>
          <p:nvPr/>
        </p:nvSpPr>
        <p:spPr bwMode="auto">
          <a:xfrm>
            <a:off x="545144" y="648532"/>
            <a:ext cx="8053711"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4" name="Rectangle 6"/>
          <p:cNvSpPr>
            <a:spLocks noChangeArrowheads="1"/>
          </p:cNvSpPr>
          <p:nvPr/>
        </p:nvSpPr>
        <p:spPr bwMode="auto">
          <a:xfrm>
            <a:off x="1941968" y="615321"/>
            <a:ext cx="52600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分层次的路由选择协议</a:t>
            </a:r>
          </a:p>
        </p:txBody>
      </p:sp>
      <p:grpSp>
        <p:nvGrpSpPr>
          <p:cNvPr id="15" name="组合 14"/>
          <p:cNvGrpSpPr/>
          <p:nvPr/>
        </p:nvGrpSpPr>
        <p:grpSpPr>
          <a:xfrm>
            <a:off x="1327826" y="3000479"/>
            <a:ext cx="5710136" cy="1605212"/>
            <a:chOff x="1327826" y="3097759"/>
            <a:chExt cx="5710136" cy="1605212"/>
          </a:xfrm>
        </p:grpSpPr>
        <p:grpSp>
          <p:nvGrpSpPr>
            <p:cNvPr id="13" name="组合 12"/>
            <p:cNvGrpSpPr/>
            <p:nvPr/>
          </p:nvGrpSpPr>
          <p:grpSpPr>
            <a:xfrm>
              <a:off x="1327826" y="3097759"/>
              <a:ext cx="1400782" cy="1605212"/>
              <a:chOff x="868573" y="2997449"/>
              <a:chExt cx="1446610" cy="1822474"/>
            </a:xfrm>
          </p:grpSpPr>
          <p:sp>
            <p:nvSpPr>
              <p:cNvPr id="6" name="椭圆 5"/>
              <p:cNvSpPr/>
              <p:nvPr/>
            </p:nvSpPr>
            <p:spPr>
              <a:xfrm>
                <a:off x="868573" y="3536857"/>
                <a:ext cx="636494" cy="632012"/>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600" b="1"/>
                  <a:t>特点</a:t>
                </a:r>
              </a:p>
            </p:txBody>
          </p:sp>
          <p:sp>
            <p:nvSpPr>
              <p:cNvPr id="7" name="椭圆 6"/>
              <p:cNvSpPr/>
              <p:nvPr/>
            </p:nvSpPr>
            <p:spPr>
              <a:xfrm>
                <a:off x="1505067" y="2997449"/>
                <a:ext cx="540077" cy="539408"/>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000" b="1"/>
                  <a:t>自适应</a:t>
                </a:r>
              </a:p>
            </p:txBody>
          </p:sp>
          <p:sp>
            <p:nvSpPr>
              <p:cNvPr id="8" name="椭圆 7"/>
              <p:cNvSpPr/>
              <p:nvPr/>
            </p:nvSpPr>
            <p:spPr>
              <a:xfrm>
                <a:off x="1775106" y="3649064"/>
                <a:ext cx="540077" cy="539408"/>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000" b="1"/>
                  <a:t>分布式</a:t>
                </a:r>
              </a:p>
            </p:txBody>
          </p:sp>
          <p:sp>
            <p:nvSpPr>
              <p:cNvPr id="9" name="椭圆 8"/>
              <p:cNvSpPr/>
              <p:nvPr/>
            </p:nvSpPr>
            <p:spPr>
              <a:xfrm>
                <a:off x="1401891" y="4280515"/>
                <a:ext cx="540077" cy="53940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sz="1000" b="1"/>
                  <a:t>分层次</a:t>
                </a:r>
              </a:p>
            </p:txBody>
          </p:sp>
        </p:grpSp>
        <p:grpSp>
          <p:nvGrpSpPr>
            <p:cNvPr id="14" name="组合 13"/>
            <p:cNvGrpSpPr/>
            <p:nvPr/>
          </p:nvGrpSpPr>
          <p:grpSpPr>
            <a:xfrm>
              <a:off x="2428671" y="3268493"/>
              <a:ext cx="4609291" cy="1245527"/>
              <a:chOff x="2404352" y="3113053"/>
              <a:chExt cx="5022716" cy="1576065"/>
            </a:xfrm>
          </p:grpSpPr>
          <p:sp>
            <p:nvSpPr>
              <p:cNvPr id="10" name="矩形 9"/>
              <p:cNvSpPr/>
              <p:nvPr/>
            </p:nvSpPr>
            <p:spPr>
              <a:xfrm>
                <a:off x="2509737" y="3113053"/>
                <a:ext cx="4883284" cy="277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srgbClr val="92D050"/>
                    </a:solidFill>
                    <a:latin typeface="微软雅黑" panose="020B0503020204020204" pitchFamily="34" charset="-122"/>
                    <a:ea typeface="微软雅黑" panose="020B0503020204020204" pitchFamily="34" charset="-122"/>
                  </a:rPr>
                  <a:t>动态路由选择，能较好地适应网络状态的变化</a:t>
                </a:r>
              </a:p>
            </p:txBody>
          </p:sp>
          <p:sp>
            <p:nvSpPr>
              <p:cNvPr id="11" name="矩形 10"/>
              <p:cNvSpPr/>
              <p:nvPr/>
            </p:nvSpPr>
            <p:spPr>
              <a:xfrm>
                <a:off x="2472447" y="3780148"/>
                <a:ext cx="3574915" cy="277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schemeClr val="accent1"/>
                    </a:solidFill>
                    <a:latin typeface="微软雅黑" panose="020B0503020204020204" pitchFamily="34" charset="-122"/>
                    <a:ea typeface="微软雅黑" panose="020B0503020204020204" pitchFamily="34" charset="-122"/>
                  </a:rPr>
                  <a:t>路由器之间交换路由信息</a:t>
                </a:r>
              </a:p>
            </p:txBody>
          </p:sp>
          <p:sp>
            <p:nvSpPr>
              <p:cNvPr id="12" name="矩形 11"/>
              <p:cNvSpPr/>
              <p:nvPr/>
            </p:nvSpPr>
            <p:spPr>
              <a:xfrm>
                <a:off x="2404352" y="4411879"/>
                <a:ext cx="5022716" cy="2772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a:solidFill>
                      <a:schemeClr val="accent6">
                        <a:lumMod val="75000"/>
                      </a:schemeClr>
                    </a:solidFill>
                    <a:latin typeface="微软雅黑" panose="020B0503020204020204" pitchFamily="34" charset="-122"/>
                    <a:ea typeface="微软雅黑" panose="020B0503020204020204" pitchFamily="34" charset="-122"/>
                  </a:rPr>
                  <a:t>将整个因特网划分为许多较小的自治系统</a:t>
                </a:r>
                <a:r>
                  <a:rPr lang="en-US" altLang="zh-CN" sz="1600" b="1">
                    <a:solidFill>
                      <a:schemeClr val="accent6">
                        <a:lumMod val="75000"/>
                      </a:schemeClr>
                    </a:solidFill>
                    <a:latin typeface="微软雅黑" panose="020B0503020204020204" pitchFamily="34" charset="-122"/>
                    <a:ea typeface="微软雅黑" panose="020B0503020204020204" pitchFamily="34" charset="-122"/>
                  </a:rPr>
                  <a:t>AS</a:t>
                </a:r>
                <a:endParaRPr lang="zh-CN" altLang="en-US" sz="1600" b="1">
                  <a:solidFill>
                    <a:schemeClr val="accent6">
                      <a:lumMod val="75000"/>
                    </a:schemeClr>
                  </a:solidFill>
                  <a:latin typeface="微软雅黑" panose="020B0503020204020204" pitchFamily="34" charset="-122"/>
                  <a:ea typeface="微软雅黑" panose="020B0503020204020204" pitchFamily="34"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4" y="840232"/>
            <a:ext cx="8053712"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790256"/>
            <a:ext cx="4670317"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自治系统 </a:t>
            </a:r>
            <a:r>
              <a:rPr lang="en-US" altLang="zh-CN" sz="2000" b="1" dirty="0">
                <a:latin typeface="微软雅黑" panose="020B0503020204020204" pitchFamily="34" charset="-122"/>
                <a:ea typeface="微软雅黑" panose="020B0503020204020204" pitchFamily="34" charset="-122"/>
              </a:rPr>
              <a:t>AS (Autonomous System) </a:t>
            </a:r>
            <a:endParaRPr lang="zh-CN" altLang="en-US" sz="2000" b="1" dirty="0">
              <a:latin typeface="微软雅黑" panose="020B0503020204020204" pitchFamily="34" charset="-122"/>
              <a:ea typeface="微软雅黑" panose="020B0503020204020204" pitchFamily="34" charset="-122"/>
            </a:endParaRPr>
          </a:p>
        </p:txBody>
      </p:sp>
      <p:sp>
        <p:nvSpPr>
          <p:cNvPr id="4" name="矩形 3"/>
          <p:cNvSpPr/>
          <p:nvPr/>
        </p:nvSpPr>
        <p:spPr>
          <a:xfrm>
            <a:off x="545144" y="1182584"/>
            <a:ext cx="8159241" cy="2631490"/>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自治系统 </a:t>
            </a:r>
            <a:r>
              <a:rPr lang="en-US" altLang="zh-CN" sz="2000" b="1" dirty="0">
                <a:solidFill>
                  <a:srgbClr val="0000FF"/>
                </a:solidFill>
                <a:latin typeface="微软雅黑" panose="020B0503020204020204" pitchFamily="34" charset="-122"/>
                <a:ea typeface="微软雅黑" panose="020B0503020204020204" pitchFamily="34" charset="-122"/>
              </a:rPr>
              <a:t>AS </a:t>
            </a:r>
            <a:r>
              <a:rPr lang="zh-CN" altLang="en-US" sz="2000" b="1" dirty="0">
                <a:solidFill>
                  <a:srgbClr val="0000FF"/>
                </a:solidFill>
                <a:latin typeface="微软雅黑" panose="020B0503020204020204" pitchFamily="34" charset="-122"/>
                <a:ea typeface="微软雅黑" panose="020B0503020204020204" pitchFamily="34" charset="-122"/>
              </a:rPr>
              <a:t>的定义</a:t>
            </a:r>
            <a:r>
              <a:rPr lang="zh-CN" altLang="en-US" sz="2000" b="1" dirty="0">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在单一的技术管理下的一组路由器</a:t>
            </a:r>
            <a:r>
              <a:rPr lang="zh-CN" altLang="en-US" sz="2000" b="1" dirty="0">
                <a:latin typeface="微软雅黑" panose="020B0503020204020204" pitchFamily="34" charset="-122"/>
                <a:ea typeface="微软雅黑" panose="020B0503020204020204" pitchFamily="34" charset="-122"/>
              </a:rPr>
              <a:t>，而这些路由器使用一种 </a:t>
            </a:r>
            <a:r>
              <a:rPr lang="en-US" altLang="zh-CN" sz="2000" b="1" dirty="0">
                <a:latin typeface="微软雅黑" panose="020B0503020204020204" pitchFamily="34" charset="-122"/>
                <a:ea typeface="微软雅黑" panose="020B0503020204020204" pitchFamily="34" charset="-122"/>
              </a:rPr>
              <a:t>AS </a:t>
            </a:r>
            <a:r>
              <a:rPr lang="zh-CN" altLang="en-US" sz="2000" b="1" dirty="0">
                <a:latin typeface="微软雅黑" panose="020B0503020204020204" pitchFamily="34" charset="-122"/>
                <a:ea typeface="微软雅黑" panose="020B0503020204020204" pitchFamily="34" charset="-122"/>
              </a:rPr>
              <a:t>内部的路由选择协议和共同的度量以确定分组在该 </a:t>
            </a:r>
            <a:r>
              <a:rPr lang="en-US" altLang="zh-CN" sz="2000" b="1" dirty="0">
                <a:latin typeface="微软雅黑" panose="020B0503020204020204" pitchFamily="34" charset="-122"/>
                <a:ea typeface="微软雅黑" panose="020B0503020204020204" pitchFamily="34" charset="-122"/>
              </a:rPr>
              <a:t>AS </a:t>
            </a:r>
            <a:r>
              <a:rPr lang="zh-CN" altLang="en-US" sz="2000" b="1" dirty="0">
                <a:latin typeface="微软雅黑" panose="020B0503020204020204" pitchFamily="34" charset="-122"/>
                <a:ea typeface="微软雅黑" panose="020B0503020204020204" pitchFamily="34" charset="-122"/>
              </a:rPr>
              <a:t>内的路由。</a:t>
            </a: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现在对自治系统 </a:t>
            </a:r>
            <a:r>
              <a:rPr lang="en-US" altLang="zh-CN" sz="2000" b="1" dirty="0">
                <a:latin typeface="微软雅黑" panose="020B0503020204020204" pitchFamily="34" charset="-122"/>
                <a:ea typeface="微软雅黑" panose="020B0503020204020204" pitchFamily="34" charset="-122"/>
              </a:rPr>
              <a:t>AS </a:t>
            </a:r>
            <a:r>
              <a:rPr lang="zh-CN" altLang="en-US" sz="2000" b="1" dirty="0">
                <a:latin typeface="微软雅黑" panose="020B0503020204020204" pitchFamily="34" charset="-122"/>
                <a:ea typeface="微软雅黑" panose="020B0503020204020204" pitchFamily="34" charset="-122"/>
              </a:rPr>
              <a:t>的定义是强调下面的事实：尽管一个 </a:t>
            </a:r>
            <a:r>
              <a:rPr lang="en-US" altLang="zh-CN" sz="2000" b="1" dirty="0">
                <a:latin typeface="微软雅黑" panose="020B0503020204020204" pitchFamily="34" charset="-122"/>
                <a:ea typeface="微软雅黑" panose="020B0503020204020204" pitchFamily="34" charset="-122"/>
              </a:rPr>
              <a:t>AS </a:t>
            </a:r>
            <a:r>
              <a:rPr lang="zh-CN" altLang="en-US" sz="2000" b="1" dirty="0">
                <a:latin typeface="微软雅黑" panose="020B0503020204020204" pitchFamily="34" charset="-122"/>
                <a:ea typeface="微软雅黑" panose="020B0503020204020204" pitchFamily="34" charset="-122"/>
              </a:rPr>
              <a:t>使用了多种内部路由选择协议和度量，但</a:t>
            </a:r>
            <a:r>
              <a:rPr lang="zh-CN" altLang="en-US" sz="2000" b="1" dirty="0">
                <a:solidFill>
                  <a:srgbClr val="0000FF"/>
                </a:solidFill>
                <a:latin typeface="微软雅黑" panose="020B0503020204020204" pitchFamily="34" charset="-122"/>
                <a:ea typeface="微软雅黑" panose="020B0503020204020204" pitchFamily="34" charset="-122"/>
              </a:rPr>
              <a:t>重要的是一个 </a:t>
            </a:r>
            <a:r>
              <a:rPr lang="en-US" altLang="zh-CN" sz="2000" b="1" dirty="0">
                <a:solidFill>
                  <a:srgbClr val="0000FF"/>
                </a:solidFill>
                <a:latin typeface="微软雅黑" panose="020B0503020204020204" pitchFamily="34" charset="-122"/>
                <a:ea typeface="微软雅黑" panose="020B0503020204020204" pitchFamily="34" charset="-122"/>
              </a:rPr>
              <a:t>AS </a:t>
            </a:r>
            <a:r>
              <a:rPr lang="zh-CN" altLang="en-US" sz="2000" b="1" dirty="0">
                <a:solidFill>
                  <a:srgbClr val="0000FF"/>
                </a:solidFill>
                <a:latin typeface="微软雅黑" panose="020B0503020204020204" pitchFamily="34" charset="-122"/>
                <a:ea typeface="微软雅黑" panose="020B0503020204020204" pitchFamily="34" charset="-122"/>
              </a:rPr>
              <a:t>对其他 </a:t>
            </a:r>
            <a:r>
              <a:rPr lang="en-US" altLang="zh-CN" sz="2000" b="1" dirty="0">
                <a:solidFill>
                  <a:srgbClr val="0000FF"/>
                </a:solidFill>
                <a:latin typeface="微软雅黑" panose="020B0503020204020204" pitchFamily="34" charset="-122"/>
                <a:ea typeface="微软雅黑" panose="020B0503020204020204" pitchFamily="34" charset="-122"/>
              </a:rPr>
              <a:t>AS </a:t>
            </a:r>
            <a:r>
              <a:rPr lang="zh-CN" altLang="en-US" sz="2000" b="1" dirty="0">
                <a:solidFill>
                  <a:srgbClr val="0000FF"/>
                </a:solidFill>
                <a:latin typeface="微软雅黑" panose="020B0503020204020204" pitchFamily="34" charset="-122"/>
                <a:ea typeface="微软雅黑" panose="020B0503020204020204" pitchFamily="34" charset="-122"/>
              </a:rPr>
              <a:t>表现出的是一个单一的和一致的路由选择策略。</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5144" y="1019908"/>
            <a:ext cx="8053712" cy="3323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AutoShape 5"/>
          <p:cNvSpPr>
            <a:spLocks noChangeArrowheads="1"/>
          </p:cNvSpPr>
          <p:nvPr/>
        </p:nvSpPr>
        <p:spPr bwMode="auto">
          <a:xfrm>
            <a:off x="545144" y="611623"/>
            <a:ext cx="8053712"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矩形 3"/>
          <p:cNvSpPr/>
          <p:nvPr/>
        </p:nvSpPr>
        <p:spPr>
          <a:xfrm>
            <a:off x="616085" y="561647"/>
            <a:ext cx="1633781"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自治系统 </a:t>
            </a:r>
            <a:r>
              <a:rPr lang="en-US" altLang="zh-CN" sz="2000" b="1" dirty="0">
                <a:latin typeface="微软雅黑" panose="020B0503020204020204" pitchFamily="34" charset="-122"/>
                <a:ea typeface="微软雅黑" panose="020B0503020204020204" pitchFamily="34" charset="-122"/>
              </a:rPr>
              <a:t>AS</a:t>
            </a:r>
            <a:endParaRPr lang="zh-CN" altLang="en-US" sz="2000" b="1" dirty="0">
              <a:latin typeface="微软雅黑" panose="020B0503020204020204" pitchFamily="34" charset="-122"/>
              <a:ea typeface="微软雅黑" panose="020B0503020204020204" pitchFamily="34" charset="-122"/>
            </a:endParaRPr>
          </a:p>
        </p:txBody>
      </p:sp>
      <p:grpSp>
        <p:nvGrpSpPr>
          <p:cNvPr id="5" name="Group 250"/>
          <p:cNvGrpSpPr/>
          <p:nvPr/>
        </p:nvGrpSpPr>
        <p:grpSpPr bwMode="auto">
          <a:xfrm>
            <a:off x="1943171" y="1113840"/>
            <a:ext cx="4864773" cy="3173300"/>
            <a:chOff x="657" y="1080"/>
            <a:chExt cx="4368" cy="2835"/>
          </a:xfrm>
        </p:grpSpPr>
        <p:grpSp>
          <p:nvGrpSpPr>
            <p:cNvPr id="6" name="Group 127"/>
            <p:cNvGrpSpPr/>
            <p:nvPr/>
          </p:nvGrpSpPr>
          <p:grpSpPr bwMode="auto">
            <a:xfrm>
              <a:off x="657" y="1080"/>
              <a:ext cx="4368" cy="2835"/>
              <a:chOff x="657" y="1080"/>
              <a:chExt cx="4368" cy="2835"/>
            </a:xfrm>
          </p:grpSpPr>
          <p:sp>
            <p:nvSpPr>
              <p:cNvPr id="8" name="Text Box 7"/>
              <p:cNvSpPr txBox="1">
                <a:spLocks noChangeArrowheads="1"/>
              </p:cNvSpPr>
              <p:nvPr/>
            </p:nvSpPr>
            <p:spPr bwMode="auto">
              <a:xfrm>
                <a:off x="1843" y="1538"/>
                <a:ext cx="377"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0000FF"/>
                    </a:solidFill>
                    <a:latin typeface="微软雅黑" panose="020B0503020204020204" pitchFamily="34" charset="-122"/>
                    <a:ea typeface="微软雅黑" panose="020B0503020204020204" pitchFamily="34" charset="-122"/>
                  </a:rPr>
                  <a:t>R1</a:t>
                </a:r>
              </a:p>
            </p:txBody>
          </p:sp>
          <p:grpSp>
            <p:nvGrpSpPr>
              <p:cNvPr id="9" name="Group 8"/>
              <p:cNvGrpSpPr/>
              <p:nvPr/>
            </p:nvGrpSpPr>
            <p:grpSpPr bwMode="auto">
              <a:xfrm>
                <a:off x="657" y="2625"/>
                <a:ext cx="1872" cy="1290"/>
                <a:chOff x="672" y="2304"/>
                <a:chExt cx="1872" cy="1290"/>
              </a:xfrm>
            </p:grpSpPr>
            <p:sp>
              <p:nvSpPr>
                <p:cNvPr id="94" name="Rectangle 9"/>
                <p:cNvSpPr>
                  <a:spLocks noChangeArrowheads="1"/>
                </p:cNvSpPr>
                <p:nvPr/>
              </p:nvSpPr>
              <p:spPr bwMode="auto">
                <a:xfrm>
                  <a:off x="672" y="2304"/>
                  <a:ext cx="1872" cy="1008"/>
                </a:xfrm>
                <a:prstGeom prst="rect">
                  <a:avLst/>
                </a:prstGeom>
                <a:solidFill>
                  <a:srgbClr val="99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95" name="Oval 10"/>
                <p:cNvSpPr>
                  <a:spLocks noChangeArrowheads="1"/>
                </p:cNvSpPr>
                <p:nvPr/>
              </p:nvSpPr>
              <p:spPr bwMode="auto">
                <a:xfrm>
                  <a:off x="1008" y="2448"/>
                  <a:ext cx="192" cy="96"/>
                </a:xfrm>
                <a:prstGeom prst="ellipse">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grpSp>
              <p:nvGrpSpPr>
                <p:cNvPr id="96" name="Group 11"/>
                <p:cNvGrpSpPr/>
                <p:nvPr/>
              </p:nvGrpSpPr>
              <p:grpSpPr bwMode="auto">
                <a:xfrm>
                  <a:off x="2064" y="2880"/>
                  <a:ext cx="320" cy="184"/>
                  <a:chOff x="1000" y="3128"/>
                  <a:chExt cx="320" cy="184"/>
                </a:xfrm>
              </p:grpSpPr>
              <p:sp>
                <p:nvSpPr>
                  <p:cNvPr id="124" name="AutoShape 12"/>
                  <p:cNvSpPr>
                    <a:spLocks noChangeArrowheads="1"/>
                  </p:cNvSpPr>
                  <p:nvPr/>
                </p:nvSpPr>
                <p:spPr bwMode="auto">
                  <a:xfrm>
                    <a:off x="1000" y="3128"/>
                    <a:ext cx="320" cy="184"/>
                  </a:xfrm>
                  <a:prstGeom prst="can">
                    <a:avLst>
                      <a:gd name="adj" fmla="val 50000"/>
                    </a:avLst>
                  </a:prstGeom>
                  <a:solidFill>
                    <a:srgbClr val="00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125" name="Line 13"/>
                  <p:cNvSpPr>
                    <a:spLocks noChangeShapeType="1"/>
                  </p:cNvSpPr>
                  <p:nvPr/>
                </p:nvSpPr>
                <p:spPr bwMode="auto">
                  <a:xfrm>
                    <a:off x="1104"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126" name="Line 14"/>
                  <p:cNvSpPr>
                    <a:spLocks noChangeShapeType="1"/>
                  </p:cNvSpPr>
                  <p:nvPr/>
                </p:nvSpPr>
                <p:spPr bwMode="auto">
                  <a:xfrm flipH="1">
                    <a:off x="1096"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grpSp>
            <p:sp>
              <p:nvSpPr>
                <p:cNvPr id="97" name="Oval 15"/>
                <p:cNvSpPr>
                  <a:spLocks noChangeArrowheads="1"/>
                </p:cNvSpPr>
                <p:nvPr/>
              </p:nvSpPr>
              <p:spPr bwMode="auto">
                <a:xfrm>
                  <a:off x="960" y="3024"/>
                  <a:ext cx="192" cy="96"/>
                </a:xfrm>
                <a:prstGeom prst="ellipse">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grpSp>
              <p:nvGrpSpPr>
                <p:cNvPr id="99" name="Group 17"/>
                <p:cNvGrpSpPr/>
                <p:nvPr/>
              </p:nvGrpSpPr>
              <p:grpSpPr bwMode="auto">
                <a:xfrm>
                  <a:off x="864" y="2736"/>
                  <a:ext cx="240" cy="96"/>
                  <a:chOff x="1000" y="3128"/>
                  <a:chExt cx="320" cy="184"/>
                </a:xfrm>
              </p:grpSpPr>
              <p:sp>
                <p:nvSpPr>
                  <p:cNvPr id="121" name="AutoShape 18"/>
                  <p:cNvSpPr>
                    <a:spLocks noChangeArrowheads="1"/>
                  </p:cNvSpPr>
                  <p:nvPr/>
                </p:nvSpPr>
                <p:spPr bwMode="auto">
                  <a:xfrm>
                    <a:off x="1000" y="3128"/>
                    <a:ext cx="320" cy="184"/>
                  </a:xfrm>
                  <a:prstGeom prst="can">
                    <a:avLst>
                      <a:gd name="adj" fmla="val 50000"/>
                    </a:avLst>
                  </a:prstGeom>
                  <a:solidFill>
                    <a:srgbClr val="00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122" name="Line 19"/>
                  <p:cNvSpPr>
                    <a:spLocks noChangeShapeType="1"/>
                  </p:cNvSpPr>
                  <p:nvPr/>
                </p:nvSpPr>
                <p:spPr bwMode="auto">
                  <a:xfrm>
                    <a:off x="1104"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123" name="Line 20"/>
                  <p:cNvSpPr>
                    <a:spLocks noChangeShapeType="1"/>
                  </p:cNvSpPr>
                  <p:nvPr/>
                </p:nvSpPr>
                <p:spPr bwMode="auto">
                  <a:xfrm flipH="1">
                    <a:off x="1096"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grpSp>
            <p:sp>
              <p:nvSpPr>
                <p:cNvPr id="100" name="Line 21"/>
                <p:cNvSpPr>
                  <a:spLocks noChangeShapeType="1"/>
                </p:cNvSpPr>
                <p:nvPr/>
              </p:nvSpPr>
              <p:spPr bwMode="auto">
                <a:xfrm>
                  <a:off x="1200" y="2496"/>
                  <a:ext cx="816" cy="0"/>
                </a:xfrm>
                <a:prstGeom prst="line">
                  <a:avLst/>
                </a:prstGeom>
                <a:noFill/>
                <a:ln w="28575">
                  <a:solidFill>
                    <a:srgbClr val="00B0F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101" name="Line 22"/>
                <p:cNvSpPr>
                  <a:spLocks noChangeShapeType="1"/>
                </p:cNvSpPr>
                <p:nvPr/>
              </p:nvSpPr>
              <p:spPr bwMode="auto">
                <a:xfrm flipH="1">
                  <a:off x="1008" y="2544"/>
                  <a:ext cx="48" cy="192"/>
                </a:xfrm>
                <a:prstGeom prst="line">
                  <a:avLst/>
                </a:prstGeom>
                <a:noFill/>
                <a:ln w="28575">
                  <a:solidFill>
                    <a:srgbClr val="00B0F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102" name="Line 23"/>
                <p:cNvSpPr>
                  <a:spLocks noChangeShapeType="1"/>
                </p:cNvSpPr>
                <p:nvPr/>
              </p:nvSpPr>
              <p:spPr bwMode="auto">
                <a:xfrm>
                  <a:off x="1008" y="2832"/>
                  <a:ext cx="48" cy="192"/>
                </a:xfrm>
                <a:prstGeom prst="line">
                  <a:avLst/>
                </a:prstGeom>
                <a:noFill/>
                <a:ln w="28575">
                  <a:solidFill>
                    <a:srgbClr val="00B0F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103" name="Line 24"/>
                <p:cNvSpPr>
                  <a:spLocks noChangeShapeType="1"/>
                </p:cNvSpPr>
                <p:nvPr/>
              </p:nvSpPr>
              <p:spPr bwMode="auto">
                <a:xfrm>
                  <a:off x="1152" y="3072"/>
                  <a:ext cx="336" cy="0"/>
                </a:xfrm>
                <a:prstGeom prst="line">
                  <a:avLst/>
                </a:prstGeom>
                <a:noFill/>
                <a:ln w="28575">
                  <a:solidFill>
                    <a:srgbClr val="00B0F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104" name="Line 25"/>
                <p:cNvSpPr>
                  <a:spLocks noChangeShapeType="1"/>
                </p:cNvSpPr>
                <p:nvPr/>
              </p:nvSpPr>
              <p:spPr bwMode="auto">
                <a:xfrm flipV="1">
                  <a:off x="1680" y="2976"/>
                  <a:ext cx="384" cy="96"/>
                </a:xfrm>
                <a:prstGeom prst="line">
                  <a:avLst/>
                </a:prstGeom>
                <a:noFill/>
                <a:ln w="28575">
                  <a:solidFill>
                    <a:srgbClr val="00B0F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105" name="Oval 26"/>
                <p:cNvSpPr>
                  <a:spLocks noChangeArrowheads="1"/>
                </p:cNvSpPr>
                <p:nvPr/>
              </p:nvSpPr>
              <p:spPr bwMode="auto">
                <a:xfrm>
                  <a:off x="1296" y="2832"/>
                  <a:ext cx="192" cy="96"/>
                </a:xfrm>
                <a:prstGeom prst="ellipse">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106" name="Oval 27"/>
                <p:cNvSpPr>
                  <a:spLocks noChangeArrowheads="1"/>
                </p:cNvSpPr>
                <p:nvPr/>
              </p:nvSpPr>
              <p:spPr bwMode="auto">
                <a:xfrm>
                  <a:off x="1488" y="3024"/>
                  <a:ext cx="192" cy="96"/>
                </a:xfrm>
                <a:prstGeom prst="ellipse">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107" name="Line 28"/>
                <p:cNvSpPr>
                  <a:spLocks noChangeShapeType="1"/>
                </p:cNvSpPr>
                <p:nvPr/>
              </p:nvSpPr>
              <p:spPr bwMode="auto">
                <a:xfrm>
                  <a:off x="1152" y="2544"/>
                  <a:ext cx="192" cy="288"/>
                </a:xfrm>
                <a:prstGeom prst="line">
                  <a:avLst/>
                </a:prstGeom>
                <a:noFill/>
                <a:ln w="28575">
                  <a:solidFill>
                    <a:srgbClr val="00B0F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grpSp>
              <p:nvGrpSpPr>
                <p:cNvPr id="108" name="Group 29"/>
                <p:cNvGrpSpPr/>
                <p:nvPr/>
              </p:nvGrpSpPr>
              <p:grpSpPr bwMode="auto">
                <a:xfrm>
                  <a:off x="1152" y="2640"/>
                  <a:ext cx="240" cy="96"/>
                  <a:chOff x="1000" y="3128"/>
                  <a:chExt cx="320" cy="184"/>
                </a:xfrm>
              </p:grpSpPr>
              <p:sp>
                <p:nvSpPr>
                  <p:cNvPr id="118" name="AutoShape 30"/>
                  <p:cNvSpPr>
                    <a:spLocks noChangeArrowheads="1"/>
                  </p:cNvSpPr>
                  <p:nvPr/>
                </p:nvSpPr>
                <p:spPr bwMode="auto">
                  <a:xfrm>
                    <a:off x="1000" y="3128"/>
                    <a:ext cx="320" cy="184"/>
                  </a:xfrm>
                  <a:prstGeom prst="can">
                    <a:avLst>
                      <a:gd name="adj" fmla="val 50000"/>
                    </a:avLst>
                  </a:prstGeom>
                  <a:solidFill>
                    <a:srgbClr val="00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119" name="Line 31"/>
                  <p:cNvSpPr>
                    <a:spLocks noChangeShapeType="1"/>
                  </p:cNvSpPr>
                  <p:nvPr/>
                </p:nvSpPr>
                <p:spPr bwMode="auto">
                  <a:xfrm>
                    <a:off x="1104"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120" name="Line 32"/>
                  <p:cNvSpPr>
                    <a:spLocks noChangeShapeType="1"/>
                  </p:cNvSpPr>
                  <p:nvPr/>
                </p:nvSpPr>
                <p:spPr bwMode="auto">
                  <a:xfrm flipH="1">
                    <a:off x="1096"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grpSp>
            <p:sp>
              <p:nvSpPr>
                <p:cNvPr id="109" name="Line 33"/>
                <p:cNvSpPr>
                  <a:spLocks noChangeShapeType="1"/>
                </p:cNvSpPr>
                <p:nvPr/>
              </p:nvSpPr>
              <p:spPr bwMode="auto">
                <a:xfrm flipV="1">
                  <a:off x="1488" y="2784"/>
                  <a:ext cx="240" cy="96"/>
                </a:xfrm>
                <a:prstGeom prst="line">
                  <a:avLst/>
                </a:prstGeom>
                <a:noFill/>
                <a:ln w="28575">
                  <a:solidFill>
                    <a:srgbClr val="00B0F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110" name="Line 34"/>
                <p:cNvSpPr>
                  <a:spLocks noChangeShapeType="1"/>
                </p:cNvSpPr>
                <p:nvPr/>
              </p:nvSpPr>
              <p:spPr bwMode="auto">
                <a:xfrm flipH="1">
                  <a:off x="1632" y="2544"/>
                  <a:ext cx="384" cy="480"/>
                </a:xfrm>
                <a:prstGeom prst="line">
                  <a:avLst/>
                </a:prstGeom>
                <a:noFill/>
                <a:ln w="28575">
                  <a:solidFill>
                    <a:srgbClr val="00B0F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grpSp>
              <p:nvGrpSpPr>
                <p:cNvPr id="111" name="Group 35"/>
                <p:cNvGrpSpPr/>
                <p:nvPr/>
              </p:nvGrpSpPr>
              <p:grpSpPr bwMode="auto">
                <a:xfrm>
                  <a:off x="1728" y="2736"/>
                  <a:ext cx="240" cy="96"/>
                  <a:chOff x="1000" y="3128"/>
                  <a:chExt cx="320" cy="184"/>
                </a:xfrm>
              </p:grpSpPr>
              <p:sp>
                <p:nvSpPr>
                  <p:cNvPr id="115" name="AutoShape 36"/>
                  <p:cNvSpPr>
                    <a:spLocks noChangeArrowheads="1"/>
                  </p:cNvSpPr>
                  <p:nvPr/>
                </p:nvSpPr>
                <p:spPr bwMode="auto">
                  <a:xfrm>
                    <a:off x="1000" y="3128"/>
                    <a:ext cx="320" cy="184"/>
                  </a:xfrm>
                  <a:prstGeom prst="can">
                    <a:avLst>
                      <a:gd name="adj" fmla="val 50000"/>
                    </a:avLst>
                  </a:prstGeom>
                  <a:solidFill>
                    <a:srgbClr val="00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116" name="Line 37"/>
                  <p:cNvSpPr>
                    <a:spLocks noChangeShapeType="1"/>
                  </p:cNvSpPr>
                  <p:nvPr/>
                </p:nvSpPr>
                <p:spPr bwMode="auto">
                  <a:xfrm>
                    <a:off x="1104"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117" name="Line 38"/>
                  <p:cNvSpPr>
                    <a:spLocks noChangeShapeType="1"/>
                  </p:cNvSpPr>
                  <p:nvPr/>
                </p:nvSpPr>
                <p:spPr bwMode="auto">
                  <a:xfrm flipH="1">
                    <a:off x="1096"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grpSp>
            <p:sp>
              <p:nvSpPr>
                <p:cNvPr id="112" name="Line 39"/>
                <p:cNvSpPr>
                  <a:spLocks noChangeShapeType="1"/>
                </p:cNvSpPr>
                <p:nvPr/>
              </p:nvSpPr>
              <p:spPr bwMode="auto">
                <a:xfrm>
                  <a:off x="2064" y="2544"/>
                  <a:ext cx="144" cy="336"/>
                </a:xfrm>
                <a:prstGeom prst="line">
                  <a:avLst/>
                </a:prstGeom>
                <a:noFill/>
                <a:ln w="28575">
                  <a:solidFill>
                    <a:srgbClr val="00B0F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113" name="Text Box 40"/>
                <p:cNvSpPr txBox="1">
                  <a:spLocks noChangeArrowheads="1"/>
                </p:cNvSpPr>
                <p:nvPr/>
              </p:nvSpPr>
              <p:spPr bwMode="auto">
                <a:xfrm>
                  <a:off x="1920" y="3041"/>
                  <a:ext cx="377"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FF"/>
                      </a:solidFill>
                      <a:latin typeface="微软雅黑" panose="020B0503020204020204" pitchFamily="34" charset="-122"/>
                      <a:ea typeface="微软雅黑" panose="020B0503020204020204" pitchFamily="34" charset="-122"/>
                    </a:rPr>
                    <a:t>R4</a:t>
                  </a:r>
                </a:p>
              </p:txBody>
            </p:sp>
            <p:sp>
              <p:nvSpPr>
                <p:cNvPr id="114" name="Text Box 41"/>
                <p:cNvSpPr txBox="1">
                  <a:spLocks noChangeArrowheads="1"/>
                </p:cNvSpPr>
                <p:nvPr/>
              </p:nvSpPr>
              <p:spPr bwMode="auto">
                <a:xfrm>
                  <a:off x="1164" y="3319"/>
                  <a:ext cx="811"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00FF"/>
                      </a:solidFill>
                      <a:latin typeface="微软雅黑" panose="020B0503020204020204" pitchFamily="34" charset="-122"/>
                      <a:ea typeface="微软雅黑" panose="020B0503020204020204" pitchFamily="34" charset="-122"/>
                    </a:rPr>
                    <a:t>自治系统</a:t>
                  </a:r>
                </a:p>
              </p:txBody>
            </p:sp>
            <p:sp>
              <p:nvSpPr>
                <p:cNvPr id="98" name="Oval 16"/>
                <p:cNvSpPr>
                  <a:spLocks noChangeArrowheads="1"/>
                </p:cNvSpPr>
                <p:nvPr/>
              </p:nvSpPr>
              <p:spPr bwMode="auto">
                <a:xfrm>
                  <a:off x="1920" y="2448"/>
                  <a:ext cx="192" cy="96"/>
                </a:xfrm>
                <a:prstGeom prst="ellipse">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grpSp>
          <p:grpSp>
            <p:nvGrpSpPr>
              <p:cNvPr id="10" name="Group 126"/>
              <p:cNvGrpSpPr/>
              <p:nvPr/>
            </p:nvGrpSpPr>
            <p:grpSpPr bwMode="auto">
              <a:xfrm>
                <a:off x="3153" y="2625"/>
                <a:ext cx="1872" cy="1290"/>
                <a:chOff x="3153" y="2625"/>
                <a:chExt cx="1872" cy="1290"/>
              </a:xfrm>
            </p:grpSpPr>
            <p:sp>
              <p:nvSpPr>
                <p:cNvPr id="69" name="Rectangle 43"/>
                <p:cNvSpPr>
                  <a:spLocks noChangeArrowheads="1"/>
                </p:cNvSpPr>
                <p:nvPr/>
              </p:nvSpPr>
              <p:spPr bwMode="auto">
                <a:xfrm>
                  <a:off x="3153" y="2625"/>
                  <a:ext cx="1872" cy="1008"/>
                </a:xfrm>
                <a:prstGeom prst="rect">
                  <a:avLst/>
                </a:prstGeom>
                <a:solidFill>
                  <a:srgbClr val="99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72" name="Oval 46"/>
                <p:cNvSpPr>
                  <a:spLocks noChangeArrowheads="1"/>
                </p:cNvSpPr>
                <p:nvPr/>
              </p:nvSpPr>
              <p:spPr bwMode="auto">
                <a:xfrm>
                  <a:off x="4689" y="3057"/>
                  <a:ext cx="192" cy="96"/>
                </a:xfrm>
                <a:prstGeom prst="ellipse">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73" name="Line 47"/>
                <p:cNvSpPr>
                  <a:spLocks noChangeShapeType="1"/>
                </p:cNvSpPr>
                <p:nvPr/>
              </p:nvSpPr>
              <p:spPr bwMode="auto">
                <a:xfrm>
                  <a:off x="3489" y="2865"/>
                  <a:ext cx="432" cy="0"/>
                </a:xfrm>
                <a:prstGeom prst="line">
                  <a:avLst/>
                </a:prstGeom>
                <a:noFill/>
                <a:ln w="28575">
                  <a:solidFill>
                    <a:schemeClr val="tx1"/>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74" name="Line 48"/>
                <p:cNvSpPr>
                  <a:spLocks noChangeShapeType="1"/>
                </p:cNvSpPr>
                <p:nvPr/>
              </p:nvSpPr>
              <p:spPr bwMode="auto">
                <a:xfrm>
                  <a:off x="3537" y="3441"/>
                  <a:ext cx="576" cy="0"/>
                </a:xfrm>
                <a:prstGeom prst="line">
                  <a:avLst/>
                </a:prstGeom>
                <a:noFill/>
                <a:ln w="28575">
                  <a:solidFill>
                    <a:srgbClr val="00B0F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75" name="Line 49"/>
                <p:cNvSpPr>
                  <a:spLocks noChangeShapeType="1"/>
                </p:cNvSpPr>
                <p:nvPr/>
              </p:nvSpPr>
              <p:spPr bwMode="auto">
                <a:xfrm flipV="1">
                  <a:off x="4257" y="3345"/>
                  <a:ext cx="288" cy="96"/>
                </a:xfrm>
                <a:prstGeom prst="line">
                  <a:avLst/>
                </a:prstGeom>
                <a:noFill/>
                <a:ln w="28575">
                  <a:solidFill>
                    <a:srgbClr val="00B0F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76" name="Oval 50"/>
                <p:cNvSpPr>
                  <a:spLocks noChangeArrowheads="1"/>
                </p:cNvSpPr>
                <p:nvPr/>
              </p:nvSpPr>
              <p:spPr bwMode="auto">
                <a:xfrm>
                  <a:off x="4113" y="3393"/>
                  <a:ext cx="192" cy="96"/>
                </a:xfrm>
                <a:prstGeom prst="ellipse">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grpSp>
              <p:nvGrpSpPr>
                <p:cNvPr id="77" name="Group 51"/>
                <p:cNvGrpSpPr/>
                <p:nvPr/>
              </p:nvGrpSpPr>
              <p:grpSpPr bwMode="auto">
                <a:xfrm>
                  <a:off x="3729" y="3393"/>
                  <a:ext cx="240" cy="96"/>
                  <a:chOff x="1000" y="3128"/>
                  <a:chExt cx="320" cy="184"/>
                </a:xfrm>
              </p:grpSpPr>
              <p:sp>
                <p:nvSpPr>
                  <p:cNvPr id="91" name="AutoShape 52"/>
                  <p:cNvSpPr>
                    <a:spLocks noChangeArrowheads="1"/>
                  </p:cNvSpPr>
                  <p:nvPr/>
                </p:nvSpPr>
                <p:spPr bwMode="auto">
                  <a:xfrm>
                    <a:off x="1000" y="3128"/>
                    <a:ext cx="320" cy="184"/>
                  </a:xfrm>
                  <a:prstGeom prst="can">
                    <a:avLst>
                      <a:gd name="adj" fmla="val 50000"/>
                    </a:avLst>
                  </a:prstGeom>
                  <a:solidFill>
                    <a:srgbClr val="00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92" name="Line 53"/>
                  <p:cNvSpPr>
                    <a:spLocks noChangeShapeType="1"/>
                  </p:cNvSpPr>
                  <p:nvPr/>
                </p:nvSpPr>
                <p:spPr bwMode="auto">
                  <a:xfrm>
                    <a:off x="1104"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93" name="Line 54"/>
                  <p:cNvSpPr>
                    <a:spLocks noChangeShapeType="1"/>
                  </p:cNvSpPr>
                  <p:nvPr/>
                </p:nvSpPr>
                <p:spPr bwMode="auto">
                  <a:xfrm flipH="1">
                    <a:off x="1096"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grpSp>
            <p:sp>
              <p:nvSpPr>
                <p:cNvPr id="78" name="Line 55"/>
                <p:cNvSpPr>
                  <a:spLocks noChangeShapeType="1"/>
                </p:cNvSpPr>
                <p:nvPr/>
              </p:nvSpPr>
              <p:spPr bwMode="auto">
                <a:xfrm flipV="1">
                  <a:off x="4641" y="3153"/>
                  <a:ext cx="144" cy="144"/>
                </a:xfrm>
                <a:prstGeom prst="line">
                  <a:avLst/>
                </a:prstGeom>
                <a:noFill/>
                <a:ln w="28575">
                  <a:solidFill>
                    <a:srgbClr val="00B0F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79" name="Line 56"/>
                <p:cNvSpPr>
                  <a:spLocks noChangeShapeType="1"/>
                </p:cNvSpPr>
                <p:nvPr/>
              </p:nvSpPr>
              <p:spPr bwMode="auto">
                <a:xfrm flipH="1">
                  <a:off x="3441" y="2913"/>
                  <a:ext cx="528" cy="528"/>
                </a:xfrm>
                <a:prstGeom prst="line">
                  <a:avLst/>
                </a:prstGeom>
                <a:noFill/>
                <a:ln w="28575">
                  <a:solidFill>
                    <a:schemeClr val="tx1"/>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grpSp>
              <p:nvGrpSpPr>
                <p:cNvPr id="80" name="Group 57"/>
                <p:cNvGrpSpPr/>
                <p:nvPr/>
              </p:nvGrpSpPr>
              <p:grpSpPr bwMode="auto">
                <a:xfrm>
                  <a:off x="4449" y="3297"/>
                  <a:ext cx="240" cy="96"/>
                  <a:chOff x="1000" y="3128"/>
                  <a:chExt cx="320" cy="184"/>
                </a:xfrm>
              </p:grpSpPr>
              <p:sp>
                <p:nvSpPr>
                  <p:cNvPr id="88" name="AutoShape 58"/>
                  <p:cNvSpPr>
                    <a:spLocks noChangeArrowheads="1"/>
                  </p:cNvSpPr>
                  <p:nvPr/>
                </p:nvSpPr>
                <p:spPr bwMode="auto">
                  <a:xfrm>
                    <a:off x="1000" y="3128"/>
                    <a:ext cx="320" cy="184"/>
                  </a:xfrm>
                  <a:prstGeom prst="can">
                    <a:avLst>
                      <a:gd name="adj" fmla="val 50000"/>
                    </a:avLst>
                  </a:prstGeom>
                  <a:solidFill>
                    <a:srgbClr val="00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89" name="Line 59"/>
                  <p:cNvSpPr>
                    <a:spLocks noChangeShapeType="1"/>
                  </p:cNvSpPr>
                  <p:nvPr/>
                </p:nvSpPr>
                <p:spPr bwMode="auto">
                  <a:xfrm>
                    <a:off x="1104"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90" name="Line 60"/>
                  <p:cNvSpPr>
                    <a:spLocks noChangeShapeType="1"/>
                  </p:cNvSpPr>
                  <p:nvPr/>
                </p:nvSpPr>
                <p:spPr bwMode="auto">
                  <a:xfrm flipH="1">
                    <a:off x="1096"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grpSp>
            <p:sp>
              <p:nvSpPr>
                <p:cNvPr id="81" name="Line 61"/>
                <p:cNvSpPr>
                  <a:spLocks noChangeShapeType="1"/>
                </p:cNvSpPr>
                <p:nvPr/>
              </p:nvSpPr>
              <p:spPr bwMode="auto">
                <a:xfrm>
                  <a:off x="4209" y="2913"/>
                  <a:ext cx="480" cy="192"/>
                </a:xfrm>
                <a:prstGeom prst="line">
                  <a:avLst/>
                </a:prstGeom>
                <a:noFill/>
                <a:ln w="28575">
                  <a:solidFill>
                    <a:srgbClr val="00B0F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grpSp>
              <p:nvGrpSpPr>
                <p:cNvPr id="82" name="Group 62"/>
                <p:cNvGrpSpPr/>
                <p:nvPr/>
              </p:nvGrpSpPr>
              <p:grpSpPr bwMode="auto">
                <a:xfrm>
                  <a:off x="3921" y="2769"/>
                  <a:ext cx="320" cy="184"/>
                  <a:chOff x="1000" y="3128"/>
                  <a:chExt cx="320" cy="184"/>
                </a:xfrm>
              </p:grpSpPr>
              <p:sp>
                <p:nvSpPr>
                  <p:cNvPr id="85" name="AutoShape 63"/>
                  <p:cNvSpPr>
                    <a:spLocks noChangeArrowheads="1"/>
                  </p:cNvSpPr>
                  <p:nvPr/>
                </p:nvSpPr>
                <p:spPr bwMode="auto">
                  <a:xfrm>
                    <a:off x="1000" y="3128"/>
                    <a:ext cx="320" cy="184"/>
                  </a:xfrm>
                  <a:prstGeom prst="can">
                    <a:avLst>
                      <a:gd name="adj" fmla="val 50000"/>
                    </a:avLst>
                  </a:prstGeom>
                  <a:solidFill>
                    <a:srgbClr val="00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86" name="Line 64"/>
                  <p:cNvSpPr>
                    <a:spLocks noChangeShapeType="1"/>
                  </p:cNvSpPr>
                  <p:nvPr/>
                </p:nvSpPr>
                <p:spPr bwMode="auto">
                  <a:xfrm>
                    <a:off x="1104"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87" name="Line 65"/>
                  <p:cNvSpPr>
                    <a:spLocks noChangeShapeType="1"/>
                  </p:cNvSpPr>
                  <p:nvPr/>
                </p:nvSpPr>
                <p:spPr bwMode="auto">
                  <a:xfrm flipH="1">
                    <a:off x="1096"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grpSp>
            <p:sp>
              <p:nvSpPr>
                <p:cNvPr id="83" name="Text Box 66"/>
                <p:cNvSpPr txBox="1">
                  <a:spLocks noChangeArrowheads="1"/>
                </p:cNvSpPr>
                <p:nvPr/>
              </p:nvSpPr>
              <p:spPr bwMode="auto">
                <a:xfrm>
                  <a:off x="4209" y="2642"/>
                  <a:ext cx="377"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0000FF"/>
                      </a:solidFill>
                      <a:latin typeface="微软雅黑" panose="020B0503020204020204" pitchFamily="34" charset="-122"/>
                      <a:ea typeface="微软雅黑" panose="020B0503020204020204" pitchFamily="34" charset="-122"/>
                    </a:rPr>
                    <a:t>R3</a:t>
                  </a:r>
                </a:p>
              </p:txBody>
            </p:sp>
            <p:sp>
              <p:nvSpPr>
                <p:cNvPr id="84" name="Text Box 67"/>
                <p:cNvSpPr txBox="1">
                  <a:spLocks noChangeArrowheads="1"/>
                </p:cNvSpPr>
                <p:nvPr/>
              </p:nvSpPr>
              <p:spPr bwMode="auto">
                <a:xfrm>
                  <a:off x="3729" y="3640"/>
                  <a:ext cx="811"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a:solidFill>
                        <a:srgbClr val="0000FF"/>
                      </a:solidFill>
                      <a:latin typeface="微软雅黑" panose="020B0503020204020204" pitchFamily="34" charset="-122"/>
                      <a:ea typeface="微软雅黑" panose="020B0503020204020204" pitchFamily="34" charset="-122"/>
                    </a:rPr>
                    <a:t>自治系统</a:t>
                  </a:r>
                </a:p>
              </p:txBody>
            </p:sp>
            <p:sp>
              <p:nvSpPr>
                <p:cNvPr id="70" name="Oval 44"/>
                <p:cNvSpPr>
                  <a:spLocks noChangeArrowheads="1"/>
                </p:cNvSpPr>
                <p:nvPr/>
              </p:nvSpPr>
              <p:spPr bwMode="auto">
                <a:xfrm>
                  <a:off x="3297" y="2817"/>
                  <a:ext cx="192" cy="96"/>
                </a:xfrm>
                <a:prstGeom prst="ellipse">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71" name="Oval 45"/>
                <p:cNvSpPr>
                  <a:spLocks noChangeArrowheads="1"/>
                </p:cNvSpPr>
                <p:nvPr/>
              </p:nvSpPr>
              <p:spPr bwMode="auto">
                <a:xfrm>
                  <a:off x="3345" y="3393"/>
                  <a:ext cx="192" cy="96"/>
                </a:xfrm>
                <a:prstGeom prst="ellipse">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grpSp>
          <p:grpSp>
            <p:nvGrpSpPr>
              <p:cNvPr id="11" name="Group 68"/>
              <p:cNvGrpSpPr/>
              <p:nvPr/>
            </p:nvGrpSpPr>
            <p:grpSpPr bwMode="auto">
              <a:xfrm>
                <a:off x="657" y="1080"/>
                <a:ext cx="1872" cy="1257"/>
                <a:chOff x="672" y="759"/>
                <a:chExt cx="1872" cy="1257"/>
              </a:xfrm>
            </p:grpSpPr>
            <p:sp>
              <p:nvSpPr>
                <p:cNvPr id="46" name="Rectangle 69"/>
                <p:cNvSpPr>
                  <a:spLocks noChangeArrowheads="1"/>
                </p:cNvSpPr>
                <p:nvPr/>
              </p:nvSpPr>
              <p:spPr bwMode="auto">
                <a:xfrm>
                  <a:off x="672" y="1008"/>
                  <a:ext cx="1872" cy="1008"/>
                </a:xfrm>
                <a:prstGeom prst="rect">
                  <a:avLst/>
                </a:prstGeom>
                <a:solidFill>
                  <a:srgbClr val="99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47" name="Oval 70"/>
                <p:cNvSpPr>
                  <a:spLocks noChangeArrowheads="1"/>
                </p:cNvSpPr>
                <p:nvPr/>
              </p:nvSpPr>
              <p:spPr bwMode="auto">
                <a:xfrm>
                  <a:off x="1008" y="1152"/>
                  <a:ext cx="192" cy="96"/>
                </a:xfrm>
                <a:prstGeom prst="ellipse">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grpSp>
              <p:nvGrpSpPr>
                <p:cNvPr id="48" name="Group 71"/>
                <p:cNvGrpSpPr/>
                <p:nvPr/>
              </p:nvGrpSpPr>
              <p:grpSpPr bwMode="auto">
                <a:xfrm>
                  <a:off x="2016" y="1104"/>
                  <a:ext cx="320" cy="184"/>
                  <a:chOff x="1000" y="3128"/>
                  <a:chExt cx="320" cy="184"/>
                </a:xfrm>
              </p:grpSpPr>
              <p:sp>
                <p:nvSpPr>
                  <p:cNvPr id="66" name="AutoShape 72"/>
                  <p:cNvSpPr>
                    <a:spLocks noChangeArrowheads="1"/>
                  </p:cNvSpPr>
                  <p:nvPr/>
                </p:nvSpPr>
                <p:spPr bwMode="auto">
                  <a:xfrm>
                    <a:off x="1000" y="3128"/>
                    <a:ext cx="320" cy="184"/>
                  </a:xfrm>
                  <a:prstGeom prst="can">
                    <a:avLst>
                      <a:gd name="adj" fmla="val 50000"/>
                    </a:avLst>
                  </a:prstGeom>
                  <a:solidFill>
                    <a:srgbClr val="00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67" name="Line 73"/>
                  <p:cNvSpPr>
                    <a:spLocks noChangeShapeType="1"/>
                  </p:cNvSpPr>
                  <p:nvPr/>
                </p:nvSpPr>
                <p:spPr bwMode="auto">
                  <a:xfrm>
                    <a:off x="1104"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68" name="Line 74"/>
                  <p:cNvSpPr>
                    <a:spLocks noChangeShapeType="1"/>
                  </p:cNvSpPr>
                  <p:nvPr/>
                </p:nvSpPr>
                <p:spPr bwMode="auto">
                  <a:xfrm flipH="1">
                    <a:off x="1096"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grpSp>
            <p:sp>
              <p:nvSpPr>
                <p:cNvPr id="49" name="Oval 75"/>
                <p:cNvSpPr>
                  <a:spLocks noChangeArrowheads="1"/>
                </p:cNvSpPr>
                <p:nvPr/>
              </p:nvSpPr>
              <p:spPr bwMode="auto">
                <a:xfrm>
                  <a:off x="960" y="1728"/>
                  <a:ext cx="192" cy="96"/>
                </a:xfrm>
                <a:prstGeom prst="ellipse">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50" name="Oval 76"/>
                <p:cNvSpPr>
                  <a:spLocks noChangeArrowheads="1"/>
                </p:cNvSpPr>
                <p:nvPr/>
              </p:nvSpPr>
              <p:spPr bwMode="auto">
                <a:xfrm>
                  <a:off x="2064" y="1632"/>
                  <a:ext cx="192" cy="96"/>
                </a:xfrm>
                <a:prstGeom prst="ellipse">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grpSp>
              <p:nvGrpSpPr>
                <p:cNvPr id="51" name="Group 77"/>
                <p:cNvGrpSpPr/>
                <p:nvPr/>
              </p:nvGrpSpPr>
              <p:grpSpPr bwMode="auto">
                <a:xfrm>
                  <a:off x="864" y="1440"/>
                  <a:ext cx="240" cy="96"/>
                  <a:chOff x="1000" y="3128"/>
                  <a:chExt cx="320" cy="184"/>
                </a:xfrm>
              </p:grpSpPr>
              <p:sp>
                <p:nvSpPr>
                  <p:cNvPr id="63" name="AutoShape 78"/>
                  <p:cNvSpPr>
                    <a:spLocks noChangeArrowheads="1"/>
                  </p:cNvSpPr>
                  <p:nvPr/>
                </p:nvSpPr>
                <p:spPr bwMode="auto">
                  <a:xfrm>
                    <a:off x="1000" y="3128"/>
                    <a:ext cx="320" cy="184"/>
                  </a:xfrm>
                  <a:prstGeom prst="can">
                    <a:avLst>
                      <a:gd name="adj" fmla="val 50000"/>
                    </a:avLst>
                  </a:prstGeom>
                  <a:solidFill>
                    <a:srgbClr val="00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64" name="Line 79"/>
                  <p:cNvSpPr>
                    <a:spLocks noChangeShapeType="1"/>
                  </p:cNvSpPr>
                  <p:nvPr/>
                </p:nvSpPr>
                <p:spPr bwMode="auto">
                  <a:xfrm>
                    <a:off x="1104"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65" name="Line 80"/>
                  <p:cNvSpPr>
                    <a:spLocks noChangeShapeType="1"/>
                  </p:cNvSpPr>
                  <p:nvPr/>
                </p:nvSpPr>
                <p:spPr bwMode="auto">
                  <a:xfrm flipH="1">
                    <a:off x="1096"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grpSp>
            <p:grpSp>
              <p:nvGrpSpPr>
                <p:cNvPr id="52" name="Group 81"/>
                <p:cNvGrpSpPr/>
                <p:nvPr/>
              </p:nvGrpSpPr>
              <p:grpSpPr bwMode="auto">
                <a:xfrm>
                  <a:off x="1488" y="1776"/>
                  <a:ext cx="240" cy="96"/>
                  <a:chOff x="1000" y="3128"/>
                  <a:chExt cx="320" cy="184"/>
                </a:xfrm>
              </p:grpSpPr>
              <p:sp>
                <p:nvSpPr>
                  <p:cNvPr id="60" name="AutoShape 82"/>
                  <p:cNvSpPr>
                    <a:spLocks noChangeArrowheads="1"/>
                  </p:cNvSpPr>
                  <p:nvPr/>
                </p:nvSpPr>
                <p:spPr bwMode="auto">
                  <a:xfrm>
                    <a:off x="1000" y="3128"/>
                    <a:ext cx="320" cy="184"/>
                  </a:xfrm>
                  <a:prstGeom prst="can">
                    <a:avLst>
                      <a:gd name="adj" fmla="val 50000"/>
                    </a:avLst>
                  </a:prstGeom>
                  <a:solidFill>
                    <a:srgbClr val="00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61" name="Line 83"/>
                  <p:cNvSpPr>
                    <a:spLocks noChangeShapeType="1"/>
                  </p:cNvSpPr>
                  <p:nvPr/>
                </p:nvSpPr>
                <p:spPr bwMode="auto">
                  <a:xfrm>
                    <a:off x="1104"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62" name="Line 84"/>
                  <p:cNvSpPr>
                    <a:spLocks noChangeShapeType="1"/>
                  </p:cNvSpPr>
                  <p:nvPr/>
                </p:nvSpPr>
                <p:spPr bwMode="auto">
                  <a:xfrm flipH="1">
                    <a:off x="1096"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grpSp>
            <p:sp>
              <p:nvSpPr>
                <p:cNvPr id="53" name="Line 85"/>
                <p:cNvSpPr>
                  <a:spLocks noChangeShapeType="1"/>
                </p:cNvSpPr>
                <p:nvPr/>
              </p:nvSpPr>
              <p:spPr bwMode="auto">
                <a:xfrm>
                  <a:off x="1200" y="1200"/>
                  <a:ext cx="816" cy="0"/>
                </a:xfrm>
                <a:prstGeom prst="line">
                  <a:avLst/>
                </a:prstGeom>
                <a:noFill/>
                <a:ln w="28575">
                  <a:solidFill>
                    <a:srgbClr val="00B0F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54" name="Line 86"/>
                <p:cNvSpPr>
                  <a:spLocks noChangeShapeType="1"/>
                </p:cNvSpPr>
                <p:nvPr/>
              </p:nvSpPr>
              <p:spPr bwMode="auto">
                <a:xfrm flipH="1">
                  <a:off x="1008" y="1248"/>
                  <a:ext cx="48" cy="192"/>
                </a:xfrm>
                <a:prstGeom prst="line">
                  <a:avLst/>
                </a:prstGeom>
                <a:noFill/>
                <a:ln w="28575">
                  <a:solidFill>
                    <a:srgbClr val="00B0F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55" name="Line 87"/>
                <p:cNvSpPr>
                  <a:spLocks noChangeShapeType="1"/>
                </p:cNvSpPr>
                <p:nvPr/>
              </p:nvSpPr>
              <p:spPr bwMode="auto">
                <a:xfrm>
                  <a:off x="1008" y="1536"/>
                  <a:ext cx="48" cy="192"/>
                </a:xfrm>
                <a:prstGeom prst="line">
                  <a:avLst/>
                </a:prstGeom>
                <a:noFill/>
                <a:ln w="28575">
                  <a:solidFill>
                    <a:srgbClr val="00B0F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56" name="Line 88"/>
                <p:cNvSpPr>
                  <a:spLocks noChangeShapeType="1"/>
                </p:cNvSpPr>
                <p:nvPr/>
              </p:nvSpPr>
              <p:spPr bwMode="auto">
                <a:xfrm>
                  <a:off x="1152" y="1776"/>
                  <a:ext cx="336" cy="48"/>
                </a:xfrm>
                <a:prstGeom prst="line">
                  <a:avLst/>
                </a:prstGeom>
                <a:noFill/>
                <a:ln w="28575">
                  <a:solidFill>
                    <a:srgbClr val="00B0F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57" name="Line 89"/>
                <p:cNvSpPr>
                  <a:spLocks noChangeShapeType="1"/>
                </p:cNvSpPr>
                <p:nvPr/>
              </p:nvSpPr>
              <p:spPr bwMode="auto">
                <a:xfrm flipV="1">
                  <a:off x="1728" y="1680"/>
                  <a:ext cx="336" cy="144"/>
                </a:xfrm>
                <a:prstGeom prst="line">
                  <a:avLst/>
                </a:prstGeom>
                <a:noFill/>
                <a:ln w="28575">
                  <a:solidFill>
                    <a:srgbClr val="00B0F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58" name="Line 90"/>
                <p:cNvSpPr>
                  <a:spLocks noChangeShapeType="1"/>
                </p:cNvSpPr>
                <p:nvPr/>
              </p:nvSpPr>
              <p:spPr bwMode="auto">
                <a:xfrm>
                  <a:off x="2160" y="1296"/>
                  <a:ext cx="0" cy="336"/>
                </a:xfrm>
                <a:prstGeom prst="line">
                  <a:avLst/>
                </a:prstGeom>
                <a:noFill/>
                <a:ln w="28575">
                  <a:solidFill>
                    <a:schemeClr val="tx1"/>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59" name="Text Box 91"/>
                <p:cNvSpPr txBox="1">
                  <a:spLocks noChangeArrowheads="1"/>
                </p:cNvSpPr>
                <p:nvPr/>
              </p:nvSpPr>
              <p:spPr bwMode="auto">
                <a:xfrm>
                  <a:off x="1212" y="759"/>
                  <a:ext cx="811"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00FF"/>
                      </a:solidFill>
                      <a:latin typeface="微软雅黑" panose="020B0503020204020204" pitchFamily="34" charset="-122"/>
                      <a:ea typeface="微软雅黑" panose="020B0503020204020204" pitchFamily="34" charset="-122"/>
                    </a:rPr>
                    <a:t>自治系统</a:t>
                  </a:r>
                </a:p>
              </p:txBody>
            </p:sp>
          </p:grpSp>
          <p:grpSp>
            <p:nvGrpSpPr>
              <p:cNvPr id="12" name="Group 92"/>
              <p:cNvGrpSpPr/>
              <p:nvPr/>
            </p:nvGrpSpPr>
            <p:grpSpPr bwMode="auto">
              <a:xfrm>
                <a:off x="3153" y="1080"/>
                <a:ext cx="1872" cy="1257"/>
                <a:chOff x="3168" y="759"/>
                <a:chExt cx="1872" cy="1257"/>
              </a:xfrm>
            </p:grpSpPr>
            <p:sp>
              <p:nvSpPr>
                <p:cNvPr id="16" name="Rectangle 93"/>
                <p:cNvSpPr>
                  <a:spLocks noChangeArrowheads="1"/>
                </p:cNvSpPr>
                <p:nvPr/>
              </p:nvSpPr>
              <p:spPr bwMode="auto">
                <a:xfrm>
                  <a:off x="3168" y="1008"/>
                  <a:ext cx="1872" cy="1008"/>
                </a:xfrm>
                <a:prstGeom prst="rect">
                  <a:avLst/>
                </a:prstGeom>
                <a:solidFill>
                  <a:srgbClr val="99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17" name="Oval 94"/>
                <p:cNvSpPr>
                  <a:spLocks noChangeArrowheads="1"/>
                </p:cNvSpPr>
                <p:nvPr/>
              </p:nvSpPr>
              <p:spPr bwMode="auto">
                <a:xfrm>
                  <a:off x="3360" y="1344"/>
                  <a:ext cx="192" cy="96"/>
                </a:xfrm>
                <a:prstGeom prst="ellipse">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19" name="Oval 96"/>
                <p:cNvSpPr>
                  <a:spLocks noChangeArrowheads="1"/>
                </p:cNvSpPr>
                <p:nvPr/>
              </p:nvSpPr>
              <p:spPr bwMode="auto">
                <a:xfrm>
                  <a:off x="4704" y="1776"/>
                  <a:ext cx="192" cy="96"/>
                </a:xfrm>
                <a:prstGeom prst="ellipse">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20" name="Line 97"/>
                <p:cNvSpPr>
                  <a:spLocks noChangeShapeType="1"/>
                </p:cNvSpPr>
                <p:nvPr/>
              </p:nvSpPr>
              <p:spPr bwMode="auto">
                <a:xfrm>
                  <a:off x="4224" y="1200"/>
                  <a:ext cx="528" cy="576"/>
                </a:xfrm>
                <a:prstGeom prst="line">
                  <a:avLst/>
                </a:prstGeom>
                <a:noFill/>
                <a:ln w="28575">
                  <a:solidFill>
                    <a:srgbClr val="00B0F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21" name="Line 98"/>
                <p:cNvSpPr>
                  <a:spLocks noChangeShapeType="1"/>
                </p:cNvSpPr>
                <p:nvPr/>
              </p:nvSpPr>
              <p:spPr bwMode="auto">
                <a:xfrm flipH="1">
                  <a:off x="3504" y="1152"/>
                  <a:ext cx="624" cy="240"/>
                </a:xfrm>
                <a:prstGeom prst="line">
                  <a:avLst/>
                </a:prstGeom>
                <a:noFill/>
                <a:ln w="28575">
                  <a:solidFill>
                    <a:srgbClr val="00B0F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22" name="Line 99"/>
                <p:cNvSpPr>
                  <a:spLocks noChangeShapeType="1"/>
                </p:cNvSpPr>
                <p:nvPr/>
              </p:nvSpPr>
              <p:spPr bwMode="auto">
                <a:xfrm>
                  <a:off x="4752" y="1200"/>
                  <a:ext cx="48" cy="624"/>
                </a:xfrm>
                <a:prstGeom prst="line">
                  <a:avLst/>
                </a:prstGeom>
                <a:noFill/>
                <a:ln w="28575">
                  <a:solidFill>
                    <a:srgbClr val="00B0F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23" name="Line 100"/>
                <p:cNvSpPr>
                  <a:spLocks noChangeShapeType="1"/>
                </p:cNvSpPr>
                <p:nvPr/>
              </p:nvSpPr>
              <p:spPr bwMode="auto">
                <a:xfrm>
                  <a:off x="3648" y="1824"/>
                  <a:ext cx="336" cy="0"/>
                </a:xfrm>
                <a:prstGeom prst="line">
                  <a:avLst/>
                </a:prstGeom>
                <a:noFill/>
                <a:ln w="28575">
                  <a:solidFill>
                    <a:srgbClr val="00B0F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24" name="Line 101"/>
                <p:cNvSpPr>
                  <a:spLocks noChangeShapeType="1"/>
                </p:cNvSpPr>
                <p:nvPr/>
              </p:nvSpPr>
              <p:spPr bwMode="auto">
                <a:xfrm flipV="1">
                  <a:off x="4080" y="1152"/>
                  <a:ext cx="624" cy="624"/>
                </a:xfrm>
                <a:prstGeom prst="line">
                  <a:avLst/>
                </a:prstGeom>
                <a:noFill/>
                <a:ln w="28575">
                  <a:solidFill>
                    <a:srgbClr val="00B0F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grpSp>
              <p:nvGrpSpPr>
                <p:cNvPr id="25" name="Group 102"/>
                <p:cNvGrpSpPr/>
                <p:nvPr/>
              </p:nvGrpSpPr>
              <p:grpSpPr bwMode="auto">
                <a:xfrm>
                  <a:off x="4304" y="1392"/>
                  <a:ext cx="240" cy="96"/>
                  <a:chOff x="1000" y="3128"/>
                  <a:chExt cx="320" cy="184"/>
                </a:xfrm>
              </p:grpSpPr>
              <p:sp>
                <p:nvSpPr>
                  <p:cNvPr id="43" name="AutoShape 103"/>
                  <p:cNvSpPr>
                    <a:spLocks noChangeArrowheads="1"/>
                  </p:cNvSpPr>
                  <p:nvPr/>
                </p:nvSpPr>
                <p:spPr bwMode="auto">
                  <a:xfrm>
                    <a:off x="1000" y="3128"/>
                    <a:ext cx="320" cy="184"/>
                  </a:xfrm>
                  <a:prstGeom prst="can">
                    <a:avLst>
                      <a:gd name="adj" fmla="val 50000"/>
                    </a:avLst>
                  </a:prstGeom>
                  <a:solidFill>
                    <a:srgbClr val="00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44" name="Line 104"/>
                  <p:cNvSpPr>
                    <a:spLocks noChangeShapeType="1"/>
                  </p:cNvSpPr>
                  <p:nvPr/>
                </p:nvSpPr>
                <p:spPr bwMode="auto">
                  <a:xfrm>
                    <a:off x="1104"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45" name="Line 105"/>
                  <p:cNvSpPr>
                    <a:spLocks noChangeShapeType="1"/>
                  </p:cNvSpPr>
                  <p:nvPr/>
                </p:nvSpPr>
                <p:spPr bwMode="auto">
                  <a:xfrm flipH="1">
                    <a:off x="1096"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grpSp>
            <p:sp>
              <p:nvSpPr>
                <p:cNvPr id="26" name="Line 106"/>
                <p:cNvSpPr>
                  <a:spLocks noChangeShapeType="1"/>
                </p:cNvSpPr>
                <p:nvPr/>
              </p:nvSpPr>
              <p:spPr bwMode="auto">
                <a:xfrm flipH="1">
                  <a:off x="3456" y="1440"/>
                  <a:ext cx="0" cy="288"/>
                </a:xfrm>
                <a:prstGeom prst="line">
                  <a:avLst/>
                </a:prstGeom>
                <a:noFill/>
                <a:ln w="28575">
                  <a:solidFill>
                    <a:srgbClr val="00B0F0"/>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27" name="Oval 107"/>
                <p:cNvSpPr>
                  <a:spLocks noChangeArrowheads="1"/>
                </p:cNvSpPr>
                <p:nvPr/>
              </p:nvSpPr>
              <p:spPr bwMode="auto">
                <a:xfrm>
                  <a:off x="4080" y="1104"/>
                  <a:ext cx="192" cy="96"/>
                </a:xfrm>
                <a:prstGeom prst="ellipse">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28" name="Oval 108"/>
                <p:cNvSpPr>
                  <a:spLocks noChangeArrowheads="1"/>
                </p:cNvSpPr>
                <p:nvPr/>
              </p:nvSpPr>
              <p:spPr bwMode="auto">
                <a:xfrm>
                  <a:off x="4656" y="1104"/>
                  <a:ext cx="192" cy="96"/>
                </a:xfrm>
                <a:prstGeom prst="ellipse">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grpSp>
              <p:nvGrpSpPr>
                <p:cNvPr id="29" name="Group 109"/>
                <p:cNvGrpSpPr/>
                <p:nvPr/>
              </p:nvGrpSpPr>
              <p:grpSpPr bwMode="auto">
                <a:xfrm>
                  <a:off x="3696" y="1200"/>
                  <a:ext cx="240" cy="96"/>
                  <a:chOff x="1000" y="3128"/>
                  <a:chExt cx="320" cy="184"/>
                </a:xfrm>
              </p:grpSpPr>
              <p:sp>
                <p:nvSpPr>
                  <p:cNvPr id="40" name="AutoShape 110"/>
                  <p:cNvSpPr>
                    <a:spLocks noChangeArrowheads="1"/>
                  </p:cNvSpPr>
                  <p:nvPr/>
                </p:nvSpPr>
                <p:spPr bwMode="auto">
                  <a:xfrm>
                    <a:off x="1000" y="3128"/>
                    <a:ext cx="320" cy="184"/>
                  </a:xfrm>
                  <a:prstGeom prst="can">
                    <a:avLst>
                      <a:gd name="adj" fmla="val 50000"/>
                    </a:avLst>
                  </a:prstGeom>
                  <a:solidFill>
                    <a:srgbClr val="00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41" name="Line 111"/>
                  <p:cNvSpPr>
                    <a:spLocks noChangeShapeType="1"/>
                  </p:cNvSpPr>
                  <p:nvPr/>
                </p:nvSpPr>
                <p:spPr bwMode="auto">
                  <a:xfrm>
                    <a:off x="1104"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42" name="Line 112"/>
                  <p:cNvSpPr>
                    <a:spLocks noChangeShapeType="1"/>
                  </p:cNvSpPr>
                  <p:nvPr/>
                </p:nvSpPr>
                <p:spPr bwMode="auto">
                  <a:xfrm flipH="1">
                    <a:off x="1096"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grpSp>
            <p:grpSp>
              <p:nvGrpSpPr>
                <p:cNvPr id="30" name="Group 113"/>
                <p:cNvGrpSpPr/>
                <p:nvPr/>
              </p:nvGrpSpPr>
              <p:grpSpPr bwMode="auto">
                <a:xfrm>
                  <a:off x="4656" y="1392"/>
                  <a:ext cx="240" cy="96"/>
                  <a:chOff x="1000" y="3128"/>
                  <a:chExt cx="320" cy="184"/>
                </a:xfrm>
              </p:grpSpPr>
              <p:sp>
                <p:nvSpPr>
                  <p:cNvPr id="37" name="AutoShape 114"/>
                  <p:cNvSpPr>
                    <a:spLocks noChangeArrowheads="1"/>
                  </p:cNvSpPr>
                  <p:nvPr/>
                </p:nvSpPr>
                <p:spPr bwMode="auto">
                  <a:xfrm>
                    <a:off x="1000" y="3128"/>
                    <a:ext cx="320" cy="184"/>
                  </a:xfrm>
                  <a:prstGeom prst="can">
                    <a:avLst>
                      <a:gd name="adj" fmla="val 50000"/>
                    </a:avLst>
                  </a:prstGeom>
                  <a:solidFill>
                    <a:srgbClr val="00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38" name="Line 115"/>
                  <p:cNvSpPr>
                    <a:spLocks noChangeShapeType="1"/>
                  </p:cNvSpPr>
                  <p:nvPr/>
                </p:nvSpPr>
                <p:spPr bwMode="auto">
                  <a:xfrm>
                    <a:off x="1104"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39" name="Line 116"/>
                  <p:cNvSpPr>
                    <a:spLocks noChangeShapeType="1"/>
                  </p:cNvSpPr>
                  <p:nvPr/>
                </p:nvSpPr>
                <p:spPr bwMode="auto">
                  <a:xfrm flipH="1">
                    <a:off x="1096"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grpSp>
            <p:grpSp>
              <p:nvGrpSpPr>
                <p:cNvPr id="31" name="Group 117"/>
                <p:cNvGrpSpPr/>
                <p:nvPr/>
              </p:nvGrpSpPr>
              <p:grpSpPr bwMode="auto">
                <a:xfrm>
                  <a:off x="3328" y="1688"/>
                  <a:ext cx="320" cy="184"/>
                  <a:chOff x="1000" y="3128"/>
                  <a:chExt cx="320" cy="184"/>
                </a:xfrm>
              </p:grpSpPr>
              <p:sp>
                <p:nvSpPr>
                  <p:cNvPr id="34" name="AutoShape 118"/>
                  <p:cNvSpPr>
                    <a:spLocks noChangeArrowheads="1"/>
                  </p:cNvSpPr>
                  <p:nvPr/>
                </p:nvSpPr>
                <p:spPr bwMode="auto">
                  <a:xfrm>
                    <a:off x="1000" y="3128"/>
                    <a:ext cx="320" cy="184"/>
                  </a:xfrm>
                  <a:prstGeom prst="can">
                    <a:avLst>
                      <a:gd name="adj" fmla="val 50000"/>
                    </a:avLst>
                  </a:prstGeom>
                  <a:solidFill>
                    <a:srgbClr val="00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35" name="Line 119"/>
                  <p:cNvSpPr>
                    <a:spLocks noChangeShapeType="1"/>
                  </p:cNvSpPr>
                  <p:nvPr/>
                </p:nvSpPr>
                <p:spPr bwMode="auto">
                  <a:xfrm>
                    <a:off x="1104"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36" name="Line 120"/>
                  <p:cNvSpPr>
                    <a:spLocks noChangeShapeType="1"/>
                  </p:cNvSpPr>
                  <p:nvPr/>
                </p:nvSpPr>
                <p:spPr bwMode="auto">
                  <a:xfrm flipH="1">
                    <a:off x="1096" y="3144"/>
                    <a:ext cx="144" cy="48"/>
                  </a:xfrm>
                  <a:prstGeom prst="line">
                    <a:avLst/>
                  </a:prstGeom>
                  <a:no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grpSp>
            <p:sp>
              <p:nvSpPr>
                <p:cNvPr id="32" name="Text Box 121"/>
                <p:cNvSpPr txBox="1">
                  <a:spLocks noChangeArrowheads="1"/>
                </p:cNvSpPr>
                <p:nvPr/>
              </p:nvSpPr>
              <p:spPr bwMode="auto">
                <a:xfrm>
                  <a:off x="3586" y="1505"/>
                  <a:ext cx="377"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0000FF"/>
                      </a:solidFill>
                      <a:latin typeface="微软雅黑" panose="020B0503020204020204" pitchFamily="34" charset="-122"/>
                      <a:ea typeface="微软雅黑" panose="020B0503020204020204" pitchFamily="34" charset="-122"/>
                    </a:rPr>
                    <a:t>R2</a:t>
                  </a:r>
                </a:p>
              </p:txBody>
            </p:sp>
            <p:sp>
              <p:nvSpPr>
                <p:cNvPr id="33" name="Text Box 122"/>
                <p:cNvSpPr txBox="1">
                  <a:spLocks noChangeArrowheads="1"/>
                </p:cNvSpPr>
                <p:nvPr/>
              </p:nvSpPr>
              <p:spPr bwMode="auto">
                <a:xfrm>
                  <a:off x="3704" y="759"/>
                  <a:ext cx="811"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00FF"/>
                      </a:solidFill>
                      <a:latin typeface="微软雅黑" panose="020B0503020204020204" pitchFamily="34" charset="-122"/>
                      <a:ea typeface="微软雅黑" panose="020B0503020204020204" pitchFamily="34" charset="-122"/>
                    </a:rPr>
                    <a:t>自治系统</a:t>
                  </a:r>
                </a:p>
              </p:txBody>
            </p:sp>
            <p:sp>
              <p:nvSpPr>
                <p:cNvPr id="18" name="Oval 95"/>
                <p:cNvSpPr>
                  <a:spLocks noChangeArrowheads="1"/>
                </p:cNvSpPr>
                <p:nvPr/>
              </p:nvSpPr>
              <p:spPr bwMode="auto">
                <a:xfrm>
                  <a:off x="3936" y="1776"/>
                  <a:ext cx="192" cy="96"/>
                </a:xfrm>
                <a:prstGeom prst="ellipse">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grpSp>
          <p:sp>
            <p:nvSpPr>
              <p:cNvPr id="13" name="Line 123"/>
              <p:cNvSpPr>
                <a:spLocks noChangeShapeType="1"/>
              </p:cNvSpPr>
              <p:nvPr/>
            </p:nvSpPr>
            <p:spPr bwMode="auto">
              <a:xfrm>
                <a:off x="2241" y="2001"/>
                <a:ext cx="1056" cy="96"/>
              </a:xfrm>
              <a:prstGeom prst="line">
                <a:avLst/>
              </a:prstGeom>
              <a:noFill/>
              <a:ln w="28575">
                <a:solidFill>
                  <a:schemeClr val="tx1"/>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14" name="Line 124"/>
              <p:cNvSpPr>
                <a:spLocks noChangeShapeType="1"/>
              </p:cNvSpPr>
              <p:nvPr/>
            </p:nvSpPr>
            <p:spPr bwMode="auto">
              <a:xfrm flipH="1">
                <a:off x="3393" y="2193"/>
                <a:ext cx="96" cy="672"/>
              </a:xfrm>
              <a:prstGeom prst="line">
                <a:avLst/>
              </a:prstGeom>
              <a:noFill/>
              <a:ln w="28575">
                <a:solidFill>
                  <a:schemeClr val="tx1"/>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sp>
            <p:nvSpPr>
              <p:cNvPr id="15" name="Line 125"/>
              <p:cNvSpPr>
                <a:spLocks noChangeShapeType="1"/>
              </p:cNvSpPr>
              <p:nvPr/>
            </p:nvSpPr>
            <p:spPr bwMode="auto">
              <a:xfrm flipH="1" flipV="1">
                <a:off x="2385" y="3297"/>
                <a:ext cx="1008" cy="144"/>
              </a:xfrm>
              <a:prstGeom prst="line">
                <a:avLst/>
              </a:prstGeom>
              <a:noFill/>
              <a:ln w="28575">
                <a:solidFill>
                  <a:schemeClr val="tx1"/>
                </a:solidFill>
                <a:prstDash val="sysDot"/>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400" b="1">
                  <a:solidFill>
                    <a:srgbClr val="0000FF"/>
                  </a:solidFill>
                  <a:latin typeface="微软雅黑" panose="020B0503020204020204" pitchFamily="34" charset="-122"/>
                  <a:ea typeface="微软雅黑" panose="020B0503020204020204" pitchFamily="34" charset="-122"/>
                </a:endParaRPr>
              </a:p>
            </p:txBody>
          </p:sp>
        </p:grpSp>
        <p:sp>
          <p:nvSpPr>
            <p:cNvPr id="7" name="Rectangle 249"/>
            <p:cNvSpPr>
              <a:spLocks noChangeArrowheads="1"/>
            </p:cNvSpPr>
            <p:nvPr/>
          </p:nvSpPr>
          <p:spPr bwMode="auto">
            <a:xfrm>
              <a:off x="1728" y="1584"/>
              <a:ext cx="377"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0000FF"/>
                  </a:solidFill>
                  <a:latin typeface="微软雅黑" panose="020B0503020204020204" pitchFamily="34" charset="-122"/>
                  <a:ea typeface="微软雅黑" panose="020B0503020204020204" pitchFamily="34" charset="-122"/>
                </a:rPr>
                <a:t>R1</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4" y="638016"/>
            <a:ext cx="8053712"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588040"/>
            <a:ext cx="3518912"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互联网有两大类路由选择协议</a:t>
            </a:r>
          </a:p>
        </p:txBody>
      </p:sp>
      <p:sp>
        <p:nvSpPr>
          <p:cNvPr id="4" name="矩形 3"/>
          <p:cNvSpPr/>
          <p:nvPr/>
        </p:nvSpPr>
        <p:spPr>
          <a:xfrm>
            <a:off x="545144" y="1006744"/>
            <a:ext cx="8053712" cy="3477875"/>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内部网关协议 </a:t>
            </a:r>
            <a:r>
              <a:rPr lang="en-US" altLang="zh-CN" sz="2000" b="1" dirty="0">
                <a:latin typeface="微软雅黑" panose="020B0503020204020204" pitchFamily="34" charset="-122"/>
                <a:ea typeface="微软雅黑" panose="020B0503020204020204" pitchFamily="34" charset="-122"/>
              </a:rPr>
              <a:t>IGP (Interior Gateway Protocol)  </a:t>
            </a:r>
          </a:p>
          <a:p>
            <a:pPr marL="624205"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在一个自治系统</a:t>
            </a:r>
            <a:r>
              <a:rPr lang="zh-CN" altLang="en-US" sz="2000" b="1" dirty="0">
                <a:solidFill>
                  <a:srgbClr val="0000FF"/>
                </a:solidFill>
                <a:latin typeface="微软雅黑" panose="020B0503020204020204" pitchFamily="34" charset="-122"/>
                <a:ea typeface="微软雅黑" panose="020B0503020204020204" pitchFamily="34" charset="-122"/>
              </a:rPr>
              <a:t>内部使用</a:t>
            </a:r>
            <a:r>
              <a:rPr lang="zh-CN" altLang="en-US" sz="2000" b="1" dirty="0">
                <a:latin typeface="微软雅黑" panose="020B0503020204020204" pitchFamily="34" charset="-122"/>
                <a:ea typeface="微软雅黑" panose="020B0503020204020204" pitchFamily="34" charset="-122"/>
              </a:rPr>
              <a:t>的路由选择协议。</a:t>
            </a:r>
          </a:p>
          <a:p>
            <a:pPr marL="624205"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目前这类路由选择协议使用得最多，如 </a:t>
            </a:r>
            <a:r>
              <a:rPr lang="en-US" altLang="zh-CN" sz="2000" b="1" dirty="0">
                <a:solidFill>
                  <a:srgbClr val="FF0000"/>
                </a:solidFill>
                <a:latin typeface="微软雅黑" panose="020B0503020204020204" pitchFamily="34" charset="-122"/>
                <a:ea typeface="微软雅黑" panose="020B0503020204020204" pitchFamily="34" charset="-122"/>
              </a:rPr>
              <a:t>RIP</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和 </a:t>
            </a:r>
            <a:r>
              <a:rPr lang="en-US" altLang="zh-CN" sz="2000" b="1" dirty="0">
                <a:solidFill>
                  <a:srgbClr val="FF0000"/>
                </a:solidFill>
                <a:latin typeface="微软雅黑" panose="020B0503020204020204" pitchFamily="34" charset="-122"/>
                <a:ea typeface="微软雅黑" panose="020B0503020204020204" pitchFamily="34" charset="-122"/>
              </a:rPr>
              <a:t>OSPF</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协议。</a:t>
            </a: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外部网关协议 </a:t>
            </a:r>
            <a:r>
              <a:rPr lang="en-US" altLang="zh-CN" sz="2000" b="1" dirty="0">
                <a:latin typeface="微软雅黑" panose="020B0503020204020204" pitchFamily="34" charset="-122"/>
                <a:ea typeface="微软雅黑" panose="020B0503020204020204" pitchFamily="34" charset="-122"/>
              </a:rPr>
              <a:t>EGP (External Gateway Protocol) </a:t>
            </a:r>
          </a:p>
          <a:p>
            <a:pPr marL="624205"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若源站和目的站处在不同的自治系统中，当数据报传到一个自治系统的边界时，就需要使用一种协议</a:t>
            </a:r>
            <a:r>
              <a:rPr lang="zh-CN" altLang="en-US" sz="2000" b="1" dirty="0">
                <a:solidFill>
                  <a:srgbClr val="0000FF"/>
                </a:solidFill>
                <a:latin typeface="微软雅黑" panose="020B0503020204020204" pitchFamily="34" charset="-122"/>
                <a:ea typeface="微软雅黑" panose="020B0503020204020204" pitchFamily="34" charset="-122"/>
              </a:rPr>
              <a:t>将路由选择信息传递到另一个自治系统中</a:t>
            </a:r>
            <a:r>
              <a:rPr lang="zh-CN" altLang="en-US" sz="2000" b="1" dirty="0">
                <a:latin typeface="微软雅黑" panose="020B0503020204020204" pitchFamily="34" charset="-122"/>
                <a:ea typeface="微软雅黑" panose="020B0503020204020204" pitchFamily="34" charset="-122"/>
              </a:rPr>
              <a:t>。这样的协议就是外部网关协议 </a:t>
            </a:r>
            <a:r>
              <a:rPr lang="en-US" altLang="zh-CN" sz="2000" b="1" dirty="0">
                <a:latin typeface="微软雅黑" panose="020B0503020204020204" pitchFamily="34" charset="-122"/>
                <a:ea typeface="微软雅黑" panose="020B0503020204020204" pitchFamily="34" charset="-122"/>
              </a:rPr>
              <a:t>EGP</a:t>
            </a:r>
            <a:r>
              <a:rPr lang="zh-CN" altLang="en-US" sz="2000" b="1" dirty="0">
                <a:latin typeface="微软雅黑" panose="020B0503020204020204" pitchFamily="34" charset="-122"/>
                <a:ea typeface="微软雅黑" panose="020B0503020204020204" pitchFamily="34" charset="-122"/>
              </a:rPr>
              <a:t>。</a:t>
            </a:r>
          </a:p>
          <a:p>
            <a:pPr marL="624205"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在外部网关协议中目前使用最多的是 </a:t>
            </a:r>
            <a:r>
              <a:rPr lang="en-US" altLang="zh-CN" sz="2000" b="1" dirty="0">
                <a:latin typeface="微软雅黑" panose="020B0503020204020204" pitchFamily="34" charset="-122"/>
                <a:ea typeface="微软雅黑" panose="020B0503020204020204" pitchFamily="34" charset="-122"/>
              </a:rPr>
              <a:t>BGP-4</a:t>
            </a:r>
            <a:r>
              <a:rPr lang="zh-CN" altLang="en-US" sz="2000" b="1" dirty="0">
                <a:latin typeface="微软雅黑" panose="020B0503020204020204" pitchFamily="34" charset="-122"/>
                <a:ea typeface="微软雅黑" panose="020B0503020204020204" pitchFamily="34" charset="-122"/>
              </a:rPr>
              <a:t>。 </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DlhMzkyZjk1YjE5YmNiMmZkNjVjOTAxZjY2MmQwMD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4820</Words>
  <Application>Microsoft Office PowerPoint</Application>
  <PresentationFormat>全屏显示(16:9)</PresentationFormat>
  <Paragraphs>641</Paragraphs>
  <Slides>56</Slides>
  <Notes>7</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63" baseType="lpstr">
      <vt:lpstr>微软雅黑</vt:lpstr>
      <vt:lpstr>Wingdings</vt:lpstr>
      <vt:lpstr>宋体</vt:lpstr>
      <vt:lpstr>Arial</vt:lpstr>
      <vt:lpstr>Calibri</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684</cp:revision>
  <dcterms:created xsi:type="dcterms:W3CDTF">2018-07-18T08:51:00Z</dcterms:created>
  <dcterms:modified xsi:type="dcterms:W3CDTF">2024-10-24T02:03:28Z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5B42E150777B42D2AF0892FB4B306DAD_12</vt:lpwstr>
  </property>
  <property fmtid="{D5CDD505-2E9C-101B-9397-08002B2CF9AE}" pid="3" name="KSOProductBuildVer">
    <vt:lpwstr>2052-12.1.0.18276</vt:lpwstr>
  </property>
</Properties>
</file>