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653" r:id="rId2"/>
    <p:sldId id="721" r:id="rId3"/>
    <p:sldId id="720" r:id="rId4"/>
    <p:sldId id="724" r:id="rId5"/>
    <p:sldId id="722" r:id="rId6"/>
    <p:sldId id="731" r:id="rId7"/>
    <p:sldId id="723" r:id="rId8"/>
    <p:sldId id="730" r:id="rId9"/>
    <p:sldId id="719" r:id="rId10"/>
    <p:sldId id="725" r:id="rId11"/>
    <p:sldId id="726" r:id="rId12"/>
    <p:sldId id="796" r:id="rId13"/>
    <p:sldId id="802" r:id="rId14"/>
    <p:sldId id="799" r:id="rId15"/>
    <p:sldId id="801" r:id="rId16"/>
    <p:sldId id="806" r:id="rId17"/>
    <p:sldId id="805" r:id="rId18"/>
    <p:sldId id="821" r:id="rId19"/>
    <p:sldId id="736" r:id="rId20"/>
    <p:sldId id="803" r:id="rId21"/>
    <p:sldId id="834" r:id="rId22"/>
    <p:sldId id="835" r:id="rId23"/>
    <p:sldId id="795" r:id="rId24"/>
    <p:sldId id="742" r:id="rId25"/>
    <p:sldId id="737" r:id="rId26"/>
    <p:sldId id="738" r:id="rId27"/>
    <p:sldId id="740" r:id="rId28"/>
    <p:sldId id="741" r:id="rId29"/>
    <p:sldId id="807" r:id="rId30"/>
    <p:sldId id="809" r:id="rId31"/>
    <p:sldId id="808" r:id="rId32"/>
  </p:sldIdLst>
  <p:sldSz cx="12195175" cy="6858000"/>
  <p:notesSz cx="6858000" cy="9947275"/>
  <p:custDataLst>
    <p:tags r:id="rId3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00"/>
    <a:srgbClr val="0070C0"/>
    <a:srgbClr val="005AB4"/>
    <a:srgbClr val="FFCC00"/>
    <a:srgbClr val="0079F2"/>
    <a:srgbClr val="00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7" autoAdjust="0"/>
    <p:restoredTop sz="86171" autoAdjust="0"/>
  </p:normalViewPr>
  <p:slideViewPr>
    <p:cSldViewPr showGuides="1">
      <p:cViewPr varScale="1">
        <p:scale>
          <a:sx n="112" d="100"/>
          <a:sy n="112" d="100"/>
        </p:scale>
        <p:origin x="540" y="96"/>
      </p:cViewPr>
      <p:guideLst>
        <p:guide orient="horz" pos="2157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B2C1DDF-6299-4DDB-94AB-46AF38056EA0}" type="datetimeFigureOut">
              <a:rPr lang="zh-CN" altLang="en-US"/>
              <a:t>2024-05-04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BF488FB1-9C40-46CD-9EAC-66605A6A2FDA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A08F794-3478-4875-95FE-20EFB1582AFA}" type="datetimeFigureOut">
              <a:rPr lang="zh-CN" altLang="en-US"/>
              <a:t>2024-05-04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ACF44E7-A105-452B-864E-4A2C3652663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CC75728-CD53-4CBF-B80B-A4FDF6CDC287}" type="slidenum">
              <a:rPr lang="zh-CN" altLang="en-US" sz="1200" b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fld>
            <a:endParaRPr lang="en-US" altLang="zh-CN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#include &lt;algorithm&gt;</a:t>
            </a:r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string s;</a:t>
            </a:r>
          </a:p>
          <a:p>
            <a:r>
              <a:rPr lang="en-US" altLang="zh-CN" dirty="0"/>
              <a:t>    string::iterator </a:t>
            </a:r>
            <a:r>
              <a:rPr lang="en-US" altLang="zh-CN" dirty="0" err="1"/>
              <a:t>pos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cin</a:t>
            </a:r>
            <a:r>
              <a:rPr lang="en-US" altLang="zh-CN" dirty="0"/>
              <a:t> &gt;&gt; s)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n=count(</a:t>
            </a:r>
            <a:r>
              <a:rPr lang="en-US" altLang="zh-CN" dirty="0" err="1"/>
              <a:t>s.begin</a:t>
            </a:r>
            <a:r>
              <a:rPr lang="en-US" altLang="zh-CN" dirty="0"/>
              <a:t>(),</a:t>
            </a:r>
            <a:r>
              <a:rPr lang="en-US" altLang="zh-CN" dirty="0" err="1"/>
              <a:t>s.end</a:t>
            </a:r>
            <a:r>
              <a:rPr lang="en-US" altLang="zh-CN" dirty="0"/>
              <a:t>(),'*');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pos</a:t>
            </a:r>
            <a:r>
              <a:rPr lang="en-US" altLang="zh-CN" dirty="0"/>
              <a:t> = remove(</a:t>
            </a:r>
            <a:r>
              <a:rPr lang="en-US" altLang="zh-CN" dirty="0" err="1"/>
              <a:t>s.begin</a:t>
            </a:r>
            <a:r>
              <a:rPr lang="en-US" altLang="zh-CN" dirty="0"/>
              <a:t>(),</a:t>
            </a:r>
            <a:r>
              <a:rPr lang="en-US" altLang="zh-CN" dirty="0" err="1"/>
              <a:t>s.end</a:t>
            </a:r>
            <a:r>
              <a:rPr lang="en-US" altLang="zh-CN" dirty="0"/>
              <a:t>(),'*');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s.erase</a:t>
            </a:r>
            <a:r>
              <a:rPr lang="en-US" altLang="zh-CN" dirty="0"/>
              <a:t>( </a:t>
            </a:r>
            <a:r>
              <a:rPr lang="en-US" altLang="zh-CN" dirty="0" err="1"/>
              <a:t>pos,s.end</a:t>
            </a:r>
            <a:r>
              <a:rPr lang="en-US" altLang="zh-CN" dirty="0"/>
              <a:t>());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n &lt;&lt; " " &lt;&lt; s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&lt;bits/</a:t>
            </a:r>
            <a:r>
              <a:rPr lang="en-US" altLang="zh-CN" dirty="0" err="1"/>
              <a:t>stdc</a:t>
            </a:r>
            <a:r>
              <a:rPr lang="en-US" altLang="zh-CN" dirty="0"/>
              <a:t>++.h&gt;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i,j,k,lena,lenb,maxnc,nc,gcd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cin</a:t>
            </a:r>
            <a:r>
              <a:rPr lang="en-US" altLang="zh-CN" dirty="0"/>
              <a:t> &gt;&gt; a &amp;&amp; a!="-1")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cin</a:t>
            </a:r>
            <a:r>
              <a:rPr lang="en-US" altLang="zh-CN" dirty="0"/>
              <a:t> &gt;&gt; b;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maxnc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lena</a:t>
            </a:r>
            <a:r>
              <a:rPr lang="en-US" altLang="zh-CN" dirty="0"/>
              <a:t> = </a:t>
            </a:r>
            <a:r>
              <a:rPr lang="en-US" altLang="zh-CN" dirty="0" err="1"/>
              <a:t>a.size</a:t>
            </a:r>
            <a:r>
              <a:rPr lang="en-US" altLang="zh-CN" dirty="0"/>
              <a:t>(); </a:t>
            </a:r>
            <a:r>
              <a:rPr lang="en-US" altLang="zh-CN" dirty="0" err="1"/>
              <a:t>lenb</a:t>
            </a:r>
            <a:r>
              <a:rPr lang="en-US" altLang="zh-CN" dirty="0"/>
              <a:t> = </a:t>
            </a:r>
            <a:r>
              <a:rPr lang="en-US" altLang="zh-CN" dirty="0" err="1"/>
              <a:t>b.size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lena;i</a:t>
            </a:r>
            <a:r>
              <a:rPr lang="en-US" altLang="zh-CN" dirty="0"/>
              <a:t>++) //</a:t>
            </a:r>
            <a:r>
              <a:rPr lang="en-US" altLang="zh-CN" dirty="0" err="1"/>
              <a:t>a与b匹配</a:t>
            </a:r>
            <a:endParaRPr lang="en-US" altLang="zh-CN" dirty="0"/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nc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       for(j=</a:t>
            </a:r>
            <a:r>
              <a:rPr lang="en-US" altLang="zh-CN" dirty="0" err="1"/>
              <a:t>i,k</a:t>
            </a:r>
            <a:r>
              <a:rPr lang="en-US" altLang="zh-CN" dirty="0"/>
              <a:t>=0;j&lt;</a:t>
            </a:r>
            <a:r>
              <a:rPr lang="en-US" altLang="zh-CN" dirty="0" err="1"/>
              <a:t>lena</a:t>
            </a:r>
            <a:r>
              <a:rPr lang="en-US" altLang="zh-CN" dirty="0"/>
              <a:t> &amp;&amp; k&lt;</a:t>
            </a:r>
            <a:r>
              <a:rPr lang="en-US" altLang="zh-CN" dirty="0" err="1"/>
              <a:t>lenb;j</a:t>
            </a:r>
            <a:r>
              <a:rPr lang="en-US" altLang="zh-CN" dirty="0"/>
              <a:t>++,k++) if(a[j]==b[k]) </a:t>
            </a:r>
            <a:r>
              <a:rPr lang="en-US" altLang="zh-CN" dirty="0" err="1"/>
              <a:t>nc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    if(</a:t>
            </a:r>
            <a:r>
              <a:rPr lang="en-US" altLang="zh-CN" dirty="0" err="1"/>
              <a:t>maxnc</a:t>
            </a:r>
            <a:r>
              <a:rPr lang="en-US" altLang="zh-CN" dirty="0"/>
              <a:t> &lt; </a:t>
            </a:r>
            <a:r>
              <a:rPr lang="en-US" altLang="zh-CN" dirty="0" err="1"/>
              <a:t>nc</a:t>
            </a:r>
            <a:r>
              <a:rPr lang="en-US" altLang="zh-CN" dirty="0"/>
              <a:t>) </a:t>
            </a:r>
            <a:r>
              <a:rPr lang="en-US" altLang="zh-CN" dirty="0" err="1"/>
              <a:t>maxnc</a:t>
            </a:r>
            <a:r>
              <a:rPr lang="en-US" altLang="zh-CN" dirty="0"/>
              <a:t>=</a:t>
            </a:r>
            <a:r>
              <a:rPr lang="en-US" altLang="zh-CN" dirty="0" err="1"/>
              <a:t>nc</a:t>
            </a:r>
            <a:r>
              <a:rPr lang="en-US" altLang="zh-CN" dirty="0"/>
              <a:t>; //</a:t>
            </a:r>
            <a:r>
              <a:rPr lang="en-US" altLang="zh-CN" dirty="0" err="1"/>
              <a:t>记录最大值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for(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lenb;i</a:t>
            </a:r>
            <a:r>
              <a:rPr lang="en-US" altLang="zh-CN" dirty="0"/>
              <a:t>++) //</a:t>
            </a:r>
            <a:r>
              <a:rPr lang="en-US" altLang="zh-CN" dirty="0" err="1"/>
              <a:t>b与a匹配</a:t>
            </a:r>
            <a:endParaRPr lang="en-US" altLang="zh-CN" dirty="0"/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    </a:t>
            </a:r>
            <a:r>
              <a:rPr lang="en-US" altLang="zh-CN" dirty="0" err="1"/>
              <a:t>nc</a:t>
            </a:r>
            <a:r>
              <a:rPr lang="en-US" altLang="zh-CN" dirty="0"/>
              <a:t>=0;</a:t>
            </a:r>
          </a:p>
          <a:p>
            <a:r>
              <a:rPr lang="en-US" altLang="zh-CN" dirty="0"/>
              <a:t>           for(j=</a:t>
            </a:r>
            <a:r>
              <a:rPr lang="en-US" altLang="zh-CN" dirty="0" err="1"/>
              <a:t>i,k</a:t>
            </a:r>
            <a:r>
              <a:rPr lang="en-US" altLang="zh-CN" dirty="0"/>
              <a:t>=0;j&lt;</a:t>
            </a:r>
            <a:r>
              <a:rPr lang="en-US" altLang="zh-CN" dirty="0" err="1"/>
              <a:t>lenb</a:t>
            </a:r>
            <a:r>
              <a:rPr lang="en-US" altLang="zh-CN" dirty="0"/>
              <a:t> &amp;&amp; k&lt;</a:t>
            </a:r>
            <a:r>
              <a:rPr lang="en-US" altLang="zh-CN" dirty="0" err="1"/>
              <a:t>lena;j</a:t>
            </a:r>
            <a:r>
              <a:rPr lang="en-US" altLang="zh-CN" dirty="0"/>
              <a:t>++,k++) if(a[k]==b[j]) </a:t>
            </a:r>
            <a:r>
              <a:rPr lang="en-US" altLang="zh-CN" dirty="0" err="1"/>
              <a:t>nc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    if(</a:t>
            </a:r>
            <a:r>
              <a:rPr lang="en-US" altLang="zh-CN" dirty="0" err="1"/>
              <a:t>maxnc</a:t>
            </a:r>
            <a:r>
              <a:rPr lang="en-US" altLang="zh-CN" dirty="0"/>
              <a:t>&lt;</a:t>
            </a:r>
            <a:r>
              <a:rPr lang="en-US" altLang="zh-CN" dirty="0" err="1"/>
              <a:t>nc</a:t>
            </a:r>
            <a:r>
              <a:rPr lang="en-US" altLang="zh-CN" dirty="0"/>
              <a:t>) </a:t>
            </a:r>
            <a:r>
              <a:rPr lang="en-US" altLang="zh-CN" dirty="0" err="1"/>
              <a:t>maxnc</a:t>
            </a:r>
            <a:r>
              <a:rPr lang="en-US" altLang="zh-CN" dirty="0"/>
              <a:t>=</a:t>
            </a:r>
            <a:r>
              <a:rPr lang="en-US" altLang="zh-CN" dirty="0" err="1"/>
              <a:t>nc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maxnc</a:t>
            </a:r>
            <a:r>
              <a:rPr lang="en-US" altLang="zh-CN" dirty="0"/>
              <a:t> *= 2; //最大匹配数乘2</a:t>
            </a:r>
          </a:p>
          <a:p>
            <a:r>
              <a:rPr lang="en-US" altLang="zh-CN" dirty="0"/>
              <a:t>       </a:t>
            </a:r>
            <a:r>
              <a:rPr lang="en-US" altLang="zh-CN" dirty="0" err="1"/>
              <a:t>printf</a:t>
            </a:r>
            <a:r>
              <a:rPr lang="en-US" altLang="zh-CN" dirty="0"/>
              <a:t>("appx(%</a:t>
            </a:r>
            <a:r>
              <a:rPr lang="en-US" altLang="zh-CN" dirty="0" err="1"/>
              <a:t>s,%s</a:t>
            </a:r>
            <a:r>
              <a:rPr lang="en-US" altLang="zh-CN" dirty="0"/>
              <a:t>) = ",</a:t>
            </a:r>
            <a:r>
              <a:rPr lang="en-US" altLang="zh-CN" dirty="0" err="1"/>
              <a:t>a.c_str</a:t>
            </a:r>
            <a:r>
              <a:rPr lang="en-US" altLang="zh-CN" dirty="0"/>
              <a:t>(),</a:t>
            </a:r>
            <a:r>
              <a:rPr lang="en-US" altLang="zh-CN" dirty="0" err="1"/>
              <a:t>b.c_str</a:t>
            </a:r>
            <a:r>
              <a:rPr lang="en-US" altLang="zh-CN" dirty="0"/>
              <a:t>());//</a:t>
            </a:r>
            <a:r>
              <a:rPr lang="en-US" altLang="zh-CN" dirty="0" err="1"/>
              <a:t>string转C风格字符串</a:t>
            </a:r>
            <a:endParaRPr lang="en-US" altLang="zh-CN" dirty="0"/>
          </a:p>
          <a:p>
            <a:r>
              <a:rPr lang="en-US" altLang="zh-CN" dirty="0"/>
              <a:t>       if(</a:t>
            </a:r>
            <a:r>
              <a:rPr lang="en-US" altLang="zh-CN" dirty="0" err="1"/>
              <a:t>lena+lenb</a:t>
            </a:r>
            <a:r>
              <a:rPr lang="en-US" altLang="zh-CN" dirty="0"/>
              <a:t> == </a:t>
            </a:r>
            <a:r>
              <a:rPr lang="en-US" altLang="zh-CN" dirty="0" err="1"/>
              <a:t>maxnc</a:t>
            </a:r>
            <a:r>
              <a:rPr lang="en-US" altLang="zh-CN" dirty="0"/>
              <a:t>) </a:t>
            </a:r>
            <a:r>
              <a:rPr lang="en-US" altLang="zh-CN" dirty="0" err="1"/>
              <a:t>printf</a:t>
            </a:r>
            <a:r>
              <a:rPr lang="en-US" altLang="zh-CN" dirty="0"/>
              <a:t>("1\n"); //完全匹配时输出1</a:t>
            </a:r>
          </a:p>
          <a:p>
            <a:r>
              <a:rPr lang="en-US" altLang="zh-CN" dirty="0"/>
              <a:t>       else if(</a:t>
            </a:r>
            <a:r>
              <a:rPr lang="en-US" altLang="zh-CN" dirty="0" err="1"/>
              <a:t>maxnc</a:t>
            </a:r>
            <a:r>
              <a:rPr lang="en-US" altLang="zh-CN" dirty="0"/>
              <a:t>==0) </a:t>
            </a:r>
            <a:r>
              <a:rPr lang="en-US" altLang="zh-CN" dirty="0" err="1"/>
              <a:t>printf</a:t>
            </a:r>
            <a:r>
              <a:rPr lang="en-US" altLang="zh-CN" dirty="0"/>
              <a:t>("0\n");</a:t>
            </a:r>
          </a:p>
          <a:p>
            <a:r>
              <a:rPr lang="en-US" altLang="zh-CN" dirty="0"/>
              <a:t>       else</a:t>
            </a:r>
          </a:p>
          <a:p>
            <a:r>
              <a:rPr lang="en-US" altLang="zh-CN" dirty="0"/>
              <a:t>       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gcd</a:t>
            </a:r>
            <a:r>
              <a:rPr lang="en-US" altLang="zh-CN" dirty="0"/>
              <a:t>=__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lena+lenb,maxnc</a:t>
            </a:r>
            <a:r>
              <a:rPr lang="en-US" altLang="zh-CN" dirty="0"/>
              <a:t>);//</a:t>
            </a:r>
            <a:r>
              <a:rPr lang="en-US" altLang="zh-CN" dirty="0" err="1"/>
              <a:t>计算最大公约数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dirty="0" err="1"/>
              <a:t>printf</a:t>
            </a:r>
            <a:r>
              <a:rPr lang="en-US" altLang="zh-CN" dirty="0"/>
              <a:t>("%d/%d\n",</a:t>
            </a:r>
            <a:r>
              <a:rPr lang="en-US" altLang="zh-CN" dirty="0" err="1"/>
              <a:t>maxnc</a:t>
            </a:r>
            <a:r>
              <a:rPr lang="en-US" altLang="zh-CN" dirty="0"/>
              <a:t>/</a:t>
            </a:r>
            <a:r>
              <a:rPr lang="en-US" altLang="zh-CN" dirty="0" err="1"/>
              <a:t>gcd</a:t>
            </a:r>
            <a:r>
              <a:rPr lang="en-US" altLang="zh-CN" dirty="0"/>
              <a:t>,(</a:t>
            </a:r>
            <a:r>
              <a:rPr lang="en-US" altLang="zh-CN" dirty="0" err="1"/>
              <a:t>lena+lenb</a:t>
            </a:r>
            <a:r>
              <a:rPr lang="en-US" altLang="zh-CN" dirty="0"/>
              <a:t>)/</a:t>
            </a:r>
            <a:r>
              <a:rPr lang="en-US" altLang="zh-CN" dirty="0" err="1"/>
              <a:t>gcd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#include &lt;cstdio&gt;</a:t>
            </a:r>
          </a:p>
          <a:p>
            <a:r>
              <a:rPr lang="zh-CN" altLang="en-US" dirty="0"/>
              <a:t>#include &lt;algorithm&gt;</a:t>
            </a:r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stat(string a,string b)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n,i,len=min(a.size(),b.size()),nc=0;</a:t>
            </a:r>
          </a:p>
          <a:p>
            <a:r>
              <a:rPr lang="zh-CN" altLang="en-US" dirty="0"/>
              <a:t>    for(i=0;i&lt;len;i++) if(a[i]==b[i]) nc++;</a:t>
            </a:r>
          </a:p>
          <a:p>
            <a:r>
              <a:rPr lang="zh-CN" altLang="en-US" dirty="0"/>
              <a:t>    return nc;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string a,b,tmp;</a:t>
            </a:r>
          </a:p>
          <a:p>
            <a:r>
              <a:rPr lang="zh-CN" altLang="en-US" dirty="0"/>
              <a:t>    int len,i,maxnc,nc,gcd;</a:t>
            </a:r>
          </a:p>
          <a:p>
            <a:r>
              <a:rPr lang="zh-CN" altLang="en-US" dirty="0"/>
              <a:t>    while(cin &gt;&gt; a)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if(a=="-1")  break;</a:t>
            </a:r>
          </a:p>
          <a:p>
            <a:r>
              <a:rPr lang="zh-CN" altLang="en-US" dirty="0"/>
              <a:t>        cin &gt;&gt; b;</a:t>
            </a:r>
          </a:p>
          <a:p>
            <a:r>
              <a:rPr lang="zh-CN" altLang="en-US" dirty="0"/>
              <a:t>       maxnc=0;</a:t>
            </a:r>
          </a:p>
          <a:p>
            <a:endParaRPr lang="zh-CN" altLang="en-US" dirty="0"/>
          </a:p>
          <a:p>
            <a:r>
              <a:rPr lang="zh-CN" altLang="en-US" dirty="0"/>
              <a:t>       for(i=0;i&lt;a.size();i++)</a:t>
            </a:r>
          </a:p>
          <a:p>
            <a:r>
              <a:rPr lang="zh-CN" altLang="en-US" dirty="0"/>
              <a:t>       {</a:t>
            </a:r>
          </a:p>
          <a:p>
            <a:r>
              <a:rPr lang="zh-CN" altLang="en-US" dirty="0"/>
              <a:t>           tmp=a.substr(i);</a:t>
            </a:r>
          </a:p>
          <a:p>
            <a:r>
              <a:rPr lang="zh-CN" altLang="en-US" dirty="0"/>
              <a:t>           nc = stat(tmp,b);</a:t>
            </a:r>
          </a:p>
          <a:p>
            <a:r>
              <a:rPr lang="zh-CN" altLang="en-US" dirty="0"/>
              <a:t>           if(maxnc &lt; nc) maxnc=nc;</a:t>
            </a:r>
          </a:p>
          <a:p>
            <a:r>
              <a:rPr lang="zh-CN" altLang="en-US" dirty="0"/>
              <a:t>       }</a:t>
            </a:r>
          </a:p>
          <a:p>
            <a:r>
              <a:rPr lang="zh-CN" altLang="en-US" dirty="0"/>
              <a:t>       for(i=0;i&lt;b.size();i++)</a:t>
            </a:r>
          </a:p>
          <a:p>
            <a:r>
              <a:rPr lang="zh-CN" altLang="en-US" dirty="0"/>
              <a:t>       {</a:t>
            </a:r>
          </a:p>
          <a:p>
            <a:r>
              <a:rPr lang="zh-CN" altLang="en-US" dirty="0"/>
              <a:t>           tmp=b.substr(i);</a:t>
            </a:r>
          </a:p>
          <a:p>
            <a:r>
              <a:rPr lang="zh-CN" altLang="en-US" dirty="0"/>
              <a:t>           nc = stat(tmp,a);</a:t>
            </a:r>
          </a:p>
          <a:p>
            <a:r>
              <a:rPr lang="zh-CN" altLang="en-US" dirty="0"/>
              <a:t>           if(maxnc&lt;nc) maxnc=nc;</a:t>
            </a:r>
          </a:p>
          <a:p>
            <a:r>
              <a:rPr lang="zh-CN" altLang="en-US" dirty="0"/>
              <a:t>       len=a.size() + b.size();</a:t>
            </a:r>
          </a:p>
          <a:p>
            <a:r>
              <a:rPr lang="zh-CN" altLang="en-US" dirty="0"/>
              <a:t>       maxnc *= 2;</a:t>
            </a:r>
          </a:p>
          <a:p>
            <a:r>
              <a:rPr lang="zh-CN" altLang="en-US" dirty="0"/>
              <a:t>       printf("appx(%s,%s) = ",a.c_str(),b.c_str());</a:t>
            </a:r>
          </a:p>
          <a:p>
            <a:r>
              <a:rPr lang="zh-CN" altLang="en-US" dirty="0"/>
              <a:t>       if(len == maxnc) printf("1\n");</a:t>
            </a:r>
          </a:p>
          <a:p>
            <a:r>
              <a:rPr lang="zh-CN" altLang="en-US" dirty="0"/>
              <a:t>       else if(maxnc==0) printf("0\n");</a:t>
            </a:r>
          </a:p>
          <a:p>
            <a:r>
              <a:rPr lang="zh-CN" altLang="en-US" dirty="0"/>
              <a:t>       else</a:t>
            </a:r>
          </a:p>
          <a:p>
            <a:r>
              <a:rPr lang="zh-CN" altLang="en-US" dirty="0"/>
              <a:t>       {</a:t>
            </a:r>
          </a:p>
          <a:p>
            <a:r>
              <a:rPr lang="zh-CN" altLang="en-US" dirty="0"/>
              <a:t>          gcd=__gcd(len,maxnc);</a:t>
            </a:r>
          </a:p>
          <a:p>
            <a:r>
              <a:rPr lang="zh-CN" altLang="en-US" dirty="0"/>
              <a:t>          len /= gcd;</a:t>
            </a:r>
          </a:p>
          <a:p>
            <a:r>
              <a:rPr lang="zh-CN" altLang="en-US" dirty="0"/>
              <a:t>          maxnc  /= gcd;</a:t>
            </a:r>
          </a:p>
          <a:p>
            <a:r>
              <a:rPr lang="zh-CN" altLang="en-US" dirty="0"/>
              <a:t>          printf("%d/%d\n",maxnc,len);</a:t>
            </a:r>
          </a:p>
          <a:p>
            <a:r>
              <a:rPr lang="zh-CN" altLang="en-US" dirty="0"/>
              <a:t>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0" dirty="0" err="1"/>
              <a:t>getline</a:t>
            </a:r>
            <a:r>
              <a:rPr lang="en-US" altLang="zh-CN" sz="3200" b="0" dirty="0"/>
              <a:t>(</a:t>
            </a:r>
            <a:r>
              <a:rPr lang="en-US" altLang="zh-CN" sz="3200" b="0" dirty="0" err="1"/>
              <a:t>std</a:t>
            </a:r>
            <a:r>
              <a:rPr lang="en-US" altLang="zh-CN" sz="3200" b="0" dirty="0"/>
              <a:t>::</a:t>
            </a:r>
            <a:r>
              <a:rPr lang="en-US" altLang="zh-CN" sz="3200" b="0" dirty="0" err="1"/>
              <a:t>cin,string</a:t>
            </a:r>
            <a:r>
              <a:rPr lang="en-US" altLang="zh-CN" sz="3200" b="0" dirty="0"/>
              <a:t> s</a:t>
            </a:r>
            <a:r>
              <a:rPr lang="zh-CN" altLang="en-US" sz="3200" b="0" dirty="0"/>
              <a:t>，</a:t>
            </a:r>
            <a:r>
              <a:rPr lang="en-US" altLang="zh-CN" sz="3200" b="0" dirty="0"/>
              <a:t>char </a:t>
            </a:r>
            <a:r>
              <a:rPr lang="en-US" altLang="zh-CN" sz="3200" b="0" dirty="0" err="1"/>
              <a:t>ch</a:t>
            </a:r>
            <a:r>
              <a:rPr lang="en-US" altLang="zh-CN" sz="3200" b="0" dirty="0"/>
              <a:t>)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0" dirty="0" err="1"/>
              <a:t>getline</a:t>
            </a:r>
            <a:r>
              <a:rPr lang="en-US" altLang="zh-CN" sz="3200" b="0" dirty="0"/>
              <a:t>(</a:t>
            </a:r>
            <a:r>
              <a:rPr lang="en-US" altLang="zh-CN" sz="3200" b="0" dirty="0" err="1"/>
              <a:t>std</a:t>
            </a:r>
            <a:r>
              <a:rPr lang="en-US" altLang="zh-CN" sz="3200" b="0" dirty="0"/>
              <a:t>::</a:t>
            </a:r>
            <a:r>
              <a:rPr lang="en-US" altLang="zh-CN" sz="3200" b="0" dirty="0" err="1"/>
              <a:t>cin,string</a:t>
            </a:r>
            <a:r>
              <a:rPr lang="en-US" altLang="zh-CN" sz="3200" b="0" dirty="0"/>
              <a:t> s</a:t>
            </a:r>
            <a:r>
              <a:rPr lang="zh-CN" altLang="en-US" sz="3200" b="0" dirty="0"/>
              <a:t>，</a:t>
            </a:r>
            <a:r>
              <a:rPr lang="en-US" altLang="zh-CN" sz="3200" b="0" dirty="0"/>
              <a:t>char </a:t>
            </a:r>
            <a:r>
              <a:rPr lang="en-US" altLang="zh-CN" sz="3200" b="0" dirty="0" err="1"/>
              <a:t>ch</a:t>
            </a:r>
            <a:r>
              <a:rPr lang="en-US" altLang="zh-CN" sz="3200" b="0" dirty="0"/>
              <a:t>)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0" dirty="0" err="1"/>
              <a:t>getline</a:t>
            </a:r>
            <a:r>
              <a:rPr lang="en-US" altLang="zh-CN" sz="3200" b="0" dirty="0"/>
              <a:t>(</a:t>
            </a:r>
            <a:r>
              <a:rPr lang="en-US" altLang="zh-CN" sz="3200" b="0" dirty="0" err="1"/>
              <a:t>std</a:t>
            </a:r>
            <a:r>
              <a:rPr lang="en-US" altLang="zh-CN" sz="3200" b="0" dirty="0"/>
              <a:t>::</a:t>
            </a:r>
            <a:r>
              <a:rPr lang="en-US" altLang="zh-CN" sz="3200" b="0" dirty="0" err="1"/>
              <a:t>cin,string</a:t>
            </a:r>
            <a:r>
              <a:rPr lang="en-US" altLang="zh-CN" sz="3200" b="0" dirty="0"/>
              <a:t> s</a:t>
            </a:r>
            <a:r>
              <a:rPr lang="zh-CN" altLang="en-US" sz="3200" b="0" dirty="0"/>
              <a:t>，</a:t>
            </a:r>
            <a:r>
              <a:rPr lang="en-US" altLang="zh-CN" sz="3200" b="0" dirty="0"/>
              <a:t>char </a:t>
            </a:r>
            <a:r>
              <a:rPr lang="en-US" altLang="zh-CN" sz="3200" b="0" dirty="0" err="1"/>
              <a:t>ch</a:t>
            </a:r>
            <a:r>
              <a:rPr lang="en-US" altLang="zh-CN" sz="3200" b="0"/>
              <a:t>)</a:t>
            </a:r>
            <a:endParaRPr kumimoji="1" lang="en-US" altLang="zh-CN" sz="32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s,t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cin</a:t>
            </a:r>
            <a:r>
              <a:rPr lang="en-US" altLang="zh-CN" dirty="0"/>
              <a:t> &gt;&gt; s &gt;&gt; t)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s+t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endParaRPr lang="en-US" altLang="zh-CN" dirty="0"/>
          </a:p>
          <a:p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string </a:t>
            </a:r>
            <a:r>
              <a:rPr lang="en-US" altLang="zh-CN" dirty="0" err="1"/>
              <a:t>s,t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while(</a:t>
            </a:r>
            <a:r>
              <a:rPr lang="en-US" altLang="zh-CN" dirty="0" err="1"/>
              <a:t>cin</a:t>
            </a:r>
            <a:r>
              <a:rPr lang="en-US" altLang="zh-CN" dirty="0"/>
              <a:t> &gt;&gt; s &gt;&gt; t)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s+t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#include &lt;string&gt;</a:t>
            </a:r>
          </a:p>
          <a:p>
            <a:r>
              <a:rPr lang="zh-CN" altLang="en-US" dirty="0"/>
              <a:t>#include &lt;algorithm&gt;</a:t>
            </a:r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string s="aha,I**love**nefu.**";</a:t>
            </a:r>
          </a:p>
          <a:p>
            <a:r>
              <a:rPr lang="zh-CN" altLang="en-US" dirty="0"/>
              <a:t>    string::iterator pos;</a:t>
            </a:r>
          </a:p>
          <a:p>
            <a:r>
              <a:rPr lang="zh-CN" altLang="en-US" dirty="0"/>
              <a:t>    cout &lt;&lt; s &lt;&lt; endl;</a:t>
            </a:r>
          </a:p>
          <a:p>
            <a:r>
              <a:rPr lang="zh-CN" altLang="en-US" dirty="0"/>
              <a:t>    pos = remove(s.begin(),s.end(),'*');</a:t>
            </a:r>
          </a:p>
          <a:p>
            <a:r>
              <a:rPr lang="zh-CN" altLang="en-US" dirty="0"/>
              <a:t>    cout &lt;&lt; s &lt;&lt; endl;</a:t>
            </a:r>
          </a:p>
          <a:p>
            <a:r>
              <a:rPr lang="zh-CN" altLang="en-US" dirty="0"/>
              <a:t>    s.erase(pos,s.end());</a:t>
            </a:r>
          </a:p>
          <a:p>
            <a:r>
              <a:rPr lang="zh-CN" altLang="en-US" dirty="0"/>
              <a:t>    cout &lt;&lt; s &lt;&lt; endl;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0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CF44E7-A105-452B-864E-4A2C3652663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B5235-7A56-499F-B8E0-1198F1C66141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F7AE9-F0D4-4ABC-9CA0-E254822B56E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16FB5-0C72-4330-834A-B2453CCE71FB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03A5D-90C4-4C44-BE1C-A58A53DE20D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E36F7-8D79-4EB6-9236-6096E0D540D8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43D64-C672-4040-A516-BBAB5399E9C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637B5-16A8-4E29-8420-6DA652160820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4ABBA-9F0F-4FA6-86B3-4A8E94DE9D6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8F83F7-68CD-4211-A1D7-93A291DE8C3E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93C12-6036-4D64-B0BC-EAF138C9AC1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6B6AB-71A7-455A-A787-AE1D04646238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4C01C-1F7D-4241-9998-43C02DCB0C8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F8FE8-D575-44F8-BFE2-3821E92AF031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3BE2-4BD0-44E5-AB63-D7E71F0F65B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B040E-87DF-40A8-BE9B-E69586A463EB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51F3F-36F7-4482-9BD7-5F40D81EA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8BFD5-7925-40FD-90FA-94BFE7473778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8F607-233E-48D4-8D41-1D79361784A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24A22-7526-405D-929D-8DBA68E549D6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DE1B7-908A-4511-BFB7-CB7D71A1724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B02BC-7EBB-4915-B456-B654D8E7DF31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E7D3F-0E3E-46E2-9FC1-771871F8B60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9575" y="1628775"/>
            <a:ext cx="1097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E14FEF6-5C1C-40CA-8F08-5480356CB2BF}" type="datetime1">
              <a:rPr lang="zh-CN" altLang="en-US"/>
              <a:t>2024-05-04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081DF2C-7AE5-40B9-9C3C-567A51B8B130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 userDrawn="1"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 5"/>
          <p:cNvSpPr/>
          <p:nvPr userDrawn="1"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0">
              <a:solidFill>
                <a:srgbClr val="FFFF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9213" y="260350"/>
            <a:ext cx="59039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/>
          <p:cNvSpPr/>
          <p:nvPr>
            <p:custDataLst>
              <p:tags r:id="rId1"/>
            </p:custDataLst>
          </p:nvPr>
        </p:nvSpPr>
        <p:spPr>
          <a:xfrm>
            <a:off x="-30163" y="1916113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2051" name="PA_文本框 3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28713" y="2297113"/>
            <a:ext cx="92154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  字符串基本处理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8F607-233E-48D4-8D41-1D79361784A0}" type="slidenum">
              <a:rPr lang="zh-CN" altLang="en-US" smtClean="0"/>
              <a:t>10</a:t>
            </a:fld>
            <a:endParaRPr lang="en-US" altLang="zh-CN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字符串的基本操作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4" y="6101589"/>
            <a:ext cx="10009113" cy="527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3" y="1484784"/>
            <a:ext cx="5104606" cy="435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11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字符串的常见操作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84163" y="1484313"/>
            <a:ext cx="11233150" cy="464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字符串的访问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利用索引访问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1314450" lvl="2" indent="-457200" eaLnBrk="1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s="pear"; </a:t>
            </a:r>
          </a:p>
          <a:p>
            <a:pPr marL="1314450" lvl="2" indent="-457200" eaLnBrk="1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s[2] &lt;&lt;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获取子串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2" indent="-457200" eaLnBrk="1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kumimoji="1" lang="en-US" altLang="zh-CN" sz="2800" b="0" dirty="0" err="1">
                <a:solidFill>
                  <a:srgbClr val="00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pos, int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1314450" lvl="2" indent="-457200" eaLnBrk="1" hangingPunct="1">
              <a:lnSpc>
                <a:spcPct val="120000"/>
              </a:lnSpc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获取从下标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开始的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个字符形成子串，如果省略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pos+len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超出字符串长度则默认到最后一个字符。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7" y="144441"/>
            <a:ext cx="5419726" cy="4032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8" y="3212976"/>
            <a:ext cx="2485450" cy="156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12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字符串的常见操作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0" y="1466346"/>
            <a:ext cx="1193038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字符串的查找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find( )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位置开始查找子字符串（字符）首次出现的位置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size_t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find( const string &amp; str ,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size_t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pos=0)  //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子字符串</a:t>
            </a:r>
            <a:endParaRPr kumimoji="1"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size_t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find(char c,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size_t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pos =0)                      //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查找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</a:t>
            </a:r>
            <a:endParaRPr kumimoji="1"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rfind</a:t>
            </a: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函数：在字符串中从后向前查找子串（字符）首次出现位置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找不到时返回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</a:p>
          <a:p>
            <a:pPr marL="1314450" lvl="2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s.find</a:t>
            </a:r>
            <a:r>
              <a:rPr kumimoji="1" lang="en-US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("</a:t>
            </a:r>
            <a:r>
              <a:rPr kumimoji="1" lang="en-US" altLang="zh-CN" sz="28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xyz</a:t>
            </a:r>
            <a:r>
              <a:rPr kumimoji="1" lang="en-US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");</a:t>
            </a:r>
          </a:p>
          <a:p>
            <a:pPr marL="1314450" lvl="2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s.find</a:t>
            </a:r>
            <a:r>
              <a:rPr kumimoji="1" lang="en-US" altLang="zh-CN" sz="2800" b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('a');</a:t>
            </a:r>
            <a:endParaRPr kumimoji="1" lang="en-US" altLang="zh-CN" sz="2800" b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13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字符串的常见操作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456505" y="1489710"/>
            <a:ext cx="11282163" cy="434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向字符串中插入另一个字符串：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在位置 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处插入字符串 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string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＆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insert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size_t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const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string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＆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</a:t>
            </a: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en-US" altLang="zh-CN" sz="2800" b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s.insert</a:t>
            </a:r>
            <a:r>
              <a:rPr lang="en-US" altLang="zh-CN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(5,"kkk");</a:t>
            </a:r>
            <a:r>
              <a:rPr lang="zh-CN" altLang="en-US" sz="32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lang="en-US" altLang="zh-CN" sz="28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在位置 </a:t>
            </a:r>
            <a:r>
              <a:rPr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处插入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个字符 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endParaRPr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string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＆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insert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size_t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pos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size_t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n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char c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 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</a:t>
            </a:r>
            <a:r>
              <a:rPr lang="zh-CN" altLang="en-US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   </a:t>
            </a:r>
            <a:r>
              <a:rPr lang="en-US" altLang="zh-CN" sz="2800" b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s.insert</a:t>
            </a:r>
            <a:r>
              <a:rPr lang="en-US" altLang="zh-CN" sz="28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(5,10,'k');</a:t>
            </a:r>
            <a:r>
              <a:rPr lang="zh-CN" altLang="en-US" sz="3200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　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14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字符串的常见操作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336947" y="1484313"/>
            <a:ext cx="11593288" cy="45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替换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字符串的子串：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replace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)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l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将下标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开始的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len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个字符替换为特定字符串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</a:t>
            </a: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l" eaLnBrk="1" hangingPunct="1">
              <a:lnSpc>
                <a:spcPct val="12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kumimoji="1"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s.replace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(2,3,"China");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kumimoji="1" lang="en-US" altLang="zh-CN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将迭代器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中间的字符替换为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kumimoji="1"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s</a:t>
            </a:r>
            <a:r>
              <a:rPr kumimoji="1"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tring&amp; replace (iterator </a:t>
            </a:r>
            <a:r>
              <a:rPr kumimoji="1"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beg</a:t>
            </a:r>
            <a:r>
              <a:rPr kumimoji="1"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, iterator </a:t>
            </a:r>
            <a:r>
              <a:rPr kumimoji="1"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end</a:t>
            </a:r>
            <a:r>
              <a:rPr kumimoji="1"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, const string&amp; str)</a:t>
            </a: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spcBef>
                <a:spcPts val="600"/>
              </a:spcBef>
            </a:pPr>
            <a:r>
              <a:rPr kumimoji="1"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kumimoji="1"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s.replace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s.begin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()+2,s.begin()+10,"Chinese");</a:t>
            </a: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kumimoji="1" lang="en-US" altLang="zh-CN" sz="2800" b="0" dirty="0"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818006" y="2770570"/>
            <a:ext cx="106311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cs typeface="Consolas" panose="020B0609020204030204" pitchFamily="49" charset="0"/>
              </a:rPr>
              <a:t>string&amp; replace (</a:t>
            </a:r>
            <a:r>
              <a:rPr lang="en-US" altLang="zh-CN" dirty="0" err="1">
                <a:solidFill>
                  <a:srgbClr val="FF0000"/>
                </a:solidFill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FF0000"/>
                </a:solidFill>
                <a:cs typeface="Consolas" panose="020B0609020204030204" pitchFamily="49" charset="0"/>
              </a:rPr>
              <a:t> pos, </a:t>
            </a:r>
            <a:r>
              <a:rPr lang="en-US" altLang="zh-CN" dirty="0" err="1">
                <a:solidFill>
                  <a:srgbClr val="FF0000"/>
                </a:solidFill>
                <a:cs typeface="Consolas" panose="020B0609020204030204" pitchFamily="49" charset="0"/>
              </a:rPr>
              <a:t>size_t</a:t>
            </a:r>
            <a:r>
              <a:rPr lang="en-US" altLang="zh-CN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cs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FF0000"/>
                </a:solidFill>
                <a:cs typeface="Consolas" panose="020B0609020204030204" pitchFamily="49" charset="0"/>
              </a:rPr>
              <a:t>, const string&amp; str)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15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字符串的常见操作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0" y="1484313"/>
            <a:ext cx="11930235" cy="461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字符串中的子串：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erase( </a:t>
            </a: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删除迭代器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指向的元素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string&amp; erase(iterator pos)</a:t>
            </a: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57250" lvl="2" indent="0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kumimoji="1" lang="en-US" altLang="zh-CN" sz="28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s.erase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en-US" altLang="zh-CN" sz="28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s.begin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()+8);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注意：</a:t>
            </a:r>
            <a:r>
              <a:rPr kumimoji="1"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s.erase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(8);    //</a:t>
            </a: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表示删除从位置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到字符串尾全部字符</a:t>
            </a: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kumimoji="1" lang="en-US" altLang="zh-CN" sz="2800" b="0" dirty="0" err="1"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删除</a:t>
            </a:r>
            <a:r>
              <a:rPr kumimoji="1" lang="zh-CN" altLang="en-US" sz="2800" b="0" dirty="0"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迭代器</a:t>
            </a:r>
            <a:r>
              <a:rPr kumimoji="1" lang="en-US" altLang="zh-CN" sz="2800" b="0" dirty="0" err="1"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first到last中间字符</a:t>
            </a:r>
            <a:r>
              <a:rPr kumimoji="1" lang="zh-CN" altLang="en-US" sz="2800" b="0" dirty="0"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：</a:t>
            </a:r>
            <a:endParaRPr kumimoji="1" lang="en-US" altLang="zh-CN" sz="2800" b="0" dirty="0">
              <a:ea typeface="微软雅黑" panose="020B0503020204020204" pitchFamily="34" charset="-122"/>
              <a:cs typeface="Consolas" panose="020B0609020204030204" pitchFamily="49" charset="0"/>
              <a:sym typeface="+mn-ea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	</a:t>
            </a:r>
            <a:r>
              <a:rPr kumimoji="1"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string.erase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(iterator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first,iterator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 </a:t>
            </a:r>
            <a:r>
              <a:rPr kumimoji="1"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last)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</a:t>
            </a:r>
            <a:r>
              <a:rPr kumimoji="1" lang="en-US" altLang="zh-CN" sz="28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s.erase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en-US" altLang="zh-CN" sz="28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s.begin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()+3, </a:t>
            </a:r>
            <a:r>
              <a:rPr kumimoji="1" lang="en-US" altLang="zh-CN" sz="2800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s.begin</a:t>
            </a:r>
            <a:r>
              <a:rPr kumimoji="1" lang="en-US" altLang="zh-CN" sz="28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()+10);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spcBef>
                <a:spcPts val="600"/>
              </a:spcBef>
            </a:pP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注意：</a:t>
            </a:r>
            <a:r>
              <a:rPr kumimoji="1" lang="zh-CN" altLang="en-US" sz="2400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s.erase</a:t>
            </a:r>
            <a:r>
              <a:rPr kumimoji="1"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(3,10);     //</a:t>
            </a: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删除从</a:t>
            </a: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</a:t>
            </a:r>
            <a:r>
              <a:rPr kumimoji="1"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开始的</a:t>
            </a: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连续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个字符</a:t>
            </a:r>
            <a:endParaRPr kumimoji="1" lang="en-US" altLang="zh-CN" b="0" dirty="0">
              <a:solidFill>
                <a:srgbClr val="FF0000"/>
              </a:solidFill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16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101600" y="332105"/>
            <a:ext cx="613219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3) </a:t>
            </a:r>
            <a:r>
              <a:rPr kumimoji="1"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string</a:t>
            </a:r>
            <a:r>
              <a:rPr kumimoji="1"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与</a:t>
            </a:r>
            <a:r>
              <a:rPr kumimoji="1"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kumimoji="1"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风格字符串的转换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0" y="1699578"/>
            <a:ext cx="1193023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kumimoji="1" 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风格字符串可以直接</a:t>
            </a:r>
            <a:r>
              <a:rPr kumimoji="1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转化成C++风格的字符串，反过来却可能引起语法错误。</a:t>
            </a:r>
            <a:endParaRPr kumimoji="1" lang="en-US" altLang="zh-CN" sz="2800" b="0" dirty="0"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8060" y="2824163"/>
            <a:ext cx="5972175" cy="2638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0483" y="2909888"/>
            <a:ext cx="519112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17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101600" y="332105"/>
            <a:ext cx="613219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3) </a:t>
            </a:r>
            <a:r>
              <a:rPr kumimoji="1"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string</a:t>
            </a:r>
            <a:r>
              <a:rPr kumimoji="1"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与</a:t>
            </a:r>
            <a:r>
              <a:rPr kumimoji="1"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C</a:t>
            </a:r>
            <a:r>
              <a:rPr kumimoji="1"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风格字符串的转换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0" y="1484313"/>
            <a:ext cx="1193023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kumimoji="1" 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字符串转换为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风格字符串：c_str(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)函数，返回值类型为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const char *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kumimoji="1"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      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kumimoji="1"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         const char * c_str( );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457200" lvl="1" indent="0" eaLnBrk="1" hangingPunct="1">
              <a:lnSpc>
                <a:spcPct val="100000"/>
              </a:lnSpc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cs typeface="Consolas" panose="020B0609020204030204" pitchFamily="49" charset="0"/>
                <a:sym typeface="+mn-ea"/>
              </a:rPr>
              <a:t> </a:t>
            </a:r>
            <a:r>
              <a:rPr kumimoji="1"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 </a:t>
            </a:r>
            <a:endParaRPr kumimoji="1" lang="en-US" altLang="zh-CN" sz="2800" b="0" dirty="0"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r="36112"/>
          <a:stretch>
            <a:fillRect/>
          </a:stretch>
        </p:blipFill>
        <p:spPr>
          <a:xfrm>
            <a:off x="624840" y="3644900"/>
            <a:ext cx="5328285" cy="2883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rcRect l="70946" t="52455"/>
          <a:stretch>
            <a:fillRect/>
          </a:stretch>
        </p:blipFill>
        <p:spPr>
          <a:xfrm>
            <a:off x="6673850" y="3861435"/>
            <a:ext cx="3585210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18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140970" y="260350"/>
            <a:ext cx="5607050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 string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对象的</a:t>
            </a:r>
            <a:r>
              <a:rPr kumimoji="1"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STL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常用算法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84480" y="1771650"/>
            <a:ext cx="11741785" cy="458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marL="0"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对象也可以看作一个顺序容器，它支持随机访问迭代器，也有 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begin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 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等成员函数。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STL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中的许多算法也适用于 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string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对象。</a:t>
            </a:r>
          </a:p>
          <a:p>
            <a:pPr marL="0"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(count)</a:t>
            </a: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，查找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(find)</a:t>
            </a: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，删除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(remove)</a:t>
            </a:r>
            <a:r>
              <a:rPr kumimoji="1" lang="zh-CN" altLang="en-US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，排序</a:t>
            </a: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(sort)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等操作都可以利用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算法来完成。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 sz="32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也适用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endParaRPr kumimoji="1"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19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140970" y="260350"/>
            <a:ext cx="5607050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 string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对象的</a:t>
            </a:r>
            <a:r>
              <a:rPr kumimoji="1"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STL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常用算法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84480" y="1484630"/>
            <a:ext cx="10875010" cy="4674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1）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计数和查找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>
              <a:lnSpc>
                <a:spcPct val="16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 ):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查找值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在容器中的个数</a:t>
            </a:r>
          </a:p>
          <a:p>
            <a:pPr marL="400050" lvl="1" indent="0" ea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800" b="0" dirty="0"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kumimoji="1" lang="en-US" altLang="zh-CN" sz="2800" b="0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en-US" altLang="zh-CN" sz="2800" b="0" dirty="0">
                <a:solidFill>
                  <a:srgbClr val="FF0000"/>
                </a:solidFill>
                <a:cs typeface="Consolas" panose="020B0609020204030204" pitchFamily="49" charset="0"/>
              </a:rPr>
              <a:t>count(iterator </a:t>
            </a:r>
            <a:r>
              <a:rPr lang="en-US" altLang="zh-CN" sz="2800" b="0" dirty="0" err="1">
                <a:solidFill>
                  <a:srgbClr val="FF0000"/>
                </a:solidFill>
                <a:cs typeface="Consolas" panose="020B0609020204030204" pitchFamily="49" charset="0"/>
              </a:rPr>
              <a:t>beg,iterator</a:t>
            </a:r>
            <a:r>
              <a:rPr lang="en-US" altLang="zh-CN" sz="2800" b="0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  <a:cs typeface="Consolas" panose="020B0609020204030204" pitchFamily="49" charset="0"/>
              </a:rPr>
              <a:t>end,value</a:t>
            </a:r>
            <a:r>
              <a:rPr lang="en-US" altLang="zh-CN" sz="2800" b="0" dirty="0">
                <a:solidFill>
                  <a:srgbClr val="FF0000"/>
                </a:solidFill>
                <a:cs typeface="Consolas" panose="020B0609020204030204" pitchFamily="49" charset="0"/>
              </a:rPr>
              <a:t>);</a:t>
            </a:r>
            <a:endParaRPr kumimoji="1" lang="en-US" altLang="zh-CN" sz="2800" b="0" dirty="0">
              <a:solidFill>
                <a:srgbClr val="FF0000"/>
              </a:solidFill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00050" lvl="1" indent="0" ea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count(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s.begin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,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s.end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, 'w' ) 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统计串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字符出现的次数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 ):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查找值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在容器中是否存在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eaLnBrk="1" hangingPunct="1">
              <a:lnSpc>
                <a:spcPct val="120000"/>
              </a:lnSpc>
              <a:spcBef>
                <a:spcPts val="500"/>
              </a:spcBef>
            </a:pPr>
            <a:r>
              <a:rPr lang="en-US" altLang="zh-CN" sz="2800" b="0" dirty="0">
                <a:solidFill>
                  <a:srgbClr val="FF0000"/>
                </a:solidFill>
                <a:cs typeface="Consolas" panose="020B0609020204030204" pitchFamily="49" charset="0"/>
              </a:rPr>
              <a:t>iterator find(iterator </a:t>
            </a:r>
            <a:r>
              <a:rPr lang="en-US" altLang="zh-CN" sz="2800" b="0" dirty="0" err="1">
                <a:solidFill>
                  <a:srgbClr val="FF0000"/>
                </a:solidFill>
                <a:cs typeface="Consolas" panose="020B0609020204030204" pitchFamily="49" charset="0"/>
              </a:rPr>
              <a:t>beg,iterator</a:t>
            </a:r>
            <a:r>
              <a:rPr lang="en-US" altLang="zh-CN" sz="2800" b="0" dirty="0">
                <a:solidFill>
                  <a:srgbClr val="FF0000"/>
                </a:solidFill>
                <a:cs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rgbClr val="FF0000"/>
                </a:solidFill>
                <a:cs typeface="Consolas" panose="020B0609020204030204" pitchFamily="49" charset="0"/>
              </a:rPr>
              <a:t>end,value</a:t>
            </a:r>
            <a:r>
              <a:rPr lang="en-US" altLang="zh-CN" sz="2800" b="0" dirty="0">
                <a:solidFill>
                  <a:srgbClr val="FF0000"/>
                </a:solidFill>
                <a:cs typeface="Consolas" panose="020B0609020204030204" pitchFamily="49" charset="0"/>
              </a:rPr>
              <a:t>);</a:t>
            </a:r>
            <a:endParaRPr kumimoji="1" lang="en-US" altLang="zh-CN" sz="2800" b="0" dirty="0">
              <a:solidFill>
                <a:srgbClr val="FF0000"/>
              </a:solidFill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00050" lvl="1" indent="0" eaLnBrk="1" hangingPunct="1">
              <a:lnSpc>
                <a:spcPct val="120000"/>
              </a:lnSpc>
              <a:spcBef>
                <a:spcPts val="5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s.begin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 ,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s.end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 , 'w' )  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查找串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中是否存在字符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，有则返回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所在的迭代器，否则返回值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s.end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2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概述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84163" y="1484313"/>
            <a:ext cx="11233150" cy="501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字符串，就是由字符连接而成的序列。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中的字符串实现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风格字符串：字符数组、字符指针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类类型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2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中内置的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类大大增强了对字符串的支持，使得字符串的处理方便又高效。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endParaRPr lang="en-US" altLang="zh-CN" b="0" dirty="0">
              <a:solidFill>
                <a:srgbClr val="0079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20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140970" y="260350"/>
            <a:ext cx="5607050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6.4 string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对象的</a:t>
            </a:r>
            <a:r>
              <a:rPr kumimoji="1"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STL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常用算法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84163" y="1484313"/>
            <a:ext cx="11718080" cy="461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2）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排序与反序操作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sort( </a:t>
            </a:r>
            <a:r>
              <a:rPr kumimoji="1"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：排序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ea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sort(</a:t>
            </a:r>
            <a:r>
              <a:rPr kumimoji="1"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s.begin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kumimoji="1"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s.end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());                             //</a:t>
            </a:r>
            <a:r>
              <a:rPr kumimoji="1"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对字符串中字符进行升序排序</a:t>
            </a:r>
          </a:p>
          <a:p>
            <a:pPr marL="400050" lvl="1" indent="0" ea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kumimoji="1"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sort(</a:t>
            </a:r>
            <a:r>
              <a:rPr kumimoji="1"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s.begin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kumimoji="1"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s.end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(),greater&lt;char&gt;());  </a:t>
            </a:r>
            <a:r>
              <a:rPr kumimoji="1"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对字符串中字符进行降序排序</a:t>
            </a:r>
            <a:endParaRPr kumimoji="1" lang="en-US" altLang="zh-CN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reverse( )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：反序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将序列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0" dirty="0">
                <a:solidFill>
                  <a:srgbClr val="FF0000"/>
                </a:solidFill>
                <a:sym typeface="+mn-ea"/>
              </a:rPr>
              <a:t>beg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sym typeface="+mn-ea"/>
              </a:rPr>
              <a:t>end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)的元素在原容器中反序</a:t>
            </a:r>
          </a:p>
          <a:p>
            <a:pPr marL="400050" lvl="1" indent="0" ea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reverse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iterator beg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iterator end</a:t>
            </a:r>
            <a:r>
              <a:rPr lang="zh-CN" altLang="en-US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）；</a:t>
            </a:r>
            <a:endParaRPr kumimoji="1"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ea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reverse(</a:t>
            </a:r>
            <a:r>
              <a:rPr kumimoji="1"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s.begin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 , </a:t>
            </a:r>
            <a:r>
              <a:rPr kumimoji="1"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s.end</a:t>
            </a:r>
            <a:r>
              <a:rPr kumimoji="1"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));            //</a:t>
            </a:r>
            <a:r>
              <a:rPr kumimoji="1"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对字符串进行反序</a:t>
            </a:r>
            <a:endParaRPr kumimoji="1" lang="en-US" altLang="zh-CN" b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21</a:t>
            </a:fld>
            <a:endParaRPr lang="en-US" altLang="zh-CN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231140" y="260350"/>
            <a:ext cx="5546090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6.4 string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对象的</a:t>
            </a:r>
            <a:r>
              <a:rPr kumimoji="1"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STL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常用算法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480963" y="1484313"/>
            <a:ext cx="11161240" cy="465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3）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remove</a:t>
            </a: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 ）</a:t>
            </a:r>
            <a:r>
              <a:rPr kumimoji="1" lang="zh-CN" altLang="en-US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kumimoji="1"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删除函数</a:t>
            </a:r>
            <a:endParaRPr kumimoji="1"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57250" lvl="2" indent="0" eaLnBrk="1" hangingPunct="1">
              <a:lnSpc>
                <a:spcPct val="120000"/>
              </a:lnSpc>
              <a:spcBef>
                <a:spcPts val="500"/>
              </a:spcBef>
            </a:pPr>
            <a:r>
              <a:rPr kumimoji="1"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iterator</a:t>
            </a:r>
            <a:r>
              <a:rPr kumimoji="1"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kumimoji="1"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Consolas" panose="020B0609020204030204" pitchFamily="49" charset="0"/>
              </a:rPr>
              <a:t>remove(iterator beg, iterator end, value);   </a:t>
            </a:r>
            <a:endParaRPr kumimoji="1"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57250" lvl="2" indent="0" eaLnBrk="1" hangingPunct="1">
              <a:lnSpc>
                <a:spcPct val="120000"/>
              </a:lnSpc>
              <a:spcBef>
                <a:spcPts val="500"/>
              </a:spcBef>
            </a:pPr>
            <a:r>
              <a:rPr kumimoji="1"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</a:t>
            </a:r>
            <a:r>
              <a:rPr kumimoji="1" lang="en-US" altLang="zh-CN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remove</a:t>
            </a:r>
            <a:r>
              <a:rPr kumimoji="1"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函数并不是真的删除元素，它</a:t>
            </a:r>
            <a:r>
              <a:rPr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是通过迭代器的指针向前移动来删除，将没有被删除的元素放在容器前面，并返回一个指向新的超尾值的迭代器，如果需要删除元素，需要结合对应容器的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earse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57250" lvl="2" indent="0" eaLnBrk="1" hangingPunct="1">
              <a:lnSpc>
                <a:spcPct val="120000"/>
              </a:lnSpc>
              <a:spcBef>
                <a:spcPts val="500"/>
              </a:spcBef>
            </a:pP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string s("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BeiwwjingwwDongbei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");   string::iterator pos;</a:t>
            </a:r>
          </a:p>
          <a:p>
            <a:pPr marL="857250" lvl="2" indent="0" eaLnBrk="1" hangingPunct="1">
              <a:lnSpc>
                <a:spcPct val="120000"/>
              </a:lnSpc>
              <a:spcBef>
                <a:spcPts val="500"/>
              </a:spcBef>
            </a:pP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pos=remove(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s.begin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(),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s.end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(),'w');</a:t>
            </a:r>
          </a:p>
          <a:p>
            <a:pPr marL="857250" lvl="2" indent="0" eaLnBrk="1" hangingPunct="1">
              <a:lnSpc>
                <a:spcPct val="120000"/>
              </a:lnSpc>
              <a:spcBef>
                <a:spcPts val="500"/>
              </a:spcBef>
            </a:pP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s.erase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b="0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pos,s.end</a:t>
            </a:r>
            <a:r>
              <a:rPr lang="en-US" altLang="zh-CN" b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22</a:t>
            </a:fld>
            <a:endParaRPr lang="en-US" altLang="zh-CN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20923" y="1484313"/>
            <a:ext cx="11665296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1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（3）删除元素</a:t>
            </a:r>
            <a:r>
              <a:rPr kumimoji="1" 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kumimoji="1" lang="en-US" altLang="zh-CN" sz="32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1140" y="260350"/>
            <a:ext cx="5546090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6.4 string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对象的</a:t>
            </a:r>
            <a:r>
              <a:rPr kumimoji="1"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STL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常用算法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1375" y="2204720"/>
            <a:ext cx="5446395" cy="44291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505" y="2853055"/>
            <a:ext cx="395986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43455EA-E9E2-13A6-78EB-CD32A99E7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315" y="3572152"/>
            <a:ext cx="7116265" cy="1707463"/>
          </a:xfrm>
          <a:prstGeom prst="rect">
            <a:avLst/>
          </a:prstGeom>
        </p:spPr>
      </p:pic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23</a:t>
            </a:fld>
            <a:endParaRPr lang="en-US" altLang="zh-CN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120923" y="1484313"/>
            <a:ext cx="11665296" cy="63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（3）删除元素</a:t>
            </a:r>
            <a:r>
              <a:rPr kumimoji="1" 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中的某些字符，该字符在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串中也存在。</a:t>
            </a:r>
            <a:endParaRPr kumimoji="1" lang="zh-CN" altLang="en-US" sz="32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1140" y="260350"/>
            <a:ext cx="5546090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6.4 string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对象的</a:t>
            </a:r>
            <a:r>
              <a:rPr kumimoji="1"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STL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常用算法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35DF08-C55E-EDB4-6BE8-A66B40FE1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500" y="136525"/>
            <a:ext cx="5167630" cy="65883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3635FF-2737-80F0-0A89-DFF9C6E4F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41" y="136525"/>
            <a:ext cx="5334000" cy="661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24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84163" y="1484313"/>
            <a:ext cx="11911012" cy="2906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4）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替换元素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4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（）：替换元素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2" indent="0" eaLnBrk="1" hangingPunct="1">
              <a:lnSpc>
                <a:spcPct val="140000"/>
              </a:lnSpc>
              <a:spcBef>
                <a:spcPts val="500"/>
              </a:spcBef>
            </a:pPr>
            <a:r>
              <a:rPr lang="en-US" altLang="zh-CN" b="0" dirty="0">
                <a:solidFill>
                  <a:srgbClr val="FF0000"/>
                </a:solidFill>
              </a:rPr>
              <a:t>replace(iterator beg, iterator end, </a:t>
            </a:r>
            <a:r>
              <a:rPr lang="en-US" altLang="zh-CN" b="0" dirty="0" err="1">
                <a:solidFill>
                  <a:srgbClr val="FF0000"/>
                </a:solidFill>
              </a:rPr>
              <a:t>oldvalue</a:t>
            </a:r>
            <a:r>
              <a:rPr lang="en-US" altLang="zh-CN" b="0" dirty="0">
                <a:solidFill>
                  <a:srgbClr val="FF0000"/>
                </a:solidFill>
              </a:rPr>
              <a:t>, </a:t>
            </a:r>
            <a:r>
              <a:rPr lang="en-US" altLang="zh-CN" b="0" dirty="0" err="1">
                <a:solidFill>
                  <a:srgbClr val="FF0000"/>
                </a:solidFill>
              </a:rPr>
              <a:t>newvalue</a:t>
            </a:r>
            <a:r>
              <a:rPr lang="en-US" altLang="zh-CN" b="0" dirty="0">
                <a:solidFill>
                  <a:srgbClr val="FF0000"/>
                </a:solidFill>
              </a:rPr>
              <a:t>);</a:t>
            </a:r>
            <a:endParaRPr kumimoji="1"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2" indent="0" eaLnBrk="1" hangingPunct="1">
              <a:lnSpc>
                <a:spcPct val="140000"/>
              </a:lnSpc>
              <a:spcBef>
                <a:spcPts val="500"/>
              </a:spcBef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replace(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s.begin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),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s.end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), 'h'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'a'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将所有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换成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lvl="1" indent="-342900" ea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1140" y="260350"/>
            <a:ext cx="5546090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6.4 string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对象的</a:t>
            </a:r>
            <a:r>
              <a:rPr kumimoji="1" lang="en-US" altLang="zh-CN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STL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常用算法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8F607-233E-48D4-8D41-1D79361784A0}" type="slidenum">
              <a:rPr lang="zh-CN" altLang="en-US" smtClean="0"/>
              <a:t>25</a:t>
            </a:fld>
            <a:endParaRPr lang="en-US" altLang="zh-CN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6.5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例题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488157"/>
            <a:ext cx="6231623" cy="489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47" y="1488157"/>
            <a:ext cx="1981200" cy="522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8F607-233E-48D4-8D41-1D79361784A0}" type="slidenum">
              <a:rPr lang="zh-CN" altLang="en-US" smtClean="0"/>
              <a:t>26</a:t>
            </a:fld>
            <a:endParaRPr lang="en-US" altLang="zh-CN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6.5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例题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32" y="5749968"/>
            <a:ext cx="5616624" cy="77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64939" y="1484313"/>
            <a:ext cx="6480720" cy="4055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注：单个字符是回文串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length()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求字符串长度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函数提取所有子串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子串初始位置从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开始，到最后一个字符的位置，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substr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依次获取长度是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的每个子串，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的数值从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i+j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)==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字符串长度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对子串进行反序操作后判断是否相等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D9E9AE-D939-E685-DB15-449037B14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386" y="222984"/>
            <a:ext cx="4341761" cy="648970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8F607-233E-48D4-8D41-1D79361784A0}" type="slidenum">
              <a:rPr lang="zh-CN" altLang="en-US" smtClean="0"/>
              <a:t>27</a:t>
            </a:fld>
            <a:endParaRPr lang="en-US" altLang="zh-CN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6.5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例题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8" y="1444352"/>
            <a:ext cx="7054353" cy="506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508" y="2132856"/>
            <a:ext cx="2952328" cy="404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8F607-233E-48D4-8D41-1D79361784A0}" type="slidenum">
              <a:rPr lang="zh-CN" altLang="en-US" smtClean="0"/>
              <a:t>28</a:t>
            </a:fld>
            <a:endParaRPr lang="en-US" altLang="zh-CN"/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6.5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例题</a:t>
            </a:r>
            <a:endParaRPr kumimoji="1" lang="zh-CN" altLang="en-US" sz="3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12" y="692696"/>
            <a:ext cx="5676480" cy="580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5394565"/>
            <a:ext cx="555307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05084" y="1484784"/>
            <a:ext cx="6244480" cy="289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lnSpc>
                <a:spcPct val="120000"/>
              </a:lnSpc>
              <a:spcBef>
                <a:spcPct val="40000"/>
              </a:spcBef>
              <a:buFont typeface="Arial" panose="020B0604020202020204" pitchFamily="34" charset="0"/>
              <a:buChar char="•"/>
            </a:pP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Font typeface="+mj-ea"/>
              <a:buAutoNum type="circleNumDbPlain"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函数统计*号个数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Font typeface="+mj-ea"/>
              <a:buAutoNum type="circleNumDbPlain"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函数把所有*号放到字符串最后，并记录待删除位置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20000"/>
              </a:lnSpc>
              <a:spcBef>
                <a:spcPct val="40000"/>
              </a:spcBef>
              <a:buFont typeface="+mj-ea"/>
              <a:buAutoNum type="circleNumDbPlain"/>
            </a:pP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利用字符串的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函数完成字符删除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9"/>
          <p:cNvSpPr txBox="1">
            <a:spLocks noChangeArrowheads="1"/>
          </p:cNvSpPr>
          <p:nvPr/>
        </p:nvSpPr>
        <p:spPr bwMode="auto">
          <a:xfrm>
            <a:off x="336550" y="333375"/>
            <a:ext cx="5040313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6.5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例题</a:t>
            </a:r>
          </a:p>
        </p:txBody>
      </p:sp>
      <p:sp>
        <p:nvSpPr>
          <p:cNvPr id="4100" name="TextBox 14"/>
          <p:cNvSpPr txBox="1">
            <a:spLocks noChangeArrowheads="1"/>
          </p:cNvSpPr>
          <p:nvPr/>
        </p:nvSpPr>
        <p:spPr bwMode="auto">
          <a:xfrm>
            <a:off x="120650" y="1296988"/>
            <a:ext cx="11809586" cy="64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914400" indent="-4572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marL="22860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字符串匹配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-string</a:t>
            </a:r>
            <a:endParaRPr kumimoji="1"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5" y="1946846"/>
            <a:ext cx="8880475" cy="4435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935" y="478440"/>
            <a:ext cx="319659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835328" y="4450715"/>
            <a:ext cx="3188970" cy="135454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000" dirty="0"/>
              <a:t>CAR CAR</a:t>
            </a:r>
          </a:p>
          <a:p>
            <a:r>
              <a:rPr lang="zh-CN" altLang="en-US" sz="2000" dirty="0"/>
              <a:t>appx(CAR,CAR) = 1</a:t>
            </a:r>
          </a:p>
          <a:p>
            <a:r>
              <a:rPr lang="zh-CN" altLang="en-US" sz="2000" dirty="0"/>
              <a:t>CATH TH</a:t>
            </a:r>
          </a:p>
          <a:p>
            <a:r>
              <a:rPr lang="zh-CN" altLang="en-US" sz="2000" dirty="0"/>
              <a:t>appx(CATH,TH) = 2/3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3</a:t>
            </a:fld>
            <a:endParaRPr lang="en-US" altLang="zh-CN" sz="1200" b="0" dirty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字符串变量定义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84163" y="1484313"/>
            <a:ext cx="11233150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类需要文件包含：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#include &lt;string&gt;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字符串的构造方法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eaLnBrk="1" hangingPunct="1">
              <a:lnSpc>
                <a:spcPct val="120000"/>
              </a:lnSpc>
              <a:spcBef>
                <a:spcPct val="40000"/>
              </a:spcBef>
              <a:buFont typeface="+mj-lt"/>
              <a:buAutoNum type="alphaLcParenR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s;                          //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空串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eaLnBrk="1" hangingPunct="1">
              <a:lnSpc>
                <a:spcPct val="120000"/>
              </a:lnSpc>
              <a:spcBef>
                <a:spcPct val="40000"/>
              </a:spcBef>
              <a:buFont typeface="+mj-lt"/>
              <a:buAutoNum type="alphaLcParenR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s="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nefuer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         //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利用字符串常量构造字符串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eaLnBrk="1" hangingPunct="1">
              <a:lnSpc>
                <a:spcPct val="120000"/>
              </a:lnSpc>
              <a:spcBef>
                <a:spcPct val="40000"/>
              </a:spcBef>
              <a:buFont typeface="+mj-lt"/>
              <a:buAutoNum type="alphaLcParenR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t = s;                   //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利用已有的字符串对象赋值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eaLnBrk="1" hangingPunct="1">
              <a:lnSpc>
                <a:spcPct val="120000"/>
              </a:lnSpc>
              <a:spcBef>
                <a:spcPct val="40000"/>
              </a:spcBef>
              <a:buFont typeface="+mj-lt"/>
              <a:buAutoNum type="alphaLcParenR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s(3, 'a');                 //  "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aaa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 marL="971550" lvl="1" indent="-514350" eaLnBrk="1" hangingPunct="1">
              <a:lnSpc>
                <a:spcPct val="120000"/>
              </a:lnSpc>
              <a:spcBef>
                <a:spcPct val="40000"/>
              </a:spcBef>
              <a:buFont typeface="+mj-lt"/>
              <a:buAutoNum type="alphaLcParenR"/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t("chinese",4,3);       //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"ese"</a:t>
            </a:r>
            <a:endParaRPr lang="en-US" altLang="zh-CN" sz="2800" b="0" dirty="0">
              <a:solidFill>
                <a:srgbClr val="0079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9"/>
          <p:cNvSpPr txBox="1">
            <a:spLocks noChangeArrowheads="1"/>
          </p:cNvSpPr>
          <p:nvPr/>
        </p:nvSpPr>
        <p:spPr bwMode="auto">
          <a:xfrm>
            <a:off x="336550" y="333375"/>
            <a:ext cx="5040313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6.5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例题</a:t>
            </a:r>
          </a:p>
        </p:txBody>
      </p:sp>
      <p:sp>
        <p:nvSpPr>
          <p:cNvPr id="4100" name="TextBox 14"/>
          <p:cNvSpPr txBox="1">
            <a:spLocks noChangeArrowheads="1"/>
          </p:cNvSpPr>
          <p:nvPr/>
        </p:nvSpPr>
        <p:spPr bwMode="auto">
          <a:xfrm>
            <a:off x="120650" y="1296988"/>
            <a:ext cx="11809586" cy="64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914400" indent="-4572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marL="22860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字符串匹配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-string</a:t>
            </a:r>
            <a:endParaRPr kumimoji="1"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65339" y="32386"/>
            <a:ext cx="8209186" cy="66598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29635" y="6093296"/>
            <a:ext cx="5130800" cy="3829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9"/>
          <p:cNvSpPr txBox="1">
            <a:spLocks noChangeArrowheads="1"/>
          </p:cNvSpPr>
          <p:nvPr/>
        </p:nvSpPr>
        <p:spPr bwMode="auto">
          <a:xfrm>
            <a:off x="336550" y="333375"/>
            <a:ext cx="5040313" cy="78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6.5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例题</a:t>
            </a:r>
          </a:p>
        </p:txBody>
      </p:sp>
      <p:sp>
        <p:nvSpPr>
          <p:cNvPr id="4100" name="TextBox 14"/>
          <p:cNvSpPr txBox="1">
            <a:spLocks noChangeArrowheads="1"/>
          </p:cNvSpPr>
          <p:nvPr/>
        </p:nvSpPr>
        <p:spPr bwMode="auto">
          <a:xfrm>
            <a:off x="120650" y="1296988"/>
            <a:ext cx="11809586" cy="64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914400" indent="-4572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marL="228600" indent="-457200" eaLnBrk="1" hangingPunct="1">
              <a:lnSpc>
                <a:spcPct val="120000"/>
              </a:lnSpc>
              <a:spcBef>
                <a:spcPct val="40000"/>
              </a:spcBef>
              <a:buClr>
                <a:srgbClr val="0070C0"/>
              </a:buClr>
              <a:buFont typeface="Wingdings" panose="05000000000000000000" pitchFamily="2" charset="2"/>
              <a:buChar char="n"/>
            </a:pPr>
            <a:r>
              <a:rPr kumimoji="1"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字符串匹配</a:t>
            </a:r>
            <a:r>
              <a:rPr kumimoji="1"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-string</a:t>
            </a:r>
            <a:endParaRPr kumimoji="1"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3040" y="1844675"/>
            <a:ext cx="4981575" cy="2376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25515" y="189230"/>
            <a:ext cx="5715000" cy="6657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4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字符串变量定义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55" y="1700808"/>
            <a:ext cx="6193397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739" y="2818259"/>
            <a:ext cx="1915327" cy="208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5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字符串常见操作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84163" y="1699578"/>
            <a:ext cx="11233150" cy="284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字符串的基本操作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字符串的常见操作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3)string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风格字符串的转换</a:t>
            </a:r>
            <a:endParaRPr kumimoji="1"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endParaRPr lang="en-US" altLang="zh-CN" b="0" dirty="0">
              <a:solidFill>
                <a:srgbClr val="0079F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6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字符串的基本操作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84163" y="1484313"/>
            <a:ext cx="11233150" cy="523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字符串的基本操作  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914400" lvl="1" indent="-457200" eaLnBrk="1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1314450" lvl="2" indent="-457200" eaLnBrk="1" hangingPunct="1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不含空格的字符串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 marL="857250" lvl="2" indent="0" eaLnBrk="1" hangingPunct="1">
              <a:spcBef>
                <a:spcPts val="500"/>
              </a:spcBef>
            </a:pP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8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kumimoji="1"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&gt;&gt; s &gt;&gt; t;</a:t>
            </a:r>
          </a:p>
          <a:p>
            <a:pPr marL="1314450" lvl="2" indent="-457200" eaLnBrk="1" hangingPunct="1">
              <a:spcBef>
                <a:spcPts val="5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包含空格的一行或者多行字符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2" indent="0" eaLnBrk="1" hangingPunct="1">
              <a:spcBef>
                <a:spcPts val="500"/>
              </a:spcBef>
            </a:pP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eaLnBrk="1" hangingPunct="1">
              <a:spcBef>
                <a:spcPts val="500"/>
              </a:spcBef>
            </a:pP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getline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s );                //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一行，默认换行符结束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4450" lvl="3" indent="0" eaLnBrk="1" hangingPunct="1">
              <a:spcBef>
                <a:spcPts val="500"/>
              </a:spcBef>
            </a:pP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getline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, s  , '.');           //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一行或者多行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'.'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做结束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4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spcBef>
                <a:spcPts val="500"/>
              </a:spcBef>
            </a:pP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s &lt;&lt;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2" name="矩形 1"/>
          <p:cNvSpPr/>
          <p:nvPr/>
        </p:nvSpPr>
        <p:spPr>
          <a:xfrm>
            <a:off x="1417067" y="3985900"/>
            <a:ext cx="885698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ct val="30000"/>
              </a:spcBef>
              <a:defRPr/>
            </a:pPr>
            <a:r>
              <a:rPr lang="en-US" altLang="zh-CN" sz="2800" b="0" dirty="0" err="1">
                <a:solidFill>
                  <a:srgbClr val="FF0000"/>
                </a:solidFill>
              </a:rPr>
              <a:t>getline</a:t>
            </a:r>
            <a:r>
              <a:rPr lang="en-US" altLang="zh-CN" sz="2800" b="0" dirty="0">
                <a:solidFill>
                  <a:srgbClr val="FF0000"/>
                </a:solidFill>
              </a:rPr>
              <a:t>(</a:t>
            </a:r>
            <a:r>
              <a:rPr lang="en-US" altLang="zh-CN" sz="2800" b="0" dirty="0" err="1">
                <a:solidFill>
                  <a:srgbClr val="FF0000"/>
                </a:solidFill>
              </a:rPr>
              <a:t>std</a:t>
            </a:r>
            <a:r>
              <a:rPr lang="en-US" altLang="zh-CN" sz="2800" b="0" dirty="0">
                <a:solidFill>
                  <a:srgbClr val="FF0000"/>
                </a:solidFill>
              </a:rPr>
              <a:t>::</a:t>
            </a:r>
            <a:r>
              <a:rPr lang="en-US" altLang="zh-CN" sz="2800" b="0" dirty="0" err="1">
                <a:solidFill>
                  <a:srgbClr val="FF0000"/>
                </a:solidFill>
              </a:rPr>
              <a:t>cin , string</a:t>
            </a:r>
            <a:r>
              <a:rPr lang="en-US" altLang="zh-CN" sz="2800" b="0" dirty="0">
                <a:solidFill>
                  <a:srgbClr val="FF0000"/>
                </a:solidFill>
              </a:rPr>
              <a:t> s</a:t>
            </a:r>
            <a:r>
              <a:rPr lang="zh-CN" altLang="en-US" sz="2800" b="0" dirty="0">
                <a:solidFill>
                  <a:srgbClr val="FF0000"/>
                </a:solidFill>
              </a:rPr>
              <a:t>，</a:t>
            </a:r>
            <a:r>
              <a:rPr lang="en-US" altLang="zh-CN" sz="2800" b="0" dirty="0">
                <a:solidFill>
                  <a:srgbClr val="FF0000"/>
                </a:solidFill>
              </a:rPr>
              <a:t>char </a:t>
            </a:r>
            <a:r>
              <a:rPr lang="en-US" altLang="zh-CN" sz="2800" b="0" dirty="0" err="1">
                <a:solidFill>
                  <a:srgbClr val="FF0000"/>
                </a:solidFill>
              </a:rPr>
              <a:t>ch</a:t>
            </a:r>
            <a:r>
              <a:rPr lang="en-US" altLang="zh-CN" sz="2800" b="0" dirty="0">
                <a:solidFill>
                  <a:srgbClr val="FF0000"/>
                </a:solidFill>
              </a:rPr>
              <a:t>='\n')</a:t>
            </a:r>
            <a:endParaRPr kumimoji="1" lang="en-US" altLang="zh-CN" sz="28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7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字符串的基本操作</a:t>
            </a:r>
          </a:p>
        </p:txBody>
      </p:sp>
      <p:sp>
        <p:nvSpPr>
          <p:cNvPr id="3076" name="TextBox 14"/>
          <p:cNvSpPr txBox="1">
            <a:spLocks noChangeArrowheads="1"/>
          </p:cNvSpPr>
          <p:nvPr/>
        </p:nvSpPr>
        <p:spPr bwMode="auto">
          <a:xfrm>
            <a:off x="264939" y="1284605"/>
            <a:ext cx="11233150" cy="475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字符串的基本操作  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kumimoji="1" lang="en-US" altLang="zh-CN" sz="28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s="pear"; t=s;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s&lt;t   s==t 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s+t</a:t>
            </a:r>
            <a:endParaRPr kumimoji="1"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s+=t；</a:t>
            </a:r>
          </a:p>
          <a:p>
            <a:pPr marL="457200" lvl="1" indent="0" eaLnBrk="1" hangingPunct="1">
              <a:lnSpc>
                <a:spcPct val="130000"/>
              </a:lnSpc>
              <a:spcBef>
                <a:spcPts val="300"/>
              </a:spcBef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s.append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(t);</a:t>
            </a:r>
          </a:p>
          <a:p>
            <a:pPr marL="457200" lvl="1" indent="0" eaLnBrk="1" hangingPunct="1">
              <a:lnSpc>
                <a:spcPct val="130000"/>
              </a:lnSpc>
              <a:spcBef>
                <a:spcPts val="300"/>
              </a:spcBef>
            </a:pP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s.push_back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('a');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swap(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s,t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           // 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s.swap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t ) 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kumimoji="1"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kumimoji="1"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s.length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（）  </a:t>
            </a:r>
            <a:r>
              <a:rPr kumimoji="1"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s.size</a:t>
            </a:r>
            <a:r>
              <a:rPr kumimoji="1"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FEBF6F-44E0-EA2D-EC67-4E27C80E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07" y="260350"/>
            <a:ext cx="3790950" cy="43338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D6D270-2858-97C4-4E90-3ED85C1A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787" y="4911427"/>
            <a:ext cx="273367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653EC8C5-F639-4B38-8DF8-78AC9CDF4C1D}" type="slidenum">
              <a:rPr lang="zh-CN" altLang="en-US" sz="1200" b="0" smtClean="0">
                <a:solidFill>
                  <a:srgbClr val="898989"/>
                </a:solidFill>
                <a:ea typeface="微软雅黑" panose="020B0503020204020204" pitchFamily="34" charset="-122"/>
              </a:rPr>
              <a:t>8</a:t>
            </a:fld>
            <a:endParaRPr lang="en-US" altLang="zh-CN" sz="1200" b="0">
              <a:solidFill>
                <a:srgbClr val="898989"/>
              </a:solidFill>
              <a:ea typeface="微软雅黑" panose="020B0503020204020204" pitchFamily="34" charset="-122"/>
            </a:endParaRPr>
          </a:p>
        </p:txBody>
      </p:sp>
      <p:sp>
        <p:nvSpPr>
          <p:cNvPr id="3075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字符串的基本操作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8" y="1376772"/>
            <a:ext cx="4810093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530" y="4963480"/>
            <a:ext cx="2460795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3"/>
          <a:stretch>
            <a:fillRect/>
          </a:stretch>
        </p:blipFill>
        <p:spPr bwMode="auto">
          <a:xfrm>
            <a:off x="6324030" y="404664"/>
            <a:ext cx="4933851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454" y="4173514"/>
            <a:ext cx="4933851" cy="247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58F607-233E-48D4-8D41-1D79361784A0}" type="slidenum">
              <a:rPr lang="zh-CN" altLang="en-US" smtClean="0"/>
              <a:t>9</a:t>
            </a:fld>
            <a:endParaRPr lang="en-US" altLang="zh-C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46" y="1052736"/>
            <a:ext cx="8198322" cy="525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481013" y="260350"/>
            <a:ext cx="5040312" cy="707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pPr latinLnBrk="1">
              <a:lnSpc>
                <a:spcPct val="140000"/>
              </a:lnSpc>
              <a:spcBef>
                <a:spcPct val="20000"/>
              </a:spcBef>
            </a:pPr>
            <a:r>
              <a:rPr kumimoji="1" lang="en-US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1) </a:t>
            </a:r>
            <a:r>
              <a:rPr kumimoji="1" lang="zh-CN" altLang="en-US" sz="3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字符串的基本操作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421" y="836712"/>
            <a:ext cx="2448272" cy="436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e71f611-8be0-4f43-956c-673295b407ca"/>
  <p:tag name="COMMONDATA" val="eyJoZGlkIjoiNGFlMjljNWI1ZjdmMmIwNzY3NTk4MTA0OWVlZDY5ZD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075,&quot;width&quot;:7470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2655</Words>
  <Application>Microsoft Office PowerPoint</Application>
  <PresentationFormat>自定义</PresentationFormat>
  <Paragraphs>344</Paragraphs>
  <Slides>31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华文楷体</vt:lpstr>
      <vt:lpstr>微软雅黑</vt:lpstr>
      <vt:lpstr>Arial</vt:lpstr>
      <vt:lpstr>Calibri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Yuying Wang</cp:lastModifiedBy>
  <cp:revision>4730</cp:revision>
  <cp:lastPrinted>2021-04-26T01:25:00Z</cp:lastPrinted>
  <dcterms:created xsi:type="dcterms:W3CDTF">2016-03-04T02:23:00Z</dcterms:created>
  <dcterms:modified xsi:type="dcterms:W3CDTF">2024-05-04T06:32:42Z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C4C36AA8C05747218A0202BD367E733F_13</vt:lpwstr>
  </property>
  <property fmtid="{D5CDD505-2E9C-101B-9397-08002B2CF9AE}" pid="3" name="KSOProductBuildVer">
    <vt:lpwstr>2052-11.1.0.12358</vt:lpwstr>
  </property>
</Properties>
</file>