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653" r:id="rId2"/>
    <p:sldId id="673" r:id="rId3"/>
    <p:sldId id="674" r:id="rId4"/>
    <p:sldId id="675" r:id="rId5"/>
    <p:sldId id="676" r:id="rId6"/>
    <p:sldId id="677" r:id="rId7"/>
    <p:sldId id="678" r:id="rId8"/>
    <p:sldId id="679" r:id="rId9"/>
    <p:sldId id="680" r:id="rId10"/>
    <p:sldId id="681" r:id="rId11"/>
    <p:sldId id="686" r:id="rId12"/>
    <p:sldId id="721" r:id="rId13"/>
    <p:sldId id="705" r:id="rId14"/>
    <p:sldId id="713" r:id="rId15"/>
    <p:sldId id="714" r:id="rId16"/>
    <p:sldId id="715" r:id="rId17"/>
    <p:sldId id="716" r:id="rId18"/>
    <p:sldId id="717" r:id="rId19"/>
    <p:sldId id="696" r:id="rId20"/>
    <p:sldId id="697" r:id="rId21"/>
    <p:sldId id="698" r:id="rId22"/>
    <p:sldId id="699" r:id="rId23"/>
    <p:sldId id="700" r:id="rId24"/>
    <p:sldId id="701" r:id="rId25"/>
    <p:sldId id="702" r:id="rId26"/>
    <p:sldId id="703" r:id="rId27"/>
    <p:sldId id="704" r:id="rId28"/>
    <p:sldId id="722" r:id="rId29"/>
    <p:sldId id="723" r:id="rId30"/>
  </p:sldIdLst>
  <p:sldSz cx="12195175" cy="6858000"/>
  <p:notesSz cx="6858000" cy="99472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5AB4"/>
        </a:solidFill>
        <a:latin typeface="Consolas" pitchFamily="49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5AB4"/>
        </a:solidFill>
        <a:latin typeface="Consolas" pitchFamily="49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5AB4"/>
        </a:solidFill>
        <a:latin typeface="Consolas" pitchFamily="49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5AB4"/>
        </a:solidFill>
        <a:latin typeface="Consolas" pitchFamily="49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5AB4"/>
        </a:solidFill>
        <a:latin typeface="Consolas" pitchFamily="49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5AB4"/>
        </a:solidFill>
        <a:latin typeface="Consolas" pitchFamily="49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5AB4"/>
        </a:solidFill>
        <a:latin typeface="Consolas" pitchFamily="49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5AB4"/>
        </a:solidFill>
        <a:latin typeface="Consolas" pitchFamily="49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5AB4"/>
        </a:solidFill>
        <a:latin typeface="Consolas" pitchFamily="49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5AB4"/>
    <a:srgbClr val="FF0000"/>
    <a:srgbClr val="FFCC00"/>
    <a:srgbClr val="0079F2"/>
    <a:srgbClr val="0070C0"/>
    <a:srgbClr val="00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7" autoAdjust="0"/>
    <p:restoredTop sz="85644" autoAdjust="0"/>
  </p:normalViewPr>
  <p:slideViewPr>
    <p:cSldViewPr>
      <p:cViewPr varScale="1">
        <p:scale>
          <a:sx n="111" d="100"/>
          <a:sy n="111" d="100"/>
        </p:scale>
        <p:origin x="582" y="108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-288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D248695-FA1A-4896-8413-90A04E52062F}" type="datetimeFigureOut">
              <a:rPr lang="zh-CN" altLang="en-US"/>
              <a:pPr>
                <a:defRPr/>
              </a:pPr>
              <a:t>2024-05-11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8F97E64-25B1-4839-8AA8-5F305DD7AB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223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B920DD9-E92E-41EE-AA25-7D4B763FF9FF}" type="datetimeFigureOut">
              <a:rPr lang="zh-CN" altLang="en-US"/>
              <a:pPr>
                <a:defRPr/>
              </a:pPr>
              <a:t>2024-05-11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2713" y="746125"/>
            <a:ext cx="6632575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24400"/>
            <a:ext cx="5486400" cy="44767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920018C-7447-4686-83A9-0A5008414A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9794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 txBox="1">
            <a:spLocks noGrp="1"/>
          </p:cNvSpPr>
          <p:nvPr/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algn="r" eaLnBrk="1" hangingPunct="1"/>
            <a:fld id="{7CAA58A1-5152-41F1-A9A3-C0350D016403}" type="slidenum">
              <a:rPr lang="zh-CN" altLang="en-US" sz="1200" b="0">
                <a:solidFill>
                  <a:schemeClr val="tx1"/>
                </a:solidFill>
                <a:latin typeface="Calibri" pitchFamily="34" charset="0"/>
              </a:rPr>
              <a:pPr algn="r" eaLnBrk="1" hangingPunct="1"/>
              <a:t>1</a:t>
            </a:fld>
            <a:endParaRPr lang="en-US" altLang="zh-CN" sz="1200" b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0018C-7447-4686-83A9-0A5008414A72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130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0018C-7447-4686-83A9-0A5008414A72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665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&lt;bits/</a:t>
            </a:r>
            <a:r>
              <a:rPr lang="en-US" altLang="zh-CN" dirty="0" err="1"/>
              <a:t>stdc</a:t>
            </a:r>
            <a:r>
              <a:rPr lang="en-US" altLang="zh-CN" dirty="0"/>
              <a:t>++.h&gt;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int a[1000006];  //</a:t>
            </a:r>
            <a:r>
              <a:rPr lang="zh-CN" altLang="en-US" dirty="0"/>
              <a:t>注意：</a:t>
            </a:r>
            <a:r>
              <a:rPr lang="en-US" altLang="zh-CN" dirty="0"/>
              <a:t>a</a:t>
            </a:r>
            <a:r>
              <a:rPr lang="zh-CN" altLang="en-US" dirty="0"/>
              <a:t>数组特别大的时候，要定义成全局的</a:t>
            </a:r>
          </a:p>
          <a:p>
            <a:r>
              <a:rPr lang="en-US" altLang="zh-CN" dirty="0"/>
              <a:t>int fun(int array[], int x, int &amp;low, int &amp;high)</a:t>
            </a:r>
          </a:p>
          <a:p>
            <a:r>
              <a:rPr lang="en-US" altLang="zh-CN" dirty="0"/>
              <a:t> {</a:t>
            </a:r>
          </a:p>
          <a:p>
            <a:r>
              <a:rPr lang="en-US" altLang="zh-CN" dirty="0"/>
              <a:t>    while (low&lt;= high)</a:t>
            </a:r>
          </a:p>
          <a:p>
            <a:r>
              <a:rPr lang="en-US" altLang="zh-CN" dirty="0"/>
              <a:t>   {</a:t>
            </a:r>
          </a:p>
          <a:p>
            <a:r>
              <a:rPr lang="en-US" altLang="zh-CN" dirty="0"/>
              <a:t>    int mid =  (low +high) / 2;</a:t>
            </a:r>
          </a:p>
          <a:p>
            <a:r>
              <a:rPr lang="en-US" altLang="zh-CN" dirty="0"/>
              <a:t>    if (array[mid] == x)      return mid;</a:t>
            </a:r>
          </a:p>
          <a:p>
            <a:r>
              <a:rPr lang="en-US" altLang="zh-CN" dirty="0"/>
              <a:t>    if (array[mid] &lt; x)      low = mid + 1;</a:t>
            </a:r>
          </a:p>
          <a:p>
            <a:r>
              <a:rPr lang="en-US" altLang="zh-CN" dirty="0"/>
              <a:t>    else      high = mid - 1;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  return -1;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    int </a:t>
            </a:r>
            <a:r>
              <a:rPr lang="en-US" altLang="zh-CN" dirty="0" err="1"/>
              <a:t>i,x,n,low,high,k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cin</a:t>
            </a:r>
            <a:r>
              <a:rPr lang="en-US" altLang="zh-CN" dirty="0"/>
              <a:t> &gt;&gt;n&gt;&gt; x;</a:t>
            </a:r>
          </a:p>
          <a:p>
            <a:r>
              <a:rPr lang="en-US" altLang="zh-CN" dirty="0"/>
              <a:t>        for(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n;i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      </a:t>
            </a:r>
            <a:r>
              <a:rPr lang="en-US" altLang="zh-CN" dirty="0" err="1"/>
              <a:t>cin</a:t>
            </a:r>
            <a:r>
              <a:rPr lang="en-US" altLang="zh-CN" dirty="0"/>
              <a:t> &gt;&gt;a[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    low=0;high=n-1;</a:t>
            </a:r>
          </a:p>
          <a:p>
            <a:r>
              <a:rPr lang="en-US" altLang="zh-CN" dirty="0"/>
              <a:t>        k=fun(</a:t>
            </a:r>
            <a:r>
              <a:rPr lang="en-US" altLang="zh-CN" dirty="0" err="1"/>
              <a:t>a,x,low,high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if(k!=-1)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&lt;&lt;k +1&lt;&lt;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else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&lt;&lt;low&lt;&lt;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return 0;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0018C-7447-4686-83A9-0A5008414A72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665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0018C-7447-4686-83A9-0A5008414A72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015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&lt;bits/</a:t>
            </a:r>
            <a:r>
              <a:rPr lang="en-US" altLang="zh-CN" dirty="0" err="1"/>
              <a:t>stdc</a:t>
            </a:r>
            <a:r>
              <a:rPr lang="en-US" altLang="zh-CN" dirty="0"/>
              <a:t>++.h&gt;</a:t>
            </a:r>
          </a:p>
          <a:p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en-US" altLang="zh-CN" dirty="0"/>
              <a:t> </a:t>
            </a:r>
            <a:r>
              <a:rPr lang="en-US" altLang="zh-CN" dirty="0" err="1"/>
              <a:t>binpow</a:t>
            </a:r>
            <a:r>
              <a:rPr lang="en-US" altLang="zh-CN" dirty="0"/>
              <a:t>(long </a:t>
            </a:r>
            <a:r>
              <a:rPr lang="en-US" altLang="zh-CN" dirty="0" err="1"/>
              <a:t>long</a:t>
            </a:r>
            <a:r>
              <a:rPr lang="en-US" altLang="zh-CN" dirty="0"/>
              <a:t> a, long </a:t>
            </a:r>
            <a:r>
              <a:rPr lang="en-US" altLang="zh-CN" dirty="0" err="1"/>
              <a:t>long</a:t>
            </a:r>
            <a:r>
              <a:rPr lang="en-US" altLang="zh-CN" dirty="0"/>
              <a:t> </a:t>
            </a:r>
            <a:r>
              <a:rPr lang="en-US" altLang="zh-CN" dirty="0" err="1"/>
              <a:t>b,long</a:t>
            </a:r>
            <a:r>
              <a:rPr lang="en-US" altLang="zh-CN" dirty="0"/>
              <a:t> long c) {</a:t>
            </a:r>
          </a:p>
          <a:p>
            <a:r>
              <a:rPr lang="en-US" altLang="zh-CN" dirty="0"/>
              <a:t>  long </a:t>
            </a:r>
            <a:r>
              <a:rPr lang="en-US" altLang="zh-CN" dirty="0" err="1"/>
              <a:t>long</a:t>
            </a:r>
            <a:r>
              <a:rPr lang="en-US" altLang="zh-CN" dirty="0"/>
              <a:t> res = 1;</a:t>
            </a:r>
          </a:p>
          <a:p>
            <a:r>
              <a:rPr lang="en-US" altLang="zh-CN" dirty="0"/>
              <a:t>  while (b &gt; 0) {   </a:t>
            </a:r>
          </a:p>
          <a:p>
            <a:r>
              <a:rPr lang="en-US" altLang="zh-CN" dirty="0"/>
              <a:t>          if (b &amp; 1) res = res * a %c; </a:t>
            </a:r>
          </a:p>
          <a:p>
            <a:r>
              <a:rPr lang="en-US" altLang="zh-CN" dirty="0"/>
              <a:t>          a = a * </a:t>
            </a:r>
            <a:r>
              <a:rPr lang="en-US" altLang="zh-CN" dirty="0" err="1"/>
              <a:t>a%c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b &gt;&gt;= 1;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    return res;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main(){</a:t>
            </a:r>
          </a:p>
          <a:p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a,b,c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while(</a:t>
            </a:r>
            <a:r>
              <a:rPr lang="en-US" altLang="zh-CN" dirty="0" err="1"/>
              <a:t>cin</a:t>
            </a:r>
            <a:r>
              <a:rPr lang="en-US" altLang="zh-CN" dirty="0"/>
              <a:t>&gt;&gt;a&gt;&gt;b&gt;&gt;c){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&lt;&lt;</a:t>
            </a:r>
            <a:r>
              <a:rPr lang="en-US" altLang="zh-CN" dirty="0" err="1"/>
              <a:t>binpow</a:t>
            </a:r>
            <a:r>
              <a:rPr lang="en-US" altLang="zh-CN" dirty="0"/>
              <a:t>(a, </a:t>
            </a:r>
            <a:r>
              <a:rPr lang="en-US" altLang="zh-CN" dirty="0" err="1"/>
              <a:t>b,c</a:t>
            </a:r>
            <a:r>
              <a:rPr lang="en-US" altLang="zh-CN" dirty="0"/>
              <a:t>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20018C-7447-4686-83A9-0A5008414A72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719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F1081-AF8E-4B17-8523-257629C4D333}" type="datetime1">
              <a:rPr lang="zh-CN" altLang="en-US"/>
              <a:pPr>
                <a:defRPr/>
              </a:pPr>
              <a:t>2024-05-11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4E25E-4376-4D95-A157-BA8B843B63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279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AE318-0254-4669-906E-ECD5428F8C9C}" type="datetime1">
              <a:rPr lang="zh-CN" altLang="en-US"/>
              <a:pPr>
                <a:defRPr/>
              </a:pPr>
              <a:t>2024-05-11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99E02-FCA0-4025-B24C-535991CDBE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487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7FC41-5BA0-4DA1-8D0D-C389595296CB}" type="datetime1">
              <a:rPr lang="zh-CN" altLang="en-US"/>
              <a:pPr>
                <a:defRPr/>
              </a:pPr>
              <a:t>2024-05-11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52E0A-9B8D-4D6C-96A8-75B23674D6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701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C7BEB-75CF-4221-9B98-2652DF7E2080}" type="datetime1">
              <a:rPr lang="zh-CN" altLang="en-US"/>
              <a:pPr>
                <a:defRPr/>
              </a:pPr>
              <a:t>2024-05-11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34997-CF76-46FC-B625-5E4F5ADEBC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00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39F63-8970-4F89-8B59-0018975B9F72}" type="datetime1">
              <a:rPr lang="zh-CN" altLang="en-US"/>
              <a:pPr>
                <a:defRPr/>
              </a:pPr>
              <a:t>2024-05-11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7E6AC-BEC3-4FFF-8771-FF052FD09B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13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16A2E-F062-43CC-A1C0-00014FCDD895}" type="datetime1">
              <a:rPr lang="zh-CN" altLang="en-US"/>
              <a:pPr>
                <a:defRPr/>
              </a:pPr>
              <a:t>2024-05-11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3CD00-71F1-4B19-AAC0-CC0510361E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34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5379F-32D9-4E24-895E-34B548C708BC}" type="datetime1">
              <a:rPr lang="zh-CN" altLang="en-US"/>
              <a:pPr>
                <a:defRPr/>
              </a:pPr>
              <a:t>2024-05-11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7671D-3CDB-4EDA-BDED-96BC1CF43F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393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D7D6A-15FA-45BF-BEF8-5D8EC2690AAA}" type="datetime1">
              <a:rPr lang="zh-CN" altLang="en-US"/>
              <a:pPr>
                <a:defRPr/>
              </a:pPr>
              <a:t>2024-05-11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C00DD-5E70-4417-B77A-A57D15B4FE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971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30F2B-8233-4323-A94B-9BF65886B06B}" type="datetime1">
              <a:rPr lang="zh-CN" altLang="en-US"/>
              <a:pPr>
                <a:defRPr/>
              </a:pPr>
              <a:t>2024-05-11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AD6FC-D28B-4CB6-B81D-8562CAEF70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979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99A38-819C-4DDB-B6C8-8B8D27C1FA56}" type="datetime1">
              <a:rPr lang="zh-CN" altLang="en-US"/>
              <a:pPr>
                <a:defRPr/>
              </a:pPr>
              <a:t>2024-05-11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B4B62-4223-4100-9777-341E0E9C5D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42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B743D-6E02-435F-A34A-4DCF18E825CE}" type="datetime1">
              <a:rPr lang="zh-CN" altLang="en-US"/>
              <a:pPr>
                <a:defRPr/>
              </a:pPr>
              <a:t>2024-05-11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5A96D-576C-4620-B7DC-274665F3C5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13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09575" y="1628775"/>
            <a:ext cx="1097597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rgbClr val="898989"/>
                </a:solidFill>
                <a:ea typeface="微软雅黑" pitchFamily="34" charset="-122"/>
              </a:defRPr>
            </a:lvl1pPr>
          </a:lstStyle>
          <a:p>
            <a:pPr>
              <a:defRPr/>
            </a:pPr>
            <a:fld id="{C0874A9C-E14B-44D4-A954-5AB2AD57B9F7}" type="datetime1">
              <a:rPr lang="zh-CN" altLang="en-US"/>
              <a:pPr>
                <a:defRPr/>
              </a:pPr>
              <a:t>2024-05-11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7188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solidFill>
                  <a:srgbClr val="898989"/>
                </a:solidFill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188" y="6356350"/>
            <a:ext cx="28463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rgbClr val="898989"/>
                </a:solidFill>
                <a:ea typeface="微软雅黑" pitchFamily="34" charset="-122"/>
              </a:defRPr>
            </a:lvl1pPr>
          </a:lstStyle>
          <a:p>
            <a:pPr>
              <a:defRPr/>
            </a:pPr>
            <a:fld id="{93170454-1DA7-4B56-A649-A7AA0B5C97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" name="矩形 14"/>
          <p:cNvSpPr/>
          <p:nvPr userDrawn="1"/>
        </p:nvSpPr>
        <p:spPr>
          <a:xfrm>
            <a:off x="120650" y="336550"/>
            <a:ext cx="5694363" cy="7191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55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 b="0">
              <a:solidFill>
                <a:schemeClr val="tx1"/>
              </a:solidFill>
              <a:latin typeface="Consolas" pitchFamily="49" charset="0"/>
              <a:ea typeface="微软雅黑" pitchFamily="34" charset="-122"/>
            </a:endParaRPr>
          </a:p>
        </p:txBody>
      </p:sp>
      <p:sp>
        <p:nvSpPr>
          <p:cNvPr id="2" name="矩形 5"/>
          <p:cNvSpPr/>
          <p:nvPr userDrawn="1"/>
        </p:nvSpPr>
        <p:spPr>
          <a:xfrm>
            <a:off x="0" y="1271588"/>
            <a:ext cx="12195175" cy="698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 b="0">
              <a:solidFill>
                <a:srgbClr val="FFFFFF"/>
              </a:solidFill>
              <a:latin typeface="Consolas" pitchFamily="49" charset="0"/>
              <a:ea typeface="微软雅黑" pitchFamily="34" charset="-122"/>
            </a:endParaRPr>
          </a:p>
        </p:txBody>
      </p:sp>
      <p:sp>
        <p:nvSpPr>
          <p:cNvPr id="1032" name="标题占位符 1"/>
          <p:cNvSpPr>
            <a:spLocks noGrp="1"/>
          </p:cNvSpPr>
          <p:nvPr>
            <p:ph type="title"/>
          </p:nvPr>
        </p:nvSpPr>
        <p:spPr bwMode="auto">
          <a:xfrm>
            <a:off x="49213" y="260350"/>
            <a:ext cx="5903912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Consolas" pitchFamily="49" charset="0"/>
          <a:ea typeface="微软雅黑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nsolas" pitchFamily="49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nsolas" pitchFamily="49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nsolas" pitchFamily="49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nsolas" pitchFamily="49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sz="3200" kern="1200">
          <a:solidFill>
            <a:srgbClr val="005AB4"/>
          </a:solidFill>
          <a:latin typeface="Consolas" pitchFamily="49" charset="0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p"/>
        <a:defRPr sz="2800" kern="1200">
          <a:solidFill>
            <a:srgbClr val="005AB4"/>
          </a:solidFill>
          <a:latin typeface="Consolas" pitchFamily="49" charset="0"/>
          <a:ea typeface="微软雅黑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400" kern="1200">
          <a:solidFill>
            <a:srgbClr val="005AB4"/>
          </a:solidFill>
          <a:latin typeface="Consolas" pitchFamily="49" charset="0"/>
          <a:ea typeface="微软雅黑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005AB4"/>
          </a:solidFill>
          <a:latin typeface="Consolas" pitchFamily="49" charset="0"/>
          <a:ea typeface="微软雅黑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005AB4"/>
          </a:solidFill>
          <a:latin typeface="Consolas" pitchFamily="49" charset="0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wmf"/><Relationship Id="rId9" Type="http://schemas.openxmlformats.org/officeDocument/2006/relationships/image" Target="../media/image1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_矩形 32"/>
          <p:cNvSpPr/>
          <p:nvPr>
            <p:custDataLst>
              <p:tags r:id="rId1"/>
            </p:custDataLst>
          </p:nvPr>
        </p:nvSpPr>
        <p:spPr>
          <a:xfrm>
            <a:off x="-30163" y="1916113"/>
            <a:ext cx="12225338" cy="165735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55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/>
          </a:p>
        </p:txBody>
      </p:sp>
      <p:sp>
        <p:nvSpPr>
          <p:cNvPr id="2051" name="PA_文本框 3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28713" y="2297113"/>
            <a:ext cx="921543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5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5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5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课（第</a:t>
            </a:r>
            <a:r>
              <a:rPr lang="en-US" altLang="zh-CN" sz="5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5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章）  二分算法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4797425"/>
            <a:ext cx="12195175" cy="968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9"/>
          <p:cNvSpPr txBox="1">
            <a:spLocks noChangeArrowheads="1"/>
          </p:cNvSpPr>
          <p:nvPr/>
        </p:nvSpPr>
        <p:spPr bwMode="auto">
          <a:xfrm>
            <a:off x="255558" y="260350"/>
            <a:ext cx="5040312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en-US" sz="32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7.1 </a:t>
            </a:r>
            <a:r>
              <a:rPr kumimoji="1" lang="zh-CN" altLang="en-US" sz="32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二分查找</a:t>
            </a:r>
          </a:p>
        </p:txBody>
      </p:sp>
      <p:sp>
        <p:nvSpPr>
          <p:cNvPr id="3076" name="TextBox 14"/>
          <p:cNvSpPr txBox="1">
            <a:spLocks noChangeArrowheads="1"/>
          </p:cNvSpPr>
          <p:nvPr/>
        </p:nvSpPr>
        <p:spPr bwMode="auto">
          <a:xfrm>
            <a:off x="120923" y="1412776"/>
            <a:ext cx="11646072" cy="576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marL="171450" indent="-457200" eaLnBrk="1" hangingPunct="1">
              <a:lnSpc>
                <a:spcPct val="120000"/>
              </a:lnSpc>
              <a:spcBef>
                <a:spcPct val="40000"/>
              </a:spcBef>
              <a:buClr>
                <a:srgbClr val="005AB4"/>
              </a:buClr>
              <a:buSzPct val="100000"/>
              <a:buFont typeface="Wingdings" pitchFamily="2" charset="2"/>
              <a:buChar char="n"/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二分查找算法代码</a:t>
            </a:r>
            <a:endParaRPr kumimoji="1"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1003" y="2060848"/>
            <a:ext cx="9793088" cy="423598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binarySearch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(int array[], int x, int low, int high)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{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while (low&lt;= high)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{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int mid =  (low +high) / 2;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if ( x == array[mid] )      return mid;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else if ( x &gt; array[mid] )      low = mid + 1;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else      high = mid - 1;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}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return -1;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}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025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9"/>
          <p:cNvSpPr txBox="1">
            <a:spLocks noChangeArrowheads="1"/>
          </p:cNvSpPr>
          <p:nvPr/>
        </p:nvSpPr>
        <p:spPr bwMode="auto">
          <a:xfrm>
            <a:off x="255558" y="260350"/>
            <a:ext cx="5040312" cy="70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en-US" sz="32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7.2 </a:t>
            </a:r>
            <a:r>
              <a:rPr kumimoji="1" lang="zh-CN" altLang="en-US" sz="32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二分法应用</a:t>
            </a:r>
          </a:p>
        </p:txBody>
      </p:sp>
      <p:sp>
        <p:nvSpPr>
          <p:cNvPr id="3076" name="TextBox 14"/>
          <p:cNvSpPr txBox="1">
            <a:spLocks noChangeArrowheads="1"/>
          </p:cNvSpPr>
          <p:nvPr/>
        </p:nvSpPr>
        <p:spPr bwMode="auto">
          <a:xfrm>
            <a:off x="196156" y="1412776"/>
            <a:ext cx="11646072" cy="576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marL="171450" indent="-457200" eaLnBrk="1" hangingPunct="1">
              <a:lnSpc>
                <a:spcPct val="120000"/>
              </a:lnSpc>
              <a:spcBef>
                <a:spcPct val="40000"/>
              </a:spcBef>
              <a:buClr>
                <a:srgbClr val="005AB4"/>
              </a:buClr>
              <a:buSzPct val="100000"/>
              <a:buFont typeface="Wingdings" pitchFamily="2" charset="2"/>
              <a:buChar char="n"/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二分查找</a:t>
            </a:r>
            <a:endParaRPr kumimoji="1"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263974" y="2132602"/>
            <a:ext cx="11646072" cy="1093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0000"/>
              </a:spcBef>
              <a:buClr>
                <a:srgbClr val="005AB4"/>
              </a:buClr>
              <a:buSzPct val="100000"/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n(1&lt;=n&lt;=1000005)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个整数，已经按照从小到大顺序排列好，现在另外给一个整数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，请找出序列中第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个大于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的数的下标！</a:t>
            </a:r>
            <a:endParaRPr kumimoji="1"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285979" y="3230300"/>
            <a:ext cx="1164607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0000"/>
              </a:spcBef>
              <a:buClr>
                <a:srgbClr val="005AB4"/>
              </a:buClr>
              <a:buSzPct val="100000"/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Clr>
                <a:srgbClr val="005AB4"/>
              </a:buClr>
              <a:buSzPct val="100000"/>
            </a:pPr>
            <a:r>
              <a:rPr kumimoji="1" lang="zh-CN" altLang="en-US" sz="2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输入数据包含多个测试实例，每组数据由两行组成，第一行是</a:t>
            </a:r>
            <a:r>
              <a:rPr kumimoji="1" lang="en-US" altLang="zh-CN" sz="2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1" lang="zh-CN" altLang="en-US" sz="2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2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zh-CN" altLang="en-US" sz="2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，第二行是已经有序的</a:t>
            </a:r>
            <a:r>
              <a:rPr kumimoji="1" lang="en-US" altLang="zh-CN" sz="2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1" lang="zh-CN" altLang="en-US" sz="2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个整数的数列。</a:t>
            </a:r>
            <a:endParaRPr kumimoji="1" lang="en-US" altLang="zh-CN" sz="2800" b="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4"/>
          <p:cNvSpPr txBox="1">
            <a:spLocks noChangeArrowheads="1"/>
          </p:cNvSpPr>
          <p:nvPr/>
        </p:nvSpPr>
        <p:spPr bwMode="auto">
          <a:xfrm>
            <a:off x="196156" y="5037328"/>
            <a:ext cx="11646072" cy="129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0000"/>
              </a:spcBef>
              <a:buClr>
                <a:srgbClr val="005AB4"/>
              </a:buClr>
              <a:buSzPct val="100000"/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Clr>
                <a:srgbClr val="005AB4"/>
              </a:buClr>
              <a:buSzPct val="100000"/>
            </a:pPr>
            <a:r>
              <a:rPr kumimoji="1" lang="zh-CN" altLang="en-US" sz="2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对于每个测试实例，请找出序列中第</a:t>
            </a:r>
            <a:r>
              <a:rPr kumimoji="1" lang="en-US" altLang="zh-CN" sz="2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个大于</a:t>
            </a:r>
            <a:r>
              <a:rPr kumimoji="1" lang="en-US" altLang="zh-CN" sz="2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zh-CN" altLang="en-US" sz="2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的数的下标！</a:t>
            </a:r>
            <a:endParaRPr kumimoji="1" lang="en-US" altLang="zh-CN" sz="2800" b="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9415F85-EDCA-E986-7EF3-12DF47D57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1923" y="-20751"/>
            <a:ext cx="2254205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21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9"/>
          <p:cNvSpPr txBox="1">
            <a:spLocks noChangeArrowheads="1"/>
          </p:cNvSpPr>
          <p:nvPr/>
        </p:nvSpPr>
        <p:spPr bwMode="auto">
          <a:xfrm>
            <a:off x="255558" y="260350"/>
            <a:ext cx="5040312" cy="70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en-US" sz="32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7.2 </a:t>
            </a:r>
            <a:r>
              <a:rPr kumimoji="1" lang="zh-CN" altLang="en-US" sz="32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二分法应用</a:t>
            </a:r>
          </a:p>
        </p:txBody>
      </p:sp>
      <p:sp>
        <p:nvSpPr>
          <p:cNvPr id="3076" name="TextBox 14"/>
          <p:cNvSpPr txBox="1">
            <a:spLocks noChangeArrowheads="1"/>
          </p:cNvSpPr>
          <p:nvPr/>
        </p:nvSpPr>
        <p:spPr bwMode="auto">
          <a:xfrm>
            <a:off x="196156" y="1412776"/>
            <a:ext cx="11646072" cy="576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marL="171450" indent="-457200" eaLnBrk="1" hangingPunct="1">
              <a:lnSpc>
                <a:spcPct val="120000"/>
              </a:lnSpc>
              <a:spcBef>
                <a:spcPct val="40000"/>
              </a:spcBef>
              <a:buClr>
                <a:srgbClr val="005AB4"/>
              </a:buClr>
              <a:buSzPct val="100000"/>
              <a:buFont typeface="Wingdings" pitchFamily="2" charset="2"/>
              <a:buChar char="n"/>
            </a:pPr>
            <a:r>
              <a:rPr kumimoji="1" lang="zh-CN" altLang="en-US" sz="2800" b="0" dirty="0">
                <a:latin typeface="Times New Roman" pitchFamily="18" charset="0"/>
                <a:ea typeface="华文楷体" pitchFamily="2" charset="-122"/>
              </a:rPr>
              <a:t>二分查找</a:t>
            </a:r>
            <a:endParaRPr kumimoji="1" lang="en-US" altLang="zh-CN" sz="2800" b="0" dirty="0">
              <a:latin typeface="Times New Roman" pitchFamily="18" charset="0"/>
              <a:ea typeface="华文楷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36B5C8-14E4-A2B1-527B-0DB630232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55" y="1974514"/>
            <a:ext cx="7053559" cy="4421179"/>
          </a:xfrm>
          <a:prstGeom prst="rect">
            <a:avLst/>
          </a:prstGeom>
        </p:spPr>
      </p:pic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3FE49446-EADD-8015-59EC-0E05F523AB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747" y="1525763"/>
            <a:ext cx="3960440" cy="487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16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9"/>
          <p:cNvSpPr txBox="1">
            <a:spLocks noChangeArrowheads="1"/>
          </p:cNvSpPr>
          <p:nvPr/>
        </p:nvSpPr>
        <p:spPr bwMode="auto">
          <a:xfrm>
            <a:off x="255558" y="260350"/>
            <a:ext cx="5040312" cy="70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en-US" sz="32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7.2 </a:t>
            </a:r>
            <a:r>
              <a:rPr kumimoji="1" lang="zh-CN" altLang="en-US" sz="32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二分法应用</a:t>
            </a:r>
          </a:p>
        </p:txBody>
      </p:sp>
      <p:sp>
        <p:nvSpPr>
          <p:cNvPr id="3076" name="TextBox 14"/>
          <p:cNvSpPr txBox="1">
            <a:spLocks noChangeArrowheads="1"/>
          </p:cNvSpPr>
          <p:nvPr/>
        </p:nvSpPr>
        <p:spPr bwMode="auto">
          <a:xfrm>
            <a:off x="120923" y="1400600"/>
            <a:ext cx="11646072" cy="576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marL="171450" indent="-457200" eaLnBrk="1" hangingPunct="1">
              <a:lnSpc>
                <a:spcPct val="120000"/>
              </a:lnSpc>
              <a:spcBef>
                <a:spcPct val="40000"/>
              </a:spcBef>
              <a:buClr>
                <a:srgbClr val="CC66FF"/>
              </a:buClr>
              <a:buSzPct val="70000"/>
              <a:buFont typeface="Wingdings" pitchFamily="2" charset="2"/>
              <a:buChar char="u"/>
            </a:pPr>
            <a:r>
              <a:rPr kumimoji="1"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抽奖</a:t>
            </a:r>
            <a:r>
              <a:rPr kumimoji="1"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二分</a:t>
            </a:r>
            <a:endParaRPr kumimoji="1" lang="en-US" altLang="zh-CN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8766" y="2031927"/>
            <a:ext cx="11377264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公司举办年会，为了活跃气氛，设置了摇奖环节。参加聚会的每位员工都有一张带有号码的抽奖券。现在，主持人从小到大依次公布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n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个不同的获奖号码，小谢看着自己抽奖券上的号码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win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，无比紧张。请编写一个程序，如果小谢获奖了，请输出他中奖的是第几个号码；如果没有中奖，请输出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21" name="矩形 20"/>
          <p:cNvSpPr/>
          <p:nvPr/>
        </p:nvSpPr>
        <p:spPr>
          <a:xfrm>
            <a:off x="408766" y="3656346"/>
            <a:ext cx="11377264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输入：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lang="zh-CN" altLang="en-US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第一行一个正整数 </a:t>
            </a:r>
            <a:r>
              <a:rPr lang="en-US" altLang="zh-CN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n</a:t>
            </a:r>
            <a:r>
              <a:rPr lang="zh-CN" altLang="en-US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，表示有 </a:t>
            </a:r>
            <a:r>
              <a:rPr lang="en-US" altLang="zh-CN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n </a:t>
            </a:r>
            <a:r>
              <a:rPr lang="zh-CN" altLang="en-US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个获奖号码，</a:t>
            </a:r>
            <a:r>
              <a:rPr lang="en-US" altLang="zh-CN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2&lt;n≤100</a:t>
            </a:r>
            <a:r>
              <a:rPr lang="zh-CN" altLang="en-US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</a:t>
            </a:r>
          </a:p>
          <a:p>
            <a:r>
              <a:rPr lang="zh-CN" altLang="en-US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第二行包含 </a:t>
            </a:r>
            <a:r>
              <a:rPr lang="en-US" altLang="zh-CN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n </a:t>
            </a:r>
            <a:r>
              <a:rPr lang="zh-CN" altLang="en-US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个正整数，之间用一个空格隔开，表示依次公布的 </a:t>
            </a:r>
            <a:r>
              <a:rPr lang="en-US" altLang="zh-CN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n </a:t>
            </a:r>
            <a:r>
              <a:rPr lang="zh-CN" altLang="en-US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个获奖号码。</a:t>
            </a:r>
          </a:p>
          <a:p>
            <a:r>
              <a:rPr lang="zh-CN" altLang="en-US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第三行一个正整数 </a:t>
            </a:r>
            <a:r>
              <a:rPr lang="en-US" altLang="zh-CN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win</a:t>
            </a:r>
            <a:r>
              <a:rPr lang="zh-CN" altLang="en-US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，表示小谢抽奖券上的号码。</a:t>
            </a:r>
          </a:p>
          <a:p>
            <a:r>
              <a:rPr lang="en-US" altLang="zh-CN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1≤</a:t>
            </a:r>
            <a:r>
              <a:rPr lang="zh-CN" altLang="en-US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获奖号码，</a:t>
            </a:r>
            <a:r>
              <a:rPr lang="en-US" altLang="zh-CN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win&lt;10000</a:t>
            </a:r>
            <a:r>
              <a:rPr lang="zh-CN" altLang="en-US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</a:t>
            </a:r>
          </a:p>
        </p:txBody>
      </p:sp>
      <p:sp>
        <p:nvSpPr>
          <p:cNvPr id="22" name="矩形 21"/>
          <p:cNvSpPr/>
          <p:nvPr/>
        </p:nvSpPr>
        <p:spPr>
          <a:xfrm>
            <a:off x="357470" y="5567938"/>
            <a:ext cx="11409526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输出：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lang="zh-CN" altLang="en-US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一行一个整数，如果小谢中奖了，表示中奖的是第几个号码；如果没有中奖，则为 </a:t>
            </a:r>
            <a:r>
              <a:rPr lang="en-US" altLang="zh-CN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</a:t>
            </a:r>
            <a:r>
              <a:rPr lang="zh-CN" altLang="en-US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9C8A29-AB64-ADBF-26D1-6AC936763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581" y="36607"/>
            <a:ext cx="4608512" cy="194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327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9"/>
          <p:cNvSpPr txBox="1">
            <a:spLocks noChangeArrowheads="1"/>
          </p:cNvSpPr>
          <p:nvPr/>
        </p:nvSpPr>
        <p:spPr bwMode="auto">
          <a:xfrm>
            <a:off x="255558" y="260350"/>
            <a:ext cx="5040312" cy="70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en-US" sz="32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7.2 </a:t>
            </a:r>
            <a:r>
              <a:rPr kumimoji="1" lang="zh-CN" altLang="en-US" sz="32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二分法应用</a:t>
            </a:r>
          </a:p>
        </p:txBody>
      </p:sp>
      <p:sp>
        <p:nvSpPr>
          <p:cNvPr id="3076" name="TextBox 14"/>
          <p:cNvSpPr txBox="1">
            <a:spLocks noChangeArrowheads="1"/>
          </p:cNvSpPr>
          <p:nvPr/>
        </p:nvSpPr>
        <p:spPr bwMode="auto">
          <a:xfrm>
            <a:off x="127019" y="1390017"/>
            <a:ext cx="11646072" cy="576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marL="171450" indent="-457200" eaLnBrk="1" hangingPunct="1">
              <a:lnSpc>
                <a:spcPct val="120000"/>
              </a:lnSpc>
              <a:spcBef>
                <a:spcPct val="40000"/>
              </a:spcBef>
              <a:buClr>
                <a:srgbClr val="CC66FF"/>
              </a:buClr>
              <a:buSzPct val="70000"/>
              <a:buFont typeface="Wingdings" pitchFamily="2" charset="2"/>
              <a:buChar char="u"/>
            </a:pPr>
            <a:r>
              <a:rPr kumimoji="1"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抽奖</a:t>
            </a:r>
            <a:r>
              <a:rPr kumimoji="1"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二分</a:t>
            </a:r>
            <a:endParaRPr kumimoji="1" lang="en-US" altLang="zh-CN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EC082689-7A59-C02E-2BD1-0953F7AFE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643" y="390835"/>
            <a:ext cx="4320480" cy="6110232"/>
          </a:xfrm>
          <a:prstGeom prst="rect">
            <a:avLst/>
          </a:prstGeom>
        </p:spPr>
      </p:pic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139856AD-9C40-986F-6BC6-2BE7B9751F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50" y="1977167"/>
            <a:ext cx="5349553" cy="433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5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9"/>
          <p:cNvSpPr txBox="1">
            <a:spLocks noChangeArrowheads="1"/>
          </p:cNvSpPr>
          <p:nvPr/>
        </p:nvSpPr>
        <p:spPr bwMode="auto">
          <a:xfrm>
            <a:off x="255558" y="260350"/>
            <a:ext cx="5040312" cy="70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zh-CN" altLang="en-US" sz="32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伐木</a:t>
            </a:r>
            <a:r>
              <a:rPr kumimoji="1" lang="en-US" altLang="zh-CN" sz="32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-</a:t>
            </a:r>
            <a:r>
              <a:rPr kumimoji="1" lang="zh-CN" altLang="en-US" sz="32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二分</a:t>
            </a:r>
          </a:p>
        </p:txBody>
      </p:sp>
      <p:pic>
        <p:nvPicPr>
          <p:cNvPr id="2" name="Picture 2" descr="https://p.ananas.chaoxing.com/star3/origin/cd589654465f5cf00c6085e52ae702d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23" y="1316815"/>
            <a:ext cx="11993339" cy="526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149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9"/>
          <p:cNvSpPr txBox="1">
            <a:spLocks noChangeArrowheads="1"/>
          </p:cNvSpPr>
          <p:nvPr/>
        </p:nvSpPr>
        <p:spPr bwMode="auto">
          <a:xfrm>
            <a:off x="255558" y="260350"/>
            <a:ext cx="5040312" cy="70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en-US" sz="32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7.2 </a:t>
            </a:r>
            <a:r>
              <a:rPr kumimoji="1" lang="zh-CN" altLang="en-US" sz="32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二分法应用</a:t>
            </a:r>
          </a:p>
        </p:txBody>
      </p:sp>
      <p:sp>
        <p:nvSpPr>
          <p:cNvPr id="3076" name="TextBox 14"/>
          <p:cNvSpPr txBox="1">
            <a:spLocks noChangeArrowheads="1"/>
          </p:cNvSpPr>
          <p:nvPr/>
        </p:nvSpPr>
        <p:spPr bwMode="auto">
          <a:xfrm>
            <a:off x="120923" y="1400600"/>
            <a:ext cx="11646072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marL="171450" indent="-457200" eaLnBrk="1" hangingPunct="1">
              <a:lnSpc>
                <a:spcPct val="120000"/>
              </a:lnSpc>
              <a:spcBef>
                <a:spcPct val="40000"/>
              </a:spcBef>
              <a:buClr>
                <a:srgbClr val="CC66FF"/>
              </a:buClr>
              <a:buSzPct val="70000"/>
              <a:buFont typeface="Wingdings" pitchFamily="2" charset="2"/>
              <a:buChar char="u"/>
            </a:pPr>
            <a:r>
              <a:rPr kumimoji="1" lang="zh-CN" altLang="en-US" sz="2800" b="0" dirty="0">
                <a:latin typeface="Times New Roman" pitchFamily="18" charset="0"/>
                <a:ea typeface="华文楷体" pitchFamily="2" charset="-122"/>
              </a:rPr>
              <a:t>伐木</a:t>
            </a:r>
            <a:r>
              <a:rPr kumimoji="1" lang="en-US" altLang="zh-CN" sz="2800" b="0" dirty="0">
                <a:latin typeface="Times New Roman" pitchFamily="18" charset="0"/>
                <a:ea typeface="华文楷体" pitchFamily="2" charset="-122"/>
              </a:rPr>
              <a:t>-</a:t>
            </a:r>
            <a:r>
              <a:rPr kumimoji="1" lang="zh-CN" altLang="en-US" sz="2800" b="0" dirty="0">
                <a:latin typeface="Times New Roman" pitchFamily="18" charset="0"/>
                <a:ea typeface="华文楷体" pitchFamily="2" charset="-122"/>
              </a:rPr>
              <a:t>二分</a:t>
            </a:r>
            <a:endParaRPr kumimoji="1" lang="en-US" altLang="zh-CN" sz="2800" b="0" dirty="0"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8955" y="2204864"/>
            <a:ext cx="51125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输出格式</a:t>
            </a:r>
            <a:endParaRPr lang="zh-CN" altLang="en-US" b="0" dirty="0">
              <a:solidFill>
                <a:srgbClr val="FF0000"/>
              </a:solidFill>
            </a:endParaRPr>
          </a:p>
          <a:p>
            <a:r>
              <a:rPr lang="en-US" altLang="zh-CN" b="0" dirty="0"/>
              <a:t>1</a:t>
            </a:r>
            <a:r>
              <a:rPr lang="zh-CN" altLang="en-US" b="0" dirty="0"/>
              <a:t>个整数，表示锯片的最高高度。</a:t>
            </a:r>
          </a:p>
          <a:p>
            <a:endParaRPr lang="zh-CN" altLang="en-US" b="0" dirty="0"/>
          </a:p>
          <a:p>
            <a:r>
              <a:rPr lang="zh-CN" altLang="en-US" dirty="0">
                <a:solidFill>
                  <a:srgbClr val="FF0000"/>
                </a:solidFill>
              </a:rPr>
              <a:t>输入输出样例</a:t>
            </a:r>
            <a:endParaRPr lang="zh-CN" altLang="en-US" b="0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输入：</a:t>
            </a:r>
            <a:endParaRPr lang="zh-CN" altLang="en-US" b="0" dirty="0">
              <a:solidFill>
                <a:srgbClr val="FF0000"/>
              </a:solidFill>
            </a:endParaRPr>
          </a:p>
          <a:p>
            <a:r>
              <a:rPr lang="en-US" altLang="zh-CN" b="0" dirty="0"/>
              <a:t>4 7</a:t>
            </a:r>
          </a:p>
          <a:p>
            <a:r>
              <a:rPr lang="en-US" altLang="zh-CN" b="0" dirty="0"/>
              <a:t>20 12 10 17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输出</a:t>
            </a:r>
            <a:r>
              <a:rPr lang="zh-CN" altLang="en-US" dirty="0"/>
              <a:t>：</a:t>
            </a:r>
            <a:endParaRPr lang="zh-CN" altLang="en-US" b="0" dirty="0"/>
          </a:p>
          <a:p>
            <a:r>
              <a:rPr lang="en-US" altLang="zh-CN" b="0" dirty="0"/>
              <a:t>15</a:t>
            </a:r>
          </a:p>
        </p:txBody>
      </p:sp>
      <p:sp>
        <p:nvSpPr>
          <p:cNvPr id="6" name="矩形 5"/>
          <p:cNvSpPr/>
          <p:nvPr/>
        </p:nvSpPr>
        <p:spPr>
          <a:xfrm>
            <a:off x="5240323" y="1409833"/>
            <a:ext cx="64751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/>
              <a:t>解题思路：</a:t>
            </a:r>
            <a:endParaRPr lang="en-US" altLang="zh-CN" b="0" dirty="0"/>
          </a:p>
          <a:p>
            <a:r>
              <a:rPr lang="zh-CN" altLang="en-US" b="0" dirty="0"/>
              <a:t>计算锯片高度，木材总长度</a:t>
            </a:r>
            <a:r>
              <a:rPr lang="en-US" altLang="zh-CN" b="0" dirty="0"/>
              <a:t>M</a:t>
            </a:r>
            <a:r>
              <a:rPr lang="zh-CN" altLang="en-US" b="0" dirty="0"/>
              <a:t>是关于锯片高度</a:t>
            </a:r>
            <a:r>
              <a:rPr lang="en-US" altLang="zh-CN" b="0" dirty="0"/>
              <a:t>H</a:t>
            </a:r>
            <a:r>
              <a:rPr lang="zh-CN" altLang="en-US" b="0" dirty="0"/>
              <a:t>的递减函数。</a:t>
            </a:r>
            <a:r>
              <a:rPr lang="en-US" altLang="zh-CN" b="0" dirty="0"/>
              <a:t>H</a:t>
            </a:r>
            <a:r>
              <a:rPr lang="zh-CN" altLang="en-US" b="0" dirty="0"/>
              <a:t>的取值范围为</a:t>
            </a:r>
            <a:r>
              <a:rPr lang="en-US" altLang="zh-CN" b="0" dirty="0"/>
              <a:t>0</a:t>
            </a:r>
            <a:r>
              <a:rPr lang="zh-CN" altLang="en-US" b="0" dirty="0"/>
              <a:t>到最高树木。如果木材量</a:t>
            </a:r>
            <a:r>
              <a:rPr lang="en-US" altLang="zh-CN" b="0" dirty="0"/>
              <a:t>check(M)</a:t>
            </a:r>
            <a:r>
              <a:rPr lang="zh-CN" altLang="en-US" b="0" dirty="0"/>
              <a:t>大于</a:t>
            </a:r>
            <a:r>
              <a:rPr lang="en-US" altLang="zh-CN" b="0" dirty="0"/>
              <a:t>M</a:t>
            </a:r>
            <a:r>
              <a:rPr lang="zh-CN" altLang="en-US" b="0" dirty="0"/>
              <a:t>，说明锯片太低，</a:t>
            </a:r>
            <a:r>
              <a:rPr lang="en-US" altLang="zh-CN" b="0" dirty="0"/>
              <a:t>low=mid+1,</a:t>
            </a:r>
            <a:r>
              <a:rPr lang="zh-CN" altLang="en-US" b="0" dirty="0"/>
              <a:t>否则</a:t>
            </a:r>
            <a:r>
              <a:rPr lang="en-US" altLang="zh-CN" b="0" dirty="0"/>
              <a:t>high=mid-1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5294779" y="6038688"/>
            <a:ext cx="49685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366787" y="4958568"/>
            <a:ext cx="48965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69336" y="4491329"/>
            <a:ext cx="3545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</a:p>
          <a:p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7611748" y="4897664"/>
            <a:ext cx="122005" cy="1440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>
            <a:off x="6518915" y="3558836"/>
            <a:ext cx="0" cy="2479852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127908" y="6138288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high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7432746" y="4758205"/>
            <a:ext cx="0" cy="1280483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117432" y="6046547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mid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9197911" y="5246600"/>
            <a:ext cx="0" cy="792088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044774" y="620360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933348" y="6203609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low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6595028" y="4758205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任意多边形 39"/>
          <p:cNvSpPr/>
          <p:nvPr/>
        </p:nvSpPr>
        <p:spPr>
          <a:xfrm rot="3805388">
            <a:off x="6781252" y="3134268"/>
            <a:ext cx="3039738" cy="2464892"/>
          </a:xfrm>
          <a:custGeom>
            <a:avLst/>
            <a:gdLst>
              <a:gd name="connsiteX0" fmla="*/ 0 w 3484880"/>
              <a:gd name="connsiteY0" fmla="*/ 2611120 h 2611120"/>
              <a:gd name="connsiteX1" fmla="*/ 1757680 w 3484880"/>
              <a:gd name="connsiteY1" fmla="*/ 2296160 h 2611120"/>
              <a:gd name="connsiteX2" fmla="*/ 2733040 w 3484880"/>
              <a:gd name="connsiteY2" fmla="*/ 1564640 h 2611120"/>
              <a:gd name="connsiteX3" fmla="*/ 3352800 w 3484880"/>
              <a:gd name="connsiteY3" fmla="*/ 477520 h 2611120"/>
              <a:gd name="connsiteX4" fmla="*/ 3484880 w 3484880"/>
              <a:gd name="connsiteY4" fmla="*/ 0 h 261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4880" h="2611120">
                <a:moveTo>
                  <a:pt x="0" y="2611120"/>
                </a:moveTo>
                <a:cubicBezTo>
                  <a:pt x="651086" y="2540846"/>
                  <a:pt x="1302173" y="2470573"/>
                  <a:pt x="1757680" y="2296160"/>
                </a:cubicBezTo>
                <a:cubicBezTo>
                  <a:pt x="2213187" y="2121747"/>
                  <a:pt x="2467187" y="1867747"/>
                  <a:pt x="2733040" y="1564640"/>
                </a:cubicBezTo>
                <a:cubicBezTo>
                  <a:pt x="2998893" y="1261533"/>
                  <a:pt x="3227493" y="738293"/>
                  <a:pt x="3352800" y="477520"/>
                </a:cubicBezTo>
                <a:cubicBezTo>
                  <a:pt x="3478107" y="216747"/>
                  <a:pt x="3481493" y="108373"/>
                  <a:pt x="3484880" y="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427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9"/>
          <p:cNvSpPr txBox="1">
            <a:spLocks noChangeArrowheads="1"/>
          </p:cNvSpPr>
          <p:nvPr/>
        </p:nvSpPr>
        <p:spPr bwMode="auto">
          <a:xfrm>
            <a:off x="255558" y="260350"/>
            <a:ext cx="5040312" cy="70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en-US" sz="32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7.2 </a:t>
            </a:r>
            <a:r>
              <a:rPr kumimoji="1" lang="zh-CN" altLang="en-US" sz="32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二分法应用</a:t>
            </a:r>
          </a:p>
        </p:txBody>
      </p:sp>
      <p:sp>
        <p:nvSpPr>
          <p:cNvPr id="3076" name="TextBox 14"/>
          <p:cNvSpPr txBox="1">
            <a:spLocks noChangeArrowheads="1"/>
          </p:cNvSpPr>
          <p:nvPr/>
        </p:nvSpPr>
        <p:spPr bwMode="auto">
          <a:xfrm>
            <a:off x="120923" y="1400600"/>
            <a:ext cx="11646072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marL="171450" indent="-457200" eaLnBrk="1" hangingPunct="1">
              <a:lnSpc>
                <a:spcPct val="120000"/>
              </a:lnSpc>
              <a:spcBef>
                <a:spcPct val="40000"/>
              </a:spcBef>
              <a:buClr>
                <a:srgbClr val="CC66FF"/>
              </a:buClr>
              <a:buSzPct val="70000"/>
              <a:buFont typeface="Wingdings" pitchFamily="2" charset="2"/>
              <a:buChar char="u"/>
            </a:pPr>
            <a:r>
              <a:rPr kumimoji="1" lang="zh-CN" altLang="en-US" sz="2800" b="0" dirty="0">
                <a:latin typeface="Times New Roman" pitchFamily="18" charset="0"/>
                <a:ea typeface="华文楷体" pitchFamily="2" charset="-122"/>
              </a:rPr>
              <a:t>伐木</a:t>
            </a:r>
            <a:r>
              <a:rPr kumimoji="1" lang="en-US" altLang="zh-CN" sz="2800" b="0" dirty="0">
                <a:latin typeface="Times New Roman" pitchFamily="18" charset="0"/>
                <a:ea typeface="华文楷体" pitchFamily="2" charset="-122"/>
              </a:rPr>
              <a:t>-</a:t>
            </a:r>
            <a:r>
              <a:rPr kumimoji="1" lang="zh-CN" altLang="en-US" sz="2800" b="0" dirty="0">
                <a:latin typeface="Times New Roman" pitchFamily="18" charset="0"/>
                <a:ea typeface="华文楷体" pitchFamily="2" charset="-122"/>
              </a:rPr>
              <a:t>二分</a:t>
            </a:r>
            <a:endParaRPr kumimoji="1" lang="en-US" altLang="zh-CN" sz="2800" b="0" dirty="0"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52185" y="1478560"/>
            <a:ext cx="51125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输出</a:t>
            </a:r>
            <a:r>
              <a:rPr lang="zh-CN" altLang="en-US" dirty="0"/>
              <a:t>：计算</a:t>
            </a:r>
            <a:r>
              <a:rPr lang="en-US" altLang="zh-CN" dirty="0"/>
              <a:t>mid</a:t>
            </a:r>
            <a:r>
              <a:rPr lang="zh-CN" altLang="en-US" dirty="0"/>
              <a:t>所对应的木材量：</a:t>
            </a:r>
            <a:endParaRPr lang="zh-CN" altLang="en-US" b="0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6097587" y="4818286"/>
            <a:ext cx="49685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169595" y="3738166"/>
            <a:ext cx="48965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72144" y="3270927"/>
            <a:ext cx="3545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</a:p>
          <a:p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8414556" y="3677262"/>
            <a:ext cx="122005" cy="1440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>
            <a:off x="7321723" y="2338434"/>
            <a:ext cx="0" cy="2479852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81423" y="4889113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high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8235554" y="3537803"/>
            <a:ext cx="0" cy="1280483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920240" y="4826145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mid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10000719" y="4026198"/>
            <a:ext cx="0" cy="792088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847582" y="498320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736156" y="4983207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low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7397836" y="3537803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任意多边形 39"/>
          <p:cNvSpPr/>
          <p:nvPr/>
        </p:nvSpPr>
        <p:spPr>
          <a:xfrm rot="3805388">
            <a:off x="7540169" y="1903551"/>
            <a:ext cx="3039738" cy="2464892"/>
          </a:xfrm>
          <a:custGeom>
            <a:avLst/>
            <a:gdLst>
              <a:gd name="connsiteX0" fmla="*/ 0 w 3484880"/>
              <a:gd name="connsiteY0" fmla="*/ 2611120 h 2611120"/>
              <a:gd name="connsiteX1" fmla="*/ 1757680 w 3484880"/>
              <a:gd name="connsiteY1" fmla="*/ 2296160 h 2611120"/>
              <a:gd name="connsiteX2" fmla="*/ 2733040 w 3484880"/>
              <a:gd name="connsiteY2" fmla="*/ 1564640 h 2611120"/>
              <a:gd name="connsiteX3" fmla="*/ 3352800 w 3484880"/>
              <a:gd name="connsiteY3" fmla="*/ 477520 h 2611120"/>
              <a:gd name="connsiteX4" fmla="*/ 3484880 w 3484880"/>
              <a:gd name="connsiteY4" fmla="*/ 0 h 261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4880" h="2611120">
                <a:moveTo>
                  <a:pt x="0" y="2611120"/>
                </a:moveTo>
                <a:cubicBezTo>
                  <a:pt x="651086" y="2540846"/>
                  <a:pt x="1302173" y="2470573"/>
                  <a:pt x="1757680" y="2296160"/>
                </a:cubicBezTo>
                <a:cubicBezTo>
                  <a:pt x="2213187" y="2121747"/>
                  <a:pt x="2467187" y="1867747"/>
                  <a:pt x="2733040" y="1564640"/>
                </a:cubicBezTo>
                <a:cubicBezTo>
                  <a:pt x="2998893" y="1261533"/>
                  <a:pt x="3227493" y="738293"/>
                  <a:pt x="3352800" y="477520"/>
                </a:cubicBezTo>
                <a:cubicBezTo>
                  <a:pt x="3478107" y="216747"/>
                  <a:pt x="3481493" y="108373"/>
                  <a:pt x="3484880" y="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E7D4F5-BF31-A5B3-9555-B24F64D25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61" y="1898737"/>
            <a:ext cx="3095625" cy="49434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41357" y="5539219"/>
            <a:ext cx="4809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木材量多了，说明锯片太低，</a:t>
            </a:r>
            <a:r>
              <a:rPr lang="en-US" altLang="zh-CN" sz="2000" dirty="0">
                <a:solidFill>
                  <a:srgbClr val="FF0000"/>
                </a:solidFill>
              </a:rPr>
              <a:t>low=mid+1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59799" y="6099147"/>
            <a:ext cx="4950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木材量少了，说明锯片太高，</a:t>
            </a:r>
            <a:r>
              <a:rPr lang="en-US" altLang="zh-CN" sz="2000" dirty="0">
                <a:solidFill>
                  <a:srgbClr val="FF0000"/>
                </a:solidFill>
              </a:rPr>
              <a:t>high=mid-1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731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9"/>
          <p:cNvSpPr txBox="1">
            <a:spLocks noChangeArrowheads="1"/>
          </p:cNvSpPr>
          <p:nvPr/>
        </p:nvSpPr>
        <p:spPr bwMode="auto">
          <a:xfrm>
            <a:off x="255558" y="260350"/>
            <a:ext cx="5040312" cy="70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en-US" sz="32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7.2 </a:t>
            </a:r>
            <a:r>
              <a:rPr kumimoji="1" lang="zh-CN" altLang="en-US" sz="32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二分法应用</a:t>
            </a:r>
          </a:p>
        </p:txBody>
      </p:sp>
      <p:sp>
        <p:nvSpPr>
          <p:cNvPr id="3076" name="TextBox 14"/>
          <p:cNvSpPr txBox="1">
            <a:spLocks noChangeArrowheads="1"/>
          </p:cNvSpPr>
          <p:nvPr/>
        </p:nvSpPr>
        <p:spPr bwMode="auto">
          <a:xfrm>
            <a:off x="176167" y="1249469"/>
            <a:ext cx="11646072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marL="171450" indent="-457200" eaLnBrk="1" hangingPunct="1">
              <a:lnSpc>
                <a:spcPct val="120000"/>
              </a:lnSpc>
              <a:spcBef>
                <a:spcPct val="40000"/>
              </a:spcBef>
              <a:buClr>
                <a:srgbClr val="CC66FF"/>
              </a:buClr>
              <a:buSzPct val="70000"/>
              <a:buFont typeface="Wingdings" pitchFamily="2" charset="2"/>
              <a:buChar char="u"/>
            </a:pPr>
            <a:r>
              <a:rPr kumimoji="1" lang="zh-CN" altLang="en-US" sz="2800" b="0" dirty="0">
                <a:latin typeface="Times New Roman" pitchFamily="18" charset="0"/>
                <a:ea typeface="华文楷体" pitchFamily="2" charset="-122"/>
              </a:rPr>
              <a:t>伐木</a:t>
            </a:r>
            <a:r>
              <a:rPr kumimoji="1" lang="en-US" altLang="zh-CN" sz="2800" b="0" dirty="0">
                <a:latin typeface="Times New Roman" pitchFamily="18" charset="0"/>
                <a:ea typeface="华文楷体" pitchFamily="2" charset="-122"/>
              </a:rPr>
              <a:t>-</a:t>
            </a:r>
            <a:r>
              <a:rPr kumimoji="1" lang="zh-CN" altLang="en-US" sz="2800" b="0" dirty="0">
                <a:latin typeface="Times New Roman" pitchFamily="18" charset="0"/>
                <a:ea typeface="华文楷体" pitchFamily="2" charset="-122"/>
              </a:rPr>
              <a:t>二分</a:t>
            </a:r>
            <a:endParaRPr kumimoji="1" lang="en-US" altLang="zh-CN" sz="2800" b="0" dirty="0">
              <a:latin typeface="Times New Roman" pitchFamily="18" charset="0"/>
              <a:ea typeface="华文楷体" pitchFamily="2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041428" y="4959846"/>
            <a:ext cx="49685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7113436" y="3879726"/>
            <a:ext cx="489654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315985" y="3412487"/>
            <a:ext cx="3545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</a:p>
          <a:p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9358397" y="3818822"/>
            <a:ext cx="122005" cy="1440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>
            <a:off x="8265564" y="2479994"/>
            <a:ext cx="0" cy="2479852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874557" y="5059446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high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9179395" y="3679363"/>
            <a:ext cx="0" cy="1280483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864081" y="4967705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mid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10944560" y="4167758"/>
            <a:ext cx="0" cy="792088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791423" y="512476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79997" y="5124767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low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8341677" y="3679363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任意多边形 39"/>
          <p:cNvSpPr/>
          <p:nvPr/>
        </p:nvSpPr>
        <p:spPr>
          <a:xfrm rot="3805388">
            <a:off x="8527901" y="2055426"/>
            <a:ext cx="3039738" cy="2464892"/>
          </a:xfrm>
          <a:custGeom>
            <a:avLst/>
            <a:gdLst>
              <a:gd name="connsiteX0" fmla="*/ 0 w 3484880"/>
              <a:gd name="connsiteY0" fmla="*/ 2611120 h 2611120"/>
              <a:gd name="connsiteX1" fmla="*/ 1757680 w 3484880"/>
              <a:gd name="connsiteY1" fmla="*/ 2296160 h 2611120"/>
              <a:gd name="connsiteX2" fmla="*/ 2733040 w 3484880"/>
              <a:gd name="connsiteY2" fmla="*/ 1564640 h 2611120"/>
              <a:gd name="connsiteX3" fmla="*/ 3352800 w 3484880"/>
              <a:gd name="connsiteY3" fmla="*/ 477520 h 2611120"/>
              <a:gd name="connsiteX4" fmla="*/ 3484880 w 3484880"/>
              <a:gd name="connsiteY4" fmla="*/ 0 h 261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4880" h="2611120">
                <a:moveTo>
                  <a:pt x="0" y="2611120"/>
                </a:moveTo>
                <a:cubicBezTo>
                  <a:pt x="651086" y="2540846"/>
                  <a:pt x="1302173" y="2470573"/>
                  <a:pt x="1757680" y="2296160"/>
                </a:cubicBezTo>
                <a:cubicBezTo>
                  <a:pt x="2213187" y="2121747"/>
                  <a:pt x="2467187" y="1867747"/>
                  <a:pt x="2733040" y="1564640"/>
                </a:cubicBezTo>
                <a:cubicBezTo>
                  <a:pt x="2998893" y="1261533"/>
                  <a:pt x="3227493" y="738293"/>
                  <a:pt x="3352800" y="477520"/>
                </a:cubicBezTo>
                <a:cubicBezTo>
                  <a:pt x="3478107" y="216747"/>
                  <a:pt x="3481493" y="108373"/>
                  <a:pt x="3484880" y="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D30E8D0-27FF-C126-7BC9-664FA6BEF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225" y="80962"/>
            <a:ext cx="4467225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4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fld id="{A173B4A2-D740-4ACF-9F11-3ED447616670}" type="slidenum">
              <a:rPr lang="zh-CN" altLang="en-US" sz="1200" b="0" smtClean="0">
                <a:solidFill>
                  <a:srgbClr val="898989"/>
                </a:solidFill>
                <a:ea typeface="微软雅黑" pitchFamily="34" charset="-122"/>
              </a:rPr>
              <a:pPr/>
              <a:t>19</a:t>
            </a:fld>
            <a:endParaRPr lang="en-US" altLang="zh-CN" sz="1200" b="0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3075" name="TextBox 9"/>
          <p:cNvSpPr txBox="1">
            <a:spLocks noChangeArrowheads="1"/>
          </p:cNvSpPr>
          <p:nvPr/>
        </p:nvSpPr>
        <p:spPr bwMode="auto">
          <a:xfrm>
            <a:off x="255558" y="260350"/>
            <a:ext cx="5040312" cy="70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en-US" sz="32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7.3 </a:t>
            </a:r>
            <a:r>
              <a:rPr kumimoji="1" lang="zh-CN" altLang="en-US" sz="3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快速幂</a:t>
            </a:r>
            <a:endParaRPr kumimoji="1" lang="zh-CN" altLang="en-US" sz="32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6" name="TextBox 14"/>
              <p:cNvSpPr txBox="1">
                <a:spLocks noChangeArrowheads="1"/>
              </p:cNvSpPr>
              <p:nvPr/>
            </p:nvSpPr>
            <p:spPr bwMode="auto">
              <a:xfrm>
                <a:off x="255558" y="1556792"/>
                <a:ext cx="11646072" cy="3637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 b="1">
                    <a:solidFill>
                      <a:srgbClr val="005AB4"/>
                    </a:solidFill>
                    <a:latin typeface="Consolas" pitchFamily="49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rgbClr val="005AB4"/>
                    </a:solidFill>
                    <a:latin typeface="Consolas" pitchFamily="49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rgbClr val="005AB4"/>
                    </a:solidFill>
                    <a:latin typeface="Consolas" pitchFamily="49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rgbClr val="005AB4"/>
                    </a:solidFill>
                    <a:latin typeface="Consolas" pitchFamily="49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rgbClr val="005AB4"/>
                    </a:solidFill>
                    <a:latin typeface="Consolas" pitchFamily="49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5AB4"/>
                    </a:solidFill>
                    <a:latin typeface="Consolas" pitchFamily="49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5AB4"/>
                    </a:solidFill>
                    <a:latin typeface="Consolas" pitchFamily="49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5AB4"/>
                    </a:solidFill>
                    <a:latin typeface="Consolas" pitchFamily="49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5AB4"/>
                    </a:solidFill>
                    <a:latin typeface="Consolas" pitchFamily="49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40000"/>
                  </a:spcBef>
                  <a:buFont typeface="Wingdings" pitchFamily="2" charset="2"/>
                  <a:buChar char="n"/>
                </a:pPr>
                <a:r>
                  <a:rPr kumimoji="1" lang="zh-CN" altLang="en-US" sz="32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快速幂（</a:t>
                </a:r>
                <a:r>
                  <a:rPr kumimoji="1" lang="en-US" altLang="zh-CN" sz="32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Exponentiation by squaring</a:t>
                </a:r>
                <a:r>
                  <a:rPr kumimoji="1" lang="zh-CN" altLang="en-US" sz="32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，平方求幂）是一种简单而有效的小算法，它可以以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3200" b="0" dirty="0">
                        <a:latin typeface="Cambria Math"/>
                        <a:ea typeface="华文楷体" pitchFamily="2" charset="-122"/>
                      </a:rPr>
                      <m:t>O</m:t>
                    </m:r>
                    <m:d>
                      <m:dPr>
                        <m:ctrlPr>
                          <a:rPr kumimoji="1" lang="en-US" altLang="zh-CN" sz="3200" b="0" i="1" dirty="0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dPr>
                      <m:e>
                        <m:r>
                          <a:rPr kumimoji="1" lang="en-US" altLang="zh-CN" sz="3200" b="0" i="1" dirty="0" smtClean="0">
                            <a:latin typeface="Cambria Math"/>
                            <a:ea typeface="华文楷体" pitchFamily="2" charset="-122"/>
                          </a:rPr>
                          <m:t>𝑙𝑜𝑔𝑛</m:t>
                        </m:r>
                      </m:e>
                    </m:d>
                  </m:oMath>
                </a14:m>
                <a:r>
                  <a:rPr kumimoji="1" lang="zh-CN" altLang="en-US" sz="32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的时间复杂度计算乘方。</a:t>
                </a:r>
                <a:endParaRPr kumimoji="1" lang="en-US" altLang="zh-CN" sz="32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ct val="120000"/>
                  </a:lnSpc>
                  <a:spcBef>
                    <a:spcPct val="40000"/>
                  </a:spcBef>
                  <a:buFont typeface="Wingdings" pitchFamily="2" charset="2"/>
                  <a:buChar char="n"/>
                </a:pPr>
                <a:r>
                  <a:rPr kumimoji="1" lang="zh-CN" altLang="en-US" sz="32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</a:t>
                </a:r>
                <a:r>
                  <a:rPr kumimoji="1" lang="en-US" altLang="zh-CN" sz="32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</a:t>
                </a:r>
                <a:r>
                  <a:rPr kumimoji="1" lang="en-US" altLang="zh-CN" sz="3200" b="0" baseline="30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r>
                  <a:rPr kumimoji="1" lang="zh-CN" altLang="en-US" sz="32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kumimoji="1" lang="en-US" altLang="zh-CN" sz="32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ct val="120000"/>
                  </a:lnSpc>
                  <a:spcBef>
                    <a:spcPct val="40000"/>
                  </a:spcBef>
                  <a:buFont typeface="Wingdings" pitchFamily="2" charset="2"/>
                  <a:buChar char="n"/>
                </a:pPr>
                <a:r>
                  <a:rPr kumimoji="1" lang="zh-CN" altLang="en-US" sz="32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朴素算法</a:t>
                </a:r>
                <a:endParaRPr kumimoji="1" lang="en-US" altLang="zh-CN" sz="32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914400" lvl="1" indent="-457200" eaLnBrk="1" hangingPunct="1">
                  <a:lnSpc>
                    <a:spcPct val="120000"/>
                  </a:lnSpc>
                  <a:spcBef>
                    <a:spcPct val="40000"/>
                  </a:spcBef>
                  <a:buClr>
                    <a:srgbClr val="CC66FF"/>
                  </a:buClr>
                  <a:buSzPct val="70000"/>
                  <a:buFont typeface="Wingdings" pitchFamily="2" charset="2"/>
                  <a:buChar char="u"/>
                </a:pPr>
                <a:r>
                  <a:rPr kumimoji="1" lang="en-US" altLang="zh-CN" sz="32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7*7*</a:t>
                </a:r>
                <a14:m>
                  <m:oMath xmlns:m="http://schemas.openxmlformats.org/officeDocument/2006/math">
                    <m:r>
                      <a:rPr kumimoji="1" lang="en-US" altLang="zh-CN" sz="3200" b="0" i="1" smtClean="0">
                        <a:latin typeface="Cambria Math"/>
                        <a:ea typeface="Cambria Math"/>
                      </a:rPr>
                      <m:t>⋯∗</m:t>
                    </m:r>
                  </m:oMath>
                </a14:m>
                <a:r>
                  <a:rPr kumimoji="1" lang="en-US" altLang="zh-CN" sz="32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 </a:t>
                </a:r>
                <a:r>
                  <a:rPr kumimoji="1" lang="zh-CN" altLang="en-US" sz="32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共进行了</a:t>
                </a:r>
                <a:r>
                  <a:rPr kumimoji="1" lang="en-US" altLang="zh-CN" sz="32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</a:t>
                </a:r>
                <a:r>
                  <a:rPr kumimoji="1" lang="zh-CN" altLang="en-US" sz="32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次乘法。</a:t>
                </a:r>
              </a:p>
            </p:txBody>
          </p:sp>
        </mc:Choice>
        <mc:Fallback>
          <p:sp>
            <p:nvSpPr>
              <p:cNvPr id="3076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558" y="1556792"/>
                <a:ext cx="11646072" cy="3637919"/>
              </a:xfrm>
              <a:prstGeom prst="rect">
                <a:avLst/>
              </a:prstGeom>
              <a:blipFill>
                <a:blip r:embed="rId2"/>
                <a:stretch>
                  <a:fillRect l="-1361" t="-838" r="-471" b="-31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大括号 1"/>
          <p:cNvSpPr/>
          <p:nvPr/>
        </p:nvSpPr>
        <p:spPr>
          <a:xfrm rot="5400000">
            <a:off x="1875614" y="4456629"/>
            <a:ext cx="324036" cy="1476164"/>
          </a:xfrm>
          <a:prstGeom prst="rightBrace">
            <a:avLst>
              <a:gd name="adj1" fmla="val 8333"/>
              <a:gd name="adj2" fmla="val 50523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05099" y="5661248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</a:rPr>
              <a:t>10</a:t>
            </a:r>
            <a:r>
              <a:rPr lang="zh-CN" altLang="en-US" dirty="0">
                <a:latin typeface="Times New Roman" pitchFamily="18" charset="0"/>
              </a:rPr>
              <a:t>个</a:t>
            </a:r>
            <a:r>
              <a:rPr lang="en-US" altLang="zh-CN" dirty="0">
                <a:latin typeface="Times New Roman" pitchFamily="18" charset="0"/>
              </a:rPr>
              <a:t>7</a:t>
            </a:r>
            <a:r>
              <a:rPr lang="zh-CN" altLang="en-US" dirty="0">
                <a:latin typeface="Times New Roman" pitchFamily="18" charset="0"/>
              </a:rPr>
              <a:t>相乘</a:t>
            </a:r>
          </a:p>
        </p:txBody>
      </p:sp>
    </p:spTree>
    <p:extLst>
      <p:ext uri="{BB962C8B-B14F-4D97-AF65-F5344CB8AC3E}">
        <p14:creationId xmlns:p14="http://schemas.microsoft.com/office/powerpoint/2010/main" val="194923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fld id="{A173B4A2-D740-4ACF-9F11-3ED447616670}" type="slidenum">
              <a:rPr lang="zh-CN" altLang="en-US" sz="1200" b="0" smtClean="0">
                <a:solidFill>
                  <a:srgbClr val="898989"/>
                </a:solidFill>
                <a:ea typeface="微软雅黑" pitchFamily="34" charset="-122"/>
              </a:rPr>
              <a:pPr/>
              <a:t>2</a:t>
            </a:fld>
            <a:endParaRPr lang="en-US" altLang="zh-CN" sz="1200" b="0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3075" name="TextBox 9"/>
          <p:cNvSpPr txBox="1">
            <a:spLocks noChangeArrowheads="1"/>
          </p:cNvSpPr>
          <p:nvPr/>
        </p:nvSpPr>
        <p:spPr bwMode="auto">
          <a:xfrm>
            <a:off x="255558" y="260350"/>
            <a:ext cx="5040312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zh-CN" sz="32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7.1</a:t>
            </a:r>
            <a:r>
              <a:rPr kumimoji="1" lang="en-US" altLang="en-US" sz="32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kumimoji="1" lang="zh-CN" altLang="en-US" sz="32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二分查找</a:t>
            </a:r>
          </a:p>
        </p:txBody>
      </p:sp>
      <p:sp>
        <p:nvSpPr>
          <p:cNvPr id="3076" name="TextBox 14"/>
          <p:cNvSpPr txBox="1">
            <a:spLocks noChangeArrowheads="1"/>
          </p:cNvSpPr>
          <p:nvPr/>
        </p:nvSpPr>
        <p:spPr bwMode="auto">
          <a:xfrm>
            <a:off x="255558" y="1556792"/>
            <a:ext cx="11646072" cy="344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n"/>
            </a:pP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二分查找又称为折半查找，是一种效率较高的查找方法。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n"/>
            </a:pP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前提条件：查找表中的所有记录是按</a:t>
            </a:r>
            <a:r>
              <a:rPr kumimoji="1" lang="zh-CN" altLang="en-US" sz="32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关键字有序</a:t>
            </a: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升序或降序</a:t>
            </a: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n"/>
            </a:pP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查找过程中，先确定待查找记录在表中的范围，然后逐步缩小范围</a:t>
            </a: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每次将待查记录所在区间缩小一半</a:t>
            </a: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，直到找到或找不到记录为止。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fld id="{A173B4A2-D740-4ACF-9F11-3ED447616670}" type="slidenum">
              <a:rPr lang="zh-CN" altLang="en-US" sz="1200" b="0" smtClean="0">
                <a:solidFill>
                  <a:srgbClr val="898989"/>
                </a:solidFill>
                <a:ea typeface="微软雅黑" pitchFamily="34" charset="-122"/>
              </a:rPr>
              <a:pPr/>
              <a:t>20</a:t>
            </a:fld>
            <a:endParaRPr lang="en-US" altLang="zh-CN" sz="1200" b="0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3075" name="TextBox 9"/>
          <p:cNvSpPr txBox="1">
            <a:spLocks noChangeArrowheads="1"/>
          </p:cNvSpPr>
          <p:nvPr/>
        </p:nvSpPr>
        <p:spPr bwMode="auto">
          <a:xfrm>
            <a:off x="255558" y="260350"/>
            <a:ext cx="5040312" cy="70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en-US" sz="32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7.3 </a:t>
            </a:r>
            <a:r>
              <a:rPr kumimoji="1" lang="zh-CN" altLang="en-US" sz="3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快速幂</a:t>
            </a:r>
            <a:endParaRPr kumimoji="1" lang="zh-CN" altLang="en-US" sz="32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076" name="TextBox 14"/>
          <p:cNvSpPr txBox="1">
            <a:spLocks noChangeArrowheads="1"/>
          </p:cNvSpPr>
          <p:nvPr/>
        </p:nvSpPr>
        <p:spPr bwMode="auto">
          <a:xfrm>
            <a:off x="240377" y="1412776"/>
            <a:ext cx="11646072" cy="541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n"/>
            </a:pP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kumimoji="1" lang="en-US" altLang="zh-CN" sz="3200" b="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快速算法。</a:t>
            </a:r>
            <a:endParaRPr kumimoji="1" lang="en-US" altLang="zh-CN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lnSpc>
                <a:spcPct val="120000"/>
              </a:lnSpc>
              <a:spcBef>
                <a:spcPct val="40000"/>
              </a:spcBef>
              <a:buClr>
                <a:srgbClr val="CC66FF"/>
              </a:buClr>
              <a:buSzPct val="70000"/>
              <a:buFont typeface="Wingdings" pitchFamily="2" charset="2"/>
              <a:buChar char="u"/>
            </a:pP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先算</a:t>
            </a: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kumimoji="1" lang="en-US" altLang="zh-CN" sz="3200" b="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</a:t>
            </a: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7*7*7*7*7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次乘法），再算它的平方（</a:t>
            </a:r>
            <a:r>
              <a:rPr kumimoji="1" lang="en-US" altLang="zh-CN" sz="32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32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次乘法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），共进行了</a:t>
            </a: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4+1=</a:t>
            </a:r>
            <a:r>
              <a:rPr kumimoji="1" lang="en-US" altLang="zh-CN" sz="32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次乘法。</a:t>
            </a:r>
            <a:endParaRPr kumimoji="1" lang="en-US" altLang="zh-CN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lnSpc>
                <a:spcPct val="120000"/>
              </a:lnSpc>
              <a:spcBef>
                <a:spcPct val="40000"/>
              </a:spcBef>
              <a:buClr>
                <a:srgbClr val="CC66FF"/>
              </a:buClr>
              <a:buSzPct val="70000"/>
              <a:buFont typeface="Wingdings" pitchFamily="2" charset="2"/>
              <a:buChar char="u"/>
            </a:pP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kumimoji="1" lang="en-US" altLang="zh-CN" sz="3200" b="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继续拆解</a:t>
            </a: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kumimoji="1" lang="en-US" altLang="zh-CN" sz="3200" b="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*7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32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32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次乘法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），而</a:t>
            </a: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kumimoji="1" lang="en-US" altLang="zh-CN" sz="3200" b="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可以先计算</a:t>
            </a: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kumimoji="1" lang="en-US" altLang="zh-CN" sz="3200" b="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32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32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次乘法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），再算它的平方（</a:t>
            </a:r>
            <a:r>
              <a:rPr kumimoji="1" lang="en-US" altLang="zh-CN" sz="32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32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次乘法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），因此</a:t>
            </a:r>
            <a:r>
              <a:rPr kumimoji="1" lang="en-US" altLang="zh-CN" sz="32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kumimoji="1" lang="en-US" altLang="zh-CN" sz="3200" b="0" baseline="30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可以通过</a:t>
            </a:r>
            <a:r>
              <a:rPr kumimoji="1" lang="en-US" altLang="zh-CN" sz="32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次乘法进行计算。</a:t>
            </a:r>
            <a:endParaRPr kumimoji="1" lang="en-US" altLang="zh-CN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457200" eaLnBrk="1" hangingPunct="1">
              <a:lnSpc>
                <a:spcPct val="120000"/>
              </a:lnSpc>
              <a:spcBef>
                <a:spcPct val="40000"/>
              </a:spcBef>
              <a:buClr>
                <a:srgbClr val="005AB4"/>
              </a:buClr>
              <a:buSzPct val="100000"/>
              <a:buFont typeface="Wingdings" pitchFamily="2" charset="2"/>
              <a:buChar char="n"/>
            </a:pP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模仿这样的过程，我们得到一个在 </a:t>
            </a: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𝒍𝒐𝒈𝒏</a:t>
            </a: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时间内计算出幂的算法，也就是快速幂。</a:t>
            </a:r>
            <a:endParaRPr kumimoji="1" lang="en-US" altLang="zh-CN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2174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fld id="{A173B4A2-D740-4ACF-9F11-3ED447616670}" type="slidenum">
              <a:rPr lang="zh-CN" altLang="en-US" sz="1200" b="0" smtClean="0">
                <a:solidFill>
                  <a:srgbClr val="898989"/>
                </a:solidFill>
                <a:ea typeface="微软雅黑" pitchFamily="34" charset="-122"/>
              </a:rPr>
              <a:pPr/>
              <a:t>21</a:t>
            </a:fld>
            <a:endParaRPr lang="en-US" altLang="zh-CN" sz="1200" b="0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3075" name="TextBox 9"/>
          <p:cNvSpPr txBox="1">
            <a:spLocks noChangeArrowheads="1"/>
          </p:cNvSpPr>
          <p:nvPr/>
        </p:nvSpPr>
        <p:spPr bwMode="auto">
          <a:xfrm>
            <a:off x="255558" y="260350"/>
            <a:ext cx="5040312" cy="70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en-US" sz="32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7.3 </a:t>
            </a:r>
            <a:r>
              <a:rPr kumimoji="1" lang="zh-CN" altLang="en-US" sz="3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快速幂</a:t>
            </a:r>
            <a:endParaRPr kumimoji="1" lang="zh-CN" altLang="en-US" sz="32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076" name="TextBox 14"/>
          <p:cNvSpPr txBox="1">
            <a:spLocks noChangeArrowheads="1"/>
          </p:cNvSpPr>
          <p:nvPr/>
        </p:nvSpPr>
        <p:spPr bwMode="auto">
          <a:xfrm>
            <a:off x="240377" y="1412776"/>
            <a:ext cx="11646072" cy="4983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n"/>
            </a:pP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我们很自然地可以得到一个递归方程：</a:t>
            </a:r>
            <a:endParaRPr kumimoji="1" lang="en-US" altLang="zh-CN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n"/>
            </a:pPr>
            <a:endParaRPr kumimoji="1" lang="en-US" altLang="zh-CN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n"/>
            </a:pPr>
            <a:endParaRPr kumimoji="1" lang="en-US" altLang="zh-CN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n"/>
            </a:pPr>
            <a:endParaRPr kumimoji="1" lang="en-US" altLang="zh-CN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n"/>
            </a:pP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次方，如果</a:t>
            </a: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是偶数（不为</a:t>
            </a: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），那么就先计算</a:t>
            </a: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n/2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次方，然后平方；如果</a:t>
            </a: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是奇数，就先计算</a:t>
            </a: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次方（</a:t>
            </a: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为偶数），再乘上</a:t>
            </a: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；递归出口是</a:t>
            </a: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次方为</a:t>
            </a: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838" y="2060848"/>
            <a:ext cx="9042765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4588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fld id="{A173B4A2-D740-4ACF-9F11-3ED447616670}" type="slidenum">
              <a:rPr lang="zh-CN" altLang="en-US" sz="1200" b="0" smtClean="0">
                <a:solidFill>
                  <a:srgbClr val="898989"/>
                </a:solidFill>
                <a:ea typeface="微软雅黑" pitchFamily="34" charset="-122"/>
              </a:rPr>
              <a:pPr/>
              <a:t>22</a:t>
            </a:fld>
            <a:endParaRPr lang="en-US" altLang="zh-CN" sz="1200" b="0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3075" name="TextBox 9"/>
          <p:cNvSpPr txBox="1">
            <a:spLocks noChangeArrowheads="1"/>
          </p:cNvSpPr>
          <p:nvPr/>
        </p:nvSpPr>
        <p:spPr bwMode="auto">
          <a:xfrm>
            <a:off x="255558" y="260350"/>
            <a:ext cx="5040312" cy="70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en-US" sz="32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7.3 </a:t>
            </a:r>
            <a:r>
              <a:rPr kumimoji="1" lang="zh-CN" altLang="en-US" sz="3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快速幂</a:t>
            </a:r>
            <a:endParaRPr kumimoji="1" lang="zh-CN" altLang="en-US" sz="32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0963" y="1412776"/>
            <a:ext cx="5544616" cy="489364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递归快速幂</a:t>
            </a:r>
          </a:p>
          <a:p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qpow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a,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n)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{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if (n == 0)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return 1;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else if (n % 2 == 1)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return 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qpow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(a, n - 1) * a;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else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{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int 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temp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=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qpow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(a, n / 2);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return temp * temp;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}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}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" name="对话气泡: 矩形 3">
            <a:extLst>
              <a:ext uri="{FF2B5EF4-FFF2-40B4-BE49-F238E27FC236}">
                <a16:creationId xmlns:a16="http://schemas.microsoft.com/office/drawing/2014/main" id="{2C46F6A0-37CD-B80E-6CB6-A48D6E2733D6}"/>
              </a:ext>
            </a:extLst>
          </p:cNvPr>
          <p:cNvSpPr/>
          <p:nvPr/>
        </p:nvSpPr>
        <p:spPr>
          <a:xfrm>
            <a:off x="5665539" y="2096852"/>
            <a:ext cx="6408712" cy="2664296"/>
          </a:xfrm>
          <a:prstGeom prst="wedgeRectCallout">
            <a:avLst>
              <a:gd name="adj1" fmla="val -98527"/>
              <a:gd name="adj2" fmla="val 5593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注意：这个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变量是必要的，因为如果不把该值记录下来，直接写成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qpow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(a, n /2)*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qpow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(a, n /2)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，那会计算两次，整个算法就退化为了 𝑶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𝒏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2912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fld id="{A173B4A2-D740-4ACF-9F11-3ED447616670}" type="slidenum">
              <a:rPr lang="zh-CN" altLang="en-US" sz="1200" b="0" smtClean="0">
                <a:solidFill>
                  <a:srgbClr val="898989"/>
                </a:solidFill>
                <a:ea typeface="微软雅黑" pitchFamily="34" charset="-122"/>
              </a:rPr>
              <a:pPr/>
              <a:t>23</a:t>
            </a:fld>
            <a:endParaRPr lang="en-US" altLang="zh-CN" sz="1200" b="0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3075" name="TextBox 9"/>
          <p:cNvSpPr txBox="1">
            <a:spLocks noChangeArrowheads="1"/>
          </p:cNvSpPr>
          <p:nvPr/>
        </p:nvSpPr>
        <p:spPr bwMode="auto">
          <a:xfrm>
            <a:off x="255558" y="260350"/>
            <a:ext cx="5040312" cy="70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en-US" sz="32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7.3 </a:t>
            </a:r>
            <a:r>
              <a:rPr kumimoji="1" lang="zh-CN" altLang="en-US" sz="3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快速幂</a:t>
            </a:r>
            <a:endParaRPr kumimoji="1" lang="zh-CN" altLang="en-US" sz="32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552971" y="1556792"/>
            <a:ext cx="11185802" cy="324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n"/>
            </a:pP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在实际问题中，计算结果可能会非常巨大，高精度又没有必要，此时要对一个大素数取模。这时我们的快速幂也应当进行取模，此时应当注意：原则是步步取模，如果</a:t>
            </a: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较大，还应当开</a:t>
            </a: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long </a:t>
            </a:r>
            <a:r>
              <a:rPr kumimoji="1" lang="en-US" altLang="zh-CN" sz="3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n"/>
            </a:pPr>
            <a:endParaRPr kumimoji="1" lang="en-US" altLang="zh-CN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1495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fld id="{A173B4A2-D740-4ACF-9F11-3ED447616670}" type="slidenum">
              <a:rPr lang="zh-CN" altLang="en-US" sz="1200" b="0" smtClean="0">
                <a:solidFill>
                  <a:srgbClr val="898989"/>
                </a:solidFill>
                <a:ea typeface="微软雅黑" pitchFamily="34" charset="-122"/>
              </a:rPr>
              <a:pPr/>
              <a:t>24</a:t>
            </a:fld>
            <a:endParaRPr lang="en-US" altLang="zh-CN" sz="1200" b="0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3075" name="TextBox 9"/>
          <p:cNvSpPr txBox="1">
            <a:spLocks noChangeArrowheads="1"/>
          </p:cNvSpPr>
          <p:nvPr/>
        </p:nvSpPr>
        <p:spPr bwMode="auto">
          <a:xfrm>
            <a:off x="255558" y="260350"/>
            <a:ext cx="5040312" cy="70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en-US" sz="32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7.3 </a:t>
            </a:r>
            <a:r>
              <a:rPr kumimoji="1" lang="zh-CN" altLang="en-US" sz="3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快速幂</a:t>
            </a:r>
            <a:endParaRPr kumimoji="1" lang="zh-CN" altLang="en-US" sz="32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0963" y="1340768"/>
            <a:ext cx="69127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#define MOD 1000000007</a:t>
            </a:r>
          </a:p>
          <a:p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typedef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long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long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ll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</a:t>
            </a:r>
          </a:p>
          <a:p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ll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qpow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ll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a,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ll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n)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{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if (n == 0)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return 1;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else if (n % 2 == 1)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return 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qpow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(a, n - 1) * a 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% MOD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else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{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ll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temp =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qpow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(a, n / 2) 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% MOD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return   temp * temp 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% MOD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}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}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006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fld id="{A173B4A2-D740-4ACF-9F11-3ED447616670}" type="slidenum">
              <a:rPr lang="zh-CN" altLang="en-US" sz="1200" b="0" smtClean="0">
                <a:solidFill>
                  <a:srgbClr val="898989"/>
                </a:solidFill>
                <a:ea typeface="微软雅黑" pitchFamily="34" charset="-122"/>
              </a:rPr>
              <a:pPr/>
              <a:t>25</a:t>
            </a:fld>
            <a:endParaRPr lang="en-US" altLang="zh-CN" sz="1200" b="0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3075" name="TextBox 9"/>
          <p:cNvSpPr txBox="1">
            <a:spLocks noChangeArrowheads="1"/>
          </p:cNvSpPr>
          <p:nvPr/>
        </p:nvSpPr>
        <p:spPr bwMode="auto">
          <a:xfrm>
            <a:off x="255558" y="260350"/>
            <a:ext cx="5040312" cy="70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en-US" sz="32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7.3 </a:t>
            </a:r>
            <a:r>
              <a:rPr kumimoji="1" lang="zh-CN" altLang="en-US" sz="3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快速幂</a:t>
            </a:r>
            <a:endParaRPr kumimoji="1" lang="zh-CN" altLang="en-US" sz="32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14"/>
              <p:cNvSpPr txBox="1">
                <a:spLocks noChangeArrowheads="1"/>
              </p:cNvSpPr>
              <p:nvPr/>
            </p:nvSpPr>
            <p:spPr bwMode="auto">
              <a:xfrm>
                <a:off x="240377" y="1412776"/>
                <a:ext cx="11646072" cy="4769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 b="1">
                    <a:solidFill>
                      <a:srgbClr val="005AB4"/>
                    </a:solidFill>
                    <a:latin typeface="Consolas" pitchFamily="49" charset="0"/>
                    <a:ea typeface="宋体" pitchFamily="2" charset="-122"/>
                  </a:defRPr>
                </a:lvl1pPr>
                <a:lvl2pPr marL="742950" indent="-285750">
                  <a:defRPr sz="2400" b="1">
                    <a:solidFill>
                      <a:srgbClr val="005AB4"/>
                    </a:solidFill>
                    <a:latin typeface="Consolas" pitchFamily="49" charset="0"/>
                    <a:ea typeface="宋体" pitchFamily="2" charset="-122"/>
                  </a:defRPr>
                </a:lvl2pPr>
                <a:lvl3pPr marL="1143000" indent="-228600">
                  <a:defRPr sz="2400" b="1">
                    <a:solidFill>
                      <a:srgbClr val="005AB4"/>
                    </a:solidFill>
                    <a:latin typeface="Consolas" pitchFamily="49" charset="0"/>
                    <a:ea typeface="宋体" pitchFamily="2" charset="-122"/>
                  </a:defRPr>
                </a:lvl3pPr>
                <a:lvl4pPr marL="1600200" indent="-228600">
                  <a:defRPr sz="2400" b="1">
                    <a:solidFill>
                      <a:srgbClr val="005AB4"/>
                    </a:solidFill>
                    <a:latin typeface="Consolas" pitchFamily="49" charset="0"/>
                    <a:ea typeface="宋体" pitchFamily="2" charset="-122"/>
                  </a:defRPr>
                </a:lvl4pPr>
                <a:lvl5pPr marL="2057400" indent="-228600">
                  <a:defRPr sz="2400" b="1">
                    <a:solidFill>
                      <a:srgbClr val="005AB4"/>
                    </a:solidFill>
                    <a:latin typeface="Consolas" pitchFamily="49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5AB4"/>
                    </a:solidFill>
                    <a:latin typeface="Consolas" pitchFamily="49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5AB4"/>
                    </a:solidFill>
                    <a:latin typeface="Consolas" pitchFamily="49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5AB4"/>
                    </a:solidFill>
                    <a:latin typeface="Consolas" pitchFamily="49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5AB4"/>
                    </a:solidFill>
                    <a:latin typeface="Consolas" pitchFamily="49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40000"/>
                  </a:spcBef>
                  <a:buFont typeface="Wingdings" pitchFamily="2" charset="2"/>
                  <a:buChar char="n"/>
                </a:pPr>
                <a:r>
                  <a:rPr kumimoji="1" lang="zh-CN" altLang="en-US" sz="32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递归虽然简洁，但会产生额外的空间开销。为避免对栈空间的大量占用，可以把递归改写成非递归快速幂。</a:t>
                </a:r>
                <a:endParaRPr kumimoji="1" lang="en-US" altLang="zh-CN" sz="32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ct val="120000"/>
                  </a:lnSpc>
                  <a:spcBef>
                    <a:spcPct val="40000"/>
                  </a:spcBef>
                  <a:buFont typeface="Wingdings" pitchFamily="2" charset="2"/>
                  <a:buChar char="n"/>
                </a:pPr>
                <a:r>
                  <a:rPr kumimoji="1" lang="zh-CN" altLang="en-US" sz="32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首先我们将 </a:t>
                </a:r>
                <a:r>
                  <a:rPr kumimoji="1" lang="en-US" altLang="zh-CN" sz="32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 </a:t>
                </a:r>
                <a:r>
                  <a:rPr kumimoji="1" lang="zh-CN" altLang="en-US" sz="32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表示为 </a:t>
                </a:r>
                <a:r>
                  <a:rPr kumimoji="1" lang="en-US" altLang="zh-CN" sz="32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 </a:t>
                </a:r>
                <a:r>
                  <a:rPr kumimoji="1" lang="zh-CN" altLang="en-US" sz="32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进制</a:t>
                </a:r>
                <a:r>
                  <a:rPr kumimoji="1" lang="en-US" altLang="zh-CN" sz="32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</a:p>
              <a:p>
                <a:pPr eaLnBrk="1" hangingPunct="1">
                  <a:lnSpc>
                    <a:spcPct val="120000"/>
                  </a:lnSpc>
                  <a:spcBef>
                    <a:spcPct val="40000"/>
                  </a:spcBef>
                  <a:buFont typeface="Wingdings" pitchFamily="2" charset="2"/>
                  <a:buChar char="n"/>
                </a:pPr>
                <a:endParaRPr kumimoji="1" lang="en-US" altLang="zh-CN" sz="32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hangingPunct="1">
                  <a:lnSpc>
                    <a:spcPct val="120000"/>
                  </a:lnSpc>
                  <a:spcBef>
                    <a:spcPct val="40000"/>
                  </a:spcBef>
                  <a:buFont typeface="Wingdings" pitchFamily="2" charset="2"/>
                  <a:buChar char="n"/>
                </a:pPr>
                <a:r>
                  <a:rPr kumimoji="1" lang="zh-CN" altLang="en-US" sz="32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因为 </a:t>
                </a:r>
                <a:r>
                  <a:rPr kumimoji="1" lang="en-US" altLang="zh-CN" sz="32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 </a:t>
                </a:r>
                <a:r>
                  <a:rPr kumimoji="1" lang="zh-CN" altLang="en-US" sz="32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kumimoji="1" lang="zh-CN" altLang="en-US" sz="3200" b="0" i="1" smtClean="0">
                            <a:latin typeface="Cambria Math" panose="02040503050406030204" pitchFamily="18" charset="0"/>
                            <a:ea typeface="华文楷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3200" b="0" i="1" smtClean="0">
                                <a:latin typeface="Cambria Math" panose="02040503050406030204" pitchFamily="18" charset="0"/>
                                <a:ea typeface="华文楷体" pitchFamily="2" charset="-122"/>
                              </a:rPr>
                            </m:ctrlPr>
                          </m:sSubPr>
                          <m:e>
                            <m:r>
                              <a:rPr kumimoji="1" lang="en-US" altLang="zh-CN" sz="3200" b="0" i="1" smtClean="0">
                                <a:latin typeface="Cambria Math"/>
                                <a:ea typeface="华文楷体" pitchFamily="2" charset="-122"/>
                              </a:rPr>
                              <m:t>𝑙𝑜𝑔</m:t>
                            </m:r>
                          </m:e>
                          <m:sub>
                            <m:r>
                              <a:rPr kumimoji="1" lang="en-US" altLang="zh-CN" sz="3200" b="0" i="1" smtClean="0">
                                <a:latin typeface="Cambria Math"/>
                                <a:ea typeface="华文楷体" pitchFamily="2" charset="-122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3200" b="0" i="1" smtClean="0">
                            <a:latin typeface="Cambria Math"/>
                            <a:ea typeface="华文楷体" pitchFamily="2" charset="-122"/>
                          </a:rPr>
                          <m:t>𝑛</m:t>
                        </m:r>
                      </m:e>
                    </m:d>
                    <m:r>
                      <a:rPr kumimoji="1" lang="en-US" altLang="zh-CN" sz="3200" b="0" i="1" smtClean="0">
                        <a:latin typeface="Cambria Math"/>
                        <a:ea typeface="华文楷体" pitchFamily="2" charset="-122"/>
                      </a:rPr>
                      <m:t>+1</m:t>
                    </m:r>
                  </m:oMath>
                </a14:m>
                <a:r>
                  <a:rPr kumimoji="1" lang="zh-CN" altLang="en-US" sz="32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个二进制位，因此当知道了 </a:t>
                </a:r>
                <a:r>
                  <a:rPr kumimoji="1" lang="en-US" altLang="zh-CN" sz="32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kumimoji="1" lang="en-US" altLang="zh-CN" sz="3200" b="0" baseline="30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kumimoji="1" lang="en-US" altLang="zh-CN" sz="32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a</a:t>
                </a:r>
                <a:r>
                  <a:rPr kumimoji="1" lang="en-US" altLang="zh-CN" sz="3200" b="0" baseline="30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kumimoji="1" lang="en-US" altLang="zh-CN" sz="32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a</a:t>
                </a:r>
                <a:r>
                  <a:rPr kumimoji="1" lang="en-US" altLang="zh-CN" sz="3200" b="0" baseline="30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kumimoji="1" lang="en-US" altLang="zh-CN" sz="32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a</a:t>
                </a:r>
                <a:r>
                  <a:rPr kumimoji="1" lang="en-US" altLang="zh-CN" sz="3200" b="0" baseline="30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</a:t>
                </a:r>
                <a:r>
                  <a:rPr kumimoji="1" lang="en-US" altLang="zh-CN" sz="32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sz="3200" b="0" i="1" smtClean="0">
                        <a:latin typeface="Cambria Math"/>
                        <a:ea typeface="Cambria Math"/>
                      </a:rPr>
                      <m:t>⋯</m:t>
                    </m:r>
                  </m:oMath>
                </a14:m>
                <a:r>
                  <a:rPr kumimoji="1" lang="en-US" altLang="zh-CN" sz="32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a</a:t>
                </a:r>
                <a:r>
                  <a:rPr kumimoji="1" lang="en-US" altLang="zh-CN" sz="3200" b="0" baseline="30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r>
                  <a:rPr kumimoji="1" lang="en-US" altLang="zh-CN" sz="32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(m=          )</a:t>
                </a:r>
                <a:r>
                  <a:rPr kumimoji="1" lang="zh-CN" altLang="en-US" sz="32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后，只需计算 </a:t>
                </a:r>
                <a:r>
                  <a:rPr kumimoji="1" lang="en-US" altLang="zh-CN" sz="32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O(</a:t>
                </a:r>
                <a:r>
                  <a:rPr kumimoji="1" lang="zh-CN" altLang="en-US" sz="32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𝒍𝒐𝒈𝒏</a:t>
                </a:r>
                <a:r>
                  <a:rPr kumimoji="1" lang="en-US" altLang="zh-CN" sz="32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kumimoji="1" lang="zh-CN" altLang="en-US" sz="32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次乘法就可以计算出 </a:t>
                </a:r>
                <a:r>
                  <a:rPr kumimoji="1" lang="en-US" altLang="zh-CN" sz="32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kumimoji="1" lang="en-US" altLang="zh-CN" sz="3200" b="0" baseline="30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kumimoji="1" lang="zh-CN" altLang="en-US" sz="32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kumimoji="1" lang="en-US" altLang="zh-CN" sz="32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77" y="1412776"/>
                <a:ext cx="11646072" cy="4769704"/>
              </a:xfrm>
              <a:prstGeom prst="rect">
                <a:avLst/>
              </a:prstGeom>
              <a:blipFill>
                <a:blip r:embed="rId2"/>
                <a:stretch>
                  <a:fillRect l="-1308" t="-639" r="-2041" b="-33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874932"/>
              </p:ext>
            </p:extLst>
          </p:nvPr>
        </p:nvGraphicFramePr>
        <p:xfrm>
          <a:off x="3942656" y="3440397"/>
          <a:ext cx="4796532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84200" imgH="228600" progId="Equation.DSMT4">
                  <p:embed/>
                </p:oleObj>
              </mc:Choice>
              <mc:Fallback>
                <p:oleObj name="Equation" r:id="rId3" imgW="1384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42656" y="3440397"/>
                        <a:ext cx="4796532" cy="7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609390"/>
              </p:ext>
            </p:extLst>
          </p:nvPr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14400" imgH="198720" progId="Equation.DSMT4">
                  <p:embed/>
                </p:oleObj>
              </mc:Choice>
              <mc:Fallback>
                <p:oleObj name="Equation" r:id="rId5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955907"/>
              </p:ext>
            </p:extLst>
          </p:nvPr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14400" imgH="198720" progId="Equation.DSMT4">
                  <p:embed/>
                </p:oleObj>
              </mc:Choice>
              <mc:Fallback>
                <p:oleObj name="Equation" r:id="rId7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306440"/>
              </p:ext>
            </p:extLst>
          </p:nvPr>
        </p:nvGraphicFramePr>
        <p:xfrm>
          <a:off x="2281163" y="4941168"/>
          <a:ext cx="1267029" cy="614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19040" imgH="203040" progId="Equation.DSMT4">
                  <p:embed/>
                </p:oleObj>
              </mc:Choice>
              <mc:Fallback>
                <p:oleObj name="Equation" r:id="rId8" imgW="419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81163" y="4941168"/>
                        <a:ext cx="1267029" cy="6143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5381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fld id="{A173B4A2-D740-4ACF-9F11-3ED447616670}" type="slidenum">
              <a:rPr lang="zh-CN" altLang="en-US" sz="1200" b="0" smtClean="0">
                <a:solidFill>
                  <a:srgbClr val="898989"/>
                </a:solidFill>
                <a:ea typeface="微软雅黑" pitchFamily="34" charset="-122"/>
              </a:rPr>
              <a:pPr/>
              <a:t>26</a:t>
            </a:fld>
            <a:endParaRPr lang="en-US" altLang="zh-CN" sz="1200" b="0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3075" name="TextBox 9"/>
          <p:cNvSpPr txBox="1">
            <a:spLocks noChangeArrowheads="1"/>
          </p:cNvSpPr>
          <p:nvPr/>
        </p:nvSpPr>
        <p:spPr bwMode="auto">
          <a:xfrm>
            <a:off x="255558" y="260350"/>
            <a:ext cx="5040312" cy="70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en-US" sz="32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7.3 </a:t>
            </a:r>
            <a:r>
              <a:rPr kumimoji="1" lang="zh-CN" altLang="en-US" sz="3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快速幂</a:t>
            </a:r>
            <a:endParaRPr kumimoji="1" lang="zh-CN" altLang="en-US" sz="32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" name="TextBox 14"/>
          <p:cNvSpPr txBox="1">
            <a:spLocks noChangeArrowheads="1"/>
          </p:cNvSpPr>
          <p:nvPr/>
        </p:nvSpPr>
        <p:spPr bwMode="auto">
          <a:xfrm>
            <a:off x="255558" y="1386622"/>
            <a:ext cx="11646072" cy="442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n"/>
            </a:pP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因此，只需知道一个快速方法来计算上述 </a:t>
            </a: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en-US" altLang="zh-CN" sz="3200" b="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次幂的序列。</a:t>
            </a:r>
            <a:endParaRPr kumimoji="1" lang="en-US" altLang="zh-CN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n"/>
            </a:pP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因为序列中（除第一个）任意一个元素就是其前一个元素的平方：</a:t>
            </a:r>
            <a:endParaRPr kumimoji="1" lang="en-US" altLang="zh-CN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n"/>
            </a:pPr>
            <a:endParaRPr kumimoji="1" lang="en-US" altLang="zh-CN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n"/>
            </a:pPr>
            <a:endParaRPr kumimoji="1" lang="en-US" altLang="zh-CN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n"/>
            </a:pP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因此，计算 </a:t>
            </a: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en-US" altLang="zh-CN" sz="3200" b="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只需要将对应二进制位为 </a:t>
            </a: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的整数幂相乘：</a:t>
            </a:r>
            <a:endParaRPr kumimoji="1" lang="en-US" altLang="zh-CN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978" y="2924944"/>
            <a:ext cx="4464496" cy="2032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978" y="5789516"/>
            <a:ext cx="4781454" cy="808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45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fld id="{A173B4A2-D740-4ACF-9F11-3ED447616670}" type="slidenum">
              <a:rPr lang="zh-CN" altLang="en-US" sz="1200" b="0" smtClean="0">
                <a:solidFill>
                  <a:srgbClr val="898989"/>
                </a:solidFill>
                <a:ea typeface="微软雅黑" pitchFamily="34" charset="-122"/>
              </a:rPr>
              <a:pPr/>
              <a:t>27</a:t>
            </a:fld>
            <a:endParaRPr lang="en-US" altLang="zh-CN" sz="1200" b="0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3075" name="TextBox 9"/>
          <p:cNvSpPr txBox="1">
            <a:spLocks noChangeArrowheads="1"/>
          </p:cNvSpPr>
          <p:nvPr/>
        </p:nvSpPr>
        <p:spPr bwMode="auto">
          <a:xfrm>
            <a:off x="255558" y="260350"/>
            <a:ext cx="5040312" cy="70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en-US" sz="32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7.3 </a:t>
            </a:r>
            <a:r>
              <a:rPr kumimoji="1" lang="zh-CN" altLang="en-US" sz="3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快速幂</a:t>
            </a:r>
            <a:endParaRPr kumimoji="1" lang="zh-CN" altLang="en-US" sz="32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6987" y="1844824"/>
            <a:ext cx="10513168" cy="415498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long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long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binpow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  long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long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a,   long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long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b  )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{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long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long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res = 1;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while (b &gt; 0)                                     //110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{     </a:t>
            </a:r>
            <a:endParaRPr lang="en-US" altLang="zh-CN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    if (b &amp; 1)    res = res * a;           //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判断第一位是否为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1. 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    a = a * a;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    b &gt;&gt;= 1;                                  //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然后将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110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右移一位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0110.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}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return res;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}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004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fld id="{A173B4A2-D740-4ACF-9F11-3ED447616670}" type="slidenum">
              <a:rPr lang="zh-CN" altLang="en-US" sz="1200" b="0" smtClean="0">
                <a:solidFill>
                  <a:srgbClr val="898989"/>
                </a:solidFill>
                <a:ea typeface="微软雅黑" pitchFamily="34" charset="-122"/>
              </a:rPr>
              <a:pPr/>
              <a:t>28</a:t>
            </a:fld>
            <a:endParaRPr lang="en-US" altLang="zh-CN" sz="1200" b="0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3075" name="TextBox 9"/>
          <p:cNvSpPr txBox="1">
            <a:spLocks noChangeArrowheads="1"/>
          </p:cNvSpPr>
          <p:nvPr/>
        </p:nvSpPr>
        <p:spPr bwMode="auto">
          <a:xfrm>
            <a:off x="255558" y="260350"/>
            <a:ext cx="5040312" cy="70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en-US" sz="32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7.3 </a:t>
            </a:r>
            <a:r>
              <a:rPr kumimoji="1" lang="zh-CN" altLang="en-US" sz="3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快速幂</a:t>
            </a:r>
            <a:endParaRPr kumimoji="1" lang="zh-CN" altLang="en-US" sz="32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6947" y="1412776"/>
            <a:ext cx="10801200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快速幂取模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给定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A,B,C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，计算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A^B%C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，这里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A^B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代表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次方。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</a:p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输入数据有多组，每组数据一行，有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个正整数分别为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A,B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1&lt;=A,B,C&lt;=1000000000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Output</a:t>
            </a:r>
          </a:p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输出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A^B%C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的值</a:t>
            </a:r>
          </a:p>
        </p:txBody>
      </p:sp>
      <p:sp>
        <p:nvSpPr>
          <p:cNvPr id="2" name="矩形 1"/>
          <p:cNvSpPr/>
          <p:nvPr/>
        </p:nvSpPr>
        <p:spPr>
          <a:xfrm>
            <a:off x="407987" y="4230588"/>
            <a:ext cx="6096000" cy="2308324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Sample Input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2 3 5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8 2 10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Sample Output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4875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fld id="{A173B4A2-D740-4ACF-9F11-3ED447616670}" type="slidenum">
              <a:rPr lang="zh-CN" altLang="en-US" sz="1200" b="0" smtClean="0">
                <a:solidFill>
                  <a:srgbClr val="898989"/>
                </a:solidFill>
                <a:ea typeface="微软雅黑" pitchFamily="34" charset="-122"/>
              </a:rPr>
              <a:pPr/>
              <a:t>29</a:t>
            </a:fld>
            <a:endParaRPr lang="en-US" altLang="zh-CN" sz="1200" b="0">
              <a:solidFill>
                <a:srgbClr val="898989"/>
              </a:solidFill>
              <a:ea typeface="微软雅黑" pitchFamily="34" charset="-122"/>
            </a:endParaRPr>
          </a:p>
        </p:txBody>
      </p:sp>
      <p:sp>
        <p:nvSpPr>
          <p:cNvPr id="3075" name="TextBox 9"/>
          <p:cNvSpPr txBox="1">
            <a:spLocks noChangeArrowheads="1"/>
          </p:cNvSpPr>
          <p:nvPr/>
        </p:nvSpPr>
        <p:spPr bwMode="auto">
          <a:xfrm>
            <a:off x="255558" y="260350"/>
            <a:ext cx="5040312" cy="70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en-US" sz="32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7.3 </a:t>
            </a:r>
            <a:r>
              <a:rPr kumimoji="1" lang="zh-CN" altLang="en-US" sz="3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快速幂</a:t>
            </a:r>
            <a:endParaRPr kumimoji="1" lang="zh-CN" altLang="en-US" sz="32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960" y="1106076"/>
            <a:ext cx="8906115" cy="561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084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9"/>
          <p:cNvSpPr txBox="1">
            <a:spLocks noChangeArrowheads="1"/>
          </p:cNvSpPr>
          <p:nvPr/>
        </p:nvSpPr>
        <p:spPr bwMode="auto">
          <a:xfrm>
            <a:off x="255558" y="260350"/>
            <a:ext cx="5040312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en-US" sz="32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7.1 </a:t>
            </a:r>
            <a:r>
              <a:rPr kumimoji="1" lang="zh-CN" altLang="en-US" sz="32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二分查找</a:t>
            </a:r>
          </a:p>
        </p:txBody>
      </p:sp>
      <p:sp>
        <p:nvSpPr>
          <p:cNvPr id="3076" name="TextBox 14"/>
          <p:cNvSpPr txBox="1">
            <a:spLocks noChangeArrowheads="1"/>
          </p:cNvSpPr>
          <p:nvPr/>
        </p:nvSpPr>
        <p:spPr bwMode="auto">
          <a:xfrm>
            <a:off x="211073" y="1412776"/>
            <a:ext cx="11646072" cy="228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itchFamily="2" charset="2"/>
              <a:buChar char="n"/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二分查找一开始令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kumimoji="1" lang="en-US" altLang="zh-CN" sz="2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low,high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为整个序列的下标区间，然后每次测试当前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kumimoji="1" lang="en-US" altLang="zh-CN" sz="2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low,high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的中间位置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mid=(</a:t>
            </a:r>
            <a:r>
              <a:rPr kumimoji="1" lang="en-US" altLang="zh-CN" sz="2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low+high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)/2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，判断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A[mid]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与待查找元素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的大小：</a:t>
            </a:r>
            <a:endParaRPr kumimoji="1"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lnSpc>
                <a:spcPct val="120000"/>
              </a:lnSpc>
              <a:spcBef>
                <a:spcPct val="40000"/>
              </a:spcBef>
              <a:buClr>
                <a:srgbClr val="CC66FF"/>
              </a:buClr>
              <a:buSzPct val="70000"/>
              <a:buFont typeface="Wingdings" pitchFamily="2" charset="2"/>
              <a:buChar char="u"/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A[mid]=x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，说明查找成功，退出查询。</a:t>
            </a:r>
            <a:endParaRPr kumimoji="1"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97187" y="5360443"/>
            <a:ext cx="576064" cy="5148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073251" y="5360443"/>
            <a:ext cx="576064" cy="5148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649315" y="5360443"/>
            <a:ext cx="576064" cy="5148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233909" y="5360443"/>
            <a:ext cx="576064" cy="5148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809973" y="5360443"/>
            <a:ext cx="576064" cy="5148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386037" y="5360443"/>
            <a:ext cx="576064" cy="5148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968416" y="5360443"/>
            <a:ext cx="576064" cy="5148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544480" y="5360443"/>
            <a:ext cx="576064" cy="5148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120544" y="5360443"/>
            <a:ext cx="576064" cy="5148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2785219" y="4422105"/>
            <a:ext cx="0" cy="938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97187" y="6021288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0      1     2      3     4      5      6      7     8      index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7408576" y="4380182"/>
            <a:ext cx="0" cy="938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090669" y="4380181"/>
            <a:ext cx="0" cy="938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30178" y="3938196"/>
            <a:ext cx="697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low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74972" y="3960440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mid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56144" y="3960440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high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04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9"/>
          <p:cNvSpPr txBox="1">
            <a:spLocks noChangeArrowheads="1"/>
          </p:cNvSpPr>
          <p:nvPr/>
        </p:nvSpPr>
        <p:spPr bwMode="auto">
          <a:xfrm>
            <a:off x="255558" y="260350"/>
            <a:ext cx="5040312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en-US" sz="32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7.1 </a:t>
            </a:r>
            <a:r>
              <a:rPr kumimoji="1" lang="zh-CN" altLang="en-US" sz="32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二分查找</a:t>
            </a:r>
          </a:p>
        </p:txBody>
      </p:sp>
      <p:sp>
        <p:nvSpPr>
          <p:cNvPr id="3076" name="TextBox 14"/>
          <p:cNvSpPr txBox="1">
            <a:spLocks noChangeArrowheads="1"/>
          </p:cNvSpPr>
          <p:nvPr/>
        </p:nvSpPr>
        <p:spPr bwMode="auto">
          <a:xfrm>
            <a:off x="211073" y="1412776"/>
            <a:ext cx="11646072" cy="1093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marL="914400" lvl="1" indent="-457200" eaLnBrk="1" hangingPunct="1">
              <a:lnSpc>
                <a:spcPct val="120000"/>
              </a:lnSpc>
              <a:spcBef>
                <a:spcPct val="40000"/>
              </a:spcBef>
              <a:buClr>
                <a:srgbClr val="CC66FF"/>
              </a:buClr>
              <a:buSzPct val="70000"/>
              <a:buFont typeface="Wingdings" pitchFamily="2" charset="2"/>
              <a:buChar char="u"/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A[mid]&gt;x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，说明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位置的左边，因此往左子区间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low,mid-1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继续查找。</a:t>
            </a:r>
            <a:endParaRPr kumimoji="1"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69195" y="4106690"/>
            <a:ext cx="576064" cy="5148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145259" y="4106690"/>
            <a:ext cx="576064" cy="5148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21323" y="4106690"/>
            <a:ext cx="576064" cy="5148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305917" y="4106690"/>
            <a:ext cx="576064" cy="5148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881981" y="4106690"/>
            <a:ext cx="576064" cy="5148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458045" y="4106690"/>
            <a:ext cx="576064" cy="5148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040424" y="4106690"/>
            <a:ext cx="576064" cy="5148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616488" y="4106690"/>
            <a:ext cx="576064" cy="5148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192552" y="4106690"/>
            <a:ext cx="576064" cy="5148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2857227" y="3168352"/>
            <a:ext cx="0" cy="938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69195" y="4767535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0      1     2      3     4      5      6      7     8      index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7480584" y="3126429"/>
            <a:ext cx="0" cy="938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162677" y="3126428"/>
            <a:ext cx="0" cy="938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34194" y="2683559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low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46980" y="2706687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mid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28152" y="2706687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high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6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9"/>
          <p:cNvSpPr txBox="1">
            <a:spLocks noChangeArrowheads="1"/>
          </p:cNvSpPr>
          <p:nvPr/>
        </p:nvSpPr>
        <p:spPr bwMode="auto">
          <a:xfrm>
            <a:off x="255558" y="260350"/>
            <a:ext cx="5040312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en-US" sz="32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7.1 </a:t>
            </a:r>
            <a:r>
              <a:rPr kumimoji="1" lang="zh-CN" altLang="en-US" sz="32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二分查找</a:t>
            </a:r>
          </a:p>
        </p:txBody>
      </p:sp>
      <p:sp>
        <p:nvSpPr>
          <p:cNvPr id="3076" name="TextBox 14"/>
          <p:cNvSpPr txBox="1">
            <a:spLocks noChangeArrowheads="1"/>
          </p:cNvSpPr>
          <p:nvPr/>
        </p:nvSpPr>
        <p:spPr bwMode="auto">
          <a:xfrm>
            <a:off x="211073" y="1412776"/>
            <a:ext cx="11646072" cy="1082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marL="914400" lvl="1" indent="-457200" eaLnBrk="1" hangingPunct="1">
              <a:lnSpc>
                <a:spcPct val="120000"/>
              </a:lnSpc>
              <a:spcBef>
                <a:spcPct val="40000"/>
              </a:spcBef>
              <a:buClr>
                <a:srgbClr val="CC66FF"/>
              </a:buClr>
              <a:buSzPct val="70000"/>
              <a:buFont typeface="Wingdings" pitchFamily="2" charset="2"/>
              <a:buChar char="u"/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A[mid]&lt;x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，说明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位置的右边，因此往右子区间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mid+1,high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继续查找。</a:t>
            </a:r>
            <a:endParaRPr kumimoji="1"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69195" y="4106690"/>
            <a:ext cx="576064" cy="5148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45259" y="4106690"/>
            <a:ext cx="576064" cy="5148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21323" y="4106690"/>
            <a:ext cx="576064" cy="5148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05917" y="4106690"/>
            <a:ext cx="576064" cy="5148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81981" y="4106690"/>
            <a:ext cx="576064" cy="5148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58045" y="4106690"/>
            <a:ext cx="576064" cy="5148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40424" y="4106690"/>
            <a:ext cx="576064" cy="5148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16488" y="4106690"/>
            <a:ext cx="576064" cy="5148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92552" y="4106690"/>
            <a:ext cx="576064" cy="5148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857227" y="3168352"/>
            <a:ext cx="0" cy="938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69195" y="4767535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 0      1     2      3     4      5      6      7     8      index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7480584" y="3126429"/>
            <a:ext cx="0" cy="938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162677" y="3126428"/>
            <a:ext cx="0" cy="9383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34194" y="2683559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low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46980" y="2706687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mid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28152" y="2706687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186331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9"/>
          <p:cNvSpPr txBox="1">
            <a:spLocks noChangeArrowheads="1"/>
          </p:cNvSpPr>
          <p:nvPr/>
        </p:nvSpPr>
        <p:spPr bwMode="auto">
          <a:xfrm>
            <a:off x="255558" y="260350"/>
            <a:ext cx="5040312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en-US" sz="32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7.1 </a:t>
            </a:r>
            <a:r>
              <a:rPr kumimoji="1" lang="zh-CN" altLang="en-US" sz="32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二分查找</a:t>
            </a:r>
          </a:p>
        </p:txBody>
      </p:sp>
      <p:sp>
        <p:nvSpPr>
          <p:cNvPr id="3076" name="TextBox 14"/>
          <p:cNvSpPr txBox="1">
            <a:spLocks noChangeArrowheads="1"/>
          </p:cNvSpPr>
          <p:nvPr/>
        </p:nvSpPr>
        <p:spPr bwMode="auto">
          <a:xfrm>
            <a:off x="211073" y="1412776"/>
            <a:ext cx="11646072" cy="259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marL="171450" indent="-457200" eaLnBrk="1" hangingPunct="1">
              <a:lnSpc>
                <a:spcPct val="120000"/>
              </a:lnSpc>
              <a:spcBef>
                <a:spcPct val="40000"/>
              </a:spcBef>
              <a:buClr>
                <a:srgbClr val="005AB4"/>
              </a:buClr>
              <a:buSzPct val="100000"/>
              <a:buFont typeface="Wingdings" pitchFamily="2" charset="2"/>
              <a:buChar char="n"/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从序列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A={3,7,8,11,15,21,33,52,66,88}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中查找数字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34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endParaRPr kumimoji="1"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457200" eaLnBrk="1" hangingPunct="1">
              <a:lnSpc>
                <a:spcPct val="120000"/>
              </a:lnSpc>
              <a:spcBef>
                <a:spcPct val="40000"/>
              </a:spcBef>
              <a:buClr>
                <a:srgbClr val="005AB4"/>
              </a:buClr>
              <a:buSzPct val="100000"/>
              <a:buFont typeface="Wingdings" pitchFamily="2" charset="2"/>
              <a:buChar char="n"/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的过程，令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low=0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high=9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，表示当前查询的下标范围。</a:t>
            </a:r>
            <a:endParaRPr kumimoji="1"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lnSpc>
                <a:spcPct val="120000"/>
              </a:lnSpc>
              <a:spcBef>
                <a:spcPts val="0"/>
              </a:spcBef>
              <a:buClr>
                <a:srgbClr val="CC66FF"/>
              </a:buClr>
              <a:buSzPct val="70000"/>
              <a:buFont typeface="Wingdings" pitchFamily="2" charset="2"/>
              <a:buChar char="u"/>
            </a:pP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kumimoji="1"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low,high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]=[0,9]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，因此下标中点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mid=(0+9)/2=4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。由于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A[mid]=A[4]=15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15&gt;11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，说明需要在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[low,mid-1]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范围内继续查找，因此</a:t>
            </a:r>
            <a:endParaRPr kumimoji="1"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lnSpc>
                <a:spcPct val="120000"/>
              </a:lnSpc>
              <a:spcBef>
                <a:spcPts val="0"/>
              </a:spcBef>
              <a:buClr>
                <a:srgbClr val="CC66FF"/>
              </a:buClr>
              <a:buSzPct val="70000"/>
            </a:pP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high = mid – 1=4-1=3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839726" y="4891739"/>
            <a:ext cx="0" cy="4691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51694" y="436696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low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49040" y="4359707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mid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56229" y="4312565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high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569195" y="5424016"/>
            <a:ext cx="5792008" cy="1029320"/>
            <a:chOff x="2569195" y="4127872"/>
            <a:chExt cx="5792008" cy="1029320"/>
          </a:xfrm>
        </p:grpSpPr>
        <p:sp>
          <p:nvSpPr>
            <p:cNvPr id="2" name="矩形 1"/>
            <p:cNvSpPr/>
            <p:nvPr/>
          </p:nvSpPr>
          <p:spPr>
            <a:xfrm>
              <a:off x="2569195" y="464235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145259" y="464235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7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721323" y="464235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8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305917" y="464235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11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881981" y="464235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15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458045" y="464235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21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040424" y="464235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33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616488" y="464235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52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192552" y="464235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66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569195" y="412787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145259" y="412787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721323" y="412787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305917" y="412787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881981" y="412787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458045" y="412787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040424" y="412787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616488" y="412787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7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192552" y="412787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8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7785139" y="464235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88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7785139" y="412787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9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3" name="直接箭头连接符 32"/>
          <p:cNvCxnSpPr/>
          <p:nvPr/>
        </p:nvCxnSpPr>
        <p:spPr>
          <a:xfrm>
            <a:off x="5170013" y="4891739"/>
            <a:ext cx="0" cy="4691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8073170" y="4839894"/>
            <a:ext cx="0" cy="4691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087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9"/>
          <p:cNvSpPr txBox="1">
            <a:spLocks noChangeArrowheads="1"/>
          </p:cNvSpPr>
          <p:nvPr/>
        </p:nvSpPr>
        <p:spPr bwMode="auto">
          <a:xfrm>
            <a:off x="255558" y="260350"/>
            <a:ext cx="5040312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en-US" sz="32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7.1 </a:t>
            </a:r>
            <a:r>
              <a:rPr kumimoji="1" lang="zh-CN" altLang="en-US" sz="32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二分查找</a:t>
            </a:r>
          </a:p>
        </p:txBody>
      </p:sp>
      <p:sp>
        <p:nvSpPr>
          <p:cNvPr id="3076" name="TextBox 14"/>
          <p:cNvSpPr txBox="1">
            <a:spLocks noChangeArrowheads="1"/>
          </p:cNvSpPr>
          <p:nvPr/>
        </p:nvSpPr>
        <p:spPr bwMode="auto">
          <a:xfrm>
            <a:off x="211073" y="1412776"/>
            <a:ext cx="11646072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marL="171450" indent="-457200" eaLnBrk="1" hangingPunct="1">
              <a:lnSpc>
                <a:spcPct val="120000"/>
              </a:lnSpc>
              <a:spcBef>
                <a:spcPct val="40000"/>
              </a:spcBef>
              <a:buClr>
                <a:srgbClr val="CC66FF"/>
              </a:buClr>
              <a:buSzPct val="70000"/>
              <a:buFont typeface="Wingdings" pitchFamily="2" charset="2"/>
              <a:buChar char="u"/>
            </a:pP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kumimoji="1" lang="en-US" altLang="zh-CN" sz="2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low,high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]=[0,3]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，因此下标中点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mid=(0+3)/2=1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。由于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A[mid]=A[1]=7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7&lt;11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，说明需要在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[mid+1,high]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范围内继续查找，因此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 = mid +1=1+1=2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425179" y="3502291"/>
            <a:ext cx="646331" cy="984247"/>
            <a:chOff x="2551694" y="2773016"/>
            <a:chExt cx="646331" cy="984247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2839726" y="3288094"/>
              <a:ext cx="0" cy="4691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551694" y="2773016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low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483320" y="4569115"/>
            <a:ext cx="5792008" cy="1029320"/>
            <a:chOff x="2569195" y="4127872"/>
            <a:chExt cx="5792008" cy="1029320"/>
          </a:xfrm>
        </p:grpSpPr>
        <p:sp>
          <p:nvSpPr>
            <p:cNvPr id="2" name="矩形 1"/>
            <p:cNvSpPr/>
            <p:nvPr/>
          </p:nvSpPr>
          <p:spPr>
            <a:xfrm>
              <a:off x="2569195" y="464235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145259" y="464235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7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721323" y="464235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8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305917" y="464235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11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881981" y="464235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15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458045" y="464235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21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040424" y="464235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33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616488" y="464235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52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192552" y="464235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66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569195" y="412787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145259" y="412787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721323" y="412787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305917" y="412787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881981" y="412787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458045" y="412787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040424" y="412787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616488" y="412787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7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192552" y="412787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8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7785139" y="464235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88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7785139" y="412787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9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998602" y="3533295"/>
            <a:ext cx="697627" cy="1001201"/>
            <a:chOff x="4849040" y="2756062"/>
            <a:chExt cx="697627" cy="1001201"/>
          </a:xfrm>
        </p:grpSpPr>
        <p:sp>
          <p:nvSpPr>
            <p:cNvPr id="21" name="TextBox 20"/>
            <p:cNvSpPr txBox="1"/>
            <p:nvPr/>
          </p:nvSpPr>
          <p:spPr>
            <a:xfrm>
              <a:off x="4849040" y="2756062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mid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5170013" y="3288094"/>
              <a:ext cx="0" cy="4691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4091132" y="3572617"/>
            <a:ext cx="766557" cy="996498"/>
            <a:chOff x="7656229" y="2708920"/>
            <a:chExt cx="766557" cy="996498"/>
          </a:xfrm>
        </p:grpSpPr>
        <p:sp>
          <p:nvSpPr>
            <p:cNvPr id="22" name="TextBox 21"/>
            <p:cNvSpPr txBox="1"/>
            <p:nvPr/>
          </p:nvSpPr>
          <p:spPr>
            <a:xfrm>
              <a:off x="7656229" y="2708920"/>
              <a:ext cx="766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high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>
            <a:xfrm>
              <a:off x="8073170" y="3236249"/>
              <a:ext cx="0" cy="4691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3673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9"/>
          <p:cNvSpPr txBox="1">
            <a:spLocks noChangeArrowheads="1"/>
          </p:cNvSpPr>
          <p:nvPr/>
        </p:nvSpPr>
        <p:spPr bwMode="auto">
          <a:xfrm>
            <a:off x="255558" y="260350"/>
            <a:ext cx="5040312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en-US" sz="32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7.1 </a:t>
            </a:r>
            <a:r>
              <a:rPr kumimoji="1" lang="zh-CN" altLang="en-US" sz="32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二分查找</a:t>
            </a:r>
          </a:p>
        </p:txBody>
      </p:sp>
      <p:sp>
        <p:nvSpPr>
          <p:cNvPr id="3076" name="TextBox 14"/>
          <p:cNvSpPr txBox="1">
            <a:spLocks noChangeArrowheads="1"/>
          </p:cNvSpPr>
          <p:nvPr/>
        </p:nvSpPr>
        <p:spPr bwMode="auto">
          <a:xfrm>
            <a:off x="211073" y="1412776"/>
            <a:ext cx="11646072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marL="171450" indent="-457200" eaLnBrk="1" hangingPunct="1">
              <a:lnSpc>
                <a:spcPct val="120000"/>
              </a:lnSpc>
              <a:spcBef>
                <a:spcPct val="40000"/>
              </a:spcBef>
              <a:buClr>
                <a:srgbClr val="CC66FF"/>
              </a:buClr>
              <a:buSzPct val="70000"/>
              <a:buFont typeface="Wingdings" pitchFamily="2" charset="2"/>
              <a:buChar char="u"/>
            </a:pP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kumimoji="1" lang="en-US" altLang="zh-CN" sz="2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low,high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]=[2,3]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，因此下标中点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mid=(2+3)/2=2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。由于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A[mid]=A[2]=8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8&lt;11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，说明需要在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[mid+1,high]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范围内继续查找，因此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 = mid +1=2+1=3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738414" y="3889068"/>
            <a:ext cx="646331" cy="984247"/>
            <a:chOff x="2551694" y="2773016"/>
            <a:chExt cx="646331" cy="984247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2839726" y="3288094"/>
              <a:ext cx="0" cy="4691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551694" y="2773016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low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641203" y="4894022"/>
            <a:ext cx="5792008" cy="1029320"/>
            <a:chOff x="2569195" y="4127872"/>
            <a:chExt cx="5792008" cy="1029320"/>
          </a:xfrm>
        </p:grpSpPr>
        <p:sp>
          <p:nvSpPr>
            <p:cNvPr id="2" name="矩形 1"/>
            <p:cNvSpPr/>
            <p:nvPr/>
          </p:nvSpPr>
          <p:spPr>
            <a:xfrm>
              <a:off x="2569195" y="464235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145259" y="464235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7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721323" y="464235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8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305917" y="464235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11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881981" y="464235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15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458045" y="464235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21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040424" y="464235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33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616488" y="464235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52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192552" y="464235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66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569195" y="412787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145259" y="412787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721323" y="412787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305917" y="412787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881981" y="412787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458045" y="412787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040424" y="412787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616488" y="412787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7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192552" y="412787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8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7785139" y="464235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88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7785139" y="412787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9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900201" y="3435859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mid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4249015" y="3897524"/>
            <a:ext cx="0" cy="9757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4249015" y="3897524"/>
            <a:ext cx="766557" cy="996498"/>
            <a:chOff x="7656229" y="2708920"/>
            <a:chExt cx="766557" cy="996498"/>
          </a:xfrm>
        </p:grpSpPr>
        <p:sp>
          <p:nvSpPr>
            <p:cNvPr id="22" name="TextBox 21"/>
            <p:cNvSpPr txBox="1"/>
            <p:nvPr/>
          </p:nvSpPr>
          <p:spPr>
            <a:xfrm>
              <a:off x="7656229" y="2708920"/>
              <a:ext cx="766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high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>
            <a:xfrm>
              <a:off x="8073170" y="3236249"/>
              <a:ext cx="0" cy="4691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0375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9"/>
          <p:cNvSpPr txBox="1">
            <a:spLocks noChangeArrowheads="1"/>
          </p:cNvSpPr>
          <p:nvPr/>
        </p:nvSpPr>
        <p:spPr bwMode="auto">
          <a:xfrm>
            <a:off x="255558" y="260350"/>
            <a:ext cx="5040312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en-US" sz="32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7.1 </a:t>
            </a:r>
            <a:r>
              <a:rPr kumimoji="1" lang="zh-CN" altLang="en-US" sz="32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二分查找</a:t>
            </a:r>
          </a:p>
        </p:txBody>
      </p:sp>
      <p:sp>
        <p:nvSpPr>
          <p:cNvPr id="3076" name="TextBox 14"/>
          <p:cNvSpPr txBox="1">
            <a:spLocks noChangeArrowheads="1"/>
          </p:cNvSpPr>
          <p:nvPr/>
        </p:nvSpPr>
        <p:spPr bwMode="auto">
          <a:xfrm>
            <a:off x="211073" y="1412776"/>
            <a:ext cx="11646072" cy="1599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itchFamily="49" charset="0"/>
                <a:ea typeface="宋体" pitchFamily="2" charset="-122"/>
              </a:defRPr>
            </a:lvl9pPr>
          </a:lstStyle>
          <a:p>
            <a:pPr marL="171450" indent="-457200" eaLnBrk="1" hangingPunct="1">
              <a:lnSpc>
                <a:spcPct val="120000"/>
              </a:lnSpc>
              <a:spcBef>
                <a:spcPct val="40000"/>
              </a:spcBef>
              <a:buClr>
                <a:srgbClr val="CC66FF"/>
              </a:buClr>
              <a:buSzPct val="70000"/>
              <a:buFont typeface="Wingdings" pitchFamily="2" charset="2"/>
              <a:buChar char="u"/>
            </a:pP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kumimoji="1" lang="en-US" altLang="zh-CN" sz="2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low,high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]=[3,3]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，因此下标中点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mid=(3+3)/2=3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。由于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A[mid]=A[3]=11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11=11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，说明找到了待查询的数字，因此结束算法，返回下标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115323" y="3666759"/>
            <a:ext cx="740373" cy="893662"/>
            <a:chOff x="2256546" y="2863601"/>
            <a:chExt cx="740373" cy="893662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2839726" y="3288094"/>
              <a:ext cx="0" cy="4691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56546" y="2863601"/>
              <a:ext cx="7403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low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41003" y="4581128"/>
            <a:ext cx="5792008" cy="1029320"/>
            <a:chOff x="2569195" y="4127872"/>
            <a:chExt cx="5792008" cy="1029320"/>
          </a:xfrm>
        </p:grpSpPr>
        <p:sp>
          <p:nvSpPr>
            <p:cNvPr id="2" name="矩形 1"/>
            <p:cNvSpPr/>
            <p:nvPr/>
          </p:nvSpPr>
          <p:spPr>
            <a:xfrm>
              <a:off x="2569195" y="464235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145259" y="464235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7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721323" y="464235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8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305917" y="464235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11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881981" y="464235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15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458045" y="464235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21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040424" y="464235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33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616488" y="464235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52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192552" y="464235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66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569195" y="412787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145259" y="412787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721323" y="412787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305917" y="412787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881981" y="412787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458045" y="412787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040424" y="412787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616488" y="412787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7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192552" y="412787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8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7785139" y="464235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88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7785139" y="4127872"/>
              <a:ext cx="576064" cy="51484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9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558853" y="3172695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mid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2859541" y="3605338"/>
            <a:ext cx="0" cy="9757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935066" y="3590073"/>
            <a:ext cx="766557" cy="970348"/>
            <a:chOff x="8142480" y="2714363"/>
            <a:chExt cx="766557" cy="970348"/>
          </a:xfrm>
        </p:grpSpPr>
        <p:sp>
          <p:nvSpPr>
            <p:cNvPr id="22" name="TextBox 21"/>
            <p:cNvSpPr txBox="1"/>
            <p:nvPr/>
          </p:nvSpPr>
          <p:spPr>
            <a:xfrm>
              <a:off x="8142480" y="2714363"/>
              <a:ext cx="766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high</a:t>
              </a:r>
              <a:endParaRPr lang="zh-CN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>
            <a:xfrm>
              <a:off x="8240025" y="3215542"/>
              <a:ext cx="0" cy="4691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对话气泡: 矩形 4">
            <a:extLst>
              <a:ext uri="{FF2B5EF4-FFF2-40B4-BE49-F238E27FC236}">
                <a16:creationId xmlns:a16="http://schemas.microsoft.com/office/drawing/2014/main" id="{AE056973-6441-77A7-6490-A3CE22764AC3}"/>
              </a:ext>
            </a:extLst>
          </p:cNvPr>
          <p:cNvSpPr/>
          <p:nvPr/>
        </p:nvSpPr>
        <p:spPr>
          <a:xfrm>
            <a:off x="6745661" y="2636912"/>
            <a:ext cx="4819983" cy="1855303"/>
          </a:xfrm>
          <a:prstGeom prst="wedgeRectCallout">
            <a:avLst>
              <a:gd name="adj1" fmla="val -88472"/>
              <a:gd name="adj2" fmla="val 5470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请思考：如果找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的值分别是什么？</a:t>
            </a:r>
          </a:p>
        </p:txBody>
      </p:sp>
    </p:spTree>
    <p:extLst>
      <p:ext uri="{BB962C8B-B14F-4D97-AF65-F5344CB8AC3E}">
        <p14:creationId xmlns:p14="http://schemas.microsoft.com/office/powerpoint/2010/main" val="312924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29835</TotalTime>
  <Words>2393</Words>
  <Application>Microsoft Office PowerPoint</Application>
  <PresentationFormat>自定义</PresentationFormat>
  <Paragraphs>353</Paragraphs>
  <Slides>29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微软雅黑</vt:lpstr>
      <vt:lpstr>Arial</vt:lpstr>
      <vt:lpstr>Calibri</vt:lpstr>
      <vt:lpstr>Cambria Math</vt:lpstr>
      <vt:lpstr>Consolas</vt:lpstr>
      <vt:lpstr>Times New Roman</vt:lpstr>
      <vt:lpstr>Wingdings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微立体</dc:title>
  <dc:creator>第一PPT</dc:creator>
  <cp:keywords>www.1ppt.com</cp:keywords>
  <dc:description>www.1ppt.com</dc:description>
  <cp:lastModifiedBy>Yuying Wang</cp:lastModifiedBy>
  <cp:revision>4221</cp:revision>
  <cp:lastPrinted>2021-04-26T01:25:31Z</cp:lastPrinted>
  <dcterms:created xsi:type="dcterms:W3CDTF">2016-03-04T02:23:24Z</dcterms:created>
  <dcterms:modified xsi:type="dcterms:W3CDTF">2024-05-11T03:59:14Z</dcterms:modified>
</cp:coreProperties>
</file>