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53" r:id="rId2"/>
    <p:sldId id="741" r:id="rId3"/>
    <p:sldId id="752" r:id="rId4"/>
    <p:sldId id="753" r:id="rId5"/>
    <p:sldId id="754" r:id="rId6"/>
    <p:sldId id="755" r:id="rId7"/>
    <p:sldId id="742" r:id="rId8"/>
    <p:sldId id="743" r:id="rId9"/>
    <p:sldId id="745" r:id="rId10"/>
    <p:sldId id="746" r:id="rId11"/>
    <p:sldId id="747" r:id="rId12"/>
    <p:sldId id="748" r:id="rId13"/>
    <p:sldId id="749" r:id="rId14"/>
    <p:sldId id="751" r:id="rId15"/>
    <p:sldId id="756" r:id="rId16"/>
    <p:sldId id="757" r:id="rId17"/>
    <p:sldId id="910" r:id="rId18"/>
    <p:sldId id="901" r:id="rId19"/>
    <p:sldId id="907" r:id="rId20"/>
    <p:sldId id="942" r:id="rId21"/>
    <p:sldId id="908" r:id="rId22"/>
    <p:sldId id="807" r:id="rId23"/>
    <p:sldId id="903" r:id="rId24"/>
    <p:sldId id="917" r:id="rId25"/>
    <p:sldId id="941" r:id="rId26"/>
    <p:sldId id="918" r:id="rId27"/>
    <p:sldId id="911" r:id="rId28"/>
    <p:sldId id="783" r:id="rId29"/>
    <p:sldId id="913" r:id="rId30"/>
    <p:sldId id="915" r:id="rId31"/>
    <p:sldId id="912" r:id="rId32"/>
    <p:sldId id="914" r:id="rId33"/>
    <p:sldId id="766" r:id="rId34"/>
    <p:sldId id="777" r:id="rId35"/>
    <p:sldId id="916" r:id="rId36"/>
  </p:sldIdLst>
  <p:sldSz cx="12195175" cy="6858000"/>
  <p:notesSz cx="6858000" cy="9947275"/>
  <p:custDataLst>
    <p:tags r:id="rId3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F2"/>
    <a:srgbClr val="005AB4"/>
    <a:srgbClr val="00CC00"/>
    <a:srgbClr val="FF0000"/>
    <a:srgbClr val="FFCC00"/>
    <a:srgbClr val="0070C0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5644" autoAdjust="0"/>
  </p:normalViewPr>
  <p:slideViewPr>
    <p:cSldViewPr showGuides="1">
      <p:cViewPr varScale="1">
        <p:scale>
          <a:sx n="109" d="100"/>
          <a:sy n="109" d="100"/>
        </p:scale>
        <p:origin x="660" y="108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248695-FA1A-4896-8413-90A04E52062F}" type="datetimeFigureOut">
              <a:rPr lang="zh-CN" altLang="en-US"/>
              <a:t>2024-05-20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C8F97E64-25B1-4839-8AA8-5F305DD7AB7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920DD9-E92E-41EE-AA25-7D4B763FF9FF}" type="datetimeFigureOut">
              <a:rPr lang="zh-CN" altLang="en-US"/>
              <a:t>2024-05-20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20018C-7447-4686-83A9-0A5008414A7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CAA58A1-5152-41F1-A9A3-C0350D016403}" type="slidenum">
              <a:rPr lang="zh-CN" altLang="en-US" sz="1200" b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lang="en-US" altLang="zh-CN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CA9AFB7-9B70-414E-9422-224A63536FC6}" type="slidenum">
              <a:rPr lang="zh-CN" altLang="en-US" sz="1200" b="0" smtClean="0">
                <a:solidFill>
                  <a:schemeClr val="tx1"/>
                </a:solidFill>
                <a:latin typeface="Calibri" pitchFamily="34" charset="0"/>
              </a:rPr>
              <a:pPr/>
              <a:t>28</a:t>
            </a:fld>
            <a:endParaRPr lang="zh-CN" altLang="en-US" sz="1200" b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CA9AFB7-9B70-414E-9422-224A63536FC6}" type="slidenum">
              <a:rPr lang="zh-CN" altLang="en-US" sz="1200" b="0" smtClean="0">
                <a:solidFill>
                  <a:schemeClr val="tx1"/>
                </a:solidFill>
                <a:latin typeface="Calibri" pitchFamily="34" charset="0"/>
              </a:rPr>
              <a:pPr/>
              <a:t>33</a:t>
            </a:fld>
            <a:endParaRPr lang="zh-CN" altLang="en-US" sz="1200" b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#include&lt;bits/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a[5]={9,1,3,4,5};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   sort(a,a+2);  //</a:t>
            </a:r>
            <a:r>
              <a:rPr lang="zh-CN" altLang="en-US" dirty="0"/>
              <a:t>对数组前两个元素排序，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sort(a,a+5);//(a,a+5)</a:t>
            </a:r>
            <a:r>
              <a:rPr lang="zh-CN" altLang="en-US" dirty="0"/>
              <a:t>对所有元素排序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for(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=0;i&lt;5;i++)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&lt;&lt;a[</a:t>
            </a:r>
            <a:r>
              <a:rPr lang="en-US" altLang="zh-CN" dirty="0" err="1"/>
              <a:t>i</a:t>
            </a:r>
            <a:r>
              <a:rPr lang="en-US" altLang="zh-CN" dirty="0"/>
              <a:t>]&lt;&lt;"  ";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CA9AFB7-9B70-414E-9422-224A63536FC6}" type="slidenum">
              <a:rPr lang="zh-CN" altLang="en-US" sz="1200" b="0" smtClean="0">
                <a:solidFill>
                  <a:schemeClr val="tx1"/>
                </a:solidFill>
                <a:latin typeface="Calibri" pitchFamily="34" charset="0"/>
              </a:rPr>
              <a:pPr/>
              <a:t>34</a:t>
            </a:fld>
            <a:endParaRPr lang="zh-CN" altLang="en-US" sz="1200" b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0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9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Ex_gcd</a:t>
            </a:r>
            <a:r>
              <a:rPr lang="en-US" altLang="zh-CN" dirty="0"/>
              <a:t>(int a, int b, int &amp;x, int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if(b == 0)</a:t>
            </a:r>
          </a:p>
          <a:p>
            <a:r>
              <a:rPr lang="en-US" altLang="zh-CN" dirty="0"/>
              <a:t>    {x = 1;y = 0;return;}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, x, y);</a:t>
            </a:r>
          </a:p>
          <a:p>
            <a:r>
              <a:rPr lang="en-US" altLang="zh-CN" dirty="0"/>
              <a:t>    int t;</a:t>
            </a:r>
          </a:p>
          <a:p>
            <a:r>
              <a:rPr lang="en-US" altLang="zh-CN" dirty="0"/>
              <a:t>    t=x;</a:t>
            </a:r>
          </a:p>
          <a:p>
            <a:r>
              <a:rPr lang="en-US" altLang="zh-CN" dirty="0"/>
              <a:t>    x =y;</a:t>
            </a:r>
          </a:p>
          <a:p>
            <a:r>
              <a:rPr lang="en-US" altLang="zh-CN" dirty="0"/>
              <a:t>    y = t-(a/b)*y;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&lt;&lt;"***";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int </a:t>
            </a:r>
            <a:r>
              <a:rPr lang="en-US" altLang="zh-CN" dirty="0" err="1"/>
              <a:t>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Ex_gcd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cout</a:t>
            </a:r>
            <a:r>
              <a:rPr lang="en-US" altLang="zh-CN" dirty="0"/>
              <a:t>&lt;&lt;x&lt;&lt;' ' &lt;&lt;y&lt;&lt;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4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typedef long </a:t>
            </a:r>
            <a:r>
              <a:rPr lang="en-US" altLang="zh-CN" dirty="0" err="1"/>
              <a:t>long</a:t>
            </a:r>
            <a:r>
              <a:rPr lang="en-US" altLang="zh-CN" dirty="0"/>
              <a:t> LL;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Ex_gcd</a:t>
            </a:r>
            <a:r>
              <a:rPr lang="en-US" altLang="zh-CN" dirty="0"/>
              <a:t>(LL a, LL b, LL &amp;x, LL &amp;y)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if(b == 0)</a:t>
            </a:r>
          </a:p>
          <a:p>
            <a:r>
              <a:rPr lang="en-US" altLang="zh-CN" dirty="0"/>
              <a:t>    {x = 1;y = 0;</a:t>
            </a:r>
          </a:p>
          <a:p>
            <a:r>
              <a:rPr lang="en-US" altLang="zh-CN" dirty="0"/>
              <a:t>    return;}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(b, </a:t>
            </a:r>
            <a:r>
              <a:rPr lang="en-US" altLang="zh-CN" dirty="0" err="1"/>
              <a:t>a%b</a:t>
            </a:r>
            <a:r>
              <a:rPr lang="en-US" altLang="zh-CN" dirty="0"/>
              <a:t>, x, y);</a:t>
            </a:r>
          </a:p>
          <a:p>
            <a:r>
              <a:rPr lang="en-US" altLang="zh-CN" dirty="0"/>
              <a:t>    LL t;</a:t>
            </a:r>
          </a:p>
          <a:p>
            <a:r>
              <a:rPr lang="en-US" altLang="zh-CN" dirty="0"/>
              <a:t>    t=x;</a:t>
            </a:r>
          </a:p>
          <a:p>
            <a:r>
              <a:rPr lang="en-US" altLang="zh-CN" dirty="0"/>
              <a:t>    x =y;</a:t>
            </a:r>
          </a:p>
          <a:p>
            <a:r>
              <a:rPr lang="en-US" altLang="zh-CN" dirty="0"/>
              <a:t>    y = t-(a/b)*y;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LL </a:t>
            </a:r>
            <a:r>
              <a:rPr lang="en-US" altLang="zh-CN" dirty="0" err="1"/>
              <a:t>a,b,x,y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&gt;&gt;a&gt;&gt;b;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Ex_gcd</a:t>
            </a:r>
            <a:r>
              <a:rPr lang="en-US" altLang="zh-CN" dirty="0"/>
              <a:t>(</a:t>
            </a:r>
            <a:r>
              <a:rPr lang="en-US" altLang="zh-CN" dirty="0" err="1"/>
              <a:t>a,b,x,y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x=(</a:t>
            </a:r>
            <a:r>
              <a:rPr lang="en-US" altLang="zh-CN" dirty="0" err="1"/>
              <a:t>x+b</a:t>
            </a:r>
            <a:r>
              <a:rPr lang="en-US" altLang="zh-CN" dirty="0"/>
              <a:t>)%b;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&lt;&lt;x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39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/>
              <a:t>22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F1081-AF8E-4B17-8523-257629C4D333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E25E-4376-4D95-A157-BA8B843B632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E318-0254-4669-906E-ECD5428F8C9C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E02-FCA0-4025-B24C-535991CDBEA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7FC41-5BA0-4DA1-8D0D-C389595296CB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2E0A-9B8D-4D6C-96A8-75B23674D61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18" y="408675"/>
            <a:ext cx="10519539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/>
          <a:lstStyle>
            <a:lvl1pPr>
              <a:defRPr>
                <a:solidFill>
                  <a:srgbClr val="929393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endParaRPr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/>
          <a:lstStyle>
            <a:lvl1pPr>
              <a:defRPr>
                <a:solidFill>
                  <a:srgbClr val="929393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fld id="{F1A41A87-EA81-914C-BCF6-84AA894FF2AA}" type="slidenum">
              <a:rPr altLang="en-US"/>
              <a:t>‹#›</a:t>
            </a:fld>
            <a:endParaRPr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C7BEB-75CF-4221-9B98-2652DF7E2080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4997-CF76-46FC-B625-5E4F5ADEBC8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9F63-8970-4F89-8B59-0018975B9F72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E6AC-BEC3-4FFF-8771-FF052FD09B6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16A2E-F062-43CC-A1C0-00014FCDD895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3CD00-71F1-4B19-AAC0-CC0510361E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379F-32D9-4E24-895E-34B548C708BC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7671D-3CDB-4EDA-BDED-96BC1CF43F5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D7D6A-15FA-45BF-BEF8-5D8EC2690AAA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00DD-5E70-4417-B77A-A57D15B4FE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30F2B-8233-4323-A94B-9BF65886B06B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D6FC-D28B-4CB6-B81D-8562CAEF70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9A38-819C-4DDB-B6C8-8B8D27C1FA56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B4B62-4223-4100-9777-341E0E9C5D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43D-6E02-435F-A34A-4DCF18E825CE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A96D-576C-4620-B7DC-274665F3C5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9575" y="1628775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0874A9C-E14B-44D4-A954-5AB2AD57B9F7}" type="datetime1">
              <a:rPr lang="zh-CN" altLang="en-US"/>
              <a:t>2024-05-20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3170454-1DA7-4B56-A649-A7AA0B5C976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 userDrawn="1"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5"/>
          <p:cNvSpPr/>
          <p:nvPr userDrawn="1"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9213" y="260350"/>
            <a:ext cx="59039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3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2051" name="PA_文本框 3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8713" y="2297113"/>
            <a:ext cx="92154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</a:t>
            </a:r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前缀和与差分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0964" y="1412776"/>
            <a:ext cx="10873208" cy="5256584"/>
          </a:xfr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#include &lt;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iostream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const 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N=1005;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a[N][N],sum[N][N];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n,m,p,x1,y1,x2,y2;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cin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&gt;&gt;n&gt;&gt;m&gt;&gt;p;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for(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=1;i&lt;=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n;i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    for(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int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 j=1;j&lt;=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m;j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      	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cin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&gt;&gt;a[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      	sum[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][j]=sum[i-1][j]+sum[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][j-1]-sum[i-1][j-1]+a[</a:t>
            </a:r>
            <a:r>
              <a:rPr lang="en-US" altLang="zh-CN" dirty="0" err="1">
                <a:uFillTx/>
                <a:latin typeface="微软雅黑" panose="020B0503020204020204" pitchFamily="34" charset="-122"/>
              </a:rPr>
              <a:t>i</a:t>
            </a:r>
            <a:r>
              <a:rPr lang="en-US" altLang="zh-CN" dirty="0">
                <a:uFillTx/>
                <a:latin typeface="微软雅黑" panose="020B0503020204020204" pitchFamily="34" charset="-122"/>
              </a:rPr>
              <a:t>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uFillTx/>
                <a:latin typeface="微软雅黑" panose="020B0503020204020204" pitchFamily="34" charset="-122"/>
              </a:rPr>
              <a:t>	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964" y="414655"/>
            <a:ext cx="382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代码：计算前缀和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1A87-EA81-914C-BCF6-84AA894FF2AA}" type="slidenum">
              <a:rPr altLang="en-US"/>
              <a:t>11</a:t>
            </a:fld>
            <a:endParaRPr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4939" y="1628800"/>
            <a:ext cx="11593174" cy="324025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for(int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=1;i&lt;=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p;i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++)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{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cin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&gt;&gt;x1&gt;&gt;y1&gt;&gt;x2&gt;&gt;y2;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int res=sum[x2][y2]-sum[x1-1][y2]-sum[x2][y1-1]+sum[x1-1][y1-1];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&lt;&lt;res&lt;&lt;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endl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	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}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return 0;</a:t>
            </a:r>
            <a:endParaRPr lang="en-US" altLang="zh-CN" b="0" dirty="0"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185" y="394335"/>
            <a:ext cx="2643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计算区域面积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913011" y="345068"/>
            <a:ext cx="291623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差分（一维）</a:t>
            </a:r>
          </a:p>
        </p:txBody>
      </p:sp>
      <p:sp>
        <p:nvSpPr>
          <p:cNvPr id="163859" name="矩形 400414"/>
          <p:cNvSpPr>
            <a:spLocks noChangeArrowheads="1"/>
          </p:cNvSpPr>
          <p:nvPr/>
        </p:nvSpPr>
        <p:spPr bwMode="auto">
          <a:xfrm>
            <a:off x="768995" y="1412776"/>
            <a:ext cx="10225136" cy="13017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【定义】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：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给定一个长度为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，要求支持操作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L,R,k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a[L]~a[R]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的每个数都加上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操作后，求修改后的序列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我们需要维护的数据是“相邻两个数之差”</a:t>
            </a:r>
            <a:r>
              <a:rPr lang="en-US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45" name="矩形 400414"/>
          <p:cNvSpPr>
            <a:spLocks noChangeArrowheads="1"/>
          </p:cNvSpPr>
          <p:nvPr/>
        </p:nvSpPr>
        <p:spPr bwMode="auto">
          <a:xfrm>
            <a:off x="768995" y="2847330"/>
            <a:ext cx="10225136" cy="13017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【分析】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：已知序列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a[N]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：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8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13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则对应的差分序列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b[N]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：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，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3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结论：构造的差分序列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b[N]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的前缀和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就是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a[N]</a:t>
            </a:r>
          </a:p>
        </p:txBody>
      </p:sp>
      <p:sp>
        <p:nvSpPr>
          <p:cNvPr id="52" name="矩形 400414"/>
          <p:cNvSpPr>
            <a:spLocks noChangeArrowheads="1"/>
          </p:cNvSpPr>
          <p:nvPr/>
        </p:nvSpPr>
        <p:spPr bwMode="auto">
          <a:xfrm>
            <a:off x="768995" y="4293096"/>
            <a:ext cx="10225136" cy="223224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【实现】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：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每次操作给定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l,r,x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l,r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区间所有的数都加上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这个差分序列中，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b[l]+=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x;b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[r+1]-=x;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则    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再求前缀和：     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0079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dirty="0">
                <a:solidFill>
                  <a:srgbClr val="0079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0079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0" dirty="0">
                <a:solidFill>
                  <a:srgbClr val="0079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rgbClr val="0079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13---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a[N]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最终的结果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一维差分例题 </a:t>
            </a:r>
            <a:r>
              <a:rPr lang="en-US" altLang="zh-CN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nefu2278</a:t>
            </a:r>
            <a:endParaRPr lang="zh-CN" altLang="en-US" sz="3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8339435" y="4851981"/>
            <a:ext cx="791716" cy="5496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 rotWithShape="1">
          <a:blip r:embed="rId2"/>
          <a:srcRect t="15923"/>
          <a:stretch/>
        </p:blipFill>
        <p:spPr bwMode="auto">
          <a:xfrm>
            <a:off x="408955" y="1124744"/>
            <a:ext cx="10801200" cy="561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92931" y="1196752"/>
            <a:ext cx="5112568" cy="4968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N=1e5+5;</a:t>
            </a:r>
          </a:p>
          <a:p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a[N],b[N];</a:t>
            </a:r>
          </a:p>
          <a:p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n,m,l,r,c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&gt;&gt;n&gt;&gt;m;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for(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&gt;&gt;a[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b[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]=a[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]-a[i-1]; </a:t>
            </a:r>
            <a:r>
              <a:rPr lang="en-US" altLang="zh-CN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endParaRPr lang="en-US" altLang="zh-CN" b="0" dirty="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</p:txBody>
      </p:sp>
      <p:sp>
        <p:nvSpPr>
          <p:cNvPr id="59" name="矩形 58"/>
          <p:cNvSpPr/>
          <p:nvPr/>
        </p:nvSpPr>
        <p:spPr>
          <a:xfrm>
            <a:off x="5449515" y="1196752"/>
            <a:ext cx="640871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m;i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++)  </a:t>
            </a:r>
            <a:r>
              <a:rPr lang="en-US" altLang="zh-CN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区间操作</a:t>
            </a:r>
            <a:endParaRPr lang="en-US" altLang="zh-CN" b="0" dirty="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1"/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&gt;&gt;l&gt;&gt;r&gt;&gt;c;</a:t>
            </a:r>
          </a:p>
          <a:p>
            <a:pPr lvl="1"/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b[l]+=c;</a:t>
            </a:r>
          </a:p>
          <a:p>
            <a:pPr lvl="1"/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b[r+1]-=c;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for(int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r>
              <a:rPr lang="en-US" altLang="zh-CN" sz="2000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0" dirty="0">
                <a:solidFill>
                  <a:srgbClr val="C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求差分数组的前缀和</a:t>
            </a:r>
            <a:endParaRPr lang="en-US" altLang="zh-CN" b="0" dirty="0">
              <a:solidFill>
                <a:srgbClr val="C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a[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]=a[i-1]+b[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for(int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if (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!=n)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&lt;&lt;a[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]&lt;&lt;" ";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else 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&lt;&lt;a[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]&lt;&lt;</a:t>
            </a:r>
            <a:r>
              <a:rPr lang="en-US" altLang="zh-CN" b="0" dirty="0" err="1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en-US" altLang="zh-CN" b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0905" y="417830"/>
            <a:ext cx="275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15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484313"/>
            <a:ext cx="5453295" cy="19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暴力枚举、二进制枚举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个数据中选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个时，有几种情况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例如：大乐透</a:t>
            </a:r>
            <a:endParaRPr lang="en-US" altLang="zh-CN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A9B823-76EB-B30C-02D8-B0996E6B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71" y="214495"/>
            <a:ext cx="5544527" cy="65069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CC635-FCF2-1174-ED38-4CB05E0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81" y="3573016"/>
            <a:ext cx="1950889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3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484313"/>
            <a:ext cx="5453295" cy="419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：求两个或多个数的最大公约数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或使用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、求方程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ax+by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的一组解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、求逆元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ax+by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主要程序段：</a:t>
            </a:r>
            <a:endParaRPr lang="en-US" altLang="zh-CN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980CF2-BB7F-24D0-D21B-C80A54A3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11" y="332656"/>
            <a:ext cx="6137954" cy="2088232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0D0128-0059-5C0F-0DCB-5AD887B7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11" y="2530200"/>
            <a:ext cx="6276401" cy="41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696987" y="1484784"/>
            <a:ext cx="10296524" cy="4366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当计算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时，又有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又因为：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=a-(a/b)*b   (a/b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是整除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bx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+(a-(a/b)*b)y</a:t>
            </a:r>
            <a:r>
              <a:rPr lang="en-US" altLang="zh-CN" b="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+b(x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-(a/b)y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//x=y(old)</a:t>
            </a:r>
          </a:p>
          <a:p>
            <a:pPr lvl="2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=x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-(a/b)y</a:t>
            </a:r>
            <a:r>
              <a:rPr lang="en-US" altLang="zh-CN" b="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//y=x(old)-a/b*y(old);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726D694-8E43-6DCD-ECF9-1EC45A4AB9E3}"/>
              </a:ext>
            </a:extLst>
          </p:cNvPr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扩展欧几里得算法的推导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941421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628800"/>
            <a:ext cx="11233248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一、逆元的定义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的数学符号是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意义下的逆元记作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。注意不要写反了。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简单来说逆元就是在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某个数意义下的倒数。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5x≡1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x=2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时满足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≡ 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），所以称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 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意义下的逆元。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需要注意：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成立时，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必须互质，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才有关于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536174"/>
            <a:ext cx="11449272" cy="4846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二、逆元的应用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+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-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*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(a / b) % p = 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%p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（错）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在求余的过程中我们发现只有除法是不能分开运算的，而当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过大时，在计算除法过程中可能会造成比较大的精度损失，所以对于这种情况我们会进行如下转换：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(a / b) % p = (a * 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) % p = (a % p * inv(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% p) % 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来进行计算。这样就解决了除法不能分开计算的问题。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0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841003" y="245375"/>
            <a:ext cx="349202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前缀和（一维）</a:t>
            </a:r>
          </a:p>
        </p:txBody>
      </p:sp>
      <p:sp>
        <p:nvSpPr>
          <p:cNvPr id="163859" name="矩形 400414"/>
          <p:cNvSpPr>
            <a:spLocks noChangeArrowheads="1"/>
          </p:cNvSpPr>
          <p:nvPr/>
        </p:nvSpPr>
        <p:spPr bwMode="auto">
          <a:xfrm>
            <a:off x="408955" y="1418414"/>
            <a:ext cx="11305256" cy="129050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【定义】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对于一个一维数组的前缀和，其实可以把它理解为数学上的数列的前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项和。我们定义对于一个数组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的前缀和数组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a[1]+a[2]+...+a[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33" name="矩形 400414"/>
          <p:cNvSpPr>
            <a:spLocks noChangeArrowheads="1"/>
          </p:cNvSpPr>
          <p:nvPr/>
        </p:nvSpPr>
        <p:spPr bwMode="auto">
          <a:xfrm>
            <a:off x="408955" y="2827097"/>
            <a:ext cx="11305256" cy="190384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【说明】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一般用来求区间和：现在给出一个数列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，要求回答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可以很大）询问，每次询问下标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的和？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33091" y="4077072"/>
            <a:ext cx="8316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提前算好了每一个位置的前缀和，然后用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s[r]−s[l−1]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400414"/>
          <p:cNvSpPr>
            <a:spLocks noChangeArrowheads="1"/>
          </p:cNvSpPr>
          <p:nvPr/>
        </p:nvSpPr>
        <p:spPr bwMode="auto">
          <a:xfrm>
            <a:off x="841003" y="4828421"/>
            <a:ext cx="9252957" cy="190384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【代码】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int s[N]={0};     //a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数组从下标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开始用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             for(int 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=1;i&lt;=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n;i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++)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{  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&gt;&gt;a[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s[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]=s[i-1]+a[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}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1003" y="476672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536174"/>
            <a:ext cx="11449272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推导过程：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、因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 / b) % p = (a*(1/b)) %p=(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*(1/b)%p)%p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、为了实现相乘，需要找到一个数代替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(1/b)%p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，设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可以代替，则有：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(1/b)%p=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x%p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………..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、将式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左右各乘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(b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(1/b))%p=(bx)%p</a:t>
            </a: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即：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1%p=(bx)%p</a:t>
            </a: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、所以：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bx≡1(mod p)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，需要求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来完成除法运算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60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6947" y="47667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扩展欧几里得算法求逆元思路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33A4-E1E6-D035-C733-B340DBC89E9E}"/>
              </a:ext>
            </a:extLst>
          </p:cNvPr>
          <p:cNvSpPr txBox="1"/>
          <p:nvPr/>
        </p:nvSpPr>
        <p:spPr>
          <a:xfrm>
            <a:off x="480963" y="1628800"/>
            <a:ext cx="11233248" cy="388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a,p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)=1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互质），利用扩展欧几里得可求方程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的解。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、由逆元定义，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ax≡1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），可得：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ax-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y=-k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，则有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、所以只需解出该情况下的扩展欧几里得方程的解，即求解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ax+py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的一组解，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只取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当我们用扩展欧几里得算法找到一组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+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时，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就可以得出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ax≡1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 p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），也就是说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显然，如果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的逆元，那么所有的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x+kp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为自然数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也是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的逆元。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58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pPr lvl="0" algn="r" eaLnBrk="1" hangingPunct="1"/>
              <a:t>22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例题：林大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oj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  1748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题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 rotWithShape="1">
          <a:blip r:embed="rId3" cstate="print"/>
          <a:srcRect t="23442"/>
          <a:stretch/>
        </p:blipFill>
        <p:spPr bwMode="auto">
          <a:xfrm>
            <a:off x="278967" y="976387"/>
            <a:ext cx="1072919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8457" y="481013"/>
            <a:ext cx="3735634" cy="3452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969795" y="5093640"/>
            <a:ext cx="288032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注意：本题要求最小正整数解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971" y="45919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  <p:sp>
        <p:nvSpPr>
          <p:cNvPr id="3" name="矩形 2"/>
          <p:cNvSpPr/>
          <p:nvPr/>
        </p:nvSpPr>
        <p:spPr>
          <a:xfrm>
            <a:off x="120923" y="1412776"/>
            <a:ext cx="6529635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stdc++.h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&amp;y)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if(b == 0)//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递归出口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{x = 1;y = 0;return;}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x, y);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t=x;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x =y;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y = t-(a/b)*y;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1683" y="1412776"/>
            <a:ext cx="4848199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a,b,x,y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&gt;&gt;a&gt;&gt;b;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Ex_gcd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a,b,x,y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(x&lt;0)  x=(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x+b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)%b;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&lt;&lt;x &lt;&lt;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61682" y="5106094"/>
            <a:ext cx="51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是负数的话，要变成正数</a:t>
            </a:r>
          </a:p>
        </p:txBody>
      </p:sp>
      <p:sp>
        <p:nvSpPr>
          <p:cNvPr id="6" name="矩形 5"/>
          <p:cNvSpPr/>
          <p:nvPr/>
        </p:nvSpPr>
        <p:spPr>
          <a:xfrm>
            <a:off x="336947" y="6093296"/>
            <a:ext cx="6313611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ax+by</a:t>
            </a:r>
            <a:r>
              <a:rPr lang="en-US" altLang="zh-CN" sz="1600" dirty="0"/>
              <a:t>=1;</a:t>
            </a:r>
            <a:r>
              <a:rPr lang="zh-CN" altLang="en-US" sz="1600" dirty="0"/>
              <a:t>等价于 </a:t>
            </a:r>
            <a:r>
              <a:rPr lang="en-US" altLang="zh-CN" sz="1600" dirty="0"/>
              <a:t>ax=1(mod b)</a:t>
            </a:r>
            <a:r>
              <a:rPr lang="zh-CN" altLang="en-US" sz="1600" dirty="0"/>
              <a:t>；是对</a:t>
            </a:r>
            <a:r>
              <a:rPr lang="en-US" altLang="zh-CN" sz="1600" dirty="0"/>
              <a:t>b</a:t>
            </a:r>
            <a:r>
              <a:rPr lang="zh-CN" altLang="en-US" sz="1600" dirty="0"/>
              <a:t>取余，所以要（</a:t>
            </a:r>
            <a:r>
              <a:rPr lang="en-US" altLang="zh-CN" sz="1600" dirty="0" err="1"/>
              <a:t>x+b</a:t>
            </a:r>
            <a:r>
              <a:rPr lang="zh-CN" altLang="en-US" sz="1600" dirty="0"/>
              <a:t>）</a:t>
            </a:r>
            <a:r>
              <a:rPr lang="en-US" altLang="zh-CN" sz="1600" dirty="0"/>
              <a:t>%b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24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  <a:r>
              <a:rPr lang="en-US" altLang="zh-CN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---</a:t>
            </a:r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埃氏筛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543595-1F62-F113-9371-E78AC4DAEDC4}"/>
              </a:ext>
            </a:extLst>
          </p:cNvPr>
          <p:cNvSpPr txBox="1"/>
          <p:nvPr/>
        </p:nvSpPr>
        <p:spPr>
          <a:xfrm>
            <a:off x="242244" y="1392883"/>
            <a:ext cx="8496944" cy="5328592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rtlCol="0" anchor="t">
            <a:no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bits/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.h&gt;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M 101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b[M]={0};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记录每一个数是否是素数，初始默认都是素数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prime[M],num=0;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存放遇到的每一个素数，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记录素数的个数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i,j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b[0]=b[1]=1;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if(b[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]==0)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prime[++num]=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for(j=2; j*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M;j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//for(j=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i+i;j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b[j*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]=1; }   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//b[j]=1;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6EF7E-59EF-41A2-159B-232C41CAA39F}"/>
              </a:ext>
            </a:extLst>
          </p:cNvPr>
          <p:cNvSpPr txBox="1"/>
          <p:nvPr/>
        </p:nvSpPr>
        <p:spPr>
          <a:xfrm>
            <a:off x="7758189" y="3645024"/>
            <a:ext cx="414046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5AB4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Find_prime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("%d ",prime[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96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  <a:r>
              <a:rPr lang="en-US" altLang="zh-CN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---</a:t>
            </a:r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线性筛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4C1236-FE9A-8523-3E9B-E03DAA16F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1" y="1016728"/>
            <a:ext cx="9138696" cy="5724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B24F7C-D334-EA5B-0811-AD198D005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99" y="3441131"/>
            <a:ext cx="4621169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  <a:r>
              <a:rPr lang="en-US" altLang="zh-CN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---</a:t>
            </a:r>
            <a:r>
              <a:rPr kumimoji="1" lang="zh-CN" altLang="en-US" sz="3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素数判别法</a:t>
            </a:r>
            <a:endParaRPr lang="zh-CN" altLang="en-US" sz="3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484313"/>
            <a:ext cx="11301412" cy="116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素数判别法：</a:t>
            </a: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正整数</a:t>
            </a:r>
            <a:r>
              <a:rPr kumimoji="1"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是素数当且仅当它不能被任何一个小于       的素数整除；</a:t>
            </a:r>
            <a:endParaRPr kumimoji="1"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因此判断一个数</a:t>
            </a:r>
            <a:r>
              <a:rPr kumimoji="1"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是否是素数时，可以利用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埃氏筛或线性筛求出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）内的所有素数，之后利用下面的算法判断。</a:t>
            </a:r>
            <a:endParaRPr kumimoji="1"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8AA5C3-F93B-F9CA-987F-5DC965A1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47" y="1484313"/>
            <a:ext cx="580644" cy="4145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6D60E7-F815-FDB8-4FB7-FC6CDAC1955B}"/>
              </a:ext>
            </a:extLst>
          </p:cNvPr>
          <p:cNvSpPr txBox="1"/>
          <p:nvPr/>
        </p:nvSpPr>
        <p:spPr>
          <a:xfrm>
            <a:off x="284163" y="2619802"/>
            <a:ext cx="8352928" cy="4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较大时选用，目的是提高效率</a:t>
            </a:r>
            <a:endParaRPr kumimoji="1"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D5E0C010-A2B2-5E16-38D4-65B285888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937"/>
          <a:stretch/>
        </p:blipFill>
        <p:spPr>
          <a:xfrm>
            <a:off x="806872" y="3050176"/>
            <a:ext cx="10255993" cy="11911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5BE93-6969-69CE-7DFC-27B3040D4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41" y="4241353"/>
            <a:ext cx="11004234" cy="2569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861EF7-3EB6-7891-0C8F-CBA5AF20A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470" y="5354553"/>
            <a:ext cx="4733813" cy="10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30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484313"/>
            <a:ext cx="5453295" cy="419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vector: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可变长数组，存储顺序和输入顺序一致，且允许重复，输入数据的个数可以用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函数求得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：去重且排序（默认从小到大）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：可描述映射且排序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573F57-24D3-AFC9-639D-F57F5C7E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695" y="0"/>
            <a:ext cx="5392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9"/>
          <p:cNvSpPr txBox="1">
            <a:spLocks noChangeArrowheads="1"/>
          </p:cNvSpPr>
          <p:nvPr/>
        </p:nvSpPr>
        <p:spPr bwMode="auto">
          <a:xfrm>
            <a:off x="120650" y="333375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map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的用法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6154737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5241"/>
            <a:ext cx="1524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05099" y="5354567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默认情况按照关键字从小到大排序。</a:t>
            </a:r>
            <a:endParaRPr lang="en-US" altLang="zh-CN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7" y="1500024"/>
            <a:ext cx="5631482" cy="360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57827" y="5308401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按照关键字从大到小排序。</a:t>
            </a:r>
            <a:endParaRPr lang="en-US" altLang="zh-CN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67" y="5246190"/>
            <a:ext cx="1764936" cy="120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601643" y="2276872"/>
            <a:ext cx="41764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8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29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268760"/>
            <a:ext cx="11502056" cy="286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stack: 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后进先出型的操作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：先进先出型的操作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：按照优先级的高低出队（可通过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greater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来控制按照优先级高还是优先级低来出队）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B2C44F-EFA8-739A-C302-56BC10C2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59" y="4055018"/>
            <a:ext cx="6480720" cy="52611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73D1BD-9193-3195-75C8-238D2FF5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59" y="4581128"/>
            <a:ext cx="7272808" cy="22238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2976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1A87-EA81-914C-BCF6-84AA894FF2AA}" type="slidenum">
              <a:rPr altLang="en-US"/>
              <a:t>3</a:t>
            </a:fld>
            <a:endParaRPr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7539" y="424815"/>
            <a:ext cx="437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林大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OJ 2377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前缀和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/>
          <a:srcRect t="13798"/>
          <a:stretch/>
        </p:blipFill>
        <p:spPr>
          <a:xfrm>
            <a:off x="265429" y="1052737"/>
            <a:ext cx="11448782" cy="56687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F3F4B83-7DC3-CEEC-12F2-281BDC68F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763" y="548876"/>
            <a:ext cx="3560373" cy="575512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D74C9-50D9-04C6-E679-F6FC732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30</a:t>
            </a:fld>
            <a:endParaRPr lang="en-US" altLang="zh-CN"/>
          </a:p>
        </p:txBody>
      </p:sp>
      <p:sp>
        <p:nvSpPr>
          <p:cNvPr id="3" name="矩形 400385">
            <a:extLst>
              <a:ext uri="{FF2B5EF4-FFF2-40B4-BE49-F238E27FC236}">
                <a16:creationId xmlns:a16="http://schemas.microsoft.com/office/drawing/2014/main" id="{99E66D77-E4F7-DBFA-B13A-B99E7EC3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1" y="332656"/>
            <a:ext cx="554452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课程回顾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BC4098B5-2A31-DD6D-5878-6A24BD914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1268760"/>
            <a:ext cx="5885432" cy="366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排序：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函数和桶排序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可以用来对数组或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排序，通过设置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cmp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可以实现逆排序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桶排序：数据分布均匀，且无重复时，可以考虑桶排序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5D218-F78F-A436-43CB-60A2A049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07" y="1268760"/>
            <a:ext cx="3352800" cy="5267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CE721B-C803-897D-2790-18CBFD0D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00" y="38100"/>
            <a:ext cx="74104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0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D91F66-4370-B551-1346-24E47301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31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A40847-195D-4F4D-C7CF-72D2D666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" y="1282625"/>
            <a:ext cx="9782175" cy="541020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6B9A2C6-A5C7-B424-5D9D-F5B4885A8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10" y="2774940"/>
            <a:ext cx="2571750" cy="3752850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BA337127-44EB-1981-5D07-8CCE61C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333375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桶排序的用法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0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AE620A-781B-5CA7-4851-F3607C7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32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4EEB0F-12C6-A39E-2CD8-11309ABF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59" y="299096"/>
            <a:ext cx="5024413" cy="6239816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132CA61E-D043-1453-C8F6-69D2F48E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23" y="299096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代码实现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9"/>
          <p:cNvSpPr txBox="1">
            <a:spLocks noChangeArrowheads="1"/>
          </p:cNvSpPr>
          <p:nvPr/>
        </p:nvSpPr>
        <p:spPr bwMode="auto">
          <a:xfrm>
            <a:off x="120650" y="333375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3200" b="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sort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15" name="TextBox 14"/>
          <p:cNvSpPr txBox="1">
            <a:spLocks noChangeArrowheads="1"/>
          </p:cNvSpPr>
          <p:nvPr/>
        </p:nvSpPr>
        <p:spPr bwMode="auto">
          <a:xfrm>
            <a:off x="192932" y="1268760"/>
            <a:ext cx="324036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数组中的用法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5" y="1844824"/>
            <a:ext cx="5088394" cy="45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88" y="5795507"/>
            <a:ext cx="179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C1FE47C-C85B-F725-C1DA-6EE0DE24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811" y="2060848"/>
            <a:ext cx="5170334" cy="3240360"/>
          </a:xfrm>
          <a:prstGeom prst="rect">
            <a:avLst/>
          </a:prstGeom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60CCD2D6-244B-67A4-9324-B02EAB54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682" y="1323390"/>
            <a:ext cx="5832648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标准库提供的排序规则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4936EB-0802-4732-FCD3-4AC8DD9B5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533" y="5714042"/>
            <a:ext cx="26098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31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9"/>
          <p:cNvSpPr txBox="1">
            <a:spLocks noChangeArrowheads="1"/>
          </p:cNvSpPr>
          <p:nvPr/>
        </p:nvSpPr>
        <p:spPr bwMode="auto">
          <a:xfrm>
            <a:off x="120650" y="333375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3200" b="0" dirty="0">
                <a:solidFill>
                  <a:schemeClr val="bg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sort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函数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315" name="TextBox 14"/>
          <p:cNvSpPr txBox="1">
            <a:spLocks noChangeArrowheads="1"/>
          </p:cNvSpPr>
          <p:nvPr/>
        </p:nvSpPr>
        <p:spPr bwMode="auto">
          <a:xfrm>
            <a:off x="2137147" y="534208"/>
            <a:ext cx="3857625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数组中的用法</a:t>
            </a:r>
            <a:endParaRPr kumimoji="1" lang="en-US" altLang="zh-CN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4F967A-8171-D527-EFEF-A24813A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059" y="1201377"/>
            <a:ext cx="3857625" cy="548640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2162772" y="4941168"/>
            <a:ext cx="23762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0AA58-F3AB-9AA0-ACDD-365EFCE3B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229" y="6192477"/>
            <a:ext cx="1609725" cy="495300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DA314847-ED8B-270D-73E1-09ACAAB7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848" y="224421"/>
            <a:ext cx="3857624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en-US" altLang="zh-CN" sz="2800" dirty="0">
                <a:latin typeface="华文楷体" pitchFamily="2" charset="-122"/>
                <a:ea typeface="华文楷体" pitchFamily="2" charset="-122"/>
              </a:rPr>
              <a:t>vector</a:t>
            </a:r>
            <a:r>
              <a:rPr kumimoji="1" lang="zh-CN" altLang="en-US" sz="2800" dirty="0">
                <a:latin typeface="华文楷体" pitchFamily="2" charset="-122"/>
                <a:ea typeface="华文楷体" pitchFamily="2" charset="-122"/>
              </a:rPr>
              <a:t>中的用法</a:t>
            </a:r>
            <a:endParaRPr kumimoji="1" lang="en-US" altLang="zh-CN" sz="28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986059-32DF-935D-37F0-3E07B2CF2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436" y="824287"/>
            <a:ext cx="4478735" cy="58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8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AE620A-781B-5CA7-4851-F3607C7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AD6FC-D28B-4CB6-B81D-8562CAEF7062}" type="slidenum">
              <a:rPr lang="zh-CN" altLang="en-US" smtClean="0"/>
              <a:t>35</a:t>
            </a:fld>
            <a:endParaRPr lang="en-US" altLang="zh-CN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132CA61E-D043-1453-C8F6-69D2F48E9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23" y="299096"/>
            <a:ext cx="5649465" cy="70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课程回顾</a:t>
            </a:r>
            <a:endParaRPr kumimoji="1" lang="zh-CN" altLang="en-US" sz="3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A7C91D04-CA26-6AB9-F35B-83D983E48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90" y="1595004"/>
            <a:ext cx="5885432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适用情形：字符串的各种操作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AC6396A-EBF9-B7CA-6199-5B134DE6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55" y="2672269"/>
            <a:ext cx="5885432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适用情形：排好序的数组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9EB83E75-0001-8AB5-C918-B9B8A4BE0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155" y="3737322"/>
            <a:ext cx="5885432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适用情形：求某个数的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86C517-31E5-8D4C-3B5E-8E961C0B7ABC}"/>
              </a:ext>
            </a:extLst>
          </p:cNvPr>
          <p:cNvSpPr/>
          <p:nvPr/>
        </p:nvSpPr>
        <p:spPr>
          <a:xfrm>
            <a:off x="6620889" y="8581"/>
            <a:ext cx="4964686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递归快速幂</a:t>
            </a:r>
          </a:p>
          <a:p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a,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n)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if (n == 0)      return 1;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  if (n % 2 == 1)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return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- 1) * a;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{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temp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/ 2);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return temp * temp;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}</a:t>
            </a:r>
          </a:p>
          <a:p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02FC0-FE1B-0B82-6DFE-DF59B5B164AE}"/>
              </a:ext>
            </a:extLst>
          </p:cNvPr>
          <p:cNvSpPr/>
          <p:nvPr/>
        </p:nvSpPr>
        <p:spPr>
          <a:xfrm>
            <a:off x="5213080" y="3135847"/>
            <a:ext cx="6768752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binpow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(long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a, long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b)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long </a:t>
            </a:r>
            <a:r>
              <a:rPr lang="en-US" altLang="zh-CN" sz="20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res = 1;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while (b &gt; 0) 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设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b=1101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{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if (b &amp; 1)  res = res * a;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判断最低位是否为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a = a * a;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b &gt;&gt;= 1;  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然后将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1101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右移一位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0110.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return res;</a:t>
            </a:r>
          </a:p>
          <a:p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7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1A87-EA81-914C-BCF6-84AA894FF2AA}" type="slidenum">
              <a:rPr altLang="en-US"/>
              <a:t>4</a:t>
            </a:fld>
            <a:endParaRPr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7267" y="136525"/>
            <a:ext cx="6051842" cy="65556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const int N=1e5+5;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a[N],sum[N];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n,m,l,r;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cin&gt;&gt;n&gt;&gt;m;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for(int i=1; i&lt;=n; i++)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cin&gt;&gt;a[i];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sum[i]=sum[i-1]+a[i];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for(int i=1; i&lt;=m; i++)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cin&gt;&gt;l&gt;&gt;r;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int res=sum[r]-sum[l-1];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cout&lt;&lt;res&lt;&lt;endl;</a:t>
            </a:r>
          </a:p>
          <a:p>
            <a:pPr lvl="1"/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0;</a:t>
            </a:r>
          </a:p>
          <a:p>
            <a:r>
              <a:rPr lang="zh-CN" altLang="en-US" sz="2000" b="0" dirty="0">
                <a:solidFill>
                  <a:srgbClr val="005AB4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2971" y="424815"/>
            <a:ext cx="201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1A87-EA81-914C-BCF6-84AA894FF2AA}" type="slidenum">
              <a:rPr altLang="en-US"/>
              <a:t>5</a:t>
            </a:fld>
            <a:endParaRPr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8955" y="40344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林大</a:t>
            </a:r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2378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题：前缀和序列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t="13685"/>
          <a:stretch/>
        </p:blipFill>
        <p:spPr>
          <a:xfrm>
            <a:off x="109788" y="1104991"/>
            <a:ext cx="10585176" cy="55967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83D959-85A0-887F-63A6-F87A99A7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771" y="189962"/>
            <a:ext cx="4272483" cy="6300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41A87-EA81-914C-BCF6-84AA894FF2AA}" type="slidenum">
              <a:rPr altLang="en-US"/>
              <a:t>6</a:t>
            </a:fld>
            <a:endParaRPr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105" y="445135"/>
            <a:ext cx="248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2378</a:t>
            </a:r>
            <a:r>
              <a: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4939" y="1029910"/>
            <a:ext cx="5067300" cy="53899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77FDD19-0780-F2B6-AE39-71A7DD8B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71" y="704783"/>
            <a:ext cx="6383065" cy="49493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F2CF0F-9F36-BEAB-D134-9E79B392ED3E}"/>
              </a:ext>
            </a:extLst>
          </p:cNvPr>
          <p:cNvSpPr txBox="1"/>
          <p:nvPr/>
        </p:nvSpPr>
        <p:spPr>
          <a:xfrm>
            <a:off x="6029656" y="5774406"/>
            <a:ext cx="541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其实就是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个前缀和，需要排序一下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913011" y="350954"/>
            <a:ext cx="334801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4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前缀和（二维）</a:t>
            </a:r>
          </a:p>
        </p:txBody>
      </p:sp>
      <p:sp>
        <p:nvSpPr>
          <p:cNvPr id="163859" name="矩形 400414"/>
          <p:cNvSpPr>
            <a:spLocks noChangeArrowheads="1"/>
          </p:cNvSpPr>
          <p:nvPr/>
        </p:nvSpPr>
        <p:spPr bwMode="auto">
          <a:xfrm>
            <a:off x="768994" y="1249615"/>
            <a:ext cx="10297145" cy="11808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【定义】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与一维前缀和类似，设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表示所有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有一点像“矩形的面积”那样，把一整块区域的值都加起来。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32" name="矩形 400414"/>
          <p:cNvSpPr>
            <a:spLocks noChangeArrowheads="1"/>
          </p:cNvSpPr>
          <p:nvPr/>
        </p:nvSpPr>
        <p:spPr bwMode="auto">
          <a:xfrm>
            <a:off x="768994" y="2524887"/>
            <a:ext cx="10297145" cy="187220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【说明】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一般用来求矩形区间元素和：现在给出一个数列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，要求回答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次询问，每次询问左上角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x1,y1-----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右下角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x2,y2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所围成的元素和？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利用递推思想：先把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维前缀和计算出来，任何当前坐标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的含义表示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-----0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点矩形的元素和；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点是左上角；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33" name="矩形 400414"/>
          <p:cNvSpPr>
            <a:spLocks noChangeArrowheads="1"/>
          </p:cNvSpPr>
          <p:nvPr/>
        </p:nvSpPr>
        <p:spPr bwMode="auto">
          <a:xfrm>
            <a:off x="768994" y="4465209"/>
            <a:ext cx="6840760" cy="21604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【代码】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for(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int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 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i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=1;i&lt;=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n;i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                 for(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int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 j=1;j&lt;=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m;j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++)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{      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&gt;&gt;a[</a:t>
            </a:r>
            <a:r>
              <a:rPr lang="en-US" altLang="zh-CN" sz="2000" b="0" dirty="0" err="1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b[</a:t>
            </a:r>
            <a:r>
              <a:rPr lang="en-US" altLang="zh-CN" sz="20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][j]=b[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]+b[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]-b[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j-1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]+a[</a:t>
            </a:r>
            <a:r>
              <a:rPr lang="en-US" altLang="zh-CN" sz="20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5A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}</a:t>
            </a:r>
            <a:endParaRPr lang="en-US" altLang="zh-CN" sz="2000" b="0" dirty="0">
              <a:solidFill>
                <a:srgbClr val="005A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8A3968E-08DC-9F1F-F90B-2A5A8D94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787" y="4491489"/>
            <a:ext cx="4176464" cy="2296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9" name="矩形 400414"/>
          <p:cNvSpPr>
            <a:spLocks noChangeArrowheads="1"/>
          </p:cNvSpPr>
          <p:nvPr/>
        </p:nvSpPr>
        <p:spPr bwMode="auto">
          <a:xfrm>
            <a:off x="624979" y="249556"/>
            <a:ext cx="4032448" cy="68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iti SC" charset="-122"/>
              </a:rPr>
              <a:t>如何计算区域的面积：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iti SC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94157" y="1229996"/>
            <a:ext cx="10960014" cy="1015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红色区域面积：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Res=b[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]-b[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x1-1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y2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]-b[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y1-1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]+b[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x1-1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y1-1</a:t>
            </a:r>
            <a:r>
              <a:rPr kumimoji="1"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kumimoji="1"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5949" y="2544445"/>
            <a:ext cx="6745933" cy="4158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281163" y="2084070"/>
            <a:ext cx="5938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注意下标，实际上是二维数组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矩形 400385"/>
          <p:cNvSpPr>
            <a:spLocks noChangeArrowheads="1"/>
          </p:cNvSpPr>
          <p:nvPr/>
        </p:nvSpPr>
        <p:spPr bwMode="auto">
          <a:xfrm>
            <a:off x="768995" y="261031"/>
            <a:ext cx="806489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/>
            <a:r>
              <a:rPr lang="zh-CN" altLang="en-US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例题：计算子矩阵的和，</a:t>
            </a:r>
            <a:r>
              <a:rPr lang="en-US" altLang="zh-CN" sz="34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nefu2280</a:t>
            </a:r>
            <a:r>
              <a:rPr lang="zh-CN" altLang="en-US" sz="34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题</a:t>
            </a:r>
            <a:r>
              <a:rPr lang="en-US" altLang="zh-CN" sz="3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2" charset="-122"/>
              </a:rPr>
              <a:t>  </a:t>
            </a:r>
            <a:endParaRPr lang="zh-CN" altLang="en-US" sz="3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2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040" y="1053119"/>
            <a:ext cx="11105515" cy="56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4f1f54-24ba-4c6d-bdf5-0a058f9e5c71"/>
  <p:tag name="COMMONDATA" val="eyJoZGlkIjoiN2RhYmQ1YmRmM2MyZWU2ZTc3NDdlMWExMTkzOWU5Y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3563</Words>
  <Application>Microsoft Office PowerPoint</Application>
  <PresentationFormat>自定义</PresentationFormat>
  <Paragraphs>377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华文楷体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4232</cp:revision>
  <cp:lastPrinted>2021-04-26T01:25:00Z</cp:lastPrinted>
  <dcterms:created xsi:type="dcterms:W3CDTF">2016-03-04T02:23:00Z</dcterms:created>
  <dcterms:modified xsi:type="dcterms:W3CDTF">2024-05-20T00:44:13Z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980BEC9515A640188F2DDD1D3882703E_12</vt:lpwstr>
  </property>
  <property fmtid="{D5CDD505-2E9C-101B-9397-08002B2CF9AE}" pid="3" name="KSOProductBuildVer">
    <vt:lpwstr>2052-11.1.0.14309</vt:lpwstr>
  </property>
</Properties>
</file>