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handoutMasterIdLst>
    <p:handoutMasterId r:id="rId56"/>
  </p:handoutMasterIdLst>
  <p:sldIdLst>
    <p:sldId id="653" r:id="rId2"/>
    <p:sldId id="673" r:id="rId3"/>
    <p:sldId id="654" r:id="rId4"/>
    <p:sldId id="684" r:id="rId5"/>
    <p:sldId id="682" r:id="rId6"/>
    <p:sldId id="683" r:id="rId7"/>
    <p:sldId id="675" r:id="rId8"/>
    <p:sldId id="678" r:id="rId9"/>
    <p:sldId id="677" r:id="rId10"/>
    <p:sldId id="688" r:id="rId11"/>
    <p:sldId id="690" r:id="rId12"/>
    <p:sldId id="691" r:id="rId13"/>
    <p:sldId id="692" r:id="rId14"/>
    <p:sldId id="693" r:id="rId15"/>
    <p:sldId id="694" r:id="rId16"/>
    <p:sldId id="695" r:id="rId17"/>
    <p:sldId id="696" r:id="rId18"/>
    <p:sldId id="697" r:id="rId19"/>
    <p:sldId id="698" r:id="rId20"/>
    <p:sldId id="699" r:id="rId21"/>
    <p:sldId id="700" r:id="rId22"/>
    <p:sldId id="701" r:id="rId23"/>
    <p:sldId id="702" r:id="rId24"/>
    <p:sldId id="703" r:id="rId25"/>
    <p:sldId id="704" r:id="rId26"/>
    <p:sldId id="705" r:id="rId27"/>
    <p:sldId id="706" r:id="rId28"/>
    <p:sldId id="707" r:id="rId29"/>
    <p:sldId id="708" r:id="rId30"/>
    <p:sldId id="709" r:id="rId31"/>
    <p:sldId id="710" r:id="rId32"/>
    <p:sldId id="711" r:id="rId33"/>
    <p:sldId id="712" r:id="rId34"/>
    <p:sldId id="713" r:id="rId35"/>
    <p:sldId id="714" r:id="rId36"/>
    <p:sldId id="715" r:id="rId37"/>
    <p:sldId id="716" r:id="rId38"/>
    <p:sldId id="717" r:id="rId39"/>
    <p:sldId id="718" r:id="rId40"/>
    <p:sldId id="724" r:id="rId41"/>
    <p:sldId id="725" r:id="rId42"/>
    <p:sldId id="726" r:id="rId43"/>
    <p:sldId id="728" r:id="rId44"/>
    <p:sldId id="729" r:id="rId45"/>
    <p:sldId id="730" r:id="rId46"/>
    <p:sldId id="731" r:id="rId47"/>
    <p:sldId id="733" r:id="rId48"/>
    <p:sldId id="734" r:id="rId49"/>
    <p:sldId id="735" r:id="rId50"/>
    <p:sldId id="736" r:id="rId51"/>
    <p:sldId id="737" r:id="rId52"/>
    <p:sldId id="738" r:id="rId53"/>
    <p:sldId id="739" r:id="rId54"/>
  </p:sldIdLst>
  <p:sldSz cx="12195175" cy="6858000"/>
  <p:notesSz cx="6858000" cy="9947275"/>
  <p:custDataLst>
    <p:tags r:id="rId57"/>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1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79F2"/>
    <a:srgbClr val="0070C0"/>
    <a:srgbClr val="005AB4"/>
    <a:srgbClr val="FFCC00"/>
    <a:srgbClr val="00CC00"/>
    <a:srgbClr val="00FFFF"/>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37"/>
    <p:restoredTop sz="78857"/>
  </p:normalViewPr>
  <p:slideViewPr>
    <p:cSldViewPr showGuides="1">
      <p:cViewPr varScale="1">
        <p:scale>
          <a:sx n="102" d="100"/>
          <a:sy n="102" d="100"/>
        </p:scale>
        <p:origin x="942" y="108"/>
      </p:cViewPr>
      <p:guideLst>
        <p:guide orient="horz" pos="2160"/>
        <p:guide pos="3818"/>
      </p:guideLst>
    </p:cSldViewPr>
  </p:slideViewPr>
  <p:notesTextViewPr>
    <p:cViewPr>
      <p:scale>
        <a:sx n="1" d="1"/>
        <a:sy n="1" d="1"/>
      </p:scale>
      <p:origin x="0" y="0"/>
    </p:cViewPr>
  </p:notesTextViewPr>
  <p:sorterViewPr showFormatting="0">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5AB4"/>
              </a:solidFill>
              <a:effectLst/>
              <a:uLnTx/>
              <a:uFillTx/>
              <a:latin typeface="Consolas" panose="020B0609020204030204" pitchFamily="49"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70AE4C8C-12B6-4C9D-9384-01D1CD3A889C}" type="datetimeFigureOut">
              <a:rPr kumimoji="0" lang="zh-CN" altLang="en-US" sz="1200" b="1" i="0" u="none" strike="noStrike" kern="1200" cap="none" spc="0" normalizeH="0" baseline="0" noProof="0" smtClean="0">
                <a:ln>
                  <a:noFill/>
                </a:ln>
                <a:solidFill>
                  <a:srgbClr val="005AB4"/>
                </a:solidFill>
                <a:effectLst/>
                <a:uLnTx/>
                <a:uFillTx/>
                <a:latin typeface="Consolas" panose="020B0609020204030204" pitchFamily="49" charset="0"/>
                <a:ea typeface="宋体" panose="02010600030101010101" pitchFamily="2" charset="-122"/>
                <a:cs typeface="+mn-cs"/>
              </a:rPr>
              <a:t>2024-03-09</a:t>
            </a:fld>
            <a:endParaRPr kumimoji="0" lang="zh-CN" altLang="en-US" sz="1200" b="1" i="0" u="none" strike="noStrike" kern="1200" cap="none" spc="0" normalizeH="0" baseline="0" noProof="0">
              <a:ln>
                <a:noFill/>
              </a:ln>
              <a:solidFill>
                <a:srgbClr val="005AB4"/>
              </a:solidFill>
              <a:effectLst/>
              <a:uLnTx/>
              <a:uFillTx/>
              <a:latin typeface="Consolas" panose="020B0609020204030204" pitchFamily="49" charset="0"/>
              <a:ea typeface="宋体" panose="02010600030101010101" pitchFamily="2" charset="-122"/>
              <a:cs typeface="+mn-cs"/>
            </a:endParaRPr>
          </a:p>
        </p:txBody>
      </p:sp>
      <p:sp>
        <p:nvSpPr>
          <p:cNvPr id="4" name="页脚占位符 3"/>
          <p:cNvSpPr>
            <a:spLocks noGrp="1"/>
          </p:cNvSpPr>
          <p:nvPr>
            <p:ph type="ftr" sz="quarter" idx="2"/>
          </p:nvPr>
        </p:nvSpPr>
        <p:spPr>
          <a:xfrm>
            <a:off x="0" y="9448800"/>
            <a:ext cx="2971800" cy="498475"/>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5AB4"/>
              </a:solidFill>
              <a:effectLst/>
              <a:uLnTx/>
              <a:uFillTx/>
              <a:latin typeface="Consolas" panose="020B0609020204030204" pitchFamily="49"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9448800"/>
            <a:ext cx="2971800" cy="498475"/>
          </a:xfrm>
          <a:prstGeom prst="rect">
            <a:avLst/>
          </a:prstGeom>
        </p:spPr>
        <p:txBody>
          <a:bodyPr vert="horz" lIns="91440" tIns="45720" rIns="91440" bIns="45720" rtlCol="0" anchor="b"/>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F28C3275-50FF-455F-A224-D196679319C2}" type="slidenum">
              <a:rPr kumimoji="0" lang="zh-CN" altLang="en-US" sz="1200" b="1" i="0" u="none" strike="noStrike" kern="1200" cap="none" spc="0" normalizeH="0" baseline="0" noProof="0" smtClean="0">
                <a:ln>
                  <a:noFill/>
                </a:ln>
                <a:solidFill>
                  <a:srgbClr val="005AB4"/>
                </a:solidFill>
                <a:effectLst/>
                <a:uLnTx/>
                <a:uFillTx/>
                <a:latin typeface="Consolas" panose="020B0609020204030204" pitchFamily="49" charset="0"/>
                <a:ea typeface="宋体" panose="02010600030101010101" pitchFamily="2" charset="-122"/>
                <a:cs typeface="+mn-cs"/>
              </a:rPr>
              <a:t>‹#›</a:t>
            </a:fld>
            <a:endParaRPr kumimoji="0" lang="zh-CN" altLang="en-US" sz="1200" b="1" i="0" u="none" strike="noStrike" kern="1200" cap="none" spc="0" normalizeH="0" baseline="0" noProof="0">
              <a:ln>
                <a:noFill/>
              </a:ln>
              <a:solidFill>
                <a:srgbClr val="005AB4"/>
              </a:solidFill>
              <a:effectLst/>
              <a:uLnTx/>
              <a:uFillTx/>
              <a:latin typeface="Consolas" panose="020B0609020204030204" pitchFamily="49" charset="0"/>
              <a:ea typeface="宋体" panose="02010600030101010101" pitchFamily="2" charset="-122"/>
              <a:cs typeface="+mn-cs"/>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4-29T16:10:46"/>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-2 1,'0'0,"0"0,0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6888"/>
          </a:xfrm>
          <a:prstGeom prst="rect">
            <a:avLst/>
          </a:prstGeom>
        </p:spPr>
        <p:txBody>
          <a:bodyPr vert="horz" lIns="91440" tIns="45720" rIns="91440" bIns="45720" rtlCol="0"/>
          <a:lstStyle>
            <a:lvl1pPr algn="l" eaLnBrk="1" fontAlgn="auto" hangingPunct="1">
              <a:spcBef>
                <a:spcPts val="0"/>
              </a:spcBef>
              <a:spcAft>
                <a:spcPts val="0"/>
              </a:spcAft>
              <a:defRPr sz="1200" b="0">
                <a:solidFill>
                  <a:schemeClr val="tx1"/>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96888"/>
          </a:xfrm>
          <a:prstGeom prst="rect">
            <a:avLst/>
          </a:prstGeom>
        </p:spPr>
        <p:txBody>
          <a:bodyPr vert="horz" lIns="91440" tIns="45720" rIns="91440" bIns="45720" rtlCol="0"/>
          <a:lstStyle>
            <a:lvl1pPr algn="r" eaLnBrk="1" fontAlgn="auto" hangingPunct="1">
              <a:spcBef>
                <a:spcPts val="0"/>
              </a:spcBef>
              <a:spcAft>
                <a:spcPts val="0"/>
              </a:spcAft>
              <a:defRPr sz="1200" b="0">
                <a:solidFill>
                  <a:schemeClr val="tx1"/>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6C0C49C-832F-400E-8EE5-C24F90A25146}"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2024-03-09</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12713" y="746125"/>
            <a:ext cx="6632575" cy="3730625"/>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724400"/>
            <a:ext cx="5486400" cy="44767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9448800"/>
            <a:ext cx="2971800" cy="496888"/>
          </a:xfrm>
          <a:prstGeom prst="rect">
            <a:avLst/>
          </a:prstGeom>
        </p:spPr>
        <p:txBody>
          <a:bodyPr vert="horz" lIns="91440" tIns="45720" rIns="91440" bIns="45720" rtlCol="0" anchor="b"/>
          <a:lstStyle>
            <a:lvl1pPr algn="l" eaLnBrk="1" fontAlgn="auto" hangingPunct="1">
              <a:spcBef>
                <a:spcPts val="0"/>
              </a:spcBef>
              <a:spcAft>
                <a:spcPts val="0"/>
              </a:spcAft>
              <a:defRPr sz="1200" b="0">
                <a:solidFill>
                  <a:schemeClr val="tx1"/>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9448800"/>
            <a:ext cx="2971800" cy="496888"/>
          </a:xfrm>
          <a:prstGeom prst="rect">
            <a:avLst/>
          </a:prstGeom>
        </p:spPr>
        <p:txBody>
          <a:bodyPr vert="horz" wrap="square" lIns="91440" tIns="45720" rIns="91440" bIns="45720" numCol="1" anchor="b" anchorCtr="0" compatLnSpc="1"/>
          <a:lstStyle>
            <a:lvl1pPr algn="r" eaLnBrk="1" hangingPunct="1">
              <a:defRPr sz="1200" b="0" smtClean="0">
                <a:solidFill>
                  <a:schemeClr val="tx1"/>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AC07075-1A6F-4068-AC32-1547DAC6C8CF}" type="slidenum">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noTextEdit="1"/>
          </p:cNvSpPr>
          <p:nvPr>
            <p:ph type="sldImg"/>
          </p:nvPr>
        </p:nvSpPr>
        <p:spPr>
          <a:ln>
            <a:solidFill>
              <a:srgbClr val="000000"/>
            </a:solidFill>
            <a:miter/>
          </a:ln>
        </p:spPr>
      </p:sp>
      <p:sp>
        <p:nvSpPr>
          <p:cNvPr id="5122" name="备注占位符 2"/>
          <p:cNvSpPr>
            <a:spLocks noGrp="1"/>
          </p:cNvSpPr>
          <p:nvPr>
            <p:ph type="body"/>
          </p:nvPr>
        </p:nvSpPr>
        <p:spPr>
          <a:noFill/>
          <a:ln>
            <a:noFill/>
          </a:ln>
        </p:spPr>
        <p:txBody>
          <a:bodyPr wrap="square" lIns="91440" tIns="45720" rIns="91440" bIns="45720" anchor="t" anchorCtr="0"/>
          <a:lstStyle/>
          <a:p>
            <a:pPr lvl="0">
              <a:spcBef>
                <a:spcPct val="0"/>
              </a:spcBef>
            </a:pPr>
            <a:endParaRPr lang="zh-CN" altLang="en-US" dirty="0"/>
          </a:p>
        </p:txBody>
      </p:sp>
      <p:sp>
        <p:nvSpPr>
          <p:cNvPr id="5123" name="灯片编号占位符 3"/>
          <p:cNvSpPr txBox="1">
            <a:spLocks noGrp="1"/>
          </p:cNvSpPr>
          <p:nvPr/>
        </p:nvSpPr>
        <p:spPr>
          <a:xfrm>
            <a:off x="3884613" y="9448800"/>
            <a:ext cx="2971800" cy="496888"/>
          </a:xfrm>
          <a:prstGeom prst="rect">
            <a:avLst/>
          </a:prstGeom>
          <a:noFill/>
          <a:ln w="9525">
            <a:noFill/>
          </a:ln>
        </p:spPr>
        <p:txBody>
          <a:bodyPr anchor="b" anchorCtr="0"/>
          <a:lstStyle/>
          <a:p>
            <a:pPr lvl="0" algn="r" eaLnBrk="1" hangingPunct="1"/>
            <a:fld id="{9A0DB2DC-4C9A-4742-B13C-FB6460FD3503}" type="slidenum">
              <a:rPr lang="zh-CN" altLang="en-US" dirty="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txBox="1">
            <a:spLocks noGrp="1"/>
          </p:cNvSpPr>
          <p:nvPr/>
        </p:nvSpPr>
        <p:spPr>
          <a:xfrm>
            <a:off x="3884613" y="9448800"/>
            <a:ext cx="2971800" cy="496888"/>
          </a:xfrm>
          <a:prstGeom prst="rect">
            <a:avLst/>
          </a:prstGeom>
          <a:noFill/>
          <a:ln w="9525">
            <a:noFill/>
          </a:ln>
        </p:spPr>
        <p:txBody>
          <a:bodyPr anchor="b" anchorCtr="0"/>
          <a:lstStyle/>
          <a:p>
            <a:pPr lvl="0" algn="r" eaLnBrk="1" latinLnBrk="1" hangingPunct="1"/>
            <a:fld id="{9A0DB2DC-4C9A-4742-B13C-FB6460FD3503}" type="slidenum">
              <a:rPr lang="zh-CN" altLang="en-US" dirty="0">
                <a:latin typeface="Times New Roman" panose="02020603050405020304" pitchFamily="18" charset="0"/>
                <a:ea typeface="微软雅黑" panose="020B0503020204020204" pitchFamily="34" charset="-122"/>
              </a:rPr>
              <a:t>35</a:t>
            </a:fld>
            <a:endParaRPr lang="zh-CN" altLang="en-US" dirty="0">
              <a:latin typeface="Times New Roman" panose="02020603050405020304" pitchFamily="18" charset="0"/>
              <a:ea typeface="微软雅黑" panose="020B0503020204020204" pitchFamily="34" charset="-122"/>
            </a:endParaRPr>
          </a:p>
        </p:txBody>
      </p:sp>
      <p:sp>
        <p:nvSpPr>
          <p:cNvPr id="59394" name="Rectangle 2"/>
          <p:cNvSpPr>
            <a:spLocks noGrp="1" noRot="1" noChangeAspect="1" noTextEdit="1"/>
          </p:cNvSpPr>
          <p:nvPr>
            <p:ph type="sldImg"/>
          </p:nvPr>
        </p:nvSpPr>
        <p:spPr>
          <a:ln>
            <a:solidFill>
              <a:srgbClr val="000000"/>
            </a:solidFill>
            <a:miter/>
          </a:ln>
        </p:spPr>
      </p:sp>
      <p:sp>
        <p:nvSpPr>
          <p:cNvPr id="59395" name="Rectangle 3"/>
          <p:cNvSpPr>
            <a:spLocks noGrp="1"/>
          </p:cNvSpPr>
          <p:nvPr>
            <p:ph type="body"/>
          </p:nvPr>
        </p:nvSpPr>
        <p:spPr>
          <a:noFill/>
          <a:ln>
            <a:noFill/>
          </a:ln>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txBox="1">
            <a:spLocks noGrp="1"/>
          </p:cNvSpPr>
          <p:nvPr/>
        </p:nvSpPr>
        <p:spPr>
          <a:xfrm>
            <a:off x="3884613" y="9448800"/>
            <a:ext cx="2971800" cy="496888"/>
          </a:xfrm>
          <a:prstGeom prst="rect">
            <a:avLst/>
          </a:prstGeom>
          <a:noFill/>
          <a:ln w="9525">
            <a:noFill/>
          </a:ln>
        </p:spPr>
        <p:txBody>
          <a:bodyPr anchor="b" anchorCtr="0"/>
          <a:lstStyle/>
          <a:p>
            <a:pPr lvl="0" algn="r" eaLnBrk="1" latinLnBrk="1" hangingPunct="1"/>
            <a:fld id="{9A0DB2DC-4C9A-4742-B13C-FB6460FD3503}" type="slidenum">
              <a:rPr lang="zh-CN" altLang="en-US" dirty="0">
                <a:latin typeface="Times New Roman" panose="02020603050405020304" pitchFamily="18" charset="0"/>
                <a:ea typeface="微软雅黑" panose="020B0503020204020204" pitchFamily="34" charset="-122"/>
              </a:rPr>
              <a:t>36</a:t>
            </a:fld>
            <a:endParaRPr lang="zh-CN" altLang="en-US" dirty="0">
              <a:latin typeface="Times New Roman" panose="02020603050405020304" pitchFamily="18" charset="0"/>
              <a:ea typeface="微软雅黑" panose="020B0503020204020204" pitchFamily="34" charset="-122"/>
            </a:endParaRPr>
          </a:p>
        </p:txBody>
      </p:sp>
      <p:sp>
        <p:nvSpPr>
          <p:cNvPr id="61442" name="Rectangle 2"/>
          <p:cNvSpPr>
            <a:spLocks noGrp="1" noRot="1" noChangeAspect="1" noTextEdit="1"/>
          </p:cNvSpPr>
          <p:nvPr>
            <p:ph type="sldImg"/>
          </p:nvPr>
        </p:nvSpPr>
        <p:spPr>
          <a:ln>
            <a:solidFill>
              <a:srgbClr val="000000"/>
            </a:solidFill>
            <a:miter/>
          </a:ln>
        </p:spPr>
      </p:sp>
      <p:sp>
        <p:nvSpPr>
          <p:cNvPr id="61443" name="Rectangle 3"/>
          <p:cNvSpPr>
            <a:spLocks noGrp="1"/>
          </p:cNvSpPr>
          <p:nvPr>
            <p:ph type="body"/>
          </p:nvPr>
        </p:nvSpPr>
        <p:spPr>
          <a:noFill/>
          <a:ln>
            <a:noFill/>
          </a:ln>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txBox="1">
            <a:spLocks noGrp="1"/>
          </p:cNvSpPr>
          <p:nvPr/>
        </p:nvSpPr>
        <p:spPr>
          <a:xfrm>
            <a:off x="3884613" y="9448800"/>
            <a:ext cx="2971800" cy="496888"/>
          </a:xfrm>
          <a:prstGeom prst="rect">
            <a:avLst/>
          </a:prstGeom>
          <a:noFill/>
          <a:ln w="9525">
            <a:noFill/>
          </a:ln>
        </p:spPr>
        <p:txBody>
          <a:bodyPr anchor="b" anchorCtr="0"/>
          <a:lstStyle/>
          <a:p>
            <a:pPr lvl="0" algn="r" eaLnBrk="1" latinLnBrk="1" hangingPunct="1"/>
            <a:fld id="{9A0DB2DC-4C9A-4742-B13C-FB6460FD3503}" type="slidenum">
              <a:rPr lang="zh-CN" altLang="en-US" dirty="0">
                <a:latin typeface="Times New Roman" panose="02020603050405020304" pitchFamily="18" charset="0"/>
                <a:ea typeface="微软雅黑" panose="020B0503020204020204" pitchFamily="34" charset="-122"/>
              </a:rPr>
              <a:t>37</a:t>
            </a:fld>
            <a:endParaRPr lang="zh-CN" altLang="en-US" dirty="0">
              <a:latin typeface="Times New Roman" panose="02020603050405020304" pitchFamily="18" charset="0"/>
              <a:ea typeface="微软雅黑" panose="020B0503020204020204" pitchFamily="34" charset="-122"/>
            </a:endParaRPr>
          </a:p>
        </p:txBody>
      </p:sp>
      <p:sp>
        <p:nvSpPr>
          <p:cNvPr id="63490" name="Rectangle 2"/>
          <p:cNvSpPr>
            <a:spLocks noGrp="1" noRot="1" noChangeAspect="1" noTextEdit="1"/>
          </p:cNvSpPr>
          <p:nvPr>
            <p:ph type="sldImg"/>
          </p:nvPr>
        </p:nvSpPr>
        <p:spPr>
          <a:ln>
            <a:solidFill>
              <a:srgbClr val="000000"/>
            </a:solidFill>
            <a:miter/>
          </a:ln>
        </p:spPr>
      </p:sp>
      <p:sp>
        <p:nvSpPr>
          <p:cNvPr id="63491" name="Rectangle 3"/>
          <p:cNvSpPr>
            <a:spLocks noGrp="1"/>
          </p:cNvSpPr>
          <p:nvPr>
            <p:ph type="body"/>
          </p:nvPr>
        </p:nvSpPr>
        <p:spPr>
          <a:noFill/>
          <a:ln>
            <a:noFill/>
          </a:ln>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txBox="1">
            <a:spLocks noGrp="1"/>
          </p:cNvSpPr>
          <p:nvPr/>
        </p:nvSpPr>
        <p:spPr>
          <a:xfrm>
            <a:off x="3884613" y="9448800"/>
            <a:ext cx="2971800" cy="496888"/>
          </a:xfrm>
          <a:prstGeom prst="rect">
            <a:avLst/>
          </a:prstGeom>
          <a:noFill/>
          <a:ln w="9525">
            <a:noFill/>
          </a:ln>
        </p:spPr>
        <p:txBody>
          <a:bodyPr anchor="b" anchorCtr="0"/>
          <a:lstStyle/>
          <a:p>
            <a:pPr lvl="0" algn="r" eaLnBrk="1" latinLnBrk="1" hangingPunct="1"/>
            <a:fld id="{9A0DB2DC-4C9A-4742-B13C-FB6460FD3503}" type="slidenum">
              <a:rPr lang="zh-CN" altLang="en-US" dirty="0">
                <a:latin typeface="Times New Roman" panose="02020603050405020304" pitchFamily="18" charset="0"/>
                <a:ea typeface="微软雅黑" panose="020B0503020204020204" pitchFamily="34" charset="-122"/>
              </a:rPr>
              <a:t>38</a:t>
            </a:fld>
            <a:endParaRPr lang="zh-CN" altLang="en-US" dirty="0">
              <a:latin typeface="Times New Roman" panose="02020603050405020304" pitchFamily="18" charset="0"/>
              <a:ea typeface="微软雅黑" panose="020B0503020204020204" pitchFamily="34" charset="-122"/>
            </a:endParaRPr>
          </a:p>
        </p:txBody>
      </p:sp>
      <p:sp>
        <p:nvSpPr>
          <p:cNvPr id="65538" name="Rectangle 2"/>
          <p:cNvSpPr>
            <a:spLocks noGrp="1" noRot="1" noChangeAspect="1" noTextEdit="1"/>
          </p:cNvSpPr>
          <p:nvPr>
            <p:ph type="sldImg"/>
          </p:nvPr>
        </p:nvSpPr>
        <p:spPr>
          <a:ln>
            <a:solidFill>
              <a:srgbClr val="000000"/>
            </a:solidFill>
            <a:miter/>
          </a:ln>
        </p:spPr>
      </p:sp>
      <p:sp>
        <p:nvSpPr>
          <p:cNvPr id="65539" name="Rectangle 3"/>
          <p:cNvSpPr>
            <a:spLocks noGrp="1"/>
          </p:cNvSpPr>
          <p:nvPr>
            <p:ph type="body"/>
          </p:nvPr>
        </p:nvSpPr>
        <p:spPr>
          <a:noFill/>
          <a:ln>
            <a:noFill/>
          </a:ln>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txBox="1">
            <a:spLocks noGrp="1"/>
          </p:cNvSpPr>
          <p:nvPr/>
        </p:nvSpPr>
        <p:spPr>
          <a:xfrm>
            <a:off x="3884613" y="9448800"/>
            <a:ext cx="2971800" cy="496888"/>
          </a:xfrm>
          <a:prstGeom prst="rect">
            <a:avLst/>
          </a:prstGeom>
          <a:noFill/>
          <a:ln w="9525">
            <a:noFill/>
          </a:ln>
        </p:spPr>
        <p:txBody>
          <a:bodyPr anchor="b" anchorCtr="0"/>
          <a:lstStyle/>
          <a:p>
            <a:pPr lvl="0" algn="r" eaLnBrk="1" latinLnBrk="1" hangingPunct="1"/>
            <a:fld id="{9A0DB2DC-4C9A-4742-B13C-FB6460FD3503}" type="slidenum">
              <a:rPr lang="zh-CN" altLang="en-US" dirty="0">
                <a:latin typeface="Times New Roman" panose="02020603050405020304" pitchFamily="18" charset="0"/>
                <a:ea typeface="微软雅黑" panose="020B0503020204020204" pitchFamily="34" charset="-122"/>
              </a:rPr>
              <a:t>39</a:t>
            </a:fld>
            <a:endParaRPr lang="zh-CN" altLang="en-US" dirty="0">
              <a:latin typeface="Times New Roman" panose="02020603050405020304" pitchFamily="18" charset="0"/>
              <a:ea typeface="微软雅黑" panose="020B0503020204020204" pitchFamily="34" charset="-122"/>
            </a:endParaRPr>
          </a:p>
        </p:txBody>
      </p:sp>
      <p:sp>
        <p:nvSpPr>
          <p:cNvPr id="67586" name="Rectangle 2"/>
          <p:cNvSpPr>
            <a:spLocks noGrp="1" noRot="1" noChangeAspect="1" noTextEdit="1"/>
          </p:cNvSpPr>
          <p:nvPr>
            <p:ph type="sldImg"/>
          </p:nvPr>
        </p:nvSpPr>
        <p:spPr>
          <a:ln>
            <a:solidFill>
              <a:srgbClr val="000000"/>
            </a:solidFill>
            <a:miter/>
          </a:ln>
        </p:spPr>
      </p:sp>
      <p:sp>
        <p:nvSpPr>
          <p:cNvPr id="67587" name="Rectangle 3"/>
          <p:cNvSpPr>
            <a:spLocks noGrp="1"/>
          </p:cNvSpPr>
          <p:nvPr>
            <p:ph type="body"/>
          </p:nvPr>
        </p:nvSpPr>
        <p:spPr>
          <a:noFill/>
          <a:ln>
            <a:noFill/>
          </a:ln>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TextEdit="1"/>
          </p:cNvSpPr>
          <p:nvPr>
            <p:ph type="sldImg"/>
          </p:nvPr>
        </p:nvSpPr>
        <p:spPr>
          <a:ln>
            <a:solidFill>
              <a:srgbClr val="000000"/>
            </a:solidFill>
            <a:miter/>
          </a:ln>
        </p:spPr>
      </p:sp>
      <p:sp>
        <p:nvSpPr>
          <p:cNvPr id="8194" name="备注占位符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8195" name="灯片编号占位符 3"/>
          <p:cNvSpPr txBox="1">
            <a:spLocks noGrp="1"/>
          </p:cNvSpPr>
          <p:nvPr/>
        </p:nvSpPr>
        <p:spPr>
          <a:xfrm>
            <a:off x="3884613" y="9448800"/>
            <a:ext cx="2971800" cy="496888"/>
          </a:xfrm>
          <a:prstGeom prst="rect">
            <a:avLst/>
          </a:prstGeom>
          <a:noFill/>
          <a:ln w="9525">
            <a:noFill/>
          </a:ln>
        </p:spPr>
        <p:txBody>
          <a:bodyPr anchor="b" anchorCtr="0"/>
          <a:lstStyle/>
          <a:p>
            <a:pPr lvl="0" algn="r" eaLnBrk="1" hangingPunct="1"/>
            <a:fld id="{9A0DB2DC-4C9A-4742-B13C-FB6460FD3503}" type="slidenum">
              <a:rPr lang="zh-CN" altLang="en-US" dirty="0"/>
              <a:t>3</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TextEdit="1"/>
          </p:cNvSpPr>
          <p:nvPr>
            <p:ph type="sldImg"/>
          </p:nvPr>
        </p:nvSpPr>
        <p:spPr>
          <a:ln>
            <a:solidFill>
              <a:srgbClr val="000000"/>
            </a:solidFill>
            <a:miter/>
          </a:ln>
        </p:spPr>
      </p:sp>
      <p:sp>
        <p:nvSpPr>
          <p:cNvPr id="10242" name="备注占位符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0243" name="灯片编号占位符 3"/>
          <p:cNvSpPr txBox="1">
            <a:spLocks noGrp="1"/>
          </p:cNvSpPr>
          <p:nvPr/>
        </p:nvSpPr>
        <p:spPr>
          <a:xfrm>
            <a:off x="3884613" y="9448800"/>
            <a:ext cx="2971800" cy="496888"/>
          </a:xfrm>
          <a:prstGeom prst="rect">
            <a:avLst/>
          </a:prstGeom>
          <a:noFill/>
          <a:ln w="9525">
            <a:noFill/>
          </a:ln>
        </p:spPr>
        <p:txBody>
          <a:bodyPr anchor="b" anchorCtr="0"/>
          <a:lstStyle/>
          <a:p>
            <a:pPr lvl="0" algn="r" eaLnBrk="1" hangingPunct="1"/>
            <a:fld id="{9A0DB2DC-4C9A-4742-B13C-FB6460FD3503}" type="slidenum">
              <a:rPr lang="zh-CN" altLang="en-US" dirty="0"/>
              <a:t>4</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a:ln>
            <a:solidFill>
              <a:srgbClr val="000000"/>
            </a:solidFill>
            <a:miter/>
          </a:ln>
        </p:spPr>
      </p:sp>
      <p:sp>
        <p:nvSpPr>
          <p:cNvPr id="28674" name="备注占位符 2"/>
          <p:cNvSpPr>
            <a:spLocks noGrp="1"/>
          </p:cNvSpPr>
          <p:nvPr>
            <p:ph type="body"/>
          </p:nvPr>
        </p:nvSpPr>
        <p:spPr>
          <a:noFill/>
          <a:ln>
            <a:noFill/>
          </a:ln>
        </p:spPr>
        <p:txBody>
          <a:bodyPr wrap="square" lIns="91440" tIns="45720" rIns="91440" bIns="45720" anchor="t" anchorCtr="0"/>
          <a:lstStyle/>
          <a:p>
            <a:pPr lvl="0"/>
            <a:r>
              <a:rPr lang="zh-CN" altLang="zh-CN" sz="2000" dirty="0"/>
              <a:t>对文件读写之前应该“打开”该文件，在使用结束之后应“关闭”该文件。</a:t>
            </a:r>
            <a:endParaRPr lang="en-US" altLang="zh-CN" sz="2000" dirty="0"/>
          </a:p>
          <a:p>
            <a:pPr lvl="0"/>
            <a:r>
              <a:rPr lang="zh-CN" altLang="zh-CN" sz="2000" dirty="0"/>
              <a:t>所谓“</a:t>
            </a:r>
            <a:r>
              <a:rPr lang="zh-CN" altLang="zh-CN" sz="2000" dirty="0">
                <a:solidFill>
                  <a:srgbClr val="C00000"/>
                </a:solidFill>
              </a:rPr>
              <a:t>打开</a:t>
            </a:r>
            <a:r>
              <a:rPr lang="zh-CN" altLang="zh-CN" sz="2000" dirty="0"/>
              <a:t>”是指为文件建立相应的信息区</a:t>
            </a:r>
            <a:r>
              <a:rPr lang="en-US" altLang="zh-CN" sz="2000" dirty="0"/>
              <a:t>(</a:t>
            </a:r>
            <a:r>
              <a:rPr lang="zh-CN" altLang="zh-CN" sz="2000" dirty="0"/>
              <a:t>用来存放有关文件的信息</a:t>
            </a:r>
            <a:r>
              <a:rPr lang="en-US" altLang="zh-CN" sz="2000" dirty="0"/>
              <a:t>)</a:t>
            </a:r>
            <a:r>
              <a:rPr lang="zh-CN" altLang="zh-CN" sz="2000" dirty="0"/>
              <a:t>和文件缓冲区</a:t>
            </a:r>
            <a:r>
              <a:rPr lang="en-US" altLang="zh-CN" sz="2000" dirty="0"/>
              <a:t>(</a:t>
            </a:r>
            <a:r>
              <a:rPr lang="zh-CN" altLang="zh-CN" sz="2000" dirty="0"/>
              <a:t>用来暂时存放输入输出的数据</a:t>
            </a:r>
            <a:r>
              <a:rPr lang="en-US" altLang="zh-CN" sz="2000" dirty="0"/>
              <a:t>)</a:t>
            </a:r>
            <a:r>
              <a:rPr lang="zh-CN" altLang="zh-CN" sz="2000" dirty="0"/>
              <a:t>。</a:t>
            </a:r>
            <a:endParaRPr lang="zh-CN" altLang="en-US" sz="2000" dirty="0"/>
          </a:p>
          <a:p>
            <a:pPr lvl="0"/>
            <a:r>
              <a:rPr lang="zh-CN" altLang="zh-CN" sz="2000" dirty="0"/>
              <a:t>在编写程序时，在打开文件的同时，一般都指定一个指针变量指向该文件，也就是建立起指针变量与文件之间的联系，这样就可以通过该指针变量对文件进行读写</a:t>
            </a:r>
            <a:endParaRPr lang="en-US" altLang="zh-CN" sz="2000" dirty="0"/>
          </a:p>
          <a:p>
            <a:pPr lvl="0"/>
            <a:r>
              <a:rPr lang="zh-CN" altLang="zh-CN" sz="2000" dirty="0"/>
              <a:t>所谓“</a:t>
            </a:r>
            <a:r>
              <a:rPr lang="zh-CN" altLang="zh-CN" sz="2000" dirty="0">
                <a:solidFill>
                  <a:srgbClr val="C00000"/>
                </a:solidFill>
              </a:rPr>
              <a:t>关闭</a:t>
            </a:r>
            <a:r>
              <a:rPr lang="zh-CN" altLang="zh-CN" sz="2000" dirty="0"/>
              <a:t>”是指撤销文件信息区和文件缓冲区 </a:t>
            </a:r>
            <a:endParaRPr lang="en-US" altLang="zh-CN" sz="2000" dirty="0">
              <a:solidFill>
                <a:srgbClr val="C00000"/>
              </a:solidFill>
            </a:endParaRPr>
          </a:p>
          <a:p>
            <a:pPr lvl="0"/>
            <a:endParaRPr lang="zh-CN" altLang="en-US" dirty="0"/>
          </a:p>
          <a:p>
            <a:pPr lvl="0" eaLnBrk="1" hangingPunct="1">
              <a:spcBef>
                <a:spcPct val="0"/>
              </a:spcBef>
            </a:pPr>
            <a:endParaRPr lang="zh-CN" altLang="en-US" dirty="0"/>
          </a:p>
        </p:txBody>
      </p:sp>
      <p:sp>
        <p:nvSpPr>
          <p:cNvPr id="28675" name="灯片编号占位符 3"/>
          <p:cNvSpPr txBox="1">
            <a:spLocks noGrp="1"/>
          </p:cNvSpPr>
          <p:nvPr/>
        </p:nvSpPr>
        <p:spPr>
          <a:xfrm>
            <a:off x="3884613" y="9448800"/>
            <a:ext cx="2971800" cy="496888"/>
          </a:xfrm>
          <a:prstGeom prst="rect">
            <a:avLst/>
          </a:prstGeom>
          <a:noFill/>
          <a:ln w="9525">
            <a:noFill/>
          </a:ln>
        </p:spPr>
        <p:txBody>
          <a:bodyPr anchor="b" anchorCtr="0"/>
          <a:lstStyle/>
          <a:p>
            <a:pPr lvl="0" algn="r" eaLnBrk="1" hangingPunct="1"/>
            <a:fld id="{9A0DB2DC-4C9A-4742-B13C-FB6460FD3503}" type="slidenum">
              <a:rPr lang="zh-CN" altLang="en-US" dirty="0"/>
              <a:t>11</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TextEdit="1"/>
          </p:cNvSpPr>
          <p:nvPr>
            <p:ph type="sldImg"/>
          </p:nvPr>
        </p:nvSpPr>
        <p:spPr>
          <a:ln>
            <a:solidFill>
              <a:srgbClr val="000000"/>
            </a:solidFill>
            <a:miter/>
          </a:ln>
        </p:spPr>
      </p:sp>
      <p:sp>
        <p:nvSpPr>
          <p:cNvPr id="30722" name="Rectangle 3"/>
          <p:cNvSpPr>
            <a:spLocks noGrp="1"/>
          </p:cNvSpPr>
          <p:nvPr>
            <p:ph type="body"/>
          </p:nvPr>
        </p:nvSpPr>
        <p:spPr>
          <a:noFill/>
          <a:ln>
            <a:noFill/>
          </a:ln>
        </p:spPr>
        <p:txBody>
          <a:bodyPr wrap="square" lIns="91440" tIns="45720" rIns="91440" bIns="45720" anchor="t" anchorCtr="0"/>
          <a:lstStyle/>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txBox="1">
            <a:spLocks noGrp="1"/>
          </p:cNvSpPr>
          <p:nvPr/>
        </p:nvSpPr>
        <p:spPr>
          <a:xfrm>
            <a:off x="3884613" y="9448800"/>
            <a:ext cx="2971800" cy="496888"/>
          </a:xfrm>
          <a:prstGeom prst="rect">
            <a:avLst/>
          </a:prstGeom>
          <a:noFill/>
          <a:ln w="9525">
            <a:noFill/>
          </a:ln>
        </p:spPr>
        <p:txBody>
          <a:bodyPr anchor="b" anchorCtr="0"/>
          <a:lstStyle/>
          <a:p>
            <a:pPr lvl="0" algn="r" eaLnBrk="1" latinLnBrk="1" hangingPunct="1"/>
            <a:fld id="{9A0DB2DC-4C9A-4742-B13C-FB6460FD3503}" type="slidenum">
              <a:rPr lang="zh-CN" altLang="en-US" dirty="0">
                <a:latin typeface="Times New Roman" panose="02020603050405020304" pitchFamily="18" charset="0"/>
                <a:ea typeface="微软雅黑" panose="020B0503020204020204" pitchFamily="34" charset="-122"/>
              </a:rPr>
              <a:t>31</a:t>
            </a:fld>
            <a:endParaRPr lang="zh-CN" altLang="en-US" dirty="0">
              <a:latin typeface="Times New Roman" panose="02020603050405020304" pitchFamily="18" charset="0"/>
              <a:ea typeface="微软雅黑" panose="020B0503020204020204" pitchFamily="34" charset="-122"/>
            </a:endParaRPr>
          </a:p>
        </p:txBody>
      </p:sp>
      <p:sp>
        <p:nvSpPr>
          <p:cNvPr id="51202" name="Rectangle 2"/>
          <p:cNvSpPr>
            <a:spLocks noGrp="1" noRot="1" noChangeAspect="1" noTextEdit="1"/>
          </p:cNvSpPr>
          <p:nvPr>
            <p:ph type="sldImg"/>
          </p:nvPr>
        </p:nvSpPr>
        <p:spPr>
          <a:ln>
            <a:solidFill>
              <a:srgbClr val="000000"/>
            </a:solidFill>
            <a:miter/>
          </a:ln>
        </p:spPr>
      </p:sp>
      <p:sp>
        <p:nvSpPr>
          <p:cNvPr id="51203" name="Rectangle 3"/>
          <p:cNvSpPr>
            <a:spLocks noGrp="1"/>
          </p:cNvSpPr>
          <p:nvPr>
            <p:ph type="body"/>
          </p:nvPr>
        </p:nvSpPr>
        <p:spPr>
          <a:noFill/>
          <a:ln>
            <a:noFill/>
          </a:ln>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p:cNvSpPr>
          <p:nvPr/>
        </p:nvSpPr>
        <p:spPr>
          <a:xfrm>
            <a:off x="3884613" y="9448800"/>
            <a:ext cx="2971800" cy="496888"/>
          </a:xfrm>
          <a:prstGeom prst="rect">
            <a:avLst/>
          </a:prstGeom>
          <a:noFill/>
          <a:ln w="9525">
            <a:noFill/>
          </a:ln>
        </p:spPr>
        <p:txBody>
          <a:bodyPr anchor="b" anchorCtr="0"/>
          <a:lstStyle/>
          <a:p>
            <a:pPr lvl="0" algn="r" eaLnBrk="1" latinLnBrk="1" hangingPunct="1"/>
            <a:fld id="{9A0DB2DC-4C9A-4742-B13C-FB6460FD3503}" type="slidenum">
              <a:rPr lang="zh-CN" altLang="en-US" dirty="0">
                <a:latin typeface="Times New Roman" panose="02020603050405020304" pitchFamily="18" charset="0"/>
                <a:ea typeface="微软雅黑" panose="020B0503020204020204" pitchFamily="34" charset="-122"/>
              </a:rPr>
              <a:t>32</a:t>
            </a:fld>
            <a:endParaRPr lang="zh-CN" altLang="en-US" dirty="0">
              <a:latin typeface="Times New Roman" panose="02020603050405020304" pitchFamily="18" charset="0"/>
              <a:ea typeface="微软雅黑" panose="020B0503020204020204" pitchFamily="34" charset="-122"/>
            </a:endParaRPr>
          </a:p>
        </p:txBody>
      </p:sp>
      <p:sp>
        <p:nvSpPr>
          <p:cNvPr id="53250" name="Rectangle 2"/>
          <p:cNvSpPr>
            <a:spLocks noGrp="1" noRot="1" noChangeAspect="1" noTextEdit="1"/>
          </p:cNvSpPr>
          <p:nvPr>
            <p:ph type="sldImg"/>
          </p:nvPr>
        </p:nvSpPr>
        <p:spPr>
          <a:ln>
            <a:solidFill>
              <a:srgbClr val="000000"/>
            </a:solidFill>
            <a:miter/>
          </a:ln>
        </p:spPr>
      </p:sp>
      <p:sp>
        <p:nvSpPr>
          <p:cNvPr id="53251" name="Rectangle 3"/>
          <p:cNvSpPr>
            <a:spLocks noGrp="1"/>
          </p:cNvSpPr>
          <p:nvPr>
            <p:ph type="body"/>
          </p:nvPr>
        </p:nvSpPr>
        <p:spPr>
          <a:noFill/>
          <a:ln>
            <a:noFill/>
          </a:ln>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txBox="1">
            <a:spLocks noGrp="1"/>
          </p:cNvSpPr>
          <p:nvPr/>
        </p:nvSpPr>
        <p:spPr>
          <a:xfrm>
            <a:off x="3884613" y="9448800"/>
            <a:ext cx="2971800" cy="496888"/>
          </a:xfrm>
          <a:prstGeom prst="rect">
            <a:avLst/>
          </a:prstGeom>
          <a:noFill/>
          <a:ln w="9525">
            <a:noFill/>
          </a:ln>
        </p:spPr>
        <p:txBody>
          <a:bodyPr anchor="b" anchorCtr="0"/>
          <a:lstStyle/>
          <a:p>
            <a:pPr lvl="0" algn="r" eaLnBrk="1" latinLnBrk="1" hangingPunct="1"/>
            <a:fld id="{9A0DB2DC-4C9A-4742-B13C-FB6460FD3503}" type="slidenum">
              <a:rPr lang="zh-CN" altLang="en-US" dirty="0">
                <a:latin typeface="Times New Roman" panose="02020603050405020304" pitchFamily="18" charset="0"/>
                <a:ea typeface="微软雅黑" panose="020B0503020204020204" pitchFamily="34" charset="-122"/>
              </a:rPr>
              <a:t>33</a:t>
            </a:fld>
            <a:endParaRPr lang="zh-CN" altLang="en-US" dirty="0">
              <a:latin typeface="Times New Roman" panose="02020603050405020304" pitchFamily="18" charset="0"/>
              <a:ea typeface="微软雅黑" panose="020B0503020204020204" pitchFamily="34" charset="-122"/>
            </a:endParaRPr>
          </a:p>
        </p:txBody>
      </p:sp>
      <p:sp>
        <p:nvSpPr>
          <p:cNvPr id="55298" name="Rectangle 2"/>
          <p:cNvSpPr>
            <a:spLocks noGrp="1" noRot="1" noChangeAspect="1" noTextEdit="1"/>
          </p:cNvSpPr>
          <p:nvPr>
            <p:ph type="sldImg"/>
          </p:nvPr>
        </p:nvSpPr>
        <p:spPr>
          <a:ln>
            <a:solidFill>
              <a:srgbClr val="000000"/>
            </a:solidFill>
            <a:miter/>
          </a:ln>
        </p:spPr>
      </p:sp>
      <p:sp>
        <p:nvSpPr>
          <p:cNvPr id="55299" name="Rectangle 3"/>
          <p:cNvSpPr>
            <a:spLocks noGrp="1"/>
          </p:cNvSpPr>
          <p:nvPr>
            <p:ph type="body"/>
          </p:nvPr>
        </p:nvSpPr>
        <p:spPr>
          <a:noFill/>
          <a:ln>
            <a:noFill/>
          </a:ln>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p:cNvSpPr>
          <p:nvPr/>
        </p:nvSpPr>
        <p:spPr>
          <a:xfrm>
            <a:off x="3884613" y="9448800"/>
            <a:ext cx="2971800" cy="496888"/>
          </a:xfrm>
          <a:prstGeom prst="rect">
            <a:avLst/>
          </a:prstGeom>
          <a:noFill/>
          <a:ln w="9525">
            <a:noFill/>
          </a:ln>
        </p:spPr>
        <p:txBody>
          <a:bodyPr anchor="b" anchorCtr="0"/>
          <a:lstStyle/>
          <a:p>
            <a:pPr lvl="0" algn="r" eaLnBrk="1" latinLnBrk="1" hangingPunct="1"/>
            <a:fld id="{9A0DB2DC-4C9A-4742-B13C-FB6460FD3503}" type="slidenum">
              <a:rPr lang="zh-CN" altLang="en-US" dirty="0">
                <a:latin typeface="Times New Roman" panose="02020603050405020304" pitchFamily="18" charset="0"/>
                <a:ea typeface="微软雅黑" panose="020B0503020204020204" pitchFamily="34" charset="-122"/>
              </a:rPr>
              <a:t>34</a:t>
            </a:fld>
            <a:endParaRPr lang="zh-CN" altLang="en-US" dirty="0">
              <a:latin typeface="Times New Roman" panose="02020603050405020304" pitchFamily="18" charset="0"/>
              <a:ea typeface="微软雅黑" panose="020B0503020204020204" pitchFamily="34" charset="-122"/>
            </a:endParaRPr>
          </a:p>
        </p:txBody>
      </p:sp>
      <p:sp>
        <p:nvSpPr>
          <p:cNvPr id="57346" name="Rectangle 2"/>
          <p:cNvSpPr>
            <a:spLocks noGrp="1" noRot="1" noChangeAspect="1" noTextEdit="1"/>
          </p:cNvSpPr>
          <p:nvPr>
            <p:ph type="sldImg"/>
          </p:nvPr>
        </p:nvSpPr>
        <p:spPr>
          <a:ln>
            <a:solidFill>
              <a:srgbClr val="000000"/>
            </a:solidFill>
            <a:miter/>
          </a:ln>
        </p:spPr>
      </p:sp>
      <p:sp>
        <p:nvSpPr>
          <p:cNvPr id="57347" name="Rectangle 3"/>
          <p:cNvSpPr>
            <a:spLocks noGrp="1"/>
          </p:cNvSpPr>
          <p:nvPr>
            <p:ph type="body"/>
          </p:nvPr>
        </p:nvSpPr>
        <p:spPr>
          <a:noFill/>
          <a:ln>
            <a:noFill/>
          </a:ln>
        </p:spPr>
        <p:txBody>
          <a:bodyPr wrap="square" lIns="91440" tIns="45720" rIns="91440" bIns="45720" anchor="t" anchorCtr="0"/>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BF8A711-A686-4B64-B6BD-3009CF35EAC2}" type="datetime1">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2024-03-09</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2643ECD-13A1-405E-B80F-E9F2E38F5BE5}" type="slidenum">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BF8A711-A686-4B64-B6BD-3009CF35EAC2}" type="datetime1">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2024-03-09</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2643ECD-13A1-405E-B80F-E9F2E38F5BE5}" type="slidenum">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813012" y="274639"/>
            <a:ext cx="10776639"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BF8A711-A686-4B64-B6BD-3009CF35EAC2}" type="datetime1">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2024-03-09</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2643ECD-13A1-405E-B80F-E9F2E38F5BE5}" type="slidenum">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BF8A711-A686-4B64-B6BD-3009CF35EAC2}" type="datetime1">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2024-03-09</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2643ECD-13A1-405E-B80F-E9F2E38F5BE5}" type="slidenum">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BF8A711-A686-4B64-B6BD-3009CF35EAC2}" type="datetime1">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2024-03-09</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2643ECD-13A1-405E-B80F-E9F2E38F5BE5}" type="slidenum">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BF8A711-A686-4B64-B6BD-3009CF35EAC2}" type="datetime1">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2024-03-09</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2643ECD-13A1-405E-B80F-E9F2E38F5BE5}" type="slidenum">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BF8A711-A686-4B64-B6BD-3009CF35EAC2}" type="datetime1">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2024-03-09</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2643ECD-13A1-405E-B80F-E9F2E38F5BE5}" type="slidenum">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BF8A711-A686-4B64-B6BD-3009CF35EAC2}" type="datetime1">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2024-03-09</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2643ECD-13A1-405E-B80F-E9F2E38F5BE5}" type="slidenum">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BF8A711-A686-4B64-B6BD-3009CF35EAC2}" type="datetime1">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2024-03-09</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2643ECD-13A1-405E-B80F-E9F2E38F5BE5}" type="slidenum">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BF8A711-A686-4B64-B6BD-3009CF35EAC2}" type="datetime1">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2024-03-09</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2643ECD-13A1-405E-B80F-E9F2E38F5BE5}" type="slidenum">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2390340" y="612775"/>
            <a:ext cx="7317105"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3200" b="0" i="0" u="none" strike="noStrike" kern="1200" cap="none" spc="0" normalizeH="0" baseline="0" noProof="0">
              <a:ln>
                <a:noFill/>
              </a:ln>
              <a:solidFill>
                <a:srgbClr val="005AB4"/>
              </a:solidFill>
              <a:effectLst/>
              <a:uLnTx/>
              <a:uFillTx/>
              <a:latin typeface="Consolas" panose="020B0609020204030204" pitchFamily="49" charset="0"/>
              <a:ea typeface="微软雅黑" panose="020B0503020204020204" pitchFamily="34" charset="-122"/>
              <a:cs typeface="+mn-cs"/>
            </a:endParaRPr>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BF8A711-A686-4B64-B6BD-3009CF35EAC2}" type="datetime1">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2024-03-09</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2643ECD-13A1-405E-B80F-E9F2E38F5BE5}" type="slidenum">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文本占位符 2"/>
          <p:cNvSpPr>
            <a:spLocks noGrp="1"/>
          </p:cNvSpPr>
          <p:nvPr>
            <p:ph type="body"/>
          </p:nvPr>
        </p:nvSpPr>
        <p:spPr>
          <a:xfrm>
            <a:off x="409575" y="1628775"/>
            <a:ext cx="10975975"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0"/>
            <a:ext cx="2846388" cy="365125"/>
          </a:xfrm>
          <a:prstGeom prst="rect">
            <a:avLst/>
          </a:prstGeom>
        </p:spPr>
        <p:txBody>
          <a:bodyPr vert="horz" wrap="square" lIns="91440" tIns="45720" rIns="91440" bIns="45720" numCol="1" anchor="ctr" anchorCtr="0" compatLnSpc="1"/>
          <a:lstStyle>
            <a:lvl1pPr eaLnBrk="1" hangingPunct="1">
              <a:defRPr sz="1200" b="0">
                <a:solidFill>
                  <a:srgbClr val="898989"/>
                </a:solidFill>
                <a:ea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BF8A711-A686-4B64-B6BD-3009CF35EAC2}" type="datetime1">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2024-03-09</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5" name="页脚占位符 4"/>
          <p:cNvSpPr>
            <a:spLocks noGrp="1"/>
          </p:cNvSpPr>
          <p:nvPr>
            <p:ph type="ftr" sz="quarter" idx="3"/>
          </p:nvPr>
        </p:nvSpPr>
        <p:spPr>
          <a:xfrm>
            <a:off x="4167188" y="6356350"/>
            <a:ext cx="3860800" cy="365125"/>
          </a:xfrm>
          <a:prstGeom prst="rect">
            <a:avLst/>
          </a:prstGeom>
        </p:spPr>
        <p:txBody>
          <a:bodyPr vert="horz" wrap="square" lIns="91440" tIns="45720" rIns="91440" bIns="45720" numCol="1" anchor="ctr" anchorCtr="0" compatLnSpc="1"/>
          <a:lstStyle>
            <a:lvl1pPr algn="ctr" eaLnBrk="1" hangingPunct="1">
              <a:defRPr sz="1200" b="0">
                <a:solidFill>
                  <a:srgbClr val="898989"/>
                </a:solidFill>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6" name="灯片编号占位符 5"/>
          <p:cNvSpPr>
            <a:spLocks noGrp="1"/>
          </p:cNvSpPr>
          <p:nvPr>
            <p:ph type="sldNum" sz="quarter" idx="4"/>
          </p:nvPr>
        </p:nvSpPr>
        <p:spPr>
          <a:xfrm>
            <a:off x="8739188" y="6356350"/>
            <a:ext cx="2846388" cy="365125"/>
          </a:xfrm>
          <a:prstGeom prst="rect">
            <a:avLst/>
          </a:prstGeom>
        </p:spPr>
        <p:txBody>
          <a:bodyPr vert="horz" wrap="square" lIns="91440" tIns="45720" rIns="91440" bIns="45720" numCol="1" anchor="ctr" anchorCtr="0" compatLnSpc="1"/>
          <a:lstStyle>
            <a:lvl1pPr algn="r" eaLnBrk="1" hangingPunct="1">
              <a:defRPr sz="1200" b="0" smtClean="0">
                <a:solidFill>
                  <a:srgbClr val="898989"/>
                </a:solidFill>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2643ECD-13A1-405E-B80F-E9F2E38F5BE5}" type="slidenum">
              <a:rPr kumimoji="0" lang="zh-CN" altLang="en-US"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rPr>
              <a:t>‹#›</a:t>
            </a:fld>
            <a:endParaRPr kumimoji="0" lang="en-US" altLang="zh-CN" sz="1200" b="0" i="0" u="none" strike="noStrike" kern="1200" cap="none" spc="0" normalizeH="0" baseline="0" noProof="0">
              <a:ln>
                <a:noFill/>
              </a:ln>
              <a:solidFill>
                <a:srgbClr val="898989"/>
              </a:solidFill>
              <a:effectLst/>
              <a:uLnTx/>
              <a:uFillTx/>
              <a:latin typeface="Consolas" panose="020B0609020204030204" pitchFamily="49" charset="0"/>
              <a:ea typeface="微软雅黑" panose="020B0503020204020204" pitchFamily="34" charset="-122"/>
              <a:cs typeface="+mn-cs"/>
            </a:endParaRPr>
          </a:p>
        </p:txBody>
      </p:sp>
      <p:sp>
        <p:nvSpPr>
          <p:cNvPr id="15" name="矩形 14"/>
          <p:cNvSpPr/>
          <p:nvPr/>
        </p:nvSpPr>
        <p:spPr>
          <a:xfrm>
            <a:off x="120650" y="336550"/>
            <a:ext cx="5694363" cy="719138"/>
          </a:xfrm>
          <a:prstGeom prst="rect">
            <a:avLst/>
          </a:prstGeom>
          <a:solidFill>
            <a:srgbClr val="0070C0"/>
          </a:solidFill>
          <a:ln>
            <a:noFill/>
          </a:ln>
          <a:effectLst>
            <a:outerShdw blurRad="3556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微软雅黑" panose="020B0503020204020204" pitchFamily="34" charset="-122"/>
              <a:cs typeface="+mn-cs"/>
            </a:endParaRPr>
          </a:p>
        </p:txBody>
      </p:sp>
      <p:sp>
        <p:nvSpPr>
          <p:cNvPr id="2" name="矩形 5"/>
          <p:cNvSpPr/>
          <p:nvPr/>
        </p:nvSpPr>
        <p:spPr>
          <a:xfrm>
            <a:off x="0" y="1271588"/>
            <a:ext cx="12195175" cy="698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微软雅黑" panose="020B0503020204020204" pitchFamily="34" charset="-122"/>
              <a:cs typeface="+mn-cs"/>
            </a:endParaRPr>
          </a:p>
        </p:txBody>
      </p:sp>
      <p:sp>
        <p:nvSpPr>
          <p:cNvPr id="1032" name="标题占位符 1"/>
          <p:cNvSpPr>
            <a:spLocks noGrp="1"/>
          </p:cNvSpPr>
          <p:nvPr>
            <p:ph type="title"/>
          </p:nvPr>
        </p:nvSpPr>
        <p:spPr>
          <a:xfrm>
            <a:off x="49213" y="260350"/>
            <a:ext cx="5903912" cy="792163"/>
          </a:xfrm>
          <a:prstGeom prst="rect">
            <a:avLst/>
          </a:prstGeom>
          <a:noFill/>
          <a:ln w="9525">
            <a:noFill/>
          </a:ln>
        </p:spPr>
        <p:txBody>
          <a:bodyPr anchor="ctr" anchorCtr="0"/>
          <a:lstStyle/>
          <a:p>
            <a:pPr lvl="0"/>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200" kern="1200">
          <a:solidFill>
            <a:schemeClr val="bg1"/>
          </a:solidFill>
          <a:latin typeface="Consolas" panose="020B0609020204030204" pitchFamily="49" charset="0"/>
          <a:ea typeface="微软雅黑" panose="020B0503020204020204" pitchFamily="34" charset="-122"/>
          <a:cs typeface="+mj-cs"/>
        </a:defRPr>
      </a:lvl1pPr>
      <a:lvl2pPr algn="ctr" rtl="0" eaLnBrk="0" fontAlgn="base" hangingPunct="0">
        <a:spcBef>
          <a:spcPct val="0"/>
        </a:spcBef>
        <a:spcAft>
          <a:spcPct val="0"/>
        </a:spcAft>
        <a:defRPr sz="3200">
          <a:solidFill>
            <a:schemeClr val="bg1"/>
          </a:solidFill>
          <a:latin typeface="Consolas" panose="020B0609020204030204" pitchFamily="49" charset="0"/>
          <a:ea typeface="微软雅黑" panose="020B0503020204020204" pitchFamily="34" charset="-122"/>
        </a:defRPr>
      </a:lvl2pPr>
      <a:lvl3pPr algn="ctr" rtl="0" eaLnBrk="0" fontAlgn="base" hangingPunct="0">
        <a:spcBef>
          <a:spcPct val="0"/>
        </a:spcBef>
        <a:spcAft>
          <a:spcPct val="0"/>
        </a:spcAft>
        <a:defRPr sz="3200">
          <a:solidFill>
            <a:schemeClr val="bg1"/>
          </a:solidFill>
          <a:latin typeface="Consolas" panose="020B0609020204030204" pitchFamily="49" charset="0"/>
          <a:ea typeface="微软雅黑" panose="020B0503020204020204" pitchFamily="34" charset="-122"/>
        </a:defRPr>
      </a:lvl3pPr>
      <a:lvl4pPr algn="ctr" rtl="0" eaLnBrk="0" fontAlgn="base" hangingPunct="0">
        <a:spcBef>
          <a:spcPct val="0"/>
        </a:spcBef>
        <a:spcAft>
          <a:spcPct val="0"/>
        </a:spcAft>
        <a:defRPr sz="3200">
          <a:solidFill>
            <a:schemeClr val="bg1"/>
          </a:solidFill>
          <a:latin typeface="Consolas" panose="020B0609020204030204" pitchFamily="49" charset="0"/>
          <a:ea typeface="微软雅黑" panose="020B0503020204020204" pitchFamily="34" charset="-122"/>
        </a:defRPr>
      </a:lvl4pPr>
      <a:lvl5pPr algn="ctr" rtl="0" eaLnBrk="0" fontAlgn="base" hangingPunct="0">
        <a:spcBef>
          <a:spcPct val="0"/>
        </a:spcBef>
        <a:spcAft>
          <a:spcPct val="0"/>
        </a:spcAft>
        <a:defRPr sz="3200">
          <a:solidFill>
            <a:schemeClr val="bg1"/>
          </a:solidFill>
          <a:latin typeface="Consolas" panose="020B0609020204030204" pitchFamily="49"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n"/>
        <a:defRPr sz="3200" kern="1200">
          <a:solidFill>
            <a:srgbClr val="005AB4"/>
          </a:solidFill>
          <a:latin typeface="Consolas" panose="020B0609020204030204" pitchFamily="49" charset="0"/>
          <a:ea typeface="微软雅黑" panose="020B0503020204020204" pitchFamily="34" charset="-122"/>
          <a:cs typeface="+mn-cs"/>
        </a:defRPr>
      </a:lvl1pPr>
      <a:lvl2pPr marL="742950" indent="-285750" algn="l" rtl="0" eaLnBrk="0" fontAlgn="base" hangingPunct="0">
        <a:spcBef>
          <a:spcPct val="20000"/>
        </a:spcBef>
        <a:spcAft>
          <a:spcPct val="0"/>
        </a:spcAft>
        <a:buFont typeface="Wingdings" panose="05000000000000000000" pitchFamily="2" charset="2"/>
        <a:buChar char="p"/>
        <a:defRPr sz="2800" kern="1200">
          <a:solidFill>
            <a:srgbClr val="005AB4"/>
          </a:solidFill>
          <a:latin typeface="Consolas" panose="020B0609020204030204" pitchFamily="49" charset="0"/>
          <a:ea typeface="微软雅黑" panose="020B0503020204020204" pitchFamily="34" charset="-122"/>
          <a:cs typeface="+mn-cs"/>
        </a:defRPr>
      </a:lvl2pPr>
      <a:lvl3pPr marL="1143000" indent="-228600" algn="l" rtl="0" eaLnBrk="0" fontAlgn="base" hangingPunct="0">
        <a:spcBef>
          <a:spcPct val="20000"/>
        </a:spcBef>
        <a:spcAft>
          <a:spcPct val="0"/>
        </a:spcAft>
        <a:buFont typeface="Wingdings" panose="05000000000000000000" pitchFamily="2" charset="2"/>
        <a:buChar char="Ø"/>
        <a:defRPr sz="2400" kern="1200">
          <a:solidFill>
            <a:srgbClr val="005AB4"/>
          </a:solidFill>
          <a:latin typeface="Consolas" panose="020B0609020204030204" pitchFamily="49" charset="0"/>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5AB4"/>
          </a:solidFill>
          <a:latin typeface="Consolas" panose="020B0609020204030204" pitchFamily="49" charset="0"/>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005AB4"/>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PA_矩形 32"/>
          <p:cNvSpPr/>
          <p:nvPr>
            <p:custDataLst>
              <p:tags r:id="rId1"/>
            </p:custDataLst>
          </p:nvPr>
        </p:nvSpPr>
        <p:spPr>
          <a:xfrm>
            <a:off x="-30162" y="1916113"/>
            <a:ext cx="12225338" cy="1657350"/>
          </a:xfrm>
          <a:prstGeom prst="rect">
            <a:avLst/>
          </a:prstGeom>
          <a:solidFill>
            <a:srgbClr val="0070C0"/>
          </a:solidFill>
          <a:ln>
            <a:noFill/>
          </a:ln>
          <a:effectLst>
            <a:outerShdw blurRad="3556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8" name="PA_文本框 34"/>
          <p:cNvSpPr txBox="1"/>
          <p:nvPr>
            <p:custDataLst>
              <p:tags r:id="rId2"/>
            </p:custDataLst>
          </p:nvPr>
        </p:nvSpPr>
        <p:spPr>
          <a:xfrm>
            <a:off x="1128713" y="2297113"/>
            <a:ext cx="9215437" cy="922337"/>
          </a:xfrm>
          <a:prstGeom prst="rect">
            <a:avLst/>
          </a:prstGeom>
          <a:noFill/>
          <a:ln w="9525">
            <a:noFill/>
          </a:ln>
        </p:spPr>
        <p:txBody>
          <a:bodyPr anchor="t" anchorCtr="0">
            <a:spAutoFit/>
          </a:bodyPr>
          <a:lstStyle/>
          <a:p>
            <a:pPr algn="ctr">
              <a:buFontTx/>
            </a:pPr>
            <a:r>
              <a:rPr lang="en-US" altLang="zh-CN" sz="5400" dirty="0">
                <a:solidFill>
                  <a:schemeClr val="bg1"/>
                </a:solidFill>
                <a:latin typeface="微软雅黑" panose="020B0503020204020204" pitchFamily="34" charset="-122"/>
                <a:ea typeface="微软雅黑" panose="020B0503020204020204" pitchFamily="34" charset="-122"/>
              </a:rPr>
              <a:t>1.2</a:t>
            </a:r>
            <a:r>
              <a:rPr lang="zh-CN" altLang="en-US" sz="5400" dirty="0">
                <a:solidFill>
                  <a:schemeClr val="bg1"/>
                </a:solidFill>
                <a:latin typeface="微软雅黑" panose="020B0503020204020204" pitchFamily="34" charset="-122"/>
                <a:ea typeface="微软雅黑" panose="020B0503020204020204" pitchFamily="34" charset="-122"/>
              </a:rPr>
              <a:t> 文件操作</a:t>
            </a:r>
          </a:p>
        </p:txBody>
      </p:sp>
      <p:sp>
        <p:nvSpPr>
          <p:cNvPr id="6" name="矩形 5"/>
          <p:cNvSpPr/>
          <p:nvPr/>
        </p:nvSpPr>
        <p:spPr>
          <a:xfrm>
            <a:off x="0" y="4797425"/>
            <a:ext cx="12195175" cy="968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10</a:t>
            </a:fld>
            <a:endParaRPr lang="zh-CN" altLang="en-US" sz="1200" b="0" dirty="0">
              <a:solidFill>
                <a:srgbClr val="898989"/>
              </a:solidFill>
              <a:ea typeface="微软雅黑" panose="020B0503020204020204" pitchFamily="34" charset="-122"/>
            </a:endParaRPr>
          </a:p>
        </p:txBody>
      </p:sp>
      <p:sp>
        <p:nvSpPr>
          <p:cNvPr id="25602" name="Rectangle 3"/>
          <p:cNvSpPr txBox="1"/>
          <p:nvPr/>
        </p:nvSpPr>
        <p:spPr>
          <a:xfrm>
            <a:off x="371475" y="1457325"/>
            <a:ext cx="5438775" cy="558038"/>
          </a:xfrm>
          <a:prstGeom prst="rect">
            <a:avLst/>
          </a:prstGeom>
          <a:noFill/>
          <a:ln w="9525">
            <a:noFill/>
          </a:ln>
        </p:spPr>
        <p:txBody>
          <a:bodyPr anchor="t" anchorCtr="0">
            <a:spAutoFit/>
          </a:bodyPr>
          <a:lstStyle/>
          <a:p>
            <a:pPr eaLnBrk="0" latinLnBrk="1" hangingPunct="0">
              <a:lnSpc>
                <a:spcPct val="140000"/>
              </a:lnSpc>
              <a:spcBef>
                <a:spcPct val="20000"/>
              </a:spcBef>
              <a:buFontTx/>
            </a:pPr>
            <a:r>
              <a:rPr lang="zh-CN" altLang="en-US" b="0" dirty="0">
                <a:solidFill>
                  <a:srgbClr val="FF0000"/>
                </a:solidFill>
                <a:latin typeface="Consolas" panose="020B0609020204030204" pitchFamily="49" charset="0"/>
                <a:ea typeface="微软雅黑" panose="020B0503020204020204" pitchFamily="34" charset="-122"/>
              </a:rPr>
              <a:t>（</a:t>
            </a:r>
            <a:r>
              <a:rPr lang="en-US" altLang="zh-CN" b="0" dirty="0">
                <a:solidFill>
                  <a:srgbClr val="FF0000"/>
                </a:solidFill>
                <a:latin typeface="Consolas" panose="020B0609020204030204" pitchFamily="49" charset="0"/>
                <a:ea typeface="微软雅黑" panose="020B0503020204020204" pitchFamily="34" charset="-122"/>
              </a:rPr>
              <a:t>1</a:t>
            </a:r>
            <a:r>
              <a:rPr lang="zh-CN" altLang="en-US" b="0" dirty="0">
                <a:solidFill>
                  <a:srgbClr val="FF0000"/>
                </a:solidFill>
                <a:latin typeface="Consolas" panose="020B0609020204030204" pitchFamily="49" charset="0"/>
                <a:ea typeface="微软雅黑" panose="020B0503020204020204" pitchFamily="34" charset="-122"/>
              </a:rPr>
              <a:t>）文件指针</a:t>
            </a:r>
            <a:endParaRPr lang="zh-CN" altLang="en-US" b="0" dirty="0">
              <a:solidFill>
                <a:srgbClr val="FF0000"/>
              </a:solidFill>
              <a:latin typeface="Consolas" panose="020B0609020204030204" pitchFamily="49" charset="0"/>
              <a:ea typeface="Arial" panose="020B0604020202020204" pitchFamily="34" charset="0"/>
            </a:endParaRPr>
          </a:p>
        </p:txBody>
      </p:sp>
      <p:sp>
        <p:nvSpPr>
          <p:cNvPr id="25603" name="TextBox 7"/>
          <p:cNvSpPr/>
          <p:nvPr/>
        </p:nvSpPr>
        <p:spPr>
          <a:xfrm>
            <a:off x="170027" y="475119"/>
            <a:ext cx="5643562" cy="430887"/>
          </a:xfrm>
          <a:prstGeom prst="rect">
            <a:avLst/>
          </a:prstGeom>
          <a:noFill/>
          <a:ln w="9525">
            <a:noFill/>
          </a:ln>
        </p:spPr>
        <p:txBody>
          <a:bodyPr lIns="0" tIns="0" rIns="0" bIns="0" anchor="t" anchorCtr="0">
            <a:spAutoFit/>
          </a:bodyPr>
          <a:lstStyle/>
          <a:p>
            <a:pPr>
              <a:buFontTx/>
            </a:pPr>
            <a:r>
              <a:rPr lang="en-US" altLang="zh-CN" sz="2800" b="0" dirty="0">
                <a:solidFill>
                  <a:schemeClr val="bg1"/>
                </a:solidFill>
                <a:latin typeface="Consolas" panose="020B0609020204030204" pitchFamily="49" charset="0"/>
                <a:ea typeface="微软雅黑" panose="020B0503020204020204" pitchFamily="34" charset="-122"/>
                <a:sym typeface="方正兰亭黑_GBK"/>
              </a:rPr>
              <a:t>1.2.2  </a:t>
            </a:r>
            <a:r>
              <a:rPr lang="zh-CN" altLang="en-US" sz="2800" b="0" dirty="0">
                <a:solidFill>
                  <a:schemeClr val="bg1"/>
                </a:solidFill>
                <a:latin typeface="Consolas" panose="020B0609020204030204" pitchFamily="49" charset="0"/>
                <a:ea typeface="微软雅黑" panose="020B0503020204020204" pitchFamily="34" charset="-122"/>
                <a:sym typeface="方正兰亭黑_GBK"/>
              </a:rPr>
              <a:t>文件的指针及文件处理流程</a:t>
            </a:r>
          </a:p>
        </p:txBody>
      </p:sp>
      <p:sp>
        <p:nvSpPr>
          <p:cNvPr id="25604" name="Text Box 3"/>
          <p:cNvSpPr txBox="1"/>
          <p:nvPr/>
        </p:nvSpPr>
        <p:spPr>
          <a:xfrm>
            <a:off x="384175" y="2430463"/>
            <a:ext cx="11474450" cy="3159125"/>
          </a:xfrm>
          <a:prstGeom prst="rect">
            <a:avLst/>
          </a:prstGeom>
          <a:noFill/>
          <a:ln w="9525">
            <a:noFill/>
          </a:ln>
        </p:spPr>
        <p:txBody>
          <a:bodyPr anchor="t" anchorCtr="0">
            <a:spAutoFit/>
          </a:bodyPr>
          <a:lstStyle/>
          <a:p>
            <a:pPr marL="609600" indent="-609600">
              <a:lnSpc>
                <a:spcPct val="120000"/>
              </a:lnSpc>
              <a:spcBef>
                <a:spcPct val="30000"/>
              </a:spcBef>
              <a:buClr>
                <a:srgbClr val="005AB4"/>
              </a:buClr>
              <a:buFont typeface="Wingdings" panose="05000000000000000000" pitchFamily="2" charset="2"/>
              <a:buChar char="n"/>
            </a:pPr>
            <a:r>
              <a:rPr lang="zh-CN" altLang="zh-CN" b="0" dirty="0">
                <a:latin typeface="Consolas" panose="020B0609020204030204" pitchFamily="49" charset="0"/>
                <a:ea typeface="微软雅黑" panose="020B0503020204020204" pitchFamily="34" charset="-122"/>
              </a:rPr>
              <a:t>Ｃ</a:t>
            </a:r>
            <a:r>
              <a:rPr lang="zh-CN" altLang="en-US" b="0" dirty="0">
                <a:latin typeface="Consolas" panose="020B0609020204030204" pitchFamily="49" charset="0"/>
                <a:ea typeface="微软雅黑" panose="020B0503020204020204" pitchFamily="34" charset="-122"/>
              </a:rPr>
              <a:t>语言</a:t>
            </a:r>
            <a:r>
              <a:rPr lang="zh-CN" altLang="zh-CN" b="0" dirty="0">
                <a:latin typeface="Consolas" panose="020B0609020204030204" pitchFamily="49" charset="0"/>
                <a:ea typeface="微软雅黑" panose="020B0503020204020204" pitchFamily="34" charset="-122"/>
              </a:rPr>
              <a:t>程序使用文件时，通过一个指针变量指向对应的</a:t>
            </a:r>
            <a:r>
              <a:rPr lang="zh-CN" altLang="zh-CN" b="0" dirty="0">
                <a:solidFill>
                  <a:srgbClr val="FF0000"/>
                </a:solidFill>
                <a:latin typeface="Consolas" panose="020B0609020204030204" pitchFamily="49" charset="0"/>
                <a:ea typeface="微软雅黑" panose="020B0503020204020204" pitchFamily="34" charset="-122"/>
              </a:rPr>
              <a:t>文件信息区</a:t>
            </a:r>
            <a:r>
              <a:rPr lang="zh-CN" altLang="zh-CN" b="0" dirty="0">
                <a:latin typeface="Consolas" panose="020B0609020204030204" pitchFamily="49" charset="0"/>
                <a:ea typeface="微软雅黑" panose="020B0503020204020204" pitchFamily="34" charset="-122"/>
              </a:rPr>
              <a:t>,  这个指针变量称为文件指针。 </a:t>
            </a:r>
          </a:p>
          <a:p>
            <a:pPr marL="609600" indent="-609600">
              <a:lnSpc>
                <a:spcPct val="120000"/>
              </a:lnSpc>
              <a:spcBef>
                <a:spcPct val="30000"/>
              </a:spcBef>
              <a:buClr>
                <a:srgbClr val="005AB4"/>
              </a:buClr>
              <a:buFont typeface="Wingdings" panose="05000000000000000000" pitchFamily="2" charset="2"/>
              <a:buChar char="n"/>
            </a:pPr>
            <a:r>
              <a:rPr lang="zh-CN" altLang="zh-CN" b="0" dirty="0">
                <a:latin typeface="Consolas" panose="020B0609020204030204" pitchFamily="49" charset="0"/>
                <a:ea typeface="微软雅黑" panose="020B0503020204020204" pitchFamily="34" charset="-122"/>
              </a:rPr>
              <a:t>定义文件指针的一般形式为：</a:t>
            </a:r>
            <a:endParaRPr lang="zh-CN" altLang="en-US" b="0" dirty="0">
              <a:latin typeface="Consolas" panose="020B0609020204030204" pitchFamily="49" charset="0"/>
              <a:ea typeface="微软雅黑" panose="020B0503020204020204" pitchFamily="34" charset="-122"/>
            </a:endParaRPr>
          </a:p>
          <a:p>
            <a:pPr marL="609600" indent="-609600">
              <a:lnSpc>
                <a:spcPct val="120000"/>
              </a:lnSpc>
              <a:spcBef>
                <a:spcPct val="30000"/>
              </a:spcBef>
              <a:buClr>
                <a:srgbClr val="005AB4"/>
              </a:buClr>
              <a:buFont typeface="Wingdings" panose="05000000000000000000" pitchFamily="2" charset="2"/>
              <a:buChar char="n"/>
            </a:pPr>
            <a:endParaRPr lang="zh-CN" altLang="en-US" b="0" dirty="0">
              <a:latin typeface="Consolas" panose="020B0609020204030204" pitchFamily="49" charset="0"/>
              <a:ea typeface="微软雅黑" panose="020B0503020204020204" pitchFamily="34" charset="-122"/>
            </a:endParaRPr>
          </a:p>
          <a:p>
            <a:pPr marL="609600" indent="-609600">
              <a:lnSpc>
                <a:spcPct val="120000"/>
              </a:lnSpc>
              <a:spcBef>
                <a:spcPct val="30000"/>
              </a:spcBef>
              <a:buClr>
                <a:srgbClr val="005AB4"/>
              </a:buClr>
              <a:buFont typeface="Wingdings" panose="05000000000000000000" pitchFamily="2" charset="2"/>
              <a:buChar char="n"/>
            </a:pPr>
            <a:endParaRPr lang="zh-CN" altLang="zh-CN" b="0" dirty="0">
              <a:latin typeface="Consolas" panose="020B0609020204030204" pitchFamily="49" charset="0"/>
              <a:ea typeface="微软雅黑" panose="020B0503020204020204" pitchFamily="34" charset="-122"/>
            </a:endParaRPr>
          </a:p>
          <a:p>
            <a:pPr marL="609600" indent="-609600">
              <a:lnSpc>
                <a:spcPct val="120000"/>
              </a:lnSpc>
              <a:spcBef>
                <a:spcPct val="30000"/>
              </a:spcBef>
              <a:buClr>
                <a:srgbClr val="005AB4"/>
              </a:buClr>
              <a:buFont typeface="Wingdings" panose="05000000000000000000" pitchFamily="2" charset="2"/>
              <a:buChar char="n"/>
            </a:pPr>
            <a:r>
              <a:rPr lang="zh-CN" altLang="en-US" b="0" dirty="0">
                <a:latin typeface="Consolas" panose="020B0609020204030204" pitchFamily="49" charset="0"/>
                <a:ea typeface="微软雅黑" panose="020B0503020204020204" pitchFamily="34" charset="-122"/>
              </a:rPr>
              <a:t>  </a:t>
            </a:r>
            <a:r>
              <a:rPr lang="zh-CN" altLang="zh-CN" b="0" dirty="0">
                <a:latin typeface="Consolas" panose="020B0609020204030204" pitchFamily="49" charset="0"/>
                <a:ea typeface="微软雅黑" panose="020B0503020204020204" pitchFamily="34" charset="-122"/>
              </a:rPr>
              <a:t>FILE *fp;</a:t>
            </a:r>
          </a:p>
        </p:txBody>
      </p:sp>
      <p:sp>
        <p:nvSpPr>
          <p:cNvPr id="25605" name="TextBox 14"/>
          <p:cNvSpPr txBox="1"/>
          <p:nvPr/>
        </p:nvSpPr>
        <p:spPr>
          <a:xfrm>
            <a:off x="1849438" y="4162425"/>
            <a:ext cx="6769100" cy="733425"/>
          </a:xfrm>
          <a:prstGeom prst="rect">
            <a:avLst/>
          </a:prstGeom>
          <a:solidFill>
            <a:srgbClr val="0070C0"/>
          </a:solidFill>
          <a:ln w="9525"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tIns="180000" bIns="180000" anchor="t" anchorCtr="0">
            <a:spAutoFit/>
          </a:bodyPr>
          <a:lstStyle/>
          <a:p>
            <a:pPr algn="ctr">
              <a:buFontTx/>
            </a:pPr>
            <a:r>
              <a:rPr lang="en-US" altLang="zh-CN" b="0" dirty="0">
                <a:solidFill>
                  <a:schemeClr val="bg1"/>
                </a:solidFill>
                <a:latin typeface="Consolas" panose="020B0609020204030204" pitchFamily="49" charset="0"/>
                <a:ea typeface="微软雅黑" panose="020B0503020204020204" pitchFamily="34" charset="-122"/>
                <a:sym typeface="Arial" panose="020B0604020202020204" pitchFamily="34" charset="0"/>
              </a:rPr>
              <a:t>FILE * </a:t>
            </a:r>
            <a:r>
              <a:rPr lang="zh-CN" altLang="en-US" b="0" dirty="0">
                <a:solidFill>
                  <a:schemeClr val="bg1"/>
                </a:solidFill>
                <a:latin typeface="Consolas" panose="020B0609020204030204" pitchFamily="49" charset="0"/>
                <a:ea typeface="微软雅黑" panose="020B0503020204020204" pitchFamily="34" charset="-122"/>
                <a:sym typeface="Arial" panose="020B0604020202020204" pitchFamily="34" charset="0"/>
              </a:rPr>
              <a:t>指针变量标识符；</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11</a:t>
            </a:fld>
            <a:endParaRPr lang="zh-CN" altLang="en-US" sz="1200" b="0" dirty="0">
              <a:solidFill>
                <a:srgbClr val="898989"/>
              </a:solidFill>
              <a:ea typeface="微软雅黑" panose="020B0503020204020204" pitchFamily="34" charset="-122"/>
            </a:endParaRPr>
          </a:p>
        </p:txBody>
      </p:sp>
      <p:sp>
        <p:nvSpPr>
          <p:cNvPr id="27650" name="TextBox 7"/>
          <p:cNvSpPr/>
          <p:nvPr/>
        </p:nvSpPr>
        <p:spPr>
          <a:xfrm>
            <a:off x="382588" y="542925"/>
            <a:ext cx="5643562" cy="368300"/>
          </a:xfrm>
          <a:prstGeom prst="rect">
            <a:avLst/>
          </a:prstGeom>
          <a:noFill/>
          <a:ln w="9525">
            <a:noFill/>
          </a:ln>
        </p:spPr>
        <p:txBody>
          <a:bodyPr lIns="0" tIns="0" rIns="0" bIns="0" anchor="t" anchorCtr="0">
            <a:spAutoFit/>
          </a:bodyPr>
          <a:lstStyle/>
          <a:p>
            <a:pPr>
              <a:buFontTx/>
            </a:pPr>
            <a:r>
              <a:rPr lang="en-US" altLang="zh-CN" b="0" dirty="0">
                <a:solidFill>
                  <a:schemeClr val="bg1"/>
                </a:solidFill>
                <a:latin typeface="Consolas" panose="020B0609020204030204" pitchFamily="49" charset="0"/>
                <a:ea typeface="微软雅黑" panose="020B0503020204020204" pitchFamily="34" charset="-122"/>
                <a:sym typeface="方正兰亭黑_GBK"/>
              </a:rPr>
              <a:t>1.2.2  </a:t>
            </a:r>
            <a:r>
              <a:rPr lang="zh-CN" altLang="en-US" b="0" dirty="0">
                <a:solidFill>
                  <a:schemeClr val="bg1"/>
                </a:solidFill>
                <a:latin typeface="Consolas" panose="020B0609020204030204" pitchFamily="49" charset="0"/>
                <a:ea typeface="微软雅黑" panose="020B0503020204020204" pitchFamily="34" charset="-122"/>
                <a:sym typeface="方正兰亭黑_GBK"/>
              </a:rPr>
              <a:t>文件的指针及文件处理流程</a:t>
            </a:r>
          </a:p>
        </p:txBody>
      </p:sp>
      <p:sp>
        <p:nvSpPr>
          <p:cNvPr id="27651" name="TextBox 14"/>
          <p:cNvSpPr txBox="1"/>
          <p:nvPr/>
        </p:nvSpPr>
        <p:spPr>
          <a:xfrm>
            <a:off x="409575" y="1392238"/>
            <a:ext cx="5688013" cy="4154487"/>
          </a:xfrm>
          <a:prstGeom prst="rect">
            <a:avLst/>
          </a:prstGeom>
          <a:noFill/>
          <a:ln w="9525">
            <a:noFill/>
          </a:ln>
        </p:spPr>
        <p:txBody>
          <a:bodyPr anchor="t" anchorCtr="0">
            <a:spAutoFit/>
          </a:bodyPr>
          <a:lstStyle/>
          <a:p>
            <a:pPr>
              <a:lnSpc>
                <a:spcPct val="200000"/>
              </a:lnSpc>
              <a:spcBef>
                <a:spcPct val="100000"/>
              </a:spcBef>
              <a:buFont typeface="Wingdings" panose="05000000000000000000" pitchFamily="2" charset="2"/>
              <a:buChar char="n"/>
            </a:pPr>
            <a:r>
              <a:rPr lang="zh-CN" altLang="en-US" b="0" dirty="0">
                <a:solidFill>
                  <a:srgbClr val="FF0000"/>
                </a:solidFill>
                <a:latin typeface="Consolas" panose="020B0609020204030204" pitchFamily="49" charset="0"/>
                <a:ea typeface="微软雅黑" panose="020B0503020204020204" pitchFamily="34" charset="-122"/>
                <a:sym typeface="Arial" panose="020B0604020202020204" pitchFamily="34" charset="0"/>
              </a:rPr>
              <a:t>（</a:t>
            </a:r>
            <a:r>
              <a:rPr lang="en-US" altLang="zh-CN" b="0" dirty="0">
                <a:solidFill>
                  <a:srgbClr val="FF0000"/>
                </a:solidFill>
                <a:latin typeface="Consolas" panose="020B0609020204030204" pitchFamily="49" charset="0"/>
                <a:ea typeface="微软雅黑" panose="020B0503020204020204" pitchFamily="34" charset="-122"/>
                <a:sym typeface="Arial" panose="020B0604020202020204" pitchFamily="34" charset="0"/>
              </a:rPr>
              <a:t>2</a:t>
            </a:r>
            <a:r>
              <a:rPr lang="zh-CN" altLang="en-US" b="0" dirty="0">
                <a:solidFill>
                  <a:srgbClr val="FF0000"/>
                </a:solidFill>
                <a:latin typeface="Consolas" panose="020B0609020204030204" pitchFamily="49" charset="0"/>
                <a:ea typeface="微软雅黑" panose="020B0503020204020204" pitchFamily="34" charset="-122"/>
                <a:sym typeface="Arial" panose="020B0604020202020204" pitchFamily="34" charset="0"/>
              </a:rPr>
              <a:t>）</a:t>
            </a:r>
            <a:r>
              <a:rPr lang="en-US" altLang="zh-CN" b="0" dirty="0">
                <a:solidFill>
                  <a:srgbClr val="FF0000"/>
                </a:solidFill>
                <a:latin typeface="Consolas" panose="020B0609020204030204" pitchFamily="49" charset="0"/>
                <a:ea typeface="微软雅黑" panose="020B0503020204020204" pitchFamily="34" charset="-122"/>
                <a:sym typeface="Arial" panose="020B0604020202020204" pitchFamily="34" charset="0"/>
              </a:rPr>
              <a:t> </a:t>
            </a:r>
            <a:r>
              <a:rPr lang="zh-CN" altLang="en-US" b="0" dirty="0">
                <a:solidFill>
                  <a:srgbClr val="FF0000"/>
                </a:solidFill>
                <a:latin typeface="Consolas" panose="020B0609020204030204" pitchFamily="49" charset="0"/>
                <a:ea typeface="微软雅黑" panose="020B0503020204020204" pitchFamily="34" charset="-122"/>
                <a:sym typeface="Arial" panose="020B0604020202020204" pitchFamily="34" charset="0"/>
              </a:rPr>
              <a:t>文件的处理流程：</a:t>
            </a:r>
          </a:p>
          <a:p>
            <a:pPr marL="742950" lvl="1" indent="-285750" algn="l" rtl="0" eaLnBrk="1" fontAlgn="base" hangingPunct="1">
              <a:lnSpc>
                <a:spcPct val="200000"/>
              </a:lnSpc>
              <a:spcBef>
                <a:spcPct val="100000"/>
              </a:spcBef>
              <a:spcAft>
                <a:spcPct val="0"/>
              </a:spcAft>
              <a:buFont typeface="Wingdings" panose="05000000000000000000" pitchFamily="2" charset="2"/>
              <a:buChar char="p"/>
            </a:pPr>
            <a:r>
              <a:rPr lang="zh-CN" altLang="en-US" sz="2400" dirty="0">
                <a:solidFill>
                  <a:srgbClr val="005AB4"/>
                </a:solidFill>
                <a:latin typeface="微软雅黑" panose="020B0503020204020204" pitchFamily="34" charset="-122"/>
                <a:ea typeface="微软雅黑" panose="020B0503020204020204" pitchFamily="34" charset="-122"/>
                <a:sym typeface="Arial" panose="020B0604020202020204" pitchFamily="34" charset="0"/>
              </a:rPr>
              <a:t>      打开</a:t>
            </a:r>
            <a:r>
              <a:rPr lang="en-US" altLang="zh-CN" sz="2400" dirty="0">
                <a:solidFill>
                  <a:srgbClr val="005AB4"/>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400" dirty="0">
                <a:solidFill>
                  <a:srgbClr val="005AB4"/>
                </a:solidFill>
                <a:latin typeface="微软雅黑" panose="020B0503020204020204" pitchFamily="34" charset="-122"/>
                <a:ea typeface="微软雅黑" panose="020B0503020204020204" pitchFamily="34" charset="-122"/>
                <a:sym typeface="Arial" panose="020B0604020202020204" pitchFamily="34" charset="0"/>
              </a:rPr>
              <a:t>新建文件</a:t>
            </a:r>
          </a:p>
          <a:p>
            <a:pPr marL="742950" lvl="1" indent="-285750" algn="l" rtl="0" eaLnBrk="1" fontAlgn="base" hangingPunct="1">
              <a:lnSpc>
                <a:spcPct val="200000"/>
              </a:lnSpc>
              <a:spcBef>
                <a:spcPct val="100000"/>
              </a:spcBef>
              <a:spcAft>
                <a:spcPct val="0"/>
              </a:spcAft>
              <a:buFont typeface="Wingdings" panose="05000000000000000000" pitchFamily="2" charset="2"/>
              <a:buChar char="p"/>
            </a:pPr>
            <a:r>
              <a:rPr lang="zh-CN" altLang="en-US" sz="2400" dirty="0">
                <a:solidFill>
                  <a:srgbClr val="005AB4"/>
                </a:solidFill>
                <a:latin typeface="微软雅黑" panose="020B0503020204020204" pitchFamily="34" charset="-122"/>
                <a:ea typeface="微软雅黑" panose="020B0503020204020204" pitchFamily="34" charset="-122"/>
                <a:sym typeface="Arial" panose="020B0604020202020204" pitchFamily="34" charset="0"/>
              </a:rPr>
              <a:t>      读</a:t>
            </a:r>
            <a:r>
              <a:rPr lang="en-US" altLang="zh-CN" sz="2400" dirty="0">
                <a:solidFill>
                  <a:srgbClr val="005AB4"/>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400" dirty="0">
                <a:solidFill>
                  <a:srgbClr val="005AB4"/>
                </a:solidFill>
                <a:latin typeface="微软雅黑" panose="020B0503020204020204" pitchFamily="34" charset="-122"/>
                <a:ea typeface="微软雅黑" panose="020B0503020204020204" pitchFamily="34" charset="-122"/>
                <a:sym typeface="Arial" panose="020B0604020202020204" pitchFamily="34" charset="0"/>
              </a:rPr>
              <a:t>写文件</a:t>
            </a:r>
          </a:p>
          <a:p>
            <a:pPr marL="742950" lvl="1" indent="-285750" algn="l" rtl="0" eaLnBrk="1" fontAlgn="base" hangingPunct="1">
              <a:lnSpc>
                <a:spcPct val="200000"/>
              </a:lnSpc>
              <a:spcBef>
                <a:spcPct val="100000"/>
              </a:spcBef>
              <a:spcAft>
                <a:spcPct val="0"/>
              </a:spcAft>
              <a:buFont typeface="Wingdings" panose="05000000000000000000" pitchFamily="2" charset="2"/>
              <a:buChar char="p"/>
            </a:pPr>
            <a:r>
              <a:rPr lang="zh-CN" altLang="en-US" sz="2400" dirty="0">
                <a:solidFill>
                  <a:srgbClr val="005AB4"/>
                </a:solidFill>
                <a:latin typeface="微软雅黑" panose="020B0503020204020204" pitchFamily="34" charset="-122"/>
                <a:ea typeface="微软雅黑" panose="020B0503020204020204" pitchFamily="34" charset="-122"/>
                <a:sym typeface="Arial" panose="020B0604020202020204" pitchFamily="34" charset="0"/>
              </a:rPr>
              <a:t>      关闭文件</a:t>
            </a:r>
          </a:p>
        </p:txBody>
      </p:sp>
      <p:pic>
        <p:nvPicPr>
          <p:cNvPr id="27652" name="图片 3"/>
          <p:cNvPicPr>
            <a:picLocks noChangeAspect="1"/>
          </p:cNvPicPr>
          <p:nvPr/>
        </p:nvPicPr>
        <p:blipFill>
          <a:blip r:embed="rId3"/>
          <a:stretch>
            <a:fillRect/>
          </a:stretch>
        </p:blipFill>
        <p:spPr>
          <a:xfrm>
            <a:off x="787400" y="2782888"/>
            <a:ext cx="630238" cy="638175"/>
          </a:xfrm>
          <a:prstGeom prst="rect">
            <a:avLst/>
          </a:prstGeom>
          <a:noFill/>
          <a:ln w="9525">
            <a:noFill/>
          </a:ln>
        </p:spPr>
      </p:pic>
      <p:pic>
        <p:nvPicPr>
          <p:cNvPr id="27653" name="图片 8"/>
          <p:cNvPicPr>
            <a:picLocks noChangeAspect="1"/>
          </p:cNvPicPr>
          <p:nvPr/>
        </p:nvPicPr>
        <p:blipFill>
          <a:blip r:embed="rId4"/>
          <a:stretch>
            <a:fillRect/>
          </a:stretch>
        </p:blipFill>
        <p:spPr>
          <a:xfrm>
            <a:off x="768350" y="3935413"/>
            <a:ext cx="684213" cy="655637"/>
          </a:xfrm>
          <a:prstGeom prst="rect">
            <a:avLst/>
          </a:prstGeom>
          <a:noFill/>
          <a:ln w="9525">
            <a:noFill/>
          </a:ln>
        </p:spPr>
      </p:pic>
      <p:pic>
        <p:nvPicPr>
          <p:cNvPr id="27654" name="图片 5"/>
          <p:cNvPicPr>
            <a:picLocks noChangeAspect="1"/>
          </p:cNvPicPr>
          <p:nvPr/>
        </p:nvPicPr>
        <p:blipFill>
          <a:blip r:embed="rId5"/>
          <a:stretch>
            <a:fillRect/>
          </a:stretch>
        </p:blipFill>
        <p:spPr>
          <a:xfrm>
            <a:off x="768350" y="5014913"/>
            <a:ext cx="644525" cy="628650"/>
          </a:xfrm>
          <a:prstGeom prst="rect">
            <a:avLst/>
          </a:prstGeom>
          <a:noFill/>
          <a:ln w="9525">
            <a:noFill/>
          </a:ln>
        </p:spPr>
      </p:pic>
      <p:sp>
        <p:nvSpPr>
          <p:cNvPr id="27655" name="Rectangle 86"/>
          <p:cNvSpPr/>
          <p:nvPr/>
        </p:nvSpPr>
        <p:spPr>
          <a:xfrm>
            <a:off x="4032250" y="2574925"/>
            <a:ext cx="7897813" cy="3568700"/>
          </a:xfrm>
          <a:prstGeom prst="rect">
            <a:avLst/>
          </a:prstGeom>
          <a:noFill/>
          <a:ln w="9525">
            <a:noFill/>
          </a:ln>
        </p:spPr>
        <p:txBody>
          <a:bodyPr anchor="t" anchorCtr="0">
            <a:spAutoFit/>
          </a:bodyPr>
          <a:lstStyle/>
          <a:p>
            <a:pPr>
              <a:lnSpc>
                <a:spcPct val="150000"/>
              </a:lnSpc>
              <a:spcBef>
                <a:spcPct val="30000"/>
              </a:spcBef>
              <a:buFont typeface="Wingdings" panose="05000000000000000000" pitchFamily="2" charset="2"/>
              <a:buChar char="n"/>
            </a:pPr>
            <a:r>
              <a:rPr lang="zh-CN" altLang="zh-CN" sz="2000" b="0" dirty="0">
                <a:latin typeface="Consolas" panose="020B0609020204030204" pitchFamily="49" charset="0"/>
                <a:ea typeface="微软雅黑" panose="020B0503020204020204" pitchFamily="34" charset="-122"/>
              </a:rPr>
              <a:t>“打开”是指为文件建立相应的信息区</a:t>
            </a:r>
            <a:r>
              <a:rPr lang="en-US" altLang="zh-CN" sz="2000" b="0" dirty="0">
                <a:latin typeface="Consolas" panose="020B0609020204030204" pitchFamily="49" charset="0"/>
                <a:ea typeface="微软雅黑" panose="020B0503020204020204" pitchFamily="34" charset="-122"/>
              </a:rPr>
              <a:t>(</a:t>
            </a:r>
            <a:r>
              <a:rPr lang="zh-CN" altLang="zh-CN" sz="2000" b="0" dirty="0">
                <a:latin typeface="Consolas" panose="020B0609020204030204" pitchFamily="49" charset="0"/>
                <a:ea typeface="微软雅黑" panose="020B0503020204020204" pitchFamily="34" charset="-122"/>
              </a:rPr>
              <a:t>用来存放有关文件的信息</a:t>
            </a:r>
            <a:r>
              <a:rPr lang="en-US" altLang="zh-CN" sz="2000" b="0" dirty="0">
                <a:latin typeface="Consolas" panose="020B0609020204030204" pitchFamily="49" charset="0"/>
                <a:ea typeface="微软雅黑" panose="020B0503020204020204" pitchFamily="34" charset="-122"/>
              </a:rPr>
              <a:t>)</a:t>
            </a:r>
            <a:r>
              <a:rPr lang="zh-CN" altLang="zh-CN" sz="2000" b="0" dirty="0">
                <a:latin typeface="Consolas" panose="020B0609020204030204" pitchFamily="49" charset="0"/>
                <a:ea typeface="微软雅黑" panose="020B0503020204020204" pitchFamily="34" charset="-122"/>
              </a:rPr>
              <a:t>和文件缓冲区</a:t>
            </a:r>
            <a:r>
              <a:rPr lang="en-US" altLang="zh-CN" sz="2000" b="0" dirty="0">
                <a:latin typeface="Consolas" panose="020B0609020204030204" pitchFamily="49" charset="0"/>
                <a:ea typeface="微软雅黑" panose="020B0503020204020204" pitchFamily="34" charset="-122"/>
              </a:rPr>
              <a:t>(</a:t>
            </a:r>
            <a:r>
              <a:rPr lang="zh-CN" altLang="zh-CN" sz="2000" b="0" dirty="0">
                <a:latin typeface="Consolas" panose="020B0609020204030204" pitchFamily="49" charset="0"/>
                <a:ea typeface="微软雅黑" panose="020B0503020204020204" pitchFamily="34" charset="-122"/>
              </a:rPr>
              <a:t>用来暂时存放输入输出的数据</a:t>
            </a:r>
            <a:r>
              <a:rPr lang="en-US" altLang="zh-CN" sz="2000" b="0" dirty="0">
                <a:latin typeface="Consolas" panose="020B0609020204030204" pitchFamily="49" charset="0"/>
                <a:ea typeface="微软雅黑" panose="020B0503020204020204" pitchFamily="34" charset="-122"/>
              </a:rPr>
              <a:t>)</a:t>
            </a:r>
            <a:r>
              <a:rPr lang="zh-CN" altLang="zh-CN" sz="2000" b="0" dirty="0">
                <a:latin typeface="Consolas" panose="020B0609020204030204" pitchFamily="49" charset="0"/>
                <a:ea typeface="微软雅黑" panose="020B0503020204020204" pitchFamily="34" charset="-122"/>
              </a:rPr>
              <a:t>。</a:t>
            </a:r>
            <a:endParaRPr lang="zh-CN" altLang="en-US" sz="2000" b="0" dirty="0">
              <a:latin typeface="Consolas" panose="020B0609020204030204" pitchFamily="49" charset="0"/>
              <a:ea typeface="微软雅黑" panose="020B0503020204020204" pitchFamily="34" charset="-122"/>
            </a:endParaRPr>
          </a:p>
          <a:p>
            <a:pPr>
              <a:lnSpc>
                <a:spcPct val="150000"/>
              </a:lnSpc>
              <a:spcBef>
                <a:spcPct val="30000"/>
              </a:spcBef>
              <a:buFont typeface="Wingdings" panose="05000000000000000000" pitchFamily="2" charset="2"/>
              <a:buChar char="n"/>
            </a:pPr>
            <a:r>
              <a:rPr lang="zh-CN" altLang="zh-CN" sz="2000" b="0" dirty="0">
                <a:latin typeface="Consolas" panose="020B0609020204030204" pitchFamily="49" charset="0"/>
                <a:ea typeface="微软雅黑" panose="020B0503020204020204" pitchFamily="34" charset="-122"/>
              </a:rPr>
              <a:t>在编写程序时，在打开文件的同时，一般都指定一个指针变量指向该文件，也就是建立起指针变量与文件之间的联系，这样就可以通过该指针变量对文件进行读写</a:t>
            </a:r>
            <a:r>
              <a:rPr lang="zh-CN" altLang="en-US" sz="2000" b="0" dirty="0">
                <a:latin typeface="Consolas" panose="020B0609020204030204" pitchFamily="49" charset="0"/>
                <a:ea typeface="微软雅黑" panose="020B0503020204020204" pitchFamily="34" charset="-122"/>
              </a:rPr>
              <a:t>；</a:t>
            </a:r>
            <a:endParaRPr lang="en-US" altLang="zh-CN" sz="2000" b="0" dirty="0">
              <a:latin typeface="Consolas" panose="020B0609020204030204" pitchFamily="49" charset="0"/>
              <a:ea typeface="微软雅黑" panose="020B0503020204020204" pitchFamily="34" charset="-122"/>
            </a:endParaRPr>
          </a:p>
          <a:p>
            <a:pPr>
              <a:lnSpc>
                <a:spcPct val="150000"/>
              </a:lnSpc>
              <a:spcBef>
                <a:spcPct val="30000"/>
              </a:spcBef>
              <a:buFont typeface="Wingdings" panose="05000000000000000000" pitchFamily="2" charset="2"/>
              <a:buChar char="n"/>
            </a:pPr>
            <a:r>
              <a:rPr lang="zh-CN" altLang="zh-CN" sz="2000" b="0" dirty="0">
                <a:latin typeface="Consolas" panose="020B0609020204030204" pitchFamily="49" charset="0"/>
                <a:ea typeface="微软雅黑" panose="020B0503020204020204" pitchFamily="34" charset="-122"/>
              </a:rPr>
              <a:t>所谓“关闭”是指撤销文件信息区和文件缓冲区</a:t>
            </a:r>
            <a:r>
              <a:rPr lang="zh-CN" altLang="en-US" sz="2000" b="0" dirty="0">
                <a:latin typeface="Consolas" panose="020B0609020204030204" pitchFamily="49" charset="0"/>
                <a:ea typeface="微软雅黑" panose="020B0503020204020204" pitchFamily="34" charset="-122"/>
              </a:rPr>
              <a:t>。</a:t>
            </a:r>
            <a:endParaRPr lang="en-US" altLang="zh-CN" sz="2000" b="0" dirty="0">
              <a:latin typeface="Consolas" panose="020B0609020204030204" pitchFamily="49" charset="0"/>
              <a:ea typeface="微软雅黑" panose="020B0503020204020204" pitchFamily="34" charset="-122"/>
            </a:endParaRPr>
          </a:p>
          <a:p>
            <a:pPr eaLnBrk="0" hangingPunct="0">
              <a:lnSpc>
                <a:spcPct val="150000"/>
              </a:lnSpc>
              <a:spcBef>
                <a:spcPct val="30000"/>
              </a:spcBef>
              <a:buFontTx/>
              <a:buChar char="•"/>
            </a:pPr>
            <a:endParaRPr lang="zh-CN" altLang="en-US" sz="2000" b="0" dirty="0">
              <a:latin typeface="Consolas" panose="020B0609020204030204" pitchFamily="49" charset="0"/>
              <a:ea typeface="微软雅黑" panose="020B0503020204020204" pitchFamily="34" charset="-122"/>
            </a:endParaRPr>
          </a:p>
        </p:txBody>
      </p:sp>
      <p:pic>
        <p:nvPicPr>
          <p:cNvPr id="5" name="图片 4">
            <a:extLst>
              <a:ext uri="{FF2B5EF4-FFF2-40B4-BE49-F238E27FC236}">
                <a16:creationId xmlns:a16="http://schemas.microsoft.com/office/drawing/2014/main" id="{D1BF9B5F-67AB-5109-1BB7-7FA965C7EE33}"/>
              </a:ext>
            </a:extLst>
          </p:cNvPr>
          <p:cNvPicPr>
            <a:picLocks noChangeAspect="1"/>
          </p:cNvPicPr>
          <p:nvPr/>
        </p:nvPicPr>
        <p:blipFill>
          <a:blip r:embed="rId6"/>
          <a:stretch>
            <a:fillRect/>
          </a:stretch>
        </p:blipFill>
        <p:spPr>
          <a:xfrm>
            <a:off x="2137147" y="4436060"/>
            <a:ext cx="274344" cy="402371"/>
          </a:xfrm>
          <a:prstGeom prst="rect">
            <a:avLst/>
          </a:prstGeom>
        </p:spPr>
      </p:pic>
      <p:pic>
        <p:nvPicPr>
          <p:cNvPr id="6" name="图片 5">
            <a:extLst>
              <a:ext uri="{FF2B5EF4-FFF2-40B4-BE49-F238E27FC236}">
                <a16:creationId xmlns:a16="http://schemas.microsoft.com/office/drawing/2014/main" id="{842B480F-95D0-334F-AC1C-457A851CB63B}"/>
              </a:ext>
            </a:extLst>
          </p:cNvPr>
          <p:cNvPicPr>
            <a:picLocks noChangeAspect="1"/>
          </p:cNvPicPr>
          <p:nvPr/>
        </p:nvPicPr>
        <p:blipFill>
          <a:blip r:embed="rId6"/>
          <a:stretch>
            <a:fillRect/>
          </a:stretch>
        </p:blipFill>
        <p:spPr>
          <a:xfrm>
            <a:off x="2137147" y="3325395"/>
            <a:ext cx="274344" cy="402371"/>
          </a:xfrm>
          <a:prstGeom prst="rect">
            <a:avLst/>
          </a:prstGeom>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12</a:t>
            </a:fld>
            <a:endParaRPr lang="zh-CN" altLang="en-US" sz="1200" b="0" dirty="0">
              <a:solidFill>
                <a:srgbClr val="898989"/>
              </a:solidFill>
              <a:ea typeface="微软雅黑" panose="020B0503020204020204" pitchFamily="34" charset="-122"/>
            </a:endParaRPr>
          </a:p>
        </p:txBody>
      </p:sp>
      <p:sp>
        <p:nvSpPr>
          <p:cNvPr id="29698" name="Rectangle 6"/>
          <p:cNvSpPr/>
          <p:nvPr/>
        </p:nvSpPr>
        <p:spPr>
          <a:xfrm>
            <a:off x="358775" y="333375"/>
            <a:ext cx="5810250" cy="693738"/>
          </a:xfrm>
          <a:prstGeom prst="rect">
            <a:avLst/>
          </a:prstGeom>
          <a:noFill/>
          <a:ln w="9525">
            <a:noFill/>
          </a:ln>
        </p:spPr>
        <p:txBody>
          <a:bodyPr anchor="t" anchorCtr="0">
            <a:spAutoFit/>
          </a:bodyPr>
          <a:lstStyle/>
          <a:p>
            <a:pPr eaLnBrk="0" latinLnBrk="1" hangingPunct="0">
              <a:lnSpc>
                <a:spcPct val="140000"/>
              </a:lnSpc>
              <a:spcBef>
                <a:spcPct val="20000"/>
              </a:spcBef>
              <a:buFontTx/>
            </a:pPr>
            <a:r>
              <a:rPr lang="zh-CN" altLang="en-US" sz="2800" b="0" dirty="0">
                <a:solidFill>
                  <a:schemeClr val="bg1"/>
                </a:solidFill>
                <a:latin typeface="Consolas" panose="020B0609020204030204" pitchFamily="49" charset="0"/>
                <a:ea typeface="微软雅黑" panose="020B0503020204020204" pitchFamily="34" charset="-122"/>
              </a:rPr>
              <a:t>（</a:t>
            </a:r>
            <a:r>
              <a:rPr lang="en-US" altLang="zh-CN" sz="2800" b="0" dirty="0">
                <a:solidFill>
                  <a:schemeClr val="bg1"/>
                </a:solidFill>
                <a:latin typeface="Consolas" panose="020B0609020204030204" pitchFamily="49" charset="0"/>
                <a:ea typeface="微软雅黑" panose="020B0503020204020204" pitchFamily="34" charset="-122"/>
              </a:rPr>
              <a:t>3</a:t>
            </a:r>
            <a:r>
              <a:rPr lang="zh-CN" altLang="en-US" sz="2800" b="0" dirty="0">
                <a:solidFill>
                  <a:schemeClr val="bg1"/>
                </a:solidFill>
                <a:latin typeface="Consolas" panose="020B0609020204030204" pitchFamily="49" charset="0"/>
                <a:ea typeface="微软雅黑" panose="020B0503020204020204" pitchFamily="34" charset="-122"/>
              </a:rPr>
              <a:t>）</a:t>
            </a:r>
            <a:r>
              <a:rPr lang="en-US" altLang="zh-CN" sz="2800" b="0" dirty="0">
                <a:solidFill>
                  <a:schemeClr val="bg1"/>
                </a:solidFill>
                <a:latin typeface="Consolas" panose="020B0609020204030204" pitchFamily="49" charset="0"/>
                <a:ea typeface="微软雅黑" panose="020B0503020204020204" pitchFamily="34" charset="-122"/>
              </a:rPr>
              <a:t> </a:t>
            </a:r>
            <a:r>
              <a:rPr lang="zh-CN" altLang="en-US" sz="2800" b="0" dirty="0">
                <a:solidFill>
                  <a:schemeClr val="bg1"/>
                </a:solidFill>
                <a:latin typeface="Consolas" panose="020B0609020204030204" pitchFamily="49" charset="0"/>
                <a:ea typeface="微软雅黑" panose="020B0503020204020204" pitchFamily="34" charset="-122"/>
              </a:rPr>
              <a:t>文件的打开函数</a:t>
            </a:r>
            <a:endParaRPr lang="zh-CN" altLang="en-US" sz="2800" b="0" dirty="0">
              <a:solidFill>
                <a:schemeClr val="bg1"/>
              </a:solidFill>
              <a:latin typeface="Consolas" panose="020B0609020204030204" pitchFamily="49" charset="0"/>
              <a:ea typeface="Arial" panose="020B0604020202020204" pitchFamily="34" charset="0"/>
            </a:endParaRPr>
          </a:p>
        </p:txBody>
      </p:sp>
      <p:sp>
        <p:nvSpPr>
          <p:cNvPr id="29699" name="内容占位符 7"/>
          <p:cNvSpPr txBox="1"/>
          <p:nvPr/>
        </p:nvSpPr>
        <p:spPr>
          <a:xfrm>
            <a:off x="838200" y="935038"/>
            <a:ext cx="10518775" cy="5241925"/>
          </a:xfrm>
          <a:prstGeom prst="rect">
            <a:avLst/>
          </a:prstGeom>
          <a:noFill/>
          <a:ln w="9525">
            <a:noFill/>
          </a:ln>
        </p:spPr>
        <p:txBody>
          <a:bodyPr anchor="t" anchorCtr="0"/>
          <a:lstStyle/>
          <a:p>
            <a:pPr marL="228600" indent="-228600">
              <a:lnSpc>
                <a:spcPct val="90000"/>
              </a:lnSpc>
              <a:spcBef>
                <a:spcPts val="1000"/>
              </a:spcBef>
              <a:buFont typeface="Arial" panose="020B0604020202020204" pitchFamily="34" charset="0"/>
              <a:buChar char="•"/>
            </a:pPr>
            <a:endParaRPr lang="zh-CN" altLang="en-US" sz="2800" b="0" dirty="0">
              <a:solidFill>
                <a:schemeClr val="tx1"/>
              </a:solidFill>
              <a:latin typeface="Calibri" panose="020F0502020204030204" pitchFamily="34" charset="0"/>
              <a:ea typeface="宋体" panose="02010600030101010101" pitchFamily="2" charset="-122"/>
            </a:endParaRPr>
          </a:p>
        </p:txBody>
      </p:sp>
      <p:sp>
        <p:nvSpPr>
          <p:cNvPr id="7" name="Text Box 10"/>
          <p:cNvSpPr txBox="1"/>
          <p:nvPr/>
        </p:nvSpPr>
        <p:spPr>
          <a:xfrm>
            <a:off x="625475" y="1557338"/>
            <a:ext cx="10518775" cy="4144962"/>
          </a:xfrm>
          <a:prstGeom prst="rect">
            <a:avLst/>
          </a:prstGeom>
          <a:noFill/>
          <a:ln w="9525">
            <a:noFill/>
          </a:ln>
        </p:spPr>
        <p:txBody>
          <a:bodyPr anchor="t" anchorCtr="0">
            <a:spAutoFit/>
          </a:bodyPr>
          <a:lstStyle/>
          <a:p>
            <a:pPr algn="just">
              <a:lnSpc>
                <a:spcPct val="150000"/>
              </a:lnSpc>
              <a:buClr>
                <a:srgbClr val="0000CC"/>
              </a:buClr>
              <a:buFontTx/>
            </a:pPr>
            <a:r>
              <a:rPr lang="zh-CN" altLang="en-US" b="0" dirty="0">
                <a:latin typeface="Consolas" panose="020B0609020204030204" pitchFamily="49" charset="0"/>
                <a:ea typeface="微软雅黑" panose="020B0503020204020204" pitchFamily="34" charset="-122"/>
              </a:rPr>
              <a:t>文件的打开函数</a:t>
            </a:r>
            <a:r>
              <a:rPr lang="en-US" altLang="zh-CN" b="0" dirty="0" err="1">
                <a:latin typeface="Consolas" panose="020B0609020204030204" pitchFamily="49" charset="0"/>
                <a:ea typeface="微软雅黑" panose="020B0503020204020204" pitchFamily="34" charset="-122"/>
              </a:rPr>
              <a:t>fopen</a:t>
            </a:r>
            <a:r>
              <a:rPr lang="zh-CN" altLang="en-US" b="0" dirty="0">
                <a:latin typeface="Consolas" panose="020B0609020204030204" pitchFamily="49" charset="0"/>
                <a:ea typeface="微软雅黑" panose="020B0503020204020204" pitchFamily="34" charset="-122"/>
              </a:rPr>
              <a:t>：</a:t>
            </a:r>
          </a:p>
          <a:p>
            <a:pPr algn="just">
              <a:lnSpc>
                <a:spcPct val="150000"/>
              </a:lnSpc>
              <a:buClr>
                <a:srgbClr val="0000CC"/>
              </a:buClr>
              <a:buFontTx/>
            </a:pPr>
            <a:endParaRPr lang="zh-CN" altLang="en-US" b="0" dirty="0">
              <a:latin typeface="Consolas" panose="020B0609020204030204" pitchFamily="49" charset="0"/>
              <a:ea typeface="微软雅黑" panose="020B0503020204020204" pitchFamily="34" charset="-122"/>
            </a:endParaRPr>
          </a:p>
          <a:p>
            <a:pPr algn="just">
              <a:lnSpc>
                <a:spcPct val="150000"/>
              </a:lnSpc>
              <a:buClr>
                <a:srgbClr val="0000CC"/>
              </a:buClr>
              <a:buFontTx/>
            </a:pPr>
            <a:endParaRPr lang="zh-CN" altLang="en-US" b="0" dirty="0">
              <a:solidFill>
                <a:schemeClr val="tx1"/>
              </a:solidFill>
              <a:latin typeface="Consolas" panose="020B0609020204030204" pitchFamily="49" charset="0"/>
              <a:ea typeface="微软雅黑" panose="020B0503020204020204" pitchFamily="34" charset="-122"/>
            </a:endParaRPr>
          </a:p>
          <a:p>
            <a:pPr algn="just">
              <a:lnSpc>
                <a:spcPct val="150000"/>
              </a:lnSpc>
              <a:buClr>
                <a:srgbClr val="0000CC"/>
              </a:buClr>
              <a:buFontTx/>
            </a:pPr>
            <a:r>
              <a:rPr lang="zh-CN" altLang="en-US" b="0" dirty="0">
                <a:latin typeface="Consolas" panose="020B0609020204030204" pitchFamily="49" charset="0"/>
                <a:ea typeface="微软雅黑" panose="020B0503020204020204" pitchFamily="34" charset="-122"/>
              </a:rPr>
              <a:t>函数功能： 按指定的</a:t>
            </a:r>
            <a:r>
              <a:rPr lang="zh-CN" altLang="en-US" b="0" dirty="0">
                <a:solidFill>
                  <a:srgbClr val="FF0000"/>
                </a:solidFill>
                <a:latin typeface="Consolas" panose="020B0609020204030204" pitchFamily="49" charset="0"/>
                <a:ea typeface="微软雅黑" panose="020B0503020204020204" pitchFamily="34" charset="-122"/>
              </a:rPr>
              <a:t>文件使用方式</a:t>
            </a:r>
            <a:r>
              <a:rPr lang="zh-CN" altLang="en-US" b="0" dirty="0">
                <a:latin typeface="Consolas" panose="020B0609020204030204" pitchFamily="49" charset="0"/>
                <a:ea typeface="微软雅黑" panose="020B0503020204020204" pitchFamily="34" charset="-122"/>
              </a:rPr>
              <a:t>打开</a:t>
            </a:r>
            <a:r>
              <a:rPr lang="zh-CN" altLang="en-US" b="0" dirty="0">
                <a:solidFill>
                  <a:srgbClr val="FF0000"/>
                </a:solidFill>
                <a:latin typeface="Consolas" panose="020B0609020204030204" pitchFamily="49" charset="0"/>
                <a:ea typeface="微软雅黑" panose="020B0503020204020204" pitchFamily="34" charset="-122"/>
              </a:rPr>
              <a:t>指定的文件</a:t>
            </a:r>
            <a:r>
              <a:rPr lang="zh-CN" altLang="en-US" b="0" dirty="0">
                <a:latin typeface="Consolas" panose="020B0609020204030204" pitchFamily="49" charset="0"/>
                <a:ea typeface="微软雅黑" panose="020B0503020204020204" pitchFamily="34" charset="-122"/>
              </a:rPr>
              <a:t>。</a:t>
            </a:r>
          </a:p>
          <a:p>
            <a:pPr marL="342900" indent="-342900" algn="just">
              <a:lnSpc>
                <a:spcPct val="150000"/>
              </a:lnSpc>
              <a:spcBef>
                <a:spcPct val="20000"/>
              </a:spcBef>
              <a:buClr>
                <a:srgbClr val="0000CC"/>
              </a:buClr>
              <a:buFont typeface="Wingdings" panose="05000000000000000000" pitchFamily="2" charset="2"/>
              <a:buChar char="Ø"/>
            </a:pPr>
            <a:r>
              <a:rPr lang="zh-CN" altLang="en-US" b="0" dirty="0">
                <a:solidFill>
                  <a:srgbClr val="000000"/>
                </a:solidFill>
                <a:latin typeface="Consolas" panose="020B0609020204030204" pitchFamily="49" charset="0"/>
                <a:ea typeface="微软雅黑" panose="020B0503020204020204" pitchFamily="34" charset="-122"/>
              </a:rPr>
              <a:t> </a:t>
            </a:r>
            <a:r>
              <a:rPr lang="zh-CN" altLang="en-US" b="0" dirty="0">
                <a:latin typeface="Consolas" panose="020B0609020204030204" pitchFamily="49" charset="0"/>
                <a:ea typeface="微软雅黑" panose="020B0503020204020204" pitchFamily="34" charset="-122"/>
              </a:rPr>
              <a:t>若</a:t>
            </a:r>
            <a:r>
              <a:rPr lang="zh-CN" altLang="en-US" b="0" dirty="0">
                <a:solidFill>
                  <a:srgbClr val="FF0000"/>
                </a:solidFill>
                <a:latin typeface="Consolas" panose="020B0609020204030204" pitchFamily="49" charset="0"/>
                <a:ea typeface="微软雅黑" panose="020B0503020204020204" pitchFamily="34" charset="-122"/>
              </a:rPr>
              <a:t>文件打开成功</a:t>
            </a:r>
            <a:r>
              <a:rPr lang="zh-CN" altLang="en-US" b="0" dirty="0">
                <a:latin typeface="Consolas" panose="020B0609020204030204" pitchFamily="49" charset="0"/>
                <a:ea typeface="微软雅黑" panose="020B0503020204020204" pitchFamily="34" charset="-122"/>
              </a:rPr>
              <a:t>，为该文件分配一个文件缓冲区和一个</a:t>
            </a:r>
            <a:r>
              <a:rPr lang="en-US" altLang="zh-CN" b="0" dirty="0">
                <a:latin typeface="Consolas" panose="020B0609020204030204" pitchFamily="49" charset="0"/>
                <a:ea typeface="微软雅黑" panose="020B0503020204020204" pitchFamily="34" charset="-122"/>
              </a:rPr>
              <a:t>FILE</a:t>
            </a:r>
            <a:r>
              <a:rPr lang="zh-CN" altLang="en-US" b="0" dirty="0">
                <a:latin typeface="Consolas" panose="020B0609020204030204" pitchFamily="49" charset="0"/>
                <a:ea typeface="微软雅黑" panose="020B0503020204020204" pitchFamily="34" charset="-122"/>
              </a:rPr>
              <a:t>类型变量，返回一个</a:t>
            </a:r>
            <a:r>
              <a:rPr lang="en-US" altLang="zh-CN" b="0" dirty="0">
                <a:solidFill>
                  <a:srgbClr val="FF0000"/>
                </a:solidFill>
                <a:latin typeface="Consolas" panose="020B0609020204030204" pitchFamily="49" charset="0"/>
                <a:ea typeface="微软雅黑" panose="020B0503020204020204" pitchFamily="34" charset="-122"/>
              </a:rPr>
              <a:t>FILE</a:t>
            </a:r>
            <a:r>
              <a:rPr lang="zh-CN" altLang="en-US" b="0" dirty="0">
                <a:solidFill>
                  <a:srgbClr val="FF0000"/>
                </a:solidFill>
                <a:latin typeface="Consolas" panose="020B0609020204030204" pitchFamily="49" charset="0"/>
                <a:ea typeface="微软雅黑" panose="020B0503020204020204" pitchFamily="34" charset="-122"/>
              </a:rPr>
              <a:t>类型指针</a:t>
            </a:r>
            <a:r>
              <a:rPr lang="zh-CN" altLang="en-US" b="0" dirty="0">
                <a:latin typeface="Consolas" panose="020B0609020204030204" pitchFamily="49" charset="0"/>
                <a:ea typeface="微软雅黑" panose="020B0503020204020204" pitchFamily="34" charset="-122"/>
              </a:rPr>
              <a:t>；</a:t>
            </a:r>
          </a:p>
          <a:p>
            <a:pPr marL="342900" indent="-342900" algn="just">
              <a:lnSpc>
                <a:spcPct val="150000"/>
              </a:lnSpc>
              <a:spcBef>
                <a:spcPct val="20000"/>
              </a:spcBef>
              <a:buClr>
                <a:srgbClr val="0000CC"/>
              </a:buClr>
              <a:buFont typeface="Wingdings" panose="05000000000000000000" pitchFamily="2" charset="2"/>
              <a:buChar char="Ø"/>
            </a:pPr>
            <a:r>
              <a:rPr lang="zh-CN" altLang="en-US" b="0" dirty="0">
                <a:latin typeface="Consolas" panose="020B0609020204030204" pitchFamily="49" charset="0"/>
                <a:ea typeface="微软雅黑" panose="020B0503020204020204" pitchFamily="34" charset="-122"/>
              </a:rPr>
              <a:t> 若文件打开失败，返回</a:t>
            </a:r>
            <a:r>
              <a:rPr lang="en-US" altLang="zh-CN" b="0" dirty="0">
                <a:solidFill>
                  <a:srgbClr val="FF0000"/>
                </a:solidFill>
                <a:latin typeface="Consolas" panose="020B0609020204030204" pitchFamily="49" charset="0"/>
                <a:ea typeface="微软雅黑" panose="020B0503020204020204" pitchFamily="34" charset="-122"/>
              </a:rPr>
              <a:t>NULL</a:t>
            </a:r>
            <a:r>
              <a:rPr lang="en-US" altLang="zh-CN" b="0" dirty="0">
                <a:latin typeface="Consolas" panose="020B0609020204030204" pitchFamily="49" charset="0"/>
                <a:ea typeface="微软雅黑" panose="020B0503020204020204" pitchFamily="34" charset="-122"/>
              </a:rPr>
              <a:t>。</a:t>
            </a:r>
            <a:endParaRPr lang="zh-CN" altLang="en-US" b="0" dirty="0">
              <a:latin typeface="Consolas" panose="020B0609020204030204" pitchFamily="49" charset="0"/>
              <a:ea typeface="微软雅黑" panose="020B0503020204020204" pitchFamily="34" charset="-122"/>
            </a:endParaRPr>
          </a:p>
        </p:txBody>
      </p:sp>
      <p:sp>
        <p:nvSpPr>
          <p:cNvPr id="29701" name="TextBox 14"/>
          <p:cNvSpPr txBox="1"/>
          <p:nvPr/>
        </p:nvSpPr>
        <p:spPr>
          <a:xfrm>
            <a:off x="1849438" y="2205038"/>
            <a:ext cx="8928100" cy="915987"/>
          </a:xfrm>
          <a:prstGeom prst="rect">
            <a:avLst/>
          </a:prstGeom>
          <a:solidFill>
            <a:srgbClr val="0070C0"/>
          </a:solidFill>
          <a:ln w="9525"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tIns="180000" bIns="180000" anchor="t" anchorCtr="0">
            <a:spAutoFit/>
          </a:bodyPr>
          <a:lstStyle/>
          <a:p>
            <a:pPr algn="ctr">
              <a:lnSpc>
                <a:spcPct val="150000"/>
              </a:lnSpc>
              <a:buClr>
                <a:srgbClr val="0000CC"/>
              </a:buClr>
              <a:buFontTx/>
            </a:pPr>
            <a:r>
              <a:rPr lang="en-US" altLang="zh-CN" b="0" dirty="0">
                <a:solidFill>
                  <a:schemeClr val="bg1"/>
                </a:solidFill>
                <a:latin typeface="Consolas" panose="020B0609020204030204" pitchFamily="49" charset="0"/>
                <a:ea typeface="微软雅黑" panose="020B0503020204020204" pitchFamily="34" charset="-122"/>
              </a:rPr>
              <a:t>FILE *  fopen(char * filename</a:t>
            </a:r>
            <a:r>
              <a:rPr lang="zh-CN" altLang="en-US" b="0" dirty="0">
                <a:solidFill>
                  <a:schemeClr val="bg1"/>
                </a:solidFill>
                <a:latin typeface="Consolas" panose="020B0609020204030204" pitchFamily="49" charset="0"/>
                <a:ea typeface="微软雅黑" panose="020B0503020204020204" pitchFamily="34" charset="-122"/>
              </a:rPr>
              <a:t>， </a:t>
            </a:r>
            <a:r>
              <a:rPr lang="en-US" altLang="zh-CN" b="0" dirty="0">
                <a:solidFill>
                  <a:schemeClr val="bg1"/>
                </a:solidFill>
                <a:latin typeface="Consolas" panose="020B0609020204030204" pitchFamily="49" charset="0"/>
                <a:ea typeface="微软雅黑" panose="020B0503020204020204" pitchFamily="34" charset="-122"/>
              </a:rPr>
              <a:t>char * mode);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wipe(up)">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wipe(up)">
                                      <p:cBhvr>
                                        <p:cTn id="17" dur="500"/>
                                        <p:tgtEl>
                                          <p:spTgt spid="7">
                                            <p:txEl>
                                              <p:pRg st="4" end="4"/>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wipe(up)">
                                      <p:cBhvr>
                                        <p:cTn id="21"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13</a:t>
            </a:fld>
            <a:endParaRPr lang="zh-CN" altLang="en-US" sz="1200" b="0" dirty="0">
              <a:solidFill>
                <a:srgbClr val="898989"/>
              </a:solidFill>
              <a:ea typeface="微软雅黑" panose="020B0503020204020204" pitchFamily="34" charset="-122"/>
            </a:endParaRPr>
          </a:p>
        </p:txBody>
      </p:sp>
      <p:sp>
        <p:nvSpPr>
          <p:cNvPr id="31746" name="内容占位符 7"/>
          <p:cNvSpPr txBox="1"/>
          <p:nvPr/>
        </p:nvSpPr>
        <p:spPr>
          <a:xfrm>
            <a:off x="838200" y="935038"/>
            <a:ext cx="10518775" cy="5241925"/>
          </a:xfrm>
          <a:prstGeom prst="rect">
            <a:avLst/>
          </a:prstGeom>
          <a:noFill/>
          <a:ln w="9525">
            <a:noFill/>
          </a:ln>
        </p:spPr>
        <p:txBody>
          <a:bodyPr anchor="t" anchorCtr="0"/>
          <a:lstStyle/>
          <a:p>
            <a:pPr marL="228600" indent="-228600">
              <a:lnSpc>
                <a:spcPct val="90000"/>
              </a:lnSpc>
              <a:spcBef>
                <a:spcPts val="1000"/>
              </a:spcBef>
              <a:buFont typeface="Arial" panose="020B0604020202020204" pitchFamily="34" charset="0"/>
              <a:buChar char="•"/>
            </a:pPr>
            <a:endParaRPr lang="zh-CN" altLang="en-US" sz="2800" b="0" dirty="0">
              <a:solidFill>
                <a:schemeClr val="tx1"/>
              </a:solidFill>
              <a:latin typeface="Calibri" panose="020F0502020204030204" pitchFamily="34" charset="0"/>
              <a:ea typeface="宋体" panose="02010600030101010101" pitchFamily="2" charset="-122"/>
            </a:endParaRPr>
          </a:p>
        </p:txBody>
      </p:sp>
      <p:sp>
        <p:nvSpPr>
          <p:cNvPr id="31747" name="Text Box 5"/>
          <p:cNvSpPr txBox="1"/>
          <p:nvPr/>
        </p:nvSpPr>
        <p:spPr>
          <a:xfrm>
            <a:off x="1230313" y="1485900"/>
            <a:ext cx="9361487" cy="3940175"/>
          </a:xfrm>
          <a:prstGeom prst="rect">
            <a:avLst/>
          </a:prstGeom>
          <a:noFill/>
          <a:ln w="9525">
            <a:noFill/>
          </a:ln>
        </p:spPr>
        <p:txBody>
          <a:bodyPr wrap="none" anchor="t" anchorCtr="0">
            <a:spAutoFit/>
          </a:bodyPr>
          <a:lstStyle/>
          <a:p>
            <a:pPr>
              <a:lnSpc>
                <a:spcPct val="150000"/>
              </a:lnSpc>
              <a:buFontTx/>
            </a:pPr>
            <a:r>
              <a:rPr lang="zh-CN" altLang="en-US" sz="2800" b="0" dirty="0">
                <a:solidFill>
                  <a:schemeClr val="tx1"/>
                </a:solidFill>
                <a:latin typeface="Consolas" panose="020B0609020204030204" pitchFamily="49" charset="0"/>
                <a:ea typeface="微软雅黑" panose="020B0503020204020204" pitchFamily="34" charset="-122"/>
              </a:rPr>
              <a:t>例如：</a:t>
            </a:r>
            <a:endParaRPr lang="en-US" altLang="zh-CN" sz="2800" b="0" dirty="0">
              <a:solidFill>
                <a:schemeClr val="tx1"/>
              </a:solidFill>
              <a:latin typeface="Consolas" panose="020B0609020204030204" pitchFamily="49" charset="0"/>
              <a:ea typeface="微软雅黑" panose="020B0503020204020204" pitchFamily="34" charset="-122"/>
            </a:endParaRPr>
          </a:p>
          <a:p>
            <a:pPr>
              <a:lnSpc>
                <a:spcPct val="150000"/>
              </a:lnSpc>
              <a:buFontTx/>
            </a:pPr>
            <a:r>
              <a:rPr lang="en-US" altLang="zh-CN" sz="2800" b="0" dirty="0">
                <a:solidFill>
                  <a:schemeClr val="tx1"/>
                </a:solidFill>
                <a:latin typeface="Consolas" panose="020B0609020204030204" pitchFamily="49" charset="0"/>
                <a:ea typeface="微软雅黑" panose="020B0503020204020204" pitchFamily="34" charset="-122"/>
              </a:rPr>
              <a:t>     </a:t>
            </a:r>
            <a:r>
              <a:rPr lang="en-US" altLang="zh-CN" sz="2800" b="0" dirty="0">
                <a:solidFill>
                  <a:srgbClr val="C00000"/>
                </a:solidFill>
                <a:latin typeface="Consolas" panose="020B0609020204030204" pitchFamily="49" charset="0"/>
                <a:ea typeface="微软雅黑" panose="020B0503020204020204" pitchFamily="34" charset="-122"/>
              </a:rPr>
              <a:t>FILE *fp;</a:t>
            </a:r>
          </a:p>
          <a:p>
            <a:pPr>
              <a:lnSpc>
                <a:spcPct val="150000"/>
              </a:lnSpc>
              <a:buFontTx/>
            </a:pPr>
            <a:r>
              <a:rPr lang="en-US" altLang="zh-CN" sz="2800" b="0" dirty="0">
                <a:solidFill>
                  <a:schemeClr val="tx1"/>
                </a:solidFill>
                <a:latin typeface="Consolas" panose="020B0609020204030204" pitchFamily="49" charset="0"/>
                <a:ea typeface="微软雅黑" panose="020B0503020204020204" pitchFamily="34" charset="-122"/>
              </a:rPr>
              <a:t>           </a:t>
            </a:r>
            <a:r>
              <a:rPr lang="en-US" altLang="zh-CN" sz="2800" b="0" dirty="0">
                <a:solidFill>
                  <a:srgbClr val="0000FF"/>
                </a:solidFill>
                <a:latin typeface="Consolas" panose="020B0609020204030204" pitchFamily="49" charset="0"/>
                <a:ea typeface="微软雅黑" panose="020B0503020204020204" pitchFamily="34" charset="-122"/>
              </a:rPr>
              <a:t>fopen</a:t>
            </a:r>
            <a:r>
              <a:rPr lang="en-US" altLang="zh-CN" sz="2800" b="0" dirty="0">
                <a:solidFill>
                  <a:schemeClr val="tx1"/>
                </a:solidFill>
                <a:latin typeface="Consolas" panose="020B0609020204030204" pitchFamily="49" charset="0"/>
                <a:ea typeface="微软雅黑" panose="020B0503020204020204" pitchFamily="34" charset="-122"/>
              </a:rPr>
              <a:t>(“e:\\program\\input.txt”,”r”</a:t>
            </a:r>
            <a:r>
              <a:rPr lang="zh-CN" altLang="en-US" sz="2800" b="0" dirty="0">
                <a:solidFill>
                  <a:schemeClr val="tx1"/>
                </a:solidFill>
                <a:latin typeface="Consolas" panose="020B0609020204030204" pitchFamily="49" charset="0"/>
                <a:ea typeface="微软雅黑" panose="020B0503020204020204" pitchFamily="34" charset="-122"/>
              </a:rPr>
              <a:t>);</a:t>
            </a:r>
            <a:endParaRPr lang="en-US" altLang="zh-CN" sz="2800" b="0" dirty="0">
              <a:solidFill>
                <a:schemeClr val="tx1"/>
              </a:solidFill>
              <a:latin typeface="Consolas" panose="020B0609020204030204" pitchFamily="49" charset="0"/>
              <a:ea typeface="微软雅黑" panose="020B0503020204020204" pitchFamily="34" charset="-122"/>
            </a:endParaRPr>
          </a:p>
          <a:p>
            <a:pPr>
              <a:lnSpc>
                <a:spcPct val="150000"/>
              </a:lnSpc>
              <a:buFontTx/>
            </a:pPr>
            <a:r>
              <a:rPr lang="zh-CN" altLang="en-US" sz="2800" b="0" dirty="0">
                <a:solidFill>
                  <a:schemeClr val="tx1"/>
                </a:solidFill>
                <a:latin typeface="Consolas" panose="020B0609020204030204" pitchFamily="49" charset="0"/>
                <a:ea typeface="微软雅黑" panose="020B0503020204020204" pitchFamily="34" charset="-122"/>
              </a:rPr>
              <a:t>或  </a:t>
            </a:r>
            <a:r>
              <a:rPr lang="en-US" altLang="zh-CN" sz="2800" b="0" dirty="0">
                <a:solidFill>
                  <a:schemeClr val="tx1"/>
                </a:solidFill>
                <a:latin typeface="Consolas" panose="020B0609020204030204" pitchFamily="49" charset="0"/>
                <a:ea typeface="微软雅黑" panose="020B0503020204020204" pitchFamily="34" charset="-122"/>
              </a:rPr>
              <a:t>      </a:t>
            </a:r>
            <a:r>
              <a:rPr lang="en-US" altLang="zh-CN" sz="2800" b="0" dirty="0">
                <a:solidFill>
                  <a:srgbClr val="0000FF"/>
                </a:solidFill>
                <a:latin typeface="Consolas" panose="020B0609020204030204" pitchFamily="49" charset="0"/>
                <a:ea typeface="微软雅黑" panose="020B0503020204020204" pitchFamily="34" charset="-122"/>
              </a:rPr>
              <a:t>fopen</a:t>
            </a:r>
            <a:r>
              <a:rPr lang="en-US" altLang="zh-CN" sz="2800" b="0" dirty="0">
                <a:solidFill>
                  <a:schemeClr val="tx1"/>
                </a:solidFill>
                <a:latin typeface="Consolas" panose="020B0609020204030204" pitchFamily="49" charset="0"/>
                <a:ea typeface="微软雅黑" panose="020B0503020204020204" pitchFamily="34" charset="-122"/>
              </a:rPr>
              <a:t>(“input.txt”,”r”</a:t>
            </a:r>
            <a:r>
              <a:rPr lang="zh-CN" altLang="en-US" sz="2800" b="0" dirty="0">
                <a:solidFill>
                  <a:schemeClr val="tx1"/>
                </a:solidFill>
                <a:latin typeface="Consolas" panose="020B0609020204030204" pitchFamily="49" charset="0"/>
                <a:ea typeface="微软雅黑" panose="020B0503020204020204" pitchFamily="34" charset="-122"/>
              </a:rPr>
              <a:t>);</a:t>
            </a:r>
            <a:endParaRPr lang="en-US" altLang="zh-CN" sz="2800" b="0" dirty="0">
              <a:solidFill>
                <a:schemeClr val="tx1"/>
              </a:solidFill>
              <a:latin typeface="Consolas" panose="020B0609020204030204" pitchFamily="49" charset="0"/>
              <a:ea typeface="微软雅黑" panose="020B0503020204020204" pitchFamily="34" charset="-122"/>
            </a:endParaRPr>
          </a:p>
          <a:p>
            <a:pPr>
              <a:lnSpc>
                <a:spcPct val="150000"/>
              </a:lnSpc>
              <a:buFontTx/>
            </a:pPr>
            <a:r>
              <a:rPr lang="zh-CN" altLang="en-US" sz="2800" b="0" dirty="0">
                <a:solidFill>
                  <a:schemeClr val="tx1"/>
                </a:solidFill>
                <a:latin typeface="Consolas" panose="020B0609020204030204" pitchFamily="49" charset="0"/>
                <a:ea typeface="微软雅黑" panose="020B0503020204020204" pitchFamily="34" charset="-122"/>
              </a:rPr>
              <a:t>或</a:t>
            </a:r>
            <a:endParaRPr lang="en-US" altLang="zh-CN" sz="2800" b="0" dirty="0">
              <a:solidFill>
                <a:schemeClr val="tx1"/>
              </a:solidFill>
              <a:latin typeface="Consolas" panose="020B0609020204030204" pitchFamily="49" charset="0"/>
              <a:ea typeface="微软雅黑" panose="020B0503020204020204" pitchFamily="34" charset="-122"/>
            </a:endParaRPr>
          </a:p>
          <a:p>
            <a:pPr>
              <a:lnSpc>
                <a:spcPct val="150000"/>
              </a:lnSpc>
              <a:buFontTx/>
            </a:pPr>
            <a:r>
              <a:rPr lang="en-US" altLang="zh-CN" sz="2800" b="0" dirty="0">
                <a:solidFill>
                  <a:schemeClr val="tx1"/>
                </a:solidFill>
                <a:latin typeface="Consolas" panose="020B0609020204030204" pitchFamily="49" charset="0"/>
                <a:ea typeface="微软雅黑" panose="020B0503020204020204" pitchFamily="34" charset="-122"/>
              </a:rPr>
              <a:t>           </a:t>
            </a:r>
            <a:r>
              <a:rPr lang="en-US" altLang="zh-CN" sz="2800" b="0" dirty="0">
                <a:solidFill>
                  <a:srgbClr val="0000FF"/>
                </a:solidFill>
                <a:latin typeface="Consolas" panose="020B0609020204030204" pitchFamily="49" charset="0"/>
                <a:ea typeface="微软雅黑" panose="020B0503020204020204" pitchFamily="34" charset="-122"/>
              </a:rPr>
              <a:t>fopen</a:t>
            </a:r>
            <a:r>
              <a:rPr lang="en-US" altLang="zh-CN" sz="2800" b="0" dirty="0">
                <a:solidFill>
                  <a:schemeClr val="tx1"/>
                </a:solidFill>
                <a:latin typeface="Consolas" panose="020B0609020204030204" pitchFamily="49" charset="0"/>
                <a:ea typeface="微软雅黑" panose="020B0503020204020204" pitchFamily="34" charset="-122"/>
              </a:rPr>
              <a:t>(str,”r”</a:t>
            </a:r>
            <a:r>
              <a:rPr lang="zh-CN" altLang="en-US" sz="2800" b="0" dirty="0">
                <a:solidFill>
                  <a:schemeClr val="tx1"/>
                </a:solidFill>
                <a:latin typeface="Consolas" panose="020B0609020204030204" pitchFamily="49" charset="0"/>
                <a:ea typeface="微软雅黑" panose="020B0503020204020204" pitchFamily="34" charset="-122"/>
              </a:rPr>
              <a:t>);</a:t>
            </a:r>
          </a:p>
        </p:txBody>
      </p:sp>
      <p:sp>
        <p:nvSpPr>
          <p:cNvPr id="2" name="对话气泡: 矩形 1"/>
          <p:cNvSpPr/>
          <p:nvPr/>
        </p:nvSpPr>
        <p:spPr>
          <a:xfrm>
            <a:off x="6384925" y="981075"/>
            <a:ext cx="3419475" cy="1549400"/>
          </a:xfrm>
          <a:prstGeom prst="wedgeRectCallout">
            <a:avLst>
              <a:gd name="adj1" fmla="val -77065"/>
              <a:gd name="adj2" fmla="val 89958"/>
            </a:avLst>
          </a:prstGeom>
          <a:solidFill>
            <a:srgbClr val="FFFFCC"/>
          </a:solidFill>
          <a:ln w="19050" cap="flat" cmpd="sng">
            <a:solidFill>
              <a:srgbClr val="FF6600"/>
            </a:solidFill>
            <a:prstDash val="solid"/>
            <a:miter/>
            <a:headEnd type="none" w="med" len="med"/>
            <a:tailEnd type="none" w="med" len="med"/>
          </a:ln>
        </p:spPr>
        <p:txBody>
          <a:bodyPr anchor="ctr" anchorCtr="0"/>
          <a:lstStyle/>
          <a:p>
            <a:pPr>
              <a:buFontTx/>
            </a:pPr>
            <a:r>
              <a:rPr lang="en-US" altLang="zh-CN" sz="2000" b="0" dirty="0">
                <a:solidFill>
                  <a:schemeClr val="tx1"/>
                </a:solidFill>
                <a:latin typeface="Consolas" panose="020B0609020204030204" pitchFamily="49" charset="0"/>
                <a:ea typeface="等线" panose="02010600030101010101" pitchFamily="2" charset="-122"/>
              </a:rPr>
              <a:t>‘\\’</a:t>
            </a:r>
            <a:r>
              <a:rPr lang="zh-CN" altLang="en-US" sz="2000" b="0" dirty="0">
                <a:solidFill>
                  <a:schemeClr val="tx1"/>
                </a:solidFill>
                <a:latin typeface="Consolas" panose="020B0609020204030204" pitchFamily="49" charset="0"/>
                <a:ea typeface="等线" panose="02010600030101010101" pitchFamily="2" charset="-122"/>
              </a:rPr>
              <a:t>表示‘</a:t>
            </a:r>
            <a:r>
              <a:rPr lang="en-US" altLang="zh-CN" sz="2000" b="0" dirty="0">
                <a:solidFill>
                  <a:schemeClr val="tx1"/>
                </a:solidFill>
                <a:latin typeface="Consolas" panose="020B0609020204030204" pitchFamily="49" charset="0"/>
                <a:ea typeface="等线" panose="02010600030101010101" pitchFamily="2" charset="-122"/>
              </a:rPr>
              <a:t>\</a:t>
            </a:r>
            <a:r>
              <a:rPr lang="zh-CN" altLang="en-US" sz="2000" b="0" dirty="0">
                <a:solidFill>
                  <a:schemeClr val="tx1"/>
                </a:solidFill>
                <a:latin typeface="Consolas" panose="020B0609020204030204" pitchFamily="49" charset="0"/>
                <a:ea typeface="等线" panose="02010600030101010101" pitchFamily="2" charset="-122"/>
              </a:rPr>
              <a:t>’的转义字符，也可以用</a:t>
            </a:r>
            <a:r>
              <a:rPr lang="en-US" altLang="zh-CN" sz="2000" b="0" dirty="0">
                <a:solidFill>
                  <a:schemeClr val="tx1"/>
                </a:solidFill>
                <a:latin typeface="Consolas" panose="020B0609020204030204" pitchFamily="49" charset="0"/>
                <a:ea typeface="等线" panose="02010600030101010101" pitchFamily="2" charset="-122"/>
              </a:rPr>
              <a:t>‘/’</a:t>
            </a:r>
            <a:r>
              <a:rPr lang="zh-CN" altLang="en-US" sz="2000" b="0" dirty="0">
                <a:solidFill>
                  <a:schemeClr val="tx1"/>
                </a:solidFill>
                <a:latin typeface="Consolas" panose="020B0609020204030204" pitchFamily="49" charset="0"/>
                <a:ea typeface="等线" panose="02010600030101010101" pitchFamily="2" charset="-122"/>
              </a:rPr>
              <a:t>替换‘</a:t>
            </a:r>
            <a:r>
              <a:rPr lang="en-US" altLang="zh-CN" sz="2000" b="0" dirty="0">
                <a:solidFill>
                  <a:schemeClr val="tx1"/>
                </a:solidFill>
                <a:latin typeface="Consolas" panose="020B0609020204030204" pitchFamily="49" charset="0"/>
                <a:ea typeface="等线" panose="02010600030101010101" pitchFamily="2" charset="-122"/>
              </a:rPr>
              <a:t>\\</a:t>
            </a:r>
            <a:r>
              <a:rPr lang="zh-CN" altLang="en-US" sz="2000" b="0" dirty="0">
                <a:solidFill>
                  <a:schemeClr val="tx1"/>
                </a:solidFill>
                <a:latin typeface="Consolas" panose="020B0609020204030204" pitchFamily="49" charset="0"/>
                <a:ea typeface="等线" panose="02010600030101010101" pitchFamily="2" charset="-122"/>
              </a:rPr>
              <a:t>’</a:t>
            </a:r>
          </a:p>
        </p:txBody>
      </p:sp>
      <p:sp>
        <p:nvSpPr>
          <p:cNvPr id="31749" name="文本框 2"/>
          <p:cNvSpPr txBox="1"/>
          <p:nvPr/>
        </p:nvSpPr>
        <p:spPr>
          <a:xfrm>
            <a:off x="2413000" y="3556000"/>
            <a:ext cx="731838" cy="519113"/>
          </a:xfrm>
          <a:prstGeom prst="rect">
            <a:avLst/>
          </a:prstGeom>
          <a:noFill/>
          <a:ln w="9525">
            <a:noFill/>
          </a:ln>
        </p:spPr>
        <p:txBody>
          <a:bodyPr wrap="none" anchor="t" anchorCtr="0">
            <a:spAutoFit/>
          </a:bodyPr>
          <a:lstStyle/>
          <a:p>
            <a:pPr>
              <a:buFontTx/>
            </a:pPr>
            <a:r>
              <a:rPr lang="en-US" altLang="zh-CN" sz="2800" b="0" dirty="0">
                <a:solidFill>
                  <a:srgbClr val="C00000"/>
                </a:solidFill>
                <a:latin typeface="华文中宋" panose="02010600040101010101" charset="-122"/>
                <a:ea typeface="华文中宋" panose="02010600040101010101" charset="-122"/>
              </a:rPr>
              <a:t>fp=</a:t>
            </a:r>
            <a:endParaRPr lang="zh-CN" altLang="en-US" sz="2800" b="0" dirty="0">
              <a:solidFill>
                <a:srgbClr val="C00000"/>
              </a:solidFill>
              <a:latin typeface="华文中宋" panose="02010600040101010101" charset="-122"/>
              <a:ea typeface="华文中宋" panose="02010600040101010101" charset="-122"/>
            </a:endParaRPr>
          </a:p>
        </p:txBody>
      </p:sp>
      <p:sp>
        <p:nvSpPr>
          <p:cNvPr id="31750" name="文本框 8"/>
          <p:cNvSpPr txBox="1"/>
          <p:nvPr/>
        </p:nvSpPr>
        <p:spPr>
          <a:xfrm>
            <a:off x="2425700" y="2924175"/>
            <a:ext cx="960438" cy="519113"/>
          </a:xfrm>
          <a:prstGeom prst="rect">
            <a:avLst/>
          </a:prstGeom>
          <a:noFill/>
          <a:ln w="9525">
            <a:noFill/>
          </a:ln>
        </p:spPr>
        <p:txBody>
          <a:bodyPr wrap="none" anchor="t" anchorCtr="0">
            <a:spAutoFit/>
          </a:bodyPr>
          <a:lstStyle/>
          <a:p>
            <a:pPr>
              <a:buFontTx/>
            </a:pPr>
            <a:r>
              <a:rPr lang="en-US" altLang="zh-CN" sz="2800" b="0" dirty="0">
                <a:solidFill>
                  <a:srgbClr val="C00000"/>
                </a:solidFill>
                <a:latin typeface="华文中宋" panose="02010600040101010101" charset="-122"/>
                <a:ea typeface="华文中宋" panose="02010600040101010101" charset="-122"/>
              </a:rPr>
              <a:t>fp = </a:t>
            </a:r>
            <a:endParaRPr lang="zh-CN" altLang="en-US" sz="2800" b="0" dirty="0">
              <a:solidFill>
                <a:srgbClr val="C00000"/>
              </a:solidFill>
              <a:latin typeface="华文中宋" panose="02010600040101010101" charset="-122"/>
              <a:ea typeface="华文中宋" panose="02010600040101010101" charset="-122"/>
            </a:endParaRPr>
          </a:p>
        </p:txBody>
      </p:sp>
      <p:sp>
        <p:nvSpPr>
          <p:cNvPr id="31751" name="文本框 9"/>
          <p:cNvSpPr txBox="1"/>
          <p:nvPr/>
        </p:nvSpPr>
        <p:spPr>
          <a:xfrm>
            <a:off x="2628900" y="4849813"/>
            <a:ext cx="731838" cy="519112"/>
          </a:xfrm>
          <a:prstGeom prst="rect">
            <a:avLst/>
          </a:prstGeom>
          <a:noFill/>
          <a:ln w="9525">
            <a:noFill/>
          </a:ln>
        </p:spPr>
        <p:txBody>
          <a:bodyPr wrap="none" anchor="t" anchorCtr="0">
            <a:spAutoFit/>
          </a:bodyPr>
          <a:lstStyle/>
          <a:p>
            <a:pPr>
              <a:buFontTx/>
            </a:pPr>
            <a:r>
              <a:rPr lang="en-US" altLang="zh-CN" sz="2800" b="0" dirty="0">
                <a:solidFill>
                  <a:srgbClr val="C00000"/>
                </a:solidFill>
                <a:latin typeface="华文中宋" panose="02010600040101010101" charset="-122"/>
                <a:ea typeface="华文中宋" panose="02010600040101010101" charset="-122"/>
              </a:rPr>
              <a:t>fp=</a:t>
            </a:r>
            <a:endParaRPr lang="zh-CN" altLang="en-US" sz="2800" b="0" dirty="0">
              <a:solidFill>
                <a:srgbClr val="C00000"/>
              </a:solidFill>
              <a:latin typeface="华文中宋" panose="02010600040101010101" charset="-122"/>
              <a:ea typeface="华文中宋" panose="02010600040101010101" charset="-122"/>
            </a:endParaRPr>
          </a:p>
        </p:txBody>
      </p:sp>
      <p:sp>
        <p:nvSpPr>
          <p:cNvPr id="31752" name="Text Box 5"/>
          <p:cNvSpPr txBox="1"/>
          <p:nvPr/>
        </p:nvSpPr>
        <p:spPr>
          <a:xfrm>
            <a:off x="2471738" y="4195763"/>
            <a:ext cx="4931158" cy="523220"/>
          </a:xfrm>
          <a:prstGeom prst="rect">
            <a:avLst/>
          </a:prstGeom>
          <a:noFill/>
          <a:ln w="9525">
            <a:noFill/>
          </a:ln>
        </p:spPr>
        <p:txBody>
          <a:bodyPr wrap="none" anchor="t" anchorCtr="0">
            <a:spAutoFit/>
          </a:bodyPr>
          <a:lstStyle/>
          <a:p>
            <a:pPr>
              <a:buFontTx/>
            </a:pPr>
            <a:r>
              <a:rPr lang="en-US" altLang="zh-CN" sz="2800" b="0" dirty="0">
                <a:solidFill>
                  <a:schemeClr val="tx1"/>
                </a:solidFill>
                <a:latin typeface="华文中宋" panose="02010600040101010101" charset="-122"/>
                <a:ea typeface="华文中宋" panose="02010600040101010101" charset="-122"/>
              </a:rPr>
              <a:t>char  str[80]=“input.txt”</a:t>
            </a:r>
            <a:r>
              <a:rPr lang="zh-CN" altLang="en-US" sz="2800" b="0" dirty="0">
                <a:solidFill>
                  <a:schemeClr val="tx1"/>
                </a:solidFill>
                <a:latin typeface="华文中宋" panose="02010600040101010101" charset="-122"/>
                <a:ea typeface="华文中宋" panose="02010600040101010101" charset="-122"/>
              </a:rPr>
              <a:t>;</a:t>
            </a:r>
            <a:endParaRPr lang="en-US" altLang="zh-CN" sz="2800" b="0" dirty="0">
              <a:solidFill>
                <a:schemeClr val="tx1"/>
              </a:solidFill>
              <a:latin typeface="华文中宋" panose="02010600040101010101" charset="-122"/>
              <a:ea typeface="华文中宋" panose="02010600040101010101" charset="-122"/>
            </a:endParaRPr>
          </a:p>
        </p:txBody>
      </p:sp>
      <p:sp>
        <p:nvSpPr>
          <p:cNvPr id="31753" name="Rectangle 6"/>
          <p:cNvSpPr/>
          <p:nvPr/>
        </p:nvSpPr>
        <p:spPr>
          <a:xfrm>
            <a:off x="358775" y="333375"/>
            <a:ext cx="5810250" cy="693738"/>
          </a:xfrm>
          <a:prstGeom prst="rect">
            <a:avLst/>
          </a:prstGeom>
          <a:noFill/>
          <a:ln w="9525">
            <a:noFill/>
          </a:ln>
        </p:spPr>
        <p:txBody>
          <a:bodyPr anchor="t" anchorCtr="0">
            <a:spAutoFit/>
          </a:bodyPr>
          <a:lstStyle/>
          <a:p>
            <a:pPr eaLnBrk="0" latinLnBrk="1" hangingPunct="0">
              <a:lnSpc>
                <a:spcPct val="140000"/>
              </a:lnSpc>
              <a:spcBef>
                <a:spcPct val="20000"/>
              </a:spcBef>
              <a:buFontTx/>
            </a:pPr>
            <a:r>
              <a:rPr lang="zh-CN" altLang="en-US" sz="2800" b="0" dirty="0">
                <a:solidFill>
                  <a:schemeClr val="bg1"/>
                </a:solidFill>
                <a:latin typeface="Consolas" panose="020B0609020204030204" pitchFamily="49" charset="0"/>
                <a:ea typeface="微软雅黑" panose="020B0503020204020204" pitchFamily="34" charset="-122"/>
              </a:rPr>
              <a:t>（</a:t>
            </a:r>
            <a:r>
              <a:rPr lang="en-US" altLang="zh-CN" sz="2800" b="0" dirty="0">
                <a:solidFill>
                  <a:schemeClr val="bg1"/>
                </a:solidFill>
                <a:latin typeface="Consolas" panose="020B0609020204030204" pitchFamily="49" charset="0"/>
                <a:ea typeface="微软雅黑" panose="020B0503020204020204" pitchFamily="34" charset="-122"/>
              </a:rPr>
              <a:t>3</a:t>
            </a:r>
            <a:r>
              <a:rPr lang="zh-CN" altLang="en-US" sz="2800" b="0" dirty="0">
                <a:solidFill>
                  <a:schemeClr val="bg1"/>
                </a:solidFill>
                <a:latin typeface="Consolas" panose="020B0609020204030204" pitchFamily="49" charset="0"/>
                <a:ea typeface="微软雅黑" panose="020B0503020204020204" pitchFamily="34" charset="-122"/>
              </a:rPr>
              <a:t>）文件的打开函数</a:t>
            </a:r>
            <a:endParaRPr lang="zh-CN" altLang="en-US" sz="2800" b="0" dirty="0">
              <a:solidFill>
                <a:schemeClr val="bg1"/>
              </a:solidFill>
              <a:latin typeface="Consolas" panose="020B0609020204030204" pitchFamily="49"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14</a:t>
            </a:fld>
            <a:endParaRPr lang="zh-CN" altLang="en-US" sz="1200" b="0" dirty="0">
              <a:solidFill>
                <a:srgbClr val="898989"/>
              </a:solidFill>
              <a:ea typeface="微软雅黑" panose="020B0503020204020204" pitchFamily="34" charset="-122"/>
            </a:endParaRPr>
          </a:p>
        </p:txBody>
      </p:sp>
      <p:sp>
        <p:nvSpPr>
          <p:cNvPr id="32770" name="Rectangle 6"/>
          <p:cNvSpPr/>
          <p:nvPr/>
        </p:nvSpPr>
        <p:spPr>
          <a:xfrm>
            <a:off x="431800" y="361950"/>
            <a:ext cx="5160963" cy="693738"/>
          </a:xfrm>
          <a:prstGeom prst="rect">
            <a:avLst/>
          </a:prstGeom>
          <a:noFill/>
          <a:ln w="9525">
            <a:noFill/>
          </a:ln>
        </p:spPr>
        <p:txBody>
          <a:bodyPr anchor="t" anchorCtr="0">
            <a:spAutoFit/>
          </a:bodyPr>
          <a:lstStyle/>
          <a:p>
            <a:pPr eaLnBrk="0" latinLnBrk="1" hangingPunct="0">
              <a:lnSpc>
                <a:spcPct val="140000"/>
              </a:lnSpc>
              <a:spcBef>
                <a:spcPct val="20000"/>
              </a:spcBef>
              <a:buFontTx/>
            </a:pPr>
            <a:r>
              <a:rPr lang="zh-CN" altLang="en-US" sz="2800" b="0" dirty="0">
                <a:solidFill>
                  <a:schemeClr val="bg1"/>
                </a:solidFill>
                <a:latin typeface="Consolas" panose="020B0609020204030204" pitchFamily="49" charset="0"/>
                <a:ea typeface="微软雅黑" panose="020B0503020204020204" pitchFamily="34" charset="-122"/>
              </a:rPr>
              <a:t>（</a:t>
            </a:r>
            <a:r>
              <a:rPr lang="en-US" altLang="zh-CN" sz="2800" b="0" dirty="0">
                <a:solidFill>
                  <a:schemeClr val="bg1"/>
                </a:solidFill>
                <a:latin typeface="Consolas" panose="020B0609020204030204" pitchFamily="49" charset="0"/>
                <a:ea typeface="微软雅黑" panose="020B0503020204020204" pitchFamily="34" charset="-122"/>
              </a:rPr>
              <a:t>4</a:t>
            </a:r>
            <a:r>
              <a:rPr lang="zh-CN" altLang="en-US" sz="2800" b="0" dirty="0">
                <a:solidFill>
                  <a:schemeClr val="bg1"/>
                </a:solidFill>
                <a:latin typeface="Consolas" panose="020B0609020204030204" pitchFamily="49" charset="0"/>
                <a:ea typeface="微软雅黑" panose="020B0503020204020204" pitchFamily="34" charset="-122"/>
              </a:rPr>
              <a:t>）</a:t>
            </a:r>
            <a:r>
              <a:rPr lang="en-US" altLang="zh-CN" sz="2800" b="0" dirty="0">
                <a:solidFill>
                  <a:schemeClr val="bg1"/>
                </a:solidFill>
                <a:latin typeface="微软雅黑" panose="020B0503020204020204" pitchFamily="34" charset="-122"/>
                <a:ea typeface="微软雅黑" panose="020B0503020204020204" pitchFamily="34" charset="-122"/>
              </a:rPr>
              <a:t> </a:t>
            </a:r>
            <a:r>
              <a:rPr lang="zh-CN" altLang="en-US" sz="2800" b="0" dirty="0">
                <a:solidFill>
                  <a:schemeClr val="bg1"/>
                </a:solidFill>
                <a:latin typeface="微软雅黑" panose="020B0503020204020204" pitchFamily="34" charset="-122"/>
                <a:ea typeface="微软雅黑" panose="020B0503020204020204" pitchFamily="34" charset="-122"/>
              </a:rPr>
              <a:t>文件使用方式</a:t>
            </a:r>
            <a:endParaRPr lang="zh-CN" altLang="en-US" sz="2800" b="0" dirty="0">
              <a:solidFill>
                <a:schemeClr val="bg1"/>
              </a:solidFill>
              <a:latin typeface="微软雅黑" panose="020B0503020204020204" pitchFamily="34" charset="-122"/>
              <a:ea typeface="Arial" panose="020B0604020202020204" pitchFamily="34" charset="0"/>
            </a:endParaRPr>
          </a:p>
        </p:txBody>
      </p:sp>
      <p:sp>
        <p:nvSpPr>
          <p:cNvPr id="32771" name="内容占位符 7"/>
          <p:cNvSpPr txBox="1"/>
          <p:nvPr/>
        </p:nvSpPr>
        <p:spPr>
          <a:xfrm>
            <a:off x="838200" y="1571625"/>
            <a:ext cx="10518775" cy="5241925"/>
          </a:xfrm>
          <a:prstGeom prst="rect">
            <a:avLst/>
          </a:prstGeom>
          <a:noFill/>
          <a:ln w="9525">
            <a:noFill/>
          </a:ln>
        </p:spPr>
        <p:txBody>
          <a:bodyPr anchor="t" anchorCtr="0"/>
          <a:lstStyle/>
          <a:p>
            <a:pPr marL="228600" indent="-228600">
              <a:lnSpc>
                <a:spcPct val="90000"/>
              </a:lnSpc>
              <a:spcBef>
                <a:spcPts val="1000"/>
              </a:spcBef>
              <a:buFont typeface="Arial" panose="020B0604020202020204" pitchFamily="34" charset="0"/>
              <a:buChar char="•"/>
            </a:pPr>
            <a:endParaRPr lang="zh-CN" altLang="en-US" b="0" dirty="0">
              <a:solidFill>
                <a:schemeClr val="tx1"/>
              </a:solidFill>
              <a:latin typeface="微软雅黑" panose="020B0503020204020204" pitchFamily="34" charset="-122"/>
              <a:ea typeface="等线" panose="02010600030101010101" pitchFamily="2" charset="-122"/>
            </a:endParaRPr>
          </a:p>
        </p:txBody>
      </p:sp>
      <p:sp>
        <p:nvSpPr>
          <p:cNvPr id="32772" name="Rectangle 5"/>
          <p:cNvSpPr/>
          <p:nvPr/>
        </p:nvSpPr>
        <p:spPr>
          <a:xfrm>
            <a:off x="369888" y="1341438"/>
            <a:ext cx="11177587" cy="2808287"/>
          </a:xfrm>
          <a:prstGeom prst="rect">
            <a:avLst/>
          </a:prstGeom>
          <a:noFill/>
          <a:ln w="9525">
            <a:noFill/>
          </a:ln>
        </p:spPr>
        <p:txBody>
          <a:bodyPr lIns="92075" tIns="46038" rIns="92075" bIns="46038" anchor="t" anchorCtr="0"/>
          <a:lstStyle/>
          <a:p>
            <a:pPr marL="666750" indent="-571500" algn="just">
              <a:lnSpc>
                <a:spcPct val="130000"/>
              </a:lnSpc>
              <a:buClr>
                <a:srgbClr val="FFFF00"/>
              </a:buClr>
              <a:buSzPct val="70000"/>
              <a:buFont typeface="Wingdings" panose="05000000000000000000" pitchFamily="2" charset="2"/>
            </a:pPr>
            <a:r>
              <a:rPr lang="zh-CN" altLang="en-US" b="0" dirty="0">
                <a:solidFill>
                  <a:srgbClr val="0000FF"/>
                </a:solidFill>
                <a:latin typeface="微软雅黑" panose="020B0503020204020204" pitchFamily="34" charset="-122"/>
                <a:ea typeface="微软雅黑" panose="020B0503020204020204" pitchFamily="34" charset="-122"/>
              </a:rPr>
              <a:t>只读方式</a:t>
            </a:r>
            <a:r>
              <a:rPr lang="zh-CN" altLang="en-US" b="0" dirty="0">
                <a:solidFill>
                  <a:srgbClr val="000000"/>
                </a:solidFill>
                <a:latin typeface="微软雅黑" panose="020B0503020204020204" pitchFamily="34" charset="-122"/>
                <a:ea typeface="微软雅黑" panose="020B0503020204020204" pitchFamily="34" charset="-122"/>
              </a:rPr>
              <a:t>：为读文件打开文件。若文件不存在，返回</a:t>
            </a:r>
            <a:r>
              <a:rPr lang="en-US" altLang="zh-CN" b="0" dirty="0">
                <a:solidFill>
                  <a:srgbClr val="CC0099"/>
                </a:solidFill>
                <a:latin typeface="微软雅黑" panose="020B0503020204020204" pitchFamily="34" charset="-122"/>
                <a:ea typeface="微软雅黑" panose="020B0503020204020204" pitchFamily="34" charset="-122"/>
              </a:rPr>
              <a:t>NULL</a:t>
            </a:r>
            <a:r>
              <a:rPr lang="en-US" altLang="zh-CN" b="0" dirty="0">
                <a:solidFill>
                  <a:srgbClr val="000000"/>
                </a:solidFill>
                <a:latin typeface="微软雅黑" panose="020B0503020204020204" pitchFamily="34" charset="-122"/>
                <a:ea typeface="微软雅黑" panose="020B0503020204020204" pitchFamily="34" charset="-122"/>
              </a:rPr>
              <a:t>。</a:t>
            </a:r>
            <a:endParaRPr lang="en-US" altLang="en-US" b="0" dirty="0">
              <a:solidFill>
                <a:srgbClr val="000000"/>
              </a:solidFill>
              <a:latin typeface="微软雅黑" panose="020B0503020204020204" pitchFamily="34" charset="-122"/>
              <a:ea typeface="微软雅黑" panose="020B0503020204020204" pitchFamily="34" charset="-122"/>
            </a:endParaRPr>
          </a:p>
          <a:p>
            <a:pPr marL="666750" indent="-571500" algn="just">
              <a:lnSpc>
                <a:spcPct val="130000"/>
              </a:lnSpc>
              <a:buClr>
                <a:srgbClr val="FFFF00"/>
              </a:buClr>
              <a:buSzPct val="70000"/>
              <a:buFont typeface="Wingdings" panose="05000000000000000000" pitchFamily="2" charset="2"/>
            </a:pPr>
            <a:r>
              <a:rPr lang="zh-CN" altLang="en-US" b="0" dirty="0">
                <a:solidFill>
                  <a:srgbClr val="0000FF"/>
                </a:solidFill>
                <a:latin typeface="微软雅黑" panose="020B0503020204020204" pitchFamily="34" charset="-122"/>
                <a:ea typeface="微软雅黑" panose="020B0503020204020204" pitchFamily="34" charset="-122"/>
              </a:rPr>
              <a:t>只写方式</a:t>
            </a:r>
            <a:r>
              <a:rPr lang="zh-CN" altLang="en-US" b="0" dirty="0">
                <a:solidFill>
                  <a:srgbClr val="000000"/>
                </a:solidFill>
                <a:latin typeface="微软雅黑" panose="020B0503020204020204" pitchFamily="34" charset="-122"/>
                <a:ea typeface="微软雅黑" panose="020B0503020204020204" pitchFamily="34" charset="-122"/>
              </a:rPr>
              <a:t>：为写文件打开文件。若文件不存在，则建立一个新文件；若</a:t>
            </a:r>
            <a:r>
              <a:rPr lang="zh-CN" altLang="en-US" b="0" dirty="0">
                <a:solidFill>
                  <a:srgbClr val="FF0000"/>
                </a:solidFill>
                <a:latin typeface="微软雅黑" panose="020B0503020204020204" pitchFamily="34" charset="-122"/>
                <a:ea typeface="微软雅黑" panose="020B0503020204020204" pitchFamily="34" charset="-122"/>
              </a:rPr>
              <a:t>文件已</a:t>
            </a:r>
            <a:endParaRPr lang="zh-CN" altLang="en-US" b="0" dirty="0">
              <a:solidFill>
                <a:srgbClr val="000000"/>
              </a:solidFill>
              <a:latin typeface="微软雅黑" panose="020B0503020204020204" pitchFamily="34" charset="-122"/>
              <a:ea typeface="微软雅黑" panose="020B0503020204020204" pitchFamily="34" charset="-122"/>
            </a:endParaRPr>
          </a:p>
          <a:p>
            <a:pPr marL="666750" indent="-571500" algn="just">
              <a:lnSpc>
                <a:spcPct val="130000"/>
              </a:lnSpc>
              <a:buClr>
                <a:srgbClr val="FFFF00"/>
              </a:buClr>
              <a:buSzPct val="70000"/>
              <a:buFont typeface="Wingdings" panose="05000000000000000000" pitchFamily="2" charset="2"/>
            </a:pPr>
            <a:r>
              <a:rPr lang="zh-CN" altLang="en-US" b="0" dirty="0">
                <a:solidFill>
                  <a:srgbClr val="FF0000"/>
                </a:solidFill>
                <a:latin typeface="微软雅黑" panose="020B0503020204020204" pitchFamily="34" charset="-122"/>
                <a:ea typeface="微软雅黑" panose="020B0503020204020204" pitchFamily="34" charset="-122"/>
              </a:rPr>
              <a:t>               存在</a:t>
            </a:r>
            <a:r>
              <a:rPr lang="zh-CN" altLang="en-US" b="0" dirty="0">
                <a:solidFill>
                  <a:srgbClr val="000000"/>
                </a:solidFill>
                <a:latin typeface="微软雅黑" panose="020B0503020204020204" pitchFamily="34" charset="-122"/>
                <a:ea typeface="微软雅黑" panose="020B0503020204020204" pitchFamily="34" charset="-122"/>
              </a:rPr>
              <a:t>，则</a:t>
            </a:r>
            <a:r>
              <a:rPr lang="zh-CN" altLang="en-US" b="0" dirty="0">
                <a:solidFill>
                  <a:srgbClr val="FF0000"/>
                </a:solidFill>
                <a:latin typeface="微软雅黑" panose="020B0503020204020204" pitchFamily="34" charset="-122"/>
                <a:ea typeface="微软雅黑" panose="020B0503020204020204" pitchFamily="34" charset="-122"/>
              </a:rPr>
              <a:t>清空文件</a:t>
            </a:r>
            <a:r>
              <a:rPr lang="zh-CN" altLang="en-US" b="0" dirty="0">
                <a:solidFill>
                  <a:srgbClr val="000000"/>
                </a:solidFill>
                <a:latin typeface="微软雅黑" panose="020B0503020204020204" pitchFamily="34" charset="-122"/>
                <a:ea typeface="微软雅黑" panose="020B0503020204020204" pitchFamily="34" charset="-122"/>
              </a:rPr>
              <a:t>。</a:t>
            </a:r>
          </a:p>
          <a:p>
            <a:pPr marL="666750" indent="-571500" algn="just">
              <a:lnSpc>
                <a:spcPct val="130000"/>
              </a:lnSpc>
              <a:buClr>
                <a:srgbClr val="FFFF00"/>
              </a:buClr>
              <a:buSzPct val="70000"/>
              <a:buFont typeface="Wingdings" panose="05000000000000000000" pitchFamily="2" charset="2"/>
            </a:pPr>
            <a:r>
              <a:rPr lang="zh-CN" altLang="en-US" b="0" dirty="0">
                <a:solidFill>
                  <a:srgbClr val="0000FF"/>
                </a:solidFill>
                <a:latin typeface="微软雅黑" panose="020B0503020204020204" pitchFamily="34" charset="-122"/>
                <a:ea typeface="微软雅黑" panose="020B0503020204020204" pitchFamily="34" charset="-122"/>
              </a:rPr>
              <a:t>追加方式</a:t>
            </a:r>
            <a:r>
              <a:rPr lang="zh-CN" altLang="en-US" b="0" dirty="0">
                <a:solidFill>
                  <a:srgbClr val="000000"/>
                </a:solidFill>
                <a:latin typeface="微软雅黑" panose="020B0503020204020204" pitchFamily="34" charset="-122"/>
                <a:ea typeface="微软雅黑" panose="020B0503020204020204" pitchFamily="34" charset="-122"/>
              </a:rPr>
              <a:t>：为写文件打开文件。若</a:t>
            </a:r>
            <a:r>
              <a:rPr lang="zh-CN" altLang="en-US" b="0" dirty="0">
                <a:solidFill>
                  <a:srgbClr val="FF0000"/>
                </a:solidFill>
                <a:latin typeface="微软雅黑" panose="020B0503020204020204" pitchFamily="34" charset="-122"/>
                <a:ea typeface="微软雅黑" panose="020B0503020204020204" pitchFamily="34" charset="-122"/>
              </a:rPr>
              <a:t>文件已存在</a:t>
            </a:r>
            <a:r>
              <a:rPr lang="zh-CN" altLang="en-US" b="0" dirty="0">
                <a:solidFill>
                  <a:srgbClr val="000000"/>
                </a:solidFill>
                <a:latin typeface="微软雅黑" panose="020B0503020204020204" pitchFamily="34" charset="-122"/>
                <a:ea typeface="微软雅黑" panose="020B0503020204020204" pitchFamily="34" charset="-122"/>
              </a:rPr>
              <a:t>，则</a:t>
            </a:r>
            <a:r>
              <a:rPr lang="zh-CN" altLang="en-US" b="0" dirty="0">
                <a:solidFill>
                  <a:srgbClr val="FF0000"/>
                </a:solidFill>
                <a:latin typeface="微软雅黑" panose="020B0503020204020204" pitchFamily="34" charset="-122"/>
                <a:ea typeface="微软雅黑" panose="020B0503020204020204" pitchFamily="34" charset="-122"/>
              </a:rPr>
              <a:t>保持</a:t>
            </a:r>
            <a:r>
              <a:rPr lang="zh-CN" altLang="en-US" b="0" dirty="0">
                <a:solidFill>
                  <a:srgbClr val="000000"/>
                </a:solidFill>
                <a:latin typeface="微软雅黑" panose="020B0503020204020204" pitchFamily="34" charset="-122"/>
                <a:ea typeface="微软雅黑" panose="020B0503020204020204" pitchFamily="34" charset="-122"/>
              </a:rPr>
              <a:t>原来文件的</a:t>
            </a:r>
            <a:r>
              <a:rPr lang="zh-CN" altLang="en-US" b="0" dirty="0">
                <a:solidFill>
                  <a:srgbClr val="FF0000"/>
                </a:solidFill>
                <a:latin typeface="微软雅黑" panose="020B0503020204020204" pitchFamily="34" charset="-122"/>
                <a:ea typeface="微软雅黑" panose="020B0503020204020204" pitchFamily="34" charset="-122"/>
              </a:rPr>
              <a:t>内容</a:t>
            </a:r>
            <a:r>
              <a:rPr lang="zh-CN" altLang="en-US" b="0" dirty="0">
                <a:solidFill>
                  <a:srgbClr val="000000"/>
                </a:solidFill>
                <a:latin typeface="微软雅黑" panose="020B0503020204020204" pitchFamily="34" charset="-122"/>
                <a:ea typeface="微软雅黑" panose="020B0503020204020204" pitchFamily="34" charset="-122"/>
              </a:rPr>
              <a:t>，</a:t>
            </a:r>
            <a:r>
              <a:rPr lang="zh-CN" altLang="zh-CN" b="0" dirty="0">
                <a:solidFill>
                  <a:srgbClr val="000000"/>
                </a:solidFill>
                <a:latin typeface="微软雅黑" panose="020B0503020204020204" pitchFamily="34" charset="-122"/>
                <a:ea typeface="微软雅黑" panose="020B0503020204020204" pitchFamily="34" charset="-122"/>
              </a:rPr>
              <a:t>文件读写标记移到文件末尾</a:t>
            </a:r>
            <a:r>
              <a:rPr lang="zh-CN" altLang="en-US" b="0" dirty="0">
                <a:solidFill>
                  <a:srgbClr val="000000"/>
                </a:solidFill>
                <a:latin typeface="微软雅黑" panose="020B0503020204020204" pitchFamily="34" charset="-122"/>
                <a:ea typeface="微软雅黑" panose="020B0503020204020204" pitchFamily="34" charset="-122"/>
              </a:rPr>
              <a:t>，将新的数据</a:t>
            </a:r>
            <a:r>
              <a:rPr lang="zh-CN" altLang="en-US" b="0" dirty="0">
                <a:solidFill>
                  <a:srgbClr val="FF0000"/>
                </a:solidFill>
                <a:latin typeface="微软雅黑" panose="020B0503020204020204" pitchFamily="34" charset="-122"/>
                <a:ea typeface="微软雅黑" panose="020B0503020204020204" pitchFamily="34" charset="-122"/>
              </a:rPr>
              <a:t>增加</a:t>
            </a:r>
            <a:r>
              <a:rPr lang="zh-CN" altLang="en-US" b="0" dirty="0">
                <a:solidFill>
                  <a:srgbClr val="000000"/>
                </a:solidFill>
                <a:latin typeface="微软雅黑" panose="020B0503020204020204" pitchFamily="34" charset="-122"/>
                <a:ea typeface="微软雅黑" panose="020B0503020204020204" pitchFamily="34" charset="-122"/>
              </a:rPr>
              <a:t>到原来数据的</a:t>
            </a:r>
            <a:r>
              <a:rPr lang="zh-CN" altLang="en-US" b="0" dirty="0">
                <a:solidFill>
                  <a:srgbClr val="FF0000"/>
                </a:solidFill>
                <a:latin typeface="微软雅黑" panose="020B0503020204020204" pitchFamily="34" charset="-122"/>
                <a:ea typeface="微软雅黑" panose="020B0503020204020204" pitchFamily="34" charset="-122"/>
              </a:rPr>
              <a:t>后面</a:t>
            </a:r>
            <a:r>
              <a:rPr lang="zh-CN" altLang="en-US" b="0" dirty="0">
                <a:solidFill>
                  <a:srgbClr val="000000"/>
                </a:solidFill>
                <a:latin typeface="微软雅黑" panose="020B0503020204020204" pitchFamily="34" charset="-122"/>
                <a:ea typeface="微软雅黑" panose="020B0503020204020204" pitchFamily="34" charset="-122"/>
              </a:rPr>
              <a:t>；若文件不存在，则建立一个新文件</a:t>
            </a:r>
            <a:r>
              <a:rPr lang="en-US" altLang="zh-CN" b="0" dirty="0">
                <a:solidFill>
                  <a:srgbClr val="000000"/>
                </a:solidFill>
                <a:latin typeface="微软雅黑" panose="020B0503020204020204" pitchFamily="34" charset="-122"/>
                <a:ea typeface="微软雅黑" panose="020B0503020204020204" pitchFamily="34" charset="-122"/>
              </a:rPr>
              <a:t>。</a:t>
            </a:r>
          </a:p>
        </p:txBody>
      </p:sp>
      <p:graphicFrame>
        <p:nvGraphicFramePr>
          <p:cNvPr id="847911" name="Group 39"/>
          <p:cNvGraphicFramePr>
            <a:graphicFrameLocks noGrp="1"/>
          </p:cNvGraphicFramePr>
          <p:nvPr/>
        </p:nvGraphicFramePr>
        <p:xfrm>
          <a:off x="608013" y="4508500"/>
          <a:ext cx="11177587" cy="1798638"/>
        </p:xfrm>
        <a:graphic>
          <a:graphicData uri="http://schemas.openxmlformats.org/drawingml/2006/table">
            <a:tbl>
              <a:tblPr/>
              <a:tblGrid>
                <a:gridCol w="1890712">
                  <a:extLst>
                    <a:ext uri="{9D8B030D-6E8A-4147-A177-3AD203B41FA5}">
                      <a16:colId xmlns:a16="http://schemas.microsoft.com/office/drawing/2014/main" val="20000"/>
                    </a:ext>
                  </a:extLst>
                </a:gridCol>
                <a:gridCol w="1749425">
                  <a:extLst>
                    <a:ext uri="{9D8B030D-6E8A-4147-A177-3AD203B41FA5}">
                      <a16:colId xmlns:a16="http://schemas.microsoft.com/office/drawing/2014/main" val="20001"/>
                    </a:ext>
                  </a:extLst>
                </a:gridCol>
                <a:gridCol w="1784350">
                  <a:extLst>
                    <a:ext uri="{9D8B030D-6E8A-4147-A177-3AD203B41FA5}">
                      <a16:colId xmlns:a16="http://schemas.microsoft.com/office/drawing/2014/main" val="20002"/>
                    </a:ext>
                  </a:extLst>
                </a:gridCol>
                <a:gridCol w="1766888">
                  <a:extLst>
                    <a:ext uri="{9D8B030D-6E8A-4147-A177-3AD203B41FA5}">
                      <a16:colId xmlns:a16="http://schemas.microsoft.com/office/drawing/2014/main" val="20003"/>
                    </a:ext>
                  </a:extLst>
                </a:gridCol>
                <a:gridCol w="1328737">
                  <a:extLst>
                    <a:ext uri="{9D8B030D-6E8A-4147-A177-3AD203B41FA5}">
                      <a16:colId xmlns:a16="http://schemas.microsoft.com/office/drawing/2014/main" val="20004"/>
                    </a:ext>
                  </a:extLst>
                </a:gridCol>
                <a:gridCol w="1328738">
                  <a:extLst>
                    <a:ext uri="{9D8B030D-6E8A-4147-A177-3AD203B41FA5}">
                      <a16:colId xmlns:a16="http://schemas.microsoft.com/office/drawing/2014/main" val="20005"/>
                    </a:ext>
                  </a:extLst>
                </a:gridCol>
                <a:gridCol w="1328737">
                  <a:extLst>
                    <a:ext uri="{9D8B030D-6E8A-4147-A177-3AD203B41FA5}">
                      <a16:colId xmlns:a16="http://schemas.microsoft.com/office/drawing/2014/main" val="20006"/>
                    </a:ext>
                  </a:extLst>
                </a:gridCol>
              </a:tblGrid>
              <a:tr h="823913">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ctr" defTabSz="914400" rtl="0" eaLnBrk="0" fontAlgn="ctr" latinLnBrk="0" hangingPunct="0">
                        <a:lnSpc>
                          <a:spcPct val="100000"/>
                        </a:lnSpc>
                        <a:spcBef>
                          <a:spcPct val="0"/>
                        </a:spcBef>
                        <a:spcAft>
                          <a:spcPct val="0"/>
                        </a:spcAft>
                        <a:buClrTx/>
                        <a:buSzTx/>
                        <a:buFontTx/>
                        <a:buNone/>
                      </a:pPr>
                      <a:r>
                        <a:rPr kumimoji="1" lang="zh-CN" altLang="en-US" sz="2400" b="0" i="0" u="none" strike="noStrike" cap="none" normalizeH="0" baseline="0">
                          <a:ln>
                            <a:noFill/>
                          </a:ln>
                          <a:solidFill>
                            <a:srgbClr val="005AB4"/>
                          </a:solidFill>
                          <a:effectLst/>
                          <a:latin typeface="微软雅黑" panose="020B0503020204020204" pitchFamily="34" charset="-122"/>
                          <a:cs typeface="微软雅黑" panose="020B0503020204020204" pitchFamily="34" charset="-122"/>
                        </a:rPr>
                        <a:t>文件类型</a:t>
                      </a:r>
                    </a:p>
                  </a:txBody>
                  <a:tcPr anchor="ctr" horzOverflow="overflow">
                    <a:lnL w="38100" cap="flat" cmpd="sng" algn="ctr">
                      <a:solidFill>
                        <a:srgbClr val="CC0000"/>
                      </a:solidFill>
                      <a:prstDash val="solid"/>
                      <a:miter lim="800000"/>
                      <a:headEnd type="none" w="med" len="med"/>
                      <a:tailEnd type="none" w="med" len="med"/>
                    </a:lnL>
                    <a:lnR w="12700" cap="flat" cmpd="sng" algn="ctr">
                      <a:solidFill>
                        <a:srgbClr val="CC0000"/>
                      </a:solidFill>
                      <a:prstDash val="solid"/>
                      <a:miter lim="800000"/>
                      <a:headEnd type="none" w="med" len="med"/>
                      <a:tailEnd type="none" w="med" len="med"/>
                    </a:lnR>
                    <a:lnT w="38100" cap="flat" cmpd="sng" algn="ctr">
                      <a:solidFill>
                        <a:srgbClr val="CC0000"/>
                      </a:solidFill>
                      <a:prstDash val="solid"/>
                      <a:miter lim="800000"/>
                      <a:headEnd type="none" w="med" len="med"/>
                      <a:tailEnd type="none" w="med" len="med"/>
                    </a:lnT>
                    <a:lnB w="12700" cap="flat" cmpd="sng" algn="ctr">
                      <a:solidFill>
                        <a:srgbClr val="CC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ctr" defTabSz="914400" rtl="0" eaLnBrk="0" fontAlgn="ctr" latinLnBrk="0" hangingPunct="0">
                        <a:lnSpc>
                          <a:spcPct val="100000"/>
                        </a:lnSpc>
                        <a:spcBef>
                          <a:spcPct val="0"/>
                        </a:spcBef>
                        <a:spcAft>
                          <a:spcPct val="0"/>
                        </a:spcAft>
                        <a:buClrTx/>
                        <a:buSzTx/>
                        <a:buFontTx/>
                        <a:buNone/>
                      </a:pPr>
                      <a:r>
                        <a:rPr kumimoji="1" lang="zh-CN" altLang="en-US" sz="2400" b="0" i="0" u="none" strike="noStrike" cap="none" normalizeH="0" baseline="0">
                          <a:ln>
                            <a:noFill/>
                          </a:ln>
                          <a:solidFill>
                            <a:srgbClr val="005AB4"/>
                          </a:solidFill>
                          <a:effectLst/>
                          <a:latin typeface="微软雅黑" panose="020B0503020204020204" pitchFamily="34" charset="-122"/>
                          <a:cs typeface="微软雅黑" panose="020B0503020204020204" pitchFamily="34" charset="-122"/>
                        </a:rPr>
                        <a:t>只读方式</a:t>
                      </a:r>
                    </a:p>
                  </a:txBody>
                  <a:tcPr anchor="ctr" horzOverflow="overflow">
                    <a:lnL w="12700" cap="flat" cmpd="sng" algn="ctr">
                      <a:solidFill>
                        <a:srgbClr val="CC0000"/>
                      </a:solidFill>
                      <a:prstDash val="solid"/>
                      <a:miter lim="800000"/>
                      <a:headEnd type="none" w="med" len="med"/>
                      <a:tailEnd type="none" w="med" len="med"/>
                    </a:lnL>
                    <a:lnR w="12700" cap="flat" cmpd="sng" algn="ctr">
                      <a:solidFill>
                        <a:srgbClr val="CC0000"/>
                      </a:solidFill>
                      <a:prstDash val="solid"/>
                      <a:miter lim="800000"/>
                      <a:headEnd type="none" w="med" len="med"/>
                      <a:tailEnd type="none" w="med" len="med"/>
                    </a:lnR>
                    <a:lnT w="38100" cap="flat" cmpd="sng" algn="ctr">
                      <a:solidFill>
                        <a:srgbClr val="CC0000"/>
                      </a:solidFill>
                      <a:prstDash val="solid"/>
                      <a:miter lim="800000"/>
                      <a:headEnd type="none" w="med" len="med"/>
                      <a:tailEnd type="none" w="med" len="med"/>
                    </a:lnT>
                    <a:lnB w="12700" cap="flat" cmpd="sng" algn="ctr">
                      <a:solidFill>
                        <a:srgbClr val="CC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ctr" defTabSz="914400" rtl="0" eaLnBrk="0" fontAlgn="ctr" latinLnBrk="0" hangingPunct="0">
                        <a:lnSpc>
                          <a:spcPct val="100000"/>
                        </a:lnSpc>
                        <a:spcBef>
                          <a:spcPct val="0"/>
                        </a:spcBef>
                        <a:spcAft>
                          <a:spcPct val="0"/>
                        </a:spcAft>
                        <a:buClrTx/>
                        <a:buSzTx/>
                        <a:buFontTx/>
                        <a:buNone/>
                      </a:pPr>
                      <a:r>
                        <a:rPr kumimoji="1" lang="zh-CN" altLang="en-US" sz="2400" b="0" i="0" u="none" strike="noStrike" cap="none" normalizeH="0" baseline="0">
                          <a:ln>
                            <a:noFill/>
                          </a:ln>
                          <a:solidFill>
                            <a:srgbClr val="005AB4"/>
                          </a:solidFill>
                          <a:effectLst/>
                          <a:latin typeface="微软雅黑" panose="020B0503020204020204" pitchFamily="34" charset="-122"/>
                          <a:cs typeface="微软雅黑" panose="020B0503020204020204" pitchFamily="34" charset="-122"/>
                        </a:rPr>
                        <a:t>只写方式</a:t>
                      </a:r>
                    </a:p>
                  </a:txBody>
                  <a:tcPr anchor="ctr" horzOverflow="overflow">
                    <a:lnL w="12700" cap="flat" cmpd="sng" algn="ctr">
                      <a:solidFill>
                        <a:srgbClr val="CC0000"/>
                      </a:solidFill>
                      <a:prstDash val="solid"/>
                      <a:miter lim="800000"/>
                      <a:headEnd type="none" w="med" len="med"/>
                      <a:tailEnd type="none" w="med" len="med"/>
                    </a:lnL>
                    <a:lnR w="12700" cap="flat" cmpd="sng" algn="ctr">
                      <a:solidFill>
                        <a:srgbClr val="CC0000"/>
                      </a:solidFill>
                      <a:prstDash val="solid"/>
                      <a:miter lim="800000"/>
                      <a:headEnd type="none" w="med" len="med"/>
                      <a:tailEnd type="none" w="med" len="med"/>
                    </a:lnR>
                    <a:lnT w="38100" cap="flat" cmpd="sng" algn="ctr">
                      <a:solidFill>
                        <a:srgbClr val="CC0000"/>
                      </a:solidFill>
                      <a:prstDash val="solid"/>
                      <a:miter lim="800000"/>
                      <a:headEnd type="none" w="med" len="med"/>
                      <a:tailEnd type="none" w="med" len="med"/>
                    </a:lnT>
                    <a:lnB w="12700" cap="flat" cmpd="sng" algn="ctr">
                      <a:solidFill>
                        <a:srgbClr val="CC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ctr" defTabSz="914400" rtl="0" eaLnBrk="0" fontAlgn="ctr" latinLnBrk="0" hangingPunct="0">
                        <a:lnSpc>
                          <a:spcPct val="100000"/>
                        </a:lnSpc>
                        <a:spcBef>
                          <a:spcPct val="0"/>
                        </a:spcBef>
                        <a:spcAft>
                          <a:spcPct val="0"/>
                        </a:spcAft>
                        <a:buClrTx/>
                        <a:buSzTx/>
                        <a:buFontTx/>
                        <a:buNone/>
                      </a:pPr>
                      <a:r>
                        <a:rPr kumimoji="1" lang="zh-CN" altLang="en-US" sz="2400" b="0" i="0" u="none" strike="noStrike" cap="none" normalizeH="0" baseline="0">
                          <a:ln>
                            <a:noFill/>
                          </a:ln>
                          <a:solidFill>
                            <a:srgbClr val="005AB4"/>
                          </a:solidFill>
                          <a:effectLst/>
                          <a:latin typeface="微软雅黑" panose="020B0503020204020204" pitchFamily="34" charset="-122"/>
                          <a:cs typeface="微软雅黑" panose="020B0503020204020204" pitchFamily="34" charset="-122"/>
                        </a:rPr>
                        <a:t>追加方式</a:t>
                      </a:r>
                    </a:p>
                  </a:txBody>
                  <a:tcPr anchor="ctr" horzOverflow="overflow">
                    <a:lnL w="12700" cap="flat" cmpd="sng" algn="ctr">
                      <a:solidFill>
                        <a:srgbClr val="CC0000"/>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CC0000"/>
                      </a:solidFill>
                      <a:prstDash val="solid"/>
                      <a:miter lim="800000"/>
                      <a:headEnd type="none" w="med" len="med"/>
                      <a:tailEnd type="none" w="med" len="med"/>
                    </a:lnT>
                    <a:lnB w="12700" cap="flat" cmpd="sng" algn="ctr">
                      <a:solidFill>
                        <a:srgbClr val="CC0000"/>
                      </a:solidFill>
                      <a:prstDash val="solid"/>
                      <a:miter lim="800000"/>
                      <a:headEnd type="none" w="med" len="med"/>
                      <a:tailEnd type="none" w="med" len="med"/>
                    </a:lnB>
                    <a:lnTlToBr>
                      <a:noFill/>
                    </a:lnTlToBr>
                    <a:lnBlToTr>
                      <a:noFill/>
                    </a:lnBlToTr>
                    <a:noFill/>
                  </a:tcPr>
                </a:tc>
                <a:tc gridSpan="3">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ctr" defTabSz="914400" rtl="0" eaLnBrk="0" fontAlgn="ctr" latinLnBrk="0" hangingPunct="0">
                        <a:lnSpc>
                          <a:spcPct val="100000"/>
                        </a:lnSpc>
                        <a:spcBef>
                          <a:spcPct val="0"/>
                        </a:spcBef>
                        <a:spcAft>
                          <a:spcPct val="0"/>
                        </a:spcAft>
                        <a:buClrTx/>
                        <a:buSzTx/>
                        <a:buFontTx/>
                        <a:buNone/>
                      </a:pPr>
                      <a:r>
                        <a:rPr kumimoji="1" lang="zh-CN" altLang="en-US" sz="2400" b="0" i="0" u="none" strike="noStrike" cap="none" normalizeH="0" baseline="0">
                          <a:ln>
                            <a:noFill/>
                          </a:ln>
                          <a:solidFill>
                            <a:srgbClr val="005AB4"/>
                          </a:solidFill>
                          <a:effectLst/>
                          <a:latin typeface="微软雅黑" panose="020B0503020204020204" pitchFamily="34" charset="-122"/>
                          <a:cs typeface="微软雅黑" panose="020B0503020204020204" pitchFamily="34" charset="-122"/>
                        </a:rPr>
                        <a:t>读写模式</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CC0000"/>
                      </a:solidFill>
                      <a:prstDash val="solid"/>
                      <a:miter lim="800000"/>
                      <a:headEnd type="none" w="med" len="med"/>
                      <a:tailEnd type="none" w="med" len="med"/>
                    </a:lnR>
                    <a:lnT w="38100" cap="flat" cmpd="sng" algn="ctr">
                      <a:solidFill>
                        <a:srgbClr val="CC0000"/>
                      </a:solidFill>
                      <a:prstDash val="solid"/>
                      <a:miter lim="800000"/>
                      <a:headEnd type="none" w="med" len="med"/>
                      <a:tailEnd type="none" w="med" len="med"/>
                    </a:lnT>
                    <a:lnB w="12700" cap="flat" cmpd="sng" algn="ctr">
                      <a:solidFill>
                        <a:srgbClr val="CC0000"/>
                      </a:solidFill>
                      <a:prstDash val="solid"/>
                      <a:miter lim="800000"/>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492125">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2400" b="0" i="0" u="none" strike="noStrike" cap="none" normalizeH="0" baseline="0">
                          <a:ln>
                            <a:noFill/>
                          </a:ln>
                          <a:solidFill>
                            <a:srgbClr val="005AB4"/>
                          </a:solidFill>
                          <a:effectLst/>
                          <a:latin typeface="微软雅黑" panose="020B0503020204020204" pitchFamily="34" charset="-122"/>
                          <a:cs typeface="微软雅黑" panose="020B0503020204020204" pitchFamily="34" charset="-122"/>
                        </a:rPr>
                        <a:t>ASCII</a:t>
                      </a:r>
                      <a:r>
                        <a:rPr kumimoji="1" lang="zh-CN" altLang="en-US" sz="2400" b="0" i="0" u="none" strike="noStrike" cap="none" normalizeH="0" baseline="0">
                          <a:ln>
                            <a:noFill/>
                          </a:ln>
                          <a:solidFill>
                            <a:srgbClr val="005AB4"/>
                          </a:solidFill>
                          <a:effectLst/>
                          <a:latin typeface="微软雅黑" panose="020B0503020204020204" pitchFamily="34" charset="-122"/>
                          <a:cs typeface="微软雅黑" panose="020B0503020204020204" pitchFamily="34" charset="-122"/>
                        </a:rPr>
                        <a:t>文件</a:t>
                      </a:r>
                    </a:p>
                  </a:txBody>
                  <a:tcPr anchor="ctr" horzOverflow="overflow">
                    <a:lnL w="38100" cap="flat" cmpd="sng" algn="ctr">
                      <a:solidFill>
                        <a:srgbClr val="CC0000"/>
                      </a:solidFill>
                      <a:prstDash val="solid"/>
                      <a:miter lim="800000"/>
                      <a:headEnd type="none" w="med" len="med"/>
                      <a:tailEnd type="none" w="med" len="med"/>
                    </a:lnL>
                    <a:lnR w="12700" cap="flat" cmpd="sng" algn="ctr">
                      <a:solidFill>
                        <a:srgbClr val="CC0000"/>
                      </a:solidFill>
                      <a:prstDash val="solid"/>
                      <a:miter lim="800000"/>
                      <a:headEnd type="none" w="med" len="med"/>
                      <a:tailEnd type="none" w="med" len="med"/>
                    </a:lnR>
                    <a:lnT w="12700" cap="flat" cmpd="sng" algn="ctr">
                      <a:solidFill>
                        <a:srgbClr val="CC0000"/>
                      </a:solidFill>
                      <a:prstDash val="solid"/>
                      <a:miter lim="800000"/>
                      <a:headEnd type="none" w="med" len="med"/>
                      <a:tailEnd type="none" w="med" len="med"/>
                    </a:lnT>
                    <a:lnB w="12700" cap="flat" cmpd="sng" algn="ctr">
                      <a:solidFill>
                        <a:srgbClr val="CC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24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r</a:t>
                      </a:r>
                    </a:p>
                  </a:txBody>
                  <a:tcPr anchor="ctr" horzOverflow="overflow">
                    <a:lnL w="12700" cap="flat" cmpd="sng" algn="ctr">
                      <a:solidFill>
                        <a:srgbClr val="CC0000"/>
                      </a:solidFill>
                      <a:prstDash val="solid"/>
                      <a:miter lim="800000"/>
                      <a:headEnd type="none" w="med" len="med"/>
                      <a:tailEnd type="none" w="med" len="med"/>
                    </a:lnL>
                    <a:lnR w="12700" cap="flat" cmpd="sng" algn="ctr">
                      <a:solidFill>
                        <a:srgbClr val="CC0000"/>
                      </a:solidFill>
                      <a:prstDash val="solid"/>
                      <a:miter lim="800000"/>
                      <a:headEnd type="none" w="med" len="med"/>
                      <a:tailEnd type="none" w="med" len="med"/>
                    </a:lnR>
                    <a:lnT w="12700" cap="flat" cmpd="sng" algn="ctr">
                      <a:solidFill>
                        <a:srgbClr val="CC0000"/>
                      </a:solidFill>
                      <a:prstDash val="solid"/>
                      <a:miter lim="800000"/>
                      <a:headEnd type="none" w="med" len="med"/>
                      <a:tailEnd type="none" w="med" len="med"/>
                    </a:lnT>
                    <a:lnB w="12700" cap="flat" cmpd="sng" algn="ctr">
                      <a:solidFill>
                        <a:srgbClr val="CC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24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w</a:t>
                      </a:r>
                    </a:p>
                  </a:txBody>
                  <a:tcPr anchor="ctr" horzOverflow="overflow">
                    <a:lnL w="12700" cap="flat" cmpd="sng" algn="ctr">
                      <a:solidFill>
                        <a:srgbClr val="CC0000"/>
                      </a:solidFill>
                      <a:prstDash val="solid"/>
                      <a:miter lim="800000"/>
                      <a:headEnd type="none" w="med" len="med"/>
                      <a:tailEnd type="none" w="med" len="med"/>
                    </a:lnL>
                    <a:lnR w="12700" cap="flat" cmpd="sng" algn="ctr">
                      <a:solidFill>
                        <a:srgbClr val="CC0000"/>
                      </a:solidFill>
                      <a:prstDash val="solid"/>
                      <a:miter lim="800000"/>
                      <a:headEnd type="none" w="med" len="med"/>
                      <a:tailEnd type="none" w="med" len="med"/>
                    </a:lnR>
                    <a:lnT w="12700" cap="flat" cmpd="sng" algn="ctr">
                      <a:solidFill>
                        <a:srgbClr val="CC0000"/>
                      </a:solidFill>
                      <a:prstDash val="solid"/>
                      <a:miter lim="800000"/>
                      <a:headEnd type="none" w="med" len="med"/>
                      <a:tailEnd type="none" w="med" len="med"/>
                    </a:lnT>
                    <a:lnB w="12700" cap="flat" cmpd="sng" algn="ctr">
                      <a:solidFill>
                        <a:srgbClr val="CC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24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a:t>
                      </a:r>
                    </a:p>
                  </a:txBody>
                  <a:tcPr anchor="ctr" horzOverflow="overflow">
                    <a:lnL w="12700" cap="flat" cmpd="sng" algn="ctr">
                      <a:solidFill>
                        <a:srgbClr val="CC0000"/>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0000"/>
                      </a:solidFill>
                      <a:prstDash val="solid"/>
                      <a:miter lim="800000"/>
                      <a:headEnd type="none" w="med" len="med"/>
                      <a:tailEnd type="none" w="med" len="med"/>
                    </a:lnT>
                    <a:lnB w="12700" cap="flat" cmpd="sng" algn="ctr">
                      <a:solidFill>
                        <a:srgbClr val="CC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24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r</a:t>
                      </a:r>
                      <a:r>
                        <a:rPr kumimoji="1" lang="en-US" altLang="zh-CN" sz="2400" b="0" i="0" u="none" strike="noStrike" cap="none" normalizeH="0" baseline="0">
                          <a:ln>
                            <a:noFill/>
                          </a:ln>
                          <a:solidFill>
                            <a:srgbClr val="009900"/>
                          </a:solidFill>
                          <a:effectLst/>
                          <a:latin typeface="微软雅黑" panose="020B0503020204020204" pitchFamily="34" charset="-122"/>
                          <a:ea typeface="微软雅黑" panose="020B0503020204020204" pitchFamily="34" charset="-122"/>
                          <a:cs typeface="Courier New" panose="02070309020205020404"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0000"/>
                      </a:solidFill>
                      <a:prstDash val="solid"/>
                      <a:miter lim="800000"/>
                      <a:headEnd type="none" w="med" len="med"/>
                      <a:tailEnd type="none" w="med" len="med"/>
                    </a:lnT>
                    <a:lnB w="12700" cap="flat" cmpd="sng" algn="ctr">
                      <a:solidFill>
                        <a:srgbClr val="CC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24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w</a:t>
                      </a:r>
                      <a:r>
                        <a:rPr kumimoji="1" lang="en-US" altLang="zh-CN" sz="2400" b="0" i="0" u="none" strike="noStrike" cap="none" normalizeH="0" baseline="0">
                          <a:ln>
                            <a:noFill/>
                          </a:ln>
                          <a:solidFill>
                            <a:srgbClr val="009900"/>
                          </a:solidFill>
                          <a:effectLst/>
                          <a:latin typeface="微软雅黑" panose="020B0503020204020204" pitchFamily="34" charset="-122"/>
                          <a:ea typeface="微软雅黑" panose="020B0503020204020204" pitchFamily="34" charset="-122"/>
                          <a:cs typeface="Courier New" panose="02070309020205020404"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0000"/>
                      </a:solidFill>
                      <a:prstDash val="solid"/>
                      <a:miter lim="800000"/>
                      <a:headEnd type="none" w="med" len="med"/>
                      <a:tailEnd type="none" w="med" len="med"/>
                    </a:lnT>
                    <a:lnB w="12700" cap="flat" cmpd="sng" algn="ctr">
                      <a:solidFill>
                        <a:srgbClr val="CC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24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a:t>
                      </a:r>
                      <a:r>
                        <a:rPr kumimoji="1" lang="en-US" altLang="zh-CN" sz="2400" b="0" i="0" u="none" strike="noStrike" cap="none" normalizeH="0" baseline="0">
                          <a:ln>
                            <a:noFill/>
                          </a:ln>
                          <a:solidFill>
                            <a:srgbClr val="009900"/>
                          </a:solidFill>
                          <a:effectLst/>
                          <a:latin typeface="微软雅黑" panose="020B0503020204020204" pitchFamily="34" charset="-122"/>
                          <a:ea typeface="微软雅黑" panose="020B0503020204020204" pitchFamily="34" charset="-122"/>
                          <a:cs typeface="Courier New" panose="02070309020205020404" pitchFamily="49" charset="0"/>
                        </a:rPr>
                        <a:t>+</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CC0000"/>
                      </a:solidFill>
                      <a:prstDash val="solid"/>
                      <a:miter lim="800000"/>
                      <a:headEnd type="none" w="med" len="med"/>
                      <a:tailEnd type="none" w="med" len="med"/>
                    </a:lnR>
                    <a:lnT w="12700" cap="flat" cmpd="sng" algn="ctr">
                      <a:solidFill>
                        <a:srgbClr val="CC0000"/>
                      </a:solidFill>
                      <a:prstDash val="solid"/>
                      <a:miter lim="800000"/>
                      <a:headEnd type="none" w="med" len="med"/>
                      <a:tailEnd type="none" w="med" len="med"/>
                    </a:lnT>
                    <a:lnB w="12700" cap="flat" cmpd="sng" algn="ctr">
                      <a:solidFill>
                        <a:srgbClr val="CC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ctr" defTabSz="914400" rtl="0" eaLnBrk="0" fontAlgn="ctr" latinLnBrk="0" hangingPunct="0">
                        <a:lnSpc>
                          <a:spcPct val="100000"/>
                        </a:lnSpc>
                        <a:spcBef>
                          <a:spcPct val="0"/>
                        </a:spcBef>
                        <a:spcAft>
                          <a:spcPct val="0"/>
                        </a:spcAft>
                        <a:buClrTx/>
                        <a:buSzTx/>
                        <a:buFontTx/>
                        <a:buNone/>
                      </a:pPr>
                      <a:r>
                        <a:rPr kumimoji="1" lang="zh-CN" altLang="en-US" sz="2400" b="0" i="0" u="none" strike="noStrike" cap="none" normalizeH="0" baseline="0">
                          <a:ln>
                            <a:noFill/>
                          </a:ln>
                          <a:solidFill>
                            <a:srgbClr val="005AB4"/>
                          </a:solidFill>
                          <a:effectLst/>
                          <a:latin typeface="微软雅黑" panose="020B0503020204020204" pitchFamily="34" charset="-122"/>
                          <a:cs typeface="微软雅黑" panose="020B0503020204020204" pitchFamily="34" charset="-122"/>
                        </a:rPr>
                        <a:t>二进制文件</a:t>
                      </a:r>
                    </a:p>
                  </a:txBody>
                  <a:tcPr anchor="ctr" horzOverflow="overflow">
                    <a:lnL w="38100" cap="flat" cmpd="sng" algn="ctr">
                      <a:solidFill>
                        <a:srgbClr val="CC0000"/>
                      </a:solidFill>
                      <a:prstDash val="solid"/>
                      <a:miter lim="800000"/>
                      <a:headEnd type="none" w="med" len="med"/>
                      <a:tailEnd type="none" w="med" len="med"/>
                    </a:lnL>
                    <a:lnR w="12700" cap="flat" cmpd="sng" algn="ctr">
                      <a:solidFill>
                        <a:srgbClr val="CC0000"/>
                      </a:solidFill>
                      <a:prstDash val="solid"/>
                      <a:miter lim="800000"/>
                      <a:headEnd type="none" w="med" len="med"/>
                      <a:tailEnd type="none" w="med" len="med"/>
                    </a:lnR>
                    <a:lnT w="12700" cap="flat" cmpd="sng" algn="ctr">
                      <a:solidFill>
                        <a:srgbClr val="CC0000"/>
                      </a:solidFill>
                      <a:prstDash val="solid"/>
                      <a:miter lim="800000"/>
                      <a:headEnd type="none" w="med" len="med"/>
                      <a:tailEnd type="none" w="med" len="med"/>
                    </a:lnT>
                    <a:lnB w="38100" cap="flat" cmpd="sng" algn="ctr">
                      <a:solidFill>
                        <a:srgbClr val="CC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24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r</a:t>
                      </a:r>
                      <a:r>
                        <a:rPr kumimoji="1" lang="en-US" altLang="zh-CN" sz="2400" b="0" i="0" u="none" strike="noStrike" cap="none" normalizeH="0" baseline="0">
                          <a:ln>
                            <a:noFill/>
                          </a:ln>
                          <a:solidFill>
                            <a:srgbClr val="CC0000"/>
                          </a:solidFill>
                          <a:effectLst/>
                          <a:latin typeface="微软雅黑" panose="020B0503020204020204" pitchFamily="34" charset="-122"/>
                          <a:ea typeface="微软雅黑" panose="020B0503020204020204" pitchFamily="34" charset="-122"/>
                          <a:cs typeface="Courier New" panose="02070309020205020404" pitchFamily="49" charset="0"/>
                        </a:rPr>
                        <a:t>b</a:t>
                      </a:r>
                      <a:endParaRPr kumimoji="1" lang="en-US" altLang="zh-CN" sz="2400" b="0" i="0" u="none" strike="noStrike" cap="none" normalizeH="0" baseline="0">
                        <a:ln>
                          <a:noFill/>
                        </a:ln>
                        <a:solidFill>
                          <a:srgbClr val="005AB4"/>
                        </a:solidFill>
                        <a:effectLst/>
                        <a:latin typeface="微软雅黑" panose="020B0503020204020204" pitchFamily="34" charset="-122"/>
                        <a:ea typeface="微软雅黑" panose="020B0503020204020204" pitchFamily="34" charset="-122"/>
                        <a:cs typeface="Courier New" panose="02070309020205020404" pitchFamily="49" charset="0"/>
                      </a:endParaRPr>
                    </a:p>
                  </a:txBody>
                  <a:tcPr anchor="ctr" horzOverflow="overflow">
                    <a:lnL w="12700" cap="flat" cmpd="sng" algn="ctr">
                      <a:solidFill>
                        <a:srgbClr val="CC0000"/>
                      </a:solidFill>
                      <a:prstDash val="solid"/>
                      <a:miter lim="800000"/>
                      <a:headEnd type="none" w="med" len="med"/>
                      <a:tailEnd type="none" w="med" len="med"/>
                    </a:lnL>
                    <a:lnR w="12700" cap="flat" cmpd="sng" algn="ctr">
                      <a:solidFill>
                        <a:srgbClr val="CC0000"/>
                      </a:solidFill>
                      <a:prstDash val="solid"/>
                      <a:miter lim="800000"/>
                      <a:headEnd type="none" w="med" len="med"/>
                      <a:tailEnd type="none" w="med" len="med"/>
                    </a:lnR>
                    <a:lnT w="12700" cap="flat" cmpd="sng" algn="ctr">
                      <a:solidFill>
                        <a:srgbClr val="CC0000"/>
                      </a:solidFill>
                      <a:prstDash val="solid"/>
                      <a:miter lim="800000"/>
                      <a:headEnd type="none" w="med" len="med"/>
                      <a:tailEnd type="none" w="med" len="med"/>
                    </a:lnT>
                    <a:lnB w="38100" cap="flat" cmpd="sng" algn="ctr">
                      <a:solidFill>
                        <a:srgbClr val="CC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24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w</a:t>
                      </a:r>
                      <a:r>
                        <a:rPr kumimoji="1" lang="en-US" altLang="zh-CN" sz="2400" b="0" i="0" u="none" strike="noStrike" cap="none" normalizeH="0" baseline="0">
                          <a:ln>
                            <a:noFill/>
                          </a:ln>
                          <a:solidFill>
                            <a:srgbClr val="CC0000"/>
                          </a:solidFill>
                          <a:effectLst/>
                          <a:latin typeface="微软雅黑" panose="020B0503020204020204" pitchFamily="34" charset="-122"/>
                          <a:ea typeface="微软雅黑" panose="020B0503020204020204" pitchFamily="34" charset="-122"/>
                          <a:cs typeface="Courier New" panose="02070309020205020404" pitchFamily="49" charset="0"/>
                        </a:rPr>
                        <a:t>b</a:t>
                      </a:r>
                      <a:endParaRPr kumimoji="1" lang="en-US" altLang="zh-CN" sz="2400" b="0" i="0" u="none" strike="noStrike" cap="none" normalizeH="0" baseline="0">
                        <a:ln>
                          <a:noFill/>
                        </a:ln>
                        <a:solidFill>
                          <a:srgbClr val="005AB4"/>
                        </a:solidFill>
                        <a:effectLst/>
                        <a:latin typeface="微软雅黑" panose="020B0503020204020204" pitchFamily="34" charset="-122"/>
                        <a:ea typeface="微软雅黑" panose="020B0503020204020204" pitchFamily="34" charset="-122"/>
                        <a:cs typeface="Courier New" panose="02070309020205020404" pitchFamily="49" charset="0"/>
                      </a:endParaRPr>
                    </a:p>
                  </a:txBody>
                  <a:tcPr anchor="ctr" horzOverflow="overflow">
                    <a:lnL w="12700" cap="flat" cmpd="sng" algn="ctr">
                      <a:solidFill>
                        <a:srgbClr val="CC0000"/>
                      </a:solidFill>
                      <a:prstDash val="solid"/>
                      <a:miter lim="800000"/>
                      <a:headEnd type="none" w="med" len="med"/>
                      <a:tailEnd type="none" w="med" len="med"/>
                    </a:lnL>
                    <a:lnR w="12700" cap="flat" cmpd="sng" algn="ctr">
                      <a:solidFill>
                        <a:srgbClr val="CC0000"/>
                      </a:solidFill>
                      <a:prstDash val="solid"/>
                      <a:miter lim="800000"/>
                      <a:headEnd type="none" w="med" len="med"/>
                      <a:tailEnd type="none" w="med" len="med"/>
                    </a:lnR>
                    <a:lnT w="12700" cap="flat" cmpd="sng" algn="ctr">
                      <a:solidFill>
                        <a:srgbClr val="CC0000"/>
                      </a:solidFill>
                      <a:prstDash val="solid"/>
                      <a:miter lim="800000"/>
                      <a:headEnd type="none" w="med" len="med"/>
                      <a:tailEnd type="none" w="med" len="med"/>
                    </a:lnT>
                    <a:lnB w="38100" cap="flat" cmpd="sng" algn="ctr">
                      <a:solidFill>
                        <a:srgbClr val="CC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24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a:t>
                      </a:r>
                      <a:r>
                        <a:rPr kumimoji="1" lang="en-US" altLang="zh-CN" sz="2400" b="0" i="0" u="none" strike="noStrike" cap="none" normalizeH="0" baseline="0">
                          <a:ln>
                            <a:noFill/>
                          </a:ln>
                          <a:solidFill>
                            <a:srgbClr val="CC0000"/>
                          </a:solidFill>
                          <a:effectLst/>
                          <a:latin typeface="微软雅黑" panose="020B0503020204020204" pitchFamily="34" charset="-122"/>
                          <a:ea typeface="微软雅黑" panose="020B0503020204020204" pitchFamily="34" charset="-122"/>
                          <a:cs typeface="Courier New" panose="02070309020205020404" pitchFamily="49" charset="0"/>
                        </a:rPr>
                        <a:t>b</a:t>
                      </a:r>
                      <a:endParaRPr kumimoji="1" lang="en-US" altLang="zh-CN" sz="2400" b="0" i="0" u="none" strike="noStrike" cap="none" normalizeH="0" baseline="0">
                        <a:ln>
                          <a:noFill/>
                        </a:ln>
                        <a:solidFill>
                          <a:srgbClr val="005AB4"/>
                        </a:solidFill>
                        <a:effectLst/>
                        <a:latin typeface="微软雅黑" panose="020B0503020204020204" pitchFamily="34" charset="-122"/>
                        <a:ea typeface="微软雅黑" panose="020B0503020204020204" pitchFamily="34" charset="-122"/>
                        <a:cs typeface="Courier New" panose="02070309020205020404" pitchFamily="49" charset="0"/>
                      </a:endParaRPr>
                    </a:p>
                  </a:txBody>
                  <a:tcPr anchor="ctr" horzOverflow="overflow">
                    <a:lnL w="12700" cap="flat" cmpd="sng" algn="ctr">
                      <a:solidFill>
                        <a:srgbClr val="CC0000"/>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0000"/>
                      </a:solidFill>
                      <a:prstDash val="solid"/>
                      <a:miter lim="800000"/>
                      <a:headEnd type="none" w="med" len="med"/>
                      <a:tailEnd type="none" w="med" len="med"/>
                    </a:lnT>
                    <a:lnB w="38100" cap="flat" cmpd="sng" algn="ctr">
                      <a:solidFill>
                        <a:srgbClr val="CC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24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r</a:t>
                      </a:r>
                      <a:r>
                        <a:rPr kumimoji="1" lang="en-US" altLang="zh-CN" sz="2400" b="0" i="0" u="none" strike="noStrike" cap="none" normalizeH="0" baseline="0">
                          <a:ln>
                            <a:noFill/>
                          </a:ln>
                          <a:solidFill>
                            <a:srgbClr val="CC0000"/>
                          </a:solidFill>
                          <a:effectLst/>
                          <a:latin typeface="微软雅黑" panose="020B0503020204020204" pitchFamily="34" charset="-122"/>
                          <a:ea typeface="微软雅黑" panose="020B0503020204020204" pitchFamily="34" charset="-122"/>
                          <a:cs typeface="Courier New" panose="02070309020205020404" pitchFamily="49" charset="0"/>
                        </a:rPr>
                        <a:t>b</a:t>
                      </a:r>
                      <a:r>
                        <a:rPr kumimoji="1" lang="en-US" altLang="zh-CN" sz="2400" b="0" i="0" u="none" strike="noStrike" cap="none" normalizeH="0" baseline="0">
                          <a:ln>
                            <a:noFill/>
                          </a:ln>
                          <a:solidFill>
                            <a:srgbClr val="009900"/>
                          </a:solidFill>
                          <a:effectLst/>
                          <a:latin typeface="微软雅黑" panose="020B0503020204020204" pitchFamily="34" charset="-122"/>
                          <a:ea typeface="微软雅黑" panose="020B0503020204020204" pitchFamily="34" charset="-122"/>
                          <a:cs typeface="Courier New" panose="02070309020205020404"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0000"/>
                      </a:solidFill>
                      <a:prstDash val="solid"/>
                      <a:miter lim="800000"/>
                      <a:headEnd type="none" w="med" len="med"/>
                      <a:tailEnd type="none" w="med" len="med"/>
                    </a:lnT>
                    <a:lnB w="38100" cap="flat" cmpd="sng" algn="ctr">
                      <a:solidFill>
                        <a:srgbClr val="CC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24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w</a:t>
                      </a:r>
                      <a:r>
                        <a:rPr kumimoji="1" lang="en-US" altLang="zh-CN" sz="2400" b="0" i="0" u="none" strike="noStrike" cap="none" normalizeH="0" baseline="0">
                          <a:ln>
                            <a:noFill/>
                          </a:ln>
                          <a:solidFill>
                            <a:srgbClr val="CC0000"/>
                          </a:solidFill>
                          <a:effectLst/>
                          <a:latin typeface="微软雅黑" panose="020B0503020204020204" pitchFamily="34" charset="-122"/>
                          <a:ea typeface="微软雅黑" panose="020B0503020204020204" pitchFamily="34" charset="-122"/>
                          <a:cs typeface="Courier New" panose="02070309020205020404" pitchFamily="49" charset="0"/>
                        </a:rPr>
                        <a:t>b</a:t>
                      </a:r>
                      <a:r>
                        <a:rPr kumimoji="1" lang="en-US" altLang="zh-CN" sz="2400" b="0" i="0" u="none" strike="noStrike" cap="none" normalizeH="0" baseline="0">
                          <a:ln>
                            <a:noFill/>
                          </a:ln>
                          <a:solidFill>
                            <a:srgbClr val="009900"/>
                          </a:solidFill>
                          <a:effectLst/>
                          <a:latin typeface="微软雅黑" panose="020B0503020204020204" pitchFamily="34" charset="-122"/>
                          <a:ea typeface="微软雅黑" panose="020B0503020204020204" pitchFamily="34" charset="-122"/>
                          <a:cs typeface="Courier New" panose="02070309020205020404" pitchFamily="49"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0000"/>
                      </a:solidFill>
                      <a:prstDash val="solid"/>
                      <a:miter lim="800000"/>
                      <a:headEnd type="none" w="med" len="med"/>
                      <a:tailEnd type="none" w="med" len="med"/>
                    </a:lnT>
                    <a:lnB w="38100" cap="flat" cmpd="sng" algn="ctr">
                      <a:solidFill>
                        <a:srgbClr val="CC0000"/>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2400" b="0"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a:t>
                      </a:r>
                      <a:r>
                        <a:rPr kumimoji="1" lang="en-US" altLang="zh-CN" sz="2400" b="0" i="0" u="none" strike="noStrike" cap="none" normalizeH="0" baseline="0">
                          <a:ln>
                            <a:noFill/>
                          </a:ln>
                          <a:solidFill>
                            <a:srgbClr val="CC0000"/>
                          </a:solidFill>
                          <a:effectLst/>
                          <a:latin typeface="微软雅黑" panose="020B0503020204020204" pitchFamily="34" charset="-122"/>
                          <a:ea typeface="微软雅黑" panose="020B0503020204020204" pitchFamily="34" charset="-122"/>
                          <a:cs typeface="Courier New" panose="02070309020205020404" pitchFamily="49" charset="0"/>
                        </a:rPr>
                        <a:t>b</a:t>
                      </a:r>
                      <a:r>
                        <a:rPr kumimoji="1" lang="en-US" altLang="zh-CN" sz="2400" b="0" i="0" u="none" strike="noStrike" cap="none" normalizeH="0" baseline="0">
                          <a:ln>
                            <a:noFill/>
                          </a:ln>
                          <a:solidFill>
                            <a:srgbClr val="009900"/>
                          </a:solidFill>
                          <a:effectLst/>
                          <a:latin typeface="微软雅黑" panose="020B0503020204020204" pitchFamily="34" charset="-122"/>
                          <a:ea typeface="微软雅黑" panose="020B0503020204020204" pitchFamily="34" charset="-122"/>
                          <a:cs typeface="Courier New" panose="02070309020205020404" pitchFamily="49" charset="0"/>
                        </a:rPr>
                        <a:t>+</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CC0000"/>
                      </a:solidFill>
                      <a:prstDash val="solid"/>
                      <a:miter lim="800000"/>
                      <a:headEnd type="none" w="med" len="med"/>
                      <a:tailEnd type="none" w="med" len="med"/>
                    </a:lnR>
                    <a:lnT w="12700" cap="flat" cmpd="sng" algn="ctr">
                      <a:solidFill>
                        <a:srgbClr val="CC0000"/>
                      </a:solidFill>
                      <a:prstDash val="solid"/>
                      <a:miter lim="800000"/>
                      <a:headEnd type="none" w="med" len="med"/>
                      <a:tailEnd type="none" w="med" len="med"/>
                    </a:lnT>
                    <a:lnB w="38100" cap="flat" cmpd="sng" algn="ctr">
                      <a:solidFill>
                        <a:srgbClr val="CC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15</a:t>
            </a:fld>
            <a:endParaRPr lang="zh-CN" altLang="en-US" sz="1200" b="0" dirty="0">
              <a:solidFill>
                <a:srgbClr val="898989"/>
              </a:solidFill>
              <a:ea typeface="微软雅黑" panose="020B0503020204020204" pitchFamily="34" charset="-122"/>
            </a:endParaRPr>
          </a:p>
        </p:txBody>
      </p:sp>
      <p:sp>
        <p:nvSpPr>
          <p:cNvPr id="33794" name="Rectangle 3"/>
          <p:cNvSpPr>
            <a:spLocks noGrp="1"/>
          </p:cNvSpPr>
          <p:nvPr>
            <p:ph idx="1"/>
          </p:nvPr>
        </p:nvSpPr>
        <p:spPr>
          <a:xfrm>
            <a:off x="336550" y="1844675"/>
            <a:ext cx="11306175" cy="4248150"/>
          </a:xfrm>
          <a:ln/>
        </p:spPr>
        <p:txBody>
          <a:bodyPr vert="horz" wrap="square" lIns="91440" tIns="45720" rIns="91440" bIns="45720" anchor="t" anchorCtr="0"/>
          <a:lstStyle/>
          <a:p>
            <a:pPr lvl="1">
              <a:lnSpc>
                <a:spcPct val="110000"/>
              </a:lnSpc>
              <a:buFont typeface="Wingdings" panose="05000000000000000000" pitchFamily="2" charset="2"/>
              <a:buChar char="n"/>
            </a:pPr>
            <a:r>
              <a:rPr lang="zh-CN" altLang="zh-CN" sz="2400" dirty="0"/>
              <a:t>用</a:t>
            </a:r>
            <a:r>
              <a:rPr lang="en-US" altLang="zh-CN" sz="2400" dirty="0">
                <a:solidFill>
                  <a:srgbClr val="FF0000"/>
                </a:solidFill>
              </a:rPr>
              <a:t>r+</a:t>
            </a:r>
            <a:r>
              <a:rPr lang="zh-CN" altLang="zh-CN" sz="2400" dirty="0">
                <a:solidFill>
                  <a:srgbClr val="FF0000"/>
                </a:solidFill>
              </a:rPr>
              <a:t>、</a:t>
            </a:r>
            <a:r>
              <a:rPr lang="en-US" altLang="zh-CN" sz="2400" dirty="0">
                <a:solidFill>
                  <a:srgbClr val="FF0000"/>
                </a:solidFill>
              </a:rPr>
              <a:t>w+</a:t>
            </a:r>
            <a:r>
              <a:rPr lang="zh-CN" altLang="zh-CN" sz="2400" dirty="0">
                <a:solidFill>
                  <a:srgbClr val="FF0000"/>
                </a:solidFill>
              </a:rPr>
              <a:t>、</a:t>
            </a:r>
            <a:r>
              <a:rPr lang="en-US" altLang="zh-CN" sz="2400" dirty="0">
                <a:solidFill>
                  <a:srgbClr val="FF0000"/>
                </a:solidFill>
              </a:rPr>
              <a:t>a+</a:t>
            </a:r>
            <a:r>
              <a:rPr lang="zh-CN" altLang="zh-CN" sz="2400" dirty="0"/>
              <a:t>方式打开的文件既可以用来输入数据，也可以用来输出数据。</a:t>
            </a:r>
            <a:endParaRPr lang="en-US" altLang="zh-CN" sz="2400" dirty="0"/>
          </a:p>
          <a:p>
            <a:pPr lvl="2">
              <a:lnSpc>
                <a:spcPct val="145000"/>
              </a:lnSpc>
              <a:spcBef>
                <a:spcPct val="40000"/>
              </a:spcBef>
              <a:buFont typeface="Wingdings" panose="05000000000000000000" pitchFamily="2" charset="2"/>
              <a:buChar char="l"/>
            </a:pPr>
            <a:r>
              <a:rPr lang="zh-CN" altLang="zh-CN" dirty="0"/>
              <a:t>用</a:t>
            </a:r>
            <a:r>
              <a:rPr lang="en-US" altLang="zh-CN" dirty="0">
                <a:solidFill>
                  <a:srgbClr val="FF0000"/>
                </a:solidFill>
              </a:rPr>
              <a:t>r+</a:t>
            </a:r>
            <a:r>
              <a:rPr lang="zh-CN" altLang="zh-CN" dirty="0"/>
              <a:t>方式时该文件应该已经存在。</a:t>
            </a:r>
            <a:endParaRPr lang="en-US" altLang="zh-CN" dirty="0"/>
          </a:p>
          <a:p>
            <a:pPr lvl="2">
              <a:lnSpc>
                <a:spcPct val="145000"/>
              </a:lnSpc>
              <a:spcBef>
                <a:spcPct val="40000"/>
              </a:spcBef>
              <a:buFont typeface="Wingdings" panose="05000000000000000000" pitchFamily="2" charset="2"/>
              <a:buChar char="l"/>
            </a:pPr>
            <a:r>
              <a:rPr lang="zh-CN" altLang="zh-CN" dirty="0"/>
              <a:t>用</a:t>
            </a:r>
            <a:r>
              <a:rPr lang="en-US" altLang="zh-CN" dirty="0">
                <a:solidFill>
                  <a:srgbClr val="FF0000"/>
                </a:solidFill>
              </a:rPr>
              <a:t>w+</a:t>
            </a:r>
            <a:r>
              <a:rPr lang="zh-CN" altLang="zh-CN" dirty="0"/>
              <a:t>方式则新建立一个文件，先向此文件写数据，然后可以读此文件中的数据。</a:t>
            </a:r>
            <a:endParaRPr lang="en-US" altLang="zh-CN" dirty="0"/>
          </a:p>
          <a:p>
            <a:pPr lvl="2">
              <a:lnSpc>
                <a:spcPct val="145000"/>
              </a:lnSpc>
              <a:spcBef>
                <a:spcPct val="40000"/>
              </a:spcBef>
              <a:buFont typeface="Wingdings" panose="05000000000000000000" pitchFamily="2" charset="2"/>
              <a:buChar char="l"/>
            </a:pPr>
            <a:r>
              <a:rPr lang="zh-CN" altLang="zh-CN" dirty="0"/>
              <a:t>用</a:t>
            </a:r>
            <a:r>
              <a:rPr lang="en-US" altLang="zh-CN" dirty="0">
                <a:solidFill>
                  <a:srgbClr val="FF0000"/>
                </a:solidFill>
              </a:rPr>
              <a:t>a+</a:t>
            </a:r>
            <a:r>
              <a:rPr lang="zh-CN" altLang="zh-CN" dirty="0"/>
              <a:t>方式打开的文件，原来的文件不被删去，文件读写位置标记移到文件末尾，可以添加，也可以读。</a:t>
            </a:r>
            <a:endParaRPr lang="en-US" altLang="zh-CN" dirty="0"/>
          </a:p>
        </p:txBody>
      </p:sp>
      <p:sp>
        <p:nvSpPr>
          <p:cNvPr id="33795" name="Rectangle 6"/>
          <p:cNvSpPr>
            <a:spLocks noGrp="1"/>
          </p:cNvSpPr>
          <p:nvPr>
            <p:ph type="title"/>
          </p:nvPr>
        </p:nvSpPr>
        <p:spPr>
          <a:xfrm>
            <a:off x="481013" y="260350"/>
            <a:ext cx="5184775" cy="792163"/>
          </a:xfrm>
          <a:ln/>
        </p:spPr>
        <p:txBody>
          <a:bodyPr vert="horz" wrap="square" lIns="91440" tIns="45720" rIns="91440" bIns="45720" anchor="ctr" anchorCtr="0"/>
          <a:lstStyle/>
          <a:p>
            <a:pPr algn="l" latinLnBrk="1">
              <a:lnSpc>
                <a:spcPct val="140000"/>
              </a:lnSpc>
              <a:spcBef>
                <a:spcPct val="20000"/>
              </a:spcBef>
            </a:pPr>
            <a:r>
              <a:rPr lang="zh-CN" altLang="en-US" sz="2800" dirty="0"/>
              <a:t>（</a:t>
            </a:r>
            <a:r>
              <a:rPr lang="en-US" altLang="zh-CN" sz="2800" dirty="0"/>
              <a:t>4</a:t>
            </a:r>
            <a:r>
              <a:rPr lang="zh-CN" altLang="en-US" sz="2800" dirty="0"/>
              <a:t>）</a:t>
            </a:r>
            <a:r>
              <a:rPr lang="en-US" altLang="zh-CN" sz="2800" dirty="0"/>
              <a:t> </a:t>
            </a:r>
            <a:r>
              <a:rPr lang="zh-CN" altLang="en-US" sz="2800" dirty="0"/>
              <a:t>文件使用方式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16</a:t>
            </a:fld>
            <a:endParaRPr lang="zh-CN" altLang="en-US" sz="1200" b="0" dirty="0">
              <a:solidFill>
                <a:srgbClr val="898989"/>
              </a:solidFill>
              <a:ea typeface="微软雅黑" panose="020B0503020204020204" pitchFamily="34" charset="-122"/>
            </a:endParaRPr>
          </a:p>
        </p:txBody>
      </p:sp>
      <p:sp>
        <p:nvSpPr>
          <p:cNvPr id="34818" name="内容占位符 7"/>
          <p:cNvSpPr txBox="1"/>
          <p:nvPr/>
        </p:nvSpPr>
        <p:spPr>
          <a:xfrm>
            <a:off x="841375" y="908050"/>
            <a:ext cx="10518775" cy="5241925"/>
          </a:xfrm>
          <a:prstGeom prst="rect">
            <a:avLst/>
          </a:prstGeom>
          <a:noFill/>
          <a:ln w="9525">
            <a:noFill/>
          </a:ln>
        </p:spPr>
        <p:txBody>
          <a:bodyPr anchor="t" anchorCtr="0"/>
          <a:lstStyle/>
          <a:p>
            <a:pPr marL="228600" indent="-228600">
              <a:lnSpc>
                <a:spcPct val="90000"/>
              </a:lnSpc>
              <a:spcBef>
                <a:spcPts val="1000"/>
              </a:spcBef>
              <a:buFont typeface="Arial" panose="020B0604020202020204" pitchFamily="34" charset="0"/>
              <a:buChar char="•"/>
            </a:pPr>
            <a:endParaRPr lang="zh-CN" altLang="en-US" sz="2800" b="0" dirty="0">
              <a:solidFill>
                <a:schemeClr val="tx1"/>
              </a:solidFill>
              <a:latin typeface="Calibri" panose="020F0502020204030204" pitchFamily="34" charset="0"/>
              <a:ea typeface="宋体" panose="02010600030101010101" pitchFamily="2" charset="-122"/>
            </a:endParaRPr>
          </a:p>
        </p:txBody>
      </p:sp>
      <p:sp>
        <p:nvSpPr>
          <p:cNvPr id="34819" name="Rectangle 10"/>
          <p:cNvSpPr/>
          <p:nvPr/>
        </p:nvSpPr>
        <p:spPr>
          <a:xfrm>
            <a:off x="768350" y="1700213"/>
            <a:ext cx="10585450" cy="3891258"/>
          </a:xfrm>
          <a:prstGeom prst="rect">
            <a:avLst/>
          </a:prstGeom>
          <a:noFill/>
          <a:ln w="9525">
            <a:noFill/>
          </a:ln>
        </p:spPr>
        <p:txBody>
          <a:bodyPr anchor="t" anchorCtr="0">
            <a:spAutoFit/>
          </a:bodyPr>
          <a:lstStyle/>
          <a:p>
            <a:pPr>
              <a:lnSpc>
                <a:spcPct val="130000"/>
              </a:lnSpc>
              <a:buFont typeface="Wingdings" panose="05000000000000000000" pitchFamily="2" charset="2"/>
              <a:buChar char="n"/>
            </a:pPr>
            <a:r>
              <a:rPr lang="zh-CN" altLang="zh-CN" b="0" dirty="0">
                <a:latin typeface="Consolas" panose="020B0609020204030204" pitchFamily="49" charset="0"/>
                <a:ea typeface="微软雅黑" panose="020B0503020204020204" pitchFamily="34" charset="-122"/>
              </a:rPr>
              <a:t>如果打开</a:t>
            </a:r>
            <a:r>
              <a:rPr lang="zh-CN" altLang="en-US" b="0" dirty="0">
                <a:latin typeface="Consolas" panose="020B0609020204030204" pitchFamily="49" charset="0"/>
                <a:ea typeface="微软雅黑" panose="020B0503020204020204" pitchFamily="34" charset="-122"/>
              </a:rPr>
              <a:t>失败</a:t>
            </a:r>
            <a:r>
              <a:rPr lang="zh-CN" altLang="zh-CN" b="0" dirty="0">
                <a:latin typeface="Consolas" panose="020B0609020204030204" pitchFamily="49" charset="0"/>
                <a:ea typeface="微软雅黑" panose="020B0503020204020204" pitchFamily="34" charset="-122"/>
              </a:rPr>
              <a:t>，</a:t>
            </a:r>
            <a:r>
              <a:rPr lang="en-US" altLang="zh-CN" b="0" dirty="0" err="1">
                <a:latin typeface="Consolas" panose="020B0609020204030204" pitchFamily="49" charset="0"/>
                <a:ea typeface="微软雅黑" panose="020B0503020204020204" pitchFamily="34" charset="-122"/>
              </a:rPr>
              <a:t>fopen</a:t>
            </a:r>
            <a:r>
              <a:rPr lang="zh-CN" altLang="zh-CN" b="0" dirty="0">
                <a:latin typeface="Consolas" panose="020B0609020204030204" pitchFamily="49" charset="0"/>
                <a:ea typeface="微软雅黑" panose="020B0503020204020204" pitchFamily="34" charset="-122"/>
              </a:rPr>
              <a:t>函数将带回一个空指针值</a:t>
            </a:r>
            <a:r>
              <a:rPr lang="en-US" altLang="zh-CN" b="0" dirty="0">
                <a:latin typeface="Consolas" panose="020B0609020204030204" pitchFamily="49" charset="0"/>
                <a:ea typeface="微软雅黑" panose="020B0503020204020204" pitchFamily="34" charset="-122"/>
              </a:rPr>
              <a:t>NULL</a:t>
            </a:r>
            <a:r>
              <a:rPr lang="zh-CN" altLang="en-US" b="0" dirty="0">
                <a:latin typeface="Consolas" panose="020B0609020204030204" pitchFamily="49" charset="0"/>
                <a:ea typeface="微软雅黑" panose="020B0503020204020204" pitchFamily="34" charset="-122"/>
              </a:rPr>
              <a:t>。通常</a:t>
            </a:r>
            <a:r>
              <a:rPr lang="zh-CN" altLang="en-US" b="0" dirty="0">
                <a:ea typeface="微软雅黑" panose="020B0503020204020204" pitchFamily="34" charset="-122"/>
              </a:rPr>
              <a:t>可用来判断文件是否被正常打开。</a:t>
            </a:r>
            <a:endParaRPr lang="zh-CN" altLang="zh-CN" b="0" dirty="0">
              <a:latin typeface="Consolas" panose="020B0609020204030204" pitchFamily="49" charset="0"/>
              <a:ea typeface="微软雅黑" panose="020B0503020204020204" pitchFamily="34" charset="-122"/>
            </a:endParaRPr>
          </a:p>
          <a:p>
            <a:pPr>
              <a:lnSpc>
                <a:spcPct val="130000"/>
              </a:lnSpc>
              <a:buFont typeface="Wingdings" panose="05000000000000000000" pitchFamily="2" charset="2"/>
              <a:buChar char="n"/>
            </a:pPr>
            <a:r>
              <a:rPr lang="zh-CN" altLang="zh-CN" b="0" dirty="0">
                <a:latin typeface="Consolas" panose="020B0609020204030204" pitchFamily="49" charset="0"/>
                <a:ea typeface="微软雅黑" panose="020B0503020204020204" pitchFamily="34" charset="-122"/>
              </a:rPr>
              <a:t>常用下面的方法打开一个文件</a:t>
            </a:r>
            <a:r>
              <a:rPr lang="zh-CN" altLang="en-US" b="0" dirty="0">
                <a:latin typeface="Consolas" panose="020B0609020204030204" pitchFamily="49" charset="0"/>
                <a:ea typeface="微软雅黑" panose="020B0503020204020204" pitchFamily="34" charset="-122"/>
              </a:rPr>
              <a:t>读取数据</a:t>
            </a:r>
            <a:r>
              <a:rPr lang="zh-CN" altLang="zh-CN" b="0" dirty="0">
                <a:latin typeface="Consolas" panose="020B0609020204030204" pitchFamily="49" charset="0"/>
                <a:ea typeface="微软雅黑" panose="020B0503020204020204" pitchFamily="34" charset="-122"/>
              </a:rPr>
              <a:t>：</a:t>
            </a:r>
          </a:p>
          <a:p>
            <a:pPr>
              <a:lnSpc>
                <a:spcPct val="130000"/>
              </a:lnSpc>
              <a:buFontTx/>
            </a:pPr>
            <a:r>
              <a:rPr lang="en-US" altLang="zh-CN" b="0" dirty="0">
                <a:latin typeface="Consolas" panose="020B0609020204030204" pitchFamily="49" charset="0"/>
                <a:ea typeface="微软雅黑" panose="020B0503020204020204" pitchFamily="34" charset="-122"/>
              </a:rPr>
              <a:t>  if (    </a:t>
            </a:r>
            <a:r>
              <a:rPr lang="en-US" altLang="zh-CN" b="0" dirty="0">
                <a:solidFill>
                  <a:srgbClr val="FF0000"/>
                </a:solidFill>
                <a:latin typeface="Consolas" panose="020B0609020204030204" pitchFamily="49" charset="0"/>
                <a:ea typeface="微软雅黑" panose="020B0503020204020204" pitchFamily="34" charset="-122"/>
              </a:rPr>
              <a:t>( </a:t>
            </a:r>
            <a:r>
              <a:rPr lang="en-US" altLang="zh-CN" b="0" dirty="0">
                <a:latin typeface="Consolas" panose="020B0609020204030204" pitchFamily="49" charset="0"/>
                <a:ea typeface="微软雅黑" panose="020B0503020204020204" pitchFamily="34" charset="-122"/>
              </a:rPr>
              <a:t>fp = fopen(</a:t>
            </a:r>
            <a:r>
              <a:rPr lang="zh-CN" altLang="zh-CN" b="0" dirty="0">
                <a:latin typeface="Consolas" panose="020B0609020204030204" pitchFamily="49" charset="0"/>
                <a:ea typeface="微软雅黑" panose="020B0503020204020204" pitchFamily="34" charset="-122"/>
              </a:rPr>
              <a:t>″</a:t>
            </a:r>
            <a:r>
              <a:rPr lang="en-US" altLang="zh-CN" b="0" dirty="0">
                <a:latin typeface="Consolas" panose="020B0609020204030204" pitchFamily="49" charset="0"/>
                <a:ea typeface="微软雅黑" panose="020B0503020204020204" pitchFamily="34" charset="-122"/>
              </a:rPr>
              <a:t>file1</a:t>
            </a:r>
            <a:r>
              <a:rPr lang="zh-CN" altLang="zh-CN" b="0" dirty="0">
                <a:latin typeface="Consolas" panose="020B0609020204030204" pitchFamily="49" charset="0"/>
                <a:ea typeface="微软雅黑" panose="020B0503020204020204" pitchFamily="34" charset="-122"/>
              </a:rPr>
              <a:t>″</a:t>
            </a:r>
            <a:r>
              <a:rPr lang="en-US" altLang="zh-CN" b="0" dirty="0">
                <a:latin typeface="Consolas" panose="020B0609020204030204" pitchFamily="49" charset="0"/>
                <a:ea typeface="微软雅黑" panose="020B0503020204020204" pitchFamily="34" charset="-122"/>
              </a:rPr>
              <a:t>, </a:t>
            </a:r>
            <a:r>
              <a:rPr lang="zh-CN" altLang="zh-CN" b="0" dirty="0">
                <a:latin typeface="Consolas" panose="020B0609020204030204" pitchFamily="49" charset="0"/>
                <a:ea typeface="微软雅黑" panose="020B0503020204020204" pitchFamily="34" charset="-122"/>
              </a:rPr>
              <a:t>″</a:t>
            </a:r>
            <a:r>
              <a:rPr lang="en-US" altLang="zh-CN" b="0" dirty="0">
                <a:latin typeface="Consolas" panose="020B0609020204030204" pitchFamily="49" charset="0"/>
                <a:ea typeface="微软雅黑" panose="020B0503020204020204" pitchFamily="34" charset="-122"/>
              </a:rPr>
              <a:t>r</a:t>
            </a:r>
            <a:r>
              <a:rPr lang="zh-CN" altLang="zh-CN" b="0" dirty="0">
                <a:latin typeface="Consolas" panose="020B0609020204030204" pitchFamily="49" charset="0"/>
                <a:ea typeface="微软雅黑" panose="020B0503020204020204" pitchFamily="34" charset="-122"/>
              </a:rPr>
              <a:t>″</a:t>
            </a:r>
            <a:r>
              <a:rPr lang="en-US" altLang="zh-CN" b="0" dirty="0">
                <a:latin typeface="Consolas" panose="020B0609020204030204" pitchFamily="49" charset="0"/>
                <a:ea typeface="微软雅黑" panose="020B0503020204020204" pitchFamily="34" charset="-122"/>
              </a:rPr>
              <a:t>)   </a:t>
            </a:r>
            <a:r>
              <a:rPr lang="en-US" altLang="zh-CN" b="0" dirty="0">
                <a:solidFill>
                  <a:srgbClr val="FF0000"/>
                </a:solidFill>
                <a:latin typeface="Consolas" panose="020B0609020204030204" pitchFamily="49" charset="0"/>
                <a:ea typeface="微软雅黑" panose="020B0503020204020204" pitchFamily="34" charset="-122"/>
              </a:rPr>
              <a:t>)</a:t>
            </a:r>
            <a:r>
              <a:rPr lang="en-US" altLang="zh-CN" b="0" dirty="0">
                <a:latin typeface="Consolas" panose="020B0609020204030204" pitchFamily="49" charset="0"/>
                <a:ea typeface="微软雅黑" panose="020B0503020204020204" pitchFamily="34" charset="-122"/>
              </a:rPr>
              <a:t>==NULL)</a:t>
            </a:r>
            <a:endParaRPr lang="zh-CN" altLang="zh-CN" b="0" dirty="0">
              <a:latin typeface="Consolas" panose="020B0609020204030204" pitchFamily="49" charset="0"/>
              <a:ea typeface="微软雅黑" panose="020B0503020204020204" pitchFamily="34" charset="-122"/>
            </a:endParaRPr>
          </a:p>
          <a:p>
            <a:pPr>
              <a:lnSpc>
                <a:spcPct val="130000"/>
              </a:lnSpc>
              <a:buFontTx/>
            </a:pPr>
            <a:r>
              <a:rPr lang="zh-CN" altLang="zh-CN" b="0" dirty="0">
                <a:latin typeface="Consolas" panose="020B0609020204030204" pitchFamily="49" charset="0"/>
                <a:ea typeface="微软雅黑" panose="020B0503020204020204" pitchFamily="34" charset="-122"/>
              </a:rPr>
              <a:t>　</a:t>
            </a:r>
            <a:r>
              <a:rPr lang="en-US" altLang="zh-CN" b="0" dirty="0">
                <a:latin typeface="Consolas" panose="020B0609020204030204" pitchFamily="49" charset="0"/>
                <a:ea typeface="微软雅黑" panose="020B0503020204020204" pitchFamily="34" charset="-122"/>
              </a:rPr>
              <a:t>{</a:t>
            </a:r>
          </a:p>
          <a:p>
            <a:pPr>
              <a:lnSpc>
                <a:spcPct val="130000"/>
              </a:lnSpc>
              <a:buFontTx/>
            </a:pPr>
            <a:r>
              <a:rPr lang="en-US" altLang="zh-CN" b="0" dirty="0">
                <a:latin typeface="Consolas" panose="020B0609020204030204" pitchFamily="49" charset="0"/>
                <a:ea typeface="微软雅黑" panose="020B0503020204020204" pitchFamily="34" charset="-122"/>
              </a:rPr>
              <a:t>      printf(</a:t>
            </a:r>
            <a:r>
              <a:rPr lang="zh-CN" altLang="zh-CN" b="0" dirty="0">
                <a:latin typeface="Consolas" panose="020B0609020204030204" pitchFamily="49" charset="0"/>
                <a:ea typeface="微软雅黑" panose="020B0503020204020204" pitchFamily="34" charset="-122"/>
              </a:rPr>
              <a:t>″</a:t>
            </a:r>
            <a:r>
              <a:rPr lang="en-US" altLang="zh-CN" b="0" dirty="0">
                <a:latin typeface="Consolas" panose="020B0609020204030204" pitchFamily="49" charset="0"/>
                <a:ea typeface="微软雅黑" panose="020B0503020204020204" pitchFamily="34" charset="-122"/>
              </a:rPr>
              <a:t>cannot open this file\n</a:t>
            </a:r>
            <a:r>
              <a:rPr lang="zh-CN" altLang="zh-CN" b="0" dirty="0">
                <a:latin typeface="Consolas" panose="020B0609020204030204" pitchFamily="49" charset="0"/>
                <a:ea typeface="微软雅黑" panose="020B0503020204020204" pitchFamily="34" charset="-122"/>
              </a:rPr>
              <a:t>″</a:t>
            </a:r>
            <a:r>
              <a:rPr lang="en-US" altLang="zh-CN" b="0" dirty="0">
                <a:latin typeface="Consolas" panose="020B0609020204030204" pitchFamily="49" charset="0"/>
                <a:ea typeface="微软雅黑" panose="020B0503020204020204" pitchFamily="34" charset="-122"/>
              </a:rPr>
              <a:t>);</a:t>
            </a:r>
            <a:endParaRPr lang="zh-CN" altLang="zh-CN" b="0" dirty="0">
              <a:latin typeface="Consolas" panose="020B0609020204030204" pitchFamily="49" charset="0"/>
              <a:ea typeface="微软雅黑" panose="020B0503020204020204" pitchFamily="34" charset="-122"/>
            </a:endParaRPr>
          </a:p>
          <a:p>
            <a:pPr>
              <a:lnSpc>
                <a:spcPct val="130000"/>
              </a:lnSpc>
              <a:buFontTx/>
            </a:pPr>
            <a:r>
              <a:rPr lang="en-US" altLang="zh-CN" b="0" dirty="0">
                <a:latin typeface="Consolas" panose="020B0609020204030204" pitchFamily="49" charset="0"/>
                <a:ea typeface="微软雅黑" panose="020B0503020204020204" pitchFamily="34" charset="-122"/>
              </a:rPr>
              <a:t>      return 0;</a:t>
            </a:r>
            <a:endParaRPr lang="zh-CN" altLang="zh-CN" b="0" dirty="0">
              <a:latin typeface="Consolas" panose="020B0609020204030204" pitchFamily="49" charset="0"/>
              <a:ea typeface="微软雅黑" panose="020B0503020204020204" pitchFamily="34" charset="-122"/>
            </a:endParaRPr>
          </a:p>
          <a:p>
            <a:pPr>
              <a:lnSpc>
                <a:spcPct val="130000"/>
              </a:lnSpc>
              <a:buFontTx/>
            </a:pPr>
            <a:r>
              <a:rPr lang="zh-CN" altLang="zh-CN" b="0" dirty="0">
                <a:latin typeface="Consolas" panose="020B0609020204030204" pitchFamily="49" charset="0"/>
                <a:ea typeface="微软雅黑" panose="020B0503020204020204" pitchFamily="34" charset="-122"/>
              </a:rPr>
              <a:t>　</a:t>
            </a:r>
            <a:r>
              <a:rPr lang="en-US" altLang="zh-CN" b="0" dirty="0">
                <a:latin typeface="Consolas" panose="020B0609020204030204" pitchFamily="49" charset="0"/>
                <a:ea typeface="微软雅黑" panose="020B0503020204020204" pitchFamily="34" charset="-122"/>
              </a:rPr>
              <a:t>}</a:t>
            </a:r>
            <a:endParaRPr lang="zh-CN" altLang="zh-CN" b="0" dirty="0">
              <a:latin typeface="Consolas" panose="020B0609020204030204" pitchFamily="49" charset="0"/>
              <a:ea typeface="微软雅黑" panose="020B0503020204020204" pitchFamily="34" charset="-122"/>
            </a:endParaRPr>
          </a:p>
        </p:txBody>
      </p:sp>
      <p:sp>
        <p:nvSpPr>
          <p:cNvPr id="2" name="对话气泡: 矩形 1"/>
          <p:cNvSpPr/>
          <p:nvPr/>
        </p:nvSpPr>
        <p:spPr>
          <a:xfrm>
            <a:off x="5810250" y="4868863"/>
            <a:ext cx="5688013" cy="1549400"/>
          </a:xfrm>
          <a:prstGeom prst="wedgeRectCallout">
            <a:avLst>
              <a:gd name="adj1" fmla="val -28259"/>
              <a:gd name="adj2" fmla="val -123259"/>
            </a:avLst>
          </a:prstGeom>
          <a:solidFill>
            <a:srgbClr val="FFFFCC"/>
          </a:solidFill>
          <a:ln w="19050" cap="flat" cmpd="sng">
            <a:solidFill>
              <a:srgbClr val="FF6600"/>
            </a:solidFill>
            <a:prstDash val="solid"/>
            <a:miter/>
            <a:headEnd type="none" w="med" len="med"/>
            <a:tailEnd type="none" w="med" len="med"/>
          </a:ln>
        </p:spPr>
        <p:txBody>
          <a:bodyPr anchor="ctr" anchorCtr="0"/>
          <a:lstStyle/>
          <a:p>
            <a:pPr>
              <a:buFontTx/>
            </a:pPr>
            <a:r>
              <a:rPr lang="zh-CN" altLang="en-US" sz="2000" b="0" dirty="0">
                <a:solidFill>
                  <a:schemeClr val="tx1"/>
                </a:solidFill>
                <a:latin typeface="Consolas" panose="020B0609020204030204" pitchFamily="49" charset="0"/>
                <a:ea typeface="等线" panose="02010600030101010101" pitchFamily="2" charset="-122"/>
              </a:rPr>
              <a:t>（）不能省略</a:t>
            </a:r>
            <a:r>
              <a:rPr lang="en-US" altLang="zh-CN" sz="2000" b="0" dirty="0">
                <a:solidFill>
                  <a:schemeClr val="tx1"/>
                </a:solidFill>
                <a:latin typeface="Consolas" panose="020B0609020204030204" pitchFamily="49" charset="0"/>
                <a:ea typeface="等线" panose="02010600030101010101" pitchFamily="2" charset="-122"/>
              </a:rPr>
              <a:t>,==</a:t>
            </a:r>
            <a:r>
              <a:rPr lang="zh-CN" altLang="en-US" sz="2000" b="0" dirty="0">
                <a:solidFill>
                  <a:schemeClr val="tx1"/>
                </a:solidFill>
                <a:latin typeface="Consolas" panose="020B0609020204030204" pitchFamily="49" charset="0"/>
                <a:ea typeface="等线" panose="02010600030101010101" pitchFamily="2" charset="-122"/>
              </a:rPr>
              <a:t>优先级高于</a:t>
            </a:r>
            <a:r>
              <a:rPr lang="en-US" altLang="zh-CN" sz="2000" b="0" dirty="0">
                <a:solidFill>
                  <a:schemeClr val="tx1"/>
                </a:solidFill>
                <a:latin typeface="Consolas" panose="020B0609020204030204" pitchFamily="49" charset="0"/>
                <a:ea typeface="等线" panose="02010600030101010101" pitchFamily="2" charset="-122"/>
              </a:rPr>
              <a:t>=</a:t>
            </a:r>
          </a:p>
          <a:p>
            <a:pPr>
              <a:buFontTx/>
            </a:pPr>
            <a:r>
              <a:rPr lang="en-US" altLang="zh-CN" sz="2000" b="0" dirty="0">
                <a:solidFill>
                  <a:schemeClr val="tx1"/>
                </a:solidFill>
                <a:latin typeface="Consolas" panose="020B0609020204030204" pitchFamily="49" charset="0"/>
                <a:ea typeface="等线" panose="02010600030101010101" pitchFamily="2" charset="-122"/>
              </a:rPr>
              <a:t>fp = </a:t>
            </a:r>
            <a:r>
              <a:rPr lang="en-US" altLang="zh-CN" sz="2000" b="0" dirty="0">
                <a:solidFill>
                  <a:srgbClr val="FF0000"/>
                </a:solidFill>
                <a:latin typeface="Consolas" panose="020B0609020204030204" pitchFamily="49" charset="0"/>
                <a:ea typeface="等线" panose="02010600030101010101" pitchFamily="2" charset="-122"/>
              </a:rPr>
              <a:t>fopen(″file1″, ″r″)  == NULL</a:t>
            </a:r>
          </a:p>
          <a:p>
            <a:pPr>
              <a:buFontTx/>
            </a:pPr>
            <a:r>
              <a:rPr lang="en-US" altLang="zh-CN" sz="2000" b="0" dirty="0">
                <a:solidFill>
                  <a:srgbClr val="FF0000"/>
                </a:solidFill>
                <a:latin typeface="Consolas" panose="020B0609020204030204" pitchFamily="49" charset="0"/>
                <a:ea typeface="等线" panose="02010600030101010101" pitchFamily="2" charset="-122"/>
              </a:rPr>
              <a:t>fp</a:t>
            </a:r>
            <a:r>
              <a:rPr lang="zh-CN" altLang="en-US" sz="2000" b="0" dirty="0">
                <a:solidFill>
                  <a:srgbClr val="FF0000"/>
                </a:solidFill>
                <a:latin typeface="Consolas" panose="020B0609020204030204" pitchFamily="49" charset="0"/>
                <a:ea typeface="等线" panose="02010600030101010101" pitchFamily="2" charset="-122"/>
              </a:rPr>
              <a:t>无法指向打开的文件，后面读写操作不成功</a:t>
            </a:r>
          </a:p>
        </p:txBody>
      </p:sp>
      <p:sp>
        <p:nvSpPr>
          <p:cNvPr id="34821" name="Rectangle 6"/>
          <p:cNvSpPr/>
          <p:nvPr/>
        </p:nvSpPr>
        <p:spPr>
          <a:xfrm>
            <a:off x="481013" y="260350"/>
            <a:ext cx="5184775" cy="792163"/>
          </a:xfrm>
          <a:prstGeom prst="rect">
            <a:avLst/>
          </a:prstGeom>
          <a:noFill/>
          <a:ln w="9525">
            <a:noFill/>
          </a:ln>
        </p:spPr>
        <p:txBody>
          <a:bodyPr anchor="ctr" anchorCtr="0"/>
          <a:lstStyle/>
          <a:p>
            <a:pPr eaLnBrk="0" latinLnBrk="1" hangingPunct="0">
              <a:lnSpc>
                <a:spcPct val="140000"/>
              </a:lnSpc>
              <a:spcBef>
                <a:spcPct val="20000"/>
              </a:spcBef>
              <a:buFontTx/>
            </a:pPr>
            <a:r>
              <a:rPr lang="zh-CN" altLang="en-US" sz="2800" b="0" dirty="0">
                <a:solidFill>
                  <a:schemeClr val="bg1"/>
                </a:solidFill>
                <a:latin typeface="Consolas" panose="020B0609020204030204" pitchFamily="49" charset="0"/>
                <a:ea typeface="微软雅黑" panose="020B0503020204020204" pitchFamily="34" charset="-122"/>
              </a:rPr>
              <a:t>（</a:t>
            </a:r>
            <a:r>
              <a:rPr lang="en-US" altLang="zh-CN" sz="2800" b="0" dirty="0">
                <a:solidFill>
                  <a:schemeClr val="bg1"/>
                </a:solidFill>
                <a:latin typeface="Consolas" panose="020B0609020204030204" pitchFamily="49" charset="0"/>
                <a:ea typeface="微软雅黑" panose="020B0503020204020204" pitchFamily="34" charset="-122"/>
              </a:rPr>
              <a:t>4</a:t>
            </a:r>
            <a:r>
              <a:rPr lang="zh-CN" altLang="en-US" sz="2800" b="0" dirty="0">
                <a:solidFill>
                  <a:schemeClr val="bg1"/>
                </a:solidFill>
                <a:latin typeface="Consolas" panose="020B0609020204030204" pitchFamily="49" charset="0"/>
                <a:ea typeface="微软雅黑" panose="020B0503020204020204" pitchFamily="34" charset="-122"/>
              </a:rPr>
              <a:t>）</a:t>
            </a:r>
            <a:r>
              <a:rPr lang="en-US" altLang="zh-CN" sz="2800" b="0" dirty="0">
                <a:solidFill>
                  <a:schemeClr val="bg1"/>
                </a:solidFill>
                <a:latin typeface="Consolas" panose="020B0609020204030204" pitchFamily="49" charset="0"/>
                <a:ea typeface="微软雅黑" panose="020B0503020204020204" pitchFamily="34" charset="-122"/>
              </a:rPr>
              <a:t> </a:t>
            </a:r>
            <a:r>
              <a:rPr lang="zh-CN" altLang="en-US" sz="2800" b="0" dirty="0">
                <a:solidFill>
                  <a:schemeClr val="bg1"/>
                </a:solidFill>
                <a:latin typeface="Consolas" panose="020B0609020204030204" pitchFamily="49" charset="0"/>
                <a:ea typeface="微软雅黑" panose="020B0503020204020204" pitchFamily="34" charset="-122"/>
              </a:rPr>
              <a:t>文件使用方式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17</a:t>
            </a:fld>
            <a:endParaRPr lang="zh-CN" altLang="en-US" sz="1200" b="0" dirty="0">
              <a:solidFill>
                <a:srgbClr val="898989"/>
              </a:solidFill>
              <a:ea typeface="微软雅黑" panose="020B0503020204020204" pitchFamily="34" charset="-122"/>
            </a:endParaRPr>
          </a:p>
        </p:txBody>
      </p:sp>
      <p:sp>
        <p:nvSpPr>
          <p:cNvPr id="35842" name="内容占位符 7"/>
          <p:cNvSpPr txBox="1"/>
          <p:nvPr/>
        </p:nvSpPr>
        <p:spPr>
          <a:xfrm>
            <a:off x="841375" y="908050"/>
            <a:ext cx="10518775" cy="5241925"/>
          </a:xfrm>
          <a:prstGeom prst="rect">
            <a:avLst/>
          </a:prstGeom>
          <a:noFill/>
          <a:ln w="9525">
            <a:noFill/>
          </a:ln>
        </p:spPr>
        <p:txBody>
          <a:bodyPr anchor="t" anchorCtr="0"/>
          <a:lstStyle/>
          <a:p>
            <a:pPr marL="228600" indent="-228600">
              <a:lnSpc>
                <a:spcPct val="90000"/>
              </a:lnSpc>
              <a:spcBef>
                <a:spcPts val="1000"/>
              </a:spcBef>
              <a:buFont typeface="Arial" panose="020B0604020202020204" pitchFamily="34" charset="0"/>
              <a:buChar char="•"/>
            </a:pPr>
            <a:endParaRPr lang="zh-CN" altLang="en-US" sz="2800" b="0" dirty="0">
              <a:solidFill>
                <a:schemeClr val="tx1"/>
              </a:solidFill>
              <a:latin typeface="Calibri" panose="020F0502020204030204" pitchFamily="34" charset="0"/>
              <a:ea typeface="宋体" panose="02010600030101010101" pitchFamily="2" charset="-122"/>
            </a:endParaRPr>
          </a:p>
        </p:txBody>
      </p:sp>
      <p:sp>
        <p:nvSpPr>
          <p:cNvPr id="35843" name="Rectangle 3"/>
          <p:cNvSpPr/>
          <p:nvPr/>
        </p:nvSpPr>
        <p:spPr>
          <a:xfrm>
            <a:off x="768350" y="1700213"/>
            <a:ext cx="10585450" cy="4473575"/>
          </a:xfrm>
          <a:prstGeom prst="rect">
            <a:avLst/>
          </a:prstGeom>
          <a:noFill/>
          <a:ln w="9525">
            <a:noFill/>
          </a:ln>
        </p:spPr>
        <p:txBody>
          <a:bodyPr anchor="t" anchorCtr="0">
            <a:spAutoFit/>
          </a:bodyPr>
          <a:lstStyle/>
          <a:p>
            <a:pPr>
              <a:lnSpc>
                <a:spcPct val="130000"/>
              </a:lnSpc>
              <a:spcBef>
                <a:spcPct val="40000"/>
              </a:spcBef>
              <a:buFont typeface="Wingdings" panose="05000000000000000000" pitchFamily="2" charset="2"/>
              <a:buChar char="n"/>
            </a:pPr>
            <a:r>
              <a:rPr lang="zh-CN" altLang="zh-CN" b="0" dirty="0">
                <a:latin typeface="Consolas" panose="020B0609020204030204" pitchFamily="49" charset="0"/>
                <a:ea typeface="微软雅黑" panose="020B0503020204020204" pitchFamily="34" charset="-122"/>
              </a:rPr>
              <a:t>程序中可以使用3个标准的流文件：标准输入流、标准输出流、标准出错输出流。系统已对这3个文件指定了与终端的对应关系</a:t>
            </a:r>
          </a:p>
          <a:p>
            <a:pPr marL="800100" lvl="1" indent="-342900" algn="l" rtl="0" eaLnBrk="1" fontAlgn="base" hangingPunct="1">
              <a:lnSpc>
                <a:spcPct val="130000"/>
              </a:lnSpc>
              <a:spcBef>
                <a:spcPct val="40000"/>
              </a:spcBef>
              <a:spcAft>
                <a:spcPct val="0"/>
              </a:spcAft>
              <a:buFont typeface="Wingdings" panose="05000000000000000000" pitchFamily="2" charset="2"/>
              <a:buChar char="Ø"/>
            </a:pPr>
            <a:r>
              <a:rPr lang="zh-CN" altLang="zh-CN" sz="2400" dirty="0">
                <a:solidFill>
                  <a:srgbClr val="005AB4"/>
                </a:solidFill>
                <a:latin typeface="Consolas" panose="020B0609020204030204" pitchFamily="49" charset="0"/>
                <a:ea typeface="微软雅黑" panose="020B0503020204020204" pitchFamily="34" charset="-122"/>
              </a:rPr>
              <a:t>标准输入流</a:t>
            </a:r>
            <a:r>
              <a:rPr lang="zh-CN" altLang="en-US" sz="2400" dirty="0">
                <a:solidFill>
                  <a:srgbClr val="005AB4"/>
                </a:solidFill>
                <a:latin typeface="Consolas" panose="020B0609020204030204" pitchFamily="49" charset="0"/>
                <a:ea typeface="微软雅黑" panose="020B0503020204020204" pitchFamily="34" charset="-122"/>
              </a:rPr>
              <a:t>s</a:t>
            </a:r>
            <a:r>
              <a:rPr lang="en-US" altLang="zh-CN" sz="2400" dirty="0">
                <a:solidFill>
                  <a:srgbClr val="005AB4"/>
                </a:solidFill>
                <a:latin typeface="Consolas" panose="020B0609020204030204" pitchFamily="49" charset="0"/>
                <a:ea typeface="微软雅黑" panose="020B0503020204020204" pitchFamily="34" charset="-122"/>
              </a:rPr>
              <a:t>tdin</a:t>
            </a:r>
            <a:r>
              <a:rPr lang="zh-CN" altLang="zh-CN" sz="2400" dirty="0">
                <a:solidFill>
                  <a:srgbClr val="005AB4"/>
                </a:solidFill>
                <a:latin typeface="Consolas" panose="020B0609020204030204" pitchFamily="49" charset="0"/>
                <a:ea typeface="微软雅黑" panose="020B0503020204020204" pitchFamily="34" charset="-122"/>
              </a:rPr>
              <a:t>是从终端的输入</a:t>
            </a:r>
          </a:p>
          <a:p>
            <a:pPr marL="800100" lvl="1" indent="-342900" algn="l" rtl="0" eaLnBrk="1" fontAlgn="base" hangingPunct="1">
              <a:lnSpc>
                <a:spcPct val="130000"/>
              </a:lnSpc>
              <a:spcBef>
                <a:spcPct val="40000"/>
              </a:spcBef>
              <a:spcAft>
                <a:spcPct val="0"/>
              </a:spcAft>
              <a:buFont typeface="Wingdings" panose="05000000000000000000" pitchFamily="2" charset="2"/>
              <a:buChar char="Ø"/>
            </a:pPr>
            <a:r>
              <a:rPr lang="zh-CN" altLang="zh-CN" sz="2400" dirty="0">
                <a:solidFill>
                  <a:srgbClr val="005AB4"/>
                </a:solidFill>
                <a:latin typeface="Consolas" panose="020B0609020204030204" pitchFamily="49" charset="0"/>
                <a:ea typeface="微软雅黑" panose="020B0503020204020204" pitchFamily="34" charset="-122"/>
              </a:rPr>
              <a:t>标准输出流</a:t>
            </a:r>
            <a:r>
              <a:rPr lang="zh-CN" altLang="en-US" sz="2400" dirty="0">
                <a:solidFill>
                  <a:srgbClr val="005AB4"/>
                </a:solidFill>
                <a:latin typeface="Consolas" panose="020B0609020204030204" pitchFamily="49" charset="0"/>
                <a:ea typeface="微软雅黑" panose="020B0503020204020204" pitchFamily="34" charset="-122"/>
              </a:rPr>
              <a:t>s</a:t>
            </a:r>
            <a:r>
              <a:rPr lang="en-US" altLang="zh-CN" sz="2400" dirty="0">
                <a:solidFill>
                  <a:srgbClr val="005AB4"/>
                </a:solidFill>
                <a:latin typeface="Consolas" panose="020B0609020204030204" pitchFamily="49" charset="0"/>
                <a:ea typeface="微软雅黑" panose="020B0503020204020204" pitchFamily="34" charset="-122"/>
              </a:rPr>
              <a:t>tdout</a:t>
            </a:r>
            <a:r>
              <a:rPr lang="zh-CN" altLang="zh-CN" sz="2400" dirty="0">
                <a:solidFill>
                  <a:srgbClr val="005AB4"/>
                </a:solidFill>
                <a:latin typeface="Consolas" panose="020B0609020204030204" pitchFamily="49" charset="0"/>
                <a:ea typeface="微软雅黑" panose="020B0503020204020204" pitchFamily="34" charset="-122"/>
              </a:rPr>
              <a:t>是向终端的输出</a:t>
            </a:r>
          </a:p>
          <a:p>
            <a:pPr marL="800100" lvl="1" indent="-342900" algn="l" rtl="0" eaLnBrk="1" fontAlgn="base" hangingPunct="1">
              <a:lnSpc>
                <a:spcPct val="130000"/>
              </a:lnSpc>
              <a:spcBef>
                <a:spcPct val="40000"/>
              </a:spcBef>
              <a:spcAft>
                <a:spcPct val="0"/>
              </a:spcAft>
              <a:buFont typeface="Wingdings" panose="05000000000000000000" pitchFamily="2" charset="2"/>
              <a:buChar char="Ø"/>
            </a:pPr>
            <a:r>
              <a:rPr lang="zh-CN" altLang="zh-CN" sz="2400" dirty="0">
                <a:solidFill>
                  <a:srgbClr val="005AB4"/>
                </a:solidFill>
                <a:latin typeface="Consolas" panose="020B0609020204030204" pitchFamily="49" charset="0"/>
                <a:ea typeface="微软雅黑" panose="020B0503020204020204" pitchFamily="34" charset="-122"/>
              </a:rPr>
              <a:t>标准出错输出流</a:t>
            </a:r>
            <a:r>
              <a:rPr lang="zh-CN" altLang="en-US" sz="2400" dirty="0">
                <a:solidFill>
                  <a:srgbClr val="005AB4"/>
                </a:solidFill>
                <a:latin typeface="Consolas" panose="020B0609020204030204" pitchFamily="49" charset="0"/>
                <a:ea typeface="微软雅黑" panose="020B0503020204020204" pitchFamily="34" charset="-122"/>
              </a:rPr>
              <a:t>s</a:t>
            </a:r>
            <a:r>
              <a:rPr lang="en-US" altLang="zh-CN" sz="2400" dirty="0">
                <a:solidFill>
                  <a:srgbClr val="005AB4"/>
                </a:solidFill>
                <a:latin typeface="Consolas" panose="020B0609020204030204" pitchFamily="49" charset="0"/>
                <a:ea typeface="微软雅黑" panose="020B0503020204020204" pitchFamily="34" charset="-122"/>
              </a:rPr>
              <a:t>tderr</a:t>
            </a:r>
            <a:r>
              <a:rPr lang="zh-CN" altLang="zh-CN" sz="2400" dirty="0">
                <a:solidFill>
                  <a:srgbClr val="005AB4"/>
                </a:solidFill>
                <a:latin typeface="Consolas" panose="020B0609020204030204" pitchFamily="49" charset="0"/>
                <a:ea typeface="微软雅黑" panose="020B0503020204020204" pitchFamily="34" charset="-122"/>
              </a:rPr>
              <a:t>是当程序出错时将出错信息发送到终端</a:t>
            </a:r>
          </a:p>
          <a:p>
            <a:pPr>
              <a:lnSpc>
                <a:spcPct val="130000"/>
              </a:lnSpc>
              <a:spcBef>
                <a:spcPct val="40000"/>
              </a:spcBef>
              <a:buFont typeface="Wingdings" panose="05000000000000000000" pitchFamily="2" charset="2"/>
              <a:buChar char="n"/>
            </a:pPr>
            <a:r>
              <a:rPr lang="zh-CN" altLang="zh-CN" b="0" dirty="0">
                <a:latin typeface="Consolas" panose="020B0609020204030204" pitchFamily="49" charset="0"/>
                <a:ea typeface="微软雅黑" panose="020B0503020204020204" pitchFamily="34" charset="-122"/>
              </a:rPr>
              <a:t>程序开始运行时系统自动打开这3个标准流文件。因此，程序编写者不需要在程序中用fopen函数打开它们。所以以前我们用到的从终端输入或输出到终端都不需要打开终端文件。</a:t>
            </a:r>
          </a:p>
        </p:txBody>
      </p:sp>
      <p:sp>
        <p:nvSpPr>
          <p:cNvPr id="35844" name="Rectangle 6"/>
          <p:cNvSpPr/>
          <p:nvPr/>
        </p:nvSpPr>
        <p:spPr>
          <a:xfrm>
            <a:off x="481013" y="260350"/>
            <a:ext cx="5184775" cy="792163"/>
          </a:xfrm>
          <a:prstGeom prst="rect">
            <a:avLst/>
          </a:prstGeom>
          <a:noFill/>
          <a:ln w="9525">
            <a:noFill/>
          </a:ln>
        </p:spPr>
        <p:txBody>
          <a:bodyPr anchor="ctr" anchorCtr="0"/>
          <a:lstStyle/>
          <a:p>
            <a:pPr eaLnBrk="0" latinLnBrk="1" hangingPunct="0">
              <a:lnSpc>
                <a:spcPct val="140000"/>
              </a:lnSpc>
              <a:spcBef>
                <a:spcPct val="20000"/>
              </a:spcBef>
              <a:buFontTx/>
            </a:pPr>
            <a:r>
              <a:rPr lang="zh-CN" altLang="en-US" sz="2800" b="0" dirty="0">
                <a:solidFill>
                  <a:schemeClr val="bg1"/>
                </a:solidFill>
                <a:latin typeface="Consolas" panose="020B0609020204030204" pitchFamily="49" charset="0"/>
                <a:ea typeface="微软雅黑" panose="020B0503020204020204" pitchFamily="34" charset="-122"/>
              </a:rPr>
              <a:t>（</a:t>
            </a:r>
            <a:r>
              <a:rPr lang="en-US" altLang="zh-CN" sz="2800" b="0" dirty="0">
                <a:solidFill>
                  <a:schemeClr val="bg1"/>
                </a:solidFill>
                <a:latin typeface="Consolas" panose="020B0609020204030204" pitchFamily="49" charset="0"/>
                <a:ea typeface="微软雅黑" panose="020B0503020204020204" pitchFamily="34" charset="-122"/>
              </a:rPr>
              <a:t>4</a:t>
            </a:r>
            <a:r>
              <a:rPr lang="zh-CN" altLang="en-US" sz="2800" b="0" dirty="0">
                <a:solidFill>
                  <a:schemeClr val="bg1"/>
                </a:solidFill>
                <a:latin typeface="Consolas" panose="020B0609020204030204" pitchFamily="49" charset="0"/>
                <a:ea typeface="微软雅黑" panose="020B0503020204020204" pitchFamily="34" charset="-122"/>
              </a:rPr>
              <a:t>）</a:t>
            </a:r>
            <a:r>
              <a:rPr lang="en-US" altLang="zh-CN" sz="2800" b="0" dirty="0">
                <a:solidFill>
                  <a:schemeClr val="bg1"/>
                </a:solidFill>
                <a:latin typeface="Consolas" panose="020B0609020204030204" pitchFamily="49" charset="0"/>
                <a:ea typeface="微软雅黑" panose="020B0503020204020204" pitchFamily="34" charset="-122"/>
              </a:rPr>
              <a:t> </a:t>
            </a:r>
            <a:r>
              <a:rPr lang="zh-CN" altLang="en-US" sz="2800" b="0" dirty="0">
                <a:solidFill>
                  <a:schemeClr val="bg1"/>
                </a:solidFill>
                <a:latin typeface="Consolas" panose="020B0609020204030204" pitchFamily="49" charset="0"/>
                <a:ea typeface="微软雅黑" panose="020B0503020204020204" pitchFamily="34" charset="-122"/>
              </a:rPr>
              <a:t>文件使用方式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18</a:t>
            </a:fld>
            <a:endParaRPr lang="zh-CN" altLang="en-US" sz="1200" b="0" dirty="0">
              <a:solidFill>
                <a:srgbClr val="898989"/>
              </a:solidFill>
              <a:ea typeface="微软雅黑" panose="020B0503020204020204" pitchFamily="34" charset="-122"/>
            </a:endParaRPr>
          </a:p>
        </p:txBody>
      </p:sp>
      <p:sp>
        <p:nvSpPr>
          <p:cNvPr id="36866" name="Rectangle 6"/>
          <p:cNvSpPr/>
          <p:nvPr/>
        </p:nvSpPr>
        <p:spPr>
          <a:xfrm>
            <a:off x="265113" y="333375"/>
            <a:ext cx="6559550" cy="693738"/>
          </a:xfrm>
          <a:prstGeom prst="rect">
            <a:avLst/>
          </a:prstGeom>
          <a:noFill/>
          <a:ln w="9525">
            <a:noFill/>
          </a:ln>
        </p:spPr>
        <p:txBody>
          <a:bodyPr anchor="t" anchorCtr="0">
            <a:spAutoFit/>
          </a:bodyPr>
          <a:lstStyle/>
          <a:p>
            <a:pPr eaLnBrk="0" latinLnBrk="1" hangingPunct="0">
              <a:lnSpc>
                <a:spcPct val="140000"/>
              </a:lnSpc>
              <a:spcBef>
                <a:spcPct val="20000"/>
              </a:spcBef>
              <a:buFontTx/>
            </a:pPr>
            <a:r>
              <a:rPr lang="zh-CN" altLang="en-US" sz="2800" b="0" dirty="0">
                <a:solidFill>
                  <a:schemeClr val="bg1"/>
                </a:solidFill>
                <a:latin typeface="Consolas" panose="020B0609020204030204" pitchFamily="49" charset="0"/>
                <a:ea typeface="微软雅黑" panose="020B0503020204020204" pitchFamily="34" charset="-122"/>
              </a:rPr>
              <a:t>（</a:t>
            </a:r>
            <a:r>
              <a:rPr lang="en-US" altLang="zh-CN" sz="2800" b="0" dirty="0">
                <a:solidFill>
                  <a:schemeClr val="bg1"/>
                </a:solidFill>
                <a:latin typeface="Consolas" panose="020B0609020204030204" pitchFamily="49" charset="0"/>
                <a:ea typeface="微软雅黑" panose="020B0503020204020204" pitchFamily="34" charset="-122"/>
              </a:rPr>
              <a:t>5</a:t>
            </a:r>
            <a:r>
              <a:rPr lang="zh-CN" altLang="en-US" sz="2800" b="0" dirty="0">
                <a:solidFill>
                  <a:schemeClr val="bg1"/>
                </a:solidFill>
                <a:latin typeface="Consolas" panose="020B0609020204030204" pitchFamily="49" charset="0"/>
                <a:ea typeface="微软雅黑" panose="020B0503020204020204" pitchFamily="34" charset="-122"/>
              </a:rPr>
              <a:t>）</a:t>
            </a:r>
            <a:r>
              <a:rPr lang="en-US" altLang="zh-CN" sz="2800" b="0" dirty="0">
                <a:solidFill>
                  <a:schemeClr val="bg1"/>
                </a:solidFill>
                <a:latin typeface="Consolas" panose="020B0609020204030204" pitchFamily="49" charset="0"/>
                <a:ea typeface="微软雅黑" panose="020B0503020204020204" pitchFamily="34" charset="-122"/>
              </a:rPr>
              <a:t> </a:t>
            </a:r>
            <a:r>
              <a:rPr lang="zh-CN" altLang="en-US" sz="2800" b="0" dirty="0">
                <a:solidFill>
                  <a:schemeClr val="bg1"/>
                </a:solidFill>
                <a:latin typeface="Consolas" panose="020B0609020204030204" pitchFamily="49" charset="0"/>
                <a:ea typeface="微软雅黑" panose="020B0503020204020204" pitchFamily="34" charset="-122"/>
              </a:rPr>
              <a:t>文件的关闭函数</a:t>
            </a:r>
            <a:endParaRPr lang="zh-CN" altLang="en-US" sz="2800" b="0" dirty="0">
              <a:solidFill>
                <a:schemeClr val="bg1"/>
              </a:solidFill>
              <a:latin typeface="Consolas" panose="020B0609020204030204" pitchFamily="49" charset="0"/>
              <a:ea typeface="Arial" panose="020B0604020202020204" pitchFamily="34" charset="0"/>
            </a:endParaRPr>
          </a:p>
        </p:txBody>
      </p:sp>
      <p:sp>
        <p:nvSpPr>
          <p:cNvPr id="7" name="Rectangle 7"/>
          <p:cNvSpPr/>
          <p:nvPr/>
        </p:nvSpPr>
        <p:spPr>
          <a:xfrm>
            <a:off x="730250" y="5157788"/>
            <a:ext cx="9544050" cy="1511300"/>
          </a:xfrm>
          <a:prstGeom prst="rect">
            <a:avLst/>
          </a:prstGeom>
          <a:noFill/>
          <a:ln w="9525">
            <a:noFill/>
          </a:ln>
        </p:spPr>
        <p:txBody>
          <a:bodyPr anchor="t" anchorCtr="0"/>
          <a:lstStyle/>
          <a:p>
            <a:pPr marL="1809750" indent="-1809750">
              <a:lnSpc>
                <a:spcPct val="150000"/>
              </a:lnSpc>
              <a:spcBef>
                <a:spcPct val="20000"/>
              </a:spcBef>
              <a:buClr>
                <a:srgbClr val="FF0066"/>
              </a:buClr>
              <a:buSzPct val="60000"/>
              <a:buFontTx/>
            </a:pPr>
            <a:r>
              <a:rPr lang="zh-CN" altLang="en-US" b="0" dirty="0">
                <a:latin typeface="微软雅黑" panose="020B0503020204020204" pitchFamily="34" charset="-122"/>
                <a:ea typeface="微软雅黑" panose="020B0503020204020204" pitchFamily="34" charset="-122"/>
              </a:rPr>
              <a:t>例如：如果之前有语句</a:t>
            </a:r>
            <a:r>
              <a:rPr lang="en-US" altLang="zh-CN" b="0" dirty="0">
                <a:latin typeface="微软雅黑" panose="020B0503020204020204" pitchFamily="34" charset="-122"/>
                <a:ea typeface="微软雅黑" panose="020B0503020204020204" pitchFamily="34" charset="-122"/>
              </a:rPr>
              <a:t>fp=fopen(“input.txt”,“w”</a:t>
            </a:r>
            <a:r>
              <a:rPr lang="zh-CN" altLang="en-US" b="0" dirty="0">
                <a:latin typeface="微软雅黑" panose="020B0503020204020204" pitchFamily="34" charset="-122"/>
                <a:ea typeface="微软雅黑" panose="020B0503020204020204" pitchFamily="34" charset="-122"/>
              </a:rPr>
              <a:t>);</a:t>
            </a:r>
            <a:endParaRPr lang="en-US" altLang="zh-CN" b="0" dirty="0">
              <a:latin typeface="微软雅黑" panose="020B0503020204020204" pitchFamily="34" charset="-122"/>
              <a:ea typeface="微软雅黑" panose="020B0503020204020204" pitchFamily="34" charset="-122"/>
            </a:endParaRPr>
          </a:p>
          <a:p>
            <a:pPr marL="1809750" indent="-1809750">
              <a:lnSpc>
                <a:spcPct val="150000"/>
              </a:lnSpc>
              <a:spcBef>
                <a:spcPct val="20000"/>
              </a:spcBef>
              <a:buClr>
                <a:srgbClr val="FF0066"/>
              </a:buClr>
              <a:buSzPct val="60000"/>
              <a:buFontTx/>
            </a:pPr>
            <a:r>
              <a:rPr lang="zh-CN" altLang="en-US" b="0" dirty="0">
                <a:latin typeface="微软雅黑" panose="020B0503020204020204" pitchFamily="34" charset="-122"/>
                <a:ea typeface="微软雅黑" panose="020B0503020204020204" pitchFamily="34" charset="-122"/>
              </a:rPr>
              <a:t>关闭文件时就可以使用语句：</a:t>
            </a:r>
            <a:r>
              <a:rPr lang="en-US" altLang="zh-CN" b="0" dirty="0">
                <a:latin typeface="微软雅黑" panose="020B0503020204020204" pitchFamily="34" charset="-122"/>
                <a:ea typeface="微软雅黑" panose="020B0503020204020204" pitchFamily="34" charset="-122"/>
              </a:rPr>
              <a:t>fclose( </a:t>
            </a:r>
            <a:r>
              <a:rPr lang="en-US" altLang="zh-CN" b="0" dirty="0">
                <a:solidFill>
                  <a:srgbClr val="FF0000"/>
                </a:solidFill>
                <a:latin typeface="微软雅黑" panose="020B0503020204020204" pitchFamily="34" charset="-122"/>
                <a:ea typeface="微软雅黑" panose="020B0503020204020204" pitchFamily="34" charset="-122"/>
              </a:rPr>
              <a:t>fp</a:t>
            </a:r>
            <a:r>
              <a:rPr lang="en-US" altLang="zh-CN" b="0" dirty="0">
                <a:latin typeface="微软雅黑" panose="020B0503020204020204" pitchFamily="34" charset="-122"/>
                <a:ea typeface="微软雅黑" panose="020B0503020204020204" pitchFamily="34" charset="-122"/>
              </a:rPr>
              <a:t> )；</a:t>
            </a:r>
          </a:p>
        </p:txBody>
      </p:sp>
      <p:sp>
        <p:nvSpPr>
          <p:cNvPr id="10" name="Text Box 8"/>
          <p:cNvSpPr txBox="1"/>
          <p:nvPr/>
        </p:nvSpPr>
        <p:spPr>
          <a:xfrm>
            <a:off x="625475" y="1633538"/>
            <a:ext cx="11304588" cy="3524250"/>
          </a:xfrm>
          <a:prstGeom prst="rect">
            <a:avLst/>
          </a:prstGeom>
          <a:noFill/>
          <a:ln w="9525">
            <a:noFill/>
          </a:ln>
        </p:spPr>
        <p:txBody>
          <a:bodyPr anchor="t" anchorCtr="0">
            <a:spAutoFit/>
          </a:bodyPr>
          <a:lstStyle/>
          <a:p>
            <a:pPr algn="just">
              <a:lnSpc>
                <a:spcPct val="150000"/>
              </a:lnSpc>
              <a:buClr>
                <a:srgbClr val="0000CC"/>
              </a:buClr>
              <a:buFontTx/>
            </a:pPr>
            <a:r>
              <a:rPr lang="en-US" altLang="zh-CN" b="0" dirty="0">
                <a:latin typeface="Consolas" panose="020B0609020204030204" pitchFamily="49" charset="0"/>
                <a:ea typeface="微软雅黑" panose="020B0503020204020204" pitchFamily="34" charset="-122"/>
              </a:rPr>
              <a:t> </a:t>
            </a:r>
          </a:p>
          <a:p>
            <a:pPr algn="just">
              <a:lnSpc>
                <a:spcPct val="150000"/>
              </a:lnSpc>
              <a:buClr>
                <a:srgbClr val="0000CC"/>
              </a:buClr>
              <a:buFont typeface="Wingdings" panose="05000000000000000000" pitchFamily="2" charset="2"/>
            </a:pPr>
            <a:r>
              <a:rPr lang="en-US" altLang="zh-CN" b="0" dirty="0">
                <a:latin typeface="Consolas" panose="020B0609020204030204" pitchFamily="49" charset="0"/>
                <a:ea typeface="微软雅黑" panose="020B0503020204020204" pitchFamily="34" charset="-122"/>
              </a:rPr>
              <a:t>fp</a:t>
            </a:r>
            <a:r>
              <a:rPr lang="zh-CN" altLang="en-US" b="0" dirty="0">
                <a:latin typeface="Consolas" panose="020B0609020204030204" pitchFamily="49" charset="0"/>
                <a:ea typeface="微软雅黑" panose="020B0503020204020204" pitchFamily="34" charset="-122"/>
              </a:rPr>
              <a:t>：已经打开的文件指针。</a:t>
            </a:r>
            <a:endParaRPr lang="en-US" altLang="zh-CN" b="0" dirty="0">
              <a:latin typeface="Consolas" panose="020B0609020204030204" pitchFamily="49" charset="0"/>
              <a:ea typeface="微软雅黑" panose="020B0503020204020204" pitchFamily="34" charset="-122"/>
            </a:endParaRPr>
          </a:p>
          <a:p>
            <a:pPr marL="342900" indent="-342900" algn="just">
              <a:lnSpc>
                <a:spcPct val="150000"/>
              </a:lnSpc>
              <a:buClr>
                <a:srgbClr val="0000CC"/>
              </a:buClr>
              <a:buFont typeface="Wingdings" panose="05000000000000000000" pitchFamily="2" charset="2"/>
              <a:buChar char="u"/>
            </a:pPr>
            <a:r>
              <a:rPr lang="zh-CN" altLang="en-US" b="0" dirty="0">
                <a:latin typeface="Consolas" panose="020B0609020204030204" pitchFamily="49" charset="0"/>
                <a:ea typeface="微软雅黑" panose="020B0503020204020204" pitchFamily="34" charset="-122"/>
              </a:rPr>
              <a:t>函数功能：关闭</a:t>
            </a:r>
            <a:r>
              <a:rPr lang="en-US" altLang="zh-CN" b="0" dirty="0">
                <a:solidFill>
                  <a:srgbClr val="FF0000"/>
                </a:solidFill>
                <a:latin typeface="Consolas" panose="020B0609020204030204" pitchFamily="49" charset="0"/>
                <a:ea typeface="微软雅黑" panose="020B0503020204020204" pitchFamily="34" charset="-122"/>
              </a:rPr>
              <a:t>fp</a:t>
            </a:r>
            <a:r>
              <a:rPr lang="zh-CN" altLang="en-US" b="0" dirty="0">
                <a:latin typeface="Consolas" panose="020B0609020204030204" pitchFamily="49" charset="0"/>
                <a:ea typeface="微软雅黑" panose="020B0503020204020204" pitchFamily="34" charset="-122"/>
              </a:rPr>
              <a:t>指定的文件，释放该文件的缓冲区、</a:t>
            </a:r>
            <a:r>
              <a:rPr lang="en-US" altLang="zh-CN" b="0" dirty="0">
                <a:latin typeface="Consolas" panose="020B0609020204030204" pitchFamily="49" charset="0"/>
                <a:ea typeface="微软雅黑" panose="020B0503020204020204" pitchFamily="34" charset="-122"/>
              </a:rPr>
              <a:t>FILE</a:t>
            </a:r>
            <a:r>
              <a:rPr lang="zh-CN" altLang="en-US" b="0" dirty="0">
                <a:latin typeface="Consolas" panose="020B0609020204030204" pitchFamily="49" charset="0"/>
                <a:ea typeface="微软雅黑" panose="020B0503020204020204" pitchFamily="34" charset="-122"/>
              </a:rPr>
              <a:t>类型变</a:t>
            </a:r>
            <a:endParaRPr lang="en-US" altLang="zh-CN" b="0" dirty="0">
              <a:latin typeface="Consolas" panose="020B0609020204030204" pitchFamily="49" charset="0"/>
              <a:ea typeface="微软雅黑" panose="020B0503020204020204" pitchFamily="34" charset="-122"/>
            </a:endParaRPr>
          </a:p>
          <a:p>
            <a:pPr algn="just">
              <a:lnSpc>
                <a:spcPct val="150000"/>
              </a:lnSpc>
              <a:buClr>
                <a:srgbClr val="0000CC"/>
              </a:buClr>
            </a:pPr>
            <a:r>
              <a:rPr lang="zh-CN" altLang="en-US" b="0" dirty="0">
                <a:latin typeface="Consolas" panose="020B0609020204030204" pitchFamily="49" charset="0"/>
                <a:ea typeface="微软雅黑" panose="020B0503020204020204" pitchFamily="34" charset="-122"/>
              </a:rPr>
              <a:t>                量及文件指针。</a:t>
            </a:r>
          </a:p>
          <a:p>
            <a:pPr marL="342900" indent="-342900" algn="just">
              <a:lnSpc>
                <a:spcPct val="150000"/>
              </a:lnSpc>
              <a:spcBef>
                <a:spcPct val="20000"/>
              </a:spcBef>
              <a:buClr>
                <a:srgbClr val="0000CC"/>
              </a:buClr>
              <a:buFont typeface="Wingdings" panose="05000000000000000000" pitchFamily="2" charset="2"/>
              <a:buChar char="u"/>
            </a:pPr>
            <a:r>
              <a:rPr lang="zh-CN" altLang="en-US" b="0" dirty="0">
                <a:latin typeface="Consolas" panose="020B0609020204030204" pitchFamily="49" charset="0"/>
                <a:ea typeface="微软雅黑" panose="020B0503020204020204" pitchFamily="34" charset="-122"/>
              </a:rPr>
              <a:t>若文件关闭成功，则</a:t>
            </a:r>
            <a:r>
              <a:rPr lang="zh-CN" altLang="en-US" b="0" dirty="0">
                <a:solidFill>
                  <a:srgbClr val="FF0000"/>
                </a:solidFill>
                <a:latin typeface="Consolas" panose="020B0609020204030204" pitchFamily="49" charset="0"/>
                <a:ea typeface="微软雅黑" panose="020B0503020204020204" pitchFamily="34" charset="-122"/>
              </a:rPr>
              <a:t>返回0</a:t>
            </a:r>
            <a:r>
              <a:rPr lang="zh-CN" altLang="en-US" b="0" dirty="0">
                <a:latin typeface="Consolas" panose="020B0609020204030204" pitchFamily="49" charset="0"/>
                <a:ea typeface="微软雅黑" panose="020B0503020204020204" pitchFamily="34" charset="-122"/>
              </a:rPr>
              <a:t>；否则，则返回非0值</a:t>
            </a:r>
            <a:r>
              <a:rPr lang="en-US" altLang="zh-CN" b="0" dirty="0">
                <a:latin typeface="Consolas" panose="020B0609020204030204" pitchFamily="49" charset="0"/>
                <a:ea typeface="微软雅黑" panose="020B0503020204020204" pitchFamily="34" charset="-122"/>
              </a:rPr>
              <a:t>(-1)</a:t>
            </a:r>
            <a:r>
              <a:rPr lang="zh-CN" altLang="en-US" b="0" dirty="0">
                <a:latin typeface="Consolas" panose="020B0609020204030204" pitchFamily="49" charset="0"/>
                <a:ea typeface="微软雅黑" panose="020B0503020204020204" pitchFamily="34" charset="-122"/>
              </a:rPr>
              <a:t>。</a:t>
            </a:r>
          </a:p>
          <a:p>
            <a:pPr marL="342900" indent="-342900" algn="just">
              <a:lnSpc>
                <a:spcPct val="150000"/>
              </a:lnSpc>
              <a:spcBef>
                <a:spcPct val="20000"/>
              </a:spcBef>
              <a:buClr>
                <a:srgbClr val="0000CC"/>
              </a:buClr>
              <a:buFont typeface="Wingdings" panose="05000000000000000000" pitchFamily="2" charset="2"/>
              <a:buChar char="u"/>
            </a:pPr>
            <a:r>
              <a:rPr lang="zh-CN" altLang="en-US" b="0" dirty="0">
                <a:latin typeface="Consolas" panose="020B0609020204030204" pitchFamily="49" charset="0"/>
                <a:ea typeface="微软雅黑" panose="020B0503020204020204" pitchFamily="34" charset="-122"/>
              </a:rPr>
              <a:t>如果不关闭文件将会</a:t>
            </a:r>
            <a:r>
              <a:rPr lang="zh-CN" altLang="en-US" b="0" dirty="0">
                <a:solidFill>
                  <a:srgbClr val="FF0000"/>
                </a:solidFill>
                <a:latin typeface="Consolas" panose="020B0609020204030204" pitchFamily="49" charset="0"/>
                <a:ea typeface="微软雅黑" panose="020B0503020204020204" pitchFamily="34" charset="-122"/>
              </a:rPr>
              <a:t>丢失</a:t>
            </a:r>
            <a:r>
              <a:rPr lang="zh-CN" altLang="en-US" b="0" dirty="0">
                <a:latin typeface="Consolas" panose="020B0609020204030204" pitchFamily="49" charset="0"/>
                <a:ea typeface="微软雅黑" panose="020B0503020204020204" pitchFamily="34" charset="-122"/>
              </a:rPr>
              <a:t>数据</a:t>
            </a:r>
            <a:r>
              <a:rPr lang="en-US" altLang="zh-CN" b="0" dirty="0">
                <a:latin typeface="Consolas" panose="020B0609020204030204" pitchFamily="49" charset="0"/>
                <a:ea typeface="微软雅黑" panose="020B0503020204020204" pitchFamily="34" charset="-122"/>
              </a:rPr>
              <a:t>.</a:t>
            </a:r>
          </a:p>
        </p:txBody>
      </p:sp>
      <p:sp>
        <p:nvSpPr>
          <p:cNvPr id="36869" name="TextBox 14"/>
          <p:cNvSpPr txBox="1"/>
          <p:nvPr/>
        </p:nvSpPr>
        <p:spPr>
          <a:xfrm>
            <a:off x="1560513" y="1484313"/>
            <a:ext cx="7704137" cy="733425"/>
          </a:xfrm>
          <a:prstGeom prst="rect">
            <a:avLst/>
          </a:prstGeom>
          <a:solidFill>
            <a:srgbClr val="0070C0"/>
          </a:solidFill>
          <a:ln w="9525"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tIns="180000" bIns="180000" anchor="t" anchorCtr="0">
            <a:spAutoFit/>
          </a:bodyPr>
          <a:lstStyle/>
          <a:p>
            <a:pPr algn="ctr">
              <a:buClr>
                <a:srgbClr val="0000CC"/>
              </a:buClr>
              <a:buFontTx/>
            </a:pPr>
            <a:r>
              <a:rPr lang="en-US" altLang="zh-CN" b="0" dirty="0">
                <a:solidFill>
                  <a:schemeClr val="bg1"/>
                </a:solidFill>
                <a:latin typeface="Consolas" panose="020B0609020204030204" pitchFamily="49" charset="0"/>
                <a:ea typeface="微软雅黑" panose="020B0503020204020204" pitchFamily="34" charset="-122"/>
              </a:rPr>
              <a:t>int  fclose ( File *  fp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up)">
                                      <p:cBhvr>
                                        <p:cTn id="7" dur="500"/>
                                        <p:tgtEl>
                                          <p:spTgt spid="10">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up)">
                                      <p:cBhvr>
                                        <p:cTn id="11" dur="500"/>
                                        <p:tgtEl>
                                          <p:spTgt spid="10">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0">
                                            <p:txEl>
                                              <p:pRg st="2" end="2"/>
                                            </p:txEl>
                                          </p:spTgt>
                                        </p:tgtEl>
                                        <p:attrNameLst>
                                          <p:attrName>style.visibility</p:attrName>
                                        </p:attrNameLst>
                                      </p:cBhvr>
                                      <p:to>
                                        <p:strVal val="visible"/>
                                      </p:to>
                                    </p:set>
                                    <p:animEffect transition="in" filter="wipe(up)">
                                      <p:cBhvr>
                                        <p:cTn id="16" dur="500"/>
                                        <p:tgtEl>
                                          <p:spTgt spid="10">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wipe(up)">
                                      <p:cBhvr>
                                        <p:cTn id="20" dur="500"/>
                                        <p:tgtEl>
                                          <p:spTgt spid="1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wipe(up)">
                                      <p:cBhvr>
                                        <p:cTn id="25" dur="500"/>
                                        <p:tgtEl>
                                          <p:spTgt spid="1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0">
                                            <p:txEl>
                                              <p:pRg st="5" end="5"/>
                                            </p:txEl>
                                          </p:spTgt>
                                        </p:tgtEl>
                                        <p:attrNameLst>
                                          <p:attrName>style.visibility</p:attrName>
                                        </p:attrNameLst>
                                      </p:cBhvr>
                                      <p:to>
                                        <p:strVal val="visible"/>
                                      </p:to>
                                    </p:set>
                                    <p:animEffect transition="in" filter="wipe(up)">
                                      <p:cBhvr>
                                        <p:cTn id="30" dur="500"/>
                                        <p:tgtEl>
                                          <p:spTgt spid="10">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strips(downRight)">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297DB2-02D9-B653-8998-BCD42A7758C1}"/>
              </a:ext>
            </a:extLst>
          </p:cNvPr>
          <p:cNvSpPr/>
          <p:nvPr/>
        </p:nvSpPr>
        <p:spPr>
          <a:xfrm>
            <a:off x="1345059" y="3140968"/>
            <a:ext cx="5112568" cy="23042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889"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19</a:t>
            </a:fld>
            <a:endParaRPr lang="zh-CN" altLang="en-US" sz="1200" b="0" dirty="0">
              <a:solidFill>
                <a:srgbClr val="898989"/>
              </a:solidFill>
              <a:ea typeface="微软雅黑" panose="020B0503020204020204" pitchFamily="34" charset="-122"/>
            </a:endParaRPr>
          </a:p>
        </p:txBody>
      </p:sp>
      <p:sp>
        <p:nvSpPr>
          <p:cNvPr id="37890" name="Rectangle 3"/>
          <p:cNvSpPr txBox="1"/>
          <p:nvPr/>
        </p:nvSpPr>
        <p:spPr>
          <a:xfrm>
            <a:off x="336550" y="476250"/>
            <a:ext cx="5438775" cy="460375"/>
          </a:xfrm>
          <a:prstGeom prst="rect">
            <a:avLst/>
          </a:prstGeom>
          <a:noFill/>
          <a:ln w="9525">
            <a:noFill/>
          </a:ln>
        </p:spPr>
        <p:txBody>
          <a:bodyPr anchor="t" anchorCtr="0">
            <a:spAutoFit/>
          </a:bodyPr>
          <a:lstStyle/>
          <a:p>
            <a:pPr>
              <a:buFontTx/>
            </a:pPr>
            <a:r>
              <a:rPr lang="en-US" altLang="zh-CN" b="0" dirty="0">
                <a:solidFill>
                  <a:schemeClr val="bg1"/>
                </a:solidFill>
                <a:latin typeface="Consolas" panose="020B0609020204030204" pitchFamily="49" charset="0"/>
                <a:ea typeface="微软雅黑" panose="020B0503020204020204" pitchFamily="34" charset="-122"/>
                <a:sym typeface="方正兰亭黑_GBK"/>
              </a:rPr>
              <a:t>1.2.2  </a:t>
            </a:r>
            <a:r>
              <a:rPr lang="zh-CN" altLang="en-US" b="0" dirty="0">
                <a:solidFill>
                  <a:schemeClr val="bg1"/>
                </a:solidFill>
                <a:latin typeface="Consolas" panose="020B0609020204030204" pitchFamily="49" charset="0"/>
                <a:ea typeface="微软雅黑" panose="020B0503020204020204" pitchFamily="34" charset="-122"/>
                <a:sym typeface="方正兰亭黑_GBK"/>
              </a:rPr>
              <a:t>文件的指针及文件处理流程</a:t>
            </a:r>
            <a:endParaRPr lang="zh-CN" altLang="en-US" sz="3200" b="0" dirty="0">
              <a:solidFill>
                <a:schemeClr val="bg2"/>
              </a:solidFill>
              <a:latin typeface="微软雅黑" panose="020B0503020204020204" pitchFamily="34" charset="-122"/>
              <a:ea typeface="Arial" panose="020B0604020202020204" pitchFamily="34" charset="0"/>
            </a:endParaRPr>
          </a:p>
        </p:txBody>
      </p:sp>
      <p:sp>
        <p:nvSpPr>
          <p:cNvPr id="37891" name="Text Box 3"/>
          <p:cNvSpPr txBox="1"/>
          <p:nvPr/>
        </p:nvSpPr>
        <p:spPr>
          <a:xfrm>
            <a:off x="906758" y="1375026"/>
            <a:ext cx="7993063" cy="5262979"/>
          </a:xfrm>
          <a:prstGeom prst="rect">
            <a:avLst/>
          </a:prstGeom>
          <a:noFill/>
          <a:ln w="9525">
            <a:noFill/>
          </a:ln>
        </p:spPr>
        <p:txBody>
          <a:bodyPr anchor="t" anchorCtr="0">
            <a:spAutoFit/>
          </a:bodyPr>
          <a:lstStyle/>
          <a:p>
            <a:pPr marL="609600" indent="-609600">
              <a:buFontTx/>
            </a:pPr>
            <a:r>
              <a:rPr lang="zh-CN" altLang="zh-CN" b="0" dirty="0">
                <a:latin typeface="Consolas" panose="020B0609020204030204" pitchFamily="49" charset="0"/>
                <a:ea typeface="宋体" panose="02010600030101010101" pitchFamily="2" charset="-122"/>
              </a:rPr>
              <a:t>int main()</a:t>
            </a:r>
          </a:p>
          <a:p>
            <a:pPr marL="609600" indent="-609600">
              <a:buFontTx/>
            </a:pPr>
            <a:r>
              <a:rPr lang="zh-CN" altLang="zh-CN" b="0" dirty="0">
                <a:latin typeface="Consolas" panose="020B0609020204030204" pitchFamily="49" charset="0"/>
                <a:ea typeface="宋体" panose="02010600030101010101" pitchFamily="2" charset="-122"/>
              </a:rPr>
              <a:t>{</a:t>
            </a:r>
          </a:p>
          <a:p>
            <a:pPr marL="609600" indent="-609600">
              <a:buFontTx/>
            </a:pPr>
            <a:r>
              <a:rPr lang="zh-CN" altLang="zh-CN" b="0" dirty="0">
                <a:latin typeface="Consolas" panose="020B0609020204030204" pitchFamily="49" charset="0"/>
                <a:ea typeface="宋体" panose="02010600030101010101" pitchFamily="2" charset="-122"/>
              </a:rPr>
              <a:t>    FILE * fp=</a:t>
            </a:r>
            <a:r>
              <a:rPr lang="zh-CN" altLang="zh-CN" b="0" dirty="0">
                <a:solidFill>
                  <a:srgbClr val="FF0000"/>
                </a:solidFill>
                <a:latin typeface="Consolas" panose="020B0609020204030204" pitchFamily="49" charset="0"/>
                <a:ea typeface="宋体" panose="02010600030101010101" pitchFamily="2" charset="-122"/>
              </a:rPr>
              <a:t>fopen</a:t>
            </a:r>
            <a:r>
              <a:rPr lang="zh-CN" altLang="zh-CN" b="0" dirty="0">
                <a:latin typeface="Consolas" panose="020B0609020204030204" pitchFamily="49" charset="0"/>
                <a:ea typeface="宋体" panose="02010600030101010101" pitchFamily="2" charset="-122"/>
              </a:rPr>
              <a:t>("D:\\aa.txt","r");</a:t>
            </a:r>
          </a:p>
          <a:p>
            <a:pPr marL="609600" indent="-609600">
              <a:buFontTx/>
            </a:pPr>
            <a:r>
              <a:rPr lang="zh-CN" altLang="zh-CN" b="0" dirty="0">
                <a:latin typeface="Consolas" panose="020B0609020204030204" pitchFamily="49" charset="0"/>
                <a:ea typeface="宋体" panose="02010600030101010101" pitchFamily="2" charset="-122"/>
              </a:rPr>
              <a:t>    int a;</a:t>
            </a:r>
            <a:endParaRPr lang="en-US" altLang="zh-CN" b="0" dirty="0">
              <a:latin typeface="Consolas" panose="020B0609020204030204" pitchFamily="49" charset="0"/>
              <a:ea typeface="宋体" panose="02010600030101010101" pitchFamily="2" charset="-122"/>
            </a:endParaRPr>
          </a:p>
          <a:p>
            <a:pPr marL="609600" indent="-609600">
              <a:buFontTx/>
            </a:pPr>
            <a:endParaRPr lang="zh-CN" altLang="zh-CN" b="0" dirty="0">
              <a:latin typeface="Consolas" panose="020B0609020204030204" pitchFamily="49" charset="0"/>
              <a:ea typeface="宋体" panose="02010600030101010101" pitchFamily="2" charset="-122"/>
            </a:endParaRPr>
          </a:p>
          <a:p>
            <a:pPr marL="609600" indent="-609600">
              <a:buFontTx/>
            </a:pPr>
            <a:r>
              <a:rPr lang="zh-CN" altLang="zh-CN" b="0" dirty="0">
                <a:latin typeface="Consolas" panose="020B0609020204030204" pitchFamily="49" charset="0"/>
                <a:ea typeface="宋体" panose="02010600030101010101" pitchFamily="2" charset="-122"/>
              </a:rPr>
              <a:t>    </a:t>
            </a:r>
            <a:r>
              <a:rPr lang="zh-CN" altLang="zh-CN" b="0" dirty="0">
                <a:solidFill>
                  <a:srgbClr val="FFFF00"/>
                </a:solidFill>
                <a:latin typeface="Consolas" panose="020B0609020204030204" pitchFamily="49" charset="0"/>
                <a:ea typeface="宋体" panose="02010600030101010101" pitchFamily="2" charset="-122"/>
              </a:rPr>
              <a:t>fscanf(fp,"%d",&amp;a);</a:t>
            </a:r>
          </a:p>
          <a:p>
            <a:pPr marL="609600" indent="-609600">
              <a:buFontTx/>
            </a:pPr>
            <a:r>
              <a:rPr lang="zh-CN" altLang="zh-CN" b="0" dirty="0">
                <a:solidFill>
                  <a:srgbClr val="FFFF00"/>
                </a:solidFill>
                <a:latin typeface="Consolas" panose="020B0609020204030204" pitchFamily="49" charset="0"/>
                <a:ea typeface="宋体" panose="02010600030101010101" pitchFamily="2" charset="-122"/>
              </a:rPr>
              <a:t>    while(feof(fp)==0)</a:t>
            </a:r>
          </a:p>
          <a:p>
            <a:pPr marL="609600" indent="-609600">
              <a:buFontTx/>
            </a:pPr>
            <a:r>
              <a:rPr lang="zh-CN" altLang="zh-CN" b="0" dirty="0">
                <a:solidFill>
                  <a:srgbClr val="FFFF00"/>
                </a:solidFill>
                <a:latin typeface="Consolas" panose="020B0609020204030204" pitchFamily="49" charset="0"/>
                <a:ea typeface="宋体" panose="02010600030101010101" pitchFamily="2" charset="-122"/>
              </a:rPr>
              <a:t>    {</a:t>
            </a:r>
          </a:p>
          <a:p>
            <a:pPr marL="609600" indent="-609600">
              <a:buFontTx/>
            </a:pPr>
            <a:r>
              <a:rPr lang="zh-CN" altLang="zh-CN" b="0" dirty="0">
                <a:solidFill>
                  <a:srgbClr val="FFFF00"/>
                </a:solidFill>
                <a:latin typeface="Consolas" panose="020B0609020204030204" pitchFamily="49" charset="0"/>
                <a:ea typeface="宋体" panose="02010600030101010101" pitchFamily="2" charset="-122"/>
              </a:rPr>
              <a:t>        printf("%d ",a);</a:t>
            </a:r>
          </a:p>
          <a:p>
            <a:pPr marL="609600" indent="-609600">
              <a:buFontTx/>
            </a:pPr>
            <a:r>
              <a:rPr lang="zh-CN" altLang="zh-CN" b="0" dirty="0">
                <a:solidFill>
                  <a:srgbClr val="FFFF00"/>
                </a:solidFill>
                <a:latin typeface="Consolas" panose="020B0609020204030204" pitchFamily="49" charset="0"/>
                <a:ea typeface="宋体" panose="02010600030101010101" pitchFamily="2" charset="-122"/>
              </a:rPr>
              <a:t>        fscanf(fp,"%d",&amp;a);</a:t>
            </a:r>
          </a:p>
          <a:p>
            <a:pPr marL="609600" indent="-609600">
              <a:buFontTx/>
            </a:pPr>
            <a:r>
              <a:rPr lang="zh-CN" altLang="zh-CN" b="0" dirty="0">
                <a:solidFill>
                  <a:srgbClr val="FFFF00"/>
                </a:solidFill>
                <a:latin typeface="Consolas" panose="020B0609020204030204" pitchFamily="49" charset="0"/>
                <a:ea typeface="宋体" panose="02010600030101010101" pitchFamily="2" charset="-122"/>
              </a:rPr>
              <a:t>    }</a:t>
            </a:r>
            <a:endParaRPr lang="en-US" altLang="zh-CN" b="0" dirty="0">
              <a:solidFill>
                <a:srgbClr val="FFFF00"/>
              </a:solidFill>
              <a:latin typeface="Consolas" panose="020B0609020204030204" pitchFamily="49" charset="0"/>
              <a:ea typeface="宋体" panose="02010600030101010101" pitchFamily="2" charset="-122"/>
            </a:endParaRPr>
          </a:p>
          <a:p>
            <a:pPr marL="609600" indent="-609600">
              <a:buFontTx/>
            </a:pPr>
            <a:endParaRPr lang="zh-CN" altLang="zh-CN" b="0" dirty="0">
              <a:solidFill>
                <a:srgbClr val="FFFF00"/>
              </a:solidFill>
              <a:latin typeface="Consolas" panose="020B0609020204030204" pitchFamily="49" charset="0"/>
              <a:ea typeface="宋体" panose="02010600030101010101" pitchFamily="2" charset="-122"/>
            </a:endParaRPr>
          </a:p>
          <a:p>
            <a:pPr marL="609600" indent="-609600">
              <a:buFontTx/>
            </a:pPr>
            <a:r>
              <a:rPr lang="zh-CN" altLang="zh-CN" b="0" dirty="0">
                <a:latin typeface="Consolas" panose="020B0609020204030204" pitchFamily="49" charset="0"/>
                <a:ea typeface="宋体" panose="02010600030101010101" pitchFamily="2" charset="-122"/>
              </a:rPr>
              <a:t>    </a:t>
            </a:r>
            <a:r>
              <a:rPr lang="zh-CN" altLang="zh-CN" b="0" dirty="0">
                <a:solidFill>
                  <a:srgbClr val="FF0000"/>
                </a:solidFill>
                <a:latin typeface="Consolas" panose="020B0609020204030204" pitchFamily="49" charset="0"/>
                <a:ea typeface="宋体" panose="02010600030101010101" pitchFamily="2" charset="-122"/>
              </a:rPr>
              <a:t>fclose</a:t>
            </a:r>
            <a:r>
              <a:rPr lang="zh-CN" altLang="zh-CN" b="0" dirty="0">
                <a:latin typeface="Consolas" panose="020B0609020204030204" pitchFamily="49" charset="0"/>
                <a:ea typeface="宋体" panose="02010600030101010101" pitchFamily="2" charset="-122"/>
              </a:rPr>
              <a:t>(fp);</a:t>
            </a:r>
          </a:p>
          <a:p>
            <a:pPr marL="609600" indent="-609600">
              <a:buFontTx/>
            </a:pPr>
            <a:r>
              <a:rPr lang="zh-CN" altLang="zh-CN" b="0" dirty="0">
                <a:latin typeface="Consolas" panose="020B0609020204030204" pitchFamily="49" charset="0"/>
                <a:ea typeface="宋体" panose="02010600030101010101" pitchFamily="2" charset="-122"/>
              </a:rPr>
              <a:t>}</a:t>
            </a:r>
            <a:endParaRPr lang="en-US" altLang="zh-CN" b="0" dirty="0">
              <a:latin typeface="Consolas" panose="020B0609020204030204" pitchFamily="49"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2</a:t>
            </a:fld>
            <a:endParaRPr lang="zh-CN" altLang="en-US" sz="1200" b="0" dirty="0">
              <a:solidFill>
                <a:srgbClr val="898989"/>
              </a:solidFill>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419100" y="2409825"/>
            <a:ext cx="2578100" cy="2330450"/>
          </a:xfrm>
          <a:prstGeom prst="rect">
            <a:avLst/>
          </a:prstGeom>
          <a:noFill/>
          <a:ln w="9525">
            <a:noFill/>
          </a:ln>
        </p:spPr>
      </p:pic>
      <p:pic>
        <p:nvPicPr>
          <p:cNvPr id="13" name="图片 12"/>
          <p:cNvPicPr>
            <a:picLocks noChangeAspect="1"/>
          </p:cNvPicPr>
          <p:nvPr/>
        </p:nvPicPr>
        <p:blipFill>
          <a:blip r:embed="rId3"/>
          <a:stretch>
            <a:fillRect/>
          </a:stretch>
        </p:blipFill>
        <p:spPr>
          <a:xfrm>
            <a:off x="5089525" y="5157788"/>
            <a:ext cx="1944688" cy="1470025"/>
          </a:xfrm>
          <a:prstGeom prst="rect">
            <a:avLst/>
          </a:prstGeom>
          <a:noFill/>
          <a:ln w="9525">
            <a:noFill/>
          </a:ln>
        </p:spPr>
      </p:pic>
      <p:pic>
        <p:nvPicPr>
          <p:cNvPr id="15" name="图片 14"/>
          <p:cNvPicPr>
            <a:picLocks noChangeAspect="1"/>
          </p:cNvPicPr>
          <p:nvPr/>
        </p:nvPicPr>
        <p:blipFill>
          <a:blip r:embed="rId4"/>
          <a:stretch>
            <a:fillRect/>
          </a:stretch>
        </p:blipFill>
        <p:spPr>
          <a:xfrm>
            <a:off x="9193213" y="2460625"/>
            <a:ext cx="2578100" cy="2430463"/>
          </a:xfrm>
          <a:prstGeom prst="rect">
            <a:avLst/>
          </a:prstGeom>
          <a:noFill/>
          <a:ln w="9525">
            <a:noFill/>
          </a:ln>
        </p:spPr>
      </p:pic>
      <p:sp>
        <p:nvSpPr>
          <p:cNvPr id="6149" name="TextBox 9"/>
          <p:cNvSpPr txBox="1"/>
          <p:nvPr/>
        </p:nvSpPr>
        <p:spPr>
          <a:xfrm>
            <a:off x="481013" y="260350"/>
            <a:ext cx="5040312" cy="781050"/>
          </a:xfrm>
          <a:prstGeom prst="rect">
            <a:avLst/>
          </a:prstGeom>
          <a:noFill/>
          <a:ln w="9525">
            <a:noFill/>
          </a:ln>
        </p:spPr>
        <p:txBody>
          <a:bodyPr anchor="t" anchorCtr="0">
            <a:spAutoFit/>
          </a:bodyPr>
          <a:lstStyle/>
          <a:p>
            <a:pPr eaLnBrk="0" latinLnBrk="1" hangingPunct="0">
              <a:lnSpc>
                <a:spcPct val="140000"/>
              </a:lnSpc>
              <a:spcBef>
                <a:spcPct val="20000"/>
              </a:spcBef>
              <a:buFontTx/>
            </a:pPr>
            <a:r>
              <a:rPr lang="en-US" altLang="en-US" sz="3200" b="0" dirty="0">
                <a:solidFill>
                  <a:schemeClr val="bg1"/>
                </a:solidFill>
                <a:latin typeface="微软雅黑" panose="020B0503020204020204" pitchFamily="34" charset="-122"/>
                <a:ea typeface="微软雅黑" panose="020B0503020204020204" pitchFamily="34" charset="-122"/>
              </a:rPr>
              <a:t>1.2.1  文件概述</a:t>
            </a:r>
            <a:endParaRPr lang="zh-CN" altLang="en-US" sz="3200" b="0" dirty="0">
              <a:solidFill>
                <a:schemeClr val="bg1"/>
              </a:solidFill>
              <a:latin typeface="微软雅黑" panose="020B0503020204020204" pitchFamily="34" charset="-122"/>
              <a:ea typeface="Arial" panose="020B0604020202020204" pitchFamily="34" charset="0"/>
            </a:endParaRPr>
          </a:p>
        </p:txBody>
      </p:sp>
      <p:pic>
        <p:nvPicPr>
          <p:cNvPr id="830710" name="Picture 246"/>
          <p:cNvPicPr>
            <a:picLocks noChangeAspect="1"/>
          </p:cNvPicPr>
          <p:nvPr/>
        </p:nvPicPr>
        <p:blipFill>
          <a:blip r:embed="rId5"/>
          <a:stretch>
            <a:fillRect/>
          </a:stretch>
        </p:blipFill>
        <p:spPr>
          <a:xfrm>
            <a:off x="4081463" y="1916113"/>
            <a:ext cx="3600450" cy="28289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30710"/>
                                        </p:tgtEl>
                                        <p:attrNameLst>
                                          <p:attrName>style.visibility</p:attrName>
                                        </p:attrNameLst>
                                      </p:cBhvr>
                                      <p:to>
                                        <p:strVal val="visible"/>
                                      </p:to>
                                    </p:set>
                                    <p:animEffect transition="in" filter="wipe(left)">
                                      <p:cBhvr>
                                        <p:cTn id="12" dur="500"/>
                                        <p:tgtEl>
                                          <p:spTgt spid="8307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20</a:t>
            </a:fld>
            <a:endParaRPr lang="zh-CN" altLang="en-US" sz="1200" b="0" dirty="0">
              <a:solidFill>
                <a:srgbClr val="898989"/>
              </a:solidFill>
              <a:ea typeface="微软雅黑" panose="020B0503020204020204" pitchFamily="34" charset="-122"/>
            </a:endParaRPr>
          </a:p>
        </p:txBody>
      </p:sp>
      <p:sp>
        <p:nvSpPr>
          <p:cNvPr id="38914" name="Rectangle 3"/>
          <p:cNvSpPr txBox="1"/>
          <p:nvPr/>
        </p:nvSpPr>
        <p:spPr>
          <a:xfrm>
            <a:off x="304800" y="1364972"/>
            <a:ext cx="5438775" cy="608013"/>
          </a:xfrm>
          <a:prstGeom prst="rect">
            <a:avLst/>
          </a:prstGeom>
          <a:noFill/>
          <a:ln w="9525">
            <a:noFill/>
          </a:ln>
        </p:spPr>
        <p:txBody>
          <a:bodyPr anchor="t" anchorCtr="0">
            <a:spAutoFit/>
          </a:bodyPr>
          <a:lstStyle/>
          <a:p>
            <a:pPr eaLnBrk="0" latinLnBrk="1" hangingPunct="0">
              <a:lnSpc>
                <a:spcPct val="140000"/>
              </a:lnSpc>
              <a:spcBef>
                <a:spcPct val="20000"/>
              </a:spcBef>
              <a:buFontTx/>
            </a:pPr>
            <a:r>
              <a:rPr lang="en-US" altLang="zh-CN" b="0" dirty="0">
                <a:latin typeface="Consolas" panose="020B0609020204030204" pitchFamily="49" charset="0"/>
                <a:ea typeface="微软雅黑" panose="020B0503020204020204" pitchFamily="34" charset="-122"/>
              </a:rPr>
              <a:t>1.2.3.1  </a:t>
            </a:r>
            <a:r>
              <a:rPr lang="zh-CN" altLang="en-US" b="0" dirty="0">
                <a:latin typeface="Consolas" panose="020B0609020204030204" pitchFamily="49" charset="0"/>
                <a:ea typeface="微软雅黑" panose="020B0503020204020204" pitchFamily="34" charset="-122"/>
              </a:rPr>
              <a:t>文件中数据的顺序读写</a:t>
            </a:r>
            <a:endParaRPr lang="zh-CN" altLang="en-US" b="0" dirty="0">
              <a:latin typeface="Consolas" panose="020B0609020204030204" pitchFamily="49" charset="0"/>
              <a:ea typeface="Arial" panose="020B0604020202020204" pitchFamily="34" charset="0"/>
            </a:endParaRPr>
          </a:p>
        </p:txBody>
      </p:sp>
      <p:sp>
        <p:nvSpPr>
          <p:cNvPr id="4" name="Text Box 3"/>
          <p:cNvSpPr txBox="1"/>
          <p:nvPr/>
        </p:nvSpPr>
        <p:spPr>
          <a:xfrm>
            <a:off x="384175" y="2365375"/>
            <a:ext cx="11474450" cy="2647950"/>
          </a:xfrm>
          <a:prstGeom prst="rect">
            <a:avLst/>
          </a:prstGeom>
          <a:noFill/>
          <a:ln w="9525">
            <a:noFill/>
          </a:ln>
        </p:spPr>
        <p:txBody>
          <a:bodyPr anchor="t" anchorCtr="0">
            <a:spAutoFit/>
          </a:bodyPr>
          <a:lstStyle/>
          <a:p>
            <a:pPr marL="609600" indent="-609600">
              <a:lnSpc>
                <a:spcPct val="140000"/>
              </a:lnSpc>
              <a:spcBef>
                <a:spcPct val="45000"/>
              </a:spcBef>
              <a:buClr>
                <a:srgbClr val="005AB4"/>
              </a:buClr>
              <a:buFont typeface="Wingdings" panose="05000000000000000000" pitchFamily="2" charset="2"/>
              <a:buChar char="n"/>
            </a:pPr>
            <a:r>
              <a:rPr lang="zh-CN" altLang="zh-CN" b="0" dirty="0">
                <a:latin typeface="Consolas" panose="020B0609020204030204" pitchFamily="49" charset="0"/>
                <a:ea typeface="微软雅黑" panose="020B0503020204020204" pitchFamily="34" charset="-122"/>
              </a:rPr>
              <a:t>文件顺序读写：从文件的开头开始，依次读写数据。（从文件开头读写直到文件尾部）</a:t>
            </a:r>
          </a:p>
          <a:p>
            <a:pPr marL="1219200" lvl="1" indent="-609600" algn="l" rtl="0" eaLnBrk="1" fontAlgn="base" hangingPunct="1">
              <a:lnSpc>
                <a:spcPct val="120000"/>
              </a:lnSpc>
              <a:spcBef>
                <a:spcPct val="30000"/>
              </a:spcBef>
              <a:spcAft>
                <a:spcPct val="0"/>
              </a:spcAft>
              <a:buClr>
                <a:srgbClr val="005AB4"/>
              </a:buClr>
              <a:buFont typeface="Wingdings" panose="05000000000000000000" pitchFamily="2" charset="2"/>
              <a:buChar char="Ø"/>
            </a:pPr>
            <a:r>
              <a:rPr lang="zh-CN" altLang="zh-CN" sz="2400" dirty="0">
                <a:solidFill>
                  <a:srgbClr val="005AB4"/>
                </a:solidFill>
                <a:latin typeface="Consolas" panose="020B0609020204030204" pitchFamily="49" charset="0"/>
                <a:ea typeface="微软雅黑" panose="020B0503020204020204" pitchFamily="34" charset="-122"/>
              </a:rPr>
              <a:t>在顺序写时，先写入的数据存放在文件中前面，后写入的数据存放在文件中后面</a:t>
            </a:r>
            <a:r>
              <a:rPr lang="zh-CN" altLang="en-US" sz="2400" dirty="0">
                <a:solidFill>
                  <a:srgbClr val="005AB4"/>
                </a:solidFill>
                <a:latin typeface="Consolas" panose="020B0609020204030204" pitchFamily="49" charset="0"/>
                <a:ea typeface="微软雅黑" panose="020B0503020204020204" pitchFamily="34" charset="-122"/>
              </a:rPr>
              <a:t>;</a:t>
            </a:r>
            <a:endParaRPr lang="zh-CN" altLang="zh-CN" sz="2400" dirty="0">
              <a:solidFill>
                <a:srgbClr val="005AB4"/>
              </a:solidFill>
              <a:latin typeface="Consolas" panose="020B0609020204030204" pitchFamily="49" charset="0"/>
              <a:ea typeface="微软雅黑" panose="020B0503020204020204" pitchFamily="34" charset="-122"/>
            </a:endParaRPr>
          </a:p>
          <a:p>
            <a:pPr marL="1219200" lvl="1" indent="-609600" algn="l" rtl="0" eaLnBrk="1" fontAlgn="base" hangingPunct="1">
              <a:lnSpc>
                <a:spcPct val="120000"/>
              </a:lnSpc>
              <a:spcBef>
                <a:spcPct val="30000"/>
              </a:spcBef>
              <a:spcAft>
                <a:spcPct val="0"/>
              </a:spcAft>
              <a:buClr>
                <a:srgbClr val="005AB4"/>
              </a:buClr>
              <a:buFont typeface="Wingdings" panose="05000000000000000000" pitchFamily="2" charset="2"/>
              <a:buChar char="Ø"/>
            </a:pPr>
            <a:r>
              <a:rPr lang="zh-CN" altLang="zh-CN" sz="2400" dirty="0">
                <a:solidFill>
                  <a:srgbClr val="005AB4"/>
                </a:solidFill>
                <a:latin typeface="Consolas" panose="020B0609020204030204" pitchFamily="49" charset="0"/>
                <a:ea typeface="微软雅黑" panose="020B0503020204020204" pitchFamily="34" charset="-122"/>
              </a:rPr>
              <a:t>在顺序读时，先读文件中前面的数据，后读后面的数据</a:t>
            </a:r>
            <a:r>
              <a:rPr lang="zh-CN" altLang="en-US" sz="2400" dirty="0">
                <a:solidFill>
                  <a:srgbClr val="005AB4"/>
                </a:solidFill>
                <a:latin typeface="Consolas" panose="020B0609020204030204" pitchFamily="49" charset="0"/>
                <a:ea typeface="微软雅黑" panose="020B0503020204020204" pitchFamily="34" charset="-122"/>
              </a:rPr>
              <a:t>;</a:t>
            </a:r>
            <a:endParaRPr lang="zh-CN" altLang="zh-CN" sz="2400" dirty="0">
              <a:solidFill>
                <a:srgbClr val="005AB4"/>
              </a:solidFill>
              <a:latin typeface="Consolas" panose="020B0609020204030204" pitchFamily="49" charset="0"/>
              <a:ea typeface="微软雅黑" panose="020B0503020204020204" pitchFamily="34" charset="-122"/>
            </a:endParaRPr>
          </a:p>
        </p:txBody>
      </p:sp>
      <p:sp>
        <p:nvSpPr>
          <p:cNvPr id="38916" name="TextBox 7"/>
          <p:cNvSpPr/>
          <p:nvPr/>
        </p:nvSpPr>
        <p:spPr>
          <a:xfrm>
            <a:off x="382588" y="542925"/>
            <a:ext cx="5283200" cy="368300"/>
          </a:xfrm>
          <a:prstGeom prst="rect">
            <a:avLst/>
          </a:prstGeom>
          <a:noFill/>
          <a:ln w="9525">
            <a:noFill/>
          </a:ln>
        </p:spPr>
        <p:txBody>
          <a:bodyPr lIns="0" tIns="0" rIns="0" bIns="0" anchor="t" anchorCtr="0">
            <a:spAutoFit/>
          </a:bodyPr>
          <a:lstStyle/>
          <a:p>
            <a:pPr>
              <a:buFontTx/>
            </a:pPr>
            <a:r>
              <a:rPr lang="en-US" altLang="zh-CN" b="0" dirty="0">
                <a:solidFill>
                  <a:schemeClr val="bg1"/>
                </a:solidFill>
                <a:latin typeface="Consolas" panose="020B0609020204030204" pitchFamily="49" charset="0"/>
                <a:ea typeface="微软雅黑" panose="020B0503020204020204" pitchFamily="34" charset="-122"/>
                <a:sym typeface="方正兰亭黑_GBK"/>
              </a:rPr>
              <a:t>1.2.3  </a:t>
            </a:r>
            <a:r>
              <a:rPr lang="zh-CN" altLang="en-US" b="0" dirty="0">
                <a:solidFill>
                  <a:schemeClr val="bg1"/>
                </a:solidFill>
                <a:latin typeface="Consolas" panose="020B0609020204030204" pitchFamily="49" charset="0"/>
                <a:ea typeface="微软雅黑" panose="020B0503020204020204" pitchFamily="34" charset="-122"/>
                <a:sym typeface="方正兰亭黑_GBK"/>
              </a:rPr>
              <a:t>文件的顺序读写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21</a:t>
            </a:fld>
            <a:endParaRPr lang="zh-CN" altLang="en-US" sz="1200" b="0" dirty="0">
              <a:solidFill>
                <a:srgbClr val="898989"/>
              </a:solidFill>
              <a:ea typeface="微软雅黑" panose="020B0503020204020204" pitchFamily="34" charset="-122"/>
            </a:endParaRPr>
          </a:p>
        </p:txBody>
      </p:sp>
      <p:sp>
        <p:nvSpPr>
          <p:cNvPr id="4" name="Text Box 3"/>
          <p:cNvSpPr txBox="1"/>
          <p:nvPr/>
        </p:nvSpPr>
        <p:spPr>
          <a:xfrm>
            <a:off x="409575" y="1773238"/>
            <a:ext cx="11474450" cy="2720975"/>
          </a:xfrm>
          <a:prstGeom prst="rect">
            <a:avLst/>
          </a:prstGeom>
          <a:noFill/>
          <a:ln w="9525">
            <a:noFill/>
          </a:ln>
        </p:spPr>
        <p:txBody>
          <a:bodyPr anchor="t" anchorCtr="0">
            <a:spAutoFit/>
          </a:bodyPr>
          <a:lstStyle/>
          <a:p>
            <a:pPr marL="609600" indent="-609600">
              <a:lnSpc>
                <a:spcPct val="120000"/>
              </a:lnSpc>
              <a:spcBef>
                <a:spcPct val="30000"/>
              </a:spcBef>
              <a:buClr>
                <a:srgbClr val="005AB4"/>
              </a:buClr>
              <a:buFont typeface="Wingdings" panose="05000000000000000000" pitchFamily="2" charset="2"/>
              <a:buChar char="n"/>
            </a:pPr>
            <a:r>
              <a:rPr lang="zh-CN" altLang="en-US" b="0" dirty="0">
                <a:latin typeface="Consolas" panose="020B0609020204030204" pitchFamily="49" charset="0"/>
                <a:ea typeface="微软雅黑" panose="020B0503020204020204" pitchFamily="34" charset="-122"/>
              </a:rPr>
              <a:t>对文件进行</a:t>
            </a:r>
            <a:r>
              <a:rPr lang="zh-CN" altLang="zh-CN" b="0" dirty="0">
                <a:latin typeface="Consolas" panose="020B0609020204030204" pitchFamily="49" charset="0"/>
                <a:ea typeface="微软雅黑" panose="020B0503020204020204" pitchFamily="34" charset="-122"/>
              </a:rPr>
              <a:t>读写</a:t>
            </a:r>
            <a:r>
              <a:rPr lang="zh-CN" altLang="en-US" b="0" dirty="0">
                <a:latin typeface="Consolas" panose="020B0609020204030204" pitchFamily="49" charset="0"/>
                <a:ea typeface="微软雅黑" panose="020B0503020204020204" pitchFamily="34" charset="-122"/>
              </a:rPr>
              <a:t>操作</a:t>
            </a:r>
            <a:r>
              <a:rPr lang="zh-CN" altLang="zh-CN" b="0" dirty="0">
                <a:latin typeface="Consolas" panose="020B0609020204030204" pitchFamily="49" charset="0"/>
                <a:ea typeface="微软雅黑" panose="020B0503020204020204" pitchFamily="34" charset="-122"/>
              </a:rPr>
              <a:t>需要用库函数实现</a:t>
            </a:r>
            <a:endParaRPr lang="zh-CN" altLang="en-US" b="0" dirty="0">
              <a:latin typeface="Consolas" panose="020B0609020204030204" pitchFamily="49" charset="0"/>
              <a:ea typeface="微软雅黑" panose="020B0503020204020204" pitchFamily="34" charset="-122"/>
            </a:endParaRPr>
          </a:p>
          <a:p>
            <a:pPr marL="1219200" lvl="1" indent="-609600" algn="l" rtl="0" eaLnBrk="1" fontAlgn="base" hangingPunct="1">
              <a:lnSpc>
                <a:spcPct val="120000"/>
              </a:lnSpc>
              <a:spcBef>
                <a:spcPct val="30000"/>
              </a:spcBef>
              <a:spcAft>
                <a:spcPct val="0"/>
              </a:spcAft>
              <a:buClr>
                <a:srgbClr val="005AB4"/>
              </a:buClr>
              <a:buFont typeface="Wingdings" panose="05000000000000000000" pitchFamily="2" charset="2"/>
              <a:buChar char="Ø"/>
            </a:pPr>
            <a:r>
              <a:rPr lang="zh-CN" altLang="zh-CN" sz="2400" dirty="0">
                <a:solidFill>
                  <a:srgbClr val="005AB4"/>
                </a:solidFill>
                <a:latin typeface="Consolas" panose="020B0609020204030204" pitchFamily="49" charset="0"/>
                <a:ea typeface="微软雅黑" panose="020B0503020204020204" pitchFamily="34" charset="-122"/>
              </a:rPr>
              <a:t>单字符读写函数：fputc和fgetc</a:t>
            </a:r>
          </a:p>
          <a:p>
            <a:pPr marL="1219200" lvl="1" indent="-609600" algn="l" rtl="0" eaLnBrk="1" fontAlgn="base" hangingPunct="1">
              <a:lnSpc>
                <a:spcPct val="120000"/>
              </a:lnSpc>
              <a:spcBef>
                <a:spcPct val="30000"/>
              </a:spcBef>
              <a:spcAft>
                <a:spcPct val="0"/>
              </a:spcAft>
              <a:buClr>
                <a:srgbClr val="005AB4"/>
              </a:buClr>
              <a:buFont typeface="Wingdings" panose="05000000000000000000" pitchFamily="2" charset="2"/>
              <a:buChar char="Ø"/>
            </a:pPr>
            <a:r>
              <a:rPr lang="zh-CN" altLang="zh-CN" sz="2400" dirty="0">
                <a:solidFill>
                  <a:srgbClr val="005AB4"/>
                </a:solidFill>
                <a:latin typeface="Consolas" panose="020B0609020204030204" pitchFamily="49" charset="0"/>
                <a:ea typeface="微软雅黑" panose="020B0503020204020204" pitchFamily="34" charset="-122"/>
              </a:rPr>
              <a:t>字符串读写函数：fputs和fgets</a:t>
            </a:r>
          </a:p>
          <a:p>
            <a:pPr marL="1219200" lvl="1" indent="-609600" algn="l" rtl="0" eaLnBrk="1" fontAlgn="base" hangingPunct="1">
              <a:lnSpc>
                <a:spcPct val="120000"/>
              </a:lnSpc>
              <a:spcBef>
                <a:spcPct val="30000"/>
              </a:spcBef>
              <a:spcAft>
                <a:spcPct val="0"/>
              </a:spcAft>
              <a:buClr>
                <a:srgbClr val="005AB4"/>
              </a:buClr>
              <a:buFont typeface="Wingdings" panose="05000000000000000000" pitchFamily="2" charset="2"/>
              <a:buChar char="Ø"/>
            </a:pPr>
            <a:r>
              <a:rPr lang="zh-CN" altLang="zh-CN" sz="2400" dirty="0">
                <a:solidFill>
                  <a:srgbClr val="005AB4"/>
                </a:solidFill>
                <a:latin typeface="Consolas" panose="020B0609020204030204" pitchFamily="49" charset="0"/>
                <a:ea typeface="微软雅黑" panose="020B0503020204020204" pitchFamily="34" charset="-122"/>
              </a:rPr>
              <a:t>格式化读写函数：fprintf和fscanf</a:t>
            </a:r>
            <a:endParaRPr lang="zh-CN" altLang="en-US" sz="2400" dirty="0">
              <a:solidFill>
                <a:srgbClr val="005AB4"/>
              </a:solidFill>
              <a:latin typeface="Consolas" panose="020B0609020204030204" pitchFamily="49" charset="0"/>
              <a:ea typeface="微软雅黑" panose="020B0503020204020204" pitchFamily="34" charset="-122"/>
            </a:endParaRPr>
          </a:p>
          <a:p>
            <a:pPr marL="1219200" lvl="1" indent="-609600" algn="l" rtl="0" eaLnBrk="1" fontAlgn="base" hangingPunct="1">
              <a:lnSpc>
                <a:spcPct val="120000"/>
              </a:lnSpc>
              <a:spcBef>
                <a:spcPct val="30000"/>
              </a:spcBef>
              <a:spcAft>
                <a:spcPct val="0"/>
              </a:spcAft>
              <a:buClr>
                <a:srgbClr val="005AB4"/>
              </a:buClr>
              <a:buFont typeface="Wingdings" panose="05000000000000000000" pitchFamily="2" charset="2"/>
              <a:buChar char="Ø"/>
            </a:pPr>
            <a:r>
              <a:rPr lang="zh-CN" altLang="en-US" sz="2400" dirty="0">
                <a:solidFill>
                  <a:srgbClr val="005AB4"/>
                </a:solidFill>
                <a:latin typeface="Consolas" panose="020B0609020204030204" pitchFamily="49" charset="0"/>
                <a:ea typeface="微软雅黑" panose="020B0503020204020204" pitchFamily="34" charset="-122"/>
              </a:rPr>
              <a:t>数据块读写函数：</a:t>
            </a:r>
            <a:r>
              <a:rPr lang="en-US" altLang="zh-CN" sz="2400" dirty="0">
                <a:solidFill>
                  <a:srgbClr val="005AB4"/>
                </a:solidFill>
                <a:latin typeface="Consolas" panose="020B0609020204030204" pitchFamily="49" charset="0"/>
                <a:ea typeface="微软雅黑" panose="020B0503020204020204" pitchFamily="34" charset="-122"/>
              </a:rPr>
              <a:t>fwrite</a:t>
            </a:r>
            <a:r>
              <a:rPr lang="zh-CN" altLang="en-US" sz="2400" dirty="0">
                <a:solidFill>
                  <a:srgbClr val="005AB4"/>
                </a:solidFill>
                <a:latin typeface="Consolas" panose="020B0609020204030204" pitchFamily="49" charset="0"/>
                <a:ea typeface="微软雅黑" panose="020B0503020204020204" pitchFamily="34" charset="-122"/>
              </a:rPr>
              <a:t>和</a:t>
            </a:r>
            <a:r>
              <a:rPr lang="en-US" altLang="zh-CN" sz="2400" dirty="0">
                <a:solidFill>
                  <a:srgbClr val="005AB4"/>
                </a:solidFill>
                <a:latin typeface="Consolas" panose="020B0609020204030204" pitchFamily="49" charset="0"/>
                <a:ea typeface="微软雅黑" panose="020B0503020204020204" pitchFamily="34" charset="-122"/>
              </a:rPr>
              <a:t>fread</a:t>
            </a:r>
            <a:endParaRPr lang="zh-CN" altLang="zh-CN" sz="2400" dirty="0">
              <a:solidFill>
                <a:srgbClr val="005AB4"/>
              </a:solidFill>
              <a:latin typeface="Consolas" panose="020B0609020204030204" pitchFamily="49" charset="0"/>
              <a:ea typeface="微软雅黑" panose="020B0503020204020204" pitchFamily="34" charset="-122"/>
            </a:endParaRPr>
          </a:p>
        </p:txBody>
      </p:sp>
      <p:sp>
        <p:nvSpPr>
          <p:cNvPr id="39939" name="TextBox 7"/>
          <p:cNvSpPr/>
          <p:nvPr/>
        </p:nvSpPr>
        <p:spPr>
          <a:xfrm>
            <a:off x="382588" y="542925"/>
            <a:ext cx="5283200" cy="368300"/>
          </a:xfrm>
          <a:prstGeom prst="rect">
            <a:avLst/>
          </a:prstGeom>
          <a:noFill/>
          <a:ln w="9525">
            <a:noFill/>
          </a:ln>
        </p:spPr>
        <p:txBody>
          <a:bodyPr lIns="0" tIns="0" rIns="0" bIns="0" anchor="t" anchorCtr="0">
            <a:spAutoFit/>
          </a:bodyPr>
          <a:lstStyle/>
          <a:p>
            <a:pPr>
              <a:buFontTx/>
            </a:pPr>
            <a:r>
              <a:rPr lang="en-US" altLang="zh-CN" b="0" dirty="0">
                <a:solidFill>
                  <a:schemeClr val="bg1"/>
                </a:solidFill>
                <a:latin typeface="Consolas" panose="020B0609020204030204" pitchFamily="49" charset="0"/>
                <a:ea typeface="微软雅黑" panose="020B0503020204020204" pitchFamily="34" charset="-122"/>
                <a:sym typeface="方正兰亭黑_GBK"/>
              </a:rPr>
              <a:t>1.2.3.2  </a:t>
            </a:r>
            <a:r>
              <a:rPr lang="zh-CN" altLang="en-US" b="0" dirty="0">
                <a:solidFill>
                  <a:schemeClr val="bg1"/>
                </a:solidFill>
                <a:latin typeface="Consolas" panose="020B0609020204030204" pitchFamily="49" charset="0"/>
                <a:ea typeface="微软雅黑" panose="020B0503020204020204" pitchFamily="34" charset="-122"/>
                <a:sym typeface="方正兰亭黑_GBK"/>
              </a:rPr>
              <a:t>文件读写函数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22</a:t>
            </a:fld>
            <a:endParaRPr lang="zh-CN" altLang="en-US" sz="1200" b="0" dirty="0">
              <a:solidFill>
                <a:srgbClr val="898989"/>
              </a:solidFill>
              <a:ea typeface="微软雅黑" panose="020B0503020204020204" pitchFamily="34" charset="-122"/>
            </a:endParaRPr>
          </a:p>
        </p:txBody>
      </p:sp>
      <p:sp>
        <p:nvSpPr>
          <p:cNvPr id="40962" name="Rectangle 6"/>
          <p:cNvSpPr/>
          <p:nvPr/>
        </p:nvSpPr>
        <p:spPr>
          <a:xfrm>
            <a:off x="336550" y="290513"/>
            <a:ext cx="5545138" cy="690562"/>
          </a:xfrm>
          <a:prstGeom prst="rect">
            <a:avLst/>
          </a:prstGeom>
          <a:noFill/>
          <a:ln w="9525">
            <a:noFill/>
          </a:ln>
        </p:spPr>
        <p:txBody>
          <a:bodyPr anchor="t" anchorCtr="0">
            <a:spAutoFit/>
          </a:bodyPr>
          <a:lstStyle/>
          <a:p>
            <a:pPr eaLnBrk="0" latinLnBrk="1" hangingPunct="0">
              <a:lnSpc>
                <a:spcPct val="140000"/>
              </a:lnSpc>
              <a:spcBef>
                <a:spcPct val="20000"/>
              </a:spcBef>
              <a:buFontTx/>
            </a:pPr>
            <a:r>
              <a:rPr lang="en-US" altLang="zh-CN" sz="2800" b="0" dirty="0">
                <a:solidFill>
                  <a:schemeClr val="bg1"/>
                </a:solidFill>
                <a:latin typeface="Consolas" panose="020B0609020204030204" pitchFamily="49" charset="0"/>
                <a:ea typeface="微软雅黑" panose="020B0503020204020204" pitchFamily="34" charset="-122"/>
              </a:rPr>
              <a:t>1. </a:t>
            </a:r>
            <a:r>
              <a:rPr lang="zh-CN" altLang="en-US" sz="2800" b="0" dirty="0">
                <a:solidFill>
                  <a:schemeClr val="bg1"/>
                </a:solidFill>
                <a:latin typeface="Consolas" panose="020B0609020204030204" pitchFamily="49" charset="0"/>
                <a:ea typeface="微软雅黑" panose="020B0503020204020204" pitchFamily="34" charset="-122"/>
              </a:rPr>
              <a:t>单字符读</a:t>
            </a:r>
            <a:r>
              <a:rPr lang="en-US" altLang="zh-CN" sz="2800" b="0" dirty="0">
                <a:solidFill>
                  <a:schemeClr val="bg1"/>
                </a:solidFill>
                <a:latin typeface="Consolas" panose="020B0609020204030204" pitchFamily="49" charset="0"/>
                <a:ea typeface="微软雅黑" panose="020B0503020204020204" pitchFamily="34" charset="-122"/>
              </a:rPr>
              <a:t>/</a:t>
            </a:r>
            <a:r>
              <a:rPr lang="zh-CN" altLang="en-US" sz="2800" b="0" dirty="0">
                <a:solidFill>
                  <a:schemeClr val="bg1"/>
                </a:solidFill>
                <a:latin typeface="Consolas" panose="020B0609020204030204" pitchFamily="49" charset="0"/>
                <a:ea typeface="微软雅黑" panose="020B0503020204020204" pitchFamily="34" charset="-122"/>
              </a:rPr>
              <a:t>写函数</a:t>
            </a:r>
            <a:endParaRPr lang="zh-CN" altLang="en-US" sz="2800" b="0" dirty="0">
              <a:solidFill>
                <a:schemeClr val="bg1"/>
              </a:solidFill>
              <a:latin typeface="Consolas" panose="020B0609020204030204" pitchFamily="49" charset="0"/>
              <a:ea typeface="Arial" panose="020B0604020202020204" pitchFamily="34" charset="0"/>
            </a:endParaRPr>
          </a:p>
        </p:txBody>
      </p:sp>
      <p:sp>
        <p:nvSpPr>
          <p:cNvPr id="18" name="内容占位符 7"/>
          <p:cNvSpPr txBox="1"/>
          <p:nvPr/>
        </p:nvSpPr>
        <p:spPr>
          <a:xfrm>
            <a:off x="841375" y="908050"/>
            <a:ext cx="10518775" cy="5241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80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内容占位符 7"/>
          <p:cNvSpPr txBox="1"/>
          <p:nvPr/>
        </p:nvSpPr>
        <p:spPr>
          <a:xfrm>
            <a:off x="663575" y="1341438"/>
            <a:ext cx="10517188" cy="4954587"/>
          </a:xfrm>
          <a:prstGeom prst="rect">
            <a:avLst/>
          </a:prstGeom>
          <a:noFill/>
          <a:ln w="9525">
            <a:noFill/>
          </a:ln>
        </p:spPr>
        <p:txBody>
          <a:bodyPr anchor="t" anchorCtr="0"/>
          <a:lstStyle/>
          <a:p>
            <a:pPr marL="363855" indent="-363855">
              <a:lnSpc>
                <a:spcPct val="150000"/>
              </a:lnSpc>
              <a:spcBef>
                <a:spcPct val="10000"/>
              </a:spcBef>
              <a:buClr>
                <a:srgbClr val="FF0066"/>
              </a:buClr>
              <a:buFont typeface="Wingdings" panose="05000000000000000000" pitchFamily="2" charset="2"/>
              <a:buChar char="n"/>
            </a:pPr>
            <a:r>
              <a:rPr lang="zh-CN" altLang="en-US" b="0" dirty="0">
                <a:latin typeface="Consolas" panose="020B0609020204030204" pitchFamily="49" charset="0"/>
                <a:ea typeface="微软雅黑" panose="020B0503020204020204" pitchFamily="34" charset="-122"/>
              </a:rPr>
              <a:t>写函数：</a:t>
            </a:r>
            <a:r>
              <a:rPr lang="en-US" altLang="zh-CN" b="0" dirty="0">
                <a:solidFill>
                  <a:srgbClr val="FF0000"/>
                </a:solidFill>
                <a:latin typeface="Consolas" panose="020B0609020204030204" pitchFamily="49" charset="0"/>
                <a:ea typeface="微软雅黑" panose="020B0503020204020204" pitchFamily="34" charset="-122"/>
              </a:rPr>
              <a:t>int fputc( char ch, FILE *fp);</a:t>
            </a:r>
          </a:p>
          <a:p>
            <a:pPr marL="363855" indent="-363855">
              <a:lnSpc>
                <a:spcPct val="150000"/>
              </a:lnSpc>
              <a:spcBef>
                <a:spcPct val="10000"/>
              </a:spcBef>
              <a:buClr>
                <a:srgbClr val="FF0066"/>
              </a:buClr>
              <a:buFont typeface="Arial" panose="020B0604020202020204" pitchFamily="34" charset="0"/>
            </a:pPr>
            <a:r>
              <a:rPr lang="zh-CN" altLang="en-US" b="0" dirty="0">
                <a:latin typeface="Consolas" panose="020B0609020204030204" pitchFamily="49" charset="0"/>
                <a:ea typeface="微软雅黑" panose="020B0503020204020204" pitchFamily="34" charset="-122"/>
              </a:rPr>
              <a:t>    功能：将字符</a:t>
            </a:r>
            <a:r>
              <a:rPr lang="en-US" altLang="zh-CN" b="0" dirty="0">
                <a:latin typeface="Consolas" panose="020B0609020204030204" pitchFamily="49" charset="0"/>
                <a:ea typeface="微软雅黑" panose="020B0503020204020204" pitchFamily="34" charset="-122"/>
              </a:rPr>
              <a:t>ch</a:t>
            </a:r>
            <a:r>
              <a:rPr lang="zh-CN" altLang="en-US" b="0" dirty="0">
                <a:latin typeface="Consolas" panose="020B0609020204030204" pitchFamily="49" charset="0"/>
                <a:ea typeface="微软雅黑" panose="020B0503020204020204" pitchFamily="34" charset="-122"/>
              </a:rPr>
              <a:t>写入到文件指针</a:t>
            </a:r>
            <a:r>
              <a:rPr lang="en-US" altLang="zh-CN" b="0" dirty="0">
                <a:solidFill>
                  <a:srgbClr val="FF0000"/>
                </a:solidFill>
                <a:latin typeface="Consolas" panose="020B0609020204030204" pitchFamily="49" charset="0"/>
                <a:ea typeface="微软雅黑" panose="020B0503020204020204" pitchFamily="34" charset="-122"/>
              </a:rPr>
              <a:t>fp</a:t>
            </a:r>
            <a:r>
              <a:rPr lang="zh-CN" altLang="en-US" b="0" dirty="0">
                <a:latin typeface="Consolas" panose="020B0609020204030204" pitchFamily="49" charset="0"/>
                <a:ea typeface="微软雅黑" panose="020B0503020204020204" pitchFamily="34" charset="-122"/>
              </a:rPr>
              <a:t>所指向的文件的当前写指针位置。</a:t>
            </a:r>
          </a:p>
          <a:p>
            <a:pPr marL="363855" indent="-363855">
              <a:lnSpc>
                <a:spcPct val="150000"/>
              </a:lnSpc>
              <a:spcBef>
                <a:spcPct val="10000"/>
              </a:spcBef>
              <a:buClr>
                <a:srgbClr val="FF0066"/>
              </a:buClr>
              <a:buFont typeface="Arial" panose="020B0604020202020204" pitchFamily="34" charset="0"/>
            </a:pPr>
            <a:r>
              <a:rPr lang="zh-CN" altLang="en-US" b="0" dirty="0">
                <a:latin typeface="Consolas" panose="020B0609020204030204" pitchFamily="49" charset="0"/>
                <a:ea typeface="微软雅黑" panose="020B0503020204020204" pitchFamily="34" charset="-122"/>
              </a:rPr>
              <a:t>          </a:t>
            </a:r>
            <a:r>
              <a:rPr lang="zh-CN" altLang="en-US" b="0" dirty="0">
                <a:solidFill>
                  <a:srgbClr val="FF0000"/>
                </a:solidFill>
                <a:latin typeface="Consolas" panose="020B0609020204030204" pitchFamily="49" charset="0"/>
                <a:ea typeface="微软雅黑" panose="020B0503020204020204" pitchFamily="34" charset="-122"/>
              </a:rPr>
              <a:t>成功时返回字符本身，否则返回</a:t>
            </a:r>
            <a:r>
              <a:rPr lang="en-US" altLang="zh-CN" b="0" dirty="0">
                <a:solidFill>
                  <a:srgbClr val="FF0000"/>
                </a:solidFill>
                <a:latin typeface="Consolas" panose="020B0609020204030204" pitchFamily="49" charset="0"/>
                <a:ea typeface="微软雅黑" panose="020B0503020204020204" pitchFamily="34" charset="-122"/>
              </a:rPr>
              <a:t>EOF</a:t>
            </a:r>
            <a:r>
              <a:rPr lang="zh-CN" altLang="en-US" b="0" dirty="0">
                <a:solidFill>
                  <a:srgbClr val="FF0000"/>
                </a:solidFill>
                <a:latin typeface="Consolas" panose="020B0609020204030204" pitchFamily="49" charset="0"/>
                <a:ea typeface="微软雅黑" panose="020B0503020204020204" pitchFamily="34" charset="-122"/>
              </a:rPr>
              <a:t>。</a:t>
            </a:r>
          </a:p>
          <a:p>
            <a:pPr marL="363855" indent="-363855">
              <a:buClr>
                <a:srgbClr val="FF0066"/>
              </a:buClr>
              <a:buFont typeface="Arial" panose="020B0604020202020204" pitchFamily="34" charset="0"/>
            </a:pPr>
            <a:endParaRPr lang="en-US" altLang="zh-CN" b="0" dirty="0">
              <a:solidFill>
                <a:srgbClr val="FF0000"/>
              </a:solidFill>
              <a:latin typeface="Consolas" panose="020B0609020204030204" pitchFamily="49" charset="0"/>
              <a:ea typeface="微软雅黑" panose="020B0503020204020204" pitchFamily="34" charset="-122"/>
            </a:endParaRPr>
          </a:p>
          <a:p>
            <a:pPr marL="363855" indent="-363855">
              <a:lnSpc>
                <a:spcPct val="150000"/>
              </a:lnSpc>
              <a:spcBef>
                <a:spcPct val="10000"/>
              </a:spcBef>
              <a:buClr>
                <a:srgbClr val="FF0066"/>
              </a:buClr>
              <a:buFont typeface="Wingdings" panose="05000000000000000000" pitchFamily="2" charset="2"/>
              <a:buChar char="n"/>
            </a:pPr>
            <a:r>
              <a:rPr lang="zh-CN" altLang="en-US" b="0" dirty="0">
                <a:latin typeface="Consolas" panose="020B0609020204030204" pitchFamily="49" charset="0"/>
                <a:ea typeface="微软雅黑" panose="020B0503020204020204" pitchFamily="34" charset="-122"/>
              </a:rPr>
              <a:t>读函数：</a:t>
            </a:r>
            <a:r>
              <a:rPr lang="en-US" altLang="zh-CN" b="0" dirty="0">
                <a:solidFill>
                  <a:srgbClr val="FF0000"/>
                </a:solidFill>
                <a:latin typeface="Consolas" panose="020B0609020204030204" pitchFamily="49" charset="0"/>
                <a:ea typeface="微软雅黑" panose="020B0503020204020204" pitchFamily="34" charset="-122"/>
              </a:rPr>
              <a:t>int fgetc( FILE *fp );</a:t>
            </a:r>
          </a:p>
          <a:p>
            <a:pPr marL="363855" indent="-363855">
              <a:lnSpc>
                <a:spcPct val="150000"/>
              </a:lnSpc>
              <a:spcBef>
                <a:spcPct val="10000"/>
              </a:spcBef>
              <a:buClr>
                <a:srgbClr val="FF0066"/>
              </a:buClr>
              <a:buFont typeface="Arial" panose="020B0604020202020204" pitchFamily="34" charset="0"/>
            </a:pPr>
            <a:r>
              <a:rPr lang="zh-CN" altLang="en-US" b="0" dirty="0">
                <a:latin typeface="Consolas" panose="020B0609020204030204" pitchFamily="49" charset="0"/>
                <a:ea typeface="微软雅黑" panose="020B0503020204020204" pitchFamily="34" charset="-122"/>
              </a:rPr>
              <a:t>    功能：从文件指针</a:t>
            </a:r>
            <a:r>
              <a:rPr lang="en-US" altLang="zh-CN" b="0" dirty="0">
                <a:solidFill>
                  <a:srgbClr val="FF0000"/>
                </a:solidFill>
                <a:latin typeface="Consolas" panose="020B0609020204030204" pitchFamily="49" charset="0"/>
                <a:ea typeface="微软雅黑" panose="020B0503020204020204" pitchFamily="34" charset="-122"/>
              </a:rPr>
              <a:t>fp</a:t>
            </a:r>
            <a:r>
              <a:rPr lang="zh-CN" altLang="en-US" b="0" dirty="0">
                <a:latin typeface="Consolas" panose="020B0609020204030204" pitchFamily="49" charset="0"/>
                <a:ea typeface="微软雅黑" panose="020B0503020204020204" pitchFamily="34" charset="-122"/>
              </a:rPr>
              <a:t>所指向的文件的当前读指针位置读取一个</a:t>
            </a:r>
            <a:endParaRPr lang="en-US" altLang="zh-CN" b="0" dirty="0">
              <a:latin typeface="Consolas" panose="020B0609020204030204" pitchFamily="49" charset="0"/>
              <a:ea typeface="微软雅黑" panose="020B0503020204020204" pitchFamily="34" charset="-122"/>
            </a:endParaRPr>
          </a:p>
          <a:p>
            <a:pPr marL="363855" indent="-363855">
              <a:lnSpc>
                <a:spcPct val="150000"/>
              </a:lnSpc>
              <a:spcBef>
                <a:spcPct val="10000"/>
              </a:spcBef>
              <a:buClr>
                <a:srgbClr val="FF0066"/>
              </a:buClr>
              <a:buFont typeface="Arial" panose="020B0604020202020204" pitchFamily="34" charset="0"/>
            </a:pPr>
            <a:r>
              <a:rPr lang="en-US" altLang="zh-CN" b="0" dirty="0">
                <a:latin typeface="Consolas" panose="020B0609020204030204" pitchFamily="49" charset="0"/>
                <a:ea typeface="微软雅黑" panose="020B0503020204020204" pitchFamily="34" charset="-122"/>
              </a:rPr>
              <a:t>         </a:t>
            </a:r>
            <a:r>
              <a:rPr lang="zh-CN" altLang="en-US" b="0" dirty="0">
                <a:latin typeface="Consolas" panose="020B0609020204030204" pitchFamily="49" charset="0"/>
                <a:ea typeface="微软雅黑" panose="020B0503020204020204" pitchFamily="34" charset="-122"/>
              </a:rPr>
              <a:t>字符，读取完成后指针自动后移指向下一个字符。                       </a:t>
            </a:r>
          </a:p>
          <a:p>
            <a:pPr marL="363855" indent="-363855">
              <a:lnSpc>
                <a:spcPct val="150000"/>
              </a:lnSpc>
              <a:spcBef>
                <a:spcPct val="10000"/>
              </a:spcBef>
              <a:buClr>
                <a:srgbClr val="FF0066"/>
              </a:buClr>
              <a:buFont typeface="Arial" panose="020B0604020202020204" pitchFamily="34" charset="0"/>
            </a:pPr>
            <a:r>
              <a:rPr lang="zh-CN" altLang="en-US" b="0" dirty="0">
                <a:latin typeface="Consolas" panose="020B0609020204030204" pitchFamily="49" charset="0"/>
                <a:ea typeface="微软雅黑" panose="020B0503020204020204" pitchFamily="34" charset="-122"/>
              </a:rPr>
              <a:t>         </a:t>
            </a:r>
            <a:r>
              <a:rPr lang="zh-CN" altLang="en-US" b="0" dirty="0">
                <a:solidFill>
                  <a:srgbClr val="FF0000"/>
                </a:solidFill>
                <a:latin typeface="Consolas" panose="020B0609020204030204" pitchFamily="49" charset="0"/>
                <a:ea typeface="微软雅黑" panose="020B0503020204020204" pitchFamily="34" charset="-122"/>
              </a:rPr>
              <a:t>成功时返回该字符，否则返回</a:t>
            </a:r>
            <a:r>
              <a:rPr lang="en-US" altLang="zh-CN" b="0" dirty="0">
                <a:solidFill>
                  <a:srgbClr val="FF0000"/>
                </a:solidFill>
                <a:latin typeface="Consolas" panose="020B0609020204030204" pitchFamily="49" charset="0"/>
                <a:ea typeface="微软雅黑" panose="020B0503020204020204" pitchFamily="34" charset="-122"/>
              </a:rPr>
              <a:t>EOF</a:t>
            </a:r>
            <a:r>
              <a:rPr lang="zh-CN" altLang="en-US" b="0" dirty="0">
                <a:solidFill>
                  <a:srgbClr val="FF0000"/>
                </a:solidFill>
                <a:latin typeface="Consolas" panose="020B0609020204030204" pitchFamily="49" charset="0"/>
                <a:ea typeface="微软雅黑" panose="020B0503020204020204" pitchFamily="34" charset="-122"/>
              </a:rPr>
              <a:t>。</a:t>
            </a:r>
          </a:p>
        </p:txBody>
      </p:sp>
      <p:sp>
        <p:nvSpPr>
          <p:cNvPr id="2" name="对话气泡: 矩形 1"/>
          <p:cNvSpPr/>
          <p:nvPr/>
        </p:nvSpPr>
        <p:spPr>
          <a:xfrm>
            <a:off x="8905875" y="3357563"/>
            <a:ext cx="2571750" cy="582612"/>
          </a:xfrm>
          <a:prstGeom prst="wedgeRectCallout">
            <a:avLst>
              <a:gd name="adj1" fmla="val -119319"/>
              <a:gd name="adj2" fmla="val -116486"/>
            </a:avLst>
          </a:prstGeom>
          <a:gradFill rotWithShape="1">
            <a:gsLst>
              <a:gs pos="0">
                <a:srgbClr val="FFDD9C">
                  <a:alpha val="100000"/>
                </a:srgbClr>
              </a:gs>
              <a:gs pos="50000">
                <a:srgbClr val="FFD78E">
                  <a:alpha val="100000"/>
                </a:srgbClr>
              </a:gs>
              <a:gs pos="100000">
                <a:srgbClr val="FFD479">
                  <a:alpha val="100000"/>
                </a:srgbClr>
              </a:gs>
            </a:gsLst>
            <a:lin ang="5400000"/>
            <a:tileRect/>
          </a:gradFill>
          <a:ln w="6350" cap="flat" cmpd="sng">
            <a:solidFill>
              <a:srgbClr val="FFC000"/>
            </a:solidFill>
            <a:prstDash val="solid"/>
            <a:miter/>
            <a:headEnd type="none" w="med" len="med"/>
            <a:tailEnd type="none" w="med" len="med"/>
          </a:ln>
        </p:spPr>
        <p:txBody>
          <a:bodyPr anchor="ctr" anchorCtr="0"/>
          <a:lstStyle/>
          <a:p>
            <a:pPr algn="ctr">
              <a:buFontTx/>
            </a:pPr>
            <a:r>
              <a:rPr lang="zh-CN" altLang="en-US" b="0" dirty="0">
                <a:solidFill>
                  <a:srgbClr val="000000"/>
                </a:solidFill>
                <a:latin typeface="Calibri" panose="020F0502020204030204" pitchFamily="34" charset="0"/>
                <a:ea typeface="等线" panose="02010600030101010101" pitchFamily="2" charset="-122"/>
              </a:rPr>
              <a:t>文件结束符</a:t>
            </a:r>
          </a:p>
        </p:txBody>
      </p:sp>
      <p:sp>
        <p:nvSpPr>
          <p:cNvPr id="40966" name="Rectangle 6"/>
          <p:cNvSpPr/>
          <p:nvPr/>
        </p:nvSpPr>
        <p:spPr>
          <a:xfrm>
            <a:off x="1057275" y="6067425"/>
            <a:ext cx="9191625" cy="457200"/>
          </a:xfrm>
          <a:prstGeom prst="rect">
            <a:avLst/>
          </a:prstGeom>
          <a:noFill/>
          <a:ln w="9525">
            <a:noFill/>
          </a:ln>
        </p:spPr>
        <p:txBody>
          <a:bodyPr wrap="none" anchor="t" anchorCtr="0">
            <a:spAutoFit/>
          </a:bodyPr>
          <a:lstStyle/>
          <a:p>
            <a:pPr eaLnBrk="0" hangingPunct="0">
              <a:spcBef>
                <a:spcPct val="20000"/>
              </a:spcBef>
              <a:buFontTx/>
            </a:pPr>
            <a:r>
              <a:rPr lang="zh-CN" altLang="en-US" b="0" dirty="0">
                <a:solidFill>
                  <a:schemeClr val="folHlink"/>
                </a:solidFill>
                <a:latin typeface="Consolas" panose="020B0609020204030204" pitchFamily="49" charset="0"/>
                <a:ea typeface="微软雅黑" panose="020B0503020204020204" pitchFamily="34" charset="-122"/>
              </a:rPr>
              <a:t>说明：每次或写入一个字符，文件位置指针自动指向下一个字节。</a:t>
            </a:r>
            <a:r>
              <a:rPr lang="zh-CN" altLang="en-US" dirty="0">
                <a:solidFill>
                  <a:schemeClr val="folHlink"/>
                </a:solidFill>
                <a:latin typeface="Consolas" panose="020B0609020204030204" pitchFamily="49" charset="0"/>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wipe(left)">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wipe(left)">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animEffect transition="in" filter="wipe(left)">
                                      <p:cBhvr>
                                        <p:cTn id="27" dur="500"/>
                                        <p:tgtEl>
                                          <p:spTgt spid="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xEl>
                                              <p:pRg st="5" end="5"/>
                                            </p:txEl>
                                          </p:spTgt>
                                        </p:tgtEl>
                                        <p:attrNameLst>
                                          <p:attrName>style.visibility</p:attrName>
                                        </p:attrNameLst>
                                      </p:cBhvr>
                                      <p:to>
                                        <p:strVal val="visible"/>
                                      </p:to>
                                    </p:set>
                                    <p:animEffect transition="in" filter="wipe(left)">
                                      <p:cBhvr>
                                        <p:cTn id="32" dur="500"/>
                                        <p:tgtEl>
                                          <p:spTgt spid="19">
                                            <p:txEl>
                                              <p:pRg st="5" end="5"/>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9">
                                            <p:txEl>
                                              <p:pRg st="6" end="6"/>
                                            </p:txEl>
                                          </p:spTgt>
                                        </p:tgtEl>
                                        <p:attrNameLst>
                                          <p:attrName>style.visibility</p:attrName>
                                        </p:attrNameLst>
                                      </p:cBhvr>
                                      <p:to>
                                        <p:strVal val="visible"/>
                                      </p:to>
                                    </p:set>
                                    <p:animEffect transition="in" filter="wipe(left)">
                                      <p:cBhvr>
                                        <p:cTn id="36" dur="500"/>
                                        <p:tgtEl>
                                          <p:spTgt spid="19">
                                            <p:txEl>
                                              <p:pRg st="6" end="6"/>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19">
                                            <p:txEl>
                                              <p:pRg st="7" end="7"/>
                                            </p:txEl>
                                          </p:spTgt>
                                        </p:tgtEl>
                                        <p:attrNameLst>
                                          <p:attrName>style.visibility</p:attrName>
                                        </p:attrNameLst>
                                      </p:cBhvr>
                                      <p:to>
                                        <p:strVal val="visible"/>
                                      </p:to>
                                    </p:set>
                                    <p:animEffect transition="in" filter="wipe(left)">
                                      <p:cBhvr>
                                        <p:cTn id="40" dur="500"/>
                                        <p:tgtEl>
                                          <p:spTgt spid="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23</a:t>
            </a:fld>
            <a:endParaRPr lang="zh-CN" altLang="en-US" sz="1200" b="0" dirty="0">
              <a:solidFill>
                <a:srgbClr val="898989"/>
              </a:solidFill>
              <a:ea typeface="微软雅黑" panose="020B0503020204020204" pitchFamily="34" charset="-122"/>
            </a:endParaRPr>
          </a:p>
        </p:txBody>
      </p:sp>
      <p:sp>
        <p:nvSpPr>
          <p:cNvPr id="41986" name="Rectangle 6"/>
          <p:cNvSpPr/>
          <p:nvPr/>
        </p:nvSpPr>
        <p:spPr>
          <a:xfrm>
            <a:off x="395288" y="361950"/>
            <a:ext cx="5486400" cy="690563"/>
          </a:xfrm>
          <a:prstGeom prst="rect">
            <a:avLst/>
          </a:prstGeom>
          <a:noFill/>
          <a:ln w="9525">
            <a:noFill/>
          </a:ln>
        </p:spPr>
        <p:txBody>
          <a:bodyPr anchor="t" anchorCtr="0">
            <a:spAutoFit/>
          </a:bodyPr>
          <a:lstStyle/>
          <a:p>
            <a:pPr eaLnBrk="0" latinLnBrk="1" hangingPunct="0">
              <a:lnSpc>
                <a:spcPct val="140000"/>
              </a:lnSpc>
              <a:spcBef>
                <a:spcPct val="20000"/>
              </a:spcBef>
              <a:buFontTx/>
            </a:pPr>
            <a:r>
              <a:rPr lang="en-US" altLang="zh-CN" sz="2800" b="0" dirty="0">
                <a:solidFill>
                  <a:schemeClr val="bg1"/>
                </a:solidFill>
                <a:latin typeface="Consolas" panose="020B0609020204030204" pitchFamily="49" charset="0"/>
                <a:ea typeface="微软雅黑" panose="020B0503020204020204" pitchFamily="34" charset="-122"/>
              </a:rPr>
              <a:t>2. </a:t>
            </a:r>
            <a:r>
              <a:rPr lang="zh-CN" altLang="en-US" sz="2800" b="0" dirty="0">
                <a:solidFill>
                  <a:schemeClr val="bg1"/>
                </a:solidFill>
                <a:latin typeface="Consolas" panose="020B0609020204030204" pitchFamily="49" charset="0"/>
                <a:ea typeface="微软雅黑" panose="020B0503020204020204" pitchFamily="34" charset="-122"/>
              </a:rPr>
              <a:t>字符串读</a:t>
            </a:r>
            <a:r>
              <a:rPr lang="en-US" altLang="zh-CN" sz="2800" b="0" dirty="0">
                <a:solidFill>
                  <a:schemeClr val="bg1"/>
                </a:solidFill>
                <a:latin typeface="Consolas" panose="020B0609020204030204" pitchFamily="49" charset="0"/>
                <a:ea typeface="微软雅黑" panose="020B0503020204020204" pitchFamily="34" charset="-122"/>
              </a:rPr>
              <a:t>/</a:t>
            </a:r>
            <a:r>
              <a:rPr lang="zh-CN" altLang="en-US" sz="2800" b="0" dirty="0">
                <a:solidFill>
                  <a:schemeClr val="bg1"/>
                </a:solidFill>
                <a:latin typeface="Consolas" panose="020B0609020204030204" pitchFamily="49" charset="0"/>
                <a:ea typeface="微软雅黑" panose="020B0503020204020204" pitchFamily="34" charset="-122"/>
              </a:rPr>
              <a:t>写函数</a:t>
            </a:r>
            <a:endParaRPr lang="zh-CN" altLang="en-US" sz="2800" b="0" dirty="0">
              <a:solidFill>
                <a:schemeClr val="bg1"/>
              </a:solidFill>
              <a:latin typeface="Consolas" panose="020B0609020204030204" pitchFamily="49" charset="0"/>
              <a:ea typeface="Arial" panose="020B0604020202020204" pitchFamily="34" charset="0"/>
            </a:endParaRPr>
          </a:p>
        </p:txBody>
      </p:sp>
      <p:sp>
        <p:nvSpPr>
          <p:cNvPr id="18" name="内容占位符 7"/>
          <p:cNvSpPr txBox="1"/>
          <p:nvPr/>
        </p:nvSpPr>
        <p:spPr>
          <a:xfrm>
            <a:off x="838200" y="935038"/>
            <a:ext cx="10518775" cy="5241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80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内容占位符 7"/>
          <p:cNvSpPr txBox="1"/>
          <p:nvPr/>
        </p:nvSpPr>
        <p:spPr>
          <a:xfrm>
            <a:off x="517525" y="1355725"/>
            <a:ext cx="11268075" cy="5241925"/>
          </a:xfrm>
          <a:prstGeom prst="rect">
            <a:avLst/>
          </a:prstGeom>
          <a:noFill/>
          <a:ln w="9525">
            <a:noFill/>
          </a:ln>
        </p:spPr>
        <p:txBody>
          <a:bodyPr anchor="t" anchorCtr="0"/>
          <a:lstStyle/>
          <a:p>
            <a:pPr marL="363855" indent="-363855">
              <a:lnSpc>
                <a:spcPct val="120000"/>
              </a:lnSpc>
              <a:spcBef>
                <a:spcPct val="10000"/>
              </a:spcBef>
              <a:buClr>
                <a:srgbClr val="FF0066"/>
              </a:buClr>
              <a:buFont typeface="Arial" panose="020B0604020202020204" pitchFamily="34" charset="0"/>
              <a:buChar char="•"/>
            </a:pPr>
            <a:r>
              <a:rPr lang="zh-CN" altLang="en-US" b="0" dirty="0">
                <a:latin typeface="Consolas" panose="020B0609020204030204" pitchFamily="49" charset="0"/>
                <a:ea typeface="微软雅黑" panose="020B0503020204020204" pitchFamily="34" charset="-122"/>
              </a:rPr>
              <a:t>写函数：</a:t>
            </a:r>
            <a:r>
              <a:rPr lang="en-US" altLang="zh-CN" b="0" dirty="0">
                <a:solidFill>
                  <a:srgbClr val="FF0000"/>
                </a:solidFill>
                <a:latin typeface="Consolas" panose="020B0609020204030204" pitchFamily="49" charset="0"/>
                <a:ea typeface="微软雅黑" panose="020B0503020204020204" pitchFamily="34" charset="-122"/>
              </a:rPr>
              <a:t>int fputs( char *str, FILE *fp);</a:t>
            </a:r>
          </a:p>
          <a:p>
            <a:pPr marL="363855" indent="-363855">
              <a:lnSpc>
                <a:spcPct val="120000"/>
              </a:lnSpc>
              <a:spcBef>
                <a:spcPct val="10000"/>
              </a:spcBef>
              <a:buClr>
                <a:srgbClr val="FF0066"/>
              </a:buClr>
              <a:buFont typeface="Arial" panose="020B0604020202020204" pitchFamily="34" charset="0"/>
            </a:pPr>
            <a:r>
              <a:rPr lang="zh-CN" altLang="en-US" b="0" dirty="0">
                <a:latin typeface="Consolas" panose="020B0609020204030204" pitchFamily="49" charset="0"/>
                <a:ea typeface="微软雅黑" panose="020B0503020204020204" pitchFamily="34" charset="-122"/>
              </a:rPr>
              <a:t>    功能：将字符串</a:t>
            </a:r>
            <a:r>
              <a:rPr lang="en-US" altLang="zh-CN" b="0" dirty="0">
                <a:latin typeface="Consolas" panose="020B0609020204030204" pitchFamily="49" charset="0"/>
                <a:ea typeface="微软雅黑" panose="020B0503020204020204" pitchFamily="34" charset="-122"/>
              </a:rPr>
              <a:t>str</a:t>
            </a:r>
            <a:r>
              <a:rPr lang="zh-CN" altLang="en-US" b="0" dirty="0">
                <a:latin typeface="Consolas" panose="020B0609020204030204" pitchFamily="49" charset="0"/>
                <a:ea typeface="微软雅黑" panose="020B0503020204020204" pitchFamily="34" charset="-122"/>
              </a:rPr>
              <a:t>写入到文件指针</a:t>
            </a:r>
            <a:r>
              <a:rPr lang="en-US" altLang="zh-CN" b="0" dirty="0">
                <a:latin typeface="Consolas" panose="020B0609020204030204" pitchFamily="49" charset="0"/>
                <a:ea typeface="微软雅黑" panose="020B0503020204020204" pitchFamily="34" charset="-122"/>
              </a:rPr>
              <a:t>fp</a:t>
            </a:r>
            <a:r>
              <a:rPr lang="zh-CN" altLang="en-US" b="0" dirty="0">
                <a:latin typeface="Consolas" panose="020B0609020204030204" pitchFamily="49" charset="0"/>
                <a:ea typeface="微软雅黑" panose="020B0503020204020204" pitchFamily="34" charset="-122"/>
              </a:rPr>
              <a:t>所指向的文件的当前写指</a:t>
            </a:r>
            <a:endParaRPr lang="en-US" altLang="zh-CN" b="0" dirty="0">
              <a:latin typeface="Consolas" panose="020B0609020204030204" pitchFamily="49" charset="0"/>
              <a:ea typeface="微软雅黑" panose="020B0503020204020204" pitchFamily="34" charset="-122"/>
            </a:endParaRPr>
          </a:p>
          <a:p>
            <a:pPr marL="363855" indent="-363855">
              <a:lnSpc>
                <a:spcPct val="120000"/>
              </a:lnSpc>
              <a:spcBef>
                <a:spcPct val="10000"/>
              </a:spcBef>
              <a:buClr>
                <a:srgbClr val="FF0066"/>
              </a:buClr>
              <a:buFont typeface="Arial" panose="020B0604020202020204" pitchFamily="34" charset="0"/>
            </a:pPr>
            <a:r>
              <a:rPr lang="en-US" altLang="zh-CN" b="0" dirty="0">
                <a:latin typeface="Consolas" panose="020B0609020204030204" pitchFamily="49" charset="0"/>
                <a:ea typeface="微软雅黑" panose="020B0503020204020204" pitchFamily="34" charset="-122"/>
              </a:rPr>
              <a:t>             </a:t>
            </a:r>
            <a:r>
              <a:rPr lang="zh-CN" altLang="en-US" b="0" dirty="0">
                <a:latin typeface="Consolas" panose="020B0609020204030204" pitchFamily="49" charset="0"/>
                <a:ea typeface="微软雅黑" panose="020B0503020204020204" pitchFamily="34" charset="-122"/>
              </a:rPr>
              <a:t>针位置。</a:t>
            </a:r>
          </a:p>
          <a:p>
            <a:pPr marL="363855" indent="-363855">
              <a:lnSpc>
                <a:spcPct val="120000"/>
              </a:lnSpc>
              <a:spcBef>
                <a:spcPct val="10000"/>
              </a:spcBef>
              <a:buClr>
                <a:srgbClr val="FF0066"/>
              </a:buClr>
              <a:buFont typeface="Arial" panose="020B0604020202020204" pitchFamily="34" charset="0"/>
            </a:pPr>
            <a:r>
              <a:rPr lang="zh-CN" altLang="en-US" b="0" dirty="0">
                <a:latin typeface="Consolas" panose="020B0609020204030204" pitchFamily="49" charset="0"/>
                <a:ea typeface="微软雅黑" panose="020B0503020204020204" pitchFamily="34" charset="-122"/>
              </a:rPr>
              <a:t>             </a:t>
            </a:r>
            <a:r>
              <a:rPr lang="zh-CN" altLang="en-US" b="0" dirty="0">
                <a:solidFill>
                  <a:srgbClr val="FF0000"/>
                </a:solidFill>
                <a:latin typeface="Consolas" panose="020B0609020204030204" pitchFamily="49" charset="0"/>
                <a:ea typeface="微软雅黑" panose="020B0503020204020204" pitchFamily="34" charset="-122"/>
              </a:rPr>
              <a:t>成功时返回</a:t>
            </a:r>
            <a:r>
              <a:rPr lang="en-US" altLang="zh-CN" b="0" dirty="0">
                <a:solidFill>
                  <a:srgbClr val="FF0000"/>
                </a:solidFill>
                <a:latin typeface="Consolas" panose="020B0609020204030204" pitchFamily="49" charset="0"/>
                <a:ea typeface="微软雅黑" panose="020B0503020204020204" pitchFamily="34" charset="-122"/>
              </a:rPr>
              <a:t>0</a:t>
            </a:r>
            <a:r>
              <a:rPr lang="zh-CN" altLang="en-US" b="0" dirty="0">
                <a:solidFill>
                  <a:srgbClr val="FF0000"/>
                </a:solidFill>
                <a:latin typeface="Consolas" panose="020B0609020204030204" pitchFamily="49" charset="0"/>
                <a:ea typeface="微软雅黑" panose="020B0503020204020204" pitchFamily="34" charset="-122"/>
              </a:rPr>
              <a:t>，否则返回</a:t>
            </a:r>
            <a:r>
              <a:rPr lang="en-US" altLang="zh-CN" b="0" dirty="0">
                <a:solidFill>
                  <a:srgbClr val="FF0000"/>
                </a:solidFill>
                <a:latin typeface="Consolas" panose="020B0609020204030204" pitchFamily="49" charset="0"/>
                <a:ea typeface="微软雅黑" panose="020B0503020204020204" pitchFamily="34" charset="-122"/>
              </a:rPr>
              <a:t>EOF</a:t>
            </a:r>
            <a:r>
              <a:rPr lang="zh-CN" altLang="en-US" b="0" dirty="0">
                <a:solidFill>
                  <a:srgbClr val="FF0000"/>
                </a:solidFill>
                <a:latin typeface="Consolas" panose="020B0609020204030204" pitchFamily="49" charset="0"/>
                <a:ea typeface="微软雅黑" panose="020B0503020204020204" pitchFamily="34" charset="-122"/>
              </a:rPr>
              <a:t>。</a:t>
            </a:r>
          </a:p>
          <a:p>
            <a:pPr marL="363855" indent="-363855">
              <a:lnSpc>
                <a:spcPct val="120000"/>
              </a:lnSpc>
              <a:buClr>
                <a:srgbClr val="FF0066"/>
              </a:buClr>
              <a:buFont typeface="Arial" panose="020B0604020202020204" pitchFamily="34" charset="0"/>
            </a:pPr>
            <a:endParaRPr lang="zh-CN" altLang="en-US" b="0" dirty="0">
              <a:solidFill>
                <a:srgbClr val="FF0000"/>
              </a:solidFill>
              <a:latin typeface="Consolas" panose="020B0609020204030204" pitchFamily="49" charset="0"/>
              <a:ea typeface="微软雅黑" panose="020B0503020204020204" pitchFamily="34" charset="-122"/>
            </a:endParaRPr>
          </a:p>
          <a:p>
            <a:pPr marL="363855" indent="-363855">
              <a:lnSpc>
                <a:spcPct val="120000"/>
              </a:lnSpc>
              <a:spcBef>
                <a:spcPct val="10000"/>
              </a:spcBef>
              <a:buClr>
                <a:srgbClr val="FF0066"/>
              </a:buClr>
              <a:buFont typeface="Arial" panose="020B0604020202020204" pitchFamily="34" charset="0"/>
              <a:buChar char="•"/>
            </a:pPr>
            <a:r>
              <a:rPr lang="zh-CN" altLang="en-US" b="0" dirty="0">
                <a:latin typeface="Consolas" panose="020B0609020204030204" pitchFamily="49" charset="0"/>
                <a:ea typeface="微软雅黑" panose="020B0503020204020204" pitchFamily="34" charset="-122"/>
              </a:rPr>
              <a:t>读函数：</a:t>
            </a:r>
            <a:r>
              <a:rPr lang="en-US" altLang="zh-CN" b="0" dirty="0">
                <a:solidFill>
                  <a:srgbClr val="FF0000"/>
                </a:solidFill>
                <a:latin typeface="Consolas" panose="020B0609020204030204" pitchFamily="49" charset="0"/>
                <a:ea typeface="微软雅黑" panose="020B0503020204020204" pitchFamily="34" charset="-122"/>
              </a:rPr>
              <a:t>char *  fgets(char *str, int n,  FILE *fp );</a:t>
            </a:r>
          </a:p>
          <a:p>
            <a:pPr marL="363855" indent="-363855">
              <a:lnSpc>
                <a:spcPct val="120000"/>
              </a:lnSpc>
              <a:spcBef>
                <a:spcPct val="10000"/>
              </a:spcBef>
              <a:buClr>
                <a:srgbClr val="FF0066"/>
              </a:buClr>
              <a:buFont typeface="Arial" panose="020B0604020202020204" pitchFamily="34" charset="0"/>
            </a:pPr>
            <a:r>
              <a:rPr lang="zh-CN" altLang="en-US" b="0" dirty="0">
                <a:latin typeface="Consolas" panose="020B0609020204030204" pitchFamily="49" charset="0"/>
                <a:ea typeface="微软雅黑" panose="020B0503020204020204" pitchFamily="34" charset="-122"/>
              </a:rPr>
              <a:t>    功能：从</a:t>
            </a:r>
            <a:r>
              <a:rPr lang="en-US" altLang="zh-CN" b="0" dirty="0">
                <a:latin typeface="Consolas" panose="020B0609020204030204" pitchFamily="49" charset="0"/>
                <a:ea typeface="微软雅黑" panose="020B0503020204020204" pitchFamily="34" charset="-122"/>
              </a:rPr>
              <a:t>fp</a:t>
            </a:r>
            <a:r>
              <a:rPr lang="zh-CN" altLang="en-US" b="0" dirty="0">
                <a:latin typeface="Consolas" panose="020B0609020204030204" pitchFamily="49" charset="0"/>
                <a:ea typeface="微软雅黑" panose="020B0503020204020204" pitchFamily="34" charset="-122"/>
              </a:rPr>
              <a:t>所指向的文件的当前读指针位置开始读</a:t>
            </a:r>
            <a:r>
              <a:rPr lang="en-US" altLang="zh-CN" b="0" dirty="0">
                <a:latin typeface="Consolas" panose="020B0609020204030204" pitchFamily="49" charset="0"/>
                <a:ea typeface="微软雅黑" panose="020B0503020204020204" pitchFamily="34" charset="-122"/>
              </a:rPr>
              <a:t>n-1</a:t>
            </a:r>
            <a:r>
              <a:rPr lang="zh-CN" altLang="en-US" b="0" dirty="0">
                <a:latin typeface="Consolas" panose="020B0609020204030204" pitchFamily="49" charset="0"/>
                <a:ea typeface="微软雅黑" panose="020B0503020204020204" pitchFamily="34" charset="-122"/>
              </a:rPr>
              <a:t>个字符，并将这些字符 </a:t>
            </a:r>
          </a:p>
          <a:p>
            <a:pPr marL="363855" indent="-363855">
              <a:lnSpc>
                <a:spcPct val="120000"/>
              </a:lnSpc>
              <a:spcBef>
                <a:spcPct val="10000"/>
              </a:spcBef>
              <a:buClr>
                <a:srgbClr val="FF0066"/>
              </a:buClr>
              <a:buFont typeface="Arial" panose="020B0604020202020204" pitchFamily="34" charset="0"/>
            </a:pPr>
            <a:r>
              <a:rPr lang="zh-CN" altLang="en-US" b="0" dirty="0">
                <a:latin typeface="Consolas" panose="020B0609020204030204" pitchFamily="49" charset="0"/>
                <a:ea typeface="微软雅黑" panose="020B0503020204020204" pitchFamily="34" charset="-122"/>
              </a:rPr>
              <a:t>          放到以</a:t>
            </a:r>
            <a:r>
              <a:rPr lang="en-US" altLang="zh-CN" b="0" dirty="0">
                <a:latin typeface="Consolas" panose="020B0609020204030204" pitchFamily="49" charset="0"/>
                <a:ea typeface="微软雅黑" panose="020B0503020204020204" pitchFamily="34" charset="-122"/>
              </a:rPr>
              <a:t>str</a:t>
            </a:r>
            <a:r>
              <a:rPr lang="zh-CN" altLang="en-US" b="0" dirty="0">
                <a:latin typeface="Consolas" panose="020B0609020204030204" pitchFamily="49" charset="0"/>
                <a:ea typeface="微软雅黑" panose="020B0503020204020204" pitchFamily="34" charset="-122"/>
              </a:rPr>
              <a:t>为起始地址的单元中。如果在读入</a:t>
            </a:r>
            <a:r>
              <a:rPr lang="en-US" altLang="zh-CN" b="0" dirty="0">
                <a:latin typeface="Consolas" panose="020B0609020204030204" pitchFamily="49" charset="0"/>
                <a:ea typeface="微软雅黑" panose="020B0503020204020204" pitchFamily="34" charset="-122"/>
              </a:rPr>
              <a:t>n-1</a:t>
            </a:r>
            <a:r>
              <a:rPr lang="zh-CN" altLang="en-US" b="0" dirty="0">
                <a:latin typeface="Consolas" panose="020B0609020204030204" pitchFamily="49" charset="0"/>
                <a:ea typeface="微软雅黑" panose="020B0503020204020204" pitchFamily="34" charset="-122"/>
              </a:rPr>
              <a:t>个字符结束前遇到</a:t>
            </a:r>
            <a:r>
              <a:rPr lang="zh-CN" altLang="en-US" b="0" dirty="0">
                <a:solidFill>
                  <a:srgbClr val="FF0000"/>
                </a:solidFill>
                <a:latin typeface="Consolas" panose="020B0609020204030204" pitchFamily="49" charset="0"/>
                <a:ea typeface="微软雅黑" panose="020B0503020204020204" pitchFamily="34" charset="-122"/>
              </a:rPr>
              <a:t>换</a:t>
            </a:r>
          </a:p>
          <a:p>
            <a:pPr marL="363855" indent="-363855">
              <a:lnSpc>
                <a:spcPct val="120000"/>
              </a:lnSpc>
              <a:spcBef>
                <a:spcPct val="10000"/>
              </a:spcBef>
              <a:buClr>
                <a:srgbClr val="FF0066"/>
              </a:buClr>
              <a:buFont typeface="Arial" panose="020B0604020202020204" pitchFamily="34" charset="0"/>
            </a:pPr>
            <a:r>
              <a:rPr lang="zh-CN" altLang="en-US" b="0" dirty="0">
                <a:solidFill>
                  <a:srgbClr val="FF0000"/>
                </a:solidFill>
                <a:latin typeface="Consolas" panose="020B0609020204030204" pitchFamily="49" charset="0"/>
                <a:ea typeface="微软雅黑" panose="020B0503020204020204" pitchFamily="34" charset="-122"/>
              </a:rPr>
              <a:t>          行符或</a:t>
            </a:r>
            <a:r>
              <a:rPr lang="en-US" altLang="zh-CN" b="0" dirty="0">
                <a:solidFill>
                  <a:srgbClr val="FF0000"/>
                </a:solidFill>
                <a:latin typeface="Consolas" panose="020B0609020204030204" pitchFamily="49" charset="0"/>
                <a:ea typeface="微软雅黑" panose="020B0503020204020204" pitchFamily="34" charset="-122"/>
              </a:rPr>
              <a:t>EOF</a:t>
            </a:r>
            <a:r>
              <a:rPr lang="zh-CN" altLang="en-US" b="0" dirty="0">
                <a:latin typeface="Consolas" panose="020B0609020204030204" pitchFamily="49" charset="0"/>
                <a:ea typeface="微软雅黑" panose="020B0503020204020204" pitchFamily="34" charset="-122"/>
              </a:rPr>
              <a:t>，则读入结束。字符串读入后最后加一个‘</a:t>
            </a:r>
            <a:r>
              <a:rPr lang="en-US" altLang="zh-CN" b="0" dirty="0">
                <a:latin typeface="Consolas" panose="020B0609020204030204" pitchFamily="49" charset="0"/>
                <a:ea typeface="微软雅黑" panose="020B0503020204020204" pitchFamily="34" charset="-122"/>
              </a:rPr>
              <a:t>\0’</a:t>
            </a:r>
            <a:r>
              <a:rPr lang="zh-CN" altLang="en-US" b="0" dirty="0">
                <a:latin typeface="Consolas" panose="020B0609020204030204" pitchFamily="49" charset="0"/>
                <a:ea typeface="微软雅黑" panose="020B0503020204020204" pitchFamily="34" charset="-122"/>
              </a:rPr>
              <a:t>字符。</a:t>
            </a:r>
          </a:p>
          <a:p>
            <a:pPr marL="363855" indent="-363855">
              <a:lnSpc>
                <a:spcPct val="120000"/>
              </a:lnSpc>
              <a:spcBef>
                <a:spcPct val="10000"/>
              </a:spcBef>
              <a:buClr>
                <a:srgbClr val="FF0066"/>
              </a:buClr>
              <a:buFont typeface="Arial" panose="020B0604020202020204" pitchFamily="34" charset="0"/>
            </a:pPr>
            <a:r>
              <a:rPr lang="zh-CN" altLang="en-US" b="0" dirty="0">
                <a:latin typeface="Consolas" panose="020B0609020204030204" pitchFamily="49" charset="0"/>
                <a:ea typeface="微软雅黑" panose="020B0503020204020204" pitchFamily="34" charset="-122"/>
              </a:rPr>
              <a:t>             </a:t>
            </a:r>
            <a:r>
              <a:rPr lang="zh-CN" altLang="en-US" b="0" dirty="0">
                <a:solidFill>
                  <a:srgbClr val="FF0000"/>
                </a:solidFill>
                <a:latin typeface="Consolas" panose="020B0609020204030204" pitchFamily="49" charset="0"/>
                <a:ea typeface="微软雅黑" panose="020B0503020204020204" pitchFamily="34" charset="-122"/>
              </a:rPr>
              <a:t>成功时返回该字符串地址，否则返回</a:t>
            </a:r>
            <a:r>
              <a:rPr lang="en-US" altLang="zh-CN" b="0" dirty="0">
                <a:solidFill>
                  <a:srgbClr val="FF0000"/>
                </a:solidFill>
                <a:latin typeface="Consolas" panose="020B0609020204030204" pitchFamily="49" charset="0"/>
                <a:ea typeface="微软雅黑" panose="020B0503020204020204" pitchFamily="34" charset="-122"/>
              </a:rPr>
              <a:t>NULL</a:t>
            </a:r>
            <a:r>
              <a:rPr lang="zh-CN" altLang="en-US" b="0" dirty="0">
                <a:solidFill>
                  <a:srgbClr val="FF0000"/>
                </a:solidFill>
                <a:latin typeface="Consolas" panose="020B0609020204030204" pitchFamily="49" charset="0"/>
                <a:ea typeface="微软雅黑" panose="020B0503020204020204" pitchFamily="34" charset="-122"/>
              </a:rPr>
              <a:t>。</a:t>
            </a:r>
            <a:endParaRPr lang="en-US" altLang="zh-CN" b="0" dirty="0">
              <a:solidFill>
                <a:srgbClr val="FF0000"/>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wipe(left)">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wipe(left)">
                                      <p:cBhvr>
                                        <p:cTn id="31" dur="5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wipe(left)">
                                      <p:cBhvr>
                                        <p:cTn id="36" dur="500"/>
                                        <p:tgtEl>
                                          <p:spTgt spid="4">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wipe(left)">
                                      <p:cBhvr>
                                        <p:cTn id="41" dur="500"/>
                                        <p:tgtEl>
                                          <p:spTgt spid="4">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animEffect transition="in" filter="wipe(left)">
                                      <p:cBhvr>
                                        <p:cTn id="46"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24</a:t>
            </a:fld>
            <a:endParaRPr lang="zh-CN" altLang="en-US" sz="1200" b="0" dirty="0">
              <a:solidFill>
                <a:srgbClr val="898989"/>
              </a:solidFill>
              <a:ea typeface="微软雅黑" panose="020B0503020204020204" pitchFamily="34" charset="-122"/>
            </a:endParaRPr>
          </a:p>
        </p:txBody>
      </p:sp>
      <p:sp>
        <p:nvSpPr>
          <p:cNvPr id="43010" name="Rectangle 6"/>
          <p:cNvSpPr/>
          <p:nvPr/>
        </p:nvSpPr>
        <p:spPr>
          <a:xfrm>
            <a:off x="395288" y="361950"/>
            <a:ext cx="5486400" cy="690563"/>
          </a:xfrm>
          <a:prstGeom prst="rect">
            <a:avLst/>
          </a:prstGeom>
          <a:noFill/>
          <a:ln w="9525">
            <a:noFill/>
          </a:ln>
        </p:spPr>
        <p:txBody>
          <a:bodyPr anchor="t" anchorCtr="0">
            <a:spAutoFit/>
          </a:bodyPr>
          <a:lstStyle/>
          <a:p>
            <a:pPr eaLnBrk="0" latinLnBrk="1" hangingPunct="0">
              <a:lnSpc>
                <a:spcPct val="140000"/>
              </a:lnSpc>
              <a:spcBef>
                <a:spcPct val="20000"/>
              </a:spcBef>
              <a:buFontTx/>
            </a:pPr>
            <a:r>
              <a:rPr lang="en-US" altLang="zh-CN" sz="2800" b="0" dirty="0">
                <a:solidFill>
                  <a:schemeClr val="bg1"/>
                </a:solidFill>
                <a:latin typeface="Consolas" panose="020B0609020204030204" pitchFamily="49" charset="0"/>
                <a:ea typeface="微软雅黑" panose="020B0503020204020204" pitchFamily="34" charset="-122"/>
              </a:rPr>
              <a:t>2. </a:t>
            </a:r>
            <a:r>
              <a:rPr lang="zh-CN" altLang="en-US" sz="2800" b="0" dirty="0">
                <a:solidFill>
                  <a:schemeClr val="bg1"/>
                </a:solidFill>
                <a:latin typeface="Consolas" panose="020B0609020204030204" pitchFamily="49" charset="0"/>
                <a:ea typeface="微软雅黑" panose="020B0503020204020204" pitchFamily="34" charset="-122"/>
              </a:rPr>
              <a:t>字符串读</a:t>
            </a:r>
            <a:r>
              <a:rPr lang="en-US" altLang="zh-CN" sz="2800" b="0" dirty="0">
                <a:solidFill>
                  <a:schemeClr val="bg1"/>
                </a:solidFill>
                <a:latin typeface="Consolas" panose="020B0609020204030204" pitchFamily="49" charset="0"/>
                <a:ea typeface="微软雅黑" panose="020B0503020204020204" pitchFamily="34" charset="-122"/>
              </a:rPr>
              <a:t>/</a:t>
            </a:r>
            <a:r>
              <a:rPr lang="zh-CN" altLang="en-US" sz="2800" b="0" dirty="0">
                <a:solidFill>
                  <a:schemeClr val="bg1"/>
                </a:solidFill>
                <a:latin typeface="Consolas" panose="020B0609020204030204" pitchFamily="49" charset="0"/>
                <a:ea typeface="微软雅黑" panose="020B0503020204020204" pitchFamily="34" charset="-122"/>
              </a:rPr>
              <a:t>写函数</a:t>
            </a:r>
            <a:endParaRPr lang="zh-CN" altLang="en-US" sz="2800" b="0" dirty="0">
              <a:solidFill>
                <a:schemeClr val="bg1"/>
              </a:solidFill>
              <a:latin typeface="Consolas" panose="020B0609020204030204" pitchFamily="49" charset="0"/>
              <a:ea typeface="Arial" panose="020B0604020202020204" pitchFamily="34" charset="0"/>
            </a:endParaRPr>
          </a:p>
        </p:txBody>
      </p:sp>
      <p:sp>
        <p:nvSpPr>
          <p:cNvPr id="43011" name="内容占位符 7"/>
          <p:cNvSpPr txBox="1"/>
          <p:nvPr/>
        </p:nvSpPr>
        <p:spPr>
          <a:xfrm>
            <a:off x="247650" y="1672431"/>
            <a:ext cx="11268075" cy="3513137"/>
          </a:xfrm>
          <a:prstGeom prst="rect">
            <a:avLst/>
          </a:prstGeom>
          <a:noFill/>
          <a:ln w="9525">
            <a:noFill/>
          </a:ln>
        </p:spPr>
        <p:txBody>
          <a:bodyPr anchor="t" anchorCtr="0"/>
          <a:lstStyle/>
          <a:p>
            <a:pPr marL="363855" indent="-363855">
              <a:buFontTx/>
            </a:pPr>
            <a:r>
              <a:rPr lang="zh-CN" altLang="en-US" b="0" dirty="0">
                <a:latin typeface="Consolas" panose="020B0609020204030204" pitchFamily="49" charset="0"/>
                <a:ea typeface="宋体" panose="02010600030101010101" pitchFamily="2" charset="-122"/>
              </a:rPr>
              <a:t>    </a:t>
            </a:r>
            <a:r>
              <a:rPr lang="zh-CN" altLang="zh-CN" b="0" dirty="0">
                <a:latin typeface="Consolas" panose="020B0609020204030204" pitchFamily="49" charset="0"/>
                <a:ea typeface="宋体" panose="02010600030101010101" pitchFamily="2" charset="-122"/>
              </a:rPr>
              <a:t>FILE * fp=</a:t>
            </a:r>
            <a:r>
              <a:rPr lang="zh-CN" altLang="zh-CN" b="0" dirty="0">
                <a:solidFill>
                  <a:srgbClr val="FF0000"/>
                </a:solidFill>
                <a:latin typeface="Consolas" panose="020B0609020204030204" pitchFamily="49" charset="0"/>
                <a:ea typeface="宋体" panose="02010600030101010101" pitchFamily="2" charset="-122"/>
              </a:rPr>
              <a:t>fopen("d:/aa.txt","r");</a:t>
            </a:r>
          </a:p>
          <a:p>
            <a:pPr marL="363855" indent="-363855">
              <a:buFontTx/>
            </a:pPr>
            <a:r>
              <a:rPr lang="zh-CN" altLang="zh-CN" b="0" dirty="0">
                <a:latin typeface="Consolas" panose="020B0609020204030204" pitchFamily="49" charset="0"/>
                <a:ea typeface="宋体" panose="02010600030101010101" pitchFamily="2" charset="-122"/>
              </a:rPr>
              <a:t>    int a;</a:t>
            </a:r>
          </a:p>
          <a:p>
            <a:pPr marL="363855" indent="-363855">
              <a:buFontTx/>
            </a:pPr>
            <a:r>
              <a:rPr lang="zh-CN" altLang="zh-CN" b="0" dirty="0">
                <a:latin typeface="Consolas" panose="020B0609020204030204" pitchFamily="49" charset="0"/>
                <a:ea typeface="宋体" panose="02010600030101010101" pitchFamily="2" charset="-122"/>
              </a:rPr>
              <a:t>    if( fp==NULL)</a:t>
            </a:r>
          </a:p>
          <a:p>
            <a:pPr marL="363855" indent="-363855">
              <a:buFontTx/>
            </a:pPr>
            <a:r>
              <a:rPr lang="zh-CN" altLang="zh-CN" b="0" dirty="0">
                <a:latin typeface="Consolas" panose="020B0609020204030204" pitchFamily="49" charset="0"/>
                <a:ea typeface="宋体" panose="02010600030101010101" pitchFamily="2" charset="-122"/>
              </a:rPr>
              <a:t>    </a:t>
            </a:r>
            <a:r>
              <a:rPr lang="en-US" altLang="zh-CN" b="0" dirty="0">
                <a:latin typeface="Consolas" panose="020B0609020204030204" pitchFamily="49" charset="0"/>
                <a:ea typeface="宋体" panose="02010600030101010101" pitchFamily="2" charset="-122"/>
              </a:rPr>
              <a:t>	 </a:t>
            </a:r>
            <a:r>
              <a:rPr lang="zh-CN" altLang="zh-CN" b="0" dirty="0">
                <a:latin typeface="Consolas" panose="020B0609020204030204" pitchFamily="49" charset="0"/>
                <a:ea typeface="宋体" panose="02010600030101010101" pitchFamily="2" charset="-122"/>
              </a:rPr>
              <a:t>printf("file open error!");</a:t>
            </a:r>
          </a:p>
          <a:p>
            <a:pPr marL="363855" indent="-363855">
              <a:buFontTx/>
            </a:pPr>
            <a:r>
              <a:rPr lang="zh-CN" altLang="zh-CN" b="0" dirty="0">
                <a:latin typeface="Consolas" panose="020B0609020204030204" pitchFamily="49" charset="0"/>
                <a:ea typeface="宋体" panose="02010600030101010101" pitchFamily="2" charset="-122"/>
              </a:rPr>
              <a:t>    else</a:t>
            </a:r>
          </a:p>
          <a:p>
            <a:pPr marL="363855" indent="-363855">
              <a:buFontTx/>
            </a:pPr>
            <a:r>
              <a:rPr lang="zh-CN" altLang="zh-CN" b="0" dirty="0">
                <a:latin typeface="Consolas" panose="020B0609020204030204" pitchFamily="49" charset="0"/>
                <a:ea typeface="宋体" panose="02010600030101010101" pitchFamily="2" charset="-122"/>
              </a:rPr>
              <a:t>    </a:t>
            </a:r>
            <a:r>
              <a:rPr lang="en-US" altLang="zh-CN" b="0" dirty="0">
                <a:latin typeface="Consolas" panose="020B0609020204030204" pitchFamily="49" charset="0"/>
                <a:ea typeface="宋体" panose="02010600030101010101" pitchFamily="2" charset="-122"/>
              </a:rPr>
              <a:t>  </a:t>
            </a:r>
            <a:r>
              <a:rPr lang="zh-CN" altLang="zh-CN" b="0" dirty="0">
                <a:latin typeface="Consolas" panose="020B0609020204030204" pitchFamily="49" charset="0"/>
                <a:ea typeface="宋体" panose="02010600030101010101" pitchFamily="2" charset="-122"/>
              </a:rPr>
              <a:t>printf("file open success!\n");</a:t>
            </a:r>
          </a:p>
          <a:p>
            <a:pPr marL="363855" indent="-363855">
              <a:buFontTx/>
            </a:pPr>
            <a:r>
              <a:rPr lang="zh-CN" altLang="zh-CN" b="0" dirty="0">
                <a:latin typeface="Consolas" panose="020B0609020204030204" pitchFamily="49" charset="0"/>
                <a:ea typeface="宋体" panose="02010600030101010101" pitchFamily="2" charset="-122"/>
              </a:rPr>
              <a:t>    </a:t>
            </a:r>
            <a:r>
              <a:rPr lang="zh-CN" altLang="zh-CN" b="0" dirty="0">
                <a:solidFill>
                  <a:srgbClr val="FF0000"/>
                </a:solidFill>
                <a:latin typeface="Consolas" panose="020B0609020204030204" pitchFamily="49" charset="0"/>
                <a:ea typeface="宋体" panose="02010600030101010101" pitchFamily="2" charset="-122"/>
              </a:rPr>
              <a:t>a=fputs(</a:t>
            </a:r>
            <a:r>
              <a:rPr lang="en-US" altLang="zh-CN" b="0" dirty="0">
                <a:solidFill>
                  <a:srgbClr val="FF0000"/>
                </a:solidFill>
                <a:latin typeface="Consolas" panose="020B0609020204030204" pitchFamily="49" charset="0"/>
                <a:ea typeface="宋体" panose="02010600030101010101" pitchFamily="2" charset="-122"/>
              </a:rPr>
              <a:t>"</a:t>
            </a:r>
            <a:r>
              <a:rPr lang="zh-CN" altLang="en-US" b="0" dirty="0">
                <a:solidFill>
                  <a:srgbClr val="FF0000"/>
                </a:solidFill>
                <a:latin typeface="Consolas" panose="020B0609020204030204" pitchFamily="49" charset="0"/>
                <a:ea typeface="宋体" panose="02010600030101010101" pitchFamily="2" charset="-122"/>
              </a:rPr>
              <a:t>I </a:t>
            </a:r>
            <a:r>
              <a:rPr lang="en-US" altLang="zh-CN" b="0" dirty="0">
                <a:solidFill>
                  <a:srgbClr val="FF0000"/>
                </a:solidFill>
                <a:latin typeface="Consolas" panose="020B0609020204030204" pitchFamily="49" charset="0"/>
                <a:ea typeface="宋体" panose="02010600030101010101" pitchFamily="2" charset="-122"/>
              </a:rPr>
              <a:t>love china!</a:t>
            </a:r>
            <a:r>
              <a:rPr lang="zh-CN" altLang="zh-CN" b="0" dirty="0">
                <a:solidFill>
                  <a:srgbClr val="FF0000"/>
                </a:solidFill>
                <a:latin typeface="Consolas" panose="020B0609020204030204" pitchFamily="49" charset="0"/>
                <a:ea typeface="宋体" panose="02010600030101010101" pitchFamily="2" charset="-122"/>
              </a:rPr>
              <a:t>",fp);</a:t>
            </a:r>
          </a:p>
          <a:p>
            <a:pPr marL="363855" indent="-363855">
              <a:buFontTx/>
            </a:pPr>
            <a:r>
              <a:rPr lang="zh-CN" altLang="zh-CN" b="0" dirty="0">
                <a:latin typeface="Consolas" panose="020B0609020204030204" pitchFamily="49" charset="0"/>
                <a:ea typeface="宋体" panose="02010600030101010101" pitchFamily="2" charset="-122"/>
              </a:rPr>
              <a:t>    printf("%d",a);</a:t>
            </a:r>
          </a:p>
          <a:p>
            <a:pPr marL="363855" indent="-363855">
              <a:buFontTx/>
            </a:pPr>
            <a:r>
              <a:rPr lang="zh-CN" altLang="zh-CN" b="0" dirty="0">
                <a:latin typeface="Consolas" panose="020B0609020204030204" pitchFamily="49" charset="0"/>
                <a:ea typeface="宋体" panose="02010600030101010101" pitchFamily="2" charset="-122"/>
              </a:rPr>
              <a:t>    fclose(fp);</a:t>
            </a:r>
            <a:endParaRPr lang="en-US" altLang="zh-CN" b="0" dirty="0">
              <a:latin typeface="Consolas" panose="020B0609020204030204" pitchFamily="49" charset="0"/>
              <a:ea typeface="宋体" panose="02010600030101010101" pitchFamily="2" charset="-122"/>
            </a:endParaRPr>
          </a:p>
        </p:txBody>
      </p:sp>
      <p:pic>
        <p:nvPicPr>
          <p:cNvPr id="864261" name="Picture 5"/>
          <p:cNvPicPr>
            <a:picLocks noChangeAspect="1"/>
          </p:cNvPicPr>
          <p:nvPr/>
        </p:nvPicPr>
        <p:blipFill>
          <a:blip r:embed="rId2"/>
          <a:stretch>
            <a:fillRect/>
          </a:stretch>
        </p:blipFill>
        <p:spPr>
          <a:xfrm>
            <a:off x="6457627" y="23546"/>
            <a:ext cx="5699448" cy="1754188"/>
          </a:xfrm>
          <a:prstGeom prst="rect">
            <a:avLst/>
          </a:prstGeom>
          <a:noFill/>
          <a:ln w="9525">
            <a:noFill/>
          </a:ln>
        </p:spPr>
      </p:pic>
      <p:sp>
        <p:nvSpPr>
          <p:cNvPr id="2" name="对话气泡: 矩形 1"/>
          <p:cNvSpPr/>
          <p:nvPr/>
        </p:nvSpPr>
        <p:spPr>
          <a:xfrm>
            <a:off x="8113811" y="2570847"/>
            <a:ext cx="2571750" cy="582612"/>
          </a:xfrm>
          <a:prstGeom prst="wedgeRectCallout">
            <a:avLst>
              <a:gd name="adj1" fmla="val -127718"/>
              <a:gd name="adj2" fmla="val -138282"/>
            </a:avLst>
          </a:prstGeom>
          <a:gradFill rotWithShape="1">
            <a:gsLst>
              <a:gs pos="0">
                <a:srgbClr val="FFDD9C">
                  <a:alpha val="100000"/>
                </a:srgbClr>
              </a:gs>
              <a:gs pos="50000">
                <a:srgbClr val="FFD78E">
                  <a:alpha val="100000"/>
                </a:srgbClr>
              </a:gs>
              <a:gs pos="100000">
                <a:srgbClr val="FFD479">
                  <a:alpha val="100000"/>
                </a:srgbClr>
              </a:gs>
            </a:gsLst>
            <a:lin ang="5400000"/>
            <a:tileRect/>
          </a:gradFill>
          <a:ln w="6350" cap="flat" cmpd="sng">
            <a:solidFill>
              <a:srgbClr val="FFC000"/>
            </a:solidFill>
            <a:prstDash val="solid"/>
            <a:miter/>
            <a:headEnd type="none" w="med" len="med"/>
            <a:tailEnd type="none" w="med" len="med"/>
          </a:ln>
        </p:spPr>
        <p:txBody>
          <a:bodyPr anchor="ctr" anchorCtr="0"/>
          <a:lstStyle/>
          <a:p>
            <a:pPr algn="ctr">
              <a:buFontTx/>
            </a:pPr>
            <a:r>
              <a:rPr lang="en-US" altLang="zh-CN" b="0" dirty="0">
                <a:solidFill>
                  <a:srgbClr val="000000"/>
                </a:solidFill>
                <a:latin typeface="Calibri" panose="020F0502020204030204" pitchFamily="34" charset="0"/>
                <a:ea typeface="等线" panose="02010600030101010101" pitchFamily="2" charset="-122"/>
              </a:rPr>
              <a:t>w</a:t>
            </a:r>
          </a:p>
        </p:txBody>
      </p:sp>
      <p:pic>
        <p:nvPicPr>
          <p:cNvPr id="864263" name="Picture 7"/>
          <p:cNvPicPr>
            <a:picLocks noChangeAspect="1"/>
          </p:cNvPicPr>
          <p:nvPr/>
        </p:nvPicPr>
        <p:blipFill>
          <a:blip r:embed="rId3"/>
          <a:stretch>
            <a:fillRect/>
          </a:stretch>
        </p:blipFill>
        <p:spPr>
          <a:xfrm>
            <a:off x="6241603" y="4221089"/>
            <a:ext cx="5953572" cy="22130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64261"/>
                                        </p:tgtEl>
                                        <p:attrNameLst>
                                          <p:attrName>style.visibility</p:attrName>
                                        </p:attrNameLst>
                                      </p:cBhvr>
                                      <p:to>
                                        <p:strVal val="visible"/>
                                      </p:to>
                                    </p:set>
                                    <p:animEffect transition="in" filter="wipe(left)">
                                      <p:cBhvr>
                                        <p:cTn id="7" dur="500"/>
                                        <p:tgtEl>
                                          <p:spTgt spid="8642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64263"/>
                                        </p:tgtEl>
                                        <p:attrNameLst>
                                          <p:attrName>style.visibility</p:attrName>
                                        </p:attrNameLst>
                                      </p:cBhvr>
                                      <p:to>
                                        <p:strVal val="visible"/>
                                      </p:to>
                                    </p:set>
                                    <p:animEffect transition="in" filter="wipe(left)">
                                      <p:cBhvr>
                                        <p:cTn id="17" dur="500"/>
                                        <p:tgtEl>
                                          <p:spTgt spid="864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25</a:t>
            </a:fld>
            <a:endParaRPr lang="zh-CN" altLang="en-US" sz="1200" b="0" dirty="0">
              <a:solidFill>
                <a:srgbClr val="898989"/>
              </a:solidFill>
              <a:ea typeface="微软雅黑" panose="020B0503020204020204" pitchFamily="34" charset="-122"/>
            </a:endParaRPr>
          </a:p>
        </p:txBody>
      </p:sp>
      <p:sp>
        <p:nvSpPr>
          <p:cNvPr id="44034" name="Rectangle 6"/>
          <p:cNvSpPr/>
          <p:nvPr/>
        </p:nvSpPr>
        <p:spPr>
          <a:xfrm>
            <a:off x="196850" y="361950"/>
            <a:ext cx="6261100" cy="690563"/>
          </a:xfrm>
          <a:prstGeom prst="rect">
            <a:avLst/>
          </a:prstGeom>
          <a:noFill/>
          <a:ln w="9525">
            <a:noFill/>
          </a:ln>
        </p:spPr>
        <p:txBody>
          <a:bodyPr anchor="t" anchorCtr="0">
            <a:spAutoFit/>
          </a:bodyPr>
          <a:lstStyle/>
          <a:p>
            <a:pPr eaLnBrk="0" latinLnBrk="1" hangingPunct="0">
              <a:lnSpc>
                <a:spcPct val="140000"/>
              </a:lnSpc>
              <a:spcBef>
                <a:spcPct val="20000"/>
              </a:spcBef>
              <a:buFontTx/>
            </a:pPr>
            <a:r>
              <a:rPr lang="en-US" altLang="zh-CN" sz="2800" b="0" dirty="0">
                <a:solidFill>
                  <a:schemeClr val="bg1"/>
                </a:solidFill>
                <a:latin typeface="Consolas" panose="020B0609020204030204" pitchFamily="49" charset="0"/>
                <a:ea typeface="微软雅黑" panose="020B0503020204020204" pitchFamily="34" charset="-122"/>
              </a:rPr>
              <a:t>3. </a:t>
            </a:r>
            <a:r>
              <a:rPr lang="zh-CN" altLang="en-US" sz="2800" b="0" dirty="0">
                <a:solidFill>
                  <a:schemeClr val="bg1"/>
                </a:solidFill>
                <a:latin typeface="Consolas" panose="020B0609020204030204" pitchFamily="49" charset="0"/>
                <a:ea typeface="微软雅黑" panose="020B0503020204020204" pitchFamily="34" charset="-122"/>
              </a:rPr>
              <a:t>格式化读</a:t>
            </a:r>
            <a:r>
              <a:rPr lang="en-US" altLang="zh-CN" sz="2800" b="0" dirty="0">
                <a:solidFill>
                  <a:schemeClr val="bg1"/>
                </a:solidFill>
                <a:latin typeface="Consolas" panose="020B0609020204030204" pitchFamily="49" charset="0"/>
                <a:ea typeface="微软雅黑" panose="020B0503020204020204" pitchFamily="34" charset="-122"/>
              </a:rPr>
              <a:t>/</a:t>
            </a:r>
            <a:r>
              <a:rPr lang="zh-CN" altLang="en-US" sz="2800" b="0" dirty="0">
                <a:solidFill>
                  <a:schemeClr val="bg1"/>
                </a:solidFill>
                <a:latin typeface="Consolas" panose="020B0609020204030204" pitchFamily="49" charset="0"/>
                <a:ea typeface="微软雅黑" panose="020B0503020204020204" pitchFamily="34" charset="-122"/>
              </a:rPr>
              <a:t>写函数</a:t>
            </a:r>
            <a:endParaRPr lang="zh-CN" altLang="en-US" sz="2800" b="0" dirty="0">
              <a:solidFill>
                <a:schemeClr val="bg1"/>
              </a:solidFill>
              <a:latin typeface="Consolas" panose="020B0609020204030204" pitchFamily="49" charset="0"/>
              <a:ea typeface="Arial" panose="020B0604020202020204" pitchFamily="34" charset="0"/>
            </a:endParaRPr>
          </a:p>
        </p:txBody>
      </p:sp>
      <p:sp>
        <p:nvSpPr>
          <p:cNvPr id="18" name="内容占位符 7"/>
          <p:cNvSpPr txBox="1"/>
          <p:nvPr/>
        </p:nvSpPr>
        <p:spPr>
          <a:xfrm>
            <a:off x="838200" y="935038"/>
            <a:ext cx="10518775" cy="5241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80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 Box 18"/>
          <p:cNvSpPr txBox="1"/>
          <p:nvPr/>
        </p:nvSpPr>
        <p:spPr>
          <a:xfrm>
            <a:off x="666750" y="1809750"/>
            <a:ext cx="4135438" cy="617538"/>
          </a:xfrm>
          <a:prstGeom prst="rect">
            <a:avLst/>
          </a:prstGeom>
          <a:solidFill>
            <a:srgbClr val="FFFFFF"/>
          </a:solidFill>
          <a:ln w="38100" cap="flat" cmpd="sng">
            <a:solidFill>
              <a:srgbClr val="0000CC"/>
            </a:solidFill>
            <a:prstDash val="solid"/>
            <a:miter/>
            <a:headEnd type="none" w="med" len="med"/>
            <a:tailEnd type="none" w="med" len="med"/>
          </a:ln>
        </p:spPr>
        <p:txBody>
          <a:bodyPr anchor="t" anchorCtr="0">
            <a:spAutoFit/>
          </a:bodyPr>
          <a:lstStyle/>
          <a:p>
            <a:pPr algn="just">
              <a:buClr>
                <a:schemeClr val="tx1"/>
              </a:buClr>
              <a:buSzPct val="75000"/>
              <a:buFont typeface="Wingdings" panose="05000000000000000000" pitchFamily="2" charset="2"/>
            </a:pPr>
            <a:r>
              <a:rPr lang="en-US" altLang="zh-CN" sz="3200" dirty="0">
                <a:solidFill>
                  <a:srgbClr val="000000"/>
                </a:solidFill>
                <a:latin typeface="Arial" panose="020B0604020202020204" pitchFamily="34" charset="0"/>
                <a:ea typeface="微软雅黑" panose="020B0503020204020204" pitchFamily="34" charset="-122"/>
              </a:rPr>
              <a:t>scanf		printf</a:t>
            </a:r>
          </a:p>
        </p:txBody>
      </p:sp>
      <p:sp>
        <p:nvSpPr>
          <p:cNvPr id="8" name="Text Box 18"/>
          <p:cNvSpPr txBox="1"/>
          <p:nvPr/>
        </p:nvSpPr>
        <p:spPr>
          <a:xfrm>
            <a:off x="7720013" y="2924175"/>
            <a:ext cx="4281487" cy="666750"/>
          </a:xfrm>
          <a:prstGeom prst="rect">
            <a:avLst/>
          </a:prstGeom>
          <a:solidFill>
            <a:srgbClr val="FFFFFF"/>
          </a:solidFill>
          <a:ln w="38100" cap="flat" cmpd="sng">
            <a:solidFill>
              <a:srgbClr val="0000CC"/>
            </a:solidFill>
            <a:prstDash val="solid"/>
            <a:miter/>
            <a:headEnd type="none" w="med" len="med"/>
            <a:tailEnd type="none" w="med" len="med"/>
          </a:ln>
        </p:spPr>
        <p:txBody>
          <a:bodyPr anchor="t" anchorCtr="0">
            <a:spAutoFit/>
          </a:bodyPr>
          <a:lstStyle/>
          <a:p>
            <a:pPr algn="just">
              <a:lnSpc>
                <a:spcPct val="110000"/>
              </a:lnSpc>
              <a:spcBef>
                <a:spcPct val="20000"/>
              </a:spcBef>
              <a:buClr>
                <a:schemeClr val="tx1"/>
              </a:buClr>
              <a:buSzPct val="75000"/>
              <a:buFont typeface="Wingdings" panose="05000000000000000000" pitchFamily="2" charset="2"/>
            </a:pPr>
            <a:r>
              <a:rPr lang="en-US" altLang="zh-CN" sz="3200" dirty="0">
                <a:solidFill>
                  <a:srgbClr val="000000"/>
                </a:solidFill>
                <a:latin typeface="Arial" panose="020B0604020202020204" pitchFamily="34" charset="0"/>
                <a:ea typeface="微软雅黑" panose="020B0503020204020204" pitchFamily="34" charset="-122"/>
              </a:rPr>
              <a:t>fscanf		fprintf</a:t>
            </a:r>
            <a:endParaRPr lang="zh-CN" altLang="en-US" sz="3200" dirty="0">
              <a:solidFill>
                <a:srgbClr val="000000"/>
              </a:solidFill>
              <a:latin typeface="Arial" panose="020B0604020202020204" pitchFamily="34" charset="0"/>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3217863" y="2565400"/>
            <a:ext cx="1501775" cy="1965325"/>
          </a:xfrm>
          <a:prstGeom prst="rect">
            <a:avLst/>
          </a:prstGeom>
          <a:noFill/>
          <a:ln w="9525">
            <a:noFill/>
          </a:ln>
        </p:spPr>
      </p:pic>
      <p:pic>
        <p:nvPicPr>
          <p:cNvPr id="10" name="图片 9"/>
          <p:cNvPicPr>
            <a:picLocks noChangeAspect="1"/>
          </p:cNvPicPr>
          <p:nvPr/>
        </p:nvPicPr>
        <p:blipFill>
          <a:blip r:embed="rId3"/>
          <a:stretch>
            <a:fillRect/>
          </a:stretch>
        </p:blipFill>
        <p:spPr>
          <a:xfrm>
            <a:off x="530225" y="2705100"/>
            <a:ext cx="2182813" cy="1228725"/>
          </a:xfrm>
          <a:prstGeom prst="rect">
            <a:avLst/>
          </a:prstGeom>
          <a:noFill/>
          <a:ln w="9525">
            <a:noFill/>
          </a:ln>
        </p:spPr>
      </p:pic>
      <p:grpSp>
        <p:nvGrpSpPr>
          <p:cNvPr id="3" name="组合 2"/>
          <p:cNvGrpSpPr/>
          <p:nvPr/>
        </p:nvGrpSpPr>
        <p:grpSpPr>
          <a:xfrm>
            <a:off x="8831263" y="3856038"/>
            <a:ext cx="2058987" cy="2630487"/>
            <a:chOff x="7562906" y="3812886"/>
            <a:chExt cx="2059275" cy="2631019"/>
          </a:xfrm>
        </p:grpSpPr>
        <p:sp>
          <p:nvSpPr>
            <p:cNvPr id="44041" name="AutoShape 16"/>
            <p:cNvSpPr/>
            <p:nvPr/>
          </p:nvSpPr>
          <p:spPr>
            <a:xfrm>
              <a:off x="7562906" y="3812886"/>
              <a:ext cx="2059275" cy="2047487"/>
            </a:xfrm>
            <a:prstGeom prst="flowChartMagneticDisk">
              <a:avLst/>
            </a:prstGeom>
            <a:solidFill>
              <a:srgbClr val="FFFFFF"/>
            </a:solidFill>
            <a:ln w="9525" cap="flat" cmpd="sng">
              <a:solidFill>
                <a:srgbClr val="000000"/>
              </a:solidFill>
              <a:prstDash val="solid"/>
              <a:round/>
              <a:headEnd type="none" w="med" len="med"/>
              <a:tailEnd type="none" w="med" len="med"/>
            </a:ln>
          </p:spPr>
          <p:txBody>
            <a:bodyPr anchor="t" anchorCtr="0"/>
            <a:lstStyle/>
            <a:p>
              <a:pPr>
                <a:buFontTx/>
              </a:pPr>
              <a:endParaRPr lang="zh-CN" altLang="en-US" sz="2800" dirty="0">
                <a:solidFill>
                  <a:srgbClr val="000099"/>
                </a:solidFill>
                <a:latin typeface="Times New Roman" panose="02020603050405020304" pitchFamily="18" charset="0"/>
                <a:ea typeface="微软雅黑" panose="020B0503020204020204" pitchFamily="34" charset="-122"/>
              </a:endParaRPr>
            </a:p>
          </p:txBody>
        </p:sp>
        <p:sp>
          <p:nvSpPr>
            <p:cNvPr id="12" name="矩形 11"/>
            <p:cNvSpPr/>
            <p:nvPr/>
          </p:nvSpPr>
          <p:spPr>
            <a:xfrm>
              <a:off x="8183705" y="4590918"/>
              <a:ext cx="1014555" cy="941577"/>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FFFF00"/>
                  </a:solidFill>
                  <a:effectLst/>
                  <a:uLnTx/>
                  <a:uFillTx/>
                  <a:latin typeface="+mn-lt"/>
                  <a:ea typeface="+mn-ea"/>
                  <a:cs typeface="+mn-cs"/>
                </a:rPr>
                <a:t>文件</a:t>
              </a:r>
            </a:p>
          </p:txBody>
        </p:sp>
        <p:sp>
          <p:nvSpPr>
            <p:cNvPr id="44043" name="文本框 1"/>
            <p:cNvSpPr txBox="1"/>
            <p:nvPr/>
          </p:nvSpPr>
          <p:spPr>
            <a:xfrm>
              <a:off x="8183705" y="5924687"/>
              <a:ext cx="1009791" cy="519218"/>
            </a:xfrm>
            <a:prstGeom prst="rect">
              <a:avLst/>
            </a:prstGeom>
            <a:noFill/>
            <a:ln w="9525">
              <a:noFill/>
            </a:ln>
          </p:spPr>
          <p:txBody>
            <a:bodyPr wrap="none" anchor="t" anchorCtr="0">
              <a:spAutoFit/>
            </a:bodyPr>
            <a:lstStyle/>
            <a:p>
              <a:pPr>
                <a:buFontTx/>
              </a:pPr>
              <a:r>
                <a:rPr lang="zh-CN" altLang="en-US" sz="2800" dirty="0">
                  <a:solidFill>
                    <a:schemeClr val="tx1"/>
                  </a:solidFill>
                  <a:latin typeface="华文中宋" panose="02010600040101010101" charset="-122"/>
                  <a:ea typeface="华文中宋" panose="02010600040101010101" charset="-122"/>
                </a:rPr>
                <a:t>外 存</a:t>
              </a:r>
            </a:p>
          </p:txBody>
        </p:sp>
      </p:grpSp>
      <p:sp>
        <p:nvSpPr>
          <p:cNvPr id="861196" name="Rectangle 12"/>
          <p:cNvSpPr/>
          <p:nvPr/>
        </p:nvSpPr>
        <p:spPr>
          <a:xfrm>
            <a:off x="336550" y="4797425"/>
            <a:ext cx="7632700" cy="1552575"/>
          </a:xfrm>
          <a:prstGeom prst="rect">
            <a:avLst/>
          </a:prstGeom>
          <a:noFill/>
          <a:ln w="9525">
            <a:noFill/>
          </a:ln>
        </p:spPr>
        <p:txBody>
          <a:bodyPr anchor="t" anchorCtr="0">
            <a:spAutoFit/>
          </a:bodyPr>
          <a:lstStyle/>
          <a:p>
            <a:pPr>
              <a:buFont typeface="Wingdings" panose="05000000000000000000" pitchFamily="2" charset="2"/>
              <a:buChar char="n"/>
            </a:pPr>
            <a:r>
              <a:rPr lang="zh-CN" altLang="en-US" b="0" dirty="0">
                <a:latin typeface="Consolas" panose="020B0609020204030204" pitchFamily="49" charset="0"/>
                <a:ea typeface="微软雅黑" panose="020B0503020204020204" pitchFamily="34" charset="-122"/>
              </a:rPr>
              <a:t> 格式化文件读写函数</a:t>
            </a:r>
            <a:r>
              <a:rPr lang="en-US" altLang="zh-CN" b="0" dirty="0">
                <a:latin typeface="Consolas" panose="020B0609020204030204" pitchFamily="49" charset="0"/>
                <a:ea typeface="微软雅黑" panose="020B0503020204020204" pitchFamily="34" charset="-122"/>
              </a:rPr>
              <a:t>fprintf,fscanf</a:t>
            </a:r>
            <a:r>
              <a:rPr lang="zh-CN" altLang="en-US" b="0" dirty="0">
                <a:latin typeface="Consolas" panose="020B0609020204030204" pitchFamily="49" charset="0"/>
                <a:ea typeface="微软雅黑" panose="020B0503020204020204" pitchFamily="34" charset="-122"/>
              </a:rPr>
              <a:t>与函数</a:t>
            </a:r>
            <a:r>
              <a:rPr lang="en-US" altLang="zh-CN" b="0" dirty="0">
                <a:latin typeface="Consolas" panose="020B0609020204030204" pitchFamily="49" charset="0"/>
                <a:ea typeface="微软雅黑" panose="020B0503020204020204" pitchFamily="34" charset="-122"/>
              </a:rPr>
              <a:t>printf, scanf</a:t>
            </a:r>
            <a:r>
              <a:rPr lang="zh-CN" altLang="en-US" b="0" dirty="0">
                <a:latin typeface="Consolas" panose="020B0609020204030204" pitchFamily="49" charset="0"/>
                <a:ea typeface="微软雅黑" panose="020B0503020204020204" pitchFamily="34" charset="-122"/>
              </a:rPr>
              <a:t>作用基本相同</a:t>
            </a:r>
            <a:r>
              <a:rPr lang="en-US" altLang="zh-CN" b="0" dirty="0">
                <a:latin typeface="Consolas" panose="020B0609020204030204" pitchFamily="49" charset="0"/>
                <a:ea typeface="微软雅黑" panose="020B0503020204020204" pitchFamily="34" charset="-122"/>
              </a:rPr>
              <a:t>.</a:t>
            </a:r>
          </a:p>
          <a:p>
            <a:pPr>
              <a:buFont typeface="Wingdings" panose="05000000000000000000" pitchFamily="2" charset="2"/>
              <a:buChar char="n"/>
            </a:pPr>
            <a:r>
              <a:rPr lang="zh-CN" altLang="en-US" b="0" dirty="0">
                <a:latin typeface="Consolas" panose="020B0609020204030204" pitchFamily="49" charset="0"/>
                <a:ea typeface="微软雅黑" panose="020B0503020204020204" pitchFamily="34" charset="-122"/>
              </a:rPr>
              <a:t> 区别在于</a:t>
            </a:r>
            <a:r>
              <a:rPr lang="en-US" altLang="zh-CN" b="0" dirty="0">
                <a:latin typeface="Consolas" panose="020B0609020204030204" pitchFamily="49" charset="0"/>
                <a:ea typeface="微软雅黑" panose="020B0503020204020204" pitchFamily="34" charset="-122"/>
              </a:rPr>
              <a:t>fprintf,fscanf</a:t>
            </a:r>
            <a:r>
              <a:rPr lang="zh-CN" altLang="en-US" b="0" dirty="0">
                <a:latin typeface="Consolas" panose="020B0609020204030204" pitchFamily="49" charset="0"/>
                <a:ea typeface="微软雅黑" panose="020B0503020204020204" pitchFamily="34" charset="-122"/>
              </a:rPr>
              <a:t>读写的对象是磁盘文件，</a:t>
            </a:r>
            <a:r>
              <a:rPr lang="en-US" altLang="zh-CN" b="0" dirty="0">
                <a:latin typeface="Consolas" panose="020B0609020204030204" pitchFamily="49" charset="0"/>
                <a:ea typeface="微软雅黑" panose="020B0503020204020204" pitchFamily="34" charset="-122"/>
              </a:rPr>
              <a:t>printf,scanf</a:t>
            </a:r>
            <a:r>
              <a:rPr lang="zh-CN" altLang="en-US" b="0" dirty="0">
                <a:latin typeface="Consolas" panose="020B0609020204030204" pitchFamily="49" charset="0"/>
                <a:ea typeface="微软雅黑" panose="020B0503020204020204" pitchFamily="34" charset="-122"/>
              </a:rPr>
              <a:t>读写的对象是终端。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61196"/>
                                        </p:tgtEl>
                                        <p:attrNameLst>
                                          <p:attrName>style.visibility</p:attrName>
                                        </p:attrNameLst>
                                      </p:cBhvr>
                                      <p:to>
                                        <p:strVal val="visible"/>
                                      </p:to>
                                    </p:set>
                                    <p:animEffect transition="in" filter="wipe(left)">
                                      <p:cBhvr>
                                        <p:cTn id="30" dur="500"/>
                                        <p:tgtEl>
                                          <p:spTgt spid="861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6119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26</a:t>
            </a:fld>
            <a:endParaRPr lang="zh-CN" altLang="en-US" sz="1200" b="0" dirty="0">
              <a:solidFill>
                <a:srgbClr val="898989"/>
              </a:solidFill>
              <a:ea typeface="微软雅黑" panose="020B0503020204020204" pitchFamily="34" charset="-122"/>
            </a:endParaRPr>
          </a:p>
        </p:txBody>
      </p:sp>
      <p:sp>
        <p:nvSpPr>
          <p:cNvPr id="45058" name="Rectangle 6"/>
          <p:cNvSpPr/>
          <p:nvPr/>
        </p:nvSpPr>
        <p:spPr>
          <a:xfrm>
            <a:off x="409575" y="361950"/>
            <a:ext cx="5256213" cy="690563"/>
          </a:xfrm>
          <a:prstGeom prst="rect">
            <a:avLst/>
          </a:prstGeom>
          <a:noFill/>
          <a:ln w="9525">
            <a:noFill/>
          </a:ln>
        </p:spPr>
        <p:txBody>
          <a:bodyPr anchor="t" anchorCtr="0">
            <a:spAutoFit/>
          </a:bodyPr>
          <a:lstStyle/>
          <a:p>
            <a:pPr eaLnBrk="0" latinLnBrk="1" hangingPunct="0">
              <a:lnSpc>
                <a:spcPct val="140000"/>
              </a:lnSpc>
              <a:spcBef>
                <a:spcPct val="20000"/>
              </a:spcBef>
              <a:buFontTx/>
            </a:pPr>
            <a:r>
              <a:rPr lang="zh-CN" altLang="en-US" sz="2800" b="0" dirty="0">
                <a:solidFill>
                  <a:schemeClr val="bg1"/>
                </a:solidFill>
                <a:latin typeface="Consolas" panose="020B0609020204030204" pitchFamily="49" charset="0"/>
                <a:ea typeface="微软雅黑" panose="020B0503020204020204" pitchFamily="34" charset="-122"/>
              </a:rPr>
              <a:t>格式化写函数</a:t>
            </a:r>
            <a:r>
              <a:rPr lang="en-US" altLang="zh-CN" sz="2800" b="0" dirty="0">
                <a:solidFill>
                  <a:schemeClr val="bg1"/>
                </a:solidFill>
                <a:latin typeface="Consolas" panose="020B0609020204030204" pitchFamily="49" charset="0"/>
                <a:ea typeface="微软雅黑" panose="020B0503020204020204" pitchFamily="34" charset="-122"/>
              </a:rPr>
              <a:t>——fprintf</a:t>
            </a:r>
            <a:endParaRPr lang="zh-CN" altLang="en-US" sz="2800" b="0" dirty="0">
              <a:solidFill>
                <a:schemeClr val="bg1"/>
              </a:solidFill>
              <a:latin typeface="Consolas" panose="020B0609020204030204" pitchFamily="49" charset="0"/>
              <a:ea typeface="Arial" panose="020B0604020202020204" pitchFamily="34" charset="0"/>
            </a:endParaRPr>
          </a:p>
        </p:txBody>
      </p:sp>
      <p:sp>
        <p:nvSpPr>
          <p:cNvPr id="8" name="Rectangle 6"/>
          <p:cNvSpPr/>
          <p:nvPr/>
        </p:nvSpPr>
        <p:spPr>
          <a:xfrm>
            <a:off x="696913" y="1671638"/>
            <a:ext cx="9882187" cy="4277642"/>
          </a:xfrm>
          <a:prstGeom prst="rect">
            <a:avLst/>
          </a:prstGeom>
          <a:noFill/>
          <a:ln w="9525">
            <a:noFill/>
          </a:ln>
        </p:spPr>
        <p:txBody>
          <a:bodyPr anchor="t" anchorCtr="0"/>
          <a:lstStyle/>
          <a:p>
            <a:pPr marL="363855" indent="-363855">
              <a:lnSpc>
                <a:spcPct val="150000"/>
              </a:lnSpc>
              <a:spcBef>
                <a:spcPct val="10000"/>
              </a:spcBef>
              <a:buClr>
                <a:srgbClr val="FF0066"/>
              </a:buClr>
              <a:buFont typeface="Arial" panose="020B0604020202020204" pitchFamily="34" charset="0"/>
              <a:buChar char="•"/>
            </a:pPr>
            <a:r>
              <a:rPr lang="en-US" altLang="en-US" b="0" dirty="0">
                <a:latin typeface="Consolas" panose="020B0609020204030204" pitchFamily="49" charset="0"/>
                <a:ea typeface="微软雅黑" panose="020B0503020204020204" pitchFamily="34" charset="-122"/>
              </a:rPr>
              <a:t>写函数：int fprintf(FILE *</a:t>
            </a:r>
            <a:r>
              <a:rPr lang="en-US" altLang="en-US" b="0" dirty="0">
                <a:solidFill>
                  <a:srgbClr val="FF0000"/>
                </a:solidFill>
                <a:latin typeface="Consolas" panose="020B0609020204030204" pitchFamily="49" charset="0"/>
                <a:ea typeface="微软雅黑" panose="020B0503020204020204" pitchFamily="34" charset="-122"/>
              </a:rPr>
              <a:t>fp</a:t>
            </a:r>
            <a:r>
              <a:rPr lang="en-US" altLang="en-US" b="0" dirty="0">
                <a:latin typeface="Consolas" panose="020B0609020204030204" pitchFamily="49" charset="0"/>
                <a:ea typeface="微软雅黑" panose="020B0503020204020204" pitchFamily="34" charset="-122"/>
              </a:rPr>
              <a:t>, </a:t>
            </a:r>
            <a:r>
              <a:rPr lang="en-US" altLang="en-US" b="0" dirty="0">
                <a:solidFill>
                  <a:srgbClr val="FF0000"/>
                </a:solidFill>
                <a:latin typeface="Consolas" panose="020B0609020204030204" pitchFamily="49" charset="0"/>
                <a:ea typeface="微软雅黑" panose="020B0503020204020204" pitchFamily="34" charset="-122"/>
              </a:rPr>
              <a:t>格式控制串, 输出项参数表</a:t>
            </a:r>
            <a:r>
              <a:rPr lang="en-US" altLang="en-US" b="0" dirty="0">
                <a:latin typeface="Consolas" panose="020B0609020204030204" pitchFamily="49" charset="0"/>
                <a:ea typeface="微软雅黑" panose="020B0503020204020204" pitchFamily="34" charset="-122"/>
              </a:rPr>
              <a:t>);</a:t>
            </a:r>
            <a:endParaRPr lang="en-US" altLang="zh-CN" b="0" dirty="0">
              <a:latin typeface="Consolas" panose="020B0609020204030204" pitchFamily="49" charset="0"/>
              <a:ea typeface="微软雅黑" panose="020B0503020204020204" pitchFamily="34" charset="-122"/>
            </a:endParaRPr>
          </a:p>
          <a:p>
            <a:pPr marL="363855" indent="-363855">
              <a:lnSpc>
                <a:spcPct val="150000"/>
              </a:lnSpc>
              <a:spcBef>
                <a:spcPct val="10000"/>
              </a:spcBef>
              <a:buClr>
                <a:srgbClr val="FF0066"/>
              </a:buClr>
              <a:buFontTx/>
            </a:pPr>
            <a:endParaRPr lang="en-US" altLang="zh-CN" b="0" dirty="0">
              <a:latin typeface="Consolas" panose="020B0609020204030204" pitchFamily="49" charset="0"/>
              <a:ea typeface="微软雅黑" panose="020B0503020204020204" pitchFamily="34" charset="-122"/>
            </a:endParaRPr>
          </a:p>
          <a:p>
            <a:pPr marL="363855" indent="-363855">
              <a:lnSpc>
                <a:spcPct val="150000"/>
              </a:lnSpc>
              <a:spcBef>
                <a:spcPct val="10000"/>
              </a:spcBef>
              <a:buClr>
                <a:srgbClr val="FF0066"/>
              </a:buClr>
              <a:buFontTx/>
            </a:pPr>
            <a:endParaRPr lang="en-US" altLang="zh-CN" b="0" dirty="0">
              <a:latin typeface="Consolas" panose="020B0609020204030204" pitchFamily="49" charset="0"/>
              <a:ea typeface="微软雅黑" panose="020B0503020204020204" pitchFamily="34" charset="-122"/>
            </a:endParaRPr>
          </a:p>
          <a:p>
            <a:pPr marL="363855" indent="-363855">
              <a:lnSpc>
                <a:spcPct val="150000"/>
              </a:lnSpc>
              <a:spcBef>
                <a:spcPct val="10000"/>
              </a:spcBef>
              <a:buClr>
                <a:srgbClr val="FF0066"/>
              </a:buClr>
              <a:buFontTx/>
            </a:pPr>
            <a:endParaRPr lang="en-US" altLang="zh-CN" b="0" dirty="0">
              <a:latin typeface="Consolas" panose="020B0609020204030204" pitchFamily="49" charset="0"/>
              <a:ea typeface="微软雅黑" panose="020B0503020204020204" pitchFamily="34" charset="-122"/>
            </a:endParaRPr>
          </a:p>
          <a:p>
            <a:pPr marL="363855" indent="-363855">
              <a:lnSpc>
                <a:spcPct val="150000"/>
              </a:lnSpc>
              <a:spcBef>
                <a:spcPct val="10000"/>
              </a:spcBef>
              <a:buClr>
                <a:srgbClr val="FF0066"/>
              </a:buClr>
              <a:buFontTx/>
            </a:pPr>
            <a:r>
              <a:rPr lang="zh-CN" altLang="en-US" b="0" dirty="0">
                <a:latin typeface="Consolas" panose="020B0609020204030204" pitchFamily="49" charset="0"/>
                <a:ea typeface="微软雅黑" panose="020B0503020204020204" pitchFamily="34" charset="-122"/>
              </a:rPr>
              <a:t>   功能：将输出项按照指定的格式写入</a:t>
            </a:r>
            <a:r>
              <a:rPr lang="en-US" altLang="zh-CN" b="0" dirty="0">
                <a:latin typeface="Consolas" panose="020B0609020204030204" pitchFamily="49" charset="0"/>
                <a:ea typeface="微软雅黑" panose="020B0503020204020204" pitchFamily="34" charset="-122"/>
              </a:rPr>
              <a:t>fp</a:t>
            </a:r>
            <a:r>
              <a:rPr lang="zh-CN" altLang="en-US" b="0" dirty="0">
                <a:latin typeface="Consolas" panose="020B0609020204030204" pitchFamily="49" charset="0"/>
                <a:ea typeface="微软雅黑" panose="020B0503020204020204" pitchFamily="34" charset="-122"/>
              </a:rPr>
              <a:t>所指向的文件中。</a:t>
            </a:r>
          </a:p>
          <a:p>
            <a:pPr marL="363855" indent="-363855" algn="just">
              <a:lnSpc>
                <a:spcPct val="150000"/>
              </a:lnSpc>
              <a:buClr>
                <a:srgbClr val="0000CC"/>
              </a:buClr>
              <a:buFontTx/>
            </a:pPr>
            <a:r>
              <a:rPr lang="zh-CN" altLang="en-US" b="0" dirty="0">
                <a:latin typeface="Consolas" panose="020B0609020204030204" pitchFamily="49" charset="0"/>
                <a:ea typeface="微软雅黑" panose="020B0503020204020204" pitchFamily="34" charset="-122"/>
              </a:rPr>
              <a:t>                若输出操作成功，</a:t>
            </a:r>
            <a:r>
              <a:rPr lang="zh-CN" altLang="en-US" b="0" dirty="0">
                <a:solidFill>
                  <a:srgbClr val="FF0000"/>
                </a:solidFill>
                <a:latin typeface="Consolas" panose="020B0609020204030204" pitchFamily="49" charset="0"/>
                <a:ea typeface="微软雅黑" panose="020B0503020204020204" pitchFamily="34" charset="-122"/>
              </a:rPr>
              <a:t>返回实际写入的字节数。</a:t>
            </a:r>
          </a:p>
          <a:p>
            <a:pPr marL="363855" indent="-363855" algn="just">
              <a:lnSpc>
                <a:spcPct val="150000"/>
              </a:lnSpc>
              <a:buClr>
                <a:srgbClr val="0000CC"/>
              </a:buClr>
              <a:buFontTx/>
            </a:pPr>
            <a:r>
              <a:rPr lang="zh-CN" altLang="en-US" b="0" dirty="0">
                <a:latin typeface="Consolas" panose="020B0609020204030204" pitchFamily="49" charset="0"/>
                <a:ea typeface="微软雅黑" panose="020B0503020204020204" pitchFamily="34" charset="-122"/>
              </a:rPr>
              <a:t>                若输出操作失败，</a:t>
            </a:r>
            <a:r>
              <a:rPr lang="zh-CN" altLang="en-US" b="0" dirty="0">
                <a:solidFill>
                  <a:srgbClr val="FF0000"/>
                </a:solidFill>
                <a:latin typeface="Consolas" panose="020B0609020204030204" pitchFamily="49" charset="0"/>
                <a:ea typeface="微软雅黑" panose="020B0503020204020204" pitchFamily="34" charset="-122"/>
              </a:rPr>
              <a:t>则返回</a:t>
            </a:r>
            <a:r>
              <a:rPr lang="en-US" altLang="zh-CN" b="0" dirty="0">
                <a:solidFill>
                  <a:srgbClr val="FF0000"/>
                </a:solidFill>
                <a:latin typeface="Consolas" panose="020B0609020204030204" pitchFamily="49" charset="0"/>
                <a:ea typeface="微软雅黑" panose="020B0503020204020204" pitchFamily="34" charset="-122"/>
              </a:rPr>
              <a:t>EOF。</a:t>
            </a:r>
            <a:endParaRPr lang="zh-CN" altLang="en-US" b="0" dirty="0">
              <a:solidFill>
                <a:srgbClr val="FF0000"/>
              </a:solidFill>
              <a:latin typeface="Consolas" panose="020B0609020204030204" pitchFamily="49" charset="0"/>
              <a:ea typeface="Times New Roman" panose="02020603050405020304" pitchFamily="18" charset="0"/>
            </a:endParaRPr>
          </a:p>
        </p:txBody>
      </p:sp>
      <p:sp>
        <p:nvSpPr>
          <p:cNvPr id="2" name="对话气泡: 矩形 1"/>
          <p:cNvSpPr/>
          <p:nvPr/>
        </p:nvSpPr>
        <p:spPr>
          <a:xfrm>
            <a:off x="8329613" y="2636838"/>
            <a:ext cx="3154362" cy="1296987"/>
          </a:xfrm>
          <a:prstGeom prst="wedgeRectCallout">
            <a:avLst>
              <a:gd name="adj1" fmla="val -72750"/>
              <a:gd name="adj2" fmla="val -62852"/>
            </a:avLst>
          </a:prstGeom>
          <a:gradFill rotWithShape="1">
            <a:gsLst>
              <a:gs pos="0">
                <a:srgbClr val="FFDD9C">
                  <a:alpha val="100000"/>
                </a:srgbClr>
              </a:gs>
              <a:gs pos="50000">
                <a:srgbClr val="FFD78E">
                  <a:alpha val="100000"/>
                </a:srgbClr>
              </a:gs>
              <a:gs pos="100000">
                <a:srgbClr val="FFD479">
                  <a:alpha val="100000"/>
                </a:srgbClr>
              </a:gs>
            </a:gsLst>
            <a:lin ang="5400000"/>
            <a:tileRect/>
          </a:gradFill>
          <a:ln w="6350" cap="flat" cmpd="sng">
            <a:solidFill>
              <a:srgbClr val="FFC000"/>
            </a:solidFill>
            <a:prstDash val="solid"/>
            <a:miter/>
            <a:headEnd type="none" w="med" len="med"/>
            <a:tailEnd type="none" w="med" len="med"/>
          </a:ln>
        </p:spPr>
        <p:txBody>
          <a:bodyPr anchor="ctr" anchorCtr="0"/>
          <a:lstStyle/>
          <a:p>
            <a:pPr>
              <a:buFontTx/>
            </a:pPr>
            <a:r>
              <a:rPr lang="zh-CN" altLang="en-US" sz="2000" b="0" dirty="0">
                <a:solidFill>
                  <a:srgbClr val="000000"/>
                </a:solidFill>
                <a:latin typeface="Consolas" panose="020B0609020204030204" pitchFamily="49" charset="0"/>
                <a:ea typeface="等线" panose="02010600030101010101" pitchFamily="2" charset="-122"/>
              </a:rPr>
              <a:t> </a:t>
            </a:r>
            <a:r>
              <a:rPr lang="zh-CN" altLang="en-US" sz="2000" b="0" dirty="0">
                <a:solidFill>
                  <a:srgbClr val="C00000"/>
                </a:solidFill>
                <a:latin typeface="Consolas" panose="020B0609020204030204" pitchFamily="49" charset="0"/>
                <a:ea typeface="等线" panose="02010600030101010101" pitchFamily="2" charset="-122"/>
              </a:rPr>
              <a:t>格式控制串</a:t>
            </a:r>
            <a:r>
              <a:rPr lang="zh-CN" altLang="en-US" sz="2000" b="0" dirty="0">
                <a:solidFill>
                  <a:srgbClr val="000000"/>
                </a:solidFill>
                <a:latin typeface="Consolas" panose="020B0609020204030204" pitchFamily="49" charset="0"/>
                <a:ea typeface="等线" panose="02010600030101010101" pitchFamily="2" charset="-122"/>
              </a:rPr>
              <a:t>和</a:t>
            </a:r>
            <a:r>
              <a:rPr lang="zh-CN" altLang="en-US" sz="2000" b="0" dirty="0">
                <a:solidFill>
                  <a:srgbClr val="C00000"/>
                </a:solidFill>
                <a:latin typeface="Consolas" panose="020B0609020204030204" pitchFamily="49" charset="0"/>
                <a:ea typeface="等线" panose="02010600030101010101" pitchFamily="2" charset="-122"/>
              </a:rPr>
              <a:t>输出项参数表</a:t>
            </a:r>
            <a:r>
              <a:rPr lang="zh-CN" altLang="en-US" sz="2000" b="0" dirty="0">
                <a:solidFill>
                  <a:srgbClr val="000000"/>
                </a:solidFill>
                <a:latin typeface="Consolas" panose="020B0609020204030204" pitchFamily="49" charset="0"/>
                <a:ea typeface="等线" panose="02010600030101010101" pitchFamily="2" charset="-122"/>
              </a:rPr>
              <a:t>的规定和使用方法与</a:t>
            </a:r>
            <a:r>
              <a:rPr lang="en-US" altLang="zh-CN" sz="2000" b="0" dirty="0">
                <a:solidFill>
                  <a:srgbClr val="000000"/>
                </a:solidFill>
                <a:latin typeface="Consolas" panose="020B0609020204030204" pitchFamily="49" charset="0"/>
                <a:ea typeface="等线" panose="02010600030101010101" pitchFamily="2" charset="-122"/>
              </a:rPr>
              <a:t>printf</a:t>
            </a:r>
            <a:r>
              <a:rPr lang="zh-CN" altLang="en-US" sz="2000" b="0" dirty="0">
                <a:solidFill>
                  <a:srgbClr val="000000"/>
                </a:solidFill>
                <a:latin typeface="Consolas" panose="020B0609020204030204" pitchFamily="49" charset="0"/>
                <a:ea typeface="等线" panose="02010600030101010101" pitchFamily="2" charset="-122"/>
              </a:rPr>
              <a:t>函数相同。</a:t>
            </a:r>
          </a:p>
        </p:txBody>
      </p:sp>
      <p:cxnSp>
        <p:nvCxnSpPr>
          <p:cNvPr id="4" name="直接连接符 3"/>
          <p:cNvCxnSpPr/>
          <p:nvPr/>
        </p:nvCxnSpPr>
        <p:spPr>
          <a:xfrm>
            <a:off x="6018213" y="2354263"/>
            <a:ext cx="411003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left)">
                                      <p:cBhvr>
                                        <p:cTn id="21" dur="500"/>
                                        <p:tgtEl>
                                          <p:spTgt spid="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wipe(left)">
                                      <p:cBhvr>
                                        <p:cTn id="26" dur="500"/>
                                        <p:tgtEl>
                                          <p:spTgt spid="8">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wipe(left)">
                                      <p:cBhvr>
                                        <p:cTn id="31"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27</a:t>
            </a:fld>
            <a:endParaRPr lang="zh-CN" altLang="en-US" sz="1200" b="0" dirty="0">
              <a:solidFill>
                <a:srgbClr val="898989"/>
              </a:solidFill>
              <a:ea typeface="微软雅黑" panose="020B0503020204020204" pitchFamily="34" charset="-122"/>
            </a:endParaRPr>
          </a:p>
        </p:txBody>
      </p:sp>
      <p:sp>
        <p:nvSpPr>
          <p:cNvPr id="46082" name="Rectangle 6"/>
          <p:cNvSpPr/>
          <p:nvPr/>
        </p:nvSpPr>
        <p:spPr>
          <a:xfrm>
            <a:off x="336550" y="290513"/>
            <a:ext cx="5329238" cy="690562"/>
          </a:xfrm>
          <a:prstGeom prst="rect">
            <a:avLst/>
          </a:prstGeom>
          <a:noFill/>
          <a:ln w="9525">
            <a:noFill/>
          </a:ln>
        </p:spPr>
        <p:txBody>
          <a:bodyPr anchor="t" anchorCtr="0">
            <a:spAutoFit/>
          </a:bodyPr>
          <a:lstStyle/>
          <a:p>
            <a:pPr eaLnBrk="0" latinLnBrk="1" hangingPunct="0">
              <a:lnSpc>
                <a:spcPct val="140000"/>
              </a:lnSpc>
              <a:spcBef>
                <a:spcPct val="20000"/>
              </a:spcBef>
              <a:buFontTx/>
            </a:pPr>
            <a:r>
              <a:rPr lang="zh-CN" altLang="en-US" sz="2800" b="0" dirty="0">
                <a:solidFill>
                  <a:schemeClr val="bg1"/>
                </a:solidFill>
                <a:latin typeface="Consolas" panose="020B0609020204030204" pitchFamily="49" charset="0"/>
                <a:ea typeface="微软雅黑" panose="020B0503020204020204" pitchFamily="34" charset="-122"/>
              </a:rPr>
              <a:t>格式化读函数</a:t>
            </a:r>
            <a:r>
              <a:rPr lang="en-US" altLang="zh-CN" sz="2800" b="0" dirty="0">
                <a:solidFill>
                  <a:schemeClr val="bg1"/>
                </a:solidFill>
                <a:latin typeface="Consolas" panose="020B0609020204030204" pitchFamily="49" charset="0"/>
                <a:ea typeface="微软雅黑" panose="020B0503020204020204" pitchFamily="34" charset="-122"/>
              </a:rPr>
              <a:t>——fscanf</a:t>
            </a:r>
            <a:endParaRPr lang="zh-CN" altLang="en-US" sz="2800" b="0" dirty="0">
              <a:solidFill>
                <a:schemeClr val="bg1"/>
              </a:solidFill>
              <a:latin typeface="Consolas" panose="020B0609020204030204" pitchFamily="49" charset="0"/>
              <a:ea typeface="Arial" panose="020B0604020202020204" pitchFamily="34" charset="0"/>
            </a:endParaRPr>
          </a:p>
        </p:txBody>
      </p:sp>
      <p:sp>
        <p:nvSpPr>
          <p:cNvPr id="8" name="Rectangle 6"/>
          <p:cNvSpPr/>
          <p:nvPr/>
        </p:nvSpPr>
        <p:spPr>
          <a:xfrm>
            <a:off x="381000" y="1519238"/>
            <a:ext cx="10858500" cy="5294312"/>
          </a:xfrm>
          <a:prstGeom prst="rect">
            <a:avLst/>
          </a:prstGeom>
          <a:noFill/>
          <a:ln w="9525">
            <a:noFill/>
          </a:ln>
        </p:spPr>
        <p:txBody>
          <a:bodyPr anchor="t" anchorCtr="0"/>
          <a:lstStyle/>
          <a:p>
            <a:pPr marL="363855" indent="-363855">
              <a:lnSpc>
                <a:spcPct val="150000"/>
              </a:lnSpc>
              <a:spcBef>
                <a:spcPct val="10000"/>
              </a:spcBef>
              <a:buClr>
                <a:srgbClr val="FF0066"/>
              </a:buClr>
              <a:buFont typeface="Arial" panose="020B0604020202020204" pitchFamily="34" charset="0"/>
              <a:buChar char="•"/>
            </a:pPr>
            <a:r>
              <a:rPr lang="en-US" altLang="en-US" b="0" dirty="0">
                <a:latin typeface="Consolas" panose="020B0609020204030204" pitchFamily="49" charset="0"/>
                <a:ea typeface="微软雅黑" panose="020B0503020204020204" pitchFamily="34" charset="-122"/>
              </a:rPr>
              <a:t>读函数：</a:t>
            </a:r>
            <a:r>
              <a:rPr lang="en-US" altLang="en-US" b="0" dirty="0">
                <a:solidFill>
                  <a:schemeClr val="folHlink"/>
                </a:solidFill>
                <a:latin typeface="Consolas" panose="020B0609020204030204" pitchFamily="49" charset="0"/>
                <a:ea typeface="微软雅黑" panose="020B0503020204020204" pitchFamily="34" charset="-122"/>
              </a:rPr>
              <a:t>int fscanf(FILE *fp</a:t>
            </a:r>
            <a:r>
              <a:rPr lang="en-US" altLang="en-US" b="0" dirty="0">
                <a:latin typeface="Consolas" panose="020B0609020204030204" pitchFamily="49" charset="0"/>
                <a:ea typeface="微软雅黑" panose="020B0503020204020204" pitchFamily="34" charset="-122"/>
              </a:rPr>
              <a:t>, </a:t>
            </a:r>
            <a:r>
              <a:rPr lang="en-US" altLang="en-US" b="0" dirty="0">
                <a:solidFill>
                  <a:schemeClr val="folHlink"/>
                </a:solidFill>
                <a:latin typeface="Consolas" panose="020B0609020204030204" pitchFamily="49" charset="0"/>
                <a:ea typeface="微软雅黑" panose="020B0503020204020204" pitchFamily="34" charset="-122"/>
              </a:rPr>
              <a:t>格式控制串, 变量地址列表</a:t>
            </a:r>
            <a:r>
              <a:rPr lang="en-US" altLang="en-US" b="0" dirty="0">
                <a:latin typeface="Consolas" panose="020B0609020204030204" pitchFamily="49" charset="0"/>
                <a:ea typeface="微软雅黑" panose="020B0503020204020204" pitchFamily="34" charset="-122"/>
              </a:rPr>
              <a:t>);</a:t>
            </a:r>
            <a:endParaRPr lang="en-US" altLang="zh-CN" b="0" dirty="0">
              <a:latin typeface="Consolas" panose="020B0609020204030204" pitchFamily="49" charset="0"/>
              <a:ea typeface="微软雅黑" panose="020B0503020204020204" pitchFamily="34" charset="-122"/>
            </a:endParaRPr>
          </a:p>
          <a:p>
            <a:pPr marL="363855" indent="-363855">
              <a:lnSpc>
                <a:spcPct val="150000"/>
              </a:lnSpc>
              <a:spcBef>
                <a:spcPct val="10000"/>
              </a:spcBef>
              <a:buClr>
                <a:srgbClr val="FF0066"/>
              </a:buClr>
              <a:buFontTx/>
            </a:pPr>
            <a:endParaRPr lang="en-US" altLang="zh-CN" b="0" dirty="0">
              <a:latin typeface="Consolas" panose="020B0609020204030204" pitchFamily="49" charset="0"/>
              <a:ea typeface="微软雅黑" panose="020B0503020204020204" pitchFamily="34" charset="-122"/>
            </a:endParaRPr>
          </a:p>
          <a:p>
            <a:pPr marL="363855" indent="-363855">
              <a:lnSpc>
                <a:spcPct val="150000"/>
              </a:lnSpc>
              <a:spcBef>
                <a:spcPct val="10000"/>
              </a:spcBef>
              <a:buClr>
                <a:srgbClr val="FF0066"/>
              </a:buClr>
              <a:buFontTx/>
            </a:pPr>
            <a:r>
              <a:rPr lang="zh-CN" altLang="en-US" b="0" dirty="0">
                <a:latin typeface="Consolas" panose="020B0609020204030204" pitchFamily="49" charset="0"/>
                <a:ea typeface="微软雅黑" panose="020B0503020204020204" pitchFamily="34" charset="-122"/>
              </a:rPr>
              <a:t>    功能：按格式控制串所描述的格式，从</a:t>
            </a:r>
            <a:r>
              <a:rPr lang="en-US" altLang="zh-CN" b="0" dirty="0">
                <a:solidFill>
                  <a:srgbClr val="FF0000"/>
                </a:solidFill>
                <a:latin typeface="Consolas" panose="020B0609020204030204" pitchFamily="49" charset="0"/>
                <a:ea typeface="微软雅黑" panose="020B0503020204020204" pitchFamily="34" charset="-122"/>
              </a:rPr>
              <a:t>fp</a:t>
            </a:r>
            <a:r>
              <a:rPr lang="zh-CN" altLang="en-US" b="0" dirty="0">
                <a:latin typeface="Consolas" panose="020B0609020204030204" pitchFamily="49" charset="0"/>
                <a:ea typeface="微软雅黑" panose="020B0503020204020204" pitchFamily="34" charset="-122"/>
              </a:rPr>
              <a:t>所指向的文件中读取数据，</a:t>
            </a:r>
            <a:endParaRPr lang="en-US" altLang="zh-CN" b="0" dirty="0">
              <a:latin typeface="Consolas" panose="020B0609020204030204" pitchFamily="49" charset="0"/>
              <a:ea typeface="微软雅黑" panose="020B0503020204020204" pitchFamily="34" charset="-122"/>
            </a:endParaRPr>
          </a:p>
          <a:p>
            <a:pPr marL="363855" indent="-363855">
              <a:lnSpc>
                <a:spcPct val="150000"/>
              </a:lnSpc>
              <a:spcBef>
                <a:spcPct val="10000"/>
              </a:spcBef>
              <a:buClr>
                <a:srgbClr val="FF0066"/>
              </a:buClr>
              <a:buFontTx/>
            </a:pPr>
            <a:r>
              <a:rPr lang="en-US" altLang="zh-CN" b="0" dirty="0">
                <a:latin typeface="Consolas" panose="020B0609020204030204" pitchFamily="49" charset="0"/>
                <a:ea typeface="微软雅黑" panose="020B0503020204020204" pitchFamily="34" charset="-122"/>
              </a:rPr>
              <a:t>                </a:t>
            </a:r>
            <a:r>
              <a:rPr lang="zh-CN" altLang="en-US" b="0" dirty="0">
                <a:latin typeface="Consolas" panose="020B0609020204030204" pitchFamily="49" charset="0"/>
                <a:ea typeface="微软雅黑" panose="020B0503020204020204" pitchFamily="34" charset="-122"/>
              </a:rPr>
              <a:t>送到指定的变量中。</a:t>
            </a:r>
          </a:p>
          <a:p>
            <a:pPr marL="363855" indent="-363855" algn="just">
              <a:lnSpc>
                <a:spcPct val="150000"/>
              </a:lnSpc>
              <a:buClr>
                <a:srgbClr val="0000CC"/>
              </a:buClr>
              <a:buFontTx/>
            </a:pPr>
            <a:r>
              <a:rPr lang="zh-CN" altLang="en-US" b="0" dirty="0">
                <a:latin typeface="Consolas" panose="020B0609020204030204" pitchFamily="49" charset="0"/>
                <a:ea typeface="微软雅黑" panose="020B0503020204020204" pitchFamily="34" charset="-122"/>
              </a:rPr>
              <a:t>                若输入操作成功，返回实际读出的</a:t>
            </a:r>
            <a:r>
              <a:rPr lang="zh-CN" altLang="en-US" b="0" dirty="0">
                <a:solidFill>
                  <a:srgbClr val="FF0000"/>
                </a:solidFill>
                <a:latin typeface="Consolas" panose="020B0609020204030204" pitchFamily="49" charset="0"/>
                <a:ea typeface="微软雅黑" panose="020B0503020204020204" pitchFamily="34" charset="-122"/>
              </a:rPr>
              <a:t>数据项个数</a:t>
            </a:r>
            <a:r>
              <a:rPr lang="zh-CN" altLang="en-US" b="0" dirty="0">
                <a:latin typeface="Consolas" panose="020B0609020204030204" pitchFamily="49" charset="0"/>
                <a:ea typeface="微软雅黑" panose="020B0503020204020204" pitchFamily="34" charset="-122"/>
              </a:rPr>
              <a:t>，不包括数据</a:t>
            </a:r>
            <a:endParaRPr lang="en-US" altLang="zh-CN" b="0" dirty="0">
              <a:latin typeface="Consolas" panose="020B0609020204030204" pitchFamily="49" charset="0"/>
              <a:ea typeface="微软雅黑" panose="020B0503020204020204" pitchFamily="34" charset="-122"/>
            </a:endParaRPr>
          </a:p>
          <a:p>
            <a:pPr marL="363855" indent="-363855" algn="just">
              <a:lnSpc>
                <a:spcPct val="150000"/>
              </a:lnSpc>
              <a:buClr>
                <a:srgbClr val="0000CC"/>
              </a:buClr>
              <a:buFontTx/>
            </a:pPr>
            <a:r>
              <a:rPr lang="en-US" altLang="zh-CN" b="0" dirty="0">
                <a:latin typeface="Consolas" panose="020B0609020204030204" pitchFamily="49" charset="0"/>
                <a:ea typeface="微软雅黑" panose="020B0503020204020204" pitchFamily="34" charset="-122"/>
              </a:rPr>
              <a:t>                </a:t>
            </a:r>
            <a:r>
              <a:rPr lang="zh-CN" altLang="en-US" b="0" dirty="0">
                <a:latin typeface="Consolas" panose="020B0609020204030204" pitchFamily="49" charset="0"/>
                <a:ea typeface="微软雅黑" panose="020B0503020204020204" pitchFamily="34" charset="-122"/>
              </a:rPr>
              <a:t>分隔符。</a:t>
            </a:r>
          </a:p>
          <a:p>
            <a:pPr marL="363855" indent="-363855" algn="just">
              <a:lnSpc>
                <a:spcPct val="150000"/>
              </a:lnSpc>
              <a:buClr>
                <a:srgbClr val="0000CC"/>
              </a:buClr>
              <a:buFontTx/>
            </a:pPr>
            <a:r>
              <a:rPr lang="zh-CN" altLang="en-US" b="0" dirty="0">
                <a:latin typeface="Consolas" panose="020B0609020204030204" pitchFamily="49" charset="0"/>
                <a:ea typeface="微软雅黑" panose="020B0503020204020204" pitchFamily="34" charset="-122"/>
              </a:rPr>
              <a:t>                若没有读到数据项，则</a:t>
            </a:r>
            <a:r>
              <a:rPr lang="zh-CN" altLang="en-US" b="0" dirty="0">
                <a:solidFill>
                  <a:srgbClr val="FF0000"/>
                </a:solidFill>
                <a:latin typeface="Consolas" panose="020B0609020204030204" pitchFamily="49" charset="0"/>
                <a:ea typeface="微软雅黑" panose="020B0503020204020204" pitchFamily="34" charset="-122"/>
              </a:rPr>
              <a:t>返回0</a:t>
            </a:r>
            <a:r>
              <a:rPr lang="zh-CN" altLang="en-US" b="0" dirty="0">
                <a:latin typeface="Consolas" panose="020B0609020204030204" pitchFamily="49" charset="0"/>
                <a:ea typeface="微软雅黑" panose="020B0503020204020204" pitchFamily="34" charset="-122"/>
              </a:rPr>
              <a:t>。   </a:t>
            </a:r>
            <a:endParaRPr lang="en-US" altLang="zh-CN" b="0" dirty="0">
              <a:latin typeface="Consolas" panose="020B0609020204030204" pitchFamily="49" charset="0"/>
              <a:ea typeface="微软雅黑" panose="020B0503020204020204" pitchFamily="34" charset="-122"/>
            </a:endParaRPr>
          </a:p>
          <a:p>
            <a:pPr marL="363855" indent="-363855" algn="just">
              <a:lnSpc>
                <a:spcPct val="150000"/>
              </a:lnSpc>
              <a:buClr>
                <a:srgbClr val="0000CC"/>
              </a:buClr>
              <a:buFontTx/>
            </a:pPr>
            <a:r>
              <a:rPr lang="en-US" altLang="zh-CN" b="0" dirty="0">
                <a:latin typeface="Consolas" panose="020B0609020204030204" pitchFamily="49" charset="0"/>
                <a:ea typeface="微软雅黑" panose="020B0503020204020204" pitchFamily="34" charset="-122"/>
              </a:rPr>
              <a:t>                </a:t>
            </a:r>
            <a:r>
              <a:rPr lang="zh-CN" altLang="en-US" b="0" dirty="0">
                <a:latin typeface="Consolas" panose="020B0609020204030204" pitchFamily="49" charset="0"/>
                <a:ea typeface="微软雅黑" panose="020B0503020204020204" pitchFamily="34" charset="-122"/>
              </a:rPr>
              <a:t>若文件结束或调用失败，则返回</a:t>
            </a:r>
            <a:r>
              <a:rPr lang="en-US" altLang="zh-CN" b="0" dirty="0">
                <a:solidFill>
                  <a:srgbClr val="FF0000"/>
                </a:solidFill>
                <a:latin typeface="Consolas" panose="020B0609020204030204" pitchFamily="49" charset="0"/>
                <a:ea typeface="微软雅黑" panose="020B0503020204020204" pitchFamily="34" charset="-122"/>
              </a:rPr>
              <a:t>EOF</a:t>
            </a:r>
            <a:r>
              <a:rPr lang="en-US" altLang="zh-CN" b="0" dirty="0">
                <a:latin typeface="Consolas" panose="020B0609020204030204" pitchFamily="49" charset="0"/>
                <a:ea typeface="微软雅黑" panose="020B0503020204020204" pitchFamily="34" charset="-122"/>
              </a:rPr>
              <a:t>。</a:t>
            </a:r>
            <a:endParaRPr lang="zh-CN" altLang="en-US" b="0" dirty="0">
              <a:latin typeface="Consolas" panose="020B0609020204030204" pitchFamily="49" charset="0"/>
              <a:ea typeface="Times New Roman" panose="02020603050405020304" pitchFamily="18" charset="0"/>
            </a:endParaRPr>
          </a:p>
        </p:txBody>
      </p:sp>
      <p:sp>
        <p:nvSpPr>
          <p:cNvPr id="2" name="对话气泡: 矩形 1"/>
          <p:cNvSpPr/>
          <p:nvPr/>
        </p:nvSpPr>
        <p:spPr>
          <a:xfrm>
            <a:off x="6961188" y="260350"/>
            <a:ext cx="4883150" cy="720725"/>
          </a:xfrm>
          <a:prstGeom prst="wedgeRectCallout">
            <a:avLst>
              <a:gd name="adj1" fmla="val -43042"/>
              <a:gd name="adj2" fmla="val 172028"/>
            </a:avLst>
          </a:prstGeom>
          <a:gradFill rotWithShape="1">
            <a:gsLst>
              <a:gs pos="0">
                <a:srgbClr val="FFDD9C">
                  <a:alpha val="100000"/>
                </a:srgbClr>
              </a:gs>
              <a:gs pos="50000">
                <a:srgbClr val="FFD78E">
                  <a:alpha val="100000"/>
                </a:srgbClr>
              </a:gs>
              <a:gs pos="100000">
                <a:srgbClr val="FFD479">
                  <a:alpha val="100000"/>
                </a:srgbClr>
              </a:gs>
            </a:gsLst>
            <a:lin ang="5400000"/>
            <a:tileRect/>
          </a:gradFill>
          <a:ln w="6350" cap="flat" cmpd="sng">
            <a:solidFill>
              <a:srgbClr val="FFC000"/>
            </a:solidFill>
            <a:prstDash val="solid"/>
            <a:miter/>
            <a:headEnd type="none" w="med" len="med"/>
            <a:tailEnd type="none" w="med" len="med"/>
          </a:ln>
        </p:spPr>
        <p:txBody>
          <a:bodyPr anchor="ctr" anchorCtr="0"/>
          <a:lstStyle/>
          <a:p>
            <a:pPr>
              <a:buFontTx/>
            </a:pPr>
            <a:r>
              <a:rPr lang="zh-CN" altLang="en-US" sz="2000" b="0" dirty="0">
                <a:solidFill>
                  <a:srgbClr val="C00000"/>
                </a:solidFill>
                <a:latin typeface="Consolas" panose="020B0609020204030204" pitchFamily="49" charset="0"/>
                <a:ea typeface="等线" panose="02010600030101010101" pitchFamily="2" charset="-122"/>
              </a:rPr>
              <a:t>格式控制串</a:t>
            </a:r>
            <a:r>
              <a:rPr lang="zh-CN" altLang="en-US" sz="2000" b="0" dirty="0">
                <a:solidFill>
                  <a:srgbClr val="000000"/>
                </a:solidFill>
                <a:latin typeface="Consolas" panose="020B0609020204030204" pitchFamily="49" charset="0"/>
                <a:ea typeface="等线" panose="02010600030101010101" pitchFamily="2" charset="-122"/>
              </a:rPr>
              <a:t>和</a:t>
            </a:r>
            <a:r>
              <a:rPr lang="zh-CN" altLang="en-US" sz="2000" b="0" dirty="0">
                <a:solidFill>
                  <a:srgbClr val="C00000"/>
                </a:solidFill>
                <a:latin typeface="Consolas" panose="020B0609020204030204" pitchFamily="49" charset="0"/>
                <a:ea typeface="等线" panose="02010600030101010101" pitchFamily="2" charset="-122"/>
              </a:rPr>
              <a:t>变量地址列表</a:t>
            </a:r>
            <a:r>
              <a:rPr lang="zh-CN" altLang="en-US" sz="2000" b="0" dirty="0">
                <a:solidFill>
                  <a:srgbClr val="000000"/>
                </a:solidFill>
                <a:latin typeface="Consolas" panose="020B0609020204030204" pitchFamily="49" charset="0"/>
                <a:ea typeface="等线" panose="02010600030101010101" pitchFamily="2" charset="-122"/>
              </a:rPr>
              <a:t>的规定和使用方法与</a:t>
            </a:r>
            <a:r>
              <a:rPr lang="en-US" altLang="zh-CN" sz="2000" b="0" dirty="0">
                <a:solidFill>
                  <a:srgbClr val="000000"/>
                </a:solidFill>
                <a:latin typeface="Consolas" panose="020B0609020204030204" pitchFamily="49" charset="0"/>
                <a:ea typeface="等线" panose="02010600030101010101" pitchFamily="2" charset="-122"/>
              </a:rPr>
              <a:t>scanf</a:t>
            </a:r>
            <a:r>
              <a:rPr lang="zh-CN" altLang="en-US" sz="2000" b="0" dirty="0">
                <a:solidFill>
                  <a:srgbClr val="000000"/>
                </a:solidFill>
                <a:latin typeface="Consolas" panose="020B0609020204030204" pitchFamily="49" charset="0"/>
                <a:ea typeface="等线" panose="02010600030101010101" pitchFamily="2" charset="-122"/>
              </a:rPr>
              <a:t>函数相同。</a:t>
            </a:r>
          </a:p>
        </p:txBody>
      </p:sp>
      <p:cxnSp>
        <p:nvCxnSpPr>
          <p:cNvPr id="4" name="直接连接符 3"/>
          <p:cNvCxnSpPr/>
          <p:nvPr/>
        </p:nvCxnSpPr>
        <p:spPr>
          <a:xfrm>
            <a:off x="5592763" y="2205038"/>
            <a:ext cx="411003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wipe(left)">
                                      <p:cBhvr>
                                        <p:cTn id="21" dur="500"/>
                                        <p:tgtEl>
                                          <p:spTgt spid="8">
                                            <p:txEl>
                                              <p:pRg st="2" end="2"/>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wipe(left)">
                                      <p:cBhvr>
                                        <p:cTn id="25" dur="500"/>
                                        <p:tgtEl>
                                          <p:spTgt spid="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
                                            <p:txEl>
                                              <p:pRg st="4" end="4"/>
                                            </p:txEl>
                                          </p:spTgt>
                                        </p:tgtEl>
                                        <p:attrNameLst>
                                          <p:attrName>style.visibility</p:attrName>
                                        </p:attrNameLst>
                                      </p:cBhvr>
                                      <p:to>
                                        <p:strVal val="visible"/>
                                      </p:to>
                                    </p:set>
                                    <p:animEffect transition="in" filter="wipe(left)">
                                      <p:cBhvr>
                                        <p:cTn id="30" dur="500"/>
                                        <p:tgtEl>
                                          <p:spTgt spid="8">
                                            <p:txEl>
                                              <p:pRg st="4" end="4"/>
                                            </p:txEl>
                                          </p:spTgt>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wipe(left)">
                                      <p:cBhvr>
                                        <p:cTn id="34" dur="500"/>
                                        <p:tgtEl>
                                          <p:spTgt spid="8">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animEffect transition="in" filter="wipe(left)">
                                      <p:cBhvr>
                                        <p:cTn id="39" dur="500"/>
                                        <p:tgtEl>
                                          <p:spTgt spid="8">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
                                            <p:txEl>
                                              <p:pRg st="7" end="7"/>
                                            </p:txEl>
                                          </p:spTgt>
                                        </p:tgtEl>
                                        <p:attrNameLst>
                                          <p:attrName>style.visibility</p:attrName>
                                        </p:attrNameLst>
                                      </p:cBhvr>
                                      <p:to>
                                        <p:strVal val="visible"/>
                                      </p:to>
                                    </p:set>
                                    <p:animEffect transition="in" filter="wipe(left)">
                                      <p:cBhvr>
                                        <p:cTn id="44"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28</a:t>
            </a:fld>
            <a:endParaRPr lang="zh-CN" altLang="en-US" sz="1200" b="0" dirty="0">
              <a:solidFill>
                <a:srgbClr val="898989"/>
              </a:solidFill>
              <a:ea typeface="微软雅黑" panose="020B0503020204020204" pitchFamily="34" charset="-122"/>
            </a:endParaRPr>
          </a:p>
        </p:txBody>
      </p:sp>
      <p:sp>
        <p:nvSpPr>
          <p:cNvPr id="47106" name="Rectangle 6"/>
          <p:cNvSpPr/>
          <p:nvPr/>
        </p:nvSpPr>
        <p:spPr>
          <a:xfrm>
            <a:off x="287338" y="361950"/>
            <a:ext cx="5810250" cy="690563"/>
          </a:xfrm>
          <a:prstGeom prst="rect">
            <a:avLst/>
          </a:prstGeom>
          <a:noFill/>
          <a:ln w="9525">
            <a:noFill/>
          </a:ln>
        </p:spPr>
        <p:txBody>
          <a:bodyPr anchor="ctr" anchorCtr="0">
            <a:spAutoFit/>
          </a:bodyPr>
          <a:lstStyle/>
          <a:p>
            <a:pPr eaLnBrk="0" latinLnBrk="1" hangingPunct="0">
              <a:lnSpc>
                <a:spcPct val="140000"/>
              </a:lnSpc>
              <a:spcBef>
                <a:spcPct val="20000"/>
              </a:spcBef>
              <a:buFontTx/>
            </a:pPr>
            <a:r>
              <a:rPr lang="en-US" altLang="zh-CN" sz="2800" b="0" dirty="0">
                <a:solidFill>
                  <a:schemeClr val="bg1"/>
                </a:solidFill>
                <a:latin typeface="Consolas" panose="020B0609020204030204" pitchFamily="49" charset="0"/>
                <a:ea typeface="微软雅黑" panose="020B0503020204020204" pitchFamily="34" charset="-122"/>
              </a:rPr>
              <a:t>4.</a:t>
            </a:r>
            <a:r>
              <a:rPr lang="zh-CN" altLang="en-US" sz="2800" b="0" dirty="0">
                <a:solidFill>
                  <a:schemeClr val="bg1"/>
                </a:solidFill>
                <a:latin typeface="Consolas" panose="020B0609020204030204" pitchFamily="49" charset="0"/>
                <a:ea typeface="微软雅黑" panose="020B0503020204020204" pitchFamily="34" charset="-122"/>
              </a:rPr>
              <a:t> 数据块读写函数</a:t>
            </a:r>
            <a:endParaRPr lang="zh-CN" altLang="en-US" sz="2800" b="0" dirty="0">
              <a:solidFill>
                <a:schemeClr val="bg1"/>
              </a:solidFill>
              <a:latin typeface="Consolas" panose="020B0609020204030204" pitchFamily="49" charset="0"/>
              <a:ea typeface="Arial" panose="020B0604020202020204" pitchFamily="34" charset="0"/>
            </a:endParaRPr>
          </a:p>
        </p:txBody>
      </p:sp>
      <p:sp>
        <p:nvSpPr>
          <p:cNvPr id="47107" name="Rectangle 15"/>
          <p:cNvSpPr/>
          <p:nvPr/>
        </p:nvSpPr>
        <p:spPr>
          <a:xfrm>
            <a:off x="696913" y="1844675"/>
            <a:ext cx="10440987" cy="2089150"/>
          </a:xfrm>
          <a:prstGeom prst="rect">
            <a:avLst/>
          </a:prstGeom>
          <a:noFill/>
          <a:ln w="9525">
            <a:noFill/>
          </a:ln>
        </p:spPr>
        <p:txBody>
          <a:bodyPr anchor="t" anchorCtr="0"/>
          <a:lstStyle/>
          <a:p>
            <a:pPr eaLnBrk="0" hangingPunct="0">
              <a:spcBef>
                <a:spcPct val="20000"/>
              </a:spcBef>
              <a:buFont typeface="Wingdings" panose="05000000000000000000" pitchFamily="2" charset="2"/>
              <a:buChar char="n"/>
            </a:pPr>
            <a:r>
              <a:rPr lang="zh-CN" altLang="en-US" b="0" dirty="0">
                <a:latin typeface="Consolas" panose="020B0609020204030204" pitchFamily="49" charset="0"/>
                <a:ea typeface="微软雅黑" panose="020B0503020204020204" pitchFamily="34" charset="-122"/>
              </a:rPr>
              <a:t>从文件（特别是二进制文件）读写一块数据（如一个数组元素，一个结构体变量的数据</a:t>
            </a:r>
            <a:r>
              <a:rPr lang="en-US" altLang="zh-CN" b="0" dirty="0">
                <a:latin typeface="Consolas" panose="020B0609020204030204" pitchFamily="49" charset="0"/>
                <a:ea typeface="微软雅黑" panose="020B0503020204020204" pitchFamily="34" charset="-122"/>
              </a:rPr>
              <a:t>-</a:t>
            </a:r>
            <a:r>
              <a:rPr lang="zh-CN" altLang="en-US" b="0" dirty="0">
                <a:latin typeface="Consolas" panose="020B0609020204030204" pitchFamily="49" charset="0"/>
                <a:ea typeface="微软雅黑" panose="020B0503020204020204" pitchFamily="34" charset="-122"/>
              </a:rPr>
              <a:t>记录）使用数据块读写函数非常方便。</a:t>
            </a:r>
          </a:p>
          <a:p>
            <a:pPr eaLnBrk="0" hangingPunct="0">
              <a:spcBef>
                <a:spcPct val="20000"/>
              </a:spcBef>
              <a:buFont typeface="Wingdings" panose="05000000000000000000" pitchFamily="2" charset="2"/>
              <a:buChar char="n"/>
            </a:pPr>
            <a:endParaRPr lang="zh-CN" altLang="en-US" b="0" dirty="0">
              <a:latin typeface="Consolas" panose="020B0609020204030204" pitchFamily="49" charset="0"/>
              <a:ea typeface="微软雅黑" panose="020B0503020204020204" pitchFamily="34" charset="-122"/>
            </a:endParaRPr>
          </a:p>
          <a:p>
            <a:pPr eaLnBrk="0" hangingPunct="0">
              <a:spcBef>
                <a:spcPct val="20000"/>
              </a:spcBef>
              <a:buFont typeface="Wingdings" panose="05000000000000000000" pitchFamily="2" charset="2"/>
              <a:buChar char="n"/>
            </a:pPr>
            <a:r>
              <a:rPr lang="zh-CN" altLang="en-US" b="0" dirty="0">
                <a:latin typeface="Consolas" panose="020B0609020204030204" pitchFamily="49" charset="0"/>
                <a:ea typeface="微软雅黑" panose="020B0503020204020204" pitchFamily="34" charset="-122"/>
              </a:rPr>
              <a:t>以数据块方式读写，文件通常以二进制方式打开。</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29</a:t>
            </a:fld>
            <a:endParaRPr lang="zh-CN" altLang="en-US" sz="1200" b="0" dirty="0">
              <a:solidFill>
                <a:srgbClr val="898989"/>
              </a:solidFill>
              <a:ea typeface="微软雅黑" panose="020B0503020204020204" pitchFamily="34" charset="-122"/>
            </a:endParaRPr>
          </a:p>
        </p:txBody>
      </p:sp>
      <p:sp>
        <p:nvSpPr>
          <p:cNvPr id="48130" name="Rectangle 6"/>
          <p:cNvSpPr/>
          <p:nvPr/>
        </p:nvSpPr>
        <p:spPr>
          <a:xfrm>
            <a:off x="287338" y="361950"/>
            <a:ext cx="5810250" cy="690563"/>
          </a:xfrm>
          <a:prstGeom prst="rect">
            <a:avLst/>
          </a:prstGeom>
          <a:noFill/>
          <a:ln w="9525">
            <a:noFill/>
          </a:ln>
        </p:spPr>
        <p:txBody>
          <a:bodyPr anchor="ctr" anchorCtr="0">
            <a:spAutoFit/>
          </a:bodyPr>
          <a:lstStyle/>
          <a:p>
            <a:pPr eaLnBrk="0" latinLnBrk="1" hangingPunct="0">
              <a:lnSpc>
                <a:spcPct val="140000"/>
              </a:lnSpc>
              <a:spcBef>
                <a:spcPct val="20000"/>
              </a:spcBef>
              <a:buFontTx/>
            </a:pPr>
            <a:r>
              <a:rPr lang="en-US" altLang="zh-CN" sz="2800" b="0" dirty="0">
                <a:solidFill>
                  <a:schemeClr val="bg1"/>
                </a:solidFill>
                <a:latin typeface="Consolas" panose="020B0609020204030204" pitchFamily="49" charset="0"/>
                <a:ea typeface="微软雅黑" panose="020B0503020204020204" pitchFamily="34" charset="-122"/>
              </a:rPr>
              <a:t>4.</a:t>
            </a:r>
            <a:r>
              <a:rPr lang="zh-CN" altLang="en-US" sz="2800" b="0" dirty="0">
                <a:solidFill>
                  <a:schemeClr val="bg1"/>
                </a:solidFill>
                <a:latin typeface="Consolas" panose="020B0609020204030204" pitchFamily="49" charset="0"/>
                <a:ea typeface="微软雅黑" panose="020B0503020204020204" pitchFamily="34" charset="-122"/>
              </a:rPr>
              <a:t> 数据块读写函数</a:t>
            </a:r>
            <a:endParaRPr lang="zh-CN" altLang="en-US" sz="2800" b="0" dirty="0">
              <a:solidFill>
                <a:schemeClr val="bg1"/>
              </a:solidFill>
              <a:latin typeface="Consolas" panose="020B0609020204030204" pitchFamily="49" charset="0"/>
              <a:ea typeface="Arial" panose="020B0604020202020204" pitchFamily="34" charset="0"/>
            </a:endParaRPr>
          </a:p>
        </p:txBody>
      </p:sp>
      <p:sp>
        <p:nvSpPr>
          <p:cNvPr id="19" name="Rectangle 8"/>
          <p:cNvSpPr/>
          <p:nvPr/>
        </p:nvSpPr>
        <p:spPr>
          <a:xfrm>
            <a:off x="1087438" y="1557338"/>
            <a:ext cx="9979025" cy="4895850"/>
          </a:xfrm>
          <a:prstGeom prst="rect">
            <a:avLst/>
          </a:prstGeom>
          <a:noFill/>
          <a:ln w="9525">
            <a:noFill/>
          </a:ln>
        </p:spPr>
        <p:txBody>
          <a:bodyPr anchor="t" anchorCtr="0"/>
          <a:lstStyle/>
          <a:p>
            <a:pPr marL="1809750" indent="-1809750">
              <a:lnSpc>
                <a:spcPct val="90000"/>
              </a:lnSpc>
              <a:spcBef>
                <a:spcPct val="20000"/>
              </a:spcBef>
              <a:buClr>
                <a:srgbClr val="FF0066"/>
              </a:buClr>
              <a:buSzPct val="60000"/>
              <a:buFontTx/>
            </a:pPr>
            <a:r>
              <a:rPr lang="zh-CN" altLang="en-US" b="0" dirty="0">
                <a:latin typeface="Consolas" panose="020B0609020204030204" pitchFamily="49" charset="0"/>
                <a:ea typeface="微软雅黑" panose="020B0503020204020204" pitchFamily="34" charset="-122"/>
              </a:rPr>
              <a:t>写函数：</a:t>
            </a:r>
            <a:r>
              <a:rPr lang="en-US" altLang="zh-CN" b="0" dirty="0">
                <a:solidFill>
                  <a:srgbClr val="0000FF"/>
                </a:solidFill>
                <a:latin typeface="Consolas" panose="020B0609020204030204" pitchFamily="49" charset="0"/>
                <a:ea typeface="微软雅黑" panose="020B0503020204020204" pitchFamily="34" charset="-122"/>
              </a:rPr>
              <a:t>int fwrite(void *</a:t>
            </a:r>
            <a:r>
              <a:rPr lang="en-US" altLang="zh-CN" b="0" dirty="0">
                <a:solidFill>
                  <a:srgbClr val="C00000"/>
                </a:solidFill>
                <a:latin typeface="Consolas" panose="020B0609020204030204" pitchFamily="49" charset="0"/>
                <a:ea typeface="微软雅黑" panose="020B0503020204020204" pitchFamily="34" charset="-122"/>
              </a:rPr>
              <a:t>p</a:t>
            </a:r>
            <a:r>
              <a:rPr lang="en-US" altLang="zh-CN" b="0" dirty="0">
                <a:solidFill>
                  <a:srgbClr val="0000FF"/>
                </a:solidFill>
                <a:latin typeface="Consolas" panose="020B0609020204030204" pitchFamily="49" charset="0"/>
                <a:ea typeface="微软雅黑" panose="020B0503020204020204" pitchFamily="34" charset="-122"/>
              </a:rPr>
              <a:t>, int </a:t>
            </a:r>
            <a:r>
              <a:rPr lang="en-US" altLang="zh-CN" b="0" dirty="0">
                <a:solidFill>
                  <a:srgbClr val="C00000"/>
                </a:solidFill>
                <a:latin typeface="Consolas" panose="020B0609020204030204" pitchFamily="49" charset="0"/>
                <a:ea typeface="微软雅黑" panose="020B0503020204020204" pitchFamily="34" charset="-122"/>
              </a:rPr>
              <a:t>size</a:t>
            </a:r>
            <a:r>
              <a:rPr lang="en-US" altLang="zh-CN" b="0" dirty="0">
                <a:solidFill>
                  <a:srgbClr val="0000FF"/>
                </a:solidFill>
                <a:latin typeface="Consolas" panose="020B0609020204030204" pitchFamily="49" charset="0"/>
                <a:ea typeface="微软雅黑" panose="020B0503020204020204" pitchFamily="34" charset="-122"/>
              </a:rPr>
              <a:t>, int </a:t>
            </a:r>
            <a:r>
              <a:rPr lang="en-US" altLang="zh-CN" b="0" dirty="0">
                <a:solidFill>
                  <a:srgbClr val="C00000"/>
                </a:solidFill>
                <a:latin typeface="Consolas" panose="020B0609020204030204" pitchFamily="49" charset="0"/>
                <a:ea typeface="微软雅黑" panose="020B0503020204020204" pitchFamily="34" charset="-122"/>
              </a:rPr>
              <a:t>n</a:t>
            </a:r>
            <a:r>
              <a:rPr lang="en-US" altLang="zh-CN" b="0" dirty="0">
                <a:solidFill>
                  <a:srgbClr val="0000FF"/>
                </a:solidFill>
                <a:latin typeface="Consolas" panose="020B0609020204030204" pitchFamily="49" charset="0"/>
                <a:ea typeface="微软雅黑" panose="020B0503020204020204" pitchFamily="34" charset="-122"/>
              </a:rPr>
              <a:t>, FILE * </a:t>
            </a:r>
            <a:r>
              <a:rPr lang="en-US" altLang="zh-CN" b="0" dirty="0">
                <a:solidFill>
                  <a:srgbClr val="C00000"/>
                </a:solidFill>
                <a:latin typeface="Consolas" panose="020B0609020204030204" pitchFamily="49" charset="0"/>
                <a:ea typeface="微软雅黑" panose="020B0503020204020204" pitchFamily="34" charset="-122"/>
              </a:rPr>
              <a:t>fp</a:t>
            </a:r>
            <a:r>
              <a:rPr lang="en-US" altLang="zh-CN" b="0" dirty="0">
                <a:solidFill>
                  <a:srgbClr val="0000FF"/>
                </a:solidFill>
                <a:latin typeface="Consolas" panose="020B0609020204030204" pitchFamily="49" charset="0"/>
                <a:ea typeface="微软雅黑" panose="020B0503020204020204" pitchFamily="34" charset="-122"/>
              </a:rPr>
              <a:t>);</a:t>
            </a:r>
          </a:p>
          <a:p>
            <a:pPr marL="1809750" indent="-1809750" algn="just">
              <a:lnSpc>
                <a:spcPct val="105000"/>
              </a:lnSpc>
              <a:buFontTx/>
            </a:pPr>
            <a:endParaRPr lang="en-US" altLang="zh-CN" b="0" dirty="0">
              <a:solidFill>
                <a:schemeClr val="tx1"/>
              </a:solidFill>
              <a:latin typeface="Consolas" panose="020B0609020204030204" pitchFamily="49" charset="0"/>
              <a:ea typeface="微软雅黑" panose="020B0503020204020204" pitchFamily="34" charset="-122"/>
            </a:endParaRPr>
          </a:p>
          <a:p>
            <a:pPr marL="1809750" indent="-1809750" algn="just">
              <a:lnSpc>
                <a:spcPct val="105000"/>
              </a:lnSpc>
              <a:buFontTx/>
            </a:pPr>
            <a:endParaRPr lang="en-US" altLang="zh-CN" b="0" dirty="0">
              <a:solidFill>
                <a:schemeClr val="tx1"/>
              </a:solidFill>
              <a:latin typeface="Consolas" panose="020B0609020204030204" pitchFamily="49" charset="0"/>
              <a:ea typeface="微软雅黑" panose="020B0503020204020204" pitchFamily="34" charset="-122"/>
            </a:endParaRPr>
          </a:p>
          <a:p>
            <a:pPr marL="1809750" indent="-1809750" algn="just">
              <a:lnSpc>
                <a:spcPct val="105000"/>
              </a:lnSpc>
              <a:buFontTx/>
            </a:pPr>
            <a:endParaRPr lang="en-US" altLang="zh-CN" b="0" dirty="0">
              <a:solidFill>
                <a:schemeClr val="tx1"/>
              </a:solidFill>
              <a:latin typeface="Consolas" panose="020B0609020204030204" pitchFamily="49" charset="0"/>
              <a:ea typeface="微软雅黑" panose="020B0503020204020204" pitchFamily="34" charset="-122"/>
            </a:endParaRPr>
          </a:p>
          <a:p>
            <a:pPr marL="1809750" indent="-1809750" algn="just">
              <a:lnSpc>
                <a:spcPct val="105000"/>
              </a:lnSpc>
              <a:buFontTx/>
            </a:pPr>
            <a:endParaRPr lang="en-US" altLang="zh-CN" b="0" dirty="0">
              <a:solidFill>
                <a:schemeClr val="tx1"/>
              </a:solidFill>
              <a:latin typeface="Consolas" panose="020B0609020204030204" pitchFamily="49" charset="0"/>
              <a:ea typeface="微软雅黑" panose="020B0503020204020204" pitchFamily="34" charset="-122"/>
            </a:endParaRPr>
          </a:p>
          <a:p>
            <a:pPr marL="1809750" indent="-1809750" algn="just">
              <a:lnSpc>
                <a:spcPct val="105000"/>
              </a:lnSpc>
              <a:buFontTx/>
            </a:pPr>
            <a:endParaRPr lang="en-US" altLang="zh-CN" b="0" dirty="0">
              <a:solidFill>
                <a:schemeClr val="tx1"/>
              </a:solidFill>
              <a:latin typeface="Consolas" panose="020B0609020204030204" pitchFamily="49" charset="0"/>
              <a:ea typeface="微软雅黑" panose="020B0503020204020204" pitchFamily="34" charset="-122"/>
            </a:endParaRPr>
          </a:p>
          <a:p>
            <a:pPr marL="1809750" indent="-1809750" algn="just">
              <a:lnSpc>
                <a:spcPct val="105000"/>
              </a:lnSpc>
              <a:buFontTx/>
            </a:pPr>
            <a:endParaRPr lang="en-US" altLang="zh-CN" b="0" dirty="0">
              <a:solidFill>
                <a:schemeClr val="tx1"/>
              </a:solidFill>
              <a:latin typeface="Consolas" panose="020B0609020204030204" pitchFamily="49" charset="0"/>
              <a:ea typeface="微软雅黑" panose="020B0503020204020204" pitchFamily="34" charset="-122"/>
            </a:endParaRPr>
          </a:p>
          <a:p>
            <a:pPr marL="1809750" indent="-1809750" algn="just">
              <a:lnSpc>
                <a:spcPct val="120000"/>
              </a:lnSpc>
              <a:spcBef>
                <a:spcPts val="2400"/>
              </a:spcBef>
              <a:buFontTx/>
            </a:pPr>
            <a:r>
              <a:rPr lang="zh-CN" altLang="en-US" b="0" dirty="0">
                <a:latin typeface="Consolas" panose="020B0609020204030204" pitchFamily="49" charset="0"/>
                <a:ea typeface="微软雅黑" panose="020B0503020204020204" pitchFamily="34" charset="-122"/>
              </a:rPr>
              <a:t>功能：将</a:t>
            </a:r>
            <a:r>
              <a:rPr lang="en-US" altLang="zh-CN" b="0" dirty="0">
                <a:solidFill>
                  <a:srgbClr val="FF0000"/>
                </a:solidFill>
                <a:latin typeface="Consolas" panose="020B0609020204030204" pitchFamily="49" charset="0"/>
                <a:ea typeface="微软雅黑" panose="020B0503020204020204" pitchFamily="34" charset="-122"/>
              </a:rPr>
              <a:t>p</a:t>
            </a:r>
            <a:r>
              <a:rPr lang="zh-CN" altLang="en-US" b="0" dirty="0">
                <a:latin typeface="Consolas" panose="020B0609020204030204" pitchFamily="49" charset="0"/>
                <a:ea typeface="微软雅黑" panose="020B0503020204020204" pitchFamily="34" charset="-122"/>
              </a:rPr>
              <a:t>指向的存储区中的</a:t>
            </a:r>
            <a:r>
              <a:rPr lang="en-US" altLang="zh-CN" b="0" dirty="0">
                <a:solidFill>
                  <a:srgbClr val="FF0000"/>
                </a:solidFill>
                <a:latin typeface="Consolas" panose="020B0609020204030204" pitchFamily="49" charset="0"/>
                <a:ea typeface="微软雅黑" panose="020B0503020204020204" pitchFamily="34" charset="-122"/>
              </a:rPr>
              <a:t>n</a:t>
            </a:r>
            <a:r>
              <a:rPr lang="zh-CN" altLang="en-US" b="0" dirty="0">
                <a:latin typeface="Consolas" panose="020B0609020204030204" pitchFamily="49" charset="0"/>
                <a:ea typeface="微软雅黑" panose="020B0503020204020204" pitchFamily="34" charset="-122"/>
              </a:rPr>
              <a:t>个大小为</a:t>
            </a:r>
            <a:r>
              <a:rPr lang="en-US" altLang="zh-CN" b="0" dirty="0">
                <a:solidFill>
                  <a:srgbClr val="FF0000"/>
                </a:solidFill>
                <a:latin typeface="Consolas" panose="020B0609020204030204" pitchFamily="49" charset="0"/>
                <a:ea typeface="微软雅黑" panose="020B0503020204020204" pitchFamily="34" charset="-122"/>
              </a:rPr>
              <a:t>size</a:t>
            </a:r>
            <a:r>
              <a:rPr lang="zh-CN" altLang="en-US" b="0" dirty="0">
                <a:latin typeface="Consolas" panose="020B0609020204030204" pitchFamily="49" charset="0"/>
                <a:ea typeface="微软雅黑" panose="020B0503020204020204" pitchFamily="34" charset="-122"/>
              </a:rPr>
              <a:t>的数据块写入</a:t>
            </a:r>
            <a:r>
              <a:rPr lang="en-US" altLang="zh-CN" b="0" dirty="0">
                <a:solidFill>
                  <a:srgbClr val="FF0000"/>
                </a:solidFill>
                <a:latin typeface="Consolas" panose="020B0609020204030204" pitchFamily="49" charset="0"/>
                <a:ea typeface="微软雅黑" panose="020B0503020204020204" pitchFamily="34" charset="-122"/>
              </a:rPr>
              <a:t>fp</a:t>
            </a:r>
            <a:r>
              <a:rPr lang="zh-CN" altLang="en-US" b="0" dirty="0">
                <a:latin typeface="Consolas" panose="020B0609020204030204" pitchFamily="49" charset="0"/>
                <a:ea typeface="微软雅黑" panose="020B0503020204020204" pitchFamily="34" charset="-122"/>
              </a:rPr>
              <a:t>所</a:t>
            </a:r>
            <a:endParaRPr lang="en-US" altLang="zh-CN" b="0" dirty="0">
              <a:latin typeface="Consolas" panose="020B0609020204030204" pitchFamily="49" charset="0"/>
              <a:ea typeface="微软雅黑" panose="020B0503020204020204" pitchFamily="34" charset="-122"/>
            </a:endParaRPr>
          </a:p>
          <a:p>
            <a:pPr marL="1809750" indent="-1809750" algn="just">
              <a:lnSpc>
                <a:spcPct val="120000"/>
              </a:lnSpc>
              <a:buFontTx/>
            </a:pPr>
            <a:r>
              <a:rPr lang="en-US" altLang="zh-CN" b="0" dirty="0">
                <a:latin typeface="Consolas" panose="020B0609020204030204" pitchFamily="49" charset="0"/>
                <a:ea typeface="微软雅黑" panose="020B0503020204020204" pitchFamily="34" charset="-122"/>
              </a:rPr>
              <a:t>           </a:t>
            </a:r>
            <a:r>
              <a:rPr lang="zh-CN" altLang="en-US" b="0" dirty="0">
                <a:latin typeface="Consolas" panose="020B0609020204030204" pitchFamily="49" charset="0"/>
                <a:ea typeface="微软雅黑" panose="020B0503020204020204" pitchFamily="34" charset="-122"/>
              </a:rPr>
              <a:t>指向的文件。</a:t>
            </a:r>
          </a:p>
          <a:p>
            <a:pPr marL="1809750" indent="-1809750" algn="just">
              <a:lnSpc>
                <a:spcPct val="120000"/>
              </a:lnSpc>
              <a:spcBef>
                <a:spcPct val="20000"/>
              </a:spcBef>
              <a:buClr>
                <a:srgbClr val="0000CC"/>
              </a:buClr>
              <a:buFontTx/>
            </a:pPr>
            <a:r>
              <a:rPr lang="zh-CN" altLang="en-US" b="0" dirty="0">
                <a:latin typeface="Consolas" panose="020B0609020204030204" pitchFamily="49" charset="0"/>
                <a:ea typeface="微软雅黑" panose="020B0503020204020204" pitchFamily="34" charset="-122"/>
              </a:rPr>
              <a:t>           若输出操作</a:t>
            </a:r>
            <a:r>
              <a:rPr lang="zh-CN" altLang="en-US" b="0" dirty="0">
                <a:solidFill>
                  <a:srgbClr val="FF0000"/>
                </a:solidFill>
                <a:latin typeface="Consolas" panose="020B0609020204030204" pitchFamily="49" charset="0"/>
                <a:ea typeface="微软雅黑" panose="020B0503020204020204" pitchFamily="34" charset="-122"/>
              </a:rPr>
              <a:t>成功</a:t>
            </a:r>
            <a:r>
              <a:rPr lang="zh-CN" altLang="en-US" b="0" dirty="0">
                <a:latin typeface="Consolas" panose="020B0609020204030204" pitchFamily="49" charset="0"/>
                <a:ea typeface="微软雅黑" panose="020B0503020204020204" pitchFamily="34" charset="-122"/>
              </a:rPr>
              <a:t>，返回</a:t>
            </a:r>
            <a:r>
              <a:rPr lang="zh-CN" altLang="en-US" b="0" dirty="0">
                <a:solidFill>
                  <a:srgbClr val="FF0000"/>
                </a:solidFill>
                <a:latin typeface="Consolas" panose="020B0609020204030204" pitchFamily="49" charset="0"/>
                <a:ea typeface="微软雅黑" panose="020B0503020204020204" pitchFamily="34" charset="-122"/>
              </a:rPr>
              <a:t>写入的数据块数</a:t>
            </a:r>
            <a:r>
              <a:rPr lang="zh-CN" altLang="en-US" b="0" dirty="0">
                <a:latin typeface="Consolas" panose="020B0609020204030204" pitchFamily="49" charset="0"/>
                <a:ea typeface="微软雅黑" panose="020B0503020204020204" pitchFamily="34" charset="-122"/>
              </a:rPr>
              <a:t>；</a:t>
            </a:r>
          </a:p>
          <a:p>
            <a:pPr marL="1809750" indent="-1809750" algn="just">
              <a:lnSpc>
                <a:spcPct val="120000"/>
              </a:lnSpc>
              <a:spcBef>
                <a:spcPct val="20000"/>
              </a:spcBef>
              <a:buClr>
                <a:srgbClr val="0000CC"/>
              </a:buClr>
              <a:buFontTx/>
            </a:pPr>
            <a:r>
              <a:rPr lang="zh-CN" altLang="en-US" b="0" dirty="0">
                <a:latin typeface="Consolas" panose="020B0609020204030204" pitchFamily="49" charset="0"/>
                <a:ea typeface="微软雅黑" panose="020B0503020204020204" pitchFamily="34" charset="-122"/>
              </a:rPr>
              <a:t>           若输出操作</a:t>
            </a:r>
            <a:r>
              <a:rPr lang="zh-CN" altLang="en-US" b="0" dirty="0">
                <a:solidFill>
                  <a:srgbClr val="FF0000"/>
                </a:solidFill>
                <a:latin typeface="Consolas" panose="020B0609020204030204" pitchFamily="49" charset="0"/>
                <a:ea typeface="微软雅黑" panose="020B0503020204020204" pitchFamily="34" charset="-122"/>
              </a:rPr>
              <a:t>失败</a:t>
            </a:r>
            <a:r>
              <a:rPr lang="zh-CN" altLang="en-US" b="0" dirty="0">
                <a:solidFill>
                  <a:schemeClr val="tx1"/>
                </a:solidFill>
                <a:latin typeface="Consolas" panose="020B0609020204030204" pitchFamily="49" charset="0"/>
                <a:ea typeface="微软雅黑" panose="020B0503020204020204" pitchFamily="34" charset="-122"/>
              </a:rPr>
              <a:t>，</a:t>
            </a:r>
            <a:r>
              <a:rPr lang="zh-CN" altLang="en-US" b="0" dirty="0">
                <a:solidFill>
                  <a:srgbClr val="FF0000"/>
                </a:solidFill>
                <a:latin typeface="Consolas" panose="020B0609020204030204" pitchFamily="49" charset="0"/>
                <a:ea typeface="微软雅黑" panose="020B0503020204020204" pitchFamily="34" charset="-122"/>
              </a:rPr>
              <a:t>则返回</a:t>
            </a:r>
            <a:r>
              <a:rPr lang="en-US" altLang="zh-CN" b="0" dirty="0">
                <a:solidFill>
                  <a:srgbClr val="FF0000"/>
                </a:solidFill>
                <a:latin typeface="Consolas" panose="020B0609020204030204" pitchFamily="49" charset="0"/>
                <a:ea typeface="微软雅黑" panose="020B0503020204020204" pitchFamily="34" charset="-122"/>
              </a:rPr>
              <a:t>0</a:t>
            </a:r>
            <a:r>
              <a:rPr lang="en-US" altLang="zh-CN" b="0" dirty="0">
                <a:solidFill>
                  <a:schemeClr val="tx1"/>
                </a:solidFill>
                <a:latin typeface="Consolas" panose="020B0609020204030204" pitchFamily="49" charset="0"/>
                <a:ea typeface="微软雅黑" panose="020B0503020204020204" pitchFamily="34" charset="-122"/>
              </a:rPr>
              <a:t>。</a:t>
            </a:r>
            <a:endParaRPr lang="zh-CN" altLang="en-US" b="0" dirty="0">
              <a:solidFill>
                <a:schemeClr val="tx1"/>
              </a:solidFill>
              <a:latin typeface="Consolas" panose="020B0609020204030204" pitchFamily="49" charset="0"/>
              <a:ea typeface="Times New Roman" panose="02020603050405020304" pitchFamily="18" charset="0"/>
            </a:endParaRPr>
          </a:p>
        </p:txBody>
      </p:sp>
      <p:graphicFrame>
        <p:nvGraphicFramePr>
          <p:cNvPr id="866324" name="Group 20"/>
          <p:cNvGraphicFramePr>
            <a:graphicFrameLocks noGrp="1"/>
          </p:cNvGraphicFramePr>
          <p:nvPr/>
        </p:nvGraphicFramePr>
        <p:xfrm>
          <a:off x="1438275" y="2327275"/>
          <a:ext cx="8980488" cy="1828800"/>
        </p:xfrm>
        <a:graphic>
          <a:graphicData uri="http://schemas.openxmlformats.org/drawingml/2006/table">
            <a:tbl>
              <a:tblPr/>
              <a:tblGrid>
                <a:gridCol w="1138238">
                  <a:extLst>
                    <a:ext uri="{9D8B030D-6E8A-4147-A177-3AD203B41FA5}">
                      <a16:colId xmlns:a16="http://schemas.microsoft.com/office/drawing/2014/main" val="20000"/>
                    </a:ext>
                  </a:extLst>
                </a:gridCol>
                <a:gridCol w="7842250">
                  <a:extLst>
                    <a:ext uri="{9D8B030D-6E8A-4147-A177-3AD203B41FA5}">
                      <a16:colId xmlns:a16="http://schemas.microsoft.com/office/drawing/2014/main" val="20001"/>
                    </a:ext>
                  </a:extLst>
                </a:gridCol>
              </a:tblGrid>
              <a:tr h="334963">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rgbClr val="C00000"/>
                          </a:solidFill>
                          <a:effectLst/>
                          <a:latin typeface="Consolas" panose="020B0609020204030204" pitchFamily="49" charset="0"/>
                          <a:ea typeface="微软雅黑" panose="020B0503020204020204" pitchFamily="34" charset="-122"/>
                          <a:cs typeface="Times New Roman" panose="02020603050405020304" pitchFamily="18" charset="0"/>
                        </a:rPr>
                        <a:t>p</a:t>
                      </a:r>
                      <a:endParaRPr kumimoji="0" lang="zh-CN" altLang="en-US" sz="2400" b="1" i="0" u="none" strike="noStrike" cap="none" normalizeH="0" baseline="0">
                        <a:ln>
                          <a:noFill/>
                        </a:ln>
                        <a:solidFill>
                          <a:srgbClr val="C00000"/>
                        </a:solidFill>
                        <a:effectLst/>
                        <a:latin typeface="Consolas" panose="020B0609020204030204" pitchFamily="49" charset="0"/>
                        <a:ea typeface="微软雅黑" panose="020B0503020204020204" pitchFamily="34"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a:ln>
                            <a:noFill/>
                          </a:ln>
                          <a:solidFill>
                            <a:srgbClr val="005AB4"/>
                          </a:solidFill>
                          <a:effectLst/>
                          <a:latin typeface="Consolas" panose="020B0609020204030204" pitchFamily="49" charset="0"/>
                          <a:ea typeface="微软雅黑" panose="020B0503020204020204" pitchFamily="34" charset="-122"/>
                          <a:cs typeface="Times New Roman" panose="02020603050405020304" pitchFamily="18" charset="0"/>
                        </a:rPr>
                        <a:t>：</a:t>
                      </a:r>
                      <a:r>
                        <a:rPr kumimoji="0" lang="zh-CN" altLang="en-US" sz="2400" b="0" i="0" u="none" strike="noStrike" cap="none" normalizeH="0" baseline="0">
                          <a:ln>
                            <a:noFill/>
                          </a:ln>
                          <a:solidFill>
                            <a:srgbClr val="005AB4"/>
                          </a:solidFill>
                          <a:effectLst/>
                          <a:latin typeface="Consolas" panose="020B0609020204030204" pitchFamily="49" charset="0"/>
                          <a:ea typeface="微软雅黑" panose="020B0503020204020204" pitchFamily="34" charset="-122"/>
                          <a:cs typeface="Times New Roman" panose="02020603050405020304" pitchFamily="18" charset="0"/>
                        </a:rPr>
                        <a:t>任意类型指针，表示写入文件的</a:t>
                      </a:r>
                      <a:r>
                        <a:rPr kumimoji="0" lang="en-US" altLang="zh-CN" sz="2400" b="0" i="0" u="none" strike="noStrike" cap="none" normalizeH="0" baseline="0">
                          <a:ln>
                            <a:noFill/>
                          </a:ln>
                          <a:solidFill>
                            <a:srgbClr val="005AB4"/>
                          </a:solidFill>
                          <a:effectLst/>
                          <a:latin typeface="Consolas" panose="020B0609020204030204" pitchFamily="49" charset="0"/>
                          <a:ea typeface="微软雅黑" panose="020B0503020204020204" pitchFamily="34" charset="-122"/>
                          <a:cs typeface="Times New Roman" panose="02020603050405020304" pitchFamily="18" charset="0"/>
                        </a:rPr>
                        <a:t>n</a:t>
                      </a:r>
                      <a:r>
                        <a:rPr kumimoji="0" lang="zh-CN" altLang="en-US" sz="2400" b="0" i="0" u="none" strike="noStrike" cap="none" normalizeH="0" baseline="0">
                          <a:ln>
                            <a:noFill/>
                          </a:ln>
                          <a:solidFill>
                            <a:srgbClr val="005AB4"/>
                          </a:solidFill>
                          <a:effectLst/>
                          <a:latin typeface="Consolas" panose="020B0609020204030204" pitchFamily="49" charset="0"/>
                          <a:ea typeface="微软雅黑" panose="020B0503020204020204" pitchFamily="34" charset="-122"/>
                          <a:cs typeface="Times New Roman" panose="02020603050405020304" pitchFamily="18" charset="0"/>
                        </a:rPr>
                        <a:t>个数据块的首地址；</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71475">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rgbClr val="C00000"/>
                          </a:solidFill>
                          <a:effectLst/>
                          <a:latin typeface="Consolas" panose="020B0609020204030204" pitchFamily="49" charset="0"/>
                          <a:ea typeface="微软雅黑" panose="020B0503020204020204" pitchFamily="34" charset="-122"/>
                          <a:cs typeface="Times New Roman" panose="02020603050405020304" pitchFamily="18" charset="0"/>
                        </a:rPr>
                        <a:t>size</a:t>
                      </a:r>
                      <a:endParaRPr kumimoji="0" lang="zh-CN" altLang="en-US" sz="2400" b="1" i="0" u="none" strike="noStrike" cap="none" normalizeH="0" baseline="0">
                        <a:ln>
                          <a:noFill/>
                        </a:ln>
                        <a:solidFill>
                          <a:srgbClr val="C00000"/>
                        </a:solidFill>
                        <a:effectLst/>
                        <a:latin typeface="Consolas" panose="020B0609020204030204" pitchFamily="49" charset="0"/>
                        <a:ea typeface="微软雅黑" panose="020B0503020204020204" pitchFamily="34"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a:ln>
                            <a:noFill/>
                          </a:ln>
                          <a:solidFill>
                            <a:srgbClr val="005AB4"/>
                          </a:solidFill>
                          <a:effectLst/>
                          <a:latin typeface="Consolas" panose="020B0609020204030204" pitchFamily="49" charset="0"/>
                          <a:ea typeface="微软雅黑" panose="020B0503020204020204" pitchFamily="34" charset="-122"/>
                          <a:cs typeface="Times New Roman" panose="02020603050405020304" pitchFamily="18" charset="0"/>
                        </a:rPr>
                        <a:t>：</a:t>
                      </a:r>
                      <a:r>
                        <a:rPr kumimoji="0" lang="zh-CN" altLang="en-US" sz="2400" b="0" i="0" u="none" strike="noStrike" cap="none" normalizeH="0" baseline="0">
                          <a:ln>
                            <a:noFill/>
                          </a:ln>
                          <a:solidFill>
                            <a:srgbClr val="005AB4"/>
                          </a:solidFill>
                          <a:effectLst/>
                          <a:latin typeface="Consolas" panose="020B0609020204030204" pitchFamily="49" charset="0"/>
                          <a:ea typeface="微软雅黑" panose="020B0503020204020204" pitchFamily="34" charset="-122"/>
                          <a:cs typeface="Times New Roman" panose="02020603050405020304" pitchFamily="18" charset="0"/>
                        </a:rPr>
                        <a:t>数据块的大小（字节数）；</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rgbClr val="C00000"/>
                          </a:solidFill>
                          <a:effectLst/>
                          <a:latin typeface="Consolas" panose="020B0609020204030204" pitchFamily="49" charset="0"/>
                          <a:ea typeface="微软雅黑" panose="020B0503020204020204" pitchFamily="34" charset="-122"/>
                          <a:cs typeface="Times New Roman" panose="02020603050405020304" pitchFamily="18" charset="0"/>
                        </a:rPr>
                        <a:t>n </a:t>
                      </a:r>
                      <a:endParaRPr kumimoji="0" lang="zh-CN" altLang="en-US" sz="2400" b="1" i="0" u="none" strike="noStrike" cap="none" normalizeH="0" baseline="0">
                        <a:ln>
                          <a:noFill/>
                        </a:ln>
                        <a:solidFill>
                          <a:srgbClr val="C00000"/>
                        </a:solidFill>
                        <a:effectLst/>
                        <a:latin typeface="Consolas" panose="020B0609020204030204" pitchFamily="49" charset="0"/>
                        <a:ea typeface="微软雅黑" panose="020B0503020204020204" pitchFamily="34"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a:ln>
                            <a:noFill/>
                          </a:ln>
                          <a:solidFill>
                            <a:srgbClr val="005AB4"/>
                          </a:solidFill>
                          <a:effectLst/>
                          <a:latin typeface="Consolas" panose="020B0609020204030204" pitchFamily="49" charset="0"/>
                          <a:ea typeface="微软雅黑" panose="020B0503020204020204" pitchFamily="34" charset="-122"/>
                          <a:cs typeface="Times New Roman" panose="02020603050405020304" pitchFamily="18" charset="0"/>
                        </a:rPr>
                        <a:t>：</a:t>
                      </a:r>
                      <a:r>
                        <a:rPr kumimoji="0" lang="zh-CN" altLang="en-US" sz="2400" b="0" i="0" u="none" strike="noStrike" cap="none" normalizeH="0" baseline="0">
                          <a:ln>
                            <a:noFill/>
                          </a:ln>
                          <a:solidFill>
                            <a:srgbClr val="005AB4"/>
                          </a:solidFill>
                          <a:effectLst/>
                          <a:latin typeface="Consolas" panose="020B0609020204030204" pitchFamily="49" charset="0"/>
                          <a:ea typeface="微软雅黑" panose="020B0503020204020204" pitchFamily="34" charset="-122"/>
                          <a:cs typeface="Times New Roman" panose="02020603050405020304" pitchFamily="18" charset="0"/>
                        </a:rPr>
                        <a:t>此次写入文件的数据块数；</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71475">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rgbClr val="C00000"/>
                          </a:solidFill>
                          <a:effectLst/>
                          <a:latin typeface="Consolas" panose="020B0609020204030204" pitchFamily="49" charset="0"/>
                          <a:ea typeface="微软雅黑" panose="020B0503020204020204" pitchFamily="34" charset="-122"/>
                          <a:cs typeface="Times New Roman" panose="02020603050405020304" pitchFamily="18" charset="0"/>
                        </a:rPr>
                        <a:t>fp</a:t>
                      </a:r>
                      <a:endParaRPr kumimoji="0" lang="zh-CN" altLang="en-US" sz="2400" b="1" i="0" u="none" strike="noStrike" cap="none" normalizeH="0" baseline="0">
                        <a:ln>
                          <a:noFill/>
                        </a:ln>
                        <a:solidFill>
                          <a:srgbClr val="C00000"/>
                        </a:solidFill>
                        <a:effectLst/>
                        <a:latin typeface="Consolas" panose="020B0609020204030204" pitchFamily="49" charset="0"/>
                        <a:ea typeface="微软雅黑" panose="020B0503020204020204" pitchFamily="34"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a:ln>
                            <a:noFill/>
                          </a:ln>
                          <a:solidFill>
                            <a:srgbClr val="005AB4"/>
                          </a:solidFill>
                          <a:effectLst/>
                          <a:latin typeface="Consolas" panose="020B0609020204030204" pitchFamily="49" charset="0"/>
                          <a:ea typeface="微软雅黑" panose="020B0503020204020204" pitchFamily="34" charset="-122"/>
                          <a:cs typeface="Times New Roman" panose="02020603050405020304" pitchFamily="18" charset="0"/>
                        </a:rPr>
                        <a:t>：文件指针变量</a:t>
                      </a:r>
                      <a:r>
                        <a:rPr kumimoji="0" lang="en-US" altLang="zh-CN" sz="2400" b="0" i="0" u="none" strike="noStrike" cap="none" normalizeH="0" baseline="0">
                          <a:ln>
                            <a:noFill/>
                          </a:ln>
                          <a:solidFill>
                            <a:srgbClr val="005AB4"/>
                          </a:solidFill>
                          <a:effectLst/>
                          <a:latin typeface="Consolas" panose="020B0609020204030204" pitchFamily="49" charset="0"/>
                          <a:ea typeface="微软雅黑" panose="020B0503020204020204" pitchFamily="34" charset="-122"/>
                          <a:cs typeface="Times New Roman" panose="02020603050405020304" pitchFamily="18" charset="0"/>
                        </a:rPr>
                        <a:t>。</a:t>
                      </a:r>
                      <a:endParaRPr kumimoji="0" lang="zh-CN" altLang="en-US" sz="2400" b="0" i="0" u="none" strike="noStrike" cap="none" normalizeH="0" baseline="0">
                        <a:ln>
                          <a:noFill/>
                        </a:ln>
                        <a:solidFill>
                          <a:srgbClr val="005AB4"/>
                        </a:solidFill>
                        <a:effectLst/>
                        <a:latin typeface="Consolas" panose="020B0609020204030204" pitchFamily="49" charset="0"/>
                        <a:ea typeface="微软雅黑" panose="020B0503020204020204" pitchFamily="34"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p14="http://schemas.microsoft.com/office/powerpoint/2010/main">
        <mc:Choice Requires="p14">
          <p:contentPart p14:bwMode="auto" r:id="rId2">
            <p14:nvContentPartPr>
              <p14:cNvPr id="866327" name="Ink 23"/>
              <p14:cNvContentPartPr/>
              <p14:nvPr/>
            </p14:nvContentPartPr>
            <p14:xfrm>
              <a:off x="11712575" y="939800"/>
              <a:ext cx="1588" cy="1588"/>
            </p14:xfrm>
          </p:contentPart>
        </mc:Choice>
        <mc:Fallback xmlns="">
          <p:pic>
            <p:nvPicPr>
              <p:cNvPr id="866327" name="Ink 23"/>
            </p:nvPicPr>
            <p:blipFill>
              <a:blip r:embed="rId3"/>
            </p:blipFill>
            <p:spPr>
              <a:xfrm>
                <a:off x="11712575" y="939800"/>
                <a:ext cx="1588" cy="1588"/>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strips(downRight)">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66324"/>
                                        </p:tgtEl>
                                        <p:attrNameLst>
                                          <p:attrName>style.visibility</p:attrName>
                                        </p:attrNameLst>
                                      </p:cBhvr>
                                      <p:to>
                                        <p:strVal val="visible"/>
                                      </p:to>
                                    </p:set>
                                    <p:animEffect transition="in" filter="wipe(left)">
                                      <p:cBhvr>
                                        <p:cTn id="12" dur="500"/>
                                        <p:tgtEl>
                                          <p:spTgt spid="86632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
                                            <p:txEl>
                                              <p:pRg st="7" end="7"/>
                                            </p:txEl>
                                          </p:spTgt>
                                        </p:tgtEl>
                                        <p:attrNameLst>
                                          <p:attrName>style.visibility</p:attrName>
                                        </p:attrNameLst>
                                      </p:cBhvr>
                                      <p:to>
                                        <p:strVal val="visible"/>
                                      </p:to>
                                    </p:set>
                                    <p:animEffect transition="in" filter="strips(downRight)">
                                      <p:cBhvr>
                                        <p:cTn id="17" dur="500"/>
                                        <p:tgtEl>
                                          <p:spTgt spid="19">
                                            <p:txEl>
                                              <p:pRg st="7" end="7"/>
                                            </p:txEl>
                                          </p:spTgt>
                                        </p:tgtEl>
                                      </p:cBhvr>
                                    </p:animEffect>
                                  </p:childTnLst>
                                </p:cTn>
                              </p:par>
                            </p:childTnLst>
                          </p:cTn>
                        </p:par>
                        <p:par>
                          <p:cTn id="18" fill="hold">
                            <p:stCondLst>
                              <p:cond delay="500"/>
                            </p:stCondLst>
                            <p:childTnLst>
                              <p:par>
                                <p:cTn id="19" presetID="18" presetClass="entr" presetSubtype="6" fill="hold" grpId="0" nodeType="afterEffect">
                                  <p:stCondLst>
                                    <p:cond delay="0"/>
                                  </p:stCondLst>
                                  <p:childTnLst>
                                    <p:set>
                                      <p:cBhvr>
                                        <p:cTn id="20" dur="1" fill="hold">
                                          <p:stCondLst>
                                            <p:cond delay="0"/>
                                          </p:stCondLst>
                                        </p:cTn>
                                        <p:tgtEl>
                                          <p:spTgt spid="19">
                                            <p:txEl>
                                              <p:pRg st="8" end="8"/>
                                            </p:txEl>
                                          </p:spTgt>
                                        </p:tgtEl>
                                        <p:attrNameLst>
                                          <p:attrName>style.visibility</p:attrName>
                                        </p:attrNameLst>
                                      </p:cBhvr>
                                      <p:to>
                                        <p:strVal val="visible"/>
                                      </p:to>
                                    </p:set>
                                    <p:animEffect transition="in" filter="strips(downRight)">
                                      <p:cBhvr>
                                        <p:cTn id="21" dur="500"/>
                                        <p:tgtEl>
                                          <p:spTgt spid="19">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9">
                                            <p:txEl>
                                              <p:pRg st="9" end="9"/>
                                            </p:txEl>
                                          </p:spTgt>
                                        </p:tgtEl>
                                        <p:attrNameLst>
                                          <p:attrName>style.visibility</p:attrName>
                                        </p:attrNameLst>
                                      </p:cBhvr>
                                      <p:to>
                                        <p:strVal val="visible"/>
                                      </p:to>
                                    </p:set>
                                    <p:animEffect transition="in" filter="strips(downRight)">
                                      <p:cBhvr>
                                        <p:cTn id="26" dur="500"/>
                                        <p:tgtEl>
                                          <p:spTgt spid="19">
                                            <p:txEl>
                                              <p:pRg st="9" end="9"/>
                                            </p:txEl>
                                          </p:spTgt>
                                        </p:tgtEl>
                                      </p:cBhvr>
                                    </p:animEffect>
                                  </p:childTnLst>
                                </p:cTn>
                              </p:par>
                            </p:childTnLst>
                          </p:cTn>
                        </p:par>
                        <p:par>
                          <p:cTn id="27" fill="hold">
                            <p:stCondLst>
                              <p:cond delay="500"/>
                            </p:stCondLst>
                            <p:childTnLst>
                              <p:par>
                                <p:cTn id="28" presetID="18" presetClass="entr" presetSubtype="6" fill="hold" grpId="0" nodeType="afterEffect">
                                  <p:stCondLst>
                                    <p:cond delay="0"/>
                                  </p:stCondLst>
                                  <p:childTnLst>
                                    <p:set>
                                      <p:cBhvr>
                                        <p:cTn id="29" dur="1" fill="hold">
                                          <p:stCondLst>
                                            <p:cond delay="0"/>
                                          </p:stCondLst>
                                        </p:cTn>
                                        <p:tgtEl>
                                          <p:spTgt spid="19">
                                            <p:txEl>
                                              <p:pRg st="10" end="10"/>
                                            </p:txEl>
                                          </p:spTgt>
                                        </p:tgtEl>
                                        <p:attrNameLst>
                                          <p:attrName>style.visibility</p:attrName>
                                        </p:attrNameLst>
                                      </p:cBhvr>
                                      <p:to>
                                        <p:strVal val="visible"/>
                                      </p:to>
                                    </p:set>
                                    <p:animEffect transition="in" filter="strips(downRight)">
                                      <p:cBhvr>
                                        <p:cTn id="30" dur="500"/>
                                        <p:tgtEl>
                                          <p:spTgt spid="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3</a:t>
            </a:fld>
            <a:endParaRPr lang="zh-CN" altLang="en-US" sz="1200" b="0" dirty="0">
              <a:solidFill>
                <a:srgbClr val="898989"/>
              </a:solidFill>
              <a:ea typeface="微软雅黑" panose="020B0503020204020204" pitchFamily="34" charset="-122"/>
            </a:endParaRPr>
          </a:p>
        </p:txBody>
      </p:sp>
      <p:sp>
        <p:nvSpPr>
          <p:cNvPr id="7170" name="TextBox 7"/>
          <p:cNvSpPr/>
          <p:nvPr/>
        </p:nvSpPr>
        <p:spPr>
          <a:xfrm>
            <a:off x="409575" y="481013"/>
            <a:ext cx="5233988" cy="427037"/>
          </a:xfrm>
          <a:prstGeom prst="rect">
            <a:avLst/>
          </a:prstGeom>
          <a:noFill/>
          <a:ln w="9525">
            <a:noFill/>
          </a:ln>
        </p:spPr>
        <p:txBody>
          <a:bodyPr lIns="0" tIns="0" rIns="0" bIns="0" anchor="t" anchorCtr="0">
            <a:spAutoFit/>
          </a:bodyPr>
          <a:lstStyle/>
          <a:p>
            <a:pPr>
              <a:buFontTx/>
            </a:pPr>
            <a:r>
              <a:rPr lang="en-US" altLang="zh-CN" sz="2800" b="0" dirty="0">
                <a:solidFill>
                  <a:schemeClr val="bg1"/>
                </a:solidFill>
                <a:latin typeface="微软雅黑" panose="020B0503020204020204" pitchFamily="34" charset="-122"/>
                <a:ea typeface="微软雅黑" panose="020B0503020204020204" pitchFamily="34" charset="-122"/>
                <a:sym typeface="方正兰亭黑_GBK"/>
              </a:rPr>
              <a:t>1.</a:t>
            </a:r>
            <a:r>
              <a:rPr lang="zh-CN" altLang="en-US" sz="2800" b="0" dirty="0">
                <a:solidFill>
                  <a:schemeClr val="bg1"/>
                </a:solidFill>
                <a:latin typeface="微软雅黑" panose="020B0503020204020204" pitchFamily="34" charset="-122"/>
                <a:ea typeface="微软雅黑" panose="020B0503020204020204" pitchFamily="34" charset="-122"/>
                <a:sym typeface="方正兰亭黑_GBK"/>
              </a:rPr>
              <a:t>什么是文件</a:t>
            </a:r>
            <a:r>
              <a:rPr lang="en-US" altLang="zh-CN" sz="2800" b="0" dirty="0">
                <a:solidFill>
                  <a:schemeClr val="bg1"/>
                </a:solidFill>
                <a:latin typeface="微软雅黑" panose="020B0503020204020204" pitchFamily="34" charset="-122"/>
                <a:ea typeface="微软雅黑" panose="020B0503020204020204" pitchFamily="34" charset="-122"/>
                <a:sym typeface="方正兰亭黑_GBK"/>
              </a:rPr>
              <a:t>?</a:t>
            </a:r>
          </a:p>
        </p:txBody>
      </p:sp>
      <p:sp>
        <p:nvSpPr>
          <p:cNvPr id="7171" name="TextBox 14"/>
          <p:cNvSpPr txBox="1"/>
          <p:nvPr/>
        </p:nvSpPr>
        <p:spPr>
          <a:xfrm>
            <a:off x="481013" y="1619250"/>
            <a:ext cx="11233150" cy="4782207"/>
          </a:xfrm>
          <a:prstGeom prst="rect">
            <a:avLst/>
          </a:prstGeom>
          <a:noFill/>
          <a:ln w="9525">
            <a:noFill/>
          </a:ln>
        </p:spPr>
        <p:txBody>
          <a:bodyPr anchor="t" anchorCtr="0">
            <a:spAutoFit/>
          </a:bodyPr>
          <a:lstStyle/>
          <a:p>
            <a:pPr>
              <a:lnSpc>
                <a:spcPct val="120000"/>
              </a:lnSpc>
              <a:spcBef>
                <a:spcPct val="40000"/>
              </a:spcBef>
              <a:buFont typeface="Wingdings" panose="05000000000000000000" pitchFamily="2" charset="2"/>
              <a:buChar char="n"/>
            </a:pPr>
            <a:r>
              <a:rPr lang="zh-CN" altLang="en-US" b="0" dirty="0">
                <a:latin typeface="微软雅黑" panose="020B0503020204020204" pitchFamily="34" charset="-122"/>
                <a:ea typeface="微软雅黑" panose="020B0503020204020204" pitchFamily="34" charset="-122"/>
                <a:sym typeface="Arial" panose="020B0604020202020204" pitchFamily="34" charset="0"/>
              </a:rPr>
              <a:t>以前，所处理的数据的输入和输出，都是从终端的键盘输入数据，运行结果输出到终端显示器上</a:t>
            </a:r>
            <a:r>
              <a:rPr lang="en-US" altLang="zh-CN" b="0" dirty="0">
                <a:latin typeface="微软雅黑" panose="020B0503020204020204" pitchFamily="34" charset="-122"/>
                <a:ea typeface="微软雅黑" panose="020B0503020204020204" pitchFamily="34" charset="-122"/>
                <a:sym typeface="Arial" panose="020B0604020202020204" pitchFamily="34" charset="0"/>
              </a:rPr>
              <a:t>;</a:t>
            </a:r>
          </a:p>
          <a:p>
            <a:pPr>
              <a:lnSpc>
                <a:spcPct val="120000"/>
              </a:lnSpc>
              <a:spcBef>
                <a:spcPct val="40000"/>
              </a:spcBef>
              <a:buFont typeface="Wingdings" panose="05000000000000000000" pitchFamily="2" charset="2"/>
              <a:buChar char="n"/>
            </a:pPr>
            <a:r>
              <a:rPr lang="zh-CN" altLang="en-US" b="0" dirty="0">
                <a:latin typeface="微软雅黑" panose="020B0503020204020204" pitchFamily="34" charset="-122"/>
                <a:ea typeface="微软雅黑" panose="020B0503020204020204" pitchFamily="34" charset="-122"/>
                <a:sym typeface="Arial" panose="020B0604020202020204" pitchFamily="34" charset="0"/>
              </a:rPr>
              <a:t>而我们常常需要将一些数据输出到磁盘上保存起来，以后使用，这就要用到</a:t>
            </a:r>
            <a:r>
              <a:rPr lang="zh-CN" altLang="en-US" b="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磁盘文件</a:t>
            </a:r>
            <a:r>
              <a:rPr lang="en-US" altLang="zh-CN" b="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p>
          <a:p>
            <a:pPr>
              <a:lnSpc>
                <a:spcPct val="120000"/>
              </a:lnSpc>
              <a:spcBef>
                <a:spcPct val="40000"/>
              </a:spcBef>
              <a:buFont typeface="Wingdings" panose="05000000000000000000" pitchFamily="2" charset="2"/>
              <a:buChar char="n"/>
            </a:pPr>
            <a:r>
              <a:rPr lang="zh-CN" altLang="en-US" b="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文件</a:t>
            </a:r>
            <a:r>
              <a:rPr lang="zh-CN" altLang="en-US" b="0" dirty="0">
                <a:latin typeface="微软雅黑" panose="020B0503020204020204" pitchFamily="34" charset="-122"/>
                <a:ea typeface="微软雅黑" panose="020B0503020204020204" pitchFamily="34" charset="-122"/>
                <a:sym typeface="Arial" panose="020B0604020202020204" pitchFamily="34" charset="0"/>
              </a:rPr>
              <a:t>指存储在外部介质上一组数据的集合，</a:t>
            </a:r>
            <a:r>
              <a:rPr lang="en-US" altLang="zh-CN" b="0" dirty="0" err="1">
                <a:latin typeface="微软雅黑" panose="020B0503020204020204" pitchFamily="34" charset="-122"/>
                <a:ea typeface="微软雅黑" panose="020B0503020204020204" pitchFamily="34" charset="-122"/>
                <a:sym typeface="Arial" panose="020B0604020202020204" pitchFamily="34" charset="0"/>
              </a:rPr>
              <a:t>文件是数据源的一种，最主要的作用是保存数据</a:t>
            </a:r>
            <a:r>
              <a:rPr lang="en-US" altLang="zh-CN" b="0" dirty="0">
                <a:latin typeface="微软雅黑" panose="020B0503020204020204" pitchFamily="34" charset="-122"/>
                <a:ea typeface="微软雅黑" panose="020B0503020204020204" pitchFamily="34" charset="-122"/>
                <a:sym typeface="Arial" panose="020B0604020202020204" pitchFamily="34" charset="0"/>
              </a:rPr>
              <a:t>。</a:t>
            </a:r>
            <a:endParaRPr lang="zh-CN" altLang="en-US" b="0" dirty="0">
              <a:latin typeface="微软雅黑" panose="020B0503020204020204" pitchFamily="34" charset="-122"/>
              <a:ea typeface="微软雅黑" panose="020B0503020204020204" pitchFamily="34" charset="-122"/>
              <a:sym typeface="Arial" panose="020B0604020202020204" pitchFamily="34" charset="0"/>
            </a:endParaRPr>
          </a:p>
          <a:p>
            <a:pPr>
              <a:lnSpc>
                <a:spcPct val="120000"/>
              </a:lnSpc>
              <a:spcBef>
                <a:spcPct val="40000"/>
              </a:spcBef>
              <a:buFont typeface="Wingdings" panose="05000000000000000000" pitchFamily="2" charset="2"/>
              <a:buChar char="n"/>
            </a:pPr>
            <a:r>
              <a:rPr lang="zh-CN" altLang="en-US" b="0" dirty="0">
                <a:latin typeface="微软雅黑" panose="020B0503020204020204" pitchFamily="34" charset="-122"/>
                <a:ea typeface="微软雅黑" panose="020B0503020204020204" pitchFamily="34" charset="-122"/>
                <a:sym typeface="Arial" panose="020B0604020202020204" pitchFamily="34" charset="0"/>
              </a:rPr>
              <a:t>操作系统是以文件为单位对数据进行管理的；</a:t>
            </a:r>
          </a:p>
          <a:p>
            <a:pPr>
              <a:lnSpc>
                <a:spcPct val="120000"/>
              </a:lnSpc>
              <a:spcBef>
                <a:spcPct val="40000"/>
              </a:spcBef>
              <a:buFont typeface="Wingdings" panose="05000000000000000000" pitchFamily="2" charset="2"/>
              <a:buChar char="n"/>
            </a:pPr>
            <a:r>
              <a:rPr lang="zh-CN" altLang="en-US" b="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读取数据</a:t>
            </a:r>
            <a:r>
              <a:rPr lang="zh-CN" altLang="en-US" b="0" dirty="0">
                <a:latin typeface="微软雅黑" panose="020B0503020204020204" pitchFamily="34" charset="-122"/>
                <a:ea typeface="微软雅黑" panose="020B0503020204020204" pitchFamily="34" charset="-122"/>
                <a:sym typeface="Arial" panose="020B0604020202020204" pitchFamily="34" charset="0"/>
              </a:rPr>
              <a:t>，可按文件名找到所指定的文件，然后再从该文件读数据</a:t>
            </a:r>
          </a:p>
          <a:p>
            <a:pPr>
              <a:lnSpc>
                <a:spcPct val="120000"/>
              </a:lnSpc>
              <a:spcBef>
                <a:spcPct val="40000"/>
              </a:spcBef>
              <a:buFont typeface="Wingdings" panose="05000000000000000000" pitchFamily="2" charset="2"/>
              <a:buChar char="n"/>
            </a:pPr>
            <a:r>
              <a:rPr lang="zh-CN" altLang="en-US" b="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存储数据，</a:t>
            </a:r>
            <a:r>
              <a:rPr lang="zh-CN" altLang="en-US" b="0" dirty="0">
                <a:latin typeface="微软雅黑" panose="020B0503020204020204" pitchFamily="34" charset="-122"/>
                <a:ea typeface="微软雅黑" panose="020B0503020204020204" pitchFamily="34" charset="-122"/>
                <a:sym typeface="Arial" panose="020B0604020202020204" pitchFamily="34" charset="0"/>
              </a:rPr>
              <a:t>必须先建立一个文件（以文件名作为标志），才能向它输出数据</a:t>
            </a:r>
            <a:endParaRPr lang="en-US" altLang="zh-CN" b="0" dirty="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30</a:t>
            </a:fld>
            <a:endParaRPr lang="zh-CN" altLang="en-US" sz="1200" b="0" dirty="0">
              <a:solidFill>
                <a:srgbClr val="898989"/>
              </a:solidFill>
              <a:ea typeface="微软雅黑" panose="020B0503020204020204" pitchFamily="34" charset="-122"/>
            </a:endParaRPr>
          </a:p>
        </p:txBody>
      </p:sp>
      <p:sp>
        <p:nvSpPr>
          <p:cNvPr id="19" name="Rectangle 8"/>
          <p:cNvSpPr/>
          <p:nvPr/>
        </p:nvSpPr>
        <p:spPr>
          <a:xfrm>
            <a:off x="1087438" y="1547813"/>
            <a:ext cx="10339387" cy="5049837"/>
          </a:xfrm>
          <a:prstGeom prst="rect">
            <a:avLst/>
          </a:prstGeom>
          <a:noFill/>
          <a:ln w="9525">
            <a:noFill/>
          </a:ln>
        </p:spPr>
        <p:txBody>
          <a:bodyPr anchor="t" anchorCtr="0"/>
          <a:lstStyle/>
          <a:p>
            <a:pPr marL="1809750" indent="-1809750">
              <a:lnSpc>
                <a:spcPct val="90000"/>
              </a:lnSpc>
              <a:spcBef>
                <a:spcPct val="20000"/>
              </a:spcBef>
              <a:buClr>
                <a:srgbClr val="FF0066"/>
              </a:buClr>
              <a:buSzPct val="60000"/>
              <a:buFontTx/>
            </a:pPr>
            <a:r>
              <a:rPr lang="zh-CN" altLang="en-US" b="0" dirty="0">
                <a:latin typeface="Consolas" panose="020B0609020204030204" pitchFamily="49" charset="0"/>
                <a:ea typeface="微软雅黑" panose="020B0503020204020204" pitchFamily="34" charset="-122"/>
              </a:rPr>
              <a:t>读函数：</a:t>
            </a:r>
            <a:r>
              <a:rPr lang="en-US" altLang="zh-CN" b="0" dirty="0">
                <a:solidFill>
                  <a:srgbClr val="0000FF"/>
                </a:solidFill>
                <a:latin typeface="Consolas" panose="020B0609020204030204" pitchFamily="49" charset="0"/>
                <a:ea typeface="微软雅黑" panose="020B0503020204020204" pitchFamily="34" charset="-122"/>
              </a:rPr>
              <a:t>int fread(void *</a:t>
            </a:r>
            <a:r>
              <a:rPr lang="en-US" altLang="zh-CN" b="0" dirty="0">
                <a:solidFill>
                  <a:srgbClr val="C00000"/>
                </a:solidFill>
                <a:latin typeface="Consolas" panose="020B0609020204030204" pitchFamily="49" charset="0"/>
                <a:ea typeface="微软雅黑" panose="020B0503020204020204" pitchFamily="34" charset="-122"/>
              </a:rPr>
              <a:t>p</a:t>
            </a:r>
            <a:r>
              <a:rPr lang="en-US" altLang="zh-CN" b="0" dirty="0">
                <a:solidFill>
                  <a:srgbClr val="0000FF"/>
                </a:solidFill>
                <a:latin typeface="Consolas" panose="020B0609020204030204" pitchFamily="49" charset="0"/>
                <a:ea typeface="微软雅黑" panose="020B0503020204020204" pitchFamily="34" charset="-122"/>
              </a:rPr>
              <a:t>, int </a:t>
            </a:r>
            <a:r>
              <a:rPr lang="en-US" altLang="zh-CN" b="0" dirty="0">
                <a:solidFill>
                  <a:srgbClr val="C00000"/>
                </a:solidFill>
                <a:latin typeface="Consolas" panose="020B0609020204030204" pitchFamily="49" charset="0"/>
                <a:ea typeface="微软雅黑" panose="020B0503020204020204" pitchFamily="34" charset="-122"/>
              </a:rPr>
              <a:t>size</a:t>
            </a:r>
            <a:r>
              <a:rPr lang="en-US" altLang="zh-CN" b="0" dirty="0">
                <a:solidFill>
                  <a:srgbClr val="0000FF"/>
                </a:solidFill>
                <a:latin typeface="Consolas" panose="020B0609020204030204" pitchFamily="49" charset="0"/>
                <a:ea typeface="微软雅黑" panose="020B0503020204020204" pitchFamily="34" charset="-122"/>
              </a:rPr>
              <a:t>, int </a:t>
            </a:r>
            <a:r>
              <a:rPr lang="en-US" altLang="zh-CN" b="0" dirty="0">
                <a:solidFill>
                  <a:srgbClr val="C00000"/>
                </a:solidFill>
                <a:latin typeface="Consolas" panose="020B0609020204030204" pitchFamily="49" charset="0"/>
                <a:ea typeface="微软雅黑" panose="020B0503020204020204" pitchFamily="34" charset="-122"/>
              </a:rPr>
              <a:t>n</a:t>
            </a:r>
            <a:r>
              <a:rPr lang="en-US" altLang="zh-CN" b="0" dirty="0">
                <a:solidFill>
                  <a:srgbClr val="0000FF"/>
                </a:solidFill>
                <a:latin typeface="Consolas" panose="020B0609020204030204" pitchFamily="49" charset="0"/>
                <a:ea typeface="微软雅黑" panose="020B0503020204020204" pitchFamily="34" charset="-122"/>
              </a:rPr>
              <a:t>, FILE * </a:t>
            </a:r>
            <a:r>
              <a:rPr lang="en-US" altLang="zh-CN" b="0" dirty="0">
                <a:solidFill>
                  <a:srgbClr val="C00000"/>
                </a:solidFill>
                <a:latin typeface="Consolas" panose="020B0609020204030204" pitchFamily="49" charset="0"/>
                <a:ea typeface="微软雅黑" panose="020B0503020204020204" pitchFamily="34" charset="-122"/>
              </a:rPr>
              <a:t>fp</a:t>
            </a:r>
            <a:r>
              <a:rPr lang="en-US" altLang="zh-CN" b="0" dirty="0">
                <a:solidFill>
                  <a:srgbClr val="0000FF"/>
                </a:solidFill>
                <a:latin typeface="Consolas" panose="020B0609020204030204" pitchFamily="49" charset="0"/>
                <a:ea typeface="微软雅黑" panose="020B0503020204020204" pitchFamily="34" charset="-122"/>
              </a:rPr>
              <a:t>);</a:t>
            </a:r>
          </a:p>
          <a:p>
            <a:pPr marL="1809750" indent="-1809750" algn="just">
              <a:lnSpc>
                <a:spcPct val="105000"/>
              </a:lnSpc>
              <a:buFontTx/>
            </a:pPr>
            <a:endParaRPr lang="en-US" altLang="zh-CN" b="0" dirty="0">
              <a:solidFill>
                <a:schemeClr val="tx1"/>
              </a:solidFill>
              <a:latin typeface="Consolas" panose="020B0609020204030204" pitchFamily="49" charset="0"/>
              <a:ea typeface="微软雅黑" panose="020B0503020204020204" pitchFamily="34" charset="-122"/>
            </a:endParaRPr>
          </a:p>
          <a:p>
            <a:pPr marL="1809750" indent="-1809750" algn="just">
              <a:lnSpc>
                <a:spcPct val="105000"/>
              </a:lnSpc>
              <a:buFontTx/>
            </a:pPr>
            <a:endParaRPr lang="en-US" altLang="zh-CN" b="0" dirty="0">
              <a:solidFill>
                <a:schemeClr val="tx1"/>
              </a:solidFill>
              <a:latin typeface="Consolas" panose="020B0609020204030204" pitchFamily="49" charset="0"/>
              <a:ea typeface="微软雅黑" panose="020B0503020204020204" pitchFamily="34" charset="-122"/>
            </a:endParaRPr>
          </a:p>
          <a:p>
            <a:pPr marL="1809750" indent="-1809750" algn="just">
              <a:lnSpc>
                <a:spcPct val="105000"/>
              </a:lnSpc>
              <a:buFontTx/>
            </a:pPr>
            <a:endParaRPr lang="en-US" altLang="zh-CN" b="0" dirty="0">
              <a:solidFill>
                <a:schemeClr val="tx1"/>
              </a:solidFill>
              <a:latin typeface="Consolas" panose="020B0609020204030204" pitchFamily="49" charset="0"/>
              <a:ea typeface="微软雅黑" panose="020B0503020204020204" pitchFamily="34" charset="-122"/>
            </a:endParaRPr>
          </a:p>
          <a:p>
            <a:pPr marL="1809750" indent="-1809750" algn="just">
              <a:lnSpc>
                <a:spcPct val="105000"/>
              </a:lnSpc>
              <a:buFontTx/>
            </a:pPr>
            <a:endParaRPr lang="en-US" altLang="zh-CN" b="0" dirty="0">
              <a:solidFill>
                <a:schemeClr val="tx1"/>
              </a:solidFill>
              <a:latin typeface="Consolas" panose="020B0609020204030204" pitchFamily="49" charset="0"/>
              <a:ea typeface="微软雅黑" panose="020B0503020204020204" pitchFamily="34" charset="-122"/>
            </a:endParaRPr>
          </a:p>
          <a:p>
            <a:pPr marL="1809750" indent="-1809750" algn="just">
              <a:lnSpc>
                <a:spcPct val="105000"/>
              </a:lnSpc>
              <a:buFontTx/>
            </a:pPr>
            <a:endParaRPr lang="en-US" altLang="zh-CN" b="0" dirty="0">
              <a:solidFill>
                <a:schemeClr val="tx1"/>
              </a:solidFill>
              <a:latin typeface="Consolas" panose="020B0609020204030204" pitchFamily="49" charset="0"/>
              <a:ea typeface="微软雅黑" panose="020B0503020204020204" pitchFamily="34" charset="-122"/>
            </a:endParaRPr>
          </a:p>
          <a:p>
            <a:pPr marL="1809750" indent="-1809750" algn="just">
              <a:lnSpc>
                <a:spcPct val="105000"/>
              </a:lnSpc>
              <a:buFontTx/>
            </a:pPr>
            <a:endParaRPr lang="en-US" altLang="zh-CN" b="0" dirty="0">
              <a:solidFill>
                <a:schemeClr val="tx1"/>
              </a:solidFill>
              <a:latin typeface="Consolas" panose="020B0609020204030204" pitchFamily="49" charset="0"/>
              <a:ea typeface="微软雅黑" panose="020B0503020204020204" pitchFamily="34" charset="-122"/>
            </a:endParaRPr>
          </a:p>
          <a:p>
            <a:pPr marL="1809750" indent="-1809750" algn="just">
              <a:lnSpc>
                <a:spcPct val="120000"/>
              </a:lnSpc>
              <a:spcBef>
                <a:spcPts val="2400"/>
              </a:spcBef>
              <a:buFontTx/>
            </a:pPr>
            <a:r>
              <a:rPr lang="zh-CN" altLang="en-US" b="0" dirty="0">
                <a:latin typeface="Consolas" panose="020B0609020204030204" pitchFamily="49" charset="0"/>
                <a:ea typeface="微软雅黑" panose="020B0503020204020204" pitchFamily="34" charset="-122"/>
              </a:rPr>
              <a:t>功能：从</a:t>
            </a:r>
            <a:r>
              <a:rPr lang="en-US" altLang="zh-CN" b="0" dirty="0">
                <a:solidFill>
                  <a:srgbClr val="C00000"/>
                </a:solidFill>
                <a:latin typeface="Consolas" panose="020B0609020204030204" pitchFamily="49" charset="0"/>
                <a:ea typeface="微软雅黑" panose="020B0503020204020204" pitchFamily="34" charset="-122"/>
              </a:rPr>
              <a:t>fp</a:t>
            </a:r>
            <a:r>
              <a:rPr lang="zh-CN" altLang="en-US" b="0" dirty="0">
                <a:latin typeface="Consolas" panose="020B0609020204030204" pitchFamily="49" charset="0"/>
                <a:ea typeface="微软雅黑" panose="020B0503020204020204" pitchFamily="34" charset="-122"/>
              </a:rPr>
              <a:t>所指向的文件中，读取</a:t>
            </a:r>
            <a:r>
              <a:rPr lang="en-US" altLang="zh-CN" b="0" dirty="0">
                <a:solidFill>
                  <a:srgbClr val="C00000"/>
                </a:solidFill>
                <a:latin typeface="Consolas" panose="020B0609020204030204" pitchFamily="49" charset="0"/>
                <a:ea typeface="微软雅黑" panose="020B0503020204020204" pitchFamily="34" charset="-122"/>
              </a:rPr>
              <a:t>n</a:t>
            </a:r>
            <a:r>
              <a:rPr lang="zh-CN" altLang="en-US" b="0" dirty="0">
                <a:latin typeface="Consolas" panose="020B0609020204030204" pitchFamily="49" charset="0"/>
                <a:ea typeface="微软雅黑" panose="020B0503020204020204" pitchFamily="34" charset="-122"/>
              </a:rPr>
              <a:t>个大小为</a:t>
            </a:r>
            <a:r>
              <a:rPr lang="en-US" altLang="zh-CN" b="0" dirty="0">
                <a:solidFill>
                  <a:srgbClr val="C00000"/>
                </a:solidFill>
                <a:latin typeface="Consolas" panose="020B0609020204030204" pitchFamily="49" charset="0"/>
                <a:ea typeface="微软雅黑" panose="020B0503020204020204" pitchFamily="34" charset="-122"/>
              </a:rPr>
              <a:t>size</a:t>
            </a:r>
            <a:r>
              <a:rPr lang="zh-CN" altLang="en-US" b="0" dirty="0">
                <a:latin typeface="Consolas" panose="020B0609020204030204" pitchFamily="49" charset="0"/>
                <a:ea typeface="微软雅黑" panose="020B0503020204020204" pitchFamily="34" charset="-122"/>
              </a:rPr>
              <a:t>的数据块，存</a:t>
            </a:r>
            <a:endParaRPr lang="en-US" altLang="zh-CN" b="0" dirty="0">
              <a:latin typeface="Consolas" panose="020B0609020204030204" pitchFamily="49" charset="0"/>
              <a:ea typeface="微软雅黑" panose="020B0503020204020204" pitchFamily="34" charset="-122"/>
            </a:endParaRPr>
          </a:p>
          <a:p>
            <a:pPr marL="1809750" indent="-1809750" algn="just">
              <a:lnSpc>
                <a:spcPct val="120000"/>
              </a:lnSpc>
              <a:buFontTx/>
            </a:pPr>
            <a:r>
              <a:rPr lang="en-US" altLang="zh-CN" b="0" dirty="0">
                <a:latin typeface="Consolas" panose="020B0609020204030204" pitchFamily="49" charset="0"/>
                <a:ea typeface="微软雅黑" panose="020B0503020204020204" pitchFamily="34" charset="-122"/>
              </a:rPr>
              <a:t>           </a:t>
            </a:r>
            <a:r>
              <a:rPr lang="zh-CN" altLang="en-US" b="0" dirty="0">
                <a:latin typeface="Consolas" panose="020B0609020204030204" pitchFamily="49" charset="0"/>
                <a:ea typeface="微软雅黑" panose="020B0503020204020204" pitchFamily="34" charset="-122"/>
              </a:rPr>
              <a:t>入指针</a:t>
            </a:r>
            <a:r>
              <a:rPr lang="en-US" altLang="zh-CN" b="0" dirty="0">
                <a:solidFill>
                  <a:srgbClr val="C00000"/>
                </a:solidFill>
                <a:latin typeface="Consolas" panose="020B0609020204030204" pitchFamily="49" charset="0"/>
                <a:ea typeface="微软雅黑" panose="020B0503020204020204" pitchFamily="34" charset="-122"/>
              </a:rPr>
              <a:t>p</a:t>
            </a:r>
            <a:r>
              <a:rPr lang="zh-CN" altLang="en-US" b="0" dirty="0">
                <a:latin typeface="Consolas" panose="020B0609020204030204" pitchFamily="49" charset="0"/>
                <a:ea typeface="微软雅黑" panose="020B0503020204020204" pitchFamily="34" charset="-122"/>
              </a:rPr>
              <a:t>所指向的存储区域</a:t>
            </a:r>
            <a:r>
              <a:rPr lang="zh-CN" altLang="en-US" b="0" dirty="0">
                <a:solidFill>
                  <a:schemeClr val="tx1"/>
                </a:solidFill>
                <a:latin typeface="Consolas" panose="020B0609020204030204" pitchFamily="49" charset="0"/>
                <a:ea typeface="微软雅黑" panose="020B0503020204020204" pitchFamily="34" charset="-122"/>
              </a:rPr>
              <a:t>。</a:t>
            </a:r>
            <a:endParaRPr lang="en-US" altLang="zh-CN" b="0" dirty="0">
              <a:solidFill>
                <a:schemeClr val="tx1"/>
              </a:solidFill>
              <a:latin typeface="Consolas" panose="020B0609020204030204" pitchFamily="49" charset="0"/>
              <a:ea typeface="微软雅黑" panose="020B0503020204020204" pitchFamily="34" charset="-122"/>
            </a:endParaRPr>
          </a:p>
          <a:p>
            <a:pPr marL="1809750" indent="-1809750" algn="just">
              <a:lnSpc>
                <a:spcPct val="120000"/>
              </a:lnSpc>
              <a:buClr>
                <a:srgbClr val="0000CC"/>
              </a:buClr>
              <a:buFontTx/>
            </a:pPr>
            <a:r>
              <a:rPr lang="zh-CN" altLang="en-US" b="0" dirty="0">
                <a:solidFill>
                  <a:schemeClr val="tx1"/>
                </a:solidFill>
                <a:latin typeface="Consolas" panose="020B0609020204030204" pitchFamily="49" charset="0"/>
                <a:ea typeface="微软雅黑" panose="020B0503020204020204" pitchFamily="34" charset="-122"/>
              </a:rPr>
              <a:t>           </a:t>
            </a:r>
            <a:r>
              <a:rPr lang="zh-CN" altLang="en-US" b="0" dirty="0">
                <a:latin typeface="Consolas" panose="020B0609020204030204" pitchFamily="49" charset="0"/>
                <a:ea typeface="微软雅黑" panose="020B0503020204020204" pitchFamily="34" charset="-122"/>
              </a:rPr>
              <a:t>若</a:t>
            </a:r>
            <a:r>
              <a:rPr lang="zh-CN" altLang="en-US" b="0" dirty="0">
                <a:solidFill>
                  <a:srgbClr val="FF0000"/>
                </a:solidFill>
                <a:latin typeface="Consolas" panose="020B0609020204030204" pitchFamily="49" charset="0"/>
                <a:ea typeface="微软雅黑" panose="020B0503020204020204" pitchFamily="34" charset="-122"/>
              </a:rPr>
              <a:t>输入操作成功</a:t>
            </a:r>
            <a:r>
              <a:rPr lang="zh-CN" altLang="en-US" b="0" dirty="0">
                <a:solidFill>
                  <a:schemeClr val="tx1"/>
                </a:solidFill>
                <a:latin typeface="Consolas" panose="020B0609020204030204" pitchFamily="49" charset="0"/>
                <a:ea typeface="微软雅黑" panose="020B0503020204020204" pitchFamily="34" charset="-122"/>
              </a:rPr>
              <a:t>，</a:t>
            </a:r>
            <a:r>
              <a:rPr lang="zh-CN" altLang="en-US" b="0" dirty="0">
                <a:solidFill>
                  <a:srgbClr val="FF0000"/>
                </a:solidFill>
                <a:latin typeface="Consolas" panose="020B0609020204030204" pitchFamily="49" charset="0"/>
                <a:ea typeface="微软雅黑" panose="020B0503020204020204" pitchFamily="34" charset="-122"/>
              </a:rPr>
              <a:t>返回实际读出的数据块个数</a:t>
            </a:r>
            <a:r>
              <a:rPr lang="zh-CN" altLang="en-US" b="0" dirty="0">
                <a:solidFill>
                  <a:schemeClr val="tx1"/>
                </a:solidFill>
                <a:latin typeface="Consolas" panose="020B0609020204030204" pitchFamily="49" charset="0"/>
                <a:ea typeface="微软雅黑" panose="020B0503020204020204" pitchFamily="34" charset="-122"/>
              </a:rPr>
              <a:t>；</a:t>
            </a:r>
          </a:p>
          <a:p>
            <a:pPr marL="1809750" indent="-1809750" algn="just">
              <a:lnSpc>
                <a:spcPct val="120000"/>
              </a:lnSpc>
              <a:buClr>
                <a:srgbClr val="0000CC"/>
              </a:buClr>
              <a:buFontTx/>
            </a:pPr>
            <a:r>
              <a:rPr lang="zh-CN" altLang="en-US" b="0" dirty="0">
                <a:solidFill>
                  <a:schemeClr val="tx1"/>
                </a:solidFill>
                <a:latin typeface="Consolas" panose="020B0609020204030204" pitchFamily="49" charset="0"/>
                <a:ea typeface="微软雅黑" panose="020B0503020204020204" pitchFamily="34" charset="-122"/>
              </a:rPr>
              <a:t>           </a:t>
            </a:r>
            <a:r>
              <a:rPr lang="zh-CN" altLang="en-US" b="0" dirty="0">
                <a:latin typeface="Consolas" panose="020B0609020204030204" pitchFamily="49" charset="0"/>
                <a:ea typeface="微软雅黑" panose="020B0503020204020204" pitchFamily="34" charset="-122"/>
              </a:rPr>
              <a:t>若</a:t>
            </a:r>
            <a:r>
              <a:rPr lang="zh-CN" altLang="en-US" b="0" dirty="0">
                <a:solidFill>
                  <a:srgbClr val="FF0000"/>
                </a:solidFill>
                <a:latin typeface="Consolas" panose="020B0609020204030204" pitchFamily="49" charset="0"/>
                <a:ea typeface="微软雅黑" panose="020B0503020204020204" pitchFamily="34" charset="-122"/>
              </a:rPr>
              <a:t>文件结束或调用失败</a:t>
            </a:r>
            <a:r>
              <a:rPr lang="zh-CN" altLang="en-US" b="0" dirty="0">
                <a:solidFill>
                  <a:schemeClr val="tx1"/>
                </a:solidFill>
                <a:latin typeface="Consolas" panose="020B0609020204030204" pitchFamily="49" charset="0"/>
                <a:ea typeface="微软雅黑" panose="020B0503020204020204" pitchFamily="34" charset="-122"/>
              </a:rPr>
              <a:t>，</a:t>
            </a:r>
            <a:r>
              <a:rPr lang="zh-CN" altLang="en-US" b="0" dirty="0">
                <a:solidFill>
                  <a:srgbClr val="FF0000"/>
                </a:solidFill>
                <a:latin typeface="Consolas" panose="020B0609020204030204" pitchFamily="49" charset="0"/>
                <a:ea typeface="微软雅黑" panose="020B0503020204020204" pitchFamily="34" charset="-122"/>
              </a:rPr>
              <a:t>则返回</a:t>
            </a:r>
            <a:r>
              <a:rPr lang="en-US" altLang="zh-CN" b="0" dirty="0">
                <a:solidFill>
                  <a:srgbClr val="FF0000"/>
                </a:solidFill>
                <a:latin typeface="Consolas" panose="020B0609020204030204" pitchFamily="49" charset="0"/>
                <a:ea typeface="微软雅黑" panose="020B0503020204020204" pitchFamily="34" charset="-122"/>
              </a:rPr>
              <a:t>0</a:t>
            </a:r>
            <a:r>
              <a:rPr lang="zh-CN" altLang="en-US" b="0" dirty="0">
                <a:solidFill>
                  <a:schemeClr val="tx1"/>
                </a:solidFill>
                <a:latin typeface="Consolas" panose="020B0609020204030204" pitchFamily="49" charset="0"/>
                <a:ea typeface="微软雅黑" panose="020B0503020204020204" pitchFamily="34" charset="-122"/>
              </a:rPr>
              <a:t>。</a:t>
            </a:r>
            <a:endParaRPr lang="zh-CN" altLang="en-US" b="0" dirty="0">
              <a:solidFill>
                <a:schemeClr val="tx1"/>
              </a:solidFill>
              <a:latin typeface="Consolas" panose="020B0609020204030204" pitchFamily="49" charset="0"/>
              <a:ea typeface="Times New Roman" panose="02020603050405020304" pitchFamily="18" charset="0"/>
            </a:endParaRPr>
          </a:p>
        </p:txBody>
      </p:sp>
      <p:graphicFrame>
        <p:nvGraphicFramePr>
          <p:cNvPr id="867346" name="Group 18"/>
          <p:cNvGraphicFramePr>
            <a:graphicFrameLocks noGrp="1"/>
          </p:cNvGraphicFramePr>
          <p:nvPr/>
        </p:nvGraphicFramePr>
        <p:xfrm>
          <a:off x="1709738" y="2087563"/>
          <a:ext cx="9572625" cy="2185988"/>
        </p:xfrm>
        <a:graphic>
          <a:graphicData uri="http://schemas.openxmlformats.org/drawingml/2006/table">
            <a:tbl>
              <a:tblPr/>
              <a:tblGrid>
                <a:gridCol w="1212850">
                  <a:extLst>
                    <a:ext uri="{9D8B030D-6E8A-4147-A177-3AD203B41FA5}">
                      <a16:colId xmlns:a16="http://schemas.microsoft.com/office/drawing/2014/main" val="20000"/>
                    </a:ext>
                  </a:extLst>
                </a:gridCol>
                <a:gridCol w="8359775">
                  <a:extLst>
                    <a:ext uri="{9D8B030D-6E8A-4147-A177-3AD203B41FA5}">
                      <a16:colId xmlns:a16="http://schemas.microsoft.com/office/drawing/2014/main" val="20001"/>
                    </a:ext>
                  </a:extLst>
                </a:gridCol>
              </a:tblGrid>
              <a:tr h="457200">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rgbClr val="C00000"/>
                          </a:solidFill>
                          <a:effectLst/>
                          <a:latin typeface="Consolas" panose="020B0609020204030204" pitchFamily="49" charset="0"/>
                          <a:ea typeface="微软雅黑" panose="020B0503020204020204" pitchFamily="34" charset="-122"/>
                          <a:cs typeface="Times New Roman" panose="02020603050405020304" pitchFamily="18" charset="0"/>
                        </a:rPr>
                        <a:t>p</a:t>
                      </a:r>
                      <a:endParaRPr kumimoji="0" lang="zh-CN" altLang="en-US" sz="2400" b="1" i="0" u="none" strike="noStrike" cap="none" normalizeH="0" baseline="0">
                        <a:ln>
                          <a:noFill/>
                        </a:ln>
                        <a:solidFill>
                          <a:srgbClr val="C00000"/>
                        </a:solidFill>
                        <a:effectLst/>
                        <a:latin typeface="Consolas" panose="020B0609020204030204" pitchFamily="49" charset="0"/>
                        <a:ea typeface="微软雅黑" panose="020B0503020204020204" pitchFamily="34"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a:ln>
                            <a:noFill/>
                          </a:ln>
                          <a:solidFill>
                            <a:srgbClr val="005AB4"/>
                          </a:solidFill>
                          <a:effectLst/>
                          <a:latin typeface="Consolas" panose="020B0609020204030204" pitchFamily="49" charset="0"/>
                          <a:ea typeface="微软雅黑" panose="020B0503020204020204" pitchFamily="34" charset="-122"/>
                          <a:cs typeface="Times New Roman" panose="02020603050405020304" pitchFamily="18" charset="0"/>
                        </a:rPr>
                        <a:t>：</a:t>
                      </a:r>
                      <a:r>
                        <a:rPr kumimoji="0" lang="zh-CN" altLang="en-US" sz="2400" b="0" i="0" u="none" strike="noStrike" cap="none" normalizeH="0" baseline="0">
                          <a:ln>
                            <a:noFill/>
                          </a:ln>
                          <a:solidFill>
                            <a:srgbClr val="005AB4"/>
                          </a:solidFill>
                          <a:effectLst/>
                          <a:latin typeface="Consolas" panose="020B0609020204030204" pitchFamily="49" charset="0"/>
                          <a:ea typeface="微软雅黑" panose="020B0503020204020204" pitchFamily="34" charset="-122"/>
                          <a:cs typeface="Times New Roman" panose="02020603050405020304" pitchFamily="18" charset="0"/>
                        </a:rPr>
                        <a:t>某类型指针；</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814388">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rgbClr val="C00000"/>
                          </a:solidFill>
                          <a:effectLst/>
                          <a:latin typeface="Consolas" panose="020B0609020204030204" pitchFamily="49" charset="0"/>
                          <a:ea typeface="微软雅黑" panose="020B0503020204020204" pitchFamily="34" charset="-122"/>
                          <a:cs typeface="Times New Roman" panose="02020603050405020304" pitchFamily="18" charset="0"/>
                        </a:rPr>
                        <a:t>size</a:t>
                      </a:r>
                      <a:endParaRPr kumimoji="0" lang="zh-CN" altLang="en-US" sz="2400" b="1" i="0" u="none" strike="noStrike" cap="none" normalizeH="0" baseline="0">
                        <a:ln>
                          <a:noFill/>
                        </a:ln>
                        <a:solidFill>
                          <a:srgbClr val="C00000"/>
                        </a:solidFill>
                        <a:effectLst/>
                        <a:latin typeface="Consolas" panose="020B0609020204030204" pitchFamily="49" charset="0"/>
                        <a:ea typeface="微软雅黑" panose="020B0503020204020204" pitchFamily="34"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rgbClr val="005AB4"/>
                          </a:solidFill>
                          <a:effectLst/>
                          <a:latin typeface="Consolas" panose="020B0609020204030204" pitchFamily="49" charset="0"/>
                          <a:ea typeface="微软雅黑" panose="020B0503020204020204" pitchFamily="34" charset="-122"/>
                          <a:cs typeface="Times New Roman" panose="02020603050405020304" pitchFamily="18" charset="0"/>
                        </a:rPr>
                        <a:t>：</a:t>
                      </a:r>
                      <a:r>
                        <a:rPr kumimoji="0" lang="zh-CN" altLang="en-US" sz="2400" b="0" i="0" u="none" strike="noStrike" cap="none" normalizeH="0" baseline="0" dirty="0">
                          <a:ln>
                            <a:noFill/>
                          </a:ln>
                          <a:solidFill>
                            <a:srgbClr val="005AB4"/>
                          </a:solidFill>
                          <a:effectLst/>
                          <a:latin typeface="Consolas" panose="020B0609020204030204" pitchFamily="49" charset="0"/>
                          <a:ea typeface="微软雅黑" panose="020B0503020204020204" pitchFamily="34" charset="-122"/>
                          <a:cs typeface="Times New Roman" panose="02020603050405020304" pitchFamily="18" charset="0"/>
                        </a:rPr>
                        <a:t>数据块的大小（字节数）；</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57200">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rgbClr val="C00000"/>
                          </a:solidFill>
                          <a:effectLst/>
                          <a:latin typeface="Consolas" panose="020B0609020204030204" pitchFamily="49" charset="0"/>
                          <a:ea typeface="微软雅黑" panose="020B0503020204020204" pitchFamily="34" charset="-122"/>
                          <a:cs typeface="Times New Roman" panose="02020603050405020304" pitchFamily="18" charset="0"/>
                        </a:rPr>
                        <a:t>n </a:t>
                      </a:r>
                      <a:endParaRPr kumimoji="0" lang="zh-CN" altLang="en-US" sz="2400" b="1" i="0" u="none" strike="noStrike" cap="none" normalizeH="0" baseline="0">
                        <a:ln>
                          <a:noFill/>
                        </a:ln>
                        <a:solidFill>
                          <a:srgbClr val="C00000"/>
                        </a:solidFill>
                        <a:effectLst/>
                        <a:latin typeface="Consolas" panose="020B0609020204030204" pitchFamily="49" charset="0"/>
                        <a:ea typeface="微软雅黑" panose="020B0503020204020204" pitchFamily="34"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a:ln>
                            <a:noFill/>
                          </a:ln>
                          <a:solidFill>
                            <a:srgbClr val="005AB4"/>
                          </a:solidFill>
                          <a:effectLst/>
                          <a:latin typeface="Consolas" panose="020B0609020204030204" pitchFamily="49" charset="0"/>
                          <a:ea typeface="微软雅黑" panose="020B0503020204020204" pitchFamily="34" charset="-122"/>
                          <a:cs typeface="Times New Roman" panose="02020603050405020304" pitchFamily="18" charset="0"/>
                        </a:rPr>
                        <a:t>：</a:t>
                      </a:r>
                      <a:r>
                        <a:rPr kumimoji="0" lang="zh-CN" altLang="en-US" sz="2400" b="0" i="0" u="none" strike="noStrike" cap="none" normalizeH="0" baseline="0">
                          <a:ln>
                            <a:noFill/>
                          </a:ln>
                          <a:solidFill>
                            <a:srgbClr val="005AB4"/>
                          </a:solidFill>
                          <a:effectLst/>
                          <a:latin typeface="Consolas" panose="020B0609020204030204" pitchFamily="49" charset="0"/>
                          <a:ea typeface="微软雅黑" panose="020B0503020204020204" pitchFamily="34" charset="-122"/>
                          <a:cs typeface="Times New Roman" panose="02020603050405020304" pitchFamily="18" charset="0"/>
                        </a:rPr>
                        <a:t>此次从文件读入的数据块数；</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57200">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a:ln>
                            <a:noFill/>
                          </a:ln>
                          <a:solidFill>
                            <a:srgbClr val="C00000"/>
                          </a:solidFill>
                          <a:effectLst/>
                          <a:latin typeface="Consolas" panose="020B0609020204030204" pitchFamily="49" charset="0"/>
                          <a:ea typeface="微软雅黑" panose="020B0503020204020204" pitchFamily="34" charset="-122"/>
                          <a:cs typeface="Times New Roman" panose="02020603050405020304" pitchFamily="18" charset="0"/>
                        </a:rPr>
                        <a:t>fp</a:t>
                      </a:r>
                      <a:endParaRPr kumimoji="0" lang="zh-CN" altLang="en-US" sz="2400" b="1" i="0" u="none" strike="noStrike" cap="none" normalizeH="0" baseline="0">
                        <a:ln>
                          <a:noFill/>
                        </a:ln>
                        <a:solidFill>
                          <a:srgbClr val="C00000"/>
                        </a:solidFill>
                        <a:effectLst/>
                        <a:latin typeface="Consolas" panose="020B0609020204030204" pitchFamily="49" charset="0"/>
                        <a:ea typeface="微软雅黑" panose="020B0503020204020204" pitchFamily="34"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buFont typeface="Wingdings" panose="05000000000000000000" pitchFamily="2" charset="2"/>
                        <a:defRPr sz="2800">
                          <a:solidFill>
                            <a:srgbClr val="005AB4"/>
                          </a:solidFill>
                          <a:latin typeface="Consolas" panose="020B0609020204030204" pitchFamily="49" charset="0"/>
                          <a:ea typeface="微软雅黑" panose="020B0503020204020204" pitchFamily="34" charset="-122"/>
                        </a:defRPr>
                      </a:lvl1pPr>
                      <a:lvl2pPr marL="742950" indent="-285750" eaLnBrk="0" hangingPunct="0">
                        <a:spcBef>
                          <a:spcPct val="20000"/>
                        </a:spcBef>
                        <a:buFont typeface="Wingdings" panose="05000000000000000000" pitchFamily="2" charset="2"/>
                        <a:defRPr sz="2400">
                          <a:solidFill>
                            <a:srgbClr val="005AB4"/>
                          </a:solidFill>
                          <a:latin typeface="Consolas" panose="020B0609020204030204" pitchFamily="49" charset="0"/>
                          <a:ea typeface="微软雅黑" panose="020B0503020204020204" pitchFamily="34" charset="-122"/>
                        </a:defRPr>
                      </a:lvl2pPr>
                      <a:lvl3pPr marL="1143000" indent="-228600" eaLnBrk="0" hangingPunct="0">
                        <a:spcBef>
                          <a:spcPct val="20000"/>
                        </a:spcBef>
                        <a:buFont typeface="Wingdings" panose="05000000000000000000" pitchFamily="2" charset="2"/>
                        <a:defRPr sz="2000">
                          <a:solidFill>
                            <a:srgbClr val="005AB4"/>
                          </a:solidFill>
                          <a:latin typeface="Consolas" panose="020B0609020204030204" pitchFamily="49"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rgbClr val="005AB4"/>
                          </a:solidFill>
                          <a:latin typeface="Consolas" panose="020B0609020204030204" pitchFamily="49"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rgbClr val="005AB4"/>
                          </a:solidFill>
                          <a:effectLst/>
                          <a:latin typeface="Consolas" panose="020B0609020204030204" pitchFamily="49" charset="0"/>
                          <a:ea typeface="微软雅黑" panose="020B0503020204020204" pitchFamily="34" charset="-122"/>
                          <a:cs typeface="Times New Roman" panose="02020603050405020304" pitchFamily="18" charset="0"/>
                        </a:rPr>
                        <a:t>：文件指针变量</a:t>
                      </a:r>
                      <a:r>
                        <a:rPr kumimoji="0" lang="en-US" altLang="zh-CN" sz="2400" b="0" i="0" u="none" strike="noStrike" cap="none" normalizeH="0" baseline="0" dirty="0">
                          <a:ln>
                            <a:noFill/>
                          </a:ln>
                          <a:solidFill>
                            <a:srgbClr val="005AB4"/>
                          </a:solidFill>
                          <a:effectLst/>
                          <a:latin typeface="Consolas" panose="020B0609020204030204" pitchFamily="49" charset="0"/>
                          <a:ea typeface="微软雅黑" panose="020B0503020204020204" pitchFamily="34" charset="-122"/>
                          <a:cs typeface="Times New Roman" panose="02020603050405020304" pitchFamily="18" charset="0"/>
                        </a:rPr>
                        <a:t>。</a:t>
                      </a:r>
                      <a:endParaRPr kumimoji="0" lang="zh-CN" altLang="en-US" sz="2400" b="0" i="0" u="none" strike="noStrike" cap="none" normalizeH="0" baseline="0" dirty="0">
                        <a:ln>
                          <a:noFill/>
                        </a:ln>
                        <a:solidFill>
                          <a:srgbClr val="005AB4"/>
                        </a:solidFill>
                        <a:effectLst/>
                        <a:latin typeface="Consolas" panose="020B0609020204030204" pitchFamily="49" charset="0"/>
                        <a:ea typeface="微软雅黑" panose="020B0503020204020204" pitchFamily="34"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9172" name="Rectangle 6"/>
          <p:cNvSpPr/>
          <p:nvPr/>
        </p:nvSpPr>
        <p:spPr>
          <a:xfrm>
            <a:off x="287338" y="361950"/>
            <a:ext cx="5810250" cy="690563"/>
          </a:xfrm>
          <a:prstGeom prst="rect">
            <a:avLst/>
          </a:prstGeom>
          <a:noFill/>
          <a:ln w="9525">
            <a:noFill/>
          </a:ln>
        </p:spPr>
        <p:txBody>
          <a:bodyPr anchor="ctr" anchorCtr="0">
            <a:spAutoFit/>
          </a:bodyPr>
          <a:lstStyle/>
          <a:p>
            <a:pPr eaLnBrk="0" latinLnBrk="1" hangingPunct="0">
              <a:lnSpc>
                <a:spcPct val="140000"/>
              </a:lnSpc>
              <a:spcBef>
                <a:spcPct val="20000"/>
              </a:spcBef>
              <a:buFontTx/>
            </a:pPr>
            <a:r>
              <a:rPr lang="en-US" altLang="zh-CN" sz="2800" b="0" dirty="0">
                <a:solidFill>
                  <a:schemeClr val="bg1"/>
                </a:solidFill>
                <a:latin typeface="Consolas" panose="020B0609020204030204" pitchFamily="49" charset="0"/>
                <a:ea typeface="微软雅黑" panose="020B0503020204020204" pitchFamily="34" charset="-122"/>
              </a:rPr>
              <a:t>4.</a:t>
            </a:r>
            <a:r>
              <a:rPr lang="zh-CN" altLang="en-US" sz="2800" b="0" dirty="0">
                <a:solidFill>
                  <a:schemeClr val="bg1"/>
                </a:solidFill>
                <a:latin typeface="Consolas" panose="020B0609020204030204" pitchFamily="49" charset="0"/>
                <a:ea typeface="微软雅黑" panose="020B0503020204020204" pitchFamily="34" charset="-122"/>
              </a:rPr>
              <a:t> 数据块读写函数</a:t>
            </a:r>
            <a:endParaRPr lang="zh-CN" altLang="en-US" sz="2800" b="0" dirty="0">
              <a:solidFill>
                <a:schemeClr val="bg1"/>
              </a:solidFill>
              <a:latin typeface="Consolas" panose="020B0609020204030204" pitchFamily="49" charset="0"/>
              <a:ea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31</a:t>
            </a:fld>
            <a:endParaRPr lang="zh-CN" altLang="en-US" sz="1200" b="0" dirty="0">
              <a:solidFill>
                <a:srgbClr val="898989"/>
              </a:solidFill>
              <a:ea typeface="微软雅黑" panose="020B0503020204020204" pitchFamily="34" charset="-122"/>
            </a:endParaRPr>
          </a:p>
        </p:txBody>
      </p:sp>
      <p:sp>
        <p:nvSpPr>
          <p:cNvPr id="1189890" name="Rectangle 2"/>
          <p:cNvSpPr>
            <a:spLocks noGrp="1"/>
          </p:cNvSpPr>
          <p:nvPr>
            <p:ph type="body" sz="half"/>
          </p:nvPr>
        </p:nvSpPr>
        <p:spPr>
          <a:xfrm>
            <a:off x="696913" y="2060575"/>
            <a:ext cx="9231312" cy="2136775"/>
          </a:xfrm>
          <a:ln/>
        </p:spPr>
        <p:txBody>
          <a:bodyPr vert="horz" wrap="square" lIns="91440" tIns="45720" rIns="91440" bIns="45720" anchor="t" anchorCtr="0"/>
          <a:lstStyle>
            <a:lvl1pPr lvl="0">
              <a:buClrTx/>
              <a:buSzTx/>
              <a:buFont typeface="Wingdings" panose="05000000000000000000" pitchFamily="2" charset="2"/>
              <a:defRPr sz="2800"/>
            </a:lvl1pPr>
            <a:lvl2pPr lvl="1">
              <a:buClrTx/>
              <a:buSzTx/>
              <a:buFont typeface="Wingdings" panose="05000000000000000000" pitchFamily="2" charset="2"/>
              <a:defRPr sz="2400"/>
            </a:lvl2pPr>
            <a:lvl3pPr lvl="2">
              <a:buClrTx/>
              <a:buSzTx/>
              <a:buFont typeface="Wingdings" panose="05000000000000000000" pitchFamily="2" charset="2"/>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marL="0" lvl="0" indent="0">
              <a:lnSpc>
                <a:spcPct val="150000"/>
              </a:lnSpc>
              <a:spcBef>
                <a:spcPct val="10000"/>
              </a:spcBef>
              <a:buClr>
                <a:srgbClr val="FF0066"/>
              </a:buClr>
              <a:buNone/>
            </a:pPr>
            <a:r>
              <a:rPr lang="zh-CN" altLang="en-US" sz="2400" dirty="0">
                <a:latin typeface="微软雅黑" panose="020B0503020204020204" pitchFamily="34" charset="-122"/>
              </a:rPr>
              <a:t>函数原型：</a:t>
            </a:r>
            <a:r>
              <a:rPr lang="en-US" altLang="zh-CN" sz="2400" dirty="0">
                <a:latin typeface="微软雅黑" panose="020B0503020204020204" pitchFamily="34" charset="-122"/>
              </a:rPr>
              <a:t> </a:t>
            </a:r>
            <a:r>
              <a:rPr lang="en-US" altLang="zh-CN" sz="2400" dirty="0">
                <a:solidFill>
                  <a:srgbClr val="0000FF"/>
                </a:solidFill>
                <a:latin typeface="微软雅黑" panose="020B0503020204020204" pitchFamily="34" charset="-122"/>
              </a:rPr>
              <a:t>int </a:t>
            </a:r>
            <a:r>
              <a:rPr lang="en-US" altLang="en-US" sz="2400" dirty="0">
                <a:solidFill>
                  <a:srgbClr val="0000FF"/>
                </a:solidFill>
                <a:latin typeface="微软雅黑" panose="020B0503020204020204" pitchFamily="34" charset="-122"/>
              </a:rPr>
              <a:t>feof(FILE *</a:t>
            </a:r>
            <a:r>
              <a:rPr lang="en-US" altLang="en-US" sz="2400" dirty="0">
                <a:solidFill>
                  <a:srgbClr val="C00000"/>
                </a:solidFill>
                <a:latin typeface="微软雅黑" panose="020B0503020204020204" pitchFamily="34" charset="-122"/>
              </a:rPr>
              <a:t>fp</a:t>
            </a:r>
            <a:r>
              <a:rPr lang="en-US" altLang="en-US" sz="2400" dirty="0">
                <a:solidFill>
                  <a:srgbClr val="0000FF"/>
                </a:solidFill>
                <a:latin typeface="微软雅黑" panose="020B0503020204020204" pitchFamily="34" charset="-122"/>
              </a:rPr>
              <a:t>)</a:t>
            </a:r>
            <a:r>
              <a:rPr lang="en-US" altLang="zh-CN" sz="2400" dirty="0">
                <a:solidFill>
                  <a:srgbClr val="0000FF"/>
                </a:solidFill>
                <a:latin typeface="微软雅黑" panose="020B0503020204020204" pitchFamily="34" charset="-122"/>
              </a:rPr>
              <a:t>；</a:t>
            </a:r>
          </a:p>
          <a:p>
            <a:pPr marL="0" lvl="0" indent="0">
              <a:lnSpc>
                <a:spcPct val="150000"/>
              </a:lnSpc>
              <a:spcBef>
                <a:spcPct val="10000"/>
              </a:spcBef>
              <a:buClr>
                <a:srgbClr val="FF0066"/>
              </a:buClr>
              <a:buNone/>
            </a:pPr>
            <a:r>
              <a:rPr lang="zh-CN" altLang="en-US" sz="2400" dirty="0">
                <a:latin typeface="微软雅黑" panose="020B0503020204020204" pitchFamily="34" charset="-122"/>
              </a:rPr>
              <a:t>功能：测试</a:t>
            </a:r>
            <a:r>
              <a:rPr lang="en-US" altLang="zh-CN" sz="2400" dirty="0">
                <a:solidFill>
                  <a:srgbClr val="C00000"/>
                </a:solidFill>
                <a:latin typeface="微软雅黑" panose="020B0503020204020204" pitchFamily="34" charset="-122"/>
              </a:rPr>
              <a:t>fp</a:t>
            </a:r>
            <a:r>
              <a:rPr lang="zh-CN" altLang="en-US" sz="2400" dirty="0">
                <a:latin typeface="微软雅黑" panose="020B0503020204020204" pitchFamily="34" charset="-122"/>
              </a:rPr>
              <a:t>所指向的文件是否已读到文件尾部。</a:t>
            </a:r>
          </a:p>
          <a:p>
            <a:pPr marL="0" lvl="0" indent="0">
              <a:lnSpc>
                <a:spcPct val="150000"/>
              </a:lnSpc>
              <a:spcBef>
                <a:spcPct val="10000"/>
              </a:spcBef>
              <a:buClr>
                <a:srgbClr val="FF0066"/>
              </a:buClr>
              <a:buNone/>
            </a:pPr>
            <a:r>
              <a:rPr lang="zh-CN" altLang="en-US" sz="2400" dirty="0">
                <a:latin typeface="微软雅黑" panose="020B0503020204020204" pitchFamily="34" charset="-122"/>
              </a:rPr>
              <a:t>           若该文件</a:t>
            </a:r>
            <a:r>
              <a:rPr lang="zh-CN" altLang="en-US" sz="2400" dirty="0">
                <a:solidFill>
                  <a:srgbClr val="FF0000"/>
                </a:solidFill>
                <a:latin typeface="微软雅黑" panose="020B0503020204020204" pitchFamily="34" charset="-122"/>
              </a:rPr>
              <a:t>没有结束</a:t>
            </a:r>
            <a:r>
              <a:rPr lang="zh-CN" altLang="en-US" sz="2400" dirty="0">
                <a:latin typeface="微软雅黑" panose="020B0503020204020204" pitchFamily="34" charset="-122"/>
              </a:rPr>
              <a:t>，</a:t>
            </a:r>
            <a:r>
              <a:rPr lang="zh-CN" altLang="en-US" sz="2400" dirty="0">
                <a:solidFill>
                  <a:srgbClr val="FF0000"/>
                </a:solidFill>
                <a:latin typeface="微软雅黑" panose="020B0503020204020204" pitchFamily="34" charset="-122"/>
              </a:rPr>
              <a:t>返回0</a:t>
            </a:r>
            <a:r>
              <a:rPr lang="zh-CN" altLang="en-US" sz="2400" dirty="0">
                <a:latin typeface="微软雅黑" panose="020B0503020204020204" pitchFamily="34" charset="-122"/>
              </a:rPr>
              <a:t>；</a:t>
            </a:r>
            <a:r>
              <a:rPr lang="zh-CN" altLang="en-US" sz="2400" dirty="0">
                <a:solidFill>
                  <a:srgbClr val="FF0000"/>
                </a:solidFill>
                <a:latin typeface="微软雅黑" panose="020B0503020204020204" pitchFamily="34" charset="-122"/>
              </a:rPr>
              <a:t>否则</a:t>
            </a:r>
            <a:r>
              <a:rPr lang="zh-CN" altLang="en-US" sz="2400" dirty="0">
                <a:latin typeface="微软雅黑" panose="020B0503020204020204" pitchFamily="34" charset="-122"/>
              </a:rPr>
              <a:t>，</a:t>
            </a:r>
            <a:r>
              <a:rPr lang="zh-CN" altLang="en-US" sz="2400" dirty="0">
                <a:solidFill>
                  <a:srgbClr val="FF0000"/>
                </a:solidFill>
                <a:latin typeface="微软雅黑" panose="020B0503020204020204" pitchFamily="34" charset="-122"/>
              </a:rPr>
              <a:t>返回非0值</a:t>
            </a:r>
            <a:r>
              <a:rPr lang="zh-CN" altLang="en-US" sz="2400" dirty="0">
                <a:latin typeface="微软雅黑" panose="020B0503020204020204" pitchFamily="34" charset="-122"/>
              </a:rPr>
              <a:t>。</a:t>
            </a:r>
            <a:r>
              <a:rPr lang="zh-CN" altLang="en-US" sz="2400" dirty="0">
                <a:solidFill>
                  <a:srgbClr val="FF0000"/>
                </a:solidFill>
                <a:latin typeface="微软雅黑" panose="020B0503020204020204" pitchFamily="34" charset="-122"/>
              </a:rPr>
              <a:t> </a:t>
            </a:r>
          </a:p>
        </p:txBody>
      </p:sp>
      <p:sp>
        <p:nvSpPr>
          <p:cNvPr id="50179" name="Rectangle 3"/>
          <p:cNvSpPr>
            <a:spLocks noGrp="1"/>
          </p:cNvSpPr>
          <p:nvPr>
            <p:ph type="title"/>
          </p:nvPr>
        </p:nvSpPr>
        <p:spPr>
          <a:xfrm>
            <a:off x="223838" y="361950"/>
            <a:ext cx="5368925" cy="690563"/>
          </a:xfrm>
          <a:ln/>
        </p:spPr>
        <p:txBody>
          <a:bodyPr vert="horz" wrap="square" lIns="91440" tIns="45720" rIns="91440" bIns="45720" anchor="ctr" anchorCtr="0">
            <a:spAutoFit/>
          </a:bodyPr>
          <a:lstStyle/>
          <a:p>
            <a:pPr algn="l" latinLnBrk="1">
              <a:lnSpc>
                <a:spcPct val="140000"/>
              </a:lnSpc>
              <a:spcBef>
                <a:spcPct val="20000"/>
              </a:spcBef>
            </a:pPr>
            <a:r>
              <a:rPr lang="en-US" altLang="zh-CN" sz="2800" dirty="0">
                <a:solidFill>
                  <a:schemeClr val="bg2"/>
                </a:solidFill>
              </a:rPr>
              <a:t>5. </a:t>
            </a:r>
            <a:r>
              <a:rPr lang="zh-CN" altLang="en-US" sz="2800" dirty="0">
                <a:solidFill>
                  <a:schemeClr val="bg2"/>
                </a:solidFill>
              </a:rPr>
              <a:t>文件结束测试函数</a:t>
            </a:r>
            <a:endParaRPr lang="zh-CN" altLang="en-US" sz="2800" dirty="0">
              <a:solidFill>
                <a:schemeClr val="bg2"/>
              </a:solidFill>
              <a:ea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9890">
                                            <p:txEl>
                                              <p:pRg st="0" end="0"/>
                                            </p:txEl>
                                          </p:spTgt>
                                        </p:tgtEl>
                                        <p:attrNameLst>
                                          <p:attrName>style.visibility</p:attrName>
                                        </p:attrNameLst>
                                      </p:cBhvr>
                                      <p:to>
                                        <p:strVal val="visible"/>
                                      </p:to>
                                    </p:set>
                                    <p:animEffect transition="in" filter="wipe(left)">
                                      <p:cBhvr>
                                        <p:cTn id="7" dur="500"/>
                                        <p:tgtEl>
                                          <p:spTgt spid="11898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9890">
                                            <p:txEl>
                                              <p:pRg st="1" end="1"/>
                                            </p:txEl>
                                          </p:spTgt>
                                        </p:tgtEl>
                                        <p:attrNameLst>
                                          <p:attrName>style.visibility</p:attrName>
                                        </p:attrNameLst>
                                      </p:cBhvr>
                                      <p:to>
                                        <p:strVal val="visible"/>
                                      </p:to>
                                    </p:set>
                                    <p:animEffect transition="in" filter="wipe(left)">
                                      <p:cBhvr>
                                        <p:cTn id="12" dur="500"/>
                                        <p:tgtEl>
                                          <p:spTgt spid="11898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9890">
                                            <p:txEl>
                                              <p:pRg st="2" end="2"/>
                                            </p:txEl>
                                          </p:spTgt>
                                        </p:tgtEl>
                                        <p:attrNameLst>
                                          <p:attrName>style.visibility</p:attrName>
                                        </p:attrNameLst>
                                      </p:cBhvr>
                                      <p:to>
                                        <p:strVal val="visible"/>
                                      </p:to>
                                    </p:set>
                                    <p:animEffect transition="in" filter="wipe(left)">
                                      <p:cBhvr>
                                        <p:cTn id="17" dur="500"/>
                                        <p:tgtEl>
                                          <p:spTgt spid="11898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32</a:t>
            </a:fld>
            <a:endParaRPr lang="zh-CN" altLang="en-US" sz="1200" b="0" dirty="0">
              <a:solidFill>
                <a:srgbClr val="898989"/>
              </a:solidFill>
              <a:ea typeface="微软雅黑" panose="020B0503020204020204" pitchFamily="34" charset="-122"/>
            </a:endParaRPr>
          </a:p>
        </p:txBody>
      </p:sp>
      <p:sp>
        <p:nvSpPr>
          <p:cNvPr id="1189890" name="Rectangle 2"/>
          <p:cNvSpPr>
            <a:spLocks noGrp="1"/>
          </p:cNvSpPr>
          <p:nvPr>
            <p:ph type="body" sz="half"/>
          </p:nvPr>
        </p:nvSpPr>
        <p:spPr>
          <a:xfrm>
            <a:off x="481013" y="1484313"/>
            <a:ext cx="11161712" cy="4608512"/>
          </a:xfrm>
          <a:ln/>
        </p:spPr>
        <p:txBody>
          <a:bodyPr vert="horz" wrap="square" lIns="91440" tIns="45720" rIns="91440" bIns="45720" anchor="t" anchorCtr="0"/>
          <a:lstStyle>
            <a:lvl1pPr lvl="0">
              <a:buClrTx/>
              <a:buSzTx/>
              <a:buFont typeface="Wingdings" panose="05000000000000000000" pitchFamily="2" charset="2"/>
              <a:defRPr sz="2800"/>
            </a:lvl1pPr>
            <a:lvl2pPr lvl="1">
              <a:buClrTx/>
              <a:buSzTx/>
              <a:buFont typeface="Wingdings" panose="05000000000000000000" pitchFamily="2" charset="2"/>
              <a:defRPr sz="2400"/>
            </a:lvl2pPr>
            <a:lvl3pPr lvl="2">
              <a:buClrTx/>
              <a:buSzTx/>
              <a:buFont typeface="Wingdings" panose="05000000000000000000" pitchFamily="2" charset="2"/>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marL="0" lvl="0" indent="0">
              <a:lnSpc>
                <a:spcPct val="150000"/>
              </a:lnSpc>
              <a:spcBef>
                <a:spcPct val="10000"/>
              </a:spcBef>
              <a:buClr>
                <a:srgbClr val="FF0066"/>
              </a:buClr>
              <a:buNone/>
            </a:pPr>
            <a:r>
              <a:rPr lang="zh-CN" altLang="en-US" sz="2400" dirty="0">
                <a:latin typeface="微软雅黑" panose="020B0503020204020204" pitchFamily="34" charset="-122"/>
              </a:rPr>
              <a:t>示例</a:t>
            </a:r>
            <a:r>
              <a:rPr lang="en-US" altLang="zh-CN" sz="2400" dirty="0">
                <a:latin typeface="微软雅黑" panose="020B0503020204020204" pitchFamily="34" charset="-122"/>
              </a:rPr>
              <a:t>1</a:t>
            </a:r>
            <a:r>
              <a:rPr lang="zh-CN" altLang="en-US" sz="2400" dirty="0">
                <a:latin typeface="微软雅黑" panose="020B0503020204020204" pitchFamily="34" charset="-122"/>
              </a:rPr>
              <a:t>：读取</a:t>
            </a:r>
            <a:r>
              <a:rPr lang="en-US" altLang="zh-CN" sz="2400" dirty="0">
                <a:latin typeface="微软雅黑" panose="020B0503020204020204" pitchFamily="34" charset="-122"/>
              </a:rPr>
              <a:t>D:\aa.txt</a:t>
            </a:r>
            <a:r>
              <a:rPr lang="zh-CN" altLang="en-US" sz="2400" dirty="0">
                <a:latin typeface="微软雅黑" panose="020B0503020204020204" pitchFamily="34" charset="-122"/>
              </a:rPr>
              <a:t>文件中的若干个数据（个数不超过</a:t>
            </a:r>
            <a:r>
              <a:rPr lang="en-US" altLang="zh-CN" sz="2400" dirty="0">
                <a:latin typeface="微软雅黑" panose="020B0503020204020204" pitchFamily="34" charset="-122"/>
              </a:rPr>
              <a:t>100</a:t>
            </a:r>
            <a:r>
              <a:rPr lang="zh-CN" altLang="en-US" sz="2400" dirty="0">
                <a:latin typeface="微软雅黑" panose="020B0503020204020204" pitchFamily="34" charset="-122"/>
              </a:rPr>
              <a:t>个）进行显示，按从小到大排序后存入</a:t>
            </a:r>
            <a:r>
              <a:rPr lang="en-US" altLang="zh-CN" sz="2400" dirty="0">
                <a:latin typeface="微软雅黑" panose="020B0503020204020204" pitchFamily="34" charset="-122"/>
              </a:rPr>
              <a:t>D:\bb.txt</a:t>
            </a:r>
            <a:r>
              <a:rPr lang="zh-CN" altLang="en-US" sz="2400" dirty="0">
                <a:latin typeface="微软雅黑" panose="020B0503020204020204" pitchFamily="34" charset="-122"/>
              </a:rPr>
              <a:t>文件中。</a:t>
            </a:r>
          </a:p>
          <a:p>
            <a:pPr marL="0" lvl="0" indent="0">
              <a:lnSpc>
                <a:spcPct val="150000"/>
              </a:lnSpc>
              <a:spcBef>
                <a:spcPct val="10000"/>
              </a:spcBef>
              <a:buClr>
                <a:srgbClr val="FF0066"/>
              </a:buClr>
              <a:buNone/>
            </a:pPr>
            <a:r>
              <a:rPr lang="zh-CN" altLang="en-US" sz="2400" dirty="0">
                <a:latin typeface="微软雅黑" panose="020B0503020204020204" pitchFamily="34" charset="-122"/>
              </a:rPr>
              <a:t>思路分析：</a:t>
            </a:r>
          </a:p>
          <a:p>
            <a:pPr marL="0" lvl="0" indent="0">
              <a:lnSpc>
                <a:spcPct val="150000"/>
              </a:lnSpc>
              <a:spcBef>
                <a:spcPct val="10000"/>
              </a:spcBef>
              <a:buClr>
                <a:srgbClr val="FF0066"/>
              </a:buClr>
              <a:buNone/>
            </a:pPr>
            <a:r>
              <a:rPr lang="zh-CN" altLang="en-US" sz="2400" dirty="0">
                <a:latin typeface="微软雅黑" panose="020B0503020204020204" pitchFamily="34" charset="-122"/>
              </a:rPr>
              <a:t>    （</a:t>
            </a:r>
            <a:r>
              <a:rPr lang="en-US" altLang="zh-CN" sz="2400" dirty="0">
                <a:latin typeface="微软雅黑" panose="020B0503020204020204" pitchFamily="34" charset="-122"/>
              </a:rPr>
              <a:t>1</a:t>
            </a:r>
            <a:r>
              <a:rPr lang="zh-CN" altLang="en-US" sz="2400" dirty="0">
                <a:latin typeface="微软雅黑" panose="020B0503020204020204" pitchFamily="34" charset="-122"/>
              </a:rPr>
              <a:t>）读取的数据应该保存在一个整型数组中；</a:t>
            </a:r>
          </a:p>
          <a:p>
            <a:pPr marL="0" lvl="0" indent="0">
              <a:lnSpc>
                <a:spcPct val="150000"/>
              </a:lnSpc>
              <a:spcBef>
                <a:spcPct val="10000"/>
              </a:spcBef>
              <a:buClr>
                <a:srgbClr val="FF0066"/>
              </a:buClr>
              <a:buNone/>
            </a:pPr>
            <a:r>
              <a:rPr lang="zh-CN" altLang="en-US" sz="2400" dirty="0">
                <a:latin typeface="微软雅黑" panose="020B0503020204020204" pitchFamily="34" charset="-122"/>
              </a:rPr>
              <a:t>    </a:t>
            </a:r>
            <a:r>
              <a:rPr lang="zh-CN" altLang="en-US" sz="2400" dirty="0">
                <a:solidFill>
                  <a:srgbClr val="FF0000"/>
                </a:solidFill>
                <a:latin typeface="微软雅黑" panose="020B0503020204020204" pitchFamily="34" charset="-122"/>
              </a:rPr>
              <a:t>（</a:t>
            </a:r>
            <a:r>
              <a:rPr lang="en-US" altLang="zh-CN" sz="2400" dirty="0">
                <a:solidFill>
                  <a:srgbClr val="FF0000"/>
                </a:solidFill>
                <a:latin typeface="微软雅黑" panose="020B0503020204020204" pitchFamily="34" charset="-122"/>
              </a:rPr>
              <a:t>2</a:t>
            </a:r>
            <a:r>
              <a:rPr lang="zh-CN" altLang="en-US" sz="2400" dirty="0">
                <a:solidFill>
                  <a:srgbClr val="FF0000"/>
                </a:solidFill>
                <a:latin typeface="微软雅黑" panose="020B0503020204020204" pitchFamily="34" charset="-122"/>
              </a:rPr>
              <a:t>）</a:t>
            </a:r>
            <a:r>
              <a:rPr lang="en-US" altLang="zh-CN" sz="2400" dirty="0">
                <a:solidFill>
                  <a:srgbClr val="FF0000"/>
                </a:solidFill>
                <a:latin typeface="微软雅黑" panose="020B0503020204020204" pitchFamily="34" charset="-122"/>
              </a:rPr>
              <a:t>aa.txt</a:t>
            </a:r>
            <a:r>
              <a:rPr lang="zh-CN" altLang="en-US" sz="2400" dirty="0">
                <a:solidFill>
                  <a:srgbClr val="FF0000"/>
                </a:solidFill>
                <a:latin typeface="微软雅黑" panose="020B0503020204020204" pitchFamily="34" charset="-122"/>
              </a:rPr>
              <a:t>文件的格式为字符文件（</a:t>
            </a:r>
            <a:r>
              <a:rPr lang="en-US" altLang="zh-CN" sz="2400" dirty="0">
                <a:solidFill>
                  <a:srgbClr val="FF0000"/>
                </a:solidFill>
                <a:latin typeface="微软雅黑" panose="020B0503020204020204" pitchFamily="34" charset="-122"/>
              </a:rPr>
              <a:t>ASCII</a:t>
            </a:r>
            <a:r>
              <a:rPr lang="zh-CN" altLang="en-US" sz="2400" dirty="0">
                <a:solidFill>
                  <a:srgbClr val="FF0000"/>
                </a:solidFill>
                <a:latin typeface="微软雅黑" panose="020B0503020204020204" pitchFamily="34" charset="-122"/>
              </a:rPr>
              <a:t>文件），因此</a:t>
            </a:r>
            <a:r>
              <a:rPr lang="en-US" altLang="zh-CN" sz="2400" dirty="0">
                <a:solidFill>
                  <a:srgbClr val="FF0000"/>
                </a:solidFill>
                <a:latin typeface="微软雅黑" panose="020B0503020204020204" pitchFamily="34" charset="-122"/>
              </a:rPr>
              <a:t>aa.txt</a:t>
            </a:r>
            <a:r>
              <a:rPr lang="zh-CN" altLang="en-US" sz="2400" dirty="0">
                <a:solidFill>
                  <a:srgbClr val="FF0000"/>
                </a:solidFill>
                <a:latin typeface="微软雅黑" panose="020B0503020204020204" pitchFamily="34" charset="-122"/>
              </a:rPr>
              <a:t>文件的使用模式应该为</a:t>
            </a:r>
            <a:r>
              <a:rPr lang="en-US" altLang="zh-CN" sz="2400" dirty="0">
                <a:solidFill>
                  <a:srgbClr val="FF0000"/>
                </a:solidFill>
                <a:latin typeface="微软雅黑" panose="020B0503020204020204" pitchFamily="34" charset="-122"/>
              </a:rPr>
              <a:t>r</a:t>
            </a:r>
            <a:r>
              <a:rPr lang="zh-CN" altLang="en-US" sz="2400" dirty="0">
                <a:solidFill>
                  <a:srgbClr val="FF0000"/>
                </a:solidFill>
                <a:latin typeface="微软雅黑" panose="020B0503020204020204" pitchFamily="34" charset="-122"/>
              </a:rPr>
              <a:t>模式；</a:t>
            </a:r>
          </a:p>
          <a:p>
            <a:pPr marL="0" lvl="0" indent="0">
              <a:lnSpc>
                <a:spcPct val="150000"/>
              </a:lnSpc>
              <a:spcBef>
                <a:spcPct val="10000"/>
              </a:spcBef>
              <a:buClr>
                <a:srgbClr val="FF0066"/>
              </a:buClr>
              <a:buNone/>
            </a:pPr>
            <a:r>
              <a:rPr lang="zh-CN" altLang="en-US" sz="2400" dirty="0">
                <a:solidFill>
                  <a:srgbClr val="FF0000"/>
                </a:solidFill>
                <a:latin typeface="微软雅黑" panose="020B0503020204020204" pitchFamily="34" charset="-122"/>
              </a:rPr>
              <a:t>    （</a:t>
            </a:r>
            <a:r>
              <a:rPr lang="en-US" altLang="zh-CN" sz="2400" dirty="0">
                <a:solidFill>
                  <a:srgbClr val="FF0000"/>
                </a:solidFill>
                <a:latin typeface="微软雅黑" panose="020B0503020204020204" pitchFamily="34" charset="-122"/>
              </a:rPr>
              <a:t>3</a:t>
            </a:r>
            <a:r>
              <a:rPr lang="zh-CN" altLang="en-US" sz="2400" dirty="0">
                <a:solidFill>
                  <a:srgbClr val="FF0000"/>
                </a:solidFill>
                <a:latin typeface="微软雅黑" panose="020B0503020204020204" pitchFamily="34" charset="-122"/>
              </a:rPr>
              <a:t>）</a:t>
            </a:r>
            <a:r>
              <a:rPr lang="en-US" altLang="zh-CN" sz="2400" dirty="0">
                <a:solidFill>
                  <a:srgbClr val="FF0000"/>
                </a:solidFill>
                <a:latin typeface="微软雅黑" panose="020B0503020204020204" pitchFamily="34" charset="-122"/>
              </a:rPr>
              <a:t>bb.txt</a:t>
            </a:r>
            <a:r>
              <a:rPr lang="zh-CN" altLang="en-US" sz="2400" dirty="0">
                <a:solidFill>
                  <a:srgbClr val="FF0000"/>
                </a:solidFill>
                <a:latin typeface="微软雅黑" panose="020B0503020204020204" pitchFamily="34" charset="-122"/>
              </a:rPr>
              <a:t>文件的使用模式应该为</a:t>
            </a:r>
            <a:r>
              <a:rPr lang="en-US" altLang="zh-CN" sz="2400" dirty="0">
                <a:solidFill>
                  <a:srgbClr val="FF0000"/>
                </a:solidFill>
                <a:latin typeface="微软雅黑" panose="020B0503020204020204" pitchFamily="34" charset="-122"/>
              </a:rPr>
              <a:t>w</a:t>
            </a:r>
            <a:r>
              <a:rPr lang="zh-CN" altLang="en-US" sz="2400" dirty="0">
                <a:solidFill>
                  <a:srgbClr val="FF0000"/>
                </a:solidFill>
                <a:latin typeface="微软雅黑" panose="020B0503020204020204" pitchFamily="34" charset="-122"/>
              </a:rPr>
              <a:t>模式；</a:t>
            </a:r>
          </a:p>
          <a:p>
            <a:pPr marL="0" lvl="0" indent="0">
              <a:lnSpc>
                <a:spcPct val="150000"/>
              </a:lnSpc>
              <a:spcBef>
                <a:spcPct val="10000"/>
              </a:spcBef>
              <a:buClr>
                <a:srgbClr val="FF0066"/>
              </a:buClr>
              <a:buNone/>
            </a:pPr>
            <a:endParaRPr lang="zh-CN" altLang="en-US" sz="2400" dirty="0">
              <a:solidFill>
                <a:srgbClr val="FF0000"/>
              </a:solidFill>
              <a:latin typeface="微软雅黑" panose="020B0503020204020204" pitchFamily="34" charset="-122"/>
            </a:endParaRPr>
          </a:p>
        </p:txBody>
      </p:sp>
      <p:sp>
        <p:nvSpPr>
          <p:cNvPr id="52227" name="Rectangle 3"/>
          <p:cNvSpPr>
            <a:spLocks noGrp="1"/>
          </p:cNvSpPr>
          <p:nvPr>
            <p:ph type="title"/>
          </p:nvPr>
        </p:nvSpPr>
        <p:spPr>
          <a:xfrm>
            <a:off x="223838" y="331788"/>
            <a:ext cx="5368925" cy="693737"/>
          </a:xfrm>
          <a:ln/>
        </p:spPr>
        <p:txBody>
          <a:bodyPr vert="horz" wrap="square" lIns="91440" tIns="45720" rIns="91440" bIns="45720" anchor="ctr" anchorCtr="0">
            <a:spAutoFit/>
          </a:bodyPr>
          <a:lstStyle/>
          <a:p>
            <a:pPr algn="l" latinLnBrk="1">
              <a:lnSpc>
                <a:spcPct val="140000"/>
              </a:lnSpc>
              <a:spcBef>
                <a:spcPct val="20000"/>
              </a:spcBef>
            </a:pPr>
            <a:r>
              <a:rPr lang="en-US" altLang="zh-CN" sz="2800" dirty="0">
                <a:solidFill>
                  <a:schemeClr val="bg2"/>
                </a:solidFill>
              </a:rPr>
              <a:t>1.2.3.3  </a:t>
            </a:r>
            <a:r>
              <a:rPr lang="zh-CN" altLang="en-US" sz="2800" dirty="0">
                <a:solidFill>
                  <a:schemeClr val="bg2"/>
                </a:solidFill>
              </a:rPr>
              <a:t>文件的顺序读写</a:t>
            </a:r>
            <a:endParaRPr lang="zh-CN" altLang="en-US" sz="2800" dirty="0">
              <a:solidFill>
                <a:schemeClr val="bg2"/>
              </a:solidFill>
              <a:ea typeface="Arial" panose="020B0604020202020204" pitchFamily="34" charset="0"/>
            </a:endParaRPr>
          </a:p>
        </p:txBody>
      </p:sp>
      <p:pic>
        <p:nvPicPr>
          <p:cNvPr id="875524" name="Picture 4"/>
          <p:cNvPicPr>
            <a:picLocks noChangeAspect="1"/>
          </p:cNvPicPr>
          <p:nvPr/>
        </p:nvPicPr>
        <p:blipFill>
          <a:blip r:embed="rId3"/>
          <a:srcRect b="52032"/>
          <a:stretch>
            <a:fillRect/>
          </a:stretch>
        </p:blipFill>
        <p:spPr>
          <a:xfrm>
            <a:off x="7177088" y="2349500"/>
            <a:ext cx="4800600" cy="9366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9890">
                                            <p:txEl>
                                              <p:pRg st="0" end="0"/>
                                            </p:txEl>
                                          </p:spTgt>
                                        </p:tgtEl>
                                        <p:attrNameLst>
                                          <p:attrName>style.visibility</p:attrName>
                                        </p:attrNameLst>
                                      </p:cBhvr>
                                      <p:to>
                                        <p:strVal val="visible"/>
                                      </p:to>
                                    </p:set>
                                    <p:animEffect transition="in" filter="wipe(left)">
                                      <p:cBhvr>
                                        <p:cTn id="7" dur="500"/>
                                        <p:tgtEl>
                                          <p:spTgt spid="11898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9890">
                                            <p:txEl>
                                              <p:pRg st="1" end="1"/>
                                            </p:txEl>
                                          </p:spTgt>
                                        </p:tgtEl>
                                        <p:attrNameLst>
                                          <p:attrName>style.visibility</p:attrName>
                                        </p:attrNameLst>
                                      </p:cBhvr>
                                      <p:to>
                                        <p:strVal val="visible"/>
                                      </p:to>
                                    </p:set>
                                    <p:animEffect transition="in" filter="wipe(left)">
                                      <p:cBhvr>
                                        <p:cTn id="12" dur="500"/>
                                        <p:tgtEl>
                                          <p:spTgt spid="11898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9890">
                                            <p:txEl>
                                              <p:pRg st="2" end="2"/>
                                            </p:txEl>
                                          </p:spTgt>
                                        </p:tgtEl>
                                        <p:attrNameLst>
                                          <p:attrName>style.visibility</p:attrName>
                                        </p:attrNameLst>
                                      </p:cBhvr>
                                      <p:to>
                                        <p:strVal val="visible"/>
                                      </p:to>
                                    </p:set>
                                    <p:animEffect transition="in" filter="wipe(left)">
                                      <p:cBhvr>
                                        <p:cTn id="17" dur="500"/>
                                        <p:tgtEl>
                                          <p:spTgt spid="11898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89890">
                                            <p:txEl>
                                              <p:pRg st="3" end="3"/>
                                            </p:txEl>
                                          </p:spTgt>
                                        </p:tgtEl>
                                        <p:attrNameLst>
                                          <p:attrName>style.visibility</p:attrName>
                                        </p:attrNameLst>
                                      </p:cBhvr>
                                      <p:to>
                                        <p:strVal val="visible"/>
                                      </p:to>
                                    </p:set>
                                    <p:animEffect transition="in" filter="wipe(left)">
                                      <p:cBhvr>
                                        <p:cTn id="22" dur="500"/>
                                        <p:tgtEl>
                                          <p:spTgt spid="11898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89890">
                                            <p:txEl>
                                              <p:pRg st="4" end="4"/>
                                            </p:txEl>
                                          </p:spTgt>
                                        </p:tgtEl>
                                        <p:attrNameLst>
                                          <p:attrName>style.visibility</p:attrName>
                                        </p:attrNameLst>
                                      </p:cBhvr>
                                      <p:to>
                                        <p:strVal val="visible"/>
                                      </p:to>
                                    </p:set>
                                    <p:animEffect transition="in" filter="wipe(left)">
                                      <p:cBhvr>
                                        <p:cTn id="27" dur="500"/>
                                        <p:tgtEl>
                                          <p:spTgt spid="11898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75524"/>
                                        </p:tgtEl>
                                        <p:attrNameLst>
                                          <p:attrName>style.visibility</p:attrName>
                                        </p:attrNameLst>
                                      </p:cBhvr>
                                      <p:to>
                                        <p:strVal val="visible"/>
                                      </p:to>
                                    </p:set>
                                    <p:animEffect transition="in" filter="wipe(left)">
                                      <p:cBhvr>
                                        <p:cTn id="32" dur="500"/>
                                        <p:tgtEl>
                                          <p:spTgt spid="875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0"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33</a:t>
            </a:fld>
            <a:endParaRPr lang="zh-CN" altLang="en-US" sz="1200" b="0" dirty="0">
              <a:solidFill>
                <a:srgbClr val="898989"/>
              </a:solidFill>
              <a:ea typeface="微软雅黑" panose="020B0503020204020204" pitchFamily="34" charset="-122"/>
            </a:endParaRPr>
          </a:p>
        </p:txBody>
      </p:sp>
      <p:sp>
        <p:nvSpPr>
          <p:cNvPr id="1189890" name="Rectangle 2"/>
          <p:cNvSpPr>
            <a:spLocks noGrp="1"/>
          </p:cNvSpPr>
          <p:nvPr>
            <p:ph type="body" sz="half"/>
          </p:nvPr>
        </p:nvSpPr>
        <p:spPr>
          <a:xfrm>
            <a:off x="481013" y="1341438"/>
            <a:ext cx="11161712" cy="4608512"/>
          </a:xfrm>
          <a:ln/>
        </p:spPr>
        <p:txBody>
          <a:bodyPr vert="horz" wrap="square" lIns="91440" tIns="45720" rIns="91440" bIns="45720" anchor="t" anchorCtr="0"/>
          <a:lstStyle>
            <a:lvl1pPr lvl="0">
              <a:buClrTx/>
              <a:buSzTx/>
              <a:buFont typeface="Wingdings" panose="05000000000000000000" pitchFamily="2" charset="2"/>
              <a:defRPr sz="2800"/>
            </a:lvl1pPr>
            <a:lvl2pPr lvl="1">
              <a:buClrTx/>
              <a:buSzTx/>
              <a:buFont typeface="Wingdings" panose="05000000000000000000" pitchFamily="2" charset="2"/>
              <a:defRPr sz="2400"/>
            </a:lvl2pPr>
            <a:lvl3pPr lvl="2">
              <a:buClrTx/>
              <a:buSzTx/>
              <a:buFont typeface="Wingdings" panose="05000000000000000000" pitchFamily="2" charset="2"/>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marL="0" lvl="0" indent="0">
              <a:lnSpc>
                <a:spcPct val="150000"/>
              </a:lnSpc>
              <a:spcBef>
                <a:spcPct val="10000"/>
              </a:spcBef>
              <a:buClr>
                <a:srgbClr val="FF0066"/>
              </a:buClr>
              <a:buNone/>
            </a:pPr>
            <a:r>
              <a:rPr lang="zh-CN" altLang="en-US" sz="2400" dirty="0">
                <a:latin typeface="微软雅黑" panose="020B0503020204020204" pitchFamily="34" charset="-122"/>
              </a:rPr>
              <a:t>示例：读取</a:t>
            </a:r>
            <a:r>
              <a:rPr lang="en-US" altLang="zh-CN" sz="2400" dirty="0">
                <a:latin typeface="微软雅黑" panose="020B0503020204020204" pitchFamily="34" charset="-122"/>
              </a:rPr>
              <a:t>D:\\aa.txt</a:t>
            </a:r>
            <a:r>
              <a:rPr lang="zh-CN" altLang="en-US" sz="2400" dirty="0">
                <a:latin typeface="微软雅黑" panose="020B0503020204020204" pitchFamily="34" charset="-122"/>
              </a:rPr>
              <a:t>文件中的若干个数据（个数不超过</a:t>
            </a:r>
            <a:r>
              <a:rPr lang="en-US" altLang="zh-CN" sz="2400" dirty="0">
                <a:latin typeface="微软雅黑" panose="020B0503020204020204" pitchFamily="34" charset="-122"/>
              </a:rPr>
              <a:t>100</a:t>
            </a:r>
            <a:r>
              <a:rPr lang="zh-CN" altLang="en-US" sz="2400" dirty="0">
                <a:latin typeface="微软雅黑" panose="020B0503020204020204" pitchFamily="34" charset="-122"/>
              </a:rPr>
              <a:t>个）进行显示，按从小到大排序后存入</a:t>
            </a:r>
            <a:r>
              <a:rPr lang="en-US" altLang="zh-CN" sz="2400" dirty="0">
                <a:latin typeface="微软雅黑" panose="020B0503020204020204" pitchFamily="34" charset="-122"/>
              </a:rPr>
              <a:t>D:\\bb.txt</a:t>
            </a:r>
            <a:r>
              <a:rPr lang="zh-CN" altLang="en-US" sz="2400" dirty="0">
                <a:latin typeface="微软雅黑" panose="020B0503020204020204" pitchFamily="34" charset="-122"/>
              </a:rPr>
              <a:t>文件中。</a:t>
            </a:r>
          </a:p>
          <a:p>
            <a:pPr marL="0" lvl="0" indent="0">
              <a:lnSpc>
                <a:spcPct val="150000"/>
              </a:lnSpc>
              <a:spcBef>
                <a:spcPct val="10000"/>
              </a:spcBef>
              <a:buClr>
                <a:srgbClr val="FF0066"/>
              </a:buClr>
              <a:buNone/>
            </a:pPr>
            <a:r>
              <a:rPr lang="zh-CN" altLang="en-US" sz="2400" dirty="0">
                <a:latin typeface="微软雅黑" panose="020B0503020204020204" pitchFamily="34" charset="-122"/>
              </a:rPr>
              <a:t>算法分析：</a:t>
            </a:r>
          </a:p>
          <a:p>
            <a:pPr marL="0" lvl="0" indent="0">
              <a:lnSpc>
                <a:spcPct val="150000"/>
              </a:lnSpc>
              <a:spcBef>
                <a:spcPct val="10000"/>
              </a:spcBef>
              <a:buClr>
                <a:srgbClr val="FF0066"/>
              </a:buClr>
              <a:buNone/>
            </a:pPr>
            <a:r>
              <a:rPr lang="zh-CN" altLang="en-US" sz="2400" dirty="0">
                <a:latin typeface="微软雅黑" panose="020B0503020204020204" pitchFamily="34" charset="-122"/>
              </a:rPr>
              <a:t>    （</a:t>
            </a:r>
            <a:r>
              <a:rPr lang="en-US" altLang="zh-CN" sz="2400" dirty="0">
                <a:latin typeface="微软雅黑" panose="020B0503020204020204" pitchFamily="34" charset="-122"/>
              </a:rPr>
              <a:t>1</a:t>
            </a:r>
            <a:r>
              <a:rPr lang="zh-CN" altLang="en-US" sz="2400" dirty="0">
                <a:latin typeface="微软雅黑" panose="020B0503020204020204" pitchFamily="34" charset="-122"/>
              </a:rPr>
              <a:t>）打开两个文件，分别用</a:t>
            </a:r>
            <a:r>
              <a:rPr lang="en-US" altLang="zh-CN" sz="2400" dirty="0">
                <a:latin typeface="微软雅黑" panose="020B0503020204020204" pitchFamily="34" charset="-122"/>
              </a:rPr>
              <a:t>FILE *</a:t>
            </a:r>
            <a:r>
              <a:rPr lang="zh-CN" altLang="en-US" sz="2400" dirty="0">
                <a:latin typeface="微软雅黑" panose="020B0503020204020204" pitchFamily="34" charset="-122"/>
              </a:rPr>
              <a:t>类型</a:t>
            </a:r>
            <a:r>
              <a:rPr lang="en-US" altLang="zh-CN" sz="2400" dirty="0">
                <a:latin typeface="微软雅黑" panose="020B0503020204020204" pitchFamily="34" charset="-122"/>
              </a:rPr>
              <a:t>fa</a:t>
            </a:r>
            <a:r>
              <a:rPr lang="zh-CN" altLang="en-US" sz="2400" dirty="0">
                <a:latin typeface="微软雅黑" panose="020B0503020204020204" pitchFamily="34" charset="-122"/>
              </a:rPr>
              <a:t>和</a:t>
            </a:r>
            <a:r>
              <a:rPr lang="en-US" altLang="zh-CN" sz="2400" dirty="0">
                <a:latin typeface="微软雅黑" panose="020B0503020204020204" pitchFamily="34" charset="-122"/>
              </a:rPr>
              <a:t>fb</a:t>
            </a:r>
            <a:r>
              <a:rPr lang="zh-CN" altLang="en-US" sz="2400" dirty="0">
                <a:latin typeface="微软雅黑" panose="020B0503020204020204" pitchFamily="34" charset="-122"/>
              </a:rPr>
              <a:t>指向两个文件；</a:t>
            </a:r>
          </a:p>
          <a:p>
            <a:pPr marL="0" lvl="0" indent="0">
              <a:lnSpc>
                <a:spcPct val="150000"/>
              </a:lnSpc>
              <a:spcBef>
                <a:spcPct val="10000"/>
              </a:spcBef>
              <a:buClr>
                <a:srgbClr val="FF0066"/>
              </a:buClr>
              <a:buNone/>
            </a:pPr>
            <a:r>
              <a:rPr lang="zh-CN" altLang="en-US" sz="2400" dirty="0">
                <a:latin typeface="微软雅黑" panose="020B0503020204020204" pitchFamily="34" charset="-122"/>
              </a:rPr>
              <a:t>    </a:t>
            </a:r>
            <a:r>
              <a:rPr lang="zh-CN" altLang="en-US" sz="2400" dirty="0">
                <a:solidFill>
                  <a:srgbClr val="FF0000"/>
                </a:solidFill>
                <a:latin typeface="微软雅黑" panose="020B0503020204020204" pitchFamily="34" charset="-122"/>
              </a:rPr>
              <a:t>（</a:t>
            </a:r>
            <a:r>
              <a:rPr lang="en-US" altLang="zh-CN" sz="2400" dirty="0">
                <a:solidFill>
                  <a:srgbClr val="FF0000"/>
                </a:solidFill>
                <a:latin typeface="微软雅黑" panose="020B0503020204020204" pitchFamily="34" charset="-122"/>
              </a:rPr>
              <a:t>2</a:t>
            </a:r>
            <a:r>
              <a:rPr lang="zh-CN" altLang="en-US" sz="2400" dirty="0">
                <a:solidFill>
                  <a:srgbClr val="FF0000"/>
                </a:solidFill>
                <a:latin typeface="微软雅黑" panose="020B0503020204020204" pitchFamily="34" charset="-122"/>
              </a:rPr>
              <a:t>）定义数组</a:t>
            </a:r>
            <a:r>
              <a:rPr lang="en-US" altLang="zh-CN" sz="2400" dirty="0">
                <a:solidFill>
                  <a:srgbClr val="FF0000"/>
                </a:solidFill>
                <a:latin typeface="微软雅黑" panose="020B0503020204020204" pitchFamily="34" charset="-122"/>
              </a:rPr>
              <a:t>a</a:t>
            </a:r>
            <a:r>
              <a:rPr lang="zh-CN" altLang="en-US" sz="2400" dirty="0">
                <a:solidFill>
                  <a:srgbClr val="FF0000"/>
                </a:solidFill>
                <a:latin typeface="微软雅黑" panose="020B0503020204020204" pitchFamily="34" charset="-122"/>
              </a:rPr>
              <a:t>，从</a:t>
            </a:r>
            <a:r>
              <a:rPr lang="en-US" altLang="zh-CN" sz="2400" dirty="0">
                <a:solidFill>
                  <a:srgbClr val="FF0000"/>
                </a:solidFill>
                <a:latin typeface="微软雅黑" panose="020B0503020204020204" pitchFamily="34" charset="-122"/>
              </a:rPr>
              <a:t>fa</a:t>
            </a:r>
            <a:r>
              <a:rPr lang="zh-CN" altLang="en-US" sz="2400" dirty="0">
                <a:solidFill>
                  <a:srgbClr val="FF0000"/>
                </a:solidFill>
                <a:latin typeface="微软雅黑" panose="020B0503020204020204" pitchFamily="34" charset="-122"/>
              </a:rPr>
              <a:t>中读取</a:t>
            </a:r>
            <a:r>
              <a:rPr lang="en-US" altLang="zh-CN" sz="2400" dirty="0">
                <a:solidFill>
                  <a:srgbClr val="FF0000"/>
                </a:solidFill>
                <a:latin typeface="微软雅黑" panose="020B0503020204020204" pitchFamily="34" charset="-122"/>
              </a:rPr>
              <a:t>aa.txt</a:t>
            </a:r>
            <a:r>
              <a:rPr lang="zh-CN" altLang="en-US" sz="2400" dirty="0">
                <a:solidFill>
                  <a:srgbClr val="FF0000"/>
                </a:solidFill>
                <a:latin typeface="微软雅黑" panose="020B0503020204020204" pitchFamily="34" charset="-122"/>
              </a:rPr>
              <a:t>文件中的内容，每读取一个数据，计数器</a:t>
            </a:r>
            <a:r>
              <a:rPr lang="en-US" altLang="zh-CN" sz="2400" dirty="0">
                <a:solidFill>
                  <a:srgbClr val="FF0000"/>
                </a:solidFill>
                <a:latin typeface="微软雅黑" panose="020B0503020204020204" pitchFamily="34" charset="-122"/>
              </a:rPr>
              <a:t>n</a:t>
            </a:r>
            <a:r>
              <a:rPr lang="zh-CN" altLang="en-US" sz="2400" dirty="0">
                <a:solidFill>
                  <a:srgbClr val="FF0000"/>
                </a:solidFill>
                <a:latin typeface="微软雅黑" panose="020B0503020204020204" pitchFamily="34" charset="-122"/>
              </a:rPr>
              <a:t>的值加</a:t>
            </a:r>
            <a:r>
              <a:rPr lang="en-US" altLang="zh-CN" sz="2400" dirty="0">
                <a:solidFill>
                  <a:srgbClr val="FF0000"/>
                </a:solidFill>
                <a:latin typeface="微软雅黑" panose="020B0503020204020204" pitchFamily="34" charset="-122"/>
              </a:rPr>
              <a:t>1</a:t>
            </a:r>
            <a:r>
              <a:rPr lang="zh-CN" altLang="en-US" sz="2400" dirty="0">
                <a:solidFill>
                  <a:srgbClr val="FF0000"/>
                </a:solidFill>
                <a:latin typeface="微软雅黑" panose="020B0503020204020204" pitchFamily="34" charset="-122"/>
              </a:rPr>
              <a:t>；直至遇到文件结尾；</a:t>
            </a:r>
          </a:p>
          <a:p>
            <a:pPr marL="0" lvl="0" indent="0">
              <a:lnSpc>
                <a:spcPct val="150000"/>
              </a:lnSpc>
              <a:spcBef>
                <a:spcPct val="10000"/>
              </a:spcBef>
              <a:buClr>
                <a:srgbClr val="FF0066"/>
              </a:buClr>
              <a:buNone/>
            </a:pPr>
            <a:r>
              <a:rPr lang="zh-CN" altLang="en-US" sz="2400" dirty="0">
                <a:solidFill>
                  <a:srgbClr val="FF0000"/>
                </a:solidFill>
                <a:latin typeface="微软雅黑" panose="020B0503020204020204" pitchFamily="34" charset="-122"/>
              </a:rPr>
              <a:t>    （</a:t>
            </a:r>
            <a:r>
              <a:rPr lang="en-US" altLang="zh-CN" sz="2400" dirty="0">
                <a:solidFill>
                  <a:srgbClr val="FF0000"/>
                </a:solidFill>
                <a:latin typeface="微软雅黑" panose="020B0503020204020204" pitchFamily="34" charset="-122"/>
              </a:rPr>
              <a:t>3</a:t>
            </a:r>
            <a:r>
              <a:rPr lang="zh-CN" altLang="en-US" sz="2400" dirty="0">
                <a:solidFill>
                  <a:srgbClr val="FF0000"/>
                </a:solidFill>
                <a:latin typeface="微软雅黑" panose="020B0503020204020204" pitchFamily="34" charset="-122"/>
              </a:rPr>
              <a:t>）对数组</a:t>
            </a:r>
            <a:r>
              <a:rPr lang="en-US" altLang="zh-CN" sz="2400" dirty="0">
                <a:solidFill>
                  <a:srgbClr val="FF0000"/>
                </a:solidFill>
                <a:latin typeface="微软雅黑" panose="020B0503020204020204" pitchFamily="34" charset="-122"/>
              </a:rPr>
              <a:t>a</a:t>
            </a:r>
            <a:r>
              <a:rPr lang="zh-CN" altLang="en-US" sz="2400" dirty="0">
                <a:solidFill>
                  <a:srgbClr val="FF0000"/>
                </a:solidFill>
                <a:latin typeface="微软雅黑" panose="020B0503020204020204" pitchFamily="34" charset="-122"/>
              </a:rPr>
              <a:t>进行排序；</a:t>
            </a:r>
          </a:p>
          <a:p>
            <a:pPr marL="0" lvl="0" indent="0">
              <a:lnSpc>
                <a:spcPct val="150000"/>
              </a:lnSpc>
              <a:spcBef>
                <a:spcPct val="10000"/>
              </a:spcBef>
              <a:buClr>
                <a:srgbClr val="FF0066"/>
              </a:buClr>
              <a:buNone/>
            </a:pPr>
            <a:r>
              <a:rPr lang="zh-CN" altLang="en-US" sz="2400" dirty="0">
                <a:solidFill>
                  <a:srgbClr val="FF0000"/>
                </a:solidFill>
                <a:latin typeface="微软雅黑" panose="020B0503020204020204" pitchFamily="34" charset="-122"/>
              </a:rPr>
              <a:t>     （</a:t>
            </a:r>
            <a:r>
              <a:rPr lang="en-US" altLang="zh-CN" sz="2400" dirty="0">
                <a:solidFill>
                  <a:srgbClr val="FF0000"/>
                </a:solidFill>
                <a:latin typeface="微软雅黑" panose="020B0503020204020204" pitchFamily="34" charset="-122"/>
              </a:rPr>
              <a:t>4</a:t>
            </a:r>
            <a:r>
              <a:rPr lang="zh-CN" altLang="en-US" sz="2400" dirty="0">
                <a:solidFill>
                  <a:srgbClr val="FF0000"/>
                </a:solidFill>
                <a:latin typeface="微软雅黑" panose="020B0503020204020204" pitchFamily="34" charset="-122"/>
              </a:rPr>
              <a:t>）将数组</a:t>
            </a:r>
            <a:r>
              <a:rPr lang="en-US" altLang="zh-CN" sz="2400" dirty="0">
                <a:solidFill>
                  <a:srgbClr val="FF0000"/>
                </a:solidFill>
                <a:latin typeface="微软雅黑" panose="020B0503020204020204" pitchFamily="34" charset="-122"/>
              </a:rPr>
              <a:t>a</a:t>
            </a:r>
            <a:r>
              <a:rPr lang="zh-CN" altLang="en-US" sz="2400" dirty="0">
                <a:solidFill>
                  <a:srgbClr val="FF0000"/>
                </a:solidFill>
                <a:latin typeface="微软雅黑" panose="020B0503020204020204" pitchFamily="34" charset="-122"/>
              </a:rPr>
              <a:t>中的数据通过</a:t>
            </a:r>
            <a:r>
              <a:rPr lang="en-US" altLang="zh-CN" sz="2400" dirty="0">
                <a:solidFill>
                  <a:srgbClr val="FF0000"/>
                </a:solidFill>
                <a:latin typeface="微软雅黑" panose="020B0503020204020204" pitchFamily="34" charset="-122"/>
              </a:rPr>
              <a:t>fb</a:t>
            </a:r>
            <a:r>
              <a:rPr lang="zh-CN" altLang="en-US" sz="2400" dirty="0">
                <a:solidFill>
                  <a:srgbClr val="FF0000"/>
                </a:solidFill>
                <a:latin typeface="微软雅黑" panose="020B0503020204020204" pitchFamily="34" charset="-122"/>
              </a:rPr>
              <a:t>存入</a:t>
            </a:r>
            <a:r>
              <a:rPr lang="en-US" altLang="zh-CN" sz="2400" dirty="0">
                <a:solidFill>
                  <a:srgbClr val="FF0000"/>
                </a:solidFill>
                <a:latin typeface="微软雅黑" panose="020B0503020204020204" pitchFamily="34" charset="-122"/>
              </a:rPr>
              <a:t>bb.txt</a:t>
            </a:r>
            <a:r>
              <a:rPr lang="zh-CN" altLang="en-US" sz="2400" dirty="0">
                <a:solidFill>
                  <a:srgbClr val="FF0000"/>
                </a:solidFill>
                <a:latin typeface="微软雅黑" panose="020B0503020204020204" pitchFamily="34" charset="-122"/>
              </a:rPr>
              <a:t>文件；</a:t>
            </a:r>
          </a:p>
          <a:p>
            <a:pPr marL="0" lvl="0" indent="0">
              <a:lnSpc>
                <a:spcPct val="150000"/>
              </a:lnSpc>
              <a:spcBef>
                <a:spcPct val="10000"/>
              </a:spcBef>
              <a:buClr>
                <a:srgbClr val="FF0066"/>
              </a:buClr>
              <a:buNone/>
            </a:pPr>
            <a:r>
              <a:rPr lang="zh-CN" altLang="en-US" sz="2400" dirty="0">
                <a:solidFill>
                  <a:srgbClr val="FF0000"/>
                </a:solidFill>
                <a:latin typeface="微软雅黑" panose="020B0503020204020204" pitchFamily="34" charset="-122"/>
              </a:rPr>
              <a:t>     （</a:t>
            </a:r>
            <a:r>
              <a:rPr lang="en-US" altLang="zh-CN" sz="2400" dirty="0">
                <a:solidFill>
                  <a:srgbClr val="FF0000"/>
                </a:solidFill>
                <a:latin typeface="微软雅黑" panose="020B0503020204020204" pitchFamily="34" charset="-122"/>
              </a:rPr>
              <a:t>5</a:t>
            </a:r>
            <a:r>
              <a:rPr lang="zh-CN" altLang="en-US" sz="2400" dirty="0">
                <a:solidFill>
                  <a:srgbClr val="FF0000"/>
                </a:solidFill>
                <a:latin typeface="微软雅黑" panose="020B0503020204020204" pitchFamily="34" charset="-122"/>
              </a:rPr>
              <a:t>）关闭两个文件。</a:t>
            </a:r>
          </a:p>
        </p:txBody>
      </p:sp>
      <p:pic>
        <p:nvPicPr>
          <p:cNvPr id="54275" name="Picture 4"/>
          <p:cNvPicPr>
            <a:picLocks noChangeAspect="1"/>
          </p:cNvPicPr>
          <p:nvPr/>
        </p:nvPicPr>
        <p:blipFill>
          <a:blip r:embed="rId3"/>
          <a:srcRect b="52032"/>
          <a:stretch>
            <a:fillRect/>
          </a:stretch>
        </p:blipFill>
        <p:spPr>
          <a:xfrm>
            <a:off x="7105699" y="2132856"/>
            <a:ext cx="4800600" cy="936625"/>
          </a:xfrm>
          <a:prstGeom prst="rect">
            <a:avLst/>
          </a:prstGeom>
          <a:noFill/>
          <a:ln w="9525">
            <a:noFill/>
          </a:ln>
        </p:spPr>
      </p:pic>
      <p:sp>
        <p:nvSpPr>
          <p:cNvPr id="54276" name="Rectangle 3"/>
          <p:cNvSpPr/>
          <p:nvPr/>
        </p:nvSpPr>
        <p:spPr>
          <a:xfrm>
            <a:off x="223838" y="331788"/>
            <a:ext cx="5368925" cy="693737"/>
          </a:xfrm>
          <a:prstGeom prst="rect">
            <a:avLst/>
          </a:prstGeom>
          <a:noFill/>
          <a:ln w="9525">
            <a:noFill/>
          </a:ln>
        </p:spPr>
        <p:txBody>
          <a:bodyPr anchor="ctr" anchorCtr="0">
            <a:spAutoFit/>
          </a:bodyPr>
          <a:lstStyle/>
          <a:p>
            <a:pPr eaLnBrk="0" latinLnBrk="1" hangingPunct="0">
              <a:lnSpc>
                <a:spcPct val="140000"/>
              </a:lnSpc>
              <a:spcBef>
                <a:spcPct val="20000"/>
              </a:spcBef>
              <a:buFontTx/>
            </a:pPr>
            <a:r>
              <a:rPr lang="en-US" altLang="zh-CN" sz="2800" b="0" dirty="0">
                <a:solidFill>
                  <a:schemeClr val="bg2"/>
                </a:solidFill>
                <a:latin typeface="Consolas" panose="020B0609020204030204" pitchFamily="49" charset="0"/>
                <a:ea typeface="微软雅黑" panose="020B0503020204020204" pitchFamily="34" charset="-122"/>
              </a:rPr>
              <a:t>1.2.3.3  </a:t>
            </a:r>
            <a:r>
              <a:rPr lang="zh-CN" altLang="en-US" sz="2800" b="0" dirty="0">
                <a:solidFill>
                  <a:schemeClr val="bg2"/>
                </a:solidFill>
                <a:latin typeface="Consolas" panose="020B0609020204030204" pitchFamily="49" charset="0"/>
                <a:ea typeface="微软雅黑" panose="020B0503020204020204" pitchFamily="34" charset="-122"/>
              </a:rPr>
              <a:t>文件的顺序读写</a:t>
            </a:r>
            <a:endParaRPr lang="zh-CN" altLang="en-US" sz="2800" b="0" dirty="0">
              <a:solidFill>
                <a:schemeClr val="bg2"/>
              </a:solidFill>
              <a:latin typeface="Consolas" panose="020B0609020204030204" pitchFamily="49" charset="0"/>
              <a:ea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9890">
                                            <p:txEl>
                                              <p:pRg st="0" end="0"/>
                                            </p:txEl>
                                          </p:spTgt>
                                        </p:tgtEl>
                                        <p:attrNameLst>
                                          <p:attrName>style.visibility</p:attrName>
                                        </p:attrNameLst>
                                      </p:cBhvr>
                                      <p:to>
                                        <p:strVal val="visible"/>
                                      </p:to>
                                    </p:set>
                                    <p:animEffect transition="in" filter="wipe(left)">
                                      <p:cBhvr>
                                        <p:cTn id="7" dur="500"/>
                                        <p:tgtEl>
                                          <p:spTgt spid="11898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9890">
                                            <p:txEl>
                                              <p:pRg st="1" end="1"/>
                                            </p:txEl>
                                          </p:spTgt>
                                        </p:tgtEl>
                                        <p:attrNameLst>
                                          <p:attrName>style.visibility</p:attrName>
                                        </p:attrNameLst>
                                      </p:cBhvr>
                                      <p:to>
                                        <p:strVal val="visible"/>
                                      </p:to>
                                    </p:set>
                                    <p:animEffect transition="in" filter="wipe(left)">
                                      <p:cBhvr>
                                        <p:cTn id="12" dur="500"/>
                                        <p:tgtEl>
                                          <p:spTgt spid="11898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9890">
                                            <p:txEl>
                                              <p:pRg st="2" end="2"/>
                                            </p:txEl>
                                          </p:spTgt>
                                        </p:tgtEl>
                                        <p:attrNameLst>
                                          <p:attrName>style.visibility</p:attrName>
                                        </p:attrNameLst>
                                      </p:cBhvr>
                                      <p:to>
                                        <p:strVal val="visible"/>
                                      </p:to>
                                    </p:set>
                                    <p:animEffect transition="in" filter="wipe(left)">
                                      <p:cBhvr>
                                        <p:cTn id="17" dur="500"/>
                                        <p:tgtEl>
                                          <p:spTgt spid="11898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89890">
                                            <p:txEl>
                                              <p:pRg st="3" end="3"/>
                                            </p:txEl>
                                          </p:spTgt>
                                        </p:tgtEl>
                                        <p:attrNameLst>
                                          <p:attrName>style.visibility</p:attrName>
                                        </p:attrNameLst>
                                      </p:cBhvr>
                                      <p:to>
                                        <p:strVal val="visible"/>
                                      </p:to>
                                    </p:set>
                                    <p:animEffect transition="in" filter="wipe(left)">
                                      <p:cBhvr>
                                        <p:cTn id="22" dur="500"/>
                                        <p:tgtEl>
                                          <p:spTgt spid="11898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89890">
                                            <p:txEl>
                                              <p:pRg st="4" end="4"/>
                                            </p:txEl>
                                          </p:spTgt>
                                        </p:tgtEl>
                                        <p:attrNameLst>
                                          <p:attrName>style.visibility</p:attrName>
                                        </p:attrNameLst>
                                      </p:cBhvr>
                                      <p:to>
                                        <p:strVal val="visible"/>
                                      </p:to>
                                    </p:set>
                                    <p:animEffect transition="in" filter="wipe(left)">
                                      <p:cBhvr>
                                        <p:cTn id="27" dur="500"/>
                                        <p:tgtEl>
                                          <p:spTgt spid="11898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89890">
                                            <p:txEl>
                                              <p:pRg st="5" end="5"/>
                                            </p:txEl>
                                          </p:spTgt>
                                        </p:tgtEl>
                                        <p:attrNameLst>
                                          <p:attrName>style.visibility</p:attrName>
                                        </p:attrNameLst>
                                      </p:cBhvr>
                                      <p:to>
                                        <p:strVal val="visible"/>
                                      </p:to>
                                    </p:set>
                                    <p:animEffect transition="in" filter="wipe(left)">
                                      <p:cBhvr>
                                        <p:cTn id="32" dur="500"/>
                                        <p:tgtEl>
                                          <p:spTgt spid="118989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89890">
                                            <p:txEl>
                                              <p:pRg st="6" end="6"/>
                                            </p:txEl>
                                          </p:spTgt>
                                        </p:tgtEl>
                                        <p:attrNameLst>
                                          <p:attrName>style.visibility</p:attrName>
                                        </p:attrNameLst>
                                      </p:cBhvr>
                                      <p:to>
                                        <p:strVal val="visible"/>
                                      </p:to>
                                    </p:set>
                                    <p:animEffect transition="in" filter="wipe(left)">
                                      <p:cBhvr>
                                        <p:cTn id="37" dur="500"/>
                                        <p:tgtEl>
                                          <p:spTgt spid="118989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0"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34</a:t>
            </a:fld>
            <a:endParaRPr lang="zh-CN" altLang="en-US" sz="1200" b="0" dirty="0">
              <a:solidFill>
                <a:srgbClr val="898989"/>
              </a:solidFill>
              <a:ea typeface="微软雅黑" panose="020B0503020204020204" pitchFamily="34" charset="-122"/>
            </a:endParaRPr>
          </a:p>
        </p:txBody>
      </p:sp>
      <p:sp>
        <p:nvSpPr>
          <p:cNvPr id="56322" name="Rectangle 7"/>
          <p:cNvSpPr/>
          <p:nvPr/>
        </p:nvSpPr>
        <p:spPr>
          <a:xfrm>
            <a:off x="625476" y="1557338"/>
            <a:ext cx="7056288" cy="4968875"/>
          </a:xfrm>
          <a:prstGeom prst="rect">
            <a:avLst/>
          </a:prstGeom>
          <a:noFill/>
          <a:ln w="9525">
            <a:noFill/>
          </a:ln>
        </p:spPr>
        <p:txBody>
          <a:bodyPr wrap="square" anchor="t" anchorCtr="0">
            <a:spAutoFit/>
          </a:bodyPr>
          <a:lstStyle/>
          <a:p>
            <a:pPr>
              <a:buFontTx/>
            </a:pPr>
            <a:r>
              <a:rPr lang="en-US" altLang="zh-CN" sz="2000" dirty="0">
                <a:latin typeface="微软雅黑" panose="020B0503020204020204" pitchFamily="34" charset="-122"/>
                <a:ea typeface="微软雅黑" panose="020B0503020204020204" pitchFamily="34" charset="-122"/>
              </a:rPr>
              <a:t>void output(int a[],int n)</a:t>
            </a:r>
          </a:p>
          <a:p>
            <a:pPr>
              <a:buFontTx/>
            </a:pPr>
            <a:r>
              <a:rPr lang="en-US" altLang="zh-CN" sz="2000" dirty="0">
                <a:latin typeface="微软雅黑" panose="020B0503020204020204" pitchFamily="34" charset="-122"/>
                <a:ea typeface="微软雅黑" panose="020B0503020204020204" pitchFamily="34" charset="-122"/>
              </a:rPr>
              <a:t>{</a:t>
            </a:r>
          </a:p>
          <a:p>
            <a:pPr>
              <a:buFontTx/>
            </a:pPr>
            <a:r>
              <a:rPr lang="en-US" altLang="zh-CN" sz="2000" dirty="0">
                <a:latin typeface="微软雅黑" panose="020B0503020204020204" pitchFamily="34" charset="-122"/>
                <a:ea typeface="微软雅黑" panose="020B0503020204020204" pitchFamily="34" charset="-122"/>
              </a:rPr>
              <a:t>    int i;</a:t>
            </a:r>
          </a:p>
          <a:p>
            <a:pPr>
              <a:buFontTx/>
            </a:pPr>
            <a:r>
              <a:rPr lang="en-US" altLang="zh-CN" sz="2000" dirty="0">
                <a:latin typeface="微软雅黑" panose="020B0503020204020204" pitchFamily="34" charset="-122"/>
                <a:ea typeface="微软雅黑" panose="020B0503020204020204" pitchFamily="34" charset="-122"/>
              </a:rPr>
              <a:t>    for(i=0;i&lt;n;i++) printf("%d ",a[i]);</a:t>
            </a:r>
          </a:p>
          <a:p>
            <a:pPr>
              <a:buFontTx/>
            </a:pPr>
            <a:r>
              <a:rPr lang="en-US" altLang="zh-CN" sz="2000" dirty="0">
                <a:latin typeface="微软雅黑" panose="020B0503020204020204" pitchFamily="34" charset="-122"/>
                <a:ea typeface="微软雅黑" panose="020B0503020204020204" pitchFamily="34" charset="-122"/>
              </a:rPr>
              <a:t>    printf("\n");</a:t>
            </a:r>
          </a:p>
          <a:p>
            <a:pPr>
              <a:buFontTx/>
            </a:pPr>
            <a:r>
              <a:rPr lang="en-US" altLang="zh-CN" sz="2000" dirty="0">
                <a:latin typeface="微软雅黑" panose="020B0503020204020204" pitchFamily="34" charset="-122"/>
                <a:ea typeface="微软雅黑" panose="020B0503020204020204" pitchFamily="34" charset="-122"/>
              </a:rPr>
              <a:t>}</a:t>
            </a:r>
          </a:p>
          <a:p>
            <a:pPr>
              <a:buFontTx/>
            </a:pPr>
            <a:endParaRPr lang="en-US" altLang="zh-CN" sz="2000" dirty="0">
              <a:latin typeface="微软雅黑" panose="020B0503020204020204" pitchFamily="34" charset="-122"/>
              <a:ea typeface="微软雅黑" panose="020B0503020204020204" pitchFamily="34" charset="-122"/>
            </a:endParaRPr>
          </a:p>
          <a:p>
            <a:pPr>
              <a:buFontTx/>
            </a:pPr>
            <a:r>
              <a:rPr lang="en-US" altLang="zh-CN" sz="2000" dirty="0">
                <a:latin typeface="微软雅黑" panose="020B0503020204020204" pitchFamily="34" charset="-122"/>
                <a:ea typeface="微软雅黑" panose="020B0503020204020204" pitchFamily="34" charset="-122"/>
              </a:rPr>
              <a:t>void sort(int a[],int n)</a:t>
            </a:r>
          </a:p>
          <a:p>
            <a:pPr>
              <a:buFontTx/>
            </a:pPr>
            <a:r>
              <a:rPr lang="en-US" altLang="zh-CN" sz="2000" dirty="0">
                <a:latin typeface="微软雅黑" panose="020B0503020204020204" pitchFamily="34" charset="-122"/>
                <a:ea typeface="微软雅黑" panose="020B0503020204020204" pitchFamily="34" charset="-122"/>
              </a:rPr>
              <a:t>{</a:t>
            </a:r>
          </a:p>
          <a:p>
            <a:pPr>
              <a:buFontTx/>
            </a:pPr>
            <a:r>
              <a:rPr lang="en-US" altLang="zh-CN" sz="2000" dirty="0">
                <a:latin typeface="微软雅黑" panose="020B0503020204020204" pitchFamily="34" charset="-122"/>
                <a:ea typeface="微软雅黑" panose="020B0503020204020204" pitchFamily="34" charset="-122"/>
              </a:rPr>
              <a:t>    int i,j,t;</a:t>
            </a:r>
          </a:p>
          <a:p>
            <a:pPr>
              <a:buFontTx/>
            </a:pPr>
            <a:r>
              <a:rPr lang="en-US" altLang="zh-CN" sz="2000" dirty="0">
                <a:latin typeface="微软雅黑" panose="020B0503020204020204" pitchFamily="34" charset="-122"/>
                <a:ea typeface="微软雅黑" panose="020B0503020204020204" pitchFamily="34" charset="-122"/>
              </a:rPr>
              <a:t>    for(i=0;i&lt;n-1;i++)</a:t>
            </a:r>
          </a:p>
          <a:p>
            <a:pPr>
              <a:buFontTx/>
            </a:pPr>
            <a:r>
              <a:rPr lang="en-US" altLang="zh-CN" sz="2000" dirty="0">
                <a:latin typeface="微软雅黑" panose="020B0503020204020204" pitchFamily="34" charset="-122"/>
                <a:ea typeface="微软雅黑" panose="020B0503020204020204" pitchFamily="34" charset="-122"/>
              </a:rPr>
              <a:t>       for(j=0;j&lt;n-i-1;j++)</a:t>
            </a:r>
          </a:p>
          <a:p>
            <a:pPr>
              <a:buFontTx/>
            </a:pPr>
            <a:r>
              <a:rPr lang="en-US" altLang="zh-CN" sz="2000" dirty="0">
                <a:latin typeface="微软雅黑" panose="020B0503020204020204" pitchFamily="34" charset="-122"/>
                <a:ea typeface="微软雅黑" panose="020B0503020204020204" pitchFamily="34" charset="-122"/>
              </a:rPr>
              <a:t>          {</a:t>
            </a:r>
          </a:p>
          <a:p>
            <a:pPr>
              <a:buFontTx/>
            </a:pPr>
            <a:r>
              <a:rPr lang="en-US" altLang="zh-CN" sz="2000" dirty="0">
                <a:latin typeface="微软雅黑" panose="020B0503020204020204" pitchFamily="34" charset="-122"/>
                <a:ea typeface="微软雅黑" panose="020B0503020204020204" pitchFamily="34" charset="-122"/>
              </a:rPr>
              <a:t>              if(a[j]&gt;a[j+1]) {t=a[j];a[j]=a[j+1];a[j+1]=t;}</a:t>
            </a:r>
          </a:p>
          <a:p>
            <a:pPr>
              <a:buFontTx/>
            </a:pPr>
            <a:r>
              <a:rPr lang="en-US" altLang="zh-CN" sz="2000" dirty="0">
                <a:latin typeface="微软雅黑" panose="020B0503020204020204" pitchFamily="34" charset="-122"/>
                <a:ea typeface="微软雅黑" panose="020B0503020204020204" pitchFamily="34" charset="-122"/>
              </a:rPr>
              <a:t>          }</a:t>
            </a:r>
          </a:p>
          <a:p>
            <a:pPr>
              <a:buFontTx/>
            </a:pP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56323" name="Rectangle 3"/>
          <p:cNvSpPr/>
          <p:nvPr/>
        </p:nvSpPr>
        <p:spPr>
          <a:xfrm>
            <a:off x="223838" y="331788"/>
            <a:ext cx="5368925" cy="693737"/>
          </a:xfrm>
          <a:prstGeom prst="rect">
            <a:avLst/>
          </a:prstGeom>
          <a:noFill/>
          <a:ln w="9525">
            <a:noFill/>
          </a:ln>
        </p:spPr>
        <p:txBody>
          <a:bodyPr anchor="ctr" anchorCtr="0">
            <a:spAutoFit/>
          </a:bodyPr>
          <a:lstStyle/>
          <a:p>
            <a:pPr eaLnBrk="0" latinLnBrk="1" hangingPunct="0">
              <a:lnSpc>
                <a:spcPct val="140000"/>
              </a:lnSpc>
              <a:spcBef>
                <a:spcPct val="20000"/>
              </a:spcBef>
              <a:buFontTx/>
            </a:pPr>
            <a:r>
              <a:rPr lang="en-US" altLang="zh-CN" sz="2800" b="0" dirty="0">
                <a:solidFill>
                  <a:schemeClr val="bg2"/>
                </a:solidFill>
                <a:latin typeface="Consolas" panose="020B0609020204030204" pitchFamily="49" charset="0"/>
                <a:ea typeface="微软雅黑" panose="020B0503020204020204" pitchFamily="34" charset="-122"/>
              </a:rPr>
              <a:t>1.2.3.3  </a:t>
            </a:r>
            <a:r>
              <a:rPr lang="zh-CN" altLang="en-US" sz="2800" b="0" dirty="0">
                <a:solidFill>
                  <a:schemeClr val="bg2"/>
                </a:solidFill>
                <a:latin typeface="Consolas" panose="020B0609020204030204" pitchFamily="49" charset="0"/>
                <a:ea typeface="微软雅黑" panose="020B0503020204020204" pitchFamily="34" charset="-122"/>
              </a:rPr>
              <a:t>文件的顺序读写</a:t>
            </a:r>
            <a:endParaRPr lang="zh-CN" altLang="en-US" sz="2800" b="0" dirty="0">
              <a:solidFill>
                <a:schemeClr val="bg2"/>
              </a:solidFill>
              <a:latin typeface="Consolas" panose="020B0609020204030204" pitchFamily="49" charset="0"/>
              <a:ea typeface="Arial" panose="020B0604020202020204" pitchFamily="34"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35</a:t>
            </a:fld>
            <a:endParaRPr lang="zh-CN" altLang="en-US" sz="1200" b="0" dirty="0">
              <a:solidFill>
                <a:srgbClr val="898989"/>
              </a:solidFill>
              <a:ea typeface="微软雅黑" panose="020B0503020204020204" pitchFamily="34" charset="-122"/>
            </a:endParaRPr>
          </a:p>
        </p:txBody>
      </p:sp>
      <p:sp>
        <p:nvSpPr>
          <p:cNvPr id="1189890" name="Rectangle 2"/>
          <p:cNvSpPr>
            <a:spLocks noGrp="1"/>
          </p:cNvSpPr>
          <p:nvPr>
            <p:ph type="body" sz="half"/>
          </p:nvPr>
        </p:nvSpPr>
        <p:spPr>
          <a:xfrm>
            <a:off x="336550" y="1368425"/>
            <a:ext cx="6697663" cy="5373688"/>
          </a:xfrm>
          <a:ln/>
        </p:spPr>
        <p:txBody>
          <a:bodyPr vert="horz" wrap="square" lIns="91440" tIns="45720" rIns="91440" bIns="45720" anchor="t" anchorCtr="0"/>
          <a:lstStyle>
            <a:lvl1pPr lvl="0">
              <a:buClrTx/>
              <a:buSzTx/>
              <a:buFont typeface="Wingdings" panose="05000000000000000000" pitchFamily="2" charset="2"/>
              <a:defRPr sz="2800"/>
            </a:lvl1pPr>
            <a:lvl2pPr lvl="1">
              <a:buClrTx/>
              <a:buSzTx/>
              <a:buFont typeface="Wingdings" panose="05000000000000000000" pitchFamily="2" charset="2"/>
              <a:defRPr sz="2400"/>
            </a:lvl2pPr>
            <a:lvl3pPr lvl="2">
              <a:buClrTx/>
              <a:buSzTx/>
              <a:buFont typeface="Wingdings" panose="05000000000000000000" pitchFamily="2" charset="2"/>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marL="0" lvl="0" indent="0">
              <a:lnSpc>
                <a:spcPct val="110000"/>
              </a:lnSpc>
              <a:spcBef>
                <a:spcPct val="0"/>
              </a:spcBef>
              <a:buClr>
                <a:srgbClr val="FF0066"/>
              </a:buClr>
              <a:buNone/>
            </a:pPr>
            <a:r>
              <a:rPr lang="en-US" altLang="zh-CN" sz="2000" dirty="0"/>
              <a:t>int main()</a:t>
            </a:r>
          </a:p>
          <a:p>
            <a:pPr marL="0" lvl="0" indent="0">
              <a:lnSpc>
                <a:spcPct val="110000"/>
              </a:lnSpc>
              <a:spcBef>
                <a:spcPct val="0"/>
              </a:spcBef>
              <a:buClr>
                <a:srgbClr val="FF0066"/>
              </a:buClr>
              <a:buNone/>
            </a:pPr>
            <a:r>
              <a:rPr lang="en-US" altLang="zh-CN" sz="2000" dirty="0"/>
              <a:t>{   </a:t>
            </a:r>
            <a:r>
              <a:rPr lang="en-US" altLang="zh-CN" sz="2000" dirty="0">
                <a:solidFill>
                  <a:srgbClr val="FF0000"/>
                </a:solidFill>
              </a:rPr>
              <a:t>FILE * fa=fopen("d:/aa.txt","r");</a:t>
            </a:r>
          </a:p>
          <a:p>
            <a:pPr marL="0" lvl="0" indent="0">
              <a:lnSpc>
                <a:spcPct val="110000"/>
              </a:lnSpc>
              <a:spcBef>
                <a:spcPct val="0"/>
              </a:spcBef>
              <a:buClr>
                <a:srgbClr val="FF0066"/>
              </a:buClr>
              <a:buNone/>
            </a:pPr>
            <a:r>
              <a:rPr lang="en-US" altLang="zh-CN" sz="2000" dirty="0">
                <a:solidFill>
                  <a:srgbClr val="FF0000"/>
                </a:solidFill>
              </a:rPr>
              <a:t>    FILE * fb=fopen("D:/bb.txt","w");</a:t>
            </a:r>
          </a:p>
          <a:p>
            <a:pPr marL="0" lvl="0" indent="0">
              <a:lnSpc>
                <a:spcPct val="110000"/>
              </a:lnSpc>
              <a:spcBef>
                <a:spcPct val="0"/>
              </a:spcBef>
              <a:buClr>
                <a:srgbClr val="FF0066"/>
              </a:buClr>
              <a:buNone/>
            </a:pPr>
            <a:r>
              <a:rPr lang="en-US" altLang="zh-CN" sz="2000" dirty="0"/>
              <a:t>    int a[100],n=0,i;</a:t>
            </a:r>
          </a:p>
          <a:p>
            <a:pPr marL="0" lvl="0" indent="0">
              <a:lnSpc>
                <a:spcPct val="110000"/>
              </a:lnSpc>
              <a:spcBef>
                <a:spcPct val="0"/>
              </a:spcBef>
              <a:buClr>
                <a:srgbClr val="FF0066"/>
              </a:buClr>
              <a:buNone/>
            </a:pPr>
            <a:r>
              <a:rPr lang="en-US" altLang="zh-CN" sz="2000" dirty="0"/>
              <a:t>    if( fa==NULL || fb==NULL)</a:t>
            </a:r>
          </a:p>
          <a:p>
            <a:pPr marL="0" lvl="0" indent="0">
              <a:lnSpc>
                <a:spcPct val="110000"/>
              </a:lnSpc>
              <a:spcBef>
                <a:spcPct val="0"/>
              </a:spcBef>
              <a:buClr>
                <a:srgbClr val="FF0066"/>
              </a:buClr>
              <a:buNone/>
            </a:pPr>
            <a:r>
              <a:rPr lang="en-US" altLang="zh-CN" sz="2000" dirty="0"/>
              <a:t>    { printf("file open error!");return 0;}</a:t>
            </a:r>
          </a:p>
          <a:p>
            <a:pPr marL="0" lvl="0" indent="0">
              <a:lnSpc>
                <a:spcPct val="110000"/>
              </a:lnSpc>
              <a:spcBef>
                <a:spcPct val="0"/>
              </a:spcBef>
              <a:buClr>
                <a:srgbClr val="FF0066"/>
              </a:buClr>
              <a:buNone/>
            </a:pPr>
            <a:r>
              <a:rPr lang="en-US" altLang="zh-CN" sz="2000" dirty="0"/>
              <a:t>    else</a:t>
            </a:r>
          </a:p>
          <a:p>
            <a:pPr marL="0" lvl="0" indent="0">
              <a:lnSpc>
                <a:spcPct val="110000"/>
              </a:lnSpc>
              <a:spcBef>
                <a:spcPct val="0"/>
              </a:spcBef>
              <a:buClr>
                <a:srgbClr val="FF0066"/>
              </a:buClr>
              <a:buNone/>
            </a:pPr>
            <a:r>
              <a:rPr lang="en-US" altLang="zh-CN" sz="2000" dirty="0"/>
              <a:t>    printf("file open success!\n");</a:t>
            </a:r>
          </a:p>
          <a:p>
            <a:pPr marL="0" lvl="0" indent="0">
              <a:lnSpc>
                <a:spcPct val="110000"/>
              </a:lnSpc>
              <a:spcBef>
                <a:spcPct val="0"/>
              </a:spcBef>
              <a:buClr>
                <a:srgbClr val="FF0066"/>
              </a:buClr>
              <a:buNone/>
            </a:pPr>
            <a:r>
              <a:rPr lang="en-US" altLang="zh-CN" sz="2000" dirty="0"/>
              <a:t>    while(</a:t>
            </a:r>
            <a:r>
              <a:rPr lang="en-US" altLang="zh-CN" sz="2000" dirty="0">
                <a:solidFill>
                  <a:srgbClr val="FF0000"/>
                </a:solidFill>
              </a:rPr>
              <a:t>fscanf(fa,"%d",a+n)!=EOF</a:t>
            </a:r>
            <a:r>
              <a:rPr lang="en-US" altLang="zh-CN" sz="2000" dirty="0"/>
              <a:t> ) n++;</a:t>
            </a:r>
          </a:p>
          <a:p>
            <a:pPr marL="0" lvl="0" indent="0">
              <a:lnSpc>
                <a:spcPct val="110000"/>
              </a:lnSpc>
              <a:spcBef>
                <a:spcPct val="0"/>
              </a:spcBef>
              <a:buClr>
                <a:srgbClr val="FF0066"/>
              </a:buClr>
              <a:buNone/>
            </a:pPr>
            <a:r>
              <a:rPr lang="en-US" altLang="zh-CN" sz="2000" dirty="0"/>
              <a:t>    output(a,n);</a:t>
            </a:r>
          </a:p>
          <a:p>
            <a:pPr marL="0" lvl="0" indent="0">
              <a:lnSpc>
                <a:spcPct val="110000"/>
              </a:lnSpc>
              <a:spcBef>
                <a:spcPct val="0"/>
              </a:spcBef>
              <a:buClr>
                <a:srgbClr val="FF0066"/>
              </a:buClr>
              <a:buNone/>
            </a:pPr>
            <a:r>
              <a:rPr lang="en-US" altLang="zh-CN" sz="2000" dirty="0"/>
              <a:t>    sort(a,n);</a:t>
            </a:r>
          </a:p>
          <a:p>
            <a:pPr marL="0" lvl="0" indent="0">
              <a:lnSpc>
                <a:spcPct val="110000"/>
              </a:lnSpc>
              <a:spcBef>
                <a:spcPct val="0"/>
              </a:spcBef>
              <a:buClr>
                <a:srgbClr val="FF0066"/>
              </a:buClr>
              <a:buNone/>
            </a:pPr>
            <a:r>
              <a:rPr lang="en-US" altLang="zh-CN" sz="2000" dirty="0"/>
              <a:t>    for(i=0;i&lt;n;i++)</a:t>
            </a:r>
          </a:p>
          <a:p>
            <a:pPr marL="0" lvl="0" indent="0">
              <a:lnSpc>
                <a:spcPct val="110000"/>
              </a:lnSpc>
              <a:spcBef>
                <a:spcPct val="0"/>
              </a:spcBef>
              <a:buClr>
                <a:srgbClr val="FF0066"/>
              </a:buClr>
              <a:buNone/>
            </a:pPr>
            <a:r>
              <a:rPr lang="en-US" altLang="zh-CN" sz="2000" dirty="0"/>
              <a:t>       </a:t>
            </a:r>
            <a:r>
              <a:rPr lang="en-US" altLang="zh-CN" sz="2000" dirty="0">
                <a:solidFill>
                  <a:srgbClr val="FF0000"/>
                </a:solidFill>
              </a:rPr>
              <a:t>fprintf(fb,"%d ",a[i]);</a:t>
            </a:r>
          </a:p>
          <a:p>
            <a:pPr marL="0" lvl="0" indent="0">
              <a:lnSpc>
                <a:spcPct val="110000"/>
              </a:lnSpc>
              <a:spcBef>
                <a:spcPct val="0"/>
              </a:spcBef>
              <a:buClr>
                <a:srgbClr val="FF0066"/>
              </a:buClr>
              <a:buNone/>
            </a:pPr>
            <a:r>
              <a:rPr lang="en-US" altLang="zh-CN" sz="2000" dirty="0"/>
              <a:t>    </a:t>
            </a:r>
            <a:r>
              <a:rPr lang="en-US" altLang="zh-CN" sz="2000" dirty="0">
                <a:solidFill>
                  <a:srgbClr val="FF0000"/>
                </a:solidFill>
              </a:rPr>
              <a:t>fclose(fa);</a:t>
            </a:r>
          </a:p>
          <a:p>
            <a:pPr marL="0" lvl="0" indent="0">
              <a:lnSpc>
                <a:spcPct val="110000"/>
              </a:lnSpc>
              <a:spcBef>
                <a:spcPct val="0"/>
              </a:spcBef>
              <a:buClr>
                <a:srgbClr val="FF0066"/>
              </a:buClr>
              <a:buNone/>
            </a:pPr>
            <a:r>
              <a:rPr lang="en-US" altLang="zh-CN" sz="2000" dirty="0">
                <a:solidFill>
                  <a:srgbClr val="FF0000"/>
                </a:solidFill>
              </a:rPr>
              <a:t>    fclose(fb);</a:t>
            </a:r>
            <a:r>
              <a:rPr lang="en-US" altLang="zh-CN" sz="2000" dirty="0"/>
              <a:t>  return 0;   }</a:t>
            </a:r>
            <a:endParaRPr lang="zh-CN" altLang="en-US" sz="2000" dirty="0"/>
          </a:p>
        </p:txBody>
      </p:sp>
      <p:pic>
        <p:nvPicPr>
          <p:cNvPr id="879620" name="Picture 4"/>
          <p:cNvPicPr>
            <a:picLocks noChangeAspect="1"/>
          </p:cNvPicPr>
          <p:nvPr/>
        </p:nvPicPr>
        <p:blipFill>
          <a:blip r:embed="rId3"/>
          <a:srcRect b="52032"/>
          <a:stretch>
            <a:fillRect/>
          </a:stretch>
        </p:blipFill>
        <p:spPr>
          <a:xfrm>
            <a:off x="7105650" y="1628775"/>
            <a:ext cx="4800600" cy="936625"/>
          </a:xfrm>
          <a:prstGeom prst="rect">
            <a:avLst/>
          </a:prstGeom>
          <a:noFill/>
          <a:ln w="9525">
            <a:noFill/>
          </a:ln>
        </p:spPr>
      </p:pic>
      <p:pic>
        <p:nvPicPr>
          <p:cNvPr id="879621" name="Picture 5"/>
          <p:cNvPicPr>
            <a:picLocks noChangeAspect="1"/>
          </p:cNvPicPr>
          <p:nvPr/>
        </p:nvPicPr>
        <p:blipFill>
          <a:blip r:embed="rId4"/>
          <a:srcRect b="48373"/>
          <a:stretch>
            <a:fillRect/>
          </a:stretch>
        </p:blipFill>
        <p:spPr>
          <a:xfrm>
            <a:off x="7105650" y="5300663"/>
            <a:ext cx="4800600" cy="1008062"/>
          </a:xfrm>
          <a:prstGeom prst="rect">
            <a:avLst/>
          </a:prstGeom>
          <a:noFill/>
          <a:ln w="9525">
            <a:noFill/>
          </a:ln>
        </p:spPr>
      </p:pic>
      <p:pic>
        <p:nvPicPr>
          <p:cNvPr id="879622" name="Picture 6"/>
          <p:cNvPicPr>
            <a:picLocks noChangeAspect="1"/>
          </p:cNvPicPr>
          <p:nvPr/>
        </p:nvPicPr>
        <p:blipFill>
          <a:blip r:embed="rId5"/>
          <a:stretch>
            <a:fillRect/>
          </a:stretch>
        </p:blipFill>
        <p:spPr>
          <a:xfrm>
            <a:off x="7251700" y="3213100"/>
            <a:ext cx="4943475" cy="1466850"/>
          </a:xfrm>
          <a:prstGeom prst="rect">
            <a:avLst/>
          </a:prstGeom>
          <a:noFill/>
          <a:ln w="9525">
            <a:noFill/>
          </a:ln>
        </p:spPr>
      </p:pic>
      <p:sp>
        <p:nvSpPr>
          <p:cNvPr id="58374" name="Rectangle 3"/>
          <p:cNvSpPr/>
          <p:nvPr/>
        </p:nvSpPr>
        <p:spPr>
          <a:xfrm>
            <a:off x="223838" y="331788"/>
            <a:ext cx="5368925" cy="693737"/>
          </a:xfrm>
          <a:prstGeom prst="rect">
            <a:avLst/>
          </a:prstGeom>
          <a:noFill/>
          <a:ln w="9525">
            <a:noFill/>
          </a:ln>
        </p:spPr>
        <p:txBody>
          <a:bodyPr anchor="ctr" anchorCtr="0">
            <a:spAutoFit/>
          </a:bodyPr>
          <a:lstStyle/>
          <a:p>
            <a:pPr eaLnBrk="0" latinLnBrk="1" hangingPunct="0">
              <a:lnSpc>
                <a:spcPct val="140000"/>
              </a:lnSpc>
              <a:spcBef>
                <a:spcPct val="20000"/>
              </a:spcBef>
              <a:buFontTx/>
            </a:pPr>
            <a:r>
              <a:rPr lang="en-US" altLang="zh-CN" sz="2800" b="0" dirty="0">
                <a:solidFill>
                  <a:schemeClr val="bg2"/>
                </a:solidFill>
                <a:latin typeface="Consolas" panose="020B0609020204030204" pitchFamily="49" charset="0"/>
                <a:ea typeface="微软雅黑" panose="020B0503020204020204" pitchFamily="34" charset="-122"/>
              </a:rPr>
              <a:t>1.2.3.3  </a:t>
            </a:r>
            <a:r>
              <a:rPr lang="zh-CN" altLang="en-US" sz="2800" b="0" dirty="0">
                <a:solidFill>
                  <a:schemeClr val="bg2"/>
                </a:solidFill>
                <a:latin typeface="Consolas" panose="020B0609020204030204" pitchFamily="49" charset="0"/>
                <a:ea typeface="微软雅黑" panose="020B0503020204020204" pitchFamily="34" charset="-122"/>
              </a:rPr>
              <a:t>文件的顺序读写</a:t>
            </a:r>
            <a:endParaRPr lang="zh-CN" altLang="en-US" sz="2800" b="0" dirty="0">
              <a:solidFill>
                <a:schemeClr val="bg2"/>
              </a:solidFill>
              <a:latin typeface="Consolas" panose="020B0609020204030204" pitchFamily="49" charset="0"/>
              <a:ea typeface="Arial" panose="020B0604020202020204" pitchFamily="34"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36</a:t>
            </a:fld>
            <a:endParaRPr lang="zh-CN" altLang="en-US" sz="1200" b="0" dirty="0">
              <a:solidFill>
                <a:srgbClr val="898989"/>
              </a:solidFill>
              <a:ea typeface="微软雅黑" panose="020B0503020204020204" pitchFamily="34" charset="-122"/>
            </a:endParaRPr>
          </a:p>
        </p:txBody>
      </p:sp>
      <p:sp>
        <p:nvSpPr>
          <p:cNvPr id="1189890" name="Rectangle 2"/>
          <p:cNvSpPr>
            <a:spLocks noGrp="1"/>
          </p:cNvSpPr>
          <p:nvPr>
            <p:ph type="body" sz="half"/>
          </p:nvPr>
        </p:nvSpPr>
        <p:spPr>
          <a:xfrm>
            <a:off x="336947" y="1484313"/>
            <a:ext cx="11449272" cy="4608512"/>
          </a:xfrm>
          <a:ln/>
        </p:spPr>
        <p:txBody>
          <a:bodyPr vert="horz" wrap="square" lIns="91440" tIns="45720" rIns="91440" bIns="45720" anchor="t" anchorCtr="0"/>
          <a:lstStyle>
            <a:lvl1pPr lvl="0">
              <a:buClrTx/>
              <a:buSzTx/>
              <a:buFont typeface="Wingdings" panose="05000000000000000000" pitchFamily="2" charset="2"/>
              <a:defRPr sz="2800"/>
            </a:lvl1pPr>
            <a:lvl2pPr lvl="1">
              <a:buClrTx/>
              <a:buSzTx/>
              <a:buFont typeface="Wingdings" panose="05000000000000000000" pitchFamily="2" charset="2"/>
              <a:defRPr sz="2400"/>
            </a:lvl2pPr>
            <a:lvl3pPr lvl="2">
              <a:buClrTx/>
              <a:buSzTx/>
              <a:buFont typeface="Wingdings" panose="05000000000000000000" pitchFamily="2" charset="2"/>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marL="0" lvl="0" indent="0">
              <a:lnSpc>
                <a:spcPct val="150000"/>
              </a:lnSpc>
              <a:spcBef>
                <a:spcPct val="10000"/>
              </a:spcBef>
              <a:buClr>
                <a:srgbClr val="FF0066"/>
              </a:buClr>
              <a:buNone/>
            </a:pPr>
            <a:r>
              <a:rPr lang="zh-CN" altLang="en-US" sz="2400" dirty="0">
                <a:latin typeface="微软雅黑" panose="020B0503020204020204" pitchFamily="34" charset="-122"/>
              </a:rPr>
              <a:t>示例</a:t>
            </a:r>
            <a:r>
              <a:rPr lang="en-US" altLang="zh-CN" sz="2400" dirty="0">
                <a:latin typeface="微软雅黑" panose="020B0503020204020204" pitchFamily="34" charset="-122"/>
              </a:rPr>
              <a:t>2</a:t>
            </a:r>
            <a:r>
              <a:rPr lang="zh-CN" altLang="en-US" sz="2400" dirty="0">
                <a:latin typeface="微软雅黑" panose="020B0503020204020204" pitchFamily="34" charset="-122"/>
              </a:rPr>
              <a:t>：从键盘中输入</a:t>
            </a:r>
            <a:r>
              <a:rPr lang="en-US" altLang="zh-CN" sz="2400" dirty="0">
                <a:latin typeface="微软雅黑" panose="020B0503020204020204" pitchFamily="34" charset="-122"/>
              </a:rPr>
              <a:t>n</a:t>
            </a:r>
            <a:r>
              <a:rPr lang="zh-CN" altLang="en-US" sz="2400" dirty="0">
                <a:latin typeface="微软雅黑" panose="020B0503020204020204" pitchFamily="34" charset="-122"/>
              </a:rPr>
              <a:t>个学生的信息保存到文件中，要求以二进制文件格式存入，文件名为：</a:t>
            </a:r>
            <a:r>
              <a:rPr lang="en-US" altLang="zh-CN" sz="2400" dirty="0">
                <a:latin typeface="微软雅黑" panose="020B0503020204020204" pitchFamily="34" charset="-122"/>
              </a:rPr>
              <a:t>D:\\stu.dat</a:t>
            </a:r>
            <a:r>
              <a:rPr lang="zh-CN" altLang="en-US" sz="2400" dirty="0">
                <a:latin typeface="微软雅黑" panose="020B0503020204020204" pitchFamily="34" charset="-122"/>
              </a:rPr>
              <a:t>。学生信息包括学号，姓名、年龄和</a:t>
            </a:r>
            <a:r>
              <a:rPr lang="en-US" altLang="zh-CN" sz="2400" dirty="0">
                <a:latin typeface="微软雅黑" panose="020B0503020204020204" pitchFamily="34" charset="-122"/>
              </a:rPr>
              <a:t>C</a:t>
            </a:r>
            <a:r>
              <a:rPr lang="zh-CN" altLang="en-US" sz="2400" dirty="0">
                <a:latin typeface="微软雅黑" panose="020B0503020204020204" pitchFamily="34" charset="-122"/>
              </a:rPr>
              <a:t>语言课程的成绩。</a:t>
            </a:r>
          </a:p>
          <a:p>
            <a:pPr marL="0" lvl="0" indent="0">
              <a:lnSpc>
                <a:spcPct val="150000"/>
              </a:lnSpc>
              <a:spcBef>
                <a:spcPct val="10000"/>
              </a:spcBef>
              <a:buClr>
                <a:srgbClr val="FF0066"/>
              </a:buClr>
              <a:buNone/>
            </a:pPr>
            <a:r>
              <a:rPr lang="zh-CN" altLang="en-US" sz="2400" dirty="0">
                <a:latin typeface="微软雅黑" panose="020B0503020204020204" pitchFamily="34" charset="-122"/>
              </a:rPr>
              <a:t>思路分析：</a:t>
            </a:r>
          </a:p>
          <a:p>
            <a:pPr marL="0" lvl="0" indent="0">
              <a:lnSpc>
                <a:spcPct val="150000"/>
              </a:lnSpc>
              <a:spcBef>
                <a:spcPct val="10000"/>
              </a:spcBef>
              <a:buClr>
                <a:srgbClr val="FF0066"/>
              </a:buClr>
              <a:buNone/>
            </a:pPr>
            <a:r>
              <a:rPr lang="zh-CN" altLang="en-US" sz="2400" dirty="0">
                <a:latin typeface="微软雅黑" panose="020B0503020204020204" pitchFamily="34" charset="-122"/>
              </a:rPr>
              <a:t>    （</a:t>
            </a:r>
            <a:r>
              <a:rPr lang="en-US" altLang="zh-CN" sz="2400" dirty="0">
                <a:latin typeface="微软雅黑" panose="020B0503020204020204" pitchFamily="34" charset="-122"/>
              </a:rPr>
              <a:t>1</a:t>
            </a:r>
            <a:r>
              <a:rPr lang="zh-CN" altLang="en-US" sz="2400" dirty="0">
                <a:latin typeface="微软雅黑" panose="020B0503020204020204" pitchFamily="34" charset="-122"/>
              </a:rPr>
              <a:t>）输入的学生数据可以保存在动态数组中，也可以保存在动态链表中；</a:t>
            </a:r>
          </a:p>
          <a:p>
            <a:pPr marL="0" lvl="0" indent="0">
              <a:lnSpc>
                <a:spcPct val="150000"/>
              </a:lnSpc>
              <a:spcBef>
                <a:spcPct val="10000"/>
              </a:spcBef>
              <a:buClr>
                <a:srgbClr val="FF0066"/>
              </a:buClr>
              <a:buNone/>
            </a:pPr>
            <a:r>
              <a:rPr lang="zh-CN" altLang="en-US" sz="2400" dirty="0">
                <a:latin typeface="微软雅黑" panose="020B0503020204020204" pitchFamily="34" charset="-122"/>
              </a:rPr>
              <a:t>    </a:t>
            </a:r>
            <a:r>
              <a:rPr lang="zh-CN" altLang="en-US" sz="2400" dirty="0">
                <a:solidFill>
                  <a:srgbClr val="FF0000"/>
                </a:solidFill>
                <a:latin typeface="微软雅黑" panose="020B0503020204020204" pitchFamily="34" charset="-122"/>
              </a:rPr>
              <a:t>（</a:t>
            </a:r>
            <a:r>
              <a:rPr lang="en-US" altLang="zh-CN" sz="2400" dirty="0">
                <a:solidFill>
                  <a:srgbClr val="FF0000"/>
                </a:solidFill>
                <a:latin typeface="微软雅黑" panose="020B0503020204020204" pitchFamily="34" charset="-122"/>
              </a:rPr>
              <a:t>2</a:t>
            </a:r>
            <a:r>
              <a:rPr lang="zh-CN" altLang="en-US" sz="2400" dirty="0">
                <a:solidFill>
                  <a:srgbClr val="FF0000"/>
                </a:solidFill>
                <a:latin typeface="微软雅黑" panose="020B0503020204020204" pitchFamily="34" charset="-122"/>
              </a:rPr>
              <a:t>）</a:t>
            </a:r>
            <a:r>
              <a:rPr lang="en-US" altLang="zh-CN" sz="2400" dirty="0">
                <a:solidFill>
                  <a:srgbClr val="FF0000"/>
                </a:solidFill>
                <a:latin typeface="微软雅黑" panose="020B0503020204020204" pitchFamily="34" charset="-122"/>
              </a:rPr>
              <a:t>stu.dat</a:t>
            </a:r>
            <a:r>
              <a:rPr lang="zh-CN" altLang="en-US" sz="2400" dirty="0">
                <a:solidFill>
                  <a:srgbClr val="FF0000"/>
                </a:solidFill>
                <a:latin typeface="微软雅黑" panose="020B0503020204020204" pitchFamily="34" charset="-122"/>
              </a:rPr>
              <a:t>文件的格式为二进制文件，因此</a:t>
            </a:r>
            <a:r>
              <a:rPr lang="en-US" altLang="zh-CN" sz="2400" dirty="0">
                <a:solidFill>
                  <a:srgbClr val="FF0000"/>
                </a:solidFill>
                <a:latin typeface="微软雅黑" panose="020B0503020204020204" pitchFamily="34" charset="-122"/>
              </a:rPr>
              <a:t>stu.dat</a:t>
            </a:r>
            <a:r>
              <a:rPr lang="zh-CN" altLang="en-US" sz="2400" dirty="0">
                <a:solidFill>
                  <a:srgbClr val="FF0000"/>
                </a:solidFill>
                <a:latin typeface="微软雅黑" panose="020B0503020204020204" pitchFamily="34" charset="-122"/>
              </a:rPr>
              <a:t>文件的使用模式应该为</a:t>
            </a:r>
            <a:r>
              <a:rPr lang="en-US" altLang="zh-CN" sz="2400" dirty="0">
                <a:solidFill>
                  <a:srgbClr val="FF0000"/>
                </a:solidFill>
                <a:latin typeface="微软雅黑" panose="020B0503020204020204" pitchFamily="34" charset="-122"/>
              </a:rPr>
              <a:t>wb</a:t>
            </a:r>
            <a:r>
              <a:rPr lang="zh-CN" altLang="en-US" sz="2400" dirty="0">
                <a:solidFill>
                  <a:srgbClr val="FF0000"/>
                </a:solidFill>
                <a:latin typeface="微软雅黑" panose="020B0503020204020204" pitchFamily="34" charset="-122"/>
              </a:rPr>
              <a:t>模式；</a:t>
            </a:r>
          </a:p>
          <a:p>
            <a:pPr marL="0" lvl="0" indent="0">
              <a:lnSpc>
                <a:spcPct val="150000"/>
              </a:lnSpc>
              <a:spcBef>
                <a:spcPct val="10000"/>
              </a:spcBef>
              <a:buClr>
                <a:srgbClr val="FF0066"/>
              </a:buClr>
              <a:buNone/>
            </a:pPr>
            <a:r>
              <a:rPr lang="zh-CN" altLang="en-US" sz="2400" dirty="0">
                <a:solidFill>
                  <a:srgbClr val="FF0000"/>
                </a:solidFill>
                <a:latin typeface="微软雅黑" panose="020B0503020204020204" pitchFamily="34" charset="-122"/>
              </a:rPr>
              <a:t>    （</a:t>
            </a:r>
            <a:r>
              <a:rPr lang="en-US" altLang="zh-CN" sz="2400" dirty="0">
                <a:solidFill>
                  <a:srgbClr val="FF0000"/>
                </a:solidFill>
                <a:latin typeface="微软雅黑" panose="020B0503020204020204" pitchFamily="34" charset="-122"/>
              </a:rPr>
              <a:t>3</a:t>
            </a:r>
            <a:r>
              <a:rPr lang="zh-CN" altLang="en-US" sz="2400" dirty="0">
                <a:solidFill>
                  <a:srgbClr val="FF0000"/>
                </a:solidFill>
                <a:latin typeface="微软雅黑" panose="020B0503020204020204" pitchFamily="34" charset="-122"/>
              </a:rPr>
              <a:t>）数据存入文件使用</a:t>
            </a:r>
            <a:r>
              <a:rPr lang="en-US" altLang="zh-CN" sz="2400" dirty="0">
                <a:solidFill>
                  <a:srgbClr val="FF0000"/>
                </a:solidFill>
                <a:latin typeface="微软雅黑" panose="020B0503020204020204" pitchFamily="34" charset="-122"/>
              </a:rPr>
              <a:t>fwrite</a:t>
            </a:r>
            <a:r>
              <a:rPr lang="zh-CN" altLang="en-US" sz="2400" dirty="0">
                <a:solidFill>
                  <a:srgbClr val="FF0000"/>
                </a:solidFill>
                <a:latin typeface="微软雅黑" panose="020B0503020204020204" pitchFamily="34" charset="-122"/>
              </a:rPr>
              <a:t>函数，以后读取文件的数据应该用</a:t>
            </a:r>
            <a:r>
              <a:rPr lang="en-US" altLang="zh-CN" sz="2400" dirty="0">
                <a:solidFill>
                  <a:srgbClr val="FF0000"/>
                </a:solidFill>
                <a:latin typeface="微软雅黑" panose="020B0503020204020204" pitchFamily="34" charset="-122"/>
              </a:rPr>
              <a:t>fread</a:t>
            </a:r>
            <a:r>
              <a:rPr lang="zh-CN" altLang="en-US" sz="2400" dirty="0">
                <a:solidFill>
                  <a:srgbClr val="FF0000"/>
                </a:solidFill>
                <a:latin typeface="微软雅黑" panose="020B0503020204020204" pitchFamily="34" charset="-122"/>
              </a:rPr>
              <a:t>。</a:t>
            </a:r>
          </a:p>
        </p:txBody>
      </p:sp>
      <p:sp>
        <p:nvSpPr>
          <p:cNvPr id="60419" name="Rectangle 3"/>
          <p:cNvSpPr>
            <a:spLocks noGrp="1"/>
          </p:cNvSpPr>
          <p:nvPr>
            <p:ph type="title"/>
          </p:nvPr>
        </p:nvSpPr>
        <p:spPr>
          <a:xfrm>
            <a:off x="223838" y="331788"/>
            <a:ext cx="5368925" cy="693737"/>
          </a:xfrm>
          <a:ln/>
        </p:spPr>
        <p:txBody>
          <a:bodyPr vert="horz" wrap="square" lIns="91440" tIns="45720" rIns="91440" bIns="45720" anchor="ctr" anchorCtr="0">
            <a:spAutoFit/>
          </a:bodyPr>
          <a:lstStyle/>
          <a:p>
            <a:pPr algn="l" latinLnBrk="1">
              <a:lnSpc>
                <a:spcPct val="140000"/>
              </a:lnSpc>
              <a:spcBef>
                <a:spcPct val="20000"/>
              </a:spcBef>
            </a:pPr>
            <a:r>
              <a:rPr lang="en-US" altLang="zh-CN" sz="2800" dirty="0">
                <a:solidFill>
                  <a:schemeClr val="bg2"/>
                </a:solidFill>
              </a:rPr>
              <a:t>1.2.3.3  </a:t>
            </a:r>
            <a:r>
              <a:rPr lang="zh-CN" altLang="en-US" sz="2800" dirty="0">
                <a:solidFill>
                  <a:schemeClr val="bg2"/>
                </a:solidFill>
              </a:rPr>
              <a:t>文件的顺序读写</a:t>
            </a:r>
            <a:endParaRPr lang="zh-CN" altLang="en-US" sz="2800" dirty="0">
              <a:solidFill>
                <a:schemeClr val="bg2"/>
              </a:solidFill>
              <a:ea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9890">
                                            <p:txEl>
                                              <p:pRg st="0" end="0"/>
                                            </p:txEl>
                                          </p:spTgt>
                                        </p:tgtEl>
                                        <p:attrNameLst>
                                          <p:attrName>style.visibility</p:attrName>
                                        </p:attrNameLst>
                                      </p:cBhvr>
                                      <p:to>
                                        <p:strVal val="visible"/>
                                      </p:to>
                                    </p:set>
                                    <p:animEffect transition="in" filter="wipe(left)">
                                      <p:cBhvr>
                                        <p:cTn id="7" dur="500"/>
                                        <p:tgtEl>
                                          <p:spTgt spid="11898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9890">
                                            <p:txEl>
                                              <p:pRg st="1" end="1"/>
                                            </p:txEl>
                                          </p:spTgt>
                                        </p:tgtEl>
                                        <p:attrNameLst>
                                          <p:attrName>style.visibility</p:attrName>
                                        </p:attrNameLst>
                                      </p:cBhvr>
                                      <p:to>
                                        <p:strVal val="visible"/>
                                      </p:to>
                                    </p:set>
                                    <p:animEffect transition="in" filter="wipe(left)">
                                      <p:cBhvr>
                                        <p:cTn id="12" dur="500"/>
                                        <p:tgtEl>
                                          <p:spTgt spid="11898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9890">
                                            <p:txEl>
                                              <p:pRg st="2" end="2"/>
                                            </p:txEl>
                                          </p:spTgt>
                                        </p:tgtEl>
                                        <p:attrNameLst>
                                          <p:attrName>style.visibility</p:attrName>
                                        </p:attrNameLst>
                                      </p:cBhvr>
                                      <p:to>
                                        <p:strVal val="visible"/>
                                      </p:to>
                                    </p:set>
                                    <p:animEffect transition="in" filter="wipe(left)">
                                      <p:cBhvr>
                                        <p:cTn id="17" dur="500"/>
                                        <p:tgtEl>
                                          <p:spTgt spid="11898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89890">
                                            <p:txEl>
                                              <p:pRg st="3" end="3"/>
                                            </p:txEl>
                                          </p:spTgt>
                                        </p:tgtEl>
                                        <p:attrNameLst>
                                          <p:attrName>style.visibility</p:attrName>
                                        </p:attrNameLst>
                                      </p:cBhvr>
                                      <p:to>
                                        <p:strVal val="visible"/>
                                      </p:to>
                                    </p:set>
                                    <p:animEffect transition="in" filter="wipe(left)">
                                      <p:cBhvr>
                                        <p:cTn id="22" dur="500"/>
                                        <p:tgtEl>
                                          <p:spTgt spid="11898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89890">
                                            <p:txEl>
                                              <p:pRg st="4" end="4"/>
                                            </p:txEl>
                                          </p:spTgt>
                                        </p:tgtEl>
                                        <p:attrNameLst>
                                          <p:attrName>style.visibility</p:attrName>
                                        </p:attrNameLst>
                                      </p:cBhvr>
                                      <p:to>
                                        <p:strVal val="visible"/>
                                      </p:to>
                                    </p:set>
                                    <p:animEffect transition="in" filter="wipe(left)">
                                      <p:cBhvr>
                                        <p:cTn id="27" dur="500"/>
                                        <p:tgtEl>
                                          <p:spTgt spid="11898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37</a:t>
            </a:fld>
            <a:endParaRPr lang="zh-CN" altLang="en-US" sz="1200" b="0" dirty="0">
              <a:solidFill>
                <a:srgbClr val="898989"/>
              </a:solidFill>
              <a:ea typeface="微软雅黑" panose="020B0503020204020204" pitchFamily="34" charset="-122"/>
            </a:endParaRPr>
          </a:p>
        </p:txBody>
      </p:sp>
      <p:sp>
        <p:nvSpPr>
          <p:cNvPr id="62466" name="Rectangle 2"/>
          <p:cNvSpPr>
            <a:spLocks noGrp="1"/>
          </p:cNvSpPr>
          <p:nvPr>
            <p:ph type="body" sz="half"/>
          </p:nvPr>
        </p:nvSpPr>
        <p:spPr>
          <a:xfrm>
            <a:off x="481013" y="1484313"/>
            <a:ext cx="11161712" cy="1439862"/>
          </a:xfrm>
          <a:ln/>
        </p:spPr>
        <p:txBody>
          <a:bodyPr vert="horz" wrap="square" lIns="91440" tIns="45720" rIns="91440" bIns="45720" anchor="t" anchorCtr="0"/>
          <a:lstStyle>
            <a:lvl1pPr lvl="0">
              <a:buClrTx/>
              <a:buSzTx/>
              <a:buFont typeface="Wingdings" panose="05000000000000000000" pitchFamily="2" charset="2"/>
              <a:defRPr sz="2800"/>
            </a:lvl1pPr>
            <a:lvl2pPr lvl="1">
              <a:buClrTx/>
              <a:buSzTx/>
              <a:buFont typeface="Wingdings" panose="05000000000000000000" pitchFamily="2" charset="2"/>
              <a:defRPr sz="2400"/>
            </a:lvl2pPr>
            <a:lvl3pPr lvl="2">
              <a:buClrTx/>
              <a:buSzTx/>
              <a:buFont typeface="Wingdings" panose="05000000000000000000" pitchFamily="2" charset="2"/>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marL="0" lvl="0" indent="0">
              <a:lnSpc>
                <a:spcPct val="150000"/>
              </a:lnSpc>
              <a:spcBef>
                <a:spcPct val="10000"/>
              </a:spcBef>
              <a:buClr>
                <a:srgbClr val="FF0066"/>
              </a:buClr>
              <a:buNone/>
            </a:pPr>
            <a:r>
              <a:rPr lang="zh-CN" altLang="en-US" sz="2400" dirty="0">
                <a:latin typeface="微软雅黑" panose="020B0503020204020204" pitchFamily="34" charset="-122"/>
              </a:rPr>
              <a:t>示例</a:t>
            </a:r>
            <a:r>
              <a:rPr lang="en-US" altLang="zh-CN" sz="2400" dirty="0">
                <a:latin typeface="微软雅黑" panose="020B0503020204020204" pitchFamily="34" charset="-122"/>
              </a:rPr>
              <a:t>2</a:t>
            </a:r>
            <a:r>
              <a:rPr lang="zh-CN" altLang="en-US" sz="2400" dirty="0">
                <a:latin typeface="微软雅黑" panose="020B0503020204020204" pitchFamily="34" charset="-122"/>
              </a:rPr>
              <a:t>：从键盘中输入</a:t>
            </a:r>
            <a:r>
              <a:rPr lang="en-US" altLang="zh-CN" sz="2400" dirty="0">
                <a:latin typeface="微软雅黑" panose="020B0503020204020204" pitchFamily="34" charset="-122"/>
              </a:rPr>
              <a:t>n</a:t>
            </a:r>
            <a:r>
              <a:rPr lang="zh-CN" altLang="en-US" sz="2400" dirty="0">
                <a:latin typeface="微软雅黑" panose="020B0503020204020204" pitchFamily="34" charset="-122"/>
              </a:rPr>
              <a:t>个学生的信息保存到文件中，要求以二进制文件格式存入，文件名为：</a:t>
            </a:r>
            <a:r>
              <a:rPr lang="en-US" altLang="zh-CN" sz="2400" dirty="0">
                <a:latin typeface="微软雅黑" panose="020B0503020204020204" pitchFamily="34" charset="-122"/>
              </a:rPr>
              <a:t>D:\\stu.dat</a:t>
            </a:r>
            <a:r>
              <a:rPr lang="zh-CN" altLang="en-US" sz="2400" dirty="0">
                <a:latin typeface="微软雅黑" panose="020B0503020204020204" pitchFamily="34" charset="-122"/>
              </a:rPr>
              <a:t>。学生信息包括学号，姓名、年龄和</a:t>
            </a:r>
            <a:r>
              <a:rPr lang="en-US" altLang="zh-CN" sz="2400" dirty="0">
                <a:latin typeface="微软雅黑" panose="020B0503020204020204" pitchFamily="34" charset="-122"/>
              </a:rPr>
              <a:t>C</a:t>
            </a:r>
            <a:r>
              <a:rPr lang="zh-CN" altLang="en-US" sz="2400" dirty="0">
                <a:latin typeface="微软雅黑" panose="020B0503020204020204" pitchFamily="34" charset="-122"/>
              </a:rPr>
              <a:t>语言课程的成绩。</a:t>
            </a:r>
          </a:p>
        </p:txBody>
      </p:sp>
      <p:sp>
        <p:nvSpPr>
          <p:cNvPr id="62467" name="Rectangle 3"/>
          <p:cNvSpPr>
            <a:spLocks noGrp="1"/>
          </p:cNvSpPr>
          <p:nvPr>
            <p:ph type="title"/>
          </p:nvPr>
        </p:nvSpPr>
        <p:spPr>
          <a:xfrm>
            <a:off x="223838" y="331788"/>
            <a:ext cx="5368925" cy="693737"/>
          </a:xfrm>
          <a:ln/>
        </p:spPr>
        <p:txBody>
          <a:bodyPr vert="horz" wrap="square" lIns="91440" tIns="45720" rIns="91440" bIns="45720" anchor="ctr" anchorCtr="0">
            <a:spAutoFit/>
          </a:bodyPr>
          <a:lstStyle/>
          <a:p>
            <a:pPr algn="l" latinLnBrk="1">
              <a:lnSpc>
                <a:spcPct val="140000"/>
              </a:lnSpc>
              <a:spcBef>
                <a:spcPct val="20000"/>
              </a:spcBef>
            </a:pPr>
            <a:r>
              <a:rPr lang="en-US" altLang="zh-CN" sz="2800" dirty="0">
                <a:solidFill>
                  <a:schemeClr val="bg2"/>
                </a:solidFill>
              </a:rPr>
              <a:t>1.2.3.3  </a:t>
            </a:r>
            <a:r>
              <a:rPr lang="zh-CN" altLang="en-US" sz="2800" dirty="0">
                <a:solidFill>
                  <a:schemeClr val="bg2"/>
                </a:solidFill>
              </a:rPr>
              <a:t>文件的顺序读写</a:t>
            </a:r>
            <a:endParaRPr lang="zh-CN" altLang="en-US" sz="2800" dirty="0">
              <a:solidFill>
                <a:schemeClr val="bg2"/>
              </a:solidFill>
              <a:ea typeface="Arial" panose="020B0604020202020204" pitchFamily="34" charset="0"/>
            </a:endParaRPr>
          </a:p>
        </p:txBody>
      </p:sp>
      <p:sp>
        <p:nvSpPr>
          <p:cNvPr id="62468" name="Rectangle 6"/>
          <p:cNvSpPr/>
          <p:nvPr/>
        </p:nvSpPr>
        <p:spPr>
          <a:xfrm>
            <a:off x="1585913" y="3059113"/>
            <a:ext cx="6096000" cy="3046988"/>
          </a:xfrm>
          <a:prstGeom prst="rect">
            <a:avLst/>
          </a:prstGeom>
          <a:noFill/>
          <a:ln w="9525">
            <a:noFill/>
          </a:ln>
        </p:spPr>
        <p:txBody>
          <a:bodyPr anchor="t" anchorCtr="0">
            <a:spAutoFit/>
          </a:bodyPr>
          <a:lstStyle/>
          <a:p>
            <a:pPr>
              <a:buFontTx/>
            </a:pPr>
            <a:r>
              <a:rPr lang="en-US" altLang="zh-CN" b="0" dirty="0">
                <a:latin typeface="微软雅黑" panose="020B0503020204020204" pitchFamily="34" charset="-122"/>
                <a:ea typeface="微软雅黑" panose="020B0503020204020204" pitchFamily="34" charset="-122"/>
              </a:rPr>
              <a:t>#define </a:t>
            </a:r>
            <a:r>
              <a:rPr lang="en-US" altLang="zh-CN" b="0" dirty="0">
                <a:solidFill>
                  <a:srgbClr val="FF0000"/>
                </a:solidFill>
                <a:latin typeface="微软雅黑" panose="020B0503020204020204" pitchFamily="34" charset="-122"/>
                <a:ea typeface="微软雅黑" panose="020B0503020204020204" pitchFamily="34" charset="-122"/>
              </a:rPr>
              <a:t>LEN </a:t>
            </a:r>
            <a:r>
              <a:rPr lang="en-US" altLang="zh-CN" b="0" dirty="0">
                <a:latin typeface="微软雅黑" panose="020B0503020204020204" pitchFamily="34" charset="-122"/>
                <a:ea typeface="微软雅黑" panose="020B0503020204020204" pitchFamily="34" charset="-122"/>
              </a:rPr>
              <a:t>sizeof(Student)</a:t>
            </a:r>
          </a:p>
          <a:p>
            <a:pPr>
              <a:buFontTx/>
            </a:pPr>
            <a:r>
              <a:rPr lang="en-US" altLang="zh-CN" b="0" dirty="0">
                <a:latin typeface="微软雅黑" panose="020B0503020204020204" pitchFamily="34" charset="-122"/>
                <a:ea typeface="微软雅黑" panose="020B0503020204020204" pitchFamily="34" charset="-122"/>
              </a:rPr>
              <a:t>typedef struct student</a:t>
            </a:r>
          </a:p>
          <a:p>
            <a:pPr>
              <a:buFontTx/>
            </a:pPr>
            <a:r>
              <a:rPr lang="en-US" altLang="zh-CN" b="0" dirty="0">
                <a:latin typeface="微软雅黑" panose="020B0503020204020204" pitchFamily="34" charset="-122"/>
                <a:ea typeface="微软雅黑" panose="020B0503020204020204" pitchFamily="34" charset="-122"/>
              </a:rPr>
              <a:t>{</a:t>
            </a:r>
          </a:p>
          <a:p>
            <a:pPr>
              <a:buFontTx/>
            </a:pPr>
            <a:r>
              <a:rPr lang="en-US" altLang="zh-CN" b="0" dirty="0">
                <a:latin typeface="微软雅黑" panose="020B0503020204020204" pitchFamily="34" charset="-122"/>
                <a:ea typeface="微软雅黑" panose="020B0503020204020204" pitchFamily="34" charset="-122"/>
              </a:rPr>
              <a:t>    int no;</a:t>
            </a:r>
          </a:p>
          <a:p>
            <a:pPr>
              <a:buFontTx/>
            </a:pPr>
            <a:r>
              <a:rPr lang="en-US" altLang="zh-CN" b="0" dirty="0">
                <a:latin typeface="微软雅黑" panose="020B0503020204020204" pitchFamily="34" charset="-122"/>
                <a:ea typeface="微软雅黑" panose="020B0503020204020204" pitchFamily="34" charset="-122"/>
              </a:rPr>
              <a:t>    char name[20];</a:t>
            </a:r>
          </a:p>
          <a:p>
            <a:pPr>
              <a:buFontTx/>
            </a:pPr>
            <a:r>
              <a:rPr lang="en-US" altLang="zh-CN" b="0" dirty="0">
                <a:latin typeface="微软雅黑" panose="020B0503020204020204" pitchFamily="34" charset="-122"/>
                <a:ea typeface="微软雅黑" panose="020B0503020204020204" pitchFamily="34" charset="-122"/>
              </a:rPr>
              <a:t>    int age;</a:t>
            </a:r>
          </a:p>
          <a:p>
            <a:pPr>
              <a:buFontTx/>
            </a:pPr>
            <a:r>
              <a:rPr lang="en-US" altLang="zh-CN" b="0" dirty="0">
                <a:latin typeface="微软雅黑" panose="020B0503020204020204" pitchFamily="34" charset="-122"/>
                <a:ea typeface="微软雅黑" panose="020B0503020204020204" pitchFamily="34" charset="-122"/>
              </a:rPr>
              <a:t>    double score;</a:t>
            </a:r>
          </a:p>
          <a:p>
            <a:pPr>
              <a:buFontTx/>
            </a:pPr>
            <a:r>
              <a:rPr lang="en-US" altLang="zh-CN" b="0" dirty="0">
                <a:latin typeface="微软雅黑" panose="020B0503020204020204" pitchFamily="34" charset="-122"/>
                <a:ea typeface="微软雅黑" panose="020B0503020204020204" pitchFamily="34" charset="-122"/>
              </a:rPr>
              <a:t>} Student,</a:t>
            </a:r>
            <a:r>
              <a:rPr lang="en-US" altLang="zh-CN" b="0" dirty="0">
                <a:solidFill>
                  <a:srgbClr val="FF0000"/>
                </a:solidFill>
                <a:latin typeface="微软雅黑" panose="020B0503020204020204" pitchFamily="34" charset="-122"/>
                <a:ea typeface="微软雅黑" panose="020B0503020204020204" pitchFamily="34" charset="-122"/>
              </a:rPr>
              <a:t>*StudentPointer</a:t>
            </a:r>
            <a:r>
              <a:rPr lang="en-US" altLang="zh-CN" b="0" dirty="0">
                <a:latin typeface="微软雅黑" panose="020B0503020204020204" pitchFamily="34" charset="-122"/>
                <a:ea typeface="微软雅黑" panose="020B0503020204020204" pitchFamily="34" charset="-122"/>
              </a:rPr>
              <a: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38</a:t>
            </a:fld>
            <a:endParaRPr lang="zh-CN" altLang="en-US" sz="1200" b="0" dirty="0">
              <a:solidFill>
                <a:srgbClr val="898989"/>
              </a:solidFill>
              <a:ea typeface="微软雅黑" panose="020B0503020204020204" pitchFamily="34" charset="-122"/>
            </a:endParaRPr>
          </a:p>
        </p:txBody>
      </p:sp>
      <p:sp>
        <p:nvSpPr>
          <p:cNvPr id="1189890" name="Rectangle 2"/>
          <p:cNvSpPr>
            <a:spLocks noGrp="1"/>
          </p:cNvSpPr>
          <p:nvPr>
            <p:ph type="body" sz="half"/>
          </p:nvPr>
        </p:nvSpPr>
        <p:spPr>
          <a:xfrm>
            <a:off x="481013" y="1484313"/>
            <a:ext cx="11161712" cy="4608512"/>
          </a:xfrm>
          <a:ln/>
        </p:spPr>
        <p:txBody>
          <a:bodyPr vert="horz" wrap="square" lIns="91440" tIns="45720" rIns="91440" bIns="45720" anchor="t" anchorCtr="0"/>
          <a:lstStyle>
            <a:lvl1pPr lvl="0">
              <a:buClrTx/>
              <a:buSzTx/>
              <a:buFont typeface="Wingdings" panose="05000000000000000000" pitchFamily="2" charset="2"/>
              <a:defRPr sz="2800"/>
            </a:lvl1pPr>
            <a:lvl2pPr lvl="1">
              <a:buClrTx/>
              <a:buSzTx/>
              <a:buFont typeface="Wingdings" panose="05000000000000000000" pitchFamily="2" charset="2"/>
              <a:defRPr sz="2400"/>
            </a:lvl2pPr>
            <a:lvl3pPr lvl="2">
              <a:buClrTx/>
              <a:buSzTx/>
              <a:buFont typeface="Wingdings" panose="05000000000000000000" pitchFamily="2" charset="2"/>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marL="0" lvl="0" indent="0">
              <a:lnSpc>
                <a:spcPct val="150000"/>
              </a:lnSpc>
              <a:spcBef>
                <a:spcPct val="10000"/>
              </a:spcBef>
              <a:buClr>
                <a:srgbClr val="FF0066"/>
              </a:buClr>
              <a:buNone/>
            </a:pPr>
            <a:r>
              <a:rPr lang="zh-CN" altLang="en-US" sz="2400" dirty="0">
                <a:latin typeface="微软雅黑" panose="020B0503020204020204" pitchFamily="34" charset="-122"/>
              </a:rPr>
              <a:t>示例</a:t>
            </a:r>
            <a:r>
              <a:rPr lang="en-US" altLang="zh-CN" sz="2400" dirty="0">
                <a:latin typeface="微软雅黑" panose="020B0503020204020204" pitchFamily="34" charset="-122"/>
              </a:rPr>
              <a:t>2</a:t>
            </a:r>
            <a:r>
              <a:rPr lang="zh-CN" altLang="en-US" sz="2400" dirty="0">
                <a:latin typeface="微软雅黑" panose="020B0503020204020204" pitchFamily="34" charset="-122"/>
              </a:rPr>
              <a:t>：从键盘中输入</a:t>
            </a:r>
            <a:r>
              <a:rPr lang="en-US" altLang="zh-CN" sz="2400" dirty="0">
                <a:latin typeface="微软雅黑" panose="020B0503020204020204" pitchFamily="34" charset="-122"/>
              </a:rPr>
              <a:t>n</a:t>
            </a:r>
            <a:r>
              <a:rPr lang="zh-CN" altLang="en-US" sz="2400" dirty="0">
                <a:latin typeface="微软雅黑" panose="020B0503020204020204" pitchFamily="34" charset="-122"/>
              </a:rPr>
              <a:t>个学生的信息保存到文件中，要求以二进制文件格式存入，文件名为：</a:t>
            </a:r>
            <a:r>
              <a:rPr lang="en-US" altLang="zh-CN" sz="2400" dirty="0">
                <a:latin typeface="微软雅黑" panose="020B0503020204020204" pitchFamily="34" charset="-122"/>
              </a:rPr>
              <a:t>D:\\stu.dat</a:t>
            </a:r>
            <a:r>
              <a:rPr lang="zh-CN" altLang="en-US" sz="2400" dirty="0">
                <a:latin typeface="微软雅黑" panose="020B0503020204020204" pitchFamily="34" charset="-122"/>
              </a:rPr>
              <a:t>。学生信息包括学号，姓名、年龄和</a:t>
            </a:r>
            <a:r>
              <a:rPr lang="en-US" altLang="zh-CN" sz="2400" dirty="0">
                <a:latin typeface="微软雅黑" panose="020B0503020204020204" pitchFamily="34" charset="-122"/>
              </a:rPr>
              <a:t>C</a:t>
            </a:r>
            <a:r>
              <a:rPr lang="zh-CN" altLang="en-US" sz="2400" dirty="0">
                <a:latin typeface="微软雅黑" panose="020B0503020204020204" pitchFamily="34" charset="-122"/>
              </a:rPr>
              <a:t>语言课程的成绩。算法分析：</a:t>
            </a:r>
          </a:p>
          <a:p>
            <a:pPr marL="0" lvl="0" indent="0">
              <a:lnSpc>
                <a:spcPct val="150000"/>
              </a:lnSpc>
              <a:spcBef>
                <a:spcPct val="10000"/>
              </a:spcBef>
              <a:buClr>
                <a:srgbClr val="FF0066"/>
              </a:buClr>
              <a:buNone/>
            </a:pPr>
            <a:r>
              <a:rPr lang="zh-CN" altLang="en-US" sz="2400" dirty="0">
                <a:latin typeface="微软雅黑" panose="020B0503020204020204" pitchFamily="34" charset="-122"/>
              </a:rPr>
              <a:t>    （</a:t>
            </a:r>
            <a:r>
              <a:rPr lang="en-US" altLang="zh-CN" sz="2400" dirty="0">
                <a:latin typeface="微软雅黑" panose="020B0503020204020204" pitchFamily="34" charset="-122"/>
              </a:rPr>
              <a:t>1</a:t>
            </a:r>
            <a:r>
              <a:rPr lang="zh-CN" altLang="en-US" sz="2400" dirty="0">
                <a:latin typeface="微软雅黑" panose="020B0503020204020204" pitchFamily="34" charset="-122"/>
              </a:rPr>
              <a:t>）接收</a:t>
            </a:r>
            <a:r>
              <a:rPr lang="en-US" altLang="zh-CN" sz="2400" dirty="0">
                <a:latin typeface="微软雅黑" panose="020B0503020204020204" pitchFamily="34" charset="-122"/>
              </a:rPr>
              <a:t>n</a:t>
            </a:r>
            <a:r>
              <a:rPr lang="zh-CN" altLang="en-US" sz="2400" dirty="0">
                <a:latin typeface="微软雅黑" panose="020B0503020204020204" pitchFamily="34" charset="-122"/>
              </a:rPr>
              <a:t>的值，申请</a:t>
            </a:r>
            <a:r>
              <a:rPr lang="en-US" altLang="zh-CN" sz="2400" dirty="0">
                <a:latin typeface="微软雅黑" panose="020B0503020204020204" pitchFamily="34" charset="-122"/>
              </a:rPr>
              <a:t>n</a:t>
            </a:r>
            <a:r>
              <a:rPr lang="zh-CN" altLang="en-US" sz="2400" dirty="0">
                <a:latin typeface="微软雅黑" panose="020B0503020204020204" pitchFamily="34" charset="-122"/>
              </a:rPr>
              <a:t>个元素的动态数组空间，首地址保存于指针变量</a:t>
            </a:r>
            <a:r>
              <a:rPr lang="en-US" altLang="zh-CN" sz="2400" dirty="0">
                <a:latin typeface="微软雅黑" panose="020B0503020204020204" pitchFamily="34" charset="-122"/>
              </a:rPr>
              <a:t>p</a:t>
            </a:r>
            <a:r>
              <a:rPr lang="zh-CN" altLang="en-US" sz="2400" dirty="0">
                <a:latin typeface="微软雅黑" panose="020B0503020204020204" pitchFamily="34" charset="-122"/>
              </a:rPr>
              <a:t>中；</a:t>
            </a:r>
          </a:p>
          <a:p>
            <a:pPr marL="0" lvl="0" indent="0">
              <a:lnSpc>
                <a:spcPct val="150000"/>
              </a:lnSpc>
              <a:spcBef>
                <a:spcPct val="10000"/>
              </a:spcBef>
              <a:buClr>
                <a:srgbClr val="FF0066"/>
              </a:buClr>
              <a:buNone/>
            </a:pPr>
            <a:r>
              <a:rPr lang="zh-CN" altLang="en-US" sz="2400" dirty="0">
                <a:latin typeface="微软雅黑" panose="020B0503020204020204" pitchFamily="34" charset="-122"/>
              </a:rPr>
              <a:t>    </a:t>
            </a:r>
            <a:r>
              <a:rPr lang="zh-CN" altLang="en-US" sz="2400" dirty="0">
                <a:solidFill>
                  <a:srgbClr val="FF0000"/>
                </a:solidFill>
                <a:latin typeface="微软雅黑" panose="020B0503020204020204" pitchFamily="34" charset="-122"/>
              </a:rPr>
              <a:t>（</a:t>
            </a:r>
            <a:r>
              <a:rPr lang="en-US" altLang="zh-CN" sz="2400" dirty="0">
                <a:solidFill>
                  <a:srgbClr val="FF0000"/>
                </a:solidFill>
                <a:latin typeface="微软雅黑" panose="020B0503020204020204" pitchFamily="34" charset="-122"/>
              </a:rPr>
              <a:t>2</a:t>
            </a:r>
            <a:r>
              <a:rPr lang="zh-CN" altLang="en-US" sz="2400" dirty="0">
                <a:solidFill>
                  <a:srgbClr val="FF0000"/>
                </a:solidFill>
                <a:latin typeface="微软雅黑" panose="020B0503020204020204" pitchFamily="34" charset="-122"/>
              </a:rPr>
              <a:t>）接收</a:t>
            </a:r>
            <a:r>
              <a:rPr lang="en-US" altLang="zh-CN" sz="2400" dirty="0">
                <a:solidFill>
                  <a:srgbClr val="FF0000"/>
                </a:solidFill>
                <a:latin typeface="微软雅黑" panose="020B0503020204020204" pitchFamily="34" charset="-122"/>
              </a:rPr>
              <a:t>n</a:t>
            </a:r>
            <a:r>
              <a:rPr lang="zh-CN" altLang="en-US" sz="2400" dirty="0">
                <a:solidFill>
                  <a:srgbClr val="FF0000"/>
                </a:solidFill>
                <a:latin typeface="微软雅黑" panose="020B0503020204020204" pitchFamily="34" charset="-122"/>
              </a:rPr>
              <a:t>个学生的信息，存入</a:t>
            </a:r>
            <a:r>
              <a:rPr lang="en-US" altLang="zh-CN" sz="2400" dirty="0">
                <a:solidFill>
                  <a:srgbClr val="FF0000"/>
                </a:solidFill>
                <a:latin typeface="微软雅黑" panose="020B0503020204020204" pitchFamily="34" charset="-122"/>
              </a:rPr>
              <a:t>p</a:t>
            </a:r>
            <a:r>
              <a:rPr lang="zh-CN" altLang="en-US" sz="2400" dirty="0">
                <a:solidFill>
                  <a:srgbClr val="FF0000"/>
                </a:solidFill>
                <a:latin typeface="微软雅黑" panose="020B0503020204020204" pitchFamily="34" charset="-122"/>
              </a:rPr>
              <a:t>所指示的动态数组中；</a:t>
            </a:r>
          </a:p>
          <a:p>
            <a:pPr marL="0" lvl="0" indent="0">
              <a:lnSpc>
                <a:spcPct val="150000"/>
              </a:lnSpc>
              <a:spcBef>
                <a:spcPct val="10000"/>
              </a:spcBef>
              <a:buClr>
                <a:srgbClr val="FF0066"/>
              </a:buClr>
              <a:buNone/>
            </a:pPr>
            <a:r>
              <a:rPr lang="zh-CN" altLang="en-US" sz="2400" dirty="0">
                <a:solidFill>
                  <a:srgbClr val="FF0000"/>
                </a:solidFill>
                <a:latin typeface="微软雅黑" panose="020B0503020204020204" pitchFamily="34" charset="-122"/>
              </a:rPr>
              <a:t>    （</a:t>
            </a:r>
            <a:r>
              <a:rPr lang="en-US" altLang="zh-CN" sz="2400" dirty="0">
                <a:solidFill>
                  <a:srgbClr val="FF0000"/>
                </a:solidFill>
                <a:latin typeface="微软雅黑" panose="020B0503020204020204" pitchFamily="34" charset="-122"/>
              </a:rPr>
              <a:t>3</a:t>
            </a:r>
            <a:r>
              <a:rPr lang="zh-CN" altLang="en-US" sz="2400" dirty="0">
                <a:solidFill>
                  <a:srgbClr val="FF0000"/>
                </a:solidFill>
                <a:latin typeface="微软雅黑" panose="020B0503020204020204" pitchFamily="34" charset="-122"/>
              </a:rPr>
              <a:t>）打开文件，将</a:t>
            </a:r>
            <a:r>
              <a:rPr lang="en-US" altLang="zh-CN" sz="2400" dirty="0">
                <a:solidFill>
                  <a:srgbClr val="FF0000"/>
                </a:solidFill>
                <a:latin typeface="微软雅黑" panose="020B0503020204020204" pitchFamily="34" charset="-122"/>
              </a:rPr>
              <a:t>p</a:t>
            </a:r>
            <a:r>
              <a:rPr lang="zh-CN" altLang="en-US" sz="2400" dirty="0">
                <a:solidFill>
                  <a:srgbClr val="FF0000"/>
                </a:solidFill>
                <a:latin typeface="微软雅黑" panose="020B0503020204020204" pitchFamily="34" charset="-122"/>
              </a:rPr>
              <a:t>所指示的</a:t>
            </a:r>
            <a:r>
              <a:rPr lang="en-US" altLang="zh-CN" sz="2400" dirty="0">
                <a:solidFill>
                  <a:srgbClr val="FF0000"/>
                </a:solidFill>
                <a:latin typeface="微软雅黑" panose="020B0503020204020204" pitchFamily="34" charset="-122"/>
              </a:rPr>
              <a:t>n</a:t>
            </a:r>
            <a:r>
              <a:rPr lang="zh-CN" altLang="en-US" sz="2400" dirty="0">
                <a:solidFill>
                  <a:srgbClr val="FF0000"/>
                </a:solidFill>
                <a:latin typeface="微软雅黑" panose="020B0503020204020204" pitchFamily="34" charset="-122"/>
              </a:rPr>
              <a:t>个学生的信息保存到</a:t>
            </a:r>
            <a:r>
              <a:rPr lang="en-US" altLang="zh-CN" sz="2400" dirty="0">
                <a:solidFill>
                  <a:srgbClr val="FF0000"/>
                </a:solidFill>
                <a:latin typeface="微软雅黑" panose="020B0503020204020204" pitchFamily="34" charset="-122"/>
              </a:rPr>
              <a:t>stu.dat</a:t>
            </a:r>
            <a:r>
              <a:rPr lang="zh-CN" altLang="en-US" sz="2400" dirty="0">
                <a:solidFill>
                  <a:srgbClr val="FF0000"/>
                </a:solidFill>
                <a:latin typeface="微软雅黑" panose="020B0503020204020204" pitchFamily="34" charset="-122"/>
              </a:rPr>
              <a:t>文件中，关闭文件，释放动态内存。</a:t>
            </a:r>
          </a:p>
        </p:txBody>
      </p:sp>
      <p:sp>
        <p:nvSpPr>
          <p:cNvPr id="64515" name="Rectangle 3"/>
          <p:cNvSpPr>
            <a:spLocks noGrp="1"/>
          </p:cNvSpPr>
          <p:nvPr>
            <p:ph type="title"/>
          </p:nvPr>
        </p:nvSpPr>
        <p:spPr>
          <a:xfrm>
            <a:off x="223838" y="331788"/>
            <a:ext cx="5368925" cy="693737"/>
          </a:xfrm>
          <a:ln/>
        </p:spPr>
        <p:txBody>
          <a:bodyPr vert="horz" wrap="square" lIns="91440" tIns="45720" rIns="91440" bIns="45720" anchor="ctr" anchorCtr="0">
            <a:spAutoFit/>
          </a:bodyPr>
          <a:lstStyle/>
          <a:p>
            <a:pPr algn="l" latinLnBrk="1">
              <a:lnSpc>
                <a:spcPct val="140000"/>
              </a:lnSpc>
              <a:spcBef>
                <a:spcPct val="20000"/>
              </a:spcBef>
            </a:pPr>
            <a:r>
              <a:rPr lang="en-US" altLang="zh-CN" sz="2800" dirty="0">
                <a:solidFill>
                  <a:schemeClr val="bg2"/>
                </a:solidFill>
              </a:rPr>
              <a:t>1.2.3.3  </a:t>
            </a:r>
            <a:r>
              <a:rPr lang="zh-CN" altLang="en-US" sz="2800" dirty="0">
                <a:solidFill>
                  <a:schemeClr val="bg2"/>
                </a:solidFill>
              </a:rPr>
              <a:t>文件的顺序读写</a:t>
            </a:r>
            <a:endParaRPr lang="zh-CN" altLang="en-US" sz="2800" dirty="0">
              <a:solidFill>
                <a:schemeClr val="bg2"/>
              </a:solidFill>
              <a:ea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9890">
                                            <p:txEl>
                                              <p:pRg st="0" end="0"/>
                                            </p:txEl>
                                          </p:spTgt>
                                        </p:tgtEl>
                                        <p:attrNameLst>
                                          <p:attrName>style.visibility</p:attrName>
                                        </p:attrNameLst>
                                      </p:cBhvr>
                                      <p:to>
                                        <p:strVal val="visible"/>
                                      </p:to>
                                    </p:set>
                                    <p:animEffect transition="in" filter="wipe(left)">
                                      <p:cBhvr>
                                        <p:cTn id="7" dur="500"/>
                                        <p:tgtEl>
                                          <p:spTgt spid="11898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9890">
                                            <p:txEl>
                                              <p:pRg st="1" end="1"/>
                                            </p:txEl>
                                          </p:spTgt>
                                        </p:tgtEl>
                                        <p:attrNameLst>
                                          <p:attrName>style.visibility</p:attrName>
                                        </p:attrNameLst>
                                      </p:cBhvr>
                                      <p:to>
                                        <p:strVal val="visible"/>
                                      </p:to>
                                    </p:set>
                                    <p:animEffect transition="in" filter="wipe(left)">
                                      <p:cBhvr>
                                        <p:cTn id="12" dur="500"/>
                                        <p:tgtEl>
                                          <p:spTgt spid="11898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9890">
                                            <p:txEl>
                                              <p:pRg st="2" end="2"/>
                                            </p:txEl>
                                          </p:spTgt>
                                        </p:tgtEl>
                                        <p:attrNameLst>
                                          <p:attrName>style.visibility</p:attrName>
                                        </p:attrNameLst>
                                      </p:cBhvr>
                                      <p:to>
                                        <p:strVal val="visible"/>
                                      </p:to>
                                    </p:set>
                                    <p:animEffect transition="in" filter="wipe(left)">
                                      <p:cBhvr>
                                        <p:cTn id="17" dur="500"/>
                                        <p:tgtEl>
                                          <p:spTgt spid="11898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89890">
                                            <p:txEl>
                                              <p:pRg st="3" end="3"/>
                                            </p:txEl>
                                          </p:spTgt>
                                        </p:tgtEl>
                                        <p:attrNameLst>
                                          <p:attrName>style.visibility</p:attrName>
                                        </p:attrNameLst>
                                      </p:cBhvr>
                                      <p:to>
                                        <p:strVal val="visible"/>
                                      </p:to>
                                    </p:set>
                                    <p:animEffect transition="in" filter="wipe(left)">
                                      <p:cBhvr>
                                        <p:cTn id="22" dur="500"/>
                                        <p:tgtEl>
                                          <p:spTgt spid="11898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0"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39</a:t>
            </a:fld>
            <a:endParaRPr lang="zh-CN" altLang="en-US" sz="1200" b="0" dirty="0">
              <a:solidFill>
                <a:srgbClr val="898989"/>
              </a:solidFill>
              <a:ea typeface="微软雅黑" panose="020B0503020204020204" pitchFamily="34" charset="-122"/>
            </a:endParaRPr>
          </a:p>
        </p:txBody>
      </p:sp>
      <p:sp>
        <p:nvSpPr>
          <p:cNvPr id="66562" name="Rectangle 5"/>
          <p:cNvSpPr/>
          <p:nvPr/>
        </p:nvSpPr>
        <p:spPr>
          <a:xfrm>
            <a:off x="481013" y="1555750"/>
            <a:ext cx="11161712" cy="4968875"/>
          </a:xfrm>
          <a:prstGeom prst="rect">
            <a:avLst/>
          </a:prstGeom>
          <a:noFill/>
          <a:ln w="9525">
            <a:noFill/>
          </a:ln>
        </p:spPr>
        <p:txBody>
          <a:bodyPr anchor="t" anchorCtr="0">
            <a:spAutoFit/>
          </a:bodyPr>
          <a:lstStyle/>
          <a:p>
            <a:pPr>
              <a:buFontTx/>
            </a:pPr>
            <a:r>
              <a:rPr lang="en-US" altLang="zh-CN" sz="2000" dirty="0">
                <a:latin typeface="微软雅黑" panose="020B0503020204020204" pitchFamily="34" charset="-122"/>
                <a:ea typeface="微软雅黑" panose="020B0503020204020204" pitchFamily="34" charset="-122"/>
              </a:rPr>
              <a:t>int main()</a:t>
            </a:r>
          </a:p>
          <a:p>
            <a:pPr>
              <a:buFontTx/>
            </a:pPr>
            <a:r>
              <a:rPr lang="en-US" altLang="zh-CN" sz="2000" dirty="0">
                <a:latin typeface="微软雅黑" panose="020B0503020204020204" pitchFamily="34" charset="-122"/>
                <a:ea typeface="微软雅黑" panose="020B0503020204020204" pitchFamily="34" charset="-122"/>
              </a:rPr>
              <a:t>{</a:t>
            </a:r>
          </a:p>
          <a:p>
            <a:pPr>
              <a:buFontTx/>
            </a:pPr>
            <a:r>
              <a:rPr lang="en-US" altLang="zh-CN" sz="2000" dirty="0">
                <a:latin typeface="微软雅黑" panose="020B0503020204020204" pitchFamily="34" charset="-122"/>
                <a:ea typeface="微软雅黑" panose="020B0503020204020204" pitchFamily="34" charset="-122"/>
              </a:rPr>
              <a:t>    FILE *fp=NULL;</a:t>
            </a:r>
          </a:p>
          <a:p>
            <a:pPr>
              <a:buFontTx/>
            </a:pPr>
            <a:r>
              <a:rPr lang="en-US" altLang="zh-CN" sz="2000" dirty="0">
                <a:latin typeface="微软雅黑" panose="020B0503020204020204" pitchFamily="34" charset="-122"/>
                <a:ea typeface="微软雅黑" panose="020B0503020204020204" pitchFamily="34" charset="-122"/>
              </a:rPr>
              <a:t>    char s1[80]="D:\\stu.dat";</a:t>
            </a:r>
          </a:p>
          <a:p>
            <a:pPr>
              <a:buFontTx/>
            </a:pPr>
            <a:r>
              <a:rPr lang="en-US" altLang="zh-CN" sz="2000" dirty="0">
                <a:latin typeface="微软雅黑" panose="020B0503020204020204" pitchFamily="34" charset="-122"/>
                <a:ea typeface="微软雅黑" panose="020B0503020204020204" pitchFamily="34" charset="-122"/>
              </a:rPr>
              <a:t>    StudentPointer p=NULL,q;</a:t>
            </a:r>
          </a:p>
          <a:p>
            <a:pPr>
              <a:buFontTx/>
            </a:pPr>
            <a:r>
              <a:rPr lang="en-US" altLang="zh-CN" sz="2000" dirty="0">
                <a:latin typeface="微软雅黑" panose="020B0503020204020204" pitchFamily="34" charset="-122"/>
                <a:ea typeface="微软雅黑" panose="020B0503020204020204" pitchFamily="34" charset="-122"/>
              </a:rPr>
              <a:t>    int n,i;</a:t>
            </a:r>
          </a:p>
          <a:p>
            <a:pPr>
              <a:buFontTx/>
            </a:pPr>
            <a:r>
              <a:rPr lang="en-US" altLang="zh-CN" sz="2000" dirty="0">
                <a:latin typeface="微软雅黑" panose="020B0503020204020204" pitchFamily="34" charset="-122"/>
                <a:ea typeface="微软雅黑" panose="020B0503020204020204" pitchFamily="34" charset="-122"/>
              </a:rPr>
              <a:t>    scanf("%d",&amp;n);</a:t>
            </a:r>
          </a:p>
          <a:p>
            <a:pPr>
              <a:buFontTx/>
            </a:pPr>
            <a:r>
              <a:rPr lang="en-US" altLang="zh-CN" sz="2000" dirty="0">
                <a:latin typeface="微软雅黑" panose="020B0503020204020204" pitchFamily="34" charset="-122"/>
                <a:ea typeface="微软雅黑" panose="020B0503020204020204" pitchFamily="34" charset="-122"/>
              </a:rPr>
              <a:t>    q=p=(StudentPointer)malloc(n*LEN);</a:t>
            </a:r>
          </a:p>
          <a:p>
            <a:pPr>
              <a:buFontTx/>
            </a:pPr>
            <a:r>
              <a:rPr lang="en-US" altLang="zh-CN" sz="2000" dirty="0">
                <a:latin typeface="微软雅黑" panose="020B0503020204020204" pitchFamily="34" charset="-122"/>
                <a:ea typeface="微软雅黑" panose="020B0503020204020204" pitchFamily="34" charset="-122"/>
              </a:rPr>
              <a:t>    for(i=0; i&lt;n; i++,p++)</a:t>
            </a:r>
          </a:p>
          <a:p>
            <a:pPr>
              <a:buFontTx/>
            </a:pPr>
            <a:r>
              <a:rPr lang="en-US" altLang="zh-CN" sz="2000" dirty="0">
                <a:latin typeface="微软雅黑" panose="020B0503020204020204" pitchFamily="34" charset="-122"/>
                <a:ea typeface="微软雅黑" panose="020B0503020204020204" pitchFamily="34" charset="-122"/>
              </a:rPr>
              <a:t>        scanf("%d%s%d%lf",&amp;p-&gt;no,p-&gt;name,&amp;p-&gt;age,&amp;p-&gt;score);</a:t>
            </a:r>
          </a:p>
          <a:p>
            <a:pPr>
              <a:buFontTx/>
            </a:pPr>
            <a:r>
              <a:rPr lang="en-US" altLang="zh-CN" sz="2000" dirty="0">
                <a:latin typeface="微软雅黑" panose="020B0503020204020204" pitchFamily="34" charset="-122"/>
                <a:ea typeface="微软雅黑" panose="020B0503020204020204" pitchFamily="34" charset="-122"/>
              </a:rPr>
              <a:t>    if( (fp=fopen(s1,"wb"))==NULL)   return 0;</a:t>
            </a:r>
          </a:p>
          <a:p>
            <a:pPr>
              <a:buFontTx/>
            </a:pP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fwrite(q,LEN,n,fp);</a:t>
            </a:r>
          </a:p>
          <a:p>
            <a:pPr>
              <a:buFontTx/>
            </a:pPr>
            <a:r>
              <a:rPr lang="en-US" altLang="zh-CN" sz="2000" dirty="0">
                <a:latin typeface="微软雅黑" panose="020B0503020204020204" pitchFamily="34" charset="-122"/>
                <a:ea typeface="微软雅黑" panose="020B0503020204020204" pitchFamily="34" charset="-122"/>
              </a:rPr>
              <a:t>    if( fclose(fp)==0 ) printf("save success!\n");</a:t>
            </a:r>
          </a:p>
          <a:p>
            <a:pPr>
              <a:buFontTx/>
            </a:pPr>
            <a:r>
              <a:rPr lang="en-US" altLang="zh-CN" sz="2000" dirty="0">
                <a:latin typeface="微软雅黑" panose="020B0503020204020204" pitchFamily="34" charset="-122"/>
                <a:ea typeface="微软雅黑" panose="020B0503020204020204" pitchFamily="34" charset="-122"/>
              </a:rPr>
              <a:t>    free(q);</a:t>
            </a:r>
          </a:p>
          <a:p>
            <a:pPr>
              <a:buFontTx/>
            </a:pPr>
            <a:r>
              <a:rPr lang="en-US" altLang="zh-CN" sz="2000" dirty="0">
                <a:latin typeface="微软雅黑" panose="020B0503020204020204" pitchFamily="34" charset="-122"/>
                <a:ea typeface="微软雅黑" panose="020B0503020204020204" pitchFamily="34" charset="-122"/>
              </a:rPr>
              <a:t>    return 0;</a:t>
            </a:r>
          </a:p>
          <a:p>
            <a:pPr>
              <a:buFontTx/>
            </a:pP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66563" name="Rectangle 3"/>
          <p:cNvSpPr/>
          <p:nvPr/>
        </p:nvSpPr>
        <p:spPr>
          <a:xfrm>
            <a:off x="223838" y="331788"/>
            <a:ext cx="5368925" cy="693737"/>
          </a:xfrm>
          <a:prstGeom prst="rect">
            <a:avLst/>
          </a:prstGeom>
          <a:noFill/>
          <a:ln w="9525">
            <a:noFill/>
          </a:ln>
        </p:spPr>
        <p:txBody>
          <a:bodyPr anchor="ctr" anchorCtr="0">
            <a:spAutoFit/>
          </a:bodyPr>
          <a:lstStyle/>
          <a:p>
            <a:pPr eaLnBrk="0" latinLnBrk="1" hangingPunct="0">
              <a:lnSpc>
                <a:spcPct val="140000"/>
              </a:lnSpc>
              <a:spcBef>
                <a:spcPct val="20000"/>
              </a:spcBef>
              <a:buFontTx/>
            </a:pPr>
            <a:r>
              <a:rPr lang="en-US" altLang="zh-CN" sz="2800" b="0" dirty="0">
                <a:solidFill>
                  <a:schemeClr val="bg2"/>
                </a:solidFill>
                <a:latin typeface="Consolas" panose="020B0609020204030204" pitchFamily="49" charset="0"/>
                <a:ea typeface="微软雅黑" panose="020B0503020204020204" pitchFamily="34" charset="-122"/>
              </a:rPr>
              <a:t>1.2.3.3  </a:t>
            </a:r>
            <a:r>
              <a:rPr lang="zh-CN" altLang="en-US" sz="2800" b="0" dirty="0">
                <a:solidFill>
                  <a:schemeClr val="bg2"/>
                </a:solidFill>
                <a:latin typeface="Consolas" panose="020B0609020204030204" pitchFamily="49" charset="0"/>
                <a:ea typeface="微软雅黑" panose="020B0503020204020204" pitchFamily="34" charset="-122"/>
              </a:rPr>
              <a:t>文件的顺序读写</a:t>
            </a:r>
            <a:endParaRPr lang="zh-CN" altLang="en-US" sz="2800" b="0" dirty="0">
              <a:solidFill>
                <a:schemeClr val="bg2"/>
              </a:solidFill>
              <a:latin typeface="Consolas" panose="020B0609020204030204" pitchFamily="49" charset="0"/>
              <a:ea typeface="Arial" panose="020B0604020202020204"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4</a:t>
            </a:fld>
            <a:endParaRPr lang="zh-CN" altLang="en-US" sz="1200" b="0" dirty="0">
              <a:solidFill>
                <a:srgbClr val="898989"/>
              </a:solidFill>
              <a:ea typeface="微软雅黑" panose="020B0503020204020204" pitchFamily="34" charset="-122"/>
            </a:endParaRPr>
          </a:p>
        </p:txBody>
      </p:sp>
      <p:sp>
        <p:nvSpPr>
          <p:cNvPr id="9218" name="TextBox 7"/>
          <p:cNvSpPr/>
          <p:nvPr/>
        </p:nvSpPr>
        <p:spPr>
          <a:xfrm>
            <a:off x="409575" y="481013"/>
            <a:ext cx="5233988" cy="427037"/>
          </a:xfrm>
          <a:prstGeom prst="rect">
            <a:avLst/>
          </a:prstGeom>
          <a:noFill/>
          <a:ln w="9525">
            <a:noFill/>
          </a:ln>
        </p:spPr>
        <p:txBody>
          <a:bodyPr lIns="0" tIns="0" rIns="0" bIns="0" anchor="t" anchorCtr="0">
            <a:spAutoFit/>
          </a:bodyPr>
          <a:lstStyle/>
          <a:p>
            <a:pPr>
              <a:buFontTx/>
            </a:pPr>
            <a:r>
              <a:rPr lang="en-US" altLang="zh-CN" sz="2800" b="0" dirty="0">
                <a:solidFill>
                  <a:schemeClr val="bg1"/>
                </a:solidFill>
                <a:latin typeface="微软雅黑" panose="020B0503020204020204" pitchFamily="34" charset="-122"/>
                <a:ea typeface="微软雅黑" panose="020B0503020204020204" pitchFamily="34" charset="-122"/>
                <a:sym typeface="方正兰亭黑_GBK"/>
              </a:rPr>
              <a:t>1.</a:t>
            </a:r>
            <a:r>
              <a:rPr lang="zh-CN" altLang="en-US" sz="2800" b="0" dirty="0">
                <a:solidFill>
                  <a:schemeClr val="bg1"/>
                </a:solidFill>
                <a:latin typeface="微软雅黑" panose="020B0503020204020204" pitchFamily="34" charset="-122"/>
                <a:ea typeface="微软雅黑" panose="020B0503020204020204" pitchFamily="34" charset="-122"/>
                <a:sym typeface="方正兰亭黑_GBK"/>
              </a:rPr>
              <a:t>什么是文件</a:t>
            </a:r>
            <a:r>
              <a:rPr lang="en-US" altLang="zh-CN" sz="2800" b="0" dirty="0">
                <a:solidFill>
                  <a:schemeClr val="bg1"/>
                </a:solidFill>
                <a:latin typeface="微软雅黑" panose="020B0503020204020204" pitchFamily="34" charset="-122"/>
                <a:ea typeface="微软雅黑" panose="020B0503020204020204" pitchFamily="34" charset="-122"/>
                <a:sym typeface="方正兰亭黑_GBK"/>
              </a:rPr>
              <a:t>?</a:t>
            </a:r>
          </a:p>
        </p:txBody>
      </p:sp>
      <p:sp>
        <p:nvSpPr>
          <p:cNvPr id="9219" name="TextBox 14"/>
          <p:cNvSpPr txBox="1"/>
          <p:nvPr/>
        </p:nvSpPr>
        <p:spPr>
          <a:xfrm>
            <a:off x="481013" y="1773238"/>
            <a:ext cx="11233150" cy="3706812"/>
          </a:xfrm>
          <a:prstGeom prst="rect">
            <a:avLst/>
          </a:prstGeom>
          <a:noFill/>
          <a:ln w="9525">
            <a:noFill/>
          </a:ln>
        </p:spPr>
        <p:txBody>
          <a:bodyPr anchor="t" anchorCtr="0">
            <a:spAutoFit/>
          </a:bodyPr>
          <a:lstStyle/>
          <a:p>
            <a:pPr algn="just">
              <a:lnSpc>
                <a:spcPct val="150000"/>
              </a:lnSpc>
              <a:spcBef>
                <a:spcPct val="30000"/>
              </a:spcBef>
              <a:buClr>
                <a:srgbClr val="005AB4"/>
              </a:buClr>
              <a:buFont typeface="Wingdings" panose="05000000000000000000" pitchFamily="2" charset="2"/>
              <a:buChar char="n"/>
            </a:pPr>
            <a:r>
              <a:rPr lang="en-US" altLang="zh-CN" b="0" dirty="0">
                <a:latin typeface="微软雅黑" panose="020B0503020204020204" pitchFamily="34" charset="-122"/>
                <a:ea typeface="微软雅黑" panose="020B0503020204020204" pitchFamily="34" charset="-122"/>
              </a:rPr>
              <a:t>C</a:t>
            </a:r>
            <a:r>
              <a:rPr lang="zh-CN" altLang="en-US" b="0" dirty="0">
                <a:latin typeface="微软雅黑" panose="020B0503020204020204" pitchFamily="34" charset="-122"/>
                <a:ea typeface="微软雅黑" panose="020B0503020204020204" pitchFamily="34" charset="-122"/>
              </a:rPr>
              <a:t>语言输入输出是数据传送的过程，数据如流水一样从一处流向另一处，因此常把数据在数据源和程序（内存）之间传递的过程叫做</a:t>
            </a:r>
            <a:r>
              <a:rPr lang="zh-CN" altLang="en-US" b="0" dirty="0">
                <a:solidFill>
                  <a:srgbClr val="FF0000"/>
                </a:solidFill>
                <a:latin typeface="微软雅黑" panose="020B0503020204020204" pitchFamily="34" charset="-122"/>
                <a:ea typeface="微软雅黑" panose="020B0503020204020204" pitchFamily="34" charset="-122"/>
              </a:rPr>
              <a:t>数据流</a:t>
            </a:r>
            <a:r>
              <a:rPr lang="en-US" altLang="zh-CN" b="0" dirty="0">
                <a:latin typeface="微软雅黑" panose="020B0503020204020204" pitchFamily="34" charset="-122"/>
                <a:ea typeface="微软雅黑" panose="020B0503020204020204" pitchFamily="34" charset="-122"/>
              </a:rPr>
              <a:t>(Data Stream)</a:t>
            </a:r>
            <a:endParaRPr lang="zh-CN" altLang="en-US" b="0" dirty="0">
              <a:latin typeface="微软雅黑" panose="020B0503020204020204" pitchFamily="34" charset="-122"/>
              <a:ea typeface="微软雅黑" panose="020B0503020204020204" pitchFamily="34" charset="-122"/>
            </a:endParaRPr>
          </a:p>
          <a:p>
            <a:pPr marL="800100" lvl="1" indent="-342900" algn="just" rtl="0" eaLnBrk="1" fontAlgn="base" hangingPunct="1">
              <a:lnSpc>
                <a:spcPct val="150000"/>
              </a:lnSpc>
              <a:spcBef>
                <a:spcPct val="30000"/>
              </a:spcBef>
              <a:spcAft>
                <a:spcPct val="0"/>
              </a:spcAft>
              <a:buClr>
                <a:srgbClr val="005AB4"/>
              </a:buClr>
              <a:buFont typeface="Arial" panose="020B0604020202020204" pitchFamily="34" charset="0"/>
              <a:buChar char="•"/>
            </a:pPr>
            <a:r>
              <a:rPr lang="zh-CN" altLang="en-US" sz="2400" dirty="0">
                <a:solidFill>
                  <a:srgbClr val="005AB4"/>
                </a:solidFill>
                <a:latin typeface="微软雅黑" panose="020B0503020204020204" pitchFamily="34" charset="-122"/>
                <a:ea typeface="微软雅黑" panose="020B0503020204020204" pitchFamily="34" charset="-122"/>
              </a:rPr>
              <a:t>输入操作时，数据从文件流向计算机内存，称为输入流；</a:t>
            </a:r>
          </a:p>
          <a:p>
            <a:pPr marL="800100" lvl="1" indent="-342900" algn="just" rtl="0" eaLnBrk="1" fontAlgn="base" hangingPunct="1">
              <a:lnSpc>
                <a:spcPct val="150000"/>
              </a:lnSpc>
              <a:spcBef>
                <a:spcPct val="30000"/>
              </a:spcBef>
              <a:spcAft>
                <a:spcPct val="0"/>
              </a:spcAft>
              <a:buClr>
                <a:srgbClr val="005AB4"/>
              </a:buClr>
              <a:buFont typeface="Arial" panose="020B0604020202020204" pitchFamily="34" charset="0"/>
              <a:buChar char="•"/>
            </a:pPr>
            <a:r>
              <a:rPr lang="zh-CN" altLang="en-US" sz="2400" dirty="0">
                <a:solidFill>
                  <a:srgbClr val="005AB4"/>
                </a:solidFill>
                <a:latin typeface="微软雅黑" panose="020B0503020204020204" pitchFamily="34" charset="-122"/>
                <a:ea typeface="微软雅黑" panose="020B0503020204020204" pitchFamily="34" charset="-122"/>
              </a:rPr>
              <a:t>输出操作时，数据从计算机内存流向文件，称为输出流；</a:t>
            </a:r>
          </a:p>
          <a:p>
            <a:pPr algn="just">
              <a:lnSpc>
                <a:spcPct val="150000"/>
              </a:lnSpc>
              <a:spcBef>
                <a:spcPct val="30000"/>
              </a:spcBef>
              <a:buClr>
                <a:srgbClr val="005AB4"/>
              </a:buClr>
              <a:buFont typeface="Wingdings" panose="05000000000000000000" pitchFamily="2" charset="2"/>
              <a:buChar char="n"/>
            </a:pPr>
            <a:r>
              <a:rPr lang="en-US" altLang="zh-CN" b="0" dirty="0">
                <a:latin typeface="微软雅黑" panose="020B0503020204020204" pitchFamily="34" charset="-122"/>
                <a:ea typeface="微软雅黑" panose="020B0503020204020204" pitchFamily="34" charset="-122"/>
              </a:rPr>
              <a:t>C</a:t>
            </a:r>
            <a:r>
              <a:rPr lang="zh-CN" altLang="en-US" b="0" dirty="0">
                <a:latin typeface="微软雅黑" panose="020B0503020204020204" pitchFamily="34" charset="-122"/>
                <a:ea typeface="微软雅黑" panose="020B0503020204020204" pitchFamily="34" charset="-122"/>
              </a:rPr>
              <a:t>语言把文件作为一个字符（字节）序列</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数据流来处理，对文件的存取是以</a:t>
            </a:r>
            <a:r>
              <a:rPr lang="zh-CN" altLang="en-US" b="0" dirty="0">
                <a:solidFill>
                  <a:srgbClr val="FF0000"/>
                </a:solidFill>
                <a:latin typeface="微软雅黑" panose="020B0503020204020204" pitchFamily="34" charset="-122"/>
                <a:ea typeface="微软雅黑" panose="020B0503020204020204" pitchFamily="34" charset="-122"/>
              </a:rPr>
              <a:t>字符（字节）</a:t>
            </a:r>
            <a:r>
              <a:rPr lang="zh-CN" altLang="en-US" b="0" dirty="0">
                <a:latin typeface="微软雅黑" panose="020B0503020204020204" pitchFamily="34" charset="-122"/>
                <a:ea typeface="微软雅黑" panose="020B0503020204020204" pitchFamily="34" charset="-122"/>
              </a:rPr>
              <a:t>为单位进行的。 </a:t>
            </a:r>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40</a:t>
            </a:fld>
            <a:endParaRPr lang="zh-CN" altLang="en-US" sz="1200" b="0" dirty="0">
              <a:solidFill>
                <a:srgbClr val="898989"/>
              </a:solidFill>
              <a:ea typeface="微软雅黑" panose="020B0503020204020204" pitchFamily="34" charset="-122"/>
            </a:endParaRPr>
          </a:p>
        </p:txBody>
      </p:sp>
      <p:sp>
        <p:nvSpPr>
          <p:cNvPr id="4" name="Text Box 3"/>
          <p:cNvSpPr txBox="1"/>
          <p:nvPr/>
        </p:nvSpPr>
        <p:spPr>
          <a:xfrm>
            <a:off x="265113" y="1628775"/>
            <a:ext cx="11474450" cy="4165600"/>
          </a:xfrm>
          <a:prstGeom prst="rect">
            <a:avLst/>
          </a:prstGeom>
          <a:noFill/>
          <a:ln w="9525">
            <a:noFill/>
          </a:ln>
        </p:spPr>
        <p:txBody>
          <a:bodyPr anchor="t" anchorCtr="0">
            <a:spAutoFit/>
          </a:bodyPr>
          <a:lstStyle/>
          <a:p>
            <a:pPr marL="609600" indent="-609600">
              <a:lnSpc>
                <a:spcPct val="140000"/>
              </a:lnSpc>
              <a:spcBef>
                <a:spcPct val="45000"/>
              </a:spcBef>
              <a:buClr>
                <a:srgbClr val="005AB4"/>
              </a:buClr>
              <a:buSzPct val="120000"/>
              <a:buFont typeface="Wingdings" panose="05000000000000000000" pitchFamily="2" charset="2"/>
              <a:buChar char="X"/>
            </a:pPr>
            <a:r>
              <a:rPr lang="zh-CN" altLang="zh-CN" b="0" dirty="0">
                <a:latin typeface="Consolas" panose="020B0609020204030204" pitchFamily="49" charset="0"/>
                <a:ea typeface="微软雅黑" panose="020B0503020204020204" pitchFamily="34" charset="-122"/>
              </a:rPr>
              <a:t>对文件的读写可以</a:t>
            </a:r>
            <a:r>
              <a:rPr lang="zh-CN" altLang="zh-CN" b="0" dirty="0">
                <a:solidFill>
                  <a:srgbClr val="FF0000"/>
                </a:solidFill>
                <a:latin typeface="Consolas" panose="020B0609020204030204" pitchFamily="49" charset="0"/>
                <a:ea typeface="微软雅黑" panose="020B0503020204020204" pitchFamily="34" charset="-122"/>
              </a:rPr>
              <a:t>顺序读写</a:t>
            </a:r>
            <a:r>
              <a:rPr lang="zh-CN" altLang="zh-CN" b="0" dirty="0">
                <a:latin typeface="Consolas" panose="020B0609020204030204" pitchFamily="49" charset="0"/>
                <a:ea typeface="微软雅黑" panose="020B0503020204020204" pitchFamily="34" charset="-122"/>
              </a:rPr>
              <a:t>，也可以</a:t>
            </a:r>
            <a:r>
              <a:rPr lang="zh-CN" altLang="zh-CN" b="0" dirty="0">
                <a:solidFill>
                  <a:srgbClr val="FF0000"/>
                </a:solidFill>
                <a:latin typeface="Consolas" panose="020B0609020204030204" pitchFamily="49" charset="0"/>
                <a:ea typeface="微软雅黑" panose="020B0503020204020204" pitchFamily="34" charset="-122"/>
              </a:rPr>
              <a:t>随机读写</a:t>
            </a:r>
            <a:r>
              <a:rPr lang="zh-CN" altLang="zh-CN" b="0" dirty="0">
                <a:latin typeface="Consolas" panose="020B0609020204030204" pitchFamily="49" charset="0"/>
                <a:ea typeface="微软雅黑" panose="020B0503020204020204" pitchFamily="34" charset="-122"/>
              </a:rPr>
              <a:t>。</a:t>
            </a:r>
          </a:p>
          <a:p>
            <a:pPr marL="609600" lvl="1" algn="l" rtl="0" eaLnBrk="1" fontAlgn="base" hangingPunct="1">
              <a:lnSpc>
                <a:spcPct val="140000"/>
              </a:lnSpc>
              <a:spcBef>
                <a:spcPct val="45000"/>
              </a:spcBef>
              <a:spcAft>
                <a:spcPct val="0"/>
              </a:spcAft>
              <a:buClr>
                <a:srgbClr val="005AB4"/>
              </a:buClr>
            </a:pPr>
            <a:r>
              <a:rPr lang="zh-CN" altLang="zh-CN" sz="2400" dirty="0">
                <a:solidFill>
                  <a:srgbClr val="005AB4"/>
                </a:solidFill>
                <a:latin typeface="Consolas" panose="020B0609020204030204" pitchFamily="49" charset="0"/>
                <a:ea typeface="微软雅黑" panose="020B0503020204020204" pitchFamily="34" charset="-122"/>
              </a:rPr>
              <a:t>（1）文件顺序读写：从文件的开头开始，依次读写数据。（从文件开头读写直到文件尾部）</a:t>
            </a:r>
          </a:p>
          <a:p>
            <a:pPr marL="609600" lvl="1" algn="l" rtl="0" eaLnBrk="1" fontAlgn="base" hangingPunct="1">
              <a:lnSpc>
                <a:spcPct val="140000"/>
              </a:lnSpc>
              <a:spcBef>
                <a:spcPct val="45000"/>
              </a:spcBef>
              <a:spcAft>
                <a:spcPct val="0"/>
              </a:spcAft>
              <a:buClr>
                <a:srgbClr val="005AB4"/>
              </a:buClr>
            </a:pPr>
            <a:r>
              <a:rPr lang="zh-CN" altLang="zh-CN" sz="2400" dirty="0">
                <a:solidFill>
                  <a:srgbClr val="005AB4"/>
                </a:solidFill>
                <a:latin typeface="Consolas" panose="020B0609020204030204" pitchFamily="49" charset="0"/>
                <a:ea typeface="微软雅黑" panose="020B0503020204020204" pitchFamily="34" charset="-122"/>
              </a:rPr>
              <a:t>（2）文件随机读写（文件定位读写）：从文件的指定位置读写数据。</a:t>
            </a:r>
          </a:p>
          <a:p>
            <a:pPr marL="609600" lvl="1" algn="l" rtl="0" eaLnBrk="1" fontAlgn="base" hangingPunct="1">
              <a:lnSpc>
                <a:spcPct val="140000"/>
              </a:lnSpc>
              <a:spcBef>
                <a:spcPct val="45000"/>
              </a:spcBef>
              <a:spcAft>
                <a:spcPct val="0"/>
              </a:spcAft>
              <a:buClr>
                <a:srgbClr val="005AB4"/>
              </a:buClr>
            </a:pPr>
            <a:r>
              <a:rPr lang="zh-CN" altLang="zh-CN" sz="2400" dirty="0">
                <a:solidFill>
                  <a:srgbClr val="005AB4"/>
                </a:solidFill>
                <a:latin typeface="Consolas" panose="020B0609020204030204" pitchFamily="49" charset="0"/>
                <a:ea typeface="微软雅黑" panose="020B0503020204020204" pitchFamily="34" charset="-122"/>
              </a:rPr>
              <a:t>（3）</a:t>
            </a:r>
            <a:r>
              <a:rPr lang="zh-CN" altLang="zh-CN" sz="2400" dirty="0">
                <a:solidFill>
                  <a:srgbClr val="FF0000"/>
                </a:solidFill>
                <a:latin typeface="Consolas" panose="020B0609020204030204" pitchFamily="49" charset="0"/>
                <a:ea typeface="微软雅黑" panose="020B0503020204020204" pitchFamily="34" charset="-122"/>
              </a:rPr>
              <a:t>文件位置指针</a:t>
            </a:r>
            <a:r>
              <a:rPr lang="zh-CN" altLang="zh-CN" sz="2400" dirty="0">
                <a:solidFill>
                  <a:srgbClr val="005AB4"/>
                </a:solidFill>
                <a:latin typeface="Consolas" panose="020B0609020204030204" pitchFamily="49" charset="0"/>
                <a:ea typeface="微软雅黑" panose="020B0503020204020204" pitchFamily="34" charset="-122"/>
              </a:rPr>
              <a:t>：在文件的读写过程中，文件位置指针指出了文件的当前读写位置（实际上是：下一步读写位置），每次读写后，文件位置指针自动更新指向新的读写位置。 </a:t>
            </a:r>
          </a:p>
        </p:txBody>
      </p:sp>
      <p:sp>
        <p:nvSpPr>
          <p:cNvPr id="76803" name="TextBox 7"/>
          <p:cNvSpPr/>
          <p:nvPr/>
        </p:nvSpPr>
        <p:spPr>
          <a:xfrm>
            <a:off x="382588" y="542925"/>
            <a:ext cx="5283200" cy="368300"/>
          </a:xfrm>
          <a:prstGeom prst="rect">
            <a:avLst/>
          </a:prstGeom>
          <a:noFill/>
          <a:ln w="9525">
            <a:noFill/>
          </a:ln>
        </p:spPr>
        <p:txBody>
          <a:bodyPr lIns="0" tIns="0" rIns="0" bIns="0" anchor="t" anchorCtr="0">
            <a:spAutoFit/>
          </a:bodyPr>
          <a:lstStyle/>
          <a:p>
            <a:pPr>
              <a:buFontTx/>
            </a:pPr>
            <a:r>
              <a:rPr lang="en-US" altLang="zh-CN" b="0" dirty="0">
                <a:solidFill>
                  <a:schemeClr val="bg1"/>
                </a:solidFill>
                <a:latin typeface="Consolas" panose="020B0609020204030204" pitchFamily="49" charset="0"/>
                <a:ea typeface="微软雅黑" panose="020B0503020204020204" pitchFamily="34" charset="-122"/>
                <a:sym typeface="方正兰亭黑_GBK"/>
              </a:rPr>
              <a:t>1.2.4  </a:t>
            </a:r>
            <a:r>
              <a:rPr lang="zh-CN" altLang="en-US" b="0" dirty="0">
                <a:solidFill>
                  <a:schemeClr val="bg1"/>
                </a:solidFill>
                <a:latin typeface="Consolas" panose="020B0609020204030204" pitchFamily="49" charset="0"/>
                <a:ea typeface="微软雅黑" panose="020B0503020204020204" pitchFamily="34" charset="-122"/>
                <a:sym typeface="方正兰亭黑_GBK"/>
              </a:rPr>
              <a:t>文件中数据的随机读写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41</a:t>
            </a:fld>
            <a:endParaRPr lang="zh-CN" altLang="en-US" sz="1200" b="0" dirty="0">
              <a:solidFill>
                <a:srgbClr val="898989"/>
              </a:solidFill>
              <a:ea typeface="微软雅黑" panose="020B0503020204020204" pitchFamily="34" charset="-122"/>
            </a:endParaRPr>
          </a:p>
        </p:txBody>
      </p:sp>
      <p:sp>
        <p:nvSpPr>
          <p:cNvPr id="4" name="Text Box 3"/>
          <p:cNvSpPr txBox="1"/>
          <p:nvPr/>
        </p:nvSpPr>
        <p:spPr>
          <a:xfrm>
            <a:off x="311150" y="1622425"/>
            <a:ext cx="11474450" cy="4759325"/>
          </a:xfrm>
          <a:prstGeom prst="rect">
            <a:avLst/>
          </a:prstGeom>
          <a:noFill/>
          <a:ln w="9525">
            <a:noFill/>
          </a:ln>
        </p:spPr>
        <p:txBody>
          <a:bodyPr anchor="t" anchorCtr="0">
            <a:spAutoFit/>
          </a:bodyPr>
          <a:lstStyle/>
          <a:p>
            <a:pPr marL="609600" indent="-609600">
              <a:lnSpc>
                <a:spcPct val="140000"/>
              </a:lnSpc>
              <a:spcBef>
                <a:spcPct val="45000"/>
              </a:spcBef>
              <a:buClr>
                <a:srgbClr val="005AB4"/>
              </a:buClr>
              <a:buSzPct val="120000"/>
              <a:buFont typeface="Wingdings" panose="05000000000000000000" pitchFamily="2" charset="2"/>
              <a:buChar char="X"/>
            </a:pPr>
            <a:r>
              <a:rPr lang="zh-CN" altLang="zh-CN" sz="2200" b="0" dirty="0">
                <a:latin typeface="Consolas" panose="020B0609020204030204" pitchFamily="49" charset="0"/>
                <a:ea typeface="微软雅黑" panose="020B0503020204020204" pitchFamily="34" charset="-122"/>
              </a:rPr>
              <a:t>一般情况下，在对字符文件进行</a:t>
            </a:r>
            <a:r>
              <a:rPr lang="zh-CN" altLang="zh-CN" sz="2200" b="0" dirty="0">
                <a:solidFill>
                  <a:srgbClr val="FF0000"/>
                </a:solidFill>
                <a:latin typeface="Consolas" panose="020B0609020204030204" pitchFamily="49" charset="0"/>
                <a:ea typeface="微软雅黑" panose="020B0503020204020204" pitchFamily="34" charset="-122"/>
              </a:rPr>
              <a:t>顺序读写</a:t>
            </a:r>
            <a:r>
              <a:rPr lang="zh-CN" altLang="zh-CN" sz="2200" b="0" dirty="0">
                <a:latin typeface="Consolas" panose="020B0609020204030204" pitchFamily="49" charset="0"/>
                <a:ea typeface="微软雅黑" panose="020B0503020204020204" pitchFamily="34" charset="-122"/>
              </a:rPr>
              <a:t>时，文件标记指向文件开头，进行读的操作时，</a:t>
            </a:r>
            <a:r>
              <a:rPr lang="zh-CN" altLang="en-US" sz="2200" b="0" dirty="0">
                <a:ea typeface="微软雅黑" panose="020B0503020204020204" pitchFamily="34" charset="-122"/>
              </a:rPr>
              <a:t>先</a:t>
            </a:r>
            <a:r>
              <a:rPr lang="zh-CN" altLang="zh-CN" sz="2200" b="0" dirty="0">
                <a:latin typeface="Consolas" panose="020B0609020204030204" pitchFamily="49" charset="0"/>
                <a:ea typeface="微软雅黑" panose="020B0503020204020204" pitchFamily="34" charset="-122"/>
              </a:rPr>
              <a:t>读第一个字符，然后文件标记向后移一个位置，在下一次读操作时，就将位置标记指向的第二个字符读入。依此类推，直到遇</a:t>
            </a:r>
            <a:r>
              <a:rPr lang="zh-CN" altLang="zh-CN" sz="2200" b="0" dirty="0">
                <a:solidFill>
                  <a:srgbClr val="FF0000"/>
                </a:solidFill>
                <a:latin typeface="Consolas" panose="020B0609020204030204" pitchFamily="49" charset="0"/>
                <a:ea typeface="微软雅黑" panose="020B0503020204020204" pitchFamily="34" charset="-122"/>
              </a:rPr>
              <a:t>文件尾</a:t>
            </a:r>
            <a:r>
              <a:rPr lang="zh-CN" altLang="zh-CN" sz="2200" b="0" dirty="0">
                <a:latin typeface="Consolas" panose="020B0609020204030204" pitchFamily="49" charset="0"/>
                <a:ea typeface="微软雅黑" panose="020B0503020204020204" pitchFamily="34" charset="-122"/>
              </a:rPr>
              <a:t>结束</a:t>
            </a:r>
            <a:r>
              <a:rPr lang="zh-CN" altLang="en-US" sz="2200" b="0" dirty="0">
                <a:latin typeface="Consolas" panose="020B0609020204030204" pitchFamily="49" charset="0"/>
                <a:ea typeface="微软雅黑" panose="020B0503020204020204" pitchFamily="34" charset="-122"/>
              </a:rPr>
              <a:t>。</a:t>
            </a:r>
            <a:endParaRPr lang="zh-CN" altLang="zh-CN" sz="2200" b="0" dirty="0">
              <a:latin typeface="Consolas" panose="020B0609020204030204" pitchFamily="49" charset="0"/>
              <a:ea typeface="微软雅黑" panose="020B0503020204020204" pitchFamily="34" charset="-122"/>
            </a:endParaRPr>
          </a:p>
          <a:p>
            <a:pPr marL="609600" indent="-609600">
              <a:lnSpc>
                <a:spcPct val="140000"/>
              </a:lnSpc>
              <a:spcBef>
                <a:spcPct val="45000"/>
              </a:spcBef>
              <a:buClr>
                <a:srgbClr val="005AB4"/>
              </a:buClr>
              <a:buSzPct val="120000"/>
              <a:buFont typeface="Wingdings" panose="05000000000000000000" pitchFamily="2" charset="2"/>
              <a:buChar char="X"/>
            </a:pPr>
            <a:r>
              <a:rPr lang="zh-CN" altLang="zh-CN" sz="2200" b="0" dirty="0">
                <a:latin typeface="Consolas" panose="020B0609020204030204" pitchFamily="49" charset="0"/>
                <a:ea typeface="微软雅黑" panose="020B0503020204020204" pitchFamily="34" charset="-122"/>
              </a:rPr>
              <a:t>如果是</a:t>
            </a:r>
            <a:r>
              <a:rPr lang="zh-CN" altLang="zh-CN" sz="2200" b="0" dirty="0">
                <a:solidFill>
                  <a:srgbClr val="FF0000"/>
                </a:solidFill>
                <a:latin typeface="Consolas" panose="020B0609020204030204" pitchFamily="49" charset="0"/>
                <a:ea typeface="微软雅黑" panose="020B0503020204020204" pitchFamily="34" charset="-122"/>
              </a:rPr>
              <a:t>顺序写</a:t>
            </a:r>
            <a:r>
              <a:rPr lang="zh-CN" altLang="zh-CN" sz="2200" b="0" dirty="0">
                <a:latin typeface="Consolas" panose="020B0609020204030204" pitchFamily="49" charset="0"/>
                <a:ea typeface="微软雅黑" panose="020B0503020204020204" pitchFamily="34" charset="-122"/>
              </a:rPr>
              <a:t>文件，则每写完一个数据后，</a:t>
            </a:r>
            <a:r>
              <a:rPr lang="zh-CN" altLang="zh-CN" sz="2200" b="0" dirty="0">
                <a:solidFill>
                  <a:srgbClr val="FF0000"/>
                </a:solidFill>
                <a:latin typeface="Consolas" panose="020B0609020204030204" pitchFamily="49" charset="0"/>
                <a:ea typeface="微软雅黑" panose="020B0503020204020204" pitchFamily="34" charset="-122"/>
              </a:rPr>
              <a:t>文件</a:t>
            </a:r>
            <a:r>
              <a:rPr lang="zh-CN" altLang="en-US" sz="2200" b="0" dirty="0">
                <a:solidFill>
                  <a:srgbClr val="FF0000"/>
                </a:solidFill>
                <a:latin typeface="Consolas" panose="020B0609020204030204" pitchFamily="49" charset="0"/>
                <a:ea typeface="微软雅黑" panose="020B0503020204020204" pitchFamily="34" charset="-122"/>
              </a:rPr>
              <a:t>位置</a:t>
            </a:r>
            <a:r>
              <a:rPr lang="zh-CN" altLang="zh-CN" sz="2200" b="0" dirty="0">
                <a:solidFill>
                  <a:srgbClr val="FF0000"/>
                </a:solidFill>
                <a:latin typeface="Consolas" panose="020B0609020204030204" pitchFamily="49" charset="0"/>
                <a:ea typeface="微软雅黑" panose="020B0503020204020204" pitchFamily="34" charset="-122"/>
              </a:rPr>
              <a:t>标记</a:t>
            </a:r>
            <a:r>
              <a:rPr lang="zh-CN" altLang="zh-CN" sz="2200" b="0" dirty="0">
                <a:latin typeface="Consolas" panose="020B0609020204030204" pitchFamily="49" charset="0"/>
                <a:ea typeface="微软雅黑" panose="020B0503020204020204" pitchFamily="34" charset="-122"/>
              </a:rPr>
              <a:t>顺序向后移一个位置，然后在下一次执行写操作时把数据写入指针所指的位置。直到把全部数据写完，此时文件位置标记在最后一个数据之后</a:t>
            </a:r>
            <a:r>
              <a:rPr lang="zh-CN" altLang="en-US" sz="2200" b="0" dirty="0">
                <a:latin typeface="Consolas" panose="020B0609020204030204" pitchFamily="49" charset="0"/>
                <a:ea typeface="微软雅黑" panose="020B0503020204020204" pitchFamily="34" charset="-122"/>
              </a:rPr>
              <a:t>。</a:t>
            </a:r>
            <a:endParaRPr lang="zh-CN" altLang="zh-CN" sz="2200" b="0" dirty="0">
              <a:latin typeface="Consolas" panose="020B0609020204030204" pitchFamily="49" charset="0"/>
              <a:ea typeface="微软雅黑" panose="020B0503020204020204" pitchFamily="34" charset="-122"/>
            </a:endParaRPr>
          </a:p>
          <a:p>
            <a:pPr marL="609600" indent="-609600">
              <a:lnSpc>
                <a:spcPct val="140000"/>
              </a:lnSpc>
              <a:spcBef>
                <a:spcPct val="45000"/>
              </a:spcBef>
              <a:buClr>
                <a:srgbClr val="005AB4"/>
              </a:buClr>
              <a:buSzPct val="120000"/>
              <a:buFont typeface="Wingdings" panose="05000000000000000000" pitchFamily="2" charset="2"/>
              <a:buChar char="X"/>
            </a:pPr>
            <a:r>
              <a:rPr lang="zh-CN" altLang="zh-CN" sz="2200" b="0" dirty="0">
                <a:latin typeface="Consolas" panose="020B0609020204030204" pitchFamily="49" charset="0"/>
                <a:ea typeface="微软雅黑" panose="020B0503020204020204" pitchFamily="34" charset="-122"/>
              </a:rPr>
              <a:t>可以根据</a:t>
            </a:r>
            <a:r>
              <a:rPr lang="zh-CN" altLang="zh-CN" sz="2200" b="0" dirty="0">
                <a:solidFill>
                  <a:srgbClr val="FF0000"/>
                </a:solidFill>
                <a:latin typeface="Consolas" panose="020B0609020204030204" pitchFamily="49" charset="0"/>
                <a:ea typeface="微软雅黑" panose="020B0503020204020204" pitchFamily="34" charset="-122"/>
              </a:rPr>
              <a:t>读写的需要</a:t>
            </a:r>
            <a:r>
              <a:rPr lang="zh-CN" altLang="zh-CN" sz="2200" b="0" dirty="0">
                <a:latin typeface="Consolas" panose="020B0609020204030204" pitchFamily="49" charset="0"/>
                <a:ea typeface="微软雅黑" panose="020B0503020204020204" pitchFamily="34" charset="-122"/>
              </a:rPr>
              <a:t>，人为地移动文件标记的位置。文件标记可以向前移、向后移，移到文件头或文件尾，然后对该位置进行读写——</a:t>
            </a:r>
            <a:r>
              <a:rPr lang="zh-CN" altLang="zh-CN" sz="2200" b="0" dirty="0">
                <a:solidFill>
                  <a:srgbClr val="FF0000"/>
                </a:solidFill>
                <a:latin typeface="Consolas" panose="020B0609020204030204" pitchFamily="49" charset="0"/>
                <a:ea typeface="微软雅黑" panose="020B0503020204020204" pitchFamily="34" charset="-122"/>
              </a:rPr>
              <a:t>随机读写</a:t>
            </a:r>
            <a:r>
              <a:rPr lang="zh-CN" altLang="en-US" sz="2200" b="0" dirty="0">
                <a:latin typeface="Consolas" panose="020B0609020204030204" pitchFamily="49" charset="0"/>
                <a:ea typeface="微软雅黑" panose="020B0503020204020204" pitchFamily="34" charset="-122"/>
              </a:rPr>
              <a:t>。</a:t>
            </a:r>
            <a:endParaRPr lang="zh-CN" altLang="zh-CN" sz="2200" b="0" dirty="0">
              <a:latin typeface="Consolas" panose="020B0609020204030204" pitchFamily="49" charset="0"/>
              <a:ea typeface="微软雅黑" panose="020B0503020204020204" pitchFamily="34" charset="-122"/>
            </a:endParaRPr>
          </a:p>
          <a:p>
            <a:pPr marL="609600" indent="-609600">
              <a:lnSpc>
                <a:spcPct val="140000"/>
              </a:lnSpc>
              <a:spcBef>
                <a:spcPct val="45000"/>
              </a:spcBef>
              <a:buClr>
                <a:srgbClr val="005AB4"/>
              </a:buClr>
              <a:buSzPct val="120000"/>
              <a:buFont typeface="Wingdings" panose="05000000000000000000" pitchFamily="2" charset="2"/>
              <a:buChar char="X"/>
            </a:pPr>
            <a:r>
              <a:rPr lang="zh-CN" altLang="zh-CN" sz="2200" b="0" dirty="0">
                <a:solidFill>
                  <a:srgbClr val="FF0000"/>
                </a:solidFill>
                <a:latin typeface="Consolas" panose="020B0609020204030204" pitchFamily="49" charset="0"/>
                <a:ea typeface="微软雅黑" panose="020B0503020204020204" pitchFamily="34" charset="-122"/>
              </a:rPr>
              <a:t>随机读写</a:t>
            </a:r>
            <a:r>
              <a:rPr lang="zh-CN" altLang="zh-CN" sz="2200" b="0" dirty="0">
                <a:latin typeface="Consolas" panose="020B0609020204030204" pitchFamily="49" charset="0"/>
                <a:ea typeface="微软雅黑" panose="020B0503020204020204" pitchFamily="34" charset="-122"/>
              </a:rPr>
              <a:t>可以在</a:t>
            </a:r>
            <a:r>
              <a:rPr lang="zh-CN" altLang="zh-CN" sz="2200" b="0" dirty="0">
                <a:solidFill>
                  <a:srgbClr val="FF0000"/>
                </a:solidFill>
                <a:latin typeface="Consolas" panose="020B0609020204030204" pitchFamily="49" charset="0"/>
                <a:ea typeface="微软雅黑" panose="020B0503020204020204" pitchFamily="34" charset="-122"/>
              </a:rPr>
              <a:t>任何位置</a:t>
            </a:r>
            <a:r>
              <a:rPr lang="zh-CN" altLang="zh-CN" sz="2200" b="0" dirty="0">
                <a:latin typeface="Consolas" panose="020B0609020204030204" pitchFamily="49" charset="0"/>
                <a:ea typeface="微软雅黑" panose="020B0503020204020204" pitchFamily="34" charset="-122"/>
              </a:rPr>
              <a:t>写入数据，在</a:t>
            </a:r>
            <a:r>
              <a:rPr lang="zh-CN" altLang="zh-CN" sz="2200" b="0" dirty="0">
                <a:solidFill>
                  <a:srgbClr val="FF0000"/>
                </a:solidFill>
                <a:latin typeface="Consolas" panose="020B0609020204030204" pitchFamily="49" charset="0"/>
                <a:ea typeface="微软雅黑" panose="020B0503020204020204" pitchFamily="34" charset="-122"/>
              </a:rPr>
              <a:t>任何位置</a:t>
            </a:r>
            <a:r>
              <a:rPr lang="zh-CN" altLang="zh-CN" sz="2200" b="0" dirty="0">
                <a:latin typeface="Consolas" panose="020B0609020204030204" pitchFamily="49" charset="0"/>
                <a:ea typeface="微软雅黑" panose="020B0503020204020204" pitchFamily="34" charset="-122"/>
              </a:rPr>
              <a:t>读取数据</a:t>
            </a:r>
            <a:r>
              <a:rPr lang="zh-CN" altLang="en-US" sz="2200" b="0" dirty="0">
                <a:latin typeface="Consolas" panose="020B0609020204030204" pitchFamily="49" charset="0"/>
                <a:ea typeface="微软雅黑" panose="020B0503020204020204" pitchFamily="34" charset="-122"/>
              </a:rPr>
              <a:t>。</a:t>
            </a:r>
            <a:endParaRPr lang="zh-CN" altLang="zh-CN" sz="2200" b="0" dirty="0">
              <a:latin typeface="Consolas" panose="020B0609020204030204" pitchFamily="49" charset="0"/>
              <a:ea typeface="微软雅黑" panose="020B0503020204020204" pitchFamily="34" charset="-122"/>
            </a:endParaRPr>
          </a:p>
        </p:txBody>
      </p:sp>
      <p:sp>
        <p:nvSpPr>
          <p:cNvPr id="77827" name="TextBox 7"/>
          <p:cNvSpPr/>
          <p:nvPr/>
        </p:nvSpPr>
        <p:spPr>
          <a:xfrm>
            <a:off x="382588" y="542925"/>
            <a:ext cx="5283200" cy="368300"/>
          </a:xfrm>
          <a:prstGeom prst="rect">
            <a:avLst/>
          </a:prstGeom>
          <a:noFill/>
          <a:ln w="9525">
            <a:noFill/>
          </a:ln>
        </p:spPr>
        <p:txBody>
          <a:bodyPr lIns="0" tIns="0" rIns="0" bIns="0" anchor="t" anchorCtr="0">
            <a:spAutoFit/>
          </a:bodyPr>
          <a:lstStyle/>
          <a:p>
            <a:pPr>
              <a:buFontTx/>
            </a:pPr>
            <a:r>
              <a:rPr lang="en-US" altLang="zh-CN" b="0" dirty="0">
                <a:solidFill>
                  <a:schemeClr val="bg1"/>
                </a:solidFill>
                <a:latin typeface="Consolas" panose="020B0609020204030204" pitchFamily="49" charset="0"/>
                <a:ea typeface="微软雅黑" panose="020B0503020204020204" pitchFamily="34" charset="-122"/>
                <a:sym typeface="方正兰亭黑_GBK"/>
              </a:rPr>
              <a:t>1.2.4.1  </a:t>
            </a:r>
            <a:r>
              <a:rPr lang="zh-CN" altLang="en-US" b="0" dirty="0">
                <a:solidFill>
                  <a:schemeClr val="bg1"/>
                </a:solidFill>
                <a:latin typeface="Consolas" panose="020B0609020204030204" pitchFamily="49" charset="0"/>
                <a:ea typeface="微软雅黑" panose="020B0503020204020204" pitchFamily="34" charset="-122"/>
                <a:sym typeface="方正兰亭黑_GBK"/>
              </a:rPr>
              <a:t>文件位置标记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42</a:t>
            </a:fld>
            <a:endParaRPr lang="zh-CN" altLang="en-US" sz="1200" b="0" dirty="0">
              <a:solidFill>
                <a:srgbClr val="898989"/>
              </a:solidFill>
              <a:ea typeface="微软雅黑" panose="020B0503020204020204" pitchFamily="34" charset="-122"/>
            </a:endParaRPr>
          </a:p>
        </p:txBody>
      </p:sp>
      <p:sp>
        <p:nvSpPr>
          <p:cNvPr id="4" name="Text Box 3"/>
          <p:cNvSpPr txBox="1"/>
          <p:nvPr/>
        </p:nvSpPr>
        <p:spPr>
          <a:xfrm>
            <a:off x="265113" y="1628775"/>
            <a:ext cx="11474450" cy="603250"/>
          </a:xfrm>
          <a:prstGeom prst="rect">
            <a:avLst/>
          </a:prstGeom>
          <a:noFill/>
          <a:ln w="9525">
            <a:noFill/>
          </a:ln>
        </p:spPr>
        <p:txBody>
          <a:bodyPr anchor="t" anchorCtr="0">
            <a:spAutoFit/>
          </a:bodyPr>
          <a:lstStyle/>
          <a:p>
            <a:pPr marL="609600" indent="-609600">
              <a:lnSpc>
                <a:spcPct val="140000"/>
              </a:lnSpc>
              <a:spcBef>
                <a:spcPct val="45000"/>
              </a:spcBef>
              <a:buClr>
                <a:srgbClr val="005AB4"/>
              </a:buClr>
              <a:buSzPct val="120000"/>
              <a:buFont typeface="Wingdings" panose="05000000000000000000" pitchFamily="2" charset="2"/>
              <a:buChar char="X"/>
            </a:pPr>
            <a:r>
              <a:rPr lang="zh-CN" altLang="zh-CN" b="0" dirty="0">
                <a:latin typeface="Consolas" panose="020B0609020204030204" pitchFamily="49" charset="0"/>
                <a:ea typeface="微软雅黑" panose="020B0503020204020204" pitchFamily="34" charset="-122"/>
              </a:rPr>
              <a:t>文件位置标记</a:t>
            </a:r>
          </a:p>
        </p:txBody>
      </p:sp>
      <p:sp>
        <p:nvSpPr>
          <p:cNvPr id="78851" name="TextBox 7"/>
          <p:cNvSpPr/>
          <p:nvPr/>
        </p:nvSpPr>
        <p:spPr>
          <a:xfrm>
            <a:off x="382588" y="542925"/>
            <a:ext cx="5283200" cy="368300"/>
          </a:xfrm>
          <a:prstGeom prst="rect">
            <a:avLst/>
          </a:prstGeom>
          <a:noFill/>
          <a:ln w="9525">
            <a:noFill/>
          </a:ln>
        </p:spPr>
        <p:txBody>
          <a:bodyPr lIns="0" tIns="0" rIns="0" bIns="0" anchor="t" anchorCtr="0">
            <a:spAutoFit/>
          </a:bodyPr>
          <a:lstStyle/>
          <a:p>
            <a:pPr>
              <a:buFontTx/>
            </a:pPr>
            <a:r>
              <a:rPr lang="en-US" altLang="zh-CN" b="0" dirty="0">
                <a:solidFill>
                  <a:schemeClr val="bg1"/>
                </a:solidFill>
                <a:latin typeface="Consolas" panose="020B0609020204030204" pitchFamily="49" charset="0"/>
                <a:ea typeface="微软雅黑" panose="020B0503020204020204" pitchFamily="34" charset="-122"/>
                <a:sym typeface="方正兰亭黑_GBK"/>
              </a:rPr>
              <a:t>1.2.4.1  </a:t>
            </a:r>
            <a:r>
              <a:rPr lang="zh-CN" altLang="en-US" b="0" dirty="0">
                <a:solidFill>
                  <a:schemeClr val="bg1"/>
                </a:solidFill>
                <a:latin typeface="Consolas" panose="020B0609020204030204" pitchFamily="49" charset="0"/>
                <a:ea typeface="微软雅黑" panose="020B0503020204020204" pitchFamily="34" charset="-122"/>
                <a:sym typeface="方正兰亭黑_GBK"/>
              </a:rPr>
              <a:t>文件位置标记</a:t>
            </a:r>
          </a:p>
        </p:txBody>
      </p:sp>
      <p:grpSp>
        <p:nvGrpSpPr>
          <p:cNvPr id="78852" name="组合 4"/>
          <p:cNvGrpSpPr/>
          <p:nvPr/>
        </p:nvGrpSpPr>
        <p:grpSpPr>
          <a:xfrm>
            <a:off x="7824788" y="2133600"/>
            <a:ext cx="1368425" cy="3311525"/>
            <a:chOff x="1928794" y="2786058"/>
            <a:chExt cx="1643074" cy="2643206"/>
          </a:xfrm>
        </p:grpSpPr>
        <p:sp>
          <p:nvSpPr>
            <p:cNvPr id="78853" name="矩形 5"/>
            <p:cNvSpPr/>
            <p:nvPr/>
          </p:nvSpPr>
          <p:spPr>
            <a:xfrm>
              <a:off x="1928794" y="2786058"/>
              <a:ext cx="1643074" cy="2643206"/>
            </a:xfrm>
            <a:prstGeom prst="rect">
              <a:avLst/>
            </a:prstGeom>
            <a:noFill/>
            <a:ln w="38100" cap="flat" cmpd="sng">
              <a:solidFill>
                <a:schemeClr val="tx1"/>
              </a:solidFill>
              <a:prstDash val="solid"/>
              <a:miter/>
              <a:headEnd type="none" w="med" len="med"/>
              <a:tailEnd type="none" w="med" len="med"/>
            </a:ln>
          </p:spPr>
          <p:txBody>
            <a:bodyPr wrap="none" anchor="t" anchorCtr="0"/>
            <a:lstStyle/>
            <a:p>
              <a:pPr>
                <a:buFontTx/>
              </a:pPr>
              <a:endParaRPr lang="zh-CN" altLang="en-US" sz="4000" b="0" dirty="0">
                <a:solidFill>
                  <a:schemeClr val="tx1"/>
                </a:solidFill>
                <a:latin typeface="Arial" panose="020B0604020202020204" pitchFamily="34" charset="0"/>
                <a:ea typeface="微软雅黑" panose="020B0503020204020204" pitchFamily="34" charset="-122"/>
              </a:endParaRPr>
            </a:p>
          </p:txBody>
        </p:sp>
        <p:cxnSp>
          <p:nvCxnSpPr>
            <p:cNvPr id="78854" name="直接连接符 6"/>
            <p:cNvCxnSpPr/>
            <p:nvPr/>
          </p:nvCxnSpPr>
          <p:spPr>
            <a:xfrm>
              <a:off x="1928794" y="3143248"/>
              <a:ext cx="1643074" cy="0"/>
            </a:xfrm>
            <a:prstGeom prst="line">
              <a:avLst/>
            </a:prstGeom>
            <a:ln w="38100" cap="flat" cmpd="sng">
              <a:solidFill>
                <a:schemeClr val="tx1"/>
              </a:solidFill>
              <a:prstDash val="dash"/>
              <a:miter/>
              <a:headEnd type="none" w="med" len="med"/>
              <a:tailEnd type="none" w="med" len="med"/>
            </a:ln>
          </p:spPr>
        </p:cxnSp>
        <p:cxnSp>
          <p:nvCxnSpPr>
            <p:cNvPr id="78855" name="直接连接符 7"/>
            <p:cNvCxnSpPr/>
            <p:nvPr/>
          </p:nvCxnSpPr>
          <p:spPr>
            <a:xfrm>
              <a:off x="1928794" y="3500438"/>
              <a:ext cx="1643074" cy="0"/>
            </a:xfrm>
            <a:prstGeom prst="line">
              <a:avLst/>
            </a:prstGeom>
            <a:ln w="38100" cap="flat" cmpd="sng">
              <a:solidFill>
                <a:schemeClr val="tx1"/>
              </a:solidFill>
              <a:prstDash val="dash"/>
              <a:miter/>
              <a:headEnd type="none" w="med" len="med"/>
              <a:tailEnd type="none" w="med" len="med"/>
            </a:ln>
          </p:spPr>
        </p:cxnSp>
        <p:cxnSp>
          <p:nvCxnSpPr>
            <p:cNvPr id="78856" name="直接连接符 8"/>
            <p:cNvCxnSpPr/>
            <p:nvPr/>
          </p:nvCxnSpPr>
          <p:spPr>
            <a:xfrm>
              <a:off x="1928794" y="3857628"/>
              <a:ext cx="1643074" cy="0"/>
            </a:xfrm>
            <a:prstGeom prst="line">
              <a:avLst/>
            </a:prstGeom>
            <a:ln w="38100" cap="flat" cmpd="sng">
              <a:solidFill>
                <a:schemeClr val="tx1"/>
              </a:solidFill>
              <a:prstDash val="dash"/>
              <a:miter/>
              <a:headEnd type="none" w="med" len="med"/>
              <a:tailEnd type="none" w="med" len="med"/>
            </a:ln>
          </p:spPr>
        </p:cxnSp>
      </p:grpSp>
      <p:sp>
        <p:nvSpPr>
          <p:cNvPr id="78857" name="TextBox 9"/>
          <p:cNvSpPr txBox="1"/>
          <p:nvPr/>
        </p:nvSpPr>
        <p:spPr>
          <a:xfrm>
            <a:off x="4584700" y="1700213"/>
            <a:ext cx="1928813" cy="396875"/>
          </a:xfrm>
          <a:prstGeom prst="rect">
            <a:avLst/>
          </a:prstGeom>
          <a:noFill/>
          <a:ln w="9525">
            <a:noFill/>
          </a:ln>
        </p:spPr>
        <p:txBody>
          <a:bodyPr anchor="t" anchorCtr="0">
            <a:spAutoFit/>
          </a:bodyPr>
          <a:lstStyle/>
          <a:p>
            <a:pPr algn="ctr">
              <a:buFontTx/>
            </a:pPr>
            <a:r>
              <a:rPr lang="zh-CN" altLang="en-US" sz="2000" b="0" dirty="0">
                <a:solidFill>
                  <a:srgbClr val="9D138D"/>
                </a:solidFill>
                <a:latin typeface="Arial" panose="020B0604020202020204" pitchFamily="34" charset="0"/>
                <a:ea typeface="微软雅黑" panose="020B0503020204020204" pitchFamily="34" charset="-122"/>
              </a:rPr>
              <a:t>文件指针</a:t>
            </a:r>
          </a:p>
        </p:txBody>
      </p:sp>
      <p:cxnSp>
        <p:nvCxnSpPr>
          <p:cNvPr id="78858" name="直接箭头连接符 10"/>
          <p:cNvCxnSpPr/>
          <p:nvPr/>
        </p:nvCxnSpPr>
        <p:spPr>
          <a:xfrm>
            <a:off x="6323013" y="2133600"/>
            <a:ext cx="1357312" cy="1588"/>
          </a:xfrm>
          <a:prstGeom prst="straightConnector1">
            <a:avLst/>
          </a:prstGeom>
          <a:ln w="38100" cap="flat" cmpd="sng">
            <a:solidFill>
              <a:srgbClr val="9D138D"/>
            </a:solidFill>
            <a:prstDash val="solid"/>
            <a:miter/>
            <a:headEnd type="none" w="med" len="med"/>
            <a:tailEnd type="arrow" w="med" len="med"/>
          </a:ln>
        </p:spPr>
      </p:cxnSp>
      <p:sp>
        <p:nvSpPr>
          <p:cNvPr id="78859" name="TextBox 12"/>
          <p:cNvSpPr txBox="1"/>
          <p:nvPr/>
        </p:nvSpPr>
        <p:spPr>
          <a:xfrm>
            <a:off x="4089400" y="3068638"/>
            <a:ext cx="2366963" cy="396875"/>
          </a:xfrm>
          <a:prstGeom prst="rect">
            <a:avLst/>
          </a:prstGeom>
          <a:noFill/>
          <a:ln w="9525">
            <a:noFill/>
          </a:ln>
        </p:spPr>
        <p:txBody>
          <a:bodyPr anchor="t" anchorCtr="0">
            <a:spAutoFit/>
          </a:bodyPr>
          <a:lstStyle/>
          <a:p>
            <a:pPr algn="ctr">
              <a:buFontTx/>
            </a:pPr>
            <a:r>
              <a:rPr lang="zh-CN" altLang="en-US" sz="2000" b="0" dirty="0">
                <a:solidFill>
                  <a:srgbClr val="00B050"/>
                </a:solidFill>
                <a:latin typeface="Arial" panose="020B0604020202020204" pitchFamily="34" charset="0"/>
                <a:ea typeface="微软雅黑" panose="020B0503020204020204" pitchFamily="34" charset="-122"/>
              </a:rPr>
              <a:t>读写当前位置</a:t>
            </a:r>
          </a:p>
        </p:txBody>
      </p:sp>
      <p:cxnSp>
        <p:nvCxnSpPr>
          <p:cNvPr id="78860" name="直接箭头连接符 13"/>
          <p:cNvCxnSpPr/>
          <p:nvPr/>
        </p:nvCxnSpPr>
        <p:spPr>
          <a:xfrm>
            <a:off x="6180138" y="3284538"/>
            <a:ext cx="1357312" cy="1587"/>
          </a:xfrm>
          <a:prstGeom prst="straightConnector1">
            <a:avLst/>
          </a:prstGeom>
          <a:ln w="38100" cap="flat" cmpd="sng">
            <a:solidFill>
              <a:srgbClr val="00B050"/>
            </a:solidFill>
            <a:prstDash val="solid"/>
            <a:miter/>
            <a:headEnd type="none" w="med" len="med"/>
            <a:tailEnd type="arrow" w="med" len="med"/>
          </a:ln>
        </p:spPr>
      </p:cxnSp>
      <p:sp>
        <p:nvSpPr>
          <p:cNvPr id="78861" name="TextBox 14"/>
          <p:cNvSpPr txBox="1"/>
          <p:nvPr/>
        </p:nvSpPr>
        <p:spPr>
          <a:xfrm>
            <a:off x="5099050" y="5192713"/>
            <a:ext cx="1285875" cy="396875"/>
          </a:xfrm>
          <a:prstGeom prst="rect">
            <a:avLst/>
          </a:prstGeom>
          <a:noFill/>
          <a:ln w="9525">
            <a:noFill/>
          </a:ln>
        </p:spPr>
        <p:txBody>
          <a:bodyPr anchor="t" anchorCtr="0">
            <a:spAutoFit/>
          </a:bodyPr>
          <a:lstStyle/>
          <a:p>
            <a:pPr algn="ctr">
              <a:buFontTx/>
            </a:pPr>
            <a:r>
              <a:rPr lang="zh-CN" altLang="en-US" sz="2000" b="0" dirty="0">
                <a:solidFill>
                  <a:srgbClr val="00B050"/>
                </a:solidFill>
                <a:latin typeface="Arial" panose="020B0604020202020204" pitchFamily="34" charset="0"/>
                <a:ea typeface="微软雅黑" panose="020B0503020204020204" pitchFamily="34" charset="-122"/>
              </a:rPr>
              <a:t>文件尾</a:t>
            </a:r>
          </a:p>
        </p:txBody>
      </p:sp>
      <p:cxnSp>
        <p:nvCxnSpPr>
          <p:cNvPr id="78862" name="直接箭头连接符 15"/>
          <p:cNvCxnSpPr/>
          <p:nvPr/>
        </p:nvCxnSpPr>
        <p:spPr>
          <a:xfrm>
            <a:off x="6384925" y="5445125"/>
            <a:ext cx="1357313" cy="1588"/>
          </a:xfrm>
          <a:prstGeom prst="straightConnector1">
            <a:avLst/>
          </a:prstGeom>
          <a:ln w="38100" cap="flat" cmpd="sng">
            <a:solidFill>
              <a:srgbClr val="00B050"/>
            </a:solidFill>
            <a:prstDash val="solid"/>
            <a:miter/>
            <a:headEnd type="none" w="med" len="med"/>
            <a:tailEnd type="arrow" w="med" len="med"/>
          </a:ln>
        </p:spPr>
      </p:cxnSp>
      <p:sp>
        <p:nvSpPr>
          <p:cNvPr id="78863" name="TextBox 17"/>
          <p:cNvSpPr txBox="1"/>
          <p:nvPr/>
        </p:nvSpPr>
        <p:spPr>
          <a:xfrm>
            <a:off x="5018088" y="2024063"/>
            <a:ext cx="1285875" cy="396875"/>
          </a:xfrm>
          <a:prstGeom prst="rect">
            <a:avLst/>
          </a:prstGeom>
          <a:noFill/>
          <a:ln w="9525">
            <a:noFill/>
          </a:ln>
        </p:spPr>
        <p:txBody>
          <a:bodyPr anchor="t" anchorCtr="0">
            <a:spAutoFit/>
          </a:bodyPr>
          <a:lstStyle/>
          <a:p>
            <a:pPr algn="ctr">
              <a:buFontTx/>
            </a:pPr>
            <a:r>
              <a:rPr lang="zh-CN" altLang="en-US" sz="2000" b="0" dirty="0">
                <a:solidFill>
                  <a:srgbClr val="00B050"/>
                </a:solidFill>
                <a:latin typeface="Arial" panose="020B0604020202020204" pitchFamily="34" charset="0"/>
                <a:ea typeface="微软雅黑" panose="020B0503020204020204" pitchFamily="34" charset="-122"/>
              </a:rPr>
              <a:t>文件头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43</a:t>
            </a:fld>
            <a:endParaRPr lang="zh-CN" altLang="en-US" sz="1200" b="0" dirty="0">
              <a:solidFill>
                <a:srgbClr val="898989"/>
              </a:solidFill>
              <a:ea typeface="微软雅黑" panose="020B0503020204020204" pitchFamily="34" charset="-122"/>
            </a:endParaRPr>
          </a:p>
        </p:txBody>
      </p:sp>
      <p:sp>
        <p:nvSpPr>
          <p:cNvPr id="4" name="Text Box 3"/>
          <p:cNvSpPr txBox="1"/>
          <p:nvPr/>
        </p:nvSpPr>
        <p:spPr>
          <a:xfrm>
            <a:off x="600075" y="1773238"/>
            <a:ext cx="8234363" cy="2417762"/>
          </a:xfrm>
          <a:prstGeom prst="rect">
            <a:avLst/>
          </a:prstGeom>
          <a:noFill/>
          <a:ln w="9525">
            <a:noFill/>
          </a:ln>
        </p:spPr>
        <p:txBody>
          <a:bodyPr anchor="t" anchorCtr="0">
            <a:spAutoFit/>
          </a:bodyPr>
          <a:lstStyle/>
          <a:p>
            <a:pPr marL="609600" indent="-609600">
              <a:lnSpc>
                <a:spcPct val="140000"/>
              </a:lnSpc>
              <a:spcBef>
                <a:spcPct val="45000"/>
              </a:spcBef>
              <a:buClr>
                <a:srgbClr val="005AB4"/>
              </a:buClr>
              <a:buSzPct val="120000"/>
              <a:buFont typeface="Wingdings" panose="05000000000000000000" pitchFamily="2" charset="2"/>
              <a:buChar char="X"/>
            </a:pPr>
            <a:r>
              <a:rPr lang="zh-CN" altLang="zh-CN" sz="2200" b="0" dirty="0">
                <a:latin typeface="Consolas" panose="020B0609020204030204" pitchFamily="49" charset="0"/>
                <a:ea typeface="微软雅黑" panose="020B0503020204020204" pitchFamily="34" charset="-122"/>
              </a:rPr>
              <a:t>可以强制使文件位置标记指向指定的位置</a:t>
            </a:r>
            <a:endParaRPr lang="zh-CN" altLang="en-US" sz="2200" b="0" dirty="0">
              <a:latin typeface="Consolas" panose="020B0609020204030204" pitchFamily="49" charset="0"/>
              <a:ea typeface="微软雅黑" panose="020B0503020204020204" pitchFamily="34" charset="-122"/>
            </a:endParaRPr>
          </a:p>
          <a:p>
            <a:pPr marL="1219200" lvl="1" indent="-609600" algn="l" rtl="0" eaLnBrk="1" fontAlgn="base" hangingPunct="1">
              <a:lnSpc>
                <a:spcPct val="140000"/>
              </a:lnSpc>
              <a:spcBef>
                <a:spcPct val="45000"/>
              </a:spcBef>
              <a:spcAft>
                <a:spcPct val="0"/>
              </a:spcAft>
              <a:buClr>
                <a:srgbClr val="005AB4"/>
              </a:buClr>
              <a:buSzPct val="120000"/>
              <a:buFont typeface="Wingdings" panose="05000000000000000000" pitchFamily="2" charset="2"/>
              <a:buChar char="Ø"/>
            </a:pPr>
            <a:r>
              <a:rPr lang="zh-CN" altLang="en-US" sz="2200" dirty="0">
                <a:solidFill>
                  <a:srgbClr val="005AB4"/>
                </a:solidFill>
                <a:latin typeface="Consolas" panose="020B0609020204030204" pitchFamily="49" charset="0"/>
                <a:ea typeface="微软雅黑" panose="020B0503020204020204" pitchFamily="34" charset="-122"/>
              </a:rPr>
              <a:t>r</a:t>
            </a:r>
            <a:r>
              <a:rPr lang="en-US" altLang="zh-CN" sz="2200" dirty="0">
                <a:solidFill>
                  <a:srgbClr val="005AB4"/>
                </a:solidFill>
                <a:latin typeface="Consolas" panose="020B0609020204030204" pitchFamily="49" charset="0"/>
                <a:ea typeface="微软雅黑" panose="020B0503020204020204" pitchFamily="34" charset="-122"/>
              </a:rPr>
              <a:t>ewind()</a:t>
            </a:r>
            <a:r>
              <a:rPr lang="zh-CN" altLang="en-US" sz="2200" dirty="0">
                <a:solidFill>
                  <a:srgbClr val="005AB4"/>
                </a:solidFill>
                <a:latin typeface="Consolas" panose="020B0609020204030204" pitchFamily="49" charset="0"/>
                <a:ea typeface="微软雅黑" panose="020B0503020204020204" pitchFamily="34" charset="-122"/>
              </a:rPr>
              <a:t>函数：文件位置标记返回文件头</a:t>
            </a:r>
          </a:p>
          <a:p>
            <a:pPr marL="1219200" lvl="1" indent="-609600" algn="l" rtl="0" eaLnBrk="1" fontAlgn="base" hangingPunct="1">
              <a:lnSpc>
                <a:spcPct val="140000"/>
              </a:lnSpc>
              <a:spcBef>
                <a:spcPct val="45000"/>
              </a:spcBef>
              <a:spcAft>
                <a:spcPct val="0"/>
              </a:spcAft>
              <a:buClr>
                <a:srgbClr val="005AB4"/>
              </a:buClr>
              <a:buSzPct val="120000"/>
              <a:buFont typeface="Wingdings" panose="05000000000000000000" pitchFamily="2" charset="2"/>
              <a:buChar char="Ø"/>
            </a:pPr>
            <a:r>
              <a:rPr lang="zh-CN" altLang="en-US" sz="2200" dirty="0">
                <a:solidFill>
                  <a:srgbClr val="005AB4"/>
                </a:solidFill>
                <a:latin typeface="Consolas" panose="020B0609020204030204" pitchFamily="49" charset="0"/>
                <a:ea typeface="微软雅黑" panose="020B0503020204020204" pitchFamily="34" charset="-122"/>
              </a:rPr>
              <a:t>f</a:t>
            </a:r>
            <a:r>
              <a:rPr lang="en-US" altLang="zh-CN" sz="2200" dirty="0">
                <a:solidFill>
                  <a:srgbClr val="005AB4"/>
                </a:solidFill>
                <a:latin typeface="Consolas" panose="020B0609020204030204" pitchFamily="49" charset="0"/>
                <a:ea typeface="微软雅黑" panose="020B0503020204020204" pitchFamily="34" charset="-122"/>
              </a:rPr>
              <a:t>seek</a:t>
            </a:r>
            <a:r>
              <a:rPr lang="zh-CN" altLang="en-US" sz="2200" dirty="0">
                <a:solidFill>
                  <a:srgbClr val="005AB4"/>
                </a:solidFill>
                <a:latin typeface="Consolas" panose="020B0609020204030204" pitchFamily="49" charset="0"/>
                <a:ea typeface="微软雅黑" panose="020B0503020204020204" pitchFamily="34" charset="-122"/>
              </a:rPr>
              <a:t>（）函数：文件位置标记定位于任意位置</a:t>
            </a:r>
          </a:p>
          <a:p>
            <a:pPr marL="1219200" lvl="1" indent="-609600" algn="l" rtl="0" eaLnBrk="1" fontAlgn="base" hangingPunct="1">
              <a:lnSpc>
                <a:spcPct val="140000"/>
              </a:lnSpc>
              <a:spcBef>
                <a:spcPct val="45000"/>
              </a:spcBef>
              <a:spcAft>
                <a:spcPct val="0"/>
              </a:spcAft>
              <a:buClr>
                <a:srgbClr val="005AB4"/>
              </a:buClr>
              <a:buSzPct val="120000"/>
              <a:buFont typeface="Wingdings" panose="05000000000000000000" pitchFamily="2" charset="2"/>
              <a:buChar char="Ø"/>
            </a:pPr>
            <a:r>
              <a:rPr lang="zh-CN" altLang="en-US" sz="2200" dirty="0">
                <a:solidFill>
                  <a:srgbClr val="005AB4"/>
                </a:solidFill>
                <a:latin typeface="Consolas" panose="020B0609020204030204" pitchFamily="49" charset="0"/>
                <a:ea typeface="微软雅黑" panose="020B0503020204020204" pitchFamily="34" charset="-122"/>
              </a:rPr>
              <a:t>ftell（）函数：文件位置告知函数</a:t>
            </a:r>
            <a:endParaRPr lang="zh-CN" altLang="zh-CN" sz="2200" dirty="0">
              <a:solidFill>
                <a:srgbClr val="005AB4"/>
              </a:solidFill>
              <a:latin typeface="Consolas" panose="020B0609020204030204" pitchFamily="49" charset="0"/>
              <a:ea typeface="微软雅黑" panose="020B0503020204020204" pitchFamily="34" charset="-122"/>
            </a:endParaRPr>
          </a:p>
        </p:txBody>
      </p:sp>
      <p:sp>
        <p:nvSpPr>
          <p:cNvPr id="79875" name="TextBox 7"/>
          <p:cNvSpPr/>
          <p:nvPr/>
        </p:nvSpPr>
        <p:spPr>
          <a:xfrm>
            <a:off x="382588" y="542925"/>
            <a:ext cx="5283200" cy="368300"/>
          </a:xfrm>
          <a:prstGeom prst="rect">
            <a:avLst/>
          </a:prstGeom>
          <a:noFill/>
          <a:ln w="9525">
            <a:noFill/>
          </a:ln>
        </p:spPr>
        <p:txBody>
          <a:bodyPr lIns="0" tIns="0" rIns="0" bIns="0" anchor="t" anchorCtr="0">
            <a:spAutoFit/>
          </a:bodyPr>
          <a:lstStyle/>
          <a:p>
            <a:pPr>
              <a:buFontTx/>
            </a:pPr>
            <a:r>
              <a:rPr lang="en-US" altLang="zh-CN" b="0" dirty="0">
                <a:solidFill>
                  <a:schemeClr val="bg1"/>
                </a:solidFill>
                <a:latin typeface="Consolas" panose="020B0609020204030204" pitchFamily="49" charset="0"/>
                <a:ea typeface="微软雅黑" panose="020B0503020204020204" pitchFamily="34" charset="-122"/>
                <a:sym typeface="方正兰亭黑_GBK"/>
              </a:rPr>
              <a:t>1.2.4.2  </a:t>
            </a:r>
            <a:r>
              <a:rPr lang="zh-CN" altLang="en-US" b="0" dirty="0">
                <a:solidFill>
                  <a:schemeClr val="bg1"/>
                </a:solidFill>
                <a:latin typeface="Consolas" panose="020B0609020204030204" pitchFamily="49" charset="0"/>
                <a:ea typeface="微软雅黑" panose="020B0503020204020204" pitchFamily="34" charset="-122"/>
                <a:sym typeface="方正兰亭黑_GBK"/>
              </a:rPr>
              <a:t>文件位置标记的定位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44</a:t>
            </a:fld>
            <a:endParaRPr lang="zh-CN" altLang="en-US" sz="1200" b="0" dirty="0">
              <a:solidFill>
                <a:srgbClr val="898989"/>
              </a:solidFill>
              <a:ea typeface="微软雅黑" panose="020B0503020204020204" pitchFamily="34" charset="-122"/>
            </a:endParaRPr>
          </a:p>
        </p:txBody>
      </p:sp>
      <p:sp>
        <p:nvSpPr>
          <p:cNvPr id="212996" name="Text Box 4"/>
          <p:cNvSpPr txBox="1"/>
          <p:nvPr/>
        </p:nvSpPr>
        <p:spPr>
          <a:xfrm>
            <a:off x="392113" y="1557338"/>
            <a:ext cx="10594975" cy="2862262"/>
          </a:xfrm>
          <a:prstGeom prst="rect">
            <a:avLst/>
          </a:prstGeom>
          <a:noFill/>
          <a:ln w="38100">
            <a:noFill/>
          </a:ln>
        </p:spPr>
        <p:txBody>
          <a:bodyPr anchor="t" anchorCtr="0">
            <a:spAutoFit/>
          </a:bodyPr>
          <a:lstStyle/>
          <a:p>
            <a:pPr lvl="1" indent="-457200" algn="l" rtl="0" eaLnBrk="1" fontAlgn="base" hangingPunct="1">
              <a:lnSpc>
                <a:spcPct val="150000"/>
              </a:lnSpc>
              <a:spcBef>
                <a:spcPct val="50000"/>
              </a:spcBef>
              <a:spcAft>
                <a:spcPct val="0"/>
              </a:spcAft>
              <a:buClr>
                <a:srgbClr val="FF6600"/>
              </a:buClr>
              <a:buFont typeface="Wingdings" panose="05000000000000000000" pitchFamily="2" charset="2"/>
              <a:buChar char="«"/>
            </a:pPr>
            <a:r>
              <a:rPr lang="zh-CN" altLang="en-US" sz="2400" dirty="0">
                <a:solidFill>
                  <a:schemeClr val="accent2"/>
                </a:solidFill>
                <a:latin typeface="Consolas" panose="020B0609020204030204" pitchFamily="49" charset="0"/>
                <a:ea typeface="微软雅黑" panose="020B0503020204020204" pitchFamily="34" charset="-122"/>
              </a:rPr>
              <a:t> </a:t>
            </a:r>
            <a:r>
              <a:rPr lang="en-US" altLang="zh-CN" sz="2400" dirty="0">
                <a:solidFill>
                  <a:srgbClr val="009900"/>
                </a:solidFill>
                <a:latin typeface="Consolas" panose="020B0609020204030204" pitchFamily="49" charset="0"/>
                <a:ea typeface="微软雅黑" panose="020B0503020204020204" pitchFamily="34" charset="-122"/>
              </a:rPr>
              <a:t>rewind</a:t>
            </a:r>
            <a:r>
              <a:rPr lang="zh-CN" altLang="en-US" sz="2400" dirty="0">
                <a:solidFill>
                  <a:srgbClr val="009900"/>
                </a:solidFill>
                <a:latin typeface="Consolas" panose="020B0609020204030204" pitchFamily="49" charset="0"/>
                <a:ea typeface="微软雅黑" panose="020B0503020204020204" pitchFamily="34" charset="-122"/>
              </a:rPr>
              <a:t>函数</a:t>
            </a:r>
          </a:p>
          <a:p>
            <a:pPr lvl="1" indent="-457200" algn="l" rtl="0" eaLnBrk="1" fontAlgn="base" hangingPunct="1">
              <a:lnSpc>
                <a:spcPct val="120000"/>
              </a:lnSpc>
              <a:spcBef>
                <a:spcPct val="0"/>
              </a:spcBef>
              <a:spcAft>
                <a:spcPct val="0"/>
              </a:spcAft>
              <a:buFontTx/>
              <a:buNone/>
            </a:pPr>
            <a:r>
              <a:rPr lang="zh-CN" altLang="en-US" sz="2400" dirty="0">
                <a:solidFill>
                  <a:srgbClr val="000000"/>
                </a:solidFill>
                <a:latin typeface="Consolas" panose="020B0609020204030204" pitchFamily="49" charset="0"/>
                <a:ea typeface="微软雅黑" panose="020B0503020204020204" pitchFamily="34" charset="-122"/>
              </a:rPr>
              <a:t>     </a:t>
            </a:r>
            <a:r>
              <a:rPr lang="zh-CN" altLang="en-US" sz="2400" dirty="0">
                <a:solidFill>
                  <a:srgbClr val="005AB4"/>
                </a:solidFill>
                <a:latin typeface="Consolas" panose="020B0609020204030204" pitchFamily="49" charset="0"/>
                <a:ea typeface="微软雅黑" panose="020B0503020204020204" pitchFamily="34" charset="-122"/>
              </a:rPr>
              <a:t>函数原型：</a:t>
            </a:r>
            <a:r>
              <a:rPr lang="en-US" altLang="zh-CN" sz="2400" dirty="0">
                <a:solidFill>
                  <a:srgbClr val="0000FF"/>
                </a:solidFill>
                <a:latin typeface="Consolas" panose="020B0609020204030204" pitchFamily="49" charset="0"/>
                <a:ea typeface="微软雅黑" panose="020B0503020204020204" pitchFamily="34" charset="-122"/>
              </a:rPr>
              <a:t>void rewind(FILE *</a:t>
            </a:r>
            <a:r>
              <a:rPr lang="en-US" altLang="zh-CN" sz="2400" dirty="0">
                <a:solidFill>
                  <a:srgbClr val="C00000"/>
                </a:solidFill>
                <a:latin typeface="Consolas" panose="020B0609020204030204" pitchFamily="49" charset="0"/>
                <a:ea typeface="微软雅黑" panose="020B0503020204020204" pitchFamily="34" charset="-122"/>
              </a:rPr>
              <a:t>fp</a:t>
            </a:r>
            <a:r>
              <a:rPr lang="en-US" altLang="zh-CN" sz="2400" dirty="0">
                <a:solidFill>
                  <a:srgbClr val="0000FF"/>
                </a:solidFill>
                <a:latin typeface="Consolas" panose="020B0609020204030204" pitchFamily="49" charset="0"/>
                <a:ea typeface="微软雅黑" panose="020B0503020204020204" pitchFamily="34" charset="-122"/>
              </a:rPr>
              <a:t>)</a:t>
            </a:r>
            <a:r>
              <a:rPr lang="zh-CN" altLang="en-US" sz="2400" dirty="0">
                <a:solidFill>
                  <a:srgbClr val="0000FF"/>
                </a:solidFill>
                <a:latin typeface="Consolas" panose="020B0609020204030204" pitchFamily="49" charset="0"/>
                <a:ea typeface="微软雅黑" panose="020B0503020204020204" pitchFamily="34" charset="-122"/>
              </a:rPr>
              <a:t>； </a:t>
            </a:r>
            <a:endParaRPr lang="en-US" altLang="en-US" sz="2400" dirty="0">
              <a:solidFill>
                <a:srgbClr val="0000FF"/>
              </a:solidFill>
              <a:latin typeface="Consolas" panose="020B0609020204030204" pitchFamily="49" charset="0"/>
              <a:ea typeface="微软雅黑" panose="020B0503020204020204" pitchFamily="34" charset="-122"/>
            </a:endParaRPr>
          </a:p>
          <a:p>
            <a:pPr>
              <a:lnSpc>
                <a:spcPct val="120000"/>
              </a:lnSpc>
              <a:buFontTx/>
            </a:pPr>
            <a:r>
              <a:rPr lang="zh-CN" altLang="en-US" b="0" dirty="0">
                <a:solidFill>
                  <a:schemeClr val="tx1"/>
                </a:solidFill>
                <a:latin typeface="Consolas" panose="020B0609020204030204" pitchFamily="49" charset="0"/>
                <a:ea typeface="微软雅黑" panose="020B0503020204020204" pitchFamily="34" charset="-122"/>
              </a:rPr>
              <a:t>     </a:t>
            </a:r>
            <a:r>
              <a:rPr lang="zh-CN" altLang="en-US" b="0" dirty="0">
                <a:latin typeface="Consolas" panose="020B0609020204030204" pitchFamily="49" charset="0"/>
                <a:ea typeface="微软雅黑" panose="020B0503020204020204" pitchFamily="34" charset="-122"/>
              </a:rPr>
              <a:t>功能：将</a:t>
            </a:r>
            <a:r>
              <a:rPr lang="en-US" altLang="zh-CN" b="0" dirty="0">
                <a:solidFill>
                  <a:srgbClr val="C00000"/>
                </a:solidFill>
                <a:latin typeface="Consolas" panose="020B0609020204030204" pitchFamily="49" charset="0"/>
                <a:ea typeface="微软雅黑" panose="020B0503020204020204" pitchFamily="34" charset="-122"/>
              </a:rPr>
              <a:t>fp</a:t>
            </a:r>
            <a:r>
              <a:rPr lang="zh-CN" altLang="en-US" b="0" dirty="0">
                <a:latin typeface="Consolas" panose="020B0609020204030204" pitchFamily="49" charset="0"/>
                <a:ea typeface="微软雅黑" panose="020B0503020204020204" pitchFamily="34" charset="-122"/>
              </a:rPr>
              <a:t>所指文件的位置指针重新返回到文件的开头。</a:t>
            </a:r>
            <a:endParaRPr lang="en-US" altLang="zh-CN" b="0" dirty="0">
              <a:latin typeface="Consolas" panose="020B0609020204030204" pitchFamily="49" charset="0"/>
              <a:ea typeface="微软雅黑" panose="020B0503020204020204" pitchFamily="34" charset="-122"/>
            </a:endParaRPr>
          </a:p>
          <a:p>
            <a:pPr>
              <a:lnSpc>
                <a:spcPct val="120000"/>
              </a:lnSpc>
              <a:buFontTx/>
            </a:pPr>
            <a:r>
              <a:rPr lang="zh-CN" altLang="en-US" b="0" dirty="0">
                <a:latin typeface="Consolas" panose="020B0609020204030204" pitchFamily="49" charset="0"/>
                <a:ea typeface="微软雅黑" panose="020B0503020204020204" pitchFamily="34" charset="-122"/>
              </a:rPr>
              <a:t>     注意：</a:t>
            </a:r>
            <a:r>
              <a:rPr lang="en-US" altLang="zh-CN" b="0" dirty="0">
                <a:latin typeface="Consolas" panose="020B0609020204030204" pitchFamily="49" charset="0"/>
                <a:ea typeface="微软雅黑" panose="020B0503020204020204" pitchFamily="34" charset="-122"/>
              </a:rPr>
              <a:t>rewind</a:t>
            </a:r>
            <a:r>
              <a:rPr lang="zh-CN" altLang="en-US" b="0" dirty="0">
                <a:latin typeface="Consolas" panose="020B0609020204030204" pitchFamily="49" charset="0"/>
                <a:ea typeface="微软雅黑" panose="020B0503020204020204" pitchFamily="34" charset="-122"/>
              </a:rPr>
              <a:t>函数移动的不是文件指针而是文件内部的读写位置指针，随着对文件的读写，文件的位置指针（指向当前读写字节）向后移动。而文件指针是指向整个文件，如果不重新赋值文件指针不会改变。 </a:t>
            </a:r>
            <a:endParaRPr lang="en-US" altLang="zh-CN" b="0" dirty="0">
              <a:latin typeface="Consolas" panose="020B0609020204030204" pitchFamily="49" charset="0"/>
              <a:ea typeface="Times New Roman" panose="02020603050405020304" pitchFamily="18" charset="0"/>
            </a:endParaRPr>
          </a:p>
        </p:txBody>
      </p:sp>
      <p:sp>
        <p:nvSpPr>
          <p:cNvPr id="80899" name="TextBox 7"/>
          <p:cNvSpPr/>
          <p:nvPr/>
        </p:nvSpPr>
        <p:spPr>
          <a:xfrm>
            <a:off x="382588" y="542925"/>
            <a:ext cx="5283200" cy="368300"/>
          </a:xfrm>
          <a:prstGeom prst="rect">
            <a:avLst/>
          </a:prstGeom>
          <a:noFill/>
          <a:ln w="9525">
            <a:noFill/>
          </a:ln>
        </p:spPr>
        <p:txBody>
          <a:bodyPr lIns="0" tIns="0" rIns="0" bIns="0" anchor="t" anchorCtr="0">
            <a:spAutoFit/>
          </a:bodyPr>
          <a:lstStyle/>
          <a:p>
            <a:pPr>
              <a:buFontTx/>
            </a:pPr>
            <a:r>
              <a:rPr lang="en-US" altLang="zh-CN" b="0" dirty="0">
                <a:solidFill>
                  <a:schemeClr val="bg1"/>
                </a:solidFill>
                <a:latin typeface="Consolas" panose="020B0609020204030204" pitchFamily="49" charset="0"/>
                <a:ea typeface="微软雅黑" panose="020B0503020204020204" pitchFamily="34" charset="-122"/>
                <a:sym typeface="方正兰亭黑_GBK"/>
              </a:rPr>
              <a:t>1.2.4.2  </a:t>
            </a:r>
            <a:r>
              <a:rPr lang="zh-CN" altLang="en-US" b="0" dirty="0">
                <a:solidFill>
                  <a:schemeClr val="bg1"/>
                </a:solidFill>
                <a:latin typeface="Consolas" panose="020B0609020204030204" pitchFamily="49" charset="0"/>
                <a:ea typeface="微软雅黑" panose="020B0503020204020204" pitchFamily="34" charset="-122"/>
                <a:sym typeface="方正兰亭黑_GBK"/>
              </a:rPr>
              <a:t>文件位置标记的定位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2996">
                                            <p:txEl>
                                              <p:pRg st="0" end="0"/>
                                            </p:txEl>
                                          </p:spTgt>
                                        </p:tgtEl>
                                        <p:attrNameLst>
                                          <p:attrName>style.visibility</p:attrName>
                                        </p:attrNameLst>
                                      </p:cBhvr>
                                      <p:to>
                                        <p:strVal val="visible"/>
                                      </p:to>
                                    </p:set>
                                    <p:animEffect transition="in" filter="wipe(down)">
                                      <p:cBhvr>
                                        <p:cTn id="7" dur="500"/>
                                        <p:tgtEl>
                                          <p:spTgt spid="2129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2996">
                                            <p:txEl>
                                              <p:pRg st="1" end="1"/>
                                            </p:txEl>
                                          </p:spTgt>
                                        </p:tgtEl>
                                        <p:attrNameLst>
                                          <p:attrName>style.visibility</p:attrName>
                                        </p:attrNameLst>
                                      </p:cBhvr>
                                      <p:to>
                                        <p:strVal val="visible"/>
                                      </p:to>
                                    </p:set>
                                    <p:animEffect transition="in" filter="wipe(down)">
                                      <p:cBhvr>
                                        <p:cTn id="12" dur="500"/>
                                        <p:tgtEl>
                                          <p:spTgt spid="212996">
                                            <p:txEl>
                                              <p:pRg st="1" end="1"/>
                                            </p:txEl>
                                          </p:spTgt>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12996">
                                            <p:txEl>
                                              <p:pRg st="2" end="2"/>
                                            </p:txEl>
                                          </p:spTgt>
                                        </p:tgtEl>
                                        <p:attrNameLst>
                                          <p:attrName>style.visibility</p:attrName>
                                        </p:attrNameLst>
                                      </p:cBhvr>
                                      <p:to>
                                        <p:strVal val="visible"/>
                                      </p:to>
                                    </p:set>
                                    <p:animEffect transition="in" filter="wipe(down)">
                                      <p:cBhvr>
                                        <p:cTn id="16" dur="500"/>
                                        <p:tgtEl>
                                          <p:spTgt spid="212996">
                                            <p:txEl>
                                              <p:pRg st="2" end="2"/>
                                            </p:txEl>
                                          </p:spTgt>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212996">
                                            <p:txEl>
                                              <p:pRg st="3" end="3"/>
                                            </p:txEl>
                                          </p:spTgt>
                                        </p:tgtEl>
                                        <p:attrNameLst>
                                          <p:attrName>style.visibility</p:attrName>
                                        </p:attrNameLst>
                                      </p:cBhvr>
                                      <p:to>
                                        <p:strVal val="visible"/>
                                      </p:to>
                                    </p:set>
                                    <p:animEffect transition="in" filter="wipe(down)">
                                      <p:cBhvr>
                                        <p:cTn id="20" dur="500"/>
                                        <p:tgtEl>
                                          <p:spTgt spid="2129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45</a:t>
            </a:fld>
            <a:endParaRPr lang="zh-CN" altLang="en-US" sz="1200" b="0" dirty="0">
              <a:solidFill>
                <a:srgbClr val="898989"/>
              </a:solidFill>
              <a:ea typeface="微软雅黑" panose="020B0503020204020204" pitchFamily="34" charset="-122"/>
            </a:endParaRPr>
          </a:p>
        </p:txBody>
      </p:sp>
      <p:sp>
        <p:nvSpPr>
          <p:cNvPr id="6" name="Text Box 4"/>
          <p:cNvSpPr txBox="1"/>
          <p:nvPr/>
        </p:nvSpPr>
        <p:spPr>
          <a:xfrm>
            <a:off x="552450" y="1341438"/>
            <a:ext cx="10594975" cy="5058244"/>
          </a:xfrm>
          <a:prstGeom prst="rect">
            <a:avLst/>
          </a:prstGeom>
          <a:noFill/>
          <a:ln w="38100">
            <a:noFill/>
          </a:ln>
        </p:spPr>
        <p:txBody>
          <a:bodyPr anchor="t" anchorCtr="0">
            <a:spAutoFit/>
          </a:bodyPr>
          <a:lstStyle/>
          <a:p>
            <a:pPr lvl="1" indent="-457200" algn="l" rtl="0" eaLnBrk="1" fontAlgn="base" hangingPunct="1">
              <a:lnSpc>
                <a:spcPct val="150000"/>
              </a:lnSpc>
              <a:spcBef>
                <a:spcPct val="50000"/>
              </a:spcBef>
              <a:spcAft>
                <a:spcPct val="0"/>
              </a:spcAft>
              <a:buClr>
                <a:srgbClr val="FF6600"/>
              </a:buClr>
              <a:buFont typeface="Wingdings" panose="05000000000000000000" pitchFamily="2" charset="2"/>
              <a:buChar char="«"/>
            </a:pPr>
            <a:r>
              <a:rPr lang="en-US" altLang="zh-CN" sz="2400" dirty="0">
                <a:solidFill>
                  <a:srgbClr val="009900"/>
                </a:solidFill>
                <a:latin typeface="Consolas" panose="020B0609020204030204" pitchFamily="49" charset="0"/>
                <a:ea typeface="微软雅黑" panose="020B0503020204020204" pitchFamily="34" charset="-122"/>
              </a:rPr>
              <a:t>fseek</a:t>
            </a:r>
            <a:r>
              <a:rPr lang="zh-CN" altLang="en-US" sz="2400" dirty="0">
                <a:solidFill>
                  <a:srgbClr val="009900"/>
                </a:solidFill>
                <a:latin typeface="Consolas" panose="020B0609020204030204" pitchFamily="49" charset="0"/>
                <a:ea typeface="微软雅黑" panose="020B0503020204020204" pitchFamily="34" charset="-122"/>
              </a:rPr>
              <a:t>函数</a:t>
            </a:r>
          </a:p>
          <a:p>
            <a:pPr indent="723900">
              <a:lnSpc>
                <a:spcPct val="120000"/>
              </a:lnSpc>
              <a:buFontTx/>
            </a:pPr>
            <a:r>
              <a:rPr lang="zh-CN" altLang="en-US" b="0" dirty="0">
                <a:latin typeface="Consolas" panose="020B0609020204030204" pitchFamily="49" charset="0"/>
                <a:ea typeface="微软雅黑" panose="020B0503020204020204" pitchFamily="34" charset="-122"/>
              </a:rPr>
              <a:t>函数原型：</a:t>
            </a:r>
            <a:r>
              <a:rPr lang="en-US" altLang="zh-CN" b="0" dirty="0">
                <a:solidFill>
                  <a:srgbClr val="0000FF"/>
                </a:solidFill>
                <a:latin typeface="Consolas" panose="020B0609020204030204" pitchFamily="49" charset="0"/>
                <a:ea typeface="微软雅黑" panose="020B0503020204020204" pitchFamily="34" charset="-122"/>
              </a:rPr>
              <a:t>int fseek(FILE *</a:t>
            </a:r>
            <a:r>
              <a:rPr lang="en-US" altLang="zh-CN" b="0" dirty="0">
                <a:solidFill>
                  <a:srgbClr val="C00000"/>
                </a:solidFill>
                <a:latin typeface="Consolas" panose="020B0609020204030204" pitchFamily="49" charset="0"/>
                <a:ea typeface="微软雅黑" panose="020B0503020204020204" pitchFamily="34" charset="-122"/>
              </a:rPr>
              <a:t>fp</a:t>
            </a:r>
            <a:r>
              <a:rPr lang="en-US" altLang="zh-CN" b="0" dirty="0">
                <a:solidFill>
                  <a:srgbClr val="0000FF"/>
                </a:solidFill>
                <a:latin typeface="Consolas" panose="020B0609020204030204" pitchFamily="49" charset="0"/>
                <a:ea typeface="微软雅黑" panose="020B0503020204020204" pitchFamily="34" charset="-122"/>
              </a:rPr>
              <a:t>, long </a:t>
            </a:r>
            <a:r>
              <a:rPr lang="en-US" altLang="zh-CN" b="0" dirty="0">
                <a:solidFill>
                  <a:srgbClr val="C00000"/>
                </a:solidFill>
                <a:latin typeface="Consolas" panose="020B0609020204030204" pitchFamily="49" charset="0"/>
                <a:ea typeface="微软雅黑" panose="020B0503020204020204" pitchFamily="34" charset="-122"/>
              </a:rPr>
              <a:t>offset</a:t>
            </a:r>
            <a:r>
              <a:rPr lang="en-US" altLang="zh-CN" b="0" dirty="0">
                <a:solidFill>
                  <a:srgbClr val="0000FF"/>
                </a:solidFill>
                <a:latin typeface="Consolas" panose="020B0609020204030204" pitchFamily="49" charset="0"/>
                <a:ea typeface="微软雅黑" panose="020B0503020204020204" pitchFamily="34" charset="-122"/>
              </a:rPr>
              <a:t>, int </a:t>
            </a:r>
            <a:r>
              <a:rPr lang="en-US" altLang="zh-CN" b="0" dirty="0">
                <a:solidFill>
                  <a:srgbClr val="C00000"/>
                </a:solidFill>
                <a:latin typeface="Consolas" panose="020B0609020204030204" pitchFamily="49" charset="0"/>
                <a:ea typeface="微软雅黑" panose="020B0503020204020204" pitchFamily="34" charset="-122"/>
              </a:rPr>
              <a:t>where</a:t>
            </a:r>
            <a:r>
              <a:rPr lang="en-US" altLang="zh-CN" b="0" dirty="0">
                <a:solidFill>
                  <a:srgbClr val="0000FF"/>
                </a:solidFill>
                <a:latin typeface="Consolas" panose="020B0609020204030204" pitchFamily="49" charset="0"/>
                <a:ea typeface="微软雅黑" panose="020B0503020204020204" pitchFamily="34" charset="-122"/>
              </a:rPr>
              <a:t>)</a:t>
            </a:r>
            <a:r>
              <a:rPr lang="zh-CN" altLang="en-US" b="0" dirty="0">
                <a:solidFill>
                  <a:srgbClr val="0000FF"/>
                </a:solidFill>
                <a:latin typeface="Consolas" panose="020B0609020204030204" pitchFamily="49" charset="0"/>
                <a:ea typeface="微软雅黑" panose="020B0503020204020204" pitchFamily="34" charset="-122"/>
              </a:rPr>
              <a:t>；</a:t>
            </a:r>
            <a:endParaRPr lang="en-US" altLang="zh-CN" b="0" dirty="0">
              <a:solidFill>
                <a:srgbClr val="0000FF"/>
              </a:solidFill>
              <a:latin typeface="Consolas" panose="020B0609020204030204" pitchFamily="49" charset="0"/>
              <a:ea typeface="微软雅黑" panose="020B0503020204020204" pitchFamily="34" charset="-122"/>
            </a:endParaRPr>
          </a:p>
          <a:p>
            <a:pPr indent="723900">
              <a:lnSpc>
                <a:spcPct val="120000"/>
              </a:lnSpc>
              <a:buFontTx/>
            </a:pPr>
            <a:r>
              <a:rPr lang="en-US" altLang="zh-CN" b="0" dirty="0">
                <a:solidFill>
                  <a:schemeClr val="tx1"/>
                </a:solidFill>
                <a:latin typeface="Consolas" panose="020B0609020204030204" pitchFamily="49" charset="0"/>
                <a:ea typeface="微软雅黑" panose="020B0503020204020204" pitchFamily="34" charset="-122"/>
              </a:rPr>
              <a:t>    </a:t>
            </a:r>
            <a:r>
              <a:rPr lang="zh-CN" altLang="en-US" b="0" dirty="0">
                <a:latin typeface="Consolas" panose="020B0609020204030204" pitchFamily="49" charset="0"/>
                <a:ea typeface="微软雅黑" panose="020B0503020204020204" pitchFamily="34" charset="-122"/>
              </a:rPr>
              <a:t>功能：按照（起始点</a:t>
            </a:r>
            <a:r>
              <a:rPr lang="en-US" altLang="zh-CN" b="0" dirty="0">
                <a:solidFill>
                  <a:srgbClr val="C00000"/>
                </a:solidFill>
                <a:latin typeface="Consolas" panose="020B0609020204030204" pitchFamily="49" charset="0"/>
                <a:ea typeface="微软雅黑" panose="020B0503020204020204" pitchFamily="34" charset="-122"/>
              </a:rPr>
              <a:t>where</a:t>
            </a:r>
            <a:r>
              <a:rPr lang="en-US" altLang="zh-CN" b="0" dirty="0">
                <a:latin typeface="Consolas" panose="020B0609020204030204" pitchFamily="49" charset="0"/>
                <a:ea typeface="微软雅黑" panose="020B0503020204020204" pitchFamily="34" charset="-122"/>
              </a:rPr>
              <a:t>+</a:t>
            </a:r>
            <a:r>
              <a:rPr lang="zh-CN" altLang="en-US" b="0" dirty="0">
                <a:latin typeface="Consolas" panose="020B0609020204030204" pitchFamily="49" charset="0"/>
                <a:ea typeface="微软雅黑" panose="020B0503020204020204" pitchFamily="34" charset="-122"/>
              </a:rPr>
              <a:t>偏移量</a:t>
            </a:r>
            <a:r>
              <a:rPr lang="en-US" altLang="zh-CN" b="0" dirty="0">
                <a:solidFill>
                  <a:srgbClr val="C00000"/>
                </a:solidFill>
                <a:latin typeface="Consolas" panose="020B0609020204030204" pitchFamily="49" charset="0"/>
                <a:ea typeface="微软雅黑" panose="020B0503020204020204" pitchFamily="34" charset="-122"/>
              </a:rPr>
              <a:t>offset</a:t>
            </a:r>
            <a:r>
              <a:rPr lang="zh-CN" altLang="en-US" b="0" dirty="0">
                <a:latin typeface="Consolas" panose="020B0609020204030204" pitchFamily="49" charset="0"/>
                <a:ea typeface="微软雅黑" panose="020B0503020204020204" pitchFamily="34" charset="-122"/>
              </a:rPr>
              <a:t>）设置文件位置指针</a:t>
            </a:r>
            <a:endParaRPr lang="en-US" altLang="zh-CN" b="0" dirty="0">
              <a:latin typeface="Consolas" panose="020B0609020204030204" pitchFamily="49" charset="0"/>
              <a:ea typeface="微软雅黑" panose="020B0503020204020204" pitchFamily="34" charset="-122"/>
            </a:endParaRPr>
          </a:p>
          <a:p>
            <a:pPr indent="723900">
              <a:lnSpc>
                <a:spcPct val="120000"/>
              </a:lnSpc>
              <a:buFontTx/>
            </a:pPr>
            <a:r>
              <a:rPr lang="en-US" altLang="zh-CN" b="0" dirty="0">
                <a:latin typeface="Consolas" panose="020B0609020204030204" pitchFamily="49" charset="0"/>
                <a:ea typeface="微软雅黑" panose="020B0503020204020204" pitchFamily="34" charset="-122"/>
              </a:rPr>
              <a:t>         </a:t>
            </a:r>
            <a:r>
              <a:rPr lang="zh-CN" altLang="en-US" b="0" dirty="0">
                <a:latin typeface="Consolas" panose="020B0609020204030204" pitchFamily="49" charset="0"/>
                <a:ea typeface="微软雅黑" panose="020B0503020204020204" pitchFamily="34" charset="-122"/>
              </a:rPr>
              <a:t>的当前位置，以便文件的随机读写</a:t>
            </a:r>
            <a:r>
              <a:rPr lang="en-US" altLang="zh-CN" b="0" dirty="0">
                <a:latin typeface="Consolas" panose="020B0609020204030204" pitchFamily="49" charset="0"/>
                <a:ea typeface="微软雅黑" panose="020B0503020204020204" pitchFamily="34" charset="-122"/>
              </a:rPr>
              <a:t>.</a:t>
            </a:r>
          </a:p>
          <a:p>
            <a:pPr indent="723900">
              <a:lnSpc>
                <a:spcPct val="120000"/>
              </a:lnSpc>
              <a:buFontTx/>
            </a:pPr>
            <a:r>
              <a:rPr lang="en-US" altLang="zh-CN" b="0" dirty="0">
                <a:solidFill>
                  <a:schemeClr val="tx1"/>
                </a:solidFill>
                <a:latin typeface="Consolas" panose="020B0609020204030204" pitchFamily="49" charset="0"/>
                <a:ea typeface="微软雅黑" panose="020B0503020204020204" pitchFamily="34" charset="-122"/>
              </a:rPr>
              <a:t>         </a:t>
            </a:r>
            <a:r>
              <a:rPr lang="zh-CN" altLang="en-US" b="0" dirty="0">
                <a:latin typeface="Consolas" panose="020B0609020204030204" pitchFamily="49" charset="0"/>
                <a:ea typeface="微软雅黑" panose="020B0503020204020204" pitchFamily="34" charset="-122"/>
              </a:rPr>
              <a:t>如果执行</a:t>
            </a:r>
            <a:r>
              <a:rPr lang="zh-CN" altLang="en-US" b="0" dirty="0">
                <a:solidFill>
                  <a:srgbClr val="FF0000"/>
                </a:solidFill>
                <a:latin typeface="Consolas" panose="020B0609020204030204" pitchFamily="49" charset="0"/>
                <a:ea typeface="微软雅黑" panose="020B0503020204020204" pitchFamily="34" charset="-122"/>
              </a:rPr>
              <a:t>成功</a:t>
            </a:r>
            <a:r>
              <a:rPr lang="zh-CN" altLang="en-US" b="0" dirty="0">
                <a:solidFill>
                  <a:schemeClr val="tx1"/>
                </a:solidFill>
                <a:latin typeface="Consolas" panose="020B0609020204030204" pitchFamily="49" charset="0"/>
                <a:ea typeface="微软雅黑" panose="020B0503020204020204" pitchFamily="34" charset="-122"/>
              </a:rPr>
              <a:t>，</a:t>
            </a:r>
            <a:r>
              <a:rPr lang="zh-CN" altLang="en-US" b="0" dirty="0">
                <a:solidFill>
                  <a:srgbClr val="FF0000"/>
                </a:solidFill>
                <a:latin typeface="Consolas" panose="020B0609020204030204" pitchFamily="49" charset="0"/>
                <a:ea typeface="微软雅黑" panose="020B0503020204020204" pitchFamily="34" charset="-122"/>
              </a:rPr>
              <a:t>返回</a:t>
            </a:r>
            <a:r>
              <a:rPr lang="en-US" altLang="zh-CN" b="0" dirty="0">
                <a:solidFill>
                  <a:srgbClr val="FF0000"/>
                </a:solidFill>
                <a:latin typeface="Consolas" panose="020B0609020204030204" pitchFamily="49" charset="0"/>
                <a:ea typeface="微软雅黑" panose="020B0503020204020204" pitchFamily="34" charset="-122"/>
              </a:rPr>
              <a:t>0</a:t>
            </a:r>
            <a:r>
              <a:rPr lang="zh-CN" altLang="en-US" b="0" dirty="0">
                <a:solidFill>
                  <a:schemeClr val="tx1"/>
                </a:solidFill>
                <a:latin typeface="Consolas" panose="020B0609020204030204" pitchFamily="49" charset="0"/>
                <a:ea typeface="微软雅黑" panose="020B0503020204020204" pitchFamily="34" charset="-122"/>
              </a:rPr>
              <a:t>；</a:t>
            </a:r>
            <a:r>
              <a:rPr lang="zh-CN" altLang="en-US" b="0" dirty="0">
                <a:solidFill>
                  <a:srgbClr val="FF0000"/>
                </a:solidFill>
                <a:latin typeface="Consolas" panose="020B0609020204030204" pitchFamily="49" charset="0"/>
                <a:ea typeface="微软雅黑" panose="020B0503020204020204" pitchFamily="34" charset="-122"/>
              </a:rPr>
              <a:t>否则</a:t>
            </a:r>
            <a:r>
              <a:rPr lang="zh-CN" altLang="en-US" b="0" dirty="0">
                <a:solidFill>
                  <a:schemeClr val="tx1"/>
                </a:solidFill>
                <a:latin typeface="Consolas" panose="020B0609020204030204" pitchFamily="49" charset="0"/>
                <a:ea typeface="微软雅黑" panose="020B0503020204020204" pitchFamily="34" charset="-122"/>
              </a:rPr>
              <a:t>，</a:t>
            </a:r>
            <a:r>
              <a:rPr lang="zh-CN" altLang="en-US" b="0" dirty="0">
                <a:solidFill>
                  <a:srgbClr val="FF0000"/>
                </a:solidFill>
                <a:latin typeface="Consolas" panose="020B0609020204030204" pitchFamily="49" charset="0"/>
                <a:ea typeface="微软雅黑" panose="020B0503020204020204" pitchFamily="34" charset="-122"/>
              </a:rPr>
              <a:t>返回非</a:t>
            </a:r>
            <a:r>
              <a:rPr lang="en-US" altLang="zh-CN" b="0" dirty="0">
                <a:solidFill>
                  <a:srgbClr val="FF0000"/>
                </a:solidFill>
                <a:latin typeface="Consolas" panose="020B0609020204030204" pitchFamily="49" charset="0"/>
                <a:ea typeface="微软雅黑" panose="020B0503020204020204" pitchFamily="34" charset="-122"/>
              </a:rPr>
              <a:t>0</a:t>
            </a:r>
            <a:r>
              <a:rPr lang="zh-CN" altLang="en-US" b="0" dirty="0">
                <a:solidFill>
                  <a:srgbClr val="FF0000"/>
                </a:solidFill>
                <a:latin typeface="Consolas" panose="020B0609020204030204" pitchFamily="49" charset="0"/>
                <a:ea typeface="微软雅黑" panose="020B0503020204020204" pitchFamily="34" charset="-122"/>
              </a:rPr>
              <a:t>值</a:t>
            </a:r>
            <a:r>
              <a:rPr lang="zh-CN" altLang="en-US" b="0" dirty="0">
                <a:solidFill>
                  <a:schemeClr val="tx1"/>
                </a:solidFill>
                <a:latin typeface="Consolas" panose="020B0609020204030204" pitchFamily="49" charset="0"/>
                <a:ea typeface="微软雅黑" panose="020B0503020204020204" pitchFamily="34" charset="-122"/>
              </a:rPr>
              <a:t>。</a:t>
            </a:r>
            <a:endParaRPr lang="en-US" altLang="zh-CN" b="0" dirty="0">
              <a:solidFill>
                <a:schemeClr val="tx1"/>
              </a:solidFill>
              <a:latin typeface="Consolas" panose="020B0609020204030204" pitchFamily="49" charset="0"/>
              <a:ea typeface="微软雅黑" panose="020B0503020204020204" pitchFamily="34" charset="-122"/>
            </a:endParaRPr>
          </a:p>
          <a:p>
            <a:pPr indent="723900">
              <a:lnSpc>
                <a:spcPct val="60000"/>
              </a:lnSpc>
              <a:buFontTx/>
            </a:pPr>
            <a:endParaRPr lang="zh-CN" altLang="en-US" b="0" dirty="0">
              <a:solidFill>
                <a:schemeClr val="tx1"/>
              </a:solidFill>
              <a:latin typeface="Consolas" panose="020B0609020204030204" pitchFamily="49" charset="0"/>
              <a:ea typeface="微软雅黑" panose="020B0503020204020204" pitchFamily="34" charset="-122"/>
            </a:endParaRPr>
          </a:p>
          <a:p>
            <a:pPr indent="723900">
              <a:lnSpc>
                <a:spcPct val="120000"/>
              </a:lnSpc>
              <a:buFontTx/>
            </a:pPr>
            <a:r>
              <a:rPr lang="en-US" altLang="zh-CN" b="0" dirty="0">
                <a:solidFill>
                  <a:srgbClr val="C00000"/>
                </a:solidFill>
                <a:latin typeface="Consolas" panose="020B0609020204030204" pitchFamily="49" charset="0"/>
                <a:ea typeface="微软雅黑" panose="020B0503020204020204" pitchFamily="34" charset="-122"/>
              </a:rPr>
              <a:t>where</a:t>
            </a:r>
            <a:r>
              <a:rPr lang="zh-CN" altLang="en-US" b="0" dirty="0">
                <a:solidFill>
                  <a:srgbClr val="C00000"/>
                </a:solidFill>
                <a:latin typeface="Consolas" panose="020B0609020204030204" pitchFamily="49" charset="0"/>
                <a:ea typeface="微软雅黑" panose="020B0503020204020204" pitchFamily="34" charset="-122"/>
              </a:rPr>
              <a:t>的取值</a:t>
            </a:r>
            <a:r>
              <a:rPr lang="zh-CN" altLang="zh-CN" b="0" dirty="0">
                <a:solidFill>
                  <a:srgbClr val="C00000"/>
                </a:solidFill>
                <a:latin typeface="Consolas" panose="020B0609020204030204" pitchFamily="49" charset="0"/>
                <a:ea typeface="微软雅黑" panose="020B0503020204020204" pitchFamily="34" charset="-122"/>
              </a:rPr>
              <a:t>：</a:t>
            </a:r>
            <a:r>
              <a:rPr lang="en-US" altLang="zh-CN" b="0" dirty="0">
                <a:solidFill>
                  <a:srgbClr val="800000"/>
                </a:solidFill>
                <a:latin typeface="Consolas" panose="020B0609020204030204" pitchFamily="49" charset="0"/>
                <a:ea typeface="微软雅黑" panose="020B0503020204020204" pitchFamily="34" charset="-122"/>
              </a:rPr>
              <a:t>     </a:t>
            </a:r>
            <a:r>
              <a:rPr lang="en-US" altLang="zh-CN" b="0" dirty="0">
                <a:solidFill>
                  <a:srgbClr val="009900"/>
                </a:solidFill>
                <a:latin typeface="Consolas" panose="020B0609020204030204" pitchFamily="49" charset="0"/>
                <a:ea typeface="微软雅黑" panose="020B0503020204020204" pitchFamily="34" charset="-122"/>
              </a:rPr>
              <a:t>SEEK_SET</a:t>
            </a:r>
            <a:r>
              <a:rPr lang="en-US" altLang="zh-CN" b="0" dirty="0">
                <a:solidFill>
                  <a:schemeClr val="tx1"/>
                </a:solidFill>
                <a:latin typeface="Consolas" panose="020B0609020204030204" pitchFamily="49" charset="0"/>
                <a:ea typeface="微软雅黑" panose="020B0503020204020204" pitchFamily="34" charset="-122"/>
              </a:rPr>
              <a:t>     </a:t>
            </a:r>
            <a:r>
              <a:rPr lang="en-US" altLang="zh-CN" b="0" dirty="0">
                <a:latin typeface="Consolas" panose="020B0609020204030204" pitchFamily="49" charset="0"/>
                <a:ea typeface="微软雅黑" panose="020B0503020204020204" pitchFamily="34" charset="-122"/>
              </a:rPr>
              <a:t>0    </a:t>
            </a:r>
            <a:r>
              <a:rPr lang="zh-CN" altLang="en-US" b="0" dirty="0">
                <a:latin typeface="Consolas" panose="020B0609020204030204" pitchFamily="49" charset="0"/>
                <a:ea typeface="微软雅黑" panose="020B0503020204020204" pitchFamily="34" charset="-122"/>
              </a:rPr>
              <a:t>文件头</a:t>
            </a:r>
            <a:endParaRPr lang="en-US" altLang="zh-CN" b="0" dirty="0">
              <a:latin typeface="Consolas" panose="020B0609020204030204" pitchFamily="49" charset="0"/>
              <a:ea typeface="微软雅黑" panose="020B0503020204020204" pitchFamily="34" charset="-122"/>
            </a:endParaRPr>
          </a:p>
          <a:p>
            <a:pPr indent="723900">
              <a:lnSpc>
                <a:spcPct val="120000"/>
              </a:lnSpc>
              <a:buFontTx/>
            </a:pPr>
            <a:r>
              <a:rPr lang="en-US" altLang="zh-CN" b="0" dirty="0">
                <a:solidFill>
                  <a:schemeClr val="tx1"/>
                </a:solidFill>
                <a:latin typeface="Consolas" panose="020B0609020204030204" pitchFamily="49" charset="0"/>
                <a:ea typeface="微软雅黑" panose="020B0503020204020204" pitchFamily="34" charset="-122"/>
              </a:rPr>
              <a:t>                 </a:t>
            </a:r>
            <a:r>
              <a:rPr lang="en-US" altLang="zh-CN" b="0" dirty="0">
                <a:solidFill>
                  <a:srgbClr val="009900"/>
                </a:solidFill>
                <a:latin typeface="Consolas" panose="020B0609020204030204" pitchFamily="49" charset="0"/>
                <a:ea typeface="微软雅黑" panose="020B0503020204020204" pitchFamily="34" charset="-122"/>
              </a:rPr>
              <a:t>SEEK_CUR     </a:t>
            </a:r>
            <a:r>
              <a:rPr lang="en-US" altLang="zh-CN" b="0" dirty="0">
                <a:latin typeface="Consolas" panose="020B0609020204030204" pitchFamily="49" charset="0"/>
                <a:ea typeface="微软雅黑" panose="020B0503020204020204" pitchFamily="34" charset="-122"/>
              </a:rPr>
              <a:t>1    </a:t>
            </a:r>
            <a:r>
              <a:rPr lang="zh-CN" altLang="en-US" b="0" dirty="0">
                <a:latin typeface="Consolas" panose="020B0609020204030204" pitchFamily="49" charset="0"/>
                <a:ea typeface="微软雅黑" panose="020B0503020204020204" pitchFamily="34" charset="-122"/>
              </a:rPr>
              <a:t>当前位置</a:t>
            </a:r>
            <a:endParaRPr lang="en-US" altLang="zh-CN" b="0" dirty="0">
              <a:latin typeface="Consolas" panose="020B0609020204030204" pitchFamily="49" charset="0"/>
              <a:ea typeface="微软雅黑" panose="020B0503020204020204" pitchFamily="34" charset="-122"/>
            </a:endParaRPr>
          </a:p>
          <a:p>
            <a:pPr indent="723900">
              <a:lnSpc>
                <a:spcPct val="120000"/>
              </a:lnSpc>
              <a:buFontTx/>
            </a:pPr>
            <a:r>
              <a:rPr lang="en-US" altLang="zh-CN" b="0" dirty="0">
                <a:solidFill>
                  <a:schemeClr val="tx1"/>
                </a:solidFill>
                <a:latin typeface="Consolas" panose="020B0609020204030204" pitchFamily="49" charset="0"/>
                <a:ea typeface="微软雅黑" panose="020B0503020204020204" pitchFamily="34" charset="-122"/>
              </a:rPr>
              <a:t>                 </a:t>
            </a:r>
            <a:r>
              <a:rPr lang="en-US" altLang="zh-CN" b="0" dirty="0">
                <a:solidFill>
                  <a:srgbClr val="009900"/>
                </a:solidFill>
                <a:latin typeface="Consolas" panose="020B0609020204030204" pitchFamily="49" charset="0"/>
                <a:ea typeface="微软雅黑" panose="020B0503020204020204" pitchFamily="34" charset="-122"/>
              </a:rPr>
              <a:t>SEEK_END     </a:t>
            </a:r>
            <a:r>
              <a:rPr lang="en-US" altLang="zh-CN" b="0" dirty="0">
                <a:latin typeface="Consolas" panose="020B0609020204030204" pitchFamily="49" charset="0"/>
                <a:ea typeface="微软雅黑" panose="020B0503020204020204" pitchFamily="34" charset="-122"/>
              </a:rPr>
              <a:t>2    </a:t>
            </a:r>
            <a:r>
              <a:rPr lang="zh-CN" altLang="zh-CN" b="0" dirty="0">
                <a:latin typeface="Consolas" panose="020B0609020204030204" pitchFamily="49" charset="0"/>
                <a:ea typeface="微软雅黑" panose="020B0503020204020204" pitchFamily="34" charset="-122"/>
              </a:rPr>
              <a:t>文件</a:t>
            </a:r>
            <a:r>
              <a:rPr lang="zh-CN" altLang="en-US" b="0" dirty="0">
                <a:latin typeface="Consolas" panose="020B0609020204030204" pitchFamily="49" charset="0"/>
                <a:ea typeface="微软雅黑" panose="020B0503020204020204" pitchFamily="34" charset="-122"/>
              </a:rPr>
              <a:t>尾</a:t>
            </a:r>
          </a:p>
          <a:p>
            <a:pPr indent="723900">
              <a:lnSpc>
                <a:spcPct val="60000"/>
              </a:lnSpc>
              <a:buFontTx/>
            </a:pPr>
            <a:endParaRPr lang="zh-CN" altLang="en-US" b="0" dirty="0">
              <a:latin typeface="Consolas" panose="020B0609020204030204" pitchFamily="49" charset="0"/>
              <a:ea typeface="微软雅黑" panose="020B0503020204020204" pitchFamily="34" charset="-122"/>
            </a:endParaRPr>
          </a:p>
          <a:p>
            <a:pPr indent="723900">
              <a:lnSpc>
                <a:spcPct val="120000"/>
              </a:lnSpc>
              <a:spcBef>
                <a:spcPts val="100"/>
              </a:spcBef>
              <a:buFontTx/>
            </a:pPr>
            <a:r>
              <a:rPr lang="en-US" altLang="zh-CN" b="0" dirty="0">
                <a:solidFill>
                  <a:srgbClr val="C00000"/>
                </a:solidFill>
                <a:latin typeface="Consolas" panose="020B0609020204030204" pitchFamily="49" charset="0"/>
                <a:ea typeface="微软雅黑" panose="020B0503020204020204" pitchFamily="34" charset="-122"/>
              </a:rPr>
              <a:t>offset</a:t>
            </a:r>
            <a:r>
              <a:rPr lang="en-US" altLang="zh-CN" dirty="0">
                <a:solidFill>
                  <a:srgbClr val="C00000"/>
                </a:solidFill>
                <a:latin typeface="Consolas" panose="020B0609020204030204" pitchFamily="49" charset="0"/>
                <a:ea typeface="微软雅黑" panose="020B0503020204020204" pitchFamily="34" charset="-122"/>
              </a:rPr>
              <a:t>-</a:t>
            </a:r>
            <a:r>
              <a:rPr lang="zh-CN" altLang="en-US" b="0" dirty="0">
                <a:solidFill>
                  <a:srgbClr val="C00000"/>
                </a:solidFill>
                <a:latin typeface="Consolas" panose="020B0609020204030204" pitchFamily="49" charset="0"/>
                <a:ea typeface="微软雅黑" panose="020B0503020204020204" pitchFamily="34" charset="-122"/>
              </a:rPr>
              <a:t>偏移量</a:t>
            </a:r>
            <a:r>
              <a:rPr lang="zh-CN" altLang="en-US" b="0" dirty="0">
                <a:latin typeface="Consolas" panose="020B0609020204030204" pitchFamily="49" charset="0"/>
                <a:ea typeface="微软雅黑" panose="020B0503020204020204" pitchFamily="34" charset="-122"/>
              </a:rPr>
              <a:t>（单位：字节）：从计算起始点开始再偏移</a:t>
            </a:r>
            <a:r>
              <a:rPr lang="en-US" altLang="zh-CN" b="0" dirty="0">
                <a:latin typeface="Consolas" panose="020B0609020204030204" pitchFamily="49" charset="0"/>
                <a:ea typeface="微软雅黑" panose="020B0503020204020204" pitchFamily="34" charset="-122"/>
              </a:rPr>
              <a:t>offset</a:t>
            </a:r>
            <a:r>
              <a:rPr lang="zh-CN" altLang="en-US" b="0" dirty="0">
                <a:latin typeface="Consolas" panose="020B0609020204030204" pitchFamily="49" charset="0"/>
                <a:ea typeface="微软雅黑" panose="020B0503020204020204" pitchFamily="34" charset="-122"/>
              </a:rPr>
              <a:t>，得到新的文件指针位置。</a:t>
            </a:r>
            <a:r>
              <a:rPr lang="en-US" altLang="zh-CN" b="0" dirty="0">
                <a:latin typeface="Consolas" panose="020B0609020204030204" pitchFamily="49" charset="0"/>
                <a:ea typeface="微软雅黑" panose="020B0503020204020204" pitchFamily="34" charset="-122"/>
              </a:rPr>
              <a:t>offset</a:t>
            </a:r>
            <a:r>
              <a:rPr lang="zh-CN" altLang="en-US" b="0" dirty="0">
                <a:latin typeface="Consolas" panose="020B0609020204030204" pitchFamily="49" charset="0"/>
                <a:ea typeface="微软雅黑" panose="020B0503020204020204" pitchFamily="34" charset="-122"/>
              </a:rPr>
              <a:t>为正，向后偏移；</a:t>
            </a:r>
            <a:r>
              <a:rPr lang="en-US" altLang="zh-CN" b="0" dirty="0">
                <a:latin typeface="Consolas" panose="020B0609020204030204" pitchFamily="49" charset="0"/>
                <a:ea typeface="微软雅黑" panose="020B0503020204020204" pitchFamily="34" charset="-122"/>
              </a:rPr>
              <a:t>offset</a:t>
            </a:r>
            <a:r>
              <a:rPr lang="zh-CN" altLang="en-US" b="0" dirty="0">
                <a:latin typeface="Consolas" panose="020B0609020204030204" pitchFamily="49" charset="0"/>
                <a:ea typeface="微软雅黑" panose="020B0503020204020204" pitchFamily="34" charset="-122"/>
              </a:rPr>
              <a:t>为负，向前偏移。</a:t>
            </a:r>
            <a:endParaRPr lang="en-US" altLang="zh-CN" b="0" dirty="0">
              <a:latin typeface="Consolas" panose="020B0609020204030204" pitchFamily="49" charset="0"/>
              <a:ea typeface="微软雅黑" panose="020B0503020204020204" pitchFamily="34" charset="-122"/>
            </a:endParaRPr>
          </a:p>
        </p:txBody>
      </p:sp>
      <p:sp>
        <p:nvSpPr>
          <p:cNvPr id="81923" name="TextBox 7"/>
          <p:cNvSpPr/>
          <p:nvPr/>
        </p:nvSpPr>
        <p:spPr>
          <a:xfrm>
            <a:off x="409575" y="549275"/>
            <a:ext cx="5283200" cy="368300"/>
          </a:xfrm>
          <a:prstGeom prst="rect">
            <a:avLst/>
          </a:prstGeom>
          <a:noFill/>
          <a:ln w="9525">
            <a:noFill/>
          </a:ln>
        </p:spPr>
        <p:txBody>
          <a:bodyPr lIns="0" tIns="0" rIns="0" bIns="0" anchor="t" anchorCtr="0">
            <a:spAutoFit/>
          </a:bodyPr>
          <a:lstStyle/>
          <a:p>
            <a:pPr>
              <a:buFontTx/>
            </a:pPr>
            <a:r>
              <a:rPr lang="en-US" altLang="zh-CN" b="0" dirty="0">
                <a:solidFill>
                  <a:schemeClr val="bg1"/>
                </a:solidFill>
                <a:latin typeface="Consolas" panose="020B0609020204030204" pitchFamily="49" charset="0"/>
                <a:ea typeface="微软雅黑" panose="020B0503020204020204" pitchFamily="34" charset="-122"/>
                <a:sym typeface="方正兰亭黑_GBK"/>
              </a:rPr>
              <a:t>1.2.4.2  </a:t>
            </a:r>
            <a:r>
              <a:rPr lang="zh-CN" altLang="en-US" b="0" dirty="0">
                <a:solidFill>
                  <a:schemeClr val="bg1"/>
                </a:solidFill>
                <a:latin typeface="Consolas" panose="020B0609020204030204" pitchFamily="49" charset="0"/>
                <a:ea typeface="微软雅黑" panose="020B0503020204020204" pitchFamily="34" charset="-122"/>
                <a:sym typeface="方正兰亭黑_GBK"/>
              </a:rPr>
              <a:t>文件位置标记的定位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wipe(down)">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wipe(down)">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wipe(down)">
                                      <p:cBhvr>
                                        <p:cTn id="42" dur="500"/>
                                        <p:tgtEl>
                                          <p:spTgt spid="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animEffect transition="in" filter="wipe(down)">
                                      <p:cBhvr>
                                        <p:cTn id="4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46</a:t>
            </a:fld>
            <a:endParaRPr lang="zh-CN" altLang="en-US" sz="1200" b="0" dirty="0">
              <a:solidFill>
                <a:srgbClr val="898989"/>
              </a:solidFill>
              <a:ea typeface="微软雅黑" panose="020B0503020204020204" pitchFamily="34" charset="-122"/>
            </a:endParaRPr>
          </a:p>
        </p:txBody>
      </p:sp>
      <p:sp>
        <p:nvSpPr>
          <p:cNvPr id="6" name="Text Box 3"/>
          <p:cNvSpPr txBox="1"/>
          <p:nvPr/>
        </p:nvSpPr>
        <p:spPr>
          <a:xfrm>
            <a:off x="481013" y="1557338"/>
            <a:ext cx="11236325" cy="4705350"/>
          </a:xfrm>
          <a:prstGeom prst="rect">
            <a:avLst/>
          </a:prstGeom>
          <a:noFill/>
          <a:ln w="38100">
            <a:noFill/>
          </a:ln>
        </p:spPr>
        <p:txBody>
          <a:bodyPr anchor="t" anchorCtr="0">
            <a:spAutoFit/>
          </a:bodyPr>
          <a:lstStyle/>
          <a:p>
            <a:pPr marL="342900" indent="-342900">
              <a:lnSpc>
                <a:spcPct val="150000"/>
              </a:lnSpc>
              <a:spcBef>
                <a:spcPct val="50000"/>
              </a:spcBef>
              <a:buClr>
                <a:srgbClr val="FF6600"/>
              </a:buClr>
              <a:buFont typeface="Wingdings" panose="05000000000000000000" pitchFamily="2" charset="2"/>
              <a:buChar char="«"/>
            </a:pPr>
            <a:r>
              <a:rPr lang="en-US" altLang="zh-CN" dirty="0">
                <a:solidFill>
                  <a:srgbClr val="009900"/>
                </a:solidFill>
                <a:latin typeface="Consolas" panose="020B0609020204030204" pitchFamily="49" charset="0"/>
                <a:ea typeface="微软雅黑" panose="020B0503020204020204" pitchFamily="34" charset="-122"/>
              </a:rPr>
              <a:t> ftell函数</a:t>
            </a:r>
            <a:r>
              <a:rPr lang="zh-CN" altLang="en-US" b="0" dirty="0">
                <a:solidFill>
                  <a:srgbClr val="009900"/>
                </a:solidFill>
                <a:latin typeface="Consolas" panose="020B0609020204030204" pitchFamily="49" charset="0"/>
                <a:ea typeface="微软雅黑" panose="020B0503020204020204" pitchFamily="34" charset="-122"/>
              </a:rPr>
              <a:t> </a:t>
            </a:r>
          </a:p>
          <a:p>
            <a:pPr marL="342900" indent="-342900">
              <a:lnSpc>
                <a:spcPct val="120000"/>
              </a:lnSpc>
              <a:buFont typeface="Wingdings" panose="05000000000000000000" pitchFamily="2" charset="2"/>
            </a:pPr>
            <a:r>
              <a:rPr lang="zh-CN" altLang="en-US" b="0" dirty="0">
                <a:solidFill>
                  <a:srgbClr val="000000"/>
                </a:solidFill>
                <a:latin typeface="Consolas" panose="020B0609020204030204" pitchFamily="49" charset="0"/>
                <a:ea typeface="微软雅黑" panose="020B0503020204020204" pitchFamily="34" charset="-122"/>
              </a:rPr>
              <a:t>     </a:t>
            </a:r>
            <a:r>
              <a:rPr lang="zh-CN" altLang="en-US" b="0" dirty="0">
                <a:latin typeface="Consolas" panose="020B0609020204030204" pitchFamily="49" charset="0"/>
                <a:ea typeface="微软雅黑" panose="020B0503020204020204" pitchFamily="34" charset="-122"/>
              </a:rPr>
              <a:t>函数原型：</a:t>
            </a:r>
            <a:r>
              <a:rPr lang="zh-CN" altLang="en-US" b="0" dirty="0">
                <a:solidFill>
                  <a:srgbClr val="000000"/>
                </a:solidFill>
                <a:latin typeface="Consolas" panose="020B0609020204030204" pitchFamily="49" charset="0"/>
                <a:ea typeface="微软雅黑" panose="020B0503020204020204" pitchFamily="34" charset="-122"/>
              </a:rPr>
              <a:t> </a:t>
            </a:r>
            <a:r>
              <a:rPr lang="en-US" altLang="zh-CN" b="0" dirty="0">
                <a:solidFill>
                  <a:srgbClr val="0000FF"/>
                </a:solidFill>
                <a:latin typeface="Consolas" panose="020B0609020204030204" pitchFamily="49" charset="0"/>
                <a:ea typeface="微软雅黑" panose="020B0503020204020204" pitchFamily="34" charset="-122"/>
              </a:rPr>
              <a:t>long ftell(FILE *</a:t>
            </a:r>
            <a:r>
              <a:rPr lang="en-US" altLang="zh-CN" b="0" dirty="0">
                <a:solidFill>
                  <a:srgbClr val="C00000"/>
                </a:solidFill>
                <a:latin typeface="Consolas" panose="020B0609020204030204" pitchFamily="49" charset="0"/>
                <a:ea typeface="微软雅黑" panose="020B0503020204020204" pitchFamily="34" charset="-122"/>
              </a:rPr>
              <a:t>fp</a:t>
            </a:r>
            <a:r>
              <a:rPr lang="en-US" altLang="zh-CN" b="0" dirty="0">
                <a:solidFill>
                  <a:srgbClr val="0000FF"/>
                </a:solidFill>
                <a:latin typeface="Consolas" panose="020B0609020204030204" pitchFamily="49" charset="0"/>
                <a:ea typeface="微软雅黑" panose="020B0503020204020204" pitchFamily="34" charset="-122"/>
              </a:rPr>
              <a:t>);</a:t>
            </a:r>
          </a:p>
          <a:p>
            <a:pPr marL="342900" indent="-342900">
              <a:lnSpc>
                <a:spcPct val="140000"/>
              </a:lnSpc>
              <a:buFont typeface="Wingdings" panose="05000000000000000000" pitchFamily="2" charset="2"/>
            </a:pPr>
            <a:r>
              <a:rPr lang="zh-CN" altLang="en-US" b="0" dirty="0">
                <a:solidFill>
                  <a:schemeClr val="tx1"/>
                </a:solidFill>
                <a:latin typeface="Consolas" panose="020B0609020204030204" pitchFamily="49" charset="0"/>
                <a:ea typeface="微软雅黑" panose="020B0503020204020204" pitchFamily="34" charset="-122"/>
              </a:rPr>
              <a:t>     </a:t>
            </a:r>
            <a:r>
              <a:rPr lang="zh-CN" altLang="en-US" b="0" dirty="0">
                <a:latin typeface="Consolas" panose="020B0609020204030204" pitchFamily="49" charset="0"/>
                <a:ea typeface="微软雅黑" panose="020B0503020204020204" pitchFamily="34" charset="-122"/>
              </a:rPr>
              <a:t>功能：</a:t>
            </a:r>
            <a:r>
              <a:rPr lang="zh-CN" altLang="zh-CN" b="0" dirty="0">
                <a:latin typeface="Consolas" panose="020B0609020204030204" pitchFamily="49" charset="0"/>
                <a:ea typeface="微软雅黑" panose="020B0503020204020204" pitchFamily="34" charset="-122"/>
              </a:rPr>
              <a:t>返回</a:t>
            </a:r>
            <a:r>
              <a:rPr lang="en-US" altLang="zh-CN" b="0" dirty="0">
                <a:solidFill>
                  <a:srgbClr val="C00000"/>
                </a:solidFill>
                <a:latin typeface="Consolas" panose="020B0609020204030204" pitchFamily="49" charset="0"/>
                <a:ea typeface="微软雅黑" panose="020B0503020204020204" pitchFamily="34" charset="-122"/>
              </a:rPr>
              <a:t>fp</a:t>
            </a:r>
            <a:r>
              <a:rPr lang="zh-CN" altLang="en-US" b="0" dirty="0">
                <a:latin typeface="Consolas" panose="020B0609020204030204" pitchFamily="49" charset="0"/>
                <a:ea typeface="微软雅黑" panose="020B0503020204020204" pitchFamily="34" charset="-122"/>
              </a:rPr>
              <a:t>所指</a:t>
            </a:r>
            <a:r>
              <a:rPr lang="zh-CN" altLang="zh-CN" b="0" dirty="0">
                <a:latin typeface="Consolas" panose="020B0609020204030204" pitchFamily="49" charset="0"/>
                <a:ea typeface="微软雅黑" panose="020B0503020204020204" pitchFamily="34" charset="-122"/>
              </a:rPr>
              <a:t>文件</a:t>
            </a:r>
            <a:r>
              <a:rPr lang="zh-CN" altLang="en-US" b="0" dirty="0">
                <a:latin typeface="Consolas" panose="020B0609020204030204" pitchFamily="49" charset="0"/>
                <a:ea typeface="微软雅黑" panose="020B0503020204020204" pitchFamily="34" charset="-122"/>
              </a:rPr>
              <a:t>当前的读写</a:t>
            </a:r>
            <a:r>
              <a:rPr lang="zh-CN" altLang="zh-CN" b="0" dirty="0">
                <a:latin typeface="Consolas" panose="020B0609020204030204" pitchFamily="49" charset="0"/>
                <a:ea typeface="微软雅黑" panose="020B0503020204020204" pitchFamily="34" charset="-122"/>
              </a:rPr>
              <a:t>指针位置</a:t>
            </a:r>
            <a:r>
              <a:rPr lang="zh-CN" altLang="en-US" b="0" dirty="0">
                <a:latin typeface="Consolas" panose="020B0609020204030204" pitchFamily="49" charset="0"/>
                <a:ea typeface="微软雅黑" panose="020B0503020204020204" pitchFamily="34" charset="-122"/>
              </a:rPr>
              <a:t>。</a:t>
            </a:r>
            <a:endParaRPr lang="en-US" altLang="zh-CN" b="0" dirty="0">
              <a:latin typeface="Consolas" panose="020B0609020204030204" pitchFamily="49" charset="0"/>
              <a:ea typeface="微软雅黑" panose="020B0503020204020204" pitchFamily="34" charset="-122"/>
            </a:endParaRPr>
          </a:p>
          <a:p>
            <a:pPr marL="342900" indent="-342900">
              <a:lnSpc>
                <a:spcPct val="140000"/>
              </a:lnSpc>
              <a:buFont typeface="Wingdings" panose="05000000000000000000" pitchFamily="2" charset="2"/>
            </a:pPr>
            <a:r>
              <a:rPr lang="zh-CN" altLang="en-US" b="0" dirty="0">
                <a:solidFill>
                  <a:schemeClr val="tx1"/>
                </a:solidFill>
                <a:latin typeface="Consolas" panose="020B0609020204030204" pitchFamily="49" charset="0"/>
                <a:ea typeface="微软雅黑" panose="020B0503020204020204" pitchFamily="34" charset="-122"/>
              </a:rPr>
              <a:t>     </a:t>
            </a:r>
            <a:r>
              <a:rPr lang="zh-CN" altLang="en-US" b="0" dirty="0">
                <a:latin typeface="Consolas" panose="020B0609020204030204" pitchFamily="49" charset="0"/>
                <a:ea typeface="微软雅黑" panose="020B0503020204020204" pitchFamily="34" charset="-122"/>
              </a:rPr>
              <a:t>如果函数执行</a:t>
            </a:r>
            <a:r>
              <a:rPr lang="zh-CN" altLang="en-US" b="0" dirty="0">
                <a:solidFill>
                  <a:srgbClr val="FF0000"/>
                </a:solidFill>
                <a:latin typeface="Consolas" panose="020B0609020204030204" pitchFamily="49" charset="0"/>
                <a:ea typeface="微软雅黑" panose="020B0503020204020204" pitchFamily="34" charset="-122"/>
              </a:rPr>
              <a:t>成功</a:t>
            </a:r>
            <a:r>
              <a:rPr lang="zh-CN" altLang="en-US" b="0" dirty="0">
                <a:solidFill>
                  <a:schemeClr val="tx1"/>
                </a:solidFill>
                <a:latin typeface="Consolas" panose="020B0609020204030204" pitchFamily="49" charset="0"/>
                <a:ea typeface="微软雅黑" panose="020B0503020204020204" pitchFamily="34" charset="-122"/>
              </a:rPr>
              <a:t>，</a:t>
            </a:r>
            <a:r>
              <a:rPr lang="zh-CN" altLang="en-US" b="0" dirty="0">
                <a:solidFill>
                  <a:srgbClr val="FF0000"/>
                </a:solidFill>
                <a:latin typeface="Consolas" panose="020B0609020204030204" pitchFamily="49" charset="0"/>
                <a:ea typeface="微软雅黑" panose="020B0503020204020204" pitchFamily="34" charset="-122"/>
              </a:rPr>
              <a:t>返回读写指针相对于文件开头的偏移量</a:t>
            </a:r>
            <a:r>
              <a:rPr lang="zh-CN" altLang="en-US" b="0" dirty="0">
                <a:solidFill>
                  <a:schemeClr val="tx1"/>
                </a:solidFill>
                <a:latin typeface="Consolas" panose="020B0609020204030204" pitchFamily="49" charset="0"/>
                <a:ea typeface="微软雅黑" panose="020B0503020204020204" pitchFamily="34" charset="-122"/>
              </a:rPr>
              <a:t>；</a:t>
            </a:r>
            <a:endParaRPr lang="en-US" altLang="zh-CN" b="0" dirty="0">
              <a:solidFill>
                <a:schemeClr val="tx1"/>
              </a:solidFill>
              <a:latin typeface="Consolas" panose="020B0609020204030204" pitchFamily="49" charset="0"/>
              <a:ea typeface="微软雅黑" panose="020B0503020204020204" pitchFamily="34" charset="-122"/>
            </a:endParaRPr>
          </a:p>
          <a:p>
            <a:pPr marL="342900" indent="-342900">
              <a:lnSpc>
                <a:spcPct val="140000"/>
              </a:lnSpc>
              <a:buFont typeface="Wingdings" panose="05000000000000000000" pitchFamily="2" charset="2"/>
            </a:pPr>
            <a:r>
              <a:rPr lang="zh-CN" altLang="en-US" b="0" dirty="0">
                <a:solidFill>
                  <a:schemeClr val="tx1"/>
                </a:solidFill>
                <a:latin typeface="Consolas" panose="020B0609020204030204" pitchFamily="49" charset="0"/>
                <a:ea typeface="微软雅黑" panose="020B0503020204020204" pitchFamily="34" charset="-122"/>
              </a:rPr>
              <a:t>     </a:t>
            </a:r>
            <a:r>
              <a:rPr lang="zh-CN" altLang="en-US" b="0" dirty="0">
                <a:latin typeface="Consolas" panose="020B0609020204030204" pitchFamily="49" charset="0"/>
                <a:ea typeface="微软雅黑" panose="020B0503020204020204" pitchFamily="34" charset="-122"/>
              </a:rPr>
              <a:t>如果函数执行</a:t>
            </a:r>
            <a:r>
              <a:rPr lang="zh-CN" altLang="en-US" b="0" dirty="0">
                <a:solidFill>
                  <a:srgbClr val="FF0000"/>
                </a:solidFill>
                <a:latin typeface="Consolas" panose="020B0609020204030204" pitchFamily="49" charset="0"/>
                <a:ea typeface="微软雅黑" panose="020B0503020204020204" pitchFamily="34" charset="-122"/>
              </a:rPr>
              <a:t>失败</a:t>
            </a:r>
            <a:r>
              <a:rPr lang="zh-CN" altLang="en-US" b="0" dirty="0">
                <a:solidFill>
                  <a:schemeClr val="tx1"/>
                </a:solidFill>
                <a:latin typeface="Consolas" panose="020B0609020204030204" pitchFamily="49" charset="0"/>
                <a:ea typeface="微软雅黑" panose="020B0503020204020204" pitchFamily="34" charset="-122"/>
              </a:rPr>
              <a:t>，</a:t>
            </a:r>
            <a:r>
              <a:rPr lang="zh-CN" altLang="en-US" b="0" dirty="0">
                <a:solidFill>
                  <a:srgbClr val="FF0000"/>
                </a:solidFill>
                <a:latin typeface="Consolas" panose="020B0609020204030204" pitchFamily="49" charset="0"/>
                <a:ea typeface="微软雅黑" panose="020B0503020204020204" pitchFamily="34" charset="-122"/>
              </a:rPr>
              <a:t>返回</a:t>
            </a:r>
            <a:r>
              <a:rPr lang="en-US" altLang="zh-CN" b="0" dirty="0">
                <a:solidFill>
                  <a:srgbClr val="FF0000"/>
                </a:solidFill>
                <a:latin typeface="Consolas" panose="020B0609020204030204" pitchFamily="49" charset="0"/>
                <a:ea typeface="微软雅黑" panose="020B0503020204020204" pitchFamily="34" charset="-122"/>
              </a:rPr>
              <a:t>-1</a:t>
            </a:r>
            <a:r>
              <a:rPr lang="zh-CN" altLang="en-US" b="0" dirty="0">
                <a:solidFill>
                  <a:schemeClr val="tx1"/>
                </a:solidFill>
                <a:latin typeface="Consolas" panose="020B0609020204030204" pitchFamily="49" charset="0"/>
                <a:ea typeface="微软雅黑" panose="020B0503020204020204" pitchFamily="34" charset="-122"/>
              </a:rPr>
              <a:t>；</a:t>
            </a:r>
          </a:p>
          <a:p>
            <a:pPr marL="342900" indent="-342900">
              <a:lnSpc>
                <a:spcPct val="140000"/>
              </a:lnSpc>
              <a:buFontTx/>
            </a:pPr>
            <a:endParaRPr lang="zh-CN" altLang="en-US" b="0" dirty="0">
              <a:latin typeface="微软雅黑" panose="020B0503020204020204" pitchFamily="34" charset="-122"/>
              <a:ea typeface="微软雅黑" panose="020B0503020204020204" pitchFamily="34" charset="-122"/>
            </a:endParaRPr>
          </a:p>
          <a:p>
            <a:pPr marL="342900" indent="-342900">
              <a:lnSpc>
                <a:spcPct val="140000"/>
              </a:lnSpc>
              <a:buFontTx/>
            </a:pPr>
            <a:r>
              <a:rPr lang="zh-CN" altLang="en-US" b="0" dirty="0">
                <a:latin typeface="微软雅黑" panose="020B0503020204020204" pitchFamily="34" charset="-122"/>
                <a:ea typeface="微软雅黑" panose="020B0503020204020204" pitchFamily="34" charset="-122"/>
              </a:rPr>
              <a:t>           </a:t>
            </a:r>
            <a:r>
              <a:rPr lang="zh-CN" altLang="zh-CN" b="0" dirty="0">
                <a:latin typeface="微软雅黑" panose="020B0503020204020204" pitchFamily="34" charset="-122"/>
                <a:ea typeface="微软雅黑" panose="020B0503020204020204" pitchFamily="34" charset="-122"/>
              </a:rPr>
              <a:t>由于文件中的文件位置标记经常移动，人们往往不容易知道其当前位置，所以常用</a:t>
            </a:r>
            <a:r>
              <a:rPr lang="en-US" altLang="zh-CN" b="0" dirty="0">
                <a:latin typeface="微软雅黑" panose="020B0503020204020204" pitchFamily="34" charset="-122"/>
                <a:ea typeface="微软雅黑" panose="020B0503020204020204" pitchFamily="34" charset="-122"/>
              </a:rPr>
              <a:t>ftell</a:t>
            </a:r>
            <a:r>
              <a:rPr lang="zh-CN" altLang="zh-CN" b="0" dirty="0">
                <a:latin typeface="微软雅黑" panose="020B0503020204020204" pitchFamily="34" charset="-122"/>
                <a:ea typeface="微软雅黑" panose="020B0503020204020204" pitchFamily="34" charset="-122"/>
              </a:rPr>
              <a:t>函数得到当前位置，用相对于文件开头的位移量来表示。如果调用函数时出错（如不存在</a:t>
            </a:r>
            <a:r>
              <a:rPr lang="en-US" altLang="zh-CN" b="0" dirty="0">
                <a:latin typeface="微软雅黑" panose="020B0503020204020204" pitchFamily="34" charset="-122"/>
                <a:ea typeface="微软雅黑" panose="020B0503020204020204" pitchFamily="34" charset="-122"/>
              </a:rPr>
              <a:t>fp</a:t>
            </a:r>
            <a:r>
              <a:rPr lang="zh-CN" altLang="zh-CN" b="0" dirty="0">
                <a:latin typeface="微软雅黑" panose="020B0503020204020204" pitchFamily="34" charset="-122"/>
                <a:ea typeface="微软雅黑" panose="020B0503020204020204" pitchFamily="34" charset="-122"/>
              </a:rPr>
              <a:t>指向的文件），</a:t>
            </a:r>
            <a:r>
              <a:rPr lang="en-US" altLang="zh-CN" b="0" dirty="0">
                <a:latin typeface="微软雅黑" panose="020B0503020204020204" pitchFamily="34" charset="-122"/>
                <a:ea typeface="微软雅黑" panose="020B0503020204020204" pitchFamily="34" charset="-122"/>
              </a:rPr>
              <a:t>ftell</a:t>
            </a:r>
            <a:r>
              <a:rPr lang="zh-CN" altLang="zh-CN" b="0" dirty="0">
                <a:latin typeface="微软雅黑" panose="020B0503020204020204" pitchFamily="34" charset="-122"/>
                <a:ea typeface="微软雅黑" panose="020B0503020204020204" pitchFamily="34" charset="-122"/>
              </a:rPr>
              <a:t>函数返回值为</a:t>
            </a:r>
            <a:r>
              <a:rPr lang="en-US" altLang="zh-CN" b="0" dirty="0">
                <a:latin typeface="微软雅黑" panose="020B0503020204020204" pitchFamily="34" charset="-122"/>
                <a:ea typeface="微软雅黑" panose="020B0503020204020204" pitchFamily="34" charset="-122"/>
              </a:rPr>
              <a:t>-1L</a:t>
            </a:r>
            <a:r>
              <a:rPr lang="zh-CN" altLang="zh-CN" b="0" dirty="0">
                <a:latin typeface="微软雅黑" panose="020B0503020204020204" pitchFamily="34" charset="-122"/>
                <a:ea typeface="微软雅黑" panose="020B0503020204020204" pitchFamily="34" charset="-122"/>
              </a:rPr>
              <a:t>。</a:t>
            </a:r>
            <a:endParaRPr lang="zh-CN" altLang="en-US" b="0" dirty="0">
              <a:latin typeface="微软雅黑" panose="020B0503020204020204" pitchFamily="34" charset="-122"/>
              <a:ea typeface="微软雅黑" panose="020B0503020204020204" pitchFamily="34" charset="-122"/>
            </a:endParaRPr>
          </a:p>
        </p:txBody>
      </p:sp>
      <p:sp>
        <p:nvSpPr>
          <p:cNvPr id="82947" name="TextBox 7"/>
          <p:cNvSpPr/>
          <p:nvPr/>
        </p:nvSpPr>
        <p:spPr>
          <a:xfrm>
            <a:off x="382588" y="542925"/>
            <a:ext cx="5283200" cy="368300"/>
          </a:xfrm>
          <a:prstGeom prst="rect">
            <a:avLst/>
          </a:prstGeom>
          <a:noFill/>
          <a:ln w="9525">
            <a:noFill/>
          </a:ln>
        </p:spPr>
        <p:txBody>
          <a:bodyPr lIns="0" tIns="0" rIns="0" bIns="0" anchor="t" anchorCtr="0">
            <a:spAutoFit/>
          </a:bodyPr>
          <a:lstStyle/>
          <a:p>
            <a:pPr>
              <a:buFontTx/>
            </a:pPr>
            <a:r>
              <a:rPr lang="en-US" altLang="zh-CN" b="0" dirty="0">
                <a:solidFill>
                  <a:schemeClr val="bg1"/>
                </a:solidFill>
                <a:latin typeface="Consolas" panose="020B0609020204030204" pitchFamily="49" charset="0"/>
                <a:ea typeface="微软雅黑" panose="020B0503020204020204" pitchFamily="34" charset="-122"/>
                <a:sym typeface="方正兰亭黑_GBK"/>
              </a:rPr>
              <a:t>1.2.4.2  </a:t>
            </a:r>
            <a:r>
              <a:rPr lang="zh-CN" altLang="en-US" b="0" dirty="0">
                <a:solidFill>
                  <a:schemeClr val="bg1"/>
                </a:solidFill>
                <a:latin typeface="Consolas" panose="020B0609020204030204" pitchFamily="49" charset="0"/>
                <a:ea typeface="微软雅黑" panose="020B0503020204020204" pitchFamily="34" charset="-122"/>
                <a:sym typeface="方正兰亭黑_GBK"/>
              </a:rPr>
              <a:t>文件位置标记的定位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blinds(horizontal)">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blinds(horizontal)">
                                      <p:cBhvr>
                                        <p:cTn id="21" dur="500"/>
                                        <p:tgtEl>
                                          <p:spTgt spid="6">
                                            <p:txEl>
                                              <p:pRg st="3" end="3"/>
                                            </p:txEl>
                                          </p:spTgt>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blinds(horizontal)">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blinds(horizontal)">
                                      <p:cBhvr>
                                        <p:cTn id="30"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47</a:t>
            </a:fld>
            <a:endParaRPr lang="zh-CN" altLang="en-US" sz="1200" b="0" dirty="0">
              <a:solidFill>
                <a:srgbClr val="898989"/>
              </a:solidFill>
              <a:ea typeface="微软雅黑" panose="020B0503020204020204" pitchFamily="34" charset="-122"/>
            </a:endParaRPr>
          </a:p>
        </p:txBody>
      </p:sp>
      <p:sp>
        <p:nvSpPr>
          <p:cNvPr id="4" name="Text Box 3"/>
          <p:cNvSpPr txBox="1"/>
          <p:nvPr/>
        </p:nvSpPr>
        <p:spPr>
          <a:xfrm>
            <a:off x="311150" y="1412875"/>
            <a:ext cx="11474450" cy="2932430"/>
          </a:xfrm>
          <a:prstGeom prst="rect">
            <a:avLst/>
          </a:prstGeom>
          <a:noFill/>
          <a:ln w="9525">
            <a:noFill/>
          </a:ln>
        </p:spPr>
        <p:txBody>
          <a:bodyPr anchor="t" anchorCtr="0">
            <a:spAutoFit/>
          </a:bodyPr>
          <a:lstStyle/>
          <a:p>
            <a:pPr marL="609600" indent="-609600">
              <a:lnSpc>
                <a:spcPct val="120000"/>
              </a:lnSpc>
              <a:buClr>
                <a:srgbClr val="005AB4"/>
              </a:buClr>
              <a:buSzPct val="120000"/>
              <a:buFont typeface="Wingdings" panose="05000000000000000000" pitchFamily="2" charset="2"/>
              <a:buChar char="X"/>
            </a:pPr>
            <a:r>
              <a:rPr lang="zh-CN" altLang="en-US" sz="2200" b="0" dirty="0">
                <a:latin typeface="Consolas" panose="020B0609020204030204" pitchFamily="49" charset="0"/>
                <a:ea typeface="微软雅黑" panose="020B0503020204020204" pitchFamily="34" charset="-122"/>
              </a:rPr>
              <a:t>示例</a:t>
            </a:r>
            <a:r>
              <a:rPr lang="en-US" altLang="zh-CN" sz="2200" b="0" dirty="0">
                <a:latin typeface="Consolas" panose="020B0609020204030204" pitchFamily="49" charset="0"/>
                <a:ea typeface="微软雅黑" panose="020B0503020204020204" pitchFamily="34" charset="-122"/>
              </a:rPr>
              <a:t>3</a:t>
            </a:r>
            <a:r>
              <a:rPr lang="zh-CN" altLang="en-US" sz="2200" b="0" dirty="0">
                <a:latin typeface="Consolas" panose="020B0609020204030204" pitchFamily="49" charset="0"/>
                <a:ea typeface="微软雅黑" panose="020B0503020204020204" pitchFamily="34" charset="-122"/>
              </a:rPr>
              <a:t>：首先读取</a:t>
            </a:r>
            <a:r>
              <a:rPr lang="en-US" altLang="zh-CN" sz="2200" b="0" dirty="0">
                <a:latin typeface="Consolas" panose="020B0609020204030204" pitchFamily="49" charset="0"/>
                <a:ea typeface="微软雅黑" panose="020B0503020204020204" pitchFamily="34" charset="-122"/>
              </a:rPr>
              <a:t>d:\\story.txt</a:t>
            </a:r>
            <a:r>
              <a:rPr lang="zh-CN" altLang="en-US" sz="2200" b="0" dirty="0">
                <a:latin typeface="Consolas" panose="020B0609020204030204" pitchFamily="49" charset="0"/>
                <a:ea typeface="微软雅黑" panose="020B0503020204020204" pitchFamily="34" charset="-122"/>
              </a:rPr>
              <a:t>文件的内容显示到显示器上；然后再加密后存储到文件中。加密方式采用二进制位按位取反的方式。</a:t>
            </a:r>
          </a:p>
          <a:p>
            <a:pPr marL="609600" indent="-609600">
              <a:lnSpc>
                <a:spcPct val="120000"/>
              </a:lnSpc>
              <a:buClr>
                <a:srgbClr val="005AB4"/>
              </a:buClr>
              <a:buSzPct val="120000"/>
              <a:buFont typeface="Wingdings" panose="05000000000000000000" pitchFamily="2" charset="2"/>
              <a:buChar char="X"/>
            </a:pPr>
            <a:r>
              <a:rPr lang="zh-CN" altLang="en-US" sz="2200" b="0" dirty="0">
                <a:latin typeface="Consolas" panose="020B0609020204030204" pitchFamily="49" charset="0"/>
                <a:ea typeface="微软雅黑" panose="020B0503020204020204" pitchFamily="34" charset="-122"/>
              </a:rPr>
              <a:t>思路分析：</a:t>
            </a:r>
          </a:p>
          <a:p>
            <a:pPr marL="1219200" lvl="1" indent="-609600" algn="l" rtl="0" eaLnBrk="1" fontAlgn="base" hangingPunct="1">
              <a:lnSpc>
                <a:spcPct val="120000"/>
              </a:lnSpc>
              <a:spcBef>
                <a:spcPct val="0"/>
              </a:spcBef>
              <a:spcAft>
                <a:spcPct val="0"/>
              </a:spcAft>
              <a:buClr>
                <a:srgbClr val="005AB4"/>
              </a:buClr>
              <a:buSzPct val="120000"/>
              <a:buFont typeface="Wingdings" panose="05000000000000000000" pitchFamily="2" charset="2"/>
              <a:buChar char="Ø"/>
            </a:pPr>
            <a:r>
              <a:rPr lang="zh-CN" altLang="en-US" sz="2200" dirty="0">
                <a:solidFill>
                  <a:srgbClr val="005AB4"/>
                </a:solidFill>
                <a:latin typeface="Consolas" panose="020B0609020204030204" pitchFamily="49" charset="0"/>
                <a:ea typeface="微软雅黑" panose="020B0503020204020204" pitchFamily="34" charset="-122"/>
              </a:rPr>
              <a:t>由于不确定文件有多长，所以无法使用数组来存储数据，可以使用动态数据来存储文件数据。</a:t>
            </a:r>
          </a:p>
          <a:p>
            <a:pPr marL="1219200" lvl="1" indent="-609600" algn="l" rtl="0" eaLnBrk="1" fontAlgn="base" hangingPunct="1">
              <a:lnSpc>
                <a:spcPct val="120000"/>
              </a:lnSpc>
              <a:spcBef>
                <a:spcPct val="0"/>
              </a:spcBef>
              <a:spcAft>
                <a:spcPct val="0"/>
              </a:spcAft>
              <a:buClr>
                <a:srgbClr val="005AB4"/>
              </a:buClr>
              <a:buSzPct val="120000"/>
              <a:buFont typeface="Wingdings" panose="05000000000000000000" pitchFamily="2" charset="2"/>
              <a:buChar char="Ø"/>
            </a:pPr>
            <a:r>
              <a:rPr lang="zh-CN" altLang="en-US" sz="2200" dirty="0">
                <a:solidFill>
                  <a:srgbClr val="005AB4"/>
                </a:solidFill>
                <a:latin typeface="Consolas" panose="020B0609020204030204" pitchFamily="49" charset="0"/>
                <a:ea typeface="微软雅黑" panose="020B0503020204020204" pitchFamily="34" charset="-122"/>
              </a:rPr>
              <a:t>首先让文件位置标记指向文件尾，然后使用</a:t>
            </a:r>
            <a:r>
              <a:rPr lang="en-US" altLang="zh-CN" sz="2200" dirty="0">
                <a:solidFill>
                  <a:srgbClr val="005AB4"/>
                </a:solidFill>
                <a:latin typeface="Consolas" panose="020B0609020204030204" pitchFamily="49" charset="0"/>
                <a:ea typeface="微软雅黑" panose="020B0503020204020204" pitchFamily="34" charset="-122"/>
              </a:rPr>
              <a:t>ftell</a:t>
            </a:r>
            <a:r>
              <a:rPr lang="zh-CN" altLang="en-US" sz="2200" dirty="0">
                <a:solidFill>
                  <a:srgbClr val="005AB4"/>
                </a:solidFill>
                <a:latin typeface="Consolas" panose="020B0609020204030204" pitchFamily="49" charset="0"/>
                <a:ea typeface="微软雅黑" panose="020B0503020204020204" pitchFamily="34" charset="-122"/>
              </a:rPr>
              <a:t>函数获取文件的长度</a:t>
            </a:r>
            <a:r>
              <a:rPr lang="en-US" altLang="zh-CN" sz="2200" dirty="0">
                <a:solidFill>
                  <a:srgbClr val="005AB4"/>
                </a:solidFill>
                <a:latin typeface="Consolas" panose="020B0609020204030204" pitchFamily="49" charset="0"/>
                <a:ea typeface="微软雅黑" panose="020B0503020204020204" pitchFamily="34" charset="-122"/>
              </a:rPr>
              <a:t>len</a:t>
            </a:r>
            <a:r>
              <a:rPr lang="zh-CN" altLang="en-US" sz="2200" dirty="0">
                <a:solidFill>
                  <a:srgbClr val="005AB4"/>
                </a:solidFill>
                <a:latin typeface="Consolas" panose="020B0609020204030204" pitchFamily="49" charset="0"/>
                <a:ea typeface="微软雅黑" panose="020B0503020204020204" pitchFamily="34" charset="-122"/>
              </a:rPr>
              <a:t>，然后申请</a:t>
            </a:r>
            <a:r>
              <a:rPr lang="en-US" altLang="zh-CN" sz="2200" dirty="0">
                <a:solidFill>
                  <a:srgbClr val="005AB4"/>
                </a:solidFill>
                <a:latin typeface="Consolas" panose="020B0609020204030204" pitchFamily="49" charset="0"/>
                <a:ea typeface="微软雅黑" panose="020B0503020204020204" pitchFamily="34" charset="-122"/>
              </a:rPr>
              <a:t>len+1</a:t>
            </a:r>
            <a:r>
              <a:rPr lang="zh-CN" altLang="en-US" sz="2200" dirty="0">
                <a:solidFill>
                  <a:srgbClr val="005AB4"/>
                </a:solidFill>
                <a:latin typeface="Consolas" panose="020B0609020204030204" pitchFamily="49" charset="0"/>
                <a:ea typeface="微软雅黑" panose="020B0503020204020204" pitchFamily="34" charset="-122"/>
              </a:rPr>
              <a:t>个字符的空间存储文件内容。</a:t>
            </a:r>
            <a:endParaRPr lang="zh-CN" altLang="zh-CN" sz="2200" dirty="0">
              <a:solidFill>
                <a:srgbClr val="005AB4"/>
              </a:solidFill>
              <a:latin typeface="Consolas" panose="020B0609020204030204" pitchFamily="49" charset="0"/>
              <a:ea typeface="微软雅黑" panose="020B0503020204020204" pitchFamily="34" charset="-122"/>
            </a:endParaRPr>
          </a:p>
        </p:txBody>
      </p:sp>
      <p:sp>
        <p:nvSpPr>
          <p:cNvPr id="83971" name="TextBox 7"/>
          <p:cNvSpPr/>
          <p:nvPr/>
        </p:nvSpPr>
        <p:spPr>
          <a:xfrm>
            <a:off x="382588" y="542925"/>
            <a:ext cx="5283200" cy="368300"/>
          </a:xfrm>
          <a:prstGeom prst="rect">
            <a:avLst/>
          </a:prstGeom>
          <a:noFill/>
          <a:ln w="9525">
            <a:noFill/>
          </a:ln>
        </p:spPr>
        <p:txBody>
          <a:bodyPr lIns="0" tIns="0" rIns="0" bIns="0" anchor="t" anchorCtr="0">
            <a:spAutoFit/>
          </a:bodyPr>
          <a:lstStyle/>
          <a:p>
            <a:pPr>
              <a:buFontTx/>
            </a:pPr>
            <a:r>
              <a:rPr lang="en-US" altLang="zh-CN" b="0" dirty="0">
                <a:solidFill>
                  <a:schemeClr val="bg1"/>
                </a:solidFill>
                <a:latin typeface="Consolas" panose="020B0609020204030204" pitchFamily="49" charset="0"/>
                <a:ea typeface="微软雅黑" panose="020B0503020204020204" pitchFamily="34" charset="-122"/>
                <a:sym typeface="方正兰亭黑_GBK"/>
              </a:rPr>
              <a:t>1.2.4.3  </a:t>
            </a:r>
            <a:r>
              <a:rPr lang="zh-CN" altLang="en-US" b="0" dirty="0">
                <a:solidFill>
                  <a:schemeClr val="bg1"/>
                </a:solidFill>
                <a:latin typeface="Consolas" panose="020B0609020204030204" pitchFamily="49" charset="0"/>
                <a:ea typeface="微软雅黑" panose="020B0503020204020204" pitchFamily="34" charset="-122"/>
                <a:sym typeface="方正兰亭黑_GBK"/>
              </a:rPr>
              <a:t>文件数据的随机读写</a:t>
            </a:r>
          </a:p>
        </p:txBody>
      </p:sp>
      <p:pic>
        <p:nvPicPr>
          <p:cNvPr id="83972" name="Picture 5"/>
          <p:cNvPicPr>
            <a:picLocks noChangeAspect="1"/>
          </p:cNvPicPr>
          <p:nvPr/>
        </p:nvPicPr>
        <p:blipFill>
          <a:blip r:embed="rId2"/>
          <a:stretch>
            <a:fillRect/>
          </a:stretch>
        </p:blipFill>
        <p:spPr>
          <a:xfrm>
            <a:off x="336550" y="4508500"/>
            <a:ext cx="5111750" cy="1966913"/>
          </a:xfrm>
          <a:prstGeom prst="rect">
            <a:avLst/>
          </a:prstGeom>
          <a:noFill/>
          <a:ln w="9525">
            <a:noFill/>
          </a:ln>
        </p:spPr>
      </p:pic>
      <p:pic>
        <p:nvPicPr>
          <p:cNvPr id="83973" name="Picture 6"/>
          <p:cNvPicPr>
            <a:picLocks noChangeAspect="1"/>
          </p:cNvPicPr>
          <p:nvPr/>
        </p:nvPicPr>
        <p:blipFill>
          <a:blip r:embed="rId3"/>
          <a:stretch>
            <a:fillRect/>
          </a:stretch>
        </p:blipFill>
        <p:spPr>
          <a:xfrm>
            <a:off x="6242050" y="4437063"/>
            <a:ext cx="5329238" cy="20494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48</a:t>
            </a:fld>
            <a:endParaRPr lang="zh-CN" altLang="en-US" sz="1200" b="0" dirty="0">
              <a:solidFill>
                <a:srgbClr val="898989"/>
              </a:solidFill>
              <a:ea typeface="微软雅黑" panose="020B0503020204020204" pitchFamily="34" charset="-122"/>
            </a:endParaRPr>
          </a:p>
        </p:txBody>
      </p:sp>
      <p:sp>
        <p:nvSpPr>
          <p:cNvPr id="4" name="Text Box 3"/>
          <p:cNvSpPr txBox="1"/>
          <p:nvPr/>
        </p:nvSpPr>
        <p:spPr>
          <a:xfrm>
            <a:off x="311150" y="1341438"/>
            <a:ext cx="11474450" cy="5094605"/>
          </a:xfrm>
          <a:prstGeom prst="rect">
            <a:avLst/>
          </a:prstGeom>
          <a:noFill/>
          <a:ln w="9525">
            <a:noFill/>
          </a:ln>
        </p:spPr>
        <p:txBody>
          <a:bodyPr anchor="t" anchorCtr="0">
            <a:spAutoFit/>
          </a:bodyPr>
          <a:lstStyle/>
          <a:p>
            <a:pPr marL="609600" indent="-609600">
              <a:lnSpc>
                <a:spcPct val="120000"/>
              </a:lnSpc>
              <a:buClr>
                <a:srgbClr val="005AB4"/>
              </a:buClr>
              <a:buSzPct val="120000"/>
              <a:buFont typeface="Wingdings" panose="05000000000000000000" pitchFamily="2" charset="2"/>
              <a:buChar char="X"/>
            </a:pPr>
            <a:r>
              <a:rPr lang="zh-CN" altLang="en-US" sz="2200" b="0" dirty="0">
                <a:latin typeface="Consolas" panose="020B0609020204030204" pitchFamily="49" charset="0"/>
                <a:ea typeface="微软雅黑" panose="020B0503020204020204" pitchFamily="34" charset="-122"/>
              </a:rPr>
              <a:t>示例</a:t>
            </a:r>
            <a:r>
              <a:rPr lang="en-US" altLang="zh-CN" sz="2200" b="0" dirty="0">
                <a:latin typeface="Consolas" panose="020B0609020204030204" pitchFamily="49" charset="0"/>
                <a:ea typeface="微软雅黑" panose="020B0503020204020204" pitchFamily="34" charset="-122"/>
              </a:rPr>
              <a:t>3</a:t>
            </a:r>
            <a:r>
              <a:rPr lang="zh-CN" altLang="en-US" sz="2200" b="0" dirty="0">
                <a:latin typeface="Consolas" panose="020B0609020204030204" pitchFamily="49" charset="0"/>
                <a:ea typeface="微软雅黑" panose="020B0503020204020204" pitchFamily="34" charset="-122"/>
              </a:rPr>
              <a:t>：首先读取</a:t>
            </a:r>
            <a:r>
              <a:rPr lang="en-US" altLang="zh-CN" sz="2200" b="0" dirty="0">
                <a:latin typeface="Consolas" panose="020B0609020204030204" pitchFamily="49" charset="0"/>
                <a:ea typeface="微软雅黑" panose="020B0503020204020204" pitchFamily="34" charset="-122"/>
              </a:rPr>
              <a:t>d:\\story.txt</a:t>
            </a:r>
            <a:r>
              <a:rPr lang="zh-CN" altLang="en-US" sz="2200" b="0" dirty="0">
                <a:latin typeface="Consolas" panose="020B0609020204030204" pitchFamily="49" charset="0"/>
                <a:ea typeface="微软雅黑" panose="020B0503020204020204" pitchFamily="34" charset="-122"/>
              </a:rPr>
              <a:t>文件的内容显示到显示器上；然后再加密后存储到文件中。加密方式采用二进制位按位取反的方式。</a:t>
            </a:r>
          </a:p>
          <a:p>
            <a:pPr marL="609600" indent="-609600">
              <a:lnSpc>
                <a:spcPct val="120000"/>
              </a:lnSpc>
              <a:buClr>
                <a:srgbClr val="005AB4"/>
              </a:buClr>
              <a:buSzPct val="120000"/>
              <a:buFont typeface="Wingdings" panose="05000000000000000000" pitchFamily="2" charset="2"/>
              <a:buChar char="X"/>
            </a:pPr>
            <a:r>
              <a:rPr lang="zh-CN" altLang="en-US" sz="2200" b="0" dirty="0">
                <a:latin typeface="Consolas" panose="020B0609020204030204" pitchFamily="49" charset="0"/>
                <a:ea typeface="微软雅黑" panose="020B0503020204020204" pitchFamily="34" charset="-122"/>
              </a:rPr>
              <a:t>算法分析：</a:t>
            </a:r>
          </a:p>
          <a:p>
            <a:pPr marL="1219200" lvl="1" indent="-609600" algn="l" rtl="0" eaLnBrk="1" fontAlgn="base" hangingPunct="1">
              <a:lnSpc>
                <a:spcPct val="120000"/>
              </a:lnSpc>
              <a:spcBef>
                <a:spcPct val="50000"/>
              </a:spcBef>
              <a:spcAft>
                <a:spcPct val="0"/>
              </a:spcAft>
              <a:buClr>
                <a:srgbClr val="005AB4"/>
              </a:buClr>
              <a:buSzPct val="120000"/>
              <a:buFont typeface="Wingdings" panose="05000000000000000000" pitchFamily="2" charset="2"/>
              <a:buChar char="Ø"/>
            </a:pPr>
            <a:r>
              <a:rPr lang="zh-CN" altLang="en-US" sz="2000" dirty="0">
                <a:solidFill>
                  <a:srgbClr val="005AB4"/>
                </a:solidFill>
                <a:latin typeface="Consolas" panose="020B0609020204030204" pitchFamily="49" charset="0"/>
                <a:ea typeface="微软雅黑" panose="020B0503020204020204" pitchFamily="34" charset="-122"/>
              </a:rPr>
              <a:t>首先打开文件，文件使用方式应该为</a:t>
            </a:r>
            <a:r>
              <a:rPr lang="en-US" altLang="zh-CN" sz="2000" dirty="0">
                <a:solidFill>
                  <a:srgbClr val="005AB4"/>
                </a:solidFill>
                <a:latin typeface="Consolas" panose="020B0609020204030204" pitchFamily="49" charset="0"/>
                <a:ea typeface="微软雅黑" panose="020B0503020204020204" pitchFamily="34" charset="-122"/>
              </a:rPr>
              <a:t>r+</a:t>
            </a:r>
            <a:r>
              <a:rPr lang="zh-CN" altLang="en-US" sz="2000" dirty="0">
                <a:solidFill>
                  <a:srgbClr val="005AB4"/>
                </a:solidFill>
                <a:latin typeface="Consolas" panose="020B0609020204030204" pitchFamily="49" charset="0"/>
                <a:ea typeface="微软雅黑" panose="020B0503020204020204" pitchFamily="34" charset="-122"/>
              </a:rPr>
              <a:t>。</a:t>
            </a:r>
          </a:p>
          <a:p>
            <a:pPr marL="1219200" lvl="1" indent="-609600" algn="l" rtl="0" eaLnBrk="1" fontAlgn="base" hangingPunct="1">
              <a:lnSpc>
                <a:spcPct val="120000"/>
              </a:lnSpc>
              <a:spcBef>
                <a:spcPct val="20000"/>
              </a:spcBef>
              <a:spcAft>
                <a:spcPct val="0"/>
              </a:spcAft>
              <a:buClr>
                <a:srgbClr val="005AB4"/>
              </a:buClr>
              <a:buSzPct val="120000"/>
              <a:buFont typeface="Wingdings" panose="05000000000000000000" pitchFamily="2" charset="2"/>
              <a:buChar char="Ø"/>
            </a:pPr>
            <a:r>
              <a:rPr lang="zh-CN" altLang="en-US" sz="2000" dirty="0">
                <a:solidFill>
                  <a:srgbClr val="005AB4"/>
                </a:solidFill>
                <a:latin typeface="Consolas" panose="020B0609020204030204" pitchFamily="49" charset="0"/>
                <a:ea typeface="微软雅黑" panose="020B0503020204020204" pitchFamily="34" charset="-122"/>
              </a:rPr>
              <a:t>首先利用</a:t>
            </a:r>
            <a:r>
              <a:rPr lang="en-US" altLang="zh-CN" sz="2000" dirty="0">
                <a:solidFill>
                  <a:srgbClr val="005AB4"/>
                </a:solidFill>
                <a:latin typeface="Consolas" panose="020B0609020204030204" pitchFamily="49" charset="0"/>
                <a:ea typeface="微软雅黑" panose="020B0503020204020204" pitchFamily="34" charset="-122"/>
              </a:rPr>
              <a:t>fseek</a:t>
            </a:r>
            <a:r>
              <a:rPr lang="zh-CN" altLang="en-US" sz="2000" dirty="0">
                <a:solidFill>
                  <a:srgbClr val="005AB4"/>
                </a:solidFill>
                <a:latin typeface="Consolas" panose="020B0609020204030204" pitchFamily="49" charset="0"/>
                <a:ea typeface="微软雅黑" panose="020B0503020204020204" pitchFamily="34" charset="-122"/>
              </a:rPr>
              <a:t>函数让文件位置标记指向文件尾，然后使用</a:t>
            </a:r>
            <a:r>
              <a:rPr lang="en-US" altLang="zh-CN" sz="2000" dirty="0">
                <a:solidFill>
                  <a:srgbClr val="005AB4"/>
                </a:solidFill>
                <a:latin typeface="Consolas" panose="020B0609020204030204" pitchFamily="49" charset="0"/>
                <a:ea typeface="微软雅黑" panose="020B0503020204020204" pitchFamily="34" charset="-122"/>
              </a:rPr>
              <a:t>ftell</a:t>
            </a:r>
            <a:r>
              <a:rPr lang="zh-CN" altLang="en-US" sz="2000" dirty="0">
                <a:solidFill>
                  <a:srgbClr val="005AB4"/>
                </a:solidFill>
                <a:latin typeface="Consolas" panose="020B0609020204030204" pitchFamily="49" charset="0"/>
                <a:ea typeface="微软雅黑" panose="020B0503020204020204" pitchFamily="34" charset="-122"/>
              </a:rPr>
              <a:t>函数获取文件的长度</a:t>
            </a:r>
            <a:r>
              <a:rPr lang="en-US" altLang="zh-CN" sz="2000" dirty="0">
                <a:solidFill>
                  <a:srgbClr val="005AB4"/>
                </a:solidFill>
                <a:latin typeface="Consolas" panose="020B0609020204030204" pitchFamily="49" charset="0"/>
                <a:ea typeface="微软雅黑" panose="020B0503020204020204" pitchFamily="34" charset="-122"/>
              </a:rPr>
              <a:t>len</a:t>
            </a:r>
            <a:r>
              <a:rPr lang="zh-CN" altLang="en-US" sz="2000" dirty="0">
                <a:solidFill>
                  <a:srgbClr val="005AB4"/>
                </a:solidFill>
                <a:latin typeface="Consolas" panose="020B0609020204030204" pitchFamily="49" charset="0"/>
                <a:ea typeface="微软雅黑" panose="020B0503020204020204" pitchFamily="34" charset="-122"/>
              </a:rPr>
              <a:t>，然后申请</a:t>
            </a:r>
            <a:r>
              <a:rPr lang="en-US" altLang="zh-CN" sz="2000" dirty="0">
                <a:solidFill>
                  <a:srgbClr val="005AB4"/>
                </a:solidFill>
                <a:latin typeface="Consolas" panose="020B0609020204030204" pitchFamily="49" charset="0"/>
                <a:ea typeface="微软雅黑" panose="020B0503020204020204" pitchFamily="34" charset="-122"/>
              </a:rPr>
              <a:t>len+1</a:t>
            </a:r>
            <a:r>
              <a:rPr lang="zh-CN" altLang="en-US" sz="2000" dirty="0">
                <a:solidFill>
                  <a:srgbClr val="005AB4"/>
                </a:solidFill>
                <a:latin typeface="Consolas" panose="020B0609020204030204" pitchFamily="49" charset="0"/>
                <a:ea typeface="微软雅黑" panose="020B0503020204020204" pitchFamily="34" charset="-122"/>
              </a:rPr>
              <a:t>个字符的空间存储文件内容，内存空间的首地址保存于指针变量</a:t>
            </a:r>
            <a:r>
              <a:rPr lang="en-US" altLang="zh-CN" sz="2000" dirty="0">
                <a:solidFill>
                  <a:srgbClr val="005AB4"/>
                </a:solidFill>
                <a:latin typeface="Consolas" panose="020B0609020204030204" pitchFamily="49" charset="0"/>
                <a:ea typeface="微软雅黑" panose="020B0503020204020204" pitchFamily="34" charset="-122"/>
              </a:rPr>
              <a:t>p</a:t>
            </a:r>
            <a:r>
              <a:rPr lang="zh-CN" altLang="en-US" sz="2000" dirty="0">
                <a:solidFill>
                  <a:srgbClr val="005AB4"/>
                </a:solidFill>
                <a:latin typeface="Consolas" panose="020B0609020204030204" pitchFamily="49" charset="0"/>
                <a:ea typeface="微软雅黑" panose="020B0503020204020204" pitchFamily="34" charset="-122"/>
              </a:rPr>
              <a:t>中。</a:t>
            </a:r>
          </a:p>
          <a:p>
            <a:pPr marL="1219200" lvl="1" indent="-609600" algn="l" rtl="0" eaLnBrk="1" fontAlgn="base" hangingPunct="1">
              <a:lnSpc>
                <a:spcPct val="120000"/>
              </a:lnSpc>
              <a:spcBef>
                <a:spcPct val="20000"/>
              </a:spcBef>
              <a:spcAft>
                <a:spcPct val="0"/>
              </a:spcAft>
              <a:buClr>
                <a:srgbClr val="005AB4"/>
              </a:buClr>
              <a:buSzPct val="120000"/>
              <a:buFont typeface="Wingdings" panose="05000000000000000000" pitchFamily="2" charset="2"/>
              <a:buChar char="Ø"/>
            </a:pPr>
            <a:r>
              <a:rPr lang="zh-CN" altLang="en-US" sz="2000" dirty="0">
                <a:solidFill>
                  <a:srgbClr val="005AB4"/>
                </a:solidFill>
                <a:latin typeface="Consolas" panose="020B0609020204030204" pitchFamily="49" charset="0"/>
                <a:ea typeface="微软雅黑" panose="020B0503020204020204" pitchFamily="34" charset="-122"/>
              </a:rPr>
              <a:t>利用</a:t>
            </a:r>
            <a:r>
              <a:rPr lang="en-US" altLang="zh-CN" sz="2000" dirty="0">
                <a:solidFill>
                  <a:srgbClr val="005AB4"/>
                </a:solidFill>
                <a:latin typeface="Consolas" panose="020B0609020204030204" pitchFamily="49" charset="0"/>
                <a:ea typeface="微软雅黑" panose="020B0503020204020204" pitchFamily="34" charset="-122"/>
              </a:rPr>
              <a:t>rewind</a:t>
            </a:r>
            <a:r>
              <a:rPr lang="zh-CN" altLang="en-US" sz="2000" dirty="0">
                <a:solidFill>
                  <a:srgbClr val="005AB4"/>
                </a:solidFill>
                <a:latin typeface="Consolas" panose="020B0609020204030204" pitchFamily="49" charset="0"/>
                <a:ea typeface="微软雅黑" panose="020B0503020204020204" pitchFamily="34" charset="-122"/>
              </a:rPr>
              <a:t>或</a:t>
            </a:r>
            <a:r>
              <a:rPr lang="en-US" altLang="zh-CN" sz="2000" dirty="0">
                <a:solidFill>
                  <a:srgbClr val="005AB4"/>
                </a:solidFill>
                <a:latin typeface="Consolas" panose="020B0609020204030204" pitchFamily="49" charset="0"/>
                <a:ea typeface="微软雅黑" panose="020B0503020204020204" pitchFamily="34" charset="-122"/>
              </a:rPr>
              <a:t>fseek</a:t>
            </a:r>
            <a:r>
              <a:rPr lang="zh-CN" altLang="en-US" sz="2000" dirty="0">
                <a:solidFill>
                  <a:srgbClr val="005AB4"/>
                </a:solidFill>
                <a:latin typeface="Consolas" panose="020B0609020204030204" pitchFamily="49" charset="0"/>
                <a:ea typeface="微软雅黑" panose="020B0503020204020204" pitchFamily="34" charset="-122"/>
              </a:rPr>
              <a:t>函数将文件位置标记指向文件头，然后利用</a:t>
            </a:r>
            <a:r>
              <a:rPr lang="en-US" altLang="zh-CN" sz="2000" dirty="0">
                <a:solidFill>
                  <a:srgbClr val="005AB4"/>
                </a:solidFill>
                <a:latin typeface="Consolas" panose="020B0609020204030204" pitchFamily="49" charset="0"/>
                <a:ea typeface="微软雅黑" panose="020B0503020204020204" pitchFamily="34" charset="-122"/>
              </a:rPr>
              <a:t>fgetc</a:t>
            </a:r>
            <a:r>
              <a:rPr lang="zh-CN" altLang="en-US" sz="2000" dirty="0">
                <a:solidFill>
                  <a:srgbClr val="005AB4"/>
                </a:solidFill>
                <a:latin typeface="Consolas" panose="020B0609020204030204" pitchFamily="49" charset="0"/>
                <a:ea typeface="微软雅黑" panose="020B0503020204020204" pitchFamily="34" charset="-122"/>
              </a:rPr>
              <a:t>函数顺序读取文件中的字符，循环控制方式可用</a:t>
            </a:r>
            <a:r>
              <a:rPr lang="en-US" altLang="zh-CN" sz="2000" dirty="0">
                <a:solidFill>
                  <a:srgbClr val="005AB4"/>
                </a:solidFill>
                <a:latin typeface="Consolas" panose="020B0609020204030204" pitchFamily="49" charset="0"/>
                <a:ea typeface="微软雅黑" panose="020B0503020204020204" pitchFamily="34" charset="-122"/>
              </a:rPr>
              <a:t>i&lt;len</a:t>
            </a:r>
            <a:r>
              <a:rPr lang="zh-CN" altLang="en-US" sz="2000" dirty="0">
                <a:solidFill>
                  <a:srgbClr val="005AB4"/>
                </a:solidFill>
                <a:latin typeface="Consolas" panose="020B0609020204030204" pitchFamily="49" charset="0"/>
                <a:ea typeface="微软雅黑" panose="020B0503020204020204" pitchFamily="34" charset="-122"/>
              </a:rPr>
              <a:t>，或者使用文件结尾测试</a:t>
            </a:r>
            <a:r>
              <a:rPr lang="en-US" altLang="zh-CN" sz="2000" dirty="0">
                <a:solidFill>
                  <a:srgbClr val="005AB4"/>
                </a:solidFill>
                <a:latin typeface="Consolas" panose="020B0609020204030204" pitchFamily="49" charset="0"/>
                <a:ea typeface="微软雅黑" panose="020B0503020204020204" pitchFamily="34" charset="-122"/>
              </a:rPr>
              <a:t>feof</a:t>
            </a:r>
            <a:r>
              <a:rPr lang="zh-CN" altLang="en-US" sz="2000" dirty="0">
                <a:solidFill>
                  <a:srgbClr val="005AB4"/>
                </a:solidFill>
                <a:latin typeface="Consolas" panose="020B0609020204030204" pitchFamily="49" charset="0"/>
                <a:ea typeface="微软雅黑" panose="020B0503020204020204" pitchFamily="34" charset="-122"/>
              </a:rPr>
              <a:t>函数。</a:t>
            </a:r>
          </a:p>
          <a:p>
            <a:pPr marL="1219200" lvl="1" indent="-609600" algn="l" rtl="0" eaLnBrk="1" fontAlgn="base" hangingPunct="1">
              <a:lnSpc>
                <a:spcPct val="120000"/>
              </a:lnSpc>
              <a:spcBef>
                <a:spcPct val="20000"/>
              </a:spcBef>
              <a:spcAft>
                <a:spcPct val="0"/>
              </a:spcAft>
              <a:buClr>
                <a:srgbClr val="005AB4"/>
              </a:buClr>
              <a:buSzPct val="120000"/>
              <a:buFont typeface="Wingdings" panose="05000000000000000000" pitchFamily="2" charset="2"/>
              <a:buChar char="Ø"/>
            </a:pPr>
            <a:r>
              <a:rPr lang="zh-CN" altLang="en-US" sz="2000" dirty="0">
                <a:solidFill>
                  <a:srgbClr val="005AB4"/>
                </a:solidFill>
                <a:latin typeface="Consolas" panose="020B0609020204030204" pitchFamily="49" charset="0"/>
                <a:ea typeface="微软雅黑" panose="020B0503020204020204" pitchFamily="34" charset="-122"/>
              </a:rPr>
              <a:t>利用循环对</a:t>
            </a:r>
            <a:r>
              <a:rPr lang="en-US" altLang="zh-CN" sz="2000" dirty="0">
                <a:solidFill>
                  <a:srgbClr val="005AB4"/>
                </a:solidFill>
                <a:latin typeface="Consolas" panose="020B0609020204030204" pitchFamily="49" charset="0"/>
                <a:ea typeface="微软雅黑" panose="020B0503020204020204" pitchFamily="34" charset="-122"/>
              </a:rPr>
              <a:t>p</a:t>
            </a:r>
            <a:r>
              <a:rPr lang="zh-CN" altLang="en-US" sz="2000" dirty="0">
                <a:solidFill>
                  <a:srgbClr val="005AB4"/>
                </a:solidFill>
                <a:latin typeface="Consolas" panose="020B0609020204030204" pitchFamily="49" charset="0"/>
                <a:ea typeface="微软雅黑" panose="020B0503020204020204" pitchFamily="34" charset="-122"/>
              </a:rPr>
              <a:t>指向的动态数组中的字符进行加密处理；</a:t>
            </a:r>
          </a:p>
          <a:p>
            <a:pPr marL="1219200" lvl="1" indent="-609600" algn="l" rtl="0" eaLnBrk="1" fontAlgn="base" hangingPunct="1">
              <a:lnSpc>
                <a:spcPct val="120000"/>
              </a:lnSpc>
              <a:spcBef>
                <a:spcPct val="20000"/>
              </a:spcBef>
              <a:spcAft>
                <a:spcPct val="0"/>
              </a:spcAft>
              <a:buClr>
                <a:srgbClr val="005AB4"/>
              </a:buClr>
              <a:buSzPct val="120000"/>
              <a:buFont typeface="Wingdings" panose="05000000000000000000" pitchFamily="2" charset="2"/>
              <a:buChar char="Ø"/>
            </a:pPr>
            <a:r>
              <a:rPr lang="zh-CN" altLang="en-US" sz="2000" dirty="0">
                <a:solidFill>
                  <a:srgbClr val="005AB4"/>
                </a:solidFill>
                <a:latin typeface="Consolas" panose="020B0609020204030204" pitchFamily="49" charset="0"/>
                <a:ea typeface="微软雅黑" panose="020B0503020204020204" pitchFamily="34" charset="-122"/>
              </a:rPr>
              <a:t>利用</a:t>
            </a:r>
            <a:r>
              <a:rPr lang="en-US" altLang="zh-CN" sz="2000" dirty="0">
                <a:solidFill>
                  <a:srgbClr val="005AB4"/>
                </a:solidFill>
                <a:latin typeface="Consolas" panose="020B0609020204030204" pitchFamily="49" charset="0"/>
                <a:ea typeface="微软雅黑" panose="020B0503020204020204" pitchFamily="34" charset="-122"/>
              </a:rPr>
              <a:t>rewind</a:t>
            </a:r>
            <a:r>
              <a:rPr lang="zh-CN" altLang="en-US" sz="2000" dirty="0">
                <a:solidFill>
                  <a:srgbClr val="005AB4"/>
                </a:solidFill>
                <a:latin typeface="Consolas" panose="020B0609020204030204" pitchFamily="49" charset="0"/>
                <a:ea typeface="微软雅黑" panose="020B0503020204020204" pitchFamily="34" charset="-122"/>
              </a:rPr>
              <a:t>或</a:t>
            </a:r>
            <a:r>
              <a:rPr lang="en-US" altLang="zh-CN" sz="2000" dirty="0">
                <a:solidFill>
                  <a:srgbClr val="005AB4"/>
                </a:solidFill>
                <a:latin typeface="Consolas" panose="020B0609020204030204" pitchFamily="49" charset="0"/>
                <a:ea typeface="微软雅黑" panose="020B0503020204020204" pitchFamily="34" charset="-122"/>
              </a:rPr>
              <a:t>fseek</a:t>
            </a:r>
            <a:r>
              <a:rPr lang="zh-CN" altLang="en-US" sz="2000" dirty="0">
                <a:solidFill>
                  <a:srgbClr val="005AB4"/>
                </a:solidFill>
                <a:latin typeface="Consolas" panose="020B0609020204030204" pitchFamily="49" charset="0"/>
                <a:ea typeface="微软雅黑" panose="020B0503020204020204" pitchFamily="34" charset="-122"/>
              </a:rPr>
              <a:t>函数将文件位置标记指向文件头，然后利用</a:t>
            </a:r>
            <a:r>
              <a:rPr lang="en-US" altLang="zh-CN" sz="2000" dirty="0">
                <a:solidFill>
                  <a:srgbClr val="005AB4"/>
                </a:solidFill>
                <a:latin typeface="Consolas" panose="020B0609020204030204" pitchFamily="49" charset="0"/>
                <a:ea typeface="微软雅黑" panose="020B0503020204020204" pitchFamily="34" charset="-122"/>
              </a:rPr>
              <a:t>fputs</a:t>
            </a:r>
            <a:r>
              <a:rPr lang="zh-CN" altLang="en-US" sz="2000" dirty="0">
                <a:solidFill>
                  <a:srgbClr val="005AB4"/>
                </a:solidFill>
                <a:latin typeface="Consolas" panose="020B0609020204030204" pitchFamily="49" charset="0"/>
                <a:ea typeface="微软雅黑" panose="020B0503020204020204" pitchFamily="34" charset="-122"/>
              </a:rPr>
              <a:t>函数将动态数组中的数据存入文件。</a:t>
            </a:r>
          </a:p>
          <a:p>
            <a:pPr marL="1219200" lvl="1" indent="-609600" algn="l" rtl="0" eaLnBrk="1" fontAlgn="base" hangingPunct="1">
              <a:lnSpc>
                <a:spcPct val="120000"/>
              </a:lnSpc>
              <a:spcBef>
                <a:spcPct val="20000"/>
              </a:spcBef>
              <a:spcAft>
                <a:spcPct val="0"/>
              </a:spcAft>
              <a:buClr>
                <a:srgbClr val="005AB4"/>
              </a:buClr>
              <a:buSzPct val="120000"/>
              <a:buFont typeface="Wingdings" panose="05000000000000000000" pitchFamily="2" charset="2"/>
              <a:buChar char="Ø"/>
            </a:pPr>
            <a:r>
              <a:rPr lang="zh-CN" altLang="en-US" sz="2000" dirty="0">
                <a:solidFill>
                  <a:srgbClr val="005AB4"/>
                </a:solidFill>
                <a:latin typeface="Consolas" panose="020B0609020204030204" pitchFamily="49" charset="0"/>
                <a:ea typeface="微软雅黑" panose="020B0503020204020204" pitchFamily="34" charset="-122"/>
              </a:rPr>
              <a:t>关闭文件，释放动态内存空间。</a:t>
            </a:r>
            <a:endParaRPr lang="zh-CN" altLang="zh-CN" sz="2000" dirty="0">
              <a:solidFill>
                <a:srgbClr val="005AB4"/>
              </a:solidFill>
              <a:latin typeface="Consolas" panose="020B0609020204030204" pitchFamily="49" charset="0"/>
              <a:ea typeface="微软雅黑" panose="020B0503020204020204" pitchFamily="34" charset="-122"/>
            </a:endParaRPr>
          </a:p>
        </p:txBody>
      </p:sp>
      <p:sp>
        <p:nvSpPr>
          <p:cNvPr id="84995" name="TextBox 7"/>
          <p:cNvSpPr/>
          <p:nvPr/>
        </p:nvSpPr>
        <p:spPr>
          <a:xfrm>
            <a:off x="382588" y="542925"/>
            <a:ext cx="5283200" cy="368300"/>
          </a:xfrm>
          <a:prstGeom prst="rect">
            <a:avLst/>
          </a:prstGeom>
          <a:noFill/>
          <a:ln w="9525">
            <a:noFill/>
          </a:ln>
        </p:spPr>
        <p:txBody>
          <a:bodyPr lIns="0" tIns="0" rIns="0" bIns="0" anchor="t" anchorCtr="0">
            <a:spAutoFit/>
          </a:bodyPr>
          <a:lstStyle/>
          <a:p>
            <a:pPr>
              <a:buFontTx/>
            </a:pPr>
            <a:r>
              <a:rPr lang="en-US" altLang="zh-CN" b="0" dirty="0">
                <a:solidFill>
                  <a:schemeClr val="bg1"/>
                </a:solidFill>
                <a:latin typeface="Consolas" panose="020B0609020204030204" pitchFamily="49" charset="0"/>
                <a:ea typeface="微软雅黑" panose="020B0503020204020204" pitchFamily="34" charset="-122"/>
                <a:sym typeface="方正兰亭黑_GBK"/>
              </a:rPr>
              <a:t>1.2.4.3  </a:t>
            </a:r>
            <a:r>
              <a:rPr lang="zh-CN" altLang="en-US" b="0" dirty="0">
                <a:solidFill>
                  <a:schemeClr val="bg1"/>
                </a:solidFill>
                <a:latin typeface="Consolas" panose="020B0609020204030204" pitchFamily="49" charset="0"/>
                <a:ea typeface="微软雅黑" panose="020B0503020204020204" pitchFamily="34" charset="-122"/>
                <a:sym typeface="方正兰亭黑_GBK"/>
              </a:rPr>
              <a:t>文件数据的随机读写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49</a:t>
            </a:fld>
            <a:endParaRPr lang="zh-CN" altLang="en-US" sz="1200" b="0" dirty="0">
              <a:solidFill>
                <a:srgbClr val="898989"/>
              </a:solidFill>
              <a:ea typeface="微软雅黑" panose="020B0503020204020204" pitchFamily="34" charset="-122"/>
            </a:endParaRPr>
          </a:p>
        </p:txBody>
      </p:sp>
      <p:sp>
        <p:nvSpPr>
          <p:cNvPr id="86018" name="Text Box 3"/>
          <p:cNvSpPr txBox="1"/>
          <p:nvPr/>
        </p:nvSpPr>
        <p:spPr>
          <a:xfrm>
            <a:off x="336550" y="1341438"/>
            <a:ext cx="11474450" cy="1038860"/>
          </a:xfrm>
          <a:prstGeom prst="rect">
            <a:avLst/>
          </a:prstGeom>
          <a:noFill/>
          <a:ln w="9525">
            <a:noFill/>
          </a:ln>
        </p:spPr>
        <p:txBody>
          <a:bodyPr anchor="t" anchorCtr="0">
            <a:spAutoFit/>
          </a:bodyPr>
          <a:lstStyle/>
          <a:p>
            <a:pPr marL="609600" indent="-609600">
              <a:lnSpc>
                <a:spcPct val="140000"/>
              </a:lnSpc>
              <a:spcBef>
                <a:spcPct val="45000"/>
              </a:spcBef>
              <a:buClr>
                <a:srgbClr val="005AB4"/>
              </a:buClr>
              <a:buSzPct val="120000"/>
              <a:buFont typeface="Wingdings" panose="05000000000000000000" pitchFamily="2" charset="2"/>
              <a:buChar char="X"/>
            </a:pPr>
            <a:r>
              <a:rPr lang="zh-CN" altLang="en-US" sz="2200" b="0" dirty="0">
                <a:latin typeface="Consolas" panose="020B0609020204030204" pitchFamily="49" charset="0"/>
                <a:ea typeface="微软雅黑" panose="020B0503020204020204" pitchFamily="34" charset="-122"/>
              </a:rPr>
              <a:t>示例</a:t>
            </a:r>
            <a:r>
              <a:rPr lang="en-US" altLang="zh-CN" sz="2200" b="0" dirty="0">
                <a:latin typeface="Consolas" panose="020B0609020204030204" pitchFamily="49" charset="0"/>
                <a:ea typeface="微软雅黑" panose="020B0503020204020204" pitchFamily="34" charset="-122"/>
              </a:rPr>
              <a:t>3</a:t>
            </a:r>
            <a:r>
              <a:rPr lang="zh-CN" altLang="en-US" sz="2200" b="0" dirty="0">
                <a:latin typeface="Consolas" panose="020B0609020204030204" pitchFamily="49" charset="0"/>
                <a:ea typeface="微软雅黑" panose="020B0503020204020204" pitchFamily="34" charset="-122"/>
              </a:rPr>
              <a:t>：首先读取</a:t>
            </a:r>
            <a:r>
              <a:rPr lang="en-US" altLang="zh-CN" sz="2200" b="0" dirty="0">
                <a:latin typeface="Consolas" panose="020B0609020204030204" pitchFamily="49" charset="0"/>
                <a:ea typeface="微软雅黑" panose="020B0503020204020204" pitchFamily="34" charset="-122"/>
              </a:rPr>
              <a:t>d:\\aa.txt</a:t>
            </a:r>
            <a:r>
              <a:rPr lang="zh-CN" altLang="en-US" sz="2200" b="0" dirty="0">
                <a:latin typeface="Consolas" panose="020B0609020204030204" pitchFamily="49" charset="0"/>
                <a:ea typeface="微软雅黑" panose="020B0503020204020204" pitchFamily="34" charset="-122"/>
              </a:rPr>
              <a:t>文件的内容显示到显示器上；然后再加密后存储到</a:t>
            </a:r>
            <a:r>
              <a:rPr lang="en-US" altLang="zh-CN" sz="2200" b="0" dirty="0">
                <a:latin typeface="Consolas" panose="020B0609020204030204" pitchFamily="49" charset="0"/>
                <a:ea typeface="微软雅黑" panose="020B0503020204020204" pitchFamily="34" charset="-122"/>
              </a:rPr>
              <a:t>D:\\bb.txt</a:t>
            </a:r>
            <a:r>
              <a:rPr lang="zh-CN" altLang="en-US" sz="2200" b="0" dirty="0">
                <a:latin typeface="Consolas" panose="020B0609020204030204" pitchFamily="49" charset="0"/>
                <a:ea typeface="微软雅黑" panose="020B0503020204020204" pitchFamily="34" charset="-122"/>
              </a:rPr>
              <a:t>中。加密方式采用二进制位按位取反的方式。</a:t>
            </a:r>
            <a:endParaRPr lang="zh-CN" altLang="zh-CN" sz="2200" b="0" dirty="0">
              <a:latin typeface="Consolas" panose="020B0609020204030204" pitchFamily="49" charset="0"/>
              <a:ea typeface="微软雅黑" panose="020B0503020204020204" pitchFamily="34" charset="-122"/>
            </a:endParaRPr>
          </a:p>
        </p:txBody>
      </p:sp>
      <p:sp>
        <p:nvSpPr>
          <p:cNvPr id="86019" name="TextBox 7"/>
          <p:cNvSpPr/>
          <p:nvPr/>
        </p:nvSpPr>
        <p:spPr>
          <a:xfrm>
            <a:off x="382588" y="542925"/>
            <a:ext cx="5283200" cy="368300"/>
          </a:xfrm>
          <a:prstGeom prst="rect">
            <a:avLst/>
          </a:prstGeom>
          <a:noFill/>
          <a:ln w="9525">
            <a:noFill/>
          </a:ln>
        </p:spPr>
        <p:txBody>
          <a:bodyPr lIns="0" tIns="0" rIns="0" bIns="0" anchor="t" anchorCtr="0">
            <a:spAutoFit/>
          </a:bodyPr>
          <a:lstStyle/>
          <a:p>
            <a:pPr>
              <a:buFontTx/>
            </a:pPr>
            <a:r>
              <a:rPr lang="en-US" altLang="zh-CN" b="0" dirty="0">
                <a:solidFill>
                  <a:schemeClr val="bg1"/>
                </a:solidFill>
                <a:latin typeface="Consolas" panose="020B0609020204030204" pitchFamily="49" charset="0"/>
                <a:ea typeface="微软雅黑" panose="020B0503020204020204" pitchFamily="34" charset="-122"/>
                <a:sym typeface="方正兰亭黑_GBK"/>
              </a:rPr>
              <a:t>1.2.4.3  </a:t>
            </a:r>
            <a:r>
              <a:rPr lang="zh-CN" altLang="en-US" b="0" dirty="0">
                <a:solidFill>
                  <a:schemeClr val="bg1"/>
                </a:solidFill>
                <a:latin typeface="Consolas" panose="020B0609020204030204" pitchFamily="49" charset="0"/>
                <a:ea typeface="微软雅黑" panose="020B0503020204020204" pitchFamily="34" charset="-122"/>
                <a:sym typeface="方正兰亭黑_GBK"/>
              </a:rPr>
              <a:t>文件数据的随机读写</a:t>
            </a:r>
          </a:p>
        </p:txBody>
      </p:sp>
      <p:sp>
        <p:nvSpPr>
          <p:cNvPr id="86020" name="Rectangle 6"/>
          <p:cNvSpPr/>
          <p:nvPr/>
        </p:nvSpPr>
        <p:spPr>
          <a:xfrm>
            <a:off x="206239" y="2431415"/>
            <a:ext cx="6825035" cy="4092575"/>
          </a:xfrm>
          <a:prstGeom prst="rect">
            <a:avLst/>
          </a:prstGeom>
          <a:solidFill>
            <a:srgbClr val="FFFF00"/>
          </a:solidFill>
          <a:ln w="9525">
            <a:noFill/>
          </a:ln>
        </p:spPr>
        <p:txBody>
          <a:bodyPr wrap="square" anchor="t" anchorCtr="0">
            <a:spAutoFit/>
          </a:bodyPr>
          <a:lstStyle/>
          <a:p>
            <a:r>
              <a:rPr lang="en-US" altLang="zh-CN" sz="2000" dirty="0">
                <a:latin typeface="Consolas" panose="020B0609020204030204" pitchFamily="49" charset="0"/>
                <a:ea typeface="宋体" panose="02010600030101010101" pitchFamily="2" charset="-122"/>
              </a:rPr>
              <a:t>int main()</a:t>
            </a:r>
          </a:p>
          <a:p>
            <a:r>
              <a:rPr lang="en-US" altLang="zh-CN" sz="2000" dirty="0">
                <a:latin typeface="Consolas" panose="020B0609020204030204" pitchFamily="49" charset="0"/>
                <a:ea typeface="宋体" panose="02010600030101010101" pitchFamily="2" charset="-122"/>
              </a:rPr>
              <a:t>{   char filename[80]=“d:/story.txt”,*p;</a:t>
            </a:r>
          </a:p>
          <a:p>
            <a:r>
              <a:rPr lang="en-US" altLang="zh-CN" sz="2000" dirty="0">
                <a:latin typeface="Consolas" panose="020B0609020204030204" pitchFamily="49" charset="0"/>
                <a:ea typeface="宋体" panose="02010600030101010101" pitchFamily="2" charset="-122"/>
              </a:rPr>
              <a:t>    int len,i;</a:t>
            </a:r>
          </a:p>
          <a:p>
            <a:r>
              <a:rPr lang="en-US" altLang="zh-CN" sz="2000" dirty="0">
                <a:latin typeface="Consolas" panose="020B0609020204030204" pitchFamily="49" charset="0"/>
                <a:ea typeface="宋体" panose="02010600030101010101" pitchFamily="2" charset="-122"/>
              </a:rPr>
              <a:t>    FILE *fp;</a:t>
            </a:r>
          </a:p>
          <a:p>
            <a:r>
              <a:rPr lang="en-US" altLang="zh-CN" sz="2000" dirty="0">
                <a:latin typeface="Consolas" panose="020B0609020204030204" pitchFamily="49" charset="0"/>
                <a:ea typeface="宋体" panose="02010600030101010101" pitchFamily="2" charset="-122"/>
              </a:rPr>
              <a:t>    if(</a:t>
            </a:r>
            <a:r>
              <a:rPr lang="en-US" altLang="zh-CN" sz="2000" dirty="0">
                <a:solidFill>
                  <a:srgbClr val="C00000"/>
                </a:solidFill>
                <a:latin typeface="Consolas" panose="020B0609020204030204" pitchFamily="49" charset="0"/>
                <a:ea typeface="宋体" panose="02010600030101010101" pitchFamily="2" charset="-122"/>
              </a:rPr>
              <a:t>(</a:t>
            </a:r>
            <a:r>
              <a:rPr lang="en-US" altLang="zh-CN" sz="2000" dirty="0">
                <a:latin typeface="Consolas" panose="020B0609020204030204" pitchFamily="49" charset="0"/>
                <a:ea typeface="宋体" panose="02010600030101010101" pitchFamily="2" charset="-122"/>
              </a:rPr>
              <a:t>fp=fopen(filename,"r+")</a:t>
            </a:r>
            <a:r>
              <a:rPr lang="en-US" altLang="zh-CN" sz="2000" dirty="0">
                <a:solidFill>
                  <a:srgbClr val="C00000"/>
                </a:solidFill>
                <a:latin typeface="Consolas" panose="020B0609020204030204" pitchFamily="49" charset="0"/>
                <a:ea typeface="宋体" panose="02010600030101010101" pitchFamily="2" charset="-122"/>
              </a:rPr>
              <a:t>)</a:t>
            </a:r>
            <a:r>
              <a:rPr lang="en-US" altLang="zh-CN" sz="2000" dirty="0">
                <a:latin typeface="Consolas" panose="020B0609020204030204" pitchFamily="49" charset="0"/>
                <a:ea typeface="宋体" panose="02010600030101010101" pitchFamily="2" charset="-122"/>
              </a:rPr>
              <a:t>==NULL )</a:t>
            </a:r>
          </a:p>
          <a:p>
            <a:r>
              <a:rPr lang="en-US" altLang="zh-CN" sz="2000" dirty="0">
                <a:latin typeface="Consolas" panose="020B0609020204030204" pitchFamily="49" charset="0"/>
                <a:ea typeface="宋体" panose="02010600030101010101" pitchFamily="2" charset="-122"/>
              </a:rPr>
              <a:t>    {   printf("</a:t>
            </a:r>
            <a:r>
              <a:rPr lang="zh-CN" altLang="en-US" sz="2000" dirty="0">
                <a:latin typeface="微软雅黑" panose="020B0503020204020204" pitchFamily="34" charset="-122"/>
                <a:ea typeface="微软雅黑" panose="020B0503020204020204" pitchFamily="34" charset="-122"/>
              </a:rPr>
              <a:t>文件</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打开失败</a:t>
            </a:r>
            <a:r>
              <a:rPr lang="zh-CN" altLang="en-US" sz="2000" dirty="0">
                <a:latin typeface="Consolas" panose="020B0609020204030204" pitchFamily="49" charset="0"/>
                <a:ea typeface="宋体" panose="02010600030101010101" pitchFamily="2" charset="-122"/>
              </a:rPr>
              <a:t>！</a:t>
            </a:r>
            <a:r>
              <a:rPr lang="en-US" altLang="zh-CN" sz="2000" dirty="0">
                <a:latin typeface="Consolas" panose="020B0609020204030204" pitchFamily="49" charset="0"/>
                <a:ea typeface="宋体" panose="02010600030101010101" pitchFamily="2" charset="-122"/>
              </a:rPr>
              <a:t>\n",filename);</a:t>
            </a:r>
          </a:p>
          <a:p>
            <a:r>
              <a:rPr lang="en-US" altLang="zh-CN" sz="2000" dirty="0">
                <a:latin typeface="Consolas" panose="020B0609020204030204" pitchFamily="49" charset="0"/>
                <a:ea typeface="宋体" panose="02010600030101010101" pitchFamily="2" charset="-122"/>
              </a:rPr>
              <a:t>        return 0;    }</a:t>
            </a:r>
          </a:p>
          <a:p>
            <a:r>
              <a:rPr lang="en-US" altLang="zh-CN" sz="2000" dirty="0">
                <a:latin typeface="Consolas" panose="020B0609020204030204" pitchFamily="49" charset="0"/>
                <a:ea typeface="宋体" panose="02010600030101010101" pitchFamily="2" charset="-122"/>
              </a:rPr>
              <a:t>    fseek(fp,0,SEEK_END);</a:t>
            </a:r>
          </a:p>
          <a:p>
            <a:r>
              <a:rPr lang="en-US" altLang="zh-CN" sz="2000" dirty="0">
                <a:latin typeface="Consolas" panose="020B0609020204030204" pitchFamily="49" charset="0"/>
                <a:ea typeface="宋体" panose="02010600030101010101" pitchFamily="2" charset="-122"/>
              </a:rPr>
              <a:t>    len=ftell(fp);</a:t>
            </a:r>
          </a:p>
          <a:p>
            <a:r>
              <a:rPr lang="en-US" altLang="zh-CN" sz="2000" dirty="0">
                <a:latin typeface="Consolas" panose="020B0609020204030204" pitchFamily="49" charset="0"/>
                <a:ea typeface="宋体" panose="02010600030101010101" pitchFamily="2" charset="-122"/>
              </a:rPr>
              <a:t>    p=(char *) malloc((len+1)*sizeof(char));</a:t>
            </a:r>
          </a:p>
          <a:p>
            <a:r>
              <a:rPr lang="en-US" altLang="zh-CN" sz="2000" dirty="0">
                <a:latin typeface="Consolas" panose="020B0609020204030204" pitchFamily="49" charset="0"/>
                <a:ea typeface="宋体" panose="02010600030101010101" pitchFamily="2" charset="-122"/>
              </a:rPr>
              <a:t>    printf("</a:t>
            </a:r>
            <a:r>
              <a:rPr lang="zh-CN" altLang="en-US" sz="2000" dirty="0">
                <a:latin typeface="Consolas" panose="020B0609020204030204" pitchFamily="49" charset="0"/>
                <a:ea typeface="宋体" panose="02010600030101010101" pitchFamily="2" charset="-122"/>
              </a:rPr>
              <a:t>文章中共有</a:t>
            </a:r>
            <a:r>
              <a:rPr lang="en-US" altLang="zh-CN" sz="2000" dirty="0">
                <a:latin typeface="Consolas" panose="020B0609020204030204" pitchFamily="49" charset="0"/>
                <a:ea typeface="宋体" panose="02010600030101010101" pitchFamily="2" charset="-122"/>
              </a:rPr>
              <a:t>%d</a:t>
            </a:r>
            <a:r>
              <a:rPr lang="zh-CN" altLang="en-US" sz="2000" dirty="0">
                <a:latin typeface="Consolas" panose="020B0609020204030204" pitchFamily="49" charset="0"/>
                <a:ea typeface="宋体" panose="02010600030101010101" pitchFamily="2" charset="-122"/>
              </a:rPr>
              <a:t>个字符。</a:t>
            </a:r>
            <a:r>
              <a:rPr lang="en-US" altLang="zh-CN" sz="2000" dirty="0">
                <a:latin typeface="Consolas" panose="020B0609020204030204" pitchFamily="49" charset="0"/>
                <a:ea typeface="宋体" panose="02010600030101010101" pitchFamily="2" charset="-122"/>
              </a:rPr>
              <a:t>\n",len);</a:t>
            </a:r>
          </a:p>
          <a:p>
            <a:r>
              <a:rPr lang="en-US" altLang="zh-CN" sz="2000" dirty="0">
                <a:latin typeface="Consolas" panose="020B0609020204030204" pitchFamily="49" charset="0"/>
                <a:ea typeface="宋体" panose="02010600030101010101" pitchFamily="2" charset="-122"/>
              </a:rPr>
              <a:t>    rewind(fp);</a:t>
            </a:r>
          </a:p>
          <a:p>
            <a:r>
              <a:rPr lang="en-US" altLang="zh-CN" sz="2000" dirty="0">
                <a:latin typeface="Consolas" panose="020B0609020204030204" pitchFamily="49" charset="0"/>
                <a:ea typeface="宋体" panose="02010600030101010101" pitchFamily="2" charset="-122"/>
              </a:rPr>
              <a:t>    //fseek(fp,0,SEEK_SET);</a:t>
            </a:r>
          </a:p>
        </p:txBody>
      </p:sp>
      <p:sp>
        <p:nvSpPr>
          <p:cNvPr id="86021" name="Rectangle 8"/>
          <p:cNvSpPr/>
          <p:nvPr/>
        </p:nvSpPr>
        <p:spPr>
          <a:xfrm>
            <a:off x="7175022" y="2407878"/>
            <a:ext cx="4608910" cy="4054475"/>
          </a:xfrm>
          <a:prstGeom prst="rect">
            <a:avLst/>
          </a:prstGeom>
          <a:solidFill>
            <a:srgbClr val="FFFF00"/>
          </a:solidFill>
          <a:ln w="9525">
            <a:noFill/>
          </a:ln>
        </p:spPr>
        <p:txBody>
          <a:bodyPr wrap="square" anchor="t" anchorCtr="0">
            <a:spAutoFit/>
          </a:bodyPr>
          <a:lstStyle/>
          <a:p>
            <a:r>
              <a:rPr lang="en-US" altLang="zh-CN" sz="2000" dirty="0">
                <a:latin typeface="Consolas" panose="020B0609020204030204" pitchFamily="49" charset="0"/>
                <a:ea typeface="宋体" panose="02010600030101010101" pitchFamily="2" charset="-122"/>
              </a:rPr>
              <a:t>    for(i=0;i&lt;len;i++) </a:t>
            </a:r>
          </a:p>
          <a:p>
            <a:r>
              <a:rPr lang="en-US" altLang="zh-CN" sz="2000" dirty="0">
                <a:latin typeface="Consolas" panose="020B0609020204030204" pitchFamily="49" charset="0"/>
                <a:ea typeface="宋体" panose="02010600030101010101" pitchFamily="2" charset="-122"/>
              </a:rPr>
              <a:t>        p[i]=fgetc(fp);</a:t>
            </a:r>
          </a:p>
          <a:p>
            <a:r>
              <a:rPr lang="en-US" altLang="zh-CN" sz="2000" dirty="0">
                <a:latin typeface="Consolas" panose="020B0609020204030204" pitchFamily="49" charset="0"/>
                <a:ea typeface="宋体" panose="02010600030101010101" pitchFamily="2" charset="-122"/>
              </a:rPr>
              <a:t>    p[i]='\0';</a:t>
            </a:r>
          </a:p>
          <a:p>
            <a:r>
              <a:rPr lang="en-US" altLang="zh-CN" sz="2000" dirty="0">
                <a:latin typeface="Consolas" panose="020B0609020204030204" pitchFamily="49" charset="0"/>
                <a:ea typeface="宋体" panose="02010600030101010101" pitchFamily="2" charset="-122"/>
              </a:rPr>
              <a:t>    printf("%s\n",p);</a:t>
            </a:r>
          </a:p>
          <a:p>
            <a:r>
              <a:rPr lang="en-US" altLang="zh-CN" sz="2000" dirty="0">
                <a:latin typeface="Consolas" panose="020B0609020204030204" pitchFamily="49" charset="0"/>
                <a:ea typeface="宋体" panose="02010600030101010101" pitchFamily="2" charset="-122"/>
              </a:rPr>
              <a:t>    for(i=0;i&lt;len;i++)</a:t>
            </a:r>
          </a:p>
          <a:p>
            <a:r>
              <a:rPr lang="en-US" altLang="zh-CN" sz="2000" dirty="0">
                <a:latin typeface="Consolas" panose="020B0609020204030204" pitchFamily="49" charset="0"/>
                <a:ea typeface="宋体" panose="02010600030101010101" pitchFamily="2" charset="-122"/>
              </a:rPr>
              <a:t>    p[i]=~p[i];</a:t>
            </a:r>
          </a:p>
          <a:p>
            <a:r>
              <a:rPr lang="en-US" altLang="zh-CN" sz="2000" dirty="0">
                <a:latin typeface="Consolas" panose="020B0609020204030204" pitchFamily="49" charset="0"/>
                <a:ea typeface="宋体" panose="02010600030101010101" pitchFamily="2" charset="-122"/>
              </a:rPr>
              <a:t>    printf("%s\n",p);</a:t>
            </a:r>
          </a:p>
          <a:p>
            <a:r>
              <a:rPr lang="en-US" altLang="zh-CN" sz="2000" dirty="0">
                <a:latin typeface="Consolas" panose="020B0609020204030204" pitchFamily="49" charset="0"/>
                <a:ea typeface="宋体" panose="02010600030101010101" pitchFamily="2" charset="-122"/>
              </a:rPr>
              <a:t>    rewind(fp);</a:t>
            </a:r>
          </a:p>
          <a:p>
            <a:r>
              <a:rPr lang="en-US" altLang="zh-CN" sz="2000" dirty="0">
                <a:latin typeface="Consolas" panose="020B0609020204030204" pitchFamily="49" charset="0"/>
                <a:ea typeface="宋体" panose="02010600030101010101" pitchFamily="2" charset="-122"/>
              </a:rPr>
              <a:t>    fputs(p,fp);</a:t>
            </a:r>
          </a:p>
          <a:p>
            <a:r>
              <a:rPr lang="en-US" altLang="zh-CN" sz="2000" dirty="0">
                <a:latin typeface="Consolas" panose="020B0609020204030204" pitchFamily="49" charset="0"/>
                <a:ea typeface="宋体" panose="02010600030101010101" pitchFamily="2" charset="-122"/>
              </a:rPr>
              <a:t>    fclose(fp);</a:t>
            </a:r>
          </a:p>
          <a:p>
            <a:r>
              <a:rPr lang="en-US" altLang="zh-CN" sz="2000" dirty="0">
                <a:latin typeface="Consolas" panose="020B0609020204030204" pitchFamily="49" charset="0"/>
                <a:ea typeface="宋体" panose="02010600030101010101" pitchFamily="2" charset="-122"/>
              </a:rPr>
              <a:t>    free(p);</a:t>
            </a:r>
          </a:p>
          <a:p>
            <a:r>
              <a:rPr lang="en-US" altLang="zh-CN" sz="2000" dirty="0">
                <a:latin typeface="Consolas" panose="020B0609020204030204" pitchFamily="49" charset="0"/>
                <a:ea typeface="宋体" panose="02010600030101010101" pitchFamily="2" charset="-122"/>
              </a:rPr>
              <a:t>    return 0;</a:t>
            </a:r>
          </a:p>
          <a:p>
            <a:r>
              <a:rPr lang="en-US" altLang="zh-CN" sz="2000" dirty="0">
                <a:latin typeface="Consolas" panose="020B0609020204030204" pitchFamily="49" charset="0"/>
                <a:ea typeface="宋体" panose="02010600030101010101" pitchFamily="2" charset="-12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5</a:t>
            </a:fld>
            <a:endParaRPr lang="zh-CN" altLang="en-US" sz="1200" b="0" dirty="0">
              <a:solidFill>
                <a:srgbClr val="898989"/>
              </a:solidFill>
              <a:ea typeface="微软雅黑" panose="020B0503020204020204" pitchFamily="34" charset="-122"/>
            </a:endParaRPr>
          </a:p>
        </p:txBody>
      </p:sp>
      <p:sp>
        <p:nvSpPr>
          <p:cNvPr id="14338" name="Text Box 3"/>
          <p:cNvSpPr txBox="1"/>
          <p:nvPr/>
        </p:nvSpPr>
        <p:spPr>
          <a:xfrm>
            <a:off x="352425" y="1412776"/>
            <a:ext cx="11233150" cy="5245090"/>
          </a:xfrm>
          <a:prstGeom prst="rect">
            <a:avLst/>
          </a:prstGeom>
          <a:noFill/>
          <a:ln w="9525">
            <a:noFill/>
          </a:ln>
        </p:spPr>
        <p:txBody>
          <a:bodyPr anchor="t" anchorCtr="0">
            <a:spAutoFit/>
          </a:bodyPr>
          <a:lstStyle/>
          <a:p>
            <a:pPr>
              <a:lnSpc>
                <a:spcPct val="120000"/>
              </a:lnSpc>
              <a:spcBef>
                <a:spcPts val="600"/>
              </a:spcBef>
              <a:buClr>
                <a:srgbClr val="005AB4"/>
              </a:buClr>
              <a:buFont typeface="Wingdings" panose="05000000000000000000" pitchFamily="2" charset="2"/>
              <a:buChar char="n"/>
            </a:pPr>
            <a:r>
              <a:rPr lang="zh-CN" altLang="en-US" sz="2200" b="0" dirty="0">
                <a:latin typeface="微软雅黑" panose="020B0503020204020204" pitchFamily="34" charset="-122"/>
                <a:ea typeface="微软雅黑" panose="020B0503020204020204" pitchFamily="34" charset="-122"/>
              </a:rPr>
              <a:t>操作系统为了统一对各种硬件的操作，简化接口，</a:t>
            </a:r>
            <a:r>
              <a:rPr lang="zh-CN" altLang="en-US" sz="2200" b="0" dirty="0">
                <a:solidFill>
                  <a:srgbClr val="FF0000"/>
                </a:solidFill>
                <a:latin typeface="微软雅黑" panose="020B0503020204020204" pitchFamily="34" charset="-122"/>
                <a:ea typeface="微软雅黑" panose="020B0503020204020204" pitchFamily="34" charset="-122"/>
              </a:rPr>
              <a:t>把各种硬件设备</a:t>
            </a:r>
            <a:r>
              <a:rPr lang="zh-CN" altLang="en-US" sz="2200" b="0" dirty="0">
                <a:latin typeface="微软雅黑" panose="020B0503020204020204" pitchFamily="34" charset="-122"/>
                <a:ea typeface="微软雅黑" panose="020B0503020204020204" pitchFamily="34" charset="-122"/>
              </a:rPr>
              <a:t>都统一</a:t>
            </a:r>
            <a:r>
              <a:rPr lang="zh-CN" altLang="en-US" sz="2200" b="0" dirty="0">
                <a:solidFill>
                  <a:srgbClr val="FF0000"/>
                </a:solidFill>
                <a:latin typeface="微软雅黑" panose="020B0503020204020204" pitchFamily="34" charset="-122"/>
                <a:ea typeface="微软雅黑" panose="020B0503020204020204" pitchFamily="34" charset="-122"/>
              </a:rPr>
              <a:t>作为文件</a:t>
            </a:r>
            <a:r>
              <a:rPr lang="zh-CN" altLang="en-US" sz="2200" b="0" dirty="0">
                <a:latin typeface="微软雅黑" panose="020B0503020204020204" pitchFamily="34" charset="-122"/>
                <a:ea typeface="微软雅黑" panose="020B0503020204020204" pitchFamily="34" charset="-122"/>
              </a:rPr>
              <a:t>处理，每一个与主机相联的</a:t>
            </a:r>
            <a:r>
              <a:rPr lang="zh-CN" altLang="en-US" sz="2200" b="0" dirty="0">
                <a:solidFill>
                  <a:srgbClr val="FF0000"/>
                </a:solidFill>
                <a:latin typeface="微软雅黑" panose="020B0503020204020204" pitchFamily="34" charset="-122"/>
                <a:ea typeface="微软雅黑" panose="020B0503020204020204" pitchFamily="34" charset="-122"/>
              </a:rPr>
              <a:t>输入输出设备都看作是文件</a:t>
            </a:r>
            <a:r>
              <a:rPr lang="zh-CN" altLang="en-US" sz="2200" b="0" dirty="0">
                <a:latin typeface="微软雅黑" panose="020B0503020204020204" pitchFamily="34" charset="-122"/>
                <a:ea typeface="微软雅黑" panose="020B0503020204020204" pitchFamily="34" charset="-122"/>
              </a:rPr>
              <a:t>。通过对这些文件的操作，实现对硬件的操作，</a:t>
            </a:r>
            <a:r>
              <a:rPr lang="zh-CN" altLang="en-US" sz="2200" b="0" dirty="0">
                <a:solidFill>
                  <a:srgbClr val="FF0000"/>
                </a:solidFill>
                <a:latin typeface="微软雅黑" panose="020B0503020204020204" pitchFamily="34" charset="-122"/>
                <a:ea typeface="微软雅黑" panose="020B0503020204020204" pitchFamily="34" charset="-122"/>
              </a:rPr>
              <a:t>操作的过程等同于对磁盘上普通文件的操作</a:t>
            </a:r>
            <a:r>
              <a:rPr lang="zh-CN" altLang="en-US" sz="2200" b="0" dirty="0">
                <a:latin typeface="微软雅黑" panose="020B0503020204020204" pitchFamily="34" charset="-122"/>
                <a:ea typeface="微软雅黑" panose="020B0503020204020204" pitchFamily="34" charset="-122"/>
              </a:rPr>
              <a:t>。</a:t>
            </a:r>
          </a:p>
          <a:p>
            <a:pPr>
              <a:lnSpc>
                <a:spcPct val="120000"/>
              </a:lnSpc>
              <a:spcBef>
                <a:spcPts val="600"/>
              </a:spcBef>
              <a:buClr>
                <a:srgbClr val="005AB4"/>
              </a:buClr>
              <a:buFont typeface="Wingdings" panose="05000000000000000000" pitchFamily="2" charset="2"/>
              <a:buChar char="n"/>
            </a:pPr>
            <a:r>
              <a:rPr lang="zh-CN" altLang="en-US" sz="2200" b="0" dirty="0">
                <a:latin typeface="微软雅黑" panose="020B0503020204020204" pitchFamily="34" charset="-122"/>
                <a:ea typeface="微软雅黑" panose="020B0503020204020204" pitchFamily="34" charset="-122"/>
              </a:rPr>
              <a:t>程序员不需要考虑硬件设备是如何被映射成文件的，只需要了解在</a:t>
            </a:r>
            <a:r>
              <a:rPr lang="en-US" altLang="zh-CN" sz="2200" b="0" dirty="0">
                <a:latin typeface="微软雅黑" panose="020B0503020204020204" pitchFamily="34" charset="-122"/>
                <a:ea typeface="微软雅黑" panose="020B0503020204020204" pitchFamily="34" charset="-122"/>
              </a:rPr>
              <a:t>C</a:t>
            </a:r>
            <a:r>
              <a:rPr lang="zh-CN" altLang="en-US" sz="2200" b="0" dirty="0">
                <a:latin typeface="微软雅黑" panose="020B0503020204020204" pitchFamily="34" charset="-122"/>
                <a:ea typeface="微软雅黑" panose="020B0503020204020204" pitchFamily="34" charset="-122"/>
              </a:rPr>
              <a:t>语言中硬件设备可以看成文件，有些输入输出函数不需要指明到底读写哪个文件，系统已经为它们设置了默认的文件。</a:t>
            </a:r>
          </a:p>
          <a:p>
            <a:pPr marL="800100" lvl="1" indent="-342900" algn="l" rtl="0" eaLnBrk="1" fontAlgn="base" hangingPunct="1">
              <a:lnSpc>
                <a:spcPct val="120000"/>
              </a:lnSpc>
              <a:spcBef>
                <a:spcPts val="600"/>
              </a:spcBef>
              <a:spcAft>
                <a:spcPct val="0"/>
              </a:spcAft>
              <a:buClr>
                <a:srgbClr val="005AB4"/>
              </a:buClr>
              <a:buFont typeface="Arial" panose="020B0604020202020204" pitchFamily="34" charset="0"/>
              <a:buChar char="•"/>
            </a:pPr>
            <a:r>
              <a:rPr lang="zh-CN" altLang="en-US" sz="2200" dirty="0">
                <a:solidFill>
                  <a:srgbClr val="005AB4"/>
                </a:solidFill>
                <a:latin typeface="微软雅黑" panose="020B0503020204020204" pitchFamily="34" charset="-122"/>
                <a:ea typeface="微软雅黑" panose="020B0503020204020204" pitchFamily="34" charset="-122"/>
              </a:rPr>
              <a:t>标准输出文件（</a:t>
            </a:r>
            <a:r>
              <a:rPr lang="en-US" altLang="zh-CN" sz="2200" dirty="0">
                <a:solidFill>
                  <a:srgbClr val="005AB4"/>
                </a:solidFill>
                <a:latin typeface="微软雅黑" panose="020B0503020204020204" pitchFamily="34" charset="-122"/>
                <a:ea typeface="微软雅黑" panose="020B0503020204020204" pitchFamily="34" charset="-122"/>
              </a:rPr>
              <a:t>stdout</a:t>
            </a:r>
            <a:r>
              <a:rPr lang="zh-CN" altLang="en-US" sz="2200" dirty="0">
                <a:solidFill>
                  <a:srgbClr val="005AB4"/>
                </a:solidFill>
                <a:latin typeface="微软雅黑" panose="020B0503020204020204" pitchFamily="34" charset="-122"/>
                <a:ea typeface="微软雅黑" panose="020B0503020204020204" pitchFamily="34" charset="-122"/>
              </a:rPr>
              <a:t>），一般指显示器，</a:t>
            </a:r>
            <a:r>
              <a:rPr lang="en-US" altLang="en-US" sz="2200" dirty="0">
                <a:solidFill>
                  <a:srgbClr val="005AB4"/>
                </a:solidFill>
                <a:latin typeface="微软雅黑" panose="020B0503020204020204" pitchFamily="34" charset="-122"/>
                <a:ea typeface="微软雅黑" panose="020B0503020204020204" pitchFamily="34" charset="-122"/>
              </a:rPr>
              <a:t>printf()、putchar() 等函数默认向 stdout 输出数据</a:t>
            </a:r>
            <a:r>
              <a:rPr lang="zh-CN" altLang="en-US" sz="2200" dirty="0">
                <a:solidFill>
                  <a:srgbClr val="005AB4"/>
                </a:solidFill>
                <a:latin typeface="微软雅黑" panose="020B0503020204020204" pitchFamily="34" charset="-122"/>
                <a:ea typeface="微软雅黑" panose="020B0503020204020204" pitchFamily="34" charset="-122"/>
              </a:rPr>
              <a:t>；</a:t>
            </a:r>
          </a:p>
          <a:p>
            <a:pPr marL="800100" lvl="1" indent="-342900" algn="l" rtl="0" eaLnBrk="1" fontAlgn="base" hangingPunct="1">
              <a:lnSpc>
                <a:spcPct val="120000"/>
              </a:lnSpc>
              <a:spcBef>
                <a:spcPts val="600"/>
              </a:spcBef>
              <a:spcAft>
                <a:spcPct val="0"/>
              </a:spcAft>
              <a:buClr>
                <a:srgbClr val="005AB4"/>
              </a:buClr>
              <a:buFont typeface="Arial" panose="020B0604020202020204" pitchFamily="34" charset="0"/>
              <a:buChar char="•"/>
            </a:pPr>
            <a:r>
              <a:rPr lang="zh-CN" altLang="en-US" sz="2200" dirty="0">
                <a:solidFill>
                  <a:srgbClr val="005AB4"/>
                </a:solidFill>
                <a:latin typeface="微软雅黑" panose="020B0503020204020204" pitchFamily="34" charset="-122"/>
                <a:ea typeface="微软雅黑" panose="020B0503020204020204" pitchFamily="34" charset="-122"/>
              </a:rPr>
              <a:t>标准输入文件（</a:t>
            </a:r>
            <a:r>
              <a:rPr lang="en-US" altLang="zh-CN" sz="2200" dirty="0">
                <a:solidFill>
                  <a:srgbClr val="005AB4"/>
                </a:solidFill>
                <a:latin typeface="微软雅黑" panose="020B0503020204020204" pitchFamily="34" charset="-122"/>
                <a:ea typeface="微软雅黑" panose="020B0503020204020204" pitchFamily="34" charset="-122"/>
              </a:rPr>
              <a:t>stdin</a:t>
            </a:r>
            <a:r>
              <a:rPr lang="zh-CN" altLang="en-US" sz="2200" dirty="0">
                <a:solidFill>
                  <a:srgbClr val="005AB4"/>
                </a:solidFill>
                <a:latin typeface="微软雅黑" panose="020B0503020204020204" pitchFamily="34" charset="-122"/>
                <a:ea typeface="微软雅黑" panose="020B0503020204020204" pitchFamily="34" charset="-122"/>
              </a:rPr>
              <a:t>），一般指键盘，</a:t>
            </a:r>
            <a:r>
              <a:rPr lang="en-US" altLang="zh-CN" sz="2200" dirty="0">
                <a:solidFill>
                  <a:srgbClr val="005AB4"/>
                </a:solidFill>
                <a:latin typeface="微软雅黑" panose="020B0503020204020204" pitchFamily="34" charset="-122"/>
                <a:ea typeface="微软雅黑" panose="020B0503020204020204" pitchFamily="34" charset="-122"/>
              </a:rPr>
              <a:t>scanf()、getchar() 等函数默认从 stdin 获取输入</a:t>
            </a:r>
            <a:r>
              <a:rPr lang="zh-CN" altLang="en-US" sz="2200" dirty="0">
                <a:solidFill>
                  <a:srgbClr val="005AB4"/>
                </a:solidFill>
                <a:latin typeface="微软雅黑" panose="020B0503020204020204" pitchFamily="34" charset="-122"/>
                <a:ea typeface="微软雅黑" panose="020B0503020204020204" pitchFamily="34" charset="-122"/>
              </a:rPr>
              <a:t>。</a:t>
            </a:r>
          </a:p>
          <a:p>
            <a:pPr marL="800100" lvl="1" indent="-342900" algn="l" rtl="0" eaLnBrk="1" fontAlgn="base" hangingPunct="1">
              <a:lnSpc>
                <a:spcPct val="120000"/>
              </a:lnSpc>
              <a:spcBef>
                <a:spcPts val="600"/>
              </a:spcBef>
              <a:spcAft>
                <a:spcPct val="0"/>
              </a:spcAft>
              <a:buClr>
                <a:srgbClr val="005AB4"/>
              </a:buClr>
              <a:buFont typeface="Arial" panose="020B0604020202020204" pitchFamily="34" charset="0"/>
              <a:buChar char="•"/>
            </a:pPr>
            <a:r>
              <a:rPr lang="zh-CN" altLang="en-US" sz="2200" dirty="0">
                <a:solidFill>
                  <a:srgbClr val="005AB4"/>
                </a:solidFill>
                <a:latin typeface="Consolas" panose="020B0609020204030204" pitchFamily="49" charset="0"/>
                <a:ea typeface="微软雅黑" panose="020B0503020204020204" pitchFamily="34" charset="-122"/>
              </a:rPr>
              <a:t>标准错误文件（</a:t>
            </a:r>
            <a:r>
              <a:rPr lang="en-US" altLang="zh-CN" sz="2200" dirty="0">
                <a:solidFill>
                  <a:srgbClr val="005AB4"/>
                </a:solidFill>
                <a:latin typeface="Consolas" panose="020B0609020204030204" pitchFamily="49" charset="0"/>
                <a:ea typeface="微软雅黑" panose="020B0503020204020204" pitchFamily="34" charset="-122"/>
              </a:rPr>
              <a:t>stderr</a:t>
            </a:r>
            <a:r>
              <a:rPr lang="zh-CN" altLang="en-US" sz="2200" dirty="0">
                <a:solidFill>
                  <a:srgbClr val="005AB4"/>
                </a:solidFill>
                <a:latin typeface="Consolas" panose="020B0609020204030204" pitchFamily="49" charset="0"/>
                <a:ea typeface="微软雅黑" panose="020B0503020204020204" pitchFamily="34" charset="-122"/>
              </a:rPr>
              <a:t>），一般指显示器；</a:t>
            </a:r>
            <a:r>
              <a:rPr lang="en-US" altLang="zh-CN" sz="2200" dirty="0">
                <a:solidFill>
                  <a:srgbClr val="005AB4"/>
                </a:solidFill>
                <a:latin typeface="Consolas" panose="020B0609020204030204" pitchFamily="49" charset="0"/>
                <a:ea typeface="微软雅黑" panose="020B0503020204020204" pitchFamily="34" charset="-122"/>
              </a:rPr>
              <a:t>perror() </a:t>
            </a:r>
            <a:r>
              <a:rPr lang="zh-CN" altLang="en-US" sz="2200" dirty="0">
                <a:solidFill>
                  <a:srgbClr val="005AB4"/>
                </a:solidFill>
                <a:latin typeface="Consolas" panose="020B0609020204030204" pitchFamily="49" charset="0"/>
                <a:ea typeface="微软雅黑" panose="020B0503020204020204" pitchFamily="34" charset="-122"/>
              </a:rPr>
              <a:t>等函数默认向 </a:t>
            </a:r>
            <a:r>
              <a:rPr lang="en-US" altLang="zh-CN" sz="2200" dirty="0">
                <a:solidFill>
                  <a:srgbClr val="005AB4"/>
                </a:solidFill>
                <a:latin typeface="Consolas" panose="020B0609020204030204" pitchFamily="49" charset="0"/>
                <a:ea typeface="微软雅黑" panose="020B0503020204020204" pitchFamily="34" charset="-122"/>
              </a:rPr>
              <a:t>stderr </a:t>
            </a:r>
            <a:r>
              <a:rPr lang="zh-CN" altLang="en-US" sz="2200" dirty="0">
                <a:solidFill>
                  <a:srgbClr val="005AB4"/>
                </a:solidFill>
                <a:latin typeface="Consolas" panose="020B0609020204030204" pitchFamily="49" charset="0"/>
                <a:ea typeface="微软雅黑" panose="020B0503020204020204" pitchFamily="34" charset="-122"/>
              </a:rPr>
              <a:t>输出数据。</a:t>
            </a:r>
          </a:p>
        </p:txBody>
      </p:sp>
      <p:sp>
        <p:nvSpPr>
          <p:cNvPr id="14339" name="Rectangle 3"/>
          <p:cNvSpPr txBox="1"/>
          <p:nvPr/>
        </p:nvSpPr>
        <p:spPr>
          <a:xfrm>
            <a:off x="193675" y="333375"/>
            <a:ext cx="10263188" cy="774700"/>
          </a:xfrm>
          <a:prstGeom prst="rect">
            <a:avLst/>
          </a:prstGeom>
          <a:noFill/>
          <a:ln w="9525">
            <a:noFill/>
          </a:ln>
        </p:spPr>
        <p:txBody>
          <a:bodyPr anchor="t" anchorCtr="0">
            <a:spAutoFit/>
          </a:bodyPr>
          <a:lstStyle/>
          <a:p>
            <a:pPr eaLnBrk="0" latinLnBrk="1" hangingPunct="0">
              <a:lnSpc>
                <a:spcPct val="140000"/>
              </a:lnSpc>
              <a:spcBef>
                <a:spcPct val="20000"/>
              </a:spcBef>
              <a:buFontTx/>
            </a:pPr>
            <a:r>
              <a:rPr lang="en-US" altLang="en-US" sz="3200" b="0" dirty="0">
                <a:solidFill>
                  <a:schemeClr val="bg2"/>
                </a:solidFill>
                <a:latin typeface="微软雅黑" panose="020B0503020204020204" pitchFamily="34" charset="-122"/>
                <a:ea typeface="微软雅黑" panose="020B0503020204020204" pitchFamily="34" charset="-122"/>
              </a:rPr>
              <a:t>1.什么是文件?</a:t>
            </a:r>
            <a:endParaRPr lang="zh-CN" altLang="en-US" sz="3200" b="0" dirty="0">
              <a:solidFill>
                <a:schemeClr val="bg2"/>
              </a:solidFill>
              <a:latin typeface="微软雅黑" panose="020B0503020204020204" pitchFamily="34" charset="-122"/>
              <a:ea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50</a:t>
            </a:fld>
            <a:endParaRPr lang="zh-CN" altLang="en-US" sz="1200" b="0" dirty="0">
              <a:solidFill>
                <a:srgbClr val="898989"/>
              </a:solidFill>
              <a:ea typeface="微软雅黑" panose="020B0503020204020204" pitchFamily="34" charset="-122"/>
            </a:endParaRPr>
          </a:p>
        </p:txBody>
      </p:sp>
      <p:sp>
        <p:nvSpPr>
          <p:cNvPr id="87042" name="Text Box 3"/>
          <p:cNvSpPr txBox="1"/>
          <p:nvPr/>
        </p:nvSpPr>
        <p:spPr>
          <a:xfrm>
            <a:off x="311150" y="1622425"/>
            <a:ext cx="11474450" cy="4793615"/>
          </a:xfrm>
          <a:prstGeom prst="rect">
            <a:avLst/>
          </a:prstGeom>
          <a:noFill/>
          <a:ln w="9525">
            <a:noFill/>
          </a:ln>
        </p:spPr>
        <p:txBody>
          <a:bodyPr anchor="t" anchorCtr="0">
            <a:spAutoFit/>
          </a:bodyPr>
          <a:lstStyle/>
          <a:p>
            <a:pPr marL="609600" indent="-609600">
              <a:lnSpc>
                <a:spcPct val="140000"/>
              </a:lnSpc>
              <a:spcBef>
                <a:spcPct val="45000"/>
              </a:spcBef>
              <a:buClr>
                <a:srgbClr val="005AB4"/>
              </a:buClr>
              <a:buSzPct val="120000"/>
              <a:buFont typeface="Wingdings" panose="05000000000000000000" pitchFamily="2" charset="2"/>
              <a:buChar char="X"/>
            </a:pPr>
            <a:r>
              <a:rPr lang="zh-CN" altLang="en-US" sz="2200" b="0" dirty="0">
                <a:latin typeface="Consolas" panose="020B0609020204030204" pitchFamily="49" charset="0"/>
                <a:ea typeface="微软雅黑" panose="020B0503020204020204" pitchFamily="34" charset="-122"/>
              </a:rPr>
              <a:t>示例</a:t>
            </a:r>
            <a:r>
              <a:rPr lang="en-US" altLang="zh-CN" sz="2200" b="0" dirty="0">
                <a:latin typeface="Consolas" panose="020B0609020204030204" pitchFamily="49" charset="0"/>
                <a:ea typeface="微软雅黑" panose="020B0503020204020204" pitchFamily="34" charset="-122"/>
              </a:rPr>
              <a:t>4</a:t>
            </a:r>
            <a:r>
              <a:rPr lang="zh-CN" altLang="en-US" sz="2200" b="0" dirty="0">
                <a:latin typeface="Consolas" panose="020B0609020204030204" pitchFamily="49" charset="0"/>
                <a:ea typeface="微软雅黑" panose="020B0503020204020204" pitchFamily="34" charset="-122"/>
              </a:rPr>
              <a:t>：读取利用二进制形式存储的学生数据文件</a:t>
            </a:r>
            <a:r>
              <a:rPr lang="en-US" altLang="zh-CN" sz="2200" b="0" dirty="0">
                <a:latin typeface="Consolas" panose="020B0609020204030204" pitchFamily="49" charset="0"/>
                <a:ea typeface="微软雅黑" panose="020B0503020204020204" pitchFamily="34" charset="-122"/>
              </a:rPr>
              <a:t>d:\\stu.dat</a:t>
            </a:r>
            <a:r>
              <a:rPr lang="zh-CN" altLang="en-US" sz="2200" b="0" dirty="0">
                <a:latin typeface="Consolas" panose="020B0609020204030204" pitchFamily="49" charset="0"/>
                <a:ea typeface="微软雅黑" panose="020B0503020204020204" pitchFamily="34" charset="-122"/>
              </a:rPr>
              <a:t>中第</a:t>
            </a:r>
            <a:r>
              <a:rPr lang="en-US" altLang="zh-CN" sz="2200" b="0" dirty="0">
                <a:latin typeface="Consolas" panose="020B0609020204030204" pitchFamily="49" charset="0"/>
                <a:ea typeface="微软雅黑" panose="020B0503020204020204" pitchFamily="34" charset="-122"/>
              </a:rPr>
              <a:t>n</a:t>
            </a:r>
            <a:r>
              <a:rPr lang="zh-CN" altLang="en-US" sz="2200" b="0" dirty="0">
                <a:latin typeface="Consolas" panose="020B0609020204030204" pitchFamily="49" charset="0"/>
                <a:ea typeface="微软雅黑" panose="020B0503020204020204" pitchFamily="34" charset="-122"/>
              </a:rPr>
              <a:t>个学生的信息。</a:t>
            </a:r>
          </a:p>
          <a:p>
            <a:pPr marL="609600" indent="-609600">
              <a:lnSpc>
                <a:spcPct val="140000"/>
              </a:lnSpc>
              <a:spcBef>
                <a:spcPct val="45000"/>
              </a:spcBef>
              <a:buClr>
                <a:srgbClr val="005AB4"/>
              </a:buClr>
              <a:buSzPct val="120000"/>
              <a:buFont typeface="Wingdings" panose="05000000000000000000" pitchFamily="2" charset="2"/>
              <a:buChar char="X"/>
            </a:pPr>
            <a:r>
              <a:rPr lang="zh-CN" altLang="en-US" sz="2200" b="0" dirty="0">
                <a:latin typeface="Consolas" panose="020B0609020204030204" pitchFamily="49" charset="0"/>
                <a:ea typeface="微软雅黑" panose="020B0503020204020204" pitchFamily="34" charset="-122"/>
              </a:rPr>
              <a:t>思路分析：</a:t>
            </a:r>
          </a:p>
          <a:p>
            <a:pPr marL="1219200" lvl="1" indent="-609600" algn="l" rtl="0" eaLnBrk="1" fontAlgn="base" hangingPunct="1">
              <a:lnSpc>
                <a:spcPct val="140000"/>
              </a:lnSpc>
              <a:spcBef>
                <a:spcPct val="45000"/>
              </a:spcBef>
              <a:spcAft>
                <a:spcPct val="0"/>
              </a:spcAft>
              <a:buClr>
                <a:srgbClr val="005AB4"/>
              </a:buClr>
              <a:buSzPct val="120000"/>
              <a:buFont typeface="Wingdings" panose="05000000000000000000" pitchFamily="2" charset="2"/>
              <a:buChar char="Ø"/>
            </a:pPr>
            <a:r>
              <a:rPr lang="zh-CN" altLang="en-US" sz="2200" dirty="0">
                <a:solidFill>
                  <a:srgbClr val="005AB4"/>
                </a:solidFill>
                <a:latin typeface="Consolas" panose="020B0609020204030204" pitchFamily="49" charset="0"/>
                <a:ea typeface="微软雅黑" panose="020B0503020204020204" pitchFamily="34" charset="-122"/>
              </a:rPr>
              <a:t>第</a:t>
            </a:r>
            <a:r>
              <a:rPr lang="en-US" altLang="zh-CN" sz="2200" dirty="0">
                <a:solidFill>
                  <a:srgbClr val="005AB4"/>
                </a:solidFill>
                <a:latin typeface="Consolas" panose="020B0609020204030204" pitchFamily="49" charset="0"/>
                <a:ea typeface="微软雅黑" panose="020B0503020204020204" pitchFamily="34" charset="-122"/>
              </a:rPr>
              <a:t>n</a:t>
            </a:r>
            <a:r>
              <a:rPr lang="zh-CN" altLang="en-US" sz="2200" dirty="0">
                <a:solidFill>
                  <a:srgbClr val="005AB4"/>
                </a:solidFill>
                <a:latin typeface="Consolas" panose="020B0609020204030204" pitchFamily="49" charset="0"/>
                <a:ea typeface="微软雅黑" panose="020B0503020204020204" pitchFamily="34" charset="-122"/>
              </a:rPr>
              <a:t>个学生的信息可以保存到结构体变量</a:t>
            </a:r>
            <a:r>
              <a:rPr lang="en-US" altLang="zh-CN" sz="2200" dirty="0">
                <a:solidFill>
                  <a:srgbClr val="005AB4"/>
                </a:solidFill>
                <a:latin typeface="Consolas" panose="020B0609020204030204" pitchFamily="49" charset="0"/>
                <a:ea typeface="微软雅黑" panose="020B0503020204020204" pitchFamily="34" charset="-122"/>
              </a:rPr>
              <a:t>s</a:t>
            </a:r>
            <a:r>
              <a:rPr lang="zh-CN" altLang="en-US" sz="2200" dirty="0">
                <a:solidFill>
                  <a:srgbClr val="005AB4"/>
                </a:solidFill>
                <a:latin typeface="Consolas" panose="020B0609020204030204" pitchFamily="49" charset="0"/>
                <a:ea typeface="微软雅黑" panose="020B0503020204020204" pitchFamily="34" charset="-122"/>
              </a:rPr>
              <a:t>中；</a:t>
            </a:r>
          </a:p>
          <a:p>
            <a:pPr marL="1219200" lvl="1" indent="-609600" algn="l" rtl="0" eaLnBrk="1" fontAlgn="base" hangingPunct="1">
              <a:lnSpc>
                <a:spcPct val="140000"/>
              </a:lnSpc>
              <a:spcBef>
                <a:spcPct val="45000"/>
              </a:spcBef>
              <a:spcAft>
                <a:spcPct val="0"/>
              </a:spcAft>
              <a:buClr>
                <a:srgbClr val="005AB4"/>
              </a:buClr>
              <a:buSzPct val="120000"/>
              <a:buFont typeface="Wingdings" panose="05000000000000000000" pitchFamily="2" charset="2"/>
              <a:buChar char="Ø"/>
            </a:pPr>
            <a:r>
              <a:rPr lang="zh-CN" altLang="en-US" sz="2200" dirty="0">
                <a:solidFill>
                  <a:srgbClr val="005AB4"/>
                </a:solidFill>
                <a:latin typeface="Consolas" panose="020B0609020204030204" pitchFamily="49" charset="0"/>
                <a:ea typeface="微软雅黑" panose="020B0503020204020204" pitchFamily="34" charset="-122"/>
              </a:rPr>
              <a:t>文件采用二进制形式存储，文件的打开方式应该是</a:t>
            </a:r>
            <a:r>
              <a:rPr lang="en-US" altLang="zh-CN" sz="2200" dirty="0">
                <a:solidFill>
                  <a:srgbClr val="005AB4"/>
                </a:solidFill>
                <a:latin typeface="Consolas" panose="020B0609020204030204" pitchFamily="49" charset="0"/>
                <a:ea typeface="微软雅黑" panose="020B0503020204020204" pitchFamily="34" charset="-122"/>
              </a:rPr>
              <a:t>rb</a:t>
            </a:r>
            <a:r>
              <a:rPr lang="zh-CN" altLang="en-US" sz="2200" dirty="0">
                <a:solidFill>
                  <a:srgbClr val="005AB4"/>
                </a:solidFill>
                <a:latin typeface="Consolas" panose="020B0609020204030204" pitchFamily="49" charset="0"/>
                <a:ea typeface="微软雅黑" panose="020B0503020204020204" pitchFamily="34" charset="-122"/>
              </a:rPr>
              <a:t>；</a:t>
            </a:r>
          </a:p>
          <a:p>
            <a:pPr marL="1219200" lvl="1" indent="-609600" algn="l" rtl="0" eaLnBrk="1" fontAlgn="base" hangingPunct="1">
              <a:lnSpc>
                <a:spcPct val="140000"/>
              </a:lnSpc>
              <a:spcBef>
                <a:spcPct val="45000"/>
              </a:spcBef>
              <a:spcAft>
                <a:spcPct val="0"/>
              </a:spcAft>
              <a:buClr>
                <a:srgbClr val="005AB4"/>
              </a:buClr>
              <a:buSzPct val="120000"/>
              <a:buFont typeface="Wingdings" panose="05000000000000000000" pitchFamily="2" charset="2"/>
              <a:buChar char="Ø"/>
            </a:pPr>
            <a:r>
              <a:rPr lang="zh-CN" altLang="en-US" sz="2200" dirty="0">
                <a:solidFill>
                  <a:srgbClr val="005AB4"/>
                </a:solidFill>
                <a:latin typeface="Consolas" panose="020B0609020204030204" pitchFamily="49" charset="0"/>
                <a:ea typeface="微软雅黑" panose="020B0503020204020204" pitchFamily="34" charset="-122"/>
              </a:rPr>
              <a:t>因此，应该采用</a:t>
            </a:r>
            <a:r>
              <a:rPr lang="en-US" altLang="zh-CN" sz="2200" dirty="0">
                <a:solidFill>
                  <a:srgbClr val="005AB4"/>
                </a:solidFill>
                <a:latin typeface="Consolas" panose="020B0609020204030204" pitchFamily="49" charset="0"/>
                <a:ea typeface="微软雅黑" panose="020B0503020204020204" pitchFamily="34" charset="-122"/>
              </a:rPr>
              <a:t>fread</a:t>
            </a:r>
            <a:r>
              <a:rPr lang="zh-CN" altLang="en-US" sz="2200" dirty="0">
                <a:solidFill>
                  <a:srgbClr val="005AB4"/>
                </a:solidFill>
                <a:latin typeface="Consolas" panose="020B0609020204030204" pitchFamily="49" charset="0"/>
                <a:ea typeface="微软雅黑" panose="020B0503020204020204" pitchFamily="34" charset="-122"/>
              </a:rPr>
              <a:t>函数，以</a:t>
            </a:r>
            <a:r>
              <a:rPr lang="zh-CN" altLang="en-US" sz="2200" dirty="0">
                <a:solidFill>
                  <a:srgbClr val="C00000"/>
                </a:solidFill>
                <a:latin typeface="Consolas" panose="020B0609020204030204" pitchFamily="49" charset="0"/>
                <a:ea typeface="微软雅黑" panose="020B0503020204020204" pitchFamily="34" charset="-122"/>
              </a:rPr>
              <a:t>记录</a:t>
            </a:r>
            <a:r>
              <a:rPr lang="zh-CN" altLang="en-US" sz="2200" dirty="0">
                <a:solidFill>
                  <a:srgbClr val="005AB4"/>
                </a:solidFill>
                <a:latin typeface="Consolas" panose="020B0609020204030204" pitchFamily="49" charset="0"/>
                <a:ea typeface="微软雅黑" panose="020B0503020204020204" pitchFamily="34" charset="-122"/>
              </a:rPr>
              <a:t>为单位进行读取；</a:t>
            </a:r>
          </a:p>
          <a:p>
            <a:pPr marL="1219200" lvl="1" indent="-609600" algn="l" rtl="0" eaLnBrk="1" fontAlgn="base" hangingPunct="1">
              <a:lnSpc>
                <a:spcPct val="140000"/>
              </a:lnSpc>
              <a:spcBef>
                <a:spcPct val="45000"/>
              </a:spcBef>
              <a:spcAft>
                <a:spcPct val="0"/>
              </a:spcAft>
              <a:buClr>
                <a:srgbClr val="005AB4"/>
              </a:buClr>
              <a:buSzPct val="120000"/>
              <a:buFont typeface="Wingdings" panose="05000000000000000000" pitchFamily="2" charset="2"/>
              <a:buChar char="Ø"/>
            </a:pPr>
            <a:r>
              <a:rPr lang="zh-CN" altLang="en-US" sz="2200" dirty="0">
                <a:solidFill>
                  <a:srgbClr val="005AB4"/>
                </a:solidFill>
                <a:latin typeface="Consolas" panose="020B0609020204030204" pitchFamily="49" charset="0"/>
                <a:ea typeface="微软雅黑" panose="020B0503020204020204" pitchFamily="34" charset="-122"/>
              </a:rPr>
              <a:t>欲直接读取第</a:t>
            </a:r>
            <a:r>
              <a:rPr lang="en-US" altLang="zh-CN" sz="2200" dirty="0">
                <a:solidFill>
                  <a:srgbClr val="005AB4"/>
                </a:solidFill>
                <a:latin typeface="Consolas" panose="020B0609020204030204" pitchFamily="49" charset="0"/>
                <a:ea typeface="微软雅黑" panose="020B0503020204020204" pitchFamily="34" charset="-122"/>
              </a:rPr>
              <a:t>n</a:t>
            </a:r>
            <a:r>
              <a:rPr lang="zh-CN" altLang="en-US" sz="2200" dirty="0">
                <a:solidFill>
                  <a:srgbClr val="005AB4"/>
                </a:solidFill>
                <a:latin typeface="Consolas" panose="020B0609020204030204" pitchFamily="49" charset="0"/>
                <a:ea typeface="微软雅黑" panose="020B0503020204020204" pitchFamily="34" charset="-122"/>
              </a:rPr>
              <a:t>个学生的数据，需要跳过前</a:t>
            </a:r>
            <a:r>
              <a:rPr lang="en-US" altLang="zh-CN" sz="2200" dirty="0">
                <a:solidFill>
                  <a:srgbClr val="005AB4"/>
                </a:solidFill>
                <a:latin typeface="Consolas" panose="020B0609020204030204" pitchFamily="49" charset="0"/>
                <a:ea typeface="微软雅黑" panose="020B0503020204020204" pitchFamily="34" charset="-122"/>
              </a:rPr>
              <a:t>n-1</a:t>
            </a:r>
            <a:r>
              <a:rPr lang="zh-CN" altLang="en-US" sz="2200" dirty="0">
                <a:solidFill>
                  <a:srgbClr val="005AB4"/>
                </a:solidFill>
                <a:latin typeface="Consolas" panose="020B0609020204030204" pitchFamily="49" charset="0"/>
                <a:ea typeface="微软雅黑" panose="020B0503020204020204" pitchFamily="34" charset="-122"/>
              </a:rPr>
              <a:t>个学生的数据，故应该将文件位置标记移动到（</a:t>
            </a:r>
            <a:r>
              <a:rPr lang="en-US" altLang="zh-CN" sz="2200" dirty="0">
                <a:solidFill>
                  <a:srgbClr val="005AB4"/>
                </a:solidFill>
                <a:latin typeface="Consolas" panose="020B0609020204030204" pitchFamily="49" charset="0"/>
                <a:ea typeface="微软雅黑" panose="020B0503020204020204" pitchFamily="34" charset="-122"/>
              </a:rPr>
              <a:t>n-1</a:t>
            </a:r>
            <a:r>
              <a:rPr lang="zh-CN" altLang="en-US" sz="2200" dirty="0">
                <a:solidFill>
                  <a:srgbClr val="005AB4"/>
                </a:solidFill>
                <a:latin typeface="Consolas" panose="020B0609020204030204" pitchFamily="49" charset="0"/>
                <a:ea typeface="微软雅黑" panose="020B0503020204020204" pitchFamily="34" charset="-122"/>
              </a:rPr>
              <a:t>）*</a:t>
            </a:r>
            <a:r>
              <a:rPr lang="en-US" altLang="zh-CN" sz="2200" dirty="0">
                <a:solidFill>
                  <a:srgbClr val="005AB4"/>
                </a:solidFill>
                <a:latin typeface="Consolas" panose="020B0609020204030204" pitchFamily="49" charset="0"/>
                <a:ea typeface="微软雅黑" panose="020B0503020204020204" pitchFamily="34" charset="-122"/>
              </a:rPr>
              <a:t> LEN</a:t>
            </a:r>
            <a:r>
              <a:rPr lang="zh-CN" altLang="en-US" sz="2200" dirty="0">
                <a:solidFill>
                  <a:srgbClr val="005AB4"/>
                </a:solidFill>
                <a:latin typeface="Consolas" panose="020B0609020204030204" pitchFamily="49" charset="0"/>
                <a:ea typeface="微软雅黑" panose="020B0503020204020204" pitchFamily="34" charset="-122"/>
              </a:rPr>
              <a:t>位置处再读取数据。</a:t>
            </a:r>
          </a:p>
          <a:p>
            <a:pPr marL="609600" indent="-609600">
              <a:lnSpc>
                <a:spcPct val="140000"/>
              </a:lnSpc>
              <a:spcBef>
                <a:spcPct val="45000"/>
              </a:spcBef>
              <a:buClr>
                <a:srgbClr val="005AB4"/>
              </a:buClr>
              <a:buSzPct val="120000"/>
              <a:buFont typeface="Wingdings" panose="05000000000000000000" pitchFamily="2" charset="2"/>
              <a:buChar char="X"/>
            </a:pPr>
            <a:endParaRPr lang="zh-CN" altLang="zh-CN" sz="2200" b="0" dirty="0">
              <a:latin typeface="Consolas" panose="020B0609020204030204" pitchFamily="49" charset="0"/>
              <a:ea typeface="微软雅黑" panose="020B0503020204020204" pitchFamily="34" charset="-122"/>
            </a:endParaRPr>
          </a:p>
        </p:txBody>
      </p:sp>
      <p:sp>
        <p:nvSpPr>
          <p:cNvPr id="87043" name="TextBox 7"/>
          <p:cNvSpPr/>
          <p:nvPr/>
        </p:nvSpPr>
        <p:spPr>
          <a:xfrm>
            <a:off x="382588" y="542925"/>
            <a:ext cx="5283200" cy="368300"/>
          </a:xfrm>
          <a:prstGeom prst="rect">
            <a:avLst/>
          </a:prstGeom>
          <a:noFill/>
          <a:ln w="9525">
            <a:noFill/>
          </a:ln>
        </p:spPr>
        <p:txBody>
          <a:bodyPr lIns="0" tIns="0" rIns="0" bIns="0" anchor="t" anchorCtr="0">
            <a:spAutoFit/>
          </a:bodyPr>
          <a:lstStyle/>
          <a:p>
            <a:pPr>
              <a:buFontTx/>
            </a:pPr>
            <a:r>
              <a:rPr lang="en-US" altLang="zh-CN" b="0" dirty="0">
                <a:solidFill>
                  <a:schemeClr val="bg1"/>
                </a:solidFill>
                <a:latin typeface="Consolas" panose="020B0609020204030204" pitchFamily="49" charset="0"/>
                <a:ea typeface="微软雅黑" panose="020B0503020204020204" pitchFamily="34" charset="-122"/>
                <a:sym typeface="方正兰亭黑_GBK"/>
              </a:rPr>
              <a:t>1.2.4.3  </a:t>
            </a:r>
            <a:r>
              <a:rPr lang="zh-CN" altLang="en-US" b="0" dirty="0">
                <a:solidFill>
                  <a:schemeClr val="bg1"/>
                </a:solidFill>
                <a:latin typeface="Consolas" panose="020B0609020204030204" pitchFamily="49" charset="0"/>
                <a:ea typeface="微软雅黑" panose="020B0503020204020204" pitchFamily="34" charset="-122"/>
                <a:sym typeface="方正兰亭黑_GBK"/>
              </a:rPr>
              <a:t>文件数据的随机读写</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51</a:t>
            </a:fld>
            <a:endParaRPr lang="zh-CN" altLang="en-US" sz="1200" b="0" dirty="0">
              <a:solidFill>
                <a:srgbClr val="898989"/>
              </a:solidFill>
              <a:ea typeface="微软雅黑" panose="020B0503020204020204" pitchFamily="34" charset="-122"/>
            </a:endParaRPr>
          </a:p>
        </p:txBody>
      </p:sp>
      <p:sp>
        <p:nvSpPr>
          <p:cNvPr id="88066" name="Text Box 3"/>
          <p:cNvSpPr txBox="1"/>
          <p:nvPr/>
        </p:nvSpPr>
        <p:spPr>
          <a:xfrm>
            <a:off x="311150" y="1622425"/>
            <a:ext cx="11474450" cy="4946015"/>
          </a:xfrm>
          <a:prstGeom prst="rect">
            <a:avLst/>
          </a:prstGeom>
          <a:noFill/>
          <a:ln w="9525">
            <a:noFill/>
          </a:ln>
        </p:spPr>
        <p:txBody>
          <a:bodyPr anchor="t" anchorCtr="0">
            <a:spAutoFit/>
          </a:bodyPr>
          <a:lstStyle/>
          <a:p>
            <a:pPr marL="609600" indent="-609600">
              <a:lnSpc>
                <a:spcPct val="140000"/>
              </a:lnSpc>
              <a:spcBef>
                <a:spcPct val="45000"/>
              </a:spcBef>
              <a:buClr>
                <a:srgbClr val="005AB4"/>
              </a:buClr>
              <a:buSzPct val="120000"/>
              <a:buFont typeface="Wingdings" panose="05000000000000000000" pitchFamily="2" charset="2"/>
              <a:buChar char="X"/>
            </a:pPr>
            <a:r>
              <a:rPr lang="zh-CN" altLang="en-US" sz="2200" b="0" dirty="0">
                <a:latin typeface="Consolas" panose="020B0609020204030204" pitchFamily="49" charset="0"/>
                <a:ea typeface="微软雅黑" panose="020B0503020204020204" pitchFamily="34" charset="-122"/>
              </a:rPr>
              <a:t>示例</a:t>
            </a:r>
            <a:r>
              <a:rPr lang="en-US" altLang="zh-CN" sz="2200" b="0" dirty="0">
                <a:latin typeface="Consolas" panose="020B0609020204030204" pitchFamily="49" charset="0"/>
                <a:ea typeface="微软雅黑" panose="020B0503020204020204" pitchFamily="34" charset="-122"/>
              </a:rPr>
              <a:t>4</a:t>
            </a:r>
            <a:r>
              <a:rPr lang="zh-CN" altLang="en-US" sz="2200" b="0" dirty="0">
                <a:latin typeface="Consolas" panose="020B0609020204030204" pitchFamily="49" charset="0"/>
                <a:ea typeface="微软雅黑" panose="020B0503020204020204" pitchFamily="34" charset="-122"/>
              </a:rPr>
              <a:t>：读取利用二进制形式存储的学生数据文件</a:t>
            </a:r>
            <a:r>
              <a:rPr lang="en-US" altLang="zh-CN" sz="2200" b="0" dirty="0">
                <a:latin typeface="Consolas" panose="020B0609020204030204" pitchFamily="49" charset="0"/>
                <a:ea typeface="微软雅黑" panose="020B0503020204020204" pitchFamily="34" charset="-122"/>
              </a:rPr>
              <a:t>d:\\stu.dat</a:t>
            </a:r>
            <a:r>
              <a:rPr lang="zh-CN" altLang="en-US" sz="2200" b="0" dirty="0">
                <a:latin typeface="Consolas" panose="020B0609020204030204" pitchFamily="49" charset="0"/>
                <a:ea typeface="微软雅黑" panose="020B0503020204020204" pitchFamily="34" charset="-122"/>
              </a:rPr>
              <a:t>中第</a:t>
            </a:r>
            <a:r>
              <a:rPr lang="en-US" altLang="zh-CN" sz="2200" b="0" dirty="0">
                <a:latin typeface="Consolas" panose="020B0609020204030204" pitchFamily="49" charset="0"/>
                <a:ea typeface="微软雅黑" panose="020B0503020204020204" pitchFamily="34" charset="-122"/>
              </a:rPr>
              <a:t>n</a:t>
            </a:r>
            <a:r>
              <a:rPr lang="zh-CN" altLang="en-US" sz="2200" b="0" dirty="0">
                <a:latin typeface="Consolas" panose="020B0609020204030204" pitchFamily="49" charset="0"/>
                <a:ea typeface="微软雅黑" panose="020B0503020204020204" pitchFamily="34" charset="-122"/>
              </a:rPr>
              <a:t>个学生的信息。</a:t>
            </a:r>
          </a:p>
          <a:p>
            <a:pPr marL="609600" indent="-609600">
              <a:lnSpc>
                <a:spcPct val="140000"/>
              </a:lnSpc>
              <a:spcBef>
                <a:spcPct val="45000"/>
              </a:spcBef>
              <a:buClr>
                <a:srgbClr val="005AB4"/>
              </a:buClr>
              <a:buSzPct val="120000"/>
              <a:buFont typeface="Wingdings" panose="05000000000000000000" pitchFamily="2" charset="2"/>
              <a:buChar char="X"/>
            </a:pPr>
            <a:r>
              <a:rPr lang="zh-CN" altLang="en-US" sz="2200" b="0" dirty="0">
                <a:latin typeface="Consolas" panose="020B0609020204030204" pitchFamily="49" charset="0"/>
                <a:ea typeface="微软雅黑" panose="020B0503020204020204" pitchFamily="34" charset="-122"/>
              </a:rPr>
              <a:t>算法分析：</a:t>
            </a:r>
          </a:p>
          <a:p>
            <a:pPr marL="1219200" lvl="1" indent="-609600" algn="l" rtl="0" eaLnBrk="1" fontAlgn="base" hangingPunct="1">
              <a:lnSpc>
                <a:spcPct val="140000"/>
              </a:lnSpc>
              <a:spcBef>
                <a:spcPct val="45000"/>
              </a:spcBef>
              <a:spcAft>
                <a:spcPct val="0"/>
              </a:spcAft>
              <a:buClr>
                <a:srgbClr val="005AB4"/>
              </a:buClr>
              <a:buSzPct val="120000"/>
              <a:buFont typeface="Wingdings" panose="05000000000000000000" pitchFamily="2" charset="2"/>
              <a:buChar char="Ø"/>
            </a:pPr>
            <a:r>
              <a:rPr lang="zh-CN" altLang="en-US" sz="2200" dirty="0">
                <a:solidFill>
                  <a:srgbClr val="005AB4"/>
                </a:solidFill>
                <a:latin typeface="Consolas" panose="020B0609020204030204" pitchFamily="49" charset="0"/>
                <a:ea typeface="微软雅黑" panose="020B0503020204020204" pitchFamily="34" charset="-122"/>
              </a:rPr>
              <a:t>获取用户输入的</a:t>
            </a:r>
            <a:r>
              <a:rPr lang="en-US" altLang="zh-CN" sz="2200" dirty="0">
                <a:solidFill>
                  <a:srgbClr val="005AB4"/>
                </a:solidFill>
                <a:latin typeface="Consolas" panose="020B0609020204030204" pitchFamily="49" charset="0"/>
                <a:ea typeface="微软雅黑" panose="020B0503020204020204" pitchFamily="34" charset="-122"/>
              </a:rPr>
              <a:t>n</a:t>
            </a:r>
            <a:r>
              <a:rPr lang="zh-CN" altLang="en-US" sz="2200" dirty="0">
                <a:solidFill>
                  <a:srgbClr val="005AB4"/>
                </a:solidFill>
                <a:latin typeface="Consolas" panose="020B0609020204030204" pitchFamily="49" charset="0"/>
                <a:ea typeface="微软雅黑" panose="020B0503020204020204" pitchFamily="34" charset="-122"/>
              </a:rPr>
              <a:t>值；</a:t>
            </a:r>
          </a:p>
          <a:p>
            <a:pPr marL="1219200" lvl="1" indent="-609600" algn="l" rtl="0" eaLnBrk="1" fontAlgn="base" hangingPunct="1">
              <a:lnSpc>
                <a:spcPct val="140000"/>
              </a:lnSpc>
              <a:spcBef>
                <a:spcPct val="45000"/>
              </a:spcBef>
              <a:spcAft>
                <a:spcPct val="0"/>
              </a:spcAft>
              <a:buClr>
                <a:srgbClr val="005AB4"/>
              </a:buClr>
              <a:buSzPct val="120000"/>
              <a:buFont typeface="Wingdings" panose="05000000000000000000" pitchFamily="2" charset="2"/>
              <a:buChar char="Ø"/>
            </a:pPr>
            <a:r>
              <a:rPr lang="zh-CN" altLang="en-US" sz="2200" dirty="0">
                <a:solidFill>
                  <a:srgbClr val="005AB4"/>
                </a:solidFill>
                <a:latin typeface="Consolas" panose="020B0609020204030204" pitchFamily="49" charset="0"/>
                <a:ea typeface="微软雅黑" panose="020B0503020204020204" pitchFamily="34" charset="-122"/>
              </a:rPr>
              <a:t>以</a:t>
            </a:r>
            <a:r>
              <a:rPr lang="en-US" altLang="zh-CN" sz="2200" dirty="0">
                <a:solidFill>
                  <a:srgbClr val="005AB4"/>
                </a:solidFill>
                <a:latin typeface="Consolas" panose="020B0609020204030204" pitchFamily="49" charset="0"/>
                <a:ea typeface="微软雅黑" panose="020B0503020204020204" pitchFamily="34" charset="-122"/>
              </a:rPr>
              <a:t>rb</a:t>
            </a:r>
            <a:r>
              <a:rPr lang="zh-CN" altLang="en-US" sz="2200" dirty="0">
                <a:solidFill>
                  <a:srgbClr val="005AB4"/>
                </a:solidFill>
                <a:latin typeface="Consolas" panose="020B0609020204030204" pitchFamily="49" charset="0"/>
                <a:ea typeface="微软雅黑" panose="020B0503020204020204" pitchFamily="34" charset="-122"/>
              </a:rPr>
              <a:t>方式打开文件，如果</a:t>
            </a:r>
            <a:r>
              <a:rPr lang="en-US" altLang="zh-CN" sz="2200" dirty="0">
                <a:solidFill>
                  <a:srgbClr val="005AB4"/>
                </a:solidFill>
                <a:latin typeface="Consolas" panose="020B0609020204030204" pitchFamily="49" charset="0"/>
                <a:ea typeface="微软雅黑" panose="020B0503020204020204" pitchFamily="34" charset="-122"/>
              </a:rPr>
              <a:t>fopen</a:t>
            </a:r>
            <a:r>
              <a:rPr lang="zh-CN" altLang="en-US" sz="2200" dirty="0">
                <a:solidFill>
                  <a:srgbClr val="005AB4"/>
                </a:solidFill>
                <a:latin typeface="Consolas" panose="020B0609020204030204" pitchFamily="49" charset="0"/>
                <a:ea typeface="微软雅黑" panose="020B0503020204020204" pitchFamily="34" charset="-122"/>
              </a:rPr>
              <a:t>函数返回值为</a:t>
            </a:r>
            <a:r>
              <a:rPr lang="en-US" altLang="zh-CN" sz="2200" dirty="0">
                <a:solidFill>
                  <a:srgbClr val="005AB4"/>
                </a:solidFill>
                <a:latin typeface="Consolas" panose="020B0609020204030204" pitchFamily="49" charset="0"/>
                <a:ea typeface="微软雅黑" panose="020B0503020204020204" pitchFamily="34" charset="-122"/>
              </a:rPr>
              <a:t>NULL</a:t>
            </a:r>
            <a:r>
              <a:rPr lang="zh-CN" altLang="en-US" sz="2200" dirty="0">
                <a:solidFill>
                  <a:srgbClr val="005AB4"/>
                </a:solidFill>
                <a:latin typeface="Consolas" panose="020B0609020204030204" pitchFamily="49" charset="0"/>
                <a:ea typeface="微软雅黑" panose="020B0503020204020204" pitchFamily="34" charset="-122"/>
              </a:rPr>
              <a:t>则退出程序；</a:t>
            </a:r>
          </a:p>
          <a:p>
            <a:pPr marL="1219200" lvl="1" indent="-609600" algn="l" rtl="0" eaLnBrk="1" fontAlgn="base" hangingPunct="1">
              <a:lnSpc>
                <a:spcPct val="140000"/>
              </a:lnSpc>
              <a:spcBef>
                <a:spcPct val="45000"/>
              </a:spcBef>
              <a:spcAft>
                <a:spcPct val="0"/>
              </a:spcAft>
              <a:buClr>
                <a:srgbClr val="005AB4"/>
              </a:buClr>
              <a:buSzPct val="120000"/>
              <a:buFont typeface="Wingdings" panose="05000000000000000000" pitchFamily="2" charset="2"/>
              <a:buChar char="Ø"/>
            </a:pPr>
            <a:r>
              <a:rPr lang="zh-CN" altLang="en-US" sz="2200" dirty="0">
                <a:solidFill>
                  <a:srgbClr val="005AB4"/>
                </a:solidFill>
                <a:latin typeface="Consolas" panose="020B0609020204030204" pitchFamily="49" charset="0"/>
                <a:ea typeface="微软雅黑" panose="020B0503020204020204" pitchFamily="34" charset="-122"/>
              </a:rPr>
              <a:t>利用</a:t>
            </a:r>
            <a:r>
              <a:rPr lang="en-US" altLang="zh-CN" sz="2200" dirty="0">
                <a:solidFill>
                  <a:srgbClr val="005AB4"/>
                </a:solidFill>
                <a:latin typeface="Consolas" panose="020B0609020204030204" pitchFamily="49" charset="0"/>
                <a:ea typeface="微软雅黑" panose="020B0503020204020204" pitchFamily="34" charset="-122"/>
              </a:rPr>
              <a:t>fseek</a:t>
            </a:r>
            <a:r>
              <a:rPr lang="zh-CN" altLang="en-US" sz="2200" dirty="0">
                <a:solidFill>
                  <a:srgbClr val="005AB4"/>
                </a:solidFill>
                <a:latin typeface="Consolas" panose="020B0609020204030204" pitchFamily="49" charset="0"/>
                <a:ea typeface="微软雅黑" panose="020B0503020204020204" pitchFamily="34" charset="-122"/>
              </a:rPr>
              <a:t>函数将文件位置标记移动到第</a:t>
            </a:r>
            <a:r>
              <a:rPr lang="en-US" altLang="zh-CN" sz="2200" dirty="0">
                <a:solidFill>
                  <a:srgbClr val="005AB4"/>
                </a:solidFill>
                <a:latin typeface="Consolas" panose="020B0609020204030204" pitchFamily="49" charset="0"/>
                <a:ea typeface="微软雅黑" panose="020B0503020204020204" pitchFamily="34" charset="-122"/>
              </a:rPr>
              <a:t>n</a:t>
            </a:r>
            <a:r>
              <a:rPr lang="zh-CN" altLang="en-US" sz="2200" dirty="0">
                <a:solidFill>
                  <a:srgbClr val="005AB4"/>
                </a:solidFill>
                <a:latin typeface="Consolas" panose="020B0609020204030204" pitchFamily="49" charset="0"/>
                <a:ea typeface="微软雅黑" panose="020B0503020204020204" pitchFamily="34" charset="-122"/>
              </a:rPr>
              <a:t>个学生的数据位置；</a:t>
            </a:r>
          </a:p>
          <a:p>
            <a:pPr marL="1219200" lvl="1" indent="-609600" algn="l" rtl="0" eaLnBrk="1" fontAlgn="base" hangingPunct="1">
              <a:lnSpc>
                <a:spcPct val="140000"/>
              </a:lnSpc>
              <a:spcBef>
                <a:spcPct val="45000"/>
              </a:spcBef>
              <a:spcAft>
                <a:spcPct val="0"/>
              </a:spcAft>
              <a:buClr>
                <a:srgbClr val="005AB4"/>
              </a:buClr>
              <a:buSzPct val="120000"/>
              <a:buFont typeface="Wingdings" panose="05000000000000000000" pitchFamily="2" charset="2"/>
              <a:buChar char="Ø"/>
            </a:pPr>
            <a:r>
              <a:rPr lang="zh-CN" altLang="en-US" sz="2200" dirty="0">
                <a:solidFill>
                  <a:srgbClr val="005AB4"/>
                </a:solidFill>
                <a:latin typeface="Consolas" panose="020B0609020204030204" pitchFamily="49" charset="0"/>
                <a:ea typeface="微软雅黑" panose="020B0503020204020204" pitchFamily="34" charset="-122"/>
              </a:rPr>
              <a:t>利用</a:t>
            </a:r>
            <a:r>
              <a:rPr lang="en-US" altLang="zh-CN" sz="2200" dirty="0">
                <a:solidFill>
                  <a:srgbClr val="005AB4"/>
                </a:solidFill>
                <a:latin typeface="Consolas" panose="020B0609020204030204" pitchFamily="49" charset="0"/>
                <a:ea typeface="微软雅黑" panose="020B0503020204020204" pitchFamily="34" charset="-122"/>
              </a:rPr>
              <a:t>fread</a:t>
            </a:r>
            <a:r>
              <a:rPr lang="zh-CN" altLang="en-US" sz="2200" dirty="0">
                <a:solidFill>
                  <a:srgbClr val="005AB4"/>
                </a:solidFill>
                <a:latin typeface="Consolas" panose="020B0609020204030204" pitchFamily="49" charset="0"/>
                <a:ea typeface="微软雅黑" panose="020B0503020204020204" pitchFamily="34" charset="-122"/>
              </a:rPr>
              <a:t>函数从文件中读取</a:t>
            </a:r>
            <a:r>
              <a:rPr lang="en-US" altLang="zh-CN" sz="2200" dirty="0">
                <a:solidFill>
                  <a:srgbClr val="005AB4"/>
                </a:solidFill>
                <a:latin typeface="Consolas" panose="020B0609020204030204" pitchFamily="49" charset="0"/>
                <a:ea typeface="微软雅黑" panose="020B0503020204020204" pitchFamily="34" charset="-122"/>
              </a:rPr>
              <a:t>LEN</a:t>
            </a:r>
            <a:r>
              <a:rPr lang="zh-CN" altLang="en-US" sz="2200" dirty="0">
                <a:solidFill>
                  <a:srgbClr val="005AB4"/>
                </a:solidFill>
                <a:latin typeface="Consolas" panose="020B0609020204030204" pitchFamily="49" charset="0"/>
                <a:ea typeface="微软雅黑" panose="020B0503020204020204" pitchFamily="34" charset="-122"/>
              </a:rPr>
              <a:t>个字节的数据存入结构体变量</a:t>
            </a:r>
            <a:r>
              <a:rPr lang="en-US" altLang="zh-CN" sz="2200" dirty="0">
                <a:solidFill>
                  <a:srgbClr val="005AB4"/>
                </a:solidFill>
                <a:latin typeface="Consolas" panose="020B0609020204030204" pitchFamily="49" charset="0"/>
                <a:ea typeface="微软雅黑" panose="020B0503020204020204" pitchFamily="34" charset="-122"/>
              </a:rPr>
              <a:t>s</a:t>
            </a:r>
            <a:r>
              <a:rPr lang="zh-CN" altLang="en-US" sz="2200" dirty="0">
                <a:solidFill>
                  <a:srgbClr val="005AB4"/>
                </a:solidFill>
                <a:latin typeface="Consolas" panose="020B0609020204030204" pitchFamily="49" charset="0"/>
                <a:ea typeface="微软雅黑" panose="020B0503020204020204" pitchFamily="34" charset="-122"/>
              </a:rPr>
              <a:t>中；</a:t>
            </a:r>
          </a:p>
          <a:p>
            <a:pPr marL="1219200" lvl="1" indent="-609600" algn="l" rtl="0" eaLnBrk="1" fontAlgn="base" hangingPunct="1">
              <a:lnSpc>
                <a:spcPct val="140000"/>
              </a:lnSpc>
              <a:spcBef>
                <a:spcPct val="45000"/>
              </a:spcBef>
              <a:spcAft>
                <a:spcPct val="0"/>
              </a:spcAft>
              <a:buClr>
                <a:srgbClr val="005AB4"/>
              </a:buClr>
              <a:buSzPct val="120000"/>
              <a:buFont typeface="Wingdings" panose="05000000000000000000" pitchFamily="2" charset="2"/>
              <a:buChar char="Ø"/>
            </a:pPr>
            <a:r>
              <a:rPr lang="zh-CN" altLang="en-US" sz="2200" dirty="0">
                <a:solidFill>
                  <a:srgbClr val="005AB4"/>
                </a:solidFill>
                <a:latin typeface="Consolas" panose="020B0609020204030204" pitchFamily="49" charset="0"/>
                <a:ea typeface="微软雅黑" panose="020B0503020204020204" pitchFamily="34" charset="-122"/>
              </a:rPr>
              <a:t>如果读取成功，显示学生信息；否则显示错误提示。</a:t>
            </a:r>
          </a:p>
          <a:p>
            <a:pPr marL="1219200" lvl="1" indent="-609600" algn="l" rtl="0" eaLnBrk="1" fontAlgn="base" hangingPunct="1">
              <a:lnSpc>
                <a:spcPct val="140000"/>
              </a:lnSpc>
              <a:spcBef>
                <a:spcPct val="45000"/>
              </a:spcBef>
              <a:spcAft>
                <a:spcPct val="0"/>
              </a:spcAft>
              <a:buClr>
                <a:srgbClr val="005AB4"/>
              </a:buClr>
              <a:buSzPct val="120000"/>
              <a:buFont typeface="Wingdings" panose="05000000000000000000" pitchFamily="2" charset="2"/>
              <a:buChar char="Ø"/>
            </a:pPr>
            <a:r>
              <a:rPr lang="zh-CN" altLang="en-US" sz="2200" dirty="0">
                <a:solidFill>
                  <a:srgbClr val="005AB4"/>
                </a:solidFill>
                <a:latin typeface="Consolas" panose="020B0609020204030204" pitchFamily="49" charset="0"/>
                <a:ea typeface="微软雅黑" panose="020B0503020204020204" pitchFamily="34" charset="-122"/>
              </a:rPr>
              <a:t>关闭文件。</a:t>
            </a:r>
            <a:endParaRPr lang="zh-CN" altLang="zh-CN" sz="2200" dirty="0">
              <a:solidFill>
                <a:srgbClr val="005AB4"/>
              </a:solidFill>
              <a:latin typeface="Consolas" panose="020B0609020204030204" pitchFamily="49" charset="0"/>
              <a:ea typeface="微软雅黑" panose="020B0503020204020204" pitchFamily="34" charset="-122"/>
            </a:endParaRPr>
          </a:p>
        </p:txBody>
      </p:sp>
      <p:sp>
        <p:nvSpPr>
          <p:cNvPr id="88067" name="TextBox 7"/>
          <p:cNvSpPr/>
          <p:nvPr/>
        </p:nvSpPr>
        <p:spPr>
          <a:xfrm>
            <a:off x="382588" y="542925"/>
            <a:ext cx="5283200" cy="368300"/>
          </a:xfrm>
          <a:prstGeom prst="rect">
            <a:avLst/>
          </a:prstGeom>
          <a:noFill/>
          <a:ln w="9525">
            <a:noFill/>
          </a:ln>
        </p:spPr>
        <p:txBody>
          <a:bodyPr lIns="0" tIns="0" rIns="0" bIns="0" anchor="t" anchorCtr="0">
            <a:spAutoFit/>
          </a:bodyPr>
          <a:lstStyle/>
          <a:p>
            <a:pPr>
              <a:buFontTx/>
            </a:pPr>
            <a:r>
              <a:rPr lang="en-US" altLang="zh-CN" b="0" dirty="0">
                <a:solidFill>
                  <a:schemeClr val="bg1"/>
                </a:solidFill>
                <a:latin typeface="Consolas" panose="020B0609020204030204" pitchFamily="49" charset="0"/>
                <a:ea typeface="微软雅黑" panose="020B0503020204020204" pitchFamily="34" charset="-122"/>
                <a:sym typeface="方正兰亭黑_GBK"/>
              </a:rPr>
              <a:t>1.2.4.3  </a:t>
            </a:r>
            <a:r>
              <a:rPr lang="zh-CN" altLang="en-US" b="0" dirty="0">
                <a:solidFill>
                  <a:schemeClr val="bg1"/>
                </a:solidFill>
                <a:latin typeface="Consolas" panose="020B0609020204030204" pitchFamily="49" charset="0"/>
                <a:ea typeface="微软雅黑" panose="020B0503020204020204" pitchFamily="34" charset="-122"/>
                <a:sym typeface="方正兰亭黑_GBK"/>
              </a:rPr>
              <a:t>文件数据的随机读写</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52</a:t>
            </a:fld>
            <a:endParaRPr lang="zh-CN" altLang="en-US" sz="1200" b="0" dirty="0">
              <a:solidFill>
                <a:srgbClr val="898989"/>
              </a:solidFill>
              <a:ea typeface="微软雅黑" panose="020B0503020204020204" pitchFamily="34" charset="-122"/>
            </a:endParaRPr>
          </a:p>
        </p:txBody>
      </p:sp>
      <p:sp>
        <p:nvSpPr>
          <p:cNvPr id="89090" name="Text Box 3"/>
          <p:cNvSpPr txBox="1"/>
          <p:nvPr/>
        </p:nvSpPr>
        <p:spPr>
          <a:xfrm>
            <a:off x="336550" y="1341438"/>
            <a:ext cx="11474450" cy="565150"/>
          </a:xfrm>
          <a:prstGeom prst="rect">
            <a:avLst/>
          </a:prstGeom>
          <a:noFill/>
          <a:ln w="9525">
            <a:noFill/>
          </a:ln>
        </p:spPr>
        <p:txBody>
          <a:bodyPr anchor="t" anchorCtr="0">
            <a:spAutoFit/>
          </a:bodyPr>
          <a:lstStyle/>
          <a:p>
            <a:pPr marL="609600" indent="-609600">
              <a:lnSpc>
                <a:spcPct val="140000"/>
              </a:lnSpc>
              <a:spcBef>
                <a:spcPct val="45000"/>
              </a:spcBef>
              <a:buClr>
                <a:srgbClr val="005AB4"/>
              </a:buClr>
              <a:buSzPct val="120000"/>
              <a:buFont typeface="Wingdings" panose="05000000000000000000" pitchFamily="2" charset="2"/>
              <a:buChar char="X"/>
            </a:pPr>
            <a:r>
              <a:rPr lang="zh-CN" altLang="en-US" sz="2200" b="0" dirty="0">
                <a:latin typeface="Consolas" panose="020B0609020204030204" pitchFamily="49" charset="0"/>
                <a:ea typeface="微软雅黑" panose="020B0503020204020204" pitchFamily="34" charset="-122"/>
              </a:rPr>
              <a:t>示例</a:t>
            </a:r>
            <a:r>
              <a:rPr lang="en-US" altLang="zh-CN" sz="2200" b="0" dirty="0">
                <a:latin typeface="Consolas" panose="020B0609020204030204" pitchFamily="49" charset="0"/>
                <a:ea typeface="微软雅黑" panose="020B0503020204020204" pitchFamily="34" charset="-122"/>
              </a:rPr>
              <a:t>4</a:t>
            </a:r>
            <a:r>
              <a:rPr lang="zh-CN" altLang="en-US" sz="2200" b="0" dirty="0">
                <a:latin typeface="Consolas" panose="020B0609020204030204" pitchFamily="49" charset="0"/>
                <a:ea typeface="微软雅黑" panose="020B0503020204020204" pitchFamily="34" charset="-122"/>
              </a:rPr>
              <a:t>：读取利用二进制形式存储的学生数据文件</a:t>
            </a:r>
            <a:r>
              <a:rPr lang="en-US" altLang="zh-CN" sz="2200" b="0" dirty="0">
                <a:latin typeface="Consolas" panose="020B0609020204030204" pitchFamily="49" charset="0"/>
                <a:ea typeface="微软雅黑" panose="020B0503020204020204" pitchFamily="34" charset="-122"/>
              </a:rPr>
              <a:t>d:\\stu.dat</a:t>
            </a:r>
            <a:r>
              <a:rPr lang="zh-CN" altLang="en-US" sz="2200" b="0" dirty="0">
                <a:latin typeface="Consolas" panose="020B0609020204030204" pitchFamily="49" charset="0"/>
                <a:ea typeface="微软雅黑" panose="020B0503020204020204" pitchFamily="34" charset="-122"/>
              </a:rPr>
              <a:t>中第</a:t>
            </a:r>
            <a:r>
              <a:rPr lang="en-US" altLang="zh-CN" sz="2200" b="0" dirty="0">
                <a:latin typeface="Consolas" panose="020B0609020204030204" pitchFamily="49" charset="0"/>
                <a:ea typeface="微软雅黑" panose="020B0503020204020204" pitchFamily="34" charset="-122"/>
              </a:rPr>
              <a:t>n</a:t>
            </a:r>
            <a:r>
              <a:rPr lang="zh-CN" altLang="en-US" sz="2200" b="0" dirty="0">
                <a:latin typeface="Consolas" panose="020B0609020204030204" pitchFamily="49" charset="0"/>
                <a:ea typeface="微软雅黑" panose="020B0503020204020204" pitchFamily="34" charset="-122"/>
              </a:rPr>
              <a:t>个学生的信息。</a:t>
            </a:r>
          </a:p>
        </p:txBody>
      </p:sp>
      <p:sp>
        <p:nvSpPr>
          <p:cNvPr id="89091" name="TextBox 7"/>
          <p:cNvSpPr/>
          <p:nvPr/>
        </p:nvSpPr>
        <p:spPr>
          <a:xfrm>
            <a:off x="382588" y="542925"/>
            <a:ext cx="5283200" cy="368300"/>
          </a:xfrm>
          <a:prstGeom prst="rect">
            <a:avLst/>
          </a:prstGeom>
          <a:noFill/>
          <a:ln w="9525">
            <a:noFill/>
          </a:ln>
        </p:spPr>
        <p:txBody>
          <a:bodyPr lIns="0" tIns="0" rIns="0" bIns="0" anchor="t" anchorCtr="0">
            <a:spAutoFit/>
          </a:bodyPr>
          <a:lstStyle/>
          <a:p>
            <a:pPr>
              <a:buFontTx/>
            </a:pPr>
            <a:r>
              <a:rPr lang="en-US" altLang="zh-CN" b="0" dirty="0">
                <a:solidFill>
                  <a:schemeClr val="bg1"/>
                </a:solidFill>
                <a:latin typeface="Consolas" panose="020B0609020204030204" pitchFamily="49" charset="0"/>
                <a:ea typeface="微软雅黑" panose="020B0503020204020204" pitchFamily="34" charset="-122"/>
                <a:sym typeface="方正兰亭黑_GBK"/>
              </a:rPr>
              <a:t>1.2.4.3  </a:t>
            </a:r>
            <a:r>
              <a:rPr lang="zh-CN" altLang="en-US" b="0" dirty="0">
                <a:solidFill>
                  <a:schemeClr val="bg1"/>
                </a:solidFill>
                <a:latin typeface="Consolas" panose="020B0609020204030204" pitchFamily="49" charset="0"/>
                <a:ea typeface="微软雅黑" panose="020B0503020204020204" pitchFamily="34" charset="-122"/>
                <a:sym typeface="方正兰亭黑_GBK"/>
              </a:rPr>
              <a:t>文件数据的随机读写</a:t>
            </a:r>
          </a:p>
        </p:txBody>
      </p:sp>
      <p:sp>
        <p:nvSpPr>
          <p:cNvPr id="89092" name="Rectangle 5"/>
          <p:cNvSpPr/>
          <p:nvPr/>
        </p:nvSpPr>
        <p:spPr>
          <a:xfrm>
            <a:off x="624979" y="2312740"/>
            <a:ext cx="6096000" cy="3046988"/>
          </a:xfrm>
          <a:prstGeom prst="rect">
            <a:avLst/>
          </a:prstGeom>
          <a:noFill/>
          <a:ln w="9525">
            <a:noFill/>
          </a:ln>
        </p:spPr>
        <p:txBody>
          <a:bodyPr anchor="t" anchorCtr="0">
            <a:spAutoFit/>
          </a:bodyPr>
          <a:lstStyle/>
          <a:p>
            <a:pPr>
              <a:buFontTx/>
            </a:pPr>
            <a:r>
              <a:rPr lang="en-US" altLang="zh-CN" b="0" dirty="0">
                <a:latin typeface="微软雅黑" panose="020B0503020204020204" pitchFamily="34" charset="-122"/>
                <a:ea typeface="微软雅黑" panose="020B0503020204020204" pitchFamily="34" charset="-122"/>
              </a:rPr>
              <a:t>#define LEN sizeof(Student)</a:t>
            </a:r>
          </a:p>
          <a:p>
            <a:pPr>
              <a:buFontTx/>
            </a:pPr>
            <a:r>
              <a:rPr lang="en-US" altLang="zh-CN" b="0" dirty="0">
                <a:latin typeface="微软雅黑" panose="020B0503020204020204" pitchFamily="34" charset="-122"/>
                <a:ea typeface="微软雅黑" panose="020B0503020204020204" pitchFamily="34" charset="-122"/>
              </a:rPr>
              <a:t>typedef struct student</a:t>
            </a:r>
          </a:p>
          <a:p>
            <a:pPr>
              <a:buFontTx/>
            </a:pPr>
            <a:r>
              <a:rPr lang="en-US" altLang="zh-CN" b="0" dirty="0">
                <a:latin typeface="微软雅黑" panose="020B0503020204020204" pitchFamily="34" charset="-122"/>
                <a:ea typeface="微软雅黑" panose="020B0503020204020204" pitchFamily="34" charset="-122"/>
              </a:rPr>
              <a:t>{</a:t>
            </a:r>
          </a:p>
          <a:p>
            <a:pPr>
              <a:buFontTx/>
            </a:pPr>
            <a:r>
              <a:rPr lang="en-US" altLang="zh-CN" b="0" dirty="0">
                <a:latin typeface="微软雅黑" panose="020B0503020204020204" pitchFamily="34" charset="-122"/>
                <a:ea typeface="微软雅黑" panose="020B0503020204020204" pitchFamily="34" charset="-122"/>
              </a:rPr>
              <a:t>    int no;</a:t>
            </a:r>
          </a:p>
          <a:p>
            <a:pPr>
              <a:buFontTx/>
            </a:pPr>
            <a:r>
              <a:rPr lang="en-US" altLang="zh-CN" b="0" dirty="0">
                <a:latin typeface="微软雅黑" panose="020B0503020204020204" pitchFamily="34" charset="-122"/>
                <a:ea typeface="微软雅黑" panose="020B0503020204020204" pitchFamily="34" charset="-122"/>
              </a:rPr>
              <a:t>    char name[20];</a:t>
            </a:r>
          </a:p>
          <a:p>
            <a:pPr>
              <a:buFontTx/>
            </a:pPr>
            <a:r>
              <a:rPr lang="en-US" altLang="zh-CN" b="0" dirty="0">
                <a:latin typeface="微软雅黑" panose="020B0503020204020204" pitchFamily="34" charset="-122"/>
                <a:ea typeface="微软雅黑" panose="020B0503020204020204" pitchFamily="34" charset="-122"/>
              </a:rPr>
              <a:t>    int age;</a:t>
            </a:r>
          </a:p>
          <a:p>
            <a:pPr>
              <a:buFontTx/>
            </a:pPr>
            <a:r>
              <a:rPr lang="en-US" altLang="zh-CN" b="0" dirty="0">
                <a:latin typeface="微软雅黑" panose="020B0503020204020204" pitchFamily="34" charset="-122"/>
                <a:ea typeface="微软雅黑" panose="020B0503020204020204" pitchFamily="34" charset="-122"/>
              </a:rPr>
              <a:t>    double score;</a:t>
            </a:r>
          </a:p>
          <a:p>
            <a:pPr>
              <a:buFontTx/>
            </a:pPr>
            <a:r>
              <a:rPr lang="en-US" altLang="zh-CN" b="0" dirty="0">
                <a:latin typeface="微软雅黑" panose="020B0503020204020204" pitchFamily="34" charset="-122"/>
                <a:ea typeface="微软雅黑" panose="020B0503020204020204" pitchFamily="34" charset="-122"/>
              </a:rPr>
              <a:t>} Student,*StudentPointer;</a:t>
            </a:r>
            <a:endParaRPr lang="zh-CN" altLang="en-US"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53</a:t>
            </a:fld>
            <a:endParaRPr lang="zh-CN" altLang="en-US" sz="1200" b="0" dirty="0">
              <a:solidFill>
                <a:srgbClr val="898989"/>
              </a:solidFill>
              <a:ea typeface="微软雅黑" panose="020B0503020204020204" pitchFamily="34" charset="-122"/>
            </a:endParaRPr>
          </a:p>
        </p:txBody>
      </p:sp>
      <p:sp>
        <p:nvSpPr>
          <p:cNvPr id="90114" name="Text Box 3"/>
          <p:cNvSpPr txBox="1"/>
          <p:nvPr/>
        </p:nvSpPr>
        <p:spPr>
          <a:xfrm>
            <a:off x="311150" y="1341438"/>
            <a:ext cx="11474450" cy="565150"/>
          </a:xfrm>
          <a:prstGeom prst="rect">
            <a:avLst/>
          </a:prstGeom>
          <a:noFill/>
          <a:ln w="9525">
            <a:noFill/>
          </a:ln>
        </p:spPr>
        <p:txBody>
          <a:bodyPr anchor="t" anchorCtr="0">
            <a:spAutoFit/>
          </a:bodyPr>
          <a:lstStyle/>
          <a:p>
            <a:pPr marL="609600" indent="-609600">
              <a:lnSpc>
                <a:spcPct val="140000"/>
              </a:lnSpc>
              <a:spcBef>
                <a:spcPct val="45000"/>
              </a:spcBef>
              <a:buClr>
                <a:srgbClr val="005AB4"/>
              </a:buClr>
              <a:buSzPct val="120000"/>
              <a:buFont typeface="Wingdings" panose="05000000000000000000" pitchFamily="2" charset="2"/>
              <a:buChar char="X"/>
            </a:pPr>
            <a:r>
              <a:rPr lang="zh-CN" altLang="en-US" sz="2200" b="0" dirty="0">
                <a:latin typeface="Consolas" panose="020B0609020204030204" pitchFamily="49" charset="0"/>
                <a:ea typeface="微软雅黑" panose="020B0503020204020204" pitchFamily="34" charset="-122"/>
              </a:rPr>
              <a:t>示例</a:t>
            </a:r>
            <a:r>
              <a:rPr lang="en-US" altLang="zh-CN" sz="2200" b="0" dirty="0">
                <a:latin typeface="Consolas" panose="020B0609020204030204" pitchFamily="49" charset="0"/>
                <a:ea typeface="微软雅黑" panose="020B0503020204020204" pitchFamily="34" charset="-122"/>
              </a:rPr>
              <a:t>4</a:t>
            </a:r>
            <a:r>
              <a:rPr lang="zh-CN" altLang="en-US" sz="2200" b="0" dirty="0">
                <a:latin typeface="Consolas" panose="020B0609020204030204" pitchFamily="49" charset="0"/>
                <a:ea typeface="微软雅黑" panose="020B0503020204020204" pitchFamily="34" charset="-122"/>
              </a:rPr>
              <a:t>：读取利用二进制形式存储的学生数据文件</a:t>
            </a:r>
            <a:r>
              <a:rPr lang="en-US" altLang="zh-CN" sz="2200" b="0" dirty="0">
                <a:latin typeface="Consolas" panose="020B0609020204030204" pitchFamily="49" charset="0"/>
                <a:ea typeface="微软雅黑" panose="020B0503020204020204" pitchFamily="34" charset="-122"/>
              </a:rPr>
              <a:t>d:\\stu.dat</a:t>
            </a:r>
            <a:r>
              <a:rPr lang="zh-CN" altLang="en-US" sz="2200" b="0" dirty="0">
                <a:latin typeface="Consolas" panose="020B0609020204030204" pitchFamily="49" charset="0"/>
                <a:ea typeface="微软雅黑" panose="020B0503020204020204" pitchFamily="34" charset="-122"/>
              </a:rPr>
              <a:t>中第</a:t>
            </a:r>
            <a:r>
              <a:rPr lang="en-US" altLang="zh-CN" sz="2200" b="0" dirty="0">
                <a:latin typeface="Consolas" panose="020B0609020204030204" pitchFamily="49" charset="0"/>
                <a:ea typeface="微软雅黑" panose="020B0503020204020204" pitchFamily="34" charset="-122"/>
              </a:rPr>
              <a:t>n</a:t>
            </a:r>
            <a:r>
              <a:rPr lang="zh-CN" altLang="en-US" sz="2200" b="0" dirty="0">
                <a:latin typeface="Consolas" panose="020B0609020204030204" pitchFamily="49" charset="0"/>
                <a:ea typeface="微软雅黑" panose="020B0503020204020204" pitchFamily="34" charset="-122"/>
              </a:rPr>
              <a:t>个学生的信息。</a:t>
            </a:r>
          </a:p>
        </p:txBody>
      </p:sp>
      <p:sp>
        <p:nvSpPr>
          <p:cNvPr id="90115" name="TextBox 7"/>
          <p:cNvSpPr/>
          <p:nvPr/>
        </p:nvSpPr>
        <p:spPr>
          <a:xfrm>
            <a:off x="382588" y="542925"/>
            <a:ext cx="5283200" cy="368300"/>
          </a:xfrm>
          <a:prstGeom prst="rect">
            <a:avLst/>
          </a:prstGeom>
          <a:noFill/>
          <a:ln w="9525">
            <a:noFill/>
          </a:ln>
        </p:spPr>
        <p:txBody>
          <a:bodyPr lIns="0" tIns="0" rIns="0" bIns="0" anchor="t" anchorCtr="0">
            <a:spAutoFit/>
          </a:bodyPr>
          <a:lstStyle/>
          <a:p>
            <a:pPr>
              <a:buFontTx/>
            </a:pPr>
            <a:r>
              <a:rPr lang="en-US" altLang="zh-CN" b="0" dirty="0">
                <a:solidFill>
                  <a:schemeClr val="bg1"/>
                </a:solidFill>
                <a:latin typeface="Consolas" panose="020B0609020204030204" pitchFamily="49" charset="0"/>
                <a:ea typeface="微软雅黑" panose="020B0503020204020204" pitchFamily="34" charset="-122"/>
                <a:sym typeface="方正兰亭黑_GBK"/>
              </a:rPr>
              <a:t>1.2.4.3  </a:t>
            </a:r>
            <a:r>
              <a:rPr lang="zh-CN" altLang="en-US" b="0" dirty="0">
                <a:solidFill>
                  <a:schemeClr val="bg1"/>
                </a:solidFill>
                <a:latin typeface="Consolas" panose="020B0609020204030204" pitchFamily="49" charset="0"/>
                <a:ea typeface="微软雅黑" panose="020B0503020204020204" pitchFamily="34" charset="-122"/>
                <a:sym typeface="方正兰亭黑_GBK"/>
              </a:rPr>
              <a:t>文件数据的随机读写</a:t>
            </a:r>
          </a:p>
        </p:txBody>
      </p:sp>
      <p:sp>
        <p:nvSpPr>
          <p:cNvPr id="90116" name="Rectangle 4"/>
          <p:cNvSpPr/>
          <p:nvPr/>
        </p:nvSpPr>
        <p:spPr>
          <a:xfrm>
            <a:off x="841375" y="1989138"/>
            <a:ext cx="11736388" cy="4741862"/>
          </a:xfrm>
          <a:prstGeom prst="rect">
            <a:avLst/>
          </a:prstGeom>
          <a:noFill/>
          <a:ln w="9525">
            <a:noFill/>
          </a:ln>
        </p:spPr>
        <p:txBody>
          <a:bodyPr anchor="t" anchorCtr="0">
            <a:spAutoFit/>
          </a:bodyPr>
          <a:lstStyle/>
          <a:p>
            <a:pPr>
              <a:lnSpc>
                <a:spcPct val="90000"/>
              </a:lnSpc>
              <a:buFontTx/>
            </a:pPr>
            <a:r>
              <a:rPr lang="en-US" altLang="zh-CN" b="0" dirty="0">
                <a:latin typeface="微软雅黑" panose="020B0503020204020204" pitchFamily="34" charset="-122"/>
                <a:ea typeface="微软雅黑" panose="020B0503020204020204" pitchFamily="34" charset="-122"/>
              </a:rPr>
              <a:t>int main()</a:t>
            </a:r>
          </a:p>
          <a:p>
            <a:pPr>
              <a:lnSpc>
                <a:spcPct val="90000"/>
              </a:lnSpc>
              <a:buFontTx/>
            </a:pPr>
            <a:r>
              <a:rPr lang="en-US" altLang="zh-CN" b="0" dirty="0">
                <a:latin typeface="微软雅黑" panose="020B0503020204020204" pitchFamily="34" charset="-122"/>
                <a:ea typeface="微软雅黑" panose="020B0503020204020204" pitchFamily="34" charset="-122"/>
              </a:rPr>
              <a:t>{   </a:t>
            </a:r>
            <a:r>
              <a:rPr lang="en-US" altLang="zh-CN" b="0" dirty="0">
                <a:solidFill>
                  <a:srgbClr val="FF0000"/>
                </a:solidFill>
                <a:latin typeface="微软雅黑" panose="020B0503020204020204" pitchFamily="34" charset="-122"/>
                <a:ea typeface="微软雅黑" panose="020B0503020204020204" pitchFamily="34" charset="-122"/>
              </a:rPr>
              <a:t>FILE *fp=NULL;</a:t>
            </a:r>
          </a:p>
          <a:p>
            <a:pPr>
              <a:lnSpc>
                <a:spcPct val="90000"/>
              </a:lnSpc>
              <a:buFontTx/>
            </a:pPr>
            <a:r>
              <a:rPr lang="en-US" altLang="zh-CN" b="0" dirty="0">
                <a:latin typeface="微软雅黑" panose="020B0503020204020204" pitchFamily="34" charset="-122"/>
                <a:ea typeface="微软雅黑" panose="020B0503020204020204" pitchFamily="34" charset="-122"/>
              </a:rPr>
              <a:t>    Student s;</a:t>
            </a:r>
          </a:p>
          <a:p>
            <a:pPr>
              <a:lnSpc>
                <a:spcPct val="90000"/>
              </a:lnSpc>
              <a:buFontTx/>
            </a:pPr>
            <a:r>
              <a:rPr lang="en-US" altLang="zh-CN" b="0" dirty="0">
                <a:latin typeface="微软雅黑" panose="020B0503020204020204" pitchFamily="34" charset="-122"/>
                <a:ea typeface="微软雅黑" panose="020B0503020204020204" pitchFamily="34" charset="-122"/>
              </a:rPr>
              <a:t>    int n;</a:t>
            </a:r>
          </a:p>
          <a:p>
            <a:pPr>
              <a:lnSpc>
                <a:spcPct val="90000"/>
              </a:lnSpc>
              <a:buFontTx/>
            </a:pPr>
            <a:r>
              <a:rPr lang="en-US" altLang="zh-CN" b="0" dirty="0">
                <a:latin typeface="微软雅黑" panose="020B0503020204020204" pitchFamily="34" charset="-122"/>
                <a:ea typeface="微软雅黑" panose="020B0503020204020204" pitchFamily="34" charset="-122"/>
              </a:rPr>
              <a:t>    scanf("%d",&amp;n);</a:t>
            </a:r>
          </a:p>
          <a:p>
            <a:pPr>
              <a:lnSpc>
                <a:spcPct val="90000"/>
              </a:lnSpc>
              <a:buFontTx/>
            </a:pPr>
            <a:r>
              <a:rPr lang="en-US" altLang="zh-CN" b="0" dirty="0">
                <a:latin typeface="微软雅黑" panose="020B0503020204020204" pitchFamily="34" charset="-122"/>
                <a:ea typeface="微软雅黑" panose="020B0503020204020204" pitchFamily="34" charset="-122"/>
              </a:rPr>
              <a:t>    </a:t>
            </a:r>
            <a:r>
              <a:rPr lang="en-US" altLang="zh-CN" b="0" dirty="0">
                <a:solidFill>
                  <a:srgbClr val="FF0000"/>
                </a:solidFill>
                <a:latin typeface="微软雅黑" panose="020B0503020204020204" pitchFamily="34" charset="-122"/>
                <a:ea typeface="微软雅黑" panose="020B0503020204020204" pitchFamily="34" charset="-122"/>
              </a:rPr>
              <a:t>if( (fp=fopen("D:\\stu.dat","rb"))==NULL)   return 0;</a:t>
            </a:r>
          </a:p>
          <a:p>
            <a:pPr>
              <a:lnSpc>
                <a:spcPct val="90000"/>
              </a:lnSpc>
              <a:buFontTx/>
            </a:pPr>
            <a:r>
              <a:rPr lang="en-US" altLang="zh-CN" b="0" dirty="0">
                <a:latin typeface="微软雅黑" panose="020B0503020204020204" pitchFamily="34" charset="-122"/>
                <a:ea typeface="微软雅黑" panose="020B0503020204020204" pitchFamily="34" charset="-122"/>
              </a:rPr>
              <a:t>    </a:t>
            </a:r>
            <a:r>
              <a:rPr lang="en-US" altLang="zh-CN" b="0" dirty="0">
                <a:solidFill>
                  <a:srgbClr val="FF0000"/>
                </a:solidFill>
                <a:latin typeface="微软雅黑" panose="020B0503020204020204" pitchFamily="34" charset="-122"/>
                <a:ea typeface="微软雅黑" panose="020B0503020204020204" pitchFamily="34" charset="-122"/>
              </a:rPr>
              <a:t>fseek(fp,(n-1)*LEN,SEEK_SET);</a:t>
            </a:r>
          </a:p>
          <a:p>
            <a:pPr>
              <a:lnSpc>
                <a:spcPct val="90000"/>
              </a:lnSpc>
              <a:buFontTx/>
            </a:pPr>
            <a:r>
              <a:rPr lang="en-US" altLang="zh-CN" b="0" dirty="0">
                <a:latin typeface="微软雅黑" panose="020B0503020204020204" pitchFamily="34" charset="-122"/>
                <a:ea typeface="微软雅黑" panose="020B0503020204020204" pitchFamily="34" charset="-122"/>
              </a:rPr>
              <a:t>    </a:t>
            </a:r>
            <a:r>
              <a:rPr lang="en-US" altLang="zh-CN" b="0" dirty="0">
                <a:solidFill>
                  <a:srgbClr val="FF0000"/>
                </a:solidFill>
                <a:latin typeface="微软雅黑" panose="020B0503020204020204" pitchFamily="34" charset="-122"/>
                <a:ea typeface="微软雅黑" panose="020B0503020204020204" pitchFamily="34" charset="-122"/>
              </a:rPr>
              <a:t>if(fread(&amp;s,LEN,1,fp)==1)</a:t>
            </a:r>
          </a:p>
          <a:p>
            <a:pPr>
              <a:lnSpc>
                <a:spcPct val="90000"/>
              </a:lnSpc>
              <a:buFontTx/>
            </a:pPr>
            <a:r>
              <a:rPr lang="en-US" altLang="zh-CN" b="0" dirty="0">
                <a:latin typeface="微软雅黑" panose="020B0503020204020204" pitchFamily="34" charset="-122"/>
                <a:ea typeface="微软雅黑" panose="020B0503020204020204" pitchFamily="34" charset="-122"/>
              </a:rPr>
              <a:t>          </a:t>
            </a:r>
            <a:r>
              <a:rPr lang="en-US" altLang="zh-CN" b="0" dirty="0" err="1">
                <a:latin typeface="微软雅黑" panose="020B0503020204020204" pitchFamily="34" charset="-122"/>
                <a:ea typeface="微软雅黑" panose="020B0503020204020204" pitchFamily="34" charset="-122"/>
              </a:rPr>
              <a:t>printf</a:t>
            </a:r>
            <a:r>
              <a:rPr lang="en-US" altLang="zh-CN" b="0" dirty="0">
                <a:latin typeface="微软雅黑" panose="020B0503020204020204" pitchFamily="34" charset="-122"/>
                <a:ea typeface="微软雅黑" panose="020B0503020204020204" pitchFamily="34" charset="-122"/>
              </a:rPr>
              <a:t>("%d %s %d %.1lf\n",s.no,s.name,s.age,s.score);</a:t>
            </a:r>
          </a:p>
          <a:p>
            <a:pPr>
              <a:lnSpc>
                <a:spcPct val="90000"/>
              </a:lnSpc>
              <a:buFontTx/>
            </a:pPr>
            <a:r>
              <a:rPr lang="en-US" altLang="zh-CN" b="0" dirty="0">
                <a:latin typeface="微软雅黑" panose="020B0503020204020204" pitchFamily="34" charset="-122"/>
                <a:ea typeface="微软雅黑" panose="020B0503020204020204" pitchFamily="34" charset="-122"/>
              </a:rPr>
              <a:t>    else</a:t>
            </a:r>
          </a:p>
          <a:p>
            <a:pPr>
              <a:lnSpc>
                <a:spcPct val="90000"/>
              </a:lnSpc>
              <a:buFontTx/>
            </a:pPr>
            <a:r>
              <a:rPr lang="en-US" altLang="zh-CN" b="0" dirty="0">
                <a:latin typeface="微软雅黑" panose="020B0503020204020204" pitchFamily="34" charset="-122"/>
                <a:ea typeface="微软雅黑" panose="020B0503020204020204" pitchFamily="34" charset="-122"/>
              </a:rPr>
              <a:t>          </a:t>
            </a:r>
            <a:r>
              <a:rPr lang="en-US" altLang="zh-CN" b="0" dirty="0" err="1">
                <a:latin typeface="微软雅黑" panose="020B0503020204020204" pitchFamily="34" charset="-122"/>
                <a:ea typeface="微软雅黑" panose="020B0503020204020204" pitchFamily="34" charset="-122"/>
              </a:rPr>
              <a:t>printf</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读取操作不成功！</a:t>
            </a:r>
            <a:r>
              <a:rPr lang="en-US" altLang="zh-CN" b="0" dirty="0">
                <a:latin typeface="微软雅黑" panose="020B0503020204020204" pitchFamily="34" charset="-122"/>
                <a:ea typeface="微软雅黑" panose="020B0503020204020204" pitchFamily="34" charset="-122"/>
              </a:rPr>
              <a:t>\n");</a:t>
            </a:r>
          </a:p>
          <a:p>
            <a:pPr>
              <a:lnSpc>
                <a:spcPct val="90000"/>
              </a:lnSpc>
              <a:buFontTx/>
            </a:pPr>
            <a:r>
              <a:rPr lang="en-US" altLang="zh-CN" b="0" dirty="0">
                <a:latin typeface="微软雅黑" panose="020B0503020204020204" pitchFamily="34" charset="-122"/>
                <a:ea typeface="微软雅黑" panose="020B0503020204020204" pitchFamily="34" charset="-122"/>
              </a:rPr>
              <a:t>    </a:t>
            </a:r>
            <a:r>
              <a:rPr lang="en-US" altLang="zh-CN" b="0" dirty="0">
                <a:solidFill>
                  <a:srgbClr val="FF0000"/>
                </a:solidFill>
                <a:latin typeface="微软雅黑" panose="020B0503020204020204" pitchFamily="34" charset="-122"/>
                <a:ea typeface="微软雅黑" panose="020B0503020204020204" pitchFamily="34" charset="-122"/>
              </a:rPr>
              <a:t>fclose(fp);</a:t>
            </a:r>
          </a:p>
          <a:p>
            <a:pPr>
              <a:lnSpc>
                <a:spcPct val="90000"/>
              </a:lnSpc>
              <a:buFontTx/>
            </a:pPr>
            <a:r>
              <a:rPr lang="en-US" altLang="zh-CN" b="0" dirty="0">
                <a:latin typeface="微软雅黑" panose="020B0503020204020204" pitchFamily="34" charset="-122"/>
                <a:ea typeface="微软雅黑" panose="020B0503020204020204" pitchFamily="34" charset="-122"/>
              </a:rPr>
              <a:t>    return 0;</a:t>
            </a:r>
          </a:p>
          <a:p>
            <a:pPr>
              <a:lnSpc>
                <a:spcPct val="90000"/>
              </a:lnSpc>
              <a:buFontTx/>
            </a:pPr>
            <a:r>
              <a:rPr lang="en-US" altLang="zh-CN" b="0" dirty="0">
                <a:latin typeface="微软雅黑" panose="020B0503020204020204" pitchFamily="34" charset="-122"/>
                <a:ea typeface="微软雅黑" panose="020B0503020204020204" pitchFamily="34" charset="-122"/>
              </a:rPr>
              <a:t>}</a:t>
            </a:r>
            <a:endParaRPr lang="zh-CN" altLang="en-US" b="0" dirty="0">
              <a:latin typeface="微软雅黑" panose="020B0503020204020204" pitchFamily="34" charset="-122"/>
              <a:ea typeface="微软雅黑" panose="020B0503020204020204" pitchFamily="34" charset="-122"/>
            </a:endParaRPr>
          </a:p>
        </p:txBody>
      </p:sp>
      <p:pic>
        <p:nvPicPr>
          <p:cNvPr id="881669" name="Picture 5"/>
          <p:cNvPicPr>
            <a:picLocks noChangeAspect="1"/>
          </p:cNvPicPr>
          <p:nvPr/>
        </p:nvPicPr>
        <p:blipFill>
          <a:blip r:embed="rId2"/>
          <a:stretch>
            <a:fillRect/>
          </a:stretch>
        </p:blipFill>
        <p:spPr>
          <a:xfrm>
            <a:off x="6025825" y="5053563"/>
            <a:ext cx="5953572" cy="1485349"/>
          </a:xfrm>
          <a:prstGeom prst="rect">
            <a:avLst/>
          </a:prstGeom>
          <a:noFill/>
          <a:ln w="9525">
            <a:noFill/>
          </a:ln>
        </p:spPr>
      </p:pic>
      <p:pic>
        <p:nvPicPr>
          <p:cNvPr id="881671" name="Picture 7"/>
          <p:cNvPicPr>
            <a:picLocks noChangeAspect="1"/>
          </p:cNvPicPr>
          <p:nvPr/>
        </p:nvPicPr>
        <p:blipFill>
          <a:blip r:embed="rId3"/>
          <a:stretch>
            <a:fillRect/>
          </a:stretch>
        </p:blipFill>
        <p:spPr>
          <a:xfrm>
            <a:off x="5284440" y="1908735"/>
            <a:ext cx="6529387" cy="1528154"/>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81671"/>
                                        </p:tgtEl>
                                        <p:attrNameLst>
                                          <p:attrName>style.visibility</p:attrName>
                                        </p:attrNameLst>
                                      </p:cBhvr>
                                      <p:to>
                                        <p:strVal val="visible"/>
                                      </p:to>
                                    </p:set>
                                    <p:animEffect transition="in" filter="wipe(left)">
                                      <p:cBhvr>
                                        <p:cTn id="7" dur="500"/>
                                        <p:tgtEl>
                                          <p:spTgt spid="8816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81669"/>
                                        </p:tgtEl>
                                        <p:attrNameLst>
                                          <p:attrName>style.visibility</p:attrName>
                                        </p:attrNameLst>
                                      </p:cBhvr>
                                      <p:to>
                                        <p:strVal val="visible"/>
                                      </p:to>
                                    </p:set>
                                    <p:animEffect transition="in" filter="wipe(left)">
                                      <p:cBhvr>
                                        <p:cTn id="12" dur="500"/>
                                        <p:tgtEl>
                                          <p:spTgt spid="881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6</a:t>
            </a:fld>
            <a:endParaRPr lang="zh-CN" altLang="en-US" sz="1200" b="0" dirty="0">
              <a:solidFill>
                <a:srgbClr val="898989"/>
              </a:solidFill>
              <a:ea typeface="微软雅黑" panose="020B0503020204020204" pitchFamily="34" charset="-122"/>
            </a:endParaRPr>
          </a:p>
        </p:txBody>
      </p:sp>
      <p:sp>
        <p:nvSpPr>
          <p:cNvPr id="2" name="Text Box 3"/>
          <p:cNvSpPr txBox="1"/>
          <p:nvPr/>
        </p:nvSpPr>
        <p:spPr>
          <a:xfrm>
            <a:off x="266700" y="1701800"/>
            <a:ext cx="11488738" cy="3785652"/>
          </a:xfrm>
          <a:prstGeom prst="rect">
            <a:avLst/>
          </a:prstGeom>
          <a:noFill/>
          <a:ln w="9525">
            <a:noFill/>
          </a:ln>
        </p:spPr>
        <p:txBody>
          <a:bodyPr anchor="t" anchorCtr="0">
            <a:spAutoFit/>
          </a:bodyPr>
          <a:lstStyle/>
          <a:p>
            <a:pPr>
              <a:spcBef>
                <a:spcPct val="50000"/>
              </a:spcBef>
              <a:buClr>
                <a:srgbClr val="005AB4"/>
              </a:buClr>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根据文件依附的介质，可分为</a:t>
            </a:r>
            <a:r>
              <a:rPr lang="zh-CN" altLang="en-US" dirty="0">
                <a:solidFill>
                  <a:srgbClr val="FF0000"/>
                </a:solidFill>
                <a:latin typeface="微软雅黑" panose="020B0503020204020204" pitchFamily="34" charset="-122"/>
                <a:ea typeface="微软雅黑" panose="020B0503020204020204" pitchFamily="34" charset="-122"/>
              </a:rPr>
              <a:t>普通文件</a:t>
            </a:r>
            <a:r>
              <a:rPr lang="zh-CN" altLang="en-US" dirty="0">
                <a:latin typeface="微软雅黑" panose="020B0503020204020204" pitchFamily="34" charset="-122"/>
                <a:ea typeface="微软雅黑" panose="020B0503020204020204" pitchFamily="34" charset="-122"/>
              </a:rPr>
              <a:t>和</a:t>
            </a:r>
            <a:r>
              <a:rPr lang="zh-CN" altLang="en-US" dirty="0">
                <a:solidFill>
                  <a:srgbClr val="FF0000"/>
                </a:solidFill>
                <a:latin typeface="微软雅黑" panose="020B0503020204020204" pitchFamily="34" charset="-122"/>
                <a:ea typeface="微软雅黑" panose="020B0503020204020204" pitchFamily="34" charset="-122"/>
              </a:rPr>
              <a:t>设备文件</a:t>
            </a:r>
            <a:r>
              <a:rPr lang="zh-CN" altLang="en-US" dirty="0">
                <a:latin typeface="微软雅黑" panose="020B0503020204020204" pitchFamily="34" charset="-122"/>
                <a:ea typeface="微软雅黑" panose="020B0503020204020204" pitchFamily="34" charset="-122"/>
              </a:rPr>
              <a:t>：</a:t>
            </a:r>
          </a:p>
          <a:p>
            <a:pPr marL="742950" lvl="1" indent="-285750" algn="l" rtl="0" eaLnBrk="1" fontAlgn="base" hangingPunct="1">
              <a:spcBef>
                <a:spcPct val="50000"/>
              </a:spcBef>
              <a:spcAft>
                <a:spcPct val="0"/>
              </a:spcAft>
              <a:buClr>
                <a:srgbClr val="005AB4"/>
              </a:buClr>
              <a:buFont typeface="Wingdings" panose="05000000000000000000" pitchFamily="2" charset="2"/>
              <a:buChar char="Ø"/>
            </a:pPr>
            <a:r>
              <a:rPr lang="zh-CN" altLang="en-US" sz="2400" b="0" dirty="0">
                <a:solidFill>
                  <a:srgbClr val="FF0000"/>
                </a:solidFill>
                <a:latin typeface="微软雅黑" panose="020B0503020204020204" pitchFamily="34" charset="-122"/>
                <a:ea typeface="微软雅黑" panose="020B0503020204020204" pitchFamily="34" charset="-122"/>
              </a:rPr>
              <a:t>普通文件</a:t>
            </a:r>
            <a:r>
              <a:rPr lang="zh-CN" altLang="en-US" sz="2400" b="0" dirty="0">
                <a:solidFill>
                  <a:srgbClr val="005AB4"/>
                </a:solidFill>
                <a:latin typeface="微软雅黑" panose="020B0503020204020204" pitchFamily="34" charset="-122"/>
                <a:ea typeface="微软雅黑" panose="020B0503020204020204" pitchFamily="34" charset="-122"/>
              </a:rPr>
              <a:t>包括程序文件和数据文件；</a:t>
            </a:r>
          </a:p>
          <a:p>
            <a:pPr marL="742950" lvl="1" indent="-285750" algn="l" rtl="0" eaLnBrk="1" fontAlgn="base" hangingPunct="1">
              <a:spcBef>
                <a:spcPct val="50000"/>
              </a:spcBef>
              <a:spcAft>
                <a:spcPct val="0"/>
              </a:spcAft>
              <a:buClr>
                <a:srgbClr val="005AB4"/>
              </a:buClr>
              <a:buFont typeface="Wingdings" panose="05000000000000000000" pitchFamily="2" charset="2"/>
              <a:buChar char="Ø"/>
            </a:pPr>
            <a:r>
              <a:rPr lang="zh-CN" altLang="en-US" sz="2400" b="0" dirty="0">
                <a:solidFill>
                  <a:srgbClr val="FF0000"/>
                </a:solidFill>
                <a:latin typeface="微软雅黑" panose="020B0503020204020204" pitchFamily="34" charset="-122"/>
                <a:ea typeface="微软雅黑" panose="020B0503020204020204" pitchFamily="34" charset="-122"/>
              </a:rPr>
              <a:t>设备文件</a:t>
            </a:r>
            <a:r>
              <a:rPr lang="zh-CN" altLang="en-US" sz="2400" b="0" dirty="0">
                <a:solidFill>
                  <a:srgbClr val="005AB4"/>
                </a:solidFill>
                <a:latin typeface="微软雅黑" panose="020B0503020204020204" pitchFamily="34" charset="-122"/>
                <a:ea typeface="微软雅黑" panose="020B0503020204020204" pitchFamily="34" charset="-122"/>
              </a:rPr>
              <a:t>包括</a:t>
            </a:r>
            <a:r>
              <a:rPr lang="zh-CN" altLang="en-US" b="0" dirty="0">
                <a:latin typeface="微软雅黑" panose="020B0503020204020204" pitchFamily="34" charset="-122"/>
                <a:ea typeface="微软雅黑" panose="020B0503020204020204" pitchFamily="34" charset="-122"/>
              </a:rPr>
              <a:t>标准</a:t>
            </a:r>
            <a:r>
              <a:rPr lang="zh-CN" altLang="en-US" sz="2400" b="0" dirty="0">
                <a:solidFill>
                  <a:srgbClr val="005AB4"/>
                </a:solidFill>
                <a:latin typeface="微软雅黑" panose="020B0503020204020204" pitchFamily="34" charset="-122"/>
                <a:ea typeface="微软雅黑" panose="020B0503020204020204" pitchFamily="34" charset="-122"/>
              </a:rPr>
              <a:t>输入文件和</a:t>
            </a:r>
            <a:r>
              <a:rPr lang="zh-CN" altLang="en-US" b="0" dirty="0">
                <a:latin typeface="微软雅黑" panose="020B0503020204020204" pitchFamily="34" charset="-122"/>
                <a:ea typeface="微软雅黑" panose="020B0503020204020204" pitchFamily="34" charset="-122"/>
              </a:rPr>
              <a:t>标准</a:t>
            </a:r>
            <a:r>
              <a:rPr lang="zh-CN" altLang="en-US" sz="2400" b="0" dirty="0">
                <a:solidFill>
                  <a:srgbClr val="005AB4"/>
                </a:solidFill>
                <a:latin typeface="微软雅黑" panose="020B0503020204020204" pitchFamily="34" charset="-122"/>
                <a:ea typeface="微软雅黑" panose="020B0503020204020204" pitchFamily="34" charset="-122"/>
              </a:rPr>
              <a:t>输出文件：</a:t>
            </a:r>
          </a:p>
          <a:p>
            <a:pPr marL="1257300" lvl="2" indent="-342900" algn="l" rtl="0" eaLnBrk="1" fontAlgn="base" hangingPunct="1">
              <a:spcBef>
                <a:spcPct val="50000"/>
              </a:spcBef>
              <a:spcAft>
                <a:spcPct val="0"/>
              </a:spcAft>
              <a:buClr>
                <a:srgbClr val="005AB4"/>
              </a:buClr>
              <a:buFont typeface="Wingdings" panose="05000000000000000000" pitchFamily="2" charset="2"/>
              <a:buChar char="l"/>
            </a:pPr>
            <a:r>
              <a:rPr lang="zh-CN" altLang="en-US" sz="2400" b="0" dirty="0">
                <a:solidFill>
                  <a:srgbClr val="005AB4"/>
                </a:solidFill>
                <a:latin typeface="微软雅黑" panose="020B0503020204020204" pitchFamily="34" charset="-122"/>
                <a:ea typeface="微软雅黑" panose="020B0503020204020204" pitchFamily="34" charset="-122"/>
              </a:rPr>
              <a:t>终端键盘是标准输入文件  </a:t>
            </a:r>
            <a:r>
              <a:rPr lang="en-US" altLang="zh-CN" sz="2400" b="0" dirty="0">
                <a:solidFill>
                  <a:srgbClr val="005AB4"/>
                </a:solidFill>
                <a:latin typeface="微软雅黑" panose="020B0503020204020204" pitchFamily="34" charset="-122"/>
                <a:ea typeface="微软雅黑" panose="020B0503020204020204" pitchFamily="34" charset="-122"/>
              </a:rPr>
              <a:t>stdin</a:t>
            </a:r>
          </a:p>
          <a:p>
            <a:pPr marL="1257300" lvl="2" indent="-342900" algn="l" rtl="0" eaLnBrk="1" fontAlgn="base" hangingPunct="1">
              <a:spcBef>
                <a:spcPct val="50000"/>
              </a:spcBef>
              <a:spcAft>
                <a:spcPct val="0"/>
              </a:spcAft>
              <a:buClr>
                <a:srgbClr val="005AB4"/>
              </a:buClr>
              <a:buFont typeface="Wingdings" panose="05000000000000000000" pitchFamily="2" charset="2"/>
              <a:buChar char="l"/>
            </a:pPr>
            <a:r>
              <a:rPr lang="zh-CN" altLang="en-US" sz="2400" b="0" dirty="0">
                <a:solidFill>
                  <a:srgbClr val="005AB4"/>
                </a:solidFill>
                <a:latin typeface="微软雅黑" panose="020B0503020204020204" pitchFamily="34" charset="-122"/>
                <a:ea typeface="微软雅黑" panose="020B0503020204020204" pitchFamily="34" charset="-122"/>
              </a:rPr>
              <a:t>显示器是标准输出文件   </a:t>
            </a:r>
            <a:r>
              <a:rPr lang="en-US" altLang="zh-CN" sz="2400" b="0" dirty="0">
                <a:solidFill>
                  <a:srgbClr val="005AB4"/>
                </a:solidFill>
                <a:latin typeface="微软雅黑" panose="020B0503020204020204" pitchFamily="34" charset="-122"/>
                <a:ea typeface="微软雅黑" panose="020B0503020204020204" pitchFamily="34" charset="-122"/>
              </a:rPr>
              <a:t>stdout</a:t>
            </a:r>
          </a:p>
          <a:p>
            <a:pPr>
              <a:spcBef>
                <a:spcPct val="50000"/>
              </a:spcBef>
              <a:buClr>
                <a:srgbClr val="005AB4"/>
              </a:buClr>
              <a:buFont typeface="Wingdings" panose="05000000000000000000" pitchFamily="2" charset="2"/>
              <a:buChar char="n"/>
            </a:pPr>
            <a:endParaRPr lang="en-US" altLang="zh-CN" b="0" dirty="0">
              <a:latin typeface="微软雅黑" panose="020B0503020204020204" pitchFamily="34" charset="-122"/>
              <a:ea typeface="微软雅黑" panose="020B0503020204020204" pitchFamily="34" charset="-122"/>
            </a:endParaRPr>
          </a:p>
          <a:p>
            <a:pPr>
              <a:spcBef>
                <a:spcPct val="50000"/>
              </a:spcBef>
              <a:buClr>
                <a:srgbClr val="005AB4"/>
              </a:buClr>
              <a:buFont typeface="Wingdings" panose="05000000000000000000" pitchFamily="2" charset="2"/>
              <a:buChar char="n"/>
            </a:pPr>
            <a:endParaRPr lang="zh-CN" altLang="en-US" b="0" dirty="0">
              <a:latin typeface="微软雅黑" panose="020B0503020204020204" pitchFamily="34" charset="-122"/>
              <a:ea typeface="微软雅黑" panose="020B0503020204020204" pitchFamily="34" charset="-122"/>
            </a:endParaRPr>
          </a:p>
        </p:txBody>
      </p:sp>
      <p:sp>
        <p:nvSpPr>
          <p:cNvPr id="15363" name="Rectangle 3"/>
          <p:cNvSpPr txBox="1"/>
          <p:nvPr/>
        </p:nvSpPr>
        <p:spPr>
          <a:xfrm>
            <a:off x="371475" y="277813"/>
            <a:ext cx="10263188" cy="774700"/>
          </a:xfrm>
          <a:prstGeom prst="rect">
            <a:avLst/>
          </a:prstGeom>
          <a:noFill/>
          <a:ln w="9525">
            <a:noFill/>
          </a:ln>
        </p:spPr>
        <p:txBody>
          <a:bodyPr anchor="t" anchorCtr="0">
            <a:spAutoFit/>
          </a:bodyPr>
          <a:lstStyle/>
          <a:p>
            <a:pPr eaLnBrk="0" latinLnBrk="1" hangingPunct="0">
              <a:lnSpc>
                <a:spcPct val="140000"/>
              </a:lnSpc>
              <a:spcBef>
                <a:spcPct val="20000"/>
              </a:spcBef>
              <a:buFontTx/>
            </a:pPr>
            <a:r>
              <a:rPr lang="en-US" altLang="zh-CN" sz="3200" b="0" dirty="0">
                <a:solidFill>
                  <a:schemeClr val="bg2"/>
                </a:solidFill>
                <a:latin typeface="微软雅黑" panose="020B0503020204020204" pitchFamily="34" charset="-122"/>
                <a:ea typeface="微软雅黑" panose="020B0503020204020204" pitchFamily="34" charset="-122"/>
              </a:rPr>
              <a:t>2.</a:t>
            </a:r>
            <a:r>
              <a:rPr lang="zh-CN" altLang="en-US" sz="3200" b="0" dirty="0">
                <a:solidFill>
                  <a:schemeClr val="bg2"/>
                </a:solidFill>
                <a:latin typeface="微软雅黑" panose="020B0503020204020204" pitchFamily="34" charset="-122"/>
                <a:ea typeface="微软雅黑" panose="020B0503020204020204" pitchFamily="34" charset="-122"/>
              </a:rPr>
              <a:t>文件的分类</a:t>
            </a:r>
            <a:endParaRPr lang="zh-CN" altLang="en-US" sz="3200" b="0" dirty="0">
              <a:solidFill>
                <a:schemeClr val="bg2"/>
              </a:solidFill>
              <a:latin typeface="微软雅黑" panose="020B0503020204020204" pitchFamily="34" charset="-122"/>
              <a:ea typeface="Arial" panose="020B0604020202020204" pitchFamily="34" charset="0"/>
            </a:endParaRPr>
          </a:p>
        </p:txBody>
      </p:sp>
      <p:pic>
        <p:nvPicPr>
          <p:cNvPr id="12" name="图片 11"/>
          <p:cNvPicPr>
            <a:picLocks noChangeAspect="1"/>
          </p:cNvPicPr>
          <p:nvPr/>
        </p:nvPicPr>
        <p:blipFill>
          <a:blip r:embed="rId2"/>
          <a:stretch>
            <a:fillRect/>
          </a:stretch>
        </p:blipFill>
        <p:spPr>
          <a:xfrm>
            <a:off x="7970838" y="4941888"/>
            <a:ext cx="2447925" cy="1379537"/>
          </a:xfrm>
          <a:prstGeom prst="rect">
            <a:avLst/>
          </a:prstGeom>
          <a:noFill/>
          <a:ln w="9525">
            <a:noFill/>
          </a:ln>
        </p:spPr>
      </p:pic>
      <p:pic>
        <p:nvPicPr>
          <p:cNvPr id="842757" name="Picture 5"/>
          <p:cNvPicPr>
            <a:picLocks noChangeAspect="1"/>
          </p:cNvPicPr>
          <p:nvPr/>
        </p:nvPicPr>
        <p:blipFill>
          <a:blip r:embed="rId3"/>
          <a:stretch>
            <a:fillRect/>
          </a:stretch>
        </p:blipFill>
        <p:spPr>
          <a:xfrm>
            <a:off x="8028363" y="225551"/>
            <a:ext cx="3946943" cy="1648174"/>
          </a:xfrm>
          <a:prstGeom prst="rect">
            <a:avLst/>
          </a:prstGeom>
          <a:noFill/>
          <a:ln w="9525">
            <a:noFill/>
          </a:ln>
        </p:spPr>
      </p:pic>
      <p:pic>
        <p:nvPicPr>
          <p:cNvPr id="842758" name="Picture 6"/>
          <p:cNvPicPr>
            <a:picLocks noChangeAspect="1"/>
          </p:cNvPicPr>
          <p:nvPr/>
        </p:nvPicPr>
        <p:blipFill>
          <a:blip r:embed="rId4"/>
          <a:stretch>
            <a:fillRect/>
          </a:stretch>
        </p:blipFill>
        <p:spPr>
          <a:xfrm>
            <a:off x="7670405" y="2170588"/>
            <a:ext cx="4208558" cy="1609725"/>
          </a:xfrm>
          <a:prstGeom prst="rect">
            <a:avLst/>
          </a:prstGeom>
          <a:noFill/>
          <a:ln w="9525">
            <a:noFill/>
          </a:ln>
        </p:spPr>
      </p:pic>
      <p:pic>
        <p:nvPicPr>
          <p:cNvPr id="842759" name="Picture 7"/>
          <p:cNvPicPr>
            <a:picLocks noChangeAspect="1"/>
          </p:cNvPicPr>
          <p:nvPr/>
        </p:nvPicPr>
        <p:blipFill>
          <a:blip r:embed="rId5">
            <a:clrChange>
              <a:clrFrom>
                <a:srgbClr val="FFFFFF"/>
              </a:clrFrom>
              <a:clrTo>
                <a:srgbClr val="FFFFFF">
                  <a:alpha val="0"/>
                </a:srgbClr>
              </a:clrTo>
            </a:clrChange>
          </a:blip>
          <a:stretch>
            <a:fillRect/>
          </a:stretch>
        </p:blipFill>
        <p:spPr>
          <a:xfrm>
            <a:off x="10518775" y="5084763"/>
            <a:ext cx="1676400" cy="1609725"/>
          </a:xfrm>
          <a:prstGeom prst="rect">
            <a:avLst/>
          </a:prstGeom>
          <a:noFill/>
          <a:ln w="9525">
            <a:noFill/>
          </a:ln>
        </p:spPr>
      </p:pic>
      <p:pic>
        <p:nvPicPr>
          <p:cNvPr id="10" name="图片 9"/>
          <p:cNvPicPr>
            <a:picLocks noChangeAspect="1"/>
          </p:cNvPicPr>
          <p:nvPr/>
        </p:nvPicPr>
        <p:blipFill>
          <a:blip r:embed="rId6"/>
          <a:stretch>
            <a:fillRect/>
          </a:stretch>
        </p:blipFill>
        <p:spPr>
          <a:xfrm>
            <a:off x="6673850" y="4868863"/>
            <a:ext cx="1335088" cy="17494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42757"/>
                                        </p:tgtEl>
                                        <p:attrNameLst>
                                          <p:attrName>style.visibility</p:attrName>
                                        </p:attrNameLst>
                                      </p:cBhvr>
                                      <p:to>
                                        <p:strVal val="visible"/>
                                      </p:to>
                                    </p:set>
                                    <p:animEffect transition="in" filter="wipe(left)">
                                      <p:cBhvr>
                                        <p:cTn id="29" dur="500"/>
                                        <p:tgtEl>
                                          <p:spTgt spid="84275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42758"/>
                                        </p:tgtEl>
                                        <p:attrNameLst>
                                          <p:attrName>style.visibility</p:attrName>
                                        </p:attrNameLst>
                                      </p:cBhvr>
                                      <p:to>
                                        <p:strVal val="visible"/>
                                      </p:to>
                                    </p:set>
                                    <p:animEffect transition="in" filter="wipe(left)">
                                      <p:cBhvr>
                                        <p:cTn id="34" dur="500"/>
                                        <p:tgtEl>
                                          <p:spTgt spid="84275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42759"/>
                                        </p:tgtEl>
                                        <p:attrNameLst>
                                          <p:attrName>style.visibility</p:attrName>
                                        </p:attrNameLst>
                                      </p:cBhvr>
                                      <p:to>
                                        <p:strVal val="visible"/>
                                      </p:to>
                                    </p:set>
                                    <p:animEffect transition="in" filter="wipe(left)">
                                      <p:cBhvr>
                                        <p:cTn id="47" dur="500"/>
                                        <p:tgtEl>
                                          <p:spTgt spid="842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7</a:t>
            </a:fld>
            <a:endParaRPr lang="zh-CN" altLang="en-US" sz="1200" b="0" dirty="0">
              <a:solidFill>
                <a:srgbClr val="898989"/>
              </a:solidFill>
              <a:ea typeface="微软雅黑" panose="020B0503020204020204" pitchFamily="34" charset="-122"/>
            </a:endParaRPr>
          </a:p>
        </p:txBody>
      </p:sp>
      <p:sp>
        <p:nvSpPr>
          <p:cNvPr id="16386" name="TextBox 9"/>
          <p:cNvSpPr txBox="1"/>
          <p:nvPr/>
        </p:nvSpPr>
        <p:spPr>
          <a:xfrm>
            <a:off x="481013" y="260350"/>
            <a:ext cx="5040312" cy="774700"/>
          </a:xfrm>
          <a:prstGeom prst="rect">
            <a:avLst/>
          </a:prstGeom>
          <a:noFill/>
          <a:ln w="9525">
            <a:noFill/>
          </a:ln>
        </p:spPr>
        <p:txBody>
          <a:bodyPr anchor="t" anchorCtr="0">
            <a:spAutoFit/>
          </a:bodyPr>
          <a:lstStyle/>
          <a:p>
            <a:pPr eaLnBrk="0" latinLnBrk="1" hangingPunct="0">
              <a:lnSpc>
                <a:spcPct val="140000"/>
              </a:lnSpc>
              <a:spcBef>
                <a:spcPct val="20000"/>
              </a:spcBef>
              <a:buFontTx/>
            </a:pPr>
            <a:r>
              <a:rPr lang="en-US" altLang="zh-CN" sz="3200" b="0" dirty="0">
                <a:solidFill>
                  <a:schemeClr val="bg2"/>
                </a:solidFill>
                <a:latin typeface="微软雅黑" panose="020B0503020204020204" pitchFamily="34" charset="-122"/>
                <a:ea typeface="微软雅黑" panose="020B0503020204020204" pitchFamily="34" charset="-122"/>
              </a:rPr>
              <a:t>2.</a:t>
            </a:r>
            <a:r>
              <a:rPr lang="zh-CN" altLang="en-US" sz="3200" b="0" dirty="0">
                <a:solidFill>
                  <a:schemeClr val="bg2"/>
                </a:solidFill>
                <a:latin typeface="微软雅黑" panose="020B0503020204020204" pitchFamily="34" charset="-122"/>
                <a:ea typeface="微软雅黑" panose="020B0503020204020204" pitchFamily="34" charset="-122"/>
              </a:rPr>
              <a:t>文件的分类</a:t>
            </a:r>
            <a:endParaRPr lang="zh-CN" altLang="en-US" sz="3200" b="0" dirty="0">
              <a:solidFill>
                <a:schemeClr val="bg2"/>
              </a:solidFill>
              <a:latin typeface="微软雅黑" panose="020B0503020204020204" pitchFamily="34" charset="-122"/>
              <a:ea typeface="Arial" panose="020B0604020202020204" pitchFamily="34" charset="0"/>
            </a:endParaRPr>
          </a:p>
        </p:txBody>
      </p:sp>
      <p:sp>
        <p:nvSpPr>
          <p:cNvPr id="16387" name="Rectangle 12"/>
          <p:cNvSpPr/>
          <p:nvPr/>
        </p:nvSpPr>
        <p:spPr>
          <a:xfrm>
            <a:off x="407988" y="1844675"/>
            <a:ext cx="11377612" cy="3725059"/>
          </a:xfrm>
          <a:prstGeom prst="rect">
            <a:avLst/>
          </a:prstGeom>
          <a:noFill/>
          <a:ln w="9525">
            <a:noFill/>
          </a:ln>
        </p:spPr>
        <p:txBody>
          <a:bodyPr anchor="t" anchorCtr="0">
            <a:spAutoFit/>
          </a:bodyPr>
          <a:lstStyle/>
          <a:p>
            <a:pPr>
              <a:lnSpc>
                <a:spcPct val="150000"/>
              </a:lnSpc>
              <a:spcBef>
                <a:spcPct val="50000"/>
              </a:spcBef>
            </a:pPr>
            <a:r>
              <a:rPr lang="zh-CN" altLang="en-US" dirty="0">
                <a:ea typeface="微软雅黑" panose="020B0503020204020204" pitchFamily="34" charset="-122"/>
              </a:rPr>
              <a:t>（</a:t>
            </a:r>
            <a:r>
              <a:rPr lang="en-US" altLang="zh-CN" dirty="0">
                <a:ea typeface="微软雅黑" panose="020B0503020204020204" pitchFamily="34" charset="-122"/>
              </a:rPr>
              <a:t>2</a:t>
            </a:r>
            <a:r>
              <a:rPr lang="zh-CN" altLang="en-US" dirty="0">
                <a:ea typeface="微软雅黑" panose="020B0503020204020204" pitchFamily="34" charset="-122"/>
              </a:rPr>
              <a:t>）</a:t>
            </a:r>
            <a:r>
              <a:rPr lang="zh-CN" altLang="en-US" dirty="0">
                <a:latin typeface="Consolas" panose="020B0609020204030204" pitchFamily="49" charset="0"/>
                <a:ea typeface="微软雅黑" panose="020B0503020204020204" pitchFamily="34" charset="-122"/>
              </a:rPr>
              <a:t>根据数据的组织形式，数据文件可分为</a:t>
            </a:r>
            <a:r>
              <a:rPr lang="zh-CN" altLang="en-US" dirty="0">
                <a:solidFill>
                  <a:srgbClr val="FF0000"/>
                </a:solidFill>
                <a:ea typeface="微软雅黑" panose="020B0503020204020204" pitchFamily="34" charset="-122"/>
              </a:rPr>
              <a:t>二进制文件</a:t>
            </a:r>
            <a:r>
              <a:rPr lang="zh-CN" altLang="en-US" dirty="0">
                <a:ea typeface="微软雅黑" panose="020B0503020204020204" pitchFamily="34" charset="-122"/>
              </a:rPr>
              <a:t>和</a:t>
            </a:r>
            <a:r>
              <a:rPr lang="en-US" altLang="zh-CN" dirty="0">
                <a:solidFill>
                  <a:srgbClr val="FF0000"/>
                </a:solidFill>
                <a:latin typeface="Consolas" panose="020B0609020204030204" pitchFamily="49" charset="0"/>
                <a:ea typeface="微软雅黑" panose="020B0503020204020204" pitchFamily="34" charset="-122"/>
              </a:rPr>
              <a:t>ASCII</a:t>
            </a:r>
            <a:r>
              <a:rPr lang="zh-CN" altLang="en-US" dirty="0">
                <a:solidFill>
                  <a:srgbClr val="FF0000"/>
                </a:solidFill>
                <a:latin typeface="Consolas" panose="020B0609020204030204" pitchFamily="49" charset="0"/>
                <a:ea typeface="微软雅黑" panose="020B0503020204020204" pitchFamily="34" charset="-122"/>
              </a:rPr>
              <a:t>文件</a:t>
            </a:r>
            <a:r>
              <a:rPr lang="zh-CN" altLang="en-US" dirty="0">
                <a:latin typeface="Consolas" panose="020B0609020204030204" pitchFamily="49" charset="0"/>
                <a:ea typeface="微软雅黑" panose="020B0503020204020204" pitchFamily="34" charset="-122"/>
              </a:rPr>
              <a:t>。</a:t>
            </a:r>
          </a:p>
          <a:p>
            <a:pPr marL="800100" lvl="1" indent="-342900" algn="l" rtl="0" eaLnBrk="1" fontAlgn="base" hangingPunct="1">
              <a:lnSpc>
                <a:spcPct val="150000"/>
              </a:lnSpc>
              <a:spcBef>
                <a:spcPct val="50000"/>
              </a:spcBef>
              <a:spcAft>
                <a:spcPct val="0"/>
              </a:spcAft>
              <a:buFont typeface="Wingdings" panose="05000000000000000000" pitchFamily="2" charset="2"/>
              <a:buChar char="Ø"/>
            </a:pPr>
            <a:r>
              <a:rPr lang="zh-CN" altLang="en-US" sz="2400" b="0" dirty="0">
                <a:solidFill>
                  <a:srgbClr val="005AB4"/>
                </a:solidFill>
                <a:latin typeface="Consolas" panose="020B0609020204030204" pitchFamily="49" charset="0"/>
                <a:ea typeface="微软雅黑" panose="020B0503020204020204" pitchFamily="34" charset="-122"/>
              </a:rPr>
              <a:t>数据在内存中是以二进制形式存储的，如果不加转换地输出到外存存储，建立的文件就是</a:t>
            </a:r>
            <a:r>
              <a:rPr lang="zh-CN" altLang="en-US" sz="2400" b="0" dirty="0">
                <a:solidFill>
                  <a:srgbClr val="FF0000"/>
                </a:solidFill>
                <a:latin typeface="Consolas" panose="020B0609020204030204" pitchFamily="49" charset="0"/>
                <a:ea typeface="微软雅黑" panose="020B0503020204020204" pitchFamily="34" charset="-122"/>
              </a:rPr>
              <a:t>二进制文件</a:t>
            </a:r>
            <a:r>
              <a:rPr lang="zh-CN" altLang="en-US" sz="2400" b="0" dirty="0">
                <a:solidFill>
                  <a:srgbClr val="005AB4"/>
                </a:solidFill>
                <a:latin typeface="Consolas" panose="020B0609020204030204" pitchFamily="49" charset="0"/>
                <a:ea typeface="微软雅黑" panose="020B0503020204020204" pitchFamily="34" charset="-122"/>
              </a:rPr>
              <a:t>；</a:t>
            </a:r>
          </a:p>
          <a:p>
            <a:pPr marL="800100" lvl="1" indent="-342900">
              <a:lnSpc>
                <a:spcPct val="150000"/>
              </a:lnSpc>
              <a:spcBef>
                <a:spcPct val="50000"/>
              </a:spcBef>
              <a:buFont typeface="Wingdings" panose="05000000000000000000" pitchFamily="2" charset="2"/>
              <a:buChar char="Ø"/>
            </a:pPr>
            <a:r>
              <a:rPr lang="zh-CN" altLang="en-US" sz="2400" b="0" dirty="0">
                <a:solidFill>
                  <a:srgbClr val="005AB4"/>
                </a:solidFill>
                <a:latin typeface="Consolas" panose="020B0609020204030204" pitchFamily="49" charset="0"/>
                <a:ea typeface="微软雅黑" panose="020B0503020204020204" pitchFamily="34" charset="-122"/>
              </a:rPr>
              <a:t>如果要求在外存上以</a:t>
            </a:r>
            <a:r>
              <a:rPr lang="en-US" altLang="zh-CN" sz="2400" b="0" dirty="0">
                <a:solidFill>
                  <a:srgbClr val="005AB4"/>
                </a:solidFill>
                <a:latin typeface="Consolas" panose="020B0609020204030204" pitchFamily="49" charset="0"/>
                <a:ea typeface="微软雅黑" panose="020B0503020204020204" pitchFamily="34" charset="-122"/>
              </a:rPr>
              <a:t>ASCII</a:t>
            </a:r>
            <a:r>
              <a:rPr lang="zh-CN" altLang="en-US" sz="2400" b="0" dirty="0">
                <a:solidFill>
                  <a:srgbClr val="005AB4"/>
                </a:solidFill>
                <a:latin typeface="Consolas" panose="020B0609020204030204" pitchFamily="49" charset="0"/>
                <a:ea typeface="微软雅黑" panose="020B0503020204020204" pitchFamily="34" charset="-122"/>
              </a:rPr>
              <a:t>代码形式存储，则需要在存储前进行转换，</a:t>
            </a:r>
            <a:r>
              <a:rPr lang="zh-CN" altLang="en-US" b="0" dirty="0">
                <a:ea typeface="微软雅黑" panose="020B0503020204020204" pitchFamily="34" charset="-122"/>
              </a:rPr>
              <a:t>每一个字节放一个字符的</a:t>
            </a:r>
            <a:r>
              <a:rPr lang="en-US" altLang="zh-CN" b="0" dirty="0">
                <a:ea typeface="微软雅黑" panose="020B0503020204020204" pitchFamily="34" charset="-122"/>
              </a:rPr>
              <a:t>ASCII</a:t>
            </a:r>
            <a:r>
              <a:rPr lang="zh-CN" altLang="en-US" b="0" dirty="0">
                <a:ea typeface="微软雅黑" panose="020B0503020204020204" pitchFamily="34" charset="-122"/>
              </a:rPr>
              <a:t>代码</a:t>
            </a:r>
            <a:r>
              <a:rPr lang="zh-CN" altLang="en-US" sz="2400" b="0" dirty="0">
                <a:solidFill>
                  <a:srgbClr val="005AB4"/>
                </a:solidFill>
                <a:latin typeface="Consolas" panose="020B0609020204030204" pitchFamily="49" charset="0"/>
                <a:ea typeface="微软雅黑" panose="020B0503020204020204" pitchFamily="34" charset="-122"/>
              </a:rPr>
              <a:t>，建立的文件就是</a:t>
            </a:r>
            <a:r>
              <a:rPr lang="en-US" altLang="zh-CN" sz="2400" b="0" dirty="0">
                <a:solidFill>
                  <a:srgbClr val="FF0000"/>
                </a:solidFill>
                <a:latin typeface="Consolas" panose="020B0609020204030204" pitchFamily="49" charset="0"/>
                <a:ea typeface="微软雅黑" panose="020B0503020204020204" pitchFamily="34" charset="-122"/>
              </a:rPr>
              <a:t>ASCII</a:t>
            </a:r>
            <a:r>
              <a:rPr lang="zh-CN" altLang="en-US" sz="2400" b="0" dirty="0">
                <a:solidFill>
                  <a:srgbClr val="FF0000"/>
                </a:solidFill>
                <a:latin typeface="Consolas" panose="020B0609020204030204" pitchFamily="49" charset="0"/>
                <a:ea typeface="微软雅黑" panose="020B0503020204020204" pitchFamily="34" charset="-122"/>
              </a:rPr>
              <a:t>文件</a:t>
            </a:r>
            <a:r>
              <a:rPr lang="zh-CN" altLang="en-US" sz="2400" b="0" dirty="0">
                <a:solidFill>
                  <a:srgbClr val="005AB4"/>
                </a:solidFill>
                <a:latin typeface="Consolas" panose="020B0609020204030204" pitchFamily="49" charset="0"/>
                <a:ea typeface="微软雅黑" panose="020B0503020204020204" pitchFamily="34" charset="-122"/>
              </a:rPr>
              <a:t>，又称</a:t>
            </a:r>
            <a:r>
              <a:rPr lang="zh-CN" altLang="en-US" sz="2400" b="0" dirty="0">
                <a:solidFill>
                  <a:srgbClr val="FF0000"/>
                </a:solidFill>
                <a:latin typeface="Consolas" panose="020B0609020204030204" pitchFamily="49" charset="0"/>
                <a:ea typeface="微软雅黑" panose="020B0503020204020204" pitchFamily="34" charset="-122"/>
              </a:rPr>
              <a:t>文本文件或流式文件</a:t>
            </a:r>
            <a:r>
              <a:rPr lang="zh-CN" altLang="en-US" sz="2400" b="0" dirty="0">
                <a:solidFill>
                  <a:srgbClr val="005AB4"/>
                </a:solidFill>
                <a:latin typeface="Consolas" panose="020B0609020204030204" pitchFamily="49" charset="0"/>
                <a:ea typeface="微软雅黑" panose="020B0503020204020204" pitchFamily="34"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8</a:t>
            </a:fld>
            <a:endParaRPr lang="zh-CN" altLang="en-US" sz="1200" b="0" dirty="0">
              <a:solidFill>
                <a:srgbClr val="898989"/>
              </a:solidFill>
              <a:ea typeface="微软雅黑" panose="020B0503020204020204" pitchFamily="34" charset="-122"/>
            </a:endParaRPr>
          </a:p>
        </p:txBody>
      </p:sp>
      <p:sp>
        <p:nvSpPr>
          <p:cNvPr id="3" name="Text Box 3"/>
          <p:cNvSpPr txBox="1"/>
          <p:nvPr/>
        </p:nvSpPr>
        <p:spPr>
          <a:xfrm>
            <a:off x="552450" y="1484313"/>
            <a:ext cx="11476038" cy="639762"/>
          </a:xfrm>
          <a:prstGeom prst="rect">
            <a:avLst/>
          </a:prstGeom>
          <a:noFill/>
          <a:ln w="9525">
            <a:noFill/>
          </a:ln>
        </p:spPr>
        <p:txBody>
          <a:bodyPr anchor="t" anchorCtr="0">
            <a:spAutoFit/>
          </a:bodyPr>
          <a:lstStyle/>
          <a:p>
            <a:pPr>
              <a:lnSpc>
                <a:spcPct val="150000"/>
              </a:lnSpc>
              <a:spcBef>
                <a:spcPct val="50000"/>
              </a:spcBef>
              <a:buClr>
                <a:srgbClr val="FF0066"/>
              </a:buClr>
              <a:buFont typeface="Wingdings" panose="05000000000000000000" pitchFamily="2" charset="2"/>
              <a:buChar char="v"/>
            </a:pPr>
            <a:r>
              <a:rPr lang="zh-CN" altLang="en-US" b="0" dirty="0">
                <a:latin typeface="Consolas" panose="020B0609020204030204" pitchFamily="49" charset="0"/>
                <a:ea typeface="微软雅黑" panose="020B0503020204020204" pitchFamily="34" charset="-122"/>
              </a:rPr>
              <a:t> </a:t>
            </a:r>
            <a:r>
              <a:rPr lang="en-US" altLang="zh-CN" b="0" dirty="0">
                <a:latin typeface="Consolas" panose="020B0609020204030204" pitchFamily="49" charset="0"/>
                <a:ea typeface="微软雅黑" panose="020B0503020204020204" pitchFamily="34" charset="-122"/>
              </a:rPr>
              <a:t>ASCII</a:t>
            </a:r>
            <a:r>
              <a:rPr lang="zh-CN" altLang="en-US" b="0" dirty="0">
                <a:latin typeface="Consolas" panose="020B0609020204030204" pitchFamily="49" charset="0"/>
                <a:ea typeface="微软雅黑" panose="020B0503020204020204" pitchFamily="34" charset="-122"/>
              </a:rPr>
              <a:t>码文件（文本文件）和二进制文件。</a:t>
            </a:r>
          </a:p>
        </p:txBody>
      </p:sp>
      <p:sp>
        <p:nvSpPr>
          <p:cNvPr id="6" name="Rectangle 2"/>
          <p:cNvSpPr txBox="1"/>
          <p:nvPr/>
        </p:nvSpPr>
        <p:spPr>
          <a:xfrm>
            <a:off x="625475" y="2276475"/>
            <a:ext cx="10382250" cy="527050"/>
          </a:xfrm>
          <a:prstGeom prst="rect">
            <a:avLst/>
          </a:prstGeom>
          <a:noFill/>
          <a:ln w="9525">
            <a:noFill/>
          </a:ln>
        </p:spPr>
        <p:txBody>
          <a:bodyPr anchor="t" anchorCtr="0"/>
          <a:lstStyle/>
          <a:p>
            <a:pPr marL="171450" indent="-169545" algn="just" defTabSz="685800">
              <a:lnSpc>
                <a:spcPct val="90000"/>
              </a:lnSpc>
              <a:spcBef>
                <a:spcPts val="750"/>
              </a:spcBef>
              <a:buFont typeface="Arial" panose="020B0604020202020204" pitchFamily="34" charset="0"/>
            </a:pPr>
            <a:r>
              <a:rPr lang="zh-CN" altLang="en-US" b="0" dirty="0">
                <a:latin typeface="Consolas" panose="020B0609020204030204" pitchFamily="49" charset="0"/>
                <a:ea typeface="微软雅黑" panose="020B0503020204020204" pitchFamily="34" charset="-122"/>
              </a:rPr>
              <a:t>例如：将整数</a:t>
            </a:r>
            <a:r>
              <a:rPr lang="en-US" altLang="zh-CN" b="0" dirty="0">
                <a:solidFill>
                  <a:srgbClr val="FF0000"/>
                </a:solidFill>
                <a:latin typeface="Consolas" panose="020B0609020204030204" pitchFamily="49" charset="0"/>
                <a:ea typeface="微软雅黑" panose="020B0503020204020204" pitchFamily="34" charset="-122"/>
              </a:rPr>
              <a:t>32767</a:t>
            </a:r>
            <a:r>
              <a:rPr lang="zh-CN" altLang="en-US" b="0" dirty="0">
                <a:latin typeface="Consolas" panose="020B0609020204030204" pitchFamily="49" charset="0"/>
                <a:ea typeface="微软雅黑" panose="020B0503020204020204" pitchFamily="34" charset="-122"/>
              </a:rPr>
              <a:t>分别存储在这两种数据文件中。</a:t>
            </a:r>
          </a:p>
        </p:txBody>
      </p:sp>
      <p:sp>
        <p:nvSpPr>
          <p:cNvPr id="7" name="Text Box 3"/>
          <p:cNvSpPr txBox="1"/>
          <p:nvPr/>
        </p:nvSpPr>
        <p:spPr>
          <a:xfrm>
            <a:off x="696913" y="2924175"/>
            <a:ext cx="4979987" cy="457200"/>
          </a:xfrm>
          <a:prstGeom prst="rect">
            <a:avLst/>
          </a:prstGeom>
          <a:noFill/>
          <a:ln w="9525">
            <a:noFill/>
          </a:ln>
        </p:spPr>
        <p:txBody>
          <a:bodyPr anchor="t" anchorCtr="0">
            <a:spAutoFit/>
          </a:bodyPr>
          <a:lstStyle/>
          <a:p>
            <a:pPr eaLnBrk="0" hangingPunct="0">
              <a:spcBef>
                <a:spcPct val="50000"/>
              </a:spcBef>
              <a:buClr>
                <a:srgbClr val="CC99FF"/>
              </a:buClr>
              <a:buFontTx/>
            </a:pPr>
            <a:r>
              <a:rPr lang="en-US" altLang="zh-CN" b="0" dirty="0">
                <a:solidFill>
                  <a:srgbClr val="FF0000"/>
                </a:solidFill>
                <a:latin typeface="Consolas" panose="020B0609020204030204" pitchFamily="49" charset="0"/>
                <a:ea typeface="微软雅黑" panose="020B0503020204020204" pitchFamily="34" charset="-122"/>
                <a:sym typeface="Monotype Sorts"/>
              </a:rPr>
              <a:t>ASCII</a:t>
            </a:r>
            <a:r>
              <a:rPr lang="zh-CN" altLang="en-US" b="0" dirty="0">
                <a:solidFill>
                  <a:srgbClr val="FF0000"/>
                </a:solidFill>
                <a:latin typeface="Consolas" panose="020B0609020204030204" pitchFamily="49" charset="0"/>
                <a:ea typeface="微软雅黑" panose="020B0503020204020204" pitchFamily="34" charset="-122"/>
                <a:sym typeface="Monotype Sorts"/>
              </a:rPr>
              <a:t>文件</a:t>
            </a:r>
            <a:r>
              <a:rPr lang="en-US" altLang="zh-CN" b="0" dirty="0">
                <a:solidFill>
                  <a:srgbClr val="FF0000"/>
                </a:solidFill>
                <a:latin typeface="Consolas" panose="020B0609020204030204" pitchFamily="49" charset="0"/>
                <a:ea typeface="微软雅黑" panose="020B0503020204020204" pitchFamily="34" charset="-122"/>
                <a:sym typeface="Monotype Sorts"/>
              </a:rPr>
              <a:t>:ASCII</a:t>
            </a:r>
            <a:r>
              <a:rPr lang="zh-CN" altLang="en-US" b="0" dirty="0">
                <a:solidFill>
                  <a:srgbClr val="FF0000"/>
                </a:solidFill>
                <a:latin typeface="Consolas" panose="020B0609020204030204" pitchFamily="49" charset="0"/>
                <a:ea typeface="微软雅黑" panose="020B0503020204020204" pitchFamily="34" charset="-122"/>
                <a:sym typeface="Monotype Sorts"/>
              </a:rPr>
              <a:t>码</a:t>
            </a:r>
            <a:endParaRPr lang="en-US" altLang="zh-CN" b="0" dirty="0">
              <a:solidFill>
                <a:srgbClr val="FF0000"/>
              </a:solidFill>
              <a:latin typeface="Consolas" panose="020B0609020204030204" pitchFamily="49" charset="0"/>
              <a:ea typeface="微软雅黑" panose="020B0503020204020204" pitchFamily="34" charset="-122"/>
              <a:sym typeface="Monotype Sorts"/>
            </a:endParaRPr>
          </a:p>
        </p:txBody>
      </p:sp>
      <p:sp>
        <p:nvSpPr>
          <p:cNvPr id="8" name="Text Box 4"/>
          <p:cNvSpPr txBox="1"/>
          <p:nvPr/>
        </p:nvSpPr>
        <p:spPr>
          <a:xfrm>
            <a:off x="698500" y="4941888"/>
            <a:ext cx="4421188" cy="457200"/>
          </a:xfrm>
          <a:prstGeom prst="rect">
            <a:avLst/>
          </a:prstGeom>
          <a:noFill/>
          <a:ln w="9525">
            <a:noFill/>
          </a:ln>
        </p:spPr>
        <p:txBody>
          <a:bodyPr anchor="t" anchorCtr="0">
            <a:spAutoFit/>
          </a:bodyPr>
          <a:lstStyle/>
          <a:p>
            <a:pPr eaLnBrk="0" hangingPunct="0">
              <a:spcBef>
                <a:spcPct val="50000"/>
              </a:spcBef>
              <a:buClr>
                <a:srgbClr val="CC99FF"/>
              </a:buClr>
              <a:buFont typeface="Monotype Sorts"/>
            </a:pPr>
            <a:r>
              <a:rPr lang="zh-CN" altLang="en-US" b="0" dirty="0">
                <a:latin typeface="Consolas" panose="020B0609020204030204" pitchFamily="49" charset="0"/>
                <a:ea typeface="微软雅黑" panose="020B0503020204020204" pitchFamily="34" charset="-122"/>
                <a:sym typeface="Monotype Sorts"/>
              </a:rPr>
              <a:t>二进制文件：补码</a:t>
            </a:r>
          </a:p>
        </p:txBody>
      </p:sp>
      <p:sp>
        <p:nvSpPr>
          <p:cNvPr id="9" name="Text Box 5"/>
          <p:cNvSpPr txBox="1"/>
          <p:nvPr/>
        </p:nvSpPr>
        <p:spPr>
          <a:xfrm>
            <a:off x="6515100" y="2997200"/>
            <a:ext cx="3116263" cy="457200"/>
          </a:xfrm>
          <a:prstGeom prst="rect">
            <a:avLst/>
          </a:prstGeom>
          <a:noFill/>
          <a:ln w="9525">
            <a:noFill/>
          </a:ln>
        </p:spPr>
        <p:txBody>
          <a:bodyPr anchor="t" anchorCtr="0">
            <a:spAutoFit/>
          </a:bodyPr>
          <a:lstStyle/>
          <a:p>
            <a:pPr eaLnBrk="0" hangingPunct="0">
              <a:spcBef>
                <a:spcPct val="50000"/>
              </a:spcBef>
              <a:buClr>
                <a:srgbClr val="CC99FF"/>
              </a:buClr>
              <a:buFont typeface="Monotype Sorts"/>
            </a:pPr>
            <a:r>
              <a:rPr lang="zh-CN" altLang="en-US" b="0" dirty="0">
                <a:solidFill>
                  <a:srgbClr val="CC0000"/>
                </a:solidFill>
                <a:latin typeface="Consolas" panose="020B0609020204030204" pitchFamily="49" charset="0"/>
                <a:ea typeface="微软雅黑" panose="020B0503020204020204" pitchFamily="34" charset="-122"/>
                <a:sym typeface="Monotype Sorts"/>
              </a:rPr>
              <a:t>占用</a:t>
            </a:r>
            <a:r>
              <a:rPr lang="en-US" altLang="zh-CN" b="0" dirty="0">
                <a:solidFill>
                  <a:srgbClr val="CC0000"/>
                </a:solidFill>
                <a:latin typeface="Consolas" panose="020B0609020204030204" pitchFamily="49" charset="0"/>
                <a:ea typeface="微软雅黑" panose="020B0503020204020204" pitchFamily="34" charset="-122"/>
                <a:sym typeface="Monotype Sorts"/>
              </a:rPr>
              <a:t>5</a:t>
            </a:r>
            <a:r>
              <a:rPr lang="zh-CN" altLang="en-US" b="0" dirty="0">
                <a:solidFill>
                  <a:srgbClr val="CC0000"/>
                </a:solidFill>
                <a:latin typeface="Consolas" panose="020B0609020204030204" pitchFamily="49" charset="0"/>
                <a:ea typeface="微软雅黑" panose="020B0503020204020204" pitchFamily="34" charset="-122"/>
                <a:sym typeface="Monotype Sorts"/>
              </a:rPr>
              <a:t>个字节</a:t>
            </a:r>
          </a:p>
        </p:txBody>
      </p:sp>
      <p:sp>
        <p:nvSpPr>
          <p:cNvPr id="10" name="Text Box 6"/>
          <p:cNvSpPr txBox="1"/>
          <p:nvPr/>
        </p:nvSpPr>
        <p:spPr>
          <a:xfrm>
            <a:off x="8253413" y="5708650"/>
            <a:ext cx="3100387" cy="457200"/>
          </a:xfrm>
          <a:prstGeom prst="rect">
            <a:avLst/>
          </a:prstGeom>
          <a:noFill/>
          <a:ln w="9525">
            <a:noFill/>
          </a:ln>
        </p:spPr>
        <p:txBody>
          <a:bodyPr anchor="t" anchorCtr="0">
            <a:spAutoFit/>
          </a:bodyPr>
          <a:lstStyle/>
          <a:p>
            <a:pPr eaLnBrk="0" hangingPunct="0">
              <a:spcBef>
                <a:spcPct val="50000"/>
              </a:spcBef>
              <a:buClr>
                <a:srgbClr val="CC99FF"/>
              </a:buClr>
              <a:buFont typeface="Monotype Sorts"/>
            </a:pPr>
            <a:r>
              <a:rPr lang="zh-CN" altLang="en-US" b="0" dirty="0">
                <a:solidFill>
                  <a:srgbClr val="CC0000"/>
                </a:solidFill>
                <a:latin typeface="Consolas" panose="020B0609020204030204" pitchFamily="49" charset="0"/>
                <a:ea typeface="微软雅黑" panose="020B0503020204020204" pitchFamily="34" charset="-122"/>
                <a:sym typeface="Monotype Sorts"/>
              </a:rPr>
              <a:t>占用</a:t>
            </a:r>
            <a:r>
              <a:rPr lang="en-US" altLang="zh-CN" b="0" dirty="0">
                <a:solidFill>
                  <a:srgbClr val="CC0000"/>
                </a:solidFill>
                <a:latin typeface="Consolas" panose="020B0609020204030204" pitchFamily="49" charset="0"/>
                <a:ea typeface="微软雅黑" panose="020B0503020204020204" pitchFamily="34" charset="-122"/>
                <a:sym typeface="Monotype Sorts"/>
              </a:rPr>
              <a:t>4</a:t>
            </a:r>
            <a:r>
              <a:rPr lang="zh-CN" altLang="en-US" b="0" dirty="0">
                <a:solidFill>
                  <a:srgbClr val="CC0000"/>
                </a:solidFill>
                <a:latin typeface="Consolas" panose="020B0609020204030204" pitchFamily="49" charset="0"/>
                <a:ea typeface="微软雅黑" panose="020B0503020204020204" pitchFamily="34" charset="-122"/>
                <a:sym typeface="Monotype Sorts"/>
              </a:rPr>
              <a:t>个字节</a:t>
            </a:r>
          </a:p>
        </p:txBody>
      </p:sp>
      <p:graphicFrame>
        <p:nvGraphicFramePr>
          <p:cNvPr id="835622" name="Group 38"/>
          <p:cNvGraphicFramePr>
            <a:graphicFrameLocks noGrp="1"/>
          </p:cNvGraphicFramePr>
          <p:nvPr/>
        </p:nvGraphicFramePr>
        <p:xfrm>
          <a:off x="698500" y="3648075"/>
          <a:ext cx="9229725" cy="1185863"/>
        </p:xfrm>
        <a:graphic>
          <a:graphicData uri="http://schemas.openxmlformats.org/drawingml/2006/table">
            <a:tbl>
              <a:tblPr/>
              <a:tblGrid>
                <a:gridCol w="1839913">
                  <a:extLst>
                    <a:ext uri="{9D8B030D-6E8A-4147-A177-3AD203B41FA5}">
                      <a16:colId xmlns:a16="http://schemas.microsoft.com/office/drawing/2014/main" val="20000"/>
                    </a:ext>
                  </a:extLst>
                </a:gridCol>
                <a:gridCol w="1876425">
                  <a:extLst>
                    <a:ext uri="{9D8B030D-6E8A-4147-A177-3AD203B41FA5}">
                      <a16:colId xmlns:a16="http://schemas.microsoft.com/office/drawing/2014/main" val="20001"/>
                    </a:ext>
                  </a:extLst>
                </a:gridCol>
                <a:gridCol w="1852612">
                  <a:extLst>
                    <a:ext uri="{9D8B030D-6E8A-4147-A177-3AD203B41FA5}">
                      <a16:colId xmlns:a16="http://schemas.microsoft.com/office/drawing/2014/main" val="20002"/>
                    </a:ext>
                  </a:extLst>
                </a:gridCol>
                <a:gridCol w="1854200">
                  <a:extLst>
                    <a:ext uri="{9D8B030D-6E8A-4147-A177-3AD203B41FA5}">
                      <a16:colId xmlns:a16="http://schemas.microsoft.com/office/drawing/2014/main" val="20003"/>
                    </a:ext>
                  </a:extLst>
                </a:gridCol>
                <a:gridCol w="1806575">
                  <a:extLst>
                    <a:ext uri="{9D8B030D-6E8A-4147-A177-3AD203B41FA5}">
                      <a16:colId xmlns:a16="http://schemas.microsoft.com/office/drawing/2014/main" val="20004"/>
                    </a:ext>
                  </a:extLst>
                </a:gridCol>
              </a:tblGrid>
              <a:tr h="576263">
                <a:tc>
                  <a:txBody>
                    <a:bodyPr/>
                    <a:lstStyle/>
                    <a:p>
                      <a:pPr marL="0" marR="0" lvl="0" indent="0" algn="ctr" defTabSz="914400" rtl="0" eaLnBrk="0" fontAlgn="ctr" latinLnBrk="0" hangingPunct="0">
                        <a:lnSpc>
                          <a:spcPct val="100000"/>
                        </a:lnSpc>
                        <a:spcBef>
                          <a:spcPct val="20000"/>
                        </a:spcBef>
                        <a:spcAft>
                          <a:spcPct val="0"/>
                        </a:spcAft>
                        <a:buClrTx/>
                        <a:buSzPct val="75000"/>
                        <a:buFont typeface="Wingdings" panose="05000000000000000000" pitchFamily="2" charset="2"/>
                        <a:buNone/>
                      </a:pPr>
                      <a:r>
                        <a:rPr kumimoji="1" lang="zh-CN" altLang="en-US"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微软雅黑" panose="020B0503020204020204" pitchFamily="34" charset="-122"/>
                        </a:rPr>
                        <a:t>001100</a:t>
                      </a:r>
                      <a:r>
                        <a:rPr kumimoji="1" lang="en-US" altLang="zh-CN"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微软雅黑" panose="020B0503020204020204" pitchFamily="34" charset="-122"/>
                        </a:rPr>
                        <a:t>1</a:t>
                      </a:r>
                      <a:r>
                        <a:rPr kumimoji="1" lang="zh-CN" altLang="en-US"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微软雅黑" panose="020B0503020204020204" pitchFamily="34" charset="-122"/>
                        </a:rPr>
                        <a:t>1</a:t>
                      </a:r>
                    </a:p>
                  </a:txBody>
                  <a:tcPr marL="121931" marR="121931" marT="61012" marB="61012" horzOverflow="overflow">
                    <a:lnL w="12700" cap="flat" cmpd="sng" algn="ctr">
                      <a:solidFill>
                        <a:srgbClr val="000000"/>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Pct val="75000"/>
                        <a:buFont typeface="Wingdings" panose="05000000000000000000" pitchFamily="2" charset="2"/>
                        <a:buNone/>
                      </a:pPr>
                      <a:r>
                        <a:rPr kumimoji="1" lang="zh-CN" altLang="en-US"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微软雅黑" panose="020B0503020204020204" pitchFamily="34" charset="-122"/>
                        </a:rPr>
                        <a:t>0011</a:t>
                      </a:r>
                      <a:r>
                        <a:rPr kumimoji="1" lang="en-US" altLang="zh-CN"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微软雅黑" panose="020B0503020204020204" pitchFamily="34" charset="-122"/>
                        </a:rPr>
                        <a:t>0</a:t>
                      </a:r>
                      <a:r>
                        <a:rPr kumimoji="1" lang="zh-CN" altLang="en-US"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微软雅黑" panose="020B0503020204020204" pitchFamily="34" charset="-122"/>
                        </a:rPr>
                        <a:t>0</a:t>
                      </a:r>
                      <a:r>
                        <a:rPr kumimoji="1" lang="en-US" altLang="zh-CN"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微软雅黑" panose="020B0503020204020204" pitchFamily="34" charset="-122"/>
                        </a:rPr>
                        <a:t>1</a:t>
                      </a:r>
                      <a:r>
                        <a:rPr kumimoji="1" lang="zh-CN" altLang="en-US"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微软雅黑" panose="020B0503020204020204" pitchFamily="34" charset="-122"/>
                        </a:rPr>
                        <a:t>0</a:t>
                      </a:r>
                    </a:p>
                  </a:txBody>
                  <a:tcPr marL="121931" marR="121931" marT="61012" marB="610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Pct val="75000"/>
                        <a:buFont typeface="Wingdings" panose="05000000000000000000" pitchFamily="2" charset="2"/>
                        <a:buNone/>
                      </a:pPr>
                      <a:r>
                        <a:rPr kumimoji="1" lang="zh-CN" altLang="en-US"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微软雅黑" panose="020B0503020204020204" pitchFamily="34" charset="-122"/>
                        </a:rPr>
                        <a:t>001101</a:t>
                      </a:r>
                      <a:r>
                        <a:rPr kumimoji="1" lang="en-US" altLang="zh-CN"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微软雅黑" panose="020B0503020204020204" pitchFamily="34" charset="-122"/>
                        </a:rPr>
                        <a:t>11</a:t>
                      </a:r>
                      <a:endParaRPr kumimoji="1" lang="zh-CN" altLang="en-US"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微软雅黑" panose="020B0503020204020204" pitchFamily="34" charset="-122"/>
                      </a:endParaRPr>
                    </a:p>
                  </a:txBody>
                  <a:tcPr marL="121931" marR="121931" marT="61012" marB="610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Pct val="75000"/>
                        <a:buFont typeface="Wingdings" panose="05000000000000000000" pitchFamily="2" charset="2"/>
                        <a:buNone/>
                      </a:pPr>
                      <a:r>
                        <a:rPr kumimoji="1" lang="zh-CN" altLang="en-US"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微软雅黑" panose="020B0503020204020204" pitchFamily="34" charset="-122"/>
                        </a:rPr>
                        <a:t>0011</a:t>
                      </a:r>
                      <a:r>
                        <a:rPr kumimoji="1" lang="en-US" altLang="zh-CN"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微软雅黑" panose="020B0503020204020204" pitchFamily="34" charset="-122"/>
                        </a:rPr>
                        <a:t>0</a:t>
                      </a:r>
                      <a:r>
                        <a:rPr kumimoji="1" lang="zh-CN" altLang="en-US"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微软雅黑" panose="020B0503020204020204" pitchFamily="34" charset="-122"/>
                        </a:rPr>
                        <a:t>1</a:t>
                      </a:r>
                      <a:r>
                        <a:rPr kumimoji="1" lang="en-US" altLang="zh-CN"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微软雅黑" panose="020B0503020204020204" pitchFamily="34" charset="-122"/>
                        </a:rPr>
                        <a:t>10</a:t>
                      </a:r>
                      <a:endParaRPr kumimoji="1" lang="zh-CN" altLang="en-US"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微软雅黑" panose="020B0503020204020204" pitchFamily="34" charset="-122"/>
                      </a:endParaRPr>
                    </a:p>
                  </a:txBody>
                  <a:tcPr marL="121931" marR="121931" marT="61012" marB="610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Pct val="75000"/>
                        <a:buFont typeface="Wingdings" panose="05000000000000000000" pitchFamily="2" charset="2"/>
                        <a:buNone/>
                      </a:pPr>
                      <a:r>
                        <a:rPr kumimoji="1" lang="zh-CN" altLang="en-US"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微软雅黑" panose="020B0503020204020204" pitchFamily="34" charset="-122"/>
                        </a:rPr>
                        <a:t>001101</a:t>
                      </a:r>
                      <a:r>
                        <a:rPr kumimoji="1" lang="en-US" altLang="zh-CN"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微软雅黑" panose="020B0503020204020204" pitchFamily="34" charset="-122"/>
                        </a:rPr>
                        <a:t>11</a:t>
                      </a:r>
                      <a:endParaRPr kumimoji="1" lang="zh-CN" altLang="en-US"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微软雅黑" panose="020B0503020204020204" pitchFamily="34" charset="-122"/>
                      </a:endParaRPr>
                    </a:p>
                  </a:txBody>
                  <a:tcPr marL="121931" marR="121931" marT="61012" marB="610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0" fontAlgn="ctr" latinLnBrk="0" hangingPunct="0">
                        <a:lnSpc>
                          <a:spcPct val="100000"/>
                        </a:lnSpc>
                        <a:spcBef>
                          <a:spcPct val="20000"/>
                        </a:spcBef>
                        <a:spcAft>
                          <a:spcPct val="0"/>
                        </a:spcAft>
                        <a:buClrTx/>
                        <a:buSzPct val="75000"/>
                        <a:buFont typeface="Wingdings" panose="05000000000000000000" pitchFamily="2" charset="2"/>
                        <a:buNone/>
                      </a:pPr>
                      <a:r>
                        <a:rPr kumimoji="1" lang="zh-CN" altLang="en-US"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Arial" panose="020B0604020202020204" pitchFamily="34" charset="0"/>
                        </a:rPr>
                        <a:t>'</a:t>
                      </a:r>
                      <a:r>
                        <a:rPr kumimoji="1" lang="en-US" altLang="zh-CN"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Arial" panose="020B0604020202020204" pitchFamily="34" charset="0"/>
                        </a:rPr>
                        <a:t>3</a:t>
                      </a:r>
                      <a:r>
                        <a:rPr kumimoji="1" lang="zh-CN" altLang="en-US"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Arial" panose="020B0604020202020204" pitchFamily="34" charset="0"/>
                        </a:rPr>
                        <a:t>'</a:t>
                      </a:r>
                    </a:p>
                  </a:txBody>
                  <a:tcPr marL="121931" marR="121931" marT="61012" marB="61012" horzOverflow="overflow">
                    <a:lnL>
                      <a:noFill/>
                    </a:lnL>
                    <a:lnR>
                      <a:noFill/>
                    </a:lnR>
                    <a:lnT w="12700"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Pct val="75000"/>
                        <a:buFont typeface="Wingdings" panose="05000000000000000000" pitchFamily="2" charset="2"/>
                        <a:buNone/>
                      </a:pPr>
                      <a:r>
                        <a:rPr kumimoji="1" lang="zh-CN" altLang="en-US"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Arial" panose="020B0604020202020204" pitchFamily="34" charset="0"/>
                        </a:rPr>
                        <a:t>'</a:t>
                      </a:r>
                      <a:r>
                        <a:rPr kumimoji="1" lang="en-US" altLang="zh-CN"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Arial" panose="020B0604020202020204" pitchFamily="34" charset="0"/>
                        </a:rPr>
                        <a:t>2</a:t>
                      </a:r>
                      <a:r>
                        <a:rPr kumimoji="1" lang="zh-CN" altLang="en-US"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Arial" panose="020B0604020202020204" pitchFamily="34" charset="0"/>
                        </a:rPr>
                        <a:t>'</a:t>
                      </a:r>
                    </a:p>
                  </a:txBody>
                  <a:tcPr marL="121931" marR="121931" marT="61012" marB="61012" horzOverflow="overflow">
                    <a:lnL>
                      <a:noFill/>
                    </a:lnL>
                    <a:lnR>
                      <a:noFill/>
                    </a:lnR>
                    <a:lnT w="12700"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Pct val="75000"/>
                        <a:buFont typeface="Wingdings" panose="05000000000000000000" pitchFamily="2" charset="2"/>
                        <a:buNone/>
                      </a:pPr>
                      <a:r>
                        <a:rPr kumimoji="1" lang="zh-CN" altLang="en-US"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Arial" panose="020B0604020202020204" pitchFamily="34" charset="0"/>
                        </a:rPr>
                        <a:t>'</a:t>
                      </a:r>
                      <a:r>
                        <a:rPr kumimoji="1" lang="en-US" altLang="zh-CN"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Arial" panose="020B0604020202020204" pitchFamily="34" charset="0"/>
                        </a:rPr>
                        <a:t>7</a:t>
                      </a:r>
                      <a:r>
                        <a:rPr kumimoji="1" lang="zh-CN" altLang="en-US"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Arial" panose="020B0604020202020204" pitchFamily="34" charset="0"/>
                        </a:rPr>
                        <a:t>'</a:t>
                      </a:r>
                    </a:p>
                  </a:txBody>
                  <a:tcPr marL="121931" marR="121931" marT="61012" marB="61012" horzOverflow="overflow">
                    <a:lnL>
                      <a:noFill/>
                    </a:lnL>
                    <a:lnR>
                      <a:noFill/>
                    </a:lnR>
                    <a:lnT w="12700"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Pct val="75000"/>
                        <a:buFont typeface="Wingdings" panose="05000000000000000000" pitchFamily="2" charset="2"/>
                        <a:buNone/>
                      </a:pPr>
                      <a:r>
                        <a:rPr kumimoji="1" lang="zh-CN" altLang="en-US"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Arial" panose="020B0604020202020204" pitchFamily="34" charset="0"/>
                        </a:rPr>
                        <a:t>'</a:t>
                      </a:r>
                      <a:r>
                        <a:rPr kumimoji="1" lang="en-US" altLang="zh-CN"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Arial" panose="020B0604020202020204" pitchFamily="34" charset="0"/>
                        </a:rPr>
                        <a:t>6</a:t>
                      </a:r>
                      <a:r>
                        <a:rPr kumimoji="1" lang="zh-CN" altLang="en-US"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Arial" panose="020B0604020202020204" pitchFamily="34" charset="0"/>
                        </a:rPr>
                        <a:t>'</a:t>
                      </a:r>
                    </a:p>
                  </a:txBody>
                  <a:tcPr marL="121931" marR="121931" marT="61012" marB="61012" horzOverflow="overflow">
                    <a:lnL>
                      <a:noFill/>
                    </a:lnL>
                    <a:lnR>
                      <a:noFill/>
                    </a:lnR>
                    <a:lnT w="12700"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Pct val="75000"/>
                        <a:buFont typeface="Wingdings" panose="05000000000000000000" pitchFamily="2" charset="2"/>
                        <a:buNone/>
                      </a:pPr>
                      <a:r>
                        <a:rPr kumimoji="1" lang="zh-CN" altLang="en-US"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Arial" panose="020B0604020202020204" pitchFamily="34" charset="0"/>
                        </a:rPr>
                        <a:t>'</a:t>
                      </a:r>
                      <a:r>
                        <a:rPr kumimoji="1" lang="en-US" altLang="zh-CN"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Arial" panose="020B0604020202020204" pitchFamily="34" charset="0"/>
                        </a:rPr>
                        <a:t>7</a:t>
                      </a:r>
                      <a:r>
                        <a:rPr kumimoji="1" lang="zh-CN" altLang="en-US" sz="2400" b="0" i="0" u="none" strike="noStrike" cap="none" normalizeH="0" baseline="0">
                          <a:ln>
                            <a:noFill/>
                          </a:ln>
                          <a:solidFill>
                            <a:srgbClr val="005AB4"/>
                          </a:solidFill>
                          <a:effectLst>
                            <a:outerShdw blurRad="38100" dist="38100" dir="2700000" algn="tl">
                              <a:srgbClr val="C0C0C0"/>
                            </a:outerShdw>
                          </a:effectLst>
                          <a:latin typeface="Consolas" panose="020B0609020204030204" pitchFamily="49" charset="0"/>
                          <a:ea typeface="微软雅黑" panose="020B0503020204020204" pitchFamily="34" charset="-122"/>
                          <a:cs typeface="Arial" panose="020B0604020202020204" pitchFamily="34" charset="0"/>
                        </a:rPr>
                        <a:t>'</a:t>
                      </a:r>
                    </a:p>
                  </a:txBody>
                  <a:tcPr marL="121931" marR="121931" marT="61012" marB="61012" horzOverflow="overflow">
                    <a:lnL>
                      <a:noFill/>
                    </a:lnL>
                    <a:lnR>
                      <a:noFill/>
                    </a:lnR>
                    <a:lnT w="12700" cap="flat" cmpd="sng" algn="ctr">
                      <a:solidFill>
                        <a:schemeClr val="tx1"/>
                      </a:solidFill>
                      <a:prstDash val="solid"/>
                      <a:miter lim="800000"/>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835630" name="Group 46"/>
          <p:cNvGraphicFramePr>
            <a:graphicFrameLocks noGrp="1"/>
          </p:cNvGraphicFramePr>
          <p:nvPr/>
        </p:nvGraphicFramePr>
        <p:xfrm>
          <a:off x="698500" y="5661025"/>
          <a:ext cx="7221538" cy="576263"/>
        </p:xfrm>
        <a:graphic>
          <a:graphicData uri="http://schemas.openxmlformats.org/drawingml/2006/table">
            <a:tbl>
              <a:tblPr/>
              <a:tblGrid>
                <a:gridCol w="1798638">
                  <a:extLst>
                    <a:ext uri="{9D8B030D-6E8A-4147-A177-3AD203B41FA5}">
                      <a16:colId xmlns:a16="http://schemas.microsoft.com/office/drawing/2014/main" val="20000"/>
                    </a:ext>
                  </a:extLst>
                </a:gridCol>
                <a:gridCol w="1798637">
                  <a:extLst>
                    <a:ext uri="{9D8B030D-6E8A-4147-A177-3AD203B41FA5}">
                      <a16:colId xmlns:a16="http://schemas.microsoft.com/office/drawing/2014/main" val="20001"/>
                    </a:ext>
                  </a:extLst>
                </a:gridCol>
                <a:gridCol w="1798638">
                  <a:extLst>
                    <a:ext uri="{9D8B030D-6E8A-4147-A177-3AD203B41FA5}">
                      <a16:colId xmlns:a16="http://schemas.microsoft.com/office/drawing/2014/main" val="20002"/>
                    </a:ext>
                  </a:extLst>
                </a:gridCol>
                <a:gridCol w="1825625">
                  <a:extLst>
                    <a:ext uri="{9D8B030D-6E8A-4147-A177-3AD203B41FA5}">
                      <a16:colId xmlns:a16="http://schemas.microsoft.com/office/drawing/2014/main" val="20003"/>
                    </a:ext>
                  </a:extLst>
                </a:gridCol>
              </a:tblGrid>
              <a:tr h="576263">
                <a:tc>
                  <a:txBody>
                    <a:bodyPr/>
                    <a:lstStyle/>
                    <a:p>
                      <a:pPr marL="0" marR="0" lvl="0" indent="0" algn="ctr" defTabSz="914400" rtl="0" eaLnBrk="0" fontAlgn="ctr" latinLnBrk="0" hangingPunct="0">
                        <a:lnSpc>
                          <a:spcPct val="100000"/>
                        </a:lnSpc>
                        <a:spcBef>
                          <a:spcPct val="20000"/>
                        </a:spcBef>
                        <a:spcAft>
                          <a:spcPct val="0"/>
                        </a:spcAft>
                        <a:buClrTx/>
                        <a:buSzPct val="75000"/>
                        <a:buFont typeface="Wingdings" panose="05000000000000000000" pitchFamily="2" charset="2"/>
                        <a:buNone/>
                      </a:pPr>
                      <a:r>
                        <a:rPr kumimoji="1" lang="en-US" altLang="zh-CN" sz="2400" b="0" i="0" u="none" strike="noStrike" cap="none" normalizeH="0" baseline="0">
                          <a:ln>
                            <a:noFill/>
                          </a:ln>
                          <a:solidFill>
                            <a:srgbClr val="005AB4"/>
                          </a:solidFill>
                          <a:effectLst/>
                          <a:latin typeface="Consolas" panose="020B0609020204030204" pitchFamily="49" charset="0"/>
                          <a:ea typeface="微软雅黑" panose="020B0503020204020204" pitchFamily="34" charset="-122"/>
                          <a:cs typeface="微软雅黑" panose="020B0503020204020204" pitchFamily="34" charset="-122"/>
                        </a:rPr>
                        <a:t>00000000</a:t>
                      </a:r>
                      <a:endParaRPr kumimoji="1" lang="zh-CN" altLang="en-US" sz="2400" b="0" i="0" u="none" strike="noStrike" cap="none" normalizeH="0" baseline="0">
                        <a:ln>
                          <a:noFill/>
                        </a:ln>
                        <a:solidFill>
                          <a:srgbClr val="005AB4"/>
                        </a:solidFill>
                        <a:effectLst/>
                        <a:latin typeface="Consolas" panose="020B0609020204030204" pitchFamily="49" charset="0"/>
                        <a:ea typeface="微软雅黑" panose="020B0503020204020204" pitchFamily="34" charset="-122"/>
                        <a:cs typeface="微软雅黑" panose="020B0503020204020204" pitchFamily="34" charset="-122"/>
                      </a:endParaRPr>
                    </a:p>
                  </a:txBody>
                  <a:tcPr marL="121931" marR="121931" marT="60965" marB="6096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Pct val="75000"/>
                        <a:buFont typeface="Wingdings" panose="05000000000000000000" pitchFamily="2" charset="2"/>
                        <a:buNone/>
                      </a:pPr>
                      <a:r>
                        <a:rPr kumimoji="1" lang="en-US" altLang="zh-CN" sz="2400" b="0" i="0" u="none" strike="noStrike" cap="none" normalizeH="0" baseline="0">
                          <a:ln>
                            <a:noFill/>
                          </a:ln>
                          <a:solidFill>
                            <a:srgbClr val="005AB4"/>
                          </a:solidFill>
                          <a:effectLst/>
                          <a:latin typeface="Consolas" panose="020B0609020204030204" pitchFamily="49" charset="0"/>
                          <a:ea typeface="微软雅黑" panose="020B0503020204020204" pitchFamily="34" charset="-122"/>
                          <a:cs typeface="微软雅黑" panose="020B0503020204020204" pitchFamily="34" charset="-122"/>
                        </a:rPr>
                        <a:t>00000000</a:t>
                      </a:r>
                    </a:p>
                  </a:txBody>
                  <a:tcPr marL="121931" marR="121931" marT="60965" marB="6096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Pct val="75000"/>
                        <a:buFont typeface="Wingdings" panose="05000000000000000000" pitchFamily="2" charset="2"/>
                        <a:buNone/>
                      </a:pPr>
                      <a:r>
                        <a:rPr kumimoji="1" lang="zh-CN" altLang="en-US" sz="2400" b="0" i="0" u="none" strike="noStrike" cap="none" normalizeH="0" baseline="0">
                          <a:ln>
                            <a:noFill/>
                          </a:ln>
                          <a:solidFill>
                            <a:srgbClr val="005AB4"/>
                          </a:solidFill>
                          <a:effectLst/>
                          <a:latin typeface="Consolas" panose="020B0609020204030204" pitchFamily="49" charset="0"/>
                          <a:ea typeface="微软雅黑" panose="020B0503020204020204" pitchFamily="34" charset="-122"/>
                          <a:cs typeface="微软雅黑" panose="020B0503020204020204" pitchFamily="34" charset="-122"/>
                        </a:rPr>
                        <a:t>0</a:t>
                      </a:r>
                      <a:r>
                        <a:rPr kumimoji="1" lang="en-US" altLang="zh-CN" sz="2400" b="0" i="0" u="none" strike="noStrike" cap="none" normalizeH="0" baseline="0">
                          <a:ln>
                            <a:noFill/>
                          </a:ln>
                          <a:solidFill>
                            <a:srgbClr val="005AB4"/>
                          </a:solidFill>
                          <a:effectLst/>
                          <a:latin typeface="Consolas" panose="020B0609020204030204" pitchFamily="49" charset="0"/>
                          <a:ea typeface="微软雅黑" panose="020B0503020204020204" pitchFamily="34" charset="-122"/>
                          <a:cs typeface="微软雅黑" panose="020B0503020204020204" pitchFamily="34" charset="-122"/>
                        </a:rPr>
                        <a:t>1111</a:t>
                      </a:r>
                      <a:r>
                        <a:rPr kumimoji="1" lang="zh-CN" altLang="en-US" sz="2400" b="0" i="0" u="none" strike="noStrike" cap="none" normalizeH="0" baseline="0">
                          <a:ln>
                            <a:noFill/>
                          </a:ln>
                          <a:solidFill>
                            <a:srgbClr val="005AB4"/>
                          </a:solidFill>
                          <a:effectLst/>
                          <a:latin typeface="Consolas" panose="020B0609020204030204" pitchFamily="49" charset="0"/>
                          <a:ea typeface="微软雅黑" panose="020B0503020204020204" pitchFamily="34" charset="-122"/>
                          <a:cs typeface="微软雅黑" panose="020B0503020204020204" pitchFamily="34" charset="-122"/>
                        </a:rPr>
                        <a:t>111</a:t>
                      </a:r>
                    </a:p>
                  </a:txBody>
                  <a:tcPr marL="121931" marR="121931" marT="60965" marB="6096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Pct val="75000"/>
                        <a:buFont typeface="Wingdings" panose="05000000000000000000" pitchFamily="2" charset="2"/>
                        <a:buNone/>
                      </a:pPr>
                      <a:r>
                        <a:rPr kumimoji="1" lang="zh-CN" altLang="en-US" sz="2400" b="0" i="0" u="none" strike="noStrike" cap="none" normalizeH="0" baseline="0" dirty="0">
                          <a:ln>
                            <a:noFill/>
                          </a:ln>
                          <a:solidFill>
                            <a:srgbClr val="005AB4"/>
                          </a:solidFill>
                          <a:effectLst/>
                          <a:latin typeface="Consolas" panose="020B0609020204030204" pitchFamily="49" charset="0"/>
                          <a:ea typeface="微软雅黑" panose="020B0503020204020204" pitchFamily="34" charset="-122"/>
                          <a:cs typeface="微软雅黑" panose="020B0503020204020204" pitchFamily="34" charset="-122"/>
                        </a:rPr>
                        <a:t>1</a:t>
                      </a:r>
                      <a:r>
                        <a:rPr kumimoji="1" lang="en-US" altLang="zh-CN" sz="2400" b="0" i="0" u="none" strike="noStrike" cap="none" normalizeH="0" baseline="0" dirty="0">
                          <a:ln>
                            <a:noFill/>
                          </a:ln>
                          <a:solidFill>
                            <a:srgbClr val="005AB4"/>
                          </a:solidFill>
                          <a:effectLst/>
                          <a:latin typeface="Consolas" panose="020B0609020204030204" pitchFamily="49" charset="0"/>
                          <a:ea typeface="微软雅黑" panose="020B0503020204020204" pitchFamily="34" charset="-122"/>
                          <a:cs typeface="微软雅黑" panose="020B0503020204020204" pitchFamily="34" charset="-122"/>
                        </a:rPr>
                        <a:t>11</a:t>
                      </a:r>
                      <a:r>
                        <a:rPr kumimoji="1" lang="zh-CN" altLang="en-US" sz="2400" b="0" i="0" u="none" strike="noStrike" cap="none" normalizeH="0" baseline="0" dirty="0">
                          <a:ln>
                            <a:noFill/>
                          </a:ln>
                          <a:solidFill>
                            <a:srgbClr val="005AB4"/>
                          </a:solidFill>
                          <a:effectLst/>
                          <a:latin typeface="Consolas" panose="020B0609020204030204" pitchFamily="49" charset="0"/>
                          <a:ea typeface="微软雅黑" panose="020B0503020204020204" pitchFamily="34" charset="-122"/>
                          <a:cs typeface="微软雅黑" panose="020B0503020204020204" pitchFamily="34" charset="-122"/>
                        </a:rPr>
                        <a:t>111</a:t>
                      </a:r>
                      <a:r>
                        <a:rPr kumimoji="1" lang="en-US" altLang="zh-CN" sz="2400" b="0" i="0" u="none" strike="noStrike" cap="none" normalizeH="0" baseline="0" dirty="0">
                          <a:ln>
                            <a:noFill/>
                          </a:ln>
                          <a:solidFill>
                            <a:srgbClr val="005AB4"/>
                          </a:solidFill>
                          <a:effectLst/>
                          <a:latin typeface="Consolas" panose="020B0609020204030204" pitchFamily="49" charset="0"/>
                          <a:ea typeface="微软雅黑" panose="020B0503020204020204" pitchFamily="34" charset="-122"/>
                          <a:cs typeface="微软雅黑" panose="020B0503020204020204" pitchFamily="34" charset="-122"/>
                        </a:rPr>
                        <a:t>1</a:t>
                      </a:r>
                      <a:r>
                        <a:rPr kumimoji="1" lang="zh-CN" altLang="en-US" sz="2400" b="0" i="0" u="none" strike="noStrike" cap="none" normalizeH="0" baseline="0" dirty="0">
                          <a:ln>
                            <a:noFill/>
                          </a:ln>
                          <a:solidFill>
                            <a:srgbClr val="005AB4"/>
                          </a:solidFill>
                          <a:effectLst/>
                          <a:latin typeface="Consolas" panose="020B0609020204030204" pitchFamily="49" charset="0"/>
                          <a:ea typeface="微软雅黑" panose="020B0503020204020204" pitchFamily="34" charset="-122"/>
                          <a:cs typeface="微软雅黑" panose="020B0503020204020204" pitchFamily="34" charset="-122"/>
                        </a:rPr>
                        <a:t>1</a:t>
                      </a:r>
                    </a:p>
                  </a:txBody>
                  <a:tcPr marL="121931" marR="121931" marT="60965" marB="6096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454" name="Rectangle 3"/>
          <p:cNvSpPr txBox="1"/>
          <p:nvPr/>
        </p:nvSpPr>
        <p:spPr>
          <a:xfrm>
            <a:off x="336550" y="260350"/>
            <a:ext cx="10263188" cy="774700"/>
          </a:xfrm>
          <a:prstGeom prst="rect">
            <a:avLst/>
          </a:prstGeom>
          <a:noFill/>
          <a:ln w="9525">
            <a:noFill/>
          </a:ln>
        </p:spPr>
        <p:txBody>
          <a:bodyPr anchor="t" anchorCtr="0">
            <a:spAutoFit/>
          </a:bodyPr>
          <a:lstStyle/>
          <a:p>
            <a:pPr eaLnBrk="0" latinLnBrk="1" hangingPunct="0">
              <a:lnSpc>
                <a:spcPct val="140000"/>
              </a:lnSpc>
              <a:spcBef>
                <a:spcPct val="20000"/>
              </a:spcBef>
              <a:buFontTx/>
            </a:pPr>
            <a:r>
              <a:rPr lang="en-US" altLang="zh-CN" sz="3200" b="0" dirty="0">
                <a:solidFill>
                  <a:schemeClr val="bg2"/>
                </a:solidFill>
                <a:latin typeface="微软雅黑" panose="020B0503020204020204" pitchFamily="34" charset="-122"/>
                <a:ea typeface="微软雅黑" panose="020B0503020204020204" pitchFamily="34" charset="-122"/>
              </a:rPr>
              <a:t>2.</a:t>
            </a:r>
            <a:r>
              <a:rPr lang="zh-CN" altLang="en-US" sz="3200" b="0" dirty="0">
                <a:solidFill>
                  <a:schemeClr val="bg2"/>
                </a:solidFill>
                <a:latin typeface="微软雅黑" panose="020B0503020204020204" pitchFamily="34" charset="-122"/>
                <a:ea typeface="微软雅黑" panose="020B0503020204020204" pitchFamily="34" charset="-122"/>
              </a:rPr>
              <a:t>文件的分类</a:t>
            </a:r>
            <a:endParaRPr lang="zh-CN" altLang="en-US" sz="3200" b="0" dirty="0">
              <a:solidFill>
                <a:schemeClr val="bg2"/>
              </a:solidFill>
              <a:latin typeface="微软雅黑" panose="020B0503020204020204" pitchFamily="34" charset="-122"/>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blinds(horizontal)">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7"/>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499"/>
                                          </p:stCondLst>
                                        </p:cTn>
                                        <p:tgtEl>
                                          <p:spTgt spid="835622"/>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8"/>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499"/>
                                          </p:stCondLst>
                                        </p:cTn>
                                        <p:tgtEl>
                                          <p:spTgt spid="835630"/>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5"/>
          <p:cNvSpPr>
            <a:spLocks noGrp="1"/>
          </p:cNvSpPr>
          <p:nvPr>
            <p:ph type="sldNum" sz="quarter" idx="12"/>
          </p:nvPr>
        </p:nvSpPr>
        <p:spPr>
          <a:xfrm>
            <a:off x="8739188" y="6356350"/>
            <a:ext cx="2846387" cy="365125"/>
          </a:xfrm>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buFontTx/>
            </a:pPr>
            <a:fld id="{9A0DB2DC-4C9A-4742-B13C-FB6460FD3503}" type="slidenum">
              <a:rPr lang="zh-CN" altLang="en-US" sz="1200" b="0" dirty="0">
                <a:solidFill>
                  <a:srgbClr val="898989"/>
                </a:solidFill>
                <a:ea typeface="微软雅黑" panose="020B0503020204020204" pitchFamily="34" charset="-122"/>
              </a:rPr>
              <a:t>9</a:t>
            </a:fld>
            <a:endParaRPr lang="zh-CN" altLang="en-US" sz="1200" b="0" dirty="0">
              <a:solidFill>
                <a:srgbClr val="898989"/>
              </a:solidFill>
              <a:ea typeface="微软雅黑" panose="020B0503020204020204" pitchFamily="34" charset="-122"/>
            </a:endParaRPr>
          </a:p>
        </p:txBody>
      </p:sp>
      <p:sp>
        <p:nvSpPr>
          <p:cNvPr id="2" name="Text Box 3"/>
          <p:cNvSpPr txBox="1"/>
          <p:nvPr/>
        </p:nvSpPr>
        <p:spPr>
          <a:xfrm>
            <a:off x="360363" y="1636713"/>
            <a:ext cx="11474450" cy="581057"/>
          </a:xfrm>
          <a:prstGeom prst="rect">
            <a:avLst/>
          </a:prstGeom>
          <a:noFill/>
          <a:ln w="9525">
            <a:noFill/>
          </a:ln>
        </p:spPr>
        <p:txBody>
          <a:bodyPr anchor="t" anchorCtr="0">
            <a:spAutoFit/>
          </a:bodyPr>
          <a:lstStyle/>
          <a:p>
            <a:pPr>
              <a:lnSpc>
                <a:spcPct val="150000"/>
              </a:lnSpc>
              <a:spcBef>
                <a:spcPct val="50000"/>
              </a:spcBef>
              <a:buClr>
                <a:srgbClr val="FF0066"/>
              </a:buClr>
            </a:pPr>
            <a:r>
              <a:rPr lang="zh-CN" altLang="en-US" b="0" dirty="0">
                <a:solidFill>
                  <a:srgbClr val="000099"/>
                </a:solidFill>
                <a:latin typeface="微软雅黑" panose="020B0503020204020204" pitchFamily="34" charset="-122"/>
                <a:ea typeface="微软雅黑" panose="020B0503020204020204" pitchFamily="34" charset="-122"/>
              </a:rPr>
              <a:t>（</a:t>
            </a:r>
            <a:r>
              <a:rPr lang="en-US" altLang="zh-CN" b="0" dirty="0">
                <a:solidFill>
                  <a:srgbClr val="000099"/>
                </a:solidFill>
                <a:latin typeface="微软雅黑" panose="020B0503020204020204" pitchFamily="34" charset="-122"/>
                <a:ea typeface="微软雅黑" panose="020B0503020204020204" pitchFamily="34" charset="-122"/>
              </a:rPr>
              <a:t>3</a:t>
            </a:r>
            <a:r>
              <a:rPr lang="zh-CN" altLang="en-US" b="0" dirty="0">
                <a:solidFill>
                  <a:srgbClr val="000099"/>
                </a:solidFill>
                <a:latin typeface="微软雅黑" panose="020B0503020204020204" pitchFamily="34" charset="-122"/>
                <a:ea typeface="微软雅黑" panose="020B0503020204020204" pitchFamily="34" charset="-122"/>
              </a:rPr>
              <a:t>）根据文件的组织方式，可分为</a:t>
            </a:r>
            <a:r>
              <a:rPr lang="zh-CN" altLang="en-US" b="0" dirty="0">
                <a:solidFill>
                  <a:srgbClr val="FF0000"/>
                </a:solidFill>
                <a:latin typeface="微软雅黑" panose="020B0503020204020204" pitchFamily="34" charset="-122"/>
                <a:ea typeface="微软雅黑" panose="020B0503020204020204" pitchFamily="34" charset="-122"/>
              </a:rPr>
              <a:t>顺序读写文件</a:t>
            </a:r>
            <a:r>
              <a:rPr lang="zh-CN" altLang="en-US" b="0" dirty="0">
                <a:solidFill>
                  <a:srgbClr val="000099"/>
                </a:solidFill>
                <a:latin typeface="微软雅黑" panose="020B0503020204020204" pitchFamily="34" charset="-122"/>
                <a:ea typeface="微软雅黑" panose="020B0503020204020204" pitchFamily="34" charset="-122"/>
              </a:rPr>
              <a:t>和</a:t>
            </a:r>
            <a:r>
              <a:rPr lang="zh-CN" altLang="en-US" b="0" dirty="0">
                <a:solidFill>
                  <a:srgbClr val="FF0000"/>
                </a:solidFill>
                <a:latin typeface="微软雅黑" panose="020B0503020204020204" pitchFamily="34" charset="-122"/>
                <a:ea typeface="微软雅黑" panose="020B0503020204020204" pitchFamily="34" charset="-122"/>
              </a:rPr>
              <a:t>随机读写文件</a:t>
            </a:r>
            <a:r>
              <a:rPr lang="zh-CN" altLang="en-US" b="0" dirty="0">
                <a:solidFill>
                  <a:srgbClr val="000099"/>
                </a:solidFill>
                <a:latin typeface="微软雅黑" panose="020B0503020204020204" pitchFamily="34" charset="-122"/>
                <a:ea typeface="微软雅黑" panose="020B0503020204020204" pitchFamily="34" charset="-122"/>
              </a:rPr>
              <a:t>。</a:t>
            </a:r>
          </a:p>
        </p:txBody>
      </p:sp>
      <p:sp>
        <p:nvSpPr>
          <p:cNvPr id="5" name="Rectangle 2"/>
          <p:cNvSpPr txBox="1"/>
          <p:nvPr/>
        </p:nvSpPr>
        <p:spPr>
          <a:xfrm>
            <a:off x="687388" y="2482850"/>
            <a:ext cx="10820400" cy="3251200"/>
          </a:xfrm>
          <a:prstGeom prst="rect">
            <a:avLst/>
          </a:prstGeom>
          <a:noFill/>
          <a:ln w="9525">
            <a:noFill/>
          </a:ln>
        </p:spPr>
        <p:txBody>
          <a:bodyPr anchor="t" anchorCtr="0"/>
          <a:lstStyle/>
          <a:p>
            <a:pPr marL="171450" indent="-169545" algn="just" defTabSz="685800">
              <a:lnSpc>
                <a:spcPct val="130000"/>
              </a:lnSpc>
              <a:spcBef>
                <a:spcPts val="750"/>
              </a:spcBef>
              <a:buClr>
                <a:srgbClr val="FF0066"/>
              </a:buClr>
              <a:buFont typeface="Wingdings" panose="05000000000000000000" pitchFamily="2" charset="2"/>
              <a:buChar char="n"/>
            </a:pPr>
            <a:r>
              <a:rPr lang="zh-CN" altLang="en-US" b="0" dirty="0">
                <a:latin typeface="微软雅黑" panose="020B0503020204020204" pitchFamily="34" charset="-122"/>
                <a:ea typeface="微软雅黑" panose="020B0503020204020204" pitchFamily="34" charset="-122"/>
              </a:rPr>
              <a:t>顺序读写文件</a:t>
            </a:r>
            <a:endParaRPr lang="en-US" altLang="zh-CN" b="0" dirty="0">
              <a:latin typeface="微软雅黑" panose="020B0503020204020204" pitchFamily="34" charset="-122"/>
              <a:ea typeface="微软雅黑" panose="020B0503020204020204" pitchFamily="34" charset="-122"/>
            </a:endParaRPr>
          </a:p>
          <a:p>
            <a:pPr marL="171450" indent="-169545" algn="just" defTabSz="685800">
              <a:lnSpc>
                <a:spcPct val="130000"/>
              </a:lnSpc>
              <a:spcBef>
                <a:spcPts val="750"/>
              </a:spcBef>
              <a:buClr>
                <a:srgbClr val="FF0066"/>
              </a:buClr>
              <a:buFont typeface="Arial" panose="020B0604020202020204" pitchFamily="34" charset="0"/>
            </a:pPr>
            <a:r>
              <a:rPr lang="zh-CN" altLang="en-US" b="0" dirty="0">
                <a:latin typeface="微软雅黑" panose="020B0503020204020204" pitchFamily="34" charset="-122"/>
                <a:ea typeface="微软雅黑" panose="020B0503020204020204" pitchFamily="34" charset="-122"/>
              </a:rPr>
              <a:t>   </a:t>
            </a:r>
            <a:r>
              <a:rPr lang="zh-CN" altLang="zh-CN" b="0" dirty="0">
                <a:latin typeface="微软雅黑" panose="020B0503020204020204" pitchFamily="34" charset="-122"/>
                <a:ea typeface="微软雅黑" panose="020B0503020204020204" pitchFamily="34" charset="-122"/>
              </a:rPr>
              <a:t>按照文件所存储的数据的顺序从头到尾进行访问</a:t>
            </a:r>
            <a:r>
              <a:rPr lang="zh-CN" altLang="en-US" b="0" dirty="0">
                <a:latin typeface="微软雅黑" panose="020B0503020204020204" pitchFamily="34" charset="-122"/>
                <a:ea typeface="微软雅黑" panose="020B0503020204020204" pitchFamily="34" charset="-122"/>
              </a:rPr>
              <a:t>，通常是不定长的</a:t>
            </a:r>
            <a:r>
              <a:rPr lang="zh-CN" altLang="en-US" b="0" dirty="0">
                <a:solidFill>
                  <a:srgbClr val="FF0000"/>
                </a:solidFill>
                <a:latin typeface="微软雅黑" panose="020B0503020204020204" pitchFamily="34" charset="-122"/>
                <a:ea typeface="微软雅黑" panose="020B0503020204020204" pitchFamily="34" charset="-122"/>
              </a:rPr>
              <a:t>字符文件</a:t>
            </a:r>
            <a:r>
              <a:rPr lang="zh-CN" altLang="en-US" b="0" dirty="0">
                <a:latin typeface="微软雅黑" panose="020B0503020204020204" pitchFamily="34" charset="-122"/>
                <a:ea typeface="微软雅黑" panose="020B0503020204020204" pitchFamily="34" charset="-122"/>
              </a:rPr>
              <a:t>。</a:t>
            </a:r>
            <a:endParaRPr lang="en-US" altLang="zh-CN" b="0" dirty="0">
              <a:latin typeface="微软雅黑" panose="020B0503020204020204" pitchFamily="34" charset="-122"/>
              <a:ea typeface="微软雅黑" panose="020B0503020204020204" pitchFamily="34" charset="-122"/>
            </a:endParaRPr>
          </a:p>
          <a:p>
            <a:pPr marL="171450" indent="-169545" algn="just" defTabSz="685800">
              <a:lnSpc>
                <a:spcPct val="130000"/>
              </a:lnSpc>
              <a:spcBef>
                <a:spcPts val="2400"/>
              </a:spcBef>
              <a:buClr>
                <a:srgbClr val="FF0066"/>
              </a:buClr>
              <a:buFont typeface="Wingdings" panose="05000000000000000000" pitchFamily="2" charset="2"/>
              <a:buChar char="n"/>
            </a:pPr>
            <a:r>
              <a:rPr lang="zh-CN" altLang="en-US" b="0" dirty="0">
                <a:latin typeface="微软雅黑" panose="020B0503020204020204" pitchFamily="34" charset="-122"/>
                <a:ea typeface="微软雅黑" panose="020B0503020204020204" pitchFamily="34" charset="-122"/>
              </a:rPr>
              <a:t>随机读写文件</a:t>
            </a:r>
          </a:p>
          <a:p>
            <a:pPr marL="171450" indent="-169545" algn="just" defTabSz="685800">
              <a:lnSpc>
                <a:spcPct val="130000"/>
              </a:lnSpc>
              <a:spcBef>
                <a:spcPts val="750"/>
              </a:spcBef>
              <a:buFont typeface="Arial" panose="020B0604020202020204" pitchFamily="34" charset="0"/>
            </a:pPr>
            <a:r>
              <a:rPr lang="zh-CN" altLang="en-US" b="0" dirty="0">
                <a:latin typeface="微软雅黑" panose="020B0503020204020204" pitchFamily="34" charset="-122"/>
                <a:ea typeface="微软雅黑" panose="020B0503020204020204" pitchFamily="34" charset="-122"/>
              </a:rPr>
              <a:t>   </a:t>
            </a:r>
            <a:r>
              <a:rPr lang="zh-CN" altLang="zh-CN" b="0" dirty="0">
                <a:latin typeface="微软雅黑" panose="020B0503020204020204" pitchFamily="34" charset="-122"/>
                <a:ea typeface="微软雅黑" panose="020B0503020204020204" pitchFamily="34" charset="-122"/>
              </a:rPr>
              <a:t>存储的数据通常是有结构的，每条数据记录长度相等，因此可以通过计算</a:t>
            </a:r>
            <a:r>
              <a:rPr lang="zh-CN" altLang="en-US" b="0" dirty="0">
                <a:latin typeface="微软雅黑" panose="020B0503020204020204" pitchFamily="34" charset="-122"/>
                <a:ea typeface="微软雅黑" panose="020B0503020204020204" pitchFamily="34" charset="-122"/>
              </a:rPr>
              <a:t>来</a:t>
            </a:r>
            <a:r>
              <a:rPr lang="zh-CN" altLang="zh-CN" b="0" dirty="0">
                <a:latin typeface="微软雅黑" panose="020B0503020204020204" pitchFamily="34" charset="-122"/>
                <a:ea typeface="微软雅黑" panose="020B0503020204020204" pitchFamily="34" charset="-122"/>
              </a:rPr>
              <a:t>访问文件中的特定记录</a:t>
            </a:r>
            <a:r>
              <a:rPr lang="zh-CN" altLang="en-US" b="0" dirty="0">
                <a:latin typeface="微软雅黑" panose="020B0503020204020204" pitchFamily="34" charset="-122"/>
                <a:ea typeface="微软雅黑" panose="020B0503020204020204" pitchFamily="34" charset="-122"/>
              </a:rPr>
              <a:t>，通常是定长的</a:t>
            </a:r>
            <a:r>
              <a:rPr lang="zh-CN" altLang="en-US" b="0" dirty="0">
                <a:solidFill>
                  <a:srgbClr val="FF0000"/>
                </a:solidFill>
                <a:latin typeface="微软雅黑" panose="020B0503020204020204" pitchFamily="34" charset="-122"/>
                <a:ea typeface="微软雅黑" panose="020B0503020204020204" pitchFamily="34" charset="-122"/>
              </a:rPr>
              <a:t>二进制文件</a:t>
            </a:r>
            <a:r>
              <a:rPr lang="zh-CN" altLang="en-US" b="0" dirty="0">
                <a:latin typeface="微软雅黑" panose="020B0503020204020204" pitchFamily="34" charset="-122"/>
                <a:ea typeface="微软雅黑" panose="020B0503020204020204" pitchFamily="34" charset="-122"/>
              </a:rPr>
              <a:t>。</a:t>
            </a:r>
          </a:p>
        </p:txBody>
      </p:sp>
      <p:sp>
        <p:nvSpPr>
          <p:cNvPr id="18436" name="Rectangle 3"/>
          <p:cNvSpPr txBox="1"/>
          <p:nvPr/>
        </p:nvSpPr>
        <p:spPr>
          <a:xfrm>
            <a:off x="371475" y="277813"/>
            <a:ext cx="10263188" cy="774700"/>
          </a:xfrm>
          <a:prstGeom prst="rect">
            <a:avLst/>
          </a:prstGeom>
          <a:noFill/>
          <a:ln w="9525">
            <a:noFill/>
          </a:ln>
        </p:spPr>
        <p:txBody>
          <a:bodyPr anchor="t" anchorCtr="0">
            <a:spAutoFit/>
          </a:bodyPr>
          <a:lstStyle/>
          <a:p>
            <a:pPr eaLnBrk="0" latinLnBrk="1" hangingPunct="0">
              <a:lnSpc>
                <a:spcPct val="140000"/>
              </a:lnSpc>
              <a:spcBef>
                <a:spcPct val="20000"/>
              </a:spcBef>
              <a:buFontTx/>
            </a:pPr>
            <a:r>
              <a:rPr lang="en-US" altLang="zh-CN" sz="3200" b="0" dirty="0">
                <a:solidFill>
                  <a:schemeClr val="bg2"/>
                </a:solidFill>
                <a:latin typeface="微软雅黑" panose="020B0503020204020204" pitchFamily="34" charset="-122"/>
                <a:ea typeface="微软雅黑" panose="020B0503020204020204" pitchFamily="34" charset="-122"/>
              </a:rPr>
              <a:t>2.</a:t>
            </a:r>
            <a:r>
              <a:rPr lang="zh-CN" altLang="en-US" sz="3200" b="0" dirty="0">
                <a:solidFill>
                  <a:schemeClr val="bg2"/>
                </a:solidFill>
                <a:latin typeface="微软雅黑" panose="020B0503020204020204" pitchFamily="34" charset="-122"/>
                <a:ea typeface="微软雅黑" panose="020B0503020204020204" pitchFamily="34" charset="-122"/>
              </a:rPr>
              <a:t>文件的分类</a:t>
            </a:r>
            <a:endParaRPr lang="zh-CN" altLang="en-US" sz="3200" b="0" dirty="0">
              <a:solidFill>
                <a:schemeClr val="bg2"/>
              </a:solidFill>
              <a:latin typeface="微软雅黑" panose="020B0503020204020204" pitchFamily="34" charset="-122"/>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strips(downRight)">
                                      <p:cBhvr>
                                        <p:cTn id="13" dur="500"/>
                                        <p:tgtEl>
                                          <p:spTgt spid="5">
                                            <p:txEl>
                                              <p:pRg st="0" end="0"/>
                                            </p:txEl>
                                          </p:spTgt>
                                        </p:tgtEl>
                                      </p:cBhvr>
                                    </p:animEffect>
                                  </p:childTnLst>
                                </p:cTn>
                              </p:par>
                            </p:childTnLst>
                          </p:cTn>
                        </p:par>
                        <p:par>
                          <p:cTn id="14" fill="hold">
                            <p:stCondLst>
                              <p:cond delay="500"/>
                            </p:stCondLst>
                            <p:childTnLst>
                              <p:par>
                                <p:cTn id="15" presetID="18" presetClass="entr" presetSubtype="6"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strips(downRight)">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strips(downRight)">
                                      <p:cBhvr>
                                        <p:cTn id="22" dur="500"/>
                                        <p:tgtEl>
                                          <p:spTgt spid="5">
                                            <p:txEl>
                                              <p:pRg st="2" end="2"/>
                                            </p:txEl>
                                          </p:spTgt>
                                        </p:tgtEl>
                                      </p:cBhvr>
                                    </p:animEffect>
                                  </p:childTnLst>
                                </p:cTn>
                              </p:par>
                            </p:childTnLst>
                          </p:cTn>
                        </p:par>
                        <p:par>
                          <p:cTn id="23" fill="hold">
                            <p:stCondLst>
                              <p:cond delay="500"/>
                            </p:stCondLst>
                            <p:childTnLst>
                              <p:par>
                                <p:cTn id="24" presetID="18" presetClass="entr" presetSubtype="6" fill="hold" grpId="0" nodeType="after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strips(downRight)">
                                      <p:cBhvr>
                                        <p:cTn id="2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e0864c8d-e918-4bfa-8433-27918edb6255"/>
  <p:tag name="COMMONDATA" val="eyJoZGlkIjoiMTc4MDdlMjBlZjRhNWYwZGYyYmQwMTIyOTkxM2NmNDAifQ=="/>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5692</Words>
  <Application>Microsoft Office PowerPoint</Application>
  <PresentationFormat>自定义</PresentationFormat>
  <Paragraphs>566</Paragraphs>
  <Slides>53</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53</vt:i4>
      </vt:variant>
    </vt:vector>
  </HeadingPairs>
  <TitlesOfParts>
    <vt:vector size="62" baseType="lpstr">
      <vt:lpstr>Monotype Sorts</vt:lpstr>
      <vt:lpstr>华文中宋</vt:lpstr>
      <vt:lpstr>微软雅黑</vt:lpstr>
      <vt:lpstr>Arial</vt:lpstr>
      <vt:lpstr>Calibri</vt:lpstr>
      <vt:lpstr>Consolas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文件使用方式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 文件结束测试函数</vt:lpstr>
      <vt:lpstr>1.2.3.3  文件的顺序读写</vt:lpstr>
      <vt:lpstr>PowerPoint 演示文稿</vt:lpstr>
      <vt:lpstr>PowerPoint 演示文稿</vt:lpstr>
      <vt:lpstr>PowerPoint 演示文稿</vt:lpstr>
      <vt:lpstr>1.2.3.3  文件的顺序读写</vt:lpstr>
      <vt:lpstr>1.2.3.3  文件的顺序读写</vt:lpstr>
      <vt:lpstr>1.2.3.3  文件的顺序读写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微立体</dc:title>
  <dc:creator>第一PPT</dc:creator>
  <cp:keywords>www.1ppt.com</cp:keywords>
  <dc:description>www.1ppt.com</dc:description>
  <cp:lastModifiedBy>Yuying Wang</cp:lastModifiedBy>
  <cp:revision>4046</cp:revision>
  <cp:lastPrinted>2021-04-26T01:25:31Z</cp:lastPrinted>
  <dcterms:created xsi:type="dcterms:W3CDTF">2016-03-04T02:23:24Z</dcterms:created>
  <dcterms:modified xsi:type="dcterms:W3CDTF">2024-03-09T11:50:02Z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A9620F410E62419F86012C11FA512920</vt:lpwstr>
  </property>
  <property fmtid="{D5CDD505-2E9C-101B-9397-08002B2CF9AE}" pid="3" name="KSOProductBuildVer">
    <vt:lpwstr>2052-11.1.0.13703</vt:lpwstr>
  </property>
</Properties>
</file>