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5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8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5"/>
  </p:notesMasterIdLst>
  <p:handoutMasterIdLst>
    <p:handoutMasterId r:id="rId36"/>
  </p:handoutMasterIdLst>
  <p:sldIdLst>
    <p:sldId id="653" r:id="rId3"/>
    <p:sldId id="667" r:id="rId4"/>
    <p:sldId id="772" r:id="rId5"/>
    <p:sldId id="846" r:id="rId6"/>
    <p:sldId id="843" r:id="rId7"/>
    <p:sldId id="844" r:id="rId8"/>
    <p:sldId id="788" r:id="rId9"/>
    <p:sldId id="807" r:id="rId10"/>
    <p:sldId id="842" r:id="rId11"/>
    <p:sldId id="801" r:id="rId12"/>
    <p:sldId id="802" r:id="rId13"/>
    <p:sldId id="804" r:id="rId14"/>
    <p:sldId id="805" r:id="rId15"/>
    <p:sldId id="845" r:id="rId16"/>
    <p:sldId id="782" r:id="rId17"/>
    <p:sldId id="783" r:id="rId18"/>
    <p:sldId id="785" r:id="rId19"/>
    <p:sldId id="786" r:id="rId20"/>
    <p:sldId id="781" r:id="rId21"/>
    <p:sldId id="847" r:id="rId22"/>
    <p:sldId id="848" r:id="rId23"/>
    <p:sldId id="833" r:id="rId24"/>
    <p:sldId id="834" r:id="rId25"/>
    <p:sldId id="789" r:id="rId26"/>
    <p:sldId id="790" r:id="rId27"/>
    <p:sldId id="841" r:id="rId28"/>
    <p:sldId id="835" r:id="rId29"/>
    <p:sldId id="836" r:id="rId30"/>
    <p:sldId id="837" r:id="rId31"/>
    <p:sldId id="838" r:id="rId32"/>
    <p:sldId id="839" r:id="rId33"/>
    <p:sldId id="840" r:id="rId34"/>
  </p:sldIdLst>
  <p:sldSz cx="12195175" cy="6858000"/>
  <p:notesSz cx="6858000" cy="9947275"/>
  <p:custDataLst>
    <p:tags r:id="rId37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6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005AB4"/>
    <a:srgbClr val="FF0000"/>
    <a:srgbClr val="0000FF"/>
    <a:srgbClr val="009900"/>
    <a:srgbClr val="99FF99"/>
    <a:srgbClr val="6600FF"/>
    <a:srgbClr val="CC66F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7"/>
    <p:restoredTop sz="78857"/>
  </p:normalViewPr>
  <p:slideViewPr>
    <p:cSldViewPr showGuides="1">
      <p:cViewPr varScale="1">
        <p:scale>
          <a:sx n="102" d="100"/>
          <a:sy n="102" d="100"/>
        </p:scale>
        <p:origin x="942" y="108"/>
      </p:cViewPr>
      <p:guideLst>
        <p:guide orient="horz" pos="2086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64081B-F759-4F41-B127-5C775A4F56D1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2024-03-21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>
              <a:buNone/>
            </a:pPr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636981F-1DCF-45F2-BF6E-9B4CFF91E9E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2024-03-21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2713" y="746125"/>
            <a:ext cx="6632575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24400"/>
            <a:ext cx="5486400" cy="44767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‹#›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292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1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11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12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13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#include &lt;iostream&gt;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using namespace std;</a:t>
            </a:r>
          </a:p>
          <a:p>
            <a:pPr lvl="0" eaLnBrk="1" hangingPunct="1">
              <a:spcBef>
                <a:spcPct val="0"/>
              </a:spcBef>
            </a:pP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int min(int </a:t>
            </a:r>
            <a:r>
              <a:rPr lang="en-US" altLang="zh-CN" dirty="0" err="1"/>
              <a:t>a,int</a:t>
            </a:r>
            <a:r>
              <a:rPr lang="en-US" altLang="zh-CN" dirty="0"/>
              <a:t> </a:t>
            </a:r>
            <a:r>
              <a:rPr lang="en-US" altLang="zh-CN" dirty="0" err="1"/>
              <a:t>b,int</a:t>
            </a:r>
            <a:r>
              <a:rPr lang="en-US" altLang="zh-CN" dirty="0"/>
              <a:t> c)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    int x = (a&lt;b)?</a:t>
            </a:r>
            <a:r>
              <a:rPr lang="en-US" altLang="zh-CN" dirty="0" err="1"/>
              <a:t>a:b</a:t>
            </a:r>
            <a:r>
              <a:rPr lang="en-US" altLang="zh-CN" dirty="0"/>
              <a:t>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    if(x&gt;c)  x=c;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    return  x;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}</a:t>
            </a:r>
          </a:p>
          <a:p>
            <a:pPr lvl="0" eaLnBrk="1" hangingPunct="1">
              <a:spcBef>
                <a:spcPct val="0"/>
              </a:spcBef>
            </a:pP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int main()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    int a[5850],i,p2,p3,p5,n;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    a[1]=1;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    p2=p3=p5 =1;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    for(</a:t>
            </a:r>
            <a:r>
              <a:rPr lang="en-US" altLang="zh-CN" dirty="0" err="1"/>
              <a:t>i</a:t>
            </a:r>
            <a:r>
              <a:rPr lang="en-US" altLang="zh-CN" dirty="0"/>
              <a:t>=2;i&lt;5850;i++)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    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        a[</a:t>
            </a:r>
            <a:r>
              <a:rPr lang="en-US" altLang="zh-CN" dirty="0" err="1"/>
              <a:t>i</a:t>
            </a:r>
            <a:r>
              <a:rPr lang="en-US" altLang="zh-CN" dirty="0"/>
              <a:t>] = min( 2*a[p2], 3*a[p3],5*a[p5]);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        if(a[</a:t>
            </a:r>
            <a:r>
              <a:rPr lang="en-US" altLang="zh-CN" dirty="0" err="1"/>
              <a:t>i</a:t>
            </a:r>
            <a:r>
              <a:rPr lang="en-US" altLang="zh-CN" dirty="0"/>
              <a:t>] == 2*a[p2]) p2++;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        if(a[</a:t>
            </a:r>
            <a:r>
              <a:rPr lang="en-US" altLang="zh-CN" dirty="0" err="1"/>
              <a:t>i</a:t>
            </a:r>
            <a:r>
              <a:rPr lang="en-US" altLang="zh-CN" dirty="0"/>
              <a:t>] == 3*a[p3]) p3++;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        if(a[</a:t>
            </a:r>
            <a:r>
              <a:rPr lang="en-US" altLang="zh-CN" dirty="0" err="1"/>
              <a:t>i</a:t>
            </a:r>
            <a:r>
              <a:rPr lang="en-US" altLang="zh-CN" dirty="0"/>
              <a:t>] == 5*a[p5]) p5++;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   }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    while ( 1 )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    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        </a:t>
            </a:r>
            <a:r>
              <a:rPr lang="en-US" altLang="zh-CN" dirty="0" err="1"/>
              <a:t>cin</a:t>
            </a:r>
            <a:r>
              <a:rPr lang="en-US" altLang="zh-CN" dirty="0"/>
              <a:t>&gt;&gt;n 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        if(n==0) break;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a[n] 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    }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    return 0;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}</a:t>
            </a: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14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283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15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16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17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sym typeface="+mn-ea"/>
              </a:rPr>
              <a:t>#include &lt;iostream&gt;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sym typeface="+mn-ea"/>
              </a:rPr>
              <a:t>#include &lt;cmath&gt;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sym typeface="+mn-ea"/>
              </a:rPr>
              <a:t>using namespace std;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sym typeface="+mn-ea"/>
              </a:rPr>
              <a:t>int main()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sym typeface="+mn-ea"/>
              </a:rPr>
              <a:t>{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sym typeface="+mn-ea"/>
              </a:rPr>
              <a:t>    int n,i,j,k,a[100],nc,len;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sym typeface="+mn-ea"/>
              </a:rPr>
              <a:t>    while ( cin&gt;&gt;n )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sym typeface="+mn-ea"/>
              </a:rPr>
              <a:t>    {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sym typeface="+mn-ea"/>
              </a:rPr>
              <a:t>        for(k=0;k&lt;n;k++)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sym typeface="+mn-ea"/>
              </a:rPr>
              <a:t>        {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sym typeface="+mn-ea"/>
              </a:rPr>
              <a:t>            for(i=0; ; i++)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sym typeface="+mn-ea"/>
              </a:rPr>
              <a:t>            {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sym typeface="+mn-ea"/>
              </a:rPr>
              <a:t>                cin &gt;&gt; a[i];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sym typeface="+mn-ea"/>
              </a:rPr>
              <a:t>                if(a[i]==0) break;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sym typeface="+mn-ea"/>
              </a:rPr>
              <a:t>            }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sym typeface="+mn-ea"/>
              </a:rPr>
              <a:t>            len=i;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sym typeface="+mn-ea"/>
              </a:rPr>
              <a:t>            nc=0;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sym typeface="+mn-ea"/>
              </a:rPr>
              <a:t>            for(i=0;i&lt;len-1;i++)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sym typeface="+mn-ea"/>
              </a:rPr>
              <a:t>            {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sym typeface="+mn-ea"/>
              </a:rPr>
              <a:t>                for(j=i+1;j&lt;len;j++)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sym typeface="+mn-ea"/>
              </a:rPr>
              <a:t>                {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sym typeface="+mn-ea"/>
              </a:rPr>
              <a:t>                    if(a[i]&gt;a[j] &amp;&amp; a[i]==a[j]*2 || a[i]&lt;a[j] &amp;&amp; a[i]*2==a[j] )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sym typeface="+mn-ea"/>
              </a:rPr>
              <a:t>                    {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sym typeface="+mn-ea"/>
              </a:rPr>
              <a:t>                        nc++;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sym typeface="+mn-ea"/>
              </a:rPr>
              <a:t>                    }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sym typeface="+mn-ea"/>
              </a:rPr>
              <a:t>                }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sym typeface="+mn-ea"/>
              </a:rPr>
              <a:t>            }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sym typeface="+mn-ea"/>
              </a:rPr>
              <a:t>            cout &lt;&lt; nc &lt;&lt;"\n";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sym typeface="+mn-ea"/>
              </a:rPr>
              <a:t>        }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sym typeface="+mn-ea"/>
              </a:rPr>
              <a:t>    }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sym typeface="+mn-ea"/>
              </a:rPr>
              <a:t>    return 0;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sym typeface="+mn-ea"/>
              </a:rPr>
              <a:t>}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18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19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20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523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3316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2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21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2645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22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23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24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3732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25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5111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26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696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27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28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29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30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3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31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32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4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706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5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495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6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080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7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#include &lt;iostream&gt;</a:t>
            </a:r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using namespace std;</a:t>
            </a:r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int main()</a:t>
            </a:r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    int n,i,num,x;</a:t>
            </a:r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    while(cin&gt;&gt;n)</a:t>
            </a:r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    {</a:t>
            </a:r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        num=0;</a:t>
            </a:r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        for(i=0;i&lt;n;i++)</a:t>
            </a:r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        {</a:t>
            </a:r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            cin &gt;&gt; x;</a:t>
            </a:r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            if( x&lt;60 ) num++;</a:t>
            </a:r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        }</a:t>
            </a:r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        cout &lt;&lt; num &lt;&lt;endl;</a:t>
            </a:r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    }</a:t>
            </a:r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    return 0;</a:t>
            </a:r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}</a:t>
            </a:r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8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t>10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2024-03-21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2024-03-21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2024-03-21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2024-03-21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2024-03-21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2024-03-21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2024-03-21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2024-03-21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2024-03-21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2024-03-21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2024-03-21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2024-03-21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2024-03-21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2024-03-21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2024-03-21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2024-03-21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2024-03-21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2024-03-21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2024-03-21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2024-03-21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2024-03-21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2024-03-21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>
          <a:xfrm>
            <a:off x="409575" y="1628775"/>
            <a:ext cx="10975975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b="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2024-03-21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7188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b="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188" y="6356350"/>
            <a:ext cx="2846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b="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0650" y="336550"/>
            <a:ext cx="5694363" cy="7191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55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5"/>
          <p:cNvSpPr/>
          <p:nvPr/>
        </p:nvSpPr>
        <p:spPr>
          <a:xfrm>
            <a:off x="0" y="1271588"/>
            <a:ext cx="12195175" cy="698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2" name="标题占位符 1"/>
          <p:cNvSpPr>
            <a:spLocks noGrp="1"/>
          </p:cNvSpPr>
          <p:nvPr>
            <p:ph type="title"/>
          </p:nvPr>
        </p:nvSpPr>
        <p:spPr>
          <a:xfrm>
            <a:off x="49213" y="260350"/>
            <a:ext cx="5903912" cy="7921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32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8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>
          <a:xfrm>
            <a:off x="409575" y="1628775"/>
            <a:ext cx="10975975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b="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2024-03-21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7188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b="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188" y="6356350"/>
            <a:ext cx="2846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b="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0650" y="336550"/>
            <a:ext cx="5694363" cy="7191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55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5"/>
          <p:cNvSpPr/>
          <p:nvPr/>
        </p:nvSpPr>
        <p:spPr>
          <a:xfrm>
            <a:off x="0" y="1271588"/>
            <a:ext cx="12195175" cy="698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2" name="标题占位符 1"/>
          <p:cNvSpPr>
            <a:spLocks noGrp="1"/>
          </p:cNvSpPr>
          <p:nvPr>
            <p:ph type="title"/>
          </p:nvPr>
        </p:nvSpPr>
        <p:spPr>
          <a:xfrm>
            <a:off x="49213" y="260350"/>
            <a:ext cx="5903912" cy="7921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32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8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_矩形 32"/>
          <p:cNvSpPr/>
          <p:nvPr>
            <p:custDataLst>
              <p:tags r:id="rId1"/>
            </p:custDataLst>
          </p:nvPr>
        </p:nvSpPr>
        <p:spPr>
          <a:xfrm>
            <a:off x="-30162" y="1916113"/>
            <a:ext cx="12225338" cy="165735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55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1" name="PA_文本框 34"/>
          <p:cNvSpPr txBox="1"/>
          <p:nvPr>
            <p:custDataLst>
              <p:tags r:id="rId2"/>
            </p:custDataLst>
          </p:nvPr>
        </p:nvSpPr>
        <p:spPr>
          <a:xfrm>
            <a:off x="1129030" y="2297430"/>
            <a:ext cx="1022350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 枚举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4797425"/>
            <a:ext cx="12195175" cy="968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10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4099" name="TextBox 7"/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2.1 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暴力</a:t>
            </a:r>
            <a:r>
              <a:rPr lang="en-US" altLang="zh-CN" sz="28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枚举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7172" name="TextBox 14"/>
          <p:cNvSpPr txBox="1">
            <a:spLocks noChangeArrowheads="1"/>
          </p:cNvSpPr>
          <p:nvPr/>
        </p:nvSpPr>
        <p:spPr bwMode="auto">
          <a:xfrm>
            <a:off x="481013" y="1412776"/>
            <a:ext cx="11233150" cy="52937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p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例题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2: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丑数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描述：</a:t>
            </a:r>
            <a:r>
              <a:rPr lang="zh-CN" altLang="en-US" sz="2100" b="0" dirty="0">
                <a:solidFill>
                  <a:srgbClr val="002060"/>
                </a:solidFill>
              </a:rPr>
              <a:t>把只包含质因子</a:t>
            </a:r>
            <a:r>
              <a:rPr lang="en-US" altLang="zh-CN" sz="2100" b="0" dirty="0">
                <a:solidFill>
                  <a:srgbClr val="002060"/>
                </a:solidFill>
              </a:rPr>
              <a:t>2</a:t>
            </a:r>
            <a:r>
              <a:rPr lang="zh-CN" altLang="en-US" sz="2100" b="0" dirty="0">
                <a:solidFill>
                  <a:srgbClr val="002060"/>
                </a:solidFill>
              </a:rPr>
              <a:t>，</a:t>
            </a:r>
            <a:r>
              <a:rPr lang="en-US" altLang="zh-CN" sz="2100" b="0" dirty="0">
                <a:solidFill>
                  <a:srgbClr val="002060"/>
                </a:solidFill>
              </a:rPr>
              <a:t>3</a:t>
            </a:r>
            <a:r>
              <a:rPr lang="zh-CN" altLang="en-US" sz="2100" b="0" dirty="0">
                <a:solidFill>
                  <a:srgbClr val="002060"/>
                </a:solidFill>
              </a:rPr>
              <a:t>和</a:t>
            </a:r>
            <a:r>
              <a:rPr lang="en-US" altLang="zh-CN" sz="2100" b="0" dirty="0">
                <a:solidFill>
                  <a:srgbClr val="002060"/>
                </a:solidFill>
              </a:rPr>
              <a:t>5</a:t>
            </a:r>
            <a:r>
              <a:rPr lang="zh-CN" altLang="en-US" sz="2100" b="0" dirty="0">
                <a:solidFill>
                  <a:srgbClr val="002060"/>
                </a:solidFill>
              </a:rPr>
              <a:t>的数称作丑数（</a:t>
            </a:r>
            <a:r>
              <a:rPr lang="en-US" sz="2100" b="0" dirty="0">
                <a:solidFill>
                  <a:srgbClr val="002060"/>
                </a:solidFill>
              </a:rPr>
              <a:t>Ugly Number）。</a:t>
            </a:r>
            <a:r>
              <a:rPr lang="zh-CN" altLang="en-US" sz="2100" b="0" dirty="0">
                <a:solidFill>
                  <a:srgbClr val="002060"/>
                </a:solidFill>
              </a:rPr>
              <a:t>例如</a:t>
            </a:r>
            <a:r>
              <a:rPr lang="en-US" altLang="zh-CN" sz="2100" b="0" dirty="0">
                <a:solidFill>
                  <a:srgbClr val="002060"/>
                </a:solidFill>
              </a:rPr>
              <a:t>6</a:t>
            </a:r>
            <a:r>
              <a:rPr lang="zh-CN" altLang="en-US" sz="2100" b="0" dirty="0">
                <a:solidFill>
                  <a:srgbClr val="002060"/>
                </a:solidFill>
              </a:rPr>
              <a:t>、</a:t>
            </a:r>
            <a:r>
              <a:rPr lang="en-US" altLang="zh-CN" sz="2100" b="0" dirty="0">
                <a:solidFill>
                  <a:srgbClr val="002060"/>
                </a:solidFill>
              </a:rPr>
              <a:t>8</a:t>
            </a:r>
            <a:r>
              <a:rPr lang="zh-CN" altLang="en-US" sz="2100" b="0" dirty="0">
                <a:solidFill>
                  <a:srgbClr val="002060"/>
                </a:solidFill>
              </a:rPr>
              <a:t>都是丑数，但</a:t>
            </a:r>
            <a:r>
              <a:rPr lang="en-US" altLang="zh-CN" sz="2100" b="0" dirty="0">
                <a:solidFill>
                  <a:srgbClr val="002060"/>
                </a:solidFill>
              </a:rPr>
              <a:t>7</a:t>
            </a:r>
            <a:r>
              <a:rPr lang="zh-CN" altLang="en-US" sz="2100" b="0" dirty="0">
                <a:solidFill>
                  <a:srgbClr val="002060"/>
                </a:solidFill>
              </a:rPr>
              <a:t>、</a:t>
            </a:r>
            <a:r>
              <a:rPr lang="en-US" altLang="zh-CN" sz="2100" b="0" dirty="0">
                <a:solidFill>
                  <a:srgbClr val="002060"/>
                </a:solidFill>
              </a:rPr>
              <a:t>14</a:t>
            </a:r>
            <a:r>
              <a:rPr lang="zh-CN" altLang="en-US" sz="2100" b="0" dirty="0">
                <a:solidFill>
                  <a:srgbClr val="002060"/>
                </a:solidFill>
              </a:rPr>
              <a:t>不是，因为它们包含质因子</a:t>
            </a:r>
            <a:r>
              <a:rPr lang="en-US" altLang="zh-CN" sz="2100" b="0" dirty="0">
                <a:solidFill>
                  <a:srgbClr val="002060"/>
                </a:solidFill>
              </a:rPr>
              <a:t>7</a:t>
            </a:r>
            <a:r>
              <a:rPr lang="zh-CN" altLang="en-US" sz="2100" b="0" dirty="0">
                <a:solidFill>
                  <a:srgbClr val="002060"/>
                </a:solidFill>
              </a:rPr>
              <a:t>。 习惯上我们把</a:t>
            </a:r>
            <a:r>
              <a:rPr lang="en-US" altLang="zh-CN" sz="2100" b="0" dirty="0">
                <a:solidFill>
                  <a:srgbClr val="002060"/>
                </a:solidFill>
              </a:rPr>
              <a:t>1</a:t>
            </a:r>
            <a:r>
              <a:rPr lang="zh-CN" altLang="en-US" sz="2100" b="0" dirty="0">
                <a:solidFill>
                  <a:srgbClr val="002060"/>
                </a:solidFill>
              </a:rPr>
              <a:t>当做是第一个丑数。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前20个丑数是(从小到大来说) </a:t>
            </a:r>
            <a:r>
              <a:rPr lang="en-US" altLang="zh-CN" sz="2000" b="0" dirty="0">
                <a:solidFill>
                  <a:srgbClr val="002060"/>
                </a:solidFill>
              </a:rPr>
              <a:t>1</a:t>
            </a:r>
            <a:r>
              <a:rPr lang="zh-CN" altLang="en-US" sz="2000" b="0" dirty="0">
                <a:solidFill>
                  <a:srgbClr val="002060"/>
                </a:solidFill>
              </a:rPr>
              <a:t>，</a:t>
            </a:r>
            <a:r>
              <a:rPr lang="en-US" altLang="zh-CN" sz="2000" b="0" dirty="0">
                <a:solidFill>
                  <a:srgbClr val="002060"/>
                </a:solidFill>
              </a:rPr>
              <a:t>2, 3, 4, 5, 6, 8, 9, 10, 12, 15, 16, 18, 20, 24, 25, 27, 30, 32, 36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。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Input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:   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我们给你个n（1&lt;=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n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&lt;=5842）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，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当输入n为0结束。</a:t>
            </a:r>
          </a:p>
          <a:p>
            <a:pPr marL="800100" marR="0" lvl="1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Output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:  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输出第n个丑数。每个数一行。 </a:t>
            </a:r>
          </a:p>
          <a:p>
            <a:pPr marL="800100" marR="0" lvl="1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Sample Input</a:t>
            </a:r>
          </a:p>
          <a:p>
            <a:pPr marR="0" lvl="1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3</a:t>
            </a:r>
          </a:p>
          <a:p>
            <a:pPr marR="0" lvl="1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4</a:t>
            </a:r>
          </a:p>
          <a:p>
            <a:pPr marR="0" lvl="1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11</a:t>
            </a:r>
          </a:p>
          <a:p>
            <a:pPr marR="0" lvl="1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0</a:t>
            </a:r>
          </a:p>
          <a:p>
            <a:pPr marL="800100" marR="0" lvl="1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Sample Output</a:t>
            </a:r>
          </a:p>
          <a:p>
            <a:pPr marR="0" lvl="1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3</a:t>
            </a:r>
          </a:p>
          <a:p>
            <a:pPr marR="0" lvl="1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4</a:t>
            </a:r>
          </a:p>
          <a:p>
            <a:pPr marR="0" lvl="1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12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11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4099" name="TextBox 7"/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2.1 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暴力</a:t>
            </a:r>
            <a:r>
              <a:rPr lang="en-US" altLang="zh-CN" sz="28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枚举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7172" name="TextBox 14"/>
          <p:cNvSpPr txBox="1">
            <a:spLocks noChangeArrowheads="1"/>
          </p:cNvSpPr>
          <p:nvPr/>
        </p:nvSpPr>
        <p:spPr bwMode="auto">
          <a:xfrm>
            <a:off x="433113" y="1484784"/>
            <a:ext cx="11233150" cy="261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p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例题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2: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丑数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算法分析：</a:t>
            </a:r>
          </a:p>
          <a:p>
            <a:pPr marL="1257300" marR="0" lvl="2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0" lang="zh-CN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一个数如果是丑数，那么让它整除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3</a:t>
            </a:r>
            <a:r>
              <a:rPr lang="zh-CN" altLang="en-US" b="0" dirty="0"/>
              <a:t>，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后结果应该为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。</a:t>
            </a:r>
          </a:p>
          <a:p>
            <a:pPr marL="1257300" marR="0" lvl="2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让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从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开始，不断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+1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，判断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是否是丑数，如果是丑数，则计数器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nc+1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；</a:t>
            </a:r>
          </a:p>
          <a:p>
            <a:pPr marL="1257300" marR="0" lvl="2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当计数器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nc==n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时，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就是要找的丑数。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21123" y="4292920"/>
            <a:ext cx="5984240" cy="2160591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lstStyle/>
          <a:p>
            <a:pPr marR="0" lvl="2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defRPr/>
            </a:pPr>
            <a:r>
              <a:rPr lang="en-US" altLang="zh-CN" b="0" noProof="0" dirty="0">
                <a:ln>
                  <a:noFill/>
                </a:ln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for(i=1,nc=0; nc &lt; n ;i++)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R="0" lvl="2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defRPr/>
            </a:pPr>
            <a:r>
              <a:rPr lang="en-US" altLang="zh-CN" b="0" noProof="0" dirty="0">
                <a:ln>
                  <a:noFill/>
                </a:ln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{   x=i;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R="0" lvl="2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defRPr/>
            </a:pPr>
            <a:r>
              <a:rPr lang="en-US" altLang="zh-CN" b="0" noProof="0" dirty="0">
                <a:ln>
                  <a:noFill/>
                </a:ln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    while(x%2==0) x=x/2;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R="0" lvl="2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defRPr/>
            </a:pPr>
            <a:r>
              <a:rPr lang="en-US" altLang="zh-CN" b="0" noProof="0" dirty="0">
                <a:ln>
                  <a:noFill/>
                </a:ln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    while(x%3==0) x=x/3;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R="0" lvl="2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defRPr/>
            </a:pPr>
            <a:r>
              <a:rPr lang="en-US" altLang="zh-CN" b="0" noProof="0" dirty="0">
                <a:ln>
                  <a:noFill/>
                </a:ln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    while(x%5==0) x=x/5;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R="0" lvl="2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defRPr/>
            </a:pPr>
            <a:r>
              <a:rPr lang="en-US" altLang="zh-CN" b="0" noProof="0" dirty="0">
                <a:ln>
                  <a:noFill/>
                </a:ln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    if(x==1) nc++;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R="0" lvl="2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defRPr/>
            </a:pPr>
            <a:r>
              <a:rPr lang="en-US" altLang="zh-CN" b="0" noProof="0" dirty="0">
                <a:ln>
                  <a:noFill/>
                </a:ln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}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/>
      <p:bldP spid="2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12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4099" name="TextBox 7"/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2.1 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暴力</a:t>
            </a:r>
            <a:r>
              <a:rPr lang="en-US" altLang="zh-CN" sz="28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枚举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7172" name="TextBox 14"/>
          <p:cNvSpPr txBox="1">
            <a:spLocks noChangeArrowheads="1"/>
          </p:cNvSpPr>
          <p:nvPr/>
        </p:nvSpPr>
        <p:spPr bwMode="auto">
          <a:xfrm>
            <a:off x="48915" y="1484784"/>
            <a:ext cx="12129770" cy="4930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p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例题2:丑数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算法优化：</a:t>
            </a:r>
            <a:endParaRPr kumimoji="0" 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0" 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所有的丑数都是由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2,3,5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相乘得出来的；</a:t>
            </a:r>
          </a:p>
          <a:p>
            <a:pPr marL="1257300" marR="0" lvl="2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将所有的丑数保存到一个数组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中，那么每一个元素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a[i]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都可以由前面的元素与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中的一个相乘得出来的。</a:t>
            </a:r>
          </a:p>
          <a:p>
            <a:pPr marL="1257300" marR="0" lvl="2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a[1]=1  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初始化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000" b="0" noProof="0" dirty="0">
                <a:ln>
                  <a:noFill/>
                </a:ln>
                <a:effectLst/>
                <a:uLnTx/>
                <a:uFillTx/>
                <a:sym typeface="+mn-ea"/>
              </a:rPr>
              <a:t>2*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a[1]=2 //a[2]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2*a[2]=4 //a[4]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2*a[3]=6 //a[6]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2*a[4]=8  //a[7]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2*a[5]</a:t>
            </a:r>
          </a:p>
          <a:p>
            <a:pPr marL="1257300" marR="0" lvl="2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000" b="0" noProof="0" dirty="0">
                <a:ln>
                  <a:noFill/>
                </a:ln>
                <a:effectLst/>
                <a:uLnTx/>
                <a:uFillTx/>
                <a:sym typeface="+mn-ea"/>
              </a:rPr>
              <a:t>3*a[1]=3 //a[3] </a:t>
            </a:r>
            <a:r>
              <a:rPr lang="en-US" altLang="zh-CN" sz="2000" b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sym typeface="+mn-ea"/>
              </a:rPr>
              <a:t>3*a[2]=6 //a[6]</a:t>
            </a:r>
            <a:r>
              <a:rPr lang="en-US" altLang="zh-CN" sz="2000" b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sym typeface="+mn-ea"/>
              </a:rPr>
              <a:t>  </a:t>
            </a:r>
            <a:r>
              <a:rPr lang="en-US" altLang="zh-CN" sz="2000" b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sym typeface="+mn-ea"/>
              </a:rPr>
              <a:t>3*a[3]=9 //a[8]  </a:t>
            </a:r>
            <a:r>
              <a:rPr lang="en-US" altLang="zh-CN" sz="2000" b="0" dirty="0">
                <a:solidFill>
                  <a:srgbClr val="C00000"/>
                </a:solidFill>
                <a:sym typeface="+mn-ea"/>
              </a:rPr>
              <a:t>3*a[4]=12 //a[10]</a:t>
            </a:r>
          </a:p>
          <a:p>
            <a:pPr marL="1257300" marR="0" lvl="2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000" b="0" noProof="0" dirty="0">
                <a:ln>
                  <a:noFill/>
                </a:ln>
                <a:effectLst/>
                <a:uLnTx/>
                <a:uFillTx/>
                <a:sym typeface="+mn-ea"/>
              </a:rPr>
              <a:t>5*a[1]=5 //a[5] </a:t>
            </a:r>
            <a:r>
              <a:rPr lang="en-US" altLang="zh-CN" sz="2000" b="0" noProof="0" dirty="0">
                <a:ln>
                  <a:noFill/>
                </a:ln>
                <a:solidFill>
                  <a:srgbClr val="6600FF"/>
                </a:solidFill>
                <a:effectLst/>
                <a:uLnTx/>
                <a:uFillTx/>
                <a:sym typeface="+mn-ea"/>
              </a:rPr>
              <a:t>5*a[2]=10 //a[9] </a:t>
            </a:r>
            <a:r>
              <a:rPr lang="en-US" altLang="zh-CN" sz="2000" b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sym typeface="+mn-ea"/>
              </a:rPr>
              <a:t>5*a[3]=15//a[11] </a:t>
            </a:r>
            <a:r>
              <a:rPr lang="en-US" altLang="zh-CN" sz="2000" b="0" dirty="0">
                <a:solidFill>
                  <a:srgbClr val="C00000"/>
                </a:solidFill>
                <a:sym typeface="+mn-ea"/>
              </a:rPr>
              <a:t>5*a[4]=20</a:t>
            </a:r>
          </a:p>
          <a:p>
            <a:pPr marL="1257300" marR="0" lvl="2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这样计算的数都是丑数，但是他们之间的大小次序需要调整。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0" dirty="0">
                <a:solidFill>
                  <a:schemeClr val="tx1"/>
                </a:solidFill>
              </a:rPr>
              <a:t>用</a:t>
            </a:r>
            <a:r>
              <a:rPr lang="en-US" altLang="zh-CN" sz="2000" b="0" dirty="0">
                <a:solidFill>
                  <a:schemeClr val="tx1"/>
                </a:solidFill>
              </a:rPr>
              <a:t>p2,p3,p5</a:t>
            </a:r>
            <a:r>
              <a:rPr lang="zh-CN" altLang="en-US" sz="2000" b="0" dirty="0">
                <a:solidFill>
                  <a:schemeClr val="tx1"/>
                </a:solidFill>
              </a:rPr>
              <a:t>保留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2,3,5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每个数与数组中元素相乘的位置，值从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开始，逐步加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</a:t>
            </a:r>
          </a:p>
          <a:p>
            <a:pPr marL="1257300" marR="0" lvl="2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计算出来后哪个最小就存入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中，每次只要计算过就让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p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位置后移。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13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4099" name="TextBox 7"/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2.1 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暴力</a:t>
            </a:r>
            <a:r>
              <a:rPr lang="en-US" altLang="zh-CN" sz="28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枚举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7172" name="TextBox 14"/>
          <p:cNvSpPr txBox="1">
            <a:spLocks noChangeArrowheads="1"/>
          </p:cNvSpPr>
          <p:nvPr/>
        </p:nvSpPr>
        <p:spPr bwMode="auto">
          <a:xfrm>
            <a:off x="65405" y="1340768"/>
            <a:ext cx="11432782" cy="455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p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例题2:丑数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算法优化：</a:t>
            </a:r>
            <a:endParaRPr kumimoji="0" lang="zh-CN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R="0" lvl="2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int a[5850],i,p2,p3,p5,n;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 //a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存储所有丑数</a:t>
            </a:r>
          </a:p>
          <a:p>
            <a:pPr marR="0" lvl="2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   a[1]=1;</a:t>
            </a:r>
          </a:p>
          <a:p>
            <a:pPr marR="0" lvl="2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   p2=p3=p5=1;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指示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2,3,5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分别相乘的元素位置</a:t>
            </a:r>
          </a:p>
          <a:p>
            <a:pPr marR="0" lvl="2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for(i=2;i&lt;5850;i++)</a:t>
            </a:r>
          </a:p>
          <a:p>
            <a:pPr marR="0" lvl="2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   {</a:t>
            </a:r>
          </a:p>
          <a:p>
            <a:pPr marR="0" lvl="2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       a[i] = min(2*a[p2], 3*a[p3]，5*a[p5])；</a:t>
            </a:r>
          </a:p>
          <a:p>
            <a:pPr marR="0" lvl="2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       if(a[i] == 2*a[p2]) p2++;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highlight>
                <a:srgbClr val="FFFF00"/>
              </a:highligh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R="0" lvl="2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       if(a[i] == 3*a[p3]) p3++;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//2*a[3]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时计算的值也是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3*a[2]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的值，跳过</a:t>
            </a:r>
          </a:p>
          <a:p>
            <a:pPr marR="0" lvl="2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       if(a[i] == 5*a[p5]) p5++;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2000" b="0" noProof="0" dirty="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sym typeface="+mn-ea"/>
              </a:rPr>
              <a:t>//3*a[2]</a:t>
            </a:r>
            <a:r>
              <a:rPr lang="zh-CN" altLang="en-US" sz="2000" b="0" noProof="0" dirty="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sym typeface="+mn-ea"/>
              </a:rPr>
              <a:t>时计算的值也是</a:t>
            </a:r>
            <a:r>
              <a:rPr lang="en-US" altLang="zh-CN" sz="2000" b="0" noProof="0" dirty="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sym typeface="+mn-ea"/>
              </a:rPr>
              <a:t>2*a[3]</a:t>
            </a:r>
            <a:r>
              <a:rPr lang="zh-CN" altLang="en-US" sz="2000" b="0" noProof="0" dirty="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sym typeface="+mn-ea"/>
              </a:rPr>
              <a:t>的值，跳过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highlight>
                <a:srgbClr val="FFFF00"/>
              </a:highlight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R="0" lvl="2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    }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14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4099" name="TextBox 7"/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2.1 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暴力</a:t>
            </a:r>
            <a:r>
              <a:rPr lang="en-US" altLang="zh-CN" sz="28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枚举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7172" name="TextBox 14"/>
          <p:cNvSpPr txBox="1">
            <a:spLocks noChangeArrowheads="1"/>
          </p:cNvSpPr>
          <p:nvPr/>
        </p:nvSpPr>
        <p:spPr bwMode="auto">
          <a:xfrm>
            <a:off x="65405" y="1340768"/>
            <a:ext cx="114327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p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例题2:丑数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完整代码：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EAF43F-6B20-50A2-2FC9-CBCBB1F5D695}"/>
              </a:ext>
            </a:extLst>
          </p:cNvPr>
          <p:cNvSpPr txBox="1"/>
          <p:nvPr/>
        </p:nvSpPr>
        <p:spPr>
          <a:xfrm>
            <a:off x="336947" y="1853687"/>
            <a:ext cx="4248472" cy="34163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&lt;iostream&gt;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</a:p>
          <a:p>
            <a:pPr lvl="0" eaLnBrk="1" hangingPunct="1">
              <a:spcBef>
                <a:spcPct val="0"/>
              </a:spcBef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min(int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b,int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int x = (a&lt;b)?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a:b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if(x&gt;c)  x=c;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 x;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F83AD1-7808-0E04-8A6B-12D35782C8E7}"/>
              </a:ext>
            </a:extLst>
          </p:cNvPr>
          <p:cNvSpPr txBox="1"/>
          <p:nvPr/>
        </p:nvSpPr>
        <p:spPr>
          <a:xfrm>
            <a:off x="5737547" y="291048"/>
            <a:ext cx="5760640" cy="624786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 eaLnBrk="1" hangingPunct="1">
              <a:spcBef>
                <a:spcPct val="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main()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int a[5850],i,p2,p3,p5,n;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a[1]=1;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p2=p3=p5 =1;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for(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=2;i&lt;5850;i++)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a[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= min( 2*a[p2], 3*a[p3],5*a[p5]);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if(a[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== 2*a[p2]) p2++;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if(a[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== 3*a[p3]) p3++;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if(a[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== 5*a[p5]) p5++;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while ( 1 )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&gt;&gt;n 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if(n==0) break;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a[n] &lt;&lt;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0;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548918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15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4099" name="TextBox 7"/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2.1 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暴力</a:t>
            </a:r>
            <a:r>
              <a:rPr lang="en-US" altLang="zh-CN" sz="28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枚举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7172" name="TextBox 14"/>
          <p:cNvSpPr txBox="1">
            <a:spLocks noChangeArrowheads="1"/>
          </p:cNvSpPr>
          <p:nvPr/>
        </p:nvSpPr>
        <p:spPr bwMode="auto">
          <a:xfrm>
            <a:off x="481013" y="1619250"/>
            <a:ext cx="11233150" cy="470789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>
            <a:spAutoFit/>
          </a:bodyPr>
          <a:lstStyle>
            <a:lvl1pPr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p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例题3:二倍的问题</a:t>
            </a:r>
            <a:endParaRPr kumimoji="0" sz="21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描述：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给定2到15个不同的正整数，你的任务是计算这些数里面有多少个数对满足：数对中一个数是另一个数的两倍。比如给定1 4 3 2 9 7 18 22，得到的答案是3，因为2是1的两倍，4是2个两倍，18是9的两倍。</a:t>
            </a: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输入：输入包括n组测试数据。每组数据包括一行，给出2到15个两两不同且小于100的正整数。每一行最后一个数是0，表示这一行的结束后，这个数不属于那2到15个给定的正整数。</a:t>
            </a: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输出：对每组输入数据，输出一行，给出有多少个数对满足其中一个数是另一个数的两倍。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16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4099" name="TextBox 7"/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2.1 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暴力</a:t>
            </a:r>
            <a:r>
              <a:rPr lang="en-US" altLang="zh-CN" sz="28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枚举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7172" name="TextBox 14"/>
          <p:cNvSpPr txBox="1">
            <a:spLocks noChangeArrowheads="1"/>
          </p:cNvSpPr>
          <p:nvPr/>
        </p:nvSpPr>
        <p:spPr bwMode="auto">
          <a:xfrm>
            <a:off x="481013" y="1619250"/>
            <a:ext cx="11305206" cy="466281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p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例题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3: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二倍的问题</a:t>
            </a: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数据存储：每行的整数可以存储到一个整型数组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a,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数组长度为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15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即可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。</a:t>
            </a: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核心算法：</a:t>
            </a:r>
            <a:endParaRPr kumimoji="0" lang="zh-CN" sz="18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0" 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利用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作为循环变量，将数据存入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a[i],</a:t>
            </a:r>
            <a:endParaRPr kumimoji="0" lang="zh-CN" sz="21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0" 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输入数据的过程中判断接收的数据是否为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，为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时跳出该行数据输入。此时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的值即为输入元素的个数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len</a:t>
            </a:r>
            <a:endParaRPr kumimoji="0" lang="zh-CN" sz="21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0" 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对数组中的任意两个</a:t>
            </a:r>
            <a:r>
              <a:rPr kumimoji="0" 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数据配对</a:t>
            </a:r>
            <a:r>
              <a:rPr kumimoji="0" 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，判断一个数据是否为另一个数据的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倍</a:t>
            </a:r>
            <a:r>
              <a:rPr kumimoji="0" 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。</a:t>
            </a:r>
          </a:p>
          <a:p>
            <a:pPr marL="1257300" marR="0" lvl="2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0" 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可以用两层循环来遍历数组元素，使外层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从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到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len-1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与内层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j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从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到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len-1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中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i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！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=j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的每个元素</a:t>
            </a:r>
            <a:r>
              <a:rPr kumimoji="0" 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其进行组合，判断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a[i] == a[j]*2 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是否成立，成立时计数变量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nc++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。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17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4099" name="TextBox 7"/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2.1 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暴力</a:t>
            </a:r>
            <a:r>
              <a:rPr lang="en-US" altLang="zh-CN" sz="28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枚举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7172" name="TextBox 14"/>
          <p:cNvSpPr txBox="1">
            <a:spLocks noChangeArrowheads="1"/>
          </p:cNvSpPr>
          <p:nvPr/>
        </p:nvSpPr>
        <p:spPr bwMode="auto">
          <a:xfrm>
            <a:off x="481013" y="1619250"/>
            <a:ext cx="112331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p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例题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3:</a:t>
            </a: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代码：</a:t>
            </a:r>
            <a:endParaRPr kumimoji="0" lang="zh-CN" sz="18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425065" y="1484630"/>
            <a:ext cx="6877050" cy="53340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18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4099" name="TextBox 7"/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2.1 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暴力</a:t>
            </a:r>
            <a:r>
              <a:rPr lang="en-US" altLang="zh-CN" sz="28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枚举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7172" name="TextBox 14"/>
          <p:cNvSpPr txBox="1">
            <a:spLocks noChangeArrowheads="1"/>
          </p:cNvSpPr>
          <p:nvPr/>
        </p:nvSpPr>
        <p:spPr bwMode="auto">
          <a:xfrm>
            <a:off x="481013" y="1619250"/>
            <a:ext cx="11233150" cy="375348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枚举的优化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(1)</a:t>
            </a:r>
          </a:p>
          <a:p>
            <a:pPr marL="914400" marR="0" lvl="1" indent="-45720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缩小枚举的范围，一次判断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j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位置两个组合数各种组合情况下的倍数关系</a:t>
            </a:r>
          </a:p>
          <a:p>
            <a:pPr marL="914400" marR="0" lvl="1" indent="-45720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这样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j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就可以指向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之后的元素。</a:t>
            </a:r>
          </a:p>
          <a:p>
            <a:pPr marR="0" lvl="1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微软雅黑" panose="020B0503020204020204" pitchFamily="34" charset="-122"/>
              </a:rPr>
              <a:t>for(i=0;i&lt;len;i++)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微软雅黑" panose="020B0503020204020204" pitchFamily="34" charset="-122"/>
              </a:rPr>
              <a:t>     --&gt; </a:t>
            </a:r>
            <a:r>
              <a:rPr lang="zh-CN" altLang="en-US" sz="2100" b="0" u="sng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sym typeface="+mn-ea"/>
              </a:rPr>
              <a:t>for(i=0;i&lt;</a:t>
            </a:r>
            <a:r>
              <a:rPr lang="zh-CN" altLang="en-US" sz="2100" b="0" u="sng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sym typeface="+mn-ea"/>
              </a:rPr>
              <a:t>len</a:t>
            </a:r>
            <a:r>
              <a:rPr lang="en-US" altLang="zh-CN" sz="2100" b="0" u="sng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sym typeface="+mn-ea"/>
              </a:rPr>
              <a:t>-1</a:t>
            </a:r>
            <a:r>
              <a:rPr lang="zh-CN" altLang="en-US" sz="2100" b="0" u="sng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sym typeface="+mn-ea"/>
              </a:rPr>
              <a:t>;i++)</a:t>
            </a:r>
            <a:r>
              <a:rPr lang="en-US" altLang="zh-CN" sz="2100" b="0" u="sng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sym typeface="+mn-ea"/>
              </a:rPr>
              <a:t> </a:t>
            </a:r>
            <a:r>
              <a:rPr kumimoji="0" lang="zh-CN" altLang="en-US" sz="2100" b="0" i="0" u="sng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微软雅黑" panose="020B0503020204020204" pitchFamily="34" charset="-122"/>
              </a:rPr>
              <a:t>  </a:t>
            </a:r>
          </a:p>
          <a:p>
            <a:pPr marR="0" lvl="1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微软雅黑" panose="020B0503020204020204" pitchFamily="34" charset="-122"/>
              </a:rPr>
              <a:t>       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微软雅黑" panose="020B0503020204020204" pitchFamily="34" charset="-122"/>
              </a:rPr>
              <a:t> 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微软雅黑" panose="020B0503020204020204" pitchFamily="34" charset="-122"/>
              </a:rPr>
              <a:t>for(j=0;j&lt;len;j++)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微软雅黑" panose="020B0503020204020204" pitchFamily="34" charset="-122"/>
              </a:rPr>
              <a:t>    --&gt; </a:t>
            </a:r>
            <a:r>
              <a:rPr lang="zh-CN" altLang="en-US" sz="2100" b="0" u="sng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sym typeface="+mn-ea"/>
              </a:rPr>
              <a:t>for(j=</a:t>
            </a:r>
            <a:r>
              <a:rPr lang="en-US" altLang="zh-CN" sz="2100" b="0" u="sng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sym typeface="+mn-ea"/>
              </a:rPr>
              <a:t>i+1</a:t>
            </a:r>
            <a:r>
              <a:rPr lang="zh-CN" altLang="en-US" sz="2100" b="0" u="sng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sym typeface="+mn-ea"/>
              </a:rPr>
              <a:t>;j&lt;len;j++)</a:t>
            </a:r>
            <a:r>
              <a:rPr lang="en-US" altLang="zh-CN" sz="2100" b="0" u="sng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sym typeface="+mn-ea"/>
              </a:rPr>
              <a:t>  </a:t>
            </a:r>
            <a:r>
              <a:rPr lang="en-US" altLang="zh-CN" sz="2100" b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sym typeface="+mn-ea"/>
              </a:rPr>
              <a:t>//ij</a:t>
            </a:r>
            <a:r>
              <a:rPr lang="zh-CN" altLang="en-US" sz="2100" b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sym typeface="+mn-ea"/>
              </a:rPr>
              <a:t>一定不相等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微软雅黑" panose="020B0503020204020204" pitchFamily="34" charset="-122"/>
            </a:endParaRPr>
          </a:p>
          <a:p>
            <a:pPr marR="0" lvl="1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微软雅黑" panose="020B0503020204020204" pitchFamily="34" charset="-122"/>
              </a:rPr>
              <a:t>             if(i!=j &amp;&amp; a[i] == a[j]*2 ) nc++;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微软雅黑" panose="020B0503020204020204" pitchFamily="34" charset="-122"/>
              </a:rPr>
              <a:t>  --&gt; </a:t>
            </a:r>
          </a:p>
          <a:p>
            <a:pPr marR="0" lvl="1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defRPr/>
            </a:pPr>
            <a:r>
              <a:rPr lang="zh-CN" altLang="en-US" sz="2100" b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sym typeface="+mn-ea"/>
              </a:rPr>
              <a:t> </a:t>
            </a:r>
            <a:r>
              <a:rPr lang="zh-CN" altLang="en-US" sz="2100" b="0" u="sng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sym typeface="+mn-ea"/>
              </a:rPr>
              <a:t>if(</a:t>
            </a:r>
            <a:r>
              <a:rPr lang="en-US" altLang="zh-CN" sz="2100" b="0" u="sng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sym typeface="+mn-ea"/>
              </a:rPr>
              <a:t>a[i]&gt;a[j]</a:t>
            </a:r>
            <a:r>
              <a:rPr lang="zh-CN" altLang="en-US" sz="2100" b="0" u="sng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sym typeface="+mn-ea"/>
              </a:rPr>
              <a:t> &amp;&amp; a[i] == a[j]*2 </a:t>
            </a:r>
            <a:r>
              <a:rPr lang="en-US" altLang="zh-CN" sz="2100" b="0" u="sng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sym typeface="+mn-ea"/>
              </a:rPr>
              <a:t>|| </a:t>
            </a:r>
            <a:r>
              <a:rPr lang="en-US" altLang="zh-CN" sz="2100" b="0" u="sng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sym typeface="+mn-ea"/>
              </a:rPr>
              <a:t>a[i]&lt;a[j]</a:t>
            </a:r>
            <a:r>
              <a:rPr lang="en-US" altLang="zh-CN" sz="2100" b="0" u="sng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sym typeface="+mn-ea"/>
              </a:rPr>
              <a:t> &amp;&amp; a[i]*2==a[j]</a:t>
            </a:r>
            <a:r>
              <a:rPr lang="zh-CN" altLang="en-US" sz="2100" b="0" u="sng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sym typeface="+mn-ea"/>
              </a:rPr>
              <a:t>) nc++;</a:t>
            </a:r>
            <a:endParaRPr kumimoji="0" lang="zh-CN" altLang="en-US" sz="2100" b="0" i="0" u="sng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19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4099" name="TextBox 7"/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2.1 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暴力</a:t>
            </a:r>
            <a:r>
              <a:rPr lang="en-US" altLang="zh-CN" sz="28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枚举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7172" name="TextBox 14"/>
          <p:cNvSpPr txBox="1">
            <a:spLocks noChangeArrowheads="1"/>
          </p:cNvSpPr>
          <p:nvPr/>
        </p:nvSpPr>
        <p:spPr bwMode="auto">
          <a:xfrm>
            <a:off x="481013" y="1619250"/>
            <a:ext cx="11233150" cy="1511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p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枚举的局限性</a:t>
            </a:r>
          </a:p>
          <a:p>
            <a:pPr marL="800100" marR="0" lvl="1" indent="-34290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简单的枚举一般只适用于解决简单的问题</a:t>
            </a:r>
          </a:p>
          <a:p>
            <a:pPr marL="800100" marR="0" lvl="1" indent="-34290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数据大时容易超时</a:t>
            </a:r>
            <a:endParaRPr kumimoji="0" lang="zh-CN" sz="21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2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3075" name="TextBox 7"/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本章主要内容</a:t>
            </a:r>
          </a:p>
        </p:txBody>
      </p:sp>
      <p:sp>
        <p:nvSpPr>
          <p:cNvPr id="3076" name="TextBox 14"/>
          <p:cNvSpPr txBox="1"/>
          <p:nvPr/>
        </p:nvSpPr>
        <p:spPr>
          <a:xfrm>
            <a:off x="481013" y="1619250"/>
            <a:ext cx="11233150" cy="13336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ea typeface="微软雅黑" panose="020B0503020204020204" pitchFamily="34" charset="-122"/>
              </a:rPr>
              <a:t>暴力</a:t>
            </a:r>
            <a:r>
              <a:rPr lang="zh-CN" b="0" dirty="0">
                <a:latin typeface="Consolas" panose="020B0609020204030204" pitchFamily="49" charset="0"/>
                <a:ea typeface="微软雅黑" panose="020B0503020204020204" pitchFamily="34" charset="-122"/>
              </a:rPr>
              <a:t>枚举</a:t>
            </a:r>
            <a:endParaRPr lang="zh-CN" altLang="en-US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b="0" dirty="0">
                <a:latin typeface="Consolas" panose="020B0609020204030204" pitchFamily="49" charset="0"/>
                <a:ea typeface="微软雅黑" panose="020B0503020204020204" pitchFamily="34" charset="-122"/>
              </a:rPr>
              <a:t>二进制枚举</a:t>
            </a:r>
            <a:endParaRPr lang="zh-CN" altLang="en-US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20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7172" name="TextBox 14"/>
          <p:cNvSpPr txBox="1">
            <a:spLocks noChangeArrowheads="1"/>
          </p:cNvSpPr>
          <p:nvPr/>
        </p:nvSpPr>
        <p:spPr bwMode="auto">
          <a:xfrm>
            <a:off x="409575" y="1412776"/>
            <a:ext cx="11590580" cy="4934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p"/>
              <a:defRPr/>
            </a:pPr>
            <a:r>
              <a:rPr lang="zh-CN" altLang="en-US" sz="2400" b="0" dirty="0"/>
              <a:t>位运算：</a:t>
            </a:r>
            <a:endParaRPr lang="en-US" altLang="zh-CN" sz="2400" b="0" dirty="0"/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、按位与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：两个数对应位上的值均为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则该位上的结果值为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</a:t>
            </a: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  作用： ①将一个存储单元各位清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0   ②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取某个数中的某些位。   </a:t>
            </a: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▲方法：将本数与某个特定数按位与运算即可。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400" b="0" noProof="0" dirty="0"/>
              <a:t>2</a:t>
            </a:r>
            <a:r>
              <a:rPr lang="zh-CN" altLang="en-US" sz="2400" b="0" noProof="0" dirty="0"/>
              <a:t>、按位或</a:t>
            </a:r>
            <a:r>
              <a:rPr lang="en-US" altLang="zh-CN" sz="2400" b="0" dirty="0"/>
              <a:t>| </a:t>
            </a:r>
            <a:r>
              <a:rPr lang="zh-CN" altLang="en-US" sz="2400" b="0" noProof="0" dirty="0"/>
              <a:t>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两个数</a:t>
            </a:r>
            <a:r>
              <a:rPr lang="zh-CN" altLang="en-US" sz="2400" b="0" noProof="0" dirty="0"/>
              <a:t>对应位上的值其中一个为</a:t>
            </a:r>
            <a:r>
              <a:rPr lang="en-US" altLang="zh-CN" sz="2400" b="0" noProof="0" dirty="0"/>
              <a:t>1</a:t>
            </a:r>
            <a:r>
              <a:rPr lang="zh-CN" altLang="en-US" sz="2400" b="0" noProof="0" dirty="0"/>
              <a:t>则该位上的结果值为</a:t>
            </a:r>
            <a:r>
              <a:rPr lang="en-US" altLang="zh-CN" sz="2400" b="0" noProof="0" dirty="0"/>
              <a:t>1</a:t>
            </a: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zh-CN" altLang="en-US" sz="2400" b="0" noProof="0" dirty="0"/>
              <a:t>   作用</a:t>
            </a:r>
            <a:r>
              <a:rPr lang="en-US" altLang="zh-CN" sz="2400" b="0" dirty="0"/>
              <a:t>:</a:t>
            </a:r>
            <a:r>
              <a:rPr lang="zh-CN" altLang="en-US" sz="2400" b="0" noProof="0" dirty="0"/>
              <a:t>  ①常用于将一个数的某些</a:t>
            </a:r>
            <a:r>
              <a:rPr lang="zh-CN" altLang="en-US" sz="2400" b="0" noProof="0" dirty="0">
                <a:solidFill>
                  <a:srgbClr val="FF0000"/>
                </a:solidFill>
              </a:rPr>
              <a:t>特定位</a:t>
            </a:r>
            <a:r>
              <a:rPr lang="zh-CN" altLang="en-US" sz="2400" b="0" noProof="0" dirty="0"/>
              <a:t>变为</a:t>
            </a:r>
            <a:r>
              <a:rPr lang="en-US" altLang="zh-CN" sz="2400" b="0" noProof="0" dirty="0"/>
              <a:t>1</a:t>
            </a: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400" b="0" noProof="0" dirty="0"/>
              <a:t> ▲</a:t>
            </a:r>
            <a:r>
              <a:rPr lang="zh-CN" altLang="en-US" sz="2400" b="0" noProof="0" dirty="0"/>
              <a:t>方法：将本数与某个特定数按位或运算即可。</a:t>
            </a:r>
            <a:endParaRPr lang="en-US" altLang="zh-CN" sz="2400" b="0" dirty="0"/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、按位异或</a:t>
            </a:r>
            <a:r>
              <a:rPr lang="en-US" altLang="zh-CN" sz="2400" b="0" dirty="0"/>
              <a:t>^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：两个数对应位上的值互不相同则该位上的结果值为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</a:t>
            </a: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  作用： ①使某些特定的位翻转  ②任何数与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异或，结果保留原数本身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1371600" lvl="2" indent="-457200">
              <a:lnSpc>
                <a:spcPct val="120000"/>
              </a:lnSpc>
              <a:buFont typeface="+mj-ea"/>
              <a:buAutoNum type="circleNumDbPlain" startAt="3"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任何数与自己异或，结果为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；</a:t>
            </a:r>
            <a:endParaRPr lang="en-US" altLang="zh-CN" b="0" dirty="0"/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400" b="0" dirty="0"/>
              <a:t>4</a:t>
            </a:r>
            <a:r>
              <a:rPr lang="zh-CN" altLang="en-US" sz="2400" b="0" dirty="0"/>
              <a:t>、按位取反</a:t>
            </a:r>
            <a:r>
              <a:rPr lang="en-US" altLang="zh-CN" sz="2400" b="0" dirty="0"/>
              <a:t>~ </a:t>
            </a:r>
            <a:r>
              <a:rPr lang="zh-CN" altLang="en-US" sz="2400" b="0" dirty="0"/>
              <a:t>：对每个上的值按位求反：</a:t>
            </a:r>
            <a:r>
              <a:rPr lang="en-US" altLang="zh-CN" sz="2400" b="0" dirty="0"/>
              <a:t>1</a:t>
            </a:r>
            <a:r>
              <a:rPr lang="zh-CN" altLang="en-US" sz="2400" b="0" dirty="0"/>
              <a:t>变为</a:t>
            </a:r>
            <a:r>
              <a:rPr lang="en-US" altLang="zh-CN" sz="2400" b="0" dirty="0"/>
              <a:t>0</a:t>
            </a:r>
            <a:r>
              <a:rPr lang="zh-CN" altLang="en-US" sz="2400" b="0" dirty="0"/>
              <a:t>；</a:t>
            </a:r>
            <a:r>
              <a:rPr lang="en-US" altLang="zh-CN" sz="2400" b="0" dirty="0"/>
              <a:t>0</a:t>
            </a:r>
            <a:r>
              <a:rPr lang="zh-CN" altLang="en-US" sz="2400" b="0" dirty="0"/>
              <a:t>变为</a:t>
            </a:r>
            <a:r>
              <a:rPr lang="en-US" altLang="zh-CN" sz="2400" b="0" dirty="0"/>
              <a:t>1</a:t>
            </a:r>
            <a:r>
              <a:rPr lang="zh-CN" altLang="en-US" sz="2400" b="0" dirty="0"/>
              <a:t>。</a:t>
            </a:r>
            <a:endParaRPr lang="en-US" altLang="zh-CN" sz="2400" b="0" dirty="0"/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A42148D2-6FAD-A1E6-0E99-738DF2E3FD9F}"/>
              </a:ext>
            </a:extLst>
          </p:cNvPr>
          <p:cNvSpPr/>
          <p:nvPr/>
        </p:nvSpPr>
        <p:spPr>
          <a:xfrm>
            <a:off x="409575" y="526391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2.2 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二进制</a:t>
            </a:r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枚举</a:t>
            </a:r>
          </a:p>
        </p:txBody>
      </p:sp>
    </p:spTree>
    <p:extLst>
      <p:ext uri="{BB962C8B-B14F-4D97-AF65-F5344CB8AC3E}">
        <p14:creationId xmlns:p14="http://schemas.microsoft.com/office/powerpoint/2010/main" val="4001984105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21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4099" name="TextBox 7"/>
          <p:cNvSpPr/>
          <p:nvPr/>
        </p:nvSpPr>
        <p:spPr>
          <a:xfrm>
            <a:off x="409575" y="481013"/>
            <a:ext cx="5233988" cy="4308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zh-CN" altLang="en-US" sz="2800" b="0" dirty="0">
                <a:solidFill>
                  <a:schemeClr val="bg1"/>
                </a:solidFill>
                <a:ea typeface="微软雅黑" panose="020B0503020204020204" pitchFamily="34" charset="-122"/>
              </a:rPr>
              <a:t>按位异或</a:t>
            </a:r>
            <a:r>
              <a:rPr lang="en-US" altLang="zh-CN" sz="2800" b="0" dirty="0">
                <a:solidFill>
                  <a:schemeClr val="bg1"/>
                </a:solidFill>
              </a:rPr>
              <a:t>^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7172" name="TextBox 14"/>
          <p:cNvSpPr txBox="1">
            <a:spLocks noChangeArrowheads="1"/>
          </p:cNvSpPr>
          <p:nvPr/>
        </p:nvSpPr>
        <p:spPr bwMode="auto">
          <a:xfrm>
            <a:off x="409575" y="1412776"/>
            <a:ext cx="6336084" cy="302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p"/>
              <a:defRPr/>
            </a:pPr>
            <a:r>
              <a:rPr lang="zh-CN" altLang="en-US" sz="2400" b="0" dirty="0"/>
              <a:t>例题：一共有</a:t>
            </a:r>
            <a:r>
              <a:rPr lang="en-US" altLang="zh-CN" sz="2400" b="0" dirty="0"/>
              <a:t>n</a:t>
            </a:r>
            <a:r>
              <a:rPr lang="zh-CN" altLang="en-US" sz="2400" b="0" dirty="0"/>
              <a:t>个整数，其中只有一个数</a:t>
            </a:r>
            <a:r>
              <a:rPr lang="en-US" altLang="zh-CN" sz="2400" b="0" dirty="0"/>
              <a:t>m</a:t>
            </a:r>
            <a:r>
              <a:rPr lang="zh-CN" altLang="en-US" sz="2400" b="0" dirty="0"/>
              <a:t>出现过</a:t>
            </a:r>
            <a:r>
              <a:rPr lang="en-US" altLang="zh-CN" sz="2400" b="0" dirty="0"/>
              <a:t>1</a:t>
            </a:r>
            <a:r>
              <a:rPr lang="zh-CN" altLang="en-US" sz="2400" b="0" dirty="0"/>
              <a:t>次其他数均出现过偶数次，请找出这个数</a:t>
            </a:r>
            <a:r>
              <a:rPr lang="en-US" altLang="zh-CN" sz="2400" b="0" dirty="0"/>
              <a:t>m</a:t>
            </a:r>
            <a:r>
              <a:rPr lang="zh-CN" altLang="en-US" sz="2400" b="0" dirty="0"/>
              <a:t>。</a:t>
            </a:r>
            <a:endParaRPr lang="en-US" altLang="zh-CN" sz="2400" b="0" dirty="0"/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p"/>
              <a:defRPr/>
            </a:pPr>
            <a:r>
              <a:rPr lang="zh-CN" altLang="en-US" sz="2400" b="0" dirty="0"/>
              <a:t>分析：设一个答案数</a:t>
            </a:r>
            <a:r>
              <a:rPr lang="en-US" altLang="zh-CN" sz="2400" b="0" dirty="0"/>
              <a:t>m</a:t>
            </a:r>
            <a:r>
              <a:rPr lang="zh-CN" altLang="en-US" sz="2400" b="0" dirty="0"/>
              <a:t>，其他输入对它异或即可。</a:t>
            </a:r>
            <a:endParaRPr lang="en-US" altLang="zh-CN" sz="2400" b="0" dirty="0"/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defRPr/>
            </a:pPr>
            <a:endParaRPr lang="en-US" altLang="zh-CN" sz="2400" b="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5EABFBB-26BB-11A9-FE9A-607E3B542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723" y="495925"/>
            <a:ext cx="4545062" cy="564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1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22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4099" name="TextBox 7"/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2.2 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二进制</a:t>
            </a:r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枚举</a:t>
            </a:r>
          </a:p>
        </p:txBody>
      </p:sp>
      <p:sp>
        <p:nvSpPr>
          <p:cNvPr id="7172" name="TextBox 14"/>
          <p:cNvSpPr txBox="1">
            <a:spLocks noChangeArrowheads="1"/>
          </p:cNvSpPr>
          <p:nvPr/>
        </p:nvSpPr>
        <p:spPr bwMode="auto">
          <a:xfrm>
            <a:off x="411663" y="1484784"/>
            <a:ext cx="11233150" cy="434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p"/>
              <a:defRPr/>
            </a:pPr>
            <a:r>
              <a:rPr kumimoji="0" 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算法原理</a:t>
            </a:r>
          </a:p>
          <a:p>
            <a:pPr marL="800100" marR="0" lvl="1" indent="-34290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</a:rPr>
              <a:t>问题：给定一个集合，枚举所有可能的子集。</a:t>
            </a:r>
          </a:p>
          <a:p>
            <a:pPr marL="800100" marR="0" lvl="1" indent="-34290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</a:rPr>
              <a:t>二进制枚举是此类问题的一种非常方便的枚举子集方法。</a:t>
            </a:r>
          </a:p>
          <a:p>
            <a:pPr marL="800100" marR="0" lvl="1" indent="-34290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</a:rPr>
              <a:t>二进制是计算技术中广泛采用的一种数制。二进制数据是用0和1两个数码来表示的数。利用二进制的特点，可以用于枚举一个集合中各元素的所有组合情况。</a:t>
            </a:r>
          </a:p>
          <a:p>
            <a:pPr marL="800100" lvl="1" indent="-342900">
              <a:lnSpc>
                <a:spcPct val="14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</a:rPr>
              <a:t>二进制枚举利用每一位上的</a:t>
            </a:r>
            <a:r>
              <a:rPr lang="en-US" altLang="zh-CN" sz="2400" b="0" noProof="0" dirty="0">
                <a:ln>
                  <a:noFill/>
                </a:ln>
                <a:effectLst/>
                <a:uLnTx/>
                <a:uFillTx/>
                <a:sym typeface="+mn-ea"/>
              </a:rPr>
              <a:t>1</a:t>
            </a:r>
            <a:r>
              <a:rPr lang="zh-CN" altLang="en-US" sz="2400" b="0" noProof="0" dirty="0">
                <a:ln>
                  <a:noFill/>
                </a:ln>
                <a:effectLst/>
                <a:uLnTx/>
                <a:uFillTx/>
                <a:sym typeface="+mn-ea"/>
              </a:rPr>
              <a:t>或</a:t>
            </a:r>
            <a:r>
              <a:rPr lang="en-US" altLang="zh-CN" sz="2400" b="0" noProof="0" dirty="0">
                <a:ln>
                  <a:noFill/>
                </a:ln>
                <a:effectLst/>
                <a:uLnTx/>
                <a:uFillTx/>
                <a:sym typeface="+mn-ea"/>
              </a:rPr>
              <a:t>0</a:t>
            </a: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</a:rPr>
              <a:t>数字表示选或者是不选该位置对应的元素，实现</a:t>
            </a:r>
            <a:r>
              <a:rPr kumimoji="0" 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b="0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n</a:t>
            </a:r>
            <a:r>
              <a:rPr lang="zh-CN" altLang="en-US" sz="2400" b="0" dirty="0"/>
              <a:t>（</a:t>
            </a:r>
            <a:r>
              <a:rPr lang="en-US" altLang="zh-CN" sz="2400" b="0" dirty="0">
                <a:solidFill>
                  <a:srgbClr val="FF0000"/>
                </a:solidFill>
              </a:rPr>
              <a:t>n</a:t>
            </a:r>
            <a:r>
              <a:rPr lang="zh-CN" altLang="en-US" sz="2400" b="0" dirty="0"/>
              <a:t>位二进制位表示的数的大小）种</a:t>
            </a: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</a:rPr>
              <a:t>情况下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</a:rPr>
              <a:t>的</a:t>
            </a: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</a:rPr>
              <a:t>枚举问题。</a:t>
            </a:r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23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4099" name="TextBox 7"/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2.2 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二进制</a:t>
            </a:r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枚举</a:t>
            </a:r>
          </a:p>
        </p:txBody>
      </p:sp>
      <p:sp>
        <p:nvSpPr>
          <p:cNvPr id="7172" name="TextBox 14"/>
          <p:cNvSpPr txBox="1">
            <a:spLocks noChangeArrowheads="1"/>
          </p:cNvSpPr>
          <p:nvPr/>
        </p:nvSpPr>
        <p:spPr bwMode="auto">
          <a:xfrm>
            <a:off x="481013" y="1412776"/>
            <a:ext cx="11449222" cy="509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p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算法原理</a:t>
            </a:r>
          </a:p>
          <a:p>
            <a:pPr marL="800100" marR="0" lvl="1" indent="-34290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问题：给定一个集合，枚举所有可能的子集。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假设有一个集合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{</a:t>
            </a:r>
            <a:r>
              <a:rPr lang="en-US" altLang="zh-CN" sz="2100" b="0" dirty="0"/>
              <a:t>6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,</a:t>
            </a:r>
            <a:r>
              <a:rPr lang="en-US" altLang="zh-CN" sz="2100" b="0" dirty="0">
                <a:solidFill>
                  <a:srgbClr val="FF0000"/>
                </a:solidFill>
              </a:rPr>
              <a:t>5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,</a:t>
            </a:r>
            <a:r>
              <a:rPr lang="en-US" altLang="zh-CN" sz="2100" b="0" dirty="0"/>
              <a:t>4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,</a:t>
            </a:r>
            <a:r>
              <a:rPr lang="en-US" altLang="zh-CN" sz="2100" b="0" dirty="0">
                <a:solidFill>
                  <a:srgbClr val="FF0000"/>
                </a:solidFill>
              </a:rPr>
              <a:t>2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,</a:t>
            </a:r>
            <a:r>
              <a:rPr lang="en-US" altLang="zh-CN" sz="2100" b="0" dirty="0"/>
              <a:t>1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,</a:t>
            </a:r>
            <a:r>
              <a:rPr lang="en-US" altLang="zh-CN" sz="2100" b="0" dirty="0">
                <a:solidFill>
                  <a:srgbClr val="FF0000"/>
                </a:solidFill>
              </a:rPr>
              <a:t>0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}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，那么二进制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11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就代表子集合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{0,2,3,5}</a:t>
            </a:r>
          </a:p>
          <a:p>
            <a:pPr marL="800100" marR="0" lvl="1" indent="-34290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sz="2100" b="0" dirty="0"/>
          </a:p>
          <a:p>
            <a:pPr marL="800100" marR="0" lvl="1" indent="-34290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如果元素有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个，哪个都不选，为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000...00(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即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个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）；都选，对应的值为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111...1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n</a:t>
            </a:r>
            <a:r>
              <a:rPr lang="zh-CN" altLang="en-US" sz="2100" b="0" dirty="0"/>
              <a:t>个</a:t>
            </a:r>
            <a:r>
              <a:rPr lang="en-US" altLang="zh-CN" sz="2100" b="0" dirty="0"/>
              <a:t>1</a:t>
            </a:r>
            <a:r>
              <a:rPr lang="zh-CN" altLang="en-US" sz="2100" b="0" dirty="0"/>
              <a:t>，即</a:t>
            </a:r>
            <a:r>
              <a:rPr lang="en-US" altLang="zh-CN" sz="2100" b="0" dirty="0"/>
              <a:t>2</a:t>
            </a:r>
            <a:r>
              <a:rPr lang="en-US" altLang="zh-CN" sz="2100" b="0" baseline="30000" dirty="0"/>
              <a:t>n</a:t>
            </a:r>
            <a:r>
              <a:rPr lang="en-US" altLang="zh-CN" sz="2100" b="0" dirty="0"/>
              <a:t>-1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），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en-US" altLang="zh-CN" sz="2100" b="0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可以用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1&lt;&lt;n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表示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，因此对应的枚举范围经常用：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lvl="1">
              <a:lnSpc>
                <a:spcPct val="110000"/>
              </a:lnSpc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                for(a=0; a&lt;(1&lt;&lt;n); a++)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那么，怎么知道一个数据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的二进制位的某一位</a:t>
            </a:r>
            <a:r>
              <a:rPr kumimoji="0" lang="en-US" altLang="zh-CN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是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还是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呢？</a:t>
            </a:r>
          </a:p>
          <a:p>
            <a:pPr marR="0" lvl="1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  </a:t>
            </a:r>
            <a:r>
              <a:rPr lang="en-US" altLang="zh-CN" sz="2100" b="0" dirty="0"/>
              <a:t>for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=0;i&lt;</a:t>
            </a:r>
            <a:r>
              <a:rPr kumimoji="0" lang="en-US" altLang="zh-CN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n;i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++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R="0" lvl="1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100" b="0" dirty="0"/>
              <a:t>        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if (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a &amp; 1&lt;&lt;i 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) 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...</a:t>
            </a:r>
          </a:p>
          <a:p>
            <a:pPr marR="0" lvl="1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   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当第</a:t>
            </a:r>
            <a:r>
              <a:rPr kumimoji="0" lang="en-US" altLang="zh-CN" sz="21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位上值为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时，表达式的值为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;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当第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位上为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时，表达式的值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不为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0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7782E82-95E4-1283-17CA-621D184BC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473" y="2708920"/>
            <a:ext cx="7166180" cy="107034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24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4099" name="TextBox 7"/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2.2 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二进制</a:t>
            </a:r>
            <a:r>
              <a:rPr lang="en-US" altLang="zh-CN" sz="28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枚举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7172" name="TextBox 14"/>
          <p:cNvSpPr txBox="1">
            <a:spLocks noChangeArrowheads="1"/>
          </p:cNvSpPr>
          <p:nvPr/>
        </p:nvSpPr>
        <p:spPr bwMode="auto">
          <a:xfrm>
            <a:off x="420060" y="1460182"/>
            <a:ext cx="11233150" cy="5281446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>
            <a:spAutoFit/>
          </a:bodyPr>
          <a:lstStyle>
            <a:lvl1pPr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例题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4 大乐透</a:t>
            </a:r>
          </a:p>
          <a:p>
            <a:pPr marL="914400" marR="0" lvl="1" indent="-45720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在小明曾经玩过的一种对号码的纸牌游戏(乐透)里,玩家必须从{1,2,……，49}中选择6个数。玩Lotto的一个流行策略是（虽然它并不增加你赢的机会）：就是从这49个数中选出k（k&gt;6）个数组成一个子集S，然后只从S里拿出牌来玩几局游戏。例如，k=8，s={1,2,3,5,8,13,21,34}，那么有28场可能的游戏：[1,2,3,5,8,13],[1,2,3,5,8,21],[1,2,3,5,8,34],[1,2,3,5,13,21],……,[3,5,8,13,21,24]。</a:t>
            </a:r>
          </a:p>
          <a:p>
            <a:pPr marL="914400" marR="0" lvl="1" indent="-4572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输入：读取数字k和一组数S，输出由S中的数组成的所有可能的游戏。</a:t>
            </a:r>
          </a:p>
          <a:p>
            <a:pPr marL="914400" marR="0" lvl="1" indent="-4572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输出：输出由S中的数组成的所有可能的游戏。每种游戏一行。</a:t>
            </a:r>
          </a:p>
          <a:p>
            <a:pPr marR="0" lvl="1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Sample Input</a:t>
            </a:r>
          </a:p>
          <a:p>
            <a:pPr marR="0" lvl="1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7 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R="0" lvl="1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1 2 3 4 5 6 7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R="0" lvl="1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defRPr/>
            </a:pPr>
            <a:r>
              <a:rPr lang="en-US" altLang="zh-CN" sz="2100" b="0" dirty="0">
                <a:solidFill>
                  <a:schemeClr val="tx1"/>
                </a:solidFill>
              </a:rPr>
              <a:t>0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65939" y="4850368"/>
            <a:ext cx="2592288" cy="1664302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t">
            <a:spAutoFit/>
          </a:bodyPr>
          <a:lstStyle/>
          <a:p>
            <a:pPr marR="0" lvl="1" algn="l" defTabSz="914400" rtl="0" eaLnBrk="0" fontAlgn="base" latinLnBrk="0" hangingPunct="0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defRPr/>
            </a:pPr>
            <a:r>
              <a:rPr lang="zh-CN" altLang="en-US" sz="2100" b="0" noProof="0" dirty="0">
                <a:ln>
                  <a:noFill/>
                </a:ln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Sample Output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R="0" lvl="1" algn="l" defTabSz="914400" rtl="0" eaLnBrk="0" fontAlgn="base" latinLnBrk="0" hangingPunct="0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defRPr/>
            </a:pPr>
            <a:r>
              <a:rPr lang="zh-CN" altLang="en-US" sz="2100" b="0" noProof="0" dirty="0">
                <a:ln>
                  <a:noFill/>
                </a:ln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1 2 3 4 5 6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R="0" lvl="1" algn="l" defTabSz="914400" rtl="0" eaLnBrk="0" fontAlgn="base" latinLnBrk="0" hangingPunct="0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defRPr/>
            </a:pPr>
            <a:r>
              <a:rPr lang="zh-CN" altLang="en-US" sz="2100" b="0" noProof="0" dirty="0">
                <a:ln>
                  <a:noFill/>
                </a:ln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1 2 3 4 5 7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R="0" lvl="1" algn="l" defTabSz="914400" rtl="0" eaLnBrk="0" fontAlgn="base" latinLnBrk="0" hangingPunct="0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defRPr/>
            </a:pPr>
            <a:r>
              <a:rPr lang="zh-CN" altLang="en-US" sz="2100" b="0" noProof="0" dirty="0">
                <a:ln>
                  <a:noFill/>
                </a:ln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1 2 3 4 6 7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R="0" lvl="1" algn="l" defTabSz="914400" rtl="0" eaLnBrk="0" fontAlgn="base" latinLnBrk="0" hangingPunct="0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defRPr/>
            </a:pPr>
            <a:r>
              <a:rPr lang="zh-CN" altLang="en-US" sz="2100" b="0" noProof="0" dirty="0">
                <a:ln>
                  <a:noFill/>
                </a:ln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1 2 3 5 6 7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R="0" lvl="1" algn="l" defTabSz="914400" rtl="0" eaLnBrk="0" fontAlgn="base" latinLnBrk="0" hangingPunct="0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defRPr/>
            </a:pPr>
            <a:r>
              <a:rPr lang="zh-CN" altLang="en-US" sz="2100" b="0" noProof="0" dirty="0">
                <a:ln>
                  <a:noFill/>
                </a:ln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1 2 4 5 6 7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R="0" lvl="1" algn="l" defTabSz="914400" rtl="0" eaLnBrk="0" fontAlgn="base" latinLnBrk="0" hangingPunct="0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defRPr/>
            </a:pPr>
            <a:r>
              <a:rPr lang="zh-CN" altLang="en-US" sz="2100" b="0" noProof="0" dirty="0">
                <a:ln>
                  <a:noFill/>
                </a:ln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1 3 4 5 6 7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R="0" lvl="1" algn="l" defTabSz="914400" rtl="0" eaLnBrk="0" fontAlgn="base" latinLnBrk="0" hangingPunct="0">
              <a:lnSpc>
                <a:spcPct val="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defRPr/>
            </a:pPr>
            <a:r>
              <a:rPr lang="zh-CN" altLang="en-US" sz="2100" b="0" noProof="0" dirty="0">
                <a:ln>
                  <a:noFill/>
                </a:ln>
                <a:effectLst/>
                <a:uLnTx/>
                <a:uFillTx/>
                <a:ea typeface="微软雅黑" panose="020B0503020204020204" pitchFamily="34" charset="-122"/>
                <a:sym typeface="+mn-ea"/>
              </a:rPr>
              <a:t>2 3 4 5 6 7</a:t>
            </a:r>
          </a:p>
        </p:txBody>
      </p:sp>
    </p:spTree>
    <p:extLst>
      <p:ext uri="{BB962C8B-B14F-4D97-AF65-F5344CB8AC3E}">
        <p14:creationId xmlns:p14="http://schemas.microsoft.com/office/powerpoint/2010/main" val="4268329538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25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4099" name="TextBox 7"/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2.2 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二进制</a:t>
            </a:r>
            <a:r>
              <a:rPr lang="en-US" altLang="zh-CN" sz="28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枚举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7172" name="TextBox 14"/>
          <p:cNvSpPr txBox="1">
            <a:spLocks noChangeArrowheads="1"/>
          </p:cNvSpPr>
          <p:nvPr/>
        </p:nvSpPr>
        <p:spPr bwMode="auto">
          <a:xfrm>
            <a:off x="481013" y="1619250"/>
            <a:ext cx="11233150" cy="477220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>
            <a:spAutoFit/>
          </a:bodyPr>
          <a:lstStyle>
            <a:lvl1pPr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p"/>
              <a:defRPr/>
            </a:pPr>
            <a:r>
              <a:rPr kumimoji="0" 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例题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4: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大乐透</a:t>
            </a:r>
            <a:endParaRPr kumimoji="0" lang="zh-CN" sz="28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数据存储：每行的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个</a:t>
            </a: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整数可以存储到一个整型数组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s,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数组长度为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50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即可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。</a:t>
            </a: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核心算法：</a:t>
            </a:r>
            <a:endParaRPr kumimoji="0" lang="zh-CN" sz="20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</a:rPr>
              <a:t>接收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</a:rPr>
              <a:t>k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</a:rPr>
              <a:t>后判断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</a:rPr>
              <a:t>k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</a:rPr>
              <a:t>是否为零，作为多组数据处理的结束；</a:t>
            </a:r>
            <a:endParaRPr kumimoji="0" lang="zh-CN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</a:rPr>
              <a:t>利用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</a:rPr>
              <a:t>i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</a:rPr>
              <a:t>作为循环变量，将数据存入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</a:rPr>
              <a:t>s[i]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</a:rPr>
              <a:t>，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</a:rPr>
              <a:t>i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</a:rPr>
              <a:t>从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</a:rPr>
              <a:t>0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</a:rPr>
              <a:t>到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</a:rPr>
              <a:t>k-1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</a:rPr>
              <a:t>；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</a:rPr>
              <a:t>利用</a:t>
            </a:r>
            <a:r>
              <a:rPr lang="zh-CN" altLang="en-US" b="0" dirty="0"/>
              <a:t>二进制位判断探索每一种情况，从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</a:rPr>
              <a:t>0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</a:rPr>
              <a:t>到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</a:rPr>
              <a:t>2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</a:rPr>
              <a:t>k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</a:rPr>
              <a:t>-1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</a:rPr>
              <a:t>的每一个数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</a:rPr>
              <a:t>a,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</a:rPr>
              <a:t> 如果某个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</a:rPr>
              <a:t>a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</a:rPr>
              <a:t>有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</a:rPr>
              <a:t>k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</a:rPr>
              <a:t>个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</a:rPr>
              <a:t>1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</a:rPr>
              <a:t>，则输出该数，并做统计。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0" dirty="0"/>
              <a:t>输出统计的个数。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ü"/>
              <a:defRPr/>
            </a:pPr>
            <a:endParaRPr kumimoji="0" lang="zh-CN" sz="20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4431445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26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4099" name="TextBox 7"/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2.2 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二进制</a:t>
            </a:r>
            <a:r>
              <a:rPr lang="en-US" altLang="zh-CN" sz="28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枚举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7172" name="TextBox 14"/>
          <p:cNvSpPr txBox="1">
            <a:spLocks noChangeArrowheads="1"/>
          </p:cNvSpPr>
          <p:nvPr/>
        </p:nvSpPr>
        <p:spPr bwMode="auto">
          <a:xfrm>
            <a:off x="409575" y="1484784"/>
            <a:ext cx="2663676" cy="131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p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例题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4: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大乐透</a:t>
            </a: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代码实现：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R="0" lvl="1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kumimoji="0" lang="zh-CN" sz="18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EC9804-8296-A661-C483-6D2643C44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267" y="180476"/>
            <a:ext cx="5832648" cy="659794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BEFF28F-16B6-F67A-60BB-547823ED3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9963" y="3573016"/>
            <a:ext cx="19526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65796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27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4099" name="TextBox 7"/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2.2 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二进制</a:t>
            </a:r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枚举</a:t>
            </a:r>
          </a:p>
        </p:txBody>
      </p:sp>
      <p:sp>
        <p:nvSpPr>
          <p:cNvPr id="7172" name="TextBox 14"/>
          <p:cNvSpPr txBox="1">
            <a:spLocks noChangeArrowheads="1"/>
          </p:cNvSpPr>
          <p:nvPr/>
        </p:nvSpPr>
        <p:spPr bwMode="auto">
          <a:xfrm>
            <a:off x="409573" y="1266841"/>
            <a:ext cx="1123315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p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例题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：何以包邮？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 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09574" y="1850529"/>
            <a:ext cx="8329613" cy="458456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rcRect l="-10470" t="-5918" r="31840" b="5918"/>
          <a:stretch>
            <a:fillRect/>
          </a:stretch>
        </p:blipFill>
        <p:spPr>
          <a:xfrm>
            <a:off x="8544897" y="2132856"/>
            <a:ext cx="3242945" cy="364807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28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4099" name="TextBox 7"/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2.2 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二进制</a:t>
            </a:r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枚举</a:t>
            </a:r>
          </a:p>
        </p:txBody>
      </p:sp>
      <p:sp>
        <p:nvSpPr>
          <p:cNvPr id="7172" name="TextBox 14"/>
          <p:cNvSpPr txBox="1">
            <a:spLocks noChangeArrowheads="1"/>
          </p:cNvSpPr>
          <p:nvPr/>
        </p:nvSpPr>
        <p:spPr bwMode="auto">
          <a:xfrm>
            <a:off x="481013" y="1619250"/>
            <a:ext cx="11233150" cy="422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p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算法原理</a:t>
            </a:r>
          </a:p>
          <a:p>
            <a:pPr marL="800100" marR="0" lvl="1" indent="-34290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这道题的解法很多，但是二进制枚举是其中最容易实现的一种解法。</a:t>
            </a:r>
          </a:p>
          <a:p>
            <a:pPr marL="800100" marR="0" lvl="1" indent="-34290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已知共有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本书，想选出来其中部分书，使其达到满足子集价格之和为大于等于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x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的最小值。</a:t>
            </a:r>
          </a:p>
          <a:p>
            <a:pPr marL="800100" marR="0" lvl="1" indent="-34290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可以把二进制中的一位表示一本书，选中该书就该位置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，不选某本书就对应位置置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0</a:t>
            </a:r>
          </a:p>
          <a:p>
            <a:pPr marL="800100" marR="0" lvl="1" indent="-34290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只选择第一本书就用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表示，只选择第二本书就用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10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）表示，选择第一本和第二本就用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11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）表示。</a:t>
            </a:r>
          </a:p>
          <a:p>
            <a:pPr marL="800100" marR="0" lvl="1" indent="-34290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因此我们枚举出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位二进制数表示范围中的每个数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，然后提取其各位上的值，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就把对应的价格累加，算出子集对应的价格之和，然后查找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&gt;=x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的最小值就可以了。</a:t>
            </a:r>
          </a:p>
        </p:txBody>
      </p:sp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29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4099" name="TextBox 7"/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2.2 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二进制</a:t>
            </a:r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枚举</a:t>
            </a:r>
          </a:p>
        </p:txBody>
      </p:sp>
      <p:sp>
        <p:nvSpPr>
          <p:cNvPr id="7172" name="TextBox 14"/>
          <p:cNvSpPr txBox="1">
            <a:spLocks noChangeArrowheads="1"/>
          </p:cNvSpPr>
          <p:nvPr/>
        </p:nvSpPr>
        <p:spPr bwMode="auto">
          <a:xfrm>
            <a:off x="481013" y="1619250"/>
            <a:ext cx="11233150" cy="105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p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算法原理</a:t>
            </a:r>
          </a:p>
          <a:p>
            <a:pPr marL="800100" marR="0" lvl="1" indent="-34290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76173A0-1327-56D2-9D5F-F8ECAD20E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025" y="38527"/>
            <a:ext cx="5679531" cy="668294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17A5FB7-3395-5930-D2C7-3E7540C18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1683" y="548680"/>
            <a:ext cx="5095667" cy="184054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3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4099" name="TextBox 7"/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2.1 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暴力</a:t>
            </a:r>
            <a:r>
              <a:rPr lang="en-US" altLang="zh-CN" sz="28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枚举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7172" name="TextBox 14"/>
          <p:cNvSpPr txBox="1">
            <a:spLocks noChangeArrowheads="1"/>
          </p:cNvSpPr>
          <p:nvPr/>
        </p:nvSpPr>
        <p:spPr bwMode="auto">
          <a:xfrm>
            <a:off x="609600" y="1460599"/>
            <a:ext cx="10729142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p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基本原理</a:t>
            </a: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暴力枚举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又称穷举法、枚举法，其基本思想是根据题目的部分条件确定答案的大致范围，并在此范围内对所有可能的情况逐一验证，直到全部情况验证完毕。若某个情况验证符合题目的全部条件，则为本问题的一个解，若全部情况验证后都不符合题目的全部条件，则本题无解。</a:t>
            </a:r>
            <a:r>
              <a:rPr kumimoji="0" lang="en-US" altLang="zh-CN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就是将所有情况都举出，并判断其是否符合题目条件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。</a:t>
            </a: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并不是所有的问题都可以使用枚举算法来求解，</a:t>
            </a:r>
            <a:r>
              <a:rPr lang="zh-CN" altLang="en-US" sz="2100" b="0" dirty="0"/>
              <a:t>只有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当问题的所有可能解的个数不太多，并在可以接受的时间内得到问题的所有解时，才有可能使用枚举算法。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lang="zh-CN" altLang="en-US" sz="2400" b="0" dirty="0"/>
              <a:t>枚举算法是一种针对密码的破译方法。逐个试探，直到找到符合条件的解为止。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30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4099" name="TextBox 7"/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2.2 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二进制</a:t>
            </a:r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枚举</a:t>
            </a:r>
          </a:p>
        </p:txBody>
      </p:sp>
      <p:sp>
        <p:nvSpPr>
          <p:cNvPr id="7172" name="TextBox 14"/>
          <p:cNvSpPr txBox="1">
            <a:spLocks noChangeArrowheads="1"/>
          </p:cNvSpPr>
          <p:nvPr/>
        </p:nvSpPr>
        <p:spPr bwMode="auto">
          <a:xfrm>
            <a:off x="481013" y="1619250"/>
            <a:ext cx="11233150" cy="3709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p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例题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6</a:t>
            </a: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：诗仙李白的郁闷事</a:t>
            </a:r>
          </a:p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大诗人李白，一生好饮。一天，他提着酒壶，从家里出来，酒壶中有酒两斗。他边走边唱：</a:t>
            </a:r>
          </a:p>
          <a:p>
            <a:pPr marR="0" lvl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无事街上走，提壶去打酒</a:t>
            </a:r>
          </a:p>
          <a:p>
            <a:pPr marR="0" lvl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逢店加一倍，遇花喝一斗。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R="0" lvl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这一路上，他一共遇到店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次，遇到花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次，已知最后一次遇到的是花，此时他正好把酒喝光了。请你计算李白遇到店和花的次序，并统计有多少种可能的方案。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 </a:t>
            </a:r>
          </a:p>
        </p:txBody>
      </p:sp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31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4099" name="TextBox 7"/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2.2 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二进制</a:t>
            </a:r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枚举</a:t>
            </a:r>
          </a:p>
        </p:txBody>
      </p:sp>
      <p:sp>
        <p:nvSpPr>
          <p:cNvPr id="7172" name="TextBox 14"/>
          <p:cNvSpPr txBox="1">
            <a:spLocks noChangeArrowheads="1"/>
          </p:cNvSpPr>
          <p:nvPr/>
        </p:nvSpPr>
        <p:spPr bwMode="auto">
          <a:xfrm>
            <a:off x="317917" y="1276785"/>
            <a:ext cx="11468302" cy="4780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p"/>
              <a:defRPr/>
            </a:pPr>
            <a:r>
              <a:rPr kumimoji="0" 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算法原理</a:t>
            </a:r>
          </a:p>
          <a:p>
            <a:pPr marL="800100" marR="0" lvl="1" indent="-34290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已知遇到店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次，遇到花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次，并且最后一次遇到花正好把酒喝光。</a:t>
            </a: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诗仙李白遇到的店和花两种状态可以用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0/1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表示，假设用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表示店，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表示花。</a:t>
            </a:r>
          </a:p>
          <a:p>
            <a:pPr marL="800100" marR="0" lvl="1" indent="-34290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个店和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个花，最后一次遇到花即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，此时酒刚好剩一斗。</a:t>
            </a:r>
          </a:p>
          <a:p>
            <a:pPr marL="800100" marR="0" lvl="1" indent="-34290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因此，李白前面共遇到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个店和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9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个花，即寻找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个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9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个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组成的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位二进制数，使得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斗最终变为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斗的方案。</a:t>
            </a:r>
          </a:p>
          <a:p>
            <a:pPr marL="800100" marR="0" lvl="1" indent="-34290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因此我们枚举出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位二进制数表示范围中的每个数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，然后提取其各位上的值，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就把酒量加倍且统计店数加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就让酒量减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，当最终算出酒量为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，且店数为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时（此时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的个数就是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9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个），即为方案之一。</a:t>
            </a:r>
          </a:p>
        </p:txBody>
      </p:sp>
    </p:spTree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32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4099" name="TextBox 7"/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2.2 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二进制</a:t>
            </a:r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枚举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825779" y="2420888"/>
            <a:ext cx="3764588" cy="252361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E812C3B-178D-EA4A-E994-AD02C01430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8874" y="303443"/>
            <a:ext cx="4226865" cy="6513282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4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4099" name="TextBox 7"/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典型例题：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7172" name="TextBox 14"/>
          <p:cNvSpPr txBox="1">
            <a:spLocks noChangeArrowheads="1"/>
          </p:cNvSpPr>
          <p:nvPr/>
        </p:nvSpPr>
        <p:spPr bwMode="auto">
          <a:xfrm>
            <a:off x="326079" y="1343025"/>
            <a:ext cx="11233150" cy="128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p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百元买百笔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问题：百元买百笔。钢笔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元一支，圆珠笔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元一支，铅笔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角一支。给出解决方案。</a:t>
            </a:r>
          </a:p>
          <a:p>
            <a:pPr marL="800100" marR="0" lvl="1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方案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：   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9C4047-5F92-7C8A-BCAF-6047FBA9C1A9}"/>
              </a:ext>
            </a:extLst>
          </p:cNvPr>
          <p:cNvSpPr txBox="1"/>
          <p:nvPr/>
        </p:nvSpPr>
        <p:spPr>
          <a:xfrm>
            <a:off x="901236" y="4616171"/>
            <a:ext cx="9937105" cy="1938992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zh-CN" altLang="nn-NO" dirty="0">
                <a:solidFill>
                  <a:srgbClr val="0000FF"/>
                </a:solidFill>
              </a:rPr>
              <a:t>方案</a:t>
            </a:r>
            <a:r>
              <a:rPr lang="nn-NO" altLang="zh-CN" dirty="0">
                <a:solidFill>
                  <a:srgbClr val="0000FF"/>
                </a:solidFill>
              </a:rPr>
              <a:t>2</a:t>
            </a:r>
            <a:r>
              <a:rPr lang="zh-CN" altLang="nn-NO" dirty="0">
                <a:solidFill>
                  <a:srgbClr val="0000FF"/>
                </a:solidFill>
              </a:rPr>
              <a:t>：</a:t>
            </a:r>
          </a:p>
          <a:p>
            <a:r>
              <a:rPr lang="zh-CN" altLang="nn-NO" dirty="0">
                <a:solidFill>
                  <a:srgbClr val="0000FF"/>
                </a:solidFill>
              </a:rPr>
              <a:t>  </a:t>
            </a:r>
            <a:r>
              <a:rPr lang="nn-NO" altLang="zh-CN" dirty="0">
                <a:solidFill>
                  <a:srgbClr val="0000FF"/>
                </a:solidFill>
              </a:rPr>
              <a:t>for( i=0; i&lt;=</a:t>
            </a:r>
            <a:r>
              <a:rPr lang="nn-NO" altLang="zh-CN" dirty="0">
                <a:solidFill>
                  <a:srgbClr val="FF0000"/>
                </a:solidFill>
              </a:rPr>
              <a:t>20</a:t>
            </a:r>
            <a:r>
              <a:rPr lang="nn-NO" altLang="zh-CN" dirty="0">
                <a:solidFill>
                  <a:srgbClr val="0000FF"/>
                </a:solidFill>
              </a:rPr>
              <a:t>; i++) </a:t>
            </a:r>
          </a:p>
          <a:p>
            <a:r>
              <a:rPr lang="nn-NO" altLang="zh-CN" dirty="0">
                <a:solidFill>
                  <a:srgbClr val="0000FF"/>
                </a:solidFill>
              </a:rPr>
              <a:t>    for( j=0; j&lt;=</a:t>
            </a:r>
            <a:r>
              <a:rPr lang="nn-NO" altLang="zh-CN" dirty="0">
                <a:solidFill>
                  <a:srgbClr val="FF0000"/>
                </a:solidFill>
              </a:rPr>
              <a:t>34-i</a:t>
            </a:r>
            <a:r>
              <a:rPr lang="nn-NO" altLang="zh-CN" dirty="0">
                <a:solidFill>
                  <a:srgbClr val="0000FF"/>
                </a:solidFill>
              </a:rPr>
              <a:t>; j++)</a:t>
            </a:r>
          </a:p>
          <a:p>
            <a:r>
              <a:rPr lang="nn-NO" altLang="zh-CN" dirty="0">
                <a:solidFill>
                  <a:srgbClr val="0000FF"/>
                </a:solidFill>
              </a:rPr>
              <a:t>        if(3*i+2*j+(</a:t>
            </a:r>
            <a:r>
              <a:rPr lang="nn-NO" altLang="zh-CN" dirty="0">
                <a:solidFill>
                  <a:srgbClr val="FF0000"/>
                </a:solidFill>
              </a:rPr>
              <a:t>100-i-j</a:t>
            </a:r>
            <a:r>
              <a:rPr lang="nn-NO" altLang="zh-CN" dirty="0">
                <a:solidFill>
                  <a:srgbClr val="0000FF"/>
                </a:solidFill>
              </a:rPr>
              <a:t>)*0.5==100)</a:t>
            </a:r>
          </a:p>
          <a:p>
            <a:r>
              <a:rPr lang="nn-NO" altLang="zh-CN" dirty="0">
                <a:solidFill>
                  <a:srgbClr val="0000FF"/>
                </a:solidFill>
              </a:rPr>
              <a:t>             printf(“i=%dj=%dk=%d”,i,j, 100-i-j);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7A7D7E-0E23-A29B-2CDF-3B410947B7A7}"/>
              </a:ext>
            </a:extLst>
          </p:cNvPr>
          <p:cNvSpPr txBox="1"/>
          <p:nvPr/>
        </p:nvSpPr>
        <p:spPr>
          <a:xfrm>
            <a:off x="2137147" y="2459504"/>
            <a:ext cx="8568952" cy="193899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nn-NO" altLang="zh-CN" dirty="0"/>
              <a:t>for( i=0; i&lt;=100; i++) </a:t>
            </a:r>
          </a:p>
          <a:p>
            <a:r>
              <a:rPr lang="nn-NO" altLang="zh-CN" dirty="0"/>
              <a:t>  for(j=0; j&lt;=100; j++)</a:t>
            </a:r>
          </a:p>
          <a:p>
            <a:r>
              <a:rPr lang="nn-NO" altLang="zh-CN" dirty="0"/>
              <a:t>     for(k=0; k&lt;=100; j++)</a:t>
            </a:r>
          </a:p>
          <a:p>
            <a:r>
              <a:rPr lang="nn-NO" altLang="zh-CN" dirty="0"/>
              <a:t>       if(i+j+k==100 &amp;&amp;3*i+2*j+0.5*k==100)</a:t>
            </a:r>
          </a:p>
          <a:p>
            <a:r>
              <a:rPr lang="nn-NO" altLang="zh-CN" dirty="0"/>
              <a:t>             printf(“i=%d</a:t>
            </a:r>
            <a:r>
              <a:rPr lang="zh-CN" altLang="nn-NO" dirty="0"/>
              <a:t>，</a:t>
            </a:r>
            <a:r>
              <a:rPr lang="nn-NO" altLang="zh-CN" dirty="0"/>
              <a:t>j=%d</a:t>
            </a:r>
            <a:r>
              <a:rPr lang="zh-CN" altLang="nn-NO" dirty="0"/>
              <a:t>，</a:t>
            </a:r>
            <a:r>
              <a:rPr lang="nn-NO" altLang="zh-CN" dirty="0"/>
              <a:t>k=%d”,i,j,k) </a:t>
            </a:r>
          </a:p>
        </p:txBody>
      </p:sp>
    </p:spTree>
    <p:extLst>
      <p:ext uri="{BB962C8B-B14F-4D97-AF65-F5344CB8AC3E}">
        <p14:creationId xmlns:p14="http://schemas.microsoft.com/office/powerpoint/2010/main" val="3101692908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5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4099" name="TextBox 7"/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典型例题：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7172" name="TextBox 14"/>
          <p:cNvSpPr txBox="1">
            <a:spLocks noChangeArrowheads="1"/>
          </p:cNvSpPr>
          <p:nvPr/>
        </p:nvSpPr>
        <p:spPr bwMode="auto">
          <a:xfrm>
            <a:off x="326079" y="1343025"/>
            <a:ext cx="11233150" cy="128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p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百元买百笔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问题：百元买百笔。钢笔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元一支，圆珠笔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元一支，铅笔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角一支。给出解决方案。</a:t>
            </a:r>
          </a:p>
          <a:p>
            <a:pPr marL="800100" marR="0" lvl="1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方案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：   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9C4047-5F92-7C8A-BCAF-6047FBA9C1A9}"/>
              </a:ext>
            </a:extLst>
          </p:cNvPr>
          <p:cNvSpPr txBox="1"/>
          <p:nvPr/>
        </p:nvSpPr>
        <p:spPr>
          <a:xfrm>
            <a:off x="901236" y="4616171"/>
            <a:ext cx="9937105" cy="1938992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r>
              <a:rPr lang="zh-CN" altLang="nn-NO" dirty="0">
                <a:solidFill>
                  <a:srgbClr val="0000FF"/>
                </a:solidFill>
              </a:rPr>
              <a:t>方案</a:t>
            </a:r>
            <a:r>
              <a:rPr lang="nn-NO" altLang="zh-CN" dirty="0">
                <a:solidFill>
                  <a:srgbClr val="0000FF"/>
                </a:solidFill>
              </a:rPr>
              <a:t>2</a:t>
            </a:r>
            <a:r>
              <a:rPr lang="zh-CN" altLang="nn-NO" dirty="0">
                <a:solidFill>
                  <a:srgbClr val="0000FF"/>
                </a:solidFill>
              </a:rPr>
              <a:t>：</a:t>
            </a:r>
          </a:p>
          <a:p>
            <a:r>
              <a:rPr lang="zh-CN" altLang="nn-NO" dirty="0">
                <a:solidFill>
                  <a:srgbClr val="0000FF"/>
                </a:solidFill>
              </a:rPr>
              <a:t>  </a:t>
            </a:r>
            <a:r>
              <a:rPr lang="nn-NO" altLang="zh-CN" dirty="0">
                <a:solidFill>
                  <a:srgbClr val="0000FF"/>
                </a:solidFill>
              </a:rPr>
              <a:t>for( i=0; i&lt;=</a:t>
            </a:r>
            <a:r>
              <a:rPr lang="nn-NO" altLang="zh-CN" dirty="0">
                <a:solidFill>
                  <a:srgbClr val="FF0000"/>
                </a:solidFill>
              </a:rPr>
              <a:t>20</a:t>
            </a:r>
            <a:r>
              <a:rPr lang="nn-NO" altLang="zh-CN" dirty="0">
                <a:solidFill>
                  <a:srgbClr val="0000FF"/>
                </a:solidFill>
              </a:rPr>
              <a:t>; i++) </a:t>
            </a:r>
          </a:p>
          <a:p>
            <a:r>
              <a:rPr lang="nn-NO" altLang="zh-CN" dirty="0">
                <a:solidFill>
                  <a:srgbClr val="0000FF"/>
                </a:solidFill>
              </a:rPr>
              <a:t>    for( j=0; j&lt;=</a:t>
            </a:r>
            <a:r>
              <a:rPr lang="nn-NO" altLang="zh-CN" dirty="0">
                <a:solidFill>
                  <a:srgbClr val="FF0000"/>
                </a:solidFill>
              </a:rPr>
              <a:t>34-i</a:t>
            </a:r>
            <a:r>
              <a:rPr lang="nn-NO" altLang="zh-CN" dirty="0">
                <a:solidFill>
                  <a:srgbClr val="0000FF"/>
                </a:solidFill>
              </a:rPr>
              <a:t>; j++)</a:t>
            </a:r>
          </a:p>
          <a:p>
            <a:r>
              <a:rPr lang="nn-NO" altLang="zh-CN" dirty="0">
                <a:solidFill>
                  <a:srgbClr val="0000FF"/>
                </a:solidFill>
              </a:rPr>
              <a:t>        if(3*i+2*j+(</a:t>
            </a:r>
            <a:r>
              <a:rPr lang="nn-NO" altLang="zh-CN" dirty="0">
                <a:solidFill>
                  <a:srgbClr val="FF0000"/>
                </a:solidFill>
              </a:rPr>
              <a:t>100-i-j</a:t>
            </a:r>
            <a:r>
              <a:rPr lang="nn-NO" altLang="zh-CN" dirty="0">
                <a:solidFill>
                  <a:srgbClr val="0000FF"/>
                </a:solidFill>
              </a:rPr>
              <a:t>)*0.5==100)</a:t>
            </a:r>
          </a:p>
          <a:p>
            <a:r>
              <a:rPr lang="nn-NO" altLang="zh-CN" dirty="0">
                <a:solidFill>
                  <a:srgbClr val="0000FF"/>
                </a:solidFill>
              </a:rPr>
              <a:t>             printf(“i=%dj=%dk=%d”,i,j, 100-i-j);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7A7D7E-0E23-A29B-2CDF-3B410947B7A7}"/>
              </a:ext>
            </a:extLst>
          </p:cNvPr>
          <p:cNvSpPr txBox="1"/>
          <p:nvPr/>
        </p:nvSpPr>
        <p:spPr>
          <a:xfrm>
            <a:off x="2137147" y="2459504"/>
            <a:ext cx="8568952" cy="193899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nn-NO" altLang="zh-CN" dirty="0"/>
              <a:t>for( i=0; i&lt;=100; i++) </a:t>
            </a:r>
          </a:p>
          <a:p>
            <a:r>
              <a:rPr lang="nn-NO" altLang="zh-CN" dirty="0"/>
              <a:t>  for(j=0; j&lt;=100; j++)</a:t>
            </a:r>
          </a:p>
          <a:p>
            <a:r>
              <a:rPr lang="nn-NO" altLang="zh-CN" dirty="0"/>
              <a:t>     for(k=0; k&lt;=100; j++)</a:t>
            </a:r>
          </a:p>
          <a:p>
            <a:r>
              <a:rPr lang="nn-NO" altLang="zh-CN" dirty="0"/>
              <a:t>       if(i+j+k==100 &amp;&amp;3*i+2*j+0.5*k==100)</a:t>
            </a:r>
          </a:p>
          <a:p>
            <a:r>
              <a:rPr lang="nn-NO" altLang="zh-CN" dirty="0"/>
              <a:t>             printf(“i=%d</a:t>
            </a:r>
            <a:r>
              <a:rPr lang="zh-CN" altLang="nn-NO" dirty="0"/>
              <a:t>，</a:t>
            </a:r>
            <a:r>
              <a:rPr lang="nn-NO" altLang="zh-CN" dirty="0"/>
              <a:t>j=%d</a:t>
            </a:r>
            <a:r>
              <a:rPr lang="zh-CN" altLang="nn-NO" dirty="0"/>
              <a:t>，</a:t>
            </a:r>
            <a:r>
              <a:rPr lang="nn-NO" altLang="zh-CN" dirty="0"/>
              <a:t>k=%d”,i,j,k) </a:t>
            </a:r>
          </a:p>
        </p:txBody>
      </p:sp>
    </p:spTree>
    <p:extLst>
      <p:ext uri="{BB962C8B-B14F-4D97-AF65-F5344CB8AC3E}">
        <p14:creationId xmlns:p14="http://schemas.microsoft.com/office/powerpoint/2010/main" val="3453406260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6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4099" name="TextBox 7"/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2.1 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暴力</a:t>
            </a:r>
            <a:r>
              <a:rPr lang="en-US" altLang="zh-CN" sz="28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枚举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7172" name="TextBox 14"/>
          <p:cNvSpPr txBox="1">
            <a:spLocks noChangeArrowheads="1"/>
          </p:cNvSpPr>
          <p:nvPr/>
        </p:nvSpPr>
        <p:spPr bwMode="auto">
          <a:xfrm>
            <a:off x="609600" y="1460599"/>
            <a:ext cx="10729142" cy="3314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p"/>
              <a:defRPr/>
            </a:pPr>
            <a:r>
              <a:rPr lang="zh-CN" altLang="en-US" sz="2800" b="0" dirty="0"/>
              <a:t>枚举算法的解题过程</a:t>
            </a:r>
            <a:endParaRPr kumimoji="0" lang="zh-CN" sz="28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</a:endParaRPr>
          </a:p>
          <a:p>
            <a:pPr marR="0" lvl="1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）逐个列举可能的解的范围，这个过程用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循环结构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实现。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R="0" lvl="1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2</a:t>
            </a:r>
            <a:r>
              <a:rPr lang="zh-CN" altLang="en-US" sz="2400" b="0" dirty="0">
                <a:solidFill>
                  <a:srgbClr val="0000FF"/>
                </a:solidFill>
              </a:rPr>
              <a:t>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对每一个列举可能的解进行检验，判断是否为真正的解。这个过程用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选择结构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实现。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lvl="1">
              <a:lnSpc>
                <a:spcPct val="150000"/>
              </a:lnSpc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      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枚举算法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=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循环结构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+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选择结构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//</a:t>
            </a:r>
            <a:r>
              <a:rPr lang="zh-CN" altLang="en-US" sz="2400" b="0" dirty="0">
                <a:solidFill>
                  <a:srgbClr val="0000FF"/>
                </a:solidFill>
              </a:rPr>
              <a:t>循环结构内嵌套选择结构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  <a:p>
            <a:pPr marR="0" lvl="1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485463309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7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4099" name="TextBox 7"/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2.1 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暴力</a:t>
            </a:r>
            <a:r>
              <a:rPr lang="en-US" altLang="zh-CN" sz="28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枚举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7172" name="TextBox 14"/>
          <p:cNvSpPr txBox="1">
            <a:spLocks noChangeArrowheads="1"/>
          </p:cNvSpPr>
          <p:nvPr/>
        </p:nvSpPr>
        <p:spPr bwMode="auto">
          <a:xfrm>
            <a:off x="409575" y="1401018"/>
            <a:ext cx="11233150" cy="4773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p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例题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1:统计</a:t>
            </a:r>
          </a:p>
          <a:p>
            <a:pPr marL="800100" marR="0" lvl="1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高数考试结果已经出来了，如果不及格就惨了，如果不及格，那开学还得补考，那这个春节就郁闷了！现在老师想知道有几名同学高数考试没及格，假设1个班级有N名同学！</a:t>
            </a:r>
          </a:p>
          <a:p>
            <a:pPr marL="800100" marR="0" lvl="1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Input</a:t>
            </a:r>
            <a:r>
              <a:rPr kumimoji="0" 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：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输入数据有多组，每组1行,第1个数是N，（1&lt;=N&lt;=1000）接下来有N个数，这N个数都是0到100之间的整数。</a:t>
            </a:r>
          </a:p>
          <a:p>
            <a:pPr marL="800100" marR="0" lvl="1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Output</a:t>
            </a:r>
            <a:r>
              <a:rPr kumimoji="0" 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：</a:t>
            </a: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请输出每组的N个数中有多少个是小于60的？记得输出结果后要换行啊！</a:t>
            </a:r>
          </a:p>
          <a:p>
            <a:pPr marL="800100" marR="0" lvl="1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Sample Input</a:t>
            </a:r>
          </a:p>
          <a:p>
            <a:pPr marR="0" lvl="1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10 1 2 3 4 5 6 7 8 9 99</a:t>
            </a:r>
          </a:p>
          <a:p>
            <a:pPr marR="0" lvl="1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8 80 70 60 90 100 75 65 55</a:t>
            </a:r>
          </a:p>
          <a:p>
            <a:pPr marL="800100" marR="0" lvl="1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Sample Output</a:t>
            </a:r>
          </a:p>
          <a:p>
            <a:pPr marR="0" lvl="1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9</a:t>
            </a:r>
          </a:p>
          <a:p>
            <a:pPr marR="0" lvl="1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sz="2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739188" y="6356350"/>
            <a:ext cx="2846387" cy="365125"/>
          </a:xfrm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898989"/>
                </a:solidFill>
                <a:ea typeface="微软雅黑" panose="020B0503020204020204" pitchFamily="34" charset="-122"/>
              </a:rPr>
              <a:t>8</a:t>
            </a:fld>
            <a:endParaRPr lang="zh-CN" altLang="en-US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4099" name="TextBox 7"/>
          <p:cNvSpPr/>
          <p:nvPr/>
        </p:nvSpPr>
        <p:spPr>
          <a:xfrm>
            <a:off x="409575" y="481013"/>
            <a:ext cx="52339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2.1 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暴力</a:t>
            </a:r>
            <a:r>
              <a:rPr lang="en-US" altLang="zh-CN" sz="28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/>
              </a:rPr>
              <a:t>枚举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/>
            </a:endParaRPr>
          </a:p>
        </p:txBody>
      </p:sp>
      <p:sp>
        <p:nvSpPr>
          <p:cNvPr id="7172" name="TextBox 14"/>
          <p:cNvSpPr txBox="1">
            <a:spLocks noChangeArrowheads="1"/>
          </p:cNvSpPr>
          <p:nvPr/>
        </p:nvSpPr>
        <p:spPr bwMode="auto">
          <a:xfrm>
            <a:off x="186011" y="1556792"/>
            <a:ext cx="7279728" cy="2155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p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例题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1:统计</a:t>
            </a: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算法分析：</a:t>
            </a:r>
          </a:p>
          <a:p>
            <a:pPr marL="1257300" marR="0" lvl="2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待枚举的数据为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n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个整数，可以用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x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来接收。</a:t>
            </a:r>
          </a:p>
          <a:p>
            <a:pPr marL="1257300" marR="0" lvl="2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条件：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x &lt; 60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489211" y="911543"/>
            <a:ext cx="4543425" cy="502118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C71F188-CDF7-0BB0-17A7-730EA3A7D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31" y="188640"/>
            <a:ext cx="11521280" cy="36004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B51E522-6746-3ADD-C457-BFDF23BC5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099" y="688731"/>
            <a:ext cx="5040560" cy="59806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D1890F5-F40C-E922-F5D1-714BE22BE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707" y="793330"/>
            <a:ext cx="4390476" cy="5771429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C6D78C3-1080-20FD-5B07-460B6460237D}"/>
              </a:ext>
            </a:extLst>
          </p:cNvPr>
          <p:cNvCxnSpPr/>
          <p:nvPr/>
        </p:nvCxnSpPr>
        <p:spPr>
          <a:xfrm>
            <a:off x="8329835" y="2492896"/>
            <a:ext cx="432048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7B2F1E5-2DC1-26C4-40B5-1006E626182D}"/>
              </a:ext>
            </a:extLst>
          </p:cNvPr>
          <p:cNvCxnSpPr>
            <a:cxnSpLocks/>
          </p:cNvCxnSpPr>
          <p:nvPr/>
        </p:nvCxnSpPr>
        <p:spPr>
          <a:xfrm>
            <a:off x="8617867" y="3140968"/>
            <a:ext cx="720080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C5070DB-ECD2-013F-3836-6D2C7A78F47C}"/>
              </a:ext>
            </a:extLst>
          </p:cNvPr>
          <p:cNvCxnSpPr>
            <a:cxnSpLocks/>
          </p:cNvCxnSpPr>
          <p:nvPr/>
        </p:nvCxnSpPr>
        <p:spPr>
          <a:xfrm>
            <a:off x="8113811" y="3645024"/>
            <a:ext cx="936104" cy="0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54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7f0c52a-7ae7-48e1-adf7-de4abb1ca159"/>
  <p:tag name="COMMONDATA" val="eyJoZGlkIjoiZGI2MWQzOTlkZWM2Mjk1MmM4M2JiN2E5OGY4MjVhOWQ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4296</Words>
  <Application>Microsoft Office PowerPoint</Application>
  <PresentationFormat>自定义</PresentationFormat>
  <Paragraphs>405</Paragraphs>
  <Slides>32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黑体</vt:lpstr>
      <vt:lpstr>微软雅黑</vt:lpstr>
      <vt:lpstr>Arial</vt:lpstr>
      <vt:lpstr>Calibri</vt:lpstr>
      <vt:lpstr>Consolas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微立体</dc:title>
  <dc:creator>第一PPT</dc:creator>
  <cp:keywords>www.1ppt.com</cp:keywords>
  <dc:description>www.1ppt.com</dc:description>
  <cp:lastModifiedBy>Yuying Wang</cp:lastModifiedBy>
  <cp:revision>4980</cp:revision>
  <cp:lastPrinted>2021-04-26T01:25:00Z</cp:lastPrinted>
  <dcterms:created xsi:type="dcterms:W3CDTF">2016-03-04T02:23:00Z</dcterms:created>
  <dcterms:modified xsi:type="dcterms:W3CDTF">2024-03-21T13:23:28Z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AFE7E64C27A14CA7829F81124B84B575</vt:lpwstr>
  </property>
  <property fmtid="{D5CDD505-2E9C-101B-9397-08002B2CF9AE}" pid="3" name="KSOProductBuildVer">
    <vt:lpwstr>2052-11.1.0.13703</vt:lpwstr>
  </property>
</Properties>
</file>