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653" r:id="rId3"/>
    <p:sldId id="667" r:id="rId4"/>
    <p:sldId id="772" r:id="rId5"/>
    <p:sldId id="854" r:id="rId6"/>
    <p:sldId id="855" r:id="rId7"/>
    <p:sldId id="856" r:id="rId8"/>
    <p:sldId id="857" r:id="rId9"/>
    <p:sldId id="891" r:id="rId10"/>
    <p:sldId id="892" r:id="rId11"/>
    <p:sldId id="893" r:id="rId12"/>
    <p:sldId id="894" r:id="rId13"/>
    <p:sldId id="895" r:id="rId14"/>
    <p:sldId id="896" r:id="rId15"/>
    <p:sldId id="898" r:id="rId16"/>
    <p:sldId id="899" r:id="rId17"/>
    <p:sldId id="909" r:id="rId18"/>
    <p:sldId id="788" r:id="rId19"/>
    <p:sldId id="910" r:id="rId20"/>
    <p:sldId id="911" r:id="rId21"/>
    <p:sldId id="901" r:id="rId22"/>
    <p:sldId id="907" r:id="rId23"/>
    <p:sldId id="912" r:id="rId24"/>
    <p:sldId id="908" r:id="rId25"/>
    <p:sldId id="902" r:id="rId26"/>
    <p:sldId id="807" r:id="rId27"/>
    <p:sldId id="903" r:id="rId28"/>
    <p:sldId id="801" r:id="rId29"/>
    <p:sldId id="904" r:id="rId30"/>
    <p:sldId id="802" r:id="rId31"/>
    <p:sldId id="905" r:id="rId32"/>
    <p:sldId id="906" r:id="rId33"/>
  </p:sldIdLst>
  <p:sldSz cx="12195175" cy="6858000"/>
  <p:notesSz cx="6858000" cy="9947275"/>
  <p:custDataLst>
    <p:tags r:id="rId3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B4"/>
    <a:srgbClr val="FFCC00"/>
    <a:srgbClr val="0070C0"/>
    <a:srgbClr val="FF0000"/>
    <a:srgbClr val="0079F2"/>
    <a:srgbClr val="00CC00"/>
    <a:srgbClr val="00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/>
    <p:restoredTop sz="78857"/>
  </p:normalViewPr>
  <p:slideViewPr>
    <p:cSldViewPr showGuides="1">
      <p:cViewPr varScale="1">
        <p:scale>
          <a:sx n="102" d="100"/>
          <a:sy n="102" d="100"/>
        </p:scale>
        <p:origin x="942" y="108"/>
      </p:cViewPr>
      <p:guideLst>
        <p:guide orient="horz" pos="2086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64081B-F759-4F41-B127-5C775A4F56D1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pPr lvl="0" algn="r">
                <a:buNone/>
              </a:pPr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636981F-1DCF-45F2-BF6E-9B4CFF91E9E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6125"/>
            <a:ext cx="663257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pPr lvl="0" algn="r" eaLnBrk="1" hangingPunct="1">
                <a:buNone/>
              </a:pPr>
              <a:t>‹#›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pPr lvl="0" algn="r" eaLnBrk="1" hangingPunct="1"/>
              <a:t>1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typedef long </a:t>
            </a:r>
            <a:r>
              <a:rPr lang="en-US" altLang="zh-CN" dirty="0" err="1"/>
              <a:t>long</a:t>
            </a:r>
            <a:r>
              <a:rPr lang="en-US" altLang="zh-CN" dirty="0"/>
              <a:t> LL;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Ex_gcd</a:t>
            </a:r>
            <a:r>
              <a:rPr lang="en-US" altLang="zh-CN" dirty="0"/>
              <a:t>(LL a, LL b, LL &amp;x, LL &amp;y)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if(b == 0)</a:t>
            </a:r>
          </a:p>
          <a:p>
            <a:r>
              <a:rPr lang="en-US" altLang="zh-CN" dirty="0"/>
              <a:t>    {x = 1;y = 0;</a:t>
            </a:r>
          </a:p>
          <a:p>
            <a:r>
              <a:rPr lang="en-US" altLang="zh-CN" dirty="0"/>
              <a:t>    return;}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Ex_gcd</a:t>
            </a:r>
            <a:r>
              <a:rPr lang="en-US" altLang="zh-CN" dirty="0"/>
              <a:t>(b, </a:t>
            </a:r>
            <a:r>
              <a:rPr lang="en-US" altLang="zh-CN" dirty="0" err="1"/>
              <a:t>a%b</a:t>
            </a:r>
            <a:r>
              <a:rPr lang="en-US" altLang="zh-CN" dirty="0"/>
              <a:t>, x, y);</a:t>
            </a:r>
          </a:p>
          <a:p>
            <a:r>
              <a:rPr lang="en-US" altLang="zh-CN" dirty="0"/>
              <a:t>    LL t;</a:t>
            </a:r>
          </a:p>
          <a:p>
            <a:r>
              <a:rPr lang="en-US" altLang="zh-CN" dirty="0"/>
              <a:t>    t=x;</a:t>
            </a:r>
          </a:p>
          <a:p>
            <a:r>
              <a:rPr lang="en-US" altLang="zh-CN" dirty="0"/>
              <a:t>    x =y;</a:t>
            </a:r>
          </a:p>
          <a:p>
            <a:r>
              <a:rPr lang="en-US" altLang="zh-CN" dirty="0"/>
              <a:t>    y = t-(a/b)*y;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LL </a:t>
            </a:r>
            <a:r>
              <a:rPr lang="en-US" altLang="zh-CN" dirty="0" err="1"/>
              <a:t>a,b,x,y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&gt;&gt;a&gt;&gt;b;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Ex_gcd</a:t>
            </a:r>
            <a:r>
              <a:rPr lang="en-US" altLang="zh-CN" dirty="0"/>
              <a:t>(</a:t>
            </a:r>
            <a:r>
              <a:rPr lang="en-US" altLang="zh-CN" dirty="0" err="1"/>
              <a:t>a,b,x,y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x=(</a:t>
            </a:r>
            <a:r>
              <a:rPr lang="en-US" altLang="zh-CN" dirty="0" err="1"/>
              <a:t>x+b</a:t>
            </a:r>
            <a:r>
              <a:rPr lang="en-US" altLang="zh-CN" dirty="0"/>
              <a:t>)%b;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&lt;&lt;x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539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pPr lvl="0" algn="r" eaLnBrk="1" hangingPunct="1"/>
              <a:t>25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pPr lvl="0" algn="r" eaLnBrk="1" hangingPunct="1"/>
              <a:t>27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pPr lvl="0" algn="r" eaLnBrk="1" hangingPunct="1"/>
              <a:t>29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pPr lvl="0" algn="r" eaLnBrk="1" hangingPunct="1"/>
              <a:t>2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pPr lvl="0" algn="r" eaLnBrk="1" hangingPunct="1"/>
              <a:t>3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51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pPr lvl="0" algn="r" eaLnBrk="1" hangingPunct="1"/>
              <a:t>17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Ex_gcd</a:t>
            </a:r>
            <a:r>
              <a:rPr lang="en-US" altLang="zh-CN" dirty="0"/>
              <a:t>(int a, int b, int &amp;x, int &amp;y)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if(b == 0)</a:t>
            </a:r>
          </a:p>
          <a:p>
            <a:r>
              <a:rPr lang="en-US" altLang="zh-CN" dirty="0"/>
              <a:t>    {x = 1;y = 0;return;}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Ex_gcd</a:t>
            </a:r>
            <a:r>
              <a:rPr lang="en-US" altLang="zh-CN" dirty="0"/>
              <a:t>(b, </a:t>
            </a:r>
            <a:r>
              <a:rPr lang="en-US" altLang="zh-CN" dirty="0" err="1"/>
              <a:t>a%b</a:t>
            </a:r>
            <a:r>
              <a:rPr lang="en-US" altLang="zh-CN" dirty="0"/>
              <a:t>, x, y);</a:t>
            </a:r>
          </a:p>
          <a:p>
            <a:r>
              <a:rPr lang="en-US" altLang="zh-CN" dirty="0"/>
              <a:t>    int t;</a:t>
            </a:r>
          </a:p>
          <a:p>
            <a:r>
              <a:rPr lang="en-US" altLang="zh-CN" dirty="0"/>
              <a:t>    t=x;</a:t>
            </a:r>
          </a:p>
          <a:p>
            <a:r>
              <a:rPr lang="en-US" altLang="zh-CN" dirty="0"/>
              <a:t>    x =y;</a:t>
            </a:r>
          </a:p>
          <a:p>
            <a:r>
              <a:rPr lang="en-US" altLang="zh-CN" dirty="0"/>
              <a:t>    y = t-(a/b)*y;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&lt;&lt;"***";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&lt;&lt;x&lt;&lt;' ' &lt;&lt;y&lt;&lt;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int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&gt;&gt;a&gt;&gt;b;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Ex_gcd</a:t>
            </a:r>
            <a:r>
              <a:rPr lang="en-US" altLang="zh-CN" dirty="0"/>
              <a:t>(</a:t>
            </a:r>
            <a:r>
              <a:rPr lang="en-US" altLang="zh-CN" dirty="0" err="1"/>
              <a:t>a,b,x,y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&lt;&lt;x&lt;&lt;' ' &lt;&lt;y&lt;&lt;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47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Ex_gcd</a:t>
            </a:r>
            <a:r>
              <a:rPr lang="en-US" altLang="zh-CN" dirty="0"/>
              <a:t>(int a, int b, int &amp;x, int &amp;y)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if(b == 0)</a:t>
            </a:r>
          </a:p>
          <a:p>
            <a:r>
              <a:rPr lang="en-US" altLang="zh-CN" dirty="0"/>
              <a:t>    {x = 1;y = 0;return;}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Ex_gcd</a:t>
            </a:r>
            <a:r>
              <a:rPr lang="en-US" altLang="zh-CN" dirty="0"/>
              <a:t>(b, </a:t>
            </a:r>
            <a:r>
              <a:rPr lang="en-US" altLang="zh-CN" dirty="0" err="1"/>
              <a:t>a%b</a:t>
            </a:r>
            <a:r>
              <a:rPr lang="en-US" altLang="zh-CN" dirty="0"/>
              <a:t>, x, y);</a:t>
            </a:r>
          </a:p>
          <a:p>
            <a:r>
              <a:rPr lang="en-US" altLang="zh-CN" dirty="0"/>
              <a:t>    int t;</a:t>
            </a:r>
          </a:p>
          <a:p>
            <a:r>
              <a:rPr lang="en-US" altLang="zh-CN" dirty="0"/>
              <a:t>    t=x;</a:t>
            </a:r>
          </a:p>
          <a:p>
            <a:r>
              <a:rPr lang="en-US" altLang="zh-CN" dirty="0"/>
              <a:t>    x =y;</a:t>
            </a:r>
          </a:p>
          <a:p>
            <a:r>
              <a:rPr lang="en-US" altLang="zh-CN" dirty="0"/>
              <a:t>    y = t-(a/b)*y;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&lt;&lt;"***";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&lt;&lt;x&lt;&lt;' ' &lt;&lt;y&lt;&lt;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int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&gt;&gt;a&gt;&gt;b;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Ex_gcd</a:t>
            </a:r>
            <a:r>
              <a:rPr lang="en-US" altLang="zh-CN" dirty="0"/>
              <a:t>(</a:t>
            </a:r>
            <a:r>
              <a:rPr lang="en-US" altLang="zh-CN" dirty="0" err="1"/>
              <a:t>a,b,x,y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&lt;&lt;x&lt;&lt;' ' &lt;&lt;y&lt;&lt;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90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>
          <a:xfrm>
            <a:off x="409575" y="1628775"/>
            <a:ext cx="10975975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650" y="336550"/>
            <a:ext cx="5694363" cy="7191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5"/>
          <p:cNvSpPr/>
          <p:nvPr/>
        </p:nvSpPr>
        <p:spPr>
          <a:xfrm>
            <a:off x="0" y="1271588"/>
            <a:ext cx="12195175" cy="69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49213" y="260350"/>
            <a:ext cx="5903912" cy="792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8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>
          <a:xfrm>
            <a:off x="409575" y="1628775"/>
            <a:ext cx="10975975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650" y="336550"/>
            <a:ext cx="5694363" cy="7191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5"/>
          <p:cNvSpPr/>
          <p:nvPr/>
        </p:nvSpPr>
        <p:spPr>
          <a:xfrm>
            <a:off x="0" y="1271588"/>
            <a:ext cx="12195175" cy="69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49213" y="260350"/>
            <a:ext cx="5903912" cy="792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8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6.xml"/><Relationship Id="rId7" Type="http://schemas.openxmlformats.org/officeDocument/2006/relationships/image" Target="../media/image6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矩形 32"/>
          <p:cNvSpPr/>
          <p:nvPr>
            <p:custDataLst>
              <p:tags r:id="rId1"/>
            </p:custDataLst>
          </p:nvPr>
        </p:nvSpPr>
        <p:spPr>
          <a:xfrm>
            <a:off x="-30162" y="1916113"/>
            <a:ext cx="12225338" cy="16573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1" name="PA_文本框 34"/>
          <p:cNvSpPr txBox="1"/>
          <p:nvPr>
            <p:custDataLst>
              <p:tags r:id="rId2"/>
            </p:custDataLst>
          </p:nvPr>
        </p:nvSpPr>
        <p:spPr>
          <a:xfrm>
            <a:off x="1129030" y="2297430"/>
            <a:ext cx="102235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次课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5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ex_gcd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4797425"/>
            <a:ext cx="12195175" cy="96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9035" y="54868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1077</a:t>
            </a:r>
            <a:r>
              <a:rPr lang="zh-CN" altLang="en-US" dirty="0">
                <a:solidFill>
                  <a:srgbClr val="FF0000"/>
                </a:solidFill>
              </a:rPr>
              <a:t>代码：</a:t>
            </a:r>
          </a:p>
        </p:txBody>
      </p:sp>
      <p:sp>
        <p:nvSpPr>
          <p:cNvPr id="4" name="矩形 3"/>
          <p:cNvSpPr/>
          <p:nvPr/>
        </p:nvSpPr>
        <p:spPr>
          <a:xfrm>
            <a:off x="264939" y="1462307"/>
            <a:ext cx="4392488" cy="5078313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本题数据很小，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b)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(b==0) return a;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b,a%b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&gt;&gt;a&gt;&gt;b)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{d=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x=a/d*b;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d &lt;&lt;" "&lt;&lt;x&lt;&lt;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7507" y="2492896"/>
            <a:ext cx="6096000" cy="369331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&lt;bits/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stdc++.h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&gt;//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万能头文件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while(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&gt;&gt;a&gt;&gt;b)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{d=__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);//C++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x=a/d*b;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d &lt;&lt;" "&lt;&lt;x&lt;&lt;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2172" y="1462307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用 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自带的</a:t>
            </a:r>
            <a:r>
              <a:rPr lang="en-US" altLang="zh-CN" dirty="0">
                <a:solidFill>
                  <a:srgbClr val="FF0000"/>
                </a:solidFill>
              </a:rPr>
              <a:t>__</a:t>
            </a:r>
            <a:r>
              <a:rPr lang="en-US" altLang="zh-CN" dirty="0" err="1">
                <a:solidFill>
                  <a:srgbClr val="FF0000"/>
                </a:solidFill>
              </a:rPr>
              <a:t>gcd</a:t>
            </a:r>
            <a:r>
              <a:rPr lang="zh-CN" altLang="en-US" dirty="0">
                <a:solidFill>
                  <a:srgbClr val="FF0000"/>
                </a:solidFill>
              </a:rPr>
              <a:t>也可以，</a:t>
            </a:r>
            <a:r>
              <a:rPr lang="en-US" altLang="zh-CN" dirty="0">
                <a:solidFill>
                  <a:srgbClr val="FF0000"/>
                </a:solidFill>
              </a:rPr>
              <a:t>__</a:t>
            </a:r>
            <a:r>
              <a:rPr lang="en-US" altLang="zh-CN" dirty="0" err="1">
                <a:solidFill>
                  <a:srgbClr val="FF0000"/>
                </a:solidFill>
              </a:rPr>
              <a:t>gcd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x,y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中的</a:t>
            </a:r>
            <a:r>
              <a:rPr lang="en-US" altLang="zh-CN" dirty="0" err="1">
                <a:solidFill>
                  <a:srgbClr val="FF0000"/>
                </a:solidFill>
              </a:rPr>
              <a:t>x,y</a:t>
            </a:r>
            <a:r>
              <a:rPr lang="zh-CN" altLang="en-US" dirty="0">
                <a:solidFill>
                  <a:srgbClr val="FF0000"/>
                </a:solidFill>
              </a:rPr>
              <a:t>必须类型相同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6987" y="404664"/>
            <a:ext cx="2993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的一些性质</a:t>
            </a:r>
            <a:endParaRPr lang="en-US" altLang="zh-CN" sz="3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0963" y="1628800"/>
            <a:ext cx="11017224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b,a</a:t>
            </a:r>
            <a:r>
              <a:rPr lang="en-US" altLang="zh-CN" dirty="0"/>
              <a:t>-b)</a:t>
            </a:r>
          </a:p>
          <a:p>
            <a:endParaRPr lang="en-US" altLang="zh-CN" dirty="0"/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ma,mb</a:t>
            </a:r>
            <a:r>
              <a:rPr lang="en-US" altLang="zh-CN" dirty="0"/>
              <a:t>)=m*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),m</a:t>
            </a:r>
            <a:r>
              <a:rPr lang="zh-CN" altLang="en-US" dirty="0"/>
              <a:t>为一个自然数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a+mb,b</a:t>
            </a:r>
            <a:r>
              <a:rPr lang="en-US" altLang="zh-CN" dirty="0"/>
              <a:t>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m=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),</a:t>
            </a:r>
            <a:r>
              <a:rPr lang="en-US" altLang="zh-CN" dirty="0" err="1"/>
              <a:t>gcd</a:t>
            </a:r>
            <a:r>
              <a:rPr lang="en-US" altLang="zh-CN" dirty="0"/>
              <a:t>(a/</a:t>
            </a:r>
            <a:r>
              <a:rPr lang="en-US" altLang="zh-CN" dirty="0" err="1"/>
              <a:t>m,b</a:t>
            </a:r>
            <a:r>
              <a:rPr lang="en-US" altLang="zh-CN" dirty="0"/>
              <a:t>/m)=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)/m=1</a:t>
            </a:r>
          </a:p>
          <a:p>
            <a:endParaRPr lang="en-US" altLang="zh-CN" dirty="0"/>
          </a:p>
          <a:p>
            <a:r>
              <a:rPr lang="en-US" altLang="zh-CN" dirty="0" err="1"/>
              <a:t>gcd</a:t>
            </a:r>
            <a:r>
              <a:rPr lang="en-US" altLang="zh-CN" dirty="0"/>
              <a:t>(a, lcm(b, c)) = lcm(</a:t>
            </a:r>
            <a:r>
              <a:rPr lang="en-US" altLang="zh-CN" dirty="0" err="1"/>
              <a:t>gcd</a:t>
            </a:r>
            <a:r>
              <a:rPr lang="en-US" altLang="zh-CN" dirty="0"/>
              <a:t>(a, b), </a:t>
            </a:r>
            <a:r>
              <a:rPr lang="en-US" altLang="zh-CN" dirty="0" err="1"/>
              <a:t>gcd</a:t>
            </a:r>
            <a:r>
              <a:rPr lang="en-US" altLang="zh-CN" dirty="0"/>
              <a:t>(a, c))</a:t>
            </a:r>
          </a:p>
          <a:p>
            <a:endParaRPr lang="en-US" altLang="zh-CN" dirty="0"/>
          </a:p>
          <a:p>
            <a:r>
              <a:rPr lang="pt-BR" altLang="zh-CN" dirty="0"/>
              <a:t>lcm(a, gcd(b, c)) = gcd(lcm(a, b), lcm(a, c))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2"/>
          <p:cNvSpPr txBox="1">
            <a:spLocks noChangeArrowheads="1"/>
          </p:cNvSpPr>
          <p:nvPr/>
        </p:nvSpPr>
        <p:spPr bwMode="auto">
          <a:xfrm>
            <a:off x="207487" y="1522413"/>
            <a:ext cx="119411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当然，求最大公约数和最小公倍数还有另外一种方法：就是素因子分解。</a:t>
            </a:r>
          </a:p>
          <a:p>
            <a:r>
              <a:rPr lang="zh-CN" altLang="en-US" b="1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是这样描述的：对于a和b，求它们的最大公约数，那么先把a和b素因子分解，如下：</a:t>
            </a:r>
          </a:p>
        </p:txBody>
      </p:sp>
      <p:pic>
        <p:nvPicPr>
          <p:cNvPr id="9218" name="Picture 3" descr="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88" y="2709863"/>
            <a:ext cx="4130691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206168" y="3789829"/>
            <a:ext cx="115007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那么 ，a和b的最大公约数就可以这样计算：</a:t>
            </a:r>
            <a:endParaRPr lang="zh-CN" altLang="en-US" dirty="0">
              <a:solidFill>
                <a:srgbClr val="005AB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220" name="Picture 5" descr="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39" y="4342805"/>
            <a:ext cx="7298051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7439" y="396519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素因子分解求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endParaRPr lang="zh-CN" altLang="en-US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D1F40015-5D54-1DE1-DC34-2FD3AC73A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39" y="5115778"/>
            <a:ext cx="11159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005AB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最小公倍数就是取最大值。</a:t>
            </a:r>
            <a:endParaRPr lang="zh-CN" altLang="en-US" dirty="0">
              <a:solidFill>
                <a:srgbClr val="005AB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3" descr="11">
            <a:extLst>
              <a:ext uri="{FF2B5EF4-FFF2-40B4-BE49-F238E27FC236}">
                <a16:creationId xmlns:a16="http://schemas.microsoft.com/office/drawing/2014/main" id="{3A9CAD4A-EBA8-406F-422D-692C89DB3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35" y="5775741"/>
            <a:ext cx="56656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336947" y="1556792"/>
            <a:ext cx="113839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0" dirty="0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在有些题目中我们要求求出很多个数的最大公约数和最小公倍数。</a:t>
            </a:r>
            <a:endParaRPr lang="en-US" altLang="zh-CN" b="0" dirty="0">
              <a:solidFill>
                <a:srgbClr val="005A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对于这种问题，基本思想就是两两合并。例如求n个数的最大公约数，就可以这样：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979" y="476672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欧几里得算法求</a:t>
            </a:r>
            <a:r>
              <a:rPr lang="en-US" altLang="zh-CN" sz="32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endParaRPr lang="zh-CN" altLang="en-US" sz="3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 descr="12">
            <a:extLst>
              <a:ext uri="{FF2B5EF4-FFF2-40B4-BE49-F238E27FC236}">
                <a16:creationId xmlns:a16="http://schemas.microsoft.com/office/drawing/2014/main" id="{8876BEFA-2CCC-EF74-EADD-0CFA3385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1" y="2744309"/>
            <a:ext cx="5760949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>
            <a:extLst>
              <a:ext uri="{FF2B5EF4-FFF2-40B4-BE49-F238E27FC236}">
                <a16:creationId xmlns:a16="http://schemas.microsoft.com/office/drawing/2014/main" id="{76F23ECA-736E-9CC9-84DB-F1DBE21AD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947" y="5265260"/>
            <a:ext cx="11299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0" dirty="0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对于求多个数的最小公倍数也是同样的思路。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 err="1"/>
              <a:t>nefu</a:t>
            </a:r>
            <a:r>
              <a:rPr lang="en-US" altLang="zh-CN" dirty="0"/>
              <a:t> 764</a:t>
            </a:r>
            <a:r>
              <a:rPr lang="zh-CN" altLang="en-US" dirty="0"/>
              <a:t>题</a:t>
            </a: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7504112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7747" y="1412776"/>
            <a:ext cx="424847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个代码：</a:t>
            </a:r>
          </a:p>
        </p:txBody>
      </p:sp>
      <p:sp>
        <p:nvSpPr>
          <p:cNvPr id="4" name="矩形 3"/>
          <p:cNvSpPr/>
          <p:nvPr/>
        </p:nvSpPr>
        <p:spPr>
          <a:xfrm>
            <a:off x="444885" y="1484784"/>
            <a:ext cx="5112568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&lt;bits/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stdc++.h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long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LL;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 a[20];</a:t>
            </a:r>
          </a:p>
          <a:p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LL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n,ans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while(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&gt;&gt;n)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for(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&gt;&gt;a[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=__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(a[1],a[2]);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for(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=3;i&lt;=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=__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ans,a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]);//</a:t>
            </a:r>
            <a:r>
              <a:rPr lang="zh-CN" altLang="en-US" sz="1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必须同一类型</a:t>
            </a:r>
          </a:p>
          <a:p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return 0;</a:t>
            </a:r>
          </a:p>
          <a:p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097587" y="1340768"/>
            <a:ext cx="5256584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&lt;bits/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stdc++.h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 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(long long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a,long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long b) 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(b==0) return a;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b,a%b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  <a:p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long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n,i,a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[11]; 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while(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&gt;&gt;n) 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 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for(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&gt;&gt;a[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for(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=1;i&lt;=n-1;i++) 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a[i+1]=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(a[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],a[i+1]); 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("%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lld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n",a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[n]); 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 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 </a:t>
            </a:r>
          </a:p>
          <a:p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6EE33A4-E1E6-D035-C733-B340DBC89E9E}"/>
              </a:ext>
            </a:extLst>
          </p:cNvPr>
          <p:cNvSpPr txBox="1"/>
          <p:nvPr/>
        </p:nvSpPr>
        <p:spPr>
          <a:xfrm>
            <a:off x="431865" y="1772816"/>
            <a:ext cx="11233248" cy="388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扩展欧几里得算法用来解决这样一个问题：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给定两个非零的整数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，求一组整数解（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），使得</a:t>
            </a:r>
            <a:r>
              <a:rPr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ax+by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成立，其中</a:t>
            </a:r>
            <a:r>
              <a:rPr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的最大公约数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回忆欧几里得算法，它总是把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转化为求解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b,a%b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b=0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时，返回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。也就是说，欧几里得算法结束的时候，变量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中存放的是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，变量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中存放的是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，因此此时有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a*1+b*0=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成立，即此时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利用欧几里得算法的过程来计算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已知递归边界成立时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y=0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，想办法反推出最开始的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9726D694-8E43-6DCD-ECF9-1EC45A4AB9E3}"/>
              </a:ext>
            </a:extLst>
          </p:cNvPr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4.2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扩展欧几里得算法和逆元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0F5151-8E4B-A3FC-479A-65A5D8FFD109}"/>
              </a:ext>
            </a:extLst>
          </p:cNvPr>
          <p:cNvSpPr txBox="1"/>
          <p:nvPr/>
        </p:nvSpPr>
        <p:spPr>
          <a:xfrm>
            <a:off x="7897788" y="34380"/>
            <a:ext cx="3240360" cy="15696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600" dirty="0"/>
              <a:t>typedef long long LL;</a:t>
            </a:r>
          </a:p>
          <a:p>
            <a:r>
              <a:rPr lang="zh-CN" altLang="en-US" sz="1600" dirty="0"/>
              <a:t>LL gcd(LL a,LL b)</a:t>
            </a:r>
          </a:p>
          <a:p>
            <a:r>
              <a:rPr lang="zh-CN" altLang="en-US" sz="1600" dirty="0"/>
              <a:t>{</a:t>
            </a:r>
          </a:p>
          <a:p>
            <a:r>
              <a:rPr lang="zh-CN" altLang="en-US" sz="1600" dirty="0"/>
              <a:t>    if (b==0) return a;</a:t>
            </a:r>
          </a:p>
          <a:p>
            <a:r>
              <a:rPr lang="zh-CN" altLang="en-US" sz="1600" dirty="0"/>
              <a:t>    return gcd(b,a%b);</a:t>
            </a:r>
          </a:p>
          <a:p>
            <a:r>
              <a:rPr lang="zh-CN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715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pPr lvl="0" algn="r" eaLnBrk="1" hangingPunct="1"/>
              <a:t>17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4.2.1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扩展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gcd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336947" y="1340768"/>
            <a:ext cx="1123315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100" b="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100" b="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100" b="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100" b="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100" b="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100" b="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100" b="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955" y="1772815"/>
            <a:ext cx="2736304" cy="377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上箭头 6"/>
          <p:cNvSpPr/>
          <p:nvPr/>
        </p:nvSpPr>
        <p:spPr>
          <a:xfrm>
            <a:off x="2785219" y="3861048"/>
            <a:ext cx="576064" cy="10081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955" y="573325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从下往上推：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3451" y="1700808"/>
            <a:ext cx="6336704" cy="4909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5=1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×85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×40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5=1×85-2×(210-2×85)</a:t>
            </a:r>
          </a:p>
          <a:p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5=-2×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210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+5×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=-2×210+5×(715-3×210)</a:t>
            </a:r>
          </a:p>
          <a:p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5=5×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715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-17×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210</a:t>
            </a:r>
          </a:p>
          <a:p>
            <a:pPr>
              <a:spcBef>
                <a:spcPts val="6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最终：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5=5×715-17×210</a:t>
            </a:r>
          </a:p>
          <a:p>
            <a:pPr>
              <a:spcBef>
                <a:spcPts val="600"/>
              </a:spcBef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715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的最大公约数，所以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5=715x+210y         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一个方程两个未知数，当是公式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形式时，可以利用欧几里得求解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y!</a:t>
            </a:r>
          </a:p>
          <a:p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cxnSpLocks/>
          </p:cNvCxnSpPr>
          <p:nvPr/>
        </p:nvCxnSpPr>
        <p:spPr>
          <a:xfrm flipV="1">
            <a:off x="2137147" y="1958356"/>
            <a:ext cx="2808312" cy="197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>
          <a:xfrm>
            <a:off x="2425179" y="2645817"/>
            <a:ext cx="2520280" cy="699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6EE33A4-E1E6-D035-C733-B340DBC89E9E}"/>
              </a:ext>
            </a:extLst>
          </p:cNvPr>
          <p:cNvSpPr txBox="1"/>
          <p:nvPr/>
        </p:nvSpPr>
        <p:spPr>
          <a:xfrm>
            <a:off x="696987" y="1484784"/>
            <a:ext cx="10296524" cy="4366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当计算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+by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成立；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b,a%b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时，又有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a%b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)y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成立。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ax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+by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bx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a%b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)y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又因为：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a%b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=a-(a/b)*b   (a/b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是整除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+by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bx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+(a-(a/b)*b)y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ay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+b(x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-(a/b)y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=y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//x=y(old)</a:t>
            </a:r>
          </a:p>
          <a:p>
            <a:pPr lvl="2">
              <a:lnSpc>
                <a:spcPct val="130000"/>
              </a:lnSpc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=x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-(a/b)y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//y=x(old)-a/b*y(old);</a:t>
            </a: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9726D694-8E43-6DCD-ECF9-1EC45A4AB9E3}"/>
              </a:ext>
            </a:extLst>
          </p:cNvPr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4.2.1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扩展欧几里得算法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</p:spTree>
    <p:extLst>
      <p:ext uri="{BB962C8B-B14F-4D97-AF65-F5344CB8AC3E}">
        <p14:creationId xmlns:p14="http://schemas.microsoft.com/office/powerpoint/2010/main" val="394142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9726D694-8E43-6DCD-ECF9-1EC45A4AB9E3}"/>
              </a:ext>
            </a:extLst>
          </p:cNvPr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4.2.1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扩展欧几里得算法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94769B-C66B-6242-F822-BBA94A2F7F6F}"/>
              </a:ext>
            </a:extLst>
          </p:cNvPr>
          <p:cNvSpPr/>
          <p:nvPr/>
        </p:nvSpPr>
        <p:spPr>
          <a:xfrm>
            <a:off x="2209155" y="1340768"/>
            <a:ext cx="6336704" cy="5262979"/>
          </a:xfrm>
          <a:prstGeom prst="rect">
            <a:avLst/>
          </a:prstGeom>
          <a:solidFill>
            <a:srgbClr val="FFCC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Ex_gcd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&amp;x,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&amp;y)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if(b == 0)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x = 1;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y = 0;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Ex_gcd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x, y);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t=x;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 =y;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 = t-(a/b)*y;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10D3E937-5444-4F36-AE7D-75209C6BFDE4}"/>
              </a:ext>
            </a:extLst>
          </p:cNvPr>
          <p:cNvSpPr/>
          <p:nvPr/>
        </p:nvSpPr>
        <p:spPr>
          <a:xfrm>
            <a:off x="8905899" y="332656"/>
            <a:ext cx="2664296" cy="1800200"/>
          </a:xfrm>
          <a:prstGeom prst="wedgeEllipseCallout">
            <a:avLst>
              <a:gd name="adj1" fmla="val -79213"/>
              <a:gd name="adj2" fmla="val 19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必须用引用方式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68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pPr lvl="0" algn="r" eaLnBrk="1" hangingPunct="1"/>
              <a:t>2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本章主要内容</a:t>
            </a:r>
          </a:p>
        </p:txBody>
      </p:sp>
      <p:sp>
        <p:nvSpPr>
          <p:cNvPr id="3076" name="TextBox 14"/>
          <p:cNvSpPr txBox="1"/>
          <p:nvPr/>
        </p:nvSpPr>
        <p:spPr>
          <a:xfrm>
            <a:off x="481013" y="1619250"/>
            <a:ext cx="11233150" cy="13336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gcd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greatest common divisor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r>
              <a:rPr lang="en-US" alt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最大公约数（欧几里得算法）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ex_gcd 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扩展欧几里得算法：就是</a:t>
            </a:r>
            <a:r>
              <a:rPr lang="en-US" alt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gcd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的逆过程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1003" y="476672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</a:t>
            </a:r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EE33A4-E1E6-D035-C733-B340DBC89E9E}"/>
              </a:ext>
            </a:extLst>
          </p:cNvPr>
          <p:cNvSpPr txBox="1"/>
          <p:nvPr/>
        </p:nvSpPr>
        <p:spPr>
          <a:xfrm>
            <a:off x="480963" y="1628800"/>
            <a:ext cx="11233248" cy="388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一、逆元的定义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ax≡1(mod p)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 p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意义下的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逆元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逆元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的数学符号是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 p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意义下的逆元记作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。注意不要写反了。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简单来说逆元就是在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某个数意义下的倒数。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5x≡1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 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），当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时满足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≡ 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），所以称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 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意义下的逆元。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需要注意：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ax≡1(mod p)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成立时，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必须互质，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才有关于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的逆元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1003" y="476672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</a:t>
            </a:r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EE33A4-E1E6-D035-C733-B340DBC89E9E}"/>
              </a:ext>
            </a:extLst>
          </p:cNvPr>
          <p:cNvSpPr txBox="1"/>
          <p:nvPr/>
        </p:nvSpPr>
        <p:spPr>
          <a:xfrm>
            <a:off x="480963" y="1536174"/>
            <a:ext cx="11449272" cy="4846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二、逆元的应用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(a + b) % p = 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%p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（对）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(a - b) % p = 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%p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（对）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(a * b) % p = 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%p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（对）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(a / b) % p = 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%p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（错）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在求余的过程中我们发现只有除法是不能分开运算的，而当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过大时，在计算除法过程中可能会造成比较大的精度损失，所以对于这种情况我们会进行如下转换：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(a / b) % p = (a * inv(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) % p = (a % p * inv(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% p) % 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来进行计算。这样就解决了除法不能分开计算的问题。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03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1003" y="476672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</a:t>
            </a:r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EE33A4-E1E6-D035-C733-B340DBC89E9E}"/>
              </a:ext>
            </a:extLst>
          </p:cNvPr>
          <p:cNvSpPr txBox="1"/>
          <p:nvPr/>
        </p:nvSpPr>
        <p:spPr>
          <a:xfrm>
            <a:off x="480963" y="1536174"/>
            <a:ext cx="11449272" cy="388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推导过程：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、因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 / b) % p = (a*(1/b)) %p=(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*(1/b)%p)%p</a:t>
            </a: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、为了实现相乘，需要找到一个数代替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(1/b)%p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，设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x%p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可以代替，则有：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(1/b)%p=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………..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、将式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左右各乘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得：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(b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(1/b))%p=(bx)%p</a:t>
            </a: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即：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1%p=(bx)%p</a:t>
            </a: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、所以：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bx≡1(mod p)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的逆元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来完成除法运算</a:t>
            </a:r>
            <a:endParaRPr lang="zh-CN" altLang="en-US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60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947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扩展欧几里得算法求逆元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EE33A4-E1E6-D035-C733-B340DBC89E9E}"/>
              </a:ext>
            </a:extLst>
          </p:cNvPr>
          <p:cNvSpPr txBox="1"/>
          <p:nvPr/>
        </p:nvSpPr>
        <p:spPr>
          <a:xfrm>
            <a:off x="480963" y="1628800"/>
            <a:ext cx="11233248" cy="388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a,p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)=1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互质），利用扩展欧几里得可求方程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ax+py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的解。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、由逆元定义，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ax≡1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 p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），可得：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ax-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y=-k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，则有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ax+py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、所以只需解出该情况下的扩展欧几里得方程的解，即求解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ax+py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的一组解，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只取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的逆元。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当我们用扩展欧几里得算法找到一组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 +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时，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就可以得出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ax≡1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 p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），也就是说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的逆元。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显然，如果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的逆元，那么所有的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x+kp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为自然数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也是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的逆元。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585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1003" y="476672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ex_gcd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来计算逆元</a:t>
            </a:r>
          </a:p>
        </p:txBody>
      </p:sp>
      <p:sp>
        <p:nvSpPr>
          <p:cNvPr id="3" name="矩形 2"/>
          <p:cNvSpPr/>
          <p:nvPr/>
        </p:nvSpPr>
        <p:spPr>
          <a:xfrm>
            <a:off x="192931" y="1340768"/>
            <a:ext cx="5328592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#include &lt;bits/</a:t>
            </a:r>
            <a:r>
              <a:rPr lang="en-US" altLang="zh-CN" sz="1800" dirty="0" err="1"/>
              <a:t>stdc++.h</a:t>
            </a:r>
            <a:r>
              <a:rPr lang="en-US" altLang="zh-CN" sz="1800" dirty="0"/>
              <a:t>&gt;</a:t>
            </a:r>
          </a:p>
          <a:p>
            <a:r>
              <a:rPr lang="en-US" altLang="zh-CN" sz="1800" dirty="0"/>
              <a:t>using namespace std;</a:t>
            </a:r>
          </a:p>
          <a:p>
            <a:r>
              <a:rPr lang="en-US" altLang="zh-CN" sz="1800" dirty="0"/>
              <a:t>void </a:t>
            </a:r>
            <a:r>
              <a:rPr lang="en-US" altLang="zh-CN" sz="1800" dirty="0" err="1"/>
              <a:t>Ex_gcd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&amp;x,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&amp;y)</a:t>
            </a:r>
          </a:p>
          <a:p>
            <a:r>
              <a:rPr lang="en-US" altLang="zh-CN" sz="1800" dirty="0"/>
              <a:t>{</a:t>
            </a:r>
          </a:p>
          <a:p>
            <a:r>
              <a:rPr lang="en-US" altLang="zh-CN" sz="1800" dirty="0"/>
              <a:t>    if(b == 0)//</a:t>
            </a:r>
            <a:r>
              <a:rPr lang="zh-CN" altLang="en-US" sz="1800" dirty="0"/>
              <a:t>递归出口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{</a:t>
            </a:r>
          </a:p>
          <a:p>
            <a:r>
              <a:rPr lang="en-US" altLang="zh-CN" sz="1800" dirty="0"/>
              <a:t>        x = 1;</a:t>
            </a:r>
          </a:p>
          <a:p>
            <a:r>
              <a:rPr lang="en-US" altLang="zh-CN" sz="1800" dirty="0"/>
              <a:t>        y = 0;</a:t>
            </a:r>
          </a:p>
          <a:p>
            <a:r>
              <a:rPr lang="en-US" altLang="zh-CN" sz="1800" dirty="0"/>
              <a:t>        return;</a:t>
            </a:r>
          </a:p>
          <a:p>
            <a:r>
              <a:rPr lang="en-US" altLang="zh-CN" sz="1800" dirty="0"/>
              <a:t>    }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Ex_gcd</a:t>
            </a:r>
            <a:r>
              <a:rPr lang="en-US" altLang="zh-CN" sz="1800" dirty="0"/>
              <a:t>(b, </a:t>
            </a:r>
            <a:r>
              <a:rPr lang="en-US" altLang="zh-CN" sz="1800" dirty="0" err="1"/>
              <a:t>a%b</a:t>
            </a:r>
            <a:r>
              <a:rPr lang="en-US" altLang="zh-CN" sz="1800" dirty="0"/>
              <a:t>, x, y);</a:t>
            </a:r>
          </a:p>
          <a:p>
            <a:r>
              <a:rPr lang="en-US" altLang="zh-CN" sz="1800" dirty="0"/>
              <a:t>    int t=x;</a:t>
            </a:r>
          </a:p>
          <a:p>
            <a:r>
              <a:rPr lang="en-US" altLang="zh-CN" sz="1800" dirty="0"/>
              <a:t>    x = y;</a:t>
            </a:r>
          </a:p>
          <a:p>
            <a:r>
              <a:rPr lang="en-US" altLang="zh-CN" sz="1800" dirty="0"/>
              <a:t>    y = t-(a/b)*y;</a:t>
            </a:r>
          </a:p>
          <a:p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5665539" y="1484784"/>
            <a:ext cx="2304256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a=5,b=7,x,y;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Ex_gcd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a,b,x,y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&lt;&lt;x&lt;&lt;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5819" y="1412776"/>
            <a:ext cx="33909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881563" y="3717033"/>
            <a:ext cx="432048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5x+7y=1</a:t>
            </a:r>
            <a:r>
              <a:rPr lang="zh-CN" altLang="en-US" dirty="0"/>
              <a:t>的</a:t>
            </a:r>
            <a:r>
              <a:rPr lang="en-US" altLang="zh-CN" dirty="0"/>
              <a:t>x</a:t>
            </a:r>
            <a:r>
              <a:rPr lang="zh-CN" altLang="en-US" dirty="0"/>
              <a:t>的解为</a:t>
            </a:r>
            <a:r>
              <a:rPr lang="en-US" altLang="zh-CN" dirty="0"/>
              <a:t>3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其实口算也可以，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5-2</a:t>
            </a:r>
            <a:r>
              <a:rPr lang="zh-CN" altLang="en-US" dirty="0"/>
              <a:t>*</a:t>
            </a:r>
            <a:r>
              <a:rPr lang="en-US" altLang="zh-CN" dirty="0"/>
              <a:t>7=1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3571" y="5229200"/>
            <a:ext cx="547260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逆元的条件：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必须互素，即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)=1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pPr lvl="0" algn="r" eaLnBrk="1" hangingPunct="1"/>
              <a:t>25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例题：林大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oj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  1748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题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8041803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7827" y="1340768"/>
            <a:ext cx="290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329835" y="3933056"/>
            <a:ext cx="288032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注意：本题要求最小正整数解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7067" y="5486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代码：</a:t>
            </a:r>
          </a:p>
        </p:txBody>
      </p:sp>
      <p:sp>
        <p:nvSpPr>
          <p:cNvPr id="3" name="矩形 2"/>
          <p:cNvSpPr/>
          <p:nvPr/>
        </p:nvSpPr>
        <p:spPr>
          <a:xfrm>
            <a:off x="120923" y="1412776"/>
            <a:ext cx="6313611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&lt;bits/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stdc++.h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Ex_gcd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&amp;x,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&amp;y)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if(b == 0)//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{x = 1;y = 0;return;}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Ex_gcd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x, y);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t=x;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 =y;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 = t-(a/b)*y;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5659" y="1412776"/>
            <a:ext cx="4848199" cy="34163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a,b,x,y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&gt;&gt;a&gt;&gt;b;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Ex_gcd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a,b,x,y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(x&lt;0)  x=(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x+b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)%b;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&lt;&lt;x 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7787" y="5517232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计算出的</a:t>
            </a:r>
            <a:r>
              <a:rPr lang="en-US" altLang="zh-CN" dirty="0"/>
              <a:t>x</a:t>
            </a:r>
            <a:r>
              <a:rPr lang="zh-CN" altLang="en-US" dirty="0"/>
              <a:t>是负数的话，要变成正数</a:t>
            </a:r>
          </a:p>
        </p:txBody>
      </p:sp>
      <p:sp>
        <p:nvSpPr>
          <p:cNvPr id="6" name="矩形 5"/>
          <p:cNvSpPr/>
          <p:nvPr/>
        </p:nvSpPr>
        <p:spPr>
          <a:xfrm>
            <a:off x="120923" y="6163563"/>
            <a:ext cx="705678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ax+by</a:t>
            </a:r>
            <a:r>
              <a:rPr lang="en-US" altLang="zh-CN" sz="1800" dirty="0"/>
              <a:t>=1;</a:t>
            </a:r>
            <a:r>
              <a:rPr lang="zh-CN" altLang="en-US" sz="1800" dirty="0"/>
              <a:t>等价于 </a:t>
            </a:r>
            <a:r>
              <a:rPr lang="en-US" altLang="zh-CN" sz="1800" dirty="0"/>
              <a:t>ax=1(mod b)</a:t>
            </a:r>
            <a:r>
              <a:rPr lang="zh-CN" altLang="en-US" sz="1800" dirty="0"/>
              <a:t>；是对</a:t>
            </a:r>
            <a:r>
              <a:rPr lang="en-US" altLang="zh-CN" sz="1800" dirty="0"/>
              <a:t>b</a:t>
            </a:r>
            <a:r>
              <a:rPr lang="zh-CN" altLang="en-US" sz="1800" dirty="0"/>
              <a:t>取余，所以要（</a:t>
            </a:r>
            <a:r>
              <a:rPr lang="en-US" altLang="zh-CN" sz="1800" dirty="0" err="1"/>
              <a:t>x+b</a:t>
            </a:r>
            <a:r>
              <a:rPr lang="zh-CN" altLang="en-US" sz="1800" dirty="0"/>
              <a:t>）</a:t>
            </a:r>
            <a:r>
              <a:rPr lang="en-US" altLang="zh-CN" sz="1800" dirty="0"/>
              <a:t>%b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pPr lvl="0" algn="r" eaLnBrk="1" hangingPunct="1"/>
              <a:t>27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例题：林大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OJ 519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题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8828088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05899" y="1340768"/>
            <a:ext cx="244827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552971" y="1484784"/>
            <a:ext cx="10513168" cy="46148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F(n)=(1/6*n*(n+1)*(2n+1))%1007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取余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1/6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%1007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如何处理？ </a:t>
            </a:r>
            <a:r>
              <a:rPr lang="en-US" altLang="zh-CN" sz="3200" b="0" dirty="0">
                <a:solidFill>
                  <a:srgbClr val="FF0000"/>
                </a:solidFill>
                <a:ea typeface="微软雅黑" panose="020B0503020204020204" pitchFamily="34" charset="-122"/>
              </a:rPr>
              <a:t>6x+1007y=1</a:t>
            </a:r>
            <a:r>
              <a:rPr lang="zh-CN" altLang="en-US" sz="3200" b="0" dirty="0">
                <a:solidFill>
                  <a:srgbClr val="FF0000"/>
                </a:solidFill>
                <a:ea typeface="微软雅黑" panose="020B0503020204020204" pitchFamily="34" charset="-122"/>
              </a:rPr>
              <a:t>等价</a:t>
            </a:r>
            <a:r>
              <a:rPr lang="en-US" altLang="zh-CN" sz="3200" b="0" dirty="0">
                <a:solidFill>
                  <a:srgbClr val="FF0000"/>
                </a:solidFill>
                <a:ea typeface="微软雅黑" panose="020B0503020204020204" pitchFamily="34" charset="-122"/>
              </a:rPr>
              <a:t>6x≡1(mod 1007)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/2   /3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吗？能解决吗？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能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971" y="47667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分析：直接逆元就行了</a:t>
            </a: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163" y="3813940"/>
            <a:ext cx="504056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pPr lvl="0" algn="r" eaLnBrk="1" hangingPunct="1"/>
              <a:t>29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代码：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6947" y="1704976"/>
            <a:ext cx="5112568" cy="40934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&lt;bits/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stdc++.h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long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LL;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Ex_gcd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(LL a, LL b, LL &amp;x, LL &amp;y)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if(b == 0)//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{x = 1;y = 0;return;}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Ex_gcd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x, y);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t=x;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 =y;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 = t-(a/b)*y;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571" y="1556792"/>
            <a:ext cx="5233988" cy="438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pPr lvl="0" algn="r" eaLnBrk="1" hangingPunct="1"/>
              <a:t>3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4.1 gcd 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最大公约数</a:t>
            </a: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81013" y="1619250"/>
            <a:ext cx="112331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取模运算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43266" y="2171478"/>
                <a:ext cx="9242754" cy="180049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/>
                        <a:ea typeface="Cambria Math" panose="02040503050406030204"/>
                      </a:rPr>
                      <m:t>%</m:t>
                    </m:r>
                  </m:oMath>
                </a14:m>
                <a:r>
                  <a:rPr lang="en-US" altLang="zh-CN" b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求余符号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b="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a%b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b="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r,a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b="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kb+r</a:t>
                </a:r>
                <a:endPara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|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整除符号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b="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a|b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能整除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b,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b=</a:t>
                </a:r>
                <a:r>
                  <a:rPr lang="en-US" altLang="zh-CN" b="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ka,b%a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==0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≡</m:t>
                    </m:r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同余符号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>
                        <a:latin typeface="Cambria Math" panose="02040503050406030204"/>
                        <a:ea typeface="Cambria Math" panose="02040503050406030204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为一个同余式，表示</a:t>
                </a:r>
                <a:r>
                  <a:rPr lang="en-US" altLang="zh-CN" b="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a%c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b="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b%c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即有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a=</a:t>
                </a:r>
                <a:r>
                  <a:rPr lang="en-US" altLang="zh-CN" b="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b+kc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 </a:t>
                </a:r>
                <a:r>
                  <a: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b=</a:t>
                </a:r>
                <a:r>
                  <a:rPr lang="en-US" altLang="zh-CN" b="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a+kc</a:t>
                </a:r>
                <a:endPara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743266" y="2171478"/>
                <a:ext cx="9242754" cy="1800493"/>
              </a:xfrm>
              <a:prstGeom prst="rect">
                <a:avLst/>
              </a:prstGeom>
              <a:blipFill>
                <a:blip r:embed="rId5"/>
                <a:stretch>
                  <a:fillRect l="-856" t="-2349" b="-637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743265" y="4130218"/>
            <a:ext cx="9242754" cy="22467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取模运算的运算规则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用处之一：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避免数据过大，超出存储范围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 + b) % p = (a % p + b % p) % p 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 - b) % p = (a % p - b % p) % p 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 * b) % p = (a % p * b % p) % p   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 ^ b) % p = ((a % p)^b) % p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995" y="476672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519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题不用逆元的做法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979" y="1579259"/>
            <a:ext cx="10873208" cy="360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问题的本质：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n*(n+1)*(2n+1)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个数乘在一起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会溢出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因为本题的范围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(1&lt;=n &lt;=1,000,000,000)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的范围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2e9; long long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4e18,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这个要记住！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n*(n+1)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,(n+1)*(2n+1)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也不会爆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而本题的答案是正整数，所以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n*(n+1)*(2n+1)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一定能把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除开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n*(n+1)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一定能除开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；然后得到结果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2n+1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）这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个数肯定有一个数能除开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最后再分别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%1007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后，再相乘！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979" y="5753917"/>
            <a:ext cx="957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利用公式：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(a*b*c)%m=((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a%m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)*(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b%m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)*(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c%m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))%m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45059" y="47667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代码：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2931" y="1484784"/>
            <a:ext cx="5688632" cy="47089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long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n,ans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=1,num;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while(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&gt;&gt;n)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=n*(n+1);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=ans/2;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if (ans%3==0)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=ans/3;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num=(ans%1007)*((2*n+1)%1007);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num=num%1007;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7587" y="1484784"/>
            <a:ext cx="5616624" cy="378565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num=(2*n+1)/3;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num=num%1007;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num=(ans%1007)*num;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num=num%1007;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&lt;&lt;num&lt;&lt;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3040" y="1414145"/>
            <a:ext cx="115211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/>
              <a:t>欧几里得算法又叫辗转相除法</a:t>
            </a:r>
            <a:r>
              <a:rPr lang="en-US" altLang="zh-CN" b="1" dirty="0"/>
              <a:t>,</a:t>
            </a:r>
            <a:r>
              <a:rPr lang="zh-CN" altLang="en-US" b="1" dirty="0"/>
              <a:t>用来求得两个数的最大公约数</a:t>
            </a:r>
            <a:r>
              <a:rPr lang="en-US" altLang="zh-CN" b="1" dirty="0"/>
              <a:t>,</a:t>
            </a:r>
            <a:r>
              <a:rPr lang="zh-CN" altLang="en-US" b="1" dirty="0"/>
              <a:t>记作</a:t>
            </a:r>
            <a:r>
              <a:rPr lang="en-US" altLang="zh-CN" b="1" dirty="0" err="1"/>
              <a:t>gcd</a:t>
            </a:r>
            <a:r>
              <a:rPr lang="en-US" altLang="zh-CN" b="1" dirty="0"/>
              <a:t>(</a:t>
            </a:r>
            <a:r>
              <a:rPr lang="en-US" altLang="zh-CN" b="1" dirty="0" err="1"/>
              <a:t>a,b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其原理如下</a:t>
            </a:r>
            <a:r>
              <a:rPr lang="en-US" altLang="zh-CN" b="1" dirty="0"/>
              <a:t>:</a:t>
            </a:r>
          </a:p>
        </p:txBody>
      </p:sp>
      <p:sp>
        <p:nvSpPr>
          <p:cNvPr id="4099" name="TextBox 7"/>
          <p:cNvSpPr/>
          <p:nvPr>
            <p:custDataLst>
              <p:tags r:id="rId2"/>
            </p:custDataLst>
          </p:nvPr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gcd 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最大公约数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80964" y="2245142"/>
                <a:ext cx="10945216" cy="450912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设有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n,m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(m&gt;n),n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的最大公约数为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t|n,t|m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t, m=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t,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则有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xn+ym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=(x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+y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)t,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所以：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xn+ym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n,m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的线性组合也能被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整除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m&gt;n,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所以有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m=k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n+r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r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为余数且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&lt;n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=m-k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这里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为一个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的线性组合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也能被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整除，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故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都包含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这个公因子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t| r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1,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t| n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又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n=k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+r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 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=&gt; r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 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=n- k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,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r2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为一个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的线性组合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也能被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整除</a:t>
                </a:r>
                <a:endParaRPr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𝒓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𝒓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都包含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这个因子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，我们继续上述的方法直到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+0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这里的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/>
                          </a:rPr>
                          <m:t>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就是我们要求的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了，由上述的方法我们可以得到</a:t>
                </a:r>
                <a:endParaRPr lang="en-US" altLang="zh-CN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gcd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m,n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)=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gcd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n,m%n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),  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m%n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=r,  r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的最大公约数也是</a:t>
                </a:r>
                <a:r>
                  <a:rPr lang="en-US" altLang="zh-CN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80964" y="2245142"/>
                <a:ext cx="10945216" cy="4509120"/>
              </a:xfrm>
              <a:prstGeom prst="rect">
                <a:avLst/>
              </a:prstGeom>
              <a:blipFill>
                <a:blip r:embed="rId6"/>
                <a:stretch>
                  <a:fillRect l="-835" t="-674" b="-1482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5" name="Text Box 2"/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336947" y="1556792"/>
                <a:ext cx="11059913" cy="4625975"/>
              </a:xfrm>
              <a:prstGeom prst="rect">
                <a:avLst/>
              </a:prstGeom>
              <a:noFill/>
              <a:ln w="28575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</a:gradFill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no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 dirty="0"/>
                  <a:t>有了这个公式我们可以先来手算一下</a:t>
                </a:r>
                <a:r>
                  <a:rPr lang="en-US" altLang="zh-CN" b="1" dirty="0" err="1"/>
                  <a:t>gcd</a:t>
                </a:r>
                <a:r>
                  <a:rPr lang="zh-CN" altLang="en-US" b="1" dirty="0"/>
                  <a:t>来验证一下</a:t>
                </a:r>
                <a:endParaRPr lang="en-US" altLang="zh-CN" b="1" dirty="0"/>
              </a:p>
              <a:p>
                <a:r>
                  <a:rPr lang="zh-CN" altLang="en-US" b="1" dirty="0"/>
                  <a:t>计算</a:t>
                </a:r>
                <a:r>
                  <a:rPr lang="en-US" altLang="zh-CN" b="1" dirty="0" err="1"/>
                  <a:t>gcd</a:t>
                </a:r>
                <a:r>
                  <a:rPr lang="en-US" altLang="zh-CN" b="1" dirty="0"/>
                  <a:t>(210,715)</a:t>
                </a:r>
              </a:p>
              <a:p>
                <a:endParaRPr lang="en-US" altLang="zh-CN" b="1" dirty="0"/>
              </a:p>
              <a:p>
                <a:r>
                  <a:rPr lang="en-US" altLang="zh-CN" b="1" dirty="0"/>
                  <a:t>715=3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/>
                        <a:ea typeface="Cambria Math" panose="02040503050406030204"/>
                      </a:rPr>
                      <m:t>×</m:t>
                    </m:r>
                  </m:oMath>
                </a14:m>
                <a:r>
                  <a:rPr lang="en-US" altLang="zh-CN" b="1" dirty="0"/>
                  <a:t>210+85</a:t>
                </a:r>
              </a:p>
              <a:p>
                <a:endParaRPr lang="en-US" altLang="zh-CN" b="1" dirty="0"/>
              </a:p>
              <a:p>
                <a:r>
                  <a:rPr lang="en-US" altLang="zh-CN" b="1" dirty="0"/>
                  <a:t>210=2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/>
                        <a:ea typeface="Cambria Math" panose="02040503050406030204"/>
                      </a:rPr>
                      <m:t>×</m:t>
                    </m:r>
                  </m:oMath>
                </a14:m>
                <a:r>
                  <a:rPr lang="en-US" altLang="zh-CN" b="1" dirty="0"/>
                  <a:t>85+40</a:t>
                </a:r>
              </a:p>
              <a:p>
                <a:endParaRPr lang="en-US" altLang="zh-CN" b="1" dirty="0"/>
              </a:p>
              <a:p>
                <a:r>
                  <a:rPr lang="en-US" altLang="zh-CN" b="1" dirty="0"/>
                  <a:t>85=2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/>
                        <a:ea typeface="Cambria Math" panose="02040503050406030204"/>
                      </a:rPr>
                      <m:t>×</m:t>
                    </m:r>
                  </m:oMath>
                </a14:m>
                <a:r>
                  <a:rPr lang="en-US" altLang="zh-CN" b="1" dirty="0"/>
                  <a:t>40+5</a:t>
                </a:r>
              </a:p>
              <a:p>
                <a:endParaRPr lang="en-US" altLang="zh-CN" b="1" dirty="0"/>
              </a:p>
              <a:p>
                <a:r>
                  <a:rPr lang="en-US" altLang="zh-CN" b="1" dirty="0"/>
                  <a:t>40=8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/>
                        <a:ea typeface="Cambria Math" panose="02040503050406030204"/>
                      </a:rPr>
                      <m:t>×</m:t>
                    </m:r>
                  </m:oMath>
                </a14:m>
                <a:r>
                  <a:rPr lang="en-US" altLang="zh-CN" b="1" dirty="0"/>
                  <a:t>5+0                 </a:t>
                </a:r>
                <a:r>
                  <a:rPr lang="zh-CN" altLang="en-US" b="1" dirty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rPr>
                  <a:t>解释</a:t>
                </a:r>
                <a:r>
                  <a:rPr lang="zh-CN" altLang="en-US" b="1" dirty="0"/>
                  <a:t>：当是</a:t>
                </a:r>
                <a:r>
                  <a:rPr lang="en-US" altLang="zh-CN" b="1" dirty="0"/>
                  <a:t>0</a:t>
                </a:r>
                <a:r>
                  <a:rPr lang="zh-CN" altLang="en-US" b="1" dirty="0"/>
                  <a:t>时，前面的</a:t>
                </a:r>
                <a:r>
                  <a:rPr lang="en-US" altLang="zh-CN" b="1" dirty="0"/>
                  <a:t>5</a:t>
                </a:r>
                <a:r>
                  <a:rPr lang="zh-CN" altLang="en-US" b="1" dirty="0"/>
                  <a:t>就是最大公约数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zh-CN" altLang="en-US" b="1" dirty="0"/>
                  <a:t>所以</a:t>
                </a:r>
                <a:r>
                  <a:rPr lang="en-US" altLang="zh-CN" b="1" dirty="0" err="1"/>
                  <a:t>gcd</a:t>
                </a:r>
                <a:r>
                  <a:rPr lang="en-US" altLang="zh-CN" b="1" dirty="0"/>
                  <a:t>(210,715)=5</a:t>
                </a:r>
              </a:p>
            </p:txBody>
          </p:sp>
        </mc:Choice>
        <mc:Fallback xmlns="">
          <p:sp>
            <p:nvSpPr>
              <p:cNvPr id="614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36947" y="1556792"/>
                <a:ext cx="11059913" cy="4625975"/>
              </a:xfrm>
              <a:prstGeom prst="rect">
                <a:avLst/>
              </a:prstGeom>
              <a:blipFill>
                <a:blip r:embed="rId5"/>
                <a:stretch>
                  <a:fillRect l="-714" t="-1178"/>
                </a:stretch>
              </a:blipFill>
              <a:ln w="28575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</a:gra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80963" y="475479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手工计算</a:t>
            </a:r>
            <a:r>
              <a:rPr lang="en-US" altLang="zh-CN" sz="32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endParaRPr lang="en-US" altLang="zh-CN" sz="3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1323" y="4293096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d=</a:t>
            </a:r>
            <a:r>
              <a:rPr lang="en-US" altLang="zh-CN" dirty="0" err="1"/>
              <a:t>ax+by</a:t>
            </a:r>
            <a:r>
              <a:rPr lang="en-US" altLang="zh-CN" dirty="0"/>
              <a:t>,</a:t>
            </a:r>
            <a:r>
              <a:rPr lang="zh-CN" altLang="en-US" dirty="0"/>
              <a:t>当</a:t>
            </a:r>
            <a:r>
              <a:rPr lang="en-US" altLang="zh-CN" dirty="0"/>
              <a:t>b==0</a:t>
            </a:r>
            <a:r>
              <a:rPr lang="zh-CN" altLang="en-US" dirty="0"/>
              <a:t>时，</a:t>
            </a:r>
            <a:r>
              <a:rPr lang="en-US" altLang="zh-CN" dirty="0"/>
              <a:t>a</a:t>
            </a:r>
            <a:r>
              <a:rPr lang="zh-CN" altLang="en-US" dirty="0"/>
              <a:t>就是最大公约数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7680" y="1470025"/>
            <a:ext cx="9657080" cy="10191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/>
              <a:t>那么，怎么用程序实现欧几里得算法？</a:t>
            </a:r>
          </a:p>
          <a:p>
            <a:r>
              <a:rPr lang="zh-CN" altLang="en-US" b="1" dirty="0"/>
              <a:t>实际上我们可以写两种形式的辗转相除：递归和非递归。</a:t>
            </a:r>
          </a:p>
          <a:p>
            <a:endParaRPr lang="zh-CN" altLang="en-US" b="1" dirty="0"/>
          </a:p>
          <a:p>
            <a:r>
              <a:rPr lang="zh-CN" altLang="en-US" b="1" dirty="0"/>
              <a:t>非递归的模板：                                       递归的模板：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1225" y="475615"/>
            <a:ext cx="3170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的代码：</a:t>
            </a:r>
          </a:p>
        </p:txBody>
      </p:sp>
      <p:pic>
        <p:nvPicPr>
          <p:cNvPr id="7170" name="Picture 3" descr="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04" y="3213258"/>
            <a:ext cx="2736850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35" y="3002438"/>
            <a:ext cx="360045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953760" y="4206240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我的代码：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93715" y="4666615"/>
            <a:ext cx="6096000" cy="191579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noAutofit/>
          </a:bodyPr>
          <a:lstStyle/>
          <a:p>
            <a:r>
              <a:rPr lang="zh-CN" altLang="en-US" dirty="0"/>
              <a:t>typedef long long LL;</a:t>
            </a:r>
          </a:p>
          <a:p>
            <a:r>
              <a:rPr lang="zh-CN" altLang="en-US" dirty="0"/>
              <a:t>LL gcd(LL a,LL b)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if (b==0) return a;</a:t>
            </a:r>
          </a:p>
          <a:p>
            <a:r>
              <a:rPr lang="zh-CN" altLang="en-US" dirty="0"/>
              <a:t>    return gcd(b,a%b);}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0963" y="40466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的基本写法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3040" y="1485265"/>
            <a:ext cx="4886960" cy="30469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#include &lt;iostream&gt;</a:t>
            </a:r>
          </a:p>
          <a:p>
            <a:r>
              <a:rPr lang="zh-CN" altLang="en-US" dirty="0"/>
              <a:t>using namespace std;</a:t>
            </a:r>
          </a:p>
          <a:p>
            <a:r>
              <a:rPr lang="zh-CN" altLang="en-US" dirty="0"/>
              <a:t>typedef long long LL;</a:t>
            </a:r>
          </a:p>
          <a:p>
            <a:r>
              <a:rPr lang="zh-CN" altLang="en-US" dirty="0"/>
              <a:t>LL gcd(LL a,LL b)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if (b==0) return a;</a:t>
            </a:r>
          </a:p>
          <a:p>
            <a:r>
              <a:rPr lang="zh-CN" altLang="en-US" dirty="0"/>
              <a:t>    return gcd(b,a%b);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7815" y="1412875"/>
            <a:ext cx="6096000" cy="2676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/>
              <a:t>int main()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    LL a,b;</a:t>
            </a:r>
          </a:p>
          <a:p>
            <a:r>
              <a:rPr lang="zh-CN" altLang="en-US"/>
              <a:t>    cin&gt;&gt;a&gt;&gt;b;</a:t>
            </a:r>
          </a:p>
          <a:p>
            <a:r>
              <a:rPr lang="zh-CN" altLang="en-US"/>
              <a:t>    cout &lt;&lt; gcd(a,b)&lt;&lt; endl;</a:t>
            </a:r>
          </a:p>
          <a:p>
            <a:r>
              <a:rPr lang="zh-CN" altLang="en-US"/>
              <a:t>    return 0;</a:t>
            </a:r>
          </a:p>
          <a:p>
            <a:r>
              <a:rPr lang="zh-CN" altLang="en-US"/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809555" y="4124431"/>
            <a:ext cx="4886960" cy="23325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3040" y="405130"/>
            <a:ext cx="51435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Lcm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为最小公倍数</a:t>
            </a:r>
          </a:p>
        </p:txBody>
      </p:sp>
      <p:sp>
        <p:nvSpPr>
          <p:cNvPr id="8195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0680" y="1412875"/>
            <a:ext cx="11677015" cy="213868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/>
              <a:t>当然我们求最小公倍数也是通过先求最大公约数得到的。a和b的最小公倍数表示为：</a:t>
            </a:r>
          </a:p>
          <a:p>
            <a:r>
              <a:rPr lang="zh-CN" altLang="en-US" b="1" dirty="0"/>
              <a:t>lcm(a,b)。</a:t>
            </a:r>
          </a:p>
          <a:p>
            <a:endParaRPr lang="zh-CN" altLang="en-US" b="1" dirty="0"/>
          </a:p>
          <a:p>
            <a:r>
              <a:rPr lang="zh-CN" altLang="en-US" b="1" dirty="0"/>
              <a:t>在这里有一个很重要的结论：</a:t>
            </a:r>
          </a:p>
        </p:txBody>
      </p:sp>
      <p:pic>
        <p:nvPicPr>
          <p:cNvPr id="8196" name="Picture 5" descr="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15" y="2205355"/>
            <a:ext cx="28797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9575" y="3789045"/>
            <a:ext cx="7305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/>
              <a:t>当然，在求lcm的时候我们一般写成：</a:t>
            </a:r>
          </a:p>
        </p:txBody>
      </p:sp>
      <p:pic>
        <p:nvPicPr>
          <p:cNvPr id="8198" name="Picture 7" descr="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905" y="3719830"/>
            <a:ext cx="25923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1023" y="4509135"/>
            <a:ext cx="8129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这样可以防止a*b溢出。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570" y="4946015"/>
            <a:ext cx="12078970" cy="16592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/>
              <a:t>例如：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都</a:t>
            </a:r>
            <a:r>
              <a:rPr lang="en-US" altLang="zh-CN"/>
              <a:t>int</a:t>
            </a:r>
            <a:r>
              <a:rPr lang="zh-CN" altLang="en-US"/>
              <a:t>类型，值是</a:t>
            </a:r>
            <a:r>
              <a:rPr lang="en-US" altLang="zh-CN"/>
              <a:t>1000000</a:t>
            </a:r>
            <a:r>
              <a:rPr lang="zh-CN" altLang="en-US"/>
              <a:t>（</a:t>
            </a:r>
            <a:r>
              <a:rPr lang="en-US" altLang="zh-CN"/>
              <a:t>1e6)</a:t>
            </a:r>
            <a:r>
              <a:rPr lang="zh-CN" altLang="en-US"/>
              <a:t>的话，</a:t>
            </a:r>
            <a:r>
              <a:rPr lang="en-US" altLang="zh-CN"/>
              <a:t>a*b</a:t>
            </a:r>
            <a:r>
              <a:rPr lang="zh-CN" altLang="en-US"/>
              <a:t>就是</a:t>
            </a:r>
            <a:r>
              <a:rPr lang="en-US" altLang="zh-CN"/>
              <a:t>1e12</a:t>
            </a:r>
            <a:r>
              <a:rPr lang="zh-CN" altLang="en-US"/>
              <a:t>了，这样</a:t>
            </a:r>
            <a:r>
              <a:rPr lang="en-US" altLang="zh-CN"/>
              <a:t>int</a:t>
            </a:r>
            <a:r>
              <a:rPr lang="zh-CN" altLang="en-US"/>
              <a:t>就溢出了</a:t>
            </a:r>
          </a:p>
          <a:p>
            <a:r>
              <a:rPr lang="zh-CN" altLang="en-US"/>
              <a:t>同理：如果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都是</a:t>
            </a:r>
            <a:r>
              <a:rPr lang="en-US" altLang="zh-CN"/>
              <a:t>long long</a:t>
            </a:r>
            <a:r>
              <a:rPr lang="zh-CN" altLang="en-US"/>
              <a:t>类型，值是</a:t>
            </a:r>
            <a:r>
              <a:rPr lang="en-US" altLang="zh-CN"/>
              <a:t> 1e12</a:t>
            </a:r>
            <a:r>
              <a:rPr lang="zh-CN" altLang="en-US"/>
              <a:t>的话的，</a:t>
            </a:r>
            <a:r>
              <a:rPr lang="en-US" altLang="zh-CN"/>
              <a:t>a*b</a:t>
            </a:r>
            <a:r>
              <a:rPr lang="zh-CN" altLang="en-US"/>
              <a:t>的值</a:t>
            </a:r>
            <a:r>
              <a:rPr lang="en-US" altLang="zh-CN"/>
              <a:t>long long</a:t>
            </a:r>
            <a:r>
              <a:rPr lang="zh-CN" altLang="en-US"/>
              <a:t>也溢出了</a:t>
            </a:r>
          </a:p>
          <a:p>
            <a:r>
              <a:rPr lang="zh-CN" altLang="en-US"/>
              <a:t>但先除一下</a:t>
            </a:r>
            <a:r>
              <a:rPr lang="en-US" altLang="zh-CN"/>
              <a:t>gcd(a,b)</a:t>
            </a:r>
            <a:r>
              <a:rPr lang="zh-CN" altLang="en-US"/>
              <a:t>就避免了这个问题！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8345" y="495935"/>
            <a:ext cx="3713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林大</a:t>
            </a:r>
            <a:r>
              <a:rPr lang="en-US" altLang="zh-CN">
                <a:solidFill>
                  <a:srgbClr val="FF0000"/>
                </a:solidFill>
              </a:rPr>
              <a:t>oj 1077</a:t>
            </a:r>
            <a:r>
              <a:rPr lang="zh-CN" altLang="en-US">
                <a:solidFill>
                  <a:srgbClr val="FF0000"/>
                </a:solidFill>
              </a:rPr>
              <a:t>题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97" y="1124744"/>
            <a:ext cx="6601643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7667" y="1268760"/>
            <a:ext cx="453650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7f0c52a-7ae7-48e1-adf7-de4abb1ca159"/>
  <p:tag name="COMMONDATA" val="eyJoZGlkIjoiN2RhYmQ1YmRmM2MyZWU2ZTc3NDdlMWExMTkzOWU5Y2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3852.499212598425,&quot;width&quot;:4310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132.5007874015748,&quot;width&quot;:4082.5007874015746}"/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4108</Words>
  <Application>Microsoft Office PowerPoint</Application>
  <PresentationFormat>自定义</PresentationFormat>
  <Paragraphs>460</Paragraphs>
  <Slides>31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黑体</vt:lpstr>
      <vt:lpstr>微软雅黑</vt:lpstr>
      <vt:lpstr>Arial</vt:lpstr>
      <vt:lpstr>Calibri</vt:lpstr>
      <vt:lpstr>Cambria Math</vt:lpstr>
      <vt:lpstr>Consolas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例题：nefu 764题</vt:lpstr>
      <vt:lpstr>2个代码：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Yuying Wang</cp:lastModifiedBy>
  <cp:revision>5015</cp:revision>
  <cp:lastPrinted>2021-04-26T01:25:00Z</cp:lastPrinted>
  <dcterms:created xsi:type="dcterms:W3CDTF">2016-03-04T02:23:00Z</dcterms:created>
  <dcterms:modified xsi:type="dcterms:W3CDTF">2024-03-21T13:33:01Z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AFE7E64C27A14CA7829F81124B84B575</vt:lpwstr>
  </property>
  <property fmtid="{D5CDD505-2E9C-101B-9397-08002B2CF9AE}" pid="3" name="KSOProductBuildVer">
    <vt:lpwstr>2052-11.1.0.13703</vt:lpwstr>
  </property>
</Properties>
</file>