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653" r:id="rId3"/>
    <p:sldId id="667" r:id="rId4"/>
    <p:sldId id="772" r:id="rId5"/>
    <p:sldId id="854" r:id="rId6"/>
    <p:sldId id="855" r:id="rId7"/>
    <p:sldId id="856" r:id="rId8"/>
    <p:sldId id="857" r:id="rId9"/>
    <p:sldId id="788" r:id="rId10"/>
    <p:sldId id="807" r:id="rId11"/>
    <p:sldId id="891" r:id="rId12"/>
    <p:sldId id="965" r:id="rId13"/>
    <p:sldId id="926" r:id="rId14"/>
    <p:sldId id="935" r:id="rId15"/>
    <p:sldId id="927" r:id="rId16"/>
    <p:sldId id="936" r:id="rId17"/>
    <p:sldId id="929" r:id="rId18"/>
    <p:sldId id="969" r:id="rId19"/>
    <p:sldId id="940" r:id="rId20"/>
    <p:sldId id="801" r:id="rId21"/>
    <p:sldId id="931" r:id="rId22"/>
    <p:sldId id="942" r:id="rId23"/>
    <p:sldId id="962" r:id="rId24"/>
    <p:sldId id="963" r:id="rId25"/>
    <p:sldId id="933" r:id="rId26"/>
    <p:sldId id="934" r:id="rId27"/>
    <p:sldId id="966" r:id="rId28"/>
    <p:sldId id="967" r:id="rId29"/>
    <p:sldId id="968" r:id="rId30"/>
  </p:sldIdLst>
  <p:sldSz cx="12195175" cy="6858000"/>
  <p:notesSz cx="6858000" cy="9947275"/>
  <p:custDataLst>
    <p:tags r:id="rId3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B4"/>
    <a:srgbClr val="CC66FF"/>
    <a:srgbClr val="FF0000"/>
    <a:srgbClr val="00FFFF"/>
    <a:srgbClr val="00CC00"/>
    <a:srgbClr val="0070C0"/>
    <a:srgbClr val="FFCC00"/>
    <a:srgbClr val="007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/>
    <p:restoredTop sz="78857"/>
  </p:normalViewPr>
  <p:slideViewPr>
    <p:cSldViewPr showGuides="1">
      <p:cViewPr varScale="1">
        <p:scale>
          <a:sx n="102" d="100"/>
          <a:sy n="102" d="100"/>
        </p:scale>
        <p:origin x="942" y="108"/>
      </p:cViewPr>
      <p:guideLst>
        <p:guide orient="horz" pos="2086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725E0E-8222-4691-85A6-1F99B754B6C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563CB4-DB74-4E1B-8587-4F84A7BFD5A6}">
      <dgm:prSet/>
      <dgm:spPr/>
      <dgm:t>
        <a:bodyPr/>
        <a:lstStyle/>
        <a:p>
          <a:r>
            <a:rPr lang="en-US" altLang="zh-CN" b="0" i="0" baseline="0" dirty="0"/>
            <a:t>1 </a:t>
          </a:r>
          <a:r>
            <a:rPr lang="zh-CN" b="0" i="0" baseline="0" dirty="0"/>
            <a:t>素数性质及分布</a:t>
          </a:r>
          <a:endParaRPr lang="en-US" dirty="0"/>
        </a:p>
      </dgm:t>
    </dgm:pt>
    <dgm:pt modelId="{5A1FA6E2-C7EC-4564-B0FE-148B699AE887}" type="parTrans" cxnId="{33BF4C73-8D58-4529-850C-B52F7BCB5E25}">
      <dgm:prSet/>
      <dgm:spPr/>
      <dgm:t>
        <a:bodyPr/>
        <a:lstStyle/>
        <a:p>
          <a:endParaRPr lang="en-US"/>
        </a:p>
      </dgm:t>
    </dgm:pt>
    <dgm:pt modelId="{FA680D72-86F6-41FC-9D43-D3B73DD9625E}" type="sibTrans" cxnId="{33BF4C73-8D58-4529-850C-B52F7BCB5E25}">
      <dgm:prSet/>
      <dgm:spPr/>
      <dgm:t>
        <a:bodyPr/>
        <a:lstStyle/>
        <a:p>
          <a:endParaRPr lang="en-US"/>
        </a:p>
      </dgm:t>
    </dgm:pt>
    <dgm:pt modelId="{924E4179-D29F-481A-AF62-2EA757A538A3}">
      <dgm:prSet/>
      <dgm:spPr/>
      <dgm:t>
        <a:bodyPr/>
        <a:lstStyle/>
        <a:p>
          <a:r>
            <a:rPr lang="en-US" altLang="zh-CN" b="0" i="0" baseline="0" dirty="0"/>
            <a:t>2 </a:t>
          </a:r>
          <a:r>
            <a:rPr lang="zh-CN" b="0" i="0" baseline="0" dirty="0"/>
            <a:t>筛法：线性筛和</a:t>
          </a:r>
          <a:r>
            <a:rPr lang="zh-CN" altLang="en-US" b="0" i="0" baseline="0" dirty="0"/>
            <a:t>埃氏</a:t>
          </a:r>
          <a:r>
            <a:rPr lang="zh-CN" b="0" i="0" baseline="0" dirty="0"/>
            <a:t>筛</a:t>
          </a:r>
          <a:endParaRPr lang="en-US" dirty="0"/>
        </a:p>
      </dgm:t>
    </dgm:pt>
    <dgm:pt modelId="{D1A2A76A-A0C1-4BC0-9671-844BFF8A4915}" type="parTrans" cxnId="{87A89173-B5B1-4AF5-9847-618241D11A0E}">
      <dgm:prSet/>
      <dgm:spPr/>
      <dgm:t>
        <a:bodyPr/>
        <a:lstStyle/>
        <a:p>
          <a:endParaRPr lang="en-US"/>
        </a:p>
      </dgm:t>
    </dgm:pt>
    <dgm:pt modelId="{9CA378D6-62F4-4627-9E1F-66C6DFBAD0C2}" type="sibTrans" cxnId="{87A89173-B5B1-4AF5-9847-618241D11A0E}">
      <dgm:prSet/>
      <dgm:spPr/>
      <dgm:t>
        <a:bodyPr/>
        <a:lstStyle/>
        <a:p>
          <a:endParaRPr lang="en-US"/>
        </a:p>
      </dgm:t>
    </dgm:pt>
    <dgm:pt modelId="{A1F38B5E-FE61-4344-9E03-DE074E205954}" type="pres">
      <dgm:prSet presAssocID="{DF725E0E-8222-4691-85A6-1F99B754B6CD}" presName="linear" presStyleCnt="0">
        <dgm:presLayoutVars>
          <dgm:dir/>
          <dgm:animLvl val="lvl"/>
          <dgm:resizeHandles val="exact"/>
        </dgm:presLayoutVars>
      </dgm:prSet>
      <dgm:spPr/>
    </dgm:pt>
    <dgm:pt modelId="{165550CD-6A7D-493F-9833-2BB8B5003988}" type="pres">
      <dgm:prSet presAssocID="{5A563CB4-DB74-4E1B-8587-4F84A7BFD5A6}" presName="parentLin" presStyleCnt="0"/>
      <dgm:spPr/>
    </dgm:pt>
    <dgm:pt modelId="{4396F6A1-A9A0-4E7B-99A1-1B5AEBC4B788}" type="pres">
      <dgm:prSet presAssocID="{5A563CB4-DB74-4E1B-8587-4F84A7BFD5A6}" presName="parentLeftMargin" presStyleLbl="node1" presStyleIdx="0" presStyleCnt="2"/>
      <dgm:spPr/>
    </dgm:pt>
    <dgm:pt modelId="{AAF5BC08-84EB-4224-8392-BECD200DE249}" type="pres">
      <dgm:prSet presAssocID="{5A563CB4-DB74-4E1B-8587-4F84A7BFD5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30ED9E6-4526-4758-A6E6-105920496BE4}" type="pres">
      <dgm:prSet presAssocID="{5A563CB4-DB74-4E1B-8587-4F84A7BFD5A6}" presName="negativeSpace" presStyleCnt="0"/>
      <dgm:spPr/>
    </dgm:pt>
    <dgm:pt modelId="{32C73E66-C96D-4527-B026-08636A0277BF}" type="pres">
      <dgm:prSet presAssocID="{5A563CB4-DB74-4E1B-8587-4F84A7BFD5A6}" presName="childText" presStyleLbl="conFgAcc1" presStyleIdx="0" presStyleCnt="2">
        <dgm:presLayoutVars>
          <dgm:bulletEnabled val="1"/>
        </dgm:presLayoutVars>
      </dgm:prSet>
      <dgm:spPr/>
    </dgm:pt>
    <dgm:pt modelId="{5DB41E82-8C6D-43E9-9EC2-0C7D01C22FA5}" type="pres">
      <dgm:prSet presAssocID="{FA680D72-86F6-41FC-9D43-D3B73DD9625E}" presName="spaceBetweenRectangles" presStyleCnt="0"/>
      <dgm:spPr/>
    </dgm:pt>
    <dgm:pt modelId="{1A51C0BD-53A0-4185-ABB4-8F6EC2FCC140}" type="pres">
      <dgm:prSet presAssocID="{924E4179-D29F-481A-AF62-2EA757A538A3}" presName="parentLin" presStyleCnt="0"/>
      <dgm:spPr/>
    </dgm:pt>
    <dgm:pt modelId="{CF27A955-6966-4C77-B3AB-6A00A4797F4C}" type="pres">
      <dgm:prSet presAssocID="{924E4179-D29F-481A-AF62-2EA757A538A3}" presName="parentLeftMargin" presStyleLbl="node1" presStyleIdx="0" presStyleCnt="2"/>
      <dgm:spPr/>
    </dgm:pt>
    <dgm:pt modelId="{11D35691-7098-491C-8F50-64FEEFF8B7DF}" type="pres">
      <dgm:prSet presAssocID="{924E4179-D29F-481A-AF62-2EA757A538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EE7250-51B7-4CAC-9752-1A15ED23B70D}" type="pres">
      <dgm:prSet presAssocID="{924E4179-D29F-481A-AF62-2EA757A538A3}" presName="negativeSpace" presStyleCnt="0"/>
      <dgm:spPr/>
    </dgm:pt>
    <dgm:pt modelId="{C085D123-16CD-4B86-8A13-D3C635E2C5A2}" type="pres">
      <dgm:prSet presAssocID="{924E4179-D29F-481A-AF62-2EA757A538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107D441-B1D8-4BCD-A9B3-E7694DEAABC1}" type="presOf" srcId="{5A563CB4-DB74-4E1B-8587-4F84A7BFD5A6}" destId="{AAF5BC08-84EB-4224-8392-BECD200DE249}" srcOrd="1" destOrd="0" presId="urn:microsoft.com/office/officeart/2005/8/layout/list1"/>
    <dgm:cxn modelId="{33BF4C73-8D58-4529-850C-B52F7BCB5E25}" srcId="{DF725E0E-8222-4691-85A6-1F99B754B6CD}" destId="{5A563CB4-DB74-4E1B-8587-4F84A7BFD5A6}" srcOrd="0" destOrd="0" parTransId="{5A1FA6E2-C7EC-4564-B0FE-148B699AE887}" sibTransId="{FA680D72-86F6-41FC-9D43-D3B73DD9625E}"/>
    <dgm:cxn modelId="{87A89173-B5B1-4AF5-9847-618241D11A0E}" srcId="{DF725E0E-8222-4691-85A6-1F99B754B6CD}" destId="{924E4179-D29F-481A-AF62-2EA757A538A3}" srcOrd="1" destOrd="0" parTransId="{D1A2A76A-A0C1-4BC0-9671-844BFF8A4915}" sibTransId="{9CA378D6-62F4-4627-9E1F-66C6DFBAD0C2}"/>
    <dgm:cxn modelId="{0751F3A8-3D88-4CA7-994A-5AE1066B077F}" type="presOf" srcId="{5A563CB4-DB74-4E1B-8587-4F84A7BFD5A6}" destId="{4396F6A1-A9A0-4E7B-99A1-1B5AEBC4B788}" srcOrd="0" destOrd="0" presId="urn:microsoft.com/office/officeart/2005/8/layout/list1"/>
    <dgm:cxn modelId="{6E16EAAF-14F8-4DB6-825C-63998C6CC9AC}" type="presOf" srcId="{924E4179-D29F-481A-AF62-2EA757A538A3}" destId="{CF27A955-6966-4C77-B3AB-6A00A4797F4C}" srcOrd="0" destOrd="0" presId="urn:microsoft.com/office/officeart/2005/8/layout/list1"/>
    <dgm:cxn modelId="{87D02DF3-C7CC-415C-8CE2-FEF0C0B053C1}" type="presOf" srcId="{DF725E0E-8222-4691-85A6-1F99B754B6CD}" destId="{A1F38B5E-FE61-4344-9E03-DE074E205954}" srcOrd="0" destOrd="0" presId="urn:microsoft.com/office/officeart/2005/8/layout/list1"/>
    <dgm:cxn modelId="{096E15F5-88EB-4C66-8D07-BD9D75570DE8}" type="presOf" srcId="{924E4179-D29F-481A-AF62-2EA757A538A3}" destId="{11D35691-7098-491C-8F50-64FEEFF8B7DF}" srcOrd="1" destOrd="0" presId="urn:microsoft.com/office/officeart/2005/8/layout/list1"/>
    <dgm:cxn modelId="{2D45EE09-EB85-4F02-B73C-43087B703FEC}" type="presParOf" srcId="{A1F38B5E-FE61-4344-9E03-DE074E205954}" destId="{165550CD-6A7D-493F-9833-2BB8B5003988}" srcOrd="0" destOrd="0" presId="urn:microsoft.com/office/officeart/2005/8/layout/list1"/>
    <dgm:cxn modelId="{69D75308-3D16-48DE-9D97-7522725210AD}" type="presParOf" srcId="{165550CD-6A7D-493F-9833-2BB8B5003988}" destId="{4396F6A1-A9A0-4E7B-99A1-1B5AEBC4B788}" srcOrd="0" destOrd="0" presId="urn:microsoft.com/office/officeart/2005/8/layout/list1"/>
    <dgm:cxn modelId="{97DEF505-BA0C-4ECD-B074-A99A3D1AAE63}" type="presParOf" srcId="{165550CD-6A7D-493F-9833-2BB8B5003988}" destId="{AAF5BC08-84EB-4224-8392-BECD200DE249}" srcOrd="1" destOrd="0" presId="urn:microsoft.com/office/officeart/2005/8/layout/list1"/>
    <dgm:cxn modelId="{8F78FA66-0506-4A38-9605-3C77326B7A46}" type="presParOf" srcId="{A1F38B5E-FE61-4344-9E03-DE074E205954}" destId="{230ED9E6-4526-4758-A6E6-105920496BE4}" srcOrd="1" destOrd="0" presId="urn:microsoft.com/office/officeart/2005/8/layout/list1"/>
    <dgm:cxn modelId="{29E96C24-DB8C-40B8-9DED-3CD39B8840A6}" type="presParOf" srcId="{A1F38B5E-FE61-4344-9E03-DE074E205954}" destId="{32C73E66-C96D-4527-B026-08636A0277BF}" srcOrd="2" destOrd="0" presId="urn:microsoft.com/office/officeart/2005/8/layout/list1"/>
    <dgm:cxn modelId="{126472AA-6A0F-49F5-98A2-5BC6273217CC}" type="presParOf" srcId="{A1F38B5E-FE61-4344-9E03-DE074E205954}" destId="{5DB41E82-8C6D-43E9-9EC2-0C7D01C22FA5}" srcOrd="3" destOrd="0" presId="urn:microsoft.com/office/officeart/2005/8/layout/list1"/>
    <dgm:cxn modelId="{72F63A97-547C-4315-A831-846E4A66F1AA}" type="presParOf" srcId="{A1F38B5E-FE61-4344-9E03-DE074E205954}" destId="{1A51C0BD-53A0-4185-ABB4-8F6EC2FCC140}" srcOrd="4" destOrd="0" presId="urn:microsoft.com/office/officeart/2005/8/layout/list1"/>
    <dgm:cxn modelId="{023EF598-539E-4689-A61E-16335973D0CC}" type="presParOf" srcId="{1A51C0BD-53A0-4185-ABB4-8F6EC2FCC140}" destId="{CF27A955-6966-4C77-B3AB-6A00A4797F4C}" srcOrd="0" destOrd="0" presId="urn:microsoft.com/office/officeart/2005/8/layout/list1"/>
    <dgm:cxn modelId="{CD544766-D867-4614-A6D4-3A9E5F3C930B}" type="presParOf" srcId="{1A51C0BD-53A0-4185-ABB4-8F6EC2FCC140}" destId="{11D35691-7098-491C-8F50-64FEEFF8B7DF}" srcOrd="1" destOrd="0" presId="urn:microsoft.com/office/officeart/2005/8/layout/list1"/>
    <dgm:cxn modelId="{70657B17-21D1-4ECF-8085-DA6F4E26D462}" type="presParOf" srcId="{A1F38B5E-FE61-4344-9E03-DE074E205954}" destId="{FCEE7250-51B7-4CAC-9752-1A15ED23B70D}" srcOrd="5" destOrd="0" presId="urn:microsoft.com/office/officeart/2005/8/layout/list1"/>
    <dgm:cxn modelId="{F9CB84F5-2447-45F3-8B8D-89ABB43A0247}" type="presParOf" srcId="{A1F38B5E-FE61-4344-9E03-DE074E205954}" destId="{C085D123-16CD-4B86-8A13-D3C635E2C5A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73E66-C96D-4527-B026-08636A0277BF}">
      <dsp:nvSpPr>
        <dsp:cNvPr id="0" name=""/>
        <dsp:cNvSpPr/>
      </dsp:nvSpPr>
      <dsp:spPr>
        <a:xfrm>
          <a:off x="0" y="1875270"/>
          <a:ext cx="6902309" cy="806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5BC08-84EB-4224-8392-BECD200DE249}">
      <dsp:nvSpPr>
        <dsp:cNvPr id="0" name=""/>
        <dsp:cNvSpPr/>
      </dsp:nvSpPr>
      <dsp:spPr>
        <a:xfrm>
          <a:off x="345115" y="1402950"/>
          <a:ext cx="4831616" cy="9446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624" tIns="0" rIns="182624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0" i="0" kern="1200" baseline="0" dirty="0"/>
            <a:t>1 </a:t>
          </a:r>
          <a:r>
            <a:rPr lang="zh-CN" sz="3200" b="0" i="0" kern="1200" baseline="0" dirty="0"/>
            <a:t>素数性质及分布</a:t>
          </a:r>
          <a:endParaRPr lang="en-US" sz="3200" kern="1200" dirty="0"/>
        </a:p>
      </dsp:txBody>
      <dsp:txXfrm>
        <a:off x="391229" y="1449064"/>
        <a:ext cx="4739388" cy="852412"/>
      </dsp:txXfrm>
    </dsp:sp>
    <dsp:sp modelId="{C085D123-16CD-4B86-8A13-D3C635E2C5A2}">
      <dsp:nvSpPr>
        <dsp:cNvPr id="0" name=""/>
        <dsp:cNvSpPr/>
      </dsp:nvSpPr>
      <dsp:spPr>
        <a:xfrm>
          <a:off x="0" y="3326790"/>
          <a:ext cx="6902309" cy="806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35691-7098-491C-8F50-64FEEFF8B7DF}">
      <dsp:nvSpPr>
        <dsp:cNvPr id="0" name=""/>
        <dsp:cNvSpPr/>
      </dsp:nvSpPr>
      <dsp:spPr>
        <a:xfrm>
          <a:off x="345115" y="2854470"/>
          <a:ext cx="4831616" cy="9446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624" tIns="0" rIns="182624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0" i="0" kern="1200" baseline="0" dirty="0"/>
            <a:t>2 </a:t>
          </a:r>
          <a:r>
            <a:rPr lang="zh-CN" sz="3200" b="0" i="0" kern="1200" baseline="0" dirty="0"/>
            <a:t>筛法：线性筛和</a:t>
          </a:r>
          <a:r>
            <a:rPr lang="zh-CN" altLang="en-US" sz="3200" b="0" i="0" kern="1200" baseline="0" dirty="0"/>
            <a:t>埃氏</a:t>
          </a:r>
          <a:r>
            <a:rPr lang="zh-CN" sz="3200" b="0" i="0" kern="1200" baseline="0" dirty="0"/>
            <a:t>筛</a:t>
          </a:r>
          <a:endParaRPr lang="en-US" sz="3200" kern="1200" dirty="0"/>
        </a:p>
      </dsp:txBody>
      <dsp:txXfrm>
        <a:off x="391229" y="2900584"/>
        <a:ext cx="4739388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64081B-F759-4F41-B127-5C775A4F56D1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2024-04-05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1-16T10:24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14533 2283 0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636981F-1DCF-45F2-BF6E-9B4CFF91E9E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2024-04-05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6125"/>
            <a:ext cx="663257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‹#›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#define M 101</a:t>
            </a:r>
          </a:p>
          <a:p>
            <a:r>
              <a:rPr lang="en-US" altLang="zh-CN" dirty="0"/>
              <a:t>int a[M]={0};//</a:t>
            </a:r>
            <a:r>
              <a:rPr lang="zh-CN" altLang="en-US" dirty="0"/>
              <a:t>记录每一个数是否是素数，初始默认都是素数</a:t>
            </a:r>
          </a:p>
          <a:p>
            <a:r>
              <a:rPr lang="en-US" altLang="zh-CN" dirty="0"/>
              <a:t>int prime[M],num=0;//</a:t>
            </a:r>
            <a:r>
              <a:rPr lang="zh-CN" altLang="en-US" dirty="0"/>
              <a:t>存放遇到的每一个素数，</a:t>
            </a:r>
            <a:r>
              <a:rPr lang="en-US" altLang="zh-CN" dirty="0"/>
              <a:t>num</a:t>
            </a:r>
            <a:r>
              <a:rPr lang="zh-CN" altLang="en-US" dirty="0"/>
              <a:t>记录素数的个数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Find_prime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=2;i&lt;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 if(a[</a:t>
            </a:r>
            <a:r>
              <a:rPr lang="en-US" altLang="zh-CN" dirty="0" err="1"/>
              <a:t>i</a:t>
            </a:r>
            <a:r>
              <a:rPr lang="en-US" altLang="zh-CN" dirty="0"/>
              <a:t>]==0)</a:t>
            </a:r>
          </a:p>
          <a:p>
            <a:r>
              <a:rPr lang="en-US" altLang="zh-CN" dirty="0"/>
              <a:t>             prime[num++]=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for(j=0;j&lt;num&amp;&amp;</a:t>
            </a:r>
            <a:r>
              <a:rPr lang="en-US" altLang="zh-CN" dirty="0" err="1"/>
              <a:t>i</a:t>
            </a:r>
            <a:r>
              <a:rPr lang="en-US" altLang="zh-CN" dirty="0"/>
              <a:t>*prime[j]&lt;</a:t>
            </a:r>
            <a:r>
              <a:rPr lang="en-US" altLang="zh-CN" dirty="0" err="1"/>
              <a:t>M;j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  a[</a:t>
            </a:r>
            <a:r>
              <a:rPr lang="en-US" altLang="zh-CN" dirty="0" err="1"/>
              <a:t>i</a:t>
            </a:r>
            <a:r>
              <a:rPr lang="en-US" altLang="zh-CN" dirty="0"/>
              <a:t>*prime[j]]=1;</a:t>
            </a:r>
          </a:p>
          <a:p>
            <a:r>
              <a:rPr lang="en-US" altLang="zh-CN" dirty="0"/>
              <a:t>              if(</a:t>
            </a:r>
            <a:r>
              <a:rPr lang="en-US" altLang="zh-CN" dirty="0" err="1"/>
              <a:t>i%prime</a:t>
            </a:r>
            <a:r>
              <a:rPr lang="en-US" altLang="zh-CN" dirty="0"/>
              <a:t>[j]==0) break;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Find_prime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num;i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printf</a:t>
            </a:r>
            <a:r>
              <a:rPr lang="en-US" altLang="zh-CN" dirty="0"/>
              <a:t>("%d ",prime[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515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19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4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 prime[M];</a:t>
            </a:r>
          </a:p>
          <a:p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su</a:t>
            </a:r>
            <a:r>
              <a:rPr lang="en-US" altLang="zh-CN" dirty="0"/>
              <a:t>(LL 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if(n==1) return 0;</a:t>
            </a:r>
          </a:p>
          <a:p>
            <a:r>
              <a:rPr lang="en-US" altLang="zh-CN" dirty="0"/>
              <a:t>     for(</a:t>
            </a:r>
            <a:r>
              <a:rPr lang="en-US" altLang="zh-CN" dirty="0" err="1"/>
              <a:t>i</a:t>
            </a:r>
            <a:r>
              <a:rPr lang="en-US" altLang="zh-CN" dirty="0"/>
              <a:t>=0;prime[</a:t>
            </a:r>
            <a:r>
              <a:rPr lang="en-US" altLang="zh-CN" dirty="0" err="1"/>
              <a:t>i</a:t>
            </a:r>
            <a:r>
              <a:rPr lang="en-US" altLang="zh-CN" dirty="0"/>
              <a:t>]&lt;=sqrt(n);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{</a:t>
            </a:r>
          </a:p>
          <a:p>
            <a:r>
              <a:rPr lang="en-US" altLang="zh-CN" dirty="0"/>
              <a:t>           if(</a:t>
            </a:r>
            <a:r>
              <a:rPr lang="en-US" altLang="zh-CN" dirty="0" err="1"/>
              <a:t>n%prime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]==0) return 0;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48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#include &lt;cstring&gt;</a:t>
            </a:r>
          </a:p>
          <a:p>
            <a:r>
              <a:rPr lang="zh-CN" altLang="en-US" dirty="0"/>
              <a:t>#include &lt;cmath&gt;</a:t>
            </a:r>
          </a:p>
          <a:p>
            <a:r>
              <a:rPr lang="zh-CN" altLang="en-US" dirty="0"/>
              <a:t>using namespace std;</a:t>
            </a:r>
          </a:p>
          <a:p>
            <a:r>
              <a:rPr lang="zh-CN" altLang="en-US" dirty="0"/>
              <a:t>int prime(long long n)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if(n&lt;2) return 0;</a:t>
            </a:r>
          </a:p>
          <a:p>
            <a:r>
              <a:rPr lang="zh-CN" altLang="en-US" dirty="0"/>
              <a:t>   for(long long i=2;i&lt;n;i++)</a:t>
            </a:r>
          </a:p>
          <a:p>
            <a:r>
              <a:rPr lang="zh-CN" altLang="en-US" dirty="0"/>
              <a:t>        if(n%i==0) return 0;</a:t>
            </a:r>
          </a:p>
          <a:p>
            <a:r>
              <a:rPr lang="zh-CN" altLang="en-US" dirty="0"/>
              <a:t>    return 1;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long long x,y,z;</a:t>
            </a:r>
          </a:p>
          <a:p>
            <a:r>
              <a:rPr lang="zh-CN" altLang="en-US" dirty="0"/>
              <a:t>    int i,n;</a:t>
            </a:r>
          </a:p>
          <a:p>
            <a:r>
              <a:rPr lang="zh-CN" altLang="en-US" dirty="0"/>
              <a:t>    init();</a:t>
            </a:r>
          </a:p>
          <a:p>
            <a:r>
              <a:rPr lang="zh-CN" altLang="en-US" dirty="0"/>
              <a:t>    cin&gt;&gt;n;</a:t>
            </a:r>
          </a:p>
          <a:p>
            <a:r>
              <a:rPr lang="zh-CN" altLang="en-US" dirty="0"/>
              <a:t>    for(i=1; i&lt;=n; 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cin &gt;&gt; x &gt;&gt; y &gt;&gt; z;</a:t>
            </a:r>
          </a:p>
          <a:p>
            <a:r>
              <a:rPr lang="zh-CN" altLang="en-US" dirty="0"/>
              <a:t>        if(prime(x + y - z)==1)</a:t>
            </a:r>
          </a:p>
          <a:p>
            <a:r>
              <a:rPr lang="zh-CN" altLang="en-US" dirty="0"/>
              <a:t>            cout &lt;&lt; "yes" &lt;&lt;endl;</a:t>
            </a:r>
          </a:p>
          <a:p>
            <a:r>
              <a:rPr lang="zh-CN" altLang="en-US" dirty="0"/>
              <a:t>        else</a:t>
            </a:r>
          </a:p>
          <a:p>
            <a:r>
              <a:rPr lang="zh-CN" altLang="en-US" dirty="0"/>
              <a:t>            cout &lt;&lt; "no" &lt;&lt;endl;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#include &lt;cstring&gt;</a:t>
            </a:r>
          </a:p>
          <a:p>
            <a:r>
              <a:rPr lang="zh-CN" altLang="en-US" dirty="0"/>
              <a:t>#include &lt;cmath&gt;</a:t>
            </a:r>
          </a:p>
          <a:p>
            <a:r>
              <a:rPr lang="zh-CN" altLang="en-US" dirty="0"/>
              <a:t>using namespace std;</a:t>
            </a:r>
          </a:p>
          <a:p>
            <a:r>
              <a:rPr lang="zh-CN" altLang="en-US" dirty="0"/>
              <a:t>int prime(long long n)</a:t>
            </a:r>
          </a:p>
          <a:p>
            <a:r>
              <a:rPr lang="zh-CN" altLang="en-US" dirty="0"/>
              <a:t>{</a:t>
            </a:r>
            <a:endParaRPr lang="en-US" altLang="zh-CN" dirty="0"/>
          </a:p>
          <a:p>
            <a:r>
              <a:rPr lang="en-US" altLang="zh-CN" dirty="0"/>
              <a:t>   if (n==2) return 1;</a:t>
            </a:r>
            <a:endParaRPr lang="zh-CN" altLang="en-US" dirty="0"/>
          </a:p>
          <a:p>
            <a:r>
              <a:rPr lang="zh-CN" altLang="en-US" dirty="0"/>
              <a:t>   if(n&lt;2 || n%2==0) return 0;</a:t>
            </a:r>
          </a:p>
          <a:p>
            <a:r>
              <a:rPr lang="zh-CN" altLang="en-US" dirty="0"/>
              <a:t>   long long x = sqrt(n);</a:t>
            </a:r>
          </a:p>
          <a:p>
            <a:r>
              <a:rPr lang="zh-CN" altLang="en-US" dirty="0"/>
              <a:t>   for(long long i=3;i&lt;=x;i+=2)</a:t>
            </a:r>
          </a:p>
          <a:p>
            <a:r>
              <a:rPr lang="zh-CN" altLang="en-US" dirty="0"/>
              <a:t>        if(n%i==0) return 0;</a:t>
            </a:r>
          </a:p>
          <a:p>
            <a:r>
              <a:rPr lang="zh-CN" altLang="en-US" dirty="0"/>
              <a:t>    return 1;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long long x,y,z;</a:t>
            </a:r>
          </a:p>
          <a:p>
            <a:r>
              <a:rPr lang="zh-CN" altLang="en-US" dirty="0"/>
              <a:t>    int i,n;</a:t>
            </a:r>
          </a:p>
          <a:p>
            <a:r>
              <a:rPr lang="zh-CN" altLang="en-US" dirty="0"/>
              <a:t>    cin&gt;&gt;n;</a:t>
            </a:r>
          </a:p>
          <a:p>
            <a:r>
              <a:rPr lang="zh-CN" altLang="en-US" dirty="0"/>
              <a:t>    for(i=1; i&lt;=n; 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cin &gt;&gt; x &gt;&gt; y &gt;&gt; z;</a:t>
            </a:r>
          </a:p>
          <a:p>
            <a:r>
              <a:rPr lang="zh-CN" altLang="en-US" dirty="0"/>
              <a:t>        if(prime(x + y - z)==1)</a:t>
            </a:r>
          </a:p>
          <a:p>
            <a:r>
              <a:rPr lang="zh-CN" altLang="en-US" dirty="0"/>
              <a:t>            cout &lt;&lt; "yes" &lt;&lt;endl;</a:t>
            </a:r>
          </a:p>
          <a:p>
            <a:r>
              <a:rPr lang="zh-CN" altLang="en-US" dirty="0"/>
              <a:t>        else</a:t>
            </a:r>
          </a:p>
          <a:p>
            <a:r>
              <a:rPr lang="zh-CN" altLang="en-US" dirty="0"/>
              <a:t>            cout &lt;&lt; "no" &lt;&lt;endl;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046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</a:t>
            </a:r>
            <a:r>
              <a:rPr lang="en-US" altLang="zh-CN" dirty="0"/>
              <a:t>[1000000];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cnt</a:t>
            </a:r>
            <a:r>
              <a:rPr lang="en-US" altLang="zh-CN" dirty="0"/>
              <a:t>=0;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prime(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if(n==2) return 1;</a:t>
            </a:r>
          </a:p>
          <a:p>
            <a:r>
              <a:rPr lang="en-US" altLang="zh-CN" dirty="0"/>
              <a:t>    if(n&lt;=1 || n%2==0) return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 = </a:t>
            </a:r>
            <a:r>
              <a:rPr lang="en-US" altLang="zh-CN" dirty="0" err="1"/>
              <a:t>sqrt</a:t>
            </a:r>
            <a:r>
              <a:rPr lang="en-US" altLang="zh-CN" dirty="0"/>
              <a:t>(n);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i=3;i&lt;</a:t>
            </a:r>
            <a:r>
              <a:rPr lang="en-US" altLang="zh-CN" dirty="0" err="1"/>
              <a:t>n;i</a:t>
            </a:r>
            <a:r>
              <a:rPr lang="en-US" altLang="zh-CN" dirty="0"/>
              <a:t>+=2)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if(</a:t>
            </a:r>
            <a:r>
              <a:rPr lang="en-US" altLang="zh-CN" dirty="0" err="1"/>
              <a:t>n%i</a:t>
            </a:r>
            <a:r>
              <a:rPr lang="en-US" altLang="zh-CN" dirty="0"/>
              <a:t>==0) return 0;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    return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i,n,x,nc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while(</a:t>
            </a:r>
            <a:r>
              <a:rPr lang="en-US" altLang="zh-CN" dirty="0" err="1"/>
              <a:t>cin</a:t>
            </a:r>
            <a:r>
              <a:rPr lang="en-US" altLang="zh-CN" dirty="0"/>
              <a:t>&gt;&gt;n)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x=-1;</a:t>
            </a:r>
          </a:p>
          <a:p>
            <a:r>
              <a:rPr lang="en-US" altLang="zh-CN" dirty="0"/>
              <a:t>        if(n&gt;=2) </a:t>
            </a:r>
            <a:r>
              <a:rPr lang="en-US" altLang="zh-CN" dirty="0" err="1"/>
              <a:t>nc</a:t>
            </a:r>
            <a:r>
              <a:rPr lang="en-US" altLang="zh-CN" dirty="0"/>
              <a:t>=1;else </a:t>
            </a:r>
            <a:r>
              <a:rPr lang="en-US" altLang="zh-CN" dirty="0" err="1"/>
              <a:t>nc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    for(i=3;i&lt;=</a:t>
            </a:r>
            <a:r>
              <a:rPr lang="en-US" altLang="zh-CN" dirty="0" err="1"/>
              <a:t>n;i</a:t>
            </a:r>
            <a:r>
              <a:rPr lang="en-US" altLang="zh-CN" dirty="0"/>
              <a:t>+=2)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if(prime(i))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nc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         if(prime(</a:t>
            </a:r>
            <a:r>
              <a:rPr lang="en-US" altLang="zh-CN" dirty="0" err="1"/>
              <a:t>nc</a:t>
            </a:r>
            <a:r>
              <a:rPr lang="en-US" altLang="zh-CN" dirty="0"/>
              <a:t>)) x= i;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510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#define MAX (int)1e6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su</a:t>
            </a:r>
            <a:r>
              <a:rPr lang="en-US" altLang="zh-CN" dirty="0"/>
              <a:t>[MAX+1];</a:t>
            </a:r>
          </a:p>
          <a:p>
            <a:r>
              <a:rPr lang="en-US" altLang="zh-CN" dirty="0"/>
              <a:t>int b[MAX+1]={0};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cnt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MAX;i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if(b[</a:t>
            </a:r>
            <a:r>
              <a:rPr lang="en-US" altLang="zh-CN" dirty="0" err="1"/>
              <a:t>i</a:t>
            </a:r>
            <a:r>
              <a:rPr lang="en-US" altLang="zh-CN" dirty="0"/>
              <a:t>]==0)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su</a:t>
            </a:r>
            <a:r>
              <a:rPr lang="en-US" altLang="zh-CN" dirty="0"/>
              <a:t>[++</a:t>
            </a:r>
            <a:r>
              <a:rPr lang="en-US" altLang="zh-CN" dirty="0" err="1"/>
              <a:t>cnt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for(int j=</a:t>
            </a:r>
            <a:r>
              <a:rPr lang="en-US" altLang="zh-CN" dirty="0" err="1"/>
              <a:t>i</a:t>
            </a:r>
            <a:r>
              <a:rPr lang="en-US" altLang="zh-CN" dirty="0"/>
              <a:t>*2;j&lt;=</a:t>
            </a:r>
            <a:r>
              <a:rPr lang="en-US" altLang="zh-CN" dirty="0" err="1"/>
              <a:t>MAX;j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) b[j]=1;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i,nc,n,x,k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init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while(</a:t>
            </a:r>
            <a:r>
              <a:rPr lang="en-US" altLang="zh-CN" dirty="0" err="1"/>
              <a:t>cin</a:t>
            </a:r>
            <a:r>
              <a:rPr lang="en-US" altLang="zh-CN" dirty="0"/>
              <a:t> &gt;&gt; n 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x=-1;//</a:t>
            </a:r>
            <a:r>
              <a:rPr lang="zh-CN" altLang="en-US" dirty="0"/>
              <a:t>没有找到就输出</a:t>
            </a:r>
            <a:r>
              <a:rPr lang="en-US" altLang="zh-CN" dirty="0"/>
              <a:t>-1</a:t>
            </a:r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cnt</a:t>
            </a:r>
            <a:r>
              <a:rPr lang="en-US" altLang="zh-CN" dirty="0"/>
              <a:t> &amp;&amp; </a:t>
            </a:r>
            <a:r>
              <a:rPr lang="en-US" altLang="zh-CN" dirty="0" err="1"/>
              <a:t>su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if(b[</a:t>
            </a:r>
            <a:r>
              <a:rPr lang="en-US" altLang="zh-CN" dirty="0" err="1"/>
              <a:t>i</a:t>
            </a:r>
            <a:r>
              <a:rPr lang="en-US" altLang="zh-CN" dirty="0"/>
              <a:t>]==0) {x=</a:t>
            </a:r>
            <a:r>
              <a:rPr lang="en-US" altLang="zh-CN" dirty="0" err="1"/>
              <a:t>su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];}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84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8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#include 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using namespace std;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int prime(int n)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int m=(int)sqrt(n);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if (n==1) return 0;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   if (</a:t>
            </a:r>
            <a:r>
              <a:rPr lang="en-US" altLang="zh-CN" dirty="0" err="1"/>
              <a:t>n%i</a:t>
            </a:r>
            <a:r>
              <a:rPr lang="en-US" altLang="zh-CN" dirty="0"/>
              <a:t>==0) return 0;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return 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}</a:t>
            </a:r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int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int </a:t>
            </a:r>
            <a:r>
              <a:rPr lang="en-US" altLang="zh-CN" dirty="0" err="1"/>
              <a:t>n,ans</a:t>
            </a:r>
            <a:r>
              <a:rPr lang="en-US" altLang="zh-CN" dirty="0"/>
              <a:t>=0,i;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=2;i&lt;n/2;i++)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    if ((prime(</a:t>
            </a:r>
            <a:r>
              <a:rPr lang="en-US" altLang="zh-CN" dirty="0" err="1"/>
              <a:t>i</a:t>
            </a:r>
            <a:r>
              <a:rPr lang="en-US" altLang="zh-CN" dirty="0"/>
              <a:t>)==1)&amp;&amp;(prime(n-</a:t>
            </a:r>
            <a:r>
              <a:rPr lang="en-US" altLang="zh-CN" dirty="0" err="1"/>
              <a:t>i</a:t>
            </a:r>
            <a:r>
              <a:rPr lang="en-US" altLang="zh-CN" dirty="0"/>
              <a:t>)==1))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      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             </a:t>
            </a:r>
            <a:r>
              <a:rPr lang="en-US" altLang="zh-CN" dirty="0" err="1"/>
              <a:t>ans</a:t>
            </a:r>
            <a:r>
              <a:rPr lang="en-US" altLang="zh-CN" dirty="0"/>
              <a:t>++;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      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ans</a:t>
            </a:r>
            <a:r>
              <a:rPr lang="en-US" altLang="zh-CN" dirty="0"/>
              <a:t>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}</a:t>
            </a:r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9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92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13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10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#define M 101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isp</a:t>
            </a:r>
            <a:r>
              <a:rPr lang="en-US" altLang="zh-CN" dirty="0"/>
              <a:t>[M]={0};//</a:t>
            </a:r>
            <a:r>
              <a:rPr lang="zh-CN" altLang="en-US" dirty="0"/>
              <a:t>记录每一个数是否是素数，初始默认都是素数</a:t>
            </a:r>
          </a:p>
          <a:p>
            <a:r>
              <a:rPr lang="en-US" altLang="zh-CN" dirty="0"/>
              <a:t>int prime[M],num=0;//</a:t>
            </a:r>
            <a:r>
              <a:rPr lang="zh-CN" altLang="en-US" dirty="0"/>
              <a:t>存放遇到的每一个素数，</a:t>
            </a:r>
            <a:r>
              <a:rPr lang="en-US" altLang="zh-CN" dirty="0"/>
              <a:t>num</a:t>
            </a:r>
            <a:r>
              <a:rPr lang="zh-CN" altLang="en-US" dirty="0"/>
              <a:t>记录素数的个数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Find_prime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=2;i&lt;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 if(</a:t>
            </a:r>
            <a:r>
              <a:rPr lang="en-US" altLang="zh-CN" dirty="0" err="1"/>
              <a:t>isp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]==0) {</a:t>
            </a:r>
          </a:p>
          <a:p>
            <a:r>
              <a:rPr lang="en-US" altLang="zh-CN" dirty="0"/>
              <a:t>        prime[num]=</a:t>
            </a:r>
            <a:r>
              <a:rPr lang="en-US" altLang="zh-CN" dirty="0" err="1"/>
              <a:t>i;num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 for(j=</a:t>
            </a:r>
            <a:r>
              <a:rPr lang="en-US" altLang="zh-CN" dirty="0" err="1"/>
              <a:t>i+i;j</a:t>
            </a:r>
            <a:r>
              <a:rPr lang="en-US" altLang="zh-CN" dirty="0"/>
              <a:t>&lt;</a:t>
            </a:r>
            <a:r>
              <a:rPr lang="en-US" altLang="zh-CN" dirty="0" err="1"/>
              <a:t>M;j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isp</a:t>
            </a:r>
            <a:r>
              <a:rPr lang="en-US" altLang="zh-CN" dirty="0"/>
              <a:t>[j]=1;        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Find_prime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num;i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printf</a:t>
            </a:r>
            <a:r>
              <a:rPr lang="en-US" altLang="zh-CN" dirty="0"/>
              <a:t>("%d ",prime[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120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14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09575" y="1628775"/>
            <a:ext cx="10975975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5"/>
          <p:cNvSpPr/>
          <p:nvPr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49213" y="260350"/>
            <a:ext cx="5903912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09575" y="1628775"/>
            <a:ext cx="10975975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2024-04-05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5"/>
          <p:cNvSpPr/>
          <p:nvPr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49213" y="260350"/>
            <a:ext cx="5903912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8.xml"/><Relationship Id="rId7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2.xml"/><Relationship Id="rId7" Type="http://schemas.openxmlformats.org/officeDocument/2006/relationships/image" Target="../media/image1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矩形 32"/>
          <p:cNvSpPr/>
          <p:nvPr>
            <p:custDataLst>
              <p:tags r:id="rId1"/>
            </p:custDataLst>
          </p:nvPr>
        </p:nvSpPr>
        <p:spPr>
          <a:xfrm>
            <a:off x="-30162" y="1916113"/>
            <a:ext cx="12225338" cy="16573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1" name="PA_文本框 34"/>
          <p:cNvSpPr txBox="1"/>
          <p:nvPr>
            <p:custDataLst>
              <p:tags r:id="rId2"/>
            </p:custDataLst>
          </p:nvPr>
        </p:nvSpPr>
        <p:spPr>
          <a:xfrm>
            <a:off x="1129030" y="2297430"/>
            <a:ext cx="1022350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  数学问题之二（素数判定）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797425"/>
            <a:ext cx="12195175" cy="96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C2EA04-BF2B-77C2-9F71-5E9B7872C7BB}"/>
              </a:ext>
            </a:extLst>
          </p:cNvPr>
          <p:cNvSpPr txBox="1"/>
          <p:nvPr/>
        </p:nvSpPr>
        <p:spPr>
          <a:xfrm>
            <a:off x="240670" y="404664"/>
            <a:ext cx="6096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：素数个数的位数</a:t>
            </a:r>
            <a:r>
              <a:rPr lang="zh-CN" altLang="en-US" b="0" dirty="0">
                <a:solidFill>
                  <a:schemeClr val="bg1"/>
                </a:solidFill>
              </a:rPr>
              <a:t>（nefu 117）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D1ED98-1646-B400-DB05-B4249E46F513}"/>
              </a:ext>
            </a:extLst>
          </p:cNvPr>
          <p:cNvSpPr txBox="1"/>
          <p:nvPr/>
        </p:nvSpPr>
        <p:spPr>
          <a:xfrm>
            <a:off x="240670" y="1352721"/>
            <a:ext cx="117741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小明是一个聪明的孩子，对数论有着很浓烈的兴趣。他发现求1到正整数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之间有多少个素数是一个很难的问题，该问题的难，决定于n值的大小。现在的问题是，告诉你n的值，让你帮助小明计算小于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的素数个数值的位数？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2DE8F-5F54-CC84-1173-58DD7F14A571}"/>
              </a:ext>
            </a:extLst>
          </p:cNvPr>
          <p:cNvSpPr txBox="1"/>
          <p:nvPr/>
        </p:nvSpPr>
        <p:spPr>
          <a:xfrm>
            <a:off x="257718" y="2636912"/>
            <a:ext cx="1152642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：输入数据有若干组，每组数据包含1个整数n（1&lt;n&lt;1000000000），遇到EOF退出。</a:t>
            </a:r>
          </a:p>
          <a:p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：对应每组数据，将小于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的素数的个数值的位数在一行内输出，格式见样本输出。同组数据的输出，其每个尾数之间空一格，行末没有空格。</a:t>
            </a:r>
          </a:p>
          <a:p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输入样例：</a:t>
            </a:r>
          </a:p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输出样例：</a:t>
            </a:r>
          </a:p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8345" y="495935"/>
            <a:ext cx="3713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林大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oj 117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266065" y="1420495"/>
                <a:ext cx="11467465" cy="52895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342900" indent="-342900">
                  <a:buFont typeface="Wingdings" panose="05000000000000000000" charset="0"/>
                  <a:buChar char="p"/>
                </a:pP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分析：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该题的数据量很大，输入的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表示查找素数的范围为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en-US" altLang="zh-CN" b="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，而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的范围为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en-US" altLang="zh-CN" b="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，会导致溢出问题。因此，不能直接运算。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素数定理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：随着x的增长，π(x)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~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x/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ln(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。因此，素数的个数可以用x/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ln(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来近似表示，求出x/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ln(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的位数即为本题解。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求取位数时，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</a:t>
                </a:r>
                <a:r>
                  <a:rPr lang="en-US" altLang="zh-CN" b="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(100)=2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log</a:t>
                </a:r>
                <a:r>
                  <a:rPr lang="en-US" altLang="zh-CN" b="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(1000)=3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，因此，一个数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的位数可以用</a:t>
                </a:r>
                <a:r>
                  <a:rPr lang="en-US" altLang="zh-CN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(int)log</a:t>
                </a:r>
                <a:r>
                  <a:rPr lang="en-US" altLang="zh-CN" b="0" baseline="-25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en-US" altLang="zh-CN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(m)+1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来进行表示。比如，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</a:t>
                </a:r>
                <a:r>
                  <a:rPr lang="en-US" altLang="zh-CN" b="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(999)=2.9***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，加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999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的位数为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</a:t>
                </a:r>
                <a:r>
                  <a:rPr lang="en-US" altLang="zh-CN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en-US" altLang="zh-CN" b="0" baseline="30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范围内素数个数的位数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可以表示为：</a:t>
                </a:r>
              </a:p>
              <a:p>
                <a:pPr lvl="1">
                  <a:buFont typeface="Arial" panose="020B0604020202020204" pitchFamily="34" charset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b="0" i="1" baseline="-2500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b="0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𝑙𝑛</m:t>
                          </m:r>
                          <m:r>
                            <a:rPr lang="en-US" altLang="zh-CN" b="0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b="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)+1 = </m:t>
                      </m:r>
                      <m:r>
                        <a:rPr lang="en-US" altLang="zh-CN" b="0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b="0" i="1" baseline="-2500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b="0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)−</m:t>
                      </m:r>
                      <m:r>
                        <a:rPr lang="en-US" altLang="zh-CN" b="0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b="0" i="1" baseline="-2500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b="0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0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𝑙𝑛</m:t>
                      </m:r>
                      <m:r>
                        <a:rPr lang="en-US" altLang="zh-CN" b="0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))+1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lvl="1">
                  <a:buFont typeface="Arial" panose="020B0604020202020204" pitchFamily="34" charset="0"/>
                </a:pPr>
                <a:r>
                  <a:rPr lang="en-US" altLang="zh-CN" b="0" i="1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                           =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𝒍𝒐𝒈</m:t>
                    </m:r>
                    <m:r>
                      <a:rPr lang="en-US" altLang="zh-CN" i="1" baseline="-2500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𝟏𝟎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𝟏𝟎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𝒍𝒐𝒈</m:t>
                    </m:r>
                    <m:r>
                      <a:rPr lang="en-US" altLang="zh-CN" i="1" baseline="-2500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𝟏𝟎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𝒍𝒏</m:t>
                    </m:r>
                    <m:r>
                      <a:rPr lang="en-US" altLang="zh-CN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𝟏𝟎</m:t>
                    </m:r>
                    <m:r>
                      <a:rPr lang="en-US" altLang="zh-CN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))+</m:t>
                    </m:r>
                    <m:r>
                      <a:rPr lang="en-US" altLang="zh-CN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</m:oMath>
                </a14:m>
                <a:endParaRPr lang="en-US" altLang="zh-CN" b="1" i="1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</a:pPr>
                <a:r>
                  <a:rPr lang="en-US" altLang="zh-CN" b="1" i="1" dirty="0">
                    <a:solidFill>
                      <a:srgbClr val="FF000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                           =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𝒏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−(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𝒍𝒐𝒈</m:t>
                    </m:r>
                    <m:r>
                      <a:rPr lang="en-US" altLang="zh-CN" b="1" i="1" baseline="-25000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𝟏𝟎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𝒍𝒐𝒈</m:t>
                    </m:r>
                    <m:r>
                      <a:rPr lang="en-US" altLang="zh-CN" b="1" i="1" baseline="-25000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𝟏𝟎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𝒍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𝒏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𝟏𝟎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𝟏</m:t>
                    </m:r>
                  </m:oMath>
                </a14:m>
                <a:endParaRPr lang="en-US" altLang="zh-CN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66065" y="1420495"/>
                <a:ext cx="11467465" cy="5289550"/>
              </a:xfrm>
              <a:prstGeom prst="rect">
                <a:avLst/>
              </a:prstGeom>
              <a:blipFill>
                <a:blip r:embed="rId4"/>
                <a:stretch>
                  <a:fillRect l="-690" t="-805" r="-584" b="-172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3040" y="405130"/>
            <a:ext cx="375539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963" y="1484785"/>
            <a:ext cx="11035665" cy="48245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bits/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.h&gt;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ouble n,m;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while(cin&gt;&gt;n)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m=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n-log10(n)-log10(log(10))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cout&lt;&lt;int(m)&lt;&lt;endl;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13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埃拉托斯尼斯筛法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3692" y="1844824"/>
            <a:ext cx="11251883" cy="35283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   给定一个正整数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，使用下述方法可以找到所有小于等于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的素数，这种方法是由古希腊数学家埃拉托斯尼斯提出，所以叫做</a:t>
            </a:r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埃拉托斯尼斯筛法，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简称</a:t>
            </a:r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埃氏筛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埃氏筛方法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：先将2至N的各数写在纸上，在2的上面画一个圆圈，然后划去2的其他倍数；第一个既未画圈又没有被划去的数是3，将它画圈，再划去3的其他倍数；现在既未画圈又没有被划去的第一个数是5，将它画圈，并划去5的其他倍数……依次类推，一直到所有小于或等于N的各数都画了圈或划去为止。这时，表中画了圈的以及未划去的那些数正好就是小于 N的素数。</a:t>
            </a:r>
          </a:p>
        </p:txBody>
      </p:sp>
    </p:spTree>
    <p:extLst>
      <p:ext uri="{BB962C8B-B14F-4D97-AF65-F5344CB8AC3E}">
        <p14:creationId xmlns:p14="http://schemas.microsoft.com/office/powerpoint/2010/main" val="294415035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埃氏筛求</a:t>
            </a:r>
            <a:r>
              <a:rPr lang="en-US" altLang="zh-CN" dirty="0"/>
              <a:t>M</a:t>
            </a:r>
            <a:r>
              <a:rPr lang="zh-CN" altLang="en-US" dirty="0"/>
              <a:t>内的所有素数</a:t>
            </a: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336947" y="1485066"/>
            <a:ext cx="11377264" cy="402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筛法的思想是去除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内所有的合数，剩下的就是素数了，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而任何合数都可以表示为素数的乘积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，因此如果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已知一个数为素数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它的倍数都为合数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altLang="zh-CN" sz="2400" b="0" dirty="0">
              <a:solidFill>
                <a:srgbClr val="005AB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当从小到大到达某个数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时，如果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没有被前面的数筛去，那么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一定是素数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。因为，如果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不是素数，一定存在小于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的素因子，这样，在前面的步骤中，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一定会被筛掉，所以，如果枚举到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时，还没有被筛掉，那么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一定是素数。</a:t>
            </a:r>
            <a:endParaRPr lang="en-US" altLang="zh-CN" sz="2400" b="0" dirty="0">
              <a:solidFill>
                <a:srgbClr val="005AB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altLang="zh-CN" sz="2400" b="0" dirty="0">
              <a:solidFill>
                <a:srgbClr val="005AB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“筛”的实现，借助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型数组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b[N]={0}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为是素数，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不是），程序开始时，都设为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，即默认都是素数。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划去即将该位置的值变为</a:t>
            </a:r>
            <a:r>
              <a:rPr lang="en-US" altLang="zh-CN" sz="2400" b="0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endParaRPr lang="zh-CN" altLang="zh-CN" sz="2400" b="0" dirty="0">
              <a:solidFill>
                <a:srgbClr val="005AB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埃氏筛求</a:t>
            </a:r>
            <a:r>
              <a:rPr lang="en-US" altLang="zh-CN" dirty="0"/>
              <a:t>100</a:t>
            </a:r>
            <a:r>
              <a:rPr lang="zh-CN" altLang="en-US" dirty="0"/>
              <a:t>内的所有素数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1C1555-0208-F9B6-5557-A9A350423CFC}"/>
              </a:ext>
            </a:extLst>
          </p:cNvPr>
          <p:cNvSpPr txBox="1"/>
          <p:nvPr/>
        </p:nvSpPr>
        <p:spPr>
          <a:xfrm>
            <a:off x="480963" y="1412776"/>
            <a:ext cx="8496944" cy="532859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t">
            <a:no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bits/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.h&gt;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M 101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b[M]={0};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记录每一个数是否是素数，初始默认都是素数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prime[M],num=0;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存放遇到的每一个素数，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记录素数的个数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Find_prime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b[0]=b[1]=1;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=2;i&lt;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M;i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if(b[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]==0)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prime[++num]=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for(j=2; j*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M;j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//for(j=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i+i;j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M;j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b[j*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]=1; }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//b[j]=1;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BB7C79-8D88-8EAC-838F-349FFDB0757B}"/>
              </a:ext>
            </a:extLst>
          </p:cNvPr>
          <p:cNvSpPr txBox="1"/>
          <p:nvPr/>
        </p:nvSpPr>
        <p:spPr>
          <a:xfrm>
            <a:off x="7825779" y="3231118"/>
            <a:ext cx="4140461" cy="2246769"/>
          </a:xfrm>
          <a:prstGeom prst="rect">
            <a:avLst/>
          </a:prstGeom>
          <a:noFill/>
          <a:ln>
            <a:solidFill>
              <a:srgbClr val="005AB4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Find_prime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num;i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("%d ",prime[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B65EB3-1489-C6A5-3628-25EE412D7989}"/>
              </a:ext>
            </a:extLst>
          </p:cNvPr>
          <p:cNvSpPr txBox="1"/>
          <p:nvPr/>
        </p:nvSpPr>
        <p:spPr>
          <a:xfrm>
            <a:off x="8257827" y="1556792"/>
            <a:ext cx="3096344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复杂度： 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nloglogn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72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6376468" y="821880"/>
              <a:ext cx="36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6376468" y="821880"/>
                <a:ext cx="360" cy="360"/>
              </a:xfrm>
              <a:prstGeom prst="rect"/>
            </p:spPr>
          </p:pic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-455141" y="325028"/>
            <a:ext cx="7033691" cy="792480"/>
          </a:xfrm>
        </p:spPr>
        <p:txBody>
          <a:bodyPr/>
          <a:lstStyle/>
          <a:p>
            <a:r>
              <a:rPr lang="zh-CN" altLang="en-US" sz="2800" dirty="0"/>
              <a:t>素数筛之线性筛 复杂度</a:t>
            </a:r>
            <a:r>
              <a:rPr lang="en-US" altLang="zh-CN" sz="2800" dirty="0"/>
              <a:t>O(n)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C00302-1787-B260-1186-72821C918487}"/>
              </a:ext>
            </a:extLst>
          </p:cNvPr>
          <p:cNvSpPr txBox="1"/>
          <p:nvPr/>
        </p:nvSpPr>
        <p:spPr>
          <a:xfrm>
            <a:off x="264939" y="1484784"/>
            <a:ext cx="11521280" cy="4197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前面求素数的算法很容易被理解，也是一种比较流行的方法。但是，这种算法也存在缺陷，我们简单分析：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对于一个数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，可分解为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30=2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15=3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10=5*6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，显然，当循环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,2,3,5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时都会筛除一次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这个数，而当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很大时，就会出现许多的冗余操作，因此，可以进一步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优化来提高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算法的效率。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快速线性筛法应运而生。这种算法的智慧之处在于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2~n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的每一个数，它只筛去到目前为止它能筛到而之后的其他数筛不到的几个合数，而把它能筛到并且别的数也能筛到的数留给接下来的数去筛，这样的话就能使素数的筛选不重不漏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说起来容易做起来难，这样的算法应该如何实现呢？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706A0-2FE2-E3D4-D004-01A064DB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</a:t>
            </a:r>
            <a:r>
              <a:rPr lang="zh-CN" altLang="en-US" dirty="0">
                <a:solidFill>
                  <a:srgbClr val="FFFF00"/>
                </a:solidFill>
              </a:rPr>
              <a:t>求</a:t>
            </a:r>
            <a:r>
              <a:rPr lang="en-US" altLang="zh-CN" dirty="0">
                <a:solidFill>
                  <a:srgbClr val="FFFF00"/>
                </a:solidFill>
              </a:rPr>
              <a:t>n</a:t>
            </a:r>
            <a:r>
              <a:rPr lang="zh-CN" altLang="en-US" dirty="0">
                <a:solidFill>
                  <a:srgbClr val="FFFF00"/>
                </a:solidFill>
              </a:rPr>
              <a:t>以内的素数</a:t>
            </a:r>
            <a:r>
              <a:rPr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6251C-C762-F05D-85C2-2AFA80EA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47" y="1340768"/>
            <a:ext cx="11377264" cy="5256584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定义一个整型数组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b[n+1]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来存放每个元素的筛留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表示素数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,1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表示合数 ）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和埃氏筛一样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定义一个数组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prime[n+1]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和一个计数器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num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分别存放筛出的素数和素数的个数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和埃氏筛一样</a:t>
            </a: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对于每一个数</a:t>
            </a:r>
            <a:r>
              <a:rPr lang="en-US" altLang="zh-CN" sz="20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2~n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总是将从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*prime[1]~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*prime[num] 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的每个数筛掉，但是碰到</a:t>
            </a: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if(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i%prime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[j]==0) 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时就跳出筛选。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（这就是算法优势的地方）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每一个数字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都与比它小的素数相乘，筛掉非素数；如果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i%prime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[j]=0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不退出的话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那么此时有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=prime[j]*x;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这时候如果循环继续下去就是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*prime[j+1],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*prime[j+1] = prime[j]*x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prime[j+1],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那么在之后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=prime[j+1]*x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的时候还会再重复筛一遍，所以循环进行到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i%prime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[j]=0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时就应该退出循环。</a:t>
            </a: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，继续筛。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   例如，对于数</a:t>
            </a:r>
            <a:r>
              <a:rPr lang="en-US" altLang="zh-CN" sz="20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=9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2=18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标记为合数，循环继续；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3=27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27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标记为合数，此时发现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9%3=0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，循环退出。如果将循环继续下去会出现筛除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5=45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的情况，而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45=15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，在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时会被再筛去一次，故不可行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将存放筛出的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prime[n+1]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数组中的素数输出！</a:t>
            </a:r>
          </a:p>
        </p:txBody>
      </p:sp>
    </p:spTree>
    <p:extLst>
      <p:ext uri="{BB962C8B-B14F-4D97-AF65-F5344CB8AC3E}">
        <p14:creationId xmlns:p14="http://schemas.microsoft.com/office/powerpoint/2010/main" val="86071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706A0-2FE2-E3D4-D004-01A064DB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线性筛求</a:t>
            </a:r>
            <a:r>
              <a:rPr lang="en-US" altLang="zh-CN" dirty="0"/>
              <a:t>100</a:t>
            </a:r>
            <a:r>
              <a:rPr lang="zh-CN" altLang="en-US" dirty="0"/>
              <a:t>以内的素数：代码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73C85-4826-2E99-4043-B341B3223953}"/>
              </a:ext>
            </a:extLst>
          </p:cNvPr>
          <p:cNvSpPr txBox="1"/>
          <p:nvPr/>
        </p:nvSpPr>
        <p:spPr>
          <a:xfrm>
            <a:off x="192931" y="1060364"/>
            <a:ext cx="9073007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M 101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b[M]={1,1};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记录每一个数是否是素数，初始默认除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之外的都是素数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prime[M],num=0;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存放遇到的每一个素数，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记录素数的个数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Find_prime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 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 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20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if(b[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]==0)     prime[++num]=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for(j=1 ; j&lt;=num&amp;&amp;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*prime[j]&lt;M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b[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*prime[j]]=1;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if(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i%prime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[j]==0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break;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3DCCE4-EEEB-4ED3-8655-F90E27DAA4D9}"/>
              </a:ext>
            </a:extLst>
          </p:cNvPr>
          <p:cNvSpPr txBox="1"/>
          <p:nvPr/>
        </p:nvSpPr>
        <p:spPr>
          <a:xfrm>
            <a:off x="7177707" y="3717032"/>
            <a:ext cx="4549127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Find_prime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num;i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("%d ",prime[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135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19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3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素数判定</a:t>
            </a: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619250"/>
            <a:ext cx="11233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基本素数判别法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：正整数n是素数当且仅当它不能被任何一个小于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的素数整除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482455" y="1619250"/>
          <a:ext cx="579120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1300" imgH="228600" progId="Equation.KSEE3">
                  <p:embed/>
                </p:oleObj>
              </mc:Choice>
              <mc:Fallback>
                <p:oleObj r:id="rId4" imgW="241300" imgH="228600" progId="Equation.KSEE3">
                  <p:embed/>
                  <p:pic>
                    <p:nvPicPr>
                      <p:cNvPr id="2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82455" y="1619250"/>
                        <a:ext cx="579120" cy="41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6656391"/>
              </p:ext>
            </p:extLst>
          </p:nvPr>
        </p:nvGraphicFramePr>
        <p:xfrm>
          <a:off x="880745" y="2198219"/>
          <a:ext cx="10704830" cy="1063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591300" imgH="647700" progId="Paint.Picture">
                  <p:embed/>
                </p:oleObj>
              </mc:Choice>
              <mc:Fallback>
                <p:oleObj r:id="rId6" imgW="6591300" imgH="647700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0745" y="2198219"/>
                        <a:ext cx="10704830" cy="1063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A6A8085-B896-F562-26EE-B129588895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0745" y="3569355"/>
                <a:ext cx="10607103" cy="2303775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n"/>
                  <a:defRPr sz="3200" kern="1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p"/>
                  <a:defRPr sz="2800" kern="1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kern="1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b="1" dirty="0">
                    <a:latin typeface="微软雅黑" panose="020B0503020204020204" pitchFamily="34" charset="-122"/>
                  </a:rPr>
                  <a:t>sqrt</a:t>
                </a:r>
                <a:r>
                  <a:rPr lang="zh-CN" altLang="en-US" sz="2400" b="1" dirty="0">
                    <a:latin typeface="微软雅黑" panose="020B0503020204020204" pitchFamily="34" charset="-122"/>
                  </a:rPr>
                  <a:t>判别</a:t>
                </a:r>
                <a:r>
                  <a:rPr lang="en-US" altLang="zh-CN" sz="2400" b="1" dirty="0">
                    <a:latin typeface="微软雅黑" panose="020B0503020204020204" pitchFamily="34" charset="-122"/>
                  </a:rPr>
                  <a:t>:   </a:t>
                </a:r>
                <a:r>
                  <a:rPr lang="zh-CN" altLang="en-US" sz="2400" b="1" dirty="0">
                    <a:latin typeface="微软雅黑" panose="020B0503020204020204" pitchFamily="34" charset="-122"/>
                  </a:rPr>
                  <a:t>时间复杂度</a:t>
                </a:r>
                <a:r>
                  <a:rPr lang="en-US" altLang="zh-CN" sz="2400" dirty="0">
                    <a:latin typeface="微软雅黑" panose="020B0503020204020204" pitchFamily="34" charset="-122"/>
                  </a:rPr>
                  <a:t>O</a:t>
                </a:r>
                <a:r>
                  <a:rPr lang="zh-CN" altLang="en-US" sz="2400" dirty="0">
                    <a:latin typeface="微软雅黑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</a:rPr>
                  <a:t>）</a:t>
                </a:r>
                <a:endParaRPr lang="en-US" altLang="zh-CN" sz="2400" b="0" dirty="0">
                  <a:latin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0" dirty="0">
                    <a:latin typeface="微软雅黑" panose="020B0503020204020204" pitchFamily="34" charset="-122"/>
                  </a:rPr>
                  <a:t>如果</a:t>
                </a:r>
                <a:r>
                  <a:rPr lang="en-US" altLang="zh-CN" sz="2400" b="0" dirty="0">
                    <a:latin typeface="微软雅黑" panose="020B0503020204020204" pitchFamily="34" charset="-122"/>
                  </a:rPr>
                  <a:t>x</a:t>
                </a:r>
                <a:r>
                  <a:rPr lang="zh-CN" altLang="en-US" sz="2400" b="0" dirty="0">
                    <a:latin typeface="微软雅黑" panose="020B0503020204020204" pitchFamily="34" charset="-122"/>
                  </a:rPr>
                  <a:t>可以表示为两个因子相乘，</a:t>
                </a:r>
                <a:r>
                  <a:rPr lang="en-US" altLang="zh-CN" sz="2400" b="0" dirty="0">
                    <a:latin typeface="微软雅黑" panose="020B0503020204020204" pitchFamily="34" charset="-122"/>
                  </a:rPr>
                  <a:t>x=a*b</a:t>
                </a:r>
                <a:r>
                  <a:rPr lang="zh-CN" altLang="en-US" sz="2400" b="0" dirty="0">
                    <a:latin typeface="微软雅黑" panose="020B0503020204020204" pitchFamily="34" charset="-122"/>
                  </a:rPr>
                  <a:t>，</a:t>
                </a:r>
                <a:endParaRPr lang="en-US" altLang="zh-CN" sz="2400" b="0" dirty="0">
                  <a:latin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400" b="0" dirty="0">
                    <a:latin typeface="微软雅黑" panose="020B0503020204020204" pitchFamily="34" charset="-122"/>
                  </a:rPr>
                  <a:t>假设</a:t>
                </a:r>
                <a:r>
                  <a:rPr lang="en-US" altLang="zh-CN" sz="2400" b="0" dirty="0">
                    <a:latin typeface="微软雅黑" panose="020B0503020204020204" pitchFamily="34" charset="-122"/>
                  </a:rPr>
                  <a:t>a&lt;=b</a:t>
                </a:r>
                <a:r>
                  <a:rPr lang="zh-CN" altLang="en-US" sz="2400" b="0" dirty="0">
                    <a:latin typeface="微软雅黑" panose="020B0503020204020204" pitchFamily="34" charset="-122"/>
                  </a:rPr>
                  <a:t>，那么</a:t>
                </a:r>
                <a:r>
                  <a:rPr lang="en-US" altLang="zh-CN" sz="2400" b="0" dirty="0">
                    <a:latin typeface="微软雅黑" panose="020B0503020204020204" pitchFamily="34" charset="-122"/>
                  </a:rPr>
                  <a:t>x&gt;=a*a   =&gt;   a&lt;=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/>
                          </a:rPr>
                          <m:t>𝒙</m:t>
                        </m:r>
                      </m:e>
                    </m:rad>
                  </m:oMath>
                </a14:m>
                <a:endParaRPr lang="en-US" altLang="zh-CN" sz="2400" b="0" dirty="0">
                  <a:latin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400" b="0" dirty="0">
                    <a:latin typeface="微软雅黑" panose="020B0503020204020204" pitchFamily="34" charset="-122"/>
                  </a:rPr>
                  <a:t>所以，只需要枚举</a:t>
                </a:r>
                <a:r>
                  <a:rPr lang="en-US" altLang="zh-CN" sz="2400" b="0" dirty="0">
                    <a:latin typeface="微软雅黑" panose="020B0503020204020204" pitchFamily="34" charset="-122"/>
                  </a:rPr>
                  <a:t>a&lt;=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/>
                          </a:rPr>
                          <m:t>𝒙</m:t>
                        </m:r>
                      </m:e>
                    </m:rad>
                  </m:oMath>
                </a14:m>
                <a:r>
                  <a:rPr lang="zh-CN" altLang="en-US" sz="2400" b="0" dirty="0">
                    <a:latin typeface="微软雅黑" panose="020B0503020204020204" pitchFamily="34" charset="-122"/>
                  </a:rPr>
                  <a:t>的所有可能就可以了</a:t>
                </a:r>
              </a:p>
              <a:p>
                <a:pPr marL="0" indent="0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endParaRPr lang="zh-CN" altLang="en-US" sz="2400" b="0" dirty="0"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A6A8085-B896-F562-26EE-B12958889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45" y="3569355"/>
                <a:ext cx="10607103" cy="2303775"/>
              </a:xfrm>
              <a:prstGeom prst="rect">
                <a:avLst/>
              </a:prstGeom>
              <a:blipFill>
                <a:blip r:embed="rId8"/>
                <a:stretch>
                  <a:fillRect l="-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6398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8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1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5" name="TextBox 7"/>
          <p:cNvSpPr/>
          <p:nvPr/>
        </p:nvSpPr>
        <p:spPr>
          <a:xfrm>
            <a:off x="635165" y="640823"/>
            <a:ext cx="341954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40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方正兰亭黑_GBK"/>
              </a:rPr>
              <a:t>本章主要内容</a:t>
            </a:r>
          </a:p>
        </p:txBody>
      </p:sp>
      <p:sp>
        <p:nvSpPr>
          <p:cNvPr id="308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8578" y="3462717"/>
            <a:ext cx="5410200" cy="18293"/>
          </a:xfrm>
          <a:custGeom>
            <a:avLst/>
            <a:gdLst>
              <a:gd name="connsiteX0" fmla="*/ 0 w 5410200"/>
              <a:gd name="connsiteY0" fmla="*/ 0 h 18293"/>
              <a:gd name="connsiteX1" fmla="*/ 568071 w 5410200"/>
              <a:gd name="connsiteY1" fmla="*/ 0 h 18293"/>
              <a:gd name="connsiteX2" fmla="*/ 1298448 w 5410200"/>
              <a:gd name="connsiteY2" fmla="*/ 0 h 18293"/>
              <a:gd name="connsiteX3" fmla="*/ 1920621 w 5410200"/>
              <a:gd name="connsiteY3" fmla="*/ 0 h 18293"/>
              <a:gd name="connsiteX4" fmla="*/ 2488692 w 5410200"/>
              <a:gd name="connsiteY4" fmla="*/ 0 h 18293"/>
              <a:gd name="connsiteX5" fmla="*/ 3219069 w 5410200"/>
              <a:gd name="connsiteY5" fmla="*/ 0 h 18293"/>
              <a:gd name="connsiteX6" fmla="*/ 3895344 w 5410200"/>
              <a:gd name="connsiteY6" fmla="*/ 0 h 18293"/>
              <a:gd name="connsiteX7" fmla="*/ 4571619 w 5410200"/>
              <a:gd name="connsiteY7" fmla="*/ 0 h 18293"/>
              <a:gd name="connsiteX8" fmla="*/ 5410200 w 5410200"/>
              <a:gd name="connsiteY8" fmla="*/ 0 h 18293"/>
              <a:gd name="connsiteX9" fmla="*/ 5410200 w 5410200"/>
              <a:gd name="connsiteY9" fmla="*/ 18293 h 18293"/>
              <a:gd name="connsiteX10" fmla="*/ 4842129 w 5410200"/>
              <a:gd name="connsiteY10" fmla="*/ 18293 h 18293"/>
              <a:gd name="connsiteX11" fmla="*/ 4328160 w 5410200"/>
              <a:gd name="connsiteY11" fmla="*/ 18293 h 18293"/>
              <a:gd name="connsiteX12" fmla="*/ 3597783 w 5410200"/>
              <a:gd name="connsiteY12" fmla="*/ 18293 h 18293"/>
              <a:gd name="connsiteX13" fmla="*/ 3029712 w 5410200"/>
              <a:gd name="connsiteY13" fmla="*/ 18293 h 18293"/>
              <a:gd name="connsiteX14" fmla="*/ 2299335 w 5410200"/>
              <a:gd name="connsiteY14" fmla="*/ 18293 h 18293"/>
              <a:gd name="connsiteX15" fmla="*/ 1514856 w 5410200"/>
              <a:gd name="connsiteY15" fmla="*/ 18293 h 18293"/>
              <a:gd name="connsiteX16" fmla="*/ 892683 w 5410200"/>
              <a:gd name="connsiteY16" fmla="*/ 18293 h 18293"/>
              <a:gd name="connsiteX17" fmla="*/ 0 w 5410200"/>
              <a:gd name="connsiteY17" fmla="*/ 18293 h 18293"/>
              <a:gd name="connsiteX18" fmla="*/ 0 w 5410200"/>
              <a:gd name="connsiteY18" fmla="*/ 0 h 18293"/>
              <a:gd name="connsiteX0" fmla="*/ 0 w 5410200"/>
              <a:gd name="connsiteY0" fmla="*/ 0 h 18293"/>
              <a:gd name="connsiteX1" fmla="*/ 622173 w 5410200"/>
              <a:gd name="connsiteY1" fmla="*/ 0 h 18293"/>
              <a:gd name="connsiteX2" fmla="*/ 1136142 w 5410200"/>
              <a:gd name="connsiteY2" fmla="*/ 0 h 18293"/>
              <a:gd name="connsiteX3" fmla="*/ 1920621 w 5410200"/>
              <a:gd name="connsiteY3" fmla="*/ 0 h 18293"/>
              <a:gd name="connsiteX4" fmla="*/ 2542794 w 5410200"/>
              <a:gd name="connsiteY4" fmla="*/ 0 h 18293"/>
              <a:gd name="connsiteX5" fmla="*/ 3164967 w 5410200"/>
              <a:gd name="connsiteY5" fmla="*/ 0 h 18293"/>
              <a:gd name="connsiteX6" fmla="*/ 3949446 w 5410200"/>
              <a:gd name="connsiteY6" fmla="*/ 0 h 18293"/>
              <a:gd name="connsiteX7" fmla="*/ 4517517 w 5410200"/>
              <a:gd name="connsiteY7" fmla="*/ 0 h 18293"/>
              <a:gd name="connsiteX8" fmla="*/ 5410200 w 5410200"/>
              <a:gd name="connsiteY8" fmla="*/ 0 h 18293"/>
              <a:gd name="connsiteX9" fmla="*/ 5410200 w 5410200"/>
              <a:gd name="connsiteY9" fmla="*/ 18293 h 18293"/>
              <a:gd name="connsiteX10" fmla="*/ 4842129 w 5410200"/>
              <a:gd name="connsiteY10" fmla="*/ 18293 h 18293"/>
              <a:gd name="connsiteX11" fmla="*/ 4165854 w 5410200"/>
              <a:gd name="connsiteY11" fmla="*/ 18293 h 18293"/>
              <a:gd name="connsiteX12" fmla="*/ 3543681 w 5410200"/>
              <a:gd name="connsiteY12" fmla="*/ 18293 h 18293"/>
              <a:gd name="connsiteX13" fmla="*/ 2759202 w 5410200"/>
              <a:gd name="connsiteY13" fmla="*/ 18293 h 18293"/>
              <a:gd name="connsiteX14" fmla="*/ 1974723 w 5410200"/>
              <a:gd name="connsiteY14" fmla="*/ 18293 h 18293"/>
              <a:gd name="connsiteX15" fmla="*/ 1406652 w 5410200"/>
              <a:gd name="connsiteY15" fmla="*/ 18293 h 18293"/>
              <a:gd name="connsiteX16" fmla="*/ 730377 w 5410200"/>
              <a:gd name="connsiteY16" fmla="*/ 18293 h 18293"/>
              <a:gd name="connsiteX17" fmla="*/ 0 w 5410200"/>
              <a:gd name="connsiteY17" fmla="*/ 18293 h 18293"/>
              <a:gd name="connsiteX18" fmla="*/ 0 w 5410200"/>
              <a:gd name="connsiteY18" fmla="*/ 0 h 1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93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576" y="8329"/>
                  <a:pt x="5411397" y="9623"/>
                  <a:pt x="5410200" y="18293"/>
                </a:cubicBezTo>
                <a:cubicBezTo>
                  <a:pt x="5133704" y="9759"/>
                  <a:pt x="5123444" y="36054"/>
                  <a:pt x="4842129" y="18293"/>
                </a:cubicBezTo>
                <a:cubicBezTo>
                  <a:pt x="4568650" y="4358"/>
                  <a:pt x="4447390" y="12798"/>
                  <a:pt x="4328160" y="18293"/>
                </a:cubicBezTo>
                <a:cubicBezTo>
                  <a:pt x="4227436" y="32655"/>
                  <a:pt x="3754725" y="2324"/>
                  <a:pt x="3597783" y="18293"/>
                </a:cubicBezTo>
                <a:cubicBezTo>
                  <a:pt x="3459353" y="14800"/>
                  <a:pt x="3317740" y="51892"/>
                  <a:pt x="3029712" y="18293"/>
                </a:cubicBezTo>
                <a:cubicBezTo>
                  <a:pt x="2766446" y="9822"/>
                  <a:pt x="2645518" y="40499"/>
                  <a:pt x="2299335" y="18293"/>
                </a:cubicBezTo>
                <a:cubicBezTo>
                  <a:pt x="1977844" y="28312"/>
                  <a:pt x="1781583" y="2776"/>
                  <a:pt x="1514856" y="18293"/>
                </a:cubicBezTo>
                <a:cubicBezTo>
                  <a:pt x="1212648" y="23358"/>
                  <a:pt x="1087880" y="170"/>
                  <a:pt x="892683" y="18293"/>
                </a:cubicBezTo>
                <a:cubicBezTo>
                  <a:pt x="745769" y="16349"/>
                  <a:pt x="183254" y="-27485"/>
                  <a:pt x="0" y="18293"/>
                </a:cubicBezTo>
                <a:cubicBezTo>
                  <a:pt x="-1452" y="12605"/>
                  <a:pt x="817" y="3911"/>
                  <a:pt x="0" y="0"/>
                </a:cubicBezTo>
                <a:close/>
              </a:path>
              <a:path w="5410200" h="18293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074" y="8447"/>
                  <a:pt x="5410056" y="14720"/>
                  <a:pt x="5410200" y="18293"/>
                </a:cubicBezTo>
                <a:cubicBezTo>
                  <a:pt x="5130880" y="52881"/>
                  <a:pt x="5008082" y="-22611"/>
                  <a:pt x="4842129" y="18293"/>
                </a:cubicBezTo>
                <a:cubicBezTo>
                  <a:pt x="4629232" y="43055"/>
                  <a:pt x="4430159" y="48449"/>
                  <a:pt x="4165854" y="18293"/>
                </a:cubicBezTo>
                <a:cubicBezTo>
                  <a:pt x="3880517" y="21603"/>
                  <a:pt x="3820863" y="-7632"/>
                  <a:pt x="3543681" y="18293"/>
                </a:cubicBezTo>
                <a:cubicBezTo>
                  <a:pt x="3267577" y="44264"/>
                  <a:pt x="3047131" y="-4197"/>
                  <a:pt x="2759202" y="18293"/>
                </a:cubicBezTo>
                <a:cubicBezTo>
                  <a:pt x="2418778" y="22506"/>
                  <a:pt x="2206820" y="-30518"/>
                  <a:pt x="1974723" y="18293"/>
                </a:cubicBezTo>
                <a:cubicBezTo>
                  <a:pt x="1740429" y="40287"/>
                  <a:pt x="1599301" y="39070"/>
                  <a:pt x="1406652" y="18293"/>
                </a:cubicBezTo>
                <a:cubicBezTo>
                  <a:pt x="1196601" y="8543"/>
                  <a:pt x="938578" y="43294"/>
                  <a:pt x="730377" y="18293"/>
                </a:cubicBezTo>
                <a:cubicBezTo>
                  <a:pt x="524173" y="31228"/>
                  <a:pt x="336004" y="-12892"/>
                  <a:pt x="0" y="18293"/>
                </a:cubicBezTo>
                <a:cubicBezTo>
                  <a:pt x="-307" y="11064"/>
                  <a:pt x="-213" y="7301"/>
                  <a:pt x="0" y="0"/>
                </a:cubicBezTo>
                <a:close/>
              </a:path>
              <a:path w="5410200" h="18293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9628" y="8391"/>
                  <a:pt x="5411083" y="9996"/>
                  <a:pt x="5410200" y="18293"/>
                </a:cubicBezTo>
                <a:cubicBezTo>
                  <a:pt x="5139576" y="7524"/>
                  <a:pt x="5122299" y="38352"/>
                  <a:pt x="4842129" y="18293"/>
                </a:cubicBezTo>
                <a:cubicBezTo>
                  <a:pt x="4566356" y="11232"/>
                  <a:pt x="4456854" y="20003"/>
                  <a:pt x="4328160" y="18293"/>
                </a:cubicBezTo>
                <a:cubicBezTo>
                  <a:pt x="4234703" y="3755"/>
                  <a:pt x="3768176" y="-11485"/>
                  <a:pt x="3597783" y="18293"/>
                </a:cubicBezTo>
                <a:cubicBezTo>
                  <a:pt x="3430303" y="14725"/>
                  <a:pt x="3287506" y="24792"/>
                  <a:pt x="3029712" y="18293"/>
                </a:cubicBezTo>
                <a:cubicBezTo>
                  <a:pt x="2742636" y="2156"/>
                  <a:pt x="2637847" y="22686"/>
                  <a:pt x="2299335" y="18293"/>
                </a:cubicBezTo>
                <a:cubicBezTo>
                  <a:pt x="1959433" y="-3284"/>
                  <a:pt x="1779456" y="41678"/>
                  <a:pt x="1514856" y="18293"/>
                </a:cubicBezTo>
                <a:cubicBezTo>
                  <a:pt x="1212431" y="36374"/>
                  <a:pt x="1086601" y="11859"/>
                  <a:pt x="892683" y="18293"/>
                </a:cubicBezTo>
                <a:cubicBezTo>
                  <a:pt x="721500" y="50377"/>
                  <a:pt x="194249" y="-25225"/>
                  <a:pt x="0" y="18293"/>
                </a:cubicBezTo>
                <a:cubicBezTo>
                  <a:pt x="-1257" y="12954"/>
                  <a:pt x="413" y="38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8293"/>
                      <a:gd name="connsiteX1" fmla="*/ 568071 w 5410200"/>
                      <a:gd name="connsiteY1" fmla="*/ 0 h 18293"/>
                      <a:gd name="connsiteX2" fmla="*/ 1298448 w 5410200"/>
                      <a:gd name="connsiteY2" fmla="*/ 0 h 18293"/>
                      <a:gd name="connsiteX3" fmla="*/ 1920621 w 5410200"/>
                      <a:gd name="connsiteY3" fmla="*/ 0 h 18293"/>
                      <a:gd name="connsiteX4" fmla="*/ 2488692 w 5410200"/>
                      <a:gd name="connsiteY4" fmla="*/ 0 h 18293"/>
                      <a:gd name="connsiteX5" fmla="*/ 3219069 w 5410200"/>
                      <a:gd name="connsiteY5" fmla="*/ 0 h 18293"/>
                      <a:gd name="connsiteX6" fmla="*/ 3895344 w 5410200"/>
                      <a:gd name="connsiteY6" fmla="*/ 0 h 18293"/>
                      <a:gd name="connsiteX7" fmla="*/ 4571619 w 5410200"/>
                      <a:gd name="connsiteY7" fmla="*/ 0 h 18293"/>
                      <a:gd name="connsiteX8" fmla="*/ 5410200 w 5410200"/>
                      <a:gd name="connsiteY8" fmla="*/ 0 h 18293"/>
                      <a:gd name="connsiteX9" fmla="*/ 5410200 w 5410200"/>
                      <a:gd name="connsiteY9" fmla="*/ 18293 h 18293"/>
                      <a:gd name="connsiteX10" fmla="*/ 4842129 w 5410200"/>
                      <a:gd name="connsiteY10" fmla="*/ 18293 h 18293"/>
                      <a:gd name="connsiteX11" fmla="*/ 4328160 w 5410200"/>
                      <a:gd name="connsiteY11" fmla="*/ 18293 h 18293"/>
                      <a:gd name="connsiteX12" fmla="*/ 3597783 w 5410200"/>
                      <a:gd name="connsiteY12" fmla="*/ 18293 h 18293"/>
                      <a:gd name="connsiteX13" fmla="*/ 3029712 w 5410200"/>
                      <a:gd name="connsiteY13" fmla="*/ 18293 h 18293"/>
                      <a:gd name="connsiteX14" fmla="*/ 2299335 w 5410200"/>
                      <a:gd name="connsiteY14" fmla="*/ 18293 h 18293"/>
                      <a:gd name="connsiteX15" fmla="*/ 1514856 w 5410200"/>
                      <a:gd name="connsiteY15" fmla="*/ 18293 h 18293"/>
                      <a:gd name="connsiteX16" fmla="*/ 892683 w 5410200"/>
                      <a:gd name="connsiteY16" fmla="*/ 18293 h 18293"/>
                      <a:gd name="connsiteX17" fmla="*/ 0 w 5410200"/>
                      <a:gd name="connsiteY17" fmla="*/ 18293 h 18293"/>
                      <a:gd name="connsiteX18" fmla="*/ 0 w 5410200"/>
                      <a:gd name="connsiteY18" fmla="*/ 0 h 18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8293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820" y="8422"/>
                          <a:pt x="5411047" y="9967"/>
                          <a:pt x="5410200" y="18293"/>
                        </a:cubicBezTo>
                        <a:cubicBezTo>
                          <a:pt x="5139060" y="6756"/>
                          <a:pt x="5121593" y="31040"/>
                          <a:pt x="4842129" y="18293"/>
                        </a:cubicBezTo>
                        <a:cubicBezTo>
                          <a:pt x="4562665" y="5546"/>
                          <a:pt x="4448273" y="9492"/>
                          <a:pt x="4328160" y="18293"/>
                        </a:cubicBezTo>
                        <a:cubicBezTo>
                          <a:pt x="4208047" y="27094"/>
                          <a:pt x="3760936" y="22572"/>
                          <a:pt x="3597783" y="18293"/>
                        </a:cubicBezTo>
                        <a:cubicBezTo>
                          <a:pt x="3434630" y="14014"/>
                          <a:pt x="3299718" y="33218"/>
                          <a:pt x="3029712" y="18293"/>
                        </a:cubicBezTo>
                        <a:cubicBezTo>
                          <a:pt x="2759706" y="3368"/>
                          <a:pt x="2640159" y="27399"/>
                          <a:pt x="2299335" y="18293"/>
                        </a:cubicBezTo>
                        <a:cubicBezTo>
                          <a:pt x="1958511" y="9187"/>
                          <a:pt x="1801186" y="28990"/>
                          <a:pt x="1514856" y="18293"/>
                        </a:cubicBezTo>
                        <a:cubicBezTo>
                          <a:pt x="1228526" y="7596"/>
                          <a:pt x="1063509" y="-5300"/>
                          <a:pt x="892683" y="18293"/>
                        </a:cubicBezTo>
                        <a:cubicBezTo>
                          <a:pt x="721857" y="41886"/>
                          <a:pt x="186945" y="-20892"/>
                          <a:pt x="0" y="18293"/>
                        </a:cubicBezTo>
                        <a:cubicBezTo>
                          <a:pt x="-865" y="12332"/>
                          <a:pt x="811" y="3816"/>
                          <a:pt x="0" y="0"/>
                        </a:cubicBezTo>
                        <a:close/>
                      </a:path>
                      <a:path w="5410200" h="18293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09611" y="8074"/>
                          <a:pt x="5410653" y="14553"/>
                          <a:pt x="5410200" y="18293"/>
                        </a:cubicBezTo>
                        <a:cubicBezTo>
                          <a:pt x="5163327" y="41499"/>
                          <a:pt x="5008749" y="10698"/>
                          <a:pt x="4842129" y="18293"/>
                        </a:cubicBezTo>
                        <a:cubicBezTo>
                          <a:pt x="4675509" y="25888"/>
                          <a:pt x="4433401" y="-610"/>
                          <a:pt x="4165854" y="18293"/>
                        </a:cubicBezTo>
                        <a:cubicBezTo>
                          <a:pt x="3898308" y="37196"/>
                          <a:pt x="3809032" y="-8705"/>
                          <a:pt x="3543681" y="18293"/>
                        </a:cubicBezTo>
                        <a:cubicBezTo>
                          <a:pt x="3278330" y="45291"/>
                          <a:pt x="3073876" y="-15912"/>
                          <a:pt x="2759202" y="18293"/>
                        </a:cubicBezTo>
                        <a:cubicBezTo>
                          <a:pt x="2444528" y="52498"/>
                          <a:pt x="2204144" y="3377"/>
                          <a:pt x="1974723" y="18293"/>
                        </a:cubicBezTo>
                        <a:cubicBezTo>
                          <a:pt x="1745302" y="33209"/>
                          <a:pt x="1602335" y="31495"/>
                          <a:pt x="1406652" y="18293"/>
                        </a:cubicBezTo>
                        <a:cubicBezTo>
                          <a:pt x="1210969" y="5091"/>
                          <a:pt x="923948" y="3166"/>
                          <a:pt x="730377" y="18293"/>
                        </a:cubicBezTo>
                        <a:cubicBezTo>
                          <a:pt x="536806" y="33420"/>
                          <a:pt x="336496" y="-136"/>
                          <a:pt x="0" y="18293"/>
                        </a:cubicBezTo>
                        <a:cubicBezTo>
                          <a:pt x="-609" y="11643"/>
                          <a:pt x="-338" y="74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612842" y="6356350"/>
            <a:ext cx="2743914" cy="36512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Aft>
                <a:spcPts val="600"/>
              </a:spcAft>
            </a:pPr>
            <a:fld id="{9A0DB2DC-4C9A-4742-B13C-FB6460FD3503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lvl="0" algn="r" eaLnBrk="1" hangingPunct="1">
                <a:spcAft>
                  <a:spcPts val="600"/>
                </a:spcAft>
              </a:pPr>
              <a:t>2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078" name="TextBox 14">
            <a:extLst>
              <a:ext uri="{FF2B5EF4-FFF2-40B4-BE49-F238E27FC236}">
                <a16:creationId xmlns:a16="http://schemas.microsoft.com/office/drawing/2014/main" id="{A811EC5B-9958-F5AE-2E5E-386900F95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316031"/>
              </p:ext>
            </p:extLst>
          </p:nvPr>
        </p:nvGraphicFramePr>
        <p:xfrm>
          <a:off x="4649228" y="640822"/>
          <a:ext cx="6902309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判断素数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E01164D-298F-220F-D7C8-4EC38F185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5937"/>
          <a:stretch/>
        </p:blipFill>
        <p:spPr>
          <a:xfrm>
            <a:off x="516521" y="1319281"/>
            <a:ext cx="10873208" cy="17496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D785A99-6AF4-4B2A-96A8-08E82DF6680C}"/>
              </a:ext>
            </a:extLst>
          </p:cNvPr>
          <p:cNvSpPr txBox="1"/>
          <p:nvPr/>
        </p:nvSpPr>
        <p:spPr>
          <a:xfrm>
            <a:off x="498296" y="3302546"/>
            <a:ext cx="10909658" cy="34163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prime[M]; 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存放素数的数组，全局变量，且已经通过素筛法获得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内所有素数了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Sushu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(LL n)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int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k=sqrt(n);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if(n==1) return 1;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for(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 prime[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]&lt;=k;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    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if(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n%prime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]==0)  return 0;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1;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4123D899-57CE-BC29-055F-3D678D58CD0F}"/>
              </a:ext>
            </a:extLst>
          </p:cNvPr>
          <p:cNvSpPr/>
          <p:nvPr/>
        </p:nvSpPr>
        <p:spPr>
          <a:xfrm>
            <a:off x="7609756" y="4725144"/>
            <a:ext cx="3960440" cy="1296144"/>
          </a:xfrm>
          <a:prstGeom prst="wedgeRectCallout">
            <a:avLst>
              <a:gd name="adj1" fmla="val -98565"/>
              <a:gd name="adj2" fmla="val 2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此处返回值：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表示是素数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表示不是素数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例题：林大</a:t>
            </a:r>
            <a:r>
              <a:rPr lang="en-US" altLang="zh-CN"/>
              <a:t>OJ </a:t>
            </a:r>
            <a:r>
              <a:rPr lang="zh-CN" altLang="en-US"/>
              <a:t>知否知否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6481" y="1065182"/>
            <a:ext cx="11593288" cy="5676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9882" y="3573016"/>
            <a:ext cx="270637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Sample Input</a:t>
            </a:r>
          </a:p>
          <a:p>
            <a:r>
              <a:rPr lang="zh-CN" altLang="en-US" sz="2000" dirty="0"/>
              <a:t>2</a:t>
            </a:r>
          </a:p>
          <a:p>
            <a:r>
              <a:rPr lang="zh-CN" altLang="en-US" sz="2000" dirty="0"/>
              <a:t>10 2 1</a:t>
            </a:r>
          </a:p>
          <a:p>
            <a:r>
              <a:rPr lang="zh-CN" altLang="en-US" sz="2000" dirty="0"/>
              <a:t>10 2 2</a:t>
            </a:r>
          </a:p>
          <a:p>
            <a:r>
              <a:rPr lang="zh-CN" altLang="en-US" sz="2000" dirty="0"/>
              <a:t>Sample Output</a:t>
            </a:r>
          </a:p>
          <a:p>
            <a:r>
              <a:rPr lang="zh-CN" altLang="en-US" sz="2000" dirty="0"/>
              <a:t>yes</a:t>
            </a:r>
          </a:p>
          <a:p>
            <a:r>
              <a:rPr lang="zh-CN" altLang="en-US" sz="2000" dirty="0"/>
              <a:t>no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3130" y="476885"/>
            <a:ext cx="3089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代码：枚举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判断素数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716780" y="5295265"/>
            <a:ext cx="459295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运行时间：超时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1000ms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4979" y="5838122"/>
            <a:ext cx="9144000" cy="828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53085" y="1484630"/>
            <a:ext cx="4190967" cy="3168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41603" y="614596"/>
            <a:ext cx="4858174" cy="40577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790" y="476885"/>
            <a:ext cx="4756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判断素数的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优化枚举算法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0841" y="1267761"/>
            <a:ext cx="4123690" cy="2204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45660" y="1176641"/>
            <a:ext cx="5078676" cy="400496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514597" y="2956649"/>
            <a:ext cx="325501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运行时间：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569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E99CE-16F0-0C2C-7CE2-CA171220E4FA}"/>
              </a:ext>
            </a:extLst>
          </p:cNvPr>
          <p:cNvSpPr txBox="1"/>
          <p:nvPr/>
        </p:nvSpPr>
        <p:spPr>
          <a:xfrm>
            <a:off x="277814" y="3699130"/>
            <a:ext cx="5979819" cy="29238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000" dirty="0"/>
              <a:t>int prime(long long n)</a:t>
            </a:r>
          </a:p>
          <a:p>
            <a:r>
              <a:rPr lang="zh-CN" altLang="en-US" sz="2000" dirty="0"/>
              <a:t>{</a:t>
            </a:r>
            <a:endParaRPr lang="en-US" altLang="zh-CN" sz="2000" dirty="0"/>
          </a:p>
          <a:p>
            <a:r>
              <a:rPr lang="en-US" altLang="zh-CN" sz="2000" dirty="0"/>
              <a:t>   if (n==2) return 1;</a:t>
            </a:r>
            <a:endParaRPr lang="zh-CN" altLang="en-US" sz="2000" dirty="0"/>
          </a:p>
          <a:p>
            <a:r>
              <a:rPr lang="zh-CN" altLang="en-US" sz="2000" dirty="0"/>
              <a:t>   if(n&lt;2 || n%2==0) return 0;</a:t>
            </a:r>
          </a:p>
          <a:p>
            <a:r>
              <a:rPr lang="zh-CN" altLang="en-US" sz="2000" dirty="0"/>
              <a:t>   long long x = sqrt(n);</a:t>
            </a:r>
          </a:p>
          <a:p>
            <a:r>
              <a:rPr lang="zh-CN" altLang="en-US" sz="2000" dirty="0"/>
              <a:t>   for(long long i=3;i&lt;=x;i+=2)</a:t>
            </a:r>
          </a:p>
          <a:p>
            <a:r>
              <a:rPr lang="zh-CN" altLang="en-US" sz="2000" dirty="0"/>
              <a:t>        if(n%i==0) return 0;</a:t>
            </a:r>
          </a:p>
          <a:p>
            <a:r>
              <a:rPr lang="zh-CN" altLang="en-US" sz="2000" dirty="0"/>
              <a:t>    return 1;</a:t>
            </a:r>
          </a:p>
          <a:p>
            <a:r>
              <a:rPr lang="zh-CN" altLang="en-US" sz="2000" dirty="0"/>
              <a:t>}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983865" y="5949280"/>
            <a:ext cx="325501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运行时间：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285ms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3130" y="476885"/>
            <a:ext cx="308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代码：线性筛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22D916-8A38-5395-49D4-457A9287489C}"/>
              </a:ext>
            </a:extLst>
          </p:cNvPr>
          <p:cNvSpPr txBox="1"/>
          <p:nvPr/>
        </p:nvSpPr>
        <p:spPr>
          <a:xfrm>
            <a:off x="120924" y="1344825"/>
            <a:ext cx="5544615" cy="5324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 M=1E07+1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b[M]={1,1};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prime[M],num=0;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LL long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LL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=2;i&lt;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M;i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2000" b="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if(b[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]==0)     prime[++num]=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for(j=1;j&lt;=num&amp;&amp;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*prime[j]&lt;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M;j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{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b[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*prime[j]]=1;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if(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i%prime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[j]==0) break;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b="0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95F036-8DC9-801E-B8C5-C6B4EF45C84B}"/>
              </a:ext>
            </a:extLst>
          </p:cNvPr>
          <p:cNvSpPr txBox="1"/>
          <p:nvPr/>
        </p:nvSpPr>
        <p:spPr>
          <a:xfrm>
            <a:off x="5871284" y="174195"/>
            <a:ext cx="6179418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Sushu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(LL n)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int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k=sqrt(n);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if(n==1) return 1;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for(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 prime[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]&lt;=k;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    {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if(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n%prime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]==0)  return 0;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1;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AB4AC8-731B-03B6-1E52-A758E96E5387}"/>
              </a:ext>
            </a:extLst>
          </p:cNvPr>
          <p:cNvSpPr txBox="1"/>
          <p:nvPr/>
        </p:nvSpPr>
        <p:spPr>
          <a:xfrm>
            <a:off x="5836248" y="2883124"/>
            <a:ext cx="6179418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int n;     LL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x,y,z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while(n--)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&gt;&gt;x&gt;&gt;y&gt;&gt;z;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if(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Sushu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x+y-z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)==1)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&lt;&lt;"yes"&lt;&lt;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else 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&lt;&lt;"no"&lt;&lt;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1;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埃氏筛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927" y="1052512"/>
            <a:ext cx="5468878" cy="5545137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const int N=1e7+1;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int prime[N];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int b[N]</a:t>
            </a:r>
            <a:r>
              <a:rPr lang="en-US" altLang="zh-CN" sz="2000" dirty="0">
                <a:latin typeface="微软雅黑" panose="020B0503020204020204" pitchFamily="34" charset="-122"/>
              </a:rPr>
              <a:t>={0}</a:t>
            </a:r>
            <a:r>
              <a:rPr lang="zh-CN" altLang="en-US" sz="2000" dirty="0">
                <a:latin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int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cnt=0</a:t>
            </a:r>
            <a:r>
              <a:rPr lang="zh-CN" altLang="en-US" sz="2000" dirty="0">
                <a:latin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void </a:t>
            </a:r>
            <a:r>
              <a:rPr lang="zh-CN" altLang="en-US" sz="2000" dirty="0">
                <a:latin typeface="微软雅黑" panose="020B0503020204020204" pitchFamily="34" charset="-122"/>
              </a:rPr>
              <a:t> init() 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    b[</a:t>
            </a:r>
            <a:r>
              <a:rPr lang="en-US" altLang="zh-CN" sz="2000" dirty="0">
                <a:latin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</a:rPr>
              <a:t>]=b[1]=</a:t>
            </a:r>
            <a:r>
              <a:rPr lang="en-US" altLang="zh-CN" sz="2000" dirty="0">
                <a:latin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    for(int i=2;i&lt;</a:t>
            </a:r>
            <a:r>
              <a:rPr lang="en-US" altLang="zh-CN" sz="2000" dirty="0">
                <a:latin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</a:rPr>
              <a:t>;i++)    {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        if (b[i]</a:t>
            </a:r>
            <a:r>
              <a:rPr lang="en-US" altLang="zh-CN" sz="2000" dirty="0">
                <a:latin typeface="微软雅黑" panose="020B0503020204020204" pitchFamily="34" charset="-122"/>
              </a:rPr>
              <a:t>==0</a:t>
            </a:r>
            <a:r>
              <a:rPr lang="zh-CN" altLang="en-US" sz="2000" dirty="0">
                <a:latin typeface="微软雅黑" panose="020B0503020204020204" pitchFamily="34" charset="-122"/>
              </a:rPr>
              <a:t>)   {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     </a:t>
            </a:r>
            <a:r>
              <a:rPr lang="zh-CN" altLang="en-US" sz="2000" dirty="0">
                <a:latin typeface="微软雅黑" panose="020B0503020204020204" pitchFamily="34" charset="-122"/>
              </a:rPr>
              <a:t>prime[++cnt]=i;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             for(int j=</a:t>
            </a:r>
            <a:r>
              <a:rPr lang="en-US" altLang="zh-CN" sz="2000" dirty="0">
                <a:latin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</a:rPr>
              <a:t>; j</a:t>
            </a:r>
            <a:r>
              <a:rPr lang="en-US" altLang="zh-CN" sz="2000" dirty="0">
                <a:latin typeface="微软雅黑" panose="020B0503020204020204" pitchFamily="34" charset="-122"/>
              </a:rPr>
              <a:t>*</a:t>
            </a:r>
            <a:r>
              <a:rPr lang="en-US" altLang="zh-CN" sz="2000" dirty="0" err="1">
                <a:latin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</a:rPr>
              <a:t>&lt;</a:t>
            </a:r>
            <a:r>
              <a:rPr lang="en-US" altLang="zh-CN" sz="2000" dirty="0">
                <a:latin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</a:rPr>
              <a:t>; j+</a:t>
            </a:r>
            <a:r>
              <a:rPr lang="en-US" altLang="zh-CN" sz="2000" dirty="0">
                <a:latin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                   b[j</a:t>
            </a:r>
            <a:r>
              <a:rPr lang="en-US" altLang="zh-CN" sz="2000" dirty="0">
                <a:latin typeface="微软雅黑" panose="020B0503020204020204" pitchFamily="34" charset="-122"/>
              </a:rPr>
              <a:t>*</a:t>
            </a:r>
            <a:r>
              <a:rPr lang="en-US" altLang="zh-CN" sz="2000" dirty="0" err="1">
                <a:latin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</a:rPr>
              <a:t>]=</a:t>
            </a:r>
            <a:r>
              <a:rPr lang="en-US" altLang="zh-CN" sz="2000" dirty="0">
                <a:latin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        }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    }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42050" y="1485265"/>
            <a:ext cx="4693285" cy="11988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实践证明：埃氏筛很好写，也好理解，这个埃氏筛可以解决大部分场景。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34760" y="2921000"/>
            <a:ext cx="4587875" cy="829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知否知否这道题，改成它也行！</a:t>
            </a:r>
          </a:p>
          <a:p>
            <a:r>
              <a:rPr lang="en-US" altLang="zh-CN"/>
              <a:t>486ms</a:t>
            </a:r>
            <a:r>
              <a:rPr lang="zh-CN" altLang="en-US"/>
              <a:t>，时间可以了！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89370" y="4087495"/>
            <a:ext cx="4533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推荐使用埃氏筛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例题：林大</a:t>
            </a:r>
            <a:r>
              <a:rPr lang="en-US" altLang="zh-CN" dirty="0"/>
              <a:t>OJ </a:t>
            </a:r>
            <a:r>
              <a:rPr lang="zh-CN" altLang="en-US" dirty="0"/>
              <a:t>特殊的质数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476" y="1052513"/>
            <a:ext cx="11712795" cy="56708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21923" y="3573016"/>
            <a:ext cx="2088232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1800" dirty="0"/>
              <a:t>Sample Input</a:t>
            </a:r>
          </a:p>
          <a:p>
            <a:r>
              <a:rPr lang="zh-CN" altLang="en-US" sz="1800" dirty="0"/>
              <a:t>0</a:t>
            </a:r>
          </a:p>
          <a:p>
            <a:r>
              <a:rPr lang="zh-CN" altLang="en-US" sz="1800" dirty="0"/>
              <a:t>20</a:t>
            </a:r>
          </a:p>
          <a:p>
            <a:r>
              <a:rPr lang="zh-CN" altLang="en-US" sz="1800" dirty="0"/>
              <a:t>50</a:t>
            </a:r>
          </a:p>
          <a:p>
            <a:r>
              <a:rPr lang="zh-CN" altLang="en-US" sz="1800" dirty="0"/>
              <a:t>60</a:t>
            </a:r>
          </a:p>
          <a:p>
            <a:r>
              <a:rPr lang="zh-CN" altLang="en-US" sz="1800" dirty="0"/>
              <a:t>Sample Output</a:t>
            </a:r>
          </a:p>
          <a:p>
            <a:r>
              <a:rPr lang="zh-CN" altLang="en-US" sz="1800" dirty="0"/>
              <a:t>-1</a:t>
            </a:r>
          </a:p>
          <a:p>
            <a:r>
              <a:rPr lang="zh-CN" altLang="en-US" sz="1800" dirty="0"/>
              <a:t>17</a:t>
            </a:r>
          </a:p>
          <a:p>
            <a:r>
              <a:rPr lang="zh-CN" altLang="en-US" sz="1800" dirty="0"/>
              <a:t>41</a:t>
            </a:r>
          </a:p>
          <a:p>
            <a:r>
              <a:rPr lang="zh-CN" altLang="en-US" sz="1800" dirty="0"/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3714444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基于枚举法的素数判断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71" y="1333593"/>
            <a:ext cx="4752528" cy="342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7" y="1038569"/>
            <a:ext cx="5289798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87" y="5085184"/>
            <a:ext cx="495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83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基于埃氏筛算法实现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467" y="5354817"/>
            <a:ext cx="6599660" cy="86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64939" y="1484784"/>
            <a:ext cx="4536504" cy="4945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MAX   1000001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prime[MAX];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b[MAX]={0};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b[0]=b[1]=1;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for(int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=2;i&lt;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MAX;i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if(b[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]==0)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{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prime[++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for(int j=2; j*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&lt;MAX;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b[j*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]=1;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5305499" y="764704"/>
            <a:ext cx="6408712" cy="4093428"/>
          </a:xfrm>
          <a:prstGeom prst="rect">
            <a:avLst/>
          </a:prstGeom>
          <a:solidFill>
            <a:schemeClr val="bg1"/>
          </a:solidFill>
          <a:ln>
            <a:solidFill>
              <a:srgbClr val="CC66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i,nc,n,x,k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 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x=-1; 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没有找到就输出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prime[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]&lt;=n 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if(b[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]==0)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{x=prime[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&lt;&lt; x 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00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素数性质及分布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3BBCD-4EB9-BBBA-83D4-AC6EC5691A3C}"/>
              </a:ext>
            </a:extLst>
          </p:cNvPr>
          <p:cNvSpPr txBox="1"/>
          <p:nvPr/>
        </p:nvSpPr>
        <p:spPr>
          <a:xfrm>
            <a:off x="552971" y="1772816"/>
            <a:ext cx="10729192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素数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和合数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正整数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只有一个正整数因子，任意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其他的正整数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至少有两个正整数因子，因为它一定可以被1和它本身整除，只有2个正因子的整数称为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素数是大于1的正整数，并且除了1和它本身不能被其他正整数所整除。大于1的不是素数的正整数称为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合数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/>
          <p:nvPr>
            <p:custDataLst>
              <p:tags r:id="rId1"/>
            </p:custDataLst>
          </p:nvPr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性质</a:t>
            </a:r>
          </a:p>
        </p:txBody>
      </p:sp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841375" y="1556385"/>
            <a:ext cx="9514840" cy="47783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素数与合数具有下列性质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a&gt;1是合数当且仅当a=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pt-BR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1&lt;b&lt;a, 1&lt;c&lt;a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合数必有素数因子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如果d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&gt;1, 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p是素数且d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p, 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则d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=p。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设p是素数且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| ab, 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则必有p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a 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 | b。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素数自身的性质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存在无穷多个素数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每个大于1的正整数都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有一个素因子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827" y="1415097"/>
            <a:ext cx="11699408" cy="1437957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素数定理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prime number theorem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）是素数分布理论的中心定理，是关于素数个数问题的一个命题：设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x≥1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π(x)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表示不超过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的素数的个数，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x→∞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π(x)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x/ln(x)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8514" y="2893961"/>
            <a:ext cx="9687560" cy="1879600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C309CECD-2B3A-492E-7C6D-A96AA83A19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素数的分布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955F6E-A303-3229-DAF2-044D0CAFFFA8}"/>
              </a:ext>
            </a:extLst>
          </p:cNvPr>
          <p:cNvSpPr txBox="1"/>
          <p:nvPr/>
        </p:nvSpPr>
        <p:spPr>
          <a:xfrm>
            <a:off x="230827" y="5267366"/>
            <a:ext cx="11699408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素数定理可以给出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个素数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p(n)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的渐近估计：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p(n)~n*ln(n)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rgbClr val="FF0000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定理</a:t>
            </a:r>
            <a:r>
              <a:rPr lang="zh-CN" altLang="en-US" b="0" dirty="0">
                <a:solidFill>
                  <a:schemeClr val="tx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：对于任意的正整数</a:t>
            </a:r>
            <a:r>
              <a:rPr lang="en-US" altLang="zh-CN" b="0" dirty="0">
                <a:solidFill>
                  <a:schemeClr val="tx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，至少存在</a:t>
            </a:r>
            <a:r>
              <a:rPr lang="en-US" altLang="zh-CN" b="0" dirty="0">
                <a:solidFill>
                  <a:schemeClr val="tx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个连续的正合数。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9575" y="1470025"/>
            <a:ext cx="11556365" cy="12388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伯特兰猜想：对于任意给定的正整数</a:t>
            </a:r>
            <a:r>
              <a:rPr lang="en-US" altLang="zh-CN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，存在一个素数p，使得</a:t>
            </a:r>
            <a:r>
              <a:rPr lang="en-US" altLang="zh-CN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n&lt;p&lt;2n</a:t>
            </a:r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   伯特兰验证了不超过3000000的n 都满足这个猜想，但他始终无法给出这个猜想的证明。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853年，切比雪夫给出了这个猜想的证明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使范围变为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n&lt;p&lt;2n-2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。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9575" y="4081579"/>
            <a:ext cx="11629390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孪生素数猜想：存在无穷多的形如p和p+2的素数对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   19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6年，中国数学家陈景润用改良的筛法证明了存在无穷多个素数p,使得p+2至多只有两个素数因子。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2013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月，名不见经传，在美国新罕布什尔州大学几乎靠卖快餐度日的北大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78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级数学系学生张益唐一举成名！他证明了存在无穷多对距离小于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7000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万的素数对，轰动了世界！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</a:t>
            </a:r>
          </a:p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寻找素数对成为了一种竞赛，当今最大的孪生素数为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2996863034895×2^1290000±1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，该数有</a:t>
            </a:r>
            <a:r>
              <a:rPr lang="en-US" altLang="zh-CN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388342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位，它是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年才被发现的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5ED86285-4EDB-65F6-BE18-98C45F0B739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素数的猜想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180AB5-2FEB-CF93-B6ED-A9A9502E1388}"/>
              </a:ext>
            </a:extLst>
          </p:cNvPr>
          <p:cNvSpPr txBox="1"/>
          <p:nvPr/>
        </p:nvSpPr>
        <p:spPr>
          <a:xfrm>
            <a:off x="408955" y="2804735"/>
            <a:ext cx="116289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素数分布的间隔定理说明前后两个素数的间隔可以是任意长的，但另一方面两个素数也经常离的很近，有很多对素数，前后之差为2，这样的一对素数被称为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孪生素数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。例如：3和5，5和7，11和13等。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337185" y="2156780"/>
            <a:ext cx="11271885" cy="1992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整数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能够写成两个素数的和：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  8=3+5</a:t>
            </a:r>
          </a:p>
          <a:p>
            <a:pPr>
              <a:spcBef>
                <a:spcPts val="600"/>
              </a:spcBef>
            </a:pP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  26=3+23=7+19</a:t>
            </a:r>
          </a:p>
          <a:p>
            <a:pPr>
              <a:spcBef>
                <a:spcPts val="600"/>
              </a:spcBef>
            </a:pP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  40=3+37=11+29=17+23</a:t>
            </a:r>
            <a:endParaRPr lang="en-US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6FEF7FF9-CE4B-034C-E5C6-448C91B509D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9575" y="481013"/>
            <a:ext cx="5233988" cy="4308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哥德巴赫猜想：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EE2FDD75-0AEF-8828-45AC-E6034A74C6C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7185" y="1420634"/>
            <a:ext cx="7487689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一个大于</a:t>
            </a:r>
            <a:r>
              <a:rPr lang="en-US" altLang="zh-CN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</a:t>
            </a:r>
            <a:r>
              <a:rPr lang="zh-CN" altLang="en-US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的偶数总可以分解成两个素数的和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8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例题：林大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OJ 2369</a:t>
            </a: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2" y="1464318"/>
            <a:ext cx="112331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例题：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分拆素数和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把一个偶数拆成两个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不同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素数的和，有几种拆法呢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？</a:t>
            </a:r>
          </a:p>
          <a:p>
            <a:pPr lvl="2">
              <a:spcBef>
                <a:spcPts val="600"/>
              </a:spcBef>
              <a:buFont typeface="Wingdings" panose="05000000000000000000" charset="0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输入：</a:t>
            </a:r>
          </a:p>
          <a:p>
            <a:pPr lvl="2">
              <a:spcBef>
                <a:spcPts val="600"/>
              </a:spcBef>
              <a:buFont typeface="Wingdings" panose="05000000000000000000" charset="0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	输入包含一个偶数，其值不会超过10000。</a:t>
            </a:r>
          </a:p>
          <a:p>
            <a:pPr lvl="2">
              <a:spcBef>
                <a:spcPts val="600"/>
              </a:spcBef>
              <a:buFont typeface="Wingdings" panose="05000000000000000000" charset="0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输出：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	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对应这个偶数，输出其拆成不同素数的个数，每个结果占一行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input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output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分析：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7,23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11,19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13,17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9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代码：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9317" y="1628507"/>
            <a:ext cx="4320117" cy="41549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&lt;bits/stdc++.h&gt;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prime(int n)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m=(int)sqrt(n);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(n==1)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for(i=2;i&lt;=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;i++)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if (n%i==0)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45459" y="1412875"/>
            <a:ext cx="6984776" cy="452431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n,ans=0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cin&gt;&gt;n;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=2;i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n/2;i++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prime(i)==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prime(n-i)==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ans++;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ans&lt;&lt; endl;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9575" y="5976877"/>
            <a:ext cx="385572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26=13+13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不算</a:t>
            </a: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7f0c52a-7ae7-48e1-adf7-de4abb1ca159"/>
  <p:tag name="COMMONDATA" val="eyJoZGlkIjoiZGI2MWQzOTlkZWM2Mjk1MmM4M2JiN2E5OGY4MjVhOW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4853</Words>
  <Application>Microsoft Office PowerPoint</Application>
  <PresentationFormat>自定义</PresentationFormat>
  <Paragraphs>552</Paragraphs>
  <Slides>28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黑体</vt:lpstr>
      <vt:lpstr>微软雅黑</vt:lpstr>
      <vt:lpstr>Arial</vt:lpstr>
      <vt:lpstr>Arial</vt:lpstr>
      <vt:lpstr>Calibri</vt:lpstr>
      <vt:lpstr>Cambria Math</vt:lpstr>
      <vt:lpstr>Consolas</vt:lpstr>
      <vt:lpstr>Wingdings</vt:lpstr>
      <vt:lpstr>Office 主题​​</vt:lpstr>
      <vt:lpstr>1_Office 主题​​</vt:lpstr>
      <vt:lpstr>Equation.KSEE3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埃氏筛求M内的所有素数</vt:lpstr>
      <vt:lpstr>埃氏筛求100内的所有素数</vt:lpstr>
      <vt:lpstr>素数筛之线性筛 复杂度O(n)</vt:lpstr>
      <vt:lpstr>线性筛求n以内的素数步骤</vt:lpstr>
      <vt:lpstr>线性筛求100以内的素数：代码</vt:lpstr>
      <vt:lpstr>PowerPoint 演示文稿</vt:lpstr>
      <vt:lpstr>判断素数</vt:lpstr>
      <vt:lpstr>例题：林大OJ 知否知否</vt:lpstr>
      <vt:lpstr>PowerPoint 演示文稿</vt:lpstr>
      <vt:lpstr>PowerPoint 演示文稿</vt:lpstr>
      <vt:lpstr>PowerPoint 演示文稿</vt:lpstr>
      <vt:lpstr>埃氏筛</vt:lpstr>
      <vt:lpstr>例题：林大OJ 特殊的质数</vt:lpstr>
      <vt:lpstr>基于枚举法的素数判断</vt:lpstr>
      <vt:lpstr>基于埃氏筛算法实现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Yuying Wang</cp:lastModifiedBy>
  <cp:revision>5019</cp:revision>
  <cp:lastPrinted>2021-04-26T01:25:00Z</cp:lastPrinted>
  <dcterms:created xsi:type="dcterms:W3CDTF">2016-03-04T02:23:00Z</dcterms:created>
  <dcterms:modified xsi:type="dcterms:W3CDTF">2024-04-04T22:46:46Z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AFE7E64C27A14CA7829F81124B84B575</vt:lpwstr>
  </property>
  <property fmtid="{D5CDD505-2E9C-101B-9397-08002B2CF9AE}" pid="3" name="KSOProductBuildVer">
    <vt:lpwstr>2052-11.1.0.13703</vt:lpwstr>
  </property>
</Properties>
</file>