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8"/>
  </p:notesMasterIdLst>
  <p:handoutMasterIdLst>
    <p:handoutMasterId r:id="rId39"/>
  </p:handoutMasterIdLst>
  <p:sldIdLst>
    <p:sldId id="924" r:id="rId3"/>
    <p:sldId id="919" r:id="rId4"/>
    <p:sldId id="760" r:id="rId5"/>
    <p:sldId id="761" r:id="rId6"/>
    <p:sldId id="762" r:id="rId7"/>
    <p:sldId id="763" r:id="rId8"/>
    <p:sldId id="764" r:id="rId9"/>
    <p:sldId id="922" r:id="rId10"/>
    <p:sldId id="807" r:id="rId11"/>
    <p:sldId id="920" r:id="rId12"/>
    <p:sldId id="921" r:id="rId13"/>
    <p:sldId id="917" r:id="rId14"/>
    <p:sldId id="918" r:id="rId15"/>
    <p:sldId id="765" r:id="rId16"/>
    <p:sldId id="766" r:id="rId17"/>
    <p:sldId id="767" r:id="rId18"/>
    <p:sldId id="542" r:id="rId19"/>
    <p:sldId id="543" r:id="rId20"/>
    <p:sldId id="742" r:id="rId21"/>
    <p:sldId id="769" r:id="rId22"/>
    <p:sldId id="768" r:id="rId23"/>
    <p:sldId id="770" r:id="rId24"/>
    <p:sldId id="771" r:id="rId25"/>
    <p:sldId id="740" r:id="rId26"/>
    <p:sldId id="741" r:id="rId27"/>
    <p:sldId id="773" r:id="rId28"/>
    <p:sldId id="774" r:id="rId29"/>
    <p:sldId id="775" r:id="rId30"/>
    <p:sldId id="745" r:id="rId31"/>
    <p:sldId id="776" r:id="rId32"/>
    <p:sldId id="781" r:id="rId33"/>
    <p:sldId id="777" r:id="rId34"/>
    <p:sldId id="779" r:id="rId35"/>
    <p:sldId id="778" r:id="rId36"/>
    <p:sldId id="780" r:id="rId37"/>
  </p:sldIdLst>
  <p:sldSz cx="12195175" cy="6858000"/>
  <p:notesSz cx="6858000" cy="9947275"/>
  <p:custDataLst>
    <p:tags r:id="rId4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005AB4"/>
        </a:solidFill>
        <a:latin typeface="Consolas" panose="020B0609020204030204" pitchFamily="49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6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25D"/>
    <a:srgbClr val="FF0000"/>
    <a:srgbClr val="005AB4"/>
    <a:srgbClr val="0070C0"/>
    <a:srgbClr val="FFCC00"/>
    <a:srgbClr val="0079F2"/>
    <a:srgbClr val="00CC00"/>
    <a:srgbClr val="00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7"/>
    <p:restoredTop sz="78857"/>
  </p:normalViewPr>
  <p:slideViewPr>
    <p:cSldViewPr showGuides="1">
      <p:cViewPr varScale="1">
        <p:scale>
          <a:sx n="102" d="100"/>
          <a:sy n="102" d="100"/>
        </p:scale>
        <p:origin x="942" y="108"/>
      </p:cViewPr>
      <p:guideLst>
        <p:guide orient="horz" pos="2086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64081B-F759-4F41-B127-5C775A4F56D1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5AB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880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9448800"/>
            <a:ext cx="29718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  <a:pPr lvl="0" algn="r">
                <a:buNone/>
              </a:pPr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636981F-1DCF-45F2-BF6E-9B4CFF91E9E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2713" y="746125"/>
            <a:ext cx="6632575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724400"/>
            <a:ext cx="5486400" cy="44767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880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9448800"/>
            <a:ext cx="29718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b="0" dirty="0">
                <a:solidFill>
                  <a:schemeClr val="tx1"/>
                </a:solidFill>
                <a:latin typeface="Calibri" panose="020F0502020204030204" pitchFamily="34" charset="0"/>
              </a:rPr>
              <a:pPr lvl="0" algn="r" eaLnBrk="1" hangingPunct="1">
                <a:buNone/>
              </a:pPr>
              <a:t>‹#›</a:t>
            </a:fld>
            <a:endParaRPr lang="zh-CN" altLang="en-US" sz="1200" b="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C334CDA2-0F39-BAC1-8598-3BC7EE186C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55573594-3980-EBE1-349B-EC9D50577A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B1DA3B28-C89C-C750-A715-F397628EAD5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8CBC07C-F42D-4D94-8A1F-A198896C7926}" type="slidenum">
              <a:rPr lang="zh-CN" altLang="en-US" b="0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16ECD998-73C6-3E43-2781-1485F968AE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634390DE-C3D9-141F-BB0A-31F7605E8E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C71DDCD3-31E4-116F-189B-FD8BDB9F753C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C4ABB6D0-423E-47E5-9055-1B592D2506B5}" type="slidenum">
              <a:rPr lang="zh-CN" altLang="en-US" b="0"/>
              <a:pPr algn="r" eaLnBrk="1" hangingPunct="1">
                <a:spcBef>
                  <a:spcPct val="0"/>
                </a:spcBef>
              </a:pPr>
              <a:t>14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4D42F76E-FD08-8D73-5ABF-1C7E5AD930C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>
            <a:extLst>
              <a:ext uri="{FF2B5EF4-FFF2-40B4-BE49-F238E27FC236}">
                <a16:creationId xmlns:a16="http://schemas.microsoft.com/office/drawing/2014/main" id="{3671AB16-8679-CA03-67C5-8C8843ECE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ECBC6B83-2CB6-3D66-2019-94DDCDD1742D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5EAB525-6766-484E-80EE-7F7DCB91DF4E}" type="slidenum">
              <a:rPr lang="zh-CN" altLang="en-US" b="0"/>
              <a:pPr algn="r" eaLnBrk="1" hangingPunct="1">
                <a:spcBef>
                  <a:spcPct val="0"/>
                </a:spcBef>
              </a:pPr>
              <a:t>15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71ED4348-DFBA-533C-783D-4ADEBF02EC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1C184592-3C09-B626-D7C2-4EA936EB2A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33BDF28F-4315-EB64-1A97-D3C8AD675D12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7C411E2-FE81-4469-A7B4-DDB04668AD48}" type="slidenum">
              <a:rPr lang="zh-CN" altLang="en-US" b="0"/>
              <a:pPr algn="r" eaLnBrk="1" hangingPunct="1">
                <a:spcBef>
                  <a:spcPct val="0"/>
                </a:spcBef>
              </a:pPr>
              <a:t>16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E573A6E5-7686-394E-A29E-0A9CAD5DA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726A61-7F11-4FB2-8EBB-2E620C94B3B5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4A4C1E1-5EA4-4CC4-6251-C27EE3D825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7DF2B97A-588C-A7C1-9092-831F98FDD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B96E5BD-6CA0-7A00-A709-533FEB5CE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43A5A1-64F8-4775-9EA8-2C18B3AF086A}" type="slidenum">
              <a:rPr kumimoji="1" lang="en-US" altLang="zh-CN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8D21722-1E73-94BC-E0A0-0067853211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E438575-E835-46A9-190C-D25087B44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E396C3E6-CA58-120F-DF38-A194518163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E9FF0ED9-20AD-6362-47CC-9444A196E5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6F23ED60-A52C-53FE-86AD-72646AAF0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95CC95E3-F7F9-4BE6-B013-BD02367AC38F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19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87AEFC19-6696-E586-8BDB-E7696A4453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AF472278-645C-18A7-F323-DD83D50FA60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956A46C5-B302-EA57-6ECC-EC427249BB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E2C507DA-539B-44AC-8521-03AF99F7156E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20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E3DEEE03-8E33-0DB5-2335-50645C39F0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03F8B452-4542-CB01-AF42-5604609C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3EF997D3-1BFC-0275-7CCF-F7302E589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EA30FEE0-3187-42AD-84DB-9F72F29CBA0E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21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0906FEB7-F67A-7109-D700-5E15022F25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3C0D3D2D-E13C-23A2-0C73-99FD1383A84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A189BDE9-A6B2-B8A9-FA63-E27552471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5AC5632F-0B20-4BA3-887D-882B89A88C6C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22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947307E0-569A-FF6F-8FB9-72D9C3505A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709168A2-272D-0597-3604-4297D21908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765A147C-CA75-7DE5-766F-B35BCD159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53725D89-6E5F-4708-9437-F9B982DE60BB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23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F7F5165C-A199-78BF-A46F-750D0D437D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19906762-8CD1-338B-9094-2D568EB12F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58824C2E-7A0D-3FE9-ADD6-924CAB56DD1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D86AA24-9123-454F-84EC-94582C94B5B9}" type="slidenum">
              <a:rPr lang="zh-CN" altLang="en-US" b="0"/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6FCA60E0-43DD-290B-9387-859677899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3E4ED410-FEA9-1CD1-CFB2-54EE2387A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D2F66911-0A4A-68A7-2384-4C3EAB663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14A8D8CE-809A-490F-8E38-19B40A25F8FB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25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069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2284BBE6-443A-C668-6EFA-90B84C6E49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84014F11-93EF-60AC-5701-841EBE1FD8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4239305C-7944-5D04-7542-607B5FD24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51F949A7-B182-4669-961A-032CB29E83E1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26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71290271-CB2E-BCBB-C5E6-D16A7817AE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70B8AE3D-A794-0FC9-5108-45FA01654D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0C2A0BCA-710A-AA4B-26E0-1D207F3BE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EAF2CF1B-B2E1-4324-9801-06FDEBEAF265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27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5818C8A2-26D1-3DC6-EF42-71D53432A4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DECDE156-82C5-EC2C-E16A-E46A1FE623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B6C2D0BC-102F-86CE-B06C-D1444E3BE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5AB4"/>
                </a:solidFill>
                <a:latin typeface="Consolas" panose="020B0609020204030204" pitchFamily="49" charset="0"/>
                <a:ea typeface="宋体" panose="02010600030101010101" pitchFamily="2" charset="-122"/>
              </a:defRPr>
            </a:lvl9pPr>
          </a:lstStyle>
          <a:p>
            <a:fld id="{C80A7C02-4D59-4CE8-8D7D-7FC1C41986CB}" type="slidenum">
              <a:rPr lang="zh-CN" altLang="en-US" sz="1200" b="0" smtClean="0">
                <a:solidFill>
                  <a:schemeClr val="tx1"/>
                </a:solidFill>
                <a:latin typeface="Calibri" panose="020F0502020204030204" pitchFamily="34" charset="0"/>
              </a:rPr>
              <a:pPr/>
              <a:t>28</a:t>
            </a:fld>
            <a:endParaRPr lang="zh-CN" altLang="en-US" sz="1200" b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D9277-FDEF-4A37-B4C4-3BDE4A142853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045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AD9277-FDEF-4A37-B4C4-3BDE4A142853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2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>
            <a:extLst>
              <a:ext uri="{FF2B5EF4-FFF2-40B4-BE49-F238E27FC236}">
                <a16:creationId xmlns:a16="http://schemas.microsoft.com/office/drawing/2014/main" id="{2BA9BF55-4258-CAE1-E245-075BAA3E24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>
            <a:extLst>
              <a:ext uri="{FF2B5EF4-FFF2-40B4-BE49-F238E27FC236}">
                <a16:creationId xmlns:a16="http://schemas.microsoft.com/office/drawing/2014/main" id="{B080EA8D-BA57-94B5-CA7D-8B482A8F1F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BDCEF2B9-11C6-D120-C9DC-3E12DF321378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6436A23-5CCF-4A42-9A98-C4E44A5B2A8C}" type="slidenum">
              <a:rPr lang="zh-CN" altLang="en-US" b="0"/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1AA29F20-F716-ACD7-969C-85AC993E1F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EB90C589-1CB2-56C3-07AD-EDB988A3D1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3FE9BB08-B031-5A41-669B-18F4DBC66859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D705B7-FF3C-418A-AB9C-D7385317B526}" type="slidenum">
              <a:rPr lang="zh-CN" altLang="en-US" b="0"/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5AC7BF38-07E8-6ACA-BA9B-D05C70D238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49FFEDD1-E937-85F3-D83F-70A0DD17F8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F61B5805-349F-D991-FFFE-E10DD9E23D1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C289D30-FDF6-45B1-AD82-110DD1CF6E69}" type="slidenum">
              <a:rPr lang="zh-CN" altLang="en-US" b="0"/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3E475F9B-E74A-2D70-8852-6A3629BEE7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B779A6D5-E976-7CB4-546E-B796C03712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089EF510-1037-E4E5-3015-A0C4E8E3BABA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F651CE3-79DC-4133-A7ED-4375EE0661B8}" type="slidenum">
              <a:rPr lang="zh-CN" altLang="en-US" b="0"/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AFBDA51F-79B9-8EAE-D7E7-7A7016C3D3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4992F47A-C1F2-D98A-ED39-A41A09098F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B2D6771E-44E5-3A37-3052-68E689CF6390}"/>
              </a:ext>
            </a:extLst>
          </p:cNvPr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A34A2C-AB32-4A53-A9EC-B5489044B025}" type="slidenum">
              <a:rPr lang="zh-CN" altLang="en-US" b="0"/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333954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A34A2C-AB32-4A53-A9EC-B5489044B025}" type="slidenum">
              <a:rPr lang="zh-CN" altLang="en-US" b="0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4516" name="灯片编号占位符 3"/>
          <p:cNvSpPr txBox="1">
            <a:spLocks noGrp="1"/>
          </p:cNvSpPr>
          <p:nvPr/>
        </p:nvSpPr>
        <p:spPr bwMode="auto">
          <a:xfrm>
            <a:off x="3884613" y="9448800"/>
            <a:ext cx="29718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3A34A2C-AB32-4A53-A9EC-B5489044B025}" type="slidenum">
              <a:rPr lang="zh-CN" altLang="en-US" b="0"/>
              <a:pPr algn="r" eaLnBrk="1" hangingPunct="1">
                <a:spcBef>
                  <a:spcPct val="0"/>
                </a:spcBef>
              </a:pPr>
              <a:t>13</a:t>
            </a:fld>
            <a:endParaRPr lang="en-US" altLang="zh-CN" b="0"/>
          </a:p>
        </p:txBody>
      </p:sp>
    </p:spTree>
    <p:extLst>
      <p:ext uri="{BB962C8B-B14F-4D97-AF65-F5344CB8AC3E}">
        <p14:creationId xmlns:p14="http://schemas.microsoft.com/office/powerpoint/2010/main" val="228198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638" y="2130426"/>
            <a:ext cx="10365899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276" y="3886200"/>
            <a:ext cx="853662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92903" y="274639"/>
            <a:ext cx="365855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3012" y="274639"/>
            <a:ext cx="10776639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335" y="4406901"/>
            <a:ext cx="103658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335" y="2906713"/>
            <a:ext cx="10365899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3012" y="1600201"/>
            <a:ext cx="721759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33862" y="1600201"/>
            <a:ext cx="721759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4638"/>
            <a:ext cx="1097565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759" y="1535113"/>
            <a:ext cx="538832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759" y="2174875"/>
            <a:ext cx="53883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4980" y="1535113"/>
            <a:ext cx="53904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4980" y="2174875"/>
            <a:ext cx="53904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759" y="273050"/>
            <a:ext cx="401212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974" y="273051"/>
            <a:ext cx="681744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759" y="1435101"/>
            <a:ext cx="401212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340" y="4800600"/>
            <a:ext cx="731710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340" y="612775"/>
            <a:ext cx="7317105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5AB4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340" y="5367338"/>
            <a:ext cx="731710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文本占位符 2"/>
          <p:cNvSpPr>
            <a:spLocks noGrp="1"/>
          </p:cNvSpPr>
          <p:nvPr>
            <p:ph type="body" idx="1"/>
          </p:nvPr>
        </p:nvSpPr>
        <p:spPr>
          <a:xfrm>
            <a:off x="409575" y="1628775"/>
            <a:ext cx="10975975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CA5E7A-A14A-42EC-A5D0-CBCD116020B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2024-04-13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6350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9188" y="6356350"/>
            <a:ext cx="2846388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="0">
                <a:solidFill>
                  <a:srgbClr val="898989"/>
                </a:solidFill>
                <a:ea typeface="微软雅黑" panose="020B0503020204020204" pitchFamily="34" charset="-122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Consolas" panose="020B0609020204030204" pitchFamily="49" charset="0"/>
              </a:rPr>
              <a:pPr lvl="0" eaLnBrk="1" hangingPunct="1">
                <a:buNone/>
              </a:pPr>
              <a:t>‹#›</a:t>
            </a:fld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20650" y="336550"/>
            <a:ext cx="5694363" cy="7191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5"/>
          <p:cNvSpPr/>
          <p:nvPr/>
        </p:nvSpPr>
        <p:spPr>
          <a:xfrm>
            <a:off x="0" y="1271588"/>
            <a:ext cx="12195175" cy="69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32" name="标题占位符 1"/>
          <p:cNvSpPr>
            <a:spLocks noGrp="1"/>
          </p:cNvSpPr>
          <p:nvPr>
            <p:ph type="title"/>
          </p:nvPr>
        </p:nvSpPr>
        <p:spPr>
          <a:xfrm>
            <a:off x="49213" y="260350"/>
            <a:ext cx="5903912" cy="7921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onsolas" panose="020B0609020204030204" pitchFamily="49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n"/>
        <a:defRPr sz="32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p"/>
        <a:defRPr sz="28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4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5AB4"/>
          </a:solidFill>
          <a:latin typeface="Consolas" panose="020B0609020204030204" pitchFamily="49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矩形 32">
            <a:extLst>
              <a:ext uri="{FF2B5EF4-FFF2-40B4-BE49-F238E27FC236}">
                <a16:creationId xmlns:a16="http://schemas.microsoft.com/office/drawing/2014/main" id="{9947B5CF-0C87-8703-FDEF-9FDA896FB96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-30163" y="1916113"/>
            <a:ext cx="12225338" cy="165735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355600" dist="1016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  <p:sp>
        <p:nvSpPr>
          <p:cNvPr id="4099" name="PA_文本框 34">
            <a:extLst>
              <a:ext uri="{FF2B5EF4-FFF2-40B4-BE49-F238E27FC236}">
                <a16:creationId xmlns:a16="http://schemas.microsoft.com/office/drawing/2014/main" id="{83922B9C-4ED1-786E-84F7-DB49D911B2F7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90575" y="2282825"/>
            <a:ext cx="105838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第四章 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STL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（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map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和</a:t>
            </a:r>
            <a:r>
              <a:rPr lang="en-US" altLang="zh-CN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stack</a:t>
            </a:r>
            <a:r>
              <a:rPr lang="zh-CN" altLang="en-US" sz="5400" dirty="0">
                <a:solidFill>
                  <a:schemeClr val="bg1"/>
                </a:solidFill>
                <a:latin typeface="微软雅黑" panose="020B0503020204020204" pitchFamily="34" charset="-122"/>
              </a:rPr>
              <a:t>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7F5168-25E4-117E-D6B4-C3301C70D084}"/>
              </a:ext>
            </a:extLst>
          </p:cNvPr>
          <p:cNvSpPr/>
          <p:nvPr/>
        </p:nvSpPr>
        <p:spPr>
          <a:xfrm>
            <a:off x="0" y="4797425"/>
            <a:ext cx="12195175" cy="96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 b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-1347" t="7831" r="1347" b="-5221"/>
          <a:stretch/>
        </p:blipFill>
        <p:spPr bwMode="auto">
          <a:xfrm>
            <a:off x="-1" y="1025352"/>
            <a:ext cx="11498187" cy="5832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97787" y="3861048"/>
            <a:ext cx="3158108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7">
            <a:extLst>
              <a:ext uri="{FF2B5EF4-FFF2-40B4-BE49-F238E27FC236}">
                <a16:creationId xmlns:a16="http://schemas.microsoft.com/office/drawing/2014/main" id="{F318C389-EA9E-554B-F6A5-BB02D8D94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使用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58558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9091"/>
          <a:stretch/>
        </p:blipFill>
        <p:spPr bwMode="auto">
          <a:xfrm>
            <a:off x="192931" y="1268760"/>
            <a:ext cx="11377264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54E11211-E60B-7DB7-8FDE-BCBCB817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使用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17543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5E1212-5769-45B0-AC6B-C5B246E0084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3491" name="TextBox 7"/>
          <p:cNvSpPr>
            <a:spLocks noChangeArrowheads="1"/>
          </p:cNvSpPr>
          <p:nvPr/>
        </p:nvSpPr>
        <p:spPr bwMode="auto">
          <a:xfrm>
            <a:off x="336550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和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pair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使用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7B96723-9034-4A4D-B1E1-CB41B3E272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2931" y="911225"/>
            <a:ext cx="8560730" cy="56276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957EFE6-F8A9-E56F-5847-B90DA19B98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r="27058"/>
          <a:stretch/>
        </p:blipFill>
        <p:spPr>
          <a:xfrm>
            <a:off x="8766008" y="479685"/>
            <a:ext cx="3105870" cy="561003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5E1212-5769-45B0-AC6B-C5B246E0084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3491" name="TextBox 7"/>
          <p:cNvSpPr>
            <a:spLocks noChangeArrowheads="1"/>
          </p:cNvSpPr>
          <p:nvPr/>
        </p:nvSpPr>
        <p:spPr bwMode="auto">
          <a:xfrm>
            <a:off x="336550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使用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3E5043-0CF9-A84D-DA60-61B05F9A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1412776"/>
            <a:ext cx="4680917" cy="396044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2E32F3-CDB0-CDBC-DE16-676C5A5DF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507" y="404663"/>
            <a:ext cx="6336704" cy="597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6351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BA389337-16D6-69EA-4A50-1F6C3101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87E52EE-E512-45C6-AA73-D9616EED661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7347" name="TextBox 7">
            <a:extLst>
              <a:ext uri="{FF2B5EF4-FFF2-40B4-BE49-F238E27FC236}">
                <a16:creationId xmlns:a16="http://schemas.microsoft.com/office/drawing/2014/main" id="{3F03A4C5-CE4C-2B7E-229E-07D328BFD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4.4 pair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的使用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57348" name="TextBox 14">
            <a:extLst>
              <a:ext uri="{FF2B5EF4-FFF2-40B4-BE49-F238E27FC236}">
                <a16:creationId xmlns:a16="http://schemas.microsoft.com/office/drawing/2014/main" id="{54B3BC4B-3865-C7AD-E83C-98F45958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773238"/>
            <a:ext cx="11233150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</a:pPr>
            <a:r>
              <a:rPr kumimoji="1" lang="en-US" altLang="zh-CN" sz="24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: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当想要将两个元素绑在一起，作为一个合成元素，又不想定义结构体时，可以使用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pair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。</a:t>
            </a:r>
            <a:endParaRPr kumimoji="1" lang="en-US" altLang="zh-CN" sz="2400" b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</a:pPr>
            <a:r>
              <a:rPr kumimoji="1" lang="en-US" altLang="zh-CN" sz="24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</a:t>
            </a:r>
            <a:r>
              <a:rPr kumimoji="1"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含义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：实际上可以看作一个内部有两个元素的结构体，且这两个元素的类型是可以指定的。等价于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: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struct pair{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typename1 first;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typename2 second;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}</a:t>
            </a: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</a:pPr>
            <a:r>
              <a:rPr kumimoji="1"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使用</a:t>
            </a:r>
            <a:r>
              <a:rPr kumimoji="1" lang="en-US" altLang="zh-CN" sz="24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pair: 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需要添加头文件，即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#include&lt;utility&gt;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，并在它下面加上语句：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using namespace std;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由于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的内部实现中涉及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pair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，因此添加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头文件时自动添加了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utility</a:t>
            </a:r>
            <a:r>
              <a:rPr kumimoji="1" lang="zh-CN" altLang="en-US" sz="2400" b="0">
                <a:latin typeface="微软雅黑" panose="020B0503020204020204" pitchFamily="34" charset="-122"/>
                <a:ea typeface="楷体_GB2312"/>
                <a:cs typeface="楷体_GB2312"/>
              </a:rPr>
              <a:t>头文件。</a:t>
            </a:r>
            <a:endParaRPr kumimoji="1" lang="en-US" altLang="zh-CN" sz="2400" b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endParaRPr kumimoji="1" lang="zh-CN" altLang="en-US" sz="2400" b="0">
              <a:latin typeface="微软雅黑" panose="020B0503020204020204" pitchFamily="34" charset="-12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ED4B5198-5CDC-6F15-2ADA-F4C55815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BE2EEF-D0D8-4374-8320-12EEA286757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9395" name="TextBox 7">
            <a:extLst>
              <a:ext uri="{FF2B5EF4-FFF2-40B4-BE49-F238E27FC236}">
                <a16:creationId xmlns:a16="http://schemas.microsoft.com/office/drawing/2014/main" id="{7DA55306-4E6D-A152-D58F-C01D1317A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pair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的定义和使用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47108" name="TextBox 14">
            <a:extLst>
              <a:ext uri="{FF2B5EF4-FFF2-40B4-BE49-F238E27FC236}">
                <a16:creationId xmlns:a16="http://schemas.microsoft.com/office/drawing/2014/main" id="{F5A81130-979A-61F9-9C57-E0D4F8D9A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355725"/>
            <a:ext cx="11233150" cy="530555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defRPr/>
            </a:pP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pair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有两个参数，分别对应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first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和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second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的数据类型，它们可以是任意基本数据类型或容器，语句如下：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	pair&lt;typename1,typename2&gt; name;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defRPr/>
            </a:pP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示例：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pair&lt;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char,int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&gt; name; 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pair&lt;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string,int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&gt; name; 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defRPr/>
            </a:pP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初始化：</a:t>
            </a:r>
            <a:endParaRPr kumimoji="1" lang="en-US" altLang="zh-CN" sz="24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pair&lt;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char,int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&gt; name('a',10);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pair&lt;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string,int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&gt; name("wang",100);</a:t>
            </a:r>
          </a:p>
          <a:p>
            <a:pPr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defRPr/>
            </a:pP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想要在代码中临时构建一个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pair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，有如下两种方法：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将类型定义写在前面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,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后面用小括号内两个元素的方式：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      pair&lt;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string,int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&gt; name("Wang",100);</a:t>
            </a:r>
          </a:p>
          <a:p>
            <a:pPr lvl="1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使用自带的</a:t>
            </a:r>
            <a:r>
              <a:rPr kumimoji="1" lang="en-US" altLang="zh-CN" sz="20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make_pair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函数：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marL="457200" lvl="1" indent="0" algn="just"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      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make_pair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("Wang",100);</a:t>
            </a:r>
            <a:endParaRPr kumimoji="1" lang="zh-CN" altLang="en-US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89E49354-7451-1E24-34D3-8ACED7ED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09BCEF-852A-41FF-AD37-F34BE636D89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1443" name="TextBox 7">
            <a:extLst>
              <a:ext uri="{FF2B5EF4-FFF2-40B4-BE49-F238E27FC236}">
                <a16:creationId xmlns:a16="http://schemas.microsoft.com/office/drawing/2014/main" id="{487A883C-1D3A-5F22-C216-51D4F3921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pair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类型的使用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47108" name="TextBox 14">
            <a:extLst>
              <a:ext uri="{FF2B5EF4-FFF2-40B4-BE49-F238E27FC236}">
                <a16:creationId xmlns:a16="http://schemas.microsoft.com/office/drawing/2014/main" id="{ACC18180-E4DC-79A5-F941-196D70C6C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493838"/>
            <a:ext cx="5759450" cy="501675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0" lvl="1" indent="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1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）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pair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类型变量的赋值：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pair&lt;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char,int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&gt; name;</a:t>
            </a:r>
          </a:p>
          <a:p>
            <a:pPr marL="457200" lvl="1" indent="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    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name.first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='a'; 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name.second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=10;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pair&lt;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string,int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&gt; name; </a:t>
            </a:r>
          </a:p>
          <a:p>
            <a:pPr marL="457200" lvl="1" indent="0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   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name.first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="Wang"; </a:t>
            </a:r>
            <a:r>
              <a:rPr kumimoji="1" lang="en-US" altLang="zh-CN" sz="20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name.second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=100;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2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）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 pair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类型的变量可以直接比较大小，使用关系运算符（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&gt;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、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&lt;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、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&gt;=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、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&lt;=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、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!=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、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==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）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   比较规则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：先以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first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的大小作为标准，只有当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first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相等时才比较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second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的大小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3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）用来代替二元结构体及其构造函数，节省编码时间</a:t>
            </a:r>
            <a:endParaRPr kumimoji="1" lang="en-US" altLang="zh-CN" sz="20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4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）作为</a:t>
            </a: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的键值对来进行插入。</a:t>
            </a:r>
          </a:p>
        </p:txBody>
      </p:sp>
      <p:sp>
        <p:nvSpPr>
          <p:cNvPr id="2" name="标注: 线形 1">
            <a:extLst>
              <a:ext uri="{FF2B5EF4-FFF2-40B4-BE49-F238E27FC236}">
                <a16:creationId xmlns:a16="http://schemas.microsoft.com/office/drawing/2014/main" id="{CE526C73-1E8F-B3AE-ADD3-D23437066057}"/>
              </a:ext>
            </a:extLst>
          </p:cNvPr>
          <p:cNvSpPr/>
          <p:nvPr/>
        </p:nvSpPr>
        <p:spPr>
          <a:xfrm>
            <a:off x="6242050" y="481013"/>
            <a:ext cx="5759450" cy="6188075"/>
          </a:xfrm>
          <a:prstGeom prst="borderCallout1">
            <a:avLst>
              <a:gd name="adj1" fmla="val 90118"/>
              <a:gd name="adj2" fmla="val -221"/>
              <a:gd name="adj3" fmla="val 96022"/>
              <a:gd name="adj4" fmla="val -310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000" dirty="0"/>
              <a:t>#include &lt;bits/</a:t>
            </a:r>
            <a:r>
              <a:rPr lang="en-US" altLang="zh-CN" sz="2000" dirty="0" err="1"/>
              <a:t>stdc</a:t>
            </a:r>
            <a:r>
              <a:rPr lang="en-US" altLang="zh-CN" sz="2000" dirty="0"/>
              <a:t>++.h&gt;</a:t>
            </a:r>
          </a:p>
          <a:p>
            <a:pPr>
              <a:defRPr/>
            </a:pPr>
            <a:r>
              <a:rPr lang="en-US" altLang="zh-CN" sz="2000" dirty="0"/>
              <a:t>using namespace std;</a:t>
            </a:r>
          </a:p>
          <a:p>
            <a:pPr>
              <a:defRPr/>
            </a:pPr>
            <a:r>
              <a:rPr lang="en-US" altLang="zh-CN" sz="2000" dirty="0"/>
              <a:t>int main() {</a:t>
            </a:r>
          </a:p>
          <a:p>
            <a:pPr>
              <a:defRPr/>
            </a:pPr>
            <a:r>
              <a:rPr lang="en-US" altLang="zh-CN" sz="2000" dirty="0"/>
              <a:t>      map&lt;</a:t>
            </a:r>
            <a:r>
              <a:rPr lang="en-US" altLang="zh-CN" sz="2000" dirty="0" err="1"/>
              <a:t>string,int</a:t>
            </a:r>
            <a:r>
              <a:rPr lang="en-US" altLang="zh-CN" sz="2000" dirty="0"/>
              <a:t>&gt; </a:t>
            </a:r>
            <a:r>
              <a:rPr lang="en-US" altLang="zh-CN" sz="2000" dirty="0" err="1"/>
              <a:t>mp</a:t>
            </a:r>
            <a:r>
              <a:rPr lang="en-US" altLang="zh-CN" sz="2000" dirty="0"/>
              <a:t>;</a:t>
            </a:r>
          </a:p>
          <a:p>
            <a:pPr>
              <a:defRPr/>
            </a:pPr>
            <a:r>
              <a:rPr lang="en-US" altLang="zh-CN" sz="2000" dirty="0"/>
              <a:t>      map&lt;</a:t>
            </a:r>
            <a:r>
              <a:rPr lang="en-US" altLang="zh-CN" sz="2000" dirty="0" err="1"/>
              <a:t>string,int</a:t>
            </a:r>
            <a:r>
              <a:rPr lang="en-US" altLang="zh-CN" sz="2000" dirty="0"/>
              <a:t>&gt;::iterator it;</a:t>
            </a:r>
          </a:p>
          <a:p>
            <a:pPr>
              <a:defRPr/>
            </a:pPr>
            <a:r>
              <a:rPr lang="en-US" altLang="zh-CN" sz="2000" dirty="0"/>
              <a:t>      pair&lt;</a:t>
            </a:r>
            <a:r>
              <a:rPr lang="en-US" altLang="zh-CN" sz="2000" dirty="0" err="1"/>
              <a:t>string,int</a:t>
            </a:r>
            <a:r>
              <a:rPr lang="en-US" altLang="zh-CN" sz="2000" dirty="0"/>
              <a:t>&gt; p;</a:t>
            </a:r>
          </a:p>
          <a:p>
            <a:pPr>
              <a:defRPr/>
            </a:pPr>
            <a:r>
              <a:rPr lang="en-US" altLang="zh-CN" sz="2000" dirty="0"/>
              <a:t>      string </a:t>
            </a:r>
            <a:r>
              <a:rPr lang="en-US" altLang="zh-CN" sz="2000" dirty="0" err="1"/>
              <a:t>sa;int</a:t>
            </a:r>
            <a:r>
              <a:rPr lang="en-US" altLang="zh-CN" sz="2000" dirty="0"/>
              <a:t> x;</a:t>
            </a:r>
          </a:p>
          <a:p>
            <a:pPr>
              <a:defRPr/>
            </a:pPr>
            <a:r>
              <a:rPr lang="en-US" altLang="zh-CN" sz="2000" dirty="0"/>
              <a:t>      for(int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=1;i&lt;=5;i++){</a:t>
            </a:r>
          </a:p>
          <a:p>
            <a:pPr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;   </a:t>
            </a:r>
            <a:r>
              <a:rPr lang="en-US" altLang="zh-CN" sz="2000" dirty="0" err="1"/>
              <a:t>cin</a:t>
            </a:r>
            <a:r>
              <a:rPr lang="en-US" altLang="zh-CN" sz="2000" dirty="0"/>
              <a:t>&gt;&gt;x;</a:t>
            </a:r>
          </a:p>
          <a:p>
            <a:pPr>
              <a:defRPr/>
            </a:pPr>
            <a:r>
              <a:rPr lang="en-US" altLang="zh-CN" sz="2000" dirty="0"/>
              <a:t>            p=</a:t>
            </a:r>
            <a:r>
              <a:rPr lang="en-US" altLang="zh-CN" sz="2000" dirty="0" err="1"/>
              <a:t>make_pair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sa,x</a:t>
            </a:r>
            <a:r>
              <a:rPr lang="en-US" altLang="zh-CN" sz="2000" dirty="0"/>
              <a:t>); //</a:t>
            </a:r>
            <a:r>
              <a:rPr lang="en-US" altLang="zh-CN" sz="2000" dirty="0" err="1"/>
              <a:t>p.first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sa;p.second</a:t>
            </a:r>
            <a:r>
              <a:rPr lang="en-US" altLang="zh-CN" sz="2000" dirty="0"/>
              <a:t>=x;</a:t>
            </a:r>
          </a:p>
          <a:p>
            <a:pPr>
              <a:defRPr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mp.insert</a:t>
            </a:r>
            <a:r>
              <a:rPr lang="en-US" altLang="zh-CN" sz="2000" dirty="0"/>
              <a:t>(p);</a:t>
            </a:r>
          </a:p>
          <a:p>
            <a:pPr>
              <a:defRPr/>
            </a:pPr>
            <a:r>
              <a:rPr lang="en-US" altLang="zh-CN" sz="2000" dirty="0"/>
              <a:t>            //</a:t>
            </a:r>
            <a:r>
              <a:rPr lang="en-US" altLang="zh-CN" sz="2000" dirty="0" err="1"/>
              <a:t>mp</a:t>
            </a:r>
            <a:r>
              <a:rPr lang="en-US" altLang="zh-CN" sz="2000" dirty="0"/>
              <a:t>[</a:t>
            </a:r>
            <a:r>
              <a:rPr lang="en-US" altLang="zh-CN" sz="2000" dirty="0" err="1"/>
              <a:t>sa</a:t>
            </a:r>
            <a:r>
              <a:rPr lang="en-US" altLang="zh-CN" sz="2000" dirty="0"/>
              <a:t>]=x;</a:t>
            </a:r>
          </a:p>
          <a:p>
            <a:pPr>
              <a:defRPr/>
            </a:pPr>
            <a:r>
              <a:rPr lang="en-US" altLang="zh-CN" sz="2000" dirty="0"/>
              <a:t>    }</a:t>
            </a:r>
          </a:p>
          <a:p>
            <a:pPr>
              <a:defRPr/>
            </a:pPr>
            <a:r>
              <a:rPr lang="en-US" altLang="zh-CN" sz="2000" dirty="0"/>
              <a:t>    for(it=</a:t>
            </a:r>
            <a:r>
              <a:rPr lang="en-US" altLang="zh-CN" sz="2000" dirty="0" err="1"/>
              <a:t>mp.begin</a:t>
            </a:r>
            <a:r>
              <a:rPr lang="en-US" altLang="zh-CN" sz="2000" dirty="0"/>
              <a:t>();it!=</a:t>
            </a:r>
            <a:r>
              <a:rPr lang="en-US" altLang="zh-CN" sz="2000" dirty="0" err="1"/>
              <a:t>mp.end</a:t>
            </a:r>
            <a:r>
              <a:rPr lang="en-US" altLang="zh-CN" sz="2000" dirty="0"/>
              <a:t>();it++)</a:t>
            </a:r>
          </a:p>
          <a:p>
            <a:pPr>
              <a:defRPr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&lt;&lt;it-&gt;first&lt;&lt;" "&lt;&lt;it-&gt;second&lt;&lt;"\n";</a:t>
            </a:r>
          </a:p>
          <a:p>
            <a:pPr>
              <a:defRPr/>
            </a:pPr>
            <a:r>
              <a:rPr lang="en-US" altLang="zh-CN" sz="2000" dirty="0"/>
              <a:t>	return 0;</a:t>
            </a:r>
          </a:p>
          <a:p>
            <a:pPr>
              <a:defRPr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9" name="Rectangle 5">
            <a:extLst>
              <a:ext uri="{FF2B5EF4-FFF2-40B4-BE49-F238E27FC236}">
                <a16:creationId xmlns:a16="http://schemas.microsoft.com/office/drawing/2014/main" id="{04E079E1-8460-0618-BBBA-A39D8928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450" y="1384300"/>
            <a:ext cx="10514013" cy="47974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CC3300"/>
                </a:solidFill>
              </a:rPr>
              <a:t>栈：</a:t>
            </a:r>
            <a:r>
              <a:rPr lang="zh-CN" altLang="en-US" sz="2800" dirty="0"/>
              <a:t>在数据结构中称为操作受限制的线性表，仅在表尾进行插入或删除的操作；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6600FF"/>
                </a:solidFill>
              </a:rPr>
              <a:t>相关的几个概念</a:t>
            </a:r>
            <a:r>
              <a:rPr lang="zh-CN" altLang="en-US" sz="2800" dirty="0"/>
              <a:t>：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栈顶</a:t>
            </a:r>
            <a:r>
              <a:rPr lang="zh-CN" altLang="en-US" sz="2400" dirty="0"/>
              <a:t>：在栈顶操作，是表尾，通常用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top</a:t>
            </a:r>
            <a:r>
              <a:rPr lang="zh-CN" altLang="en-US" sz="2400" dirty="0"/>
              <a:t>表示 ；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栈底</a:t>
            </a:r>
            <a:r>
              <a:rPr lang="zh-CN" altLang="en-US" sz="2400" dirty="0"/>
              <a:t>：</a:t>
            </a:r>
            <a:r>
              <a:rPr lang="en-US" altLang="zh-CN" sz="2400" b="1" dirty="0"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bottom</a:t>
            </a:r>
            <a:r>
              <a:rPr lang="zh-CN" altLang="en-US" sz="2400" dirty="0"/>
              <a:t>，是表头；</a:t>
            </a:r>
          </a:p>
          <a:p>
            <a:pPr lvl="1"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空栈</a:t>
            </a:r>
            <a:r>
              <a:rPr lang="en-US" altLang="zh-CN" sz="2400" dirty="0"/>
              <a:t>: </a:t>
            </a:r>
            <a:r>
              <a:rPr lang="zh-CN" altLang="en-US" sz="2400" dirty="0"/>
              <a:t>空表；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</a:pPr>
            <a:r>
              <a:rPr lang="zh-CN" altLang="zh-CN" sz="2800" dirty="0">
                <a:solidFill>
                  <a:srgbClr val="FF0000"/>
                </a:solidFill>
              </a:rPr>
              <a:t>特点</a:t>
            </a:r>
            <a:r>
              <a:rPr lang="zh-CN" altLang="zh-CN" sz="2800" dirty="0"/>
              <a:t>：先进后出（</a:t>
            </a:r>
            <a:r>
              <a:rPr lang="en-US" altLang="zh-CN" sz="2800" dirty="0">
                <a:solidFill>
                  <a:srgbClr val="FF3300"/>
                </a:solidFill>
              </a:rPr>
              <a:t>FILO</a:t>
            </a:r>
            <a:r>
              <a:rPr lang="zh-CN" altLang="en-US" sz="2800" dirty="0"/>
              <a:t>）</a:t>
            </a:r>
            <a:r>
              <a:rPr lang="zh-CN" altLang="zh-CN" sz="2800" dirty="0"/>
              <a:t>或后进先出（</a:t>
            </a:r>
            <a:r>
              <a:rPr lang="en-US" altLang="zh-CN" sz="2800" dirty="0">
                <a:solidFill>
                  <a:srgbClr val="FF3300"/>
                </a:solidFill>
              </a:rPr>
              <a:t>LIFO</a:t>
            </a:r>
            <a:r>
              <a:rPr lang="zh-CN" altLang="en-US" sz="2800" dirty="0"/>
              <a:t>），故通常栈底固定，栈顶移动。</a:t>
            </a:r>
          </a:p>
        </p:txBody>
      </p:sp>
      <p:sp>
        <p:nvSpPr>
          <p:cNvPr id="7171" name="TextBox 7">
            <a:extLst>
              <a:ext uri="{FF2B5EF4-FFF2-40B4-BE49-F238E27FC236}">
                <a16:creationId xmlns:a16="http://schemas.microsoft.com/office/drawing/2014/main" id="{4871BD22-C66D-10E6-8B7F-DA70568F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81013"/>
            <a:ext cx="523398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4.5 stack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（栈）容器的使用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894946-F00F-52A3-413D-6D3A8FBF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栈示意图</a:t>
            </a:r>
          </a:p>
        </p:txBody>
      </p:sp>
      <p:sp>
        <p:nvSpPr>
          <p:cNvPr id="428048" name="Text Box 16">
            <a:extLst>
              <a:ext uri="{FF2B5EF4-FFF2-40B4-BE49-F238E27FC236}">
                <a16:creationId xmlns:a16="http://schemas.microsoft.com/office/drawing/2014/main" id="{1D2EC6B2-3EF6-DD91-C6E7-E25EC04D6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450" y="5534025"/>
            <a:ext cx="733266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操作原则</a:t>
            </a:r>
            <a:r>
              <a:rPr kumimoji="1" lang="zh-CN" altLang="en-US" sz="24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：</a:t>
            </a:r>
            <a:r>
              <a:rPr kumimoji="1" lang="zh-CN" altLang="en-US" sz="2400" dirty="0">
                <a:solidFill>
                  <a:schemeClr val="folHlink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后进先出</a:t>
            </a:r>
            <a:r>
              <a:rPr kumimoji="1" lang="zh-CN" altLang="en-US" sz="24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（</a:t>
            </a:r>
            <a:r>
              <a:rPr kumimoji="1" lang="en-US" altLang="zh-CN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Last In First Out</a:t>
            </a:r>
            <a:r>
              <a:rPr kumimoji="1" lang="zh-CN" altLang="en-US" sz="24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）</a:t>
            </a:r>
            <a:r>
              <a:rPr kumimoji="1" lang="en-US" altLang="zh-CN" sz="24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, </a:t>
            </a:r>
            <a:r>
              <a:rPr kumimoji="1" lang="en-US" altLang="zh-CN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LIFO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举例：餐馆的盘子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                 </a:t>
            </a:r>
            <a:endParaRPr kumimoji="1" lang="zh-CN" altLang="en-US" sz="2400" dirty="0">
              <a:solidFill>
                <a:schemeClr val="folHlink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grpSp>
        <p:nvGrpSpPr>
          <p:cNvPr id="9220" name="Group 44">
            <a:extLst>
              <a:ext uri="{FF2B5EF4-FFF2-40B4-BE49-F238E27FC236}">
                <a16:creationId xmlns:a16="http://schemas.microsoft.com/office/drawing/2014/main" id="{967D1C63-7048-3C76-09F9-2DB247A0B73B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1514475"/>
            <a:ext cx="8032750" cy="3460750"/>
            <a:chOff x="953" y="797"/>
            <a:chExt cx="4299" cy="2180"/>
          </a:xfrm>
        </p:grpSpPr>
        <p:sp>
          <p:nvSpPr>
            <p:cNvPr id="9221" name="Rectangle 3">
              <a:extLst>
                <a:ext uri="{FF2B5EF4-FFF2-40B4-BE49-F238E27FC236}">
                  <a16:creationId xmlns:a16="http://schemas.microsoft.com/office/drawing/2014/main" id="{5C52DC0F-E963-12E8-3C7E-EDBB01AD2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2686"/>
              <a:ext cx="96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="0" baseline="-25000">
                  <a:solidFill>
                    <a:srgbClr val="000000"/>
                  </a:solidFill>
                  <a:latin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A7874AEA-928E-995D-A1D2-A9D52A0AB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2446"/>
              <a:ext cx="96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="0" baseline="-25000">
                  <a:solidFill>
                    <a:srgbClr val="000000"/>
                  </a:solidFill>
                  <a:latin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9223" name="Rectangle 5">
              <a:extLst>
                <a:ext uri="{FF2B5EF4-FFF2-40B4-BE49-F238E27FC236}">
                  <a16:creationId xmlns:a16="http://schemas.microsoft.com/office/drawing/2014/main" id="{668B7413-6718-C10F-70E9-7A400DF28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2206"/>
              <a:ext cx="96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="0" baseline="-25000">
                  <a:solidFill>
                    <a:srgbClr val="000000"/>
                  </a:solidFill>
                  <a:latin typeface="微软雅黑" panose="020B0503020204020204" pitchFamily="34" charset="-122"/>
                </a:rPr>
                <a:t>3</a:t>
              </a:r>
            </a:p>
          </p:txBody>
        </p:sp>
        <p:sp>
          <p:nvSpPr>
            <p:cNvPr id="9224" name="Rectangle 6">
              <a:extLst>
                <a:ext uri="{FF2B5EF4-FFF2-40B4-BE49-F238E27FC236}">
                  <a16:creationId xmlns:a16="http://schemas.microsoft.com/office/drawing/2014/main" id="{3A3023C7-0C28-C8CF-DAE4-19354F315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1150"/>
              <a:ext cx="96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a</a:t>
              </a:r>
              <a:r>
                <a:rPr kumimoji="1" lang="en-US" altLang="zh-CN" sz="2400" b="0" baseline="-25000">
                  <a:solidFill>
                    <a:srgbClr val="000000"/>
                  </a:solidFill>
                  <a:latin typeface="微软雅黑" panose="020B0503020204020204" pitchFamily="34" charset="-122"/>
                </a:rPr>
                <a:t>n</a:t>
              </a:r>
            </a:p>
          </p:txBody>
        </p:sp>
        <p:sp>
          <p:nvSpPr>
            <p:cNvPr id="9225" name="Rectangle 7">
              <a:extLst>
                <a:ext uri="{FF2B5EF4-FFF2-40B4-BE49-F238E27FC236}">
                  <a16:creationId xmlns:a16="http://schemas.microsoft.com/office/drawing/2014/main" id="{CB1B9669-B607-AB48-6C61-9F024F4D7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3" y="1382"/>
              <a:ext cx="960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0">
                  <a:solidFill>
                    <a:schemeClr val="tx1"/>
                  </a:solidFill>
                  <a:latin typeface="微软雅黑" panose="020B0503020204020204" pitchFamily="34" charset="-122"/>
                </a:rPr>
                <a:t>…</a:t>
              </a:r>
            </a:p>
          </p:txBody>
        </p:sp>
        <p:sp>
          <p:nvSpPr>
            <p:cNvPr id="9226" name="Text Box 8">
              <a:extLst>
                <a:ext uri="{FF2B5EF4-FFF2-40B4-BE49-F238E27FC236}">
                  <a16:creationId xmlns:a16="http://schemas.microsoft.com/office/drawing/2014/main" id="{0B662395-DED7-59F1-7CC4-C6A3C6934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1150"/>
              <a:ext cx="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栈顶</a:t>
              </a:r>
              <a:r>
                <a:rPr kumimoji="1" lang="en-US" altLang="zh-CN" sz="2400" b="0">
                  <a:solidFill>
                    <a:schemeClr val="folHlink"/>
                  </a:solidFill>
                  <a:latin typeface="微软雅黑" panose="020B0503020204020204" pitchFamily="34" charset="-122"/>
                </a:rPr>
                <a:t>top</a:t>
              </a:r>
            </a:p>
          </p:txBody>
        </p:sp>
        <p:sp>
          <p:nvSpPr>
            <p:cNvPr id="9227" name="Text Box 9">
              <a:extLst>
                <a:ext uri="{FF2B5EF4-FFF2-40B4-BE49-F238E27FC236}">
                  <a16:creationId xmlns:a16="http://schemas.microsoft.com/office/drawing/2014/main" id="{7B6EB6A4-4A0D-93C0-6891-6EE2AD934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3" y="2686"/>
              <a:ext cx="124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栈底</a:t>
              </a:r>
              <a:r>
                <a:rPr kumimoji="1" lang="zh-CN" altLang="en-US" sz="2400" b="0">
                  <a:solidFill>
                    <a:schemeClr val="folHlink"/>
                  </a:solidFill>
                  <a:latin typeface="微软雅黑" panose="020B0503020204020204" pitchFamily="34" charset="-122"/>
                </a:rPr>
                <a:t> </a:t>
              </a:r>
              <a:r>
                <a:rPr kumimoji="1" lang="en-US" altLang="zh-CN" sz="2400" b="0">
                  <a:solidFill>
                    <a:schemeClr val="folHlink"/>
                  </a:solidFill>
                  <a:latin typeface="微软雅黑" panose="020B0503020204020204" pitchFamily="34" charset="-122"/>
                </a:rPr>
                <a:t>bottom</a:t>
              </a:r>
            </a:p>
          </p:txBody>
        </p:sp>
        <p:sp>
          <p:nvSpPr>
            <p:cNvPr id="9228" name="Line 10">
              <a:extLst>
                <a:ext uri="{FF2B5EF4-FFF2-40B4-BE49-F238E27FC236}">
                  <a16:creationId xmlns:a16="http://schemas.microsoft.com/office/drawing/2014/main" id="{1A8B131B-C0F0-49EF-5460-27EE98855C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9" y="129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29" name="Line 11">
              <a:extLst>
                <a:ext uri="{FF2B5EF4-FFF2-40B4-BE49-F238E27FC236}">
                  <a16:creationId xmlns:a16="http://schemas.microsoft.com/office/drawing/2014/main" id="{E311E2CF-A767-76C4-0545-4DE7AD1CC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" y="283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0" name="Text Box 12">
              <a:extLst>
                <a:ext uri="{FF2B5EF4-FFF2-40B4-BE49-F238E27FC236}">
                  <a16:creationId xmlns:a16="http://schemas.microsoft.com/office/drawing/2014/main" id="{C5172AD0-6693-BAE7-9CA4-72636BAD4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3" y="2651"/>
              <a:ext cx="7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solidFill>
                    <a:schemeClr val="folHlink"/>
                  </a:solidFill>
                  <a:latin typeface="微软雅黑" panose="020B0503020204020204" pitchFamily="34" charset="-122"/>
                </a:rPr>
                <a:t>表头</a:t>
              </a:r>
            </a:p>
          </p:txBody>
        </p:sp>
        <p:sp>
          <p:nvSpPr>
            <p:cNvPr id="9231" name="Text Box 13">
              <a:extLst>
                <a:ext uri="{FF2B5EF4-FFF2-40B4-BE49-F238E27FC236}">
                  <a16:creationId xmlns:a16="http://schemas.microsoft.com/office/drawing/2014/main" id="{D12C7089-391E-B96E-198B-9ABF42BB7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1102"/>
              <a:ext cx="7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0">
                  <a:solidFill>
                    <a:schemeClr val="folHlink"/>
                  </a:solidFill>
                  <a:latin typeface="微软雅黑" panose="020B0503020204020204" pitchFamily="34" charset="-122"/>
                </a:rPr>
                <a:t>表尾</a:t>
              </a:r>
            </a:p>
          </p:txBody>
        </p:sp>
        <p:sp>
          <p:nvSpPr>
            <p:cNvPr id="9232" name="Line 14">
              <a:extLst>
                <a:ext uri="{FF2B5EF4-FFF2-40B4-BE49-F238E27FC236}">
                  <a16:creationId xmlns:a16="http://schemas.microsoft.com/office/drawing/2014/main" id="{184FA4A9-8FCC-179B-6B3E-817B4A64A5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3" y="283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3" name="Line 15">
              <a:extLst>
                <a:ext uri="{FF2B5EF4-FFF2-40B4-BE49-F238E27FC236}">
                  <a16:creationId xmlns:a16="http://schemas.microsoft.com/office/drawing/2014/main" id="{2995DCC7-7F5C-325D-CAF2-FACE5F8A50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3" y="129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34" name="Freeform 35">
              <a:extLst>
                <a:ext uri="{FF2B5EF4-FFF2-40B4-BE49-F238E27FC236}">
                  <a16:creationId xmlns:a16="http://schemas.microsoft.com/office/drawing/2014/main" id="{F115DC3D-B055-A28F-EE44-9D05FF840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" y="854"/>
              <a:ext cx="356" cy="291"/>
            </a:xfrm>
            <a:custGeom>
              <a:avLst/>
              <a:gdLst>
                <a:gd name="T0" fmla="*/ 0 w 356"/>
                <a:gd name="T1" fmla="*/ 0 h 234"/>
                <a:gd name="T2" fmla="*/ 267 w 356"/>
                <a:gd name="T3" fmla="*/ 618 h 234"/>
                <a:gd name="T4" fmla="*/ 356 w 356"/>
                <a:gd name="T5" fmla="*/ 3202 h 23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6" h="234">
                  <a:moveTo>
                    <a:pt x="0" y="0"/>
                  </a:moveTo>
                  <a:cubicBezTo>
                    <a:pt x="104" y="3"/>
                    <a:pt x="208" y="6"/>
                    <a:pt x="267" y="45"/>
                  </a:cubicBezTo>
                  <a:cubicBezTo>
                    <a:pt x="326" y="84"/>
                    <a:pt x="341" y="159"/>
                    <a:pt x="356" y="23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5" name="Line 36">
              <a:extLst>
                <a:ext uri="{FF2B5EF4-FFF2-40B4-BE49-F238E27FC236}">
                  <a16:creationId xmlns:a16="http://schemas.microsoft.com/office/drawing/2014/main" id="{62997BC1-C910-7528-A8BA-3FFC88314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038"/>
              <a:ext cx="23" cy="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6" name="Freeform 38">
              <a:extLst>
                <a:ext uri="{FF2B5EF4-FFF2-40B4-BE49-F238E27FC236}">
                  <a16:creationId xmlns:a16="http://schemas.microsoft.com/office/drawing/2014/main" id="{F9FEF13A-7E37-28C6-1A0E-438BBAE3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8" y="869"/>
              <a:ext cx="356" cy="291"/>
            </a:xfrm>
            <a:custGeom>
              <a:avLst/>
              <a:gdLst>
                <a:gd name="T0" fmla="*/ 0 w 433"/>
                <a:gd name="T1" fmla="*/ 9984 h 211"/>
                <a:gd name="T2" fmla="*/ 8 w 433"/>
                <a:gd name="T3" fmla="*/ 1565 h 211"/>
                <a:gd name="T4" fmla="*/ 41 w 433"/>
                <a:gd name="T5" fmla="*/ 525 h 2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3" h="211">
                  <a:moveTo>
                    <a:pt x="0" y="211"/>
                  </a:moveTo>
                  <a:cubicBezTo>
                    <a:pt x="3" y="138"/>
                    <a:pt x="6" y="66"/>
                    <a:pt x="78" y="33"/>
                  </a:cubicBezTo>
                  <a:cubicBezTo>
                    <a:pt x="150" y="0"/>
                    <a:pt x="378" y="15"/>
                    <a:pt x="433" y="11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7" name="Line 39">
              <a:extLst>
                <a:ext uri="{FF2B5EF4-FFF2-40B4-BE49-F238E27FC236}">
                  <a16:creationId xmlns:a16="http://schemas.microsoft.com/office/drawing/2014/main" id="{7B49BACB-E20C-30C6-D1F3-8B877B2F6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1" y="920"/>
              <a:ext cx="1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38" name="Text Box 41">
              <a:extLst>
                <a:ext uri="{FF2B5EF4-FFF2-40B4-BE49-F238E27FC236}">
                  <a16:creationId xmlns:a16="http://schemas.microsoft.com/office/drawing/2014/main" id="{B9CDB371-6836-C4BA-6200-BDE277736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1" y="797"/>
              <a:ext cx="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出栈</a:t>
              </a:r>
            </a:p>
          </p:txBody>
        </p:sp>
        <p:sp>
          <p:nvSpPr>
            <p:cNvPr id="9239" name="Text Box 42">
              <a:extLst>
                <a:ext uri="{FF2B5EF4-FFF2-40B4-BE49-F238E27FC236}">
                  <a16:creationId xmlns:a16="http://schemas.microsoft.com/office/drawing/2014/main" id="{84E7C0F8-7C88-950E-4578-B736C0828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6" y="804"/>
              <a:ext cx="37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进栈</a:t>
              </a:r>
            </a:p>
          </p:txBody>
        </p:sp>
        <p:sp>
          <p:nvSpPr>
            <p:cNvPr id="9240" name="AutoShape 43">
              <a:extLst>
                <a:ext uri="{FF2B5EF4-FFF2-40B4-BE49-F238E27FC236}">
                  <a16:creationId xmlns:a16="http://schemas.microsoft.com/office/drawing/2014/main" id="{C72627CA-CBD8-E421-E1F9-EF6884304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1854"/>
              <a:ext cx="1289" cy="252"/>
            </a:xfrm>
            <a:prstGeom prst="wedgeRectCallout">
              <a:avLst>
                <a:gd name="adj1" fmla="val -45463"/>
                <a:gd name="adj2" fmla="val 8515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栈</a:t>
              </a:r>
              <a:r>
                <a:rPr kumimoji="1" lang="en-US" altLang="zh-CN" sz="20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s=(a1,a2,……,an)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2">
            <a:extLst>
              <a:ext uri="{FF2B5EF4-FFF2-40B4-BE49-F238E27FC236}">
                <a16:creationId xmlns:a16="http://schemas.microsoft.com/office/drawing/2014/main" id="{45D77510-BC03-41EC-4D88-9B72DB81E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628775"/>
            <a:ext cx="11377612" cy="494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  C++</a:t>
            </a:r>
            <a:r>
              <a:rPr lang="zh-CN" altLang="en-US" sz="2400" b="0">
                <a:latin typeface="微软雅黑" panose="020B0503020204020204" pitchFamily="34" charset="-122"/>
              </a:rPr>
              <a:t>为大家提供的</a:t>
            </a:r>
            <a:r>
              <a:rPr lang="en-US" altLang="zh-CN" sz="2400" b="0">
                <a:latin typeface="微软雅黑" panose="020B0503020204020204" pitchFamily="34" charset="-122"/>
              </a:rPr>
              <a:t>stack</a:t>
            </a:r>
            <a:r>
              <a:rPr lang="zh-CN" altLang="en-US" sz="2400" b="0">
                <a:latin typeface="微软雅黑" panose="020B0503020204020204" pitchFamily="34" charset="-122"/>
              </a:rPr>
              <a:t>容器将前面提到的基本操作已做了内部实现，大家可以直接使用。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latin typeface="微软雅黑" panose="020B0503020204020204" pitchFamily="34" charset="-122"/>
              </a:rPr>
              <a:t>    若想在</a:t>
            </a:r>
            <a:r>
              <a:rPr lang="en-US" altLang="zh-CN" sz="2400" b="0">
                <a:latin typeface="微软雅黑" panose="020B0503020204020204" pitchFamily="34" charset="-122"/>
              </a:rPr>
              <a:t>C++</a:t>
            </a:r>
            <a:r>
              <a:rPr lang="zh-CN" altLang="en-US" sz="2400" b="0">
                <a:latin typeface="微软雅黑" panose="020B0503020204020204" pitchFamily="34" charset="-122"/>
              </a:rPr>
              <a:t>中使用</a:t>
            </a:r>
            <a:r>
              <a:rPr lang="en-US" altLang="zh-CN" sz="2400" b="0">
                <a:latin typeface="微软雅黑" panose="020B0503020204020204" pitchFamily="34" charset="-122"/>
              </a:rPr>
              <a:t>stack</a:t>
            </a:r>
            <a:r>
              <a:rPr lang="zh-CN" altLang="en-US" sz="2400" b="0">
                <a:latin typeface="微软雅黑" panose="020B0503020204020204" pitchFamily="34" charset="-122"/>
              </a:rPr>
              <a:t>，应先添加头文件</a:t>
            </a:r>
            <a:r>
              <a:rPr lang="en-US" altLang="zh-CN" sz="2400" b="0">
                <a:latin typeface="微软雅黑" panose="020B0503020204020204" pitchFamily="34" charset="-122"/>
              </a:rPr>
              <a:t>#include &lt;stack&gt;</a:t>
            </a:r>
            <a:r>
              <a:rPr lang="zh-CN" altLang="en-US" sz="2400" b="0">
                <a:latin typeface="微软雅黑" panose="020B0503020204020204" pitchFamily="34" charset="-122"/>
              </a:rPr>
              <a:t>，并在头文件下面加上“</a:t>
            </a:r>
            <a:r>
              <a:rPr lang="en-US" altLang="zh-CN" sz="2400" b="0">
                <a:latin typeface="微软雅黑" panose="020B0503020204020204" pitchFamily="34" charset="-122"/>
              </a:rPr>
              <a:t>using namespace std;"</a:t>
            </a:r>
            <a:r>
              <a:rPr lang="zh-CN" altLang="en-US" sz="2400" b="0">
                <a:latin typeface="微软雅黑" panose="020B0503020204020204" pitchFamily="34" charset="-122"/>
              </a:rPr>
              <a:t>。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</a:rPr>
              <a:t>(1) stack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容器的定义：</a:t>
            </a:r>
            <a:b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</a:rPr>
            </a:br>
            <a:r>
              <a:rPr lang="en-US" altLang="zh-CN" sz="2400" b="0">
                <a:solidFill>
                  <a:srgbClr val="FF0000"/>
                </a:solidFill>
                <a:latin typeface="微软雅黑" panose="020B0503020204020204" pitchFamily="34" charset="-122"/>
              </a:rPr>
              <a:t>   </a:t>
            </a:r>
            <a:r>
              <a:rPr lang="en-US" altLang="zh-CN" sz="2400" b="0">
                <a:latin typeface="微软雅黑" panose="020B0503020204020204" pitchFamily="34" charset="-122"/>
              </a:rPr>
              <a:t>stack&lt;typename&gt; name;   //typename</a:t>
            </a:r>
            <a:r>
              <a:rPr lang="zh-CN" altLang="en-US" sz="2400" b="0">
                <a:latin typeface="微软雅黑" panose="020B0503020204020204" pitchFamily="34" charset="-122"/>
              </a:rPr>
              <a:t>可以是任意基本数据类型或容器。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示例：</a:t>
            </a:r>
            <a:endParaRPr lang="en-US" altLang="zh-CN" sz="2400" b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stack&lt;int&gt; st;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stack&lt; map&lt;char,int&gt; &gt; st;//</a:t>
            </a:r>
            <a:r>
              <a:rPr lang="zh-CN" altLang="en-US" sz="2400" b="0">
                <a:latin typeface="微软雅黑" panose="020B0503020204020204" pitchFamily="34" charset="-122"/>
              </a:rPr>
              <a:t>注意两个</a:t>
            </a:r>
            <a:r>
              <a:rPr lang="en-US" altLang="zh-CN" sz="2400" b="0">
                <a:latin typeface="微软雅黑" panose="020B0503020204020204" pitchFamily="34" charset="-122"/>
              </a:rPr>
              <a:t>&gt;&gt;</a:t>
            </a:r>
            <a:r>
              <a:rPr lang="zh-CN" altLang="en-US" sz="2400" b="0">
                <a:latin typeface="微软雅黑" panose="020B0503020204020204" pitchFamily="34" charset="-122"/>
              </a:rPr>
              <a:t>之间要用空格分开。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400" b="0">
              <a:latin typeface="微软雅黑" panose="020B0503020204020204" pitchFamily="34" charset="-122"/>
            </a:endParaRPr>
          </a:p>
        </p:txBody>
      </p:sp>
      <p:sp>
        <p:nvSpPr>
          <p:cNvPr id="21507" name="灯片编号占位符 5">
            <a:extLst>
              <a:ext uri="{FF2B5EF4-FFF2-40B4-BE49-F238E27FC236}">
                <a16:creationId xmlns:a16="http://schemas.microsoft.com/office/drawing/2014/main" id="{FA10F155-EFA8-58B2-D0FA-662837B0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D27C7D-E737-44A0-9446-5E76E253E32D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1508" name="TextBox 9">
            <a:extLst>
              <a:ext uri="{FF2B5EF4-FFF2-40B4-BE49-F238E27FC236}">
                <a16:creationId xmlns:a16="http://schemas.microsoft.com/office/drawing/2014/main" id="{29F208B2-94F6-CCB1-CF7D-D92E540F8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7027" y="4766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上周复习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947" y="1556792"/>
            <a:ext cx="105131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Vector:</a:t>
            </a:r>
            <a:r>
              <a:rPr lang="zh-CN" altLang="en-US" dirty="0"/>
              <a:t>动态数组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关键方法：</a:t>
            </a:r>
            <a:r>
              <a:rPr lang="en-US" altLang="zh-CN" dirty="0" err="1"/>
              <a:t>push_back,size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定义方法：</a:t>
            </a:r>
            <a:r>
              <a:rPr lang="en-US" altLang="zh-CN" dirty="0"/>
              <a:t>vector&lt;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vis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Set</a:t>
            </a:r>
            <a:r>
              <a:rPr lang="zh-CN" altLang="en-US" dirty="0"/>
              <a:t>：集合运算</a:t>
            </a:r>
            <a:r>
              <a:rPr lang="en-US" altLang="zh-CN" dirty="0"/>
              <a:t>:</a:t>
            </a:r>
            <a:r>
              <a:rPr lang="zh-CN" altLang="en-US" dirty="0"/>
              <a:t>自动排序和去重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/>
              <a:t>定义方法：</a:t>
            </a:r>
            <a:r>
              <a:rPr lang="en-US" altLang="zh-CN" dirty="0"/>
              <a:t>set&lt;</a:t>
            </a:r>
            <a:r>
              <a:rPr lang="en-US" altLang="zh-CN" dirty="0" err="1"/>
              <a:t>int</a:t>
            </a:r>
            <a:r>
              <a:rPr lang="en-US" altLang="zh-CN" dirty="0"/>
              <a:t>&gt; </a:t>
            </a:r>
            <a:r>
              <a:rPr lang="en-US" altLang="zh-CN" dirty="0" err="1"/>
              <a:t>vis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</a:t>
            </a:r>
            <a:r>
              <a:rPr lang="zh-CN" altLang="en-US" dirty="0"/>
              <a:t>关键方法：</a:t>
            </a:r>
            <a:r>
              <a:rPr lang="en-US" altLang="zh-CN" dirty="0" err="1"/>
              <a:t>insert,size</a:t>
            </a:r>
            <a:endParaRPr lang="en-US" altLang="zh-CN" dirty="0"/>
          </a:p>
          <a:p>
            <a:r>
              <a:rPr lang="zh-CN" altLang="en-US" dirty="0"/>
              <a:t>迭代器：使用方法是通用的，</a:t>
            </a:r>
            <a:r>
              <a:rPr lang="en-US" altLang="zh-CN" dirty="0"/>
              <a:t>set&lt;</a:t>
            </a:r>
            <a:r>
              <a:rPr lang="en-US" altLang="zh-CN" dirty="0" err="1"/>
              <a:t>int</a:t>
            </a:r>
            <a:r>
              <a:rPr lang="en-US" altLang="zh-CN" dirty="0"/>
              <a:t>&gt;::</a:t>
            </a:r>
            <a:r>
              <a:rPr lang="en-US" altLang="zh-CN" dirty="0" err="1"/>
              <a:t>iterator</a:t>
            </a:r>
            <a:r>
              <a:rPr lang="en-US" altLang="zh-CN" dirty="0"/>
              <a:t> it;</a:t>
            </a:r>
          </a:p>
          <a:p>
            <a:r>
              <a:rPr lang="zh-CN" altLang="en-US" dirty="0"/>
              <a:t>通过：</a:t>
            </a:r>
            <a:r>
              <a:rPr lang="en-US" altLang="zh-CN" dirty="0"/>
              <a:t>for(it=</a:t>
            </a:r>
            <a:r>
              <a:rPr lang="en-US" altLang="zh-CN" dirty="0" err="1"/>
              <a:t>vis.begin</a:t>
            </a:r>
            <a:r>
              <a:rPr lang="en-US" altLang="zh-CN" dirty="0"/>
              <a:t>();it!=</a:t>
            </a:r>
            <a:r>
              <a:rPr lang="en-US" altLang="zh-CN" dirty="0" err="1"/>
              <a:t>vis.end</a:t>
            </a:r>
            <a:r>
              <a:rPr lang="en-US" altLang="zh-CN" dirty="0"/>
              <a:t>();it++)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cout</a:t>
            </a:r>
            <a:r>
              <a:rPr lang="en-US" altLang="zh-CN" dirty="0"/>
              <a:t>&lt;&lt;*it&lt;&lt;</a:t>
            </a:r>
            <a:r>
              <a:rPr lang="en-US" altLang="zh-CN" dirty="0" err="1"/>
              <a:t>endl</a:t>
            </a:r>
            <a:r>
              <a:rPr lang="en-US" altLang="zh-CN" dirty="0"/>
              <a:t>;//*it</a:t>
            </a:r>
            <a:r>
              <a:rPr lang="zh-CN" altLang="en-US" dirty="0"/>
              <a:t>才能访问值</a:t>
            </a:r>
            <a:endParaRPr lang="en-US" altLang="zh-CN" dirty="0"/>
          </a:p>
          <a:p>
            <a:r>
              <a:rPr lang="en-US" altLang="zh-CN" dirty="0"/>
              <a:t>}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2">
            <a:extLst>
              <a:ext uri="{FF2B5EF4-FFF2-40B4-BE49-F238E27FC236}">
                <a16:creationId xmlns:a16="http://schemas.microsoft.com/office/drawing/2014/main" id="{BF9F7944-017F-0F0D-F89A-12C62FA2C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1449388"/>
            <a:ext cx="11377612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(2)push(x):</a:t>
            </a:r>
            <a:r>
              <a:rPr lang="zh-CN" altLang="en-US" sz="2000" b="0">
                <a:latin typeface="微软雅黑" panose="020B0503020204020204" pitchFamily="34" charset="-122"/>
              </a:rPr>
              <a:t>将</a:t>
            </a:r>
            <a:r>
              <a:rPr lang="en-US" altLang="zh-CN" sz="2000" b="0">
                <a:latin typeface="微软雅黑" panose="020B0503020204020204" pitchFamily="34" charset="-122"/>
              </a:rPr>
              <a:t>x</a:t>
            </a:r>
            <a:r>
              <a:rPr lang="zh-CN" altLang="en-US" sz="2000" b="0">
                <a:latin typeface="微软雅黑" panose="020B0503020204020204" pitchFamily="34" charset="-122"/>
              </a:rPr>
              <a:t>入栈，即将</a:t>
            </a:r>
            <a:r>
              <a:rPr lang="en-US" altLang="zh-CN" sz="2000" b="0">
                <a:latin typeface="微软雅黑" panose="020B0503020204020204" pitchFamily="34" charset="-122"/>
              </a:rPr>
              <a:t>x</a:t>
            </a:r>
            <a:r>
              <a:rPr lang="zh-CN" altLang="en-US" sz="2000" b="0">
                <a:latin typeface="微软雅黑" panose="020B0503020204020204" pitchFamily="34" charset="-122"/>
              </a:rPr>
              <a:t>插入到栈顶。时间复杂度</a:t>
            </a:r>
            <a:r>
              <a:rPr lang="en-US" altLang="zh-CN" sz="2000" b="0">
                <a:latin typeface="微软雅黑" panose="020B0503020204020204" pitchFamily="34" charset="-122"/>
              </a:rPr>
              <a:t>O(1)</a:t>
            </a:r>
            <a:r>
              <a:rPr lang="zh-CN" altLang="en-US" sz="2000" b="0">
                <a:latin typeface="微软雅黑" panose="020B0503020204020204" pitchFamily="34" charset="-122"/>
              </a:rPr>
              <a:t>。</a:t>
            </a:r>
            <a:endParaRPr lang="en-US" altLang="zh-CN" sz="20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(3)top():</a:t>
            </a:r>
            <a:r>
              <a:rPr lang="zh-CN" altLang="en-US" sz="2000" b="0">
                <a:latin typeface="微软雅黑" panose="020B0503020204020204" pitchFamily="34" charset="-122"/>
              </a:rPr>
              <a:t>获得栈顶元素，时间复杂度</a:t>
            </a:r>
            <a:r>
              <a:rPr lang="en-US" altLang="zh-CN" sz="2000" b="0">
                <a:latin typeface="微软雅黑" panose="020B0503020204020204" pitchFamily="34" charset="-122"/>
              </a:rPr>
              <a:t>O(1)</a:t>
            </a:r>
            <a:r>
              <a:rPr lang="zh-CN" altLang="en-US" sz="2000" b="0">
                <a:latin typeface="微软雅黑" panose="020B0503020204020204" pitchFamily="34" charset="-122"/>
              </a:rPr>
              <a:t>。</a:t>
            </a:r>
            <a:r>
              <a:rPr lang="en-US" altLang="zh-CN" sz="2000" b="0">
                <a:latin typeface="微软雅黑" panose="020B0503020204020204" pitchFamily="34" charset="-122"/>
              </a:rPr>
              <a:t>stack</a:t>
            </a:r>
            <a:r>
              <a:rPr lang="zh-CN" altLang="en-US" sz="2000" b="0">
                <a:latin typeface="微软雅黑" panose="020B0503020204020204" pitchFamily="34" charset="-122"/>
              </a:rPr>
              <a:t>（栈）本身是一种后进先出的数据结构，在</a:t>
            </a:r>
            <a:r>
              <a:rPr lang="en-US" altLang="zh-CN" sz="2000" b="0">
                <a:latin typeface="微软雅黑" panose="020B0503020204020204" pitchFamily="34" charset="-122"/>
              </a:rPr>
              <a:t>STL</a:t>
            </a:r>
            <a:r>
              <a:rPr lang="zh-CN" altLang="en-US" sz="2000" b="0">
                <a:latin typeface="微软雅黑" panose="020B0503020204020204" pitchFamily="34" charset="-122"/>
              </a:rPr>
              <a:t>中，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</a:rPr>
              <a:t>只能</a:t>
            </a:r>
            <a:r>
              <a:rPr lang="zh-CN" altLang="en-US" sz="2000" b="0">
                <a:latin typeface="微软雅黑" panose="020B0503020204020204" pitchFamily="34" charset="-122"/>
              </a:rPr>
              <a:t>通过</a:t>
            </a:r>
            <a:r>
              <a:rPr lang="en-US" altLang="zh-CN" sz="2000" b="0">
                <a:latin typeface="微软雅黑" panose="020B0503020204020204" pitchFamily="34" charset="-122"/>
              </a:rPr>
              <a:t>top()</a:t>
            </a:r>
            <a:r>
              <a:rPr lang="zh-CN" altLang="en-US" sz="2000" b="0">
                <a:latin typeface="微软雅黑" panose="020B0503020204020204" pitchFamily="34" charset="-122"/>
              </a:rPr>
              <a:t>来访问栈顶元素。</a:t>
            </a:r>
            <a:endParaRPr lang="en-US" altLang="zh-CN" sz="20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</a:rPr>
              <a:t>程序示例：</a:t>
            </a:r>
            <a:endParaRPr lang="en-US" altLang="zh-CN" sz="2000" b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#include &lt;stdio.h&gt;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#include &lt;stack&gt;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using namespace std;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int main() {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stack&lt;int&gt; st;int i;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for(i=1;i&lt;=5;i++)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    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st.push(i);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printf("%d\n",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st.top()</a:t>
            </a:r>
            <a:r>
              <a:rPr lang="en-US" altLang="zh-CN" sz="2000" b="0">
                <a:latin typeface="微软雅黑" panose="020B0503020204020204" pitchFamily="34" charset="-122"/>
              </a:rPr>
              <a:t>);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return 0;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}</a:t>
            </a:r>
            <a:endParaRPr lang="en-US" altLang="zh-CN" sz="1400" b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0">
                <a:latin typeface="微软雅黑" panose="020B0503020204020204" pitchFamily="34" charset="-122"/>
              </a:rPr>
              <a:t>输出结果：</a:t>
            </a:r>
            <a:r>
              <a:rPr lang="en-US" altLang="zh-CN" sz="1800" b="0">
                <a:latin typeface="微软雅黑" panose="020B0503020204020204" pitchFamily="34" charset="-122"/>
              </a:rPr>
              <a:t>5 </a:t>
            </a:r>
            <a:endParaRPr lang="en-US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23555" name="灯片编号占位符 5">
            <a:extLst>
              <a:ext uri="{FF2B5EF4-FFF2-40B4-BE49-F238E27FC236}">
                <a16:creationId xmlns:a16="http://schemas.microsoft.com/office/drawing/2014/main" id="{47CFB0EB-C2AD-2AE7-8F8F-4B07FE67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74567-44C3-4294-8340-E6DA728E9345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3556" name="TextBox 9">
            <a:extLst>
              <a:ext uri="{FF2B5EF4-FFF2-40B4-BE49-F238E27FC236}">
                <a16:creationId xmlns:a16="http://schemas.microsoft.com/office/drawing/2014/main" id="{03DDB56B-D34C-E448-DB53-112B04B1C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  <p:pic>
        <p:nvPicPr>
          <p:cNvPr id="23557" name="图片 3" descr="蜜蜂收集花蜜">
            <a:extLst>
              <a:ext uri="{FF2B5EF4-FFF2-40B4-BE49-F238E27FC236}">
                <a16:creationId xmlns:a16="http://schemas.microsoft.com/office/drawing/2014/main" id="{D662102D-8D9A-FB66-15EF-BAEF86B99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775" y="3748088"/>
            <a:ext cx="3860800" cy="227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2">
            <a:extLst>
              <a:ext uri="{FF2B5EF4-FFF2-40B4-BE49-F238E27FC236}">
                <a16:creationId xmlns:a16="http://schemas.microsoft.com/office/drawing/2014/main" id="{1FA9C888-06AD-CDFD-9D6F-D9BABAA82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400175"/>
            <a:ext cx="11377612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(4) pop()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000" b="0">
                <a:latin typeface="微软雅黑" panose="020B0503020204020204" pitchFamily="34" charset="-122"/>
              </a:rPr>
              <a:t>用来弹出栈顶元素，即删除栈中最后一个入栈的的元素，时间复杂度</a:t>
            </a:r>
            <a:r>
              <a:rPr lang="en-US" altLang="zh-CN" sz="2000" b="0">
                <a:latin typeface="微软雅黑" panose="020B0503020204020204" pitchFamily="34" charset="-122"/>
              </a:rPr>
              <a:t>O(1)</a:t>
            </a:r>
            <a:r>
              <a:rPr lang="zh-CN" altLang="en-US" sz="2000" b="0">
                <a:latin typeface="微软雅黑" panose="020B0503020204020204" pitchFamily="34" charset="-122"/>
              </a:rPr>
              <a:t>。</a:t>
            </a:r>
            <a:b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</a:br>
            <a:r>
              <a:rPr lang="zh-CN" altLang="en-US" sz="1800" b="0">
                <a:latin typeface="微软雅黑" panose="020B0503020204020204" pitchFamily="34" charset="-122"/>
              </a:rPr>
              <a:t>程序示例：</a:t>
            </a:r>
            <a:endParaRPr lang="en-US" altLang="zh-CN" sz="1800" b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#include &lt;stack&gt;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int main()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stack&lt;int&gt; st;int i;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for(i=1;i&lt;=5;i++)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    st.push(i);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for(i=1;i&lt;=3;i++)  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    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st.pop();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printf("%d\n",st.top());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return 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0">
                <a:latin typeface="微软雅黑" panose="020B0503020204020204" pitchFamily="34" charset="-122"/>
              </a:rPr>
              <a:t>输出结果：</a:t>
            </a:r>
            <a:r>
              <a:rPr lang="en-US" altLang="zh-CN" sz="1800" b="0">
                <a:latin typeface="微软雅黑" panose="020B0503020204020204" pitchFamily="34" charset="-122"/>
              </a:rPr>
              <a:t>2</a:t>
            </a:r>
          </a:p>
        </p:txBody>
      </p:sp>
      <p:sp>
        <p:nvSpPr>
          <p:cNvPr id="25603" name="灯片编号占位符 5">
            <a:extLst>
              <a:ext uri="{FF2B5EF4-FFF2-40B4-BE49-F238E27FC236}">
                <a16:creationId xmlns:a16="http://schemas.microsoft.com/office/drawing/2014/main" id="{082277D0-A4BA-0CFD-31B0-C15193F0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4E24AA-4053-4A2B-941C-BD1C658E193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5604" name="TextBox 9">
            <a:extLst>
              <a:ext uri="{FF2B5EF4-FFF2-40B4-BE49-F238E27FC236}">
                <a16:creationId xmlns:a16="http://schemas.microsoft.com/office/drawing/2014/main" id="{2ED7C601-F67E-95A6-47C5-ED744B0DE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>
            <a:extLst>
              <a:ext uri="{FF2B5EF4-FFF2-40B4-BE49-F238E27FC236}">
                <a16:creationId xmlns:a16="http://schemas.microsoft.com/office/drawing/2014/main" id="{47B1220A-CA99-6931-538C-54DE1BDAC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400175"/>
            <a:ext cx="11377612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(5) empty()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000" b="0">
                <a:latin typeface="微软雅黑" panose="020B0503020204020204" pitchFamily="34" charset="-122"/>
              </a:rPr>
              <a:t>可以检测</a:t>
            </a:r>
            <a:r>
              <a:rPr lang="en-US" altLang="zh-CN" sz="2000" b="0">
                <a:latin typeface="微软雅黑" panose="020B0503020204020204" pitchFamily="34" charset="-122"/>
              </a:rPr>
              <a:t>stack</a:t>
            </a:r>
            <a:r>
              <a:rPr lang="zh-CN" altLang="en-US" sz="2000" b="0">
                <a:latin typeface="微软雅黑" panose="020B0503020204020204" pitchFamily="34" charset="-122"/>
              </a:rPr>
              <a:t>内是否为空，返回</a:t>
            </a:r>
            <a:r>
              <a:rPr lang="en-US" altLang="zh-CN" sz="2000" b="0">
                <a:latin typeface="微软雅黑" panose="020B0503020204020204" pitchFamily="34" charset="-122"/>
              </a:rPr>
              <a:t>true</a:t>
            </a:r>
            <a:r>
              <a:rPr lang="zh-CN" altLang="en-US" sz="2000" b="0">
                <a:latin typeface="微软雅黑" panose="020B0503020204020204" pitchFamily="34" charset="-122"/>
              </a:rPr>
              <a:t>为空，返回</a:t>
            </a:r>
            <a:r>
              <a:rPr lang="en-US" altLang="zh-CN" sz="2000" b="0">
                <a:latin typeface="微软雅黑" panose="020B0503020204020204" pitchFamily="34" charset="-122"/>
              </a:rPr>
              <a:t>false</a:t>
            </a:r>
            <a:r>
              <a:rPr lang="zh-CN" altLang="en-US" sz="2000" b="0">
                <a:latin typeface="微软雅黑" panose="020B0503020204020204" pitchFamily="34" charset="-122"/>
              </a:rPr>
              <a:t>为非空，时间复杂度</a:t>
            </a:r>
            <a:r>
              <a:rPr lang="en-US" altLang="zh-CN" sz="2000" b="0">
                <a:latin typeface="微软雅黑" panose="020B0503020204020204" pitchFamily="34" charset="-122"/>
              </a:rPr>
              <a:t>O(1)</a:t>
            </a:r>
            <a:r>
              <a:rPr lang="zh-CN" altLang="en-US" sz="2000" b="0">
                <a:latin typeface="微软雅黑" panose="020B0503020204020204" pitchFamily="34" charset="-122"/>
              </a:rPr>
              <a:t>。</a:t>
            </a:r>
            <a:br>
              <a:rPr lang="en-US" altLang="zh-CN" sz="2000" b="0">
                <a:latin typeface="微软雅黑" panose="020B0503020204020204" pitchFamily="34" charset="-122"/>
              </a:rPr>
            </a:br>
            <a:r>
              <a:rPr lang="zh-CN" altLang="en-US" sz="1800" b="0">
                <a:latin typeface="微软雅黑" panose="020B0503020204020204" pitchFamily="34" charset="-122"/>
              </a:rPr>
              <a:t>程序示例：</a:t>
            </a:r>
            <a:endParaRPr lang="en-US" altLang="zh-CN" sz="1800" b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#include &lt;stack&gt;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int main()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stack&lt;int&gt; st;int i;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for(i=1;i&lt;=5;i++)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	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st.push(i);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	while(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st.empty()!=true)</a:t>
            </a:r>
            <a:r>
              <a:rPr lang="en-US" altLang="zh-CN" sz="2000" b="0">
                <a:latin typeface="微软雅黑" panose="020B0503020204020204" pitchFamily="34" charset="-122"/>
              </a:rPr>
              <a:t>  {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	printf("%d  ",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st.top()</a:t>
            </a:r>
            <a:r>
              <a:rPr lang="en-US" altLang="zh-CN" sz="2000" b="0">
                <a:latin typeface="微软雅黑" panose="020B0503020204020204" pitchFamily="34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	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st.pop();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0">
                <a:latin typeface="微软雅黑" panose="020B0503020204020204" pitchFamily="34" charset="-122"/>
              </a:rPr>
              <a:t>输出结果：</a:t>
            </a:r>
            <a:r>
              <a:rPr lang="en-US" altLang="zh-CN" sz="1800" b="0">
                <a:latin typeface="微软雅黑" panose="020B0503020204020204" pitchFamily="34" charset="-122"/>
              </a:rPr>
              <a:t>5  4  3  2  1  </a:t>
            </a:r>
          </a:p>
        </p:txBody>
      </p:sp>
      <p:sp>
        <p:nvSpPr>
          <p:cNvPr id="27651" name="灯片编号占位符 5">
            <a:extLst>
              <a:ext uri="{FF2B5EF4-FFF2-40B4-BE49-F238E27FC236}">
                <a16:creationId xmlns:a16="http://schemas.microsoft.com/office/drawing/2014/main" id="{8B6D0115-07E0-F3E4-26C2-E2BEA351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8B1C56-602E-4FEA-9154-33B53AB58CA4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7652" name="TextBox 9">
            <a:extLst>
              <a:ext uri="{FF2B5EF4-FFF2-40B4-BE49-F238E27FC236}">
                <a16:creationId xmlns:a16="http://schemas.microsoft.com/office/drawing/2014/main" id="{FC056EC8-7F56-BCB1-74DA-5B6CF2875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2">
            <a:extLst>
              <a:ext uri="{FF2B5EF4-FFF2-40B4-BE49-F238E27FC236}">
                <a16:creationId xmlns:a16="http://schemas.microsoft.com/office/drawing/2014/main" id="{896EDAB9-9EEE-EA90-3F7A-8417AA534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400175"/>
            <a:ext cx="11377612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(6) size()</a:t>
            </a:r>
            <a:r>
              <a:rPr lang="zh-CN" altLang="en-US" sz="2000" b="0">
                <a:solidFill>
                  <a:srgbClr val="FF0000"/>
                </a:solidFill>
                <a:latin typeface="微软雅黑" panose="020B0503020204020204" pitchFamily="34" charset="-122"/>
              </a:rPr>
              <a:t>：</a:t>
            </a:r>
            <a:r>
              <a:rPr lang="zh-CN" altLang="en-US" sz="2000" b="0">
                <a:latin typeface="微软雅黑" panose="020B0503020204020204" pitchFamily="34" charset="-122"/>
              </a:rPr>
              <a:t>返回</a:t>
            </a:r>
            <a:r>
              <a:rPr lang="en-US" altLang="zh-CN" sz="2000" b="0">
                <a:latin typeface="微软雅黑" panose="020B0503020204020204" pitchFamily="34" charset="-122"/>
              </a:rPr>
              <a:t>stack</a:t>
            </a:r>
            <a:r>
              <a:rPr lang="zh-CN" altLang="en-US" sz="2000" b="0">
                <a:latin typeface="微软雅黑" panose="020B0503020204020204" pitchFamily="34" charset="-122"/>
              </a:rPr>
              <a:t>内元素的个数，时间复杂度</a:t>
            </a:r>
            <a:r>
              <a:rPr lang="en-US" altLang="zh-CN" sz="2000" b="0">
                <a:latin typeface="微软雅黑" panose="020B0503020204020204" pitchFamily="34" charset="-122"/>
              </a:rPr>
              <a:t>O(1)</a:t>
            </a:r>
            <a:r>
              <a:rPr lang="zh-CN" altLang="en-US" sz="2000" b="0">
                <a:latin typeface="微软雅黑" panose="020B0503020204020204" pitchFamily="34" charset="-122"/>
              </a:rPr>
              <a:t>。</a:t>
            </a:r>
            <a:br>
              <a:rPr lang="en-US" altLang="zh-CN" sz="2000" b="0">
                <a:latin typeface="微软雅黑" panose="020B0503020204020204" pitchFamily="34" charset="-122"/>
              </a:rPr>
            </a:br>
            <a:r>
              <a:rPr lang="zh-CN" altLang="en-US" sz="1800" b="0">
                <a:latin typeface="微软雅黑" panose="020B0503020204020204" pitchFamily="34" charset="-122"/>
              </a:rPr>
              <a:t>程序示例：</a:t>
            </a:r>
            <a:endParaRPr lang="en-US" altLang="zh-CN" sz="1800" b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#include &lt;stack&gt;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int main() {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stack&lt;int&gt; st;int i;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for(i=1;i&lt;=5;i++)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	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st.push(i);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   	printf("%d\n",</a:t>
            </a:r>
            <a:r>
              <a:rPr lang="en-US" altLang="zh-CN" sz="2000" b="0">
                <a:solidFill>
                  <a:srgbClr val="FF0000"/>
                </a:solidFill>
                <a:latin typeface="微软雅黑" panose="020B0503020204020204" pitchFamily="34" charset="-122"/>
              </a:rPr>
              <a:t>st.size()</a:t>
            </a:r>
            <a:r>
              <a:rPr lang="en-US" altLang="zh-CN" sz="2000" b="0">
                <a:latin typeface="微软雅黑" panose="020B0503020204020204" pitchFamily="34" charset="-122"/>
              </a:rPr>
              <a:t>);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	return 0;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000" b="0">
                <a:latin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1800" b="0">
                <a:latin typeface="微软雅黑" panose="020B0503020204020204" pitchFamily="34" charset="-122"/>
              </a:rPr>
              <a:t>输出结果：</a:t>
            </a:r>
            <a:r>
              <a:rPr lang="en-US" altLang="zh-CN" sz="1800" b="0">
                <a:latin typeface="微软雅黑" panose="020B0503020204020204" pitchFamily="34" charset="-122"/>
              </a:rPr>
              <a:t>5  </a:t>
            </a:r>
          </a:p>
        </p:txBody>
      </p:sp>
      <p:sp>
        <p:nvSpPr>
          <p:cNvPr id="29699" name="灯片编号占位符 5">
            <a:extLst>
              <a:ext uri="{FF2B5EF4-FFF2-40B4-BE49-F238E27FC236}">
                <a16:creationId xmlns:a16="http://schemas.microsoft.com/office/drawing/2014/main" id="{49F73CDF-2EC0-8F0C-5CF6-8FC5682E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D9AF86-F527-4E5F-A2AD-661D9E8E73F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29700" name="TextBox 9">
            <a:extLst>
              <a:ext uri="{FF2B5EF4-FFF2-40B4-BE49-F238E27FC236}">
                <a16:creationId xmlns:a16="http://schemas.microsoft.com/office/drawing/2014/main" id="{CCFAE8C8-2872-FDA9-284C-A57E3C219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05E6369-D944-5086-27A3-B52EAF21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3623DE-959A-4739-8B0A-0C02DEC48CF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8435" name="TextBox 9">
            <a:extLst>
              <a:ext uri="{FF2B5EF4-FFF2-40B4-BE49-F238E27FC236}">
                <a16:creationId xmlns:a16="http://schemas.microsoft.com/office/drawing/2014/main" id="{B70D29AA-1F3B-9F77-C786-13C40E7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利用栈进行进制转换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82D3E76F-9191-5992-E9CD-62B6038E026A}"/>
              </a:ext>
            </a:extLst>
          </p:cNvPr>
          <p:cNvGrpSpPr>
            <a:grpSpLocks/>
          </p:cNvGrpSpPr>
          <p:nvPr/>
        </p:nvGrpSpPr>
        <p:grpSpPr bwMode="auto">
          <a:xfrm>
            <a:off x="438150" y="1581150"/>
            <a:ext cx="4148138" cy="2452688"/>
            <a:chOff x="276" y="2463"/>
            <a:chExt cx="2613" cy="1545"/>
          </a:xfrm>
        </p:grpSpPr>
        <p:sp>
          <p:nvSpPr>
            <p:cNvPr id="18483" name="Text Box 4">
              <a:extLst>
                <a:ext uri="{FF2B5EF4-FFF2-40B4-BE49-F238E27FC236}">
                  <a16:creationId xmlns:a16="http://schemas.microsoft.com/office/drawing/2014/main" id="{CB21B962-F5A5-B3F6-A11F-CE1ED0D631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" y="2463"/>
              <a:ext cx="26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例  把十进制数</a:t>
              </a:r>
              <a:r>
                <a:rPr kumimoji="1" lang="en-US" altLang="zh-CN" sz="20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159</a:t>
              </a:r>
              <a:r>
                <a:rPr kumimoji="1" lang="zh-CN" altLang="en-US" sz="2000" b="0">
                  <a:solidFill>
                    <a:srgbClr val="000000"/>
                  </a:solidFill>
                  <a:latin typeface="微软雅黑" panose="020B0503020204020204" pitchFamily="34" charset="-122"/>
                </a:rPr>
                <a:t>转换成八进制数</a:t>
              </a:r>
            </a:p>
          </p:txBody>
        </p:sp>
        <p:sp>
          <p:nvSpPr>
            <p:cNvPr id="18484" name="Text Box 5">
              <a:extLst>
                <a:ext uri="{FF2B5EF4-FFF2-40B4-BE49-F238E27FC236}">
                  <a16:creationId xmlns:a16="http://schemas.microsoft.com/office/drawing/2014/main" id="{901F52D7-43C2-4642-3E3F-1C0991646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" y="3758"/>
              <a:ext cx="10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Wingdings" panose="05000000000000000000" pitchFamily="2" charset="2"/>
                <a:buChar char="n"/>
                <a:defRPr sz="32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p"/>
                <a:defRPr sz="28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Font typeface="Wingdings" panose="05000000000000000000" pitchFamily="2" charset="2"/>
                <a:buChar char="Ø"/>
                <a:defRPr sz="24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rgbClr val="005AB4"/>
                  </a:solidFill>
                  <a:latin typeface="Consolas" panose="020B0609020204030204" pitchFamily="49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(159)</a:t>
              </a:r>
              <a:r>
                <a:rPr kumimoji="1"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</a:t>
              </a:r>
              <a:r>
                <a:rPr kumimoji="1"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=(237)</a:t>
              </a:r>
              <a:r>
                <a:rPr kumimoji="1" lang="en-US" altLang="zh-CN" sz="1000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8</a:t>
              </a:r>
              <a:endParaRPr kumimoji="1" lang="en-US" altLang="zh-CN" sz="2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8485" name="Group 6">
              <a:extLst>
                <a:ext uri="{FF2B5EF4-FFF2-40B4-BE49-F238E27FC236}">
                  <a16:creationId xmlns:a16="http://schemas.microsoft.com/office/drawing/2014/main" id="{60533E0F-9FAE-4E77-2821-C099703423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" y="2786"/>
              <a:ext cx="2146" cy="1039"/>
              <a:chOff x="842" y="2798"/>
              <a:chExt cx="2146" cy="1039"/>
            </a:xfrm>
          </p:grpSpPr>
          <p:grpSp>
            <p:nvGrpSpPr>
              <p:cNvPr id="18486" name="Group 7">
                <a:extLst>
                  <a:ext uri="{FF2B5EF4-FFF2-40B4-BE49-F238E27FC236}">
                    <a16:creationId xmlns:a16="http://schemas.microsoft.com/office/drawing/2014/main" id="{ABDBEF8D-F575-41EF-6BBC-C77CBF9F76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2" y="2798"/>
                <a:ext cx="672" cy="262"/>
                <a:chOff x="1054" y="1393"/>
                <a:chExt cx="672" cy="262"/>
              </a:xfrm>
            </p:grpSpPr>
            <p:grpSp>
              <p:nvGrpSpPr>
                <p:cNvPr id="18515" name="Group 8">
                  <a:extLst>
                    <a:ext uri="{FF2B5EF4-FFF2-40B4-BE49-F238E27FC236}">
                      <a16:creationId xmlns:a16="http://schemas.microsoft.com/office/drawing/2014/main" id="{3D02B8AF-5E9E-86E7-8627-43CBB51335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45" y="1444"/>
                  <a:ext cx="477" cy="211"/>
                  <a:chOff x="1245" y="1444"/>
                  <a:chExt cx="477" cy="211"/>
                </a:xfrm>
              </p:grpSpPr>
              <p:sp>
                <p:nvSpPr>
                  <p:cNvPr id="18518" name="Line 9">
                    <a:extLst>
                      <a:ext uri="{FF2B5EF4-FFF2-40B4-BE49-F238E27FC236}">
                        <a16:creationId xmlns:a16="http://schemas.microsoft.com/office/drawing/2014/main" id="{DE6A78AA-4A0B-9024-B3A8-3FEADE9347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19" name="Line 10">
                    <a:extLst>
                      <a:ext uri="{FF2B5EF4-FFF2-40B4-BE49-F238E27FC236}">
                        <a16:creationId xmlns:a16="http://schemas.microsoft.com/office/drawing/2014/main" id="{54C7B32D-7A1D-254A-7F6A-1B7CE09023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16" name="Text Box 11">
                  <a:extLst>
                    <a:ext uri="{FF2B5EF4-FFF2-40B4-BE49-F238E27FC236}">
                      <a16:creationId xmlns:a16="http://schemas.microsoft.com/office/drawing/2014/main" id="{CBA5249F-0015-2C40-1A18-9D01E150BA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393"/>
                  <a:ext cx="38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159</a:t>
                  </a:r>
                </a:p>
              </p:txBody>
            </p:sp>
            <p:sp>
              <p:nvSpPr>
                <p:cNvPr id="18517" name="Text Box 12">
                  <a:extLst>
                    <a:ext uri="{FF2B5EF4-FFF2-40B4-BE49-F238E27FC236}">
                      <a16:creationId xmlns:a16="http://schemas.microsoft.com/office/drawing/2014/main" id="{8400F4FB-19DA-1343-9B93-C3549C29D6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54" y="1393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8487" name="Group 13">
                <a:extLst>
                  <a:ext uri="{FF2B5EF4-FFF2-40B4-BE49-F238E27FC236}">
                    <a16:creationId xmlns:a16="http://schemas.microsoft.com/office/drawing/2014/main" id="{71083D36-84C8-6711-752A-F9AF5647F1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" y="3049"/>
                <a:ext cx="668" cy="265"/>
                <a:chOff x="1128" y="1644"/>
                <a:chExt cx="668" cy="265"/>
              </a:xfrm>
            </p:grpSpPr>
            <p:sp>
              <p:nvSpPr>
                <p:cNvPr id="18510" name="Text Box 14">
                  <a:extLst>
                    <a:ext uri="{FF2B5EF4-FFF2-40B4-BE49-F238E27FC236}">
                      <a16:creationId xmlns:a16="http://schemas.microsoft.com/office/drawing/2014/main" id="{A3E5B936-959E-AA63-DE1A-E15E898BF0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9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19</a:t>
                  </a:r>
                </a:p>
              </p:txBody>
            </p:sp>
            <p:grpSp>
              <p:nvGrpSpPr>
                <p:cNvPr id="18511" name="Group 15">
                  <a:extLst>
                    <a:ext uri="{FF2B5EF4-FFF2-40B4-BE49-F238E27FC236}">
                      <a16:creationId xmlns:a16="http://schemas.microsoft.com/office/drawing/2014/main" id="{641B5968-06D2-BC7B-3E06-C758B35E25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18513" name="Line 16">
                    <a:extLst>
                      <a:ext uri="{FF2B5EF4-FFF2-40B4-BE49-F238E27FC236}">
                        <a16:creationId xmlns:a16="http://schemas.microsoft.com/office/drawing/2014/main" id="{8C4A43EB-89A2-383F-8EA2-126DC34840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14" name="Line 17">
                    <a:extLst>
                      <a:ext uri="{FF2B5EF4-FFF2-40B4-BE49-F238E27FC236}">
                        <a16:creationId xmlns:a16="http://schemas.microsoft.com/office/drawing/2014/main" id="{777F2605-9678-8BE3-DC63-C3DB49ED51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12" name="Text Box 18">
                  <a:extLst>
                    <a:ext uri="{FF2B5EF4-FFF2-40B4-BE49-F238E27FC236}">
                      <a16:creationId xmlns:a16="http://schemas.microsoft.com/office/drawing/2014/main" id="{7F8A4564-1895-AA82-AAAC-EC4CD751D7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grpSp>
            <p:nvGrpSpPr>
              <p:cNvPr id="18488" name="Group 19">
                <a:extLst>
                  <a:ext uri="{FF2B5EF4-FFF2-40B4-BE49-F238E27FC236}">
                    <a16:creationId xmlns:a16="http://schemas.microsoft.com/office/drawing/2014/main" id="{03C260C2-E530-7815-E41A-CB429F0EE9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0" y="3279"/>
                <a:ext cx="668" cy="265"/>
                <a:chOff x="1128" y="1644"/>
                <a:chExt cx="668" cy="265"/>
              </a:xfrm>
            </p:grpSpPr>
            <p:sp>
              <p:nvSpPr>
                <p:cNvPr id="18505" name="Text Box 20">
                  <a:extLst>
                    <a:ext uri="{FF2B5EF4-FFF2-40B4-BE49-F238E27FC236}">
                      <a16:creationId xmlns:a16="http://schemas.microsoft.com/office/drawing/2014/main" id="{52E709DF-CC61-25E5-8D28-28C99075B9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" y="165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grpSp>
              <p:nvGrpSpPr>
                <p:cNvPr id="18506" name="Group 21">
                  <a:extLst>
                    <a:ext uri="{FF2B5EF4-FFF2-40B4-BE49-F238E27FC236}">
                      <a16:creationId xmlns:a16="http://schemas.microsoft.com/office/drawing/2014/main" id="{1E49DB13-8445-7887-A2C4-25320CFF7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19" y="1662"/>
                  <a:ext cx="477" cy="211"/>
                  <a:chOff x="1245" y="1444"/>
                  <a:chExt cx="477" cy="211"/>
                </a:xfrm>
              </p:grpSpPr>
              <p:sp>
                <p:nvSpPr>
                  <p:cNvPr id="18508" name="Line 22">
                    <a:extLst>
                      <a:ext uri="{FF2B5EF4-FFF2-40B4-BE49-F238E27FC236}">
                        <a16:creationId xmlns:a16="http://schemas.microsoft.com/office/drawing/2014/main" id="{52055996-20FA-E923-2BD3-C895B33D7E6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45" y="1444"/>
                    <a:ext cx="0" cy="21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509" name="Line 23">
                    <a:extLst>
                      <a:ext uri="{FF2B5EF4-FFF2-40B4-BE49-F238E27FC236}">
                        <a16:creationId xmlns:a16="http://schemas.microsoft.com/office/drawing/2014/main" id="{43E1210F-B03B-52A5-0F38-C3AB38FBF2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45" y="1655"/>
                    <a:ext cx="477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507" name="Text Box 24">
                  <a:extLst>
                    <a:ext uri="{FF2B5EF4-FFF2-40B4-BE49-F238E27FC236}">
                      <a16:creationId xmlns:a16="http://schemas.microsoft.com/office/drawing/2014/main" id="{749CB20E-3714-C00C-C4EB-F845AFCFD8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28" y="1644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</p:grpSp>
          <p:sp>
            <p:nvSpPr>
              <p:cNvPr id="18489" name="Text Box 25">
                <a:extLst>
                  <a:ext uri="{FF2B5EF4-FFF2-40B4-BE49-F238E27FC236}">
                    <a16:creationId xmlns:a16="http://schemas.microsoft.com/office/drawing/2014/main" id="{B1AAB702-3AA1-C42D-6D55-A4AFF6893D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6" y="3476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grpSp>
            <p:nvGrpSpPr>
              <p:cNvPr id="18490" name="Group 26">
                <a:extLst>
                  <a:ext uri="{FF2B5EF4-FFF2-40B4-BE49-F238E27FC236}">
                    <a16:creationId xmlns:a16="http://schemas.microsoft.com/office/drawing/2014/main" id="{CB45E821-6EA3-0745-DEB3-6C6AEB4171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9" y="3528"/>
                <a:ext cx="719" cy="309"/>
                <a:chOff x="3901" y="2222"/>
                <a:chExt cx="719" cy="309"/>
              </a:xfrm>
            </p:grpSpPr>
            <p:sp>
              <p:nvSpPr>
                <p:cNvPr id="18500" name="Text Box 27">
                  <a:extLst>
                    <a:ext uri="{FF2B5EF4-FFF2-40B4-BE49-F238E27FC236}">
                      <a16:creationId xmlns:a16="http://schemas.microsoft.com/office/drawing/2014/main" id="{CE05C29E-58B1-620F-EE3D-C2F1E7EEEE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29" y="2235"/>
                  <a:ext cx="6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rPr>
                    <a:t>2  3   7  </a:t>
                  </a:r>
                </a:p>
              </p:txBody>
            </p:sp>
            <p:sp>
              <p:nvSpPr>
                <p:cNvPr id="18501" name="Line 28">
                  <a:extLst>
                    <a:ext uri="{FF2B5EF4-FFF2-40B4-BE49-F238E27FC236}">
                      <a16:creationId xmlns:a16="http://schemas.microsoft.com/office/drawing/2014/main" id="{F951B128-2EE6-5E16-0DD6-03A29A6DE7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3" y="2531"/>
                  <a:ext cx="567" cy="0"/>
                </a:xfrm>
                <a:prstGeom prst="line">
                  <a:avLst/>
                </a:prstGeom>
                <a:noFill/>
                <a:ln w="9525">
                  <a:solidFill>
                    <a:srgbClr val="3333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02" name="Rectangle 29">
                  <a:extLst>
                    <a:ext uri="{FF2B5EF4-FFF2-40B4-BE49-F238E27FC236}">
                      <a16:creationId xmlns:a16="http://schemas.microsoft.com/office/drawing/2014/main" id="{B72372F4-4E42-347E-BF84-E02D6B2A52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01" y="2222"/>
                  <a:ext cx="655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503" name="Line 30">
                  <a:extLst>
                    <a:ext uri="{FF2B5EF4-FFF2-40B4-BE49-F238E27FC236}">
                      <a16:creationId xmlns:a16="http://schemas.microsoft.com/office/drawing/2014/main" id="{10302CFA-A59F-1AD6-5CE5-1CC6E33B9E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00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8504" name="Line 31">
                  <a:extLst>
                    <a:ext uri="{FF2B5EF4-FFF2-40B4-BE49-F238E27FC236}">
                      <a16:creationId xmlns:a16="http://schemas.microsoft.com/office/drawing/2014/main" id="{86F7498F-9EC4-DF59-879A-26BB2AAA53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07" y="2222"/>
                  <a:ext cx="0" cy="2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491" name="Text Box 32">
                <a:extLst>
                  <a:ext uri="{FF2B5EF4-FFF2-40B4-BE49-F238E27FC236}">
                    <a16:creationId xmlns:a16="http://schemas.microsoft.com/office/drawing/2014/main" id="{E4E5BBCC-0587-3950-B560-053129FBD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279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余 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8492" name="Text Box 33">
                <a:extLst>
                  <a:ext uri="{FF2B5EF4-FFF2-40B4-BE49-F238E27FC236}">
                    <a16:creationId xmlns:a16="http://schemas.microsoft.com/office/drawing/2014/main" id="{D14DE480-074A-3A0F-E637-742D6F582D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3045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余 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8493" name="Text Box 34">
                <a:extLst>
                  <a:ext uri="{FF2B5EF4-FFF2-40B4-BE49-F238E27FC236}">
                    <a16:creationId xmlns:a16="http://schemas.microsoft.com/office/drawing/2014/main" id="{C8C18A53-89C2-9045-DE3A-07BD316B8C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2" y="3291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余 </a:t>
                </a:r>
                <a:r>
                  <a:rPr kumimoji="1" lang="en-US" altLang="zh-CN" sz="2000">
                    <a:solidFill>
                      <a:srgbClr val="00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8494" name="Line 35">
                <a:extLst>
                  <a:ext uri="{FF2B5EF4-FFF2-40B4-BE49-F238E27FC236}">
                    <a16:creationId xmlns:a16="http://schemas.microsoft.com/office/drawing/2014/main" id="{C97DDC00-A5A8-776A-368F-E00221C414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9" y="3428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5" name="Line 36">
                <a:extLst>
                  <a:ext uri="{FF2B5EF4-FFF2-40B4-BE49-F238E27FC236}">
                    <a16:creationId xmlns:a16="http://schemas.microsoft.com/office/drawing/2014/main" id="{8827BE0B-AEDF-80A5-E1F9-ECE996C14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8" y="2906"/>
                <a:ext cx="7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6" name="Line 37">
                <a:extLst>
                  <a:ext uri="{FF2B5EF4-FFF2-40B4-BE49-F238E27FC236}">
                    <a16:creationId xmlns:a16="http://schemas.microsoft.com/office/drawing/2014/main" id="{4C3071AB-E24D-4DF6-0A55-995CA7BB39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3" y="2906"/>
                <a:ext cx="0" cy="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7" name="Line 38">
                <a:extLst>
                  <a:ext uri="{FF2B5EF4-FFF2-40B4-BE49-F238E27FC236}">
                    <a16:creationId xmlns:a16="http://schemas.microsoft.com/office/drawing/2014/main" id="{A1B47414-E025-AE9A-D645-08408976D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0" y="3150"/>
                <a:ext cx="4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8" name="Line 39">
                <a:extLst>
                  <a:ext uri="{FF2B5EF4-FFF2-40B4-BE49-F238E27FC236}">
                    <a16:creationId xmlns:a16="http://schemas.microsoft.com/office/drawing/2014/main" id="{B17CCFD7-9E03-913D-3B96-7AE7D0B31D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8" y="3150"/>
                <a:ext cx="0" cy="3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9" name="Line 40">
                <a:extLst>
                  <a:ext uri="{FF2B5EF4-FFF2-40B4-BE49-F238E27FC236}">
                    <a16:creationId xmlns:a16="http://schemas.microsoft.com/office/drawing/2014/main" id="{326BC68C-D4BF-CAF9-FE24-C5480C1560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80" y="342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Group 41">
            <a:extLst>
              <a:ext uri="{FF2B5EF4-FFF2-40B4-BE49-F238E27FC236}">
                <a16:creationId xmlns:a16="http://schemas.microsoft.com/office/drawing/2014/main" id="{892D5F2B-2D46-5F4C-7CF4-9614BB98F128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1816100"/>
            <a:ext cx="5048250" cy="1679575"/>
            <a:chOff x="2580" y="1144"/>
            <a:chExt cx="3180" cy="1058"/>
          </a:xfrm>
        </p:grpSpPr>
        <p:grpSp>
          <p:nvGrpSpPr>
            <p:cNvPr id="18439" name="Group 42">
              <a:extLst>
                <a:ext uri="{FF2B5EF4-FFF2-40B4-BE49-F238E27FC236}">
                  <a16:creationId xmlns:a16="http://schemas.microsoft.com/office/drawing/2014/main" id="{9E0DB98B-6953-4166-1737-72D42C7A1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09" y="1435"/>
              <a:ext cx="451" cy="250"/>
              <a:chOff x="4742" y="2971"/>
              <a:chExt cx="451" cy="250"/>
            </a:xfrm>
          </p:grpSpPr>
          <p:sp>
            <p:nvSpPr>
              <p:cNvPr id="18481" name="Line 43">
                <a:extLst>
                  <a:ext uri="{FF2B5EF4-FFF2-40B4-BE49-F238E27FC236}">
                    <a16:creationId xmlns:a16="http://schemas.microsoft.com/office/drawing/2014/main" id="{C2D84D47-FDEC-0198-9F5C-B860985E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42" y="3108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2" name="Text Box 44">
                <a:extLst>
                  <a:ext uri="{FF2B5EF4-FFF2-40B4-BE49-F238E27FC236}">
                    <a16:creationId xmlns:a16="http://schemas.microsoft.com/office/drawing/2014/main" id="{236266DA-8580-EFDB-04B2-7F2E9439DB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3" y="2971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18440" name="Group 45">
              <a:extLst>
                <a:ext uri="{FF2B5EF4-FFF2-40B4-BE49-F238E27FC236}">
                  <a16:creationId xmlns:a16="http://schemas.microsoft.com/office/drawing/2014/main" id="{F71FD5FF-3AA3-BB07-B067-D4461B13F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0" y="1144"/>
              <a:ext cx="2703" cy="1058"/>
              <a:chOff x="2580" y="1144"/>
              <a:chExt cx="2703" cy="1058"/>
            </a:xfrm>
          </p:grpSpPr>
          <p:grpSp>
            <p:nvGrpSpPr>
              <p:cNvPr id="18441" name="Group 46">
                <a:extLst>
                  <a:ext uri="{FF2B5EF4-FFF2-40B4-BE49-F238E27FC236}">
                    <a16:creationId xmlns:a16="http://schemas.microsoft.com/office/drawing/2014/main" id="{812B7E79-A910-5EA4-16AD-4B6F005D15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0" y="1329"/>
                <a:ext cx="344" cy="720"/>
                <a:chOff x="1608" y="924"/>
                <a:chExt cx="288" cy="720"/>
              </a:xfrm>
            </p:grpSpPr>
            <p:sp>
              <p:nvSpPr>
                <p:cNvPr id="18476" name="Line 47">
                  <a:extLst>
                    <a:ext uri="{FF2B5EF4-FFF2-40B4-BE49-F238E27FC236}">
                      <a16:creationId xmlns:a16="http://schemas.microsoft.com/office/drawing/2014/main" id="{D05C084D-ABF2-229C-5331-C4349517A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7" name="Line 48">
                  <a:extLst>
                    <a:ext uri="{FF2B5EF4-FFF2-40B4-BE49-F238E27FC236}">
                      <a16:creationId xmlns:a16="http://schemas.microsoft.com/office/drawing/2014/main" id="{72534C70-9C7E-D9B5-560B-0F913ED17E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8" name="Rectangle 49">
                  <a:extLst>
                    <a:ext uri="{FF2B5EF4-FFF2-40B4-BE49-F238E27FC236}">
                      <a16:creationId xmlns:a16="http://schemas.microsoft.com/office/drawing/2014/main" id="{5D1D89ED-8BDF-08D4-85E9-6EED4140E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9" name="Rectangle 50">
                  <a:extLst>
                    <a:ext uri="{FF2B5EF4-FFF2-40B4-BE49-F238E27FC236}">
                      <a16:creationId xmlns:a16="http://schemas.microsoft.com/office/drawing/2014/main" id="{2A537454-8089-CFEB-B94D-39E057885C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80" name="Rectangle 51">
                  <a:extLst>
                    <a:ext uri="{FF2B5EF4-FFF2-40B4-BE49-F238E27FC236}">
                      <a16:creationId xmlns:a16="http://schemas.microsoft.com/office/drawing/2014/main" id="{5C840454-C17E-A1EA-EF31-6E43614F8D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442" name="Group 52">
                <a:extLst>
                  <a:ext uri="{FF2B5EF4-FFF2-40B4-BE49-F238E27FC236}">
                    <a16:creationId xmlns:a16="http://schemas.microsoft.com/office/drawing/2014/main" id="{4A7F31DA-B0F0-3FD4-8B3A-C223949B3A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30" y="1952"/>
                <a:ext cx="451" cy="250"/>
                <a:chOff x="4742" y="2971"/>
                <a:chExt cx="451" cy="250"/>
              </a:xfrm>
            </p:grpSpPr>
            <p:sp>
              <p:nvSpPr>
                <p:cNvPr id="18474" name="Line 53">
                  <a:extLst>
                    <a:ext uri="{FF2B5EF4-FFF2-40B4-BE49-F238E27FC236}">
                      <a16:creationId xmlns:a16="http://schemas.microsoft.com/office/drawing/2014/main" id="{77B85BCE-E311-9DA6-5013-C741FCAEA2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75" name="Text Box 54">
                  <a:extLst>
                    <a:ext uri="{FF2B5EF4-FFF2-40B4-BE49-F238E27FC236}">
                      <a16:creationId xmlns:a16="http://schemas.microsoft.com/office/drawing/2014/main" id="{9ED84B7C-D53C-5829-DD82-E2D21827CA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</a:t>
                  </a:r>
                </a:p>
              </p:txBody>
            </p:sp>
          </p:grpSp>
          <p:grpSp>
            <p:nvGrpSpPr>
              <p:cNvPr id="18443" name="Group 55">
                <a:extLst>
                  <a:ext uri="{FF2B5EF4-FFF2-40B4-BE49-F238E27FC236}">
                    <a16:creationId xmlns:a16="http://schemas.microsoft.com/office/drawing/2014/main" id="{CF1381E7-A320-A9E2-0EB4-4339BC80F4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353"/>
                <a:ext cx="344" cy="720"/>
                <a:chOff x="1608" y="924"/>
                <a:chExt cx="288" cy="720"/>
              </a:xfrm>
            </p:grpSpPr>
            <p:sp>
              <p:nvSpPr>
                <p:cNvPr id="18469" name="Line 56">
                  <a:extLst>
                    <a:ext uri="{FF2B5EF4-FFF2-40B4-BE49-F238E27FC236}">
                      <a16:creationId xmlns:a16="http://schemas.microsoft.com/office/drawing/2014/main" id="{EE300B79-06A4-7A67-524F-A285A44EA5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0" name="Line 57">
                  <a:extLst>
                    <a:ext uri="{FF2B5EF4-FFF2-40B4-BE49-F238E27FC236}">
                      <a16:creationId xmlns:a16="http://schemas.microsoft.com/office/drawing/2014/main" id="{99FAD079-CE7B-0EAB-2F61-07D650A3C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71" name="Rectangle 58">
                  <a:extLst>
                    <a:ext uri="{FF2B5EF4-FFF2-40B4-BE49-F238E27FC236}">
                      <a16:creationId xmlns:a16="http://schemas.microsoft.com/office/drawing/2014/main" id="{91971DFA-E254-403F-16E7-5CE55FCFB3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2" name="Rectangle 59">
                  <a:extLst>
                    <a:ext uri="{FF2B5EF4-FFF2-40B4-BE49-F238E27FC236}">
                      <a16:creationId xmlns:a16="http://schemas.microsoft.com/office/drawing/2014/main" id="{B28DB905-AE1C-32E2-1653-FEB4A2E0C0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73" name="Rectangle 60">
                  <a:extLst>
                    <a:ext uri="{FF2B5EF4-FFF2-40B4-BE49-F238E27FC236}">
                      <a16:creationId xmlns:a16="http://schemas.microsoft.com/office/drawing/2014/main" id="{A93D6134-43A5-A207-7C77-AA573AE815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444" name="Group 61">
                <a:extLst>
                  <a:ext uri="{FF2B5EF4-FFF2-40B4-BE49-F238E27FC236}">
                    <a16:creationId xmlns:a16="http://schemas.microsoft.com/office/drawing/2014/main" id="{08768309-4A64-1628-760F-A83E0FB178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74" y="1816"/>
                <a:ext cx="451" cy="250"/>
                <a:chOff x="4742" y="2971"/>
                <a:chExt cx="451" cy="250"/>
              </a:xfrm>
            </p:grpSpPr>
            <p:sp>
              <p:nvSpPr>
                <p:cNvPr id="18467" name="Line 62">
                  <a:extLst>
                    <a:ext uri="{FF2B5EF4-FFF2-40B4-BE49-F238E27FC236}">
                      <a16:creationId xmlns:a16="http://schemas.microsoft.com/office/drawing/2014/main" id="{715ECF0E-3FE9-003F-1F30-27A5E44AB5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68" name="Text Box 63">
                  <a:extLst>
                    <a:ext uri="{FF2B5EF4-FFF2-40B4-BE49-F238E27FC236}">
                      <a16:creationId xmlns:a16="http://schemas.microsoft.com/office/drawing/2014/main" id="{5369F2A8-3AF8-53C7-957C-4595BF885E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</a:t>
                  </a:r>
                </a:p>
              </p:txBody>
            </p:sp>
          </p:grpSp>
          <p:sp>
            <p:nvSpPr>
              <p:cNvPr id="18445" name="Text Box 64">
                <a:extLst>
                  <a:ext uri="{FF2B5EF4-FFF2-40B4-BE49-F238E27FC236}">
                    <a16:creationId xmlns:a16="http://schemas.microsoft.com/office/drawing/2014/main" id="{12407AE8-BA6D-8A07-ED58-ABF1A9125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0" y="186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grpSp>
            <p:nvGrpSpPr>
              <p:cNvPr id="18446" name="Group 65">
                <a:extLst>
                  <a:ext uri="{FF2B5EF4-FFF2-40B4-BE49-F238E27FC236}">
                    <a16:creationId xmlns:a16="http://schemas.microsoft.com/office/drawing/2014/main" id="{187314B1-2831-CB28-E8E2-FB6D14866A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80" y="1329"/>
                <a:ext cx="344" cy="720"/>
                <a:chOff x="1608" y="924"/>
                <a:chExt cx="288" cy="720"/>
              </a:xfrm>
            </p:grpSpPr>
            <p:sp>
              <p:nvSpPr>
                <p:cNvPr id="18462" name="Line 66">
                  <a:extLst>
                    <a:ext uri="{FF2B5EF4-FFF2-40B4-BE49-F238E27FC236}">
                      <a16:creationId xmlns:a16="http://schemas.microsoft.com/office/drawing/2014/main" id="{A76FB682-4E5E-AA65-D519-E7A1E6ED6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08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3" name="Line 67">
                  <a:extLst>
                    <a:ext uri="{FF2B5EF4-FFF2-40B4-BE49-F238E27FC236}">
                      <a16:creationId xmlns:a16="http://schemas.microsoft.com/office/drawing/2014/main" id="{9FF6C8C4-3F7F-91D0-7936-6FFA299934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96" y="924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4" name="Rectangle 68">
                  <a:extLst>
                    <a:ext uri="{FF2B5EF4-FFF2-40B4-BE49-F238E27FC236}">
                      <a16:creationId xmlns:a16="http://schemas.microsoft.com/office/drawing/2014/main" id="{857F6160-F451-3684-3747-978CDE03C0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452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65" name="Rectangle 69">
                  <a:extLst>
                    <a:ext uri="{FF2B5EF4-FFF2-40B4-BE49-F238E27FC236}">
                      <a16:creationId xmlns:a16="http://schemas.microsoft.com/office/drawing/2014/main" id="{95EE5D2A-4341-C8AD-1110-DB74462E5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260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8466" name="Rectangle 70">
                  <a:extLst>
                    <a:ext uri="{FF2B5EF4-FFF2-40B4-BE49-F238E27FC236}">
                      <a16:creationId xmlns:a16="http://schemas.microsoft.com/office/drawing/2014/main" id="{A2926D85-8873-9AE9-F8F1-D5CD26820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08" y="1068"/>
                  <a:ext cx="288" cy="19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33CC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FontTx/>
                    <a:buNone/>
                  </a:pPr>
                  <a:endParaRPr kumimoji="1" lang="zh-CN" altLang="zh-CN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8447" name="Group 71">
                <a:extLst>
                  <a:ext uri="{FF2B5EF4-FFF2-40B4-BE49-F238E27FC236}">
                    <a16:creationId xmlns:a16="http://schemas.microsoft.com/office/drawing/2014/main" id="{2E9B1E78-DF7F-A349-7C15-0518C35D1A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8" y="1608"/>
                <a:ext cx="451" cy="250"/>
                <a:chOff x="4742" y="2971"/>
                <a:chExt cx="451" cy="250"/>
              </a:xfrm>
            </p:grpSpPr>
            <p:sp>
              <p:nvSpPr>
                <p:cNvPr id="18460" name="Line 72">
                  <a:extLst>
                    <a:ext uri="{FF2B5EF4-FFF2-40B4-BE49-F238E27FC236}">
                      <a16:creationId xmlns:a16="http://schemas.microsoft.com/office/drawing/2014/main" id="{F566516B-3B9F-C84D-19D9-7CB49D5F82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42" y="3108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8461" name="Text Box 73">
                  <a:extLst>
                    <a:ext uri="{FF2B5EF4-FFF2-40B4-BE49-F238E27FC236}">
                      <a16:creationId xmlns:a16="http://schemas.microsoft.com/office/drawing/2014/main" id="{D28DAFFB-E98D-1572-DD5C-D0F0F746A3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73" y="2971"/>
                  <a:ext cx="32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gradFill rotWithShape="0">
                        <a:gsLst>
                          <a:gs pos="0">
                            <a:schemeClr val="bg2"/>
                          </a:gs>
                          <a:gs pos="100000">
                            <a:schemeClr val="bg2"/>
                          </a:gs>
                        </a:gsLst>
                        <a:lin ang="5400000" scaled="1"/>
                      </a:gra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Font typeface="Wingdings" panose="05000000000000000000" pitchFamily="2" charset="2"/>
                    <a:buChar char="n"/>
                    <a:defRPr sz="32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Wingdings" panose="05000000000000000000" pitchFamily="2" charset="2"/>
                    <a:buChar char="p"/>
                    <a:defRPr sz="28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Wingdings" panose="05000000000000000000" pitchFamily="2" charset="2"/>
                    <a:buChar char="Ø"/>
                    <a:defRPr sz="24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rgbClr val="005AB4"/>
                      </a:solidFill>
                      <a:latin typeface="Consolas" panose="020B0609020204030204" pitchFamily="49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2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top</a:t>
                  </a:r>
                </a:p>
              </p:txBody>
            </p:sp>
          </p:grpSp>
          <p:sp>
            <p:nvSpPr>
              <p:cNvPr id="18448" name="Text Box 74">
                <a:extLst>
                  <a:ext uri="{FF2B5EF4-FFF2-40B4-BE49-F238E27FC236}">
                    <a16:creationId xmlns:a16="http://schemas.microsoft.com/office/drawing/2014/main" id="{10963ED9-6F99-D6D9-0F59-F25F754FC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50" y="184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8449" name="Text Box 75">
                <a:extLst>
                  <a:ext uri="{FF2B5EF4-FFF2-40B4-BE49-F238E27FC236}">
                    <a16:creationId xmlns:a16="http://schemas.microsoft.com/office/drawing/2014/main" id="{849F96C0-CB9C-D58B-5C8E-E5F5B5504F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2" y="163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grpSp>
            <p:nvGrpSpPr>
              <p:cNvPr id="18450" name="Group 76">
                <a:extLst>
                  <a:ext uri="{FF2B5EF4-FFF2-40B4-BE49-F238E27FC236}">
                    <a16:creationId xmlns:a16="http://schemas.microsoft.com/office/drawing/2014/main" id="{4B0613AC-2481-D321-E60D-5998815AA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35" y="1144"/>
                <a:ext cx="344" cy="912"/>
                <a:chOff x="4368" y="3559"/>
                <a:chExt cx="344" cy="720"/>
              </a:xfrm>
            </p:grpSpPr>
            <p:sp>
              <p:nvSpPr>
                <p:cNvPr id="18458" name="Line 77">
                  <a:extLst>
                    <a:ext uri="{FF2B5EF4-FFF2-40B4-BE49-F238E27FC236}">
                      <a16:creationId xmlns:a16="http://schemas.microsoft.com/office/drawing/2014/main" id="{BB4B45F8-3CB6-08BC-3A73-43CCF70395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68" y="3559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59" name="Line 78">
                  <a:extLst>
                    <a:ext uri="{FF2B5EF4-FFF2-40B4-BE49-F238E27FC236}">
                      <a16:creationId xmlns:a16="http://schemas.microsoft.com/office/drawing/2014/main" id="{7F44B316-A618-5C85-7BAD-FC7049938D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12" y="3559"/>
                  <a:ext cx="0" cy="720"/>
                </a:xfrm>
                <a:prstGeom prst="line">
                  <a:avLst/>
                </a:prstGeom>
                <a:noFill/>
                <a:ln w="19050">
                  <a:solidFill>
                    <a:srgbClr val="0033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8451" name="Rectangle 79">
                <a:extLst>
                  <a:ext uri="{FF2B5EF4-FFF2-40B4-BE49-F238E27FC236}">
                    <a16:creationId xmlns:a16="http://schemas.microsoft.com/office/drawing/2014/main" id="{26B7D7B6-A275-94AC-5462-B39A6B564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1864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2" name="Rectangle 80">
                <a:extLst>
                  <a:ext uri="{FF2B5EF4-FFF2-40B4-BE49-F238E27FC236}">
                    <a16:creationId xmlns:a16="http://schemas.microsoft.com/office/drawing/2014/main" id="{B8D340DF-B43F-0BEA-C224-806F4C10A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1672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3" name="Rectangle 81">
                <a:extLst>
                  <a:ext uri="{FF2B5EF4-FFF2-40B4-BE49-F238E27FC236}">
                    <a16:creationId xmlns:a16="http://schemas.microsoft.com/office/drawing/2014/main" id="{896A4651-30FC-642B-7B31-2DAD2B5AC4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" y="1480"/>
                <a:ext cx="344" cy="19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33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kumimoji="1"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454" name="Text Box 82">
                <a:extLst>
                  <a:ext uri="{FF2B5EF4-FFF2-40B4-BE49-F238E27FC236}">
                    <a16:creationId xmlns:a16="http://schemas.microsoft.com/office/drawing/2014/main" id="{03E61475-78CE-F1D4-66CC-7675EAA0DF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5" y="184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</a:p>
            </p:txBody>
          </p:sp>
          <p:sp>
            <p:nvSpPr>
              <p:cNvPr id="18455" name="Text Box 83">
                <a:extLst>
                  <a:ext uri="{FF2B5EF4-FFF2-40B4-BE49-F238E27FC236}">
                    <a16:creationId xmlns:a16="http://schemas.microsoft.com/office/drawing/2014/main" id="{B19D8CDA-A33B-0411-DA5A-7D4D015667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7" y="164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18456" name="Text Box 84">
                <a:extLst>
                  <a:ext uri="{FF2B5EF4-FFF2-40B4-BE49-F238E27FC236}">
                    <a16:creationId xmlns:a16="http://schemas.microsoft.com/office/drawing/2014/main" id="{276E6359-AAB4-90F7-C1D7-4C762499B9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17" y="146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2"/>
                        </a:gs>
                      </a:gsLst>
                      <a:lin ang="5400000" scaled="1"/>
                    </a:gra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Font typeface="Wingdings" panose="05000000000000000000" pitchFamily="2" charset="2"/>
                  <a:buChar char="n"/>
                  <a:defRPr sz="32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ct val="20000"/>
                  </a:spcBef>
                  <a:buFont typeface="Wingdings" panose="05000000000000000000" pitchFamily="2" charset="2"/>
                  <a:buChar char="p"/>
                  <a:defRPr sz="28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ct val="20000"/>
                  </a:spcBef>
                  <a:buFont typeface="Wingdings" panose="05000000000000000000" pitchFamily="2" charset="2"/>
                  <a:buChar char="Ø"/>
                  <a:defRPr sz="24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rgbClr val="005AB4"/>
                    </a:solidFill>
                    <a:latin typeface="Consolas" panose="020B0609020204030204" pitchFamily="49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8457" name="Line 85">
                <a:extLst>
                  <a:ext uri="{FF2B5EF4-FFF2-40B4-BE49-F238E27FC236}">
                    <a16:creationId xmlns:a16="http://schemas.microsoft.com/office/drawing/2014/main" id="{18978EB5-F681-5159-F92E-F1F026D790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5" y="1293"/>
                <a:ext cx="348" cy="0"/>
              </a:xfrm>
              <a:prstGeom prst="line">
                <a:avLst/>
              </a:prstGeom>
              <a:noFill/>
              <a:ln w="9525">
                <a:solidFill>
                  <a:srgbClr val="0033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7433" name="Rectangle 86">
            <a:extLst>
              <a:ext uri="{FF2B5EF4-FFF2-40B4-BE49-F238E27FC236}">
                <a16:creationId xmlns:a16="http://schemas.microsoft.com/office/drawing/2014/main" id="{8CBEF547-3D23-2926-C3C6-7E636141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638" y="4362450"/>
            <a:ext cx="64738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76225"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kumimoji="1"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</a:t>
            </a:r>
            <a:r>
              <a:rPr kumimoji="1" lang="en-US" altLang="zh-CN" sz="2800">
                <a:solidFill>
                  <a:schemeClr val="folHlink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N              N/8             N%8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kumimoji="1" lang="en-US" altLang="zh-CN" sz="2800">
                <a:solidFill>
                  <a:schemeClr val="folHlink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159            19                7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kumimoji="1" lang="en-US" altLang="zh-CN" sz="2800">
                <a:solidFill>
                  <a:schemeClr val="folHlink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19              2                 3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kumimoji="1" lang="en-US" altLang="zh-CN" sz="2800">
                <a:solidFill>
                  <a:schemeClr val="folHlink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 2               0                 2  </a:t>
            </a:r>
          </a:p>
        </p:txBody>
      </p:sp>
    </p:spTree>
    <p:extLst>
      <p:ext uri="{BB962C8B-B14F-4D97-AF65-F5344CB8AC3E}">
        <p14:creationId xmlns:p14="http://schemas.microsoft.com/office/powerpoint/2010/main" val="161108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11A36997-2A0E-8A1F-64D4-18495A6B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D31EB7-9936-4D72-A9D4-2F6E0C1B0208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19459" name="TextBox 9">
            <a:extLst>
              <a:ext uri="{FF2B5EF4-FFF2-40B4-BE49-F238E27FC236}">
                <a16:creationId xmlns:a16="http://schemas.microsoft.com/office/drawing/2014/main" id="{54EC56F7-A867-C9EF-0112-C21A00665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进制转换程序实现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A7330D08-9477-4391-9C4D-367736161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652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b="0">
              <a:solidFill>
                <a:schemeClr val="bg1"/>
              </a:solidFill>
            </a:endParaRP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16D62A3C-B432-8A0B-2140-783C1D0F4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10744200" cy="516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void convert(int N) { //</a:t>
            </a:r>
            <a:r>
              <a:rPr lang="zh-CN" altLang="en-US" sz="2400" b="0" dirty="0">
                <a:latin typeface="微软雅黑" panose="020B0503020204020204" pitchFamily="34" charset="-122"/>
              </a:rPr>
              <a:t>将非负十进制整数转为八进制整数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 </a:t>
            </a:r>
            <a:r>
              <a:rPr lang="en-US" altLang="zh-CN" sz="2400" dirty="0">
                <a:latin typeface="微软雅黑" panose="020B0503020204020204" pitchFamily="34" charset="-122"/>
              </a:rPr>
              <a:t> stack&lt;int&gt; S;</a:t>
            </a:r>
            <a:r>
              <a:rPr lang="en-US" altLang="zh-CN" sz="2400" b="0" dirty="0">
                <a:latin typeface="微软雅黑" panose="020B0503020204020204" pitchFamily="34" charset="-122"/>
              </a:rPr>
              <a:t>   </a:t>
            </a:r>
            <a:endParaRPr lang="zh-CN" altLang="en-US" sz="2400" b="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</a:rPr>
              <a:t>   </a:t>
            </a:r>
            <a:r>
              <a:rPr lang="en-US" altLang="zh-CN" sz="2400" b="0" dirty="0">
                <a:latin typeface="微软雅黑" panose="020B0503020204020204" pitchFamily="34" charset="-122"/>
              </a:rPr>
              <a:t>while(N!=0)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 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        </a:t>
            </a:r>
            <a:r>
              <a:rPr lang="en-US" altLang="zh-CN" sz="2400" b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S.push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(N%8);    </a:t>
            </a:r>
            <a:r>
              <a:rPr lang="en-US" altLang="zh-CN" sz="2400" b="0" dirty="0">
                <a:latin typeface="微软雅黑" panose="020B0503020204020204" pitchFamily="34" charset="-122"/>
              </a:rPr>
              <a:t>//</a:t>
            </a:r>
            <a:r>
              <a:rPr lang="zh-CN" altLang="en-US" sz="2400" b="0" dirty="0">
                <a:latin typeface="微软雅黑" panose="020B0503020204020204" pitchFamily="34" charset="-122"/>
              </a:rPr>
              <a:t>将得到的八进制数位入栈</a:t>
            </a:r>
            <a:r>
              <a:rPr lang="en-US" altLang="zh-CN" sz="2400" b="0" dirty="0">
                <a:latin typeface="微软雅黑" panose="020B0503020204020204" pitchFamily="34" charset="-122"/>
              </a:rPr>
              <a:t>,</a:t>
            </a:r>
            <a:r>
              <a:rPr lang="zh-CN" altLang="en-US" sz="2400" b="0" dirty="0">
                <a:latin typeface="微软雅黑" panose="020B0503020204020204" pitchFamily="34" charset="-122"/>
              </a:rPr>
              <a:t>同时栈顶上移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</a:rPr>
              <a:t>       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N=N/8</a:t>
            </a:r>
            <a:r>
              <a:rPr lang="en-US" altLang="zh-CN" sz="2400" b="0" dirty="0">
                <a:latin typeface="微软雅黑" panose="020B0503020204020204" pitchFamily="34" charset="-122"/>
              </a:rPr>
              <a:t>;         //</a:t>
            </a:r>
            <a:r>
              <a:rPr lang="zh-CN" altLang="en-US" sz="2400" b="0" dirty="0">
                <a:latin typeface="微软雅黑" panose="020B0503020204020204" pitchFamily="34" charset="-122"/>
              </a:rPr>
              <a:t>数</a:t>
            </a:r>
            <a:r>
              <a:rPr lang="en-US" altLang="zh-CN" sz="2400" b="0" dirty="0">
                <a:latin typeface="微软雅黑" panose="020B0503020204020204" pitchFamily="34" charset="-122"/>
              </a:rPr>
              <a:t>N</a:t>
            </a:r>
            <a:r>
              <a:rPr lang="zh-CN" altLang="en-US" sz="2400" b="0" dirty="0">
                <a:latin typeface="微软雅黑" panose="020B0503020204020204" pitchFamily="34" charset="-122"/>
              </a:rPr>
              <a:t>除以</a:t>
            </a:r>
            <a:r>
              <a:rPr lang="en-US" altLang="zh-CN" sz="2400" b="0" dirty="0">
                <a:latin typeface="微软雅黑" panose="020B0503020204020204" pitchFamily="34" charset="-122"/>
              </a:rPr>
              <a:t>8</a:t>
            </a:r>
            <a:r>
              <a:rPr lang="zh-CN" altLang="en-US" sz="2400" b="0" dirty="0">
                <a:latin typeface="微软雅黑" panose="020B0503020204020204" pitchFamily="34" charset="-122"/>
              </a:rPr>
              <a:t>作新的被除数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</a:rPr>
              <a:t>   </a:t>
            </a:r>
            <a:r>
              <a:rPr lang="en-US" altLang="zh-CN" sz="2400" b="0" dirty="0">
                <a:latin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 while(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!</a:t>
            </a:r>
            <a:r>
              <a:rPr lang="en-US" altLang="zh-CN" sz="2400" b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S.empty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()</a:t>
            </a:r>
            <a:r>
              <a:rPr lang="en-US" altLang="zh-CN" sz="2400" b="0" dirty="0">
                <a:latin typeface="微软雅黑" panose="020B0503020204020204" pitchFamily="34" charset="-122"/>
              </a:rPr>
              <a:t>)    //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  <a:r>
              <a:rPr lang="zh-CN" altLang="en-US" sz="2400" b="0" dirty="0">
                <a:latin typeface="微软雅黑" panose="020B0503020204020204" pitchFamily="34" charset="-122"/>
              </a:rPr>
              <a:t>栈不空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     e=</a:t>
            </a:r>
            <a:r>
              <a:rPr lang="en-US" altLang="zh-CN" sz="2400" b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S.top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();   </a:t>
            </a:r>
            <a:r>
              <a:rPr lang="en-US" altLang="zh-CN" sz="2400" b="0" dirty="0" err="1">
                <a:solidFill>
                  <a:srgbClr val="FF0000"/>
                </a:solidFill>
                <a:latin typeface="微软雅黑" panose="020B0503020204020204" pitchFamily="34" charset="-122"/>
              </a:rPr>
              <a:t>S.pop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</a:rPr>
              <a:t>();     </a:t>
            </a:r>
            <a:r>
              <a:rPr lang="en-US" altLang="zh-CN" sz="2400" b="0" dirty="0">
                <a:latin typeface="微软雅黑" panose="020B0503020204020204" pitchFamily="34" charset="-122"/>
              </a:rPr>
              <a:t>//</a:t>
            </a:r>
            <a:r>
              <a:rPr lang="zh-CN" altLang="en-US" sz="2400" b="0" dirty="0">
                <a:latin typeface="微软雅黑" panose="020B0503020204020204" pitchFamily="34" charset="-122"/>
              </a:rPr>
              <a:t>获得栈顶，并出栈，栈顶下移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     </a:t>
            </a:r>
            <a:r>
              <a:rPr lang="en-US" altLang="zh-CN" sz="2400" b="0" dirty="0" err="1">
                <a:latin typeface="微软雅黑" panose="020B0503020204020204" pitchFamily="34" charset="-122"/>
              </a:rPr>
              <a:t>printf</a:t>
            </a:r>
            <a:r>
              <a:rPr lang="en-US" altLang="zh-CN" sz="2400" b="0" dirty="0">
                <a:latin typeface="微软雅黑" panose="020B0503020204020204" pitchFamily="34" charset="-122"/>
              </a:rPr>
              <a:t>(“%d”</a:t>
            </a:r>
            <a:r>
              <a:rPr lang="zh-CN" altLang="en-US" sz="2400" b="0" dirty="0">
                <a:latin typeface="微软雅黑" panose="020B0503020204020204" pitchFamily="34" charset="-122"/>
              </a:rPr>
              <a:t>，</a:t>
            </a:r>
            <a:r>
              <a:rPr lang="en-US" altLang="zh-CN" sz="2400" b="0" dirty="0">
                <a:latin typeface="微软雅黑" panose="020B0503020204020204" pitchFamily="34" charset="-122"/>
              </a:rPr>
              <a:t>e);  //</a:t>
            </a:r>
            <a:r>
              <a:rPr lang="zh-CN" altLang="en-US" sz="2400" b="0" dirty="0">
                <a:latin typeface="微软雅黑" panose="020B0503020204020204" pitchFamily="34" charset="-122"/>
              </a:rPr>
              <a:t>输出八进制数</a:t>
            </a:r>
            <a:endParaRPr lang="en-US" altLang="zh-CN" sz="2400" b="0" dirty="0">
              <a:latin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微软雅黑" panose="020B0503020204020204" pitchFamily="34" charset="-122"/>
              </a:rPr>
              <a:t>  </a:t>
            </a:r>
            <a:r>
              <a:rPr lang="en-US" altLang="zh-CN" sz="2400" b="0" dirty="0">
                <a:latin typeface="微软雅黑" panose="020B0503020204020204" pitchFamily="34" charset="-122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 dirty="0">
                <a:latin typeface="微软雅黑" panose="020B0503020204020204" pitchFamily="34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395716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2">
            <a:extLst>
              <a:ext uri="{FF2B5EF4-FFF2-40B4-BE49-F238E27FC236}">
                <a16:creationId xmlns:a16="http://schemas.microsoft.com/office/drawing/2014/main" id="{AA61011C-5D1F-6E3F-EAF0-B54B842CC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400175"/>
            <a:ext cx="11377612" cy="487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利用栈实现括号匹配的检验：</a:t>
            </a:r>
            <a:br>
              <a:rPr lang="en-US" altLang="zh-CN" sz="2400" b="0">
                <a:latin typeface="微软雅黑" panose="020B0503020204020204" pitchFamily="34" charset="-122"/>
              </a:rPr>
            </a:b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题目</a:t>
            </a:r>
            <a:r>
              <a:rPr lang="zh-CN" altLang="en-US" sz="2400" b="0">
                <a:latin typeface="微软雅黑" panose="020B0503020204020204" pitchFamily="34" charset="-122"/>
              </a:rPr>
              <a:t>：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      </a:t>
            </a:r>
            <a:r>
              <a:rPr lang="zh-CN" altLang="en-US" sz="2400" b="0">
                <a:latin typeface="微软雅黑" panose="020B0503020204020204" pitchFamily="34" charset="-122"/>
              </a:rPr>
              <a:t>假设在一个算术表达式中，可以包含三种括号：圆括号“（”和“）”，方括号“</a:t>
            </a:r>
            <a:r>
              <a:rPr lang="en-US" altLang="zh-CN" sz="2400" b="0">
                <a:latin typeface="微软雅黑" panose="020B0503020204020204" pitchFamily="34" charset="-122"/>
              </a:rPr>
              <a:t>[”</a:t>
            </a:r>
            <a:r>
              <a:rPr lang="zh-CN" altLang="en-US" sz="2400" b="0">
                <a:latin typeface="微软雅黑" panose="020B0503020204020204" pitchFamily="34" charset="-122"/>
              </a:rPr>
              <a:t>和“</a:t>
            </a:r>
            <a:r>
              <a:rPr lang="en-US" altLang="zh-CN" sz="2400" b="0">
                <a:latin typeface="微软雅黑" panose="020B0503020204020204" pitchFamily="34" charset="-122"/>
              </a:rPr>
              <a:t>]”</a:t>
            </a:r>
            <a:r>
              <a:rPr lang="zh-CN" altLang="en-US" sz="2400" b="0">
                <a:latin typeface="微软雅黑" panose="020B0503020204020204" pitchFamily="34" charset="-122"/>
              </a:rPr>
              <a:t>和花括号“</a:t>
            </a:r>
            <a:r>
              <a:rPr lang="en-US" altLang="zh-CN" sz="2400" b="0">
                <a:latin typeface="微软雅黑" panose="020B0503020204020204" pitchFamily="34" charset="-122"/>
              </a:rPr>
              <a:t>{”</a:t>
            </a:r>
            <a:r>
              <a:rPr lang="zh-CN" altLang="en-US" sz="2400" b="0">
                <a:latin typeface="微软雅黑" panose="020B0503020204020204" pitchFamily="34" charset="-122"/>
              </a:rPr>
              <a:t>和“</a:t>
            </a:r>
            <a:r>
              <a:rPr lang="en-US" altLang="zh-CN" sz="2400" b="0">
                <a:latin typeface="微软雅黑" panose="020B0503020204020204" pitchFamily="34" charset="-122"/>
              </a:rPr>
              <a:t>}”</a:t>
            </a:r>
            <a:r>
              <a:rPr lang="zh-CN" altLang="en-US" sz="2400" b="0">
                <a:latin typeface="微软雅黑" panose="020B0503020204020204" pitchFamily="34" charset="-122"/>
              </a:rPr>
              <a:t>，并且这三种括号可以按任意的次序嵌套使用。比如，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latin typeface="微软雅黑" panose="020B0503020204020204" pitchFamily="34" charset="-122"/>
              </a:rPr>
              <a:t>             </a:t>
            </a:r>
            <a:r>
              <a:rPr lang="en-US" altLang="zh-CN" sz="2400" b="0">
                <a:latin typeface="微软雅黑" panose="020B0503020204020204" pitchFamily="34" charset="-122"/>
              </a:rPr>
              <a:t>...[...{...}...[...]...]...[...]...(...)..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latin typeface="微软雅黑" panose="020B0503020204020204" pitchFamily="34" charset="-122"/>
              </a:rPr>
              <a:t>        现在需要设计一个算法，用来检验在输入的算术表达式中所使用括号的合法性。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括号的使用规则为</a:t>
            </a:r>
            <a:r>
              <a:rPr lang="zh-CN" altLang="en-US" sz="2400" b="0">
                <a:latin typeface="微软雅黑" panose="020B0503020204020204" pitchFamily="34" charset="-122"/>
              </a:rPr>
              <a:t>：</a:t>
            </a:r>
            <a:endParaRPr lang="en-US" altLang="zh-CN" sz="2400" b="0"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      </a:t>
            </a:r>
            <a:r>
              <a:rPr lang="zh-CN" altLang="en-US" sz="2400" b="0">
                <a:latin typeface="微软雅黑" panose="020B0503020204020204" pitchFamily="34" charset="-122"/>
              </a:rPr>
              <a:t>出现左括号，必有相应的右括号与之匹配，并且每对括号之间可以嵌套，但不能出现交叉情况。</a:t>
            </a:r>
            <a:endParaRPr lang="en-US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31747" name="灯片编号占位符 5">
            <a:extLst>
              <a:ext uri="{FF2B5EF4-FFF2-40B4-BE49-F238E27FC236}">
                <a16:creationId xmlns:a16="http://schemas.microsoft.com/office/drawing/2014/main" id="{97AFBEA4-6B59-B4D2-6559-AE8CB780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FE0FA86-11E6-48B8-AAC9-BC4864E93E73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1748" name="TextBox 9">
            <a:extLst>
              <a:ext uri="{FF2B5EF4-FFF2-40B4-BE49-F238E27FC236}">
                <a16:creationId xmlns:a16="http://schemas.microsoft.com/office/drawing/2014/main" id="{A07DBDC9-EA3F-B84F-CED8-2A563D91C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2">
            <a:extLst>
              <a:ext uri="{FF2B5EF4-FFF2-40B4-BE49-F238E27FC236}">
                <a16:creationId xmlns:a16="http://schemas.microsoft.com/office/drawing/2014/main" id="{B269FE37-62D9-E6CD-98A1-BBC280A2C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400175"/>
            <a:ext cx="1137761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利用栈实现括号匹配的检验：</a:t>
            </a:r>
            <a:br>
              <a:rPr lang="en-US" altLang="zh-CN" sz="2400" b="0">
                <a:latin typeface="微软雅黑" panose="020B0503020204020204" pitchFamily="34" charset="-122"/>
              </a:rPr>
            </a:b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解决办法</a:t>
            </a:r>
            <a:r>
              <a:rPr lang="zh-CN" altLang="en-US" sz="2400" b="0">
                <a:latin typeface="微软雅黑" panose="020B0503020204020204" pitchFamily="34" charset="-122"/>
              </a:rPr>
              <a:t>：利用一个栈结构保存每个出现的左括号，当遇到右括号时，从栈中弹出左括号，检验匹配情况，若匹配成功，继续下一对括号的检验，直到遇到以下几种情况之一，就可以得出</a:t>
            </a: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括号不匹配</a:t>
            </a:r>
            <a:r>
              <a:rPr lang="zh-CN" altLang="en-US" sz="2400" b="0">
                <a:latin typeface="微软雅黑" panose="020B0503020204020204" pitchFamily="34" charset="-122"/>
              </a:rPr>
              <a:t>的结论</a:t>
            </a:r>
            <a:r>
              <a:rPr lang="en-US" altLang="zh-CN" sz="2400" b="0">
                <a:latin typeface="微软雅黑" panose="020B0503020204020204" pitchFamily="34" charset="-122"/>
              </a:rPr>
              <a:t>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zh-CN" sz="2400" b="0">
                <a:latin typeface="微软雅黑" panose="020B0503020204020204" pitchFamily="34" charset="-122"/>
              </a:rPr>
              <a:t>    </a:t>
            </a:r>
            <a:r>
              <a:rPr lang="zh-CN" altLang="en-US" sz="2400" b="0">
                <a:latin typeface="微软雅黑" panose="020B0503020204020204" pitchFamily="34" charset="-122"/>
              </a:rPr>
              <a:t>（</a:t>
            </a:r>
            <a:r>
              <a:rPr lang="en-US" altLang="zh-CN" sz="2400" b="0">
                <a:latin typeface="微软雅黑" panose="020B0503020204020204" pitchFamily="34" charset="-122"/>
              </a:rPr>
              <a:t>1</a:t>
            </a:r>
            <a:r>
              <a:rPr lang="zh-CN" altLang="en-US" sz="2400" b="0">
                <a:latin typeface="微软雅黑" panose="020B0503020204020204" pitchFamily="34" charset="-122"/>
              </a:rPr>
              <a:t>）当遇到某一个右括号时，栈已空，说明到目前为止，右括号多于左括号；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latin typeface="微软雅黑" panose="020B0503020204020204" pitchFamily="34" charset="-122"/>
              </a:rPr>
              <a:t>    （</a:t>
            </a:r>
            <a:r>
              <a:rPr lang="en-US" altLang="zh-CN" sz="2400" b="0">
                <a:latin typeface="微软雅黑" panose="020B0503020204020204" pitchFamily="34" charset="-122"/>
              </a:rPr>
              <a:t>2</a:t>
            </a:r>
            <a:r>
              <a:rPr lang="zh-CN" altLang="en-US" sz="2400" b="0">
                <a:latin typeface="微软雅黑" panose="020B0503020204020204" pitchFamily="34" charset="-122"/>
              </a:rPr>
              <a:t>）从栈中弹出的左括号与当前检验的右括号类型不同，说明出现了括号交叉情况；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latin typeface="微软雅黑" panose="020B0503020204020204" pitchFamily="34" charset="-122"/>
              </a:rPr>
              <a:t>    （</a:t>
            </a:r>
            <a:r>
              <a:rPr lang="en-US" altLang="zh-CN" sz="2400" b="0">
                <a:latin typeface="微软雅黑" panose="020B0503020204020204" pitchFamily="34" charset="-122"/>
              </a:rPr>
              <a:t>3</a:t>
            </a:r>
            <a:r>
              <a:rPr lang="zh-CN" altLang="en-US" sz="2400" b="0">
                <a:latin typeface="微软雅黑" panose="020B0503020204020204" pitchFamily="34" charset="-122"/>
              </a:rPr>
              <a:t>）算术表达式输入完毕，但栈中还有没有匹配的左括号，说明左括号多于右括号。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zh-CN" altLang="en-US" sz="2400" b="0">
                <a:solidFill>
                  <a:srgbClr val="FF0000"/>
                </a:solidFill>
                <a:latin typeface="微软雅黑" panose="020B0503020204020204" pitchFamily="34" charset="-122"/>
              </a:rPr>
              <a:t>否则就是匹配成功 </a:t>
            </a:r>
            <a:endParaRPr lang="en-US" altLang="zh-CN" sz="2400" b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zh-CN" sz="2000" b="0">
              <a:latin typeface="微软雅黑" panose="020B0503020204020204" pitchFamily="34" charset="-122"/>
            </a:endParaRPr>
          </a:p>
        </p:txBody>
      </p:sp>
      <p:sp>
        <p:nvSpPr>
          <p:cNvPr id="33795" name="灯片编号占位符 5">
            <a:extLst>
              <a:ext uri="{FF2B5EF4-FFF2-40B4-BE49-F238E27FC236}">
                <a16:creationId xmlns:a16="http://schemas.microsoft.com/office/drawing/2014/main" id="{49D22F85-7BED-5B42-9E0C-751A41C4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0A4012-8964-4057-83F7-0DF9254BA5B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3796" name="TextBox 9">
            <a:extLst>
              <a:ext uri="{FF2B5EF4-FFF2-40B4-BE49-F238E27FC236}">
                <a16:creationId xmlns:a16="http://schemas.microsoft.com/office/drawing/2014/main" id="{82BD2DBE-3A6C-E61D-372C-18DF62F8E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56165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容器的使用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2">
            <a:extLst>
              <a:ext uri="{FF2B5EF4-FFF2-40B4-BE49-F238E27FC236}">
                <a16:creationId xmlns:a16="http://schemas.microsoft.com/office/drawing/2014/main" id="{A2B62C9E-0C76-436C-DBB1-1930D28B8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400175"/>
            <a:ext cx="11377612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int check( 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stack&lt;char&gt; s;	 char </a:t>
            </a:r>
            <a:r>
              <a:rPr lang="en-US" altLang="zh-CN" sz="2000" dirty="0" err="1">
                <a:latin typeface="微软雅黑" panose="020B0503020204020204" pitchFamily="34" charset="-122"/>
              </a:rPr>
              <a:t>ch,c</a:t>
            </a:r>
            <a:r>
              <a:rPr lang="en-US" altLang="zh-CN" sz="2000" dirty="0">
                <a:latin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while ((</a:t>
            </a:r>
            <a:r>
              <a:rPr lang="en-US" altLang="zh-CN" sz="2000" dirty="0" err="1">
                <a:latin typeface="微软雅黑" panose="020B0503020204020204" pitchFamily="34" charset="-122"/>
              </a:rPr>
              <a:t>ch</a:t>
            </a:r>
            <a:r>
              <a:rPr lang="en-US" altLang="zh-CN" sz="2000" dirty="0">
                <a:latin typeface="微软雅黑" panose="020B0503020204020204" pitchFamily="34" charset="-122"/>
              </a:rPr>
              <a:t>=</a:t>
            </a:r>
            <a:r>
              <a:rPr lang="en-US" altLang="zh-CN" sz="2000" dirty="0" err="1">
                <a:latin typeface="微软雅黑" panose="020B0503020204020204" pitchFamily="34" charset="-122"/>
              </a:rPr>
              <a:t>getchar</a:t>
            </a:r>
            <a:r>
              <a:rPr lang="en-US" altLang="zh-CN" sz="2000" dirty="0">
                <a:latin typeface="微软雅黑" panose="020B0503020204020204" pitchFamily="34" charset="-122"/>
              </a:rPr>
              <a:t>())!='\n') { //</a:t>
            </a:r>
            <a:r>
              <a:rPr lang="zh-CN" altLang="en-US" sz="2000" dirty="0">
                <a:latin typeface="微软雅黑" panose="020B0503020204020204" pitchFamily="34" charset="-122"/>
              </a:rPr>
              <a:t>以字符序列的形式输入表达式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           </a:t>
            </a:r>
            <a:r>
              <a:rPr lang="en-US" altLang="zh-CN" sz="2000" dirty="0">
                <a:latin typeface="微软雅黑" panose="020B0503020204020204" pitchFamily="34" charset="-122"/>
              </a:rPr>
              <a:t>switch (</a:t>
            </a:r>
            <a:r>
              <a:rPr lang="en-US" altLang="zh-CN" sz="2000" dirty="0" err="1">
                <a:latin typeface="微软雅黑" panose="020B0503020204020204" pitchFamily="34" charset="-122"/>
              </a:rPr>
              <a:t>ch</a:t>
            </a:r>
            <a:r>
              <a:rPr lang="en-US" altLang="zh-CN" sz="2000" dirty="0">
                <a:latin typeface="微软雅黑" panose="020B0503020204020204" pitchFamily="34" charset="-122"/>
              </a:rPr>
              <a:t>) {//</a:t>
            </a:r>
            <a:r>
              <a:rPr lang="zh-CN" altLang="en-US" sz="2000" dirty="0">
                <a:latin typeface="微软雅黑" panose="020B0503020204020204" pitchFamily="34" charset="-122"/>
              </a:rPr>
              <a:t>遇左括号入栈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                   </a:t>
            </a:r>
            <a:r>
              <a:rPr lang="en-US" altLang="zh-CN" sz="2000" dirty="0">
                <a:latin typeface="微软雅黑" panose="020B0503020204020204" pitchFamily="34" charset="-122"/>
              </a:rPr>
              <a:t>case '(': case '[' : case '{' : 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s.push</a:t>
            </a:r>
            <a:r>
              <a:rPr lang="en-US" altLang="zh-CN" sz="2000" dirty="0">
                <a:latin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</a:rPr>
              <a:t>ch</a:t>
            </a:r>
            <a:r>
              <a:rPr lang="en-US" altLang="zh-CN" sz="2000" dirty="0">
                <a:latin typeface="微软雅黑" panose="020B0503020204020204" pitchFamily="34" charset="-122"/>
              </a:rPr>
              <a:t>);break;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         //</a:t>
            </a:r>
            <a:r>
              <a:rPr lang="zh-CN" altLang="en-US" sz="2000" dirty="0">
                <a:latin typeface="微软雅黑" panose="020B0503020204020204" pitchFamily="34" charset="-122"/>
              </a:rPr>
              <a:t>在遇到右括号时，分别检测匹配情况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</a:rPr>
              <a:t>                      </a:t>
            </a:r>
            <a:r>
              <a:rPr lang="en-US" altLang="zh-CN" sz="2000" dirty="0">
                <a:latin typeface="微软雅黑" panose="020B0503020204020204" pitchFamily="34" charset="-122"/>
              </a:rPr>
              <a:t>case ')':     if (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s.empty</a:t>
            </a:r>
            <a:r>
              <a:rPr lang="en-US" altLang="zh-CN" sz="2000" dirty="0">
                <a:latin typeface="微软雅黑" panose="020B0503020204020204" pitchFamily="34" charset="-122"/>
              </a:rPr>
              <a:t>())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                            else { c=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s.top</a:t>
            </a:r>
            <a:r>
              <a:rPr lang="en-US" altLang="zh-CN" sz="2000" dirty="0">
                <a:latin typeface="微软雅黑" panose="020B0503020204020204" pitchFamily="34" charset="-122"/>
              </a:rPr>
              <a:t>(); 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s.pop</a:t>
            </a:r>
            <a:r>
              <a:rPr lang="en-US" altLang="zh-CN" sz="2000" dirty="0">
                <a:latin typeface="微软雅黑" panose="020B0503020204020204" pitchFamily="34" charset="-122"/>
              </a:rPr>
              <a:t>();  if (c!='(') return 0; }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         case ']':     if (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s.empty</a:t>
            </a:r>
            <a:r>
              <a:rPr lang="en-US" altLang="zh-CN" sz="2000" dirty="0">
                <a:latin typeface="微软雅黑" panose="020B0503020204020204" pitchFamily="34" charset="-122"/>
              </a:rPr>
              <a:t>())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                            else { c=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s.top</a:t>
            </a:r>
            <a:r>
              <a:rPr lang="en-US" altLang="zh-CN" sz="2000" dirty="0">
                <a:latin typeface="微软雅黑" panose="020B0503020204020204" pitchFamily="34" charset="-122"/>
              </a:rPr>
              <a:t>(); 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s.pop</a:t>
            </a:r>
            <a:r>
              <a:rPr lang="en-US" altLang="zh-CN" sz="2000" dirty="0">
                <a:latin typeface="微软雅黑" panose="020B0503020204020204" pitchFamily="34" charset="-122"/>
              </a:rPr>
              <a:t>();  if (c!='[') return 0; }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         case  '}':    if (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s.empty</a:t>
            </a:r>
            <a:r>
              <a:rPr lang="en-US" altLang="zh-CN" sz="2000" dirty="0">
                <a:latin typeface="微软雅黑" panose="020B0503020204020204" pitchFamily="34" charset="-122"/>
              </a:rPr>
              <a:t>())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                           else { c=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s.top</a:t>
            </a:r>
            <a:r>
              <a:rPr lang="en-US" altLang="zh-CN" sz="2000" dirty="0">
                <a:latin typeface="微软雅黑" panose="020B0503020204020204" pitchFamily="34" charset="-122"/>
              </a:rPr>
              <a:t>(); 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s.pop</a:t>
            </a:r>
            <a:r>
              <a:rPr lang="en-US" altLang="zh-CN" sz="2000" dirty="0">
                <a:latin typeface="微软雅黑" panose="020B0503020204020204" pitchFamily="34" charset="-122"/>
              </a:rPr>
              <a:t>();  if (c!='{') return 0; }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if (</a:t>
            </a:r>
            <a:r>
              <a:rPr lang="en-US" altLang="zh-CN" sz="2000" dirty="0" err="1">
                <a:latin typeface="微软雅黑" panose="020B0503020204020204" pitchFamily="34" charset="-122"/>
              </a:rPr>
              <a:t>s.empty</a:t>
            </a:r>
            <a:r>
              <a:rPr lang="en-US" altLang="zh-CN" sz="2000" dirty="0">
                <a:latin typeface="微软雅黑" panose="020B0503020204020204" pitchFamily="34" charset="-122"/>
              </a:rPr>
              <a:t>())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       else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微软雅黑" panose="020B0503020204020204" pitchFamily="34" charset="-122"/>
              </a:rPr>
              <a:t>}</a:t>
            </a:r>
            <a:endParaRPr lang="en-US" altLang="zh-CN" sz="2000" b="0" dirty="0">
              <a:latin typeface="微软雅黑" panose="020B0503020204020204" pitchFamily="34" charset="-122"/>
            </a:endParaRPr>
          </a:p>
        </p:txBody>
      </p:sp>
      <p:sp>
        <p:nvSpPr>
          <p:cNvPr id="35843" name="灯片编号占位符 5">
            <a:extLst>
              <a:ext uri="{FF2B5EF4-FFF2-40B4-BE49-F238E27FC236}">
                <a16:creationId xmlns:a16="http://schemas.microsoft.com/office/drawing/2014/main" id="{709E2FE9-C39A-3F47-BC53-8D31A9F6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815F9C-AA16-46AC-811A-86FFE6AA1F05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35844" name="TextBox 9">
            <a:extLst>
              <a:ext uri="{FF2B5EF4-FFF2-40B4-BE49-F238E27FC236}">
                <a16:creationId xmlns:a16="http://schemas.microsoft.com/office/drawing/2014/main" id="{D01E58A8-5F92-B695-78E0-5C90478C6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260350"/>
            <a:ext cx="64801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利用</a:t>
            </a: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实现括号匹配的检验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CE643600-6D82-6D83-967E-F5800F61E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F30BD6-1ABF-47CE-916D-EC353EB43730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4275" name="TextBox 9">
            <a:extLst>
              <a:ext uri="{FF2B5EF4-FFF2-40B4-BE49-F238E27FC236}">
                <a16:creationId xmlns:a16="http://schemas.microsoft.com/office/drawing/2014/main" id="{0E45E847-56B6-C6C8-A344-F3BE74043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260350"/>
            <a:ext cx="4679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latinLnBrk="1">
              <a:lnSpc>
                <a:spcPct val="140000"/>
              </a:lnSpc>
              <a:buFontTx/>
              <a:buNone/>
            </a:pPr>
            <a:r>
              <a:rPr kumimoji="1" lang="en-US" altLang="zh-CN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stack</a:t>
            </a:r>
            <a:r>
              <a:rPr kumimoji="1" lang="zh-CN" altLang="en-US" b="0">
                <a:solidFill>
                  <a:schemeClr val="bg1"/>
                </a:solidFill>
                <a:latin typeface="微软雅黑" panose="020B0503020204020204" pitchFamily="34" charset="-122"/>
                <a:cs typeface="Arial" panose="020B0604020202020204" pitchFamily="34" charset="0"/>
              </a:rPr>
              <a:t>的常见用途</a:t>
            </a:r>
            <a:endParaRPr kumimoji="1" lang="en-US" altLang="zh-CN" b="0">
              <a:solidFill>
                <a:schemeClr val="bg1"/>
              </a:solidFill>
              <a:latin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24" name="Rectangle 12">
            <a:extLst>
              <a:ext uri="{FF2B5EF4-FFF2-40B4-BE49-F238E27FC236}">
                <a16:creationId xmlns:a16="http://schemas.microsoft.com/office/drawing/2014/main" id="{415E850D-269C-269E-27CC-2BD35BCAC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1330325"/>
            <a:ext cx="11377612" cy="3816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0" lvl="1" indent="0" eaLnBrk="1" hangingPunct="1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dirty="0"/>
              <a:t>（</a:t>
            </a:r>
            <a:r>
              <a:rPr lang="en-US" altLang="zh-CN" sz="2400" b="0" dirty="0"/>
              <a:t>1</a:t>
            </a:r>
            <a:r>
              <a:rPr lang="zh-CN" altLang="en-US" sz="2400" b="0" dirty="0"/>
              <a:t>）</a:t>
            </a:r>
            <a:r>
              <a:rPr lang="en-US" altLang="zh-CN" sz="2400" b="0" dirty="0"/>
              <a:t>STL</a:t>
            </a:r>
            <a:r>
              <a:rPr lang="zh-CN" altLang="en-US" sz="2400" b="0" dirty="0"/>
              <a:t>中没有栈清空的函数，所以可以使用</a:t>
            </a:r>
            <a:r>
              <a:rPr lang="en-US" altLang="zh-CN" sz="2400" b="0" dirty="0"/>
              <a:t>pop</a:t>
            </a:r>
            <a:r>
              <a:rPr lang="zh-CN" altLang="en-US" sz="2400" b="0" dirty="0"/>
              <a:t>函数来实现</a:t>
            </a:r>
            <a:r>
              <a:rPr lang="en-US" altLang="zh-CN" sz="2400" b="0" dirty="0"/>
              <a:t>,</a:t>
            </a:r>
            <a:r>
              <a:rPr lang="zh-CN" altLang="en-US" sz="2400" b="0" dirty="0"/>
              <a:t>如下代码：</a:t>
            </a:r>
            <a:endParaRPr lang="en-US" altLang="zh-CN" sz="2400" b="0" dirty="0"/>
          </a:p>
          <a:p>
            <a:pPr marL="0" lvl="1" indent="0" eaLnBrk="1" hangingPunct="1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</a:rPr>
              <a:t>      while(!</a:t>
            </a:r>
            <a:r>
              <a:rPr lang="en-US" altLang="zh-CN" sz="2000" b="0" dirty="0" err="1">
                <a:solidFill>
                  <a:srgbClr val="FF0000"/>
                </a:solidFill>
              </a:rPr>
              <a:t>st.empty</a:t>
            </a:r>
            <a:r>
              <a:rPr lang="en-US" altLang="zh-CN" sz="2000" b="0" dirty="0">
                <a:solidFill>
                  <a:srgbClr val="FF0000"/>
                </a:solidFill>
              </a:rPr>
              <a:t>())</a:t>
            </a:r>
          </a:p>
          <a:p>
            <a:pPr lvl="1" eaLnBrk="1" hangingPunct="1">
              <a:spcBef>
                <a:spcPct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000" b="0" dirty="0">
                <a:solidFill>
                  <a:srgbClr val="FF0000"/>
                </a:solidFill>
              </a:rPr>
              <a:t>       </a:t>
            </a:r>
            <a:r>
              <a:rPr lang="en-US" altLang="zh-CN" sz="2000" b="0" dirty="0" err="1">
                <a:solidFill>
                  <a:srgbClr val="FF0000"/>
                </a:solidFill>
              </a:rPr>
              <a:t>st.pop</a:t>
            </a:r>
            <a:r>
              <a:rPr lang="en-US" altLang="zh-CN" sz="2000" b="0" dirty="0">
                <a:solidFill>
                  <a:srgbClr val="FF0000"/>
                </a:solidFill>
              </a:rPr>
              <a:t>();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dirty="0"/>
              <a:t>（</a:t>
            </a:r>
            <a:r>
              <a:rPr lang="en-US" altLang="zh-CN" sz="2400" b="0" dirty="0"/>
              <a:t>2</a:t>
            </a:r>
            <a:r>
              <a:rPr lang="zh-CN" altLang="en-US" sz="2400" b="0" dirty="0"/>
              <a:t>）</a:t>
            </a:r>
            <a:r>
              <a:rPr lang="en-US" altLang="zh-CN" sz="2400" b="0" dirty="0"/>
              <a:t>stack</a:t>
            </a:r>
            <a:r>
              <a:rPr lang="zh-CN" altLang="en-US" sz="2400" b="0" dirty="0"/>
              <a:t>用来模拟实现一些递归，防止程序对栈内存的限制而导致程序运行出错，一般来说，程序的栈内存空间很小，对有些题目来说，如果用普通的函数进行递归，一旦递归层数过深（不同机器不同，约几千到几万层），则会导致程序运行崩溃。如果用栈来模拟递归算法的实现，则可以避免这一方面的问题（不过这种应用比较少见）。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b="0" dirty="0"/>
              <a:t>栈应用示例：</a:t>
            </a:r>
            <a:endParaRPr lang="en-US" altLang="zh-CN" sz="2400" b="0" dirty="0"/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400" b="0" dirty="0"/>
              <a:t>ACM</a:t>
            </a:r>
            <a:r>
              <a:rPr lang="zh-CN" altLang="en-US" sz="2400" b="0" dirty="0"/>
              <a:t>上的题目：</a:t>
            </a:r>
            <a:r>
              <a:rPr lang="en-US" altLang="zh-CN" sz="2000" b="0" dirty="0"/>
              <a:t> </a:t>
            </a:r>
          </a:p>
        </p:txBody>
      </p:sp>
      <p:pic>
        <p:nvPicPr>
          <p:cNvPr id="54277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8CCCED2F-B09C-6643-CF92-DC5A4F87D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3987800"/>
            <a:ext cx="507682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79727CE9-8CA1-5D21-2000-2940CE2A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2B4059-EB30-4E31-8103-F564A35D21E9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7107" name="TextBox 7">
            <a:extLst>
              <a:ext uri="{FF2B5EF4-FFF2-40B4-BE49-F238E27FC236}">
                <a16:creationId xmlns:a16="http://schemas.microsoft.com/office/drawing/2014/main" id="{D078D108-C978-1CA2-DA53-917C680C9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4.3 map(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映射</a:t>
            </a: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)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的使用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47108" name="TextBox 14">
            <a:extLst>
              <a:ext uri="{FF2B5EF4-FFF2-40B4-BE49-F238E27FC236}">
                <a16:creationId xmlns:a16="http://schemas.microsoft.com/office/drawing/2014/main" id="{81252CF9-F4E4-6E53-5FCF-4EFB382CC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902" y="1484784"/>
            <a:ext cx="11233150" cy="3932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005AB4"/>
              </a:buClr>
            </a:pPr>
            <a:r>
              <a:rPr kumimoji="1"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（映射）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: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是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STL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的一个关联容器，它提供了一对一的数据处理能力，第一个称为关键字，每个关键字只能在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中出现一次，第二个称为该关键字对应的值，从而实现两个数据的映射，类似于字典。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中元素默认按照键值的升序组织。</a:t>
            </a:r>
            <a:endParaRPr kumimoji="1" lang="en-US" altLang="zh-CN" sz="24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005AB4"/>
              </a:buClr>
            </a:pP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映射的含义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：映射实现了关键字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-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值的对应，比如想存储同学们的成绩，完成每个学生姓名和考试成绩的映射，从而实现利用姓名去查询成绩，就需要用到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了。</a:t>
            </a:r>
            <a:endParaRPr kumimoji="1" lang="en-US" altLang="zh-CN" sz="24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005AB4"/>
              </a:buClr>
            </a:pP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使用</a:t>
            </a:r>
            <a:r>
              <a:rPr kumimoji="1"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map: 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需要添加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头文件，即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#include&lt;map&gt;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，并在它下面加上语句：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using namespace std;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  <a:buClr>
                <a:srgbClr val="005AB4"/>
              </a:buClr>
            </a:pPr>
            <a:r>
              <a:rPr kumimoji="1" lang="zh-CN" altLang="en-US" sz="24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也可以使用头文件</a:t>
            </a:r>
            <a:r>
              <a:rPr kumimoji="1" lang="en-US" altLang="zh-CN" sz="24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&lt;bits/</a:t>
            </a:r>
            <a:r>
              <a:rPr kumimoji="1" lang="en-US" altLang="zh-CN" sz="2400" b="0" dirty="0" err="1">
                <a:latin typeface="微软雅黑" panose="020B0503020204020204" pitchFamily="34" charset="-122"/>
                <a:cs typeface="微软雅黑" panose="020B0503020204020204" pitchFamily="34" charset="-122"/>
              </a:rPr>
              <a:t>stdc</a:t>
            </a:r>
            <a:r>
              <a:rPr kumimoji="1" lang="en-US" altLang="zh-CN" sz="24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++.h&gt;</a:t>
            </a:r>
            <a:endParaRPr kumimoji="1" lang="zh-CN" altLang="en-US" sz="2400" b="0" dirty="0">
              <a:latin typeface="微软雅黑" panose="020B0503020204020204" pitchFamily="34" charset="-12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09FE96-131D-2C75-8554-6432203E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EBF17-35C6-4EDC-B2A3-C0940275DAEC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55F94F-B5BC-8B3F-B362-061457F66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5" y="80962"/>
            <a:ext cx="9401175" cy="66960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783FC6-DB73-3058-F88A-147581EDC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657" y="980728"/>
            <a:ext cx="20383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29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D4006-884A-BCCB-0897-0F7280EF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EBF17-35C6-4EDC-B2A3-C0940275DAE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D4015E-7EBC-B5E5-7C84-F8E387C50B1E}"/>
              </a:ext>
            </a:extLst>
          </p:cNvPr>
          <p:cNvSpPr txBox="1"/>
          <p:nvPr/>
        </p:nvSpPr>
        <p:spPr>
          <a:xfrm>
            <a:off x="6812506" y="836712"/>
            <a:ext cx="4829698" cy="4708981"/>
          </a:xfrm>
          <a:prstGeom prst="rect">
            <a:avLst/>
          </a:prstGeom>
          <a:solidFill>
            <a:srgbClr val="FFCC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case 2: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vis2.push(vis1.top());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vis1.pop();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while(!vis2.empty())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&lt;&lt;vis2.top()&lt;&lt;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vis2.pop();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0;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8ECE9F-B486-3904-7525-EFA5F552AF4E}"/>
              </a:ext>
            </a:extLst>
          </p:cNvPr>
          <p:cNvSpPr txBox="1"/>
          <p:nvPr/>
        </p:nvSpPr>
        <p:spPr>
          <a:xfrm>
            <a:off x="552971" y="404664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D78268-4550-F1FC-99B2-2EB974C7D120}"/>
              </a:ext>
            </a:extLst>
          </p:cNvPr>
          <p:cNvSpPr txBox="1"/>
          <p:nvPr/>
        </p:nvSpPr>
        <p:spPr>
          <a:xfrm>
            <a:off x="1129035" y="416262"/>
            <a:ext cx="5256584" cy="5940088"/>
          </a:xfrm>
          <a:prstGeom prst="rect">
            <a:avLst/>
          </a:prstGeom>
          <a:solidFill>
            <a:srgbClr val="FFCC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&lt;stack&gt;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stack&lt;int&gt;vis,vis1,vis2;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n,p,t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&gt;=1;i--)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vis.push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while(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&gt;&gt;p&gt;&gt;t)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{       switch(p)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{    case 1: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for(int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vis1.push(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vis.top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vis.pop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}   break;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00358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38D99B-1CB8-D98C-EB6E-740E645E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EBF17-35C6-4EDC-B2A3-C0940275DAEC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773FF5-840C-A5CA-DAFE-95C1FEEAF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" y="17053"/>
            <a:ext cx="9753600" cy="62198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AF44F24-6D34-88C2-B053-91CBA2500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850" y="836712"/>
            <a:ext cx="16097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04B9D3-D6C4-2BC3-7945-DA0F90157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55" y="332656"/>
            <a:ext cx="4824536" cy="722313"/>
          </a:xfrm>
        </p:spPr>
        <p:txBody>
          <a:bodyPr/>
          <a:lstStyle/>
          <a:p>
            <a:pPr algn="l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火车编组代码实现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216DF1C-1EF8-0362-DAEF-AAF23A17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971" y="1370358"/>
            <a:ext cx="10945216" cy="5162376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思路：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）接收</a:t>
            </a:r>
            <a:r>
              <a:rPr lang="en-US" altLang="zh-CN" sz="2400" dirty="0"/>
              <a:t>n</a:t>
            </a:r>
            <a:r>
              <a:rPr lang="zh-CN" altLang="en-US" sz="2400" dirty="0"/>
              <a:t>；设置</a:t>
            </a:r>
            <a:r>
              <a:rPr lang="en-US" altLang="zh-CN" sz="2400" dirty="0"/>
              <a:t>j</a:t>
            </a:r>
            <a:r>
              <a:rPr lang="zh-CN" altLang="en-US" sz="2400" dirty="0"/>
              <a:t>表示从</a:t>
            </a:r>
            <a:r>
              <a:rPr lang="en-US" altLang="zh-CN" sz="2400" dirty="0"/>
              <a:t>1-n</a:t>
            </a:r>
            <a:r>
              <a:rPr lang="zh-CN" altLang="en-US" sz="2400" dirty="0"/>
              <a:t>的列车编号。</a:t>
            </a:r>
            <a:r>
              <a:rPr lang="en-US" altLang="zh-CN" sz="2400" dirty="0"/>
              <a:t>j</a:t>
            </a:r>
            <a:r>
              <a:rPr lang="zh-CN" altLang="en-US" sz="2400" dirty="0"/>
              <a:t>初始为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en-US" sz="2400" dirty="0"/>
              <a:t>每一个数只能进栈一次，所以随着进栈的过程，设一个整数</a:t>
            </a:r>
            <a:r>
              <a:rPr lang="en-US" altLang="zh-CN" sz="2400" dirty="0"/>
              <a:t>j</a:t>
            </a:r>
            <a:r>
              <a:rPr lang="zh-CN" altLang="en-US" sz="2400" dirty="0"/>
              <a:t>，初始  </a:t>
            </a:r>
            <a:r>
              <a:rPr lang="en-US" altLang="zh-CN" sz="2400" dirty="0"/>
              <a:t>j=1</a:t>
            </a:r>
            <a:r>
              <a:rPr lang="zh-CN" altLang="en-US" sz="2400" dirty="0"/>
              <a:t>；之后每入栈一次，</a:t>
            </a:r>
            <a:r>
              <a:rPr lang="en-US" altLang="zh-CN" sz="2400" dirty="0"/>
              <a:t>j</a:t>
            </a:r>
            <a:r>
              <a:rPr lang="zh-CN" altLang="en-US" sz="2400" dirty="0"/>
              <a:t>都要加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为了保证每辆车只进栈一次。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）先将</a:t>
            </a:r>
            <a:r>
              <a:rPr lang="en-US" altLang="zh-CN" sz="2400" dirty="0"/>
              <a:t>1</a:t>
            </a:r>
            <a:r>
              <a:rPr lang="zh-CN" altLang="en-US" sz="2400" dirty="0"/>
              <a:t>号列车进栈；</a:t>
            </a:r>
            <a:r>
              <a:rPr lang="en-US" altLang="zh-CN" sz="2400" dirty="0" err="1"/>
              <a:t>j++</a:t>
            </a:r>
            <a:r>
              <a:rPr lang="zh-CN" altLang="en-US" sz="2400" dirty="0"/>
              <a:t>；（目的为了保证栈不空）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3</a:t>
            </a:r>
            <a:r>
              <a:rPr lang="zh-CN" altLang="en-US" sz="2400" dirty="0"/>
              <a:t>）针对输入的每一个</a:t>
            </a:r>
            <a:r>
              <a:rPr lang="en-US" altLang="zh-CN" sz="2400" dirty="0"/>
              <a:t>m</a:t>
            </a:r>
            <a:r>
              <a:rPr lang="zh-CN" altLang="en-US" sz="2400" dirty="0"/>
              <a:t>，先判断栈顶是不是</a:t>
            </a:r>
            <a:r>
              <a:rPr lang="en-US" altLang="zh-CN" sz="2400" dirty="0"/>
              <a:t>m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若是</a:t>
            </a:r>
            <a:r>
              <a:rPr lang="en-US" altLang="zh-CN" sz="2400" dirty="0"/>
              <a:t>m</a:t>
            </a:r>
            <a:r>
              <a:rPr lang="zh-CN" altLang="en-US" sz="2400" dirty="0"/>
              <a:t>：</a:t>
            </a:r>
            <a:r>
              <a:rPr lang="en-US" altLang="zh-CN" sz="2400" dirty="0"/>
              <a:t>m</a:t>
            </a:r>
            <a:r>
              <a:rPr lang="zh-CN" altLang="en-US" sz="2400" dirty="0"/>
              <a:t>出栈，并输出‘</a:t>
            </a:r>
            <a:r>
              <a:rPr lang="en-US" altLang="zh-CN" sz="2400" dirty="0"/>
              <a:t>B</a:t>
            </a:r>
            <a:r>
              <a:rPr lang="zh-CN" altLang="en-US" sz="2400" dirty="0"/>
              <a:t>’；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zh-CN" altLang="en-US" sz="2400" dirty="0"/>
              <a:t>否则：将</a:t>
            </a:r>
            <a:r>
              <a:rPr lang="en-US" altLang="zh-CN" sz="2400" dirty="0"/>
              <a:t>j</a:t>
            </a:r>
            <a:r>
              <a:rPr lang="zh-CN" altLang="en-US" sz="2400" dirty="0"/>
              <a:t>至</a:t>
            </a:r>
            <a:r>
              <a:rPr lang="en-US" altLang="zh-CN" sz="2400" dirty="0"/>
              <a:t>m</a:t>
            </a:r>
            <a:r>
              <a:rPr lang="zh-CN" altLang="en-US" sz="2400" dirty="0"/>
              <a:t>的所有列车依次进栈，并依次输出‘</a:t>
            </a:r>
            <a:r>
              <a:rPr lang="en-US" altLang="zh-CN" sz="2400" dirty="0"/>
              <a:t>A</a:t>
            </a:r>
            <a:r>
              <a:rPr lang="zh-CN" altLang="en-US" sz="2400" dirty="0"/>
              <a:t>’；之后</a:t>
            </a:r>
            <a:r>
              <a:rPr lang="en-US" altLang="zh-CN" sz="2400" dirty="0"/>
              <a:t>m</a:t>
            </a:r>
            <a:r>
              <a:rPr lang="zh-CN" altLang="en-US" sz="2400" dirty="0"/>
              <a:t>出栈，输出‘</a:t>
            </a:r>
            <a:r>
              <a:rPr lang="en-US" altLang="zh-CN" sz="2400" dirty="0"/>
              <a:t>B</a:t>
            </a:r>
            <a:r>
              <a:rPr lang="zh-CN" altLang="en-US" sz="2400" dirty="0"/>
              <a:t>’。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zh-CN" altLang="en-US" sz="2400" dirty="0">
                <a:solidFill>
                  <a:srgbClr val="FF0000"/>
                </a:solidFill>
              </a:rPr>
              <a:t>注意</a:t>
            </a:r>
            <a:r>
              <a:rPr lang="zh-CN" altLang="en-US" sz="2400" dirty="0"/>
              <a:t>：每入栈一次，</a:t>
            </a:r>
            <a:r>
              <a:rPr lang="en-US" altLang="zh-CN" sz="2400" dirty="0"/>
              <a:t>j</a:t>
            </a:r>
            <a:r>
              <a:rPr lang="zh-CN" altLang="en-US" sz="2400" dirty="0"/>
              <a:t>都要加</a:t>
            </a:r>
            <a:r>
              <a:rPr lang="en-US" altLang="zh-CN" sz="2400" dirty="0"/>
              <a:t>1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为了保证每辆车只进栈一次。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4</a:t>
            </a:r>
            <a:r>
              <a:rPr lang="zh-CN" altLang="en-US" sz="2400" dirty="0"/>
              <a:t>）循环执行步骤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n</a:t>
            </a:r>
            <a:r>
              <a:rPr lang="zh-CN" altLang="en-US" sz="2400" dirty="0"/>
              <a:t>次，直到每一个</a:t>
            </a:r>
            <a:r>
              <a:rPr lang="en-US" altLang="zh-CN" sz="2400" dirty="0"/>
              <a:t>m</a:t>
            </a:r>
            <a:r>
              <a:rPr lang="zh-CN" altLang="en-US" sz="2400" dirty="0"/>
              <a:t>输入完毕，并判断完成。</a:t>
            </a:r>
            <a:endParaRPr lang="en-US" altLang="zh-CN" sz="2400" dirty="0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）程序结束</a:t>
            </a:r>
          </a:p>
        </p:txBody>
      </p:sp>
    </p:spTree>
    <p:extLst>
      <p:ext uri="{BB962C8B-B14F-4D97-AF65-F5344CB8AC3E}">
        <p14:creationId xmlns:p14="http://schemas.microsoft.com/office/powerpoint/2010/main" val="183358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0D4006-884A-BCCB-0897-0F7280EF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EBF17-35C6-4EDC-B2A3-C0940275DAEC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D4015E-7EBC-B5E5-7C84-F8E387C50B1E}"/>
              </a:ext>
            </a:extLst>
          </p:cNvPr>
          <p:cNvSpPr txBox="1"/>
          <p:nvPr/>
        </p:nvSpPr>
        <p:spPr>
          <a:xfrm>
            <a:off x="2677207" y="150502"/>
            <a:ext cx="9289032" cy="6247864"/>
          </a:xfrm>
          <a:prstGeom prst="rect">
            <a:avLst/>
          </a:prstGeom>
          <a:solidFill>
            <a:srgbClr val="FFCC00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&lt;iostream&gt;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&lt;stack&gt;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n,m,i,j,k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stack  &lt;int&gt; s;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&gt;&gt;n; k=0;j=1;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s.push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(j);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A';j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&gt;&gt;m;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if(!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s.empty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()&amp;&amp;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s.top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()==m)        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&lt;&lt;'B';}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else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{     while(j&lt;=m)            {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s.push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(j);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&lt;&lt;'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A';j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++;}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s.pop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&lt;&lt;'B';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}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 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return 0;</a:t>
            </a: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8ECE9F-B486-3904-7525-EFA5F552AF4E}"/>
              </a:ext>
            </a:extLst>
          </p:cNvPr>
          <p:cNvSpPr txBox="1"/>
          <p:nvPr/>
        </p:nvSpPr>
        <p:spPr>
          <a:xfrm>
            <a:off x="552971" y="404664"/>
            <a:ext cx="424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901006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1EBF17-35C6-4EDC-B2A3-C0940275DAEC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6987" y="404664"/>
            <a:ext cx="11017224" cy="6400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961683" y="2132856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ACM</a:t>
            </a:r>
            <a:r>
              <a:rPr lang="zh-CN" altLang="en-US">
                <a:solidFill>
                  <a:srgbClr val="FF0000"/>
                </a:solidFill>
              </a:rPr>
              <a:t>上一个同学的思</a:t>
            </a:r>
            <a:r>
              <a:rPr lang="zh-CN" altLang="en-US" dirty="0">
                <a:solidFill>
                  <a:srgbClr val="FF0000"/>
                </a:solidFill>
              </a:rPr>
              <a:t>路和代码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732" y="5948879"/>
            <a:ext cx="710565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CF494B93-069D-E994-0136-EB2481BE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7F5FF5-9557-4EE6-A72C-45D7965FA0F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49155" name="TextBox 7">
            <a:extLst>
              <a:ext uri="{FF2B5EF4-FFF2-40B4-BE49-F238E27FC236}">
                <a16:creationId xmlns:a16="http://schemas.microsoft.com/office/drawing/2014/main" id="{94CDAC63-1255-4F93-B244-CC00FA8CD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容器的使用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49156" name="TextBox 14">
            <a:extLst>
              <a:ext uri="{FF2B5EF4-FFF2-40B4-BE49-F238E27FC236}">
                <a16:creationId xmlns:a16="http://schemas.microsoft.com/office/drawing/2014/main" id="{4E51F3CA-4306-847E-68E6-2D73C74F1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773238"/>
            <a:ext cx="1123315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</a:pPr>
            <a:r>
              <a:rPr kumimoji="1"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的定义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: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map&lt;typename1,typename2&gt; 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mp</a:t>
            </a:r>
            <a:r>
              <a:rPr kumimoji="1"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;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说明：</a:t>
            </a:r>
            <a:endParaRPr kumimoji="1"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1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、其中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typename1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是键的类型，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typename2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是值的类型</a:t>
            </a:r>
            <a:endParaRPr kumimoji="1" lang="en-US" altLang="zh-CN" sz="24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2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、如果是</a:t>
            </a: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字符串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到整型的映射，则使用语句：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map&lt;</a:t>
            </a:r>
            <a:r>
              <a:rPr kumimoji="1" lang="en-US" altLang="zh-CN" sz="2400" b="0" dirty="0" err="1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string</a:t>
            </a:r>
            <a:r>
              <a:rPr kumimoji="1" lang="en-US" altLang="zh-CN" sz="24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,int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&gt; </a:t>
            </a:r>
            <a:r>
              <a:rPr kumimoji="1" lang="en-US" altLang="zh-CN" sz="24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mp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; (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注：此处必须用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string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，不可以用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char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数组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)</a:t>
            </a: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3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、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的键和值也可以是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STL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容器，如下面的语句可以将一个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set</a:t>
            </a:r>
            <a:r>
              <a:rPr kumimoji="1" lang="zh-CN" altLang="en-US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容器映射到一个字符串：</a:t>
            </a:r>
            <a:endParaRPr kumimoji="1" lang="en-US" altLang="zh-CN" sz="24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spcBef>
                <a:spcPts val="60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     map&lt;set&lt;int&gt;,string&gt; </a:t>
            </a:r>
            <a:r>
              <a:rPr kumimoji="1" lang="en-US" altLang="zh-CN" sz="24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mp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;</a:t>
            </a:r>
            <a:endParaRPr kumimoji="1" lang="zh-CN" altLang="en-US" sz="2400" b="0" dirty="0">
              <a:latin typeface="微软雅黑" panose="020B0503020204020204" pitchFamily="34" charset="-12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6A051A52-C2A1-4B70-F529-9EA7B026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D3785C-33D6-4A53-926A-FB12263040D2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1203" name="TextBox 7">
            <a:extLst>
              <a:ext uri="{FF2B5EF4-FFF2-40B4-BE49-F238E27FC236}">
                <a16:creationId xmlns:a16="http://schemas.microsoft.com/office/drawing/2014/main" id="{680A3910-9D77-88D0-0C65-A6B96580F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容器的使用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51204" name="TextBox 14">
            <a:extLst>
              <a:ext uri="{FF2B5EF4-FFF2-40B4-BE49-F238E27FC236}">
                <a16:creationId xmlns:a16="http://schemas.microsoft.com/office/drawing/2014/main" id="{C46BEC84-2AF3-B5CA-C9B7-F61A013DB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304925"/>
            <a:ext cx="11233150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</a:pPr>
            <a:r>
              <a:rPr kumimoji="1"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容器内元素的访问</a:t>
            </a:r>
            <a:r>
              <a:rPr kumimoji="1" lang="en-US" altLang="zh-CN" sz="2400" b="0" dirty="0">
                <a:latin typeface="微软雅黑" panose="020B0503020204020204" pitchFamily="34" charset="-122"/>
                <a:ea typeface="楷体_GB2312"/>
                <a:cs typeface="楷体_GB2312"/>
              </a:rPr>
              <a:t>: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一般有两种访问方式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：通过下标访问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和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通过迭代器访问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1</a:t>
            </a:r>
            <a:r>
              <a:rPr kumimoji="1" lang="zh-CN" altLang="en-US" sz="2000" b="0" dirty="0">
                <a:latin typeface="微软雅黑" panose="020B0503020204020204" pitchFamily="34" charset="-122"/>
                <a:ea typeface="楷体_GB2312"/>
                <a:cs typeface="楷体_GB2312"/>
              </a:rPr>
              <a:t>、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通过下标访问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: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和访问普通的数组是一样的。（数组的下标使用键值来表示）</a:t>
            </a:r>
            <a:endParaRPr kumimoji="1"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程序示例：</a:t>
            </a:r>
            <a:endParaRPr kumimoji="1"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#include &lt;</a:t>
            </a:r>
            <a:r>
              <a:rPr kumimoji="1" lang="en-US" altLang="zh-CN" sz="18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stdio.h</a:t>
            </a: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&gt;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#include &lt;map&gt;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using namespace std;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int main() {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   	map&lt;</a:t>
            </a:r>
            <a:r>
              <a:rPr kumimoji="1" lang="en-US" altLang="zh-CN" sz="18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char,int</a:t>
            </a: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&gt; </a:t>
            </a:r>
            <a:r>
              <a:rPr kumimoji="1" lang="en-US" altLang="zh-CN" sz="18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mp</a:t>
            </a: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    </a:t>
            </a:r>
            <a:r>
              <a:rPr kumimoji="1" lang="en-US" altLang="zh-CN" sz="18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mp</a:t>
            </a: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['c']=20; </a:t>
            </a:r>
            <a:r>
              <a:rPr kumimoji="1" lang="en-US" altLang="zh-CN" sz="18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mp</a:t>
            </a: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['c']=30;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    </a:t>
            </a:r>
            <a:r>
              <a:rPr kumimoji="1" lang="en-US" altLang="zh-CN" sz="18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printf</a:t>
            </a: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("%d\n",</a:t>
            </a:r>
            <a:r>
              <a:rPr kumimoji="1" lang="en-US" altLang="zh-CN" sz="18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mp</a:t>
            </a: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['c']);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	return 0;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}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运行结果：</a:t>
            </a:r>
            <a:r>
              <a:rPr kumimoji="1" lang="en-US" altLang="zh-CN" sz="1800" b="0" dirty="0">
                <a:latin typeface="微软雅黑" panose="020B0503020204020204" pitchFamily="34" charset="-122"/>
                <a:ea typeface="楷体_GB2312"/>
                <a:cs typeface="楷体_GB2312"/>
              </a:rPr>
              <a:t>30</a:t>
            </a:r>
            <a:endParaRPr kumimoji="1" lang="en-US" altLang="zh-CN" sz="2400" b="0" dirty="0">
              <a:latin typeface="微软雅黑" panose="020B0503020204020204" pitchFamily="34" charset="-12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159226D0-4AAD-8955-1E0E-FFE78C2E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2B663C-B38E-4EEF-8A87-DCC7DF0968C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3251" name="TextBox 7">
            <a:extLst>
              <a:ext uri="{FF2B5EF4-FFF2-40B4-BE49-F238E27FC236}">
                <a16:creationId xmlns:a16="http://schemas.microsoft.com/office/drawing/2014/main" id="{0D3D0645-E3D0-F3C1-BB13-C6ABDA560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容器的使用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53252" name="TextBox 14">
            <a:extLst>
              <a:ext uri="{FF2B5EF4-FFF2-40B4-BE49-F238E27FC236}">
                <a16:creationId xmlns:a16="http://schemas.microsoft.com/office/drawing/2014/main" id="{4591BA29-6FD5-9F57-2CE0-FA0BD3907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1216025"/>
            <a:ext cx="11233150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</a:pPr>
            <a:r>
              <a:rPr kumimoji="1" lang="en-US" altLang="zh-CN" sz="24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4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容器内元素的访问</a:t>
            </a:r>
            <a:r>
              <a:rPr kumimoji="1" lang="en-US" altLang="zh-CN" sz="2400" b="0">
                <a:latin typeface="微软雅黑" panose="020B0503020204020204" pitchFamily="34" charset="-122"/>
                <a:ea typeface="楷体_GB2312"/>
                <a:cs typeface="楷体_GB2312"/>
              </a:rPr>
              <a:t>: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2000" b="0">
                <a:latin typeface="微软雅黑" panose="020B0503020204020204" pitchFamily="34" charset="-122"/>
                <a:ea typeface="楷体_GB2312"/>
                <a:cs typeface="楷体_GB2312"/>
              </a:rPr>
              <a:t>2</a:t>
            </a:r>
            <a:r>
              <a:rPr kumimoji="1" lang="zh-CN" altLang="en-US" sz="2000" b="0">
                <a:latin typeface="微软雅黑" panose="020B0503020204020204" pitchFamily="34" charset="-122"/>
                <a:ea typeface="楷体_GB2312"/>
                <a:cs typeface="楷体_GB2312"/>
              </a:rPr>
              <a:t>、</a:t>
            </a:r>
            <a:r>
              <a:rPr kumimoji="1"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通过迭代器访问</a:t>
            </a:r>
            <a:r>
              <a:rPr kumimoji="1" lang="en-US" altLang="zh-CN" sz="20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: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000" b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程序示例：</a:t>
            </a:r>
            <a:endParaRPr kumimoji="1" lang="en-US" altLang="zh-CN" sz="2000" b="0">
              <a:solidFill>
                <a:srgbClr val="FF0000"/>
              </a:solidFill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#include &lt;stdio.h&gt;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#include &lt;map&gt;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using namespace std;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int main() {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   	map&lt;char,int&gt; mp; map&lt;char,int&gt;::iterator it; 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    mp['c']=20; mp['a']=30; mp['z']=40;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    for(it=mp.begin();it!=mp.end();it++)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           printf("%c %d\n",it-&gt;first,it-&gt;second);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	return 0;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en-US" altLang="zh-CN" sz="1800" b="0">
                <a:latin typeface="微软雅黑" panose="020B0503020204020204" pitchFamily="34" charset="-122"/>
                <a:ea typeface="楷体_GB2312"/>
                <a:cs typeface="楷体_GB2312"/>
              </a:rPr>
              <a:t>}</a:t>
            </a:r>
          </a:p>
          <a:p>
            <a:pPr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1800" b="0">
                <a:latin typeface="微软雅黑" panose="020B0503020204020204" pitchFamily="34" charset="-122"/>
                <a:ea typeface="楷体_GB2312"/>
                <a:cs typeface="楷体_GB2312"/>
              </a:rPr>
              <a:t>运行结果：</a:t>
            </a:r>
            <a:endParaRPr kumimoji="1" lang="en-US" altLang="zh-CN" sz="2400" b="0">
              <a:latin typeface="微软雅黑" panose="020B0503020204020204" pitchFamily="34" charset="-122"/>
              <a:ea typeface="楷体_GB2312"/>
              <a:cs typeface="楷体_GB2312"/>
            </a:endParaRPr>
          </a:p>
        </p:txBody>
      </p:sp>
      <p:pic>
        <p:nvPicPr>
          <p:cNvPr id="53253" name="图片 2" descr="图形用户界面&#10;&#10;低可信度描述已自动生成">
            <a:extLst>
              <a:ext uri="{FF2B5EF4-FFF2-40B4-BE49-F238E27FC236}">
                <a16:creationId xmlns:a16="http://schemas.microsoft.com/office/drawing/2014/main" id="{8A227048-F7CA-390A-73B8-BF0083321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5883275"/>
            <a:ext cx="6572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5">
            <a:extLst>
              <a:ext uri="{FF2B5EF4-FFF2-40B4-BE49-F238E27FC236}">
                <a16:creationId xmlns:a16="http://schemas.microsoft.com/office/drawing/2014/main" id="{C3E5988E-BC14-6D07-F0FB-493F8E8DB693}"/>
              </a:ext>
            </a:extLst>
          </p:cNvPr>
          <p:cNvSpPr/>
          <p:nvPr/>
        </p:nvSpPr>
        <p:spPr>
          <a:xfrm>
            <a:off x="7537450" y="1809750"/>
            <a:ext cx="3760788" cy="1325563"/>
          </a:xfrm>
          <a:prstGeom prst="wedgeRoundRectCallout">
            <a:avLst>
              <a:gd name="adj1" fmla="val -93553"/>
              <a:gd name="adj2" fmla="val 205310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map</a:t>
            </a:r>
            <a:r>
              <a:rPr lang="zh-CN" altLang="en-US" sz="2000" dirty="0"/>
              <a:t>可以用</a:t>
            </a:r>
            <a:r>
              <a:rPr lang="en-US" altLang="zh-CN" sz="2000" dirty="0"/>
              <a:t>it-&gt;first</a:t>
            </a:r>
            <a:r>
              <a:rPr lang="zh-CN" altLang="en-US" sz="2000" dirty="0"/>
              <a:t>来访问键，用</a:t>
            </a:r>
            <a:r>
              <a:rPr lang="en-US" altLang="zh-CN" sz="2000" dirty="0"/>
              <a:t>it-&gt;second</a:t>
            </a:r>
            <a:r>
              <a:rPr lang="zh-CN" altLang="en-US" sz="2000" dirty="0"/>
              <a:t>来访问值</a:t>
            </a:r>
            <a:endParaRPr lang="en-US" altLang="zh-CN" sz="2000" dirty="0"/>
          </a:p>
        </p:txBody>
      </p:sp>
      <p:sp>
        <p:nvSpPr>
          <p:cNvPr id="5" name="圆角矩形标注 5">
            <a:extLst>
              <a:ext uri="{FF2B5EF4-FFF2-40B4-BE49-F238E27FC236}">
                <a16:creationId xmlns:a16="http://schemas.microsoft.com/office/drawing/2014/main" id="{B6D96CE3-F199-CA0E-B2F0-43E356F4338D}"/>
              </a:ext>
            </a:extLst>
          </p:cNvPr>
          <p:cNvSpPr/>
          <p:nvPr/>
        </p:nvSpPr>
        <p:spPr>
          <a:xfrm>
            <a:off x="6961188" y="4643438"/>
            <a:ext cx="3760787" cy="1325562"/>
          </a:xfrm>
          <a:prstGeom prst="wedgeRoundRectCallout">
            <a:avLst>
              <a:gd name="adj1" fmla="val -162987"/>
              <a:gd name="adj2" fmla="val 78724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2000" dirty="0"/>
              <a:t>map</a:t>
            </a:r>
            <a:r>
              <a:rPr lang="zh-CN" altLang="en-US" sz="2000" dirty="0"/>
              <a:t>会以键从小到大的顺序自动排序</a:t>
            </a:r>
            <a:endParaRPr lang="en-US" altLang="zh-CN" sz="2000" dirty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AF68D857-3707-DED8-B0EC-B560F6F8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3CD6E3-4EDD-498F-8810-9CB8B372A8D1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55299" name="TextBox 7">
            <a:extLst>
              <a:ext uri="{FF2B5EF4-FFF2-40B4-BE49-F238E27FC236}">
                <a16:creationId xmlns:a16="http://schemas.microsoft.com/office/drawing/2014/main" id="{15E54BA6-80D8-67D2-A7FF-8AA61048A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常用函数和用途</a:t>
            </a:r>
            <a:endParaRPr lang="en-US" altLang="zh-CN" sz="2800" b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55300" name="TextBox 14">
            <a:extLst>
              <a:ext uri="{FF2B5EF4-FFF2-40B4-BE49-F238E27FC236}">
                <a16:creationId xmlns:a16="http://schemas.microsoft.com/office/drawing/2014/main" id="{40377AC5-32E2-25D0-CB51-90337648D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1304925"/>
            <a:ext cx="11233150" cy="5049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常用函数：</a:t>
            </a:r>
            <a:endParaRPr kumimoji="1" lang="en-US" altLang="zh-CN" sz="2400" b="0" dirty="0">
              <a:solidFill>
                <a:srgbClr val="FF0000"/>
              </a:solidFill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200" b="0" dirty="0">
                <a:solidFill>
                  <a:srgbClr val="0070C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1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）</a:t>
            </a:r>
            <a:r>
              <a:rPr kumimoji="1"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find(key):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返回键为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key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的映射的迭代器，时间复杂度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O(</a:t>
            </a:r>
            <a:r>
              <a:rPr kumimoji="1" lang="en-US" altLang="zh-CN" sz="2200" b="0" dirty="0" err="1">
                <a:latin typeface="微软雅黑" panose="020B0503020204020204" pitchFamily="34" charset="-122"/>
                <a:ea typeface="楷体_GB2312"/>
                <a:cs typeface="楷体_GB2312"/>
              </a:rPr>
              <a:t>logN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)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，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N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为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中映射的个数。</a:t>
            </a:r>
            <a:endParaRPr kumimoji="1" lang="en-US" altLang="zh-CN" sz="22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2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）</a:t>
            </a:r>
            <a:r>
              <a:rPr kumimoji="1"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erase():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删除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中的元素，具体用法和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set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一样。</a:t>
            </a:r>
            <a:endParaRPr kumimoji="1" lang="en-US" altLang="zh-CN" sz="22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3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）</a:t>
            </a:r>
            <a:r>
              <a:rPr kumimoji="1"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size():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用来获得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中映射的对数，时间复杂度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O(1)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。</a:t>
            </a:r>
            <a:endParaRPr kumimoji="1" lang="en-US" altLang="zh-CN" sz="22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4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）</a:t>
            </a:r>
            <a:r>
              <a:rPr kumimoji="1"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clear():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用来清空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中的所有元素，时间复杂度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O(N), N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为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中映射的个数。</a:t>
            </a:r>
            <a:endParaRPr kumimoji="1" lang="en-US" altLang="zh-CN" sz="22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5AB4"/>
              </a:buClr>
              <a:buNone/>
            </a:pPr>
            <a:r>
              <a:rPr kumimoji="1" lang="zh-CN" altLang="en-US" sz="20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kumimoji="1" lang="en-US" altLang="zh-CN" sz="20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kumimoji="1" lang="zh-CN" altLang="en-US" sz="20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kumimoji="1" lang="en-US" altLang="zh-CN" sz="2200" b="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insert</a:t>
            </a:r>
            <a:r>
              <a:rPr kumimoji="1" lang="zh-CN" altLang="en-US" sz="2200" b="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（）</a:t>
            </a:r>
            <a:r>
              <a:rPr kumimoji="1" lang="zh-CN" altLang="en-US" sz="22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：用来插入元素。其使用要结合</a:t>
            </a:r>
            <a:r>
              <a:rPr kumimoji="1" lang="en-US" altLang="zh-CN" sz="22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pair</a:t>
            </a:r>
            <a:r>
              <a:rPr kumimoji="1" lang="zh-CN" altLang="en-US" sz="2200" b="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，将在后面讲。</a:t>
            </a:r>
            <a:endParaRPr kumimoji="1" lang="en-US" altLang="zh-CN" sz="22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用途：（例题：</a:t>
            </a:r>
            <a:r>
              <a:rPr kumimoji="1" lang="en-US" altLang="zh-CN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ACM</a:t>
            </a:r>
            <a:r>
              <a:rPr kumimoji="1" lang="zh-CN" altLang="en-US" sz="2000" b="0" dirty="0">
                <a:solidFill>
                  <a:srgbClr val="FF0000"/>
                </a:solidFill>
                <a:latin typeface="微软雅黑" panose="020B0503020204020204" pitchFamily="34" charset="-122"/>
                <a:ea typeface="楷体_GB2312"/>
                <a:cs typeface="楷体_GB2312"/>
              </a:rPr>
              <a:t>中获得）</a:t>
            </a:r>
            <a:endParaRPr kumimoji="1" lang="en-US" altLang="zh-CN" sz="2000" b="0" dirty="0">
              <a:solidFill>
                <a:srgbClr val="FF0000"/>
              </a:solidFill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1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）需要建立字符与整数之间的映射题目，使用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可以减少代码量；</a:t>
            </a:r>
            <a:endParaRPr kumimoji="1" lang="en-US" altLang="zh-CN" sz="22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2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）判断大整数或者其他类型数据是否存在的题目，可以把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map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当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bool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数组使用；</a:t>
            </a:r>
            <a:endParaRPr kumimoji="1" lang="en-US" altLang="zh-CN" sz="2200" b="0" dirty="0">
              <a:latin typeface="微软雅黑" panose="020B0503020204020204" pitchFamily="34" charset="-122"/>
              <a:ea typeface="楷体_GB2312"/>
              <a:cs typeface="楷体_GB2312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（</a:t>
            </a:r>
            <a:r>
              <a:rPr kumimoji="1" lang="en-US" altLang="zh-CN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3</a:t>
            </a:r>
            <a:r>
              <a:rPr kumimoji="1" lang="zh-CN" altLang="en-US" sz="2200" b="0" dirty="0">
                <a:latin typeface="微软雅黑" panose="020B0503020204020204" pitchFamily="34" charset="-122"/>
                <a:ea typeface="楷体_GB2312"/>
                <a:cs typeface="楷体_GB2312"/>
              </a:rPr>
              <a:t>）字符串和字符串的映射也有可能会遇到。</a:t>
            </a:r>
            <a:endParaRPr kumimoji="1" lang="en-US" altLang="zh-CN" sz="2200" b="0" dirty="0">
              <a:latin typeface="微软雅黑" panose="020B0503020204020204" pitchFamily="34" charset="-12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>
            <a:spLocks noChangeArrowheads="1"/>
          </p:cNvSpPr>
          <p:nvPr/>
        </p:nvSpPr>
        <p:spPr bwMode="auto">
          <a:xfrm>
            <a:off x="193675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   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二、</a:t>
            </a: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的元素操作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6947" y="1628801"/>
            <a:ext cx="2880320" cy="32932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采用直接赋值的方式（像数组那样）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sz="1600" dirty="0">
                <a:solidFill>
                  <a:srgbClr val="FF0000"/>
                </a:solidFill>
              </a:rPr>
              <a:t>map&lt;</a:t>
            </a:r>
            <a:r>
              <a:rPr lang="en-US" altLang="zh-CN" sz="1600" dirty="0" err="1">
                <a:solidFill>
                  <a:srgbClr val="FF0000"/>
                </a:solidFill>
              </a:rPr>
              <a:t>string,int</a:t>
            </a:r>
            <a:r>
              <a:rPr lang="en-US" altLang="zh-CN" sz="1600" dirty="0">
                <a:solidFill>
                  <a:srgbClr val="FF0000"/>
                </a:solidFill>
              </a:rPr>
              <a:t>&gt;</a:t>
            </a:r>
            <a:r>
              <a:rPr lang="en-US" altLang="zh-CN" sz="1600" dirty="0" err="1">
                <a:solidFill>
                  <a:srgbClr val="FF0000"/>
                </a:solidFill>
              </a:rPr>
              <a:t>yu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dirty="0" err="1">
                <a:solidFill>
                  <a:srgbClr val="FF0000"/>
                </a:solidFill>
              </a:rPr>
              <a:t>int</a:t>
            </a:r>
            <a:r>
              <a:rPr lang="en-US" altLang="zh-CN" sz="1600" dirty="0">
                <a:solidFill>
                  <a:srgbClr val="FF0000"/>
                </a:solidFill>
              </a:rPr>
              <a:t> main()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{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yu</a:t>
            </a:r>
            <a:r>
              <a:rPr lang="en-US" altLang="zh-CN" sz="1600" dirty="0">
                <a:solidFill>
                  <a:srgbClr val="FF0000"/>
                </a:solidFill>
              </a:rPr>
              <a:t>["red"]++;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</a:t>
            </a:r>
            <a:r>
              <a:rPr lang="en-US" altLang="zh-CN" sz="1600" dirty="0" err="1">
                <a:solidFill>
                  <a:srgbClr val="FF0000"/>
                </a:solidFill>
              </a:rPr>
              <a:t>cout</a:t>
            </a:r>
            <a:r>
              <a:rPr lang="en-US" altLang="zh-CN" sz="1600" dirty="0">
                <a:solidFill>
                  <a:srgbClr val="FF0000"/>
                </a:solidFill>
              </a:rPr>
              <a:t>&lt;&lt;</a:t>
            </a:r>
            <a:r>
              <a:rPr lang="en-US" altLang="zh-CN" sz="1600" dirty="0" err="1">
                <a:solidFill>
                  <a:srgbClr val="FF0000"/>
                </a:solidFill>
              </a:rPr>
              <a:t>yu</a:t>
            </a:r>
            <a:r>
              <a:rPr lang="en-US" altLang="zh-CN" sz="1600" dirty="0">
                <a:solidFill>
                  <a:srgbClr val="FF0000"/>
                </a:solidFill>
              </a:rPr>
              <a:t>["red"]&lt;&lt;</a:t>
            </a:r>
            <a:r>
              <a:rPr lang="en-US" altLang="zh-CN" sz="1600" dirty="0" err="1">
                <a:solidFill>
                  <a:srgbClr val="FF0000"/>
                </a:solidFill>
              </a:rPr>
              <a:t>endl</a:t>
            </a:r>
            <a:r>
              <a:rPr lang="en-US" altLang="zh-CN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    return 0;</a:t>
            </a:r>
          </a:p>
          <a:p>
            <a:r>
              <a:rPr lang="en-US" altLang="zh-CN" sz="1600" dirty="0">
                <a:solidFill>
                  <a:srgbClr val="FF0000"/>
                </a:solidFill>
              </a:rPr>
              <a:t>}</a:t>
            </a:r>
          </a:p>
          <a:p>
            <a:r>
              <a:rPr lang="zh-CN" altLang="en-US" sz="1600" dirty="0">
                <a:solidFill>
                  <a:srgbClr val="FF0000"/>
                </a:solidFill>
              </a:rPr>
              <a:t>林大</a:t>
            </a:r>
            <a:r>
              <a:rPr lang="en-US" altLang="zh-CN" sz="1600" dirty="0" err="1">
                <a:solidFill>
                  <a:srgbClr val="FF0000"/>
                </a:solidFill>
              </a:rPr>
              <a:t>oj</a:t>
            </a:r>
            <a:r>
              <a:rPr lang="zh-CN" altLang="en-US" sz="1600" dirty="0">
                <a:solidFill>
                  <a:srgbClr val="FF0000"/>
                </a:solidFill>
              </a:rPr>
              <a:t>经典的题目：让气球飞吧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3331" y="332656"/>
            <a:ext cx="8401844" cy="6408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64939" y="537321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去年大家是用啥方法实现的了？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D349F-D7BE-0BD0-7344-BF8EBCF51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120" y="983818"/>
            <a:ext cx="841211" cy="284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63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9CB63F9C-B19F-333F-6C4D-70E98DE3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5E1212-5769-45B0-AC6B-C5B246E0084A}" type="slidenum">
              <a:rPr lang="zh-CN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1200">
              <a:solidFill>
                <a:srgbClr val="898989"/>
              </a:solidFill>
            </a:endParaRPr>
          </a:p>
        </p:txBody>
      </p:sp>
      <p:sp>
        <p:nvSpPr>
          <p:cNvPr id="63491" name="TextBox 7">
            <a:extLst>
              <a:ext uri="{FF2B5EF4-FFF2-40B4-BE49-F238E27FC236}">
                <a16:creationId xmlns:a16="http://schemas.microsoft.com/office/drawing/2014/main" id="{48076DE6-D480-7FED-9251-B72DA4F4E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481013"/>
            <a:ext cx="56165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map</a:t>
            </a:r>
            <a:r>
              <a:rPr lang="zh-CN" altLang="en-US" sz="2800" b="0" dirty="0">
                <a:solidFill>
                  <a:schemeClr val="bg1"/>
                </a:solidFill>
                <a:latin typeface="微软雅黑" panose="020B0503020204020204" pitchFamily="34" charset="-122"/>
                <a:sym typeface="方正兰亭黑_GBK"/>
              </a:rPr>
              <a:t>使用</a:t>
            </a:r>
            <a:endParaRPr lang="en-US" altLang="zh-CN" sz="2800" b="0" dirty="0">
              <a:solidFill>
                <a:schemeClr val="bg1"/>
              </a:solidFill>
              <a:latin typeface="微软雅黑" panose="020B0503020204020204" pitchFamily="34" charset="-122"/>
              <a:sym typeface="方正兰亭黑_GBK"/>
            </a:endParaRPr>
          </a:p>
        </p:txBody>
      </p:sp>
      <p:sp>
        <p:nvSpPr>
          <p:cNvPr id="63492" name="TextBox 14">
            <a:extLst>
              <a:ext uri="{FF2B5EF4-FFF2-40B4-BE49-F238E27FC236}">
                <a16:creationId xmlns:a16="http://schemas.microsoft.com/office/drawing/2014/main" id="{38F6F066-BC6D-2524-0F94-FFC74286C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" y="1493838"/>
            <a:ext cx="11233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Wingdings" panose="05000000000000000000" pitchFamily="2" charset="2"/>
              <a:buChar char="n"/>
              <a:defRPr sz="32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spcBef>
                <a:spcPct val="20000"/>
              </a:spcBef>
              <a:buFont typeface="Wingdings" panose="05000000000000000000" pitchFamily="2" charset="2"/>
              <a:buChar char="p"/>
              <a:defRPr sz="28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Wingdings" panose="05000000000000000000" pitchFamily="2" charset="2"/>
              <a:buChar char="Ø"/>
              <a:defRPr sz="24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rgbClr val="005AB4"/>
                </a:solidFill>
                <a:latin typeface="Consolas" panose="020B0609020204030204" pitchFamily="49" charset="0"/>
                <a:ea typeface="微软雅黑" panose="020B0503020204020204" pitchFamily="34" charset="-122"/>
              </a:defRPr>
            </a:lvl9pPr>
          </a:lstStyle>
          <a:p>
            <a:pPr marL="0" lvl="1" algn="just" eaLnBrk="1" hangingPunct="1">
              <a:spcBef>
                <a:spcPct val="0"/>
              </a:spcBef>
              <a:spcAft>
                <a:spcPts val="600"/>
              </a:spcAft>
              <a:buClr>
                <a:srgbClr val="005AB4"/>
              </a:buClr>
              <a:buFont typeface="Wingdings" panose="05000000000000000000" pitchFamily="2" charset="2"/>
              <a:buNone/>
            </a:pPr>
            <a:r>
              <a:rPr kumimoji="1" lang="zh-CN" altLang="en-US" sz="2000" b="0">
                <a:latin typeface="微软雅黑" panose="020B0503020204020204" pitchFamily="34" charset="-122"/>
                <a:ea typeface="楷体_GB2312"/>
                <a:cs typeface="楷体_GB2312"/>
              </a:rPr>
              <a:t>程序示例：</a:t>
            </a:r>
            <a:endParaRPr kumimoji="1" lang="en-US" altLang="zh-CN" sz="2000" b="0">
              <a:latin typeface="微软雅黑" panose="020B0503020204020204" pitchFamily="34" charset="-122"/>
              <a:ea typeface="楷体_GB2312"/>
              <a:cs typeface="楷体_GB231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0BDD5E6-3681-B340-7992-5D0BD1FEC769}"/>
              </a:ext>
            </a:extLst>
          </p:cNvPr>
          <p:cNvSpPr txBox="1"/>
          <p:nvPr/>
        </p:nvSpPr>
        <p:spPr>
          <a:xfrm>
            <a:off x="330879" y="1298674"/>
            <a:ext cx="5473005" cy="50783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&lt;bits/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stdc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++.h&gt;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std;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n,ans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string ch,tt,ans1;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map&lt;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string,int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&gt;vis;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map&lt;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string,int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&gt;::iterator it;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while(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&gt;&gt;n&amp;&amp;n!=0)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vis.clear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for(int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=1;i&lt;=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vis[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]++;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D03D93-100F-A062-B7F5-E7CCA9A3E835}"/>
              </a:ext>
            </a:extLst>
          </p:cNvPr>
          <p:cNvSpPr txBox="1"/>
          <p:nvPr/>
        </p:nvSpPr>
        <p:spPr>
          <a:xfrm>
            <a:off x="5886442" y="1291326"/>
            <a:ext cx="5616575" cy="258532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for(it=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vis.begin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();it!=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vis.end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();it++)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=(*it).first;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if (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&lt;vis[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]) {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ans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=vis[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];ans1=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&lt;&lt;ans1&lt;&lt;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506170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7f0c52a-7ae7-48e1-adf7-de4abb1ca159"/>
  <p:tag name="COMMONDATA" val="eyJoZGlkIjoiN2RhYmQ1YmRmM2MyZWU2ZTc3NDdlMWExMTkzOWU5Y2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3826</Words>
  <Application>Microsoft Office PowerPoint</Application>
  <PresentationFormat>自定义</PresentationFormat>
  <Paragraphs>451</Paragraphs>
  <Slides>35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Microsoft YaHei Light</vt:lpstr>
      <vt:lpstr>微软雅黑</vt:lpstr>
      <vt:lpstr>Arial</vt:lpstr>
      <vt:lpstr>Calibri</vt:lpstr>
      <vt:lpstr>Consolas</vt:lpstr>
      <vt:lpstr>Times New Roman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栈示意图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栈-火车编组代码实现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</dc:title>
  <dc:creator>第一PPT</dc:creator>
  <cp:keywords>www.1ppt.com</cp:keywords>
  <dc:description>www.1ppt.com</dc:description>
  <cp:lastModifiedBy>Yuying Wang</cp:lastModifiedBy>
  <cp:revision>5020</cp:revision>
  <cp:lastPrinted>2021-04-26T01:25:00Z</cp:lastPrinted>
  <dcterms:created xsi:type="dcterms:W3CDTF">2016-03-04T02:23:00Z</dcterms:created>
  <dcterms:modified xsi:type="dcterms:W3CDTF">2024-04-13T02:46:03Z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AFE7E64C27A14CA7829F81124B84B575</vt:lpwstr>
  </property>
  <property fmtid="{D5CDD505-2E9C-101B-9397-08002B2CF9AE}" pid="3" name="KSOProductBuildVer">
    <vt:lpwstr>2052-11.1.0.13703</vt:lpwstr>
  </property>
</Properties>
</file>