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653" r:id="rId2"/>
    <p:sldId id="542" r:id="rId3"/>
    <p:sldId id="581" r:id="rId4"/>
    <p:sldId id="582" r:id="rId5"/>
    <p:sldId id="742" r:id="rId6"/>
    <p:sldId id="827" r:id="rId7"/>
    <p:sldId id="796" r:id="rId8"/>
    <p:sldId id="798" r:id="rId9"/>
    <p:sldId id="797" r:id="rId10"/>
    <p:sldId id="800" r:id="rId11"/>
    <p:sldId id="828" r:id="rId12"/>
    <p:sldId id="784" r:id="rId13"/>
    <p:sldId id="785" r:id="rId14"/>
    <p:sldId id="789" r:id="rId15"/>
    <p:sldId id="818" r:id="rId16"/>
    <p:sldId id="819" r:id="rId17"/>
    <p:sldId id="820" r:id="rId18"/>
    <p:sldId id="821" r:id="rId19"/>
    <p:sldId id="850" r:id="rId20"/>
    <p:sldId id="851" r:id="rId21"/>
    <p:sldId id="852" r:id="rId22"/>
    <p:sldId id="853" r:id="rId23"/>
    <p:sldId id="817" r:id="rId24"/>
    <p:sldId id="849" r:id="rId25"/>
  </p:sldIdLst>
  <p:sldSz cx="12195175" cy="6858000"/>
  <p:notesSz cx="6858000" cy="9947275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B4"/>
    <a:srgbClr val="0070C0"/>
    <a:srgbClr val="00FFFF"/>
    <a:srgbClr val="FFCC00"/>
    <a:srgbClr val="FF0000"/>
    <a:srgbClr val="0079F2"/>
    <a:srgbClr val="00CC00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7" autoAdjust="0"/>
    <p:restoredTop sz="82593" autoAdjust="0"/>
  </p:normalViewPr>
  <p:slideViewPr>
    <p:cSldViewPr showGuides="1">
      <p:cViewPr varScale="1">
        <p:scale>
          <a:sx n="107" d="100"/>
          <a:sy n="107" d="100"/>
        </p:scale>
        <p:origin x="744" y="108"/>
      </p:cViewPr>
      <p:guideLst>
        <p:guide orient="horz" pos="2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FB7FB-8B12-4EA8-8840-674437C7FEEB}" type="datetimeFigureOut">
              <a:rPr lang="zh-CN" altLang="en-US"/>
              <a:t>2024-04-10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196CDC7-38C1-4E16-BC03-3EC4B550BE5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7EC20EF-7A60-49C2-8147-A5F0FCE3351F}" type="datetimeFigureOut">
              <a:rPr lang="zh-CN" altLang="en-US"/>
              <a:t>2024-04-10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6D67B0-E023-42D1-999F-3E3FD6F52629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41587B-8108-4C97-B12A-AE77D73F1EE2}" type="slidenum">
              <a:rPr lang="zh-CN" altLang="en-US" b="0"/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18D85E1A-89DE-4DEA-971C-F800E6F3ED7D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12234258-AFB8-4E5C-9422-90FFF26A2A27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13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D67B0-E023-42D1-999F-3E3FD6F52629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&lt;queue&gt;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com,n,i,x;</a:t>
            </a:r>
          </a:p>
          <a:p>
            <a:r>
              <a:rPr lang="zh-CN" altLang="en-US" dirty="0"/>
              <a:t>    priority_queue &lt;int,vector&lt;int&gt;,greater&lt;int&gt; &gt; pq;</a:t>
            </a:r>
          </a:p>
          <a:p>
            <a:r>
              <a:rPr lang="zh-CN" altLang="en-US" dirty="0"/>
              <a:t>    cin &gt;&gt; n;</a:t>
            </a:r>
          </a:p>
          <a:p>
            <a:r>
              <a:rPr lang="zh-CN" altLang="en-US" dirty="0"/>
              <a:t>    for(i=1;i&lt;=n;i++)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 &gt;&gt; com;</a:t>
            </a:r>
          </a:p>
          <a:p>
            <a:r>
              <a:rPr lang="zh-CN" altLang="en-US" dirty="0"/>
              <a:t>        switch(com)</a:t>
            </a:r>
          </a:p>
          <a:p>
            <a:r>
              <a:rPr lang="zh-CN" altLang="en-US" dirty="0"/>
              <a:t>            {</a:t>
            </a:r>
          </a:p>
          <a:p>
            <a:r>
              <a:rPr lang="zh-CN" altLang="en-US" dirty="0"/>
              <a:t>            case 1:</a:t>
            </a:r>
          </a:p>
          <a:p>
            <a:r>
              <a:rPr lang="zh-CN" altLang="en-US" dirty="0"/>
              <a:t>                cin&gt;&gt;x;</a:t>
            </a:r>
          </a:p>
          <a:p>
            <a:r>
              <a:rPr lang="zh-CN" altLang="en-US" dirty="0"/>
              <a:t>                pq.push(x);</a:t>
            </a:r>
          </a:p>
          <a:p>
            <a:r>
              <a:rPr lang="zh-CN" altLang="en-US" dirty="0"/>
              <a:t>                break;</a:t>
            </a:r>
          </a:p>
          <a:p>
            <a:r>
              <a:rPr lang="zh-CN" altLang="en-US" dirty="0"/>
              <a:t>            case 2:</a:t>
            </a:r>
          </a:p>
          <a:p>
            <a:r>
              <a:rPr lang="zh-CN" altLang="en-US" dirty="0"/>
              <a:t>                cout &lt;&lt; pq.top() &lt;&lt; endl;</a:t>
            </a:r>
          </a:p>
          <a:p>
            <a:r>
              <a:rPr lang="zh-CN" altLang="en-US" dirty="0"/>
              <a:t>                break;</a:t>
            </a:r>
          </a:p>
          <a:p>
            <a:r>
              <a:rPr lang="zh-CN" altLang="en-US" dirty="0"/>
              <a:t>            case 3:</a:t>
            </a:r>
          </a:p>
          <a:p>
            <a:r>
              <a:rPr lang="zh-CN" altLang="en-US" dirty="0"/>
              <a:t>                pq.pop();</a:t>
            </a:r>
          </a:p>
          <a:p>
            <a:r>
              <a:rPr lang="zh-CN" altLang="en-US" dirty="0"/>
              <a:t>                break;</a:t>
            </a:r>
          </a:p>
          <a:p>
            <a:r>
              <a:rPr lang="zh-CN" altLang="en-US" dirty="0"/>
              <a:t>    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6D67B0-E023-42D1-999F-3E3FD6F52629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#include &lt;queue&gt;</a:t>
            </a:r>
          </a:p>
          <a:p>
            <a:r>
              <a:rPr lang="zh-CN" altLang="en-US" dirty="0"/>
              <a:t>using namespace std;</a:t>
            </a:r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 int n,i,x,y,sum=0;</a:t>
            </a:r>
          </a:p>
          <a:p>
            <a:r>
              <a:rPr lang="zh-CN" altLang="en-US" dirty="0"/>
              <a:t>    priority_queue &lt;int,vector&lt;int&gt;,greater&lt;int&gt; &gt; pq;</a:t>
            </a:r>
          </a:p>
          <a:p>
            <a:r>
              <a:rPr lang="zh-CN" altLang="en-US" dirty="0"/>
              <a:t>    cin &gt;&gt; n;</a:t>
            </a:r>
          </a:p>
          <a:p>
            <a:r>
              <a:rPr lang="zh-CN" altLang="en-US" dirty="0"/>
              <a:t>    for(i=1;i&lt;=n;i++)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cin &gt;&gt; x;</a:t>
            </a:r>
          </a:p>
          <a:p>
            <a:r>
              <a:rPr lang="zh-CN" altLang="en-US" dirty="0"/>
              <a:t>        pq.push(x);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while(pq.size()&gt;1)</a:t>
            </a:r>
          </a:p>
          <a:p>
            <a:r>
              <a:rPr lang="zh-CN" altLang="en-US" dirty="0"/>
              <a:t>    {</a:t>
            </a:r>
          </a:p>
          <a:p>
            <a:r>
              <a:rPr lang="zh-CN" altLang="en-US" dirty="0"/>
              <a:t>        x=pq.top();</a:t>
            </a:r>
          </a:p>
          <a:p>
            <a:r>
              <a:rPr lang="zh-CN" altLang="en-US" dirty="0"/>
              <a:t>        pq.pop();</a:t>
            </a:r>
          </a:p>
          <a:p>
            <a:r>
              <a:rPr lang="zh-CN" altLang="en-US" dirty="0"/>
              <a:t>        y=pq.top();</a:t>
            </a:r>
          </a:p>
          <a:p>
            <a:r>
              <a:rPr lang="zh-CN" altLang="en-US" dirty="0"/>
              <a:t>        pq.pop();</a:t>
            </a:r>
          </a:p>
          <a:p>
            <a:r>
              <a:rPr lang="zh-CN" altLang="en-US" dirty="0"/>
              <a:t>        sum +=  x + y;</a:t>
            </a:r>
          </a:p>
          <a:p>
            <a:r>
              <a:rPr lang="zh-CN" altLang="en-US" dirty="0"/>
              <a:t>        pq.push(x+y);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    cout &lt;&lt; sum &lt;&lt;endl;</a:t>
            </a:r>
          </a:p>
          <a:p>
            <a:r>
              <a:rPr lang="zh-CN" altLang="en-US" dirty="0"/>
              <a:t>    return 0;</a:t>
            </a:r>
          </a:p>
          <a:p>
            <a:r>
              <a:rPr lang="zh-CN" altLang="en-US" dirty="0"/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DC6D39A-F39C-4982-9BF7-87CAA17D5A00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18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6D67B0-E023-42D1-999F-3E3FD6F5262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209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DC6D39A-F39C-4982-9BF7-87CAA17D5A00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24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D57FAD-8F30-45ED-813C-D776055340EA}" type="slidenum">
              <a:rPr kumimoji="1" lang="en-US" altLang="zh-CN" smtClean="0">
                <a:latin typeface="Times New Roman" panose="02020603050405020304" pitchFamily="18" charset="0"/>
              </a:rPr>
              <a:t>2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17E0C6-7049-4132-90C9-48E7915FB95E}" type="slidenum">
              <a:rPr kumimoji="1" lang="en-US" altLang="zh-CN" smtClean="0">
                <a:latin typeface="Times New Roman" panose="02020603050405020304" pitchFamily="18" charset="0"/>
              </a:rPr>
              <a:t>3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7BE8ABA-E37E-48E1-B284-D6202F3DC5A6}" type="slidenum">
              <a:rPr kumimoji="1" lang="en-US" altLang="zh-CN" smtClean="0">
                <a:latin typeface="Times New Roman" panose="02020603050405020304" pitchFamily="18" charset="0"/>
              </a:rPr>
              <a:t>4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00C0016-2E6F-40FF-8C15-2411FF6479CA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5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00C0016-2E6F-40FF-8C15-2411FF6479CA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6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#include &lt;iostream&gt;</a:t>
            </a:r>
          </a:p>
          <a:p>
            <a:r>
              <a:rPr lang="zh-CN" altLang="en-US"/>
              <a:t>#include &lt;queue&gt;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int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queue &lt;int&gt; man,woman;</a:t>
            </a:r>
          </a:p>
          <a:p>
            <a:r>
              <a:rPr lang="zh-CN" altLang="en-US"/>
              <a:t>    int m,n,i,k,x,y;</a:t>
            </a:r>
          </a:p>
          <a:p>
            <a:r>
              <a:rPr lang="zh-CN" altLang="en-US"/>
              <a:t>    cin &gt;&gt; m &gt;&gt; n &gt;&gt; k;</a:t>
            </a:r>
          </a:p>
          <a:p>
            <a:r>
              <a:rPr lang="zh-CN" altLang="en-US"/>
              <a:t>    for(i=1;i&lt;=m;i++) man.push(i);</a:t>
            </a:r>
          </a:p>
          <a:p>
            <a:r>
              <a:rPr lang="zh-CN" altLang="en-US"/>
              <a:t>    for(i=1;i&lt;=n;i++) woman.push(i);</a:t>
            </a:r>
          </a:p>
          <a:p>
            <a:r>
              <a:rPr lang="zh-CN" altLang="en-US"/>
              <a:t>    for(i=1;i&lt;=k;i++)</a:t>
            </a:r>
          </a:p>
          <a:p>
            <a:r>
              <a:rPr lang="zh-CN" altLang="en-US"/>
              <a:t>    {   x=man.front();</a:t>
            </a:r>
          </a:p>
          <a:p>
            <a:r>
              <a:rPr lang="zh-CN" altLang="en-US"/>
              <a:t>        y=woman.front();</a:t>
            </a:r>
          </a:p>
          <a:p>
            <a:r>
              <a:rPr lang="zh-CN" altLang="en-US"/>
              <a:t>        cout &lt;&lt; x &lt;&lt;" " &lt;&lt; y &lt;&lt; endl;</a:t>
            </a:r>
          </a:p>
          <a:p>
            <a:r>
              <a:rPr lang="zh-CN" altLang="en-US"/>
              <a:t>        man.pop();      woman.pop();</a:t>
            </a:r>
          </a:p>
          <a:p>
            <a:r>
              <a:rPr lang="zh-CN" altLang="en-US"/>
              <a:t>        man.push(x);    woman.push(y);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return 0;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DC6D39A-F39C-4982-9BF7-87CAA17D5A00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8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zh-CN" altLang="en-US"/>
              <a:t>#include &lt;iostream&gt;</a:t>
            </a:r>
          </a:p>
          <a:p>
            <a:r>
              <a:rPr lang="zh-CN" altLang="en-US"/>
              <a:t>#include &lt;queue&gt;</a:t>
            </a:r>
          </a:p>
          <a:p>
            <a:r>
              <a:rPr lang="zh-CN" altLang="en-US"/>
              <a:t>using namespace std;</a:t>
            </a:r>
          </a:p>
          <a:p>
            <a:r>
              <a:rPr lang="zh-CN" altLang="en-US"/>
              <a:t>int main()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    queue &lt;int&gt; kid;</a:t>
            </a:r>
          </a:p>
          <a:p>
            <a:r>
              <a:rPr lang="zh-CN" altLang="en-US"/>
              <a:t>    int m,n,i=0,x;</a:t>
            </a:r>
          </a:p>
          <a:p>
            <a:r>
              <a:rPr lang="zh-CN" altLang="en-US"/>
              <a:t>    cin &gt;&gt; n &gt;&gt; m ;</a:t>
            </a:r>
          </a:p>
          <a:p>
            <a:r>
              <a:rPr lang="zh-CN" altLang="en-US"/>
              <a:t>    for(i=1;i&lt;=n;i++) kid.push(i);</a:t>
            </a:r>
          </a:p>
          <a:p>
            <a:r>
              <a:rPr lang="zh-CN" altLang="en-US"/>
              <a:t>    i=0;</a:t>
            </a:r>
          </a:p>
          <a:p>
            <a:r>
              <a:rPr lang="zh-CN" altLang="en-US"/>
              <a:t>    while(kid.size()&gt;1)</a:t>
            </a:r>
          </a:p>
          <a:p>
            <a:r>
              <a:rPr lang="zh-CN" altLang="en-US"/>
              <a:t>    {</a:t>
            </a:r>
          </a:p>
          <a:p>
            <a:r>
              <a:rPr lang="zh-CN" altLang="en-US"/>
              <a:t>        x=kid.front();</a:t>
            </a:r>
          </a:p>
          <a:p>
            <a:r>
              <a:rPr lang="zh-CN" altLang="en-US"/>
              <a:t>        kid.pop();</a:t>
            </a:r>
          </a:p>
          <a:p>
            <a:r>
              <a:rPr lang="zh-CN" altLang="en-US"/>
              <a:t>        i++;</a:t>
            </a:r>
          </a:p>
          <a:p>
            <a:r>
              <a:rPr lang="zh-CN" altLang="en-US"/>
              <a:t>        if(i==m) i=0;</a:t>
            </a:r>
          </a:p>
          <a:p>
            <a:r>
              <a:rPr lang="zh-CN" altLang="en-US"/>
              <a:t>        else kid.push(x);</a:t>
            </a:r>
          </a:p>
          <a:p>
            <a:r>
              <a:rPr lang="zh-CN" altLang="en-US"/>
              <a:t>    }</a:t>
            </a:r>
          </a:p>
          <a:p>
            <a:r>
              <a:rPr lang="zh-CN" altLang="en-US"/>
              <a:t>    cout &lt;&lt; kid.front() &lt;&lt; endl;</a:t>
            </a:r>
          </a:p>
          <a:p>
            <a:r>
              <a:rPr lang="zh-CN" altLang="en-US"/>
              <a:t>    return 0;</a:t>
            </a:r>
          </a:p>
          <a:p>
            <a:r>
              <a:rPr lang="zh-CN" altLang="en-US"/>
              <a:t>}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DC6D39A-F39C-4982-9BF7-87CAA17D5A00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77E95DE-2979-4D97-B707-13A04718A815}" type="slidenum">
              <a:rPr kumimoji="1" lang="en-US" altLang="zh-CN" smtClean="0">
                <a:latin typeface="Times New Roman" panose="02020603050405020304" pitchFamily="18" charset="0"/>
              </a:rPr>
              <a:t>11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sym typeface="+mn-ea"/>
              </a:rPr>
              <a:t>优先级队列默认使用vector作为其底层存储数据的容器，在vector上又使用了堆算法将vector中元素构造成堆的结构，因此priority_queue就是堆，所有需要用到堆的位置，都可以考虑使用priority_queue。</a:t>
            </a:r>
            <a:endParaRPr lang="en-US" altLang="zh-CN">
              <a:latin typeface="微软雅黑" panose="020B0503020204020204" pitchFamily="34" charset="-122"/>
            </a:endParaRPr>
          </a:p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F04A4-E5FE-4E46-B1F3-8F3CD34EFD41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4AE43-96BD-434B-B196-5228689E52D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7C166-734C-4800-A283-93AEF4A59156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1265E-98AB-4AC5-AAC9-B4247987A94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FCF9-1743-47EA-AB61-12097883C30F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21651-BEA3-445A-A106-6A549171D5C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7F5D3D-85FD-4BB9-96AF-B7B75F91E165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EF3E3-2AAD-455E-8448-12D533FFB70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8CC1D-2C2D-44CF-976A-41CE41211E1D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F579ED-347B-4E39-9405-30EAD487427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A09D6-859A-4ACA-979C-0ADBF6A94C72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74157-7989-4812-827B-66F028C57A4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ECF0-66A4-4C83-96E1-D207D054587B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47C2E-122E-46FB-B60C-EA669E1A609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54FC5-473A-41CA-9EEC-B091B475A9A8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3E3F0-D41C-4A20-A19C-962350285E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E54E-D422-42A2-A0AF-296411D5BDC5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F312C-227A-4739-90E4-DA3D0065862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7C7-70C4-459B-864B-2315A8E770A6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CE7668-8CF0-498C-96C4-964A07F0680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6046-6EB7-439F-B708-8BB4879CD879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17CFF-CA46-49B5-A542-3DF6B380A5B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09575" y="1628775"/>
            <a:ext cx="109759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5483BBDE-183B-4D08-A635-C17910D3F400}" type="datetime1">
              <a:rPr lang="zh-CN" altLang="en-US"/>
              <a:t>2024-04-10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B6CC2C7-3FBB-48D0-8954-A240D0AF872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5" name="矩形 14"/>
          <p:cNvSpPr/>
          <p:nvPr userDrawn="1"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" name="矩形 5"/>
          <p:cNvSpPr/>
          <p:nvPr userDrawn="1"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0">
              <a:solidFill>
                <a:srgbClr val="FFFFFF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49213" y="260350"/>
            <a:ext cx="5903912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/>
          <p:cNvSpPr/>
          <p:nvPr>
            <p:custDataLst>
              <p:tags r:id="rId1"/>
            </p:custDataLst>
          </p:nvPr>
        </p:nvSpPr>
        <p:spPr>
          <a:xfrm>
            <a:off x="-30163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4099" name="PA_文本框 3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0575" y="2282825"/>
            <a:ext cx="105838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第四章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C++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标准模板库（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Queue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ChangeArrowheads="1"/>
          </p:cNvSpPr>
          <p:nvPr/>
        </p:nvSpPr>
        <p:spPr bwMode="auto">
          <a:xfrm>
            <a:off x="193675" y="1400175"/>
            <a:ext cx="5039816" cy="321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思路：队列的应用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、建立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个队列，将</a:t>
            </a:r>
            <a:r>
              <a:rPr lang="en-US" altLang="zh-CN" sz="2000" b="0" dirty="0">
                <a:latin typeface="微软雅黑" panose="020B0503020204020204" pitchFamily="34" charset="-122"/>
              </a:rPr>
              <a:t>n</a:t>
            </a:r>
            <a:r>
              <a:rPr lang="zh-CN" altLang="en-US" sz="2000" b="0" dirty="0">
                <a:latin typeface="微软雅黑" panose="020B0503020204020204" pitchFamily="34" charset="-122"/>
              </a:rPr>
              <a:t>个小朋友的编号依次入队；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、从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到</a:t>
            </a:r>
            <a:r>
              <a:rPr lang="en-US" altLang="zh-CN" sz="2000" b="0" dirty="0">
                <a:latin typeface="微软雅黑" panose="020B0503020204020204" pitchFamily="34" charset="-122"/>
              </a:rPr>
              <a:t>m</a:t>
            </a:r>
            <a:r>
              <a:rPr lang="zh-CN" altLang="en-US" sz="2000" b="0" dirty="0">
                <a:latin typeface="微软雅黑" panose="020B0503020204020204" pitchFamily="34" charset="-122"/>
              </a:rPr>
              <a:t>报号，只要报号为</a:t>
            </a:r>
            <a:r>
              <a:rPr lang="en-US" altLang="zh-CN" sz="2000" b="0" dirty="0">
                <a:latin typeface="微软雅黑" panose="020B0503020204020204" pitchFamily="34" charset="-122"/>
              </a:rPr>
              <a:t>m</a:t>
            </a:r>
            <a:r>
              <a:rPr lang="zh-CN" altLang="en-US" sz="2000" b="0" dirty="0">
                <a:latin typeface="微软雅黑" panose="020B0503020204020204" pitchFamily="34" charset="-122"/>
              </a:rPr>
              <a:t>的小朋友，出队，报号不等于</a:t>
            </a:r>
            <a:r>
              <a:rPr lang="en-US" altLang="zh-CN" sz="2000" b="0" dirty="0">
                <a:latin typeface="微软雅黑" panose="020B0503020204020204" pitchFamily="34" charset="-122"/>
              </a:rPr>
              <a:t>m</a:t>
            </a:r>
            <a:r>
              <a:rPr lang="zh-CN" altLang="en-US" sz="2000" b="0" dirty="0">
                <a:latin typeface="微软雅黑" panose="020B0503020204020204" pitchFamily="34" charset="-122"/>
              </a:rPr>
              <a:t>的小朋友，先出队，之后再入队到队尾。参与下次的报号。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3</a:t>
            </a:r>
            <a:r>
              <a:rPr lang="zh-CN" altLang="en-US" sz="2000" b="0" dirty="0">
                <a:latin typeface="微软雅黑" panose="020B0503020204020204" pitchFamily="34" charset="-122"/>
              </a:rPr>
              <a:t>、循环步骤</a:t>
            </a: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，直到队中只剩一个小朋友。</a:t>
            </a:r>
            <a:br>
              <a:rPr lang="en-US" altLang="zh-CN" sz="2000" b="0" dirty="0">
                <a:latin typeface="微软雅黑" panose="020B0503020204020204" pitchFamily="34" charset="-122"/>
              </a:rPr>
            </a:br>
            <a:endParaRPr lang="en-US" altLang="zh-CN" sz="1800" b="0" dirty="0">
              <a:latin typeface="微软雅黑" panose="020B0503020204020204" pitchFamily="34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457A1-7D0B-4188-A206-062C530ABA26}" type="slidenum">
              <a:rPr lang="zh-CN" altLang="en-US" sz="1200" smtClean="0">
                <a:solidFill>
                  <a:srgbClr val="898989"/>
                </a:solidFill>
              </a:rPr>
              <a:t>10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6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64505" y="692696"/>
            <a:ext cx="5616575" cy="6073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Rectangle 5"/>
          <p:cNvSpPr>
            <a:spLocks noGrp="1"/>
          </p:cNvSpPr>
          <p:nvPr>
            <p:ph type="body" idx="1"/>
          </p:nvPr>
        </p:nvSpPr>
        <p:spPr>
          <a:xfrm>
            <a:off x="552450" y="1384300"/>
            <a:ext cx="10775950" cy="4797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/>
              <a:t>什么是优先队列？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/>
              <a:t>优先级队列虽然名称是队列，但是它不符合队列的特性。在优先队列中，队首元素按照优先级进行排序，压入的元素不在队尾，而是按照优先级规则插入到适当的位置，队首元素是当前队列中优先级最高的那一个，例如在队列中有如下元素，且定义好了优先级：</a:t>
            </a: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桃子（优先级</a:t>
            </a:r>
            <a:r>
              <a:rPr lang="en-US" altLang="zh-CN" sz="2400" dirty="0"/>
              <a:t>3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</a:rPr>
              <a:t>苹果（优先级</a:t>
            </a:r>
            <a:r>
              <a:rPr lang="en-US" altLang="zh-CN" sz="2400" dirty="0"/>
              <a:t>1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r>
              <a:rPr lang="en-US" altLang="zh-CN" sz="2400" dirty="0">
                <a:solidFill>
                  <a:srgbClr val="C00000"/>
                </a:solidFill>
              </a:rPr>
              <a:t>  </a:t>
            </a:r>
            <a:r>
              <a:rPr lang="zh-CN" altLang="en-US" sz="2400" dirty="0">
                <a:solidFill>
                  <a:srgbClr val="C00000"/>
                </a:solidFill>
              </a:rPr>
              <a:t>香蕉（优先级</a:t>
            </a:r>
            <a:r>
              <a:rPr lang="en-US" altLang="zh-CN" sz="2400" dirty="0"/>
              <a:t>4</a:t>
            </a:r>
            <a:r>
              <a:rPr lang="zh-CN" altLang="en-US" sz="2400" dirty="0">
                <a:solidFill>
                  <a:srgbClr val="C00000"/>
                </a:solidFill>
              </a:rPr>
              <a:t>）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</a:rPr>
              <a:t>那么出队的顺序是：香蕉</a:t>
            </a:r>
            <a:r>
              <a:rPr lang="en-US" altLang="zh-CN" sz="2400" dirty="0">
                <a:solidFill>
                  <a:srgbClr val="C00000"/>
                </a:solidFill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</a:rPr>
              <a:t>桃子</a:t>
            </a:r>
            <a:r>
              <a:rPr lang="en-US" altLang="zh-CN" sz="2400" dirty="0">
                <a:solidFill>
                  <a:srgbClr val="C00000"/>
                </a:solidFill>
              </a:rPr>
              <a:t>-&gt;</a:t>
            </a:r>
            <a:r>
              <a:rPr lang="zh-CN" altLang="en-US" sz="2400" dirty="0">
                <a:solidFill>
                  <a:srgbClr val="C00000"/>
                </a:solidFill>
              </a:rPr>
              <a:t>苹果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ts val="1200"/>
              </a:spcAft>
            </a:pP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若想在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C++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中使用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priority_ queue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，应先添加头文件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#include &lt;queue&gt;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，并在头文件下面加上“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using namespace std;"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algn="l" eaLnBrk="1" hangingPunct="1">
              <a:lnSpc>
                <a:spcPct val="90000"/>
              </a:lnSpc>
              <a:spcAft>
                <a:spcPts val="1200"/>
              </a:spcAft>
              <a:buClrTx/>
              <a:buSzTx/>
            </a:pP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 STL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中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priority_queue容器将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按照优先级进行的基本队列操作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做了内部实现，可以直接使用。</a:t>
            </a: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31747" name="TextBox 7"/>
          <p:cNvSpPr>
            <a:spLocks noChangeArrowheads="1"/>
          </p:cNvSpPr>
          <p:nvPr/>
        </p:nvSpPr>
        <p:spPr bwMode="auto">
          <a:xfrm>
            <a:off x="409575" y="481013"/>
            <a:ext cx="75596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4.6 priority_queue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（优先队列）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/>
          <p:cNvSpPr>
            <a:spLocks noChangeArrowheads="1"/>
          </p:cNvSpPr>
          <p:nvPr/>
        </p:nvSpPr>
        <p:spPr bwMode="auto">
          <a:xfrm>
            <a:off x="417444" y="1492209"/>
            <a:ext cx="11377612" cy="305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一、</a:t>
            </a: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  <a:t>priority_queue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容器的定义：</a:t>
            </a:r>
            <a:b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</a:b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sz="2400" b="0">
                <a:latin typeface="微软雅黑" panose="020B0503020204020204" pitchFamily="34" charset="-122"/>
              </a:rPr>
              <a:t>priority_queue&lt;typename&gt; name;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//typename</a:t>
            </a:r>
            <a:r>
              <a:rPr lang="zh-CN" altLang="en-US" sz="2400" b="0">
                <a:latin typeface="微软雅黑" panose="020B0503020204020204" pitchFamily="34" charset="-122"/>
              </a:rPr>
              <a:t>可以是任意基本数据类型或容器，按照降序对队列元素排序。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示例：</a:t>
            </a:r>
            <a:endParaRPr lang="en-US" altLang="zh-CN" sz="2400" b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 priority_ queue&lt;int&gt; pq;   //</a:t>
            </a:r>
            <a:r>
              <a:rPr lang="zh-CN" altLang="en-US" sz="2400" b="0">
                <a:latin typeface="微软雅黑" panose="020B0503020204020204" pitchFamily="34" charset="-122"/>
              </a:rPr>
              <a:t>整型降序优先队列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priority_queue &lt; struct fruit&gt; pq;  //</a:t>
            </a:r>
            <a:r>
              <a:rPr lang="zh-CN" altLang="en-US" sz="2400" b="0">
                <a:latin typeface="微软雅黑" panose="020B0503020204020204" pitchFamily="34" charset="-122"/>
              </a:rPr>
              <a:t>自定义类型优先队列</a:t>
            </a:r>
            <a:r>
              <a:rPr lang="en-US" altLang="zh-CN" sz="2400" b="0"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D24C1D-9D0D-4D79-9F2D-8F49B4CEEB33}" type="slidenum">
              <a:rPr lang="zh-CN" altLang="en-US" sz="1200" smtClean="0">
                <a:solidFill>
                  <a:srgbClr val="898989"/>
                </a:solidFill>
              </a:r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3796" name="TextBox 9"/>
          <p:cNvSpPr txBox="1">
            <a:spLocks noChangeArrowheads="1"/>
          </p:cNvSpPr>
          <p:nvPr/>
        </p:nvSpPr>
        <p:spPr bwMode="auto">
          <a:xfrm>
            <a:off x="193675" y="403860"/>
            <a:ext cx="5616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4.6 priority_queue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（优先队列）</a:t>
            </a:r>
            <a:endParaRPr kumimoji="1" lang="zh-CN" altLang="en-US" sz="28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7230" y="4739647"/>
            <a:ext cx="11065510" cy="1733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eaLnBrk="1" hangingPunct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优先级队列默认使用vector作为其底层存储数据的容器，在vector上又使用了堆算法将vector中元素构造成堆的结构，因此priority_queue就是堆，所有需要用到堆的位置，都可以考虑使用priority_queue。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/>
          <p:cNvSpPr>
            <a:spLocks noChangeArrowheads="1"/>
          </p:cNvSpPr>
          <p:nvPr/>
        </p:nvSpPr>
        <p:spPr bwMode="auto">
          <a:xfrm>
            <a:off x="480963" y="1370965"/>
            <a:ext cx="11305256" cy="49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二、</a:t>
            </a:r>
            <a:r>
              <a:rPr lang="en-US" altLang="zh-CN" sz="2200" b="0" dirty="0" err="1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priority_queue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容器的常见操作：</a:t>
            </a:r>
            <a:b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</a:b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(1)push(x):</a:t>
            </a:r>
            <a:r>
              <a:rPr lang="zh-CN" altLang="en-US" sz="2200" b="0" dirty="0">
                <a:latin typeface="微软雅黑" panose="020B0503020204020204" pitchFamily="34" charset="-122"/>
              </a:rPr>
              <a:t>将</a:t>
            </a:r>
            <a:r>
              <a:rPr lang="en-US" altLang="zh-CN" sz="2200" b="0" dirty="0">
                <a:latin typeface="微软雅黑" panose="020B0503020204020204" pitchFamily="34" charset="-122"/>
              </a:rPr>
              <a:t>x</a:t>
            </a:r>
            <a:r>
              <a:rPr lang="zh-CN" altLang="en-US" sz="2200" b="0" dirty="0">
                <a:latin typeface="微软雅黑" panose="020B0503020204020204" pitchFamily="34" charset="-122"/>
              </a:rPr>
              <a:t>插入到优先队列中。时间复杂度</a:t>
            </a:r>
            <a:r>
              <a:rPr lang="en-US" altLang="zh-CN" sz="2200" b="0" dirty="0">
                <a:latin typeface="微软雅黑" panose="020B0503020204020204" pitchFamily="34" charset="-122"/>
              </a:rPr>
              <a:t>O(</a:t>
            </a:r>
            <a:r>
              <a:rPr lang="en-US" altLang="zh-CN" sz="2200" b="0" dirty="0" err="1">
                <a:latin typeface="微软雅黑" panose="020B0503020204020204" pitchFamily="34" charset="-122"/>
              </a:rPr>
              <a:t>logN</a:t>
            </a:r>
            <a:r>
              <a:rPr lang="en-US" altLang="zh-CN" sz="2200" b="0">
                <a:latin typeface="微软雅黑" panose="020B0503020204020204" pitchFamily="34" charset="-122"/>
              </a:rPr>
              <a:t>)</a:t>
            </a:r>
            <a:r>
              <a:rPr lang="zh-CN" altLang="en-US" sz="2200" b="0">
                <a:latin typeface="微软雅黑" panose="020B0503020204020204" pitchFamily="34" charset="-122"/>
              </a:rPr>
              <a:t>。</a:t>
            </a:r>
            <a:endParaRPr lang="en-US" altLang="zh-CN" sz="22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>
                <a:latin typeface="微软雅黑" panose="020B0503020204020204" pitchFamily="34" charset="-122"/>
              </a:rPr>
              <a:t>	N</a:t>
            </a:r>
            <a:r>
              <a:rPr lang="zh-CN" altLang="en-US" sz="2200" b="0" dirty="0">
                <a:latin typeface="微软雅黑" panose="020B0503020204020204" pitchFamily="34" charset="-122"/>
              </a:rPr>
              <a:t>为当前优先队列中的元素个数。加入后会自动调整</a:t>
            </a:r>
            <a:r>
              <a:rPr lang="en-US" altLang="zh-CN" sz="2200" b="0" dirty="0" err="1">
                <a:latin typeface="微软雅黑" panose="020B0503020204020204" pitchFamily="34" charset="-122"/>
              </a:rPr>
              <a:t>priority_queue</a:t>
            </a:r>
            <a:r>
              <a:rPr lang="zh-CN" altLang="en-US" sz="2200" b="0" dirty="0">
                <a:latin typeface="微软雅黑" panose="020B0503020204020204" pitchFamily="34" charset="-122"/>
              </a:rPr>
              <a:t>的内部结构，以保证队首元素</a:t>
            </a:r>
            <a:r>
              <a:rPr lang="en-US" altLang="zh-CN" sz="2200" b="0" dirty="0">
                <a:latin typeface="微软雅黑" panose="020B0503020204020204" pitchFamily="34" charset="-122"/>
              </a:rPr>
              <a:t>(</a:t>
            </a:r>
            <a:r>
              <a:rPr lang="zh-CN" altLang="en-US" sz="2200" b="0" dirty="0">
                <a:latin typeface="微软雅黑" panose="020B0503020204020204" pitchFamily="34" charset="-122"/>
              </a:rPr>
              <a:t>堆顶元素</a:t>
            </a:r>
            <a:r>
              <a:rPr lang="en-US" altLang="zh-CN" sz="2200" b="0" dirty="0">
                <a:latin typeface="微软雅黑" panose="020B0503020204020204" pitchFamily="34" charset="-122"/>
              </a:rPr>
              <a:t>)</a:t>
            </a:r>
            <a:r>
              <a:rPr lang="zh-CN" altLang="en-US" sz="2200" b="0" dirty="0">
                <a:latin typeface="微软雅黑" panose="020B0503020204020204" pitchFamily="34" charset="-122"/>
              </a:rPr>
              <a:t>的优先级最高。</a:t>
            </a:r>
            <a:endParaRPr lang="en-US" altLang="zh-CN" sz="22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(2)top():</a:t>
            </a:r>
            <a:r>
              <a:rPr lang="zh-CN" altLang="en-US" sz="2200" b="0" dirty="0">
                <a:latin typeface="微软雅黑" panose="020B0503020204020204" pitchFamily="34" charset="-122"/>
              </a:rPr>
              <a:t>获得队首元素，时间复杂度</a:t>
            </a:r>
            <a:r>
              <a:rPr lang="en-US" altLang="zh-CN" sz="2200" b="0" dirty="0">
                <a:latin typeface="微软雅黑" panose="020B0503020204020204" pitchFamily="34" charset="-122"/>
              </a:rPr>
              <a:t>O(1)</a:t>
            </a:r>
            <a:r>
              <a:rPr lang="zh-CN" altLang="en-US" sz="2200" b="0" dirty="0">
                <a:latin typeface="微软雅黑" panose="020B0503020204020204" pitchFamily="34" charset="-122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>
                <a:latin typeface="微软雅黑" panose="020B0503020204020204" pitchFamily="34" charset="-122"/>
              </a:rPr>
              <a:t>	</a:t>
            </a:r>
            <a:r>
              <a:rPr lang="zh-CN" altLang="en-US" sz="2200" b="0">
                <a:latin typeface="微软雅黑" panose="020B0503020204020204" pitchFamily="34" charset="-122"/>
              </a:rPr>
              <a:t>注</a:t>
            </a:r>
            <a:r>
              <a:rPr lang="zh-CN" altLang="en-US" sz="2200" b="0" dirty="0">
                <a:latin typeface="微软雅黑" panose="020B0503020204020204" pitchFamily="34" charset="-122"/>
              </a:rPr>
              <a:t>意：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优先队列没有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front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back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函数</a:t>
            </a:r>
            <a:r>
              <a:rPr lang="zh-CN" altLang="en-US" sz="2200" b="0" dirty="0">
                <a:latin typeface="微软雅黑" panose="020B0503020204020204" pitchFamily="34" charset="-122"/>
              </a:rPr>
              <a:t>，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只能通过</a:t>
            </a: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top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函数来访问队首元素</a:t>
            </a:r>
            <a:r>
              <a:rPr lang="zh-CN" altLang="en-US" sz="2200" b="0" dirty="0">
                <a:latin typeface="微软雅黑" panose="020B0503020204020204" pitchFamily="34" charset="-122"/>
              </a:rPr>
              <a:t>，即优先级最高元素。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(3) pop()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令队首元素</a:t>
            </a:r>
            <a:r>
              <a:rPr lang="en-US" altLang="zh-CN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(</a:t>
            </a:r>
            <a:r>
              <a:rPr lang="zh-CN" altLang="en-US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即堆顶元素</a:t>
            </a:r>
            <a:r>
              <a:rPr lang="en-US" altLang="zh-CN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)</a:t>
            </a:r>
            <a:r>
              <a:rPr lang="zh-CN" altLang="en-US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出队，由于出队后要调整堆内部结构，所以时间复杂度</a:t>
            </a:r>
            <a:r>
              <a:rPr lang="en-US" altLang="zh-CN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O(</a:t>
            </a:r>
            <a:r>
              <a:rPr lang="en-US" altLang="zh-CN" sz="2200" b="0" dirty="0" err="1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logN</a:t>
            </a:r>
            <a:r>
              <a:rPr lang="en-US" altLang="zh-CN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)</a:t>
            </a:r>
            <a:r>
              <a:rPr lang="zh-CN" altLang="en-US" sz="2200" b="0" dirty="0">
                <a:solidFill>
                  <a:srgbClr val="0070C0"/>
                </a:solidFill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(4) empty</a:t>
            </a:r>
            <a:r>
              <a:rPr lang="en-US" altLang="zh-CN" sz="22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()</a:t>
            </a:r>
            <a:r>
              <a:rPr lang="zh-CN" altLang="en-US" sz="22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b="0">
                <a:latin typeface="微软雅黑" panose="020B0503020204020204" pitchFamily="34" charset="-122"/>
                <a:sym typeface="+mn-ea"/>
              </a:rPr>
              <a:t>检</a:t>
            </a: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测优先队列是否为空，返回</a:t>
            </a:r>
            <a:r>
              <a:rPr lang="en-US" altLang="zh-CN" sz="2200" b="0" dirty="0">
                <a:latin typeface="微软雅黑" panose="020B0503020204020204" pitchFamily="34" charset="-122"/>
                <a:sym typeface="+mn-ea"/>
              </a:rPr>
              <a:t>true</a:t>
            </a: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为空，返回</a:t>
            </a:r>
            <a:r>
              <a:rPr lang="en-US" altLang="zh-CN" sz="2200" b="0" dirty="0">
                <a:latin typeface="微软雅黑" panose="020B0503020204020204" pitchFamily="34" charset="-122"/>
                <a:sym typeface="+mn-ea"/>
              </a:rPr>
              <a:t>false</a:t>
            </a: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为非空，时间复杂度</a:t>
            </a:r>
            <a:r>
              <a:rPr lang="en-US" altLang="zh-CN" sz="2200" b="0" dirty="0"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(5) size()</a:t>
            </a:r>
            <a:r>
              <a:rPr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sz="2200" b="0" dirty="0">
                <a:latin typeface="微软雅黑" panose="020B0503020204020204" pitchFamily="34" charset="-122"/>
                <a:sym typeface="+mn-ea"/>
              </a:rPr>
              <a:t>返回优先队列内元素的个数，时间复杂度</a:t>
            </a:r>
            <a:r>
              <a:rPr lang="en-US" altLang="zh-CN" sz="2200" b="0" dirty="0">
                <a:latin typeface="微软雅黑" panose="020B0503020204020204" pitchFamily="34" charset="-122"/>
                <a:sym typeface="+mn-ea"/>
              </a:rPr>
              <a:t>O(1</a:t>
            </a:r>
            <a:r>
              <a:rPr lang="en-US" altLang="zh-CN" sz="2200" b="0">
                <a:latin typeface="微软雅黑" panose="020B0503020204020204" pitchFamily="34" charset="-122"/>
                <a:sym typeface="+mn-ea"/>
              </a:rPr>
              <a:t>)</a:t>
            </a:r>
            <a:r>
              <a:rPr lang="zh-CN" altLang="en-US" sz="2200" b="0">
                <a:latin typeface="微软雅黑" panose="020B0503020204020204" pitchFamily="34" charset="-122"/>
                <a:sym typeface="+mn-ea"/>
              </a:rPr>
              <a:t>。</a:t>
            </a:r>
            <a:endParaRPr lang="en-US" altLang="zh-CN" sz="2200" b="0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3584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686363-2A04-4649-803E-62C7D0EC4AF2}" type="slidenum">
              <a:rPr lang="zh-CN" altLang="en-US" sz="1200" smtClean="0">
                <a:solidFill>
                  <a:srgbClr val="898989"/>
                </a:solidFill>
              </a:r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5844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09506E-7D7E-41CD-B2A4-035FF88B38AE}" type="slidenum">
              <a:rPr lang="zh-CN" altLang="en-US" sz="1200" smtClean="0">
                <a:solidFill>
                  <a:srgbClr val="898989"/>
                </a:solidFill>
              </a:r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4035" name="TextBox 9"/>
          <p:cNvSpPr txBox="1">
            <a:spLocks noChangeArrowheads="1"/>
          </p:cNvSpPr>
          <p:nvPr/>
        </p:nvSpPr>
        <p:spPr bwMode="auto">
          <a:xfrm>
            <a:off x="120650" y="325120"/>
            <a:ext cx="530098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三、</a:t>
            </a:r>
            <a:r>
              <a:rPr kumimoji="1" 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优先队列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元素优先级的设置</a:t>
            </a:r>
            <a:endParaRPr kumimoji="1" lang="en-US" altLang="zh-CN" sz="26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408955" y="1441158"/>
            <a:ext cx="11377612" cy="5358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0" dirty="0"/>
              <a:t> </a:t>
            </a:r>
            <a:r>
              <a:rPr lang="zh-CN" altLang="en-US" sz="2400" b="0" dirty="0"/>
              <a:t>定义优先队列内元素的优先级是运用好优先队列的</a:t>
            </a:r>
            <a:r>
              <a:rPr lang="zh-CN" altLang="en-US" sz="2400" b="0"/>
              <a:t>关键</a:t>
            </a:r>
            <a:r>
              <a:rPr lang="en-US" altLang="zh-CN" sz="2400" b="0"/>
              <a:t>,</a:t>
            </a:r>
            <a:r>
              <a:rPr lang="zh-CN" altLang="en-US" sz="2400" b="0"/>
              <a:t>优先级设置分为</a:t>
            </a:r>
            <a:r>
              <a:rPr lang="zh-CN" altLang="en-US" sz="2400" b="0">
                <a:solidFill>
                  <a:srgbClr val="FF0000"/>
                </a:solidFill>
              </a:rPr>
              <a:t>基本类型的设置</a:t>
            </a:r>
            <a:r>
              <a:rPr lang="zh-CN" altLang="en-US" sz="2400" b="0"/>
              <a:t>和</a:t>
            </a:r>
            <a:r>
              <a:rPr lang="zh-CN" altLang="en-US" sz="2400" b="0">
                <a:solidFill>
                  <a:srgbClr val="FF0000"/>
                </a:solidFill>
              </a:rPr>
              <a:t>结构体类型的设置</a:t>
            </a:r>
            <a:r>
              <a:rPr lang="zh-CN" altLang="en-US" sz="2400" b="0"/>
              <a:t>：</a:t>
            </a:r>
            <a:endParaRPr lang="en-US" altLang="zh-CN" sz="2400" b="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C00000"/>
                </a:solidFill>
              </a:rPr>
              <a:t>（</a:t>
            </a:r>
            <a:r>
              <a:rPr lang="en-US" altLang="zh-CN" sz="2400" b="0" dirty="0">
                <a:solidFill>
                  <a:srgbClr val="C00000"/>
                </a:solidFill>
              </a:rPr>
              <a:t>1</a:t>
            </a:r>
            <a:r>
              <a:rPr lang="zh-CN" altLang="en-US" sz="2400" b="0" dirty="0">
                <a:solidFill>
                  <a:srgbClr val="C00000"/>
                </a:solidFill>
              </a:rPr>
              <a:t>）基本数据类型的优先级设置</a:t>
            </a:r>
            <a:endParaRPr lang="en-US" altLang="zh-CN" sz="2400" b="0" dirty="0">
              <a:solidFill>
                <a:srgbClr val="C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/>
              <a:t>    </a:t>
            </a:r>
            <a:r>
              <a:rPr lang="zh-CN" altLang="en-US" sz="2400" b="0" dirty="0">
                <a:solidFill>
                  <a:srgbClr val="FF0000"/>
                </a:solidFill>
              </a:rPr>
              <a:t>优先队列默认是数字大的优先级越高</a:t>
            </a:r>
            <a:r>
              <a:rPr lang="zh-CN" altLang="en-US" sz="2400" b="0" dirty="0"/>
              <a:t>，以</a:t>
            </a:r>
            <a:r>
              <a:rPr lang="en-US" altLang="zh-CN" sz="2400" b="0" dirty="0"/>
              <a:t>int</a:t>
            </a:r>
            <a:r>
              <a:rPr lang="zh-CN" altLang="en-US" sz="2400" b="0" dirty="0"/>
              <a:t>为例，以下两个语句等价：</a:t>
            </a:r>
            <a:endParaRPr lang="en-US" altLang="zh-CN" sz="2400" b="0" dirty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priority_queue</a:t>
            </a:r>
            <a:r>
              <a:rPr lang="en-US" altLang="zh-CN" sz="2400" b="0" dirty="0">
                <a:latin typeface="微软雅黑" panose="020B0503020204020204" pitchFamily="34" charset="-122"/>
              </a:rPr>
              <a:t>&lt;int&gt;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pq</a:t>
            </a:r>
            <a:r>
              <a:rPr lang="en-US" altLang="zh-CN" sz="2400" b="0" dirty="0">
                <a:latin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priority_queue</a:t>
            </a:r>
            <a:r>
              <a:rPr lang="en-US" altLang="zh-CN" sz="2400" b="0" dirty="0">
                <a:latin typeface="微软雅黑" panose="020B0503020204020204" pitchFamily="34" charset="-122"/>
              </a:rPr>
              <a:t>&lt;int,</a:t>
            </a:r>
            <a:r>
              <a:rPr lang="zh-CN" altLang="en-US" sz="2400" b="0" dirty="0">
                <a:latin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vector&lt;int&gt;, 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</a:rPr>
              <a:t>less&lt;int&gt; </a:t>
            </a:r>
            <a:r>
              <a:rPr lang="en-US" altLang="zh-CN" sz="2400" b="0" dirty="0">
                <a:latin typeface="微软雅黑" panose="020B0503020204020204" pitchFamily="34" charset="-122"/>
              </a:rPr>
              <a:t>&gt;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pq</a:t>
            </a:r>
            <a:r>
              <a:rPr lang="en-US" altLang="zh-CN" sz="2400" b="0" dirty="0">
                <a:latin typeface="微软雅黑" panose="020B0503020204020204" pitchFamily="34" charset="-122"/>
              </a:rPr>
              <a:t>;//</a:t>
            </a:r>
            <a:r>
              <a:rPr lang="zh-CN" altLang="en-US" sz="2400" b="0" dirty="0">
                <a:latin typeface="微软雅黑" panose="020B0503020204020204" pitchFamily="34" charset="-122"/>
              </a:rPr>
              <a:t>注意</a:t>
            </a:r>
            <a:r>
              <a:rPr lang="en-US" altLang="zh-CN" sz="2400" b="0" dirty="0">
                <a:latin typeface="微软雅黑" panose="020B0503020204020204" pitchFamily="34" charset="-122"/>
              </a:rPr>
              <a:t>&gt;&gt;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之间的空格。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微软雅黑" panose="020B0503020204020204" pitchFamily="34" charset="-122"/>
              </a:rPr>
              <a:t>    参数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vector&lt;int&gt;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填写的是来承载底层数据结构堆的容器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b="0" dirty="0">
                <a:latin typeface="微软雅黑" panose="020B0503020204020204" pitchFamily="34" charset="-122"/>
              </a:rPr>
              <a:t> </a:t>
            </a:r>
            <a:r>
              <a:rPr lang="en-US" altLang="zh-CN" sz="2400" b="0" dirty="0">
                <a:latin typeface="微软雅黑" panose="020B0503020204020204" pitchFamily="34" charset="-122"/>
              </a:rPr>
              <a:t>  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less&lt;int&gt;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是对第一个参数</a:t>
            </a:r>
            <a:r>
              <a:rPr lang="en-US" altLang="zh-CN" sz="2400" b="0" dirty="0">
                <a:latin typeface="微软雅黑" panose="020B0503020204020204" pitchFamily="34" charset="-122"/>
              </a:rPr>
              <a:t>int</a:t>
            </a:r>
            <a:r>
              <a:rPr lang="zh-CN" altLang="en-US" sz="2400" b="0" dirty="0">
                <a:latin typeface="微软雅黑" panose="020B0503020204020204" pitchFamily="34" charset="-122"/>
              </a:rPr>
              <a:t>的比较类，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</a:rPr>
              <a:t>less&lt;int&gt;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表示数字大的优先级越大，而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</a:rPr>
              <a:t>greater&lt;int&gt;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表示数字小的优先级越大。想让优先队列总是把最小的的元素放在队首，则使用语句：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 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priority_queue</a:t>
            </a:r>
            <a:r>
              <a:rPr lang="en-US" altLang="zh-CN" sz="2400" b="0" dirty="0">
                <a:latin typeface="微软雅黑" panose="020B0503020204020204" pitchFamily="34" charset="-122"/>
              </a:rPr>
              <a:t>&lt;int,</a:t>
            </a:r>
            <a:r>
              <a:rPr lang="zh-CN" altLang="en-US" sz="2400" b="0" dirty="0">
                <a:latin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vector&lt;int&gt;, </a:t>
            </a:r>
            <a:r>
              <a:rPr lang="en-US" altLang="zh-CN" sz="2400" b="0" dirty="0">
                <a:solidFill>
                  <a:srgbClr val="00B050"/>
                </a:solidFill>
                <a:latin typeface="微软雅黑" panose="020B0503020204020204" pitchFamily="34" charset="-122"/>
              </a:rPr>
              <a:t>greater&lt;int&gt; </a:t>
            </a:r>
            <a:r>
              <a:rPr lang="en-US" altLang="zh-CN" sz="2400" b="0" dirty="0">
                <a:latin typeface="微软雅黑" panose="020B0503020204020204" pitchFamily="34" charset="-122"/>
              </a:rPr>
              <a:t>&gt;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pq</a:t>
            </a:r>
            <a:r>
              <a:rPr lang="en-US" altLang="zh-CN" sz="2400" b="0" dirty="0">
                <a:latin typeface="微软雅黑" panose="020B0503020204020204" pitchFamily="34" charset="-122"/>
              </a:rPr>
              <a:t>;</a:t>
            </a:r>
            <a:endParaRPr lang="en-US" altLang="zh-CN" sz="24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6E43C-8093-453A-94A7-61E957F1215F}" type="slidenum">
              <a:rPr lang="zh-CN" altLang="en-US" sz="1200" smtClean="0">
                <a:solidFill>
                  <a:srgbClr val="898989"/>
                </a:solidFill>
              </a:r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9155" name="TextBox 9"/>
          <p:cNvSpPr txBox="1">
            <a:spLocks noChangeArrowheads="1"/>
          </p:cNvSpPr>
          <p:nvPr/>
        </p:nvSpPr>
        <p:spPr bwMode="auto">
          <a:xfrm>
            <a:off x="120650" y="339725"/>
            <a:ext cx="578358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示例</a:t>
            </a: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--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优先队列</a:t>
            </a: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1692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5"/>
          <a:srcRect t="16953" r="35200"/>
          <a:stretch/>
        </p:blipFill>
        <p:spPr>
          <a:xfrm>
            <a:off x="192931" y="1052736"/>
            <a:ext cx="8928992" cy="56858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496915" y="1341120"/>
            <a:ext cx="2433320" cy="49237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96E43C-8093-453A-94A7-61E957F1215F}" type="slidenum">
              <a:rPr lang="zh-CN" altLang="en-US" sz="1200" smtClean="0">
                <a:solidFill>
                  <a:srgbClr val="898989"/>
                </a:solidFill>
              </a:r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9155" name="TextBox 9"/>
          <p:cNvSpPr txBox="1">
            <a:spLocks noChangeArrowheads="1"/>
          </p:cNvSpPr>
          <p:nvPr/>
        </p:nvSpPr>
        <p:spPr bwMode="auto">
          <a:xfrm>
            <a:off x="120650" y="339725"/>
            <a:ext cx="578358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示例</a:t>
            </a: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--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优先队列</a:t>
            </a: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 1692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53125" y="594995"/>
            <a:ext cx="6124575" cy="6135370"/>
          </a:xfrm>
          <a:prstGeom prst="rect">
            <a:avLst/>
          </a:prstGeom>
        </p:spPr>
      </p:pic>
      <p:sp>
        <p:nvSpPr>
          <p:cNvPr id="28674" name="Rectangle 1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08939" y="1543685"/>
            <a:ext cx="5040575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思路：优先队列的应用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</a:rPr>
              <a:t>建立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个优先队列，</a:t>
            </a:r>
            <a:r>
              <a:rPr lang="zh-CN" sz="2000" b="0" dirty="0">
                <a:latin typeface="微软雅黑" panose="020B0503020204020204" pitchFamily="34" charset="-122"/>
              </a:rPr>
              <a:t>要求队列中元素</a:t>
            </a: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升序</a:t>
            </a:r>
            <a:r>
              <a:rPr lang="zh-CN" sz="2000" b="0" dirty="0">
                <a:latin typeface="微软雅黑" panose="020B0503020204020204" pitchFamily="34" charset="-122"/>
              </a:rPr>
              <a:t>排列</a:t>
            </a:r>
            <a:r>
              <a:rPr lang="zh-CN" altLang="en-US" sz="2000" b="0" dirty="0">
                <a:latin typeface="微软雅黑" panose="020B0503020204020204" pitchFamily="34" charset="-122"/>
              </a:rPr>
              <a:t>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</a:rPr>
              <a:t>当输入的指令为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时，接收</a:t>
            </a:r>
            <a:r>
              <a:rPr lang="en-US" altLang="zh-CN" sz="2000" b="0" dirty="0">
                <a:latin typeface="微软雅黑" panose="020B0503020204020204" pitchFamily="34" charset="-122"/>
              </a:rPr>
              <a:t>x</a:t>
            </a:r>
            <a:r>
              <a:rPr lang="zh-CN" altLang="en-US" sz="2000" b="0" dirty="0">
                <a:latin typeface="微软雅黑" panose="020B0503020204020204" pitchFamily="34" charset="-122"/>
              </a:rPr>
              <a:t>，把</a:t>
            </a:r>
            <a:r>
              <a:rPr lang="en-US" altLang="zh-CN" sz="2000" b="0" dirty="0">
                <a:latin typeface="微软雅黑" panose="020B0503020204020204" pitchFamily="34" charset="-122"/>
              </a:rPr>
              <a:t>x</a:t>
            </a:r>
            <a:r>
              <a:rPr lang="zh-CN" altLang="en-US" sz="2000" b="0" dirty="0">
                <a:latin typeface="微软雅黑" panose="020B0503020204020204" pitchFamily="34" charset="-122"/>
              </a:rPr>
              <a:t>压入队列。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zh-CN" sz="2000" b="0" dirty="0">
                <a:latin typeface="微软雅黑" panose="020B0503020204020204" pitchFamily="34" charset="-122"/>
              </a:rPr>
              <a:t>输入指令为</a:t>
            </a: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时，把队列最前的元素输出。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zh-CN" altLang="en-US" sz="2000" b="0" dirty="0">
                <a:latin typeface="微软雅黑" panose="020B0503020204020204" pitchFamily="34" charset="-122"/>
              </a:rPr>
              <a:t>指令为</a:t>
            </a:r>
            <a:r>
              <a:rPr lang="en-US" altLang="zh-CN" sz="2000" b="0" dirty="0">
                <a:latin typeface="微软雅黑" panose="020B0503020204020204" pitchFamily="34" charset="-122"/>
              </a:rPr>
              <a:t>3</a:t>
            </a:r>
            <a:r>
              <a:rPr lang="zh-CN" altLang="en-US" sz="2000" b="0" dirty="0">
                <a:latin typeface="微软雅黑" panose="020B0503020204020204" pitchFamily="34" charset="-122"/>
              </a:rPr>
              <a:t>时，把队列最前的元素弹出。</a:t>
            </a:r>
            <a:endParaRPr lang="en-US" altLang="zh-CN" sz="1800" b="0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F312C-227A-4739-90E4-DA3D0065862E}" type="slidenum">
              <a:rPr lang="zh-CN" altLang="en-US" smtClean="0"/>
              <a:t>17</a:t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07" y="115873"/>
            <a:ext cx="10177150" cy="6597352"/>
          </a:xfrm>
          <a:prstGeom prst="rect">
            <a:avLst/>
          </a:prstGeom>
        </p:spPr>
      </p:pic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08955" y="260648"/>
            <a:ext cx="467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priority-queue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kumimoji="1" lang="en-US" altLang="zh-CN" b="0" dirty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55" y="2107584"/>
            <a:ext cx="12668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ChangeArrowheads="1"/>
          </p:cNvSpPr>
          <p:nvPr/>
        </p:nvSpPr>
        <p:spPr bwMode="auto">
          <a:xfrm>
            <a:off x="480695" y="1543685"/>
            <a:ext cx="4607768" cy="3353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思路：优先队列的应用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、建立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个优先队列，将</a:t>
            </a:r>
            <a:r>
              <a:rPr lang="en-US" altLang="zh-CN" sz="2000" b="0" dirty="0">
                <a:latin typeface="微软雅黑" panose="020B0503020204020204" pitchFamily="34" charset="-122"/>
              </a:rPr>
              <a:t>n</a:t>
            </a:r>
            <a:r>
              <a:rPr lang="zh-CN" altLang="en-US" sz="2000" b="0" dirty="0">
                <a:latin typeface="微软雅黑" panose="020B0503020204020204" pitchFamily="34" charset="-122"/>
              </a:rPr>
              <a:t>种果子的数量依次入队，果子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</a:rPr>
              <a:t>升序</a:t>
            </a:r>
            <a:r>
              <a:rPr lang="zh-CN" altLang="en-US" sz="2000" b="0" dirty="0">
                <a:latin typeface="微软雅黑" panose="020B0503020204020204" pitchFamily="34" charset="-122"/>
              </a:rPr>
              <a:t>排列。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、每次在队列中出队数量最小的两堆，合并后将它们的和再插入优先队列中。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3</a:t>
            </a:r>
            <a:r>
              <a:rPr lang="zh-CN" altLang="en-US" sz="2000" b="0" dirty="0">
                <a:latin typeface="微软雅黑" panose="020B0503020204020204" pitchFamily="34" charset="-122"/>
              </a:rPr>
              <a:t>、循环步骤</a:t>
            </a: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，直到队中只剩一堆，或者循环</a:t>
            </a:r>
            <a:r>
              <a:rPr lang="en-US" altLang="zh-CN" sz="2000" b="0" dirty="0">
                <a:latin typeface="微软雅黑" panose="020B0503020204020204" pitchFamily="34" charset="-122"/>
              </a:rPr>
              <a:t>n-1</a:t>
            </a:r>
            <a:r>
              <a:rPr lang="zh-CN" altLang="en-US" sz="2000" b="0" dirty="0">
                <a:latin typeface="微软雅黑" panose="020B0503020204020204" pitchFamily="34" charset="-122"/>
              </a:rPr>
              <a:t>次步骤</a:t>
            </a: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也可。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4</a:t>
            </a:r>
            <a:r>
              <a:rPr lang="zh-CN" altLang="en-US" sz="2000" b="0" dirty="0">
                <a:latin typeface="微软雅黑" panose="020B0503020204020204" pitchFamily="34" charset="-122"/>
              </a:rPr>
              <a:t>、输出队列中的队头。</a:t>
            </a:r>
            <a:endParaRPr lang="en-US" altLang="zh-CN" sz="1800" b="0" dirty="0">
              <a:latin typeface="微软雅黑" panose="020B0503020204020204" pitchFamily="34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457A1-7D0B-4188-A206-062C530ABA26}" type="slidenum">
              <a:rPr lang="zh-CN" altLang="en-US" sz="1200" smtClean="0">
                <a:solidFill>
                  <a:srgbClr val="898989"/>
                </a:solidFill>
              </a:rPr>
              <a:t>18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6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priority-queue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21960" y="875665"/>
            <a:ext cx="6184265" cy="59823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D736195D-0D96-4DC8-41F5-2F2EC3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1CA20-6CD1-4079-A59C-E54B21F6798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6083" name="TextBox 9">
            <a:extLst>
              <a:ext uri="{FF2B5EF4-FFF2-40B4-BE49-F238E27FC236}">
                <a16:creationId xmlns:a16="http://schemas.microsoft.com/office/drawing/2014/main" id="{8ADD44D1-1164-931E-D355-54962FFE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0350"/>
            <a:ext cx="59055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内元素优先级的设置</a:t>
            </a:r>
            <a:endParaRPr kumimoji="1" lang="en-US" altLang="zh-CN" sz="26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84" name="Rectangle 12">
            <a:extLst>
              <a:ext uri="{FF2B5EF4-FFF2-40B4-BE49-F238E27FC236}">
                <a16:creationId xmlns:a16="http://schemas.microsoft.com/office/drawing/2014/main" id="{14779CD7-4912-E7AB-87EE-EFBB5CBD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330325"/>
            <a:ext cx="11377612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7030A0"/>
                </a:solidFill>
              </a:rPr>
              <a:t>（</a:t>
            </a:r>
            <a:r>
              <a:rPr lang="en-US" altLang="zh-CN" sz="2400" b="0" dirty="0">
                <a:solidFill>
                  <a:srgbClr val="7030A0"/>
                </a:solidFill>
              </a:rPr>
              <a:t>2</a:t>
            </a:r>
            <a:r>
              <a:rPr lang="zh-CN" altLang="en-US" sz="2400" b="0" dirty="0">
                <a:solidFill>
                  <a:srgbClr val="7030A0"/>
                </a:solidFill>
              </a:rPr>
              <a:t>）结构体的优先级设置</a:t>
            </a:r>
            <a:endParaRPr lang="en-US" altLang="zh-CN" sz="2400" b="0" dirty="0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/>
              <a:t>   </a:t>
            </a:r>
            <a:r>
              <a:rPr lang="zh-CN" altLang="en-US" sz="2000" b="0" dirty="0"/>
              <a:t>为水果建立结构体：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struct fruit{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string name;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int price;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</a:t>
            </a:r>
            <a:r>
              <a:rPr lang="zh-CN" altLang="en-US" sz="2000" b="0" dirty="0">
                <a:latin typeface="微软雅黑" panose="020B0503020204020204" pitchFamily="34" charset="-122"/>
              </a:rPr>
              <a:t>若希望水果价格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高</a:t>
            </a:r>
            <a:r>
              <a:rPr lang="zh-CN" altLang="en-US" sz="2000" b="0" dirty="0">
                <a:latin typeface="微软雅黑" panose="020B0503020204020204" pitchFamily="34" charset="-122"/>
              </a:rPr>
              <a:t>的的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优先级高</a:t>
            </a:r>
            <a:r>
              <a:rPr lang="zh-CN" altLang="en-US" sz="2000" b="0" dirty="0">
                <a:latin typeface="微软雅黑" panose="020B0503020204020204" pitchFamily="34" charset="-122"/>
              </a:rPr>
              <a:t>，需要重载（</a:t>
            </a:r>
            <a:r>
              <a:rPr lang="en-US" altLang="zh-CN" sz="2000" b="0" dirty="0">
                <a:latin typeface="微软雅黑" panose="020B0503020204020204" pitchFamily="34" charset="-122"/>
              </a:rPr>
              <a:t>overload</a:t>
            </a:r>
            <a:r>
              <a:rPr lang="zh-CN" altLang="en-US" sz="2000" b="0" dirty="0">
                <a:latin typeface="微软雅黑" panose="020B0503020204020204" pitchFamily="34" charset="-122"/>
              </a:rPr>
              <a:t>）小于号</a:t>
            </a:r>
            <a:r>
              <a:rPr lang="en-US" altLang="zh-CN" sz="2000" b="0" dirty="0">
                <a:latin typeface="微软雅黑" panose="020B0503020204020204" pitchFamily="34" charset="-122"/>
              </a:rPr>
              <a:t>"&lt;"</a:t>
            </a:r>
            <a:r>
              <a:rPr lang="zh-CN" altLang="en-US" sz="2000" b="0" dirty="0">
                <a:latin typeface="微软雅黑" panose="020B0503020204020204" pitchFamily="34" charset="-122"/>
              </a:rPr>
              <a:t>。重载是指对已有的运算符进行重新定义，即改变小于号的功能。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struct fruit{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string name;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int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friend bool operator &lt;( fruit f1,fruit f2 ){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                      return f1.price &lt; f2.price;     }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</a:rPr>
              <a:t>priority_queue</a:t>
            </a:r>
            <a:r>
              <a:rPr lang="en-US" altLang="zh-CN" sz="2000" b="0" dirty="0">
                <a:latin typeface="微软雅黑" panose="020B0503020204020204" pitchFamily="34" charset="-122"/>
              </a:rPr>
              <a:t>&lt;fruit&gt; </a:t>
            </a:r>
            <a:r>
              <a:rPr lang="en-US" altLang="zh-CN" sz="2000" b="0" dirty="0" err="1">
                <a:latin typeface="微软雅黑" panose="020B0503020204020204" pitchFamily="34" charset="-122"/>
              </a:rPr>
              <a:t>pq</a:t>
            </a:r>
            <a:r>
              <a:rPr lang="en-US" altLang="zh-CN" sz="2000" b="0" dirty="0">
                <a:latin typeface="微软雅黑" panose="020B0503020204020204" pitchFamily="34" charset="-122"/>
              </a:rPr>
              <a:t>;    </a:t>
            </a:r>
            <a:endParaRPr lang="en-US" altLang="zh-CN" sz="2000" b="0" dirty="0"/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A7C7691D-7500-AEAF-308B-E14EA9D71998}"/>
              </a:ext>
            </a:extLst>
          </p:cNvPr>
          <p:cNvSpPr/>
          <p:nvPr/>
        </p:nvSpPr>
        <p:spPr>
          <a:xfrm>
            <a:off x="5802313" y="4402396"/>
            <a:ext cx="5783262" cy="2124893"/>
          </a:xfrm>
          <a:prstGeom prst="wedgeRectCallout">
            <a:avLst>
              <a:gd name="adj1" fmla="val -105129"/>
              <a:gd name="adj2" fmla="val 8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friend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000" b="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，后面的“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 operator &lt;( fruit f1,fruit f2 )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”对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类型的操作符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"&lt;"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进行了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函数内部为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f1.price &lt; f2.price; 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因此重载后仍然是小于号的作用，此时若定义</a:t>
            </a:r>
            <a:r>
              <a:rPr lang="en-US" altLang="zh-CN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fruit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类型的优先队列</a:t>
            </a:r>
            <a:r>
              <a:rPr lang="en-US" altLang="zh-CN" sz="2000" b="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pq</a:t>
            </a:r>
            <a:r>
              <a:rPr lang="zh-CN" altLang="en-US" sz="2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，则以价格高的水果优先级高。</a:t>
            </a:r>
            <a:endParaRPr lang="en-US" altLang="zh-CN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对话气泡: 矩形 1">
            <a:extLst>
              <a:ext uri="{FF2B5EF4-FFF2-40B4-BE49-F238E27FC236}">
                <a16:creationId xmlns:a16="http://schemas.microsoft.com/office/drawing/2014/main" id="{A7C7691D-7500-AEAF-308B-E14EA9D71998}"/>
              </a:ext>
            </a:extLst>
          </p:cNvPr>
          <p:cNvSpPr/>
          <p:nvPr/>
        </p:nvSpPr>
        <p:spPr>
          <a:xfrm>
            <a:off x="5847557" y="1454465"/>
            <a:ext cx="5783262" cy="1411896"/>
          </a:xfrm>
          <a:prstGeom prst="wedgeRectCallout">
            <a:avLst>
              <a:gd name="adj1" fmla="val -49790"/>
              <a:gd name="adj2" fmla="val 449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0000"/>
              </a:lnSpc>
              <a:defRPr/>
            </a:pPr>
            <a:r>
              <a:rPr lang="zh-CN" altLang="en-US" sz="2000" b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lang="zh-CN" altLang="en-US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载大于号会编译错误，因为从数学上来说只需要重载小于号，即</a:t>
            </a:r>
            <a:r>
              <a:rPr lang="en-US" altLang="zh-CN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f1&gt;f2</a:t>
            </a:r>
            <a:r>
              <a:rPr lang="zh-CN" altLang="en-US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等价于判断</a:t>
            </a:r>
            <a:r>
              <a:rPr lang="en-US" altLang="zh-CN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f2&lt;f1,</a:t>
            </a:r>
            <a:r>
              <a:rPr lang="zh-CN" altLang="en-US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f1==f2</a:t>
            </a:r>
            <a:r>
              <a:rPr lang="zh-CN" altLang="en-US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等价于判断</a:t>
            </a:r>
            <a:r>
              <a:rPr lang="en-US" altLang="zh-CN" sz="2000" b="0" dirty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!(f1&lt;f2)&amp;&amp;!(</a:t>
            </a:r>
            <a:r>
              <a:rPr lang="en-US" altLang="zh-CN" sz="2000" b="0">
                <a:solidFill>
                  <a:srgbClr val="00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f2&lt;f1)</a:t>
            </a:r>
            <a:endParaRPr lang="en-US" altLang="zh-CN" sz="2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46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Rectangle 5"/>
          <p:cNvSpPr>
            <a:spLocks noGrp="1"/>
          </p:cNvSpPr>
          <p:nvPr>
            <p:ph type="body" idx="1"/>
          </p:nvPr>
        </p:nvSpPr>
        <p:spPr>
          <a:xfrm>
            <a:off x="552450" y="1671320"/>
            <a:ext cx="10992485" cy="498602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CC3300"/>
                </a:solidFill>
              </a:rPr>
              <a:t>队列：</a:t>
            </a:r>
            <a:r>
              <a:rPr lang="zh-CN" altLang="en-US" sz="2800" dirty="0"/>
              <a:t>在数据结构中也称为操作受限的线性表，是一种只允许在表的一端插入，在另一端删除的线性表。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6600FF"/>
                </a:solidFill>
              </a:rPr>
              <a:t>相关的几个概念</a:t>
            </a:r>
            <a:r>
              <a:rPr lang="zh-CN" altLang="en-US" sz="2800" dirty="0"/>
              <a:t>：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队尾</a:t>
            </a:r>
            <a:r>
              <a:rPr lang="en-US" altLang="zh-CN" sz="2400" dirty="0">
                <a:solidFill>
                  <a:srgbClr val="FF0000"/>
                </a:solidFill>
              </a:rPr>
              <a:t>rear</a:t>
            </a:r>
            <a:r>
              <a:rPr lang="zh-CN" altLang="en-US" sz="2400" dirty="0">
                <a:solidFill>
                  <a:srgbClr val="FF0000"/>
                </a:solidFill>
              </a:rPr>
              <a:t>： </a:t>
            </a:r>
            <a:r>
              <a:rPr lang="zh-CN" altLang="en-US" sz="2400" dirty="0"/>
              <a:t>插入端，线性表的表尾。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队头</a:t>
            </a:r>
            <a:r>
              <a:rPr lang="en-US" altLang="zh-CN" sz="2400" dirty="0">
                <a:solidFill>
                  <a:srgbClr val="FF0000"/>
                </a:solidFill>
              </a:rPr>
              <a:t>front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删除端，线性表的表头。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空队列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  <a:r>
              <a:rPr lang="zh-CN" altLang="en-US" sz="2400" dirty="0"/>
              <a:t>当队列中没有任何元素时，称为</a:t>
            </a:r>
            <a:r>
              <a:rPr lang="zh-CN" altLang="en-US" sz="2400" dirty="0">
                <a:solidFill>
                  <a:srgbClr val="FF0000"/>
                </a:solidFill>
              </a:rPr>
              <a:t>空队列。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zh-CN" sz="2800" dirty="0">
                <a:solidFill>
                  <a:srgbClr val="FF0000"/>
                </a:solidFill>
              </a:rPr>
              <a:t>特点</a:t>
            </a:r>
            <a:r>
              <a:rPr lang="zh-CN" altLang="zh-CN" sz="2800" dirty="0"/>
              <a:t>：先进</a:t>
            </a:r>
            <a:r>
              <a:rPr lang="zh-CN" altLang="en-US" sz="2800" dirty="0"/>
              <a:t>先</a:t>
            </a:r>
            <a:r>
              <a:rPr lang="zh-CN" altLang="zh-CN" sz="2800" dirty="0"/>
              <a:t>出（</a:t>
            </a:r>
            <a:r>
              <a:rPr lang="en-US" altLang="zh-CN" sz="2800" dirty="0">
                <a:solidFill>
                  <a:srgbClr val="FF3300"/>
                </a:solidFill>
              </a:rPr>
              <a:t>FIFO</a:t>
            </a:r>
            <a:r>
              <a:rPr lang="zh-CN" altLang="en-US" sz="2800" dirty="0"/>
              <a:t>），比如食堂排队买饭，排在最前面的先买，后到的排在队尾，即删除在队头，插入在队尾。</a:t>
            </a:r>
          </a:p>
        </p:txBody>
      </p:sp>
      <p:sp>
        <p:nvSpPr>
          <p:cNvPr id="6147" name="TextBox 7"/>
          <p:cNvSpPr>
            <a:spLocks noChangeArrowheads="1"/>
          </p:cNvSpPr>
          <p:nvPr/>
        </p:nvSpPr>
        <p:spPr bwMode="auto">
          <a:xfrm>
            <a:off x="409575" y="481013"/>
            <a:ext cx="5233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4.5 queue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（队列）容器的使用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D736195D-0D96-4DC8-41F5-2F2EC32B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41CA20-6CD1-4079-A59C-E54B21F6798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6083" name="TextBox 9">
            <a:extLst>
              <a:ext uri="{FF2B5EF4-FFF2-40B4-BE49-F238E27FC236}">
                <a16:creationId xmlns:a16="http://schemas.microsoft.com/office/drawing/2014/main" id="{8ADD44D1-1164-931E-D355-54962FFE1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0350"/>
            <a:ext cx="59055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内元素优先级的设置</a:t>
            </a:r>
            <a:endParaRPr kumimoji="1" lang="en-US" altLang="zh-CN" sz="26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084" name="Rectangle 12">
            <a:extLst>
              <a:ext uri="{FF2B5EF4-FFF2-40B4-BE49-F238E27FC236}">
                <a16:creationId xmlns:a16="http://schemas.microsoft.com/office/drawing/2014/main" id="{14779CD7-4912-E7AB-87EE-EFBB5CBD3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330325"/>
            <a:ext cx="11377612" cy="5290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7030A0"/>
                </a:solidFill>
              </a:rPr>
              <a:t>（</a:t>
            </a:r>
            <a:r>
              <a:rPr lang="en-US" altLang="zh-CN" sz="2400" b="0" dirty="0">
                <a:solidFill>
                  <a:srgbClr val="7030A0"/>
                </a:solidFill>
              </a:rPr>
              <a:t>2</a:t>
            </a:r>
            <a:r>
              <a:rPr lang="zh-CN" altLang="en-US" sz="2400" b="0" dirty="0">
                <a:solidFill>
                  <a:srgbClr val="7030A0"/>
                </a:solidFill>
              </a:rPr>
              <a:t>）结构体的优先级设置</a:t>
            </a:r>
            <a:endParaRPr lang="en-US" altLang="zh-CN" sz="2400" b="0" dirty="0">
              <a:solidFill>
                <a:srgbClr val="7030A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0" dirty="0"/>
              <a:t>   </a:t>
            </a:r>
            <a:r>
              <a:rPr lang="zh-CN" altLang="en-US" sz="2000" b="0" dirty="0"/>
              <a:t>为水果建立结构体：</a:t>
            </a:r>
            <a:endParaRPr lang="en-US" altLang="zh-CN" sz="2000" b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struct fruit{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string name;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int price;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</a:t>
            </a:r>
            <a:r>
              <a:rPr lang="zh-CN" altLang="en-US" sz="2000" b="0" dirty="0">
                <a:latin typeface="微软雅黑" panose="020B0503020204020204" pitchFamily="34" charset="-122"/>
              </a:rPr>
              <a:t>若希望水果价格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低</a:t>
            </a:r>
            <a:r>
              <a:rPr lang="zh-CN" altLang="en-US" sz="2000" b="0" dirty="0">
                <a:latin typeface="微软雅黑" panose="020B0503020204020204" pitchFamily="34" charset="-122"/>
              </a:rPr>
              <a:t>的的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优先级高</a:t>
            </a:r>
            <a:r>
              <a:rPr lang="zh-CN" altLang="en-US" sz="2000" b="0" dirty="0">
                <a:latin typeface="微软雅黑" panose="020B0503020204020204" pitchFamily="34" charset="-122"/>
              </a:rPr>
              <a:t>，且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价格相同</a:t>
            </a:r>
            <a:r>
              <a:rPr lang="zh-CN" altLang="en-US" sz="2000" b="0" dirty="0">
                <a:latin typeface="微软雅黑" panose="020B0503020204020204" pitchFamily="34" charset="-122"/>
              </a:rPr>
              <a:t>的按照</a:t>
            </a: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英文表中排在前面的优先级高</a:t>
            </a:r>
            <a:r>
              <a:rPr lang="zh-CN" altLang="en-US" sz="2000" b="0" dirty="0">
                <a:latin typeface="微软雅黑" panose="020B0503020204020204" pitchFamily="34" charset="-122"/>
              </a:rPr>
              <a:t>的方式输出，则重载（</a:t>
            </a:r>
            <a:r>
              <a:rPr lang="en-US" altLang="zh-CN" sz="2000" b="0" dirty="0">
                <a:latin typeface="微软雅黑" panose="020B0503020204020204" pitchFamily="34" charset="-122"/>
              </a:rPr>
              <a:t>overload</a:t>
            </a:r>
            <a:r>
              <a:rPr lang="zh-CN" altLang="en-US" sz="2000" b="0" dirty="0">
                <a:latin typeface="微软雅黑" panose="020B0503020204020204" pitchFamily="34" charset="-122"/>
              </a:rPr>
              <a:t>）小于号</a:t>
            </a:r>
            <a:r>
              <a:rPr lang="en-US" altLang="zh-CN" sz="2000" b="0" dirty="0">
                <a:latin typeface="微软雅黑" panose="020B0503020204020204" pitchFamily="34" charset="-122"/>
              </a:rPr>
              <a:t>"&lt;"</a:t>
            </a:r>
            <a:r>
              <a:rPr lang="zh-CN" altLang="en-US" sz="2000" b="0" dirty="0">
                <a:latin typeface="微软雅黑" panose="020B0503020204020204" pitchFamily="34" charset="-122"/>
              </a:rPr>
              <a:t>代码如下。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struct fruit{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string name;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int price;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       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friend bool operator&lt;(fruit f1,fruit f2){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                                  if(f1.price==f2.price) return f1.name&gt;f2.name;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                                  else return f1.price &gt; f2.price;     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};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</a:t>
            </a:r>
            <a:r>
              <a:rPr lang="en-US" altLang="zh-CN" sz="2000" b="0" dirty="0" err="1">
                <a:latin typeface="微软雅黑" panose="020B0503020204020204" pitchFamily="34" charset="-122"/>
              </a:rPr>
              <a:t>priority_queue</a:t>
            </a:r>
            <a:r>
              <a:rPr lang="en-US" altLang="zh-CN" sz="2000" b="0" dirty="0">
                <a:latin typeface="微软雅黑" panose="020B0503020204020204" pitchFamily="34" charset="-122"/>
              </a:rPr>
              <a:t>&lt;fruit&gt; </a:t>
            </a:r>
            <a:r>
              <a:rPr lang="en-US" altLang="zh-CN" sz="2000" b="0" dirty="0" err="1">
                <a:latin typeface="微软雅黑" panose="020B0503020204020204" pitchFamily="34" charset="-122"/>
              </a:rPr>
              <a:t>pq</a:t>
            </a:r>
            <a:r>
              <a:rPr lang="en-US" altLang="zh-CN" sz="2000" b="0" dirty="0">
                <a:latin typeface="微软雅黑" panose="020B0503020204020204" pitchFamily="34" charset="-122"/>
              </a:rPr>
              <a:t>;    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30788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20C3427C-8F7A-84DD-A7AE-86B8197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169136-56A7-4994-9C9C-ACF607DB618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7107" name="TextBox 9">
            <a:extLst>
              <a:ext uri="{FF2B5EF4-FFF2-40B4-BE49-F238E27FC236}">
                <a16:creationId xmlns:a16="http://schemas.microsoft.com/office/drawing/2014/main" id="{FA506ABF-8AC9-DF1E-ACD5-4C2E6EBC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0350"/>
            <a:ext cx="59055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内元素优先级的设置</a:t>
            </a:r>
            <a:endParaRPr kumimoji="1" lang="en-US" altLang="zh-CN" sz="26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8DB34063-E003-D323-4752-1876AA63A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90" y="1484784"/>
            <a:ext cx="5354349" cy="1022780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7030A0"/>
                </a:solidFill>
              </a:rPr>
              <a:t>（</a:t>
            </a:r>
            <a:r>
              <a:rPr lang="en-US" altLang="zh-CN" sz="2400" b="0" dirty="0">
                <a:solidFill>
                  <a:srgbClr val="7030A0"/>
                </a:solidFill>
              </a:rPr>
              <a:t>2</a:t>
            </a:r>
            <a:r>
              <a:rPr lang="zh-CN" altLang="en-US" sz="2400" b="0" dirty="0">
                <a:solidFill>
                  <a:srgbClr val="7030A0"/>
                </a:solidFill>
              </a:rPr>
              <a:t>）结构体的优先级设置</a:t>
            </a:r>
            <a:endParaRPr lang="en-US" altLang="zh-CN" sz="2400" b="0" dirty="0">
              <a:solidFill>
                <a:srgbClr val="7030A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/>
              <a:t>  程序示例：</a:t>
            </a:r>
            <a:endParaRPr lang="en-US" altLang="zh-CN" sz="2400" b="0" dirty="0"/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21D8511B-A2D9-028E-CD44-1DD945F29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2132856"/>
            <a:ext cx="5236914" cy="4464794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DC72114-7D27-2A35-4D49-50A8A2939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614" y="476672"/>
            <a:ext cx="6126371" cy="608707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14CE639-328E-B291-1799-76BDFE023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400" y="5445224"/>
            <a:ext cx="17811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0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7AE34B1A-90DF-DB88-823E-0D2AA4DD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D6341A-F629-48EE-A2F0-5A92F709730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8131" name="TextBox 9">
            <a:extLst>
              <a:ext uri="{FF2B5EF4-FFF2-40B4-BE49-F238E27FC236}">
                <a16:creationId xmlns:a16="http://schemas.microsoft.com/office/drawing/2014/main" id="{BD19DAC6-EE9D-3007-1348-072410F5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260350"/>
            <a:ext cx="5905500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priority_queue</a:t>
            </a:r>
            <a:r>
              <a:rPr kumimoji="1" lang="zh-CN" altLang="en-US" sz="26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内元素优先级的设置</a:t>
            </a:r>
            <a:endParaRPr kumimoji="1" lang="en-US" altLang="zh-CN" sz="2600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132" name="Rectangle 12">
            <a:extLst>
              <a:ext uri="{FF2B5EF4-FFF2-40B4-BE49-F238E27FC236}">
                <a16:creationId xmlns:a16="http://schemas.microsoft.com/office/drawing/2014/main" id="{160C2510-5449-796F-F8C9-7E6279005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330325"/>
            <a:ext cx="11377612" cy="45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7030A0"/>
                </a:solidFill>
              </a:rPr>
              <a:t>（</a:t>
            </a:r>
            <a:r>
              <a:rPr lang="en-US" altLang="zh-CN" sz="2400" b="0" dirty="0">
                <a:solidFill>
                  <a:srgbClr val="7030A0"/>
                </a:solidFill>
              </a:rPr>
              <a:t>2</a:t>
            </a:r>
            <a:r>
              <a:rPr lang="zh-CN" altLang="en-US" sz="2400" b="0" dirty="0">
                <a:solidFill>
                  <a:srgbClr val="7030A0"/>
                </a:solidFill>
              </a:rPr>
              <a:t>）结构体的优先级设置</a:t>
            </a:r>
            <a:endParaRPr lang="en-US" altLang="zh-CN" sz="2400" b="0" dirty="0">
              <a:solidFill>
                <a:srgbClr val="7030A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latin typeface="微软雅黑" panose="020B0503020204020204" pitchFamily="34" charset="-122"/>
              </a:rPr>
              <a:t>如果结构体内的数据较为庞大（例如出现了字符串或者数组），建议使用引用来提高效率，此时，比较类的参数中需要加上“</a:t>
            </a:r>
            <a:r>
              <a:rPr lang="en-US" altLang="zh-CN" sz="2400" b="0" dirty="0">
                <a:latin typeface="微软雅黑" panose="020B0503020204020204" pitchFamily="34" charset="-122"/>
              </a:rPr>
              <a:t>const</a:t>
            </a:r>
            <a:r>
              <a:rPr lang="zh-CN" altLang="en-US" sz="2400" b="0" dirty="0">
                <a:latin typeface="微软雅黑" panose="020B0503020204020204" pitchFamily="34" charset="-122"/>
              </a:rPr>
              <a:t>”和“</a:t>
            </a:r>
            <a:r>
              <a:rPr lang="en-US" altLang="zh-CN" sz="2400" b="0" dirty="0">
                <a:latin typeface="微软雅黑" panose="020B0503020204020204" pitchFamily="34" charset="-122"/>
              </a:rPr>
              <a:t>&amp;</a:t>
            </a:r>
            <a:r>
              <a:rPr lang="zh-CN" altLang="en-US" sz="2400" b="0" dirty="0">
                <a:latin typeface="微软雅黑" panose="020B0503020204020204" pitchFamily="34" charset="-122"/>
              </a:rPr>
              <a:t>”，如下所示：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struct fruit{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string name;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int price;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friend bool operator&lt;(const fruit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&amp;f1</a:t>
            </a:r>
            <a:r>
              <a:rPr lang="en-US" altLang="zh-CN" sz="2000" b="0" dirty="0">
                <a:latin typeface="微软雅黑" panose="020B0503020204020204" pitchFamily="34" charset="-122"/>
              </a:rPr>
              <a:t>,const fruit </a:t>
            </a:r>
            <a:r>
              <a:rPr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&amp;f2</a:t>
            </a:r>
            <a:r>
              <a:rPr lang="en-US" altLang="zh-CN" sz="2000" b="0" dirty="0">
                <a:latin typeface="微软雅黑" panose="020B0503020204020204" pitchFamily="34" charset="-122"/>
              </a:rPr>
              <a:t>){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        return f1.price &gt; f2.price;     }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};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微软雅黑" panose="020B0503020204020204" pitchFamily="34" charset="-122"/>
              </a:rPr>
              <a:t>     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595386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F312C-227A-4739-90E4-DA3D0065862E}" type="slidenum">
              <a:rPr lang="zh-CN" altLang="en-US" smtClean="0"/>
              <a:t>23</a:t>
            </a:fld>
            <a:endParaRPr lang="en-US" altLang="zh-CN"/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408955" y="260648"/>
            <a:ext cx="467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priority-queue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kumimoji="1" lang="en-US" altLang="zh-CN" b="0" dirty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0923" y="124123"/>
            <a:ext cx="11737577" cy="65973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25779" y="3665220"/>
            <a:ext cx="3885565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457A1-7D0B-4188-A206-062C530ABA26}" type="slidenum">
              <a:rPr lang="zh-CN" altLang="en-US" sz="1200" smtClean="0">
                <a:solidFill>
                  <a:srgbClr val="898989"/>
                </a:solidFill>
              </a:rPr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6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priority-queue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0923" y="1268760"/>
            <a:ext cx="7334306" cy="3116192"/>
            <a:chOff x="460664" y="3789041"/>
            <a:chExt cx="7334306" cy="311619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64" y="3789041"/>
              <a:ext cx="7334306" cy="3116192"/>
            </a:xfrm>
            <a:prstGeom prst="rect">
              <a:avLst/>
            </a:prstGeom>
          </p:spPr>
        </p:pic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5017467" y="5905817"/>
              <a:ext cx="1944216" cy="450533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137147" y="6213792"/>
              <a:ext cx="2376264" cy="325120"/>
            </a:xfrm>
            <a:prstGeom prst="rect">
              <a:avLst/>
            </a:prstGeom>
            <a:noFill/>
            <a:ln w="44450" cmpd="sng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A751760-8A6C-652A-48B8-ED4090A4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609" y="86711"/>
            <a:ext cx="4405360" cy="659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100013" y="257383"/>
            <a:ext cx="5903912" cy="79216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微软雅黑" panose="020B0503020204020204" pitchFamily="34" charset="-122"/>
                <a:cs typeface="+mn-cs"/>
              </a:rPr>
              <a:t>队列(queue)图示</a:t>
            </a:r>
            <a:endParaRPr lang="zh-CN" altLang="en-US" sz="3600">
              <a:latin typeface="华文新魏" panose="02010800040101010101" pitchFamily="2" charset="-122"/>
            </a:endParaRPr>
          </a:p>
        </p:txBody>
      </p:sp>
      <p:sp>
        <p:nvSpPr>
          <p:cNvPr id="502787" name="Rectangle 3"/>
          <p:cNvSpPr>
            <a:spLocks noGrp="1"/>
          </p:cNvSpPr>
          <p:nvPr>
            <p:ph type="body" idx="1"/>
          </p:nvPr>
        </p:nvSpPr>
        <p:spPr>
          <a:xfrm>
            <a:off x="629285" y="1680845"/>
            <a:ext cx="8291513" cy="6096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chemeClr val="folHlink"/>
                </a:solidFill>
                <a:ea typeface="幼圆" panose="02010509060101010101" pitchFamily="49" charset="-122"/>
              </a:rPr>
              <a:t>FIFO</a:t>
            </a:r>
            <a:r>
              <a:rPr lang="zh-CN" altLang="en-US" sz="2800">
                <a:solidFill>
                  <a:schemeClr val="folHlink"/>
                </a:solidFill>
                <a:ea typeface="幼圆" panose="02010509060101010101" pitchFamily="49" charset="-122"/>
              </a:rPr>
              <a:t>（</a:t>
            </a:r>
            <a:r>
              <a:rPr lang="en-US" altLang="zh-CN" sz="2800">
                <a:solidFill>
                  <a:schemeClr val="folHlink"/>
                </a:solidFill>
                <a:ea typeface="幼圆" panose="02010509060101010101" pitchFamily="49" charset="-122"/>
              </a:rPr>
              <a:t>First In First Out</a:t>
            </a:r>
            <a:r>
              <a:rPr lang="zh-CN" altLang="en-US" sz="2800">
                <a:solidFill>
                  <a:schemeClr val="folHlink"/>
                </a:solidFill>
                <a:ea typeface="幼圆" panose="02010509060101010101" pitchFamily="49" charset="-122"/>
              </a:rPr>
              <a:t>）</a:t>
            </a:r>
            <a:r>
              <a:rPr lang="zh-CN" altLang="en-US" sz="2800">
                <a:ea typeface="幼圆" panose="02010509060101010101" pitchFamily="49" charset="-122"/>
              </a:rPr>
              <a:t>（先进先出表）</a:t>
            </a:r>
          </a:p>
        </p:txBody>
      </p:sp>
      <p:sp>
        <p:nvSpPr>
          <p:cNvPr id="502788" name="Line 4"/>
          <p:cNvSpPr>
            <a:spLocks noChangeShapeType="1"/>
          </p:cNvSpPr>
          <p:nvPr/>
        </p:nvSpPr>
        <p:spPr bwMode="auto">
          <a:xfrm>
            <a:off x="2358073" y="2709545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789" name="Line 5"/>
          <p:cNvSpPr>
            <a:spLocks noChangeShapeType="1"/>
          </p:cNvSpPr>
          <p:nvPr/>
        </p:nvSpPr>
        <p:spPr bwMode="auto">
          <a:xfrm>
            <a:off x="2367598" y="356520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2790" name="Text Box 6"/>
          <p:cNvSpPr txBox="1">
            <a:spLocks noChangeArrowheads="1"/>
          </p:cNvSpPr>
          <p:nvPr/>
        </p:nvSpPr>
        <p:spPr bwMode="auto">
          <a:xfrm>
            <a:off x="2367598" y="2879408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02791" name="Text Box 7"/>
          <p:cNvSpPr txBox="1">
            <a:spLocks noChangeArrowheads="1"/>
          </p:cNvSpPr>
          <p:nvPr/>
        </p:nvSpPr>
        <p:spPr bwMode="auto">
          <a:xfrm>
            <a:off x="3053398" y="2879408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02792" name="Text Box 8"/>
          <p:cNvSpPr txBox="1">
            <a:spLocks noChangeArrowheads="1"/>
          </p:cNvSpPr>
          <p:nvPr/>
        </p:nvSpPr>
        <p:spPr bwMode="auto">
          <a:xfrm>
            <a:off x="3739198" y="2879408"/>
            <a:ext cx="496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2793" name="Text Box 9"/>
          <p:cNvSpPr txBox="1">
            <a:spLocks noChangeArrowheads="1"/>
          </p:cNvSpPr>
          <p:nvPr/>
        </p:nvSpPr>
        <p:spPr bwMode="auto">
          <a:xfrm>
            <a:off x="6025198" y="2879408"/>
            <a:ext cx="71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en-US" altLang="zh-CN" sz="2400" baseline="-25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n-1</a:t>
            </a:r>
          </a:p>
        </p:txBody>
      </p:sp>
      <p:grpSp>
        <p:nvGrpSpPr>
          <p:cNvPr id="502794" name="Group 10"/>
          <p:cNvGrpSpPr/>
          <p:nvPr/>
        </p:nvGrpSpPr>
        <p:grpSpPr bwMode="auto">
          <a:xfrm>
            <a:off x="1072198" y="2390458"/>
            <a:ext cx="1316037" cy="717550"/>
            <a:chOff x="528" y="1516"/>
            <a:chExt cx="829" cy="452"/>
          </a:xfrm>
        </p:grpSpPr>
        <p:sp>
          <p:nvSpPr>
            <p:cNvPr id="8213" name="Line 11"/>
            <p:cNvSpPr>
              <a:spLocks noChangeShapeType="1"/>
            </p:cNvSpPr>
            <p:nvPr/>
          </p:nvSpPr>
          <p:spPr bwMode="auto">
            <a:xfrm flipH="1">
              <a:off x="5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Text Box 12"/>
            <p:cNvSpPr txBox="1">
              <a:spLocks noChangeArrowheads="1"/>
            </p:cNvSpPr>
            <p:nvPr/>
          </p:nvSpPr>
          <p:spPr bwMode="auto">
            <a:xfrm>
              <a:off x="566" y="151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</a:rPr>
                <a:t>出队列</a:t>
              </a:r>
            </a:p>
          </p:txBody>
        </p:sp>
      </p:grpSp>
      <p:grpSp>
        <p:nvGrpSpPr>
          <p:cNvPr id="502797" name="Group 13"/>
          <p:cNvGrpSpPr/>
          <p:nvPr/>
        </p:nvGrpSpPr>
        <p:grpSpPr bwMode="auto">
          <a:xfrm>
            <a:off x="7396798" y="2466658"/>
            <a:ext cx="1316037" cy="717550"/>
            <a:chOff x="4512" y="1564"/>
            <a:chExt cx="829" cy="452"/>
          </a:xfrm>
        </p:grpSpPr>
        <p:sp>
          <p:nvSpPr>
            <p:cNvPr id="8211" name="Line 14"/>
            <p:cNvSpPr>
              <a:spLocks noChangeShapeType="1"/>
            </p:cNvSpPr>
            <p:nvPr/>
          </p:nvSpPr>
          <p:spPr bwMode="auto">
            <a:xfrm flipH="1">
              <a:off x="4512" y="20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2" name="Text Box 15"/>
            <p:cNvSpPr txBox="1">
              <a:spLocks noChangeArrowheads="1"/>
            </p:cNvSpPr>
            <p:nvPr/>
          </p:nvSpPr>
          <p:spPr bwMode="auto">
            <a:xfrm>
              <a:off x="4550" y="1564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</a:rPr>
                <a:t>入队列</a:t>
              </a:r>
            </a:p>
          </p:txBody>
        </p:sp>
      </p:grpSp>
      <p:grpSp>
        <p:nvGrpSpPr>
          <p:cNvPr id="502800" name="Group 16"/>
          <p:cNvGrpSpPr/>
          <p:nvPr/>
        </p:nvGrpSpPr>
        <p:grpSpPr bwMode="auto">
          <a:xfrm>
            <a:off x="2367598" y="3641408"/>
            <a:ext cx="541337" cy="1350962"/>
            <a:chOff x="1344" y="2304"/>
            <a:chExt cx="341" cy="851"/>
          </a:xfrm>
        </p:grpSpPr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1344" y="2559"/>
              <a:ext cx="341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</a:rPr>
                <a:t>队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</a:rPr>
                <a:t>头</a:t>
              </a:r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 flipV="1">
              <a:off x="1440" y="230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02803" name="Group 19"/>
          <p:cNvGrpSpPr/>
          <p:nvPr/>
        </p:nvGrpSpPr>
        <p:grpSpPr bwMode="auto">
          <a:xfrm>
            <a:off x="6010910" y="3565208"/>
            <a:ext cx="615950" cy="1409700"/>
            <a:chOff x="3639" y="2256"/>
            <a:chExt cx="388" cy="888"/>
          </a:xfrm>
        </p:grpSpPr>
        <p:sp>
          <p:nvSpPr>
            <p:cNvPr id="8207" name="Text Box 20"/>
            <p:cNvSpPr txBox="1">
              <a:spLocks noChangeArrowheads="1"/>
            </p:cNvSpPr>
            <p:nvPr/>
          </p:nvSpPr>
          <p:spPr bwMode="auto">
            <a:xfrm>
              <a:off x="3639" y="2640"/>
              <a:ext cx="388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solidFill>
                    <a:schemeClr val="folHlink"/>
                  </a:solidFill>
                  <a:latin typeface="Tahoma" panose="020B0604030504040204" pitchFamily="34" charset="0"/>
                  <a:ea typeface="幼圆" panose="02010509060101010101" pitchFamily="49" charset="-122"/>
                </a:rPr>
                <a:t>队尾</a:t>
              </a:r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V="1">
              <a:off x="3840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02806" name="Text Box 22"/>
          <p:cNvSpPr txBox="1">
            <a:spLocks noChangeArrowheads="1"/>
          </p:cNvSpPr>
          <p:nvPr/>
        </p:nvSpPr>
        <p:spPr bwMode="auto">
          <a:xfrm>
            <a:off x="4485323" y="292068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kumimoji="1" lang="en-US" altLang="zh-CN" sz="240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0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2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2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02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02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02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87" grpId="0" build="p" autoUpdateAnimBg="0"/>
      <p:bldP spid="502790" grpId="0"/>
      <p:bldP spid="502791" grpId="0"/>
      <p:bldP spid="502792" grpId="0"/>
      <p:bldP spid="502793" grpId="0"/>
      <p:bldP spid="5028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微软雅黑" panose="020B0503020204020204" pitchFamily="34" charset="-122"/>
                <a:cs typeface="+mn-cs"/>
              </a:rPr>
              <a:t>队列的基本操作 </a:t>
            </a:r>
            <a:endParaRPr lang="zh-CN" altLang="en-US" sz="4000">
              <a:latin typeface="华文新魏" panose="02010800040101010101" pitchFamily="2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260985" y="1511935"/>
            <a:ext cx="11280775" cy="4725035"/>
          </a:xfrm>
        </p:spPr>
        <p:txBody>
          <a:bodyPr/>
          <a:lstStyle/>
          <a:p>
            <a:pPr marL="520700" eaLnBrk="1" hangingPunct="1">
              <a:buFont typeface="Wingdings" panose="05000000000000000000" charset="0"/>
              <a:buChar char="n"/>
            </a:pPr>
            <a:r>
              <a:rPr lang="en-US" altLang="zh-CN" sz="2400"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2400"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语言无队列容器，但可以很容易的定义和使用队列，比较常用的是采用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数组</a:t>
            </a:r>
            <a:r>
              <a:rPr lang="zh-CN" altLang="en-US" sz="2400">
                <a:latin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存储队列，称为顺序队列。</a:t>
            </a:r>
            <a:endParaRPr lang="zh-CN" altLang="en-US" sz="240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520700" eaLnBrk="1" hangingPunct="1"/>
            <a:r>
              <a:rPr lang="zh-CN" altLang="en-US" sz="2400">
                <a:latin typeface="宋体" panose="02010600030101010101" pitchFamily="2" charset="-122"/>
              </a:rPr>
              <a:t>通常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队列中要完成以下操作：</a:t>
            </a:r>
            <a:endParaRPr lang="en-US" altLang="zh-CN" sz="2400" b="1"/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1</a:t>
            </a:r>
            <a:r>
              <a:rPr lang="zh-CN" altLang="en-US" sz="2400"/>
              <a:t>、队列初始化：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QueueInit()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2</a:t>
            </a:r>
            <a:r>
              <a:rPr lang="zh-CN" altLang="en-US" sz="2400"/>
              <a:t>、入队：　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QueueIn (Q,x)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3</a:t>
            </a:r>
            <a:r>
              <a:rPr lang="zh-CN" altLang="en-US" sz="2400"/>
              <a:t>、出队：　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QueueOut (Q 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4</a:t>
            </a:r>
            <a:r>
              <a:rPr lang="zh-CN" altLang="en-US" sz="2400"/>
              <a:t>、取队头元素：</a:t>
            </a:r>
            <a:r>
              <a:rPr lang="en-US" altLang="zh-CN" sz="2400">
                <a:cs typeface="Times New Roman" panose="02020603050405020304" pitchFamily="18" charset="0"/>
              </a:rPr>
              <a:t>QueueGetHead(Q)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/>
              <a:t>5</a:t>
            </a:r>
            <a:r>
              <a:rPr lang="zh-CN" altLang="en-US" sz="2400"/>
              <a:t>、判队空：</a:t>
            </a:r>
            <a:r>
              <a:rPr lang="zh-CN" altLang="en-US" sz="2400">
                <a:cs typeface="Times New Roman" panose="02020603050405020304" pitchFamily="18" charset="0"/>
              </a:rPr>
              <a:t> </a:t>
            </a:r>
            <a:r>
              <a:rPr lang="en-US" altLang="zh-CN" sz="2400">
                <a:cs typeface="Times New Roman" panose="02020603050405020304" pitchFamily="18" charset="0"/>
              </a:rPr>
              <a:t>QueueEmpty (Q)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cs typeface="Times New Roman" panose="02020603050405020304" pitchFamily="18" charset="0"/>
              </a:rPr>
              <a:t>6</a:t>
            </a:r>
            <a:r>
              <a:rPr lang="zh-CN" altLang="en-US" sz="2400">
                <a:cs typeface="Times New Roman" panose="02020603050405020304" pitchFamily="18" charset="0"/>
              </a:rPr>
              <a:t>、清空队列：</a:t>
            </a:r>
            <a:r>
              <a:rPr lang="en-US" altLang="zh-CN" sz="2400">
                <a:cs typeface="Times New Roman" panose="02020603050405020304" pitchFamily="18" charset="0"/>
              </a:rPr>
              <a:t>QueueClear</a:t>
            </a:r>
            <a:r>
              <a:rPr lang="zh-CN" altLang="en-US" sz="2400"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cs typeface="Times New Roman" panose="02020603050405020304" pitchFamily="18" charset="0"/>
              </a:rPr>
              <a:t>Q);</a:t>
            </a:r>
          </a:p>
          <a:p>
            <a:pPr marL="977900" lvl="1" eaLnBrk="1" hangingPunct="1">
              <a:buFont typeface="Arial" panose="020B0604020202020204" pitchFamily="34" charset="0"/>
              <a:buChar char="•"/>
            </a:pPr>
            <a:r>
              <a:rPr lang="en-US" altLang="zh-CN" sz="2400">
                <a:cs typeface="Times New Roman" panose="02020603050405020304" pitchFamily="18" charset="0"/>
              </a:rPr>
              <a:t>7</a:t>
            </a:r>
            <a:r>
              <a:rPr lang="zh-CN" altLang="en-US" sz="2400">
                <a:cs typeface="Times New Roman" panose="02020603050405020304" pitchFamily="18" charset="0"/>
              </a:rPr>
              <a:t>、求队列长：</a:t>
            </a:r>
            <a:r>
              <a:rPr lang="en-US" altLang="zh-CN" sz="2400">
                <a:cs typeface="Times New Roman" panose="02020603050405020304" pitchFamily="18" charset="0"/>
              </a:rPr>
              <a:t>QueueLength(Q)</a:t>
            </a:r>
            <a:r>
              <a:rPr lang="zh-CN" altLang="en-US" sz="2400">
                <a:cs typeface="Times New Roman" panose="02020603050405020304" pitchFamily="18" charset="0"/>
              </a:rPr>
              <a:t>；</a:t>
            </a:r>
            <a:endParaRPr lang="en-US" altLang="zh-CN" sz="2400">
              <a:cs typeface="Times New Roman" panose="02020603050405020304" pitchFamily="18" charset="0"/>
            </a:endParaRPr>
          </a:p>
          <a:p>
            <a:pPr marL="520700" eaLnBrk="1" hangingPunct="1"/>
            <a:r>
              <a:rPr lang="en-US" altLang="zh-CN" sz="2400">
                <a:latin typeface="微软雅黑" panose="020B0503020204020204" pitchFamily="34" charset="-122"/>
                <a:sym typeface="+mn-ea"/>
              </a:rPr>
              <a:t>C++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的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STL</a:t>
            </a:r>
            <a:r>
              <a:rPr lang="zh-CN" altLang="en-US" sz="2400">
                <a:latin typeface="宋体" panose="02010600030101010101" pitchFamily="2" charset="-122"/>
                <a:sym typeface="+mn-ea"/>
              </a:rPr>
              <a:t>中有专门的队列容器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queue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和优先队列容器</a:t>
            </a:r>
            <a:r>
              <a:rPr lang="en-US" altLang="zh-CN" sz="2400">
                <a:latin typeface="微软雅黑" panose="020B0503020204020204" pitchFamily="34" charset="-122"/>
                <a:sym typeface="+mn-ea"/>
              </a:rPr>
              <a:t>priority_queue</a:t>
            </a:r>
            <a:r>
              <a:rPr lang="zh-CN" altLang="en-US" sz="2400">
                <a:latin typeface="微软雅黑" panose="020B0503020204020204" pitchFamily="34" charset="-122"/>
                <a:sym typeface="+mn-ea"/>
              </a:rPr>
              <a:t>，实现了队列的各种操作。</a:t>
            </a:r>
            <a:endParaRPr lang="en-US" altLang="zh-CN" sz="2400" b="1">
              <a:cs typeface="Times New Roman" panose="02020603050405020304" pitchFamily="18" charset="0"/>
            </a:endParaRPr>
          </a:p>
          <a:p>
            <a:pPr indent="-165100" eaLnBrk="1" hangingPunct="1">
              <a:buFont typeface="Wingdings" panose="05000000000000000000" pitchFamily="2" charset="2"/>
              <a:buNone/>
            </a:pPr>
            <a:endParaRPr lang="en-US" altLang="zh-CN" sz="2400" b="1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ChangeArrowheads="1"/>
          </p:cNvSpPr>
          <p:nvPr/>
        </p:nvSpPr>
        <p:spPr bwMode="auto">
          <a:xfrm>
            <a:off x="481330" y="1628775"/>
            <a:ext cx="11377295" cy="4155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charset="0"/>
              <a:buChar char="n"/>
            </a:pPr>
            <a:r>
              <a:rPr lang="en-US" altLang="zh-CN" sz="2400" b="0" dirty="0">
                <a:latin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</a:rPr>
              <a:t>若想在</a:t>
            </a:r>
            <a:r>
              <a:rPr lang="en-US" altLang="zh-CN" sz="2400" b="0" dirty="0">
                <a:latin typeface="微软雅黑" panose="020B0503020204020204" pitchFamily="34" charset="-122"/>
              </a:rPr>
              <a:t>C++</a:t>
            </a:r>
            <a:r>
              <a:rPr lang="zh-CN" altLang="en-US" sz="2400" b="0" dirty="0">
                <a:latin typeface="微软雅黑" panose="020B0503020204020204" pitchFamily="34" charset="-122"/>
              </a:rPr>
              <a:t>中使用</a:t>
            </a:r>
            <a:r>
              <a:rPr lang="en-US" altLang="zh-CN" sz="2400" b="0" dirty="0">
                <a:latin typeface="微软雅黑" panose="020B0503020204020204" pitchFamily="34" charset="-122"/>
              </a:rPr>
              <a:t>queue</a:t>
            </a:r>
            <a:r>
              <a:rPr lang="zh-CN" altLang="en-US" sz="2400" b="0" dirty="0">
                <a:latin typeface="微软雅黑" panose="020B0503020204020204" pitchFamily="34" charset="-122"/>
              </a:rPr>
              <a:t>，应先添加头文件</a:t>
            </a:r>
            <a:r>
              <a:rPr lang="en-US" altLang="zh-CN" sz="2400" b="0" dirty="0">
                <a:latin typeface="微软雅黑" panose="020B0503020204020204" pitchFamily="34" charset="-122"/>
              </a:rPr>
              <a:t>#include &lt;queue&gt;</a:t>
            </a:r>
            <a:r>
              <a:rPr lang="zh-CN" altLang="en-US" sz="2400" b="0" dirty="0">
                <a:latin typeface="微软雅黑" panose="020B0503020204020204" pitchFamily="34" charset="-122"/>
              </a:rPr>
              <a:t>，并在头文件下面加上“</a:t>
            </a:r>
            <a:r>
              <a:rPr lang="en-US" altLang="zh-CN" sz="2400" b="0" dirty="0">
                <a:latin typeface="微软雅黑" panose="020B0503020204020204" pitchFamily="34" charset="-122"/>
              </a:rPr>
              <a:t>using namespace std;"</a:t>
            </a:r>
            <a:r>
              <a:rPr lang="zh-CN" altLang="en-US" sz="2400" b="0" dirty="0">
                <a:latin typeface="微软雅黑" panose="020B0503020204020204" pitchFamily="34" charset="-122"/>
              </a:rPr>
              <a:t>。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一、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queue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容器的定义：</a:t>
            </a:r>
            <a:b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</a:b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sz="2400" b="0" dirty="0">
                <a:latin typeface="微软雅黑" panose="020B0503020204020204" pitchFamily="34" charset="-122"/>
              </a:rPr>
              <a:t>queue&lt;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typename</a:t>
            </a:r>
            <a:r>
              <a:rPr lang="en-US" altLang="zh-CN" sz="2400" b="0" dirty="0">
                <a:latin typeface="微软雅黑" panose="020B0503020204020204" pitchFamily="34" charset="-122"/>
              </a:rPr>
              <a:t>&gt; name;   //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typename</a:t>
            </a:r>
            <a:r>
              <a:rPr lang="zh-CN" altLang="en-US" sz="2400" b="0" dirty="0">
                <a:latin typeface="微软雅黑" panose="020B0503020204020204" pitchFamily="34" charset="-122"/>
              </a:rPr>
              <a:t>可以是任意基本数据类型或容器。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示例：</a:t>
            </a:r>
            <a:endParaRPr lang="en-US" altLang="zh-CN" sz="2400" b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queue&lt;int&gt; q; //</a:t>
            </a:r>
            <a:r>
              <a:rPr lang="zh-CN" altLang="en-US" sz="2400" b="0" dirty="0">
                <a:latin typeface="微软雅黑" panose="020B0503020204020204" pitchFamily="34" charset="-122"/>
              </a:rPr>
              <a:t>整数队列容器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queue &lt; struct person &gt; //</a:t>
            </a:r>
            <a:r>
              <a:rPr lang="zh-CN" altLang="en-US" sz="2400" b="0" dirty="0">
                <a:latin typeface="微软雅黑" panose="020B0503020204020204" pitchFamily="34" charset="-122"/>
              </a:rPr>
              <a:t>自定义类型队列</a:t>
            </a:r>
            <a:r>
              <a:rPr lang="en-US" altLang="zh-CN" sz="2400" b="0" dirty="0">
                <a:latin typeface="微软雅黑" panose="020B0503020204020204" pitchFamily="34" charset="-122"/>
              </a:rPr>
              <a:t>  </a:t>
            </a: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A03EF-AD57-4010-A729-9BC71FAAA0AF}" type="slidenum">
              <a:rPr lang="zh-CN" altLang="en-US" sz="1200" smtClean="0">
                <a:solidFill>
                  <a:srgbClr val="898989"/>
                </a:solidFill>
              </a:r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2"/>
          <p:cNvSpPr>
            <a:spLocks noChangeArrowheads="1"/>
          </p:cNvSpPr>
          <p:nvPr/>
        </p:nvSpPr>
        <p:spPr bwMode="auto">
          <a:xfrm>
            <a:off x="194310" y="1341755"/>
            <a:ext cx="11377295" cy="518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二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、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queue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队列操作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1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push(x):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将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x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入队，即将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x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插入到队尾。时间复杂度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front():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获得队首元素，时间复杂度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3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back():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获得队尾元素，时间复杂度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zh-CN" sz="2400" b="0" dirty="0" err="1">
                <a:latin typeface="微软雅黑" panose="020B0503020204020204" pitchFamily="34" charset="-122"/>
                <a:sym typeface="+mn-ea"/>
              </a:rPr>
              <a:t>      </a:t>
            </a:r>
            <a:r>
              <a:rPr lang="en-US" altLang="zh-CN" sz="2400" b="0" dirty="0" err="1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queueu</a:t>
            </a:r>
            <a:r>
              <a:rPr lang="zh-CN" altLang="en-US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（队列）本身是一种先进先出的数据结构，在</a:t>
            </a:r>
            <a:r>
              <a:rPr lang="en-US" altLang="zh-CN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STL</a:t>
            </a:r>
            <a:r>
              <a:rPr lang="zh-CN" altLang="en-US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中，只能通过</a:t>
            </a:r>
            <a:r>
              <a:rPr lang="en-US" altLang="zh-CN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front()</a:t>
            </a:r>
            <a:r>
              <a:rPr lang="zh-CN" altLang="en-US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来访问队首，</a:t>
            </a:r>
            <a:r>
              <a:rPr lang="en-US" altLang="zh-CN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back()</a:t>
            </a:r>
            <a:r>
              <a:rPr lang="zh-CN" altLang="en-US" sz="2400" b="0" dirty="0">
                <a:solidFill>
                  <a:srgbClr val="7030A0"/>
                </a:solidFill>
                <a:latin typeface="微软雅黑" panose="020B0503020204020204" pitchFamily="34" charset="-122"/>
                <a:sym typeface="+mn-ea"/>
              </a:rPr>
              <a:t>来访问队尾。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4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pop()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：弹出队首元素，时间复杂度</a:t>
            </a: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400" b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5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empty()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可以检测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queue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是否为空，返回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true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为空，返回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false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为非空，时间复杂度</a:t>
            </a:r>
            <a:r>
              <a:rPr lang="en-US" altLang="zh-CN" sz="2400" b="0" dirty="0">
                <a:latin typeface="微软雅黑" panose="020B0503020204020204" pitchFamily="34" charset="-122"/>
                <a:sym typeface="+mn-ea"/>
              </a:rPr>
              <a:t>O(1)</a:t>
            </a:r>
            <a:r>
              <a:rPr lang="zh-CN" altLang="en-US" sz="2400" b="0" dirty="0">
                <a:latin typeface="微软雅黑" panose="020B0503020204020204" pitchFamily="34" charset="-122"/>
                <a:sym typeface="+mn-ea"/>
              </a:rPr>
              <a:t>。</a:t>
            </a:r>
          </a:p>
          <a:p>
            <a:pPr marL="457200" lvl="1" indent="0"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 size()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：</a:t>
            </a:r>
            <a:r>
              <a:rPr lang="zh-CN" altLang="en-US" sz="2400" b="0">
                <a:latin typeface="微软雅黑" panose="020B0503020204020204" pitchFamily="34" charset="-122"/>
                <a:sym typeface="+mn-ea"/>
              </a:rPr>
              <a:t>返回</a:t>
            </a:r>
            <a:r>
              <a:rPr lang="en-US" altLang="zh-CN" sz="2400" b="0">
                <a:latin typeface="微软雅黑" panose="020B0503020204020204" pitchFamily="34" charset="-122"/>
                <a:sym typeface="+mn-ea"/>
              </a:rPr>
              <a:t>queue</a:t>
            </a:r>
            <a:r>
              <a:rPr lang="zh-CN" altLang="en-US" sz="2400" b="0">
                <a:latin typeface="微软雅黑" panose="020B0503020204020204" pitchFamily="34" charset="-122"/>
                <a:sym typeface="+mn-ea"/>
              </a:rPr>
              <a:t>内元素的个数，时间复杂度</a:t>
            </a:r>
            <a:r>
              <a:rPr lang="en-US" altLang="zh-CN" sz="2400" b="0">
                <a:latin typeface="微软雅黑" panose="020B0503020204020204" pitchFamily="34" charset="-122"/>
                <a:sym typeface="+mn-ea"/>
              </a:rPr>
              <a:t>O(1)</a:t>
            </a:r>
            <a:endParaRPr lang="en-US" altLang="zh-CN" sz="2400" b="0" dirty="0">
              <a:latin typeface="微软雅黑" panose="020B0503020204020204" pitchFamily="34" charset="-122"/>
            </a:endParaRPr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A03EF-AD57-4010-A729-9BC71FAAA0AF}" type="slidenum">
              <a:rPr lang="zh-CN" altLang="en-US" sz="1200" smtClean="0">
                <a:solidFill>
                  <a:srgbClr val="898989"/>
                </a:solidFill>
              </a:r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0484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F312C-227A-4739-90E4-DA3D0065862E}" type="slidenum">
              <a:rPr lang="zh-CN" altLang="en-US" smtClean="0"/>
              <a:t>7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163" y="413147"/>
            <a:ext cx="9848850" cy="6162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47" y="2134796"/>
            <a:ext cx="1590675" cy="4191000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08955" y="260648"/>
            <a:ext cx="467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kumimoji="1" lang="en-US" altLang="zh-CN" b="0" dirty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2"/>
          <p:cNvSpPr>
            <a:spLocks noChangeArrowheads="1"/>
          </p:cNvSpPr>
          <p:nvPr/>
        </p:nvSpPr>
        <p:spPr bwMode="auto">
          <a:xfrm>
            <a:off x="481330" y="1400175"/>
            <a:ext cx="4290060" cy="323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思路：队列的简单应用</a:t>
            </a:r>
            <a:endParaRPr lang="en-US" altLang="zh-CN" sz="2000" b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、建立两个队列，分别是男士队列和女士队列，男士和女士全部入到各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微软雅黑" panose="020B0503020204020204" pitchFamily="34" charset="-122"/>
              </a:rPr>
              <a:t>自的队中；</a:t>
            </a:r>
            <a:endParaRPr lang="en-US" altLang="zh-CN" sz="2000" b="0" dirty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微软雅黑" panose="020B0503020204020204" pitchFamily="34" charset="-122"/>
              </a:rPr>
              <a:t>2</a:t>
            </a:r>
            <a:r>
              <a:rPr lang="zh-CN" altLang="en-US" sz="2000" b="0" dirty="0">
                <a:latin typeface="微软雅黑" panose="020B0503020204020204" pitchFamily="34" charset="-122"/>
              </a:rPr>
              <a:t>、从</a:t>
            </a:r>
            <a:r>
              <a:rPr lang="en-US" altLang="zh-CN" sz="2000" b="0" dirty="0">
                <a:latin typeface="微软雅黑" panose="020B0503020204020204" pitchFamily="34" charset="-122"/>
              </a:rPr>
              <a:t>1</a:t>
            </a:r>
            <a:r>
              <a:rPr lang="zh-CN" altLang="en-US" sz="2000" b="0" dirty="0">
                <a:latin typeface="微软雅黑" panose="020B0503020204020204" pitchFamily="34" charset="-122"/>
              </a:rPr>
              <a:t>到</a:t>
            </a:r>
            <a:r>
              <a:rPr lang="en-US" altLang="zh-CN" sz="2000" b="0" dirty="0">
                <a:latin typeface="微软雅黑" panose="020B0503020204020204" pitchFamily="34" charset="-122"/>
              </a:rPr>
              <a:t>k</a:t>
            </a:r>
            <a:r>
              <a:rPr lang="zh-CN" altLang="en-US" sz="2000" b="0" dirty="0">
                <a:latin typeface="微软雅黑" panose="020B0503020204020204" pitchFamily="34" charset="-122"/>
              </a:rPr>
              <a:t>的每一首舞曲播放时，都从男士出队一个，女士出队一个，并分别再将他们入队到队尾。</a:t>
            </a:r>
            <a:br>
              <a:rPr lang="en-US" altLang="zh-CN" sz="2000" b="0" dirty="0">
                <a:latin typeface="微软雅黑" panose="020B0503020204020204" pitchFamily="34" charset="-122"/>
              </a:rPr>
            </a:br>
            <a:endParaRPr lang="en-US" altLang="zh-CN" sz="1800" b="0" dirty="0">
              <a:latin typeface="微软雅黑" panose="020B0503020204020204" pitchFamily="34" charset="-122"/>
            </a:endParaRPr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E457A1-7D0B-4188-A206-062C530ABA26}" type="slidenum">
              <a:rPr lang="zh-CN" altLang="en-US" sz="1200" smtClean="0">
                <a:solidFill>
                  <a:srgbClr val="898989"/>
                </a:solidFill>
              </a:rPr>
              <a:t>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8676" name="TextBox 9"/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593080" y="1484630"/>
            <a:ext cx="5381625" cy="50958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17064"/>
          <a:stretch>
            <a:fillRect/>
          </a:stretch>
        </p:blipFill>
        <p:spPr>
          <a:xfrm>
            <a:off x="264795" y="6165215"/>
            <a:ext cx="4968875" cy="409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4F312C-227A-4739-90E4-DA3D0065862E}" type="slidenum">
              <a:rPr lang="zh-CN" altLang="en-US" smtClean="0"/>
              <a:t>9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31" y="1124925"/>
            <a:ext cx="9782175" cy="5648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6675" y="1700808"/>
            <a:ext cx="1266825" cy="2657475"/>
          </a:xfrm>
          <a:prstGeom prst="rect">
            <a:avLst/>
          </a:prstGeom>
        </p:spPr>
      </p:pic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408955" y="260648"/>
            <a:ext cx="467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queue</a:t>
            </a:r>
            <a:r>
              <a:rPr kumimoji="1" lang="zh-CN" altLang="en-US" b="0" dirty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的使用</a:t>
            </a:r>
            <a:endParaRPr kumimoji="1" lang="en-US" altLang="zh-CN" b="0" dirty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b644157-7593-4043-ab95-ef0d6413d2a3"/>
  <p:tag name="COMMONDATA" val="eyJoZGlkIjoiZGI2MWQzOTlkZWM2Mjk1MmM4M2JiN2E5OGY4MjVhOW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2704</Words>
  <Application>Microsoft Office PowerPoint</Application>
  <PresentationFormat>自定义</PresentationFormat>
  <Paragraphs>279</Paragraphs>
  <Slides>24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华文新魏</vt:lpstr>
      <vt:lpstr>宋体</vt:lpstr>
      <vt:lpstr>微软雅黑</vt:lpstr>
      <vt:lpstr>幼圆</vt:lpstr>
      <vt:lpstr>Arial</vt:lpstr>
      <vt:lpstr>Calibri</vt:lpstr>
      <vt:lpstr>Consolas</vt:lpstr>
      <vt:lpstr>Tahoma</vt:lpstr>
      <vt:lpstr>Times New Roman</vt:lpstr>
      <vt:lpstr>Wingdings</vt:lpstr>
      <vt:lpstr>Office 主题​​</vt:lpstr>
      <vt:lpstr>PowerPoint 演示文稿</vt:lpstr>
      <vt:lpstr>PowerPoint 演示文稿</vt:lpstr>
      <vt:lpstr>队列(queue)图示</vt:lpstr>
      <vt:lpstr>队列的基本操作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4415</cp:revision>
  <cp:lastPrinted>2021-04-26T01:25:00Z</cp:lastPrinted>
  <dcterms:created xsi:type="dcterms:W3CDTF">2016-03-04T02:23:00Z</dcterms:created>
  <dcterms:modified xsi:type="dcterms:W3CDTF">2024-04-10T12:13:59Z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1CC578302A1F4642A9CB65D87E8F3BA1_13</vt:lpwstr>
  </property>
  <property fmtid="{D5CDD505-2E9C-101B-9397-08002B2CF9AE}" pid="3" name="KSOProductBuildVer">
    <vt:lpwstr>2052-11.1.0.14036</vt:lpwstr>
  </property>
</Properties>
</file>