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653" r:id="rId2"/>
    <p:sldId id="673" r:id="rId3"/>
    <p:sldId id="674" r:id="rId4"/>
    <p:sldId id="654" r:id="rId5"/>
    <p:sldId id="772" r:id="rId6"/>
    <p:sldId id="771" r:id="rId7"/>
    <p:sldId id="773" r:id="rId8"/>
    <p:sldId id="774" r:id="rId9"/>
    <p:sldId id="761" r:id="rId10"/>
    <p:sldId id="763" r:id="rId11"/>
    <p:sldId id="775" r:id="rId12"/>
    <p:sldId id="776" r:id="rId13"/>
    <p:sldId id="764" r:id="rId14"/>
    <p:sldId id="798" r:id="rId15"/>
    <p:sldId id="797" r:id="rId16"/>
    <p:sldId id="803" r:id="rId17"/>
    <p:sldId id="802" r:id="rId18"/>
    <p:sldId id="920" r:id="rId19"/>
    <p:sldId id="921" r:id="rId20"/>
    <p:sldId id="765" r:id="rId21"/>
    <p:sldId id="766" r:id="rId22"/>
    <p:sldId id="767" r:id="rId23"/>
    <p:sldId id="777" r:id="rId24"/>
    <p:sldId id="778" r:id="rId25"/>
    <p:sldId id="779" r:id="rId26"/>
    <p:sldId id="780" r:id="rId27"/>
    <p:sldId id="923" r:id="rId28"/>
    <p:sldId id="924" r:id="rId29"/>
    <p:sldId id="781" r:id="rId30"/>
    <p:sldId id="782" r:id="rId31"/>
    <p:sldId id="783" r:id="rId32"/>
    <p:sldId id="799" r:id="rId33"/>
    <p:sldId id="785" r:id="rId34"/>
    <p:sldId id="786" r:id="rId35"/>
    <p:sldId id="787" r:id="rId36"/>
    <p:sldId id="788" r:id="rId37"/>
    <p:sldId id="789" r:id="rId38"/>
    <p:sldId id="790" r:id="rId39"/>
    <p:sldId id="791" r:id="rId40"/>
    <p:sldId id="795" r:id="rId41"/>
    <p:sldId id="796" r:id="rId42"/>
    <p:sldId id="800" r:id="rId43"/>
    <p:sldId id="801" r:id="rId44"/>
    <p:sldId id="737" r:id="rId45"/>
    <p:sldId id="738" r:id="rId46"/>
    <p:sldId id="739" r:id="rId47"/>
    <p:sldId id="744" r:id="rId48"/>
    <p:sldId id="743" r:id="rId49"/>
  </p:sldIdLst>
  <p:sldSz cx="12195175" cy="6858000"/>
  <p:notesSz cx="6858000" cy="9947275"/>
  <p:defaultTextStyle>
    <a:defPPr>
      <a:defRPr lang="zh-CN"/>
    </a:defPPr>
    <a:lvl1pPr algn="l" rtl="0" eaLnBrk="0" fontAlgn="base" hangingPunct="0">
      <a:spcBef>
        <a:spcPct val="0"/>
      </a:spcBef>
      <a:spcAft>
        <a:spcPct val="0"/>
      </a:spcAft>
      <a:defRPr sz="2400" b="1" kern="1200">
        <a:solidFill>
          <a:srgbClr val="005AB4"/>
        </a:solidFill>
        <a:latin typeface="Consolas" pitchFamily="49" charset="0"/>
        <a:ea typeface="宋体" pitchFamily="2" charset="-122"/>
        <a:cs typeface="+mn-cs"/>
      </a:defRPr>
    </a:lvl1pPr>
    <a:lvl2pPr marL="457200" algn="l" rtl="0" eaLnBrk="0" fontAlgn="base" hangingPunct="0">
      <a:spcBef>
        <a:spcPct val="0"/>
      </a:spcBef>
      <a:spcAft>
        <a:spcPct val="0"/>
      </a:spcAft>
      <a:defRPr sz="2400" b="1" kern="1200">
        <a:solidFill>
          <a:srgbClr val="005AB4"/>
        </a:solidFill>
        <a:latin typeface="Consolas" pitchFamily="49" charset="0"/>
        <a:ea typeface="宋体" pitchFamily="2" charset="-122"/>
        <a:cs typeface="+mn-cs"/>
      </a:defRPr>
    </a:lvl2pPr>
    <a:lvl3pPr marL="914400" algn="l" rtl="0" eaLnBrk="0" fontAlgn="base" hangingPunct="0">
      <a:spcBef>
        <a:spcPct val="0"/>
      </a:spcBef>
      <a:spcAft>
        <a:spcPct val="0"/>
      </a:spcAft>
      <a:defRPr sz="2400" b="1" kern="1200">
        <a:solidFill>
          <a:srgbClr val="005AB4"/>
        </a:solidFill>
        <a:latin typeface="Consolas" pitchFamily="49" charset="0"/>
        <a:ea typeface="宋体" pitchFamily="2" charset="-122"/>
        <a:cs typeface="+mn-cs"/>
      </a:defRPr>
    </a:lvl3pPr>
    <a:lvl4pPr marL="1371600" algn="l" rtl="0" eaLnBrk="0" fontAlgn="base" hangingPunct="0">
      <a:spcBef>
        <a:spcPct val="0"/>
      </a:spcBef>
      <a:spcAft>
        <a:spcPct val="0"/>
      </a:spcAft>
      <a:defRPr sz="2400" b="1" kern="1200">
        <a:solidFill>
          <a:srgbClr val="005AB4"/>
        </a:solidFill>
        <a:latin typeface="Consolas" pitchFamily="49" charset="0"/>
        <a:ea typeface="宋体" pitchFamily="2" charset="-122"/>
        <a:cs typeface="+mn-cs"/>
      </a:defRPr>
    </a:lvl4pPr>
    <a:lvl5pPr marL="1828800" algn="l" rtl="0" eaLnBrk="0" fontAlgn="base" hangingPunct="0">
      <a:spcBef>
        <a:spcPct val="0"/>
      </a:spcBef>
      <a:spcAft>
        <a:spcPct val="0"/>
      </a:spcAft>
      <a:defRPr sz="2400" b="1" kern="1200">
        <a:solidFill>
          <a:srgbClr val="005AB4"/>
        </a:solidFill>
        <a:latin typeface="Consolas" pitchFamily="49" charset="0"/>
        <a:ea typeface="宋体" pitchFamily="2" charset="-122"/>
        <a:cs typeface="+mn-cs"/>
      </a:defRPr>
    </a:lvl5pPr>
    <a:lvl6pPr marL="2286000" algn="l" defTabSz="914400" rtl="0" eaLnBrk="1" latinLnBrk="0" hangingPunct="1">
      <a:defRPr sz="2400" b="1" kern="1200">
        <a:solidFill>
          <a:srgbClr val="005AB4"/>
        </a:solidFill>
        <a:latin typeface="Consolas" pitchFamily="49" charset="0"/>
        <a:ea typeface="宋体" pitchFamily="2" charset="-122"/>
        <a:cs typeface="+mn-cs"/>
      </a:defRPr>
    </a:lvl6pPr>
    <a:lvl7pPr marL="2743200" algn="l" defTabSz="914400" rtl="0" eaLnBrk="1" latinLnBrk="0" hangingPunct="1">
      <a:defRPr sz="2400" b="1" kern="1200">
        <a:solidFill>
          <a:srgbClr val="005AB4"/>
        </a:solidFill>
        <a:latin typeface="Consolas" pitchFamily="49" charset="0"/>
        <a:ea typeface="宋体" pitchFamily="2" charset="-122"/>
        <a:cs typeface="+mn-cs"/>
      </a:defRPr>
    </a:lvl7pPr>
    <a:lvl8pPr marL="3200400" algn="l" defTabSz="914400" rtl="0" eaLnBrk="1" latinLnBrk="0" hangingPunct="1">
      <a:defRPr sz="2400" b="1" kern="1200">
        <a:solidFill>
          <a:srgbClr val="005AB4"/>
        </a:solidFill>
        <a:latin typeface="Consolas" pitchFamily="49" charset="0"/>
        <a:ea typeface="宋体" pitchFamily="2" charset="-122"/>
        <a:cs typeface="+mn-cs"/>
      </a:defRPr>
    </a:lvl8pPr>
    <a:lvl9pPr marL="3657600" algn="l" defTabSz="914400" rtl="0" eaLnBrk="1" latinLnBrk="0" hangingPunct="1">
      <a:defRPr sz="2400" b="1" kern="1200">
        <a:solidFill>
          <a:srgbClr val="005AB4"/>
        </a:solidFill>
        <a:latin typeface="Consolas" pitchFamily="49"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FF0000"/>
    <a:srgbClr val="005AB4"/>
    <a:srgbClr val="0079F2"/>
    <a:srgbClr val="00CC00"/>
    <a:srgbClr val="0070C0"/>
    <a:srgbClr val="87CEFA"/>
    <a:srgbClr val="FFCC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37" autoAdjust="0"/>
    <p:restoredTop sz="88235" autoAdjust="0"/>
  </p:normalViewPr>
  <p:slideViewPr>
    <p:cSldViewPr>
      <p:cViewPr varScale="1">
        <p:scale>
          <a:sx n="114" d="100"/>
          <a:sy n="114" d="100"/>
        </p:scale>
        <p:origin x="462" y="114"/>
      </p:cViewPr>
      <p:guideLst>
        <p:guide orient="horz" pos="2160"/>
        <p:guide pos="3841"/>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84613" y="0"/>
            <a:ext cx="2971800" cy="498475"/>
          </a:xfrm>
          <a:prstGeom prst="rect">
            <a:avLst/>
          </a:prstGeom>
        </p:spPr>
        <p:txBody>
          <a:bodyPr vert="horz" lIns="91440" tIns="45720" rIns="91440" bIns="45720" rtlCol="0"/>
          <a:lstStyle>
            <a:lvl1pPr algn="r">
              <a:defRPr sz="1200"/>
            </a:lvl1pPr>
          </a:lstStyle>
          <a:p>
            <a:pPr>
              <a:defRPr/>
            </a:pPr>
            <a:fld id="{A7AEA3AB-658A-45B2-AD3A-1608F433BDA1}" type="datetimeFigureOut">
              <a:rPr lang="zh-CN" altLang="en-US"/>
              <a:pPr>
                <a:defRPr/>
              </a:pPr>
              <a:t>2024-04-28</a:t>
            </a:fld>
            <a:endParaRPr lang="zh-CN" altLang="en-US"/>
          </a:p>
        </p:txBody>
      </p:sp>
      <p:sp>
        <p:nvSpPr>
          <p:cNvPr id="4" name="页脚占位符 3"/>
          <p:cNvSpPr>
            <a:spLocks noGrp="1"/>
          </p:cNvSpPr>
          <p:nvPr>
            <p:ph type="ftr" sz="quarter" idx="2"/>
          </p:nvPr>
        </p:nvSpPr>
        <p:spPr>
          <a:xfrm>
            <a:off x="0" y="9448800"/>
            <a:ext cx="2971800" cy="498475"/>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84613" y="9448800"/>
            <a:ext cx="2971800" cy="49847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994D849D-E1B3-4C50-9096-0C69B35BE7DB}" type="slidenum">
              <a:rPr lang="zh-CN" altLang="en-US"/>
              <a:pPr>
                <a:defRPr/>
              </a:pPr>
              <a:t>‹#›</a:t>
            </a:fld>
            <a:endParaRPr lang="zh-CN" altLang="en-US"/>
          </a:p>
        </p:txBody>
      </p:sp>
    </p:spTree>
    <p:extLst>
      <p:ext uri="{BB962C8B-B14F-4D97-AF65-F5344CB8AC3E}">
        <p14:creationId xmlns:p14="http://schemas.microsoft.com/office/powerpoint/2010/main" val="14689565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96888"/>
          </a:xfrm>
          <a:prstGeom prst="rect">
            <a:avLst/>
          </a:prstGeom>
        </p:spPr>
        <p:txBody>
          <a:bodyPr vert="horz" lIns="91440" tIns="45720" rIns="91440" bIns="45720" rtlCol="0"/>
          <a:lstStyle>
            <a:lvl1pPr algn="l" eaLnBrk="1" fontAlgn="auto" hangingPunct="1">
              <a:spcBef>
                <a:spcPts val="0"/>
              </a:spcBef>
              <a:spcAft>
                <a:spcPts val="0"/>
              </a:spcAft>
              <a:defRPr sz="1200" b="0">
                <a:solidFill>
                  <a:schemeClr val="tx1"/>
                </a:solidFill>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96888"/>
          </a:xfrm>
          <a:prstGeom prst="rect">
            <a:avLst/>
          </a:prstGeom>
        </p:spPr>
        <p:txBody>
          <a:bodyPr vert="horz" lIns="91440" tIns="45720" rIns="91440" bIns="45720" rtlCol="0"/>
          <a:lstStyle>
            <a:lvl1pPr algn="r" eaLnBrk="1" fontAlgn="auto" hangingPunct="1">
              <a:spcBef>
                <a:spcPts val="0"/>
              </a:spcBef>
              <a:spcAft>
                <a:spcPts val="0"/>
              </a:spcAft>
              <a:defRPr sz="1200" b="0">
                <a:solidFill>
                  <a:schemeClr val="tx1"/>
                </a:solidFill>
                <a:latin typeface="+mn-lt"/>
                <a:ea typeface="+mn-ea"/>
              </a:defRPr>
            </a:lvl1pPr>
          </a:lstStyle>
          <a:p>
            <a:pPr>
              <a:defRPr/>
            </a:pPr>
            <a:fld id="{80830B60-5CEC-4F32-8372-D85FD7839E4C}" type="datetimeFigureOut">
              <a:rPr lang="zh-CN" altLang="en-US"/>
              <a:pPr>
                <a:defRPr/>
              </a:pPr>
              <a:t>2024-04-28</a:t>
            </a:fld>
            <a:endParaRPr lang="zh-CN" altLang="en-US"/>
          </a:p>
        </p:txBody>
      </p:sp>
      <p:sp>
        <p:nvSpPr>
          <p:cNvPr id="4" name="幻灯片图像占位符 3"/>
          <p:cNvSpPr>
            <a:spLocks noGrp="1" noRot="1" noChangeAspect="1"/>
          </p:cNvSpPr>
          <p:nvPr>
            <p:ph type="sldImg" idx="2"/>
          </p:nvPr>
        </p:nvSpPr>
        <p:spPr>
          <a:xfrm>
            <a:off x="112713" y="746125"/>
            <a:ext cx="6632575" cy="373062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724400"/>
            <a:ext cx="5486400" cy="44767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48800"/>
            <a:ext cx="2971800" cy="496888"/>
          </a:xfrm>
          <a:prstGeom prst="rect">
            <a:avLst/>
          </a:prstGeom>
        </p:spPr>
        <p:txBody>
          <a:bodyPr vert="horz" lIns="91440" tIns="45720" rIns="91440" bIns="45720" rtlCol="0" anchor="b"/>
          <a:lstStyle>
            <a:lvl1pPr algn="l" eaLnBrk="1" fontAlgn="auto" hangingPunct="1">
              <a:spcBef>
                <a:spcPts val="0"/>
              </a:spcBef>
              <a:spcAft>
                <a:spcPts val="0"/>
              </a:spcAft>
              <a:defRPr sz="1200" b="0">
                <a:solidFill>
                  <a:schemeClr val="tx1"/>
                </a:solidFill>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9448800"/>
            <a:ext cx="2971800" cy="49688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Calibri" pitchFamily="34" charset="0"/>
              </a:defRPr>
            </a:lvl1pPr>
          </a:lstStyle>
          <a:p>
            <a:pPr>
              <a:defRPr/>
            </a:pPr>
            <a:fld id="{DB086464-764D-4AAE-9074-3B6A074935AE}" type="slidenum">
              <a:rPr lang="zh-CN" altLang="en-US"/>
              <a:pPr>
                <a:defRPr/>
              </a:pPr>
              <a:t>‹#›</a:t>
            </a:fld>
            <a:endParaRPr lang="zh-CN" altLang="en-US"/>
          </a:p>
        </p:txBody>
      </p:sp>
    </p:spTree>
    <p:extLst>
      <p:ext uri="{BB962C8B-B14F-4D97-AF65-F5344CB8AC3E}">
        <p14:creationId xmlns:p14="http://schemas.microsoft.com/office/powerpoint/2010/main" val="32472312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5364" name="灯片编号占位符 3"/>
          <p:cNvSpPr txBox="1">
            <a:spLocks noGrp="1"/>
          </p:cNvSpPr>
          <p:nvPr/>
        </p:nvSpPr>
        <p:spPr bwMode="auto">
          <a:xfrm>
            <a:off x="3884613" y="9448800"/>
            <a:ext cx="29718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algn="r" eaLnBrk="1" hangingPunct="1"/>
            <a:fld id="{78F1187E-CAC7-471B-B6EE-328FFD01760C}" type="slidenum">
              <a:rPr lang="zh-CN" altLang="en-US" sz="1200" b="0">
                <a:solidFill>
                  <a:schemeClr val="tx1"/>
                </a:solidFill>
                <a:latin typeface="Calibri" pitchFamily="34" charset="0"/>
              </a:rPr>
              <a:pPr algn="r" eaLnBrk="1" hangingPunct="1"/>
              <a:t>1</a:t>
            </a:fld>
            <a:endParaRPr lang="en-US" altLang="zh-CN" sz="1200" b="0">
              <a:solidFill>
                <a:schemeClr val="tx1"/>
              </a:solidFill>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#include&lt;bits/</a:t>
            </a:r>
            <a:r>
              <a:rPr lang="en-US" altLang="zh-CN" dirty="0" err="1"/>
              <a:t>stdc</a:t>
            </a:r>
            <a:r>
              <a:rPr lang="en-US" altLang="zh-CN" dirty="0"/>
              <a:t>++.h&gt;</a:t>
            </a:r>
          </a:p>
          <a:p>
            <a:r>
              <a:rPr lang="en-US" altLang="zh-CN" dirty="0"/>
              <a:t>using namespace </a:t>
            </a:r>
            <a:r>
              <a:rPr lang="en-US" altLang="zh-CN" dirty="0" err="1"/>
              <a:t>std</a:t>
            </a:r>
            <a:r>
              <a:rPr lang="en-US" altLang="zh-CN" dirty="0"/>
              <a:t>;</a:t>
            </a:r>
          </a:p>
          <a:p>
            <a:r>
              <a:rPr lang="en-US" altLang="zh-CN" dirty="0" err="1"/>
              <a:t>int</a:t>
            </a:r>
            <a:r>
              <a:rPr lang="en-US" altLang="zh-CN" dirty="0"/>
              <a:t> main()</a:t>
            </a:r>
          </a:p>
          <a:p>
            <a:r>
              <a:rPr lang="en-US" altLang="zh-CN" dirty="0"/>
              <a:t>{</a:t>
            </a:r>
          </a:p>
          <a:p>
            <a:r>
              <a:rPr lang="en-US" altLang="zh-CN" dirty="0"/>
              <a:t>    </a:t>
            </a:r>
            <a:r>
              <a:rPr lang="en-US" altLang="zh-CN" dirty="0" err="1"/>
              <a:t>int</a:t>
            </a:r>
            <a:r>
              <a:rPr lang="en-US" altLang="zh-CN" dirty="0"/>
              <a:t> a[5]={9,1,3,4,5};</a:t>
            </a:r>
          </a:p>
          <a:p>
            <a:r>
              <a:rPr lang="en-US" altLang="zh-CN" dirty="0"/>
              <a:t>    for(</a:t>
            </a:r>
            <a:r>
              <a:rPr lang="en-US" altLang="zh-CN" dirty="0" err="1"/>
              <a:t>int</a:t>
            </a:r>
            <a:r>
              <a:rPr lang="en-US" altLang="zh-CN" dirty="0"/>
              <a:t> </a:t>
            </a:r>
            <a:r>
              <a:rPr lang="en-US" altLang="zh-CN" dirty="0" err="1"/>
              <a:t>i</a:t>
            </a:r>
            <a:r>
              <a:rPr lang="en-US" altLang="zh-CN" dirty="0"/>
              <a:t>=0;i&lt;5;i++)</a:t>
            </a:r>
          </a:p>
          <a:p>
            <a:r>
              <a:rPr lang="en-US" altLang="zh-CN" dirty="0"/>
              <a:t>        </a:t>
            </a:r>
            <a:r>
              <a:rPr lang="en-US" altLang="zh-CN" dirty="0" err="1"/>
              <a:t>cout</a:t>
            </a:r>
            <a:r>
              <a:rPr lang="en-US" altLang="zh-CN" dirty="0"/>
              <a:t>&lt;&lt;a[</a:t>
            </a:r>
            <a:r>
              <a:rPr lang="en-US" altLang="zh-CN" dirty="0" err="1"/>
              <a:t>i</a:t>
            </a:r>
            <a:r>
              <a:rPr lang="en-US" altLang="zh-CN" dirty="0"/>
              <a:t>]&lt;&lt;" ";</a:t>
            </a:r>
          </a:p>
          <a:p>
            <a:r>
              <a:rPr lang="en-US" altLang="zh-CN" dirty="0"/>
              <a:t>    sort(a,a+2);  //</a:t>
            </a:r>
            <a:r>
              <a:rPr lang="zh-CN" altLang="en-US" dirty="0"/>
              <a:t>对数组前两个元素排序，</a:t>
            </a:r>
          </a:p>
          <a:p>
            <a:r>
              <a:rPr lang="zh-CN" altLang="en-US" dirty="0"/>
              <a:t>    </a:t>
            </a:r>
            <a:r>
              <a:rPr lang="en-US" altLang="zh-CN" dirty="0" err="1"/>
              <a:t>cout</a:t>
            </a:r>
            <a:r>
              <a:rPr lang="en-US" altLang="zh-CN" dirty="0"/>
              <a:t>&lt;&lt;</a:t>
            </a:r>
            <a:r>
              <a:rPr lang="en-US" altLang="zh-CN" dirty="0" err="1"/>
              <a:t>endl</a:t>
            </a:r>
            <a:r>
              <a:rPr lang="en-US" altLang="zh-CN" dirty="0"/>
              <a:t>;</a:t>
            </a:r>
          </a:p>
          <a:p>
            <a:r>
              <a:rPr lang="en-US" altLang="zh-CN" dirty="0"/>
              <a:t>    for(</a:t>
            </a:r>
            <a:r>
              <a:rPr lang="en-US" altLang="zh-CN" dirty="0" err="1"/>
              <a:t>int</a:t>
            </a:r>
            <a:r>
              <a:rPr lang="en-US" altLang="zh-CN" dirty="0"/>
              <a:t> </a:t>
            </a:r>
            <a:r>
              <a:rPr lang="en-US" altLang="zh-CN" dirty="0" err="1"/>
              <a:t>i</a:t>
            </a:r>
            <a:r>
              <a:rPr lang="en-US" altLang="zh-CN" dirty="0"/>
              <a:t>=0;i&lt;5;i++)</a:t>
            </a:r>
          </a:p>
          <a:p>
            <a:r>
              <a:rPr lang="en-US" altLang="zh-CN" dirty="0"/>
              <a:t>        </a:t>
            </a:r>
            <a:r>
              <a:rPr lang="en-US" altLang="zh-CN" dirty="0" err="1"/>
              <a:t>cout</a:t>
            </a:r>
            <a:r>
              <a:rPr lang="en-US" altLang="zh-CN" dirty="0"/>
              <a:t>&lt;&lt;a[</a:t>
            </a:r>
            <a:r>
              <a:rPr lang="en-US" altLang="zh-CN" dirty="0" err="1"/>
              <a:t>i</a:t>
            </a:r>
            <a:r>
              <a:rPr lang="en-US" altLang="zh-CN" dirty="0"/>
              <a:t>]&lt;&lt;" ";</a:t>
            </a:r>
          </a:p>
          <a:p>
            <a:r>
              <a:rPr lang="en-US" altLang="zh-CN" dirty="0"/>
              <a:t>    </a:t>
            </a:r>
            <a:r>
              <a:rPr lang="en-US" altLang="zh-CN" dirty="0" err="1"/>
              <a:t>cout</a:t>
            </a:r>
            <a:r>
              <a:rPr lang="en-US" altLang="zh-CN" dirty="0"/>
              <a:t> &lt;&lt;</a:t>
            </a:r>
            <a:r>
              <a:rPr lang="en-US" altLang="zh-CN" dirty="0" err="1"/>
              <a:t>endl</a:t>
            </a:r>
            <a:r>
              <a:rPr lang="en-US" altLang="zh-CN" dirty="0"/>
              <a:t>;</a:t>
            </a:r>
          </a:p>
          <a:p>
            <a:r>
              <a:rPr lang="en-US" altLang="zh-CN" dirty="0"/>
              <a:t>    sort(a,a+5);//(a,a+5)</a:t>
            </a:r>
            <a:r>
              <a:rPr lang="zh-CN" altLang="en-US" dirty="0"/>
              <a:t>对所有元素排序</a:t>
            </a:r>
          </a:p>
          <a:p>
            <a:r>
              <a:rPr lang="zh-CN" altLang="en-US" dirty="0"/>
              <a:t>    </a:t>
            </a:r>
            <a:r>
              <a:rPr lang="en-US" altLang="zh-CN" dirty="0"/>
              <a:t>for(</a:t>
            </a:r>
            <a:r>
              <a:rPr lang="en-US" altLang="zh-CN" dirty="0" err="1"/>
              <a:t>int</a:t>
            </a:r>
            <a:r>
              <a:rPr lang="en-US" altLang="zh-CN" dirty="0"/>
              <a:t> </a:t>
            </a:r>
            <a:r>
              <a:rPr lang="en-US" altLang="zh-CN" dirty="0" err="1"/>
              <a:t>i</a:t>
            </a:r>
            <a:r>
              <a:rPr lang="en-US" altLang="zh-CN" dirty="0"/>
              <a:t>=0;i&lt;5;i++)</a:t>
            </a:r>
          </a:p>
          <a:p>
            <a:r>
              <a:rPr lang="en-US" altLang="zh-CN" dirty="0"/>
              <a:t>        </a:t>
            </a:r>
            <a:r>
              <a:rPr lang="en-US" altLang="zh-CN" dirty="0" err="1"/>
              <a:t>cout</a:t>
            </a:r>
            <a:r>
              <a:rPr lang="en-US" altLang="zh-CN" dirty="0"/>
              <a:t>&lt;&lt;a[</a:t>
            </a:r>
            <a:r>
              <a:rPr lang="en-US" altLang="zh-CN" dirty="0" err="1"/>
              <a:t>i</a:t>
            </a:r>
            <a:r>
              <a:rPr lang="en-US" altLang="zh-CN" dirty="0"/>
              <a:t>]&lt;&lt;"  ";</a:t>
            </a:r>
          </a:p>
          <a:p>
            <a:endParaRPr lang="en-US" altLang="zh-CN" dirty="0"/>
          </a:p>
          <a:p>
            <a:r>
              <a:rPr lang="en-US" altLang="zh-CN" dirty="0"/>
              <a:t>    return 0;</a:t>
            </a:r>
          </a:p>
          <a:p>
            <a:r>
              <a:rPr lang="en-US" altLang="zh-CN" dirty="0"/>
              <a:t>}</a:t>
            </a:r>
          </a:p>
          <a:p>
            <a:endParaRPr lang="zh-CN" altLang="en-US"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fld id="{ACA9AFB7-9B70-414E-9422-224A63536FC6}" type="slidenum">
              <a:rPr lang="zh-CN" altLang="en-US" sz="1200" b="0" smtClean="0">
                <a:solidFill>
                  <a:schemeClr val="tx1"/>
                </a:solidFill>
                <a:latin typeface="Calibri" pitchFamily="34" charset="0"/>
              </a:rPr>
              <a:pPr/>
              <a:t>21</a:t>
            </a:fld>
            <a:endParaRPr lang="zh-CN" altLang="en-US" sz="1200" b="0">
              <a:solidFill>
                <a:schemeClr val="tx1"/>
              </a:solidFill>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fld id="{ACA9AFB7-9B70-414E-9422-224A63536FC6}" type="slidenum">
              <a:rPr lang="zh-CN" altLang="en-US" sz="1200" b="0" smtClean="0">
                <a:solidFill>
                  <a:schemeClr val="tx1"/>
                </a:solidFill>
                <a:latin typeface="Calibri" pitchFamily="34" charset="0"/>
              </a:rPr>
              <a:pPr/>
              <a:t>22</a:t>
            </a:fld>
            <a:endParaRPr lang="zh-CN" altLang="en-US" sz="1200" b="0">
              <a:solidFill>
                <a:schemeClr val="tx1"/>
              </a:solidFill>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#include&lt;bits/</a:t>
            </a:r>
            <a:r>
              <a:rPr lang="en-US" altLang="zh-CN" dirty="0" err="1"/>
              <a:t>stdc</a:t>
            </a:r>
            <a:r>
              <a:rPr lang="en-US" altLang="zh-CN" dirty="0"/>
              <a:t>++.h&gt;</a:t>
            </a:r>
          </a:p>
          <a:p>
            <a:r>
              <a:rPr lang="en-US" altLang="zh-CN" dirty="0"/>
              <a:t>using namespace </a:t>
            </a:r>
            <a:r>
              <a:rPr lang="en-US" altLang="zh-CN" dirty="0" err="1"/>
              <a:t>std</a:t>
            </a:r>
            <a:r>
              <a:rPr lang="en-US" altLang="zh-CN" dirty="0"/>
              <a:t>;</a:t>
            </a:r>
          </a:p>
          <a:p>
            <a:r>
              <a:rPr lang="en-US" altLang="zh-CN" dirty="0" err="1"/>
              <a:t>int</a:t>
            </a:r>
            <a:r>
              <a:rPr lang="en-US" altLang="zh-CN" dirty="0"/>
              <a:t> main()</a:t>
            </a:r>
          </a:p>
          <a:p>
            <a:r>
              <a:rPr lang="en-US" altLang="zh-CN" dirty="0"/>
              <a:t>{</a:t>
            </a:r>
          </a:p>
          <a:p>
            <a:r>
              <a:rPr lang="en-US" altLang="zh-CN" dirty="0"/>
              <a:t>    </a:t>
            </a:r>
            <a:r>
              <a:rPr lang="en-US" altLang="zh-CN" dirty="0" err="1"/>
              <a:t>int</a:t>
            </a:r>
            <a:r>
              <a:rPr lang="en-US" altLang="zh-CN" dirty="0"/>
              <a:t> a[5]={9,1,3,4,5};</a:t>
            </a:r>
          </a:p>
          <a:p>
            <a:r>
              <a:rPr lang="en-US" altLang="zh-CN" dirty="0"/>
              <a:t>    for(</a:t>
            </a:r>
            <a:r>
              <a:rPr lang="en-US" altLang="zh-CN" dirty="0" err="1"/>
              <a:t>int</a:t>
            </a:r>
            <a:r>
              <a:rPr lang="en-US" altLang="zh-CN" dirty="0"/>
              <a:t> </a:t>
            </a:r>
            <a:r>
              <a:rPr lang="en-US" altLang="zh-CN" dirty="0" err="1"/>
              <a:t>i</a:t>
            </a:r>
            <a:r>
              <a:rPr lang="en-US" altLang="zh-CN" dirty="0"/>
              <a:t>=0;i&lt;5;i++)</a:t>
            </a:r>
          </a:p>
          <a:p>
            <a:r>
              <a:rPr lang="en-US" altLang="zh-CN" dirty="0"/>
              <a:t>        </a:t>
            </a:r>
            <a:r>
              <a:rPr lang="en-US" altLang="zh-CN" dirty="0" err="1"/>
              <a:t>cout</a:t>
            </a:r>
            <a:r>
              <a:rPr lang="en-US" altLang="zh-CN" dirty="0"/>
              <a:t>&lt;&lt;a[</a:t>
            </a:r>
            <a:r>
              <a:rPr lang="en-US" altLang="zh-CN" dirty="0" err="1"/>
              <a:t>i</a:t>
            </a:r>
            <a:r>
              <a:rPr lang="en-US" altLang="zh-CN" dirty="0"/>
              <a:t>]&lt;&lt;" ";</a:t>
            </a:r>
          </a:p>
          <a:p>
            <a:r>
              <a:rPr lang="en-US" altLang="zh-CN" dirty="0"/>
              <a:t>    sort(a,a+2);  //</a:t>
            </a:r>
            <a:r>
              <a:rPr lang="zh-CN" altLang="en-US" dirty="0"/>
              <a:t>对数组前两个元素排序，</a:t>
            </a:r>
          </a:p>
          <a:p>
            <a:r>
              <a:rPr lang="zh-CN" altLang="en-US" dirty="0"/>
              <a:t>    </a:t>
            </a:r>
            <a:r>
              <a:rPr lang="en-US" altLang="zh-CN" dirty="0" err="1"/>
              <a:t>cout</a:t>
            </a:r>
            <a:r>
              <a:rPr lang="en-US" altLang="zh-CN" dirty="0"/>
              <a:t>&lt;&lt;</a:t>
            </a:r>
            <a:r>
              <a:rPr lang="en-US" altLang="zh-CN" dirty="0" err="1"/>
              <a:t>endl</a:t>
            </a:r>
            <a:r>
              <a:rPr lang="en-US" altLang="zh-CN" dirty="0"/>
              <a:t>;</a:t>
            </a:r>
          </a:p>
          <a:p>
            <a:r>
              <a:rPr lang="en-US" altLang="zh-CN" dirty="0"/>
              <a:t>    for(</a:t>
            </a:r>
            <a:r>
              <a:rPr lang="en-US" altLang="zh-CN" dirty="0" err="1"/>
              <a:t>int</a:t>
            </a:r>
            <a:r>
              <a:rPr lang="en-US" altLang="zh-CN" dirty="0"/>
              <a:t> </a:t>
            </a:r>
            <a:r>
              <a:rPr lang="en-US" altLang="zh-CN" dirty="0" err="1"/>
              <a:t>i</a:t>
            </a:r>
            <a:r>
              <a:rPr lang="en-US" altLang="zh-CN" dirty="0"/>
              <a:t>=0;i&lt;5;i++)</a:t>
            </a:r>
          </a:p>
          <a:p>
            <a:r>
              <a:rPr lang="en-US" altLang="zh-CN" dirty="0"/>
              <a:t>        </a:t>
            </a:r>
            <a:r>
              <a:rPr lang="en-US" altLang="zh-CN" dirty="0" err="1"/>
              <a:t>cout</a:t>
            </a:r>
            <a:r>
              <a:rPr lang="en-US" altLang="zh-CN" dirty="0"/>
              <a:t>&lt;&lt;a[</a:t>
            </a:r>
            <a:r>
              <a:rPr lang="en-US" altLang="zh-CN" dirty="0" err="1"/>
              <a:t>i</a:t>
            </a:r>
            <a:r>
              <a:rPr lang="en-US" altLang="zh-CN" dirty="0"/>
              <a:t>]&lt;&lt;" ";</a:t>
            </a:r>
          </a:p>
          <a:p>
            <a:r>
              <a:rPr lang="en-US" altLang="zh-CN" dirty="0"/>
              <a:t>    </a:t>
            </a:r>
            <a:r>
              <a:rPr lang="en-US" altLang="zh-CN" dirty="0" err="1"/>
              <a:t>cout</a:t>
            </a:r>
            <a:r>
              <a:rPr lang="en-US" altLang="zh-CN" dirty="0"/>
              <a:t> &lt;&lt;</a:t>
            </a:r>
            <a:r>
              <a:rPr lang="en-US" altLang="zh-CN" dirty="0" err="1"/>
              <a:t>endl</a:t>
            </a:r>
            <a:r>
              <a:rPr lang="en-US" altLang="zh-CN" dirty="0"/>
              <a:t>;</a:t>
            </a:r>
          </a:p>
          <a:p>
            <a:r>
              <a:rPr lang="en-US" altLang="zh-CN" dirty="0"/>
              <a:t>    sort(a,a+5);//(a,a+5)</a:t>
            </a:r>
            <a:r>
              <a:rPr lang="zh-CN" altLang="en-US" dirty="0"/>
              <a:t>对所有元素排序</a:t>
            </a:r>
          </a:p>
          <a:p>
            <a:r>
              <a:rPr lang="zh-CN" altLang="en-US" dirty="0"/>
              <a:t>    </a:t>
            </a:r>
            <a:r>
              <a:rPr lang="en-US" altLang="zh-CN" dirty="0"/>
              <a:t>for(</a:t>
            </a:r>
            <a:r>
              <a:rPr lang="en-US" altLang="zh-CN" dirty="0" err="1"/>
              <a:t>int</a:t>
            </a:r>
            <a:r>
              <a:rPr lang="en-US" altLang="zh-CN" dirty="0"/>
              <a:t> </a:t>
            </a:r>
            <a:r>
              <a:rPr lang="en-US" altLang="zh-CN" dirty="0" err="1"/>
              <a:t>i</a:t>
            </a:r>
            <a:r>
              <a:rPr lang="en-US" altLang="zh-CN" dirty="0"/>
              <a:t>=0;i&lt;5;i++)</a:t>
            </a:r>
          </a:p>
          <a:p>
            <a:r>
              <a:rPr lang="en-US" altLang="zh-CN" dirty="0"/>
              <a:t>        </a:t>
            </a:r>
            <a:r>
              <a:rPr lang="en-US" altLang="zh-CN" dirty="0" err="1"/>
              <a:t>cout</a:t>
            </a:r>
            <a:r>
              <a:rPr lang="en-US" altLang="zh-CN" dirty="0"/>
              <a:t>&lt;&lt;a[</a:t>
            </a:r>
            <a:r>
              <a:rPr lang="en-US" altLang="zh-CN" dirty="0" err="1"/>
              <a:t>i</a:t>
            </a:r>
            <a:r>
              <a:rPr lang="en-US" altLang="zh-CN" dirty="0"/>
              <a:t>]&lt;&lt;"  ";</a:t>
            </a:r>
          </a:p>
          <a:p>
            <a:endParaRPr lang="en-US" altLang="zh-CN" dirty="0"/>
          </a:p>
          <a:p>
            <a:r>
              <a:rPr lang="en-US" altLang="zh-CN" dirty="0"/>
              <a:t>    return 0;</a:t>
            </a:r>
          </a:p>
          <a:p>
            <a:r>
              <a:rPr lang="en-US" altLang="zh-CN" dirty="0"/>
              <a:t>}</a:t>
            </a:r>
          </a:p>
          <a:p>
            <a:endParaRPr lang="zh-CN" altLang="en-US"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fld id="{ACA9AFB7-9B70-414E-9422-224A63536FC6}" type="slidenum">
              <a:rPr lang="zh-CN" altLang="en-US" sz="1200" b="0" smtClean="0">
                <a:solidFill>
                  <a:schemeClr val="tx1"/>
                </a:solidFill>
                <a:latin typeface="Calibri" pitchFamily="34" charset="0"/>
              </a:rPr>
              <a:pPr/>
              <a:t>23</a:t>
            </a:fld>
            <a:endParaRPr lang="zh-CN" altLang="en-US" sz="1200" b="0">
              <a:solidFill>
                <a:schemeClr val="tx1"/>
              </a:solidFill>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fld id="{ACA9AFB7-9B70-414E-9422-224A63536FC6}" type="slidenum">
              <a:rPr lang="zh-CN" altLang="en-US" sz="1200" b="0" smtClean="0">
                <a:solidFill>
                  <a:schemeClr val="tx1"/>
                </a:solidFill>
                <a:latin typeface="Calibri" pitchFamily="34" charset="0"/>
              </a:rPr>
              <a:pPr/>
              <a:t>24</a:t>
            </a:fld>
            <a:endParaRPr lang="zh-CN" altLang="en-US" sz="1200" b="0">
              <a:solidFill>
                <a:schemeClr val="tx1"/>
              </a:solidFill>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fld id="{ACA9AFB7-9B70-414E-9422-224A63536FC6}" type="slidenum">
              <a:rPr lang="zh-CN" altLang="en-US" sz="1200" b="0" smtClean="0">
                <a:solidFill>
                  <a:schemeClr val="tx1"/>
                </a:solidFill>
                <a:latin typeface="Calibri" pitchFamily="34" charset="0"/>
              </a:rPr>
              <a:pPr/>
              <a:t>25</a:t>
            </a:fld>
            <a:endParaRPr lang="zh-CN" altLang="en-US" sz="1200" b="0">
              <a:solidFill>
                <a:schemeClr val="tx1"/>
              </a:solidFill>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https://cloud.tencent.com/developer/article/1827992</a:t>
            </a:r>
          </a:p>
          <a:p>
            <a:r>
              <a:rPr lang="en-US" altLang="zh-CN" dirty="0"/>
              <a:t>#include&lt;bits/</a:t>
            </a:r>
            <a:r>
              <a:rPr lang="en-US" altLang="zh-CN" dirty="0" err="1"/>
              <a:t>stdc</a:t>
            </a:r>
            <a:r>
              <a:rPr lang="en-US" altLang="zh-CN" dirty="0"/>
              <a:t>++.h&gt;</a:t>
            </a:r>
          </a:p>
          <a:p>
            <a:r>
              <a:rPr lang="en-US" altLang="zh-CN" dirty="0"/>
              <a:t>using namespace </a:t>
            </a:r>
            <a:r>
              <a:rPr lang="en-US" altLang="zh-CN" dirty="0" err="1"/>
              <a:t>std</a:t>
            </a:r>
            <a:r>
              <a:rPr lang="en-US" altLang="zh-CN" dirty="0"/>
              <a:t>;</a:t>
            </a:r>
          </a:p>
          <a:p>
            <a:r>
              <a:rPr lang="en-US" altLang="zh-CN" dirty="0" err="1"/>
              <a:t>struct</a:t>
            </a:r>
            <a:r>
              <a:rPr lang="en-US" altLang="zh-CN" dirty="0"/>
              <a:t> student{</a:t>
            </a:r>
          </a:p>
          <a:p>
            <a:r>
              <a:rPr lang="en-US" altLang="zh-CN" dirty="0"/>
              <a:t>    char name[50];   //</a:t>
            </a:r>
            <a:r>
              <a:rPr lang="zh-CN" altLang="en-US" dirty="0"/>
              <a:t>学生姓名</a:t>
            </a:r>
          </a:p>
          <a:p>
            <a:r>
              <a:rPr lang="zh-CN" altLang="en-US" dirty="0"/>
              <a:t>    </a:t>
            </a:r>
            <a:r>
              <a:rPr lang="en-US" altLang="zh-CN" dirty="0" err="1"/>
              <a:t>int</a:t>
            </a:r>
            <a:r>
              <a:rPr lang="en-US" altLang="zh-CN" dirty="0"/>
              <a:t> sum;   //</a:t>
            </a:r>
            <a:r>
              <a:rPr lang="zh-CN" altLang="en-US" dirty="0"/>
              <a:t>总成绩</a:t>
            </a:r>
          </a:p>
          <a:p>
            <a:r>
              <a:rPr lang="zh-CN" altLang="en-US" dirty="0"/>
              <a:t>    </a:t>
            </a:r>
            <a:r>
              <a:rPr lang="en-US" altLang="zh-CN" dirty="0" err="1"/>
              <a:t>int</a:t>
            </a:r>
            <a:r>
              <a:rPr lang="en-US" altLang="zh-CN" dirty="0"/>
              <a:t> </a:t>
            </a:r>
            <a:r>
              <a:rPr lang="en-US" altLang="zh-CN" dirty="0" err="1"/>
              <a:t>chinese</a:t>
            </a:r>
            <a:r>
              <a:rPr lang="en-US" altLang="zh-CN" dirty="0"/>
              <a:t>;  //</a:t>
            </a:r>
            <a:r>
              <a:rPr lang="zh-CN" altLang="en-US" dirty="0"/>
              <a:t>语文成绩</a:t>
            </a:r>
          </a:p>
          <a:p>
            <a:r>
              <a:rPr lang="zh-CN" altLang="en-US" dirty="0"/>
              <a:t>    </a:t>
            </a:r>
            <a:r>
              <a:rPr lang="en-US" altLang="zh-CN" dirty="0" err="1"/>
              <a:t>int</a:t>
            </a:r>
            <a:r>
              <a:rPr lang="en-US" altLang="zh-CN" dirty="0"/>
              <a:t> math;  //</a:t>
            </a:r>
            <a:r>
              <a:rPr lang="zh-CN" altLang="en-US" dirty="0"/>
              <a:t>数学成绩</a:t>
            </a:r>
          </a:p>
          <a:p>
            <a:r>
              <a:rPr lang="zh-CN" altLang="en-US" dirty="0"/>
              <a:t>    </a:t>
            </a:r>
            <a:r>
              <a:rPr lang="en-US" altLang="zh-CN" dirty="0" err="1"/>
              <a:t>int</a:t>
            </a:r>
            <a:r>
              <a:rPr lang="en-US" altLang="zh-CN" dirty="0"/>
              <a:t> </a:t>
            </a:r>
            <a:r>
              <a:rPr lang="en-US" altLang="zh-CN" dirty="0" err="1"/>
              <a:t>english</a:t>
            </a:r>
            <a:r>
              <a:rPr lang="en-US" altLang="zh-CN" dirty="0"/>
              <a:t>;  //</a:t>
            </a:r>
            <a:r>
              <a:rPr lang="zh-CN" altLang="en-US" dirty="0"/>
              <a:t>英语成绩</a:t>
            </a:r>
          </a:p>
          <a:p>
            <a:r>
              <a:rPr lang="en-US" altLang="zh-CN" dirty="0"/>
              <a:t>};</a:t>
            </a:r>
          </a:p>
          <a:p>
            <a:r>
              <a:rPr lang="en-US" altLang="zh-CN" dirty="0" err="1"/>
              <a:t>bool</a:t>
            </a:r>
            <a:r>
              <a:rPr lang="en-US" altLang="zh-CN" dirty="0"/>
              <a:t> </a:t>
            </a:r>
            <a:r>
              <a:rPr lang="en-US" altLang="zh-CN" dirty="0" err="1"/>
              <a:t>cmp</a:t>
            </a:r>
            <a:r>
              <a:rPr lang="en-US" altLang="zh-CN" dirty="0"/>
              <a:t>(</a:t>
            </a:r>
            <a:r>
              <a:rPr lang="en-US" altLang="zh-CN" dirty="0" err="1"/>
              <a:t>const</a:t>
            </a:r>
            <a:r>
              <a:rPr lang="en-US" altLang="zh-CN" dirty="0"/>
              <a:t> student &amp;x ,</a:t>
            </a:r>
            <a:r>
              <a:rPr lang="en-US" altLang="zh-CN" dirty="0" err="1"/>
              <a:t>const</a:t>
            </a:r>
            <a:r>
              <a:rPr lang="en-US" altLang="zh-CN" dirty="0"/>
              <a:t> student &amp;y)  //</a:t>
            </a:r>
            <a:r>
              <a:rPr lang="zh-CN" altLang="en-US" dirty="0"/>
              <a:t>参数类型要写成结构体类型，</a:t>
            </a:r>
          </a:p>
          <a:p>
            <a:r>
              <a:rPr lang="en-US" altLang="zh-CN" dirty="0"/>
              <a:t>{</a:t>
            </a:r>
          </a:p>
          <a:p>
            <a:r>
              <a:rPr lang="en-US" altLang="zh-CN" dirty="0"/>
              <a:t>    //</a:t>
            </a:r>
            <a:r>
              <a:rPr lang="zh-CN" altLang="en-US" dirty="0"/>
              <a:t>先按照总成绩由大到小排</a:t>
            </a:r>
            <a:r>
              <a:rPr lang="en-US" altLang="zh-CN" dirty="0"/>
              <a:t>(</a:t>
            </a:r>
            <a:r>
              <a:rPr lang="zh-CN" altLang="en-US" dirty="0"/>
              <a:t>如果两个数的总成绩不相等，则根据大小关系判断是否交换位置</a:t>
            </a:r>
            <a:r>
              <a:rPr lang="en-US" altLang="zh-CN" dirty="0"/>
              <a:t>)</a:t>
            </a:r>
          </a:p>
          <a:p>
            <a:r>
              <a:rPr lang="en-US" altLang="zh-CN" dirty="0"/>
              <a:t>    if(</a:t>
            </a:r>
            <a:r>
              <a:rPr lang="en-US" altLang="zh-CN" dirty="0" err="1"/>
              <a:t>x.sum</a:t>
            </a:r>
            <a:r>
              <a:rPr lang="en-US" altLang="zh-CN" dirty="0"/>
              <a:t>!=</a:t>
            </a:r>
            <a:r>
              <a:rPr lang="en-US" altLang="zh-CN" dirty="0" err="1"/>
              <a:t>y.sum</a:t>
            </a:r>
            <a:r>
              <a:rPr lang="en-US" altLang="zh-CN" dirty="0"/>
              <a:t>)</a:t>
            </a:r>
          </a:p>
          <a:p>
            <a:r>
              <a:rPr lang="en-US" altLang="zh-CN" dirty="0"/>
              <a:t>        return </a:t>
            </a:r>
            <a:r>
              <a:rPr lang="en-US" altLang="zh-CN" dirty="0" err="1"/>
              <a:t>x.sum</a:t>
            </a:r>
            <a:r>
              <a:rPr lang="en-US" altLang="zh-CN" dirty="0"/>
              <a:t>&gt;</a:t>
            </a:r>
            <a:r>
              <a:rPr lang="en-US" altLang="zh-CN" dirty="0" err="1"/>
              <a:t>y.sum</a:t>
            </a:r>
            <a:r>
              <a:rPr lang="en-US" altLang="zh-CN" dirty="0"/>
              <a:t>;</a:t>
            </a:r>
          </a:p>
          <a:p>
            <a:r>
              <a:rPr lang="en-US" altLang="zh-CN" dirty="0"/>
              <a:t>    //</a:t>
            </a:r>
            <a:r>
              <a:rPr lang="zh-CN" altLang="en-US" dirty="0"/>
              <a:t>如果总成绩相同，再按照数学成绩进行排序</a:t>
            </a:r>
          </a:p>
          <a:p>
            <a:r>
              <a:rPr lang="zh-CN" altLang="en-US" dirty="0"/>
              <a:t>    </a:t>
            </a:r>
            <a:r>
              <a:rPr lang="en-US" altLang="zh-CN" dirty="0"/>
              <a:t>if(</a:t>
            </a:r>
            <a:r>
              <a:rPr lang="en-US" altLang="zh-CN" dirty="0" err="1"/>
              <a:t>x.math</a:t>
            </a:r>
            <a:r>
              <a:rPr lang="en-US" altLang="zh-CN" dirty="0"/>
              <a:t>!=</a:t>
            </a:r>
            <a:r>
              <a:rPr lang="en-US" altLang="zh-CN" dirty="0" err="1"/>
              <a:t>y.math</a:t>
            </a:r>
            <a:r>
              <a:rPr lang="en-US" altLang="zh-CN" dirty="0"/>
              <a:t>)</a:t>
            </a:r>
          </a:p>
          <a:p>
            <a:r>
              <a:rPr lang="en-US" altLang="zh-CN" dirty="0"/>
              <a:t>        return </a:t>
            </a:r>
            <a:r>
              <a:rPr lang="en-US" altLang="zh-CN" dirty="0" err="1"/>
              <a:t>x.math</a:t>
            </a:r>
            <a:r>
              <a:rPr lang="en-US" altLang="zh-CN" dirty="0"/>
              <a:t>&gt;</a:t>
            </a:r>
            <a:r>
              <a:rPr lang="en-US" altLang="zh-CN" dirty="0" err="1"/>
              <a:t>y.math</a:t>
            </a:r>
            <a:r>
              <a:rPr lang="en-US" altLang="zh-CN" dirty="0"/>
              <a:t>;</a:t>
            </a:r>
          </a:p>
          <a:p>
            <a:r>
              <a:rPr lang="en-US" altLang="zh-CN" dirty="0"/>
              <a:t>    //</a:t>
            </a:r>
            <a:r>
              <a:rPr lang="zh-CN" altLang="en-US" dirty="0"/>
              <a:t>如果数学成绩相同，再按照英语成绩进行排序</a:t>
            </a:r>
          </a:p>
          <a:p>
            <a:r>
              <a:rPr lang="zh-CN" altLang="en-US" dirty="0"/>
              <a:t>    </a:t>
            </a:r>
            <a:r>
              <a:rPr lang="en-US" altLang="zh-CN" dirty="0"/>
              <a:t>if(</a:t>
            </a:r>
            <a:r>
              <a:rPr lang="en-US" altLang="zh-CN" dirty="0" err="1"/>
              <a:t>x.english</a:t>
            </a:r>
            <a:r>
              <a:rPr lang="en-US" altLang="zh-CN" dirty="0"/>
              <a:t>!=</a:t>
            </a:r>
            <a:r>
              <a:rPr lang="en-US" altLang="zh-CN" dirty="0" err="1"/>
              <a:t>y.english</a:t>
            </a:r>
            <a:r>
              <a:rPr lang="en-US" altLang="zh-CN" dirty="0"/>
              <a:t>)</a:t>
            </a:r>
          </a:p>
          <a:p>
            <a:r>
              <a:rPr lang="en-US" altLang="zh-CN" dirty="0"/>
              <a:t>        return </a:t>
            </a:r>
            <a:r>
              <a:rPr lang="en-US" altLang="zh-CN" dirty="0" err="1"/>
              <a:t>x.english</a:t>
            </a:r>
            <a:r>
              <a:rPr lang="en-US" altLang="zh-CN" dirty="0"/>
              <a:t>&gt;</a:t>
            </a:r>
            <a:r>
              <a:rPr lang="en-US" altLang="zh-CN" dirty="0" err="1"/>
              <a:t>y.english</a:t>
            </a:r>
            <a:r>
              <a:rPr lang="en-US" altLang="zh-CN" dirty="0"/>
              <a:t>;</a:t>
            </a:r>
          </a:p>
          <a:p>
            <a:r>
              <a:rPr lang="en-US" altLang="zh-CN" dirty="0"/>
              <a:t>    else  //</a:t>
            </a:r>
            <a:r>
              <a:rPr lang="zh-CN" altLang="en-US" dirty="0"/>
              <a:t>最后只剩语文了</a:t>
            </a:r>
          </a:p>
          <a:p>
            <a:r>
              <a:rPr lang="zh-CN" altLang="en-US" dirty="0"/>
              <a:t>        </a:t>
            </a:r>
            <a:r>
              <a:rPr lang="en-US" altLang="zh-CN" dirty="0"/>
              <a:t>return </a:t>
            </a:r>
            <a:r>
              <a:rPr lang="en-US" altLang="zh-CN" dirty="0" err="1"/>
              <a:t>x.chinese</a:t>
            </a:r>
            <a:r>
              <a:rPr lang="en-US" altLang="zh-CN" dirty="0"/>
              <a:t>&gt;</a:t>
            </a:r>
            <a:r>
              <a:rPr lang="en-US" altLang="zh-CN" dirty="0" err="1"/>
              <a:t>y.chinese</a:t>
            </a:r>
            <a:r>
              <a:rPr lang="en-US" altLang="zh-CN" dirty="0"/>
              <a:t>;</a:t>
            </a:r>
          </a:p>
          <a:p>
            <a:r>
              <a:rPr lang="en-US" altLang="zh-CN" dirty="0"/>
              <a:t>}</a:t>
            </a:r>
          </a:p>
          <a:p>
            <a:r>
              <a:rPr lang="en-US" altLang="zh-CN" dirty="0" err="1"/>
              <a:t>struct</a:t>
            </a:r>
            <a:r>
              <a:rPr lang="en-US" altLang="zh-CN" dirty="0"/>
              <a:t> student </a:t>
            </a:r>
            <a:r>
              <a:rPr lang="en-US" altLang="zh-CN" dirty="0" err="1"/>
              <a:t>stus</a:t>
            </a:r>
            <a:r>
              <a:rPr lang="en-US" altLang="zh-CN" dirty="0"/>
              <a:t>[10];</a:t>
            </a:r>
          </a:p>
          <a:p>
            <a:r>
              <a:rPr lang="en-US" altLang="zh-CN" dirty="0" err="1"/>
              <a:t>int</a:t>
            </a:r>
            <a:r>
              <a:rPr lang="en-US" altLang="zh-CN" dirty="0"/>
              <a:t> </a:t>
            </a:r>
            <a:r>
              <a:rPr lang="en-US" altLang="zh-CN" dirty="0" err="1"/>
              <a:t>math,english,chinese</a:t>
            </a:r>
            <a:r>
              <a:rPr lang="en-US" altLang="zh-CN" dirty="0"/>
              <a:t>;</a:t>
            </a:r>
          </a:p>
          <a:p>
            <a:r>
              <a:rPr lang="en-US" altLang="zh-CN" dirty="0"/>
              <a:t>char name[50];</a:t>
            </a:r>
          </a:p>
          <a:p>
            <a:r>
              <a:rPr lang="en-US" altLang="zh-CN" dirty="0" err="1"/>
              <a:t>int</a:t>
            </a:r>
            <a:r>
              <a:rPr lang="en-US" altLang="zh-CN" dirty="0"/>
              <a:t> main()</a:t>
            </a:r>
          </a:p>
          <a:p>
            <a:r>
              <a:rPr lang="en-US" altLang="zh-CN" dirty="0"/>
              <a:t>{</a:t>
            </a:r>
          </a:p>
          <a:p>
            <a:r>
              <a:rPr lang="en-US" altLang="zh-CN" dirty="0"/>
              <a:t>    </a:t>
            </a:r>
            <a:r>
              <a:rPr lang="en-US" altLang="zh-CN" dirty="0" err="1"/>
              <a:t>int</a:t>
            </a:r>
            <a:r>
              <a:rPr lang="en-US" altLang="zh-CN" dirty="0"/>
              <a:t> n=0;</a:t>
            </a:r>
          </a:p>
          <a:p>
            <a:r>
              <a:rPr lang="en-US" altLang="zh-CN" dirty="0"/>
              <a:t>    while(</a:t>
            </a:r>
            <a:r>
              <a:rPr lang="en-US" altLang="zh-CN" dirty="0" err="1"/>
              <a:t>cin</a:t>
            </a:r>
            <a:r>
              <a:rPr lang="en-US" altLang="zh-CN" dirty="0"/>
              <a:t>&gt;&gt;name&gt;&gt;math&gt;&gt;</a:t>
            </a:r>
            <a:r>
              <a:rPr lang="en-US" altLang="zh-CN" dirty="0" err="1"/>
              <a:t>english</a:t>
            </a:r>
            <a:r>
              <a:rPr lang="en-US" altLang="zh-CN" dirty="0"/>
              <a:t>&gt;&gt;</a:t>
            </a:r>
            <a:r>
              <a:rPr lang="en-US" altLang="zh-CN" dirty="0" err="1"/>
              <a:t>chinese</a:t>
            </a:r>
            <a:r>
              <a:rPr lang="en-US" altLang="zh-CN" dirty="0"/>
              <a:t>){</a:t>
            </a:r>
          </a:p>
          <a:p>
            <a:r>
              <a:rPr lang="en-US" altLang="zh-CN" dirty="0"/>
              <a:t>        </a:t>
            </a:r>
            <a:r>
              <a:rPr lang="en-US" altLang="zh-CN" dirty="0" err="1"/>
              <a:t>strcpy</a:t>
            </a:r>
            <a:r>
              <a:rPr lang="en-US" altLang="zh-CN" dirty="0"/>
              <a:t>(</a:t>
            </a:r>
            <a:r>
              <a:rPr lang="en-US" altLang="zh-CN" dirty="0" err="1"/>
              <a:t>stus</a:t>
            </a:r>
            <a:r>
              <a:rPr lang="en-US" altLang="zh-CN" dirty="0"/>
              <a:t>[n].</a:t>
            </a:r>
            <a:r>
              <a:rPr lang="en-US" altLang="zh-CN" dirty="0" err="1"/>
              <a:t>name,name</a:t>
            </a:r>
            <a:r>
              <a:rPr lang="en-US" altLang="zh-CN" dirty="0"/>
              <a:t>);</a:t>
            </a:r>
          </a:p>
          <a:p>
            <a:r>
              <a:rPr lang="en-US" altLang="zh-CN" dirty="0"/>
              <a:t>        </a:t>
            </a:r>
            <a:r>
              <a:rPr lang="en-US" altLang="zh-CN" dirty="0" err="1"/>
              <a:t>stus</a:t>
            </a:r>
            <a:r>
              <a:rPr lang="en-US" altLang="zh-CN" dirty="0"/>
              <a:t>[n].math=math;</a:t>
            </a:r>
          </a:p>
          <a:p>
            <a:r>
              <a:rPr lang="en-US" altLang="zh-CN" dirty="0"/>
              <a:t>        </a:t>
            </a:r>
            <a:r>
              <a:rPr lang="en-US" altLang="zh-CN" dirty="0" err="1"/>
              <a:t>stus</a:t>
            </a:r>
            <a:r>
              <a:rPr lang="en-US" altLang="zh-CN" dirty="0"/>
              <a:t>[n].</a:t>
            </a:r>
            <a:r>
              <a:rPr lang="en-US" altLang="zh-CN" dirty="0" err="1"/>
              <a:t>english</a:t>
            </a:r>
            <a:r>
              <a:rPr lang="en-US" altLang="zh-CN" dirty="0"/>
              <a:t>=</a:t>
            </a:r>
            <a:r>
              <a:rPr lang="en-US" altLang="zh-CN" dirty="0" err="1"/>
              <a:t>english</a:t>
            </a:r>
            <a:r>
              <a:rPr lang="en-US" altLang="zh-CN" dirty="0"/>
              <a:t>;</a:t>
            </a:r>
          </a:p>
          <a:p>
            <a:r>
              <a:rPr lang="en-US" altLang="zh-CN" dirty="0"/>
              <a:t>        </a:t>
            </a:r>
            <a:r>
              <a:rPr lang="en-US" altLang="zh-CN" dirty="0" err="1"/>
              <a:t>stus</a:t>
            </a:r>
            <a:r>
              <a:rPr lang="en-US" altLang="zh-CN" dirty="0"/>
              <a:t>[n].</a:t>
            </a:r>
            <a:r>
              <a:rPr lang="en-US" altLang="zh-CN" dirty="0" err="1"/>
              <a:t>chinese</a:t>
            </a:r>
            <a:r>
              <a:rPr lang="en-US" altLang="zh-CN" dirty="0"/>
              <a:t>=</a:t>
            </a:r>
            <a:r>
              <a:rPr lang="en-US" altLang="zh-CN" dirty="0" err="1"/>
              <a:t>chinese</a:t>
            </a:r>
            <a:r>
              <a:rPr lang="en-US" altLang="zh-CN" dirty="0"/>
              <a:t>;</a:t>
            </a:r>
          </a:p>
          <a:p>
            <a:r>
              <a:rPr lang="en-US" altLang="zh-CN" dirty="0"/>
              <a:t>        </a:t>
            </a:r>
            <a:r>
              <a:rPr lang="en-US" altLang="zh-CN" dirty="0" err="1"/>
              <a:t>stus</a:t>
            </a:r>
            <a:r>
              <a:rPr lang="en-US" altLang="zh-CN" dirty="0"/>
              <a:t>[n].sum=</a:t>
            </a:r>
            <a:r>
              <a:rPr lang="en-US" altLang="zh-CN" dirty="0" err="1"/>
              <a:t>math+english+chinese</a:t>
            </a:r>
            <a:r>
              <a:rPr lang="en-US" altLang="zh-CN" dirty="0"/>
              <a:t>;</a:t>
            </a:r>
          </a:p>
          <a:p>
            <a:r>
              <a:rPr lang="en-US" altLang="zh-CN" dirty="0"/>
              <a:t>        n++;</a:t>
            </a:r>
          </a:p>
          <a:p>
            <a:r>
              <a:rPr lang="en-US" altLang="zh-CN" dirty="0"/>
              <a:t>    }</a:t>
            </a:r>
          </a:p>
          <a:p>
            <a:r>
              <a:rPr lang="en-US" altLang="zh-CN" dirty="0"/>
              <a:t>    sort(</a:t>
            </a:r>
            <a:r>
              <a:rPr lang="en-US" altLang="zh-CN" dirty="0" err="1"/>
              <a:t>stus,stus+n,cmp</a:t>
            </a:r>
            <a:r>
              <a:rPr lang="en-US" altLang="zh-CN" dirty="0"/>
              <a:t>);</a:t>
            </a:r>
          </a:p>
          <a:p>
            <a:r>
              <a:rPr lang="en-US" altLang="zh-CN" dirty="0"/>
              <a:t>    </a:t>
            </a:r>
            <a:r>
              <a:rPr lang="en-US" altLang="zh-CN" dirty="0" err="1"/>
              <a:t>cout</a:t>
            </a:r>
            <a:r>
              <a:rPr lang="en-US" altLang="zh-CN" dirty="0"/>
              <a:t> &lt;&lt;n&lt;&lt;</a:t>
            </a:r>
            <a:r>
              <a:rPr lang="en-US" altLang="zh-CN" dirty="0" err="1"/>
              <a:t>endl</a:t>
            </a:r>
            <a:r>
              <a:rPr lang="en-US" altLang="zh-CN" dirty="0"/>
              <a:t>;</a:t>
            </a:r>
          </a:p>
          <a:p>
            <a:r>
              <a:rPr lang="en-US" altLang="zh-CN" dirty="0"/>
              <a:t>    for(</a:t>
            </a:r>
            <a:r>
              <a:rPr lang="en-US" altLang="zh-CN" dirty="0" err="1"/>
              <a:t>int</a:t>
            </a:r>
            <a:r>
              <a:rPr lang="en-US" altLang="zh-CN" dirty="0"/>
              <a:t> j=0;j&lt;</a:t>
            </a:r>
            <a:r>
              <a:rPr lang="en-US" altLang="zh-CN" dirty="0" err="1"/>
              <a:t>n;j</a:t>
            </a:r>
            <a:r>
              <a:rPr lang="en-US" altLang="zh-CN" dirty="0"/>
              <a:t>++){</a:t>
            </a:r>
          </a:p>
          <a:p>
            <a:r>
              <a:rPr lang="en-US" altLang="zh-CN" dirty="0"/>
              <a:t>        </a:t>
            </a:r>
            <a:r>
              <a:rPr lang="en-US" altLang="zh-CN" dirty="0" err="1"/>
              <a:t>cout</a:t>
            </a:r>
            <a:r>
              <a:rPr lang="en-US" altLang="zh-CN" dirty="0"/>
              <a:t>&lt;&lt;</a:t>
            </a:r>
            <a:r>
              <a:rPr lang="en-US" altLang="zh-CN" dirty="0" err="1"/>
              <a:t>stus</a:t>
            </a:r>
            <a:r>
              <a:rPr lang="en-US" altLang="zh-CN" dirty="0"/>
              <a:t>[j].name&lt;&lt;"  "</a:t>
            </a:r>
          </a:p>
          <a:p>
            <a:r>
              <a:rPr lang="en-US" altLang="zh-CN" dirty="0"/>
              <a:t>        &lt;&lt;</a:t>
            </a:r>
            <a:r>
              <a:rPr lang="en-US" altLang="zh-CN" dirty="0" err="1"/>
              <a:t>stus</a:t>
            </a:r>
            <a:r>
              <a:rPr lang="en-US" altLang="zh-CN" dirty="0"/>
              <a:t>[j].sum&lt;&lt;"  "</a:t>
            </a:r>
          </a:p>
          <a:p>
            <a:r>
              <a:rPr lang="en-US" altLang="zh-CN" dirty="0"/>
              <a:t>        &lt;&lt;</a:t>
            </a:r>
            <a:r>
              <a:rPr lang="en-US" altLang="zh-CN" dirty="0" err="1"/>
              <a:t>stus</a:t>
            </a:r>
            <a:r>
              <a:rPr lang="en-US" altLang="zh-CN" dirty="0"/>
              <a:t>[j].math&lt;&lt;"  "</a:t>
            </a:r>
          </a:p>
          <a:p>
            <a:r>
              <a:rPr lang="en-US" altLang="zh-CN" dirty="0"/>
              <a:t>        &lt;&lt;</a:t>
            </a:r>
            <a:r>
              <a:rPr lang="en-US" altLang="zh-CN" dirty="0" err="1"/>
              <a:t>stus</a:t>
            </a:r>
            <a:r>
              <a:rPr lang="en-US" altLang="zh-CN" dirty="0"/>
              <a:t>[j].</a:t>
            </a:r>
            <a:r>
              <a:rPr lang="en-US" altLang="zh-CN" dirty="0" err="1"/>
              <a:t>english</a:t>
            </a:r>
            <a:r>
              <a:rPr lang="en-US" altLang="zh-CN" dirty="0"/>
              <a:t>&lt;&lt;"  "</a:t>
            </a:r>
          </a:p>
          <a:p>
            <a:r>
              <a:rPr lang="en-US" altLang="zh-CN" dirty="0"/>
              <a:t>        &lt;&lt;</a:t>
            </a:r>
            <a:r>
              <a:rPr lang="en-US" altLang="zh-CN" dirty="0" err="1"/>
              <a:t>stus</a:t>
            </a:r>
            <a:r>
              <a:rPr lang="en-US" altLang="zh-CN" dirty="0"/>
              <a:t>[j].</a:t>
            </a:r>
            <a:r>
              <a:rPr lang="en-US" altLang="zh-CN" dirty="0" err="1"/>
              <a:t>chinese</a:t>
            </a:r>
            <a:r>
              <a:rPr lang="en-US" altLang="zh-CN" dirty="0"/>
              <a:t>&lt;&lt;</a:t>
            </a:r>
            <a:r>
              <a:rPr lang="en-US" altLang="zh-CN" dirty="0" err="1"/>
              <a:t>endl</a:t>
            </a:r>
            <a:r>
              <a:rPr lang="en-US" altLang="zh-CN" dirty="0"/>
              <a:t>;</a:t>
            </a:r>
          </a:p>
          <a:p>
            <a:r>
              <a:rPr lang="en-US" altLang="zh-CN" dirty="0"/>
              <a:t>    }</a:t>
            </a:r>
          </a:p>
          <a:p>
            <a:r>
              <a:rPr lang="en-US" altLang="zh-CN" dirty="0"/>
              <a:t>    return 0;</a:t>
            </a:r>
          </a:p>
          <a:p>
            <a:r>
              <a:rPr lang="en-US" altLang="zh-CN" dirty="0"/>
              <a:t>}</a:t>
            </a:r>
          </a:p>
          <a:p>
            <a:endParaRPr lang="zh-CN" altLang="en-US"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fld id="{ACA9AFB7-9B70-414E-9422-224A63536FC6}" type="slidenum">
              <a:rPr lang="zh-CN" altLang="en-US" sz="1200" b="0" smtClean="0">
                <a:solidFill>
                  <a:schemeClr val="tx1"/>
                </a:solidFill>
                <a:latin typeface="Calibri" pitchFamily="34" charset="0"/>
              </a:rPr>
              <a:pPr/>
              <a:t>26</a:t>
            </a:fld>
            <a:endParaRPr lang="zh-CN" altLang="en-US" sz="1200" b="0">
              <a:solidFill>
                <a:schemeClr val="tx1"/>
              </a:solidFill>
              <a:latin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fld id="{ACA9AFB7-9B70-414E-9422-224A63536FC6}" type="slidenum">
              <a:rPr lang="zh-CN" altLang="en-US" sz="1200" b="0" smtClean="0">
                <a:solidFill>
                  <a:schemeClr val="tx1"/>
                </a:solidFill>
                <a:latin typeface="Calibri" pitchFamily="34" charset="0"/>
              </a:rPr>
              <a:pPr/>
              <a:t>27</a:t>
            </a:fld>
            <a:endParaRPr lang="zh-CN" altLang="en-US" sz="1200" b="0">
              <a:solidFill>
                <a:schemeClr val="tx1"/>
              </a:solidFill>
              <a:latin typeface="Calibri" pitchFamily="34" charset="0"/>
            </a:endParaRPr>
          </a:p>
        </p:txBody>
      </p:sp>
    </p:spTree>
    <p:extLst>
      <p:ext uri="{BB962C8B-B14F-4D97-AF65-F5344CB8AC3E}">
        <p14:creationId xmlns:p14="http://schemas.microsoft.com/office/powerpoint/2010/main" val="1746326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#include&lt;bits/</a:t>
            </a:r>
            <a:r>
              <a:rPr lang="en-US" altLang="zh-CN" dirty="0" err="1"/>
              <a:t>stdc</a:t>
            </a:r>
            <a:r>
              <a:rPr lang="en-US" altLang="zh-CN" dirty="0"/>
              <a:t>++.h&gt;</a:t>
            </a:r>
          </a:p>
          <a:p>
            <a:r>
              <a:rPr lang="en-US" altLang="zh-CN" dirty="0"/>
              <a:t>using namespace </a:t>
            </a:r>
            <a:r>
              <a:rPr lang="en-US" altLang="zh-CN" dirty="0" err="1"/>
              <a:t>std</a:t>
            </a:r>
            <a:r>
              <a:rPr lang="en-US" altLang="zh-CN" dirty="0"/>
              <a:t>;</a:t>
            </a:r>
          </a:p>
          <a:p>
            <a:endParaRPr lang="en-US" altLang="zh-CN" dirty="0"/>
          </a:p>
          <a:p>
            <a:r>
              <a:rPr lang="en-US" altLang="zh-CN" dirty="0" err="1"/>
              <a:t>int</a:t>
            </a:r>
            <a:r>
              <a:rPr lang="en-US" altLang="zh-CN" dirty="0"/>
              <a:t> main(){</a:t>
            </a:r>
          </a:p>
          <a:p>
            <a:r>
              <a:rPr lang="en-US" altLang="zh-CN" dirty="0"/>
              <a:t>    vector&lt;</a:t>
            </a:r>
            <a:r>
              <a:rPr lang="en-US" altLang="zh-CN" dirty="0" err="1"/>
              <a:t>int</a:t>
            </a:r>
            <a:r>
              <a:rPr lang="en-US" altLang="zh-CN" dirty="0"/>
              <a:t>&gt; </a:t>
            </a:r>
            <a:r>
              <a:rPr lang="en-US" altLang="zh-CN" dirty="0" err="1"/>
              <a:t>vec</a:t>
            </a:r>
            <a:r>
              <a:rPr lang="en-US" altLang="zh-CN" dirty="0"/>
              <a:t> = {2,6,3,5,4,8,1,0,9,10};</a:t>
            </a:r>
          </a:p>
          <a:p>
            <a:r>
              <a:rPr lang="en-US" altLang="zh-CN" dirty="0"/>
              <a:t>    </a:t>
            </a:r>
          </a:p>
          <a:p>
            <a:r>
              <a:rPr lang="en-US" altLang="zh-CN" dirty="0"/>
              <a:t>    sort(</a:t>
            </a:r>
            <a:r>
              <a:rPr lang="en-US" altLang="zh-CN" dirty="0" err="1"/>
              <a:t>vec.begin</a:t>
            </a:r>
            <a:r>
              <a:rPr lang="en-US" altLang="zh-CN" dirty="0"/>
              <a:t>(), </a:t>
            </a:r>
            <a:r>
              <a:rPr lang="en-US" altLang="zh-CN" dirty="0" err="1"/>
              <a:t>vec.end</a:t>
            </a:r>
            <a:r>
              <a:rPr lang="en-US" altLang="zh-CN" dirty="0"/>
              <a:t>());</a:t>
            </a:r>
          </a:p>
          <a:p>
            <a:r>
              <a:rPr lang="en-US" altLang="zh-CN" dirty="0"/>
              <a:t>    </a:t>
            </a:r>
          </a:p>
          <a:p>
            <a:r>
              <a:rPr lang="en-US" altLang="zh-CN" dirty="0"/>
              <a:t>    vector&lt;</a:t>
            </a:r>
            <a:r>
              <a:rPr lang="en-US" altLang="zh-CN" dirty="0" err="1"/>
              <a:t>int</a:t>
            </a:r>
            <a:r>
              <a:rPr lang="en-US" altLang="zh-CN" dirty="0"/>
              <a:t>&gt;::iterator it;</a:t>
            </a:r>
          </a:p>
          <a:p>
            <a:r>
              <a:rPr lang="en-US" altLang="zh-CN" dirty="0"/>
              <a:t>    </a:t>
            </a:r>
            <a:r>
              <a:rPr lang="en-US" altLang="zh-CN" dirty="0" err="1"/>
              <a:t>int</a:t>
            </a:r>
            <a:r>
              <a:rPr lang="en-US" altLang="zh-CN" dirty="0"/>
              <a:t> </a:t>
            </a:r>
            <a:r>
              <a:rPr lang="en-US" altLang="zh-CN" dirty="0" err="1"/>
              <a:t>i</a:t>
            </a:r>
            <a:r>
              <a:rPr lang="en-US" altLang="zh-CN" dirty="0"/>
              <a:t>=0;</a:t>
            </a:r>
          </a:p>
          <a:p>
            <a:r>
              <a:rPr lang="en-US" altLang="zh-CN" dirty="0"/>
              <a:t>    for(it = </a:t>
            </a:r>
            <a:r>
              <a:rPr lang="en-US" altLang="zh-CN" dirty="0" err="1"/>
              <a:t>vec.begin</a:t>
            </a:r>
            <a:r>
              <a:rPr lang="en-US" altLang="zh-CN" dirty="0"/>
              <a:t>();it!=</a:t>
            </a:r>
            <a:r>
              <a:rPr lang="en-US" altLang="zh-CN" dirty="0" err="1"/>
              <a:t>vec.end</a:t>
            </a:r>
            <a:r>
              <a:rPr lang="en-US" altLang="zh-CN" dirty="0"/>
              <a:t>();it++){</a:t>
            </a:r>
          </a:p>
          <a:p>
            <a:r>
              <a:rPr lang="en-US" altLang="zh-CN" dirty="0"/>
              <a:t>        </a:t>
            </a:r>
            <a:r>
              <a:rPr lang="en-US" altLang="zh-CN" dirty="0" err="1"/>
              <a:t>i</a:t>
            </a:r>
            <a:r>
              <a:rPr lang="en-US" altLang="zh-CN" dirty="0"/>
              <a:t>++;</a:t>
            </a:r>
          </a:p>
          <a:p>
            <a:r>
              <a:rPr lang="en-US" altLang="zh-CN" dirty="0"/>
              <a:t>        if(</a:t>
            </a:r>
            <a:r>
              <a:rPr lang="en-US" altLang="zh-CN" dirty="0" err="1"/>
              <a:t>i</a:t>
            </a:r>
            <a:r>
              <a:rPr lang="en-US" altLang="zh-CN" dirty="0"/>
              <a:t>!=</a:t>
            </a:r>
            <a:r>
              <a:rPr lang="en-US" altLang="zh-CN" dirty="0" err="1"/>
              <a:t>vec.size</a:t>
            </a:r>
            <a:r>
              <a:rPr lang="en-US" altLang="zh-CN" dirty="0"/>
              <a:t>())</a:t>
            </a:r>
          </a:p>
          <a:p>
            <a:r>
              <a:rPr lang="en-US" altLang="zh-CN" dirty="0"/>
              <a:t>          </a:t>
            </a:r>
            <a:r>
              <a:rPr lang="en-US" altLang="zh-CN" dirty="0" err="1"/>
              <a:t>cout</a:t>
            </a:r>
            <a:r>
              <a:rPr lang="en-US" altLang="zh-CN" dirty="0"/>
              <a:t> &lt;&lt;*it &lt;&lt;" ";</a:t>
            </a:r>
          </a:p>
          <a:p>
            <a:r>
              <a:rPr lang="en-US" altLang="zh-CN" dirty="0"/>
              <a:t>        else</a:t>
            </a:r>
          </a:p>
          <a:p>
            <a:r>
              <a:rPr lang="en-US" altLang="zh-CN" dirty="0"/>
              <a:t>        </a:t>
            </a:r>
            <a:r>
              <a:rPr lang="en-US" altLang="zh-CN" dirty="0" err="1"/>
              <a:t>cout</a:t>
            </a:r>
            <a:r>
              <a:rPr lang="en-US" altLang="zh-CN" dirty="0"/>
              <a:t> &lt;&lt;*it;</a:t>
            </a:r>
          </a:p>
          <a:p>
            <a:r>
              <a:rPr lang="en-US" altLang="zh-CN" dirty="0"/>
              <a:t>    }</a:t>
            </a:r>
          </a:p>
          <a:p>
            <a:r>
              <a:rPr lang="en-US" altLang="zh-CN" dirty="0"/>
              <a:t>    return 0;</a:t>
            </a:r>
          </a:p>
          <a:p>
            <a:r>
              <a:rPr lang="en-US" altLang="zh-CN" dirty="0"/>
              <a:t>}</a:t>
            </a:r>
            <a:endParaRPr lang="zh-CN" altLang="en-US"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fld id="{ACA9AFB7-9B70-414E-9422-224A63536FC6}" type="slidenum">
              <a:rPr lang="zh-CN" altLang="en-US" sz="1200" b="0" smtClean="0">
                <a:solidFill>
                  <a:schemeClr val="tx1"/>
                </a:solidFill>
                <a:latin typeface="Calibri" pitchFamily="34" charset="0"/>
              </a:rPr>
              <a:pPr/>
              <a:t>29</a:t>
            </a:fld>
            <a:endParaRPr lang="zh-CN" altLang="en-US" sz="1200" b="0">
              <a:solidFill>
                <a:schemeClr val="tx1"/>
              </a:solidFill>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fld id="{ACA9AFB7-9B70-414E-9422-224A63536FC6}" type="slidenum">
              <a:rPr lang="zh-CN" altLang="en-US" sz="1200" b="0" smtClean="0">
                <a:solidFill>
                  <a:schemeClr val="tx1"/>
                </a:solidFill>
                <a:latin typeface="Calibri" pitchFamily="34" charset="0"/>
              </a:rPr>
              <a:pPr/>
              <a:t>30</a:t>
            </a:fld>
            <a:endParaRPr lang="zh-CN" altLang="en-US" sz="1200" b="0">
              <a:solidFill>
                <a:schemeClr val="tx1"/>
              </a:solidFill>
              <a:latin typeface="Calibr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#include&lt;bits/</a:t>
            </a:r>
            <a:r>
              <a:rPr lang="en-US" altLang="zh-CN" dirty="0" err="1"/>
              <a:t>stdc</a:t>
            </a:r>
            <a:r>
              <a:rPr lang="en-US" altLang="zh-CN" dirty="0"/>
              <a:t>++.h&gt;</a:t>
            </a:r>
          </a:p>
          <a:p>
            <a:r>
              <a:rPr lang="en-US" altLang="zh-CN" dirty="0"/>
              <a:t>using namespace </a:t>
            </a:r>
            <a:r>
              <a:rPr lang="en-US" altLang="zh-CN" dirty="0" err="1"/>
              <a:t>std</a:t>
            </a:r>
            <a:r>
              <a:rPr lang="en-US" altLang="zh-CN" dirty="0"/>
              <a:t>;</a:t>
            </a:r>
          </a:p>
          <a:p>
            <a:endParaRPr lang="en-US" altLang="zh-CN" dirty="0"/>
          </a:p>
          <a:p>
            <a:r>
              <a:rPr lang="en-US" altLang="zh-CN" dirty="0" err="1"/>
              <a:t>int</a:t>
            </a:r>
            <a:r>
              <a:rPr lang="en-US" altLang="zh-CN" dirty="0"/>
              <a:t> main(){</a:t>
            </a:r>
          </a:p>
          <a:p>
            <a:r>
              <a:rPr lang="en-US" altLang="zh-CN" dirty="0"/>
              <a:t>    map&lt;string, </a:t>
            </a:r>
            <a:r>
              <a:rPr lang="en-US" altLang="zh-CN" dirty="0" err="1"/>
              <a:t>int,greater</a:t>
            </a:r>
            <a:r>
              <a:rPr lang="en-US" altLang="zh-CN" dirty="0"/>
              <a:t>&lt;string&gt; &gt; </a:t>
            </a:r>
            <a:r>
              <a:rPr lang="en-US" altLang="zh-CN" dirty="0" err="1"/>
              <a:t>msi</a:t>
            </a:r>
            <a:r>
              <a:rPr lang="en-US" altLang="zh-CN" dirty="0"/>
              <a:t>;</a:t>
            </a:r>
          </a:p>
          <a:p>
            <a:endParaRPr lang="en-US" altLang="zh-CN" dirty="0"/>
          </a:p>
          <a:p>
            <a:r>
              <a:rPr lang="en-US" altLang="zh-CN" dirty="0"/>
              <a:t>    </a:t>
            </a:r>
            <a:r>
              <a:rPr lang="en-US" altLang="zh-CN" dirty="0" err="1"/>
              <a:t>msi</a:t>
            </a:r>
            <a:r>
              <a:rPr lang="en-US" altLang="zh-CN" dirty="0"/>
              <a:t>["apple"] = 5;</a:t>
            </a:r>
          </a:p>
          <a:p>
            <a:r>
              <a:rPr lang="en-US" altLang="zh-CN" dirty="0"/>
              <a:t>    </a:t>
            </a:r>
            <a:r>
              <a:rPr lang="en-US" altLang="zh-CN" dirty="0" err="1"/>
              <a:t>msi</a:t>
            </a:r>
            <a:r>
              <a:rPr lang="en-US" altLang="zh-CN" dirty="0"/>
              <a:t>["watermelon"] = 2;</a:t>
            </a:r>
          </a:p>
          <a:p>
            <a:r>
              <a:rPr lang="en-US" altLang="zh-CN" dirty="0"/>
              <a:t>    </a:t>
            </a:r>
            <a:r>
              <a:rPr lang="en-US" altLang="zh-CN" dirty="0" err="1"/>
              <a:t>msi</a:t>
            </a:r>
            <a:r>
              <a:rPr lang="en-US" altLang="zh-CN" dirty="0"/>
              <a:t>["pear"] = 3;</a:t>
            </a:r>
          </a:p>
          <a:p>
            <a:r>
              <a:rPr lang="en-US" altLang="zh-CN" dirty="0"/>
              <a:t>    </a:t>
            </a:r>
            <a:r>
              <a:rPr lang="en-US" altLang="zh-CN" dirty="0" err="1"/>
              <a:t>msi</a:t>
            </a:r>
            <a:r>
              <a:rPr lang="en-US" altLang="zh-CN" dirty="0"/>
              <a:t>["peach"] = 6;</a:t>
            </a:r>
          </a:p>
          <a:p>
            <a:r>
              <a:rPr lang="en-US" altLang="zh-CN" dirty="0"/>
              <a:t>    </a:t>
            </a:r>
            <a:r>
              <a:rPr lang="en-US" altLang="zh-CN" dirty="0" err="1"/>
              <a:t>msi</a:t>
            </a:r>
            <a:r>
              <a:rPr lang="en-US" altLang="zh-CN" dirty="0"/>
              <a:t>["cherry"] = 10;</a:t>
            </a:r>
          </a:p>
          <a:p>
            <a:r>
              <a:rPr lang="en-US" altLang="zh-CN" dirty="0"/>
              <a:t>    map&lt;</a:t>
            </a:r>
            <a:r>
              <a:rPr lang="en-US" altLang="zh-CN" dirty="0" err="1"/>
              <a:t>string,int</a:t>
            </a:r>
            <a:r>
              <a:rPr lang="en-US" altLang="zh-CN" dirty="0"/>
              <a:t>&gt;::iterator it;</a:t>
            </a:r>
          </a:p>
          <a:p>
            <a:r>
              <a:rPr lang="en-US" altLang="zh-CN" dirty="0"/>
              <a:t>    for(it = </a:t>
            </a:r>
            <a:r>
              <a:rPr lang="en-US" altLang="zh-CN" dirty="0" err="1"/>
              <a:t>msi.begin</a:t>
            </a:r>
            <a:r>
              <a:rPr lang="en-US" altLang="zh-CN" dirty="0"/>
              <a:t>();it!=</a:t>
            </a:r>
            <a:r>
              <a:rPr lang="en-US" altLang="zh-CN" dirty="0" err="1"/>
              <a:t>msi.end</a:t>
            </a:r>
            <a:r>
              <a:rPr lang="en-US" altLang="zh-CN" dirty="0"/>
              <a:t>();it++){</a:t>
            </a:r>
          </a:p>
          <a:p>
            <a:r>
              <a:rPr lang="en-US" altLang="zh-CN" dirty="0"/>
              <a:t>         </a:t>
            </a:r>
            <a:r>
              <a:rPr lang="en-US" altLang="zh-CN" dirty="0" err="1"/>
              <a:t>cout</a:t>
            </a:r>
            <a:r>
              <a:rPr lang="en-US" altLang="zh-CN" dirty="0"/>
              <a:t> &lt;&lt; it-&gt;first &lt;&lt; " " &lt;&lt; it-&gt;second &lt;&lt; </a:t>
            </a:r>
            <a:r>
              <a:rPr lang="en-US" altLang="zh-CN" dirty="0" err="1"/>
              <a:t>endl</a:t>
            </a:r>
            <a:r>
              <a:rPr lang="en-US" altLang="zh-CN" dirty="0"/>
              <a:t>;</a:t>
            </a:r>
          </a:p>
          <a:p>
            <a:r>
              <a:rPr lang="en-US" altLang="zh-CN" dirty="0"/>
              <a:t>    }</a:t>
            </a:r>
          </a:p>
          <a:p>
            <a:endParaRPr lang="en-US" altLang="zh-CN" dirty="0"/>
          </a:p>
          <a:p>
            <a:r>
              <a:rPr lang="en-US" altLang="zh-CN" dirty="0"/>
              <a:t>    return 0;</a:t>
            </a:r>
          </a:p>
          <a:p>
            <a:r>
              <a:rPr lang="en-US" altLang="zh-CN" dirty="0"/>
              <a:t>}</a:t>
            </a:r>
            <a:endParaRPr lang="zh-CN" altLang="en-US"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fld id="{ACA9AFB7-9B70-414E-9422-224A63536FC6}" type="slidenum">
              <a:rPr lang="zh-CN" altLang="en-US" sz="1200" b="0" smtClean="0">
                <a:solidFill>
                  <a:schemeClr val="tx1"/>
                </a:solidFill>
                <a:latin typeface="Calibri" pitchFamily="34" charset="0"/>
              </a:rPr>
              <a:pPr/>
              <a:t>31</a:t>
            </a:fld>
            <a:endParaRPr lang="zh-CN" altLang="en-US" sz="1200" b="0">
              <a:solidFill>
                <a:schemeClr val="tx1"/>
              </a:solidFill>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6388" name="灯片编号占位符 3"/>
          <p:cNvSpPr txBox="1">
            <a:spLocks noGrp="1"/>
          </p:cNvSpPr>
          <p:nvPr/>
        </p:nvSpPr>
        <p:spPr bwMode="auto">
          <a:xfrm>
            <a:off x="3884613" y="9448800"/>
            <a:ext cx="29718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algn="r" eaLnBrk="1" hangingPunct="1"/>
            <a:fld id="{616DF7D4-7594-4C44-A280-A6605235C688}" type="slidenum">
              <a:rPr lang="zh-CN" altLang="en-US" sz="1200" b="0">
                <a:solidFill>
                  <a:schemeClr val="tx1"/>
                </a:solidFill>
                <a:latin typeface="Calibri" pitchFamily="34" charset="0"/>
              </a:rPr>
              <a:pPr algn="r" eaLnBrk="1" hangingPunct="1"/>
              <a:t>4</a:t>
            </a:fld>
            <a:endParaRPr lang="en-US" altLang="zh-CN" sz="1200" b="0">
              <a:solidFill>
                <a:schemeClr val="tx1"/>
              </a:solidFill>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fld id="{ACA9AFB7-9B70-414E-9422-224A63536FC6}" type="slidenum">
              <a:rPr lang="zh-CN" altLang="en-US" sz="1200" b="0" smtClean="0">
                <a:solidFill>
                  <a:schemeClr val="tx1"/>
                </a:solidFill>
                <a:latin typeface="Calibri" pitchFamily="34" charset="0"/>
              </a:rPr>
              <a:pPr/>
              <a:t>32</a:t>
            </a:fld>
            <a:endParaRPr lang="zh-CN" altLang="en-US" sz="1200" b="0">
              <a:solidFill>
                <a:schemeClr val="tx1"/>
              </a:solidFill>
              <a:latin typeface="Calibri" pitchFamily="34" charset="0"/>
            </a:endParaRPr>
          </a:p>
        </p:txBody>
      </p:sp>
    </p:spTree>
    <p:extLst>
      <p:ext uri="{BB962C8B-B14F-4D97-AF65-F5344CB8AC3E}">
        <p14:creationId xmlns:p14="http://schemas.microsoft.com/office/powerpoint/2010/main" val="518809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fld id="{ACA9AFB7-9B70-414E-9422-224A63536FC6}" type="slidenum">
              <a:rPr lang="zh-CN" altLang="en-US" sz="1200" b="0" smtClean="0">
                <a:solidFill>
                  <a:schemeClr val="tx1"/>
                </a:solidFill>
                <a:latin typeface="Calibri" pitchFamily="34" charset="0"/>
              </a:rPr>
              <a:pPr/>
              <a:t>33</a:t>
            </a:fld>
            <a:endParaRPr lang="zh-CN" altLang="en-US" sz="1200" b="0">
              <a:solidFill>
                <a:schemeClr val="tx1"/>
              </a:solidFill>
              <a:latin typeface="Calibri"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fld id="{ACA9AFB7-9B70-414E-9422-224A63536FC6}" type="slidenum">
              <a:rPr lang="zh-CN" altLang="en-US" sz="1200" b="0" smtClean="0">
                <a:solidFill>
                  <a:schemeClr val="tx1"/>
                </a:solidFill>
                <a:latin typeface="Calibri" pitchFamily="34" charset="0"/>
              </a:rPr>
              <a:pPr/>
              <a:t>34</a:t>
            </a:fld>
            <a:endParaRPr lang="zh-CN" altLang="en-US" sz="1200" b="0">
              <a:solidFill>
                <a:schemeClr val="tx1"/>
              </a:solidFill>
              <a:latin typeface="Calibri"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fld id="{ACA9AFB7-9B70-414E-9422-224A63536FC6}" type="slidenum">
              <a:rPr lang="zh-CN" altLang="en-US" sz="1200" b="0" smtClean="0">
                <a:solidFill>
                  <a:schemeClr val="tx1"/>
                </a:solidFill>
                <a:latin typeface="Calibri" pitchFamily="34" charset="0"/>
              </a:rPr>
              <a:pPr/>
              <a:t>35</a:t>
            </a:fld>
            <a:endParaRPr lang="zh-CN" altLang="en-US" sz="1200" b="0">
              <a:solidFill>
                <a:schemeClr val="tx1"/>
              </a:solidFill>
              <a:latin typeface="Calibri"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fld id="{ACA9AFB7-9B70-414E-9422-224A63536FC6}" type="slidenum">
              <a:rPr lang="zh-CN" altLang="en-US" sz="1200" b="0" smtClean="0">
                <a:solidFill>
                  <a:schemeClr val="tx1"/>
                </a:solidFill>
                <a:latin typeface="Calibri" pitchFamily="34" charset="0"/>
              </a:rPr>
              <a:pPr/>
              <a:t>36</a:t>
            </a:fld>
            <a:endParaRPr lang="zh-CN" altLang="en-US" sz="1200" b="0">
              <a:solidFill>
                <a:schemeClr val="tx1"/>
              </a:solidFill>
              <a:latin typeface="Calibri"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br>
              <a:rPr lang="en-US" altLang="zh-CN" dirty="0">
                <a:effectLst/>
              </a:rPr>
            </a:br>
            <a:r>
              <a:rPr lang="en-US" altLang="zh-CN" dirty="0">
                <a:effectLst/>
              </a:rPr>
              <a:t>#include &lt;bits/</a:t>
            </a:r>
            <a:r>
              <a:rPr lang="en-US" altLang="zh-CN" dirty="0" err="1">
                <a:effectLst/>
              </a:rPr>
              <a:t>stdc</a:t>
            </a:r>
            <a:r>
              <a:rPr lang="en-US" altLang="zh-CN" dirty="0">
                <a:effectLst/>
              </a:rPr>
              <a:t>++.h&gt;</a:t>
            </a:r>
          </a:p>
          <a:p>
            <a:r>
              <a:rPr lang="en-US" altLang="zh-CN" dirty="0">
                <a:effectLst/>
              </a:rPr>
              <a:t>using namespace </a:t>
            </a:r>
            <a:r>
              <a:rPr lang="en-US" altLang="zh-CN" dirty="0" err="1">
                <a:effectLst/>
              </a:rPr>
              <a:t>std</a:t>
            </a:r>
            <a:r>
              <a:rPr lang="en-US" altLang="zh-CN" dirty="0">
                <a:effectLst/>
              </a:rPr>
              <a:t>;</a:t>
            </a:r>
          </a:p>
          <a:p>
            <a:r>
              <a:rPr lang="en-US" altLang="zh-CN" dirty="0" err="1">
                <a:effectLst/>
              </a:rPr>
              <a:t>int</a:t>
            </a:r>
            <a:r>
              <a:rPr lang="en-US" altLang="zh-CN" dirty="0">
                <a:effectLst/>
              </a:rPr>
              <a:t> main(){</a:t>
            </a:r>
          </a:p>
          <a:p>
            <a:r>
              <a:rPr lang="en-US" altLang="zh-CN" dirty="0">
                <a:effectLst/>
              </a:rPr>
              <a:t>  </a:t>
            </a:r>
            <a:r>
              <a:rPr lang="en-US" altLang="zh-CN" dirty="0" err="1">
                <a:effectLst/>
              </a:rPr>
              <a:t>int</a:t>
            </a:r>
            <a:r>
              <a:rPr lang="en-US" altLang="zh-CN" dirty="0">
                <a:effectLst/>
              </a:rPr>
              <a:t> </a:t>
            </a:r>
            <a:r>
              <a:rPr lang="en-US" altLang="zh-CN" dirty="0" err="1">
                <a:effectLst/>
              </a:rPr>
              <a:t>n,m</a:t>
            </a:r>
            <a:r>
              <a:rPr lang="en-US" altLang="zh-CN" dirty="0">
                <a:effectLst/>
              </a:rPr>
              <a:t>;</a:t>
            </a:r>
          </a:p>
          <a:p>
            <a:r>
              <a:rPr lang="en-US" altLang="zh-CN" dirty="0">
                <a:effectLst/>
              </a:rPr>
              <a:t>  </a:t>
            </a:r>
            <a:r>
              <a:rPr lang="en-US" altLang="zh-CN" dirty="0" err="1">
                <a:effectLst/>
              </a:rPr>
              <a:t>cin</a:t>
            </a:r>
            <a:r>
              <a:rPr lang="en-US" altLang="zh-CN" dirty="0">
                <a:effectLst/>
              </a:rPr>
              <a:t> &gt;&gt;n&gt;&gt;m;</a:t>
            </a:r>
          </a:p>
          <a:p>
            <a:r>
              <a:rPr lang="en-US" altLang="zh-CN" dirty="0">
                <a:effectLst/>
              </a:rPr>
              <a:t>  </a:t>
            </a:r>
            <a:r>
              <a:rPr lang="en-US" altLang="zh-CN" dirty="0" err="1">
                <a:effectLst/>
              </a:rPr>
              <a:t>int</a:t>
            </a:r>
            <a:r>
              <a:rPr lang="en-US" altLang="zh-CN" dirty="0">
                <a:effectLst/>
              </a:rPr>
              <a:t> student[n];</a:t>
            </a:r>
          </a:p>
          <a:p>
            <a:r>
              <a:rPr lang="en-US" altLang="zh-CN" dirty="0">
                <a:effectLst/>
              </a:rPr>
              <a:t>  </a:t>
            </a:r>
            <a:r>
              <a:rPr lang="en-US" altLang="zh-CN" dirty="0" err="1">
                <a:effectLst/>
              </a:rPr>
              <a:t>int</a:t>
            </a:r>
            <a:r>
              <a:rPr lang="en-US" altLang="zh-CN" dirty="0">
                <a:effectLst/>
              </a:rPr>
              <a:t> cookie[m];</a:t>
            </a:r>
          </a:p>
          <a:p>
            <a:r>
              <a:rPr lang="en-US" altLang="zh-CN" dirty="0">
                <a:effectLst/>
              </a:rPr>
              <a:t>  for(</a:t>
            </a:r>
            <a:r>
              <a:rPr lang="en-US" altLang="zh-CN" dirty="0" err="1">
                <a:effectLst/>
              </a:rPr>
              <a:t>int</a:t>
            </a:r>
            <a:r>
              <a:rPr lang="en-US" altLang="zh-CN" dirty="0">
                <a:effectLst/>
              </a:rPr>
              <a:t> </a:t>
            </a:r>
            <a:r>
              <a:rPr lang="en-US" altLang="zh-CN" dirty="0" err="1">
                <a:effectLst/>
              </a:rPr>
              <a:t>i</a:t>
            </a:r>
            <a:r>
              <a:rPr lang="en-US" altLang="zh-CN" dirty="0">
                <a:effectLst/>
              </a:rPr>
              <a:t> =0;i&lt;</a:t>
            </a:r>
            <a:r>
              <a:rPr lang="en-US" altLang="zh-CN" dirty="0" err="1">
                <a:effectLst/>
              </a:rPr>
              <a:t>n;i</a:t>
            </a:r>
            <a:r>
              <a:rPr lang="en-US" altLang="zh-CN" dirty="0">
                <a:effectLst/>
              </a:rPr>
              <a:t>++){</a:t>
            </a:r>
          </a:p>
          <a:p>
            <a:r>
              <a:rPr lang="en-US" altLang="zh-CN" dirty="0">
                <a:effectLst/>
              </a:rPr>
              <a:t>    </a:t>
            </a:r>
            <a:r>
              <a:rPr lang="en-US" altLang="zh-CN" dirty="0" err="1">
                <a:effectLst/>
              </a:rPr>
              <a:t>cin</a:t>
            </a:r>
            <a:r>
              <a:rPr lang="en-US" altLang="zh-CN" dirty="0">
                <a:effectLst/>
              </a:rPr>
              <a:t> &gt;&gt; student[</a:t>
            </a:r>
            <a:r>
              <a:rPr lang="en-US" altLang="zh-CN" dirty="0" err="1">
                <a:effectLst/>
              </a:rPr>
              <a:t>i</a:t>
            </a:r>
            <a:r>
              <a:rPr lang="en-US" altLang="zh-CN" dirty="0">
                <a:effectLst/>
              </a:rPr>
              <a:t>];</a:t>
            </a:r>
          </a:p>
          <a:p>
            <a:r>
              <a:rPr lang="en-US" altLang="zh-CN" dirty="0">
                <a:effectLst/>
              </a:rPr>
              <a:t>  }</a:t>
            </a:r>
          </a:p>
          <a:p>
            <a:r>
              <a:rPr lang="en-US" altLang="zh-CN" dirty="0">
                <a:effectLst/>
              </a:rPr>
              <a:t>  for(</a:t>
            </a:r>
            <a:r>
              <a:rPr lang="en-US" altLang="zh-CN" dirty="0" err="1">
                <a:effectLst/>
              </a:rPr>
              <a:t>int</a:t>
            </a:r>
            <a:r>
              <a:rPr lang="en-US" altLang="zh-CN" dirty="0">
                <a:effectLst/>
              </a:rPr>
              <a:t> j =0 ;j&lt;</a:t>
            </a:r>
            <a:r>
              <a:rPr lang="en-US" altLang="zh-CN" dirty="0" err="1">
                <a:effectLst/>
              </a:rPr>
              <a:t>m;j</a:t>
            </a:r>
            <a:r>
              <a:rPr lang="en-US" altLang="zh-CN" dirty="0">
                <a:effectLst/>
              </a:rPr>
              <a:t>++){</a:t>
            </a:r>
          </a:p>
          <a:p>
            <a:r>
              <a:rPr lang="en-US" altLang="zh-CN" dirty="0">
                <a:effectLst/>
              </a:rPr>
              <a:t>    </a:t>
            </a:r>
            <a:r>
              <a:rPr lang="en-US" altLang="zh-CN" dirty="0" err="1">
                <a:effectLst/>
              </a:rPr>
              <a:t>cin</a:t>
            </a:r>
            <a:r>
              <a:rPr lang="en-US" altLang="zh-CN" dirty="0">
                <a:effectLst/>
              </a:rPr>
              <a:t> &gt;&gt; cookie[j];</a:t>
            </a:r>
          </a:p>
          <a:p>
            <a:r>
              <a:rPr lang="en-US" altLang="zh-CN" dirty="0">
                <a:effectLst/>
              </a:rPr>
              <a:t>  }</a:t>
            </a:r>
          </a:p>
          <a:p>
            <a:r>
              <a:rPr lang="en-US" altLang="zh-CN" dirty="0">
                <a:effectLst/>
              </a:rPr>
              <a:t>   sort(</a:t>
            </a:r>
            <a:r>
              <a:rPr lang="en-US" altLang="zh-CN" dirty="0" err="1">
                <a:effectLst/>
              </a:rPr>
              <a:t>student,student+n</a:t>
            </a:r>
            <a:r>
              <a:rPr lang="en-US" altLang="zh-CN" dirty="0">
                <a:effectLst/>
              </a:rPr>
              <a:t>);</a:t>
            </a:r>
          </a:p>
          <a:p>
            <a:r>
              <a:rPr lang="en-US" altLang="zh-CN" dirty="0">
                <a:effectLst/>
              </a:rPr>
              <a:t>   sort(</a:t>
            </a:r>
            <a:r>
              <a:rPr lang="en-US" altLang="zh-CN" dirty="0" err="1">
                <a:effectLst/>
              </a:rPr>
              <a:t>cookie,cookie+m</a:t>
            </a:r>
            <a:r>
              <a:rPr lang="en-US" altLang="zh-CN" dirty="0">
                <a:effectLst/>
              </a:rPr>
              <a:t>);</a:t>
            </a:r>
          </a:p>
          <a:p>
            <a:r>
              <a:rPr lang="en-US" altLang="zh-CN" dirty="0">
                <a:effectLst/>
              </a:rPr>
              <a:t>   </a:t>
            </a:r>
            <a:r>
              <a:rPr lang="en-US" altLang="zh-CN" dirty="0" err="1">
                <a:effectLst/>
              </a:rPr>
              <a:t>int</a:t>
            </a:r>
            <a:r>
              <a:rPr lang="en-US" altLang="zh-CN" dirty="0">
                <a:effectLst/>
              </a:rPr>
              <a:t> res = 0;</a:t>
            </a:r>
          </a:p>
          <a:p>
            <a:r>
              <a:rPr lang="en-US" altLang="zh-CN" dirty="0">
                <a:effectLst/>
              </a:rPr>
              <a:t>   </a:t>
            </a:r>
            <a:r>
              <a:rPr lang="en-US" altLang="zh-CN" dirty="0" err="1">
                <a:effectLst/>
              </a:rPr>
              <a:t>int</a:t>
            </a:r>
            <a:r>
              <a:rPr lang="en-US" altLang="zh-CN" dirty="0">
                <a:effectLst/>
              </a:rPr>
              <a:t> j=0;</a:t>
            </a:r>
          </a:p>
          <a:p>
            <a:r>
              <a:rPr lang="en-US" altLang="zh-CN" dirty="0">
                <a:effectLst/>
              </a:rPr>
              <a:t>   for(</a:t>
            </a:r>
            <a:r>
              <a:rPr lang="en-US" altLang="zh-CN" dirty="0" err="1">
                <a:effectLst/>
              </a:rPr>
              <a:t>int</a:t>
            </a:r>
            <a:r>
              <a:rPr lang="en-US" altLang="zh-CN" dirty="0">
                <a:effectLst/>
              </a:rPr>
              <a:t>  </a:t>
            </a:r>
            <a:r>
              <a:rPr lang="en-US" altLang="zh-CN" dirty="0" err="1">
                <a:effectLst/>
              </a:rPr>
              <a:t>i</a:t>
            </a:r>
            <a:r>
              <a:rPr lang="en-US" altLang="zh-CN" dirty="0">
                <a:effectLst/>
              </a:rPr>
              <a:t> = 0; </a:t>
            </a:r>
            <a:r>
              <a:rPr lang="en-US" altLang="zh-CN" dirty="0" err="1">
                <a:effectLst/>
              </a:rPr>
              <a:t>i</a:t>
            </a:r>
            <a:r>
              <a:rPr lang="en-US" altLang="zh-CN" dirty="0">
                <a:effectLst/>
              </a:rPr>
              <a:t> &lt;n; ++</a:t>
            </a:r>
            <a:r>
              <a:rPr lang="en-US" altLang="zh-CN" dirty="0" err="1">
                <a:effectLst/>
              </a:rPr>
              <a:t>i</a:t>
            </a:r>
            <a:r>
              <a:rPr lang="en-US" altLang="zh-CN" dirty="0">
                <a:effectLst/>
              </a:rPr>
              <a:t>){</a:t>
            </a:r>
          </a:p>
          <a:p>
            <a:r>
              <a:rPr lang="en-US" altLang="zh-CN" dirty="0">
                <a:effectLst/>
              </a:rPr>
              <a:t>        while (j&lt;m){</a:t>
            </a:r>
          </a:p>
          <a:p>
            <a:r>
              <a:rPr lang="en-US" altLang="zh-CN" dirty="0">
                <a:effectLst/>
              </a:rPr>
              <a:t>             if(cookie[j]&gt;=student[</a:t>
            </a:r>
            <a:r>
              <a:rPr lang="en-US" altLang="zh-CN" dirty="0" err="1">
                <a:effectLst/>
              </a:rPr>
              <a:t>i</a:t>
            </a:r>
            <a:r>
              <a:rPr lang="en-US" altLang="zh-CN" dirty="0">
                <a:effectLst/>
              </a:rPr>
              <a:t>])</a:t>
            </a:r>
          </a:p>
          <a:p>
            <a:r>
              <a:rPr lang="en-US" altLang="zh-CN" dirty="0">
                <a:effectLst/>
              </a:rPr>
              <a:t>                {</a:t>
            </a:r>
          </a:p>
          <a:p>
            <a:r>
              <a:rPr lang="en-US" altLang="zh-CN" dirty="0">
                <a:effectLst/>
              </a:rPr>
              <a:t>                    ++res;</a:t>
            </a:r>
          </a:p>
          <a:p>
            <a:r>
              <a:rPr lang="en-US" altLang="zh-CN" dirty="0">
                <a:effectLst/>
              </a:rPr>
              <a:t>                    j = j+1;</a:t>
            </a:r>
          </a:p>
          <a:p>
            <a:r>
              <a:rPr lang="en-US" altLang="zh-CN" dirty="0">
                <a:effectLst/>
              </a:rPr>
              <a:t>                    break;</a:t>
            </a:r>
          </a:p>
          <a:p>
            <a:r>
              <a:rPr lang="en-US" altLang="zh-CN" dirty="0">
                <a:effectLst/>
              </a:rPr>
              <a:t>                }</a:t>
            </a:r>
          </a:p>
          <a:p>
            <a:r>
              <a:rPr lang="en-US" altLang="zh-CN" dirty="0">
                <a:effectLst/>
              </a:rPr>
              <a:t>             j++;</a:t>
            </a:r>
          </a:p>
          <a:p>
            <a:r>
              <a:rPr lang="en-US" altLang="zh-CN" dirty="0">
                <a:effectLst/>
              </a:rPr>
              <a:t>        }</a:t>
            </a:r>
          </a:p>
          <a:p>
            <a:r>
              <a:rPr lang="en-US" altLang="zh-CN" dirty="0">
                <a:effectLst/>
              </a:rPr>
              <a:t>    }</a:t>
            </a:r>
          </a:p>
          <a:p>
            <a:r>
              <a:rPr lang="en-US" altLang="zh-CN" dirty="0">
                <a:effectLst/>
              </a:rPr>
              <a:t>  </a:t>
            </a:r>
            <a:r>
              <a:rPr lang="en-US" altLang="zh-CN" dirty="0" err="1">
                <a:effectLst/>
              </a:rPr>
              <a:t>cout</a:t>
            </a:r>
            <a:r>
              <a:rPr lang="en-US" altLang="zh-CN" dirty="0">
                <a:effectLst/>
              </a:rPr>
              <a:t> &lt;&lt; res &lt;&lt;</a:t>
            </a:r>
            <a:r>
              <a:rPr lang="en-US" altLang="zh-CN" dirty="0" err="1">
                <a:effectLst/>
              </a:rPr>
              <a:t>endl</a:t>
            </a:r>
            <a:r>
              <a:rPr lang="en-US" altLang="zh-CN" dirty="0">
                <a:effectLst/>
              </a:rPr>
              <a:t>;</a:t>
            </a:r>
          </a:p>
          <a:p>
            <a:r>
              <a:rPr lang="en-US" altLang="zh-CN" dirty="0">
                <a:effectLst/>
              </a:rPr>
              <a:t>}</a:t>
            </a:r>
          </a:p>
          <a:p>
            <a:endParaRPr lang="zh-CN" altLang="en-US"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fld id="{ACA9AFB7-9B70-414E-9422-224A63536FC6}" type="slidenum">
              <a:rPr lang="zh-CN" altLang="en-US" sz="1200" b="0" smtClean="0">
                <a:solidFill>
                  <a:schemeClr val="tx1"/>
                </a:solidFill>
                <a:latin typeface="Calibri" pitchFamily="34" charset="0"/>
              </a:rPr>
              <a:pPr/>
              <a:t>37</a:t>
            </a:fld>
            <a:endParaRPr lang="zh-CN" altLang="en-US" sz="1200" b="0">
              <a:solidFill>
                <a:schemeClr val="tx1"/>
              </a:solidFill>
              <a:latin typeface="Calibri"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862618-E7A3-4D67-8FD4-77FBB41764FF}" type="slidenum">
              <a:rPr lang="zh-CN" altLang="en-US" smtClean="0"/>
              <a:t>39</a:t>
            </a:fld>
            <a:endParaRPr lang="zh-CN" altLang="en-US"/>
          </a:p>
        </p:txBody>
      </p:sp>
    </p:spTree>
    <p:extLst>
      <p:ext uri="{BB962C8B-B14F-4D97-AF65-F5344CB8AC3E}">
        <p14:creationId xmlns:p14="http://schemas.microsoft.com/office/powerpoint/2010/main" val="1720776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 &lt;bits/</a:t>
            </a:r>
            <a:r>
              <a:rPr lang="en-US" altLang="zh-CN" dirty="0" err="1"/>
              <a:t>stdc</a:t>
            </a:r>
            <a:r>
              <a:rPr lang="en-US" altLang="zh-CN" dirty="0"/>
              <a:t>++.h&gt;</a:t>
            </a:r>
          </a:p>
          <a:p>
            <a:r>
              <a:rPr lang="en-US" altLang="zh-CN" dirty="0"/>
              <a:t>using namespace std;</a:t>
            </a:r>
          </a:p>
          <a:p>
            <a:endParaRPr lang="en-US" altLang="zh-CN" dirty="0"/>
          </a:p>
          <a:p>
            <a:r>
              <a:rPr lang="en-US" altLang="zh-CN" dirty="0" err="1"/>
              <a:t>int</a:t>
            </a:r>
            <a:r>
              <a:rPr lang="en-US" altLang="zh-CN" dirty="0"/>
              <a:t> main()</a:t>
            </a:r>
          </a:p>
          <a:p>
            <a:r>
              <a:rPr lang="en-US" altLang="zh-CN" dirty="0"/>
              <a:t>{</a:t>
            </a:r>
          </a:p>
          <a:p>
            <a:r>
              <a:rPr lang="en-US" altLang="zh-CN" dirty="0"/>
              <a:t>    </a:t>
            </a:r>
            <a:r>
              <a:rPr lang="en-US" altLang="zh-CN" dirty="0" err="1"/>
              <a:t>int</a:t>
            </a:r>
            <a:r>
              <a:rPr lang="en-US" altLang="zh-CN" dirty="0"/>
              <a:t> </a:t>
            </a:r>
            <a:r>
              <a:rPr lang="en-US" altLang="zh-CN" dirty="0" err="1"/>
              <a:t>x,n,m,i,j,num</a:t>
            </a:r>
            <a:r>
              <a:rPr lang="en-US" altLang="zh-CN" dirty="0"/>
              <a:t>;</a:t>
            </a:r>
          </a:p>
          <a:p>
            <a:r>
              <a:rPr lang="en-US" altLang="zh-CN" dirty="0"/>
              <a:t>    set &lt;</a:t>
            </a:r>
            <a:r>
              <a:rPr lang="en-US" altLang="zh-CN" dirty="0" err="1"/>
              <a:t>int</a:t>
            </a:r>
            <a:r>
              <a:rPr lang="en-US" altLang="zh-CN" dirty="0"/>
              <a:t> &gt; </a:t>
            </a:r>
            <a:r>
              <a:rPr lang="en-US" altLang="zh-CN" dirty="0" err="1"/>
              <a:t>st</a:t>
            </a:r>
            <a:r>
              <a:rPr lang="en-US" altLang="zh-CN" dirty="0"/>
              <a:t>;</a:t>
            </a:r>
          </a:p>
          <a:p>
            <a:r>
              <a:rPr lang="en-US" altLang="zh-CN" dirty="0"/>
              <a:t>    set&lt;</a:t>
            </a:r>
            <a:r>
              <a:rPr lang="en-US" altLang="zh-CN" dirty="0" err="1"/>
              <a:t>int</a:t>
            </a:r>
            <a:r>
              <a:rPr lang="en-US" altLang="zh-CN" dirty="0"/>
              <a:t>&gt;::iterator it;</a:t>
            </a:r>
          </a:p>
          <a:p>
            <a:endParaRPr lang="en-US" altLang="zh-CN" dirty="0"/>
          </a:p>
          <a:p>
            <a:r>
              <a:rPr lang="en-US" altLang="zh-CN" dirty="0"/>
              <a:t>    while(</a:t>
            </a:r>
            <a:r>
              <a:rPr lang="en-US" altLang="zh-CN" dirty="0" err="1"/>
              <a:t>scanf</a:t>
            </a:r>
            <a:r>
              <a:rPr lang="en-US" altLang="zh-CN" dirty="0"/>
              <a:t>("%</a:t>
            </a:r>
            <a:r>
              <a:rPr lang="en-US" altLang="zh-CN" dirty="0" err="1"/>
              <a:t>d",&amp;n</a:t>
            </a:r>
            <a:r>
              <a:rPr lang="en-US" altLang="zh-CN" dirty="0"/>
              <a:t>)!=EOF)</a:t>
            </a:r>
          </a:p>
          <a:p>
            <a:r>
              <a:rPr lang="en-US" altLang="zh-CN" dirty="0"/>
              <a:t>    {</a:t>
            </a:r>
          </a:p>
          <a:p>
            <a:r>
              <a:rPr lang="en-US" altLang="zh-CN" dirty="0"/>
              <a:t>        for(i=1; i&lt;=n; i++)</a:t>
            </a:r>
          </a:p>
          <a:p>
            <a:r>
              <a:rPr lang="en-US" altLang="zh-CN" dirty="0"/>
              <a:t>        {</a:t>
            </a:r>
          </a:p>
          <a:p>
            <a:r>
              <a:rPr lang="en-US" altLang="zh-CN" dirty="0"/>
              <a:t>            </a:t>
            </a:r>
            <a:r>
              <a:rPr lang="en-US" altLang="zh-CN" dirty="0" err="1"/>
              <a:t>cin</a:t>
            </a:r>
            <a:r>
              <a:rPr lang="en-US" altLang="zh-CN" dirty="0"/>
              <a:t> &gt;&gt; x;</a:t>
            </a:r>
          </a:p>
          <a:p>
            <a:r>
              <a:rPr lang="en-US" altLang="zh-CN" dirty="0"/>
              <a:t>            </a:t>
            </a:r>
            <a:r>
              <a:rPr lang="en-US" altLang="zh-CN" dirty="0" err="1"/>
              <a:t>st.insert</a:t>
            </a:r>
            <a:r>
              <a:rPr lang="en-US" altLang="zh-CN" dirty="0"/>
              <a:t>(x);</a:t>
            </a:r>
          </a:p>
          <a:p>
            <a:r>
              <a:rPr lang="en-US" altLang="zh-CN" dirty="0"/>
              <a:t>        }</a:t>
            </a:r>
          </a:p>
          <a:p>
            <a:r>
              <a:rPr lang="en-US" altLang="zh-CN" dirty="0"/>
              <a:t>        </a:t>
            </a:r>
            <a:r>
              <a:rPr lang="en-US" altLang="zh-CN" dirty="0" err="1"/>
              <a:t>cin</a:t>
            </a:r>
            <a:r>
              <a:rPr lang="en-US" altLang="zh-CN" dirty="0"/>
              <a:t> &gt;&gt; m;</a:t>
            </a:r>
          </a:p>
          <a:p>
            <a:r>
              <a:rPr lang="en-US" altLang="zh-CN" dirty="0"/>
              <a:t>        for(i=1; i&lt;=m; i++)</a:t>
            </a:r>
          </a:p>
          <a:p>
            <a:r>
              <a:rPr lang="en-US" altLang="zh-CN" dirty="0"/>
              <a:t>        {</a:t>
            </a:r>
          </a:p>
          <a:p>
            <a:r>
              <a:rPr lang="en-US" altLang="zh-CN" dirty="0"/>
              <a:t>            </a:t>
            </a:r>
            <a:r>
              <a:rPr lang="en-US" altLang="zh-CN" dirty="0" err="1"/>
              <a:t>cin</a:t>
            </a:r>
            <a:r>
              <a:rPr lang="en-US" altLang="zh-CN" dirty="0"/>
              <a:t> &gt;&gt; x;</a:t>
            </a:r>
          </a:p>
          <a:p>
            <a:r>
              <a:rPr lang="en-US" altLang="zh-CN" dirty="0"/>
              <a:t>            it=</a:t>
            </a:r>
            <a:r>
              <a:rPr lang="en-US" altLang="zh-CN" dirty="0" err="1"/>
              <a:t>st.find</a:t>
            </a:r>
            <a:r>
              <a:rPr lang="en-US" altLang="zh-CN" dirty="0"/>
              <a:t>(x);</a:t>
            </a:r>
          </a:p>
          <a:p>
            <a:r>
              <a:rPr lang="en-US" altLang="zh-CN" dirty="0"/>
              <a:t>            if(it==</a:t>
            </a:r>
            <a:r>
              <a:rPr lang="en-US" altLang="zh-CN" dirty="0" err="1"/>
              <a:t>st.end</a:t>
            </a:r>
            <a:r>
              <a:rPr lang="en-US" altLang="zh-CN" dirty="0"/>
              <a:t>())</a:t>
            </a:r>
          </a:p>
          <a:p>
            <a:r>
              <a:rPr lang="en-US" altLang="zh-CN" dirty="0"/>
              <a:t>                </a:t>
            </a:r>
            <a:r>
              <a:rPr lang="en-US" altLang="zh-CN" dirty="0" err="1"/>
              <a:t>cout</a:t>
            </a:r>
            <a:r>
              <a:rPr lang="en-US" altLang="zh-CN" dirty="0"/>
              <a:t> &lt;&lt; -1 &lt;&lt; </a:t>
            </a:r>
            <a:r>
              <a:rPr lang="en-US" altLang="zh-CN" dirty="0" err="1"/>
              <a:t>endl</a:t>
            </a:r>
            <a:r>
              <a:rPr lang="en-US" altLang="zh-CN" dirty="0"/>
              <a:t>;</a:t>
            </a:r>
          </a:p>
          <a:p>
            <a:r>
              <a:rPr lang="en-US" altLang="zh-CN" dirty="0"/>
              <a:t>            else //</a:t>
            </a:r>
            <a:r>
              <a:rPr lang="zh-CN" altLang="en-US" dirty="0"/>
              <a:t>查找</a:t>
            </a:r>
            <a:r>
              <a:rPr lang="en-US" altLang="zh-CN" dirty="0"/>
              <a:t>x</a:t>
            </a:r>
            <a:r>
              <a:rPr lang="zh-CN" altLang="en-US" dirty="0"/>
              <a:t>在集合中的位置</a:t>
            </a:r>
          </a:p>
          <a:p>
            <a:r>
              <a:rPr lang="zh-CN" altLang="en-US" dirty="0"/>
              <a:t>            </a:t>
            </a:r>
            <a:r>
              <a:rPr lang="en-US" altLang="zh-CN" dirty="0"/>
              <a:t>{</a:t>
            </a:r>
          </a:p>
          <a:p>
            <a:r>
              <a:rPr lang="en-US" altLang="zh-CN" dirty="0"/>
              <a:t>                for(it=</a:t>
            </a:r>
            <a:r>
              <a:rPr lang="en-US" altLang="zh-CN" dirty="0" err="1"/>
              <a:t>st.begin</a:t>
            </a:r>
            <a:r>
              <a:rPr lang="en-US" altLang="zh-CN" dirty="0"/>
              <a:t>(),</a:t>
            </a:r>
            <a:r>
              <a:rPr lang="en-US" altLang="zh-CN" dirty="0" err="1"/>
              <a:t>num</a:t>
            </a:r>
            <a:r>
              <a:rPr lang="en-US" altLang="zh-CN" dirty="0"/>
              <a:t>=1; it!=</a:t>
            </a:r>
            <a:r>
              <a:rPr lang="en-US" altLang="zh-CN" dirty="0" err="1"/>
              <a:t>st.end</a:t>
            </a:r>
            <a:r>
              <a:rPr lang="en-US" altLang="zh-CN" dirty="0"/>
              <a:t>(); it++,</a:t>
            </a:r>
            <a:r>
              <a:rPr lang="en-US" altLang="zh-CN" dirty="0" err="1"/>
              <a:t>num</a:t>
            </a:r>
            <a:r>
              <a:rPr lang="en-US" altLang="zh-CN" dirty="0"/>
              <a:t>++) if(*it==x) break;</a:t>
            </a:r>
          </a:p>
          <a:p>
            <a:r>
              <a:rPr lang="en-US" altLang="zh-CN" dirty="0"/>
              <a:t>                </a:t>
            </a:r>
            <a:r>
              <a:rPr lang="en-US" altLang="zh-CN" dirty="0" err="1"/>
              <a:t>cout</a:t>
            </a:r>
            <a:r>
              <a:rPr lang="en-US" altLang="zh-CN" dirty="0"/>
              <a:t> &lt;&lt; </a:t>
            </a:r>
            <a:r>
              <a:rPr lang="en-US" altLang="zh-CN" dirty="0" err="1"/>
              <a:t>num</a:t>
            </a:r>
            <a:r>
              <a:rPr lang="en-US" altLang="zh-CN" dirty="0"/>
              <a:t> &lt;&lt;</a:t>
            </a:r>
            <a:r>
              <a:rPr lang="en-US" altLang="zh-CN" dirty="0" err="1"/>
              <a:t>endl</a:t>
            </a:r>
            <a:r>
              <a:rPr lang="en-US" altLang="zh-CN" dirty="0"/>
              <a:t>;</a:t>
            </a:r>
          </a:p>
          <a:p>
            <a:r>
              <a:rPr lang="en-US" altLang="zh-CN" dirty="0"/>
              <a:t>            }</a:t>
            </a:r>
          </a:p>
          <a:p>
            <a:r>
              <a:rPr lang="en-US" altLang="zh-CN" dirty="0"/>
              <a:t>        }</a:t>
            </a:r>
          </a:p>
          <a:p>
            <a:r>
              <a:rPr lang="en-US" altLang="zh-CN" dirty="0"/>
              <a:t>    }</a:t>
            </a:r>
          </a:p>
          <a:p>
            <a:r>
              <a:rPr lang="en-US" altLang="zh-CN" dirty="0"/>
              <a:t>    return 0;</a:t>
            </a:r>
          </a:p>
          <a:p>
            <a:r>
              <a:rPr lang="en-US" altLang="zh-CN" dirty="0"/>
              <a:t>}</a:t>
            </a:r>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F862618-E7A3-4D67-8FD4-77FBB41764FF}" type="slidenum">
              <a:rPr lang="zh-CN" altLang="en-US" smtClean="0"/>
              <a:t>41</a:t>
            </a:fld>
            <a:endParaRPr lang="zh-CN" altLang="en-US"/>
          </a:p>
        </p:txBody>
      </p:sp>
    </p:spTree>
    <p:extLst>
      <p:ext uri="{BB962C8B-B14F-4D97-AF65-F5344CB8AC3E}">
        <p14:creationId xmlns:p14="http://schemas.microsoft.com/office/powerpoint/2010/main" val="17533869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fld id="{ACA9AFB7-9B70-414E-9422-224A63536FC6}" type="slidenum">
              <a:rPr lang="zh-CN" altLang="en-US" sz="1200" b="0" smtClean="0">
                <a:solidFill>
                  <a:schemeClr val="tx1"/>
                </a:solidFill>
                <a:latin typeface="Calibri" pitchFamily="34" charset="0"/>
              </a:rPr>
              <a:pPr/>
              <a:t>44</a:t>
            </a:fld>
            <a:endParaRPr lang="zh-CN" altLang="en-US" sz="1200" b="0">
              <a:solidFill>
                <a:schemeClr val="tx1"/>
              </a:solidFill>
              <a:latin typeface="Calibri"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fld id="{ACA9AFB7-9B70-414E-9422-224A63536FC6}" type="slidenum">
              <a:rPr lang="zh-CN" altLang="en-US" sz="1200" b="0" smtClean="0">
                <a:solidFill>
                  <a:schemeClr val="tx1"/>
                </a:solidFill>
                <a:latin typeface="Calibri" pitchFamily="34" charset="0"/>
              </a:rPr>
              <a:pPr/>
              <a:t>45</a:t>
            </a:fld>
            <a:endParaRPr lang="zh-CN" altLang="en-US" sz="1200" b="0">
              <a:solidFill>
                <a:schemeClr val="tx1"/>
              </a:solidFill>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fld id="{ACA9AFB7-9B70-414E-9422-224A63536FC6}" type="slidenum">
              <a:rPr lang="zh-CN" altLang="en-US" sz="1200" b="0" smtClean="0">
                <a:solidFill>
                  <a:schemeClr val="tx1"/>
                </a:solidFill>
                <a:latin typeface="Calibri" pitchFamily="34" charset="0"/>
              </a:rPr>
              <a:pPr/>
              <a:t>9</a:t>
            </a:fld>
            <a:endParaRPr lang="zh-CN" altLang="en-US" sz="1200" b="0">
              <a:solidFill>
                <a:schemeClr val="tx1"/>
              </a:solidFill>
              <a:latin typeface="Calibri"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fld id="{ACA9AFB7-9B70-414E-9422-224A63536FC6}" type="slidenum">
              <a:rPr lang="zh-CN" altLang="en-US" sz="1200" b="0" smtClean="0">
                <a:solidFill>
                  <a:schemeClr val="tx1"/>
                </a:solidFill>
                <a:latin typeface="Calibri" pitchFamily="34" charset="0"/>
              </a:rPr>
              <a:pPr/>
              <a:t>46</a:t>
            </a:fld>
            <a:endParaRPr lang="zh-CN" altLang="en-US" sz="1200" b="0">
              <a:solidFill>
                <a:schemeClr val="tx1"/>
              </a:solidFill>
              <a:latin typeface="Calibri"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fld id="{ACA9AFB7-9B70-414E-9422-224A63536FC6}" type="slidenum">
              <a:rPr lang="zh-CN" altLang="en-US" sz="1200" b="0" smtClean="0">
                <a:solidFill>
                  <a:schemeClr val="tx1"/>
                </a:solidFill>
                <a:latin typeface="Calibri" pitchFamily="34" charset="0"/>
              </a:rPr>
              <a:pPr/>
              <a:t>47</a:t>
            </a:fld>
            <a:endParaRPr lang="zh-CN" altLang="en-US" sz="1200" b="0">
              <a:solidFill>
                <a:schemeClr val="tx1"/>
              </a:solidFill>
              <a:latin typeface="Calibri"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fld id="{ACA9AFB7-9B70-414E-9422-224A63536FC6}" type="slidenum">
              <a:rPr lang="zh-CN" altLang="en-US" sz="1200" b="0" smtClean="0">
                <a:solidFill>
                  <a:schemeClr val="tx1"/>
                </a:solidFill>
                <a:latin typeface="Calibri" pitchFamily="34" charset="0"/>
              </a:rPr>
              <a:pPr/>
              <a:t>48</a:t>
            </a:fld>
            <a:endParaRPr lang="zh-CN" altLang="en-US" sz="1200" b="0">
              <a:solidFill>
                <a:schemeClr val="tx1"/>
              </a:solidFill>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fld id="{ACA9AFB7-9B70-414E-9422-224A63536FC6}" type="slidenum">
              <a:rPr lang="zh-CN" altLang="en-US" sz="1200" b="0" smtClean="0">
                <a:solidFill>
                  <a:schemeClr val="tx1"/>
                </a:solidFill>
                <a:latin typeface="Calibri" pitchFamily="34" charset="0"/>
              </a:rPr>
              <a:pPr/>
              <a:t>10</a:t>
            </a:fld>
            <a:endParaRPr lang="zh-CN" altLang="en-US" sz="1200" b="0">
              <a:solidFill>
                <a:schemeClr val="tx1"/>
              </a:solidFill>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fld id="{ACA9AFB7-9B70-414E-9422-224A63536FC6}" type="slidenum">
              <a:rPr lang="zh-CN" altLang="en-US" sz="1200" b="0" smtClean="0">
                <a:solidFill>
                  <a:schemeClr val="tx1"/>
                </a:solidFill>
                <a:latin typeface="Calibri" pitchFamily="34" charset="0"/>
              </a:rPr>
              <a:pPr/>
              <a:t>11</a:t>
            </a:fld>
            <a:endParaRPr lang="zh-CN" altLang="en-US" sz="1200" b="0">
              <a:solidFill>
                <a:schemeClr val="tx1"/>
              </a:solidFill>
              <a:latin typeface="Calibri" pitchFamily="34" charset="0"/>
            </a:endParaRPr>
          </a:p>
        </p:txBody>
      </p:sp>
    </p:spTree>
    <p:extLst>
      <p:ext uri="{BB962C8B-B14F-4D97-AF65-F5344CB8AC3E}">
        <p14:creationId xmlns:p14="http://schemas.microsoft.com/office/powerpoint/2010/main" val="3344870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fld id="{ACA9AFB7-9B70-414E-9422-224A63536FC6}" type="slidenum">
              <a:rPr lang="zh-CN" altLang="en-US" sz="1200" b="0" smtClean="0">
                <a:solidFill>
                  <a:schemeClr val="tx1"/>
                </a:solidFill>
                <a:latin typeface="Calibri" pitchFamily="34" charset="0"/>
              </a:rPr>
              <a:pPr/>
              <a:t>12</a:t>
            </a:fld>
            <a:endParaRPr lang="zh-CN" altLang="en-US" sz="1200" b="0">
              <a:solidFill>
                <a:schemeClr val="tx1"/>
              </a:solidFill>
              <a:latin typeface="Calibri" pitchFamily="34" charset="0"/>
            </a:endParaRPr>
          </a:p>
        </p:txBody>
      </p:sp>
    </p:spTree>
    <p:extLst>
      <p:ext uri="{BB962C8B-B14F-4D97-AF65-F5344CB8AC3E}">
        <p14:creationId xmlns:p14="http://schemas.microsoft.com/office/powerpoint/2010/main" val="199064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fld id="{ACA9AFB7-9B70-414E-9422-224A63536FC6}" type="slidenum">
              <a:rPr lang="zh-CN" altLang="en-US" sz="1200" b="0" smtClean="0">
                <a:solidFill>
                  <a:schemeClr val="tx1"/>
                </a:solidFill>
                <a:latin typeface="Calibri" pitchFamily="34" charset="0"/>
              </a:rPr>
              <a:pPr/>
              <a:t>13</a:t>
            </a:fld>
            <a:endParaRPr lang="zh-CN" altLang="en-US" sz="1200" b="0">
              <a:solidFill>
                <a:schemeClr val="tx1"/>
              </a:solidFill>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a:ln>
            <a:solidFill>
              <a:srgbClr val="000000">
                <a:alpha val="100000"/>
              </a:srgbClr>
            </a:solidFill>
            <a:miter lim="800000"/>
          </a:ln>
        </p:spPr>
      </p:sp>
      <p:sp>
        <p:nvSpPr>
          <p:cNvPr id="14339"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4340" name="灯片编号占位符 3"/>
          <p:cNvSpPr txBox="1">
            <a:spLocks noGrp="1"/>
          </p:cNvSpPr>
          <p:nvPr/>
        </p:nvSpPr>
        <p:spPr>
          <a:xfrm>
            <a:off x="3884613" y="9448800"/>
            <a:ext cx="2971800" cy="496888"/>
          </a:xfrm>
          <a:prstGeom prst="rect">
            <a:avLst/>
          </a:prstGeom>
          <a:noFill/>
          <a:ln w="9525">
            <a:noFill/>
          </a:ln>
        </p:spPr>
        <p:txBody>
          <a:bodyPr anchor="b" anchorCtr="0"/>
          <a:lstStyle/>
          <a:p>
            <a:pPr lvl="0" algn="r" eaLnBrk="1" hangingPunct="1"/>
            <a:fld id="{9A0DB2DC-4C9A-4742-B13C-FB6460FD3503}" type="slidenum">
              <a:rPr lang="zh-CN" altLang="en-US" sz="1200" b="0" dirty="0">
                <a:solidFill>
                  <a:schemeClr val="tx1"/>
                </a:solidFill>
                <a:latin typeface="Calibri" panose="020F0502020204030204" pitchFamily="34" charset="0"/>
              </a:rPr>
              <a:t>16</a:t>
            </a:fld>
            <a:endParaRPr lang="zh-CN" altLang="en-US" sz="1200" b="0" dirty="0">
              <a:solidFill>
                <a:schemeClr val="tx1"/>
              </a:solidFill>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fld id="{ACA9AFB7-9B70-414E-9422-224A63536FC6}" type="slidenum">
              <a:rPr lang="zh-CN" altLang="en-US" sz="1200" b="0" smtClean="0">
                <a:solidFill>
                  <a:schemeClr val="tx1"/>
                </a:solidFill>
                <a:latin typeface="Calibri" pitchFamily="34" charset="0"/>
              </a:rPr>
              <a:pPr/>
              <a:t>20</a:t>
            </a:fld>
            <a:endParaRPr lang="zh-CN" altLang="en-US" sz="1200" b="0">
              <a:solidFill>
                <a:schemeClr val="tx1"/>
              </a:solidFill>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638" y="2130426"/>
            <a:ext cx="10365899" cy="1470025"/>
          </a:xfrm>
        </p:spPr>
        <p:txBody>
          <a:bodyPr/>
          <a:lstStyle/>
          <a:p>
            <a:r>
              <a:rPr lang="zh-CN" altLang="en-US"/>
              <a:t>单击此处编辑母版标题样式</a:t>
            </a:r>
          </a:p>
        </p:txBody>
      </p:sp>
      <p:sp>
        <p:nvSpPr>
          <p:cNvPr id="3" name="副标题 2"/>
          <p:cNvSpPr>
            <a:spLocks noGrp="1"/>
          </p:cNvSpPr>
          <p:nvPr>
            <p:ph type="subTitle" idx="1"/>
          </p:nvPr>
        </p:nvSpPr>
        <p:spPr>
          <a:xfrm>
            <a:off x="1829276" y="3886200"/>
            <a:ext cx="853662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72D5037B-03DC-43E0-B994-42D1636EE4F6}" type="datetime1">
              <a:rPr lang="zh-CN" altLang="en-US"/>
              <a:pPr>
                <a:defRPr/>
              </a:pPr>
              <a:t>2024-04-28</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63462568-A096-477C-8AEE-2EC6B46A0C9F}" type="slidenum">
              <a:rPr lang="zh-CN" altLang="en-US"/>
              <a:pPr>
                <a:defRPr/>
              </a:pPr>
              <a:t>‹#›</a:t>
            </a:fld>
            <a:endParaRPr lang="en-US" altLang="zh-CN"/>
          </a:p>
        </p:txBody>
      </p:sp>
    </p:spTree>
    <p:extLst>
      <p:ext uri="{BB962C8B-B14F-4D97-AF65-F5344CB8AC3E}">
        <p14:creationId xmlns:p14="http://schemas.microsoft.com/office/powerpoint/2010/main" val="1358487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94D3CC2-D042-4989-94BB-29F3BBF79693}" type="datetime1">
              <a:rPr lang="zh-CN" altLang="en-US"/>
              <a:pPr>
                <a:defRPr/>
              </a:pPr>
              <a:t>2024-04-28</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199038B2-1C06-4C90-962F-41366E7EFA1D}" type="slidenum">
              <a:rPr lang="zh-CN" altLang="en-US"/>
              <a:pPr>
                <a:defRPr/>
              </a:pPr>
              <a:t>‹#›</a:t>
            </a:fld>
            <a:endParaRPr lang="en-US" altLang="zh-CN"/>
          </a:p>
        </p:txBody>
      </p:sp>
    </p:spTree>
    <p:extLst>
      <p:ext uri="{BB962C8B-B14F-4D97-AF65-F5344CB8AC3E}">
        <p14:creationId xmlns:p14="http://schemas.microsoft.com/office/powerpoint/2010/main" val="3133093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92903" y="274639"/>
            <a:ext cx="365855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13012" y="274639"/>
            <a:ext cx="10776639"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B132548-9392-4F79-B911-1F4020F2AA68}" type="datetime1">
              <a:rPr lang="zh-CN" altLang="en-US"/>
              <a:pPr>
                <a:defRPr/>
              </a:pPr>
              <a:t>2024-04-28</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6CAA0647-7D0E-47A6-8132-9F7CA71A867B}" type="slidenum">
              <a:rPr lang="zh-CN" altLang="en-US"/>
              <a:pPr>
                <a:defRPr/>
              </a:pPr>
              <a:t>‹#›</a:t>
            </a:fld>
            <a:endParaRPr lang="en-US" altLang="zh-CN"/>
          </a:p>
        </p:txBody>
      </p:sp>
    </p:spTree>
    <p:extLst>
      <p:ext uri="{BB962C8B-B14F-4D97-AF65-F5344CB8AC3E}">
        <p14:creationId xmlns:p14="http://schemas.microsoft.com/office/powerpoint/2010/main" val="1503008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B6F96D5-FAEB-495E-86CE-84AF5ADE3CBB}" type="datetime1">
              <a:rPr lang="zh-CN" altLang="en-US"/>
              <a:pPr>
                <a:defRPr/>
              </a:pPr>
              <a:t>2024-04-28</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20430BE0-841F-42A2-96DE-CAEDC3304172}" type="slidenum">
              <a:rPr lang="zh-CN" altLang="en-US"/>
              <a:pPr>
                <a:defRPr/>
              </a:pPr>
              <a:t>‹#›</a:t>
            </a:fld>
            <a:endParaRPr lang="en-US" altLang="zh-CN"/>
          </a:p>
        </p:txBody>
      </p:sp>
    </p:spTree>
    <p:extLst>
      <p:ext uri="{BB962C8B-B14F-4D97-AF65-F5344CB8AC3E}">
        <p14:creationId xmlns:p14="http://schemas.microsoft.com/office/powerpoint/2010/main" val="83290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335" y="4406901"/>
            <a:ext cx="10365899"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335" y="2906713"/>
            <a:ext cx="10365899"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B68FA0A-C169-4977-9A7E-61FC70A7EA14}" type="datetime1">
              <a:rPr lang="zh-CN" altLang="en-US"/>
              <a:pPr>
                <a:defRPr/>
              </a:pPr>
              <a:t>2024-04-28</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A8EFE969-D474-4097-AB2E-AFBA9D8E6DFF}" type="slidenum">
              <a:rPr lang="zh-CN" altLang="en-US"/>
              <a:pPr>
                <a:defRPr/>
              </a:pPr>
              <a:t>‹#›</a:t>
            </a:fld>
            <a:endParaRPr lang="en-US" altLang="zh-CN"/>
          </a:p>
        </p:txBody>
      </p:sp>
    </p:spTree>
    <p:extLst>
      <p:ext uri="{BB962C8B-B14F-4D97-AF65-F5344CB8AC3E}">
        <p14:creationId xmlns:p14="http://schemas.microsoft.com/office/powerpoint/2010/main" val="85322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3012" y="1600201"/>
            <a:ext cx="7217596"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8233862" y="1600201"/>
            <a:ext cx="721759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AC040DD9-B7BA-4B94-A12F-C5F78EA63FFB}" type="datetime1">
              <a:rPr lang="zh-CN" altLang="en-US"/>
              <a:pPr>
                <a:defRPr/>
              </a:pPr>
              <a:t>2024-04-28</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9E7DA05B-5D12-4A00-9002-9986FA385C84}" type="slidenum">
              <a:rPr lang="zh-CN" altLang="en-US"/>
              <a:pPr>
                <a:defRPr/>
              </a:pPr>
              <a:t>‹#›</a:t>
            </a:fld>
            <a:endParaRPr lang="en-US" altLang="zh-CN"/>
          </a:p>
        </p:txBody>
      </p:sp>
    </p:spTree>
    <p:extLst>
      <p:ext uri="{BB962C8B-B14F-4D97-AF65-F5344CB8AC3E}">
        <p14:creationId xmlns:p14="http://schemas.microsoft.com/office/powerpoint/2010/main" val="4004271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759" y="274638"/>
            <a:ext cx="10975658"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759" y="1535113"/>
            <a:ext cx="53883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759" y="2174875"/>
            <a:ext cx="53883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4980" y="1535113"/>
            <a:ext cx="53904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4980" y="2174875"/>
            <a:ext cx="53904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7FA3045D-11D0-4A79-93F2-F97AB9290DB6}" type="datetime1">
              <a:rPr lang="zh-CN" altLang="en-US"/>
              <a:pPr>
                <a:defRPr/>
              </a:pPr>
              <a:t>2024-04-28</a:t>
            </a:fld>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640895C4-44E3-43C5-96C1-FDABCB0E8852}" type="slidenum">
              <a:rPr lang="zh-CN" altLang="en-US"/>
              <a:pPr>
                <a:defRPr/>
              </a:pPr>
              <a:t>‹#›</a:t>
            </a:fld>
            <a:endParaRPr lang="en-US" altLang="zh-CN"/>
          </a:p>
        </p:txBody>
      </p:sp>
    </p:spTree>
    <p:extLst>
      <p:ext uri="{BB962C8B-B14F-4D97-AF65-F5344CB8AC3E}">
        <p14:creationId xmlns:p14="http://schemas.microsoft.com/office/powerpoint/2010/main" val="2470909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8EB580E8-3C93-445C-8363-126010C083B2}" type="datetime1">
              <a:rPr lang="zh-CN" altLang="en-US"/>
              <a:pPr>
                <a:defRPr/>
              </a:pPr>
              <a:t>2024-04-28</a:t>
            </a:fld>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3E036BF1-2226-473E-81AF-E78E4E2FBA5B}" type="slidenum">
              <a:rPr lang="zh-CN" altLang="en-US"/>
              <a:pPr>
                <a:defRPr/>
              </a:pPr>
              <a:t>‹#›</a:t>
            </a:fld>
            <a:endParaRPr lang="en-US" altLang="zh-CN"/>
          </a:p>
        </p:txBody>
      </p:sp>
    </p:spTree>
    <p:extLst>
      <p:ext uri="{BB962C8B-B14F-4D97-AF65-F5344CB8AC3E}">
        <p14:creationId xmlns:p14="http://schemas.microsoft.com/office/powerpoint/2010/main" val="2879568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C2DE866-3BCF-46B1-ABC0-189C8BB81132}" type="datetime1">
              <a:rPr lang="zh-CN" altLang="en-US"/>
              <a:pPr>
                <a:defRPr/>
              </a:pPr>
              <a:t>2024-04-28</a:t>
            </a:fld>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986DEDD1-9AB7-41F7-8F9B-952466310962}" type="slidenum">
              <a:rPr lang="zh-CN" altLang="en-US"/>
              <a:pPr>
                <a:defRPr/>
              </a:pPr>
              <a:t>‹#›</a:t>
            </a:fld>
            <a:endParaRPr lang="en-US" altLang="zh-CN"/>
          </a:p>
        </p:txBody>
      </p:sp>
    </p:spTree>
    <p:extLst>
      <p:ext uri="{BB962C8B-B14F-4D97-AF65-F5344CB8AC3E}">
        <p14:creationId xmlns:p14="http://schemas.microsoft.com/office/powerpoint/2010/main" val="1479619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759" y="273050"/>
            <a:ext cx="4012129"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974" y="273051"/>
            <a:ext cx="681744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759" y="1435101"/>
            <a:ext cx="401212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881B7665-BE57-42AF-9266-149AAB5C715D}" type="datetime1">
              <a:rPr lang="zh-CN" altLang="en-US"/>
              <a:pPr>
                <a:defRPr/>
              </a:pPr>
              <a:t>2024-04-28</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A75AF40E-3EFB-4F73-BC02-75FAB556E12A}" type="slidenum">
              <a:rPr lang="zh-CN" altLang="en-US"/>
              <a:pPr>
                <a:defRPr/>
              </a:pPr>
              <a:t>‹#›</a:t>
            </a:fld>
            <a:endParaRPr lang="en-US" altLang="zh-CN"/>
          </a:p>
        </p:txBody>
      </p:sp>
    </p:spTree>
    <p:extLst>
      <p:ext uri="{BB962C8B-B14F-4D97-AF65-F5344CB8AC3E}">
        <p14:creationId xmlns:p14="http://schemas.microsoft.com/office/powerpoint/2010/main" val="49572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340" y="4800600"/>
            <a:ext cx="731710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340" y="612775"/>
            <a:ext cx="7317105"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90340" y="5367338"/>
            <a:ext cx="731710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0B7E28D-BCCD-4D64-AB4D-4DD3372C2754}" type="datetime1">
              <a:rPr lang="zh-CN" altLang="en-US"/>
              <a:pPr>
                <a:defRPr/>
              </a:pPr>
              <a:t>2024-04-28</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7B84261F-3794-4806-A6C5-FB70FD34347B}" type="slidenum">
              <a:rPr lang="zh-CN" altLang="en-US"/>
              <a:pPr>
                <a:defRPr/>
              </a:pPr>
              <a:t>‹#›</a:t>
            </a:fld>
            <a:endParaRPr lang="en-US" altLang="zh-CN"/>
          </a:p>
        </p:txBody>
      </p:sp>
    </p:spTree>
    <p:extLst>
      <p:ext uri="{BB962C8B-B14F-4D97-AF65-F5344CB8AC3E}">
        <p14:creationId xmlns:p14="http://schemas.microsoft.com/office/powerpoint/2010/main" val="1487048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文本占位符 2"/>
          <p:cNvSpPr>
            <a:spLocks noGrp="1"/>
          </p:cNvSpPr>
          <p:nvPr>
            <p:ph type="body" idx="1"/>
          </p:nvPr>
        </p:nvSpPr>
        <p:spPr bwMode="auto">
          <a:xfrm>
            <a:off x="409575" y="1628775"/>
            <a:ext cx="10975975"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0"/>
            <a:ext cx="2846388"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b="0">
                <a:solidFill>
                  <a:srgbClr val="898989"/>
                </a:solidFill>
                <a:ea typeface="微软雅黑" pitchFamily="34" charset="-122"/>
              </a:defRPr>
            </a:lvl1pPr>
          </a:lstStyle>
          <a:p>
            <a:pPr>
              <a:defRPr/>
            </a:pPr>
            <a:fld id="{9854B03A-1AE6-4234-9807-921C9255B063}" type="datetime1">
              <a:rPr lang="zh-CN" altLang="en-US"/>
              <a:pPr>
                <a:defRPr/>
              </a:pPr>
              <a:t>2024-04-28</a:t>
            </a:fld>
            <a:endParaRPr lang="en-US" altLang="zh-CN"/>
          </a:p>
        </p:txBody>
      </p:sp>
      <p:sp>
        <p:nvSpPr>
          <p:cNvPr id="5" name="页脚占位符 4"/>
          <p:cNvSpPr>
            <a:spLocks noGrp="1"/>
          </p:cNvSpPr>
          <p:nvPr>
            <p:ph type="ftr" sz="quarter" idx="3"/>
          </p:nvPr>
        </p:nvSpPr>
        <p:spPr>
          <a:xfrm>
            <a:off x="4167188" y="6356350"/>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b="0">
                <a:solidFill>
                  <a:srgbClr val="898989"/>
                </a:solidFill>
                <a:ea typeface="微软雅黑" pitchFamily="34" charset="-122"/>
              </a:defRPr>
            </a:lvl1pPr>
          </a:lstStyle>
          <a:p>
            <a:pPr>
              <a:defRPr/>
            </a:pPr>
            <a:endParaRPr lang="en-US" altLang="zh-CN"/>
          </a:p>
        </p:txBody>
      </p:sp>
      <p:sp>
        <p:nvSpPr>
          <p:cNvPr id="6" name="灯片编号占位符 5"/>
          <p:cNvSpPr>
            <a:spLocks noGrp="1"/>
          </p:cNvSpPr>
          <p:nvPr>
            <p:ph type="sldNum" sz="quarter" idx="4"/>
          </p:nvPr>
        </p:nvSpPr>
        <p:spPr>
          <a:xfrm>
            <a:off x="8739188" y="6356350"/>
            <a:ext cx="2846387"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b="0">
                <a:solidFill>
                  <a:srgbClr val="898989"/>
                </a:solidFill>
                <a:ea typeface="微软雅黑" pitchFamily="34" charset="-122"/>
              </a:defRPr>
            </a:lvl1pPr>
          </a:lstStyle>
          <a:p>
            <a:pPr>
              <a:defRPr/>
            </a:pPr>
            <a:fld id="{5E044B58-64E8-4C09-99BE-3EA50E5FB9C0}" type="slidenum">
              <a:rPr lang="zh-CN" altLang="en-US"/>
              <a:pPr>
                <a:defRPr/>
              </a:pPr>
              <a:t>‹#›</a:t>
            </a:fld>
            <a:endParaRPr lang="en-US" altLang="zh-CN"/>
          </a:p>
        </p:txBody>
      </p:sp>
      <p:sp>
        <p:nvSpPr>
          <p:cNvPr id="15" name="矩形 14"/>
          <p:cNvSpPr/>
          <p:nvPr/>
        </p:nvSpPr>
        <p:spPr>
          <a:xfrm>
            <a:off x="120650" y="336550"/>
            <a:ext cx="5694363" cy="719138"/>
          </a:xfrm>
          <a:prstGeom prst="rect">
            <a:avLst/>
          </a:prstGeom>
          <a:solidFill>
            <a:srgbClr val="0070C0"/>
          </a:solidFill>
          <a:ln>
            <a:noFill/>
          </a:ln>
          <a:effectLst>
            <a:outerShdw blurRad="3556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b="0">
              <a:solidFill>
                <a:schemeClr val="tx1"/>
              </a:solidFill>
              <a:latin typeface="Consolas" pitchFamily="49" charset="0"/>
              <a:ea typeface="微软雅黑" pitchFamily="34" charset="-122"/>
            </a:endParaRPr>
          </a:p>
        </p:txBody>
      </p:sp>
      <p:sp>
        <p:nvSpPr>
          <p:cNvPr id="2" name="矩形 5"/>
          <p:cNvSpPr/>
          <p:nvPr/>
        </p:nvSpPr>
        <p:spPr>
          <a:xfrm>
            <a:off x="0" y="1271588"/>
            <a:ext cx="12195175" cy="698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b="0">
              <a:solidFill>
                <a:srgbClr val="FFFFFF"/>
              </a:solidFill>
              <a:latin typeface="Consolas" pitchFamily="49" charset="0"/>
              <a:ea typeface="微软雅黑" pitchFamily="34" charset="-122"/>
            </a:endParaRPr>
          </a:p>
        </p:txBody>
      </p:sp>
      <p:sp>
        <p:nvSpPr>
          <p:cNvPr id="1032" name="标题占位符 1"/>
          <p:cNvSpPr>
            <a:spLocks noGrp="1"/>
          </p:cNvSpPr>
          <p:nvPr>
            <p:ph type="title"/>
          </p:nvPr>
        </p:nvSpPr>
        <p:spPr bwMode="auto">
          <a:xfrm>
            <a:off x="49213" y="260350"/>
            <a:ext cx="5903912"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200" kern="1200">
          <a:solidFill>
            <a:schemeClr val="bg1"/>
          </a:solidFill>
          <a:latin typeface="Consolas" pitchFamily="49" charset="0"/>
          <a:ea typeface="微软雅黑" pitchFamily="34" charset="-122"/>
          <a:cs typeface="+mj-cs"/>
        </a:defRPr>
      </a:lvl1pPr>
      <a:lvl2pPr algn="ctr" rtl="0" eaLnBrk="0" fontAlgn="base" hangingPunct="0">
        <a:spcBef>
          <a:spcPct val="0"/>
        </a:spcBef>
        <a:spcAft>
          <a:spcPct val="0"/>
        </a:spcAft>
        <a:defRPr sz="3200">
          <a:solidFill>
            <a:schemeClr val="bg1"/>
          </a:solidFill>
          <a:latin typeface="Consolas" pitchFamily="49" charset="0"/>
          <a:ea typeface="微软雅黑" pitchFamily="34" charset="-122"/>
        </a:defRPr>
      </a:lvl2pPr>
      <a:lvl3pPr algn="ctr" rtl="0" eaLnBrk="0" fontAlgn="base" hangingPunct="0">
        <a:spcBef>
          <a:spcPct val="0"/>
        </a:spcBef>
        <a:spcAft>
          <a:spcPct val="0"/>
        </a:spcAft>
        <a:defRPr sz="3200">
          <a:solidFill>
            <a:schemeClr val="bg1"/>
          </a:solidFill>
          <a:latin typeface="Consolas" pitchFamily="49" charset="0"/>
          <a:ea typeface="微软雅黑" pitchFamily="34" charset="-122"/>
        </a:defRPr>
      </a:lvl3pPr>
      <a:lvl4pPr algn="ctr" rtl="0" eaLnBrk="0" fontAlgn="base" hangingPunct="0">
        <a:spcBef>
          <a:spcPct val="0"/>
        </a:spcBef>
        <a:spcAft>
          <a:spcPct val="0"/>
        </a:spcAft>
        <a:defRPr sz="3200">
          <a:solidFill>
            <a:schemeClr val="bg1"/>
          </a:solidFill>
          <a:latin typeface="Consolas" pitchFamily="49" charset="0"/>
          <a:ea typeface="微软雅黑" pitchFamily="34" charset="-122"/>
        </a:defRPr>
      </a:lvl4pPr>
      <a:lvl5pPr algn="ctr" rtl="0" eaLnBrk="0" fontAlgn="base" hangingPunct="0">
        <a:spcBef>
          <a:spcPct val="0"/>
        </a:spcBef>
        <a:spcAft>
          <a:spcPct val="0"/>
        </a:spcAft>
        <a:defRPr sz="3200">
          <a:solidFill>
            <a:schemeClr val="bg1"/>
          </a:solidFill>
          <a:latin typeface="Consolas" pitchFamily="49" charset="0"/>
          <a:ea typeface="微软雅黑" pitchFamily="34"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Wingdings" pitchFamily="2" charset="2"/>
        <a:buChar char="n"/>
        <a:defRPr sz="3200" kern="1200">
          <a:solidFill>
            <a:srgbClr val="005AB4"/>
          </a:solidFill>
          <a:latin typeface="Consolas" pitchFamily="49" charset="0"/>
          <a:ea typeface="微软雅黑" pitchFamily="34" charset="-122"/>
          <a:cs typeface="+mn-cs"/>
        </a:defRPr>
      </a:lvl1pPr>
      <a:lvl2pPr marL="742950" indent="-285750" algn="l" rtl="0" eaLnBrk="0" fontAlgn="base" hangingPunct="0">
        <a:spcBef>
          <a:spcPct val="20000"/>
        </a:spcBef>
        <a:spcAft>
          <a:spcPct val="0"/>
        </a:spcAft>
        <a:buFont typeface="Wingdings" pitchFamily="2" charset="2"/>
        <a:buChar char="p"/>
        <a:defRPr sz="2800" kern="1200">
          <a:solidFill>
            <a:srgbClr val="005AB4"/>
          </a:solidFill>
          <a:latin typeface="Consolas" pitchFamily="49" charset="0"/>
          <a:ea typeface="微软雅黑" pitchFamily="34" charset="-122"/>
          <a:cs typeface="+mn-cs"/>
        </a:defRPr>
      </a:lvl2pPr>
      <a:lvl3pPr marL="1143000" indent="-228600" algn="l" rtl="0" eaLnBrk="0" fontAlgn="base" hangingPunct="0">
        <a:spcBef>
          <a:spcPct val="20000"/>
        </a:spcBef>
        <a:spcAft>
          <a:spcPct val="0"/>
        </a:spcAft>
        <a:buFont typeface="Wingdings" pitchFamily="2" charset="2"/>
        <a:buChar char="Ø"/>
        <a:defRPr sz="2400" kern="1200">
          <a:solidFill>
            <a:srgbClr val="005AB4"/>
          </a:solidFill>
          <a:latin typeface="Consolas" pitchFamily="49" charset="0"/>
          <a:ea typeface="微软雅黑" pitchFamily="34" charset="-122"/>
          <a:cs typeface="+mn-cs"/>
        </a:defRPr>
      </a:lvl3pPr>
      <a:lvl4pPr marL="1600200" indent="-228600" algn="l" rtl="0" eaLnBrk="0" fontAlgn="base" hangingPunct="0">
        <a:spcBef>
          <a:spcPct val="20000"/>
        </a:spcBef>
        <a:spcAft>
          <a:spcPct val="0"/>
        </a:spcAft>
        <a:buFont typeface="Arial" pitchFamily="34" charset="0"/>
        <a:buChar char="–"/>
        <a:defRPr sz="2000" kern="1200">
          <a:solidFill>
            <a:srgbClr val="005AB4"/>
          </a:solidFill>
          <a:latin typeface="Consolas" pitchFamily="49" charset="0"/>
          <a:ea typeface="微软雅黑" pitchFamily="34" charset="-122"/>
          <a:cs typeface="+mn-cs"/>
        </a:defRPr>
      </a:lvl4pPr>
      <a:lvl5pPr marL="2057400" indent="-228600" algn="l" rtl="0" eaLnBrk="0" fontAlgn="base" hangingPunct="0">
        <a:spcBef>
          <a:spcPct val="20000"/>
        </a:spcBef>
        <a:spcAft>
          <a:spcPct val="0"/>
        </a:spcAft>
        <a:buFont typeface="Arial" pitchFamily="34" charset="0"/>
        <a:buChar char="»"/>
        <a:defRPr sz="2000" kern="1200">
          <a:solidFill>
            <a:srgbClr val="005AB4"/>
          </a:solidFill>
          <a:latin typeface="Consolas" pitchFamily="49" charset="0"/>
          <a:ea typeface="微软雅黑"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54.png"/><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PA_矩形 32"/>
          <p:cNvSpPr/>
          <p:nvPr>
            <p:custDataLst>
              <p:tags r:id="rId1"/>
            </p:custDataLst>
          </p:nvPr>
        </p:nvSpPr>
        <p:spPr>
          <a:xfrm>
            <a:off x="-30163" y="1916113"/>
            <a:ext cx="12225338" cy="1657350"/>
          </a:xfrm>
          <a:prstGeom prst="rect">
            <a:avLst/>
          </a:prstGeom>
          <a:solidFill>
            <a:srgbClr val="0070C0"/>
          </a:solidFill>
          <a:ln>
            <a:noFill/>
          </a:ln>
          <a:effectLst>
            <a:outerShdw blurRad="3556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b="0"/>
          </a:p>
        </p:txBody>
      </p:sp>
      <p:sp>
        <p:nvSpPr>
          <p:cNvPr id="2051" name="PA_文本框 34"/>
          <p:cNvSpPr txBox="1">
            <a:spLocks noChangeArrowheads="1"/>
          </p:cNvSpPr>
          <p:nvPr>
            <p:custDataLst>
              <p:tags r:id="rId2"/>
            </p:custDataLst>
          </p:nvPr>
        </p:nvSpPr>
        <p:spPr bwMode="auto">
          <a:xfrm>
            <a:off x="1128713" y="2297113"/>
            <a:ext cx="921543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algn="ctr" eaLnBrk="1" hangingPunct="1"/>
            <a:r>
              <a:rPr lang="zh-CN" altLang="en-US" sz="5400" dirty="0">
                <a:solidFill>
                  <a:schemeClr val="bg1"/>
                </a:solidFill>
                <a:latin typeface="微软雅黑" pitchFamily="34" charset="-122"/>
                <a:ea typeface="微软雅黑" pitchFamily="34" charset="-122"/>
              </a:rPr>
              <a:t>第</a:t>
            </a:r>
            <a:r>
              <a:rPr lang="en-US" altLang="zh-CN" sz="5400" dirty="0">
                <a:solidFill>
                  <a:schemeClr val="bg1"/>
                </a:solidFill>
                <a:latin typeface="微软雅黑" pitchFamily="34" charset="-122"/>
                <a:ea typeface="微软雅黑" pitchFamily="34" charset="-122"/>
              </a:rPr>
              <a:t>9</a:t>
            </a:r>
            <a:r>
              <a:rPr lang="zh-CN" altLang="en-US" sz="5400" dirty="0">
                <a:solidFill>
                  <a:schemeClr val="bg1"/>
                </a:solidFill>
                <a:latin typeface="微软雅黑" pitchFamily="34" charset="-122"/>
                <a:ea typeface="微软雅黑" pitchFamily="34" charset="-122"/>
              </a:rPr>
              <a:t>次课  排序</a:t>
            </a:r>
          </a:p>
        </p:txBody>
      </p:sp>
      <p:sp>
        <p:nvSpPr>
          <p:cNvPr id="6" name="矩形 5"/>
          <p:cNvSpPr/>
          <p:nvPr/>
        </p:nvSpPr>
        <p:spPr>
          <a:xfrm>
            <a:off x="0" y="4797425"/>
            <a:ext cx="12195175" cy="968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b="0"/>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9"/>
          <p:cNvSpPr txBox="1">
            <a:spLocks noChangeArrowheads="1"/>
          </p:cNvSpPr>
          <p:nvPr/>
        </p:nvSpPr>
        <p:spPr bwMode="auto">
          <a:xfrm>
            <a:off x="120650" y="333375"/>
            <a:ext cx="5649465" cy="707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1</a:t>
            </a:r>
            <a:r>
              <a:rPr kumimoji="1" lang="en-US" altLang="en-US" sz="3200" b="0" dirty="0">
                <a:solidFill>
                  <a:schemeClr val="bg1"/>
                </a:solidFill>
                <a:latin typeface="微软雅黑" pitchFamily="34" charset="-122"/>
                <a:ea typeface="微软雅黑" pitchFamily="34" charset="-122"/>
                <a:cs typeface="Arial" pitchFamily="34" charset="0"/>
              </a:rPr>
              <a:t> </a:t>
            </a:r>
            <a:r>
              <a:rPr kumimoji="1" lang="zh-CN" altLang="en-US" sz="3200" b="0" dirty="0">
                <a:solidFill>
                  <a:schemeClr val="bg1"/>
                </a:solidFill>
                <a:latin typeface="微软雅黑" pitchFamily="34" charset="-122"/>
                <a:ea typeface="微软雅黑" pitchFamily="34" charset="-122"/>
                <a:cs typeface="Arial" pitchFamily="34" charset="0"/>
              </a:rPr>
              <a:t>非比较类之</a:t>
            </a:r>
            <a:r>
              <a:rPr kumimoji="1" lang="zh-CN" altLang="en-US" sz="3200" b="0" dirty="0">
                <a:solidFill>
                  <a:srgbClr val="FF0000"/>
                </a:solidFill>
                <a:latin typeface="微软雅黑" pitchFamily="34" charset="-122"/>
                <a:ea typeface="微软雅黑" pitchFamily="34" charset="-122"/>
                <a:cs typeface="Arial" pitchFamily="34" charset="0"/>
              </a:rPr>
              <a:t>桶排序</a:t>
            </a:r>
          </a:p>
        </p:txBody>
      </p:sp>
      <p:sp>
        <p:nvSpPr>
          <p:cNvPr id="13315" name="TextBox 14"/>
          <p:cNvSpPr txBox="1">
            <a:spLocks noChangeArrowheads="1"/>
          </p:cNvSpPr>
          <p:nvPr/>
        </p:nvSpPr>
        <p:spPr bwMode="auto">
          <a:xfrm>
            <a:off x="149860" y="1336453"/>
            <a:ext cx="9980175" cy="58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914400" indent="-45720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eaLnBrk="1" hangingPunct="1">
              <a:lnSpc>
                <a:spcPct val="120000"/>
              </a:lnSpc>
              <a:spcBef>
                <a:spcPct val="40000"/>
              </a:spcBef>
              <a:buFont typeface="Wingdings" pitchFamily="2" charset="2"/>
              <a:buChar char="n"/>
            </a:pPr>
            <a:r>
              <a:rPr kumimoji="1" lang="zh-CN" altLang="en-US" sz="2800" dirty="0">
                <a:latin typeface="华文楷体" pitchFamily="2" charset="-122"/>
                <a:ea typeface="华文楷体" pitchFamily="2" charset="-122"/>
              </a:rPr>
              <a:t>桶排序代码</a:t>
            </a:r>
            <a:endParaRPr kumimoji="1" lang="en-US" altLang="zh-CN" sz="2800" dirty="0">
              <a:latin typeface="华文楷体" pitchFamily="2" charset="-122"/>
              <a:ea typeface="华文楷体" pitchFamily="2" charset="-122"/>
            </a:endParaRPr>
          </a:p>
        </p:txBody>
      </p:sp>
      <p:pic>
        <p:nvPicPr>
          <p:cNvPr id="2" name="图片 1">
            <a:extLst>
              <a:ext uri="{FF2B5EF4-FFF2-40B4-BE49-F238E27FC236}">
                <a16:creationId xmlns:a16="http://schemas.microsoft.com/office/drawing/2014/main" id="{D4C05602-402C-7199-398E-A0AD61EDF79D}"/>
              </a:ext>
            </a:extLst>
          </p:cNvPr>
          <p:cNvPicPr>
            <a:picLocks noChangeAspect="1"/>
          </p:cNvPicPr>
          <p:nvPr/>
        </p:nvPicPr>
        <p:blipFill>
          <a:blip r:embed="rId3"/>
          <a:stretch>
            <a:fillRect/>
          </a:stretch>
        </p:blipFill>
        <p:spPr>
          <a:xfrm>
            <a:off x="149860" y="1916612"/>
            <a:ext cx="4104502" cy="3958952"/>
          </a:xfrm>
          <a:prstGeom prst="rect">
            <a:avLst/>
          </a:prstGeom>
        </p:spPr>
      </p:pic>
      <p:pic>
        <p:nvPicPr>
          <p:cNvPr id="5" name="图片 4">
            <a:extLst>
              <a:ext uri="{FF2B5EF4-FFF2-40B4-BE49-F238E27FC236}">
                <a16:creationId xmlns:a16="http://schemas.microsoft.com/office/drawing/2014/main" id="{1AF2506B-D74D-F0F2-E38A-0DEE2D7EE727}"/>
              </a:ext>
            </a:extLst>
          </p:cNvPr>
          <p:cNvPicPr>
            <a:picLocks noChangeAspect="1"/>
          </p:cNvPicPr>
          <p:nvPr/>
        </p:nvPicPr>
        <p:blipFill>
          <a:blip r:embed="rId4"/>
          <a:stretch>
            <a:fillRect/>
          </a:stretch>
        </p:blipFill>
        <p:spPr>
          <a:xfrm>
            <a:off x="4441403" y="333375"/>
            <a:ext cx="4322138" cy="4258990"/>
          </a:xfrm>
          <a:prstGeom prst="rect">
            <a:avLst/>
          </a:prstGeom>
        </p:spPr>
      </p:pic>
      <p:pic>
        <p:nvPicPr>
          <p:cNvPr id="6" name="图片 5">
            <a:extLst>
              <a:ext uri="{FF2B5EF4-FFF2-40B4-BE49-F238E27FC236}">
                <a16:creationId xmlns:a16="http://schemas.microsoft.com/office/drawing/2014/main" id="{01B79511-0B11-9A8B-070F-E9649CB996C3}"/>
              </a:ext>
            </a:extLst>
          </p:cNvPr>
          <p:cNvPicPr>
            <a:picLocks noChangeAspect="1"/>
          </p:cNvPicPr>
          <p:nvPr/>
        </p:nvPicPr>
        <p:blipFill>
          <a:blip r:embed="rId5"/>
          <a:stretch>
            <a:fillRect/>
          </a:stretch>
        </p:blipFill>
        <p:spPr>
          <a:xfrm>
            <a:off x="7940814" y="3861823"/>
            <a:ext cx="3995142" cy="2887246"/>
          </a:xfrm>
          <a:prstGeom prst="rect">
            <a:avLst/>
          </a:prstGeom>
        </p:spPr>
      </p:pic>
    </p:spTree>
    <p:extLst>
      <p:ext uri="{BB962C8B-B14F-4D97-AF65-F5344CB8AC3E}">
        <p14:creationId xmlns:p14="http://schemas.microsoft.com/office/powerpoint/2010/main" val="2891190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9"/>
          <p:cNvSpPr txBox="1">
            <a:spLocks noChangeArrowheads="1"/>
          </p:cNvSpPr>
          <p:nvPr/>
        </p:nvSpPr>
        <p:spPr bwMode="auto">
          <a:xfrm>
            <a:off x="120650" y="333375"/>
            <a:ext cx="5649465" cy="707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1</a:t>
            </a:r>
            <a:r>
              <a:rPr kumimoji="1" lang="en-US" altLang="en-US" sz="3200" b="0" dirty="0">
                <a:solidFill>
                  <a:schemeClr val="bg1"/>
                </a:solidFill>
                <a:latin typeface="微软雅黑" pitchFamily="34" charset="-122"/>
                <a:ea typeface="微软雅黑" pitchFamily="34" charset="-122"/>
                <a:cs typeface="Arial" pitchFamily="34" charset="0"/>
              </a:rPr>
              <a:t> </a:t>
            </a:r>
            <a:r>
              <a:rPr kumimoji="1" lang="zh-CN" altLang="en-US" sz="3200" b="0" dirty="0">
                <a:solidFill>
                  <a:schemeClr val="bg1"/>
                </a:solidFill>
                <a:latin typeface="微软雅黑" pitchFamily="34" charset="-122"/>
                <a:ea typeface="微软雅黑" pitchFamily="34" charset="-122"/>
                <a:cs typeface="Arial" pitchFamily="34" charset="0"/>
              </a:rPr>
              <a:t>非比较类之</a:t>
            </a:r>
            <a:r>
              <a:rPr kumimoji="1" lang="zh-CN" altLang="en-US" sz="3200" b="0" dirty="0">
                <a:solidFill>
                  <a:srgbClr val="FF0000"/>
                </a:solidFill>
                <a:latin typeface="微软雅黑" pitchFamily="34" charset="-122"/>
                <a:ea typeface="微软雅黑" pitchFamily="34" charset="-122"/>
                <a:cs typeface="Arial" pitchFamily="34" charset="0"/>
              </a:rPr>
              <a:t>桶排序</a:t>
            </a:r>
          </a:p>
        </p:txBody>
      </p:sp>
      <p:sp>
        <p:nvSpPr>
          <p:cNvPr id="13315" name="TextBox 14"/>
          <p:cNvSpPr txBox="1">
            <a:spLocks noChangeArrowheads="1"/>
          </p:cNvSpPr>
          <p:nvPr/>
        </p:nvSpPr>
        <p:spPr bwMode="auto">
          <a:xfrm>
            <a:off x="149861" y="1336453"/>
            <a:ext cx="5584420" cy="4929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914400" indent="-45720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eaLnBrk="1" hangingPunct="1">
              <a:lnSpc>
                <a:spcPct val="120000"/>
              </a:lnSpc>
              <a:spcBef>
                <a:spcPct val="40000"/>
              </a:spcBef>
              <a:buFont typeface="Wingdings" pitchFamily="2" charset="2"/>
              <a:buChar char="n"/>
            </a:pPr>
            <a:r>
              <a:rPr kumimoji="1" lang="zh-CN" altLang="en-US" b="0" dirty="0">
                <a:solidFill>
                  <a:srgbClr val="FF0000"/>
                </a:solidFill>
                <a:latin typeface="微软雅黑" panose="020B0503020204020204" pitchFamily="34" charset="-122"/>
                <a:ea typeface="微软雅黑" panose="020B0503020204020204" pitchFamily="34" charset="-122"/>
              </a:rPr>
              <a:t>桶排序适用哪些情况</a:t>
            </a:r>
            <a:r>
              <a:rPr kumimoji="1" lang="zh-CN" altLang="en-US" b="0" dirty="0">
                <a:latin typeface="微软雅黑" panose="020B0503020204020204" pitchFamily="34" charset="-122"/>
                <a:ea typeface="微软雅黑" panose="020B0503020204020204" pitchFamily="34" charset="-122"/>
              </a:rPr>
              <a:t>：</a:t>
            </a:r>
            <a:endParaRPr kumimoji="1" lang="en-US" altLang="zh-CN" b="0" dirty="0">
              <a:latin typeface="微软雅黑" panose="020B0503020204020204" pitchFamily="34" charset="-122"/>
              <a:ea typeface="微软雅黑" panose="020B0503020204020204" pitchFamily="34" charset="-122"/>
            </a:endParaRPr>
          </a:p>
          <a:p>
            <a:pPr eaLnBrk="1" hangingPunct="1">
              <a:lnSpc>
                <a:spcPct val="120000"/>
              </a:lnSpc>
              <a:spcBef>
                <a:spcPct val="40000"/>
              </a:spcBef>
              <a:buFont typeface="Wingdings" pitchFamily="2" charset="2"/>
              <a:buChar char="n"/>
            </a:pPr>
            <a:r>
              <a:rPr kumimoji="1" lang="zh-CN" altLang="en-US" b="0" dirty="0">
                <a:latin typeface="微软雅黑" panose="020B0503020204020204" pitchFamily="34" charset="-122"/>
                <a:ea typeface="微软雅黑" panose="020B0503020204020204" pitchFamily="34" charset="-122"/>
              </a:rPr>
              <a:t>桶排序不像常规排序那样没有限制，桶排序有相当的限制。</a:t>
            </a:r>
            <a:endParaRPr kumimoji="1" lang="en-US" altLang="zh-CN" b="0" dirty="0">
              <a:latin typeface="微软雅黑" panose="020B0503020204020204" pitchFamily="34" charset="-122"/>
              <a:ea typeface="微软雅黑" panose="020B0503020204020204" pitchFamily="34" charset="-122"/>
            </a:endParaRPr>
          </a:p>
          <a:p>
            <a:pPr eaLnBrk="1" hangingPunct="1">
              <a:lnSpc>
                <a:spcPct val="120000"/>
              </a:lnSpc>
              <a:spcBef>
                <a:spcPct val="40000"/>
              </a:spcBef>
              <a:buFont typeface="Wingdings" pitchFamily="2" charset="2"/>
              <a:buChar char="n"/>
            </a:pPr>
            <a:r>
              <a:rPr kumimoji="1" lang="zh-CN" altLang="en-US" b="0" dirty="0">
                <a:latin typeface="微软雅黑" panose="020B0503020204020204" pitchFamily="34" charset="-122"/>
                <a:ea typeface="微软雅黑" panose="020B0503020204020204" pitchFamily="34" charset="-122"/>
              </a:rPr>
              <a:t>因为桶的个数和大小都是人为设置的。而每个桶又要避免空桶的情况。所以我们在使用桶排序的时候即需要</a:t>
            </a:r>
            <a:r>
              <a:rPr kumimoji="1" lang="zh-CN" altLang="en-US" b="0" dirty="0">
                <a:solidFill>
                  <a:srgbClr val="FF0000"/>
                </a:solidFill>
                <a:latin typeface="微软雅黑" panose="020B0503020204020204" pitchFamily="34" charset="-122"/>
                <a:ea typeface="微软雅黑" panose="020B0503020204020204" pitchFamily="34" charset="-122"/>
              </a:rPr>
              <a:t>待排序数列偏均匀</a:t>
            </a:r>
            <a:r>
              <a:rPr kumimoji="1" lang="zh-CN" altLang="en-US" b="0" dirty="0">
                <a:latin typeface="微软雅黑" panose="020B0503020204020204" pitchFamily="34" charset="-122"/>
                <a:ea typeface="微软雅黑" panose="020B0503020204020204" pitchFamily="34" charset="-122"/>
              </a:rPr>
              <a:t>，又要</a:t>
            </a:r>
            <a:r>
              <a:rPr kumimoji="1" lang="zh-CN" altLang="en-US" b="0" dirty="0">
                <a:solidFill>
                  <a:srgbClr val="FF0000"/>
                </a:solidFill>
                <a:latin typeface="微软雅黑" panose="020B0503020204020204" pitchFamily="34" charset="-122"/>
                <a:ea typeface="微软雅黑" panose="020B0503020204020204" pitchFamily="34" charset="-122"/>
              </a:rPr>
              <a:t>要求桶的设计兼顾效率和空间</a:t>
            </a:r>
            <a:r>
              <a:rPr kumimoji="1" lang="zh-CN" altLang="en-US" b="0" dirty="0">
                <a:latin typeface="微软雅黑" panose="020B0503020204020204" pitchFamily="34" charset="-122"/>
                <a:ea typeface="微软雅黑" panose="020B0503020204020204" pitchFamily="34" charset="-122"/>
              </a:rPr>
              <a:t>。</a:t>
            </a:r>
            <a:endParaRPr kumimoji="1" lang="en-US" altLang="zh-CN" b="0" dirty="0">
              <a:latin typeface="微软雅黑" panose="020B0503020204020204" pitchFamily="34" charset="-122"/>
              <a:ea typeface="微软雅黑" panose="020B0503020204020204" pitchFamily="34" charset="-122"/>
            </a:endParaRPr>
          </a:p>
          <a:p>
            <a:pPr eaLnBrk="1" hangingPunct="1">
              <a:lnSpc>
                <a:spcPct val="120000"/>
              </a:lnSpc>
              <a:spcBef>
                <a:spcPct val="40000"/>
              </a:spcBef>
              <a:buFont typeface="Wingdings" pitchFamily="2" charset="2"/>
              <a:buChar char="n"/>
            </a:pPr>
            <a:r>
              <a:rPr kumimoji="1" lang="zh-CN" altLang="en-US" b="0" dirty="0">
                <a:latin typeface="微软雅黑" panose="020B0503020204020204" pitchFamily="34" charset="-122"/>
                <a:ea typeface="微软雅黑" panose="020B0503020204020204" pitchFamily="34" charset="-122"/>
              </a:rPr>
              <a:t>所以，用桶排序，最好事先知道数的大致范围，以及最大值和最小值</a:t>
            </a:r>
            <a:endParaRPr kumimoji="1" lang="en-US" altLang="zh-CN" b="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8902EF9E-5738-3B4B-0DD7-5E4BE62D17FA}"/>
              </a:ext>
            </a:extLst>
          </p:cNvPr>
          <p:cNvPicPr>
            <a:picLocks noChangeAspect="1"/>
          </p:cNvPicPr>
          <p:nvPr/>
        </p:nvPicPr>
        <p:blipFill>
          <a:blip r:embed="rId3"/>
          <a:stretch>
            <a:fillRect/>
          </a:stretch>
        </p:blipFill>
        <p:spPr>
          <a:xfrm>
            <a:off x="5987708" y="308857"/>
            <a:ext cx="5944460" cy="2286198"/>
          </a:xfrm>
          <a:prstGeom prst="rect">
            <a:avLst/>
          </a:prstGeom>
        </p:spPr>
      </p:pic>
      <p:pic>
        <p:nvPicPr>
          <p:cNvPr id="3" name="图片 2">
            <a:extLst>
              <a:ext uri="{FF2B5EF4-FFF2-40B4-BE49-F238E27FC236}">
                <a16:creationId xmlns:a16="http://schemas.microsoft.com/office/drawing/2014/main" id="{3D6CA284-A34C-DA62-8B53-B3FA790DD3AF}"/>
              </a:ext>
            </a:extLst>
          </p:cNvPr>
          <p:cNvPicPr>
            <a:picLocks noChangeAspect="1"/>
          </p:cNvPicPr>
          <p:nvPr/>
        </p:nvPicPr>
        <p:blipFill>
          <a:blip r:embed="rId4"/>
          <a:stretch>
            <a:fillRect/>
          </a:stretch>
        </p:blipFill>
        <p:spPr>
          <a:xfrm>
            <a:off x="5696502" y="2780928"/>
            <a:ext cx="3209939" cy="3741094"/>
          </a:xfrm>
          <a:prstGeom prst="rect">
            <a:avLst/>
          </a:prstGeom>
        </p:spPr>
      </p:pic>
      <p:pic>
        <p:nvPicPr>
          <p:cNvPr id="4" name="图片 3">
            <a:extLst>
              <a:ext uri="{FF2B5EF4-FFF2-40B4-BE49-F238E27FC236}">
                <a16:creationId xmlns:a16="http://schemas.microsoft.com/office/drawing/2014/main" id="{6A7673BF-6DEF-4778-09C3-8DF7FC54579D}"/>
              </a:ext>
            </a:extLst>
          </p:cNvPr>
          <p:cNvPicPr>
            <a:picLocks noChangeAspect="1"/>
          </p:cNvPicPr>
          <p:nvPr/>
        </p:nvPicPr>
        <p:blipFill>
          <a:blip r:embed="rId5"/>
          <a:stretch>
            <a:fillRect/>
          </a:stretch>
        </p:blipFill>
        <p:spPr>
          <a:xfrm>
            <a:off x="9037430" y="2708920"/>
            <a:ext cx="2905620" cy="3741094"/>
          </a:xfrm>
          <a:prstGeom prst="rect">
            <a:avLst/>
          </a:prstGeom>
        </p:spPr>
      </p:pic>
    </p:spTree>
    <p:extLst>
      <p:ext uri="{BB962C8B-B14F-4D97-AF65-F5344CB8AC3E}">
        <p14:creationId xmlns:p14="http://schemas.microsoft.com/office/powerpoint/2010/main" val="1806635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9"/>
          <p:cNvSpPr txBox="1">
            <a:spLocks noChangeArrowheads="1"/>
          </p:cNvSpPr>
          <p:nvPr/>
        </p:nvSpPr>
        <p:spPr bwMode="auto">
          <a:xfrm>
            <a:off x="120650" y="333375"/>
            <a:ext cx="5649465" cy="707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1</a:t>
            </a:r>
            <a:r>
              <a:rPr kumimoji="1" lang="en-US" altLang="en-US" sz="3200" b="0" dirty="0">
                <a:solidFill>
                  <a:schemeClr val="bg1"/>
                </a:solidFill>
                <a:latin typeface="微软雅黑" pitchFamily="34" charset="-122"/>
                <a:ea typeface="微软雅黑" pitchFamily="34" charset="-122"/>
                <a:cs typeface="Arial" pitchFamily="34" charset="0"/>
              </a:rPr>
              <a:t> </a:t>
            </a:r>
            <a:r>
              <a:rPr kumimoji="1" lang="zh-CN" altLang="en-US" sz="3200" b="0" dirty="0">
                <a:solidFill>
                  <a:schemeClr val="bg1"/>
                </a:solidFill>
                <a:latin typeface="微软雅黑" pitchFamily="34" charset="-122"/>
                <a:ea typeface="微软雅黑" pitchFamily="34" charset="-122"/>
                <a:cs typeface="Arial" pitchFamily="34" charset="0"/>
              </a:rPr>
              <a:t>非比较类之</a:t>
            </a:r>
            <a:r>
              <a:rPr kumimoji="1" lang="zh-CN" altLang="en-US" sz="3200" b="0" dirty="0">
                <a:solidFill>
                  <a:srgbClr val="FF0000"/>
                </a:solidFill>
                <a:latin typeface="微软雅黑" pitchFamily="34" charset="-122"/>
                <a:ea typeface="微软雅黑" pitchFamily="34" charset="-122"/>
                <a:cs typeface="Arial" pitchFamily="34" charset="0"/>
              </a:rPr>
              <a:t>桶排序</a:t>
            </a:r>
          </a:p>
        </p:txBody>
      </p:sp>
      <p:sp>
        <p:nvSpPr>
          <p:cNvPr id="13315" name="TextBox 14"/>
          <p:cNvSpPr txBox="1">
            <a:spLocks noChangeArrowheads="1"/>
          </p:cNvSpPr>
          <p:nvPr/>
        </p:nvSpPr>
        <p:spPr bwMode="auto">
          <a:xfrm>
            <a:off x="149860" y="1336453"/>
            <a:ext cx="6091743" cy="227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914400" indent="-45720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eaLnBrk="1" hangingPunct="1">
              <a:lnSpc>
                <a:spcPct val="120000"/>
              </a:lnSpc>
              <a:spcBef>
                <a:spcPct val="40000"/>
              </a:spcBef>
              <a:buFont typeface="Wingdings" pitchFamily="2" charset="2"/>
              <a:buChar char="n"/>
            </a:pPr>
            <a:r>
              <a:rPr kumimoji="1" lang="zh-CN" altLang="en-US" sz="2800" b="0" dirty="0">
                <a:solidFill>
                  <a:srgbClr val="FF0000"/>
                </a:solidFill>
                <a:latin typeface="微软雅黑" panose="020B0503020204020204" pitchFamily="34" charset="-122"/>
                <a:ea typeface="微软雅黑" panose="020B0503020204020204" pitchFamily="34" charset="-122"/>
              </a:rPr>
              <a:t>待排序序列不均匀又会怎么样呢？</a:t>
            </a:r>
            <a:r>
              <a:rPr kumimoji="1" lang="zh-CN" altLang="en-US" sz="2800" b="0" dirty="0">
                <a:latin typeface="微软雅黑" panose="020B0503020204020204" pitchFamily="34" charset="-122"/>
                <a:ea typeface="微软雅黑" panose="020B0503020204020204" pitchFamily="34" charset="-122"/>
              </a:rPr>
              <a:t>设有</a:t>
            </a:r>
            <a:r>
              <a:rPr kumimoji="1" lang="en-US" altLang="zh-CN" sz="2800" b="0" dirty="0">
                <a:latin typeface="微软雅黑" panose="020B0503020204020204" pitchFamily="34" charset="-122"/>
                <a:ea typeface="微软雅黑" panose="020B0503020204020204" pitchFamily="34" charset="-122"/>
              </a:rPr>
              <a:t>1,2,3,4,5,21,22,…100,10000</a:t>
            </a:r>
          </a:p>
          <a:p>
            <a:pPr eaLnBrk="1" hangingPunct="1">
              <a:lnSpc>
                <a:spcPct val="120000"/>
              </a:lnSpc>
              <a:spcBef>
                <a:spcPct val="40000"/>
              </a:spcBef>
            </a:pPr>
            <a:r>
              <a:rPr kumimoji="1" lang="en-US" altLang="zh-CN" b="0" dirty="0">
                <a:solidFill>
                  <a:srgbClr val="7030A0"/>
                </a:solidFill>
                <a:latin typeface="微软雅黑" panose="020B0503020204020204" pitchFamily="34" charset="-122"/>
                <a:ea typeface="微软雅黑" panose="020B0503020204020204" pitchFamily="34" charset="-122"/>
              </a:rPr>
              <a:t>1</a:t>
            </a:r>
            <a:r>
              <a:rPr kumimoji="1" lang="zh-CN" altLang="en-US" b="0" dirty="0">
                <a:solidFill>
                  <a:srgbClr val="7030A0"/>
                </a:solidFill>
                <a:latin typeface="微软雅黑" panose="020B0503020204020204" pitchFamily="34" charset="-122"/>
                <a:ea typeface="微软雅黑" panose="020B0503020204020204" pitchFamily="34" charset="-122"/>
              </a:rPr>
              <a:t>、设五个桶？</a:t>
            </a:r>
            <a:r>
              <a:rPr kumimoji="1" lang="en-US" altLang="zh-CN" b="0" dirty="0">
                <a:solidFill>
                  <a:srgbClr val="7030A0"/>
                </a:solidFill>
                <a:latin typeface="微软雅黑" panose="020B0503020204020204" pitchFamily="34" charset="-122"/>
                <a:ea typeface="微软雅黑" panose="020B0503020204020204" pitchFamily="34" charset="-122"/>
              </a:rPr>
              <a:t>n/2000</a:t>
            </a:r>
            <a:r>
              <a:rPr kumimoji="1" lang="zh-CN" altLang="en-US" b="0" dirty="0">
                <a:solidFill>
                  <a:srgbClr val="7030A0"/>
                </a:solidFill>
                <a:latin typeface="微软雅黑" panose="020B0503020204020204" pitchFamily="34" charset="-122"/>
                <a:ea typeface="微软雅黑" panose="020B0503020204020204" pitchFamily="34" charset="-122"/>
              </a:rPr>
              <a:t>？</a:t>
            </a:r>
            <a:endParaRPr kumimoji="1" lang="en-US" altLang="zh-CN" b="0" dirty="0">
              <a:solidFill>
                <a:srgbClr val="7030A0"/>
              </a:solidFill>
              <a:latin typeface="微软雅黑" panose="020B0503020204020204" pitchFamily="34" charset="-122"/>
              <a:ea typeface="微软雅黑" panose="020B0503020204020204" pitchFamily="34" charset="-122"/>
            </a:endParaRPr>
          </a:p>
          <a:p>
            <a:pPr eaLnBrk="1" hangingPunct="1">
              <a:lnSpc>
                <a:spcPct val="120000"/>
              </a:lnSpc>
              <a:spcBef>
                <a:spcPct val="40000"/>
              </a:spcBef>
            </a:pPr>
            <a:r>
              <a:rPr kumimoji="1" lang="en-US" altLang="zh-CN" b="0" dirty="0">
                <a:solidFill>
                  <a:srgbClr val="7030A0"/>
                </a:solidFill>
                <a:latin typeface="微软雅黑" panose="020B0503020204020204" pitchFamily="34" charset="-122"/>
                <a:ea typeface="微软雅黑" panose="020B0503020204020204" pitchFamily="34" charset="-122"/>
              </a:rPr>
              <a:t>2</a:t>
            </a:r>
            <a:r>
              <a:rPr kumimoji="1" lang="zh-CN" altLang="en-US" b="0" dirty="0">
                <a:solidFill>
                  <a:srgbClr val="7030A0"/>
                </a:solidFill>
                <a:latin typeface="微软雅黑" panose="020B0503020204020204" pitchFamily="34" charset="-122"/>
                <a:ea typeface="微软雅黑" panose="020B0503020204020204" pitchFamily="34" charset="-122"/>
              </a:rPr>
              <a:t>、设</a:t>
            </a:r>
            <a:r>
              <a:rPr kumimoji="1" lang="en-US" altLang="zh-CN" b="0" dirty="0">
                <a:solidFill>
                  <a:srgbClr val="7030A0"/>
                </a:solidFill>
                <a:latin typeface="微软雅黑" panose="020B0503020204020204" pitchFamily="34" charset="-122"/>
                <a:ea typeface="微软雅黑" panose="020B0503020204020204" pitchFamily="34" charset="-122"/>
              </a:rPr>
              <a:t>10000</a:t>
            </a:r>
            <a:r>
              <a:rPr kumimoji="1" lang="zh-CN" altLang="en-US" b="0" dirty="0">
                <a:solidFill>
                  <a:srgbClr val="7030A0"/>
                </a:solidFill>
                <a:latin typeface="微软雅黑" panose="020B0503020204020204" pitchFamily="34" charset="-122"/>
                <a:ea typeface="微软雅黑" panose="020B0503020204020204" pitchFamily="34" charset="-122"/>
              </a:rPr>
              <a:t>个桶</a:t>
            </a:r>
            <a:endParaRPr kumimoji="1" lang="en-US" altLang="zh-CN" b="0" dirty="0">
              <a:solidFill>
                <a:srgbClr val="7030A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3A6D6505-5E7F-6092-32BF-8D058FFB8FF0}"/>
              </a:ext>
            </a:extLst>
          </p:cNvPr>
          <p:cNvPicPr>
            <a:picLocks noChangeAspect="1"/>
          </p:cNvPicPr>
          <p:nvPr/>
        </p:nvPicPr>
        <p:blipFill>
          <a:blip r:embed="rId3"/>
          <a:stretch>
            <a:fillRect/>
          </a:stretch>
        </p:blipFill>
        <p:spPr>
          <a:xfrm>
            <a:off x="364643" y="4093986"/>
            <a:ext cx="5153590" cy="2239615"/>
          </a:xfrm>
          <a:prstGeom prst="rect">
            <a:avLst/>
          </a:prstGeom>
        </p:spPr>
      </p:pic>
      <p:pic>
        <p:nvPicPr>
          <p:cNvPr id="4" name="图片 3">
            <a:extLst>
              <a:ext uri="{FF2B5EF4-FFF2-40B4-BE49-F238E27FC236}">
                <a16:creationId xmlns:a16="http://schemas.microsoft.com/office/drawing/2014/main" id="{367F5F5B-6570-0A1A-C1C8-AC7EB243ECCB}"/>
              </a:ext>
            </a:extLst>
          </p:cNvPr>
          <p:cNvPicPr>
            <a:picLocks noChangeAspect="1"/>
          </p:cNvPicPr>
          <p:nvPr/>
        </p:nvPicPr>
        <p:blipFill>
          <a:blip r:embed="rId4"/>
          <a:stretch>
            <a:fillRect/>
          </a:stretch>
        </p:blipFill>
        <p:spPr>
          <a:xfrm>
            <a:off x="5784292" y="1886898"/>
            <a:ext cx="6004705" cy="4141757"/>
          </a:xfrm>
          <a:prstGeom prst="rect">
            <a:avLst/>
          </a:prstGeom>
        </p:spPr>
      </p:pic>
    </p:spTree>
    <p:extLst>
      <p:ext uri="{BB962C8B-B14F-4D97-AF65-F5344CB8AC3E}">
        <p14:creationId xmlns:p14="http://schemas.microsoft.com/office/powerpoint/2010/main" val="1742348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9"/>
          <p:cNvSpPr txBox="1">
            <a:spLocks noChangeArrowheads="1"/>
          </p:cNvSpPr>
          <p:nvPr/>
        </p:nvSpPr>
        <p:spPr bwMode="auto">
          <a:xfrm>
            <a:off x="120650" y="333375"/>
            <a:ext cx="5649465" cy="707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1</a:t>
            </a:r>
            <a:r>
              <a:rPr kumimoji="1" lang="en-US" altLang="en-US" sz="3200" b="0" dirty="0">
                <a:solidFill>
                  <a:schemeClr val="bg1"/>
                </a:solidFill>
                <a:latin typeface="微软雅黑" pitchFamily="34" charset="-122"/>
                <a:ea typeface="微软雅黑" pitchFamily="34" charset="-122"/>
                <a:cs typeface="Arial" pitchFamily="34" charset="0"/>
              </a:rPr>
              <a:t> </a:t>
            </a:r>
            <a:r>
              <a:rPr kumimoji="1" lang="zh-CN" altLang="en-US" sz="3200" b="0" dirty="0">
                <a:solidFill>
                  <a:schemeClr val="bg1"/>
                </a:solidFill>
                <a:latin typeface="微软雅黑" pitchFamily="34" charset="-122"/>
                <a:ea typeface="微软雅黑" pitchFamily="34" charset="-122"/>
                <a:cs typeface="Arial" pitchFamily="34" charset="0"/>
              </a:rPr>
              <a:t>非比较类之</a:t>
            </a:r>
            <a:r>
              <a:rPr kumimoji="1" lang="zh-CN" altLang="en-US" sz="3200" b="0" dirty="0">
                <a:solidFill>
                  <a:srgbClr val="FF0000"/>
                </a:solidFill>
                <a:latin typeface="微软雅黑" pitchFamily="34" charset="-122"/>
                <a:ea typeface="微软雅黑" pitchFamily="34" charset="-122"/>
                <a:cs typeface="Arial" pitchFamily="34" charset="0"/>
              </a:rPr>
              <a:t>桶排序</a:t>
            </a:r>
          </a:p>
        </p:txBody>
      </p:sp>
      <p:sp>
        <p:nvSpPr>
          <p:cNvPr id="13315" name="TextBox 14"/>
          <p:cNvSpPr txBox="1">
            <a:spLocks noChangeArrowheads="1"/>
          </p:cNvSpPr>
          <p:nvPr/>
        </p:nvSpPr>
        <p:spPr bwMode="auto">
          <a:xfrm>
            <a:off x="149860" y="1336453"/>
            <a:ext cx="9980175" cy="349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914400" indent="-45720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eaLnBrk="1" hangingPunct="1">
              <a:lnSpc>
                <a:spcPct val="120000"/>
              </a:lnSpc>
              <a:spcBef>
                <a:spcPct val="40000"/>
              </a:spcBef>
              <a:buFont typeface="Wingdings" pitchFamily="2" charset="2"/>
              <a:buChar char="n"/>
            </a:pPr>
            <a:r>
              <a:rPr kumimoji="1" lang="zh-CN" altLang="en-US" sz="2800" b="0" dirty="0">
                <a:latin typeface="微软雅黑" panose="020B0503020204020204" pitchFamily="34" charset="-122"/>
                <a:ea typeface="微软雅黑" panose="020B0503020204020204" pitchFamily="34" charset="-122"/>
              </a:rPr>
              <a:t>桶排序适用情况：</a:t>
            </a:r>
            <a:endParaRPr kumimoji="1" lang="en-US" altLang="zh-CN" sz="2800" b="0" dirty="0">
              <a:latin typeface="微软雅黑" panose="020B0503020204020204" pitchFamily="34" charset="-122"/>
              <a:ea typeface="微软雅黑" panose="020B0503020204020204" pitchFamily="34" charset="-122"/>
            </a:endParaRPr>
          </a:p>
          <a:p>
            <a:pPr lvl="1" eaLnBrk="1" hangingPunct="1">
              <a:lnSpc>
                <a:spcPct val="120000"/>
              </a:lnSpc>
              <a:spcBef>
                <a:spcPct val="40000"/>
              </a:spcBef>
              <a:buClr>
                <a:srgbClr val="CC66FF"/>
              </a:buClr>
              <a:buFont typeface="Wingdings" pitchFamily="2" charset="2"/>
              <a:buChar char="u"/>
            </a:pPr>
            <a:r>
              <a:rPr kumimoji="1" lang="zh-CN" altLang="en-US" sz="2800" b="0" dirty="0">
                <a:latin typeface="微软雅黑" panose="020B0503020204020204" pitchFamily="34" charset="-122"/>
                <a:ea typeface="微软雅黑" panose="020B0503020204020204" pitchFamily="34" charset="-122"/>
              </a:rPr>
              <a:t>数要相对</a:t>
            </a:r>
            <a:r>
              <a:rPr kumimoji="1" lang="zh-CN" altLang="en-US" sz="2800" b="0" dirty="0">
                <a:solidFill>
                  <a:srgbClr val="FF0000"/>
                </a:solidFill>
                <a:latin typeface="微软雅黑" panose="020B0503020204020204" pitchFamily="34" charset="-122"/>
                <a:ea typeface="微软雅黑" panose="020B0503020204020204" pitchFamily="34" charset="-122"/>
              </a:rPr>
              <a:t>均匀分布</a:t>
            </a:r>
            <a:r>
              <a:rPr kumimoji="1" lang="zh-CN" altLang="en-US" sz="2800" b="0" dirty="0">
                <a:latin typeface="微软雅黑" panose="020B0503020204020204" pitchFamily="34" charset="-122"/>
                <a:ea typeface="微软雅黑" panose="020B0503020204020204" pitchFamily="34" charset="-122"/>
              </a:rPr>
              <a:t>，</a:t>
            </a:r>
            <a:r>
              <a:rPr kumimoji="1" lang="zh-CN" altLang="en-US" sz="2800" b="0" dirty="0">
                <a:solidFill>
                  <a:srgbClr val="FF0000"/>
                </a:solidFill>
                <a:latin typeface="微软雅黑" panose="020B0503020204020204" pitchFamily="34" charset="-122"/>
                <a:ea typeface="微软雅黑" panose="020B0503020204020204" pitchFamily="34" charset="-122"/>
              </a:rPr>
              <a:t>桶的个数也要合理设计</a:t>
            </a:r>
            <a:r>
              <a:rPr kumimoji="1" lang="zh-CN" altLang="en-US" sz="2800" b="0" dirty="0">
                <a:latin typeface="微软雅黑" panose="020B0503020204020204" pitchFamily="34" charset="-122"/>
                <a:ea typeface="微软雅黑" panose="020B0503020204020204" pitchFamily="34" charset="-122"/>
              </a:rPr>
              <a:t>。总之桶排序是一种用空间换取时间的排序。</a:t>
            </a:r>
            <a:endParaRPr kumimoji="1" lang="en-US" altLang="zh-CN" sz="2800" b="0" dirty="0">
              <a:latin typeface="微软雅黑" panose="020B0503020204020204" pitchFamily="34" charset="-122"/>
              <a:ea typeface="微软雅黑" panose="020B0503020204020204" pitchFamily="34" charset="-122"/>
            </a:endParaRPr>
          </a:p>
          <a:p>
            <a:pPr lvl="1" eaLnBrk="1" hangingPunct="1">
              <a:lnSpc>
                <a:spcPct val="120000"/>
              </a:lnSpc>
              <a:spcBef>
                <a:spcPct val="40000"/>
              </a:spcBef>
              <a:buClr>
                <a:srgbClr val="CC66FF"/>
              </a:buClr>
              <a:buFont typeface="Wingdings" pitchFamily="2" charset="2"/>
              <a:buChar char="u"/>
            </a:pPr>
            <a:r>
              <a:rPr kumimoji="1" lang="zh-CN" altLang="en-US" sz="2800" b="0" dirty="0">
                <a:latin typeface="微软雅黑" panose="020B0503020204020204" pitchFamily="34" charset="-122"/>
                <a:ea typeface="微软雅黑" panose="020B0503020204020204" pitchFamily="34" charset="-122"/>
              </a:rPr>
              <a:t>在设计桶排序，需要知道</a:t>
            </a:r>
            <a:r>
              <a:rPr kumimoji="1" lang="zh-CN" altLang="en-US" sz="2800" b="0" dirty="0">
                <a:solidFill>
                  <a:srgbClr val="FF0000"/>
                </a:solidFill>
                <a:latin typeface="微软雅黑" panose="020B0503020204020204" pitchFamily="34" charset="-122"/>
                <a:ea typeface="微软雅黑" panose="020B0503020204020204" pitchFamily="34" charset="-122"/>
              </a:rPr>
              <a:t>输入数据的上界和下界</a:t>
            </a:r>
            <a:r>
              <a:rPr kumimoji="1" lang="zh-CN" altLang="en-US" sz="2800" b="0" dirty="0">
                <a:latin typeface="微软雅黑" panose="020B0503020204020204" pitchFamily="34" charset="-122"/>
                <a:ea typeface="微软雅黑" panose="020B0503020204020204" pitchFamily="34" charset="-122"/>
              </a:rPr>
              <a:t>，看看数据的分布情况，再考虑是否用桶排序，当然如果能用好桶排序，效率还是很高的！</a:t>
            </a:r>
            <a:endParaRPr kumimoji="1" lang="en-US" altLang="zh-CN" sz="28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2260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31" y="188640"/>
            <a:ext cx="8979120" cy="6480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7947" y="476672"/>
            <a:ext cx="2520280" cy="4783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1651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B956084-BEE3-5B22-5267-BAE578FB166E}"/>
              </a:ext>
            </a:extLst>
          </p:cNvPr>
          <p:cNvSpPr>
            <a:spLocks noGrp="1"/>
          </p:cNvSpPr>
          <p:nvPr>
            <p:ph type="sldNum" sz="quarter" idx="12"/>
          </p:nvPr>
        </p:nvSpPr>
        <p:spPr/>
        <p:txBody>
          <a:bodyPr/>
          <a:lstStyle/>
          <a:p>
            <a:pPr>
              <a:defRPr/>
            </a:pPr>
            <a:fld id="{986DEDD1-9AB7-41F7-8F9B-952466310962}" type="slidenum">
              <a:rPr lang="zh-CN" altLang="en-US" smtClean="0"/>
              <a:pPr>
                <a:defRPr/>
              </a:pPr>
              <a:t>15</a:t>
            </a:fld>
            <a:endParaRPr lang="en-US" altLang="zh-CN"/>
          </a:p>
        </p:txBody>
      </p:sp>
      <p:pic>
        <p:nvPicPr>
          <p:cNvPr id="4" name="图片 3">
            <a:extLst>
              <a:ext uri="{FF2B5EF4-FFF2-40B4-BE49-F238E27FC236}">
                <a16:creationId xmlns:a16="http://schemas.microsoft.com/office/drawing/2014/main" id="{EDA8FF1E-7267-EA7D-175A-13B3D4689788}"/>
              </a:ext>
            </a:extLst>
          </p:cNvPr>
          <p:cNvPicPr>
            <a:picLocks noChangeAspect="1"/>
          </p:cNvPicPr>
          <p:nvPr/>
        </p:nvPicPr>
        <p:blipFill>
          <a:blip r:embed="rId2"/>
          <a:stretch>
            <a:fillRect/>
          </a:stretch>
        </p:blipFill>
        <p:spPr>
          <a:xfrm>
            <a:off x="5089475" y="2852936"/>
            <a:ext cx="6115050" cy="266700"/>
          </a:xfrm>
          <a:prstGeom prst="rect">
            <a:avLst/>
          </a:prstGeom>
        </p:spPr>
      </p:pic>
      <p:pic>
        <p:nvPicPr>
          <p:cNvPr id="5" name="图片 4">
            <a:extLst>
              <a:ext uri="{FF2B5EF4-FFF2-40B4-BE49-F238E27FC236}">
                <a16:creationId xmlns:a16="http://schemas.microsoft.com/office/drawing/2014/main" id="{ADF5708C-416A-AF04-06B4-7D52FEEB34AB}"/>
              </a:ext>
            </a:extLst>
          </p:cNvPr>
          <p:cNvPicPr>
            <a:picLocks noChangeAspect="1"/>
          </p:cNvPicPr>
          <p:nvPr/>
        </p:nvPicPr>
        <p:blipFill>
          <a:blip r:embed="rId3"/>
          <a:stretch>
            <a:fillRect/>
          </a:stretch>
        </p:blipFill>
        <p:spPr>
          <a:xfrm>
            <a:off x="768995" y="61912"/>
            <a:ext cx="4257675" cy="6734175"/>
          </a:xfrm>
          <a:prstGeom prst="rect">
            <a:avLst/>
          </a:prstGeom>
        </p:spPr>
      </p:pic>
    </p:spTree>
    <p:extLst>
      <p:ext uri="{BB962C8B-B14F-4D97-AF65-F5344CB8AC3E}">
        <p14:creationId xmlns:p14="http://schemas.microsoft.com/office/powerpoint/2010/main" val="2856747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txBox="1">
            <a:spLocks noGrp="1"/>
          </p:cNvSpPr>
          <p:nvPr>
            <p:ph type="sldNum" sz="quarter" idx="12"/>
          </p:nvPr>
        </p:nvSpPr>
        <p:spPr>
          <a:xfrm>
            <a:off x="8739188" y="6356350"/>
            <a:ext cx="2846387" cy="365125"/>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rgbClr val="005AB4"/>
                </a:solidFill>
                <a:latin typeface="Consolas" panose="020B0609020204030204" pitchFamily="49" charset="0"/>
                <a:ea typeface="宋体" panose="02010600030101010101" pitchFamily="2" charset="-122"/>
                <a:cs typeface="+mn-cs"/>
              </a:defRPr>
            </a:lvl5pPr>
          </a:lstStyle>
          <a:p>
            <a:pPr lvl="0" algn="r" eaLnBrk="1" hangingPunct="1"/>
            <a:fld id="{9A0DB2DC-4C9A-4742-B13C-FB6460FD3503}" type="slidenum">
              <a:rPr lang="zh-CN" altLang="en-US" sz="1200" b="0" dirty="0">
                <a:solidFill>
                  <a:srgbClr val="898989"/>
                </a:solidFill>
                <a:ea typeface="微软雅黑" panose="020B0503020204020204" pitchFamily="34" charset="-122"/>
              </a:rPr>
              <a:t>16</a:t>
            </a:fld>
            <a:endParaRPr lang="zh-CN" altLang="en-US" sz="1200" b="0" dirty="0">
              <a:solidFill>
                <a:srgbClr val="898989"/>
              </a:solidFill>
              <a:ea typeface="微软雅黑" panose="020B0503020204020204" pitchFamily="34" charset="-122"/>
            </a:endParaRPr>
          </a:p>
        </p:txBody>
      </p:sp>
      <p:sp>
        <p:nvSpPr>
          <p:cNvPr id="4099" name="TextBox 7"/>
          <p:cNvSpPr/>
          <p:nvPr/>
        </p:nvSpPr>
        <p:spPr>
          <a:xfrm>
            <a:off x="409575" y="481013"/>
            <a:ext cx="5233988" cy="430530"/>
          </a:xfrm>
          <a:prstGeom prst="rect">
            <a:avLst/>
          </a:prstGeom>
          <a:noFill/>
          <a:ln w="9525">
            <a:noFill/>
          </a:ln>
        </p:spPr>
        <p:txBody>
          <a:bodyPr lIns="0" tIns="0" rIns="0" bIns="0">
            <a:spAutoFit/>
          </a:bodyPr>
          <a:lstStyle/>
          <a:p>
            <a:pPr marR="0" lvl="0" algn="l" defTabSz="914400" rtl="0" eaLnBrk="0" fontAlgn="base" latinLnBrk="0" hangingPunct="0">
              <a:lnSpc>
                <a:spcPct val="100000"/>
              </a:lnSpc>
              <a:spcBef>
                <a:spcPct val="0"/>
              </a:spcBef>
              <a:spcAft>
                <a:spcPct val="0"/>
              </a:spcAft>
              <a:buClrTx/>
              <a:buSzTx/>
              <a:defRPr/>
            </a:pPr>
            <a:r>
              <a:rPr kumimoji="0" lang="zh-CN" altLang="en-US" sz="2800" b="0" i="0" u="none" strike="noStrike" kern="1200" cap="none" spc="0" normalizeH="0" baseline="0" noProof="0" dirty="0">
                <a:ln>
                  <a:noFill/>
                </a:ln>
                <a:solidFill>
                  <a:schemeClr val="bg1"/>
                </a:solidFill>
                <a:effectLst/>
                <a:uLnTx/>
                <a:uFillTx/>
                <a:latin typeface="Consolas" panose="020B0609020204030204" pitchFamily="49" charset="0"/>
                <a:ea typeface="微软雅黑" panose="020B0503020204020204" pitchFamily="34" charset="-122"/>
                <a:cs typeface="+mn-cs"/>
              </a:rPr>
              <a:t>二倍的问题</a:t>
            </a:r>
          </a:p>
        </p:txBody>
      </p:sp>
      <p:sp>
        <p:nvSpPr>
          <p:cNvPr id="7172" name="TextBox 14"/>
          <p:cNvSpPr txBox="1">
            <a:spLocks noChangeArrowheads="1"/>
          </p:cNvSpPr>
          <p:nvPr/>
        </p:nvSpPr>
        <p:spPr bwMode="auto">
          <a:xfrm>
            <a:off x="481013" y="1619250"/>
            <a:ext cx="11233150" cy="4339650"/>
          </a:xfrm>
          <a:prstGeom prst="rect">
            <a:avLst/>
          </a:prstGeom>
          <a:solidFill>
            <a:srgbClr val="FFFF99"/>
          </a:solidFill>
          <a:ln>
            <a:noFill/>
          </a:ln>
        </p:spPr>
        <p:txBody>
          <a:bodyPr>
            <a:spAutoFit/>
          </a:bodyPr>
          <a:lstStyle>
            <a:lvl1pPr>
              <a:defRPr sz="3200">
                <a:solidFill>
                  <a:srgbClr val="005AB4"/>
                </a:solidFill>
                <a:latin typeface="Consolas" panose="020B0609020204030204" pitchFamily="49" charset="0"/>
                <a:ea typeface="微软雅黑" panose="020B0503020204020204" pitchFamily="34" charset="-122"/>
              </a:defRPr>
            </a:lvl1pPr>
            <a:lvl2pPr>
              <a:defRPr sz="2800">
                <a:solidFill>
                  <a:srgbClr val="005AB4"/>
                </a:solidFill>
                <a:latin typeface="Consolas" panose="020B0609020204030204" pitchFamily="49" charset="0"/>
                <a:ea typeface="微软雅黑" panose="020B0503020204020204" pitchFamily="34" charset="-122"/>
              </a:defRPr>
            </a:lvl2pPr>
            <a:lvl3pPr>
              <a:defRPr sz="2400">
                <a:solidFill>
                  <a:srgbClr val="005AB4"/>
                </a:solidFill>
                <a:latin typeface="Consolas" panose="020B0609020204030204" pitchFamily="49" charset="0"/>
                <a:ea typeface="微软雅黑" panose="020B0503020204020204" pitchFamily="34" charset="-122"/>
              </a:defRPr>
            </a:lvl3pPr>
            <a:lvl4pPr>
              <a:defRPr sz="2000">
                <a:solidFill>
                  <a:srgbClr val="005AB4"/>
                </a:solidFill>
                <a:latin typeface="Consolas" panose="020B0609020204030204" pitchFamily="49" charset="0"/>
                <a:ea typeface="微软雅黑" panose="020B0503020204020204" pitchFamily="34" charset="-122"/>
              </a:defRPr>
            </a:lvl4pPr>
            <a:lvl5pPr>
              <a:defRPr sz="2000">
                <a:solidFill>
                  <a:srgbClr val="005AB4"/>
                </a:solidFill>
                <a:latin typeface="Consolas" panose="020B0609020204030204" pitchFamily="49" charset="0"/>
                <a:ea typeface="微软雅黑" panose="020B0503020204020204" pitchFamily="34" charset="-122"/>
              </a:defRPr>
            </a:lvl5pPr>
            <a:lvl6pPr eaLnBrk="0" fontAlgn="base" hangingPunct="0">
              <a:spcAft>
                <a:spcPct val="0"/>
              </a:spcAft>
              <a:buChar char="»"/>
              <a:defRPr sz="2000">
                <a:solidFill>
                  <a:srgbClr val="005AB4"/>
                </a:solidFill>
                <a:latin typeface="Consolas" panose="020B0609020204030204" pitchFamily="49" charset="0"/>
                <a:ea typeface="微软雅黑" panose="020B0503020204020204" pitchFamily="34" charset="-122"/>
              </a:defRPr>
            </a:lvl6pPr>
            <a:lvl7pPr eaLnBrk="0" fontAlgn="base" hangingPunct="0">
              <a:spcAft>
                <a:spcPct val="0"/>
              </a:spcAft>
              <a:buChar char="»"/>
              <a:defRPr sz="2000">
                <a:solidFill>
                  <a:srgbClr val="005AB4"/>
                </a:solidFill>
                <a:latin typeface="Consolas" panose="020B0609020204030204" pitchFamily="49" charset="0"/>
                <a:ea typeface="微软雅黑" panose="020B0503020204020204" pitchFamily="34" charset="-122"/>
              </a:defRPr>
            </a:lvl7pPr>
            <a:lvl8pPr eaLnBrk="0" fontAlgn="base" hangingPunct="0">
              <a:spcAft>
                <a:spcPct val="0"/>
              </a:spcAft>
              <a:buChar char="»"/>
              <a:defRPr sz="2000">
                <a:solidFill>
                  <a:srgbClr val="005AB4"/>
                </a:solidFill>
                <a:latin typeface="Consolas" panose="020B0609020204030204" pitchFamily="49" charset="0"/>
                <a:ea typeface="微软雅黑" panose="020B0503020204020204" pitchFamily="34" charset="-122"/>
              </a:defRPr>
            </a:lvl8pPr>
            <a:lvl9pPr eaLnBrk="0" fontAlgn="base" hangingPunct="0">
              <a:spcAft>
                <a:spcPct val="0"/>
              </a:spcAft>
              <a:buChar char="»"/>
              <a:defRPr sz="2000">
                <a:solidFill>
                  <a:srgbClr val="005AB4"/>
                </a:solidFill>
                <a:latin typeface="Consolas" panose="020B0609020204030204" pitchFamily="49" charset="0"/>
                <a:ea typeface="微软雅黑" panose="020B0503020204020204" pitchFamily="34" charset="-122"/>
              </a:defRPr>
            </a:lvl9pPr>
          </a:lstStyle>
          <a:p>
            <a:pPr marL="800100" marR="0" lvl="1"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描述：</a:t>
            </a:r>
            <a:r>
              <a:rPr kumimoji="0"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给定2到15个不同的正整数，你的任务是计算这些数里面有多少个数对满足：数对中一个数是另一个数的两倍。比如给定1 4 3 2 9 7 18 22，得到的答案是3，因为2是1的两倍，4是2个两倍，18是9的两倍。</a:t>
            </a:r>
          </a:p>
          <a:p>
            <a:pPr marL="800100" marR="0" lvl="1"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输入：输入包括n组测试数据。每组数据包括一行，给出2到15个</a:t>
            </a:r>
            <a:r>
              <a:rPr kumimoji="0" lang="zh-CN" sz="21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mn-cs"/>
              </a:rPr>
              <a:t>两两不同</a:t>
            </a:r>
            <a:r>
              <a:rPr kumimoji="0" lang="zh-CN"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且小于100的</a:t>
            </a:r>
            <a:r>
              <a:rPr kumimoji="0" lang="zh-CN" sz="21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mn-cs"/>
              </a:rPr>
              <a:t>正整数</a:t>
            </a:r>
            <a:r>
              <a:rPr kumimoji="0" lang="zh-CN"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。每一行最后一个数是0，表示这一行的结束后，这个数不属于那2到15个给定的正整数。</a:t>
            </a:r>
          </a:p>
          <a:p>
            <a:pPr marL="800100" marR="0" lvl="1"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输出：对每组输入数据，输出一行，给出有多少个数对满足其中一个数是另一个数的两倍。</a:t>
            </a:r>
            <a:r>
              <a:rPr kumimoji="0"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endParaRPr kumimoji="0" lang="zh-CN" altLang="en-US" sz="24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endParaRP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6D48BA7-137D-60DB-0A68-488B55B7122B}"/>
              </a:ext>
            </a:extLst>
          </p:cNvPr>
          <p:cNvSpPr>
            <a:spLocks noGrp="1"/>
          </p:cNvSpPr>
          <p:nvPr>
            <p:ph type="sldNum" sz="quarter" idx="12"/>
          </p:nvPr>
        </p:nvSpPr>
        <p:spPr/>
        <p:txBody>
          <a:bodyPr/>
          <a:lstStyle/>
          <a:p>
            <a:pPr>
              <a:defRPr/>
            </a:pPr>
            <a:fld id="{986DEDD1-9AB7-41F7-8F9B-952466310962}" type="slidenum">
              <a:rPr lang="zh-CN" altLang="en-US" smtClean="0"/>
              <a:pPr>
                <a:defRPr/>
              </a:pPr>
              <a:t>17</a:t>
            </a:fld>
            <a:endParaRPr lang="en-US" altLang="zh-CN"/>
          </a:p>
        </p:txBody>
      </p:sp>
      <p:pic>
        <p:nvPicPr>
          <p:cNvPr id="3" name="图片 2">
            <a:extLst>
              <a:ext uri="{FF2B5EF4-FFF2-40B4-BE49-F238E27FC236}">
                <a16:creationId xmlns:a16="http://schemas.microsoft.com/office/drawing/2014/main" id="{730A354E-D876-5C48-2B86-2F4C41952FB7}"/>
              </a:ext>
            </a:extLst>
          </p:cNvPr>
          <p:cNvPicPr>
            <a:picLocks noChangeAspect="1"/>
          </p:cNvPicPr>
          <p:nvPr/>
        </p:nvPicPr>
        <p:blipFill>
          <a:blip r:embed="rId2"/>
          <a:stretch>
            <a:fillRect/>
          </a:stretch>
        </p:blipFill>
        <p:spPr>
          <a:xfrm>
            <a:off x="6241603" y="136525"/>
            <a:ext cx="5155113" cy="6525344"/>
          </a:xfrm>
          <a:prstGeom prst="rect">
            <a:avLst/>
          </a:prstGeom>
        </p:spPr>
      </p:pic>
      <p:sp>
        <p:nvSpPr>
          <p:cNvPr id="4" name="TextBox 14">
            <a:extLst>
              <a:ext uri="{FF2B5EF4-FFF2-40B4-BE49-F238E27FC236}">
                <a16:creationId xmlns:a16="http://schemas.microsoft.com/office/drawing/2014/main" id="{EDF2E6C9-5A5C-1CED-C8CF-E8086558D93D}"/>
              </a:ext>
            </a:extLst>
          </p:cNvPr>
          <p:cNvSpPr txBox="1">
            <a:spLocks noChangeArrowheads="1"/>
          </p:cNvSpPr>
          <p:nvPr/>
        </p:nvSpPr>
        <p:spPr bwMode="auto">
          <a:xfrm>
            <a:off x="120923" y="1254125"/>
            <a:ext cx="5976664" cy="5309146"/>
          </a:xfrm>
          <a:prstGeom prst="rect">
            <a:avLst/>
          </a:prstGeom>
          <a:solidFill>
            <a:srgbClr val="FFFF99"/>
          </a:solidFill>
          <a:ln>
            <a:noFill/>
          </a:ln>
        </p:spPr>
        <p:txBody>
          <a:bodyPr wrap="square">
            <a:spAutoFit/>
          </a:bodyPr>
          <a:lstStyle>
            <a:lvl1pPr>
              <a:defRPr sz="3200">
                <a:solidFill>
                  <a:srgbClr val="005AB4"/>
                </a:solidFill>
                <a:latin typeface="Consolas" panose="020B0609020204030204" pitchFamily="49" charset="0"/>
                <a:ea typeface="微软雅黑" panose="020B0503020204020204" pitchFamily="34" charset="-122"/>
              </a:defRPr>
            </a:lvl1pPr>
            <a:lvl2pPr>
              <a:defRPr sz="2800">
                <a:solidFill>
                  <a:srgbClr val="005AB4"/>
                </a:solidFill>
                <a:latin typeface="Consolas" panose="020B0609020204030204" pitchFamily="49" charset="0"/>
                <a:ea typeface="微软雅黑" panose="020B0503020204020204" pitchFamily="34" charset="-122"/>
              </a:defRPr>
            </a:lvl2pPr>
            <a:lvl3pPr>
              <a:defRPr sz="2400">
                <a:solidFill>
                  <a:srgbClr val="005AB4"/>
                </a:solidFill>
                <a:latin typeface="Consolas" panose="020B0609020204030204" pitchFamily="49" charset="0"/>
                <a:ea typeface="微软雅黑" panose="020B0503020204020204" pitchFamily="34" charset="-122"/>
              </a:defRPr>
            </a:lvl3pPr>
            <a:lvl4pPr>
              <a:defRPr sz="2000">
                <a:solidFill>
                  <a:srgbClr val="005AB4"/>
                </a:solidFill>
                <a:latin typeface="Consolas" panose="020B0609020204030204" pitchFamily="49" charset="0"/>
                <a:ea typeface="微软雅黑" panose="020B0503020204020204" pitchFamily="34" charset="-122"/>
              </a:defRPr>
            </a:lvl4pPr>
            <a:lvl5pPr>
              <a:defRPr sz="2000">
                <a:solidFill>
                  <a:srgbClr val="005AB4"/>
                </a:solidFill>
                <a:latin typeface="Consolas" panose="020B0609020204030204" pitchFamily="49" charset="0"/>
                <a:ea typeface="微软雅黑" panose="020B0503020204020204" pitchFamily="34" charset="-122"/>
              </a:defRPr>
            </a:lvl5pPr>
            <a:lvl6pPr eaLnBrk="0" fontAlgn="base" hangingPunct="0">
              <a:spcAft>
                <a:spcPct val="0"/>
              </a:spcAft>
              <a:buChar char="»"/>
              <a:defRPr sz="2000">
                <a:solidFill>
                  <a:srgbClr val="005AB4"/>
                </a:solidFill>
                <a:latin typeface="Consolas" panose="020B0609020204030204" pitchFamily="49" charset="0"/>
                <a:ea typeface="微软雅黑" panose="020B0503020204020204" pitchFamily="34" charset="-122"/>
              </a:defRPr>
            </a:lvl6pPr>
            <a:lvl7pPr eaLnBrk="0" fontAlgn="base" hangingPunct="0">
              <a:spcAft>
                <a:spcPct val="0"/>
              </a:spcAft>
              <a:buChar char="»"/>
              <a:defRPr sz="2000">
                <a:solidFill>
                  <a:srgbClr val="005AB4"/>
                </a:solidFill>
                <a:latin typeface="Consolas" panose="020B0609020204030204" pitchFamily="49" charset="0"/>
                <a:ea typeface="微软雅黑" panose="020B0503020204020204" pitchFamily="34" charset="-122"/>
              </a:defRPr>
            </a:lvl7pPr>
            <a:lvl8pPr eaLnBrk="0" fontAlgn="base" hangingPunct="0">
              <a:spcAft>
                <a:spcPct val="0"/>
              </a:spcAft>
              <a:buChar char="»"/>
              <a:defRPr sz="2000">
                <a:solidFill>
                  <a:srgbClr val="005AB4"/>
                </a:solidFill>
                <a:latin typeface="Consolas" panose="020B0609020204030204" pitchFamily="49" charset="0"/>
                <a:ea typeface="微软雅黑" panose="020B0503020204020204" pitchFamily="34" charset="-122"/>
              </a:defRPr>
            </a:lvl8pPr>
            <a:lvl9pPr eaLnBrk="0" fontAlgn="base" hangingPunct="0">
              <a:spcAft>
                <a:spcPct val="0"/>
              </a:spcAft>
              <a:buChar char="»"/>
              <a:defRPr sz="2000">
                <a:solidFill>
                  <a:srgbClr val="005AB4"/>
                </a:solidFill>
                <a:latin typeface="Consolas" panose="020B0609020204030204" pitchFamily="49" charset="0"/>
                <a:ea typeface="微软雅黑" panose="020B0503020204020204" pitchFamily="34" charset="-122"/>
              </a:defRPr>
            </a:lvl9pPr>
          </a:lstStyle>
          <a:p>
            <a:pPr marR="0" lvl="1" algn="l" defTabSz="914400" rtl="0" eaLnBrk="0" fontAlgn="base" latinLnBrk="0" hangingPunct="0">
              <a:lnSpc>
                <a:spcPct val="150000"/>
              </a:lnSpc>
              <a:spcBef>
                <a:spcPct val="0"/>
              </a:spcBef>
              <a:spcAft>
                <a:spcPct val="0"/>
              </a:spcAft>
              <a:buClrTx/>
              <a:buSzTx/>
              <a:defRPr/>
            </a:pPr>
            <a:r>
              <a:rPr kumimoji="0" lang="zh-CN" altLang="en-US"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思路</a:t>
            </a:r>
            <a:r>
              <a:rPr kumimoji="0" lang="zh-CN"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a:t>
            </a:r>
            <a:endParaRPr kumimoji="0" lang="en-US" altLang="zh-CN"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endParaRPr>
          </a:p>
          <a:p>
            <a:pPr marR="0" lvl="1" algn="l" defTabSz="914400" rtl="0" eaLnBrk="0" fontAlgn="base" latinLnBrk="0" hangingPunct="0">
              <a:lnSpc>
                <a:spcPct val="150000"/>
              </a:lnSpc>
              <a:spcBef>
                <a:spcPct val="0"/>
              </a:spcBef>
              <a:spcAft>
                <a:spcPct val="0"/>
              </a:spcAft>
              <a:buClrTx/>
              <a:buSzTx/>
              <a:defRPr/>
            </a:pPr>
            <a:r>
              <a:rPr kumimoji="0" lang="en-US" altLang="zh-CN"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1</a:t>
            </a:r>
            <a:r>
              <a:rPr kumimoji="0" lang="zh-CN" altLang="en-US"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、设置数组</a:t>
            </a:r>
            <a:r>
              <a:rPr kumimoji="0" lang="en-US" altLang="zh-CN"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a</a:t>
            </a:r>
            <a:r>
              <a:rPr kumimoji="0" lang="zh-CN" altLang="en-US"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（存放数据</a:t>
            </a:r>
            <a:r>
              <a:rPr kumimoji="0" lang="en-US" altLang="zh-CN"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x</a:t>
            </a:r>
            <a:r>
              <a:rPr kumimoji="0" lang="zh-CN" altLang="en-US"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a:t>
            </a:r>
            <a:r>
              <a:rPr kumimoji="0" lang="en-US" altLang="zh-CN"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x&lt;=n </a:t>
            </a:r>
            <a:r>
              <a:rPr kumimoji="0" lang="zh-CN" altLang="en-US"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的整数）和数据</a:t>
            </a:r>
            <a:r>
              <a:rPr kumimoji="0" lang="en-US" altLang="zh-CN"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n</a:t>
            </a:r>
            <a:r>
              <a:rPr kumimoji="0" lang="zh-CN" altLang="en-US"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的</a:t>
            </a:r>
            <a:r>
              <a:rPr kumimoji="0" lang="zh-CN" altLang="en-US" sz="2100" b="0" i="0" u="none" strike="noStrike" kern="1200" cap="none" spc="0" normalizeH="0" baseline="0" noProof="0" dirty="0">
                <a:ln>
                  <a:noFill/>
                </a:ln>
                <a:solidFill>
                  <a:srgbClr val="FF0000"/>
                </a:solidFill>
                <a:effectLst/>
                <a:uLnTx/>
                <a:uFillTx/>
                <a:latin typeface="Consolas" panose="020B0609020204030204" pitchFamily="49" charset="0"/>
                <a:ea typeface="微软雅黑" panose="020B0503020204020204" pitchFamily="34" charset="-122"/>
                <a:cs typeface="+mn-cs"/>
              </a:rPr>
              <a:t>双倍大</a:t>
            </a:r>
            <a:r>
              <a:rPr kumimoji="0" lang="zh-CN" altLang="en-US"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的桶</a:t>
            </a:r>
            <a:r>
              <a:rPr kumimoji="0" lang="en-US" altLang="zh-CN"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d</a:t>
            </a:r>
            <a:r>
              <a:rPr kumimoji="0"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a:t>
            </a:r>
          </a:p>
          <a:p>
            <a:pPr marR="0" lvl="1" algn="l" defTabSz="914400" rtl="0" eaLnBrk="0" fontAlgn="base" latinLnBrk="0" hangingPunct="0">
              <a:lnSpc>
                <a:spcPct val="150000"/>
              </a:lnSpc>
              <a:spcBef>
                <a:spcPct val="0"/>
              </a:spcBef>
              <a:spcAft>
                <a:spcPct val="0"/>
              </a:spcAft>
              <a:buClrTx/>
              <a:buSzTx/>
              <a:defRPr/>
            </a:pPr>
            <a:r>
              <a:rPr kumimoji="0" lang="en-US" altLang="zh-CN"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2</a:t>
            </a:r>
            <a:r>
              <a:rPr kumimoji="0" lang="zh-CN" altLang="en-US"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、针对每一个数</a:t>
            </a:r>
            <a:r>
              <a:rPr kumimoji="0" lang="en-US" altLang="zh-CN"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x</a:t>
            </a:r>
            <a:r>
              <a:rPr lang="zh-CN" altLang="en-US" sz="2100" b="0" dirty="0"/>
              <a:t>，除按序将其存入数组</a:t>
            </a:r>
            <a:r>
              <a:rPr lang="en-US" altLang="zh-CN" sz="2100" b="0" dirty="0"/>
              <a:t>a</a:t>
            </a:r>
            <a:r>
              <a:rPr lang="zh-CN" altLang="en-US" sz="2100" b="0" dirty="0"/>
              <a:t>中外，还将其的两倍位置的桶内容设置为</a:t>
            </a:r>
            <a:r>
              <a:rPr lang="en-US" altLang="zh-CN" sz="2100" b="0" dirty="0"/>
              <a:t>1</a:t>
            </a:r>
            <a:r>
              <a:rPr lang="zh-CN" altLang="en-US" sz="2100" b="0" dirty="0"/>
              <a:t>，即：</a:t>
            </a:r>
            <a:r>
              <a:rPr lang="en-US" altLang="zh-CN" sz="2100" b="0" dirty="0"/>
              <a:t>d[2*x]=1;</a:t>
            </a:r>
          </a:p>
          <a:p>
            <a:pPr marR="0" lvl="1" algn="l" defTabSz="914400" rtl="0" eaLnBrk="0" fontAlgn="base" latinLnBrk="0" hangingPunct="0">
              <a:lnSpc>
                <a:spcPct val="150000"/>
              </a:lnSpc>
              <a:spcBef>
                <a:spcPct val="0"/>
              </a:spcBef>
              <a:spcAft>
                <a:spcPct val="0"/>
              </a:spcAft>
              <a:buClrTx/>
              <a:buSzTx/>
              <a:defRPr/>
            </a:pPr>
            <a:r>
              <a:rPr kumimoji="0" lang="en-US" altLang="zh-CN"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3</a:t>
            </a:r>
            <a:r>
              <a:rPr kumimoji="0" lang="zh-CN" altLang="en-US"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、针对每一个</a:t>
            </a:r>
            <a:r>
              <a:rPr lang="en-US" altLang="zh-CN" sz="2100" b="0" dirty="0"/>
              <a:t>x</a:t>
            </a:r>
            <a:r>
              <a:rPr kumimoji="0" lang="zh-CN" altLang="en-US"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，依次检查</a:t>
            </a:r>
            <a:r>
              <a:rPr kumimoji="0" lang="en-US" altLang="zh-CN"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d[x]</a:t>
            </a:r>
            <a:r>
              <a:rPr kumimoji="0" lang="zh-CN" altLang="en-US"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是否为</a:t>
            </a:r>
            <a:r>
              <a:rPr kumimoji="0" lang="en-US" altLang="zh-CN"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1</a:t>
            </a:r>
            <a:r>
              <a:rPr kumimoji="0" lang="zh-CN" altLang="en-US"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，若是，则</a:t>
            </a:r>
            <a:r>
              <a:rPr kumimoji="0" lang="en-US" altLang="zh-CN"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x</a:t>
            </a:r>
            <a:r>
              <a:rPr kumimoji="0" lang="zh-CN" altLang="en-US"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是某个数</a:t>
            </a:r>
            <a:r>
              <a:rPr kumimoji="0" lang="en-US" altLang="zh-CN"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y</a:t>
            </a:r>
            <a:r>
              <a:rPr kumimoji="0" lang="zh-CN" altLang="en-US"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的两倍，且某数</a:t>
            </a:r>
            <a:r>
              <a:rPr kumimoji="0" lang="en-US" altLang="zh-CN"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y</a:t>
            </a:r>
            <a:r>
              <a:rPr kumimoji="0" lang="zh-CN" altLang="en-US"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也在输入的序列中。</a:t>
            </a:r>
            <a:endParaRPr kumimoji="0" lang="en-US" altLang="zh-CN"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endParaRPr>
          </a:p>
          <a:p>
            <a:pPr marR="0" lvl="1" algn="l" defTabSz="914400" rtl="0" eaLnBrk="0" fontAlgn="base" latinLnBrk="0" hangingPunct="0">
              <a:lnSpc>
                <a:spcPct val="150000"/>
              </a:lnSpc>
              <a:spcBef>
                <a:spcPct val="0"/>
              </a:spcBef>
              <a:spcAft>
                <a:spcPct val="0"/>
              </a:spcAft>
              <a:buClrTx/>
              <a:buSzTx/>
              <a:defRPr/>
            </a:pPr>
            <a:r>
              <a:rPr lang="en-US" altLang="zh-CN" sz="2100" b="0" dirty="0"/>
              <a:t>4</a:t>
            </a:r>
            <a:r>
              <a:rPr lang="zh-CN" altLang="en-US" sz="2100" b="0" dirty="0"/>
              <a:t>、输出</a:t>
            </a:r>
            <a:r>
              <a:rPr lang="en-US" altLang="zh-CN" sz="2100" b="0" dirty="0"/>
              <a:t>1</a:t>
            </a:r>
            <a:r>
              <a:rPr lang="zh-CN" altLang="en-US" sz="2100" b="0" dirty="0"/>
              <a:t>的个数，则为所求的数对数。</a:t>
            </a:r>
            <a:r>
              <a:rPr kumimoji="0" sz="21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rPr>
              <a:t> </a:t>
            </a:r>
          </a:p>
          <a:p>
            <a:pPr marR="0" lvl="0" algn="l" defTabSz="914400" rtl="0" eaLnBrk="0" fontAlgn="base" latinLnBrk="0" hangingPunct="0">
              <a:lnSpc>
                <a:spcPct val="100000"/>
              </a:lnSpc>
              <a:spcBef>
                <a:spcPct val="0"/>
              </a:spcBef>
              <a:spcAft>
                <a:spcPct val="0"/>
              </a:spcAft>
              <a:buClrTx/>
              <a:buSzTx/>
              <a:defRPr/>
            </a:pPr>
            <a:endParaRPr kumimoji="0" lang="zh-CN" altLang="en-US" sz="2400" b="0" i="0" u="none" strike="noStrike" kern="1200" cap="none" spc="0" normalizeH="0" baseline="0" noProof="0" dirty="0">
              <a:ln>
                <a:noFill/>
              </a:ln>
              <a:solidFill>
                <a:srgbClr val="005AB4"/>
              </a:solidFill>
              <a:effectLst/>
              <a:uLnTx/>
              <a:uFillTx/>
              <a:latin typeface="Consolas" panose="020B0609020204030204" pitchFamily="49" charset="0"/>
              <a:ea typeface="微软雅黑" panose="020B0503020204020204" pitchFamily="34" charset="-122"/>
              <a:cs typeface="+mn-cs"/>
            </a:endParaRPr>
          </a:p>
        </p:txBody>
      </p:sp>
      <p:sp>
        <p:nvSpPr>
          <p:cNvPr id="5" name="TextBox 7">
            <a:extLst>
              <a:ext uri="{FF2B5EF4-FFF2-40B4-BE49-F238E27FC236}">
                <a16:creationId xmlns:a16="http://schemas.microsoft.com/office/drawing/2014/main" id="{21531094-7FAA-9B61-A708-1F72BDF00722}"/>
              </a:ext>
            </a:extLst>
          </p:cNvPr>
          <p:cNvSpPr/>
          <p:nvPr/>
        </p:nvSpPr>
        <p:spPr>
          <a:xfrm>
            <a:off x="409575" y="481013"/>
            <a:ext cx="5233988" cy="430530"/>
          </a:xfrm>
          <a:prstGeom prst="rect">
            <a:avLst/>
          </a:prstGeom>
          <a:noFill/>
          <a:ln w="9525">
            <a:noFill/>
          </a:ln>
        </p:spPr>
        <p:txBody>
          <a:bodyPr lIns="0" tIns="0" rIns="0" bIns="0">
            <a:spAutoFit/>
          </a:bodyPr>
          <a:lstStyle/>
          <a:p>
            <a:pPr marR="0" lvl="0" algn="l" defTabSz="914400" rtl="0" eaLnBrk="0" fontAlgn="base" latinLnBrk="0" hangingPunct="0">
              <a:lnSpc>
                <a:spcPct val="100000"/>
              </a:lnSpc>
              <a:spcBef>
                <a:spcPct val="0"/>
              </a:spcBef>
              <a:spcAft>
                <a:spcPct val="0"/>
              </a:spcAft>
              <a:buClrTx/>
              <a:buSzTx/>
              <a:defRPr/>
            </a:pPr>
            <a:r>
              <a:rPr kumimoji="0" lang="zh-CN" altLang="en-US" sz="2800" b="0" i="0" u="none" strike="noStrike" kern="1200" cap="none" spc="0" normalizeH="0" baseline="0" noProof="0" dirty="0">
                <a:ln>
                  <a:noFill/>
                </a:ln>
                <a:solidFill>
                  <a:schemeClr val="bg1"/>
                </a:solidFill>
                <a:effectLst/>
                <a:uLnTx/>
                <a:uFillTx/>
                <a:latin typeface="Consolas" panose="020B0609020204030204" pitchFamily="49" charset="0"/>
                <a:ea typeface="微软雅黑" panose="020B0503020204020204" pitchFamily="34" charset="-122"/>
                <a:cs typeface="+mn-cs"/>
              </a:rPr>
              <a:t>二倍的问题</a:t>
            </a:r>
          </a:p>
        </p:txBody>
      </p:sp>
    </p:spTree>
    <p:extLst>
      <p:ext uri="{BB962C8B-B14F-4D97-AF65-F5344CB8AC3E}">
        <p14:creationId xmlns:p14="http://schemas.microsoft.com/office/powerpoint/2010/main" val="3185732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7">
            <a:extLst>
              <a:ext uri="{FF2B5EF4-FFF2-40B4-BE49-F238E27FC236}">
                <a16:creationId xmlns:a16="http://schemas.microsoft.com/office/drawing/2014/main" id="{F318C389-EA9E-554B-F6A5-BB02D8D94444}"/>
              </a:ext>
            </a:extLst>
          </p:cNvPr>
          <p:cNvSpPr>
            <a:spLocks noChangeArrowheads="1"/>
          </p:cNvSpPr>
          <p:nvPr/>
        </p:nvSpPr>
        <p:spPr bwMode="auto">
          <a:xfrm>
            <a:off x="336550" y="481013"/>
            <a:ext cx="56165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eaLnBrk="1" hangingPunct="1">
              <a:spcBef>
                <a:spcPct val="0"/>
              </a:spcBef>
              <a:buFontTx/>
              <a:buNone/>
            </a:pPr>
            <a:r>
              <a:rPr lang="zh-CN" altLang="en-US" sz="2800" b="0" dirty="0">
                <a:solidFill>
                  <a:schemeClr val="bg1"/>
                </a:solidFill>
                <a:latin typeface="微软雅黑" panose="020B0503020204020204" pitchFamily="34" charset="-122"/>
                <a:sym typeface="方正兰亭黑_GBK"/>
              </a:rPr>
              <a:t>桶使用</a:t>
            </a:r>
            <a:endParaRPr lang="en-US" altLang="zh-CN" sz="2800" b="0" dirty="0">
              <a:solidFill>
                <a:schemeClr val="bg1"/>
              </a:solidFill>
              <a:latin typeface="微软雅黑" panose="020B0503020204020204" pitchFamily="34" charset="-122"/>
              <a:sym typeface="方正兰亭黑_GBK"/>
            </a:endParaRPr>
          </a:p>
        </p:txBody>
      </p:sp>
      <p:pic>
        <p:nvPicPr>
          <p:cNvPr id="4" name="图片 3" descr="图形用户界面, 应用程序&#10;&#10;描述已自动生成">
            <a:extLst>
              <a:ext uri="{FF2B5EF4-FFF2-40B4-BE49-F238E27FC236}">
                <a16:creationId xmlns:a16="http://schemas.microsoft.com/office/drawing/2014/main" id="{C9678D44-37D8-E9F5-A432-6B65E3AFE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067" y="193320"/>
            <a:ext cx="10382622" cy="6471360"/>
          </a:xfrm>
          <a:prstGeom prst="rect">
            <a:avLst/>
          </a:prstGeom>
        </p:spPr>
      </p:pic>
      <p:pic>
        <p:nvPicPr>
          <p:cNvPr id="5" name="图片 4">
            <a:extLst>
              <a:ext uri="{FF2B5EF4-FFF2-40B4-BE49-F238E27FC236}">
                <a16:creationId xmlns:a16="http://schemas.microsoft.com/office/drawing/2014/main" id="{61140DC4-FBDC-9589-8DBD-D6C048FBCF43}"/>
              </a:ext>
            </a:extLst>
          </p:cNvPr>
          <p:cNvPicPr>
            <a:picLocks noChangeAspect="1"/>
          </p:cNvPicPr>
          <p:nvPr/>
        </p:nvPicPr>
        <p:blipFill>
          <a:blip r:embed="rId3"/>
          <a:stretch>
            <a:fillRect/>
          </a:stretch>
        </p:blipFill>
        <p:spPr>
          <a:xfrm>
            <a:off x="8606408" y="3645024"/>
            <a:ext cx="2171700" cy="2733675"/>
          </a:xfrm>
          <a:prstGeom prst="rect">
            <a:avLst/>
          </a:prstGeom>
        </p:spPr>
      </p:pic>
    </p:spTree>
    <p:extLst>
      <p:ext uri="{BB962C8B-B14F-4D97-AF65-F5344CB8AC3E}">
        <p14:creationId xmlns:p14="http://schemas.microsoft.com/office/powerpoint/2010/main" val="3585584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54E11211-E60B-7DB7-8FDE-BCBCB817C812}"/>
              </a:ext>
            </a:extLst>
          </p:cNvPr>
          <p:cNvSpPr>
            <a:spLocks noChangeArrowheads="1"/>
          </p:cNvSpPr>
          <p:nvPr/>
        </p:nvSpPr>
        <p:spPr bwMode="auto">
          <a:xfrm>
            <a:off x="336550" y="481013"/>
            <a:ext cx="56165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Wingdings" panose="05000000000000000000" pitchFamily="2" charset="2"/>
              <a:buChar char="n"/>
              <a:defRPr sz="3200">
                <a:solidFill>
                  <a:srgbClr val="005AB4"/>
                </a:solidFill>
                <a:latin typeface="Consolas" panose="020B0609020204030204" pitchFamily="49" charset="0"/>
                <a:ea typeface="微软雅黑" panose="020B0503020204020204" pitchFamily="34" charset="-122"/>
              </a:defRPr>
            </a:lvl1pPr>
            <a:lvl2pPr marL="742950" indent="-285750">
              <a:spcBef>
                <a:spcPct val="20000"/>
              </a:spcBef>
              <a:buFont typeface="Wingdings" panose="05000000000000000000" pitchFamily="2" charset="2"/>
              <a:buChar char="p"/>
              <a:defRPr sz="2800">
                <a:solidFill>
                  <a:srgbClr val="005AB4"/>
                </a:solidFill>
                <a:latin typeface="Consolas" panose="020B0609020204030204" pitchFamily="49" charset="0"/>
                <a:ea typeface="微软雅黑" panose="020B0503020204020204" pitchFamily="34" charset="-122"/>
              </a:defRPr>
            </a:lvl2pPr>
            <a:lvl3pPr marL="1143000" indent="-228600">
              <a:spcBef>
                <a:spcPct val="20000"/>
              </a:spcBef>
              <a:buFont typeface="Wingdings" panose="05000000000000000000" pitchFamily="2" charset="2"/>
              <a:buChar char="Ø"/>
              <a:defRPr sz="2400">
                <a:solidFill>
                  <a:srgbClr val="005AB4"/>
                </a:solidFill>
                <a:latin typeface="Consolas" panose="020B0609020204030204" pitchFamily="49"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rgbClr val="005AB4"/>
                </a:solidFill>
                <a:latin typeface="Consolas" panose="020B0609020204030204" pitchFamily="49" charset="0"/>
                <a:ea typeface="微软雅黑" panose="020B0503020204020204" pitchFamily="34" charset="-122"/>
              </a:defRPr>
            </a:lvl9pPr>
          </a:lstStyle>
          <a:p>
            <a:pPr eaLnBrk="1" hangingPunct="1">
              <a:spcBef>
                <a:spcPct val="0"/>
              </a:spcBef>
              <a:buFontTx/>
              <a:buNone/>
            </a:pPr>
            <a:r>
              <a:rPr lang="zh-CN" altLang="en-US" sz="2800" b="0" dirty="0">
                <a:solidFill>
                  <a:schemeClr val="bg1"/>
                </a:solidFill>
                <a:latin typeface="微软雅黑" panose="020B0503020204020204" pitchFamily="34" charset="-122"/>
                <a:sym typeface="方正兰亭黑_GBK"/>
              </a:rPr>
              <a:t>桶使用</a:t>
            </a:r>
            <a:endParaRPr lang="en-US" altLang="zh-CN" sz="2800" b="0" dirty="0">
              <a:solidFill>
                <a:schemeClr val="bg1"/>
              </a:solidFill>
              <a:latin typeface="微软雅黑" panose="020B0503020204020204" pitchFamily="34" charset="-122"/>
              <a:sym typeface="方正兰亭黑_GBK"/>
            </a:endParaRPr>
          </a:p>
        </p:txBody>
      </p:sp>
      <p:pic>
        <p:nvPicPr>
          <p:cNvPr id="3" name="图片 2">
            <a:extLst>
              <a:ext uri="{FF2B5EF4-FFF2-40B4-BE49-F238E27FC236}">
                <a16:creationId xmlns:a16="http://schemas.microsoft.com/office/drawing/2014/main" id="{05247970-501A-AA85-A7ED-CD85B1802030}"/>
              </a:ext>
            </a:extLst>
          </p:cNvPr>
          <p:cNvPicPr>
            <a:picLocks noChangeAspect="1"/>
          </p:cNvPicPr>
          <p:nvPr/>
        </p:nvPicPr>
        <p:blipFill>
          <a:blip r:embed="rId2"/>
          <a:stretch>
            <a:fillRect/>
          </a:stretch>
        </p:blipFill>
        <p:spPr>
          <a:xfrm>
            <a:off x="7681763" y="121403"/>
            <a:ext cx="4176862" cy="6615193"/>
          </a:xfrm>
          <a:prstGeom prst="rect">
            <a:avLst/>
          </a:prstGeom>
        </p:spPr>
      </p:pic>
      <p:pic>
        <p:nvPicPr>
          <p:cNvPr id="5" name="图片 4">
            <a:extLst>
              <a:ext uri="{FF2B5EF4-FFF2-40B4-BE49-F238E27FC236}">
                <a16:creationId xmlns:a16="http://schemas.microsoft.com/office/drawing/2014/main" id="{A30927CE-D369-9D14-33F7-11F67FF3D8D0}"/>
              </a:ext>
            </a:extLst>
          </p:cNvPr>
          <p:cNvPicPr>
            <a:picLocks noChangeAspect="1"/>
          </p:cNvPicPr>
          <p:nvPr/>
        </p:nvPicPr>
        <p:blipFill>
          <a:blip r:embed="rId3"/>
          <a:stretch>
            <a:fillRect/>
          </a:stretch>
        </p:blipFill>
        <p:spPr>
          <a:xfrm>
            <a:off x="336550" y="2060848"/>
            <a:ext cx="7095238" cy="638095"/>
          </a:xfrm>
          <a:prstGeom prst="rect">
            <a:avLst/>
          </a:prstGeom>
        </p:spPr>
      </p:pic>
    </p:spTree>
    <p:extLst>
      <p:ext uri="{BB962C8B-B14F-4D97-AF65-F5344CB8AC3E}">
        <p14:creationId xmlns:p14="http://schemas.microsoft.com/office/powerpoint/2010/main" val="1754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fld id="{C64BD746-D26A-46E3-93E7-4F7999BA935C}" type="slidenum">
              <a:rPr lang="zh-CN" altLang="en-US" sz="1200" b="0" smtClean="0">
                <a:solidFill>
                  <a:srgbClr val="898989"/>
                </a:solidFill>
                <a:ea typeface="微软雅黑" pitchFamily="34" charset="-122"/>
              </a:rPr>
              <a:pPr/>
              <a:t>2</a:t>
            </a:fld>
            <a:endParaRPr lang="en-US" altLang="zh-CN" sz="1200" b="0">
              <a:solidFill>
                <a:srgbClr val="898989"/>
              </a:solidFill>
              <a:ea typeface="微软雅黑" pitchFamily="34" charset="-122"/>
            </a:endParaRPr>
          </a:p>
        </p:txBody>
      </p:sp>
      <p:sp>
        <p:nvSpPr>
          <p:cNvPr id="3075" name="TextBox 9"/>
          <p:cNvSpPr txBox="1">
            <a:spLocks noChangeArrowheads="1"/>
          </p:cNvSpPr>
          <p:nvPr/>
        </p:nvSpPr>
        <p:spPr bwMode="auto">
          <a:xfrm>
            <a:off x="481013" y="260350"/>
            <a:ext cx="5040312"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en-US" sz="3200" b="0" dirty="0">
                <a:solidFill>
                  <a:schemeClr val="bg1"/>
                </a:solidFill>
                <a:latin typeface="微软雅黑" pitchFamily="34" charset="-122"/>
                <a:ea typeface="微软雅黑" pitchFamily="34" charset="-122"/>
                <a:cs typeface="Arial" pitchFamily="34" charset="0"/>
              </a:rPr>
              <a:t>0 </a:t>
            </a:r>
            <a:r>
              <a:rPr kumimoji="1" lang="zh-CN" altLang="en-US" sz="3200" b="0" dirty="0">
                <a:solidFill>
                  <a:schemeClr val="bg1"/>
                </a:solidFill>
                <a:latin typeface="微软雅黑" pitchFamily="34" charset="-122"/>
                <a:ea typeface="微软雅黑" pitchFamily="34" charset="-122"/>
                <a:cs typeface="Arial" pitchFamily="34" charset="0"/>
              </a:rPr>
              <a:t>概述</a:t>
            </a:r>
          </a:p>
        </p:txBody>
      </p:sp>
      <p:sp>
        <p:nvSpPr>
          <p:cNvPr id="3076" name="TextBox 14"/>
          <p:cNvSpPr txBox="1">
            <a:spLocks noChangeArrowheads="1"/>
          </p:cNvSpPr>
          <p:nvPr/>
        </p:nvSpPr>
        <p:spPr bwMode="auto">
          <a:xfrm>
            <a:off x="284163" y="1484313"/>
            <a:ext cx="11233150" cy="265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eaLnBrk="1" hangingPunct="1">
              <a:lnSpc>
                <a:spcPct val="120000"/>
              </a:lnSpc>
              <a:spcBef>
                <a:spcPct val="40000"/>
              </a:spcBef>
              <a:buFont typeface="Wingdings" pitchFamily="2" charset="2"/>
              <a:buChar char="n"/>
            </a:pPr>
            <a:r>
              <a:rPr kumimoji="1" lang="zh-CN" altLang="en-US" sz="3200" dirty="0">
                <a:solidFill>
                  <a:srgbClr val="FF3300"/>
                </a:solidFill>
                <a:latin typeface="华文楷体" pitchFamily="2" charset="-122"/>
                <a:ea typeface="华文楷体" pitchFamily="2" charset="-122"/>
              </a:rPr>
              <a:t>什么是排序？</a:t>
            </a:r>
            <a:endParaRPr kumimoji="1" lang="en-US" altLang="zh-CN" sz="3200" dirty="0">
              <a:solidFill>
                <a:srgbClr val="FF3300"/>
              </a:solidFill>
              <a:latin typeface="华文楷体" pitchFamily="2" charset="-122"/>
              <a:ea typeface="华文楷体" pitchFamily="2" charset="-122"/>
            </a:endParaRPr>
          </a:p>
          <a:p>
            <a:pPr eaLnBrk="1" hangingPunct="1">
              <a:lnSpc>
                <a:spcPct val="120000"/>
              </a:lnSpc>
              <a:spcBef>
                <a:spcPct val="40000"/>
              </a:spcBef>
            </a:pPr>
            <a:r>
              <a:rPr kumimoji="1" lang="zh-CN" altLang="en-US" sz="3200" dirty="0">
                <a:solidFill>
                  <a:srgbClr val="0079F2"/>
                </a:solidFill>
                <a:latin typeface="华文楷体" pitchFamily="2" charset="-122"/>
                <a:ea typeface="华文楷体" pitchFamily="2" charset="-122"/>
              </a:rPr>
              <a:t>    所谓排序，就是使一串记录，按照其中的某个或某些关键字的大小，不增或不减的排列起来的操作。 </a:t>
            </a:r>
          </a:p>
          <a:p>
            <a:pPr eaLnBrk="1" hangingPunct="1">
              <a:lnSpc>
                <a:spcPct val="120000"/>
              </a:lnSpc>
              <a:spcBef>
                <a:spcPct val="40000"/>
              </a:spcBef>
              <a:buFont typeface="Wingdings" pitchFamily="2" charset="2"/>
              <a:buChar char="n"/>
            </a:pPr>
            <a:endParaRPr lang="en-US" altLang="zh-CN" b="0" dirty="0">
              <a:solidFill>
                <a:srgbClr val="0079F2"/>
              </a:solidFill>
              <a:latin typeface="微软雅黑" pitchFamily="34" charset="-122"/>
              <a:ea typeface="微软雅黑" pitchFamily="34" charset="-122"/>
              <a:sym typeface="Arial" pitchFamily="34" charset="0"/>
            </a:endParaRPr>
          </a:p>
        </p:txBody>
      </p:sp>
      <p:pic>
        <p:nvPicPr>
          <p:cNvPr id="307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25" y="3573463"/>
            <a:ext cx="3324225"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7588" y="3552825"/>
            <a:ext cx="3609975" cy="298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右箭头 5"/>
          <p:cNvSpPr/>
          <p:nvPr/>
        </p:nvSpPr>
        <p:spPr>
          <a:xfrm>
            <a:off x="3937000" y="4724400"/>
            <a:ext cx="1963738" cy="3302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9"/>
          <p:cNvSpPr txBox="1">
            <a:spLocks noChangeArrowheads="1"/>
          </p:cNvSpPr>
          <p:nvPr/>
        </p:nvSpPr>
        <p:spPr bwMode="auto">
          <a:xfrm>
            <a:off x="120650" y="333375"/>
            <a:ext cx="5649465" cy="70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2</a:t>
            </a:r>
            <a:r>
              <a:rPr kumimoji="1" lang="en-US" altLang="en-US" sz="3200" b="0" dirty="0">
                <a:solidFill>
                  <a:schemeClr val="bg1"/>
                </a:solidFill>
                <a:latin typeface="微软雅黑" pitchFamily="34" charset="-122"/>
                <a:ea typeface="微软雅黑" pitchFamily="34" charset="-122"/>
                <a:cs typeface="Arial" pitchFamily="34" charset="0"/>
              </a:rPr>
              <a:t>  </a:t>
            </a:r>
            <a:r>
              <a:rPr kumimoji="1" lang="en-US" altLang="zh-CN" sz="3200" b="0" dirty="0">
                <a:solidFill>
                  <a:schemeClr val="bg1"/>
                </a:solidFill>
                <a:latin typeface="Times New Roman" pitchFamily="18" charset="0"/>
                <a:ea typeface="微软雅黑" pitchFamily="34" charset="-122"/>
                <a:cs typeface="Times New Roman" pitchFamily="18" charset="0"/>
              </a:rPr>
              <a:t>sort</a:t>
            </a:r>
            <a:r>
              <a:rPr kumimoji="1" lang="zh-CN" altLang="en-US" sz="3200" b="0" dirty="0">
                <a:solidFill>
                  <a:schemeClr val="bg1"/>
                </a:solidFill>
                <a:latin typeface="微软雅黑" pitchFamily="34" charset="-122"/>
                <a:ea typeface="微软雅黑" pitchFamily="34" charset="-122"/>
                <a:cs typeface="Arial" pitchFamily="34" charset="0"/>
              </a:rPr>
              <a:t>函数</a:t>
            </a:r>
            <a:endParaRPr kumimoji="1" lang="zh-CN" altLang="en-US" sz="3200" b="0" dirty="0">
              <a:solidFill>
                <a:srgbClr val="FF0000"/>
              </a:solidFill>
              <a:latin typeface="微软雅黑" pitchFamily="34" charset="-122"/>
              <a:ea typeface="微软雅黑" pitchFamily="34" charset="-122"/>
              <a:cs typeface="Arial" pitchFamily="34" charset="0"/>
            </a:endParaRPr>
          </a:p>
        </p:txBody>
      </p:sp>
      <p:sp>
        <p:nvSpPr>
          <p:cNvPr id="13315" name="TextBox 14"/>
          <p:cNvSpPr txBox="1">
            <a:spLocks noChangeArrowheads="1"/>
          </p:cNvSpPr>
          <p:nvPr/>
        </p:nvSpPr>
        <p:spPr bwMode="auto">
          <a:xfrm>
            <a:off x="264939" y="1484784"/>
            <a:ext cx="11636359" cy="3667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914400" indent="-45720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eaLnBrk="1" hangingPunct="1">
              <a:lnSpc>
                <a:spcPct val="120000"/>
              </a:lnSpc>
              <a:spcBef>
                <a:spcPts val="0"/>
              </a:spcBef>
              <a:buFont typeface="Wingdings" pitchFamily="2" charset="2"/>
              <a:buChar char="n"/>
            </a:pPr>
            <a:r>
              <a:rPr kumimoji="1" lang="en-US" altLang="zh-CN" sz="2800" b="0" dirty="0">
                <a:latin typeface="微软雅黑" panose="020B0503020204020204" pitchFamily="34" charset="-122"/>
                <a:ea typeface="微软雅黑" panose="020B0503020204020204" pitchFamily="34" charset="-122"/>
              </a:rPr>
              <a:t>sort</a:t>
            </a:r>
            <a:r>
              <a:rPr kumimoji="1" lang="zh-CN" altLang="en-US" sz="2800" b="0" dirty="0">
                <a:latin typeface="微软雅黑" panose="020B0503020204020204" pitchFamily="34" charset="-122"/>
                <a:ea typeface="微软雅黑" panose="020B0503020204020204" pitchFamily="34" charset="-122"/>
              </a:rPr>
              <a:t>函数用于</a:t>
            </a:r>
            <a:r>
              <a:rPr kumimoji="1" lang="en-US" altLang="zh-CN" sz="2800" b="0" dirty="0">
                <a:latin typeface="微软雅黑" panose="020B0503020204020204" pitchFamily="34" charset="-122"/>
                <a:ea typeface="微软雅黑" panose="020B0503020204020204" pitchFamily="34" charset="-122"/>
              </a:rPr>
              <a:t>C++</a:t>
            </a:r>
            <a:r>
              <a:rPr kumimoji="1" lang="zh-CN" altLang="en-US" sz="2800" b="0" dirty="0">
                <a:latin typeface="微软雅黑" panose="020B0503020204020204" pitchFamily="34" charset="-122"/>
                <a:ea typeface="微软雅黑" panose="020B0503020204020204" pitchFamily="34" charset="-122"/>
              </a:rPr>
              <a:t>中，对给定区间</a:t>
            </a:r>
            <a:r>
              <a:rPr kumimoji="1" lang="en-US" altLang="zh-CN" sz="2800" b="0" dirty="0">
                <a:latin typeface="微软雅黑" panose="020B0503020204020204" pitchFamily="34" charset="-122"/>
                <a:ea typeface="微软雅黑" panose="020B0503020204020204" pitchFamily="34" charset="-122"/>
              </a:rPr>
              <a:t>[start, end)</a:t>
            </a:r>
            <a:r>
              <a:rPr kumimoji="1" lang="zh-CN" altLang="en-US" sz="2800" b="0" dirty="0">
                <a:latin typeface="微软雅黑" panose="020B0503020204020204" pitchFamily="34" charset="-122"/>
                <a:ea typeface="微软雅黑" panose="020B0503020204020204" pitchFamily="34" charset="-122"/>
              </a:rPr>
              <a:t>所有元素进行排序，默认为升序，也可进行降序排序。</a:t>
            </a:r>
            <a:r>
              <a:rPr kumimoji="1" lang="en-US" altLang="zh-CN" sz="2800" b="0" dirty="0">
                <a:latin typeface="微软雅黑" panose="020B0503020204020204" pitchFamily="34" charset="-122"/>
                <a:ea typeface="微软雅黑" panose="020B0503020204020204" pitchFamily="34" charset="-122"/>
              </a:rPr>
              <a:t>sort</a:t>
            </a:r>
            <a:r>
              <a:rPr kumimoji="1" lang="zh-CN" altLang="en-US" sz="2800" b="0" dirty="0">
                <a:latin typeface="微软雅黑" panose="020B0503020204020204" pitchFamily="34" charset="-122"/>
                <a:ea typeface="微软雅黑" panose="020B0503020204020204" pitchFamily="34" charset="-122"/>
              </a:rPr>
              <a:t>函数进行排序的时间复杂度为</a:t>
            </a:r>
            <a:r>
              <a:rPr kumimoji="1" lang="en-US" altLang="zh-CN" sz="2800" b="0" dirty="0">
                <a:latin typeface="微软雅黑" panose="020B0503020204020204" pitchFamily="34" charset="-122"/>
                <a:ea typeface="微软雅黑" panose="020B0503020204020204" pitchFamily="34" charset="-122"/>
              </a:rPr>
              <a:t>n*log</a:t>
            </a:r>
            <a:r>
              <a:rPr kumimoji="1" lang="en-US" altLang="zh-CN" sz="2800" b="0" baseline="-25000" dirty="0">
                <a:latin typeface="微软雅黑" panose="020B0503020204020204" pitchFamily="34" charset="-122"/>
                <a:ea typeface="微软雅黑" panose="020B0503020204020204" pitchFamily="34" charset="-122"/>
              </a:rPr>
              <a:t>2</a:t>
            </a:r>
            <a:r>
              <a:rPr kumimoji="1" lang="en-US" altLang="zh-CN" sz="2800" b="0" dirty="0">
                <a:latin typeface="微软雅黑" panose="020B0503020204020204" pitchFamily="34" charset="-122"/>
                <a:ea typeface="微软雅黑" panose="020B0503020204020204" pitchFamily="34" charset="-122"/>
              </a:rPr>
              <a:t>n</a:t>
            </a:r>
            <a:r>
              <a:rPr kumimoji="1" lang="zh-CN" altLang="en-US" sz="2800" b="0" dirty="0">
                <a:latin typeface="微软雅黑" panose="020B0503020204020204" pitchFamily="34" charset="-122"/>
                <a:ea typeface="微软雅黑" panose="020B0503020204020204" pitchFamily="34" charset="-122"/>
              </a:rPr>
              <a:t>。</a:t>
            </a:r>
            <a:endParaRPr kumimoji="1" lang="en-US" altLang="zh-CN" sz="2800" b="0" dirty="0">
              <a:latin typeface="微软雅黑" panose="020B0503020204020204" pitchFamily="34" charset="-122"/>
              <a:ea typeface="微软雅黑" panose="020B0503020204020204" pitchFamily="34" charset="-122"/>
            </a:endParaRPr>
          </a:p>
          <a:p>
            <a:pPr eaLnBrk="1" hangingPunct="1">
              <a:lnSpc>
                <a:spcPct val="120000"/>
              </a:lnSpc>
              <a:spcBef>
                <a:spcPts val="0"/>
              </a:spcBef>
              <a:buFont typeface="Wingdings" pitchFamily="2" charset="2"/>
              <a:buChar char="n"/>
            </a:pPr>
            <a:r>
              <a:rPr kumimoji="1" lang="en-US" altLang="zh-CN" sz="2800" b="0" dirty="0">
                <a:latin typeface="微软雅黑" panose="020B0503020204020204" pitchFamily="34" charset="-122"/>
                <a:ea typeface="微软雅黑" panose="020B0503020204020204" pitchFamily="34" charset="-122"/>
              </a:rPr>
              <a:t>sort</a:t>
            </a:r>
            <a:r>
              <a:rPr kumimoji="1" lang="zh-CN" altLang="en-US" sz="2800" b="0" dirty="0">
                <a:latin typeface="微软雅黑" panose="020B0503020204020204" pitchFamily="34" charset="-122"/>
                <a:ea typeface="微软雅黑" panose="020B0503020204020204" pitchFamily="34" charset="-122"/>
              </a:rPr>
              <a:t>函数包含在头文件为</a:t>
            </a:r>
            <a:r>
              <a:rPr kumimoji="1" lang="en-US" altLang="zh-CN" sz="2800" b="0" dirty="0">
                <a:latin typeface="微软雅黑" panose="020B0503020204020204" pitchFamily="34" charset="-122"/>
                <a:ea typeface="微软雅黑" panose="020B0503020204020204" pitchFamily="34" charset="-122"/>
              </a:rPr>
              <a:t>#include&lt;algorithm&gt;</a:t>
            </a:r>
            <a:r>
              <a:rPr kumimoji="1" lang="zh-CN" altLang="en-US" sz="2800" b="0" dirty="0">
                <a:latin typeface="微软雅黑" panose="020B0503020204020204" pitchFamily="34" charset="-122"/>
                <a:ea typeface="微软雅黑" panose="020B0503020204020204" pitchFamily="34" charset="-122"/>
              </a:rPr>
              <a:t>的</a:t>
            </a:r>
            <a:r>
              <a:rPr kumimoji="1" lang="en-US" altLang="zh-CN" sz="2800" b="0" dirty="0" err="1">
                <a:latin typeface="微软雅黑" panose="020B0503020204020204" pitchFamily="34" charset="-122"/>
                <a:ea typeface="微软雅黑" panose="020B0503020204020204" pitchFamily="34" charset="-122"/>
              </a:rPr>
              <a:t>c++</a:t>
            </a:r>
            <a:r>
              <a:rPr kumimoji="1" lang="zh-CN" altLang="en-US" sz="2800" b="0" dirty="0">
                <a:latin typeface="微软雅黑" panose="020B0503020204020204" pitchFamily="34" charset="-122"/>
                <a:ea typeface="微软雅黑" panose="020B0503020204020204" pitchFamily="34" charset="-122"/>
              </a:rPr>
              <a:t>标准库中</a:t>
            </a:r>
            <a:endParaRPr kumimoji="1" lang="en-US" altLang="zh-CN" sz="2800" b="0" dirty="0">
              <a:latin typeface="微软雅黑" panose="020B0503020204020204" pitchFamily="34" charset="-122"/>
              <a:ea typeface="微软雅黑" panose="020B0503020204020204" pitchFamily="34" charset="-122"/>
            </a:endParaRPr>
          </a:p>
          <a:p>
            <a:pPr eaLnBrk="1" hangingPunct="1">
              <a:lnSpc>
                <a:spcPct val="120000"/>
              </a:lnSpc>
              <a:spcBef>
                <a:spcPts val="0"/>
              </a:spcBef>
              <a:buFont typeface="Wingdings" pitchFamily="2" charset="2"/>
              <a:buChar char="n"/>
            </a:pPr>
            <a:r>
              <a:rPr kumimoji="1" lang="en-US" altLang="zh-CN" sz="2800" b="0" dirty="0">
                <a:latin typeface="微软雅黑" panose="020B0503020204020204" pitchFamily="34" charset="-122"/>
                <a:ea typeface="微软雅黑" panose="020B0503020204020204" pitchFamily="34" charset="-122"/>
              </a:rPr>
              <a:t> void sort(</a:t>
            </a:r>
            <a:r>
              <a:rPr kumimoji="1" lang="en-US" altLang="zh-CN" sz="2800" b="0" dirty="0" err="1">
                <a:latin typeface="微软雅黑" panose="020B0503020204020204" pitchFamily="34" charset="-122"/>
                <a:ea typeface="微软雅黑" panose="020B0503020204020204" pitchFamily="34" charset="-122"/>
              </a:rPr>
              <a:t>start,end,cmp</a:t>
            </a:r>
            <a:r>
              <a:rPr kumimoji="1" lang="en-US" altLang="zh-CN" sz="2800" b="0" dirty="0">
                <a:latin typeface="微软雅黑" panose="020B0503020204020204" pitchFamily="34" charset="-122"/>
                <a:ea typeface="微软雅黑" panose="020B0503020204020204" pitchFamily="34" charset="-122"/>
              </a:rPr>
              <a:t>)</a:t>
            </a:r>
          </a:p>
          <a:p>
            <a:pPr lvl="1" eaLnBrk="1" hangingPunct="1">
              <a:lnSpc>
                <a:spcPct val="120000"/>
              </a:lnSpc>
              <a:spcBef>
                <a:spcPts val="0"/>
              </a:spcBef>
              <a:buClr>
                <a:srgbClr val="CC66FF"/>
              </a:buClr>
              <a:buFont typeface="Arial" pitchFamily="34" charset="0"/>
              <a:buChar char="•"/>
            </a:pPr>
            <a:r>
              <a:rPr kumimoji="1" lang="en-US" altLang="zh-CN" sz="2800" b="0" dirty="0">
                <a:latin typeface="微软雅黑" panose="020B0503020204020204" pitchFamily="34" charset="-122"/>
                <a:ea typeface="微软雅黑" panose="020B0503020204020204" pitchFamily="34" charset="-122"/>
              </a:rPr>
              <a:t>start:</a:t>
            </a:r>
            <a:r>
              <a:rPr kumimoji="1" lang="zh-CN" altLang="en-US" sz="2800" b="0" dirty="0">
                <a:latin typeface="微软雅黑" panose="020B0503020204020204" pitchFamily="34" charset="-122"/>
                <a:ea typeface="微软雅黑" panose="020B0503020204020204" pitchFamily="34" charset="-122"/>
              </a:rPr>
              <a:t>表示排序数组起始的位置</a:t>
            </a:r>
            <a:endParaRPr kumimoji="1" lang="en-US" altLang="zh-CN" sz="2800" b="0" dirty="0">
              <a:latin typeface="微软雅黑" panose="020B0503020204020204" pitchFamily="34" charset="-122"/>
              <a:ea typeface="微软雅黑" panose="020B0503020204020204" pitchFamily="34" charset="-122"/>
            </a:endParaRPr>
          </a:p>
          <a:p>
            <a:pPr lvl="1" eaLnBrk="1" hangingPunct="1">
              <a:lnSpc>
                <a:spcPct val="120000"/>
              </a:lnSpc>
              <a:spcBef>
                <a:spcPts val="0"/>
              </a:spcBef>
              <a:buClr>
                <a:srgbClr val="CC66FF"/>
              </a:buClr>
              <a:buFont typeface="Arial" pitchFamily="34" charset="0"/>
              <a:buChar char="•"/>
            </a:pPr>
            <a:r>
              <a:rPr kumimoji="1" lang="en-US" altLang="zh-CN" sz="2800" b="0" dirty="0">
                <a:latin typeface="微软雅黑" panose="020B0503020204020204" pitchFamily="34" charset="-122"/>
                <a:ea typeface="微软雅黑" panose="020B0503020204020204" pitchFamily="34" charset="-122"/>
              </a:rPr>
              <a:t>end:</a:t>
            </a:r>
            <a:r>
              <a:rPr kumimoji="1" lang="zh-CN" altLang="en-US" sz="2800" b="0" dirty="0">
                <a:latin typeface="微软雅黑" panose="020B0503020204020204" pitchFamily="34" charset="-122"/>
                <a:ea typeface="微软雅黑" panose="020B0503020204020204" pitchFamily="34" charset="-122"/>
              </a:rPr>
              <a:t>表示排序数组结束的位置</a:t>
            </a:r>
            <a:endParaRPr kumimoji="1" lang="en-US" altLang="zh-CN" sz="2800" b="0" dirty="0">
              <a:latin typeface="微软雅黑" panose="020B0503020204020204" pitchFamily="34" charset="-122"/>
              <a:ea typeface="微软雅黑" panose="020B0503020204020204" pitchFamily="34" charset="-122"/>
            </a:endParaRPr>
          </a:p>
          <a:p>
            <a:pPr lvl="1" eaLnBrk="1" hangingPunct="1">
              <a:lnSpc>
                <a:spcPct val="120000"/>
              </a:lnSpc>
              <a:spcBef>
                <a:spcPts val="0"/>
              </a:spcBef>
              <a:buClr>
                <a:srgbClr val="CC66FF"/>
              </a:buClr>
              <a:buFont typeface="Arial" pitchFamily="34" charset="0"/>
              <a:buChar char="•"/>
            </a:pPr>
            <a:r>
              <a:rPr kumimoji="1" lang="en-US" altLang="zh-CN" sz="2800" b="0" dirty="0" err="1">
                <a:latin typeface="微软雅黑" panose="020B0503020204020204" pitchFamily="34" charset="-122"/>
                <a:ea typeface="微软雅黑" panose="020B0503020204020204" pitchFamily="34" charset="-122"/>
              </a:rPr>
              <a:t>cmp</a:t>
            </a:r>
            <a:r>
              <a:rPr kumimoji="1" lang="zh-CN" altLang="en-US" sz="2800" b="0" dirty="0">
                <a:latin typeface="微软雅黑" panose="020B0503020204020204" pitchFamily="34" charset="-122"/>
                <a:ea typeface="微软雅黑" panose="020B0503020204020204" pitchFamily="34" charset="-122"/>
              </a:rPr>
              <a:t>：用于排序的方法，可以不填，不填默认升序</a:t>
            </a:r>
            <a:endParaRPr kumimoji="1" lang="en-US" altLang="zh-CN" sz="28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1741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9"/>
          <p:cNvSpPr txBox="1">
            <a:spLocks noChangeArrowheads="1"/>
          </p:cNvSpPr>
          <p:nvPr/>
        </p:nvSpPr>
        <p:spPr bwMode="auto">
          <a:xfrm>
            <a:off x="120650" y="333375"/>
            <a:ext cx="5649465" cy="70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2</a:t>
            </a:r>
            <a:r>
              <a:rPr kumimoji="1" lang="en-US" altLang="en-US" sz="3200" b="0" dirty="0">
                <a:solidFill>
                  <a:schemeClr val="bg1"/>
                </a:solidFill>
                <a:latin typeface="微软雅黑" pitchFamily="34" charset="-122"/>
                <a:ea typeface="微软雅黑" pitchFamily="34" charset="-122"/>
                <a:cs typeface="Arial" pitchFamily="34" charset="0"/>
              </a:rPr>
              <a:t> </a:t>
            </a:r>
            <a:r>
              <a:rPr kumimoji="1" lang="en-US" altLang="zh-CN" sz="3200" b="0" dirty="0">
                <a:solidFill>
                  <a:schemeClr val="bg1"/>
                </a:solidFill>
                <a:latin typeface="Times New Roman" pitchFamily="18" charset="0"/>
                <a:ea typeface="微软雅黑" pitchFamily="34" charset="-122"/>
                <a:cs typeface="Times New Roman" pitchFamily="18" charset="0"/>
              </a:rPr>
              <a:t>sort</a:t>
            </a:r>
            <a:r>
              <a:rPr kumimoji="1" lang="zh-CN" altLang="en-US" sz="3200" b="0" dirty="0">
                <a:solidFill>
                  <a:schemeClr val="bg1"/>
                </a:solidFill>
                <a:latin typeface="微软雅黑" pitchFamily="34" charset="-122"/>
                <a:ea typeface="微软雅黑" pitchFamily="34" charset="-122"/>
                <a:cs typeface="Arial" pitchFamily="34" charset="0"/>
              </a:rPr>
              <a:t>函数</a:t>
            </a:r>
            <a:endParaRPr kumimoji="1" lang="zh-CN" altLang="en-US" sz="3200" b="0" dirty="0">
              <a:solidFill>
                <a:srgbClr val="FF0000"/>
              </a:solidFill>
              <a:latin typeface="微软雅黑" pitchFamily="34" charset="-122"/>
              <a:ea typeface="微软雅黑" pitchFamily="34" charset="-122"/>
              <a:cs typeface="Arial" pitchFamily="34" charset="0"/>
            </a:endParaRPr>
          </a:p>
        </p:txBody>
      </p:sp>
      <p:sp>
        <p:nvSpPr>
          <p:cNvPr id="13315" name="TextBox 14"/>
          <p:cNvSpPr txBox="1">
            <a:spLocks noChangeArrowheads="1"/>
          </p:cNvSpPr>
          <p:nvPr/>
        </p:nvSpPr>
        <p:spPr bwMode="auto">
          <a:xfrm>
            <a:off x="192932" y="1268760"/>
            <a:ext cx="3240360" cy="58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914400" indent="-45720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eaLnBrk="1" hangingPunct="1">
              <a:lnSpc>
                <a:spcPct val="120000"/>
              </a:lnSpc>
              <a:spcBef>
                <a:spcPct val="40000"/>
              </a:spcBef>
              <a:buFont typeface="Wingdings" pitchFamily="2" charset="2"/>
              <a:buChar char="n"/>
            </a:pPr>
            <a:r>
              <a:rPr kumimoji="1" lang="zh-CN" altLang="en-US" sz="2800" b="0" dirty="0">
                <a:latin typeface="微软雅黑" panose="020B0503020204020204" pitchFamily="34" charset="-122"/>
                <a:ea typeface="微软雅黑" panose="020B0503020204020204" pitchFamily="34" charset="-122"/>
              </a:rPr>
              <a:t>数组中的用法</a:t>
            </a:r>
            <a:endParaRPr kumimoji="1" lang="en-US" altLang="zh-CN" sz="2800" b="0" dirty="0">
              <a:latin typeface="微软雅黑" panose="020B0503020204020204" pitchFamily="34" charset="-122"/>
              <a:ea typeface="微软雅黑" panose="020B0503020204020204" pitchFamily="34" charset="-122"/>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85" y="1844824"/>
            <a:ext cx="5088394" cy="459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988" y="5795507"/>
            <a:ext cx="17907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a:extLst>
              <a:ext uri="{FF2B5EF4-FFF2-40B4-BE49-F238E27FC236}">
                <a16:creationId xmlns:a16="http://schemas.microsoft.com/office/drawing/2014/main" id="{3C1FE47C-C85B-F725-C1DA-6EE0DE24F41E}"/>
              </a:ext>
            </a:extLst>
          </p:cNvPr>
          <p:cNvPicPr>
            <a:picLocks noChangeAspect="1"/>
          </p:cNvPicPr>
          <p:nvPr/>
        </p:nvPicPr>
        <p:blipFill>
          <a:blip r:embed="rId5"/>
          <a:stretch>
            <a:fillRect/>
          </a:stretch>
        </p:blipFill>
        <p:spPr>
          <a:xfrm>
            <a:off x="6553811" y="2060848"/>
            <a:ext cx="5170334" cy="3240360"/>
          </a:xfrm>
          <a:prstGeom prst="rect">
            <a:avLst/>
          </a:prstGeom>
        </p:spPr>
      </p:pic>
      <p:sp>
        <p:nvSpPr>
          <p:cNvPr id="3" name="TextBox 14">
            <a:extLst>
              <a:ext uri="{FF2B5EF4-FFF2-40B4-BE49-F238E27FC236}">
                <a16:creationId xmlns:a16="http://schemas.microsoft.com/office/drawing/2014/main" id="{60CCD2D6-244B-67A4-9324-B02EAB548CB2}"/>
              </a:ext>
            </a:extLst>
          </p:cNvPr>
          <p:cNvSpPr txBox="1">
            <a:spLocks noChangeArrowheads="1"/>
          </p:cNvSpPr>
          <p:nvPr/>
        </p:nvSpPr>
        <p:spPr bwMode="auto">
          <a:xfrm>
            <a:off x="6356682" y="1323390"/>
            <a:ext cx="5832648" cy="58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914400" indent="-45720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eaLnBrk="1" hangingPunct="1">
              <a:lnSpc>
                <a:spcPct val="120000"/>
              </a:lnSpc>
              <a:spcBef>
                <a:spcPct val="40000"/>
              </a:spcBef>
              <a:buFont typeface="Wingdings" pitchFamily="2" charset="2"/>
              <a:buChar char="n"/>
            </a:pPr>
            <a:r>
              <a:rPr kumimoji="1" lang="zh-CN" altLang="en-US" sz="2800" b="0" dirty="0">
                <a:latin typeface="微软雅黑" panose="020B0503020204020204" pitchFamily="34" charset="-122"/>
                <a:ea typeface="微软雅黑" panose="020B0503020204020204" pitchFamily="34" charset="-122"/>
              </a:rPr>
              <a:t>使用 </a:t>
            </a:r>
            <a:r>
              <a:rPr kumimoji="1" lang="en-US" altLang="zh-CN" sz="2800" b="0" dirty="0">
                <a:latin typeface="微软雅黑" panose="020B0503020204020204" pitchFamily="34" charset="-122"/>
                <a:ea typeface="微软雅黑" panose="020B0503020204020204" pitchFamily="34" charset="-122"/>
              </a:rPr>
              <a:t>STL </a:t>
            </a:r>
            <a:r>
              <a:rPr kumimoji="1" lang="zh-CN" altLang="en-US" sz="2800" b="0" dirty="0">
                <a:latin typeface="微软雅黑" panose="020B0503020204020204" pitchFamily="34" charset="-122"/>
                <a:ea typeface="微软雅黑" panose="020B0503020204020204" pitchFamily="34" charset="-122"/>
              </a:rPr>
              <a:t>标准库提供的排序规则</a:t>
            </a:r>
            <a:endParaRPr kumimoji="1" lang="en-US" altLang="zh-CN" sz="2800" b="0"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3C4936EB-0802-4732-FCD3-4AC8DD9B593A}"/>
              </a:ext>
            </a:extLst>
          </p:cNvPr>
          <p:cNvPicPr>
            <a:picLocks noChangeAspect="1"/>
          </p:cNvPicPr>
          <p:nvPr/>
        </p:nvPicPr>
        <p:blipFill>
          <a:blip r:embed="rId6"/>
          <a:stretch>
            <a:fillRect/>
          </a:stretch>
        </p:blipFill>
        <p:spPr>
          <a:xfrm>
            <a:off x="7640533" y="5714042"/>
            <a:ext cx="2609850" cy="466725"/>
          </a:xfrm>
          <a:prstGeom prst="rect">
            <a:avLst/>
          </a:prstGeom>
        </p:spPr>
      </p:pic>
    </p:spTree>
    <p:extLst>
      <p:ext uri="{BB962C8B-B14F-4D97-AF65-F5344CB8AC3E}">
        <p14:creationId xmlns:p14="http://schemas.microsoft.com/office/powerpoint/2010/main" val="912731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9"/>
          <p:cNvSpPr txBox="1">
            <a:spLocks noChangeArrowheads="1"/>
          </p:cNvSpPr>
          <p:nvPr/>
        </p:nvSpPr>
        <p:spPr bwMode="auto">
          <a:xfrm>
            <a:off x="120650" y="333375"/>
            <a:ext cx="5649465" cy="70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2</a:t>
            </a:r>
            <a:r>
              <a:rPr kumimoji="1" lang="en-US" altLang="en-US" sz="3200" b="0" dirty="0">
                <a:solidFill>
                  <a:schemeClr val="bg1"/>
                </a:solidFill>
                <a:latin typeface="微软雅黑" pitchFamily="34" charset="-122"/>
                <a:ea typeface="微软雅黑" pitchFamily="34" charset="-122"/>
                <a:cs typeface="Arial" pitchFamily="34" charset="0"/>
              </a:rPr>
              <a:t> </a:t>
            </a:r>
            <a:r>
              <a:rPr kumimoji="1" lang="en-US" altLang="zh-CN" sz="3200" b="0" dirty="0">
                <a:solidFill>
                  <a:schemeClr val="bg1"/>
                </a:solidFill>
                <a:latin typeface="Times New Roman" pitchFamily="18" charset="0"/>
                <a:ea typeface="微软雅黑" pitchFamily="34" charset="-122"/>
                <a:cs typeface="Times New Roman" pitchFamily="18" charset="0"/>
              </a:rPr>
              <a:t>sort</a:t>
            </a:r>
            <a:r>
              <a:rPr kumimoji="1" lang="zh-CN" altLang="en-US" sz="3200" b="0" dirty="0">
                <a:solidFill>
                  <a:schemeClr val="bg1"/>
                </a:solidFill>
                <a:latin typeface="微软雅黑" pitchFamily="34" charset="-122"/>
                <a:ea typeface="微软雅黑" pitchFamily="34" charset="-122"/>
                <a:cs typeface="Arial" pitchFamily="34" charset="0"/>
              </a:rPr>
              <a:t>函数</a:t>
            </a:r>
            <a:endParaRPr kumimoji="1" lang="zh-CN" altLang="en-US" sz="3200" b="0" dirty="0">
              <a:solidFill>
                <a:srgbClr val="FF0000"/>
              </a:solidFill>
              <a:latin typeface="微软雅黑" pitchFamily="34" charset="-122"/>
              <a:ea typeface="微软雅黑" pitchFamily="34" charset="-122"/>
              <a:cs typeface="Arial" pitchFamily="34" charset="0"/>
            </a:endParaRPr>
          </a:p>
        </p:txBody>
      </p:sp>
      <p:sp>
        <p:nvSpPr>
          <p:cNvPr id="13315" name="TextBox 14"/>
          <p:cNvSpPr txBox="1">
            <a:spLocks noChangeArrowheads="1"/>
          </p:cNvSpPr>
          <p:nvPr/>
        </p:nvSpPr>
        <p:spPr bwMode="auto">
          <a:xfrm>
            <a:off x="192931" y="1268760"/>
            <a:ext cx="11636359" cy="198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914400" indent="-45720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eaLnBrk="1" hangingPunct="1">
              <a:lnSpc>
                <a:spcPct val="120000"/>
              </a:lnSpc>
              <a:spcBef>
                <a:spcPct val="40000"/>
              </a:spcBef>
              <a:buFont typeface="Wingdings" pitchFamily="2" charset="2"/>
              <a:buChar char="n"/>
            </a:pPr>
            <a:r>
              <a:rPr kumimoji="1" lang="en-US" altLang="zh-CN" sz="2800" dirty="0" err="1">
                <a:latin typeface="华文楷体" pitchFamily="2" charset="-122"/>
                <a:ea typeface="华文楷体" pitchFamily="2" charset="-122"/>
              </a:rPr>
              <a:t>cmp</a:t>
            </a:r>
            <a:r>
              <a:rPr kumimoji="1" lang="zh-CN" altLang="en-US" sz="2800" dirty="0">
                <a:latin typeface="华文楷体" pitchFamily="2" charset="-122"/>
                <a:ea typeface="华文楷体" pitchFamily="2" charset="-122"/>
              </a:rPr>
              <a:t>函数：</a:t>
            </a:r>
            <a:r>
              <a:rPr kumimoji="1" lang="en-US" altLang="zh-CN" sz="2800" dirty="0" err="1">
                <a:latin typeface="华文楷体" pitchFamily="2" charset="-122"/>
                <a:ea typeface="华文楷体" pitchFamily="2" charset="-122"/>
              </a:rPr>
              <a:t>bool</a:t>
            </a:r>
            <a:r>
              <a:rPr kumimoji="1" lang="en-US" altLang="zh-CN" sz="2800" dirty="0">
                <a:latin typeface="华文楷体" pitchFamily="2" charset="-122"/>
                <a:ea typeface="华文楷体" pitchFamily="2" charset="-122"/>
              </a:rPr>
              <a:t> </a:t>
            </a:r>
            <a:r>
              <a:rPr kumimoji="1" lang="en-US" altLang="zh-CN" sz="2800" dirty="0" err="1">
                <a:latin typeface="华文楷体" pitchFamily="2" charset="-122"/>
                <a:ea typeface="华文楷体" pitchFamily="2" charset="-122"/>
              </a:rPr>
              <a:t>cmp</a:t>
            </a:r>
            <a:r>
              <a:rPr kumimoji="1" lang="en-US" altLang="zh-CN" sz="2800" dirty="0">
                <a:latin typeface="华文楷体" pitchFamily="2" charset="-122"/>
                <a:ea typeface="华文楷体" pitchFamily="2" charset="-122"/>
              </a:rPr>
              <a:t>(</a:t>
            </a:r>
            <a:r>
              <a:rPr kumimoji="1" lang="en-US" altLang="zh-CN" sz="2800" dirty="0" err="1">
                <a:latin typeface="华文楷体" pitchFamily="2" charset="-122"/>
                <a:ea typeface="华文楷体" pitchFamily="2" charset="-122"/>
              </a:rPr>
              <a:t>int</a:t>
            </a:r>
            <a:r>
              <a:rPr kumimoji="1" lang="en-US" altLang="zh-CN" sz="2800" dirty="0">
                <a:latin typeface="华文楷体" pitchFamily="2" charset="-122"/>
                <a:ea typeface="华文楷体" pitchFamily="2" charset="-122"/>
              </a:rPr>
              <a:t> a, </a:t>
            </a:r>
            <a:r>
              <a:rPr kumimoji="1" lang="en-US" altLang="zh-CN" sz="2800" dirty="0" err="1">
                <a:latin typeface="华文楷体" pitchFamily="2" charset="-122"/>
                <a:ea typeface="华文楷体" pitchFamily="2" charset="-122"/>
              </a:rPr>
              <a:t>int</a:t>
            </a:r>
            <a:r>
              <a:rPr kumimoji="1" lang="en-US" altLang="zh-CN" sz="2800" dirty="0">
                <a:latin typeface="华文楷体" pitchFamily="2" charset="-122"/>
                <a:ea typeface="华文楷体" pitchFamily="2" charset="-122"/>
              </a:rPr>
              <a:t>  b)</a:t>
            </a:r>
          </a:p>
          <a:p>
            <a:pPr lvl="1" eaLnBrk="1" hangingPunct="1">
              <a:lnSpc>
                <a:spcPct val="120000"/>
              </a:lnSpc>
              <a:spcBef>
                <a:spcPct val="40000"/>
              </a:spcBef>
              <a:buClr>
                <a:srgbClr val="CC66FF"/>
              </a:buClr>
              <a:buFont typeface="Wingdings" pitchFamily="2" charset="2"/>
              <a:buChar char="u"/>
            </a:pPr>
            <a:r>
              <a:rPr kumimoji="1" lang="zh-CN" altLang="en-US" sz="2800" dirty="0">
                <a:latin typeface="华文楷体" pitchFamily="2" charset="-122"/>
                <a:ea typeface="华文楷体" pitchFamily="2" charset="-122"/>
              </a:rPr>
              <a:t>如果返回值结果为假，那么函数会互换他们的位置</a:t>
            </a:r>
          </a:p>
          <a:p>
            <a:pPr lvl="1" eaLnBrk="1" hangingPunct="1">
              <a:lnSpc>
                <a:spcPct val="120000"/>
              </a:lnSpc>
              <a:spcBef>
                <a:spcPct val="40000"/>
              </a:spcBef>
              <a:buClr>
                <a:srgbClr val="CC66FF"/>
              </a:buClr>
              <a:buFont typeface="Wingdings" pitchFamily="2" charset="2"/>
              <a:buChar char="u"/>
            </a:pPr>
            <a:r>
              <a:rPr kumimoji="1" lang="zh-CN" altLang="en-US" sz="2800" dirty="0">
                <a:latin typeface="华文楷体" pitchFamily="2" charset="-122"/>
                <a:ea typeface="华文楷体" pitchFamily="2" charset="-122"/>
              </a:rPr>
              <a:t>如果返回结果为真，就保持原来的位置不变函数</a:t>
            </a:r>
            <a:endParaRPr kumimoji="1" lang="en-US" altLang="zh-CN" sz="2800" dirty="0">
              <a:latin typeface="华文楷体" pitchFamily="2" charset="-122"/>
              <a:ea typeface="华文楷体" pitchFamily="2" charset="-122"/>
            </a:endParaRPr>
          </a:p>
        </p:txBody>
      </p:sp>
      <p:sp>
        <p:nvSpPr>
          <p:cNvPr id="3" name="矩形 2"/>
          <p:cNvSpPr/>
          <p:nvPr/>
        </p:nvSpPr>
        <p:spPr>
          <a:xfrm>
            <a:off x="382239" y="3501008"/>
            <a:ext cx="5126285" cy="1569660"/>
          </a:xfrm>
          <a:prstGeom prst="rect">
            <a:avLst/>
          </a:prstGeom>
          <a:ln w="22225">
            <a:solidFill>
              <a:srgbClr val="FF0000"/>
            </a:solidFill>
          </a:ln>
        </p:spPr>
        <p:txBody>
          <a:bodyPr wrap="square">
            <a:spAutoFit/>
          </a:bodyPr>
          <a:lstStyle/>
          <a:p>
            <a:r>
              <a:rPr lang="en-US" altLang="zh-CN" dirty="0" err="1">
                <a:latin typeface="Times New Roman" pitchFamily="18" charset="0"/>
                <a:cs typeface="Times New Roman" pitchFamily="18" charset="0"/>
              </a:rPr>
              <a:t>bool</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cmp</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int</a:t>
            </a:r>
            <a:r>
              <a:rPr lang="en-US" altLang="zh-CN" dirty="0">
                <a:latin typeface="Times New Roman" pitchFamily="18" charset="0"/>
                <a:cs typeface="Times New Roman" pitchFamily="18" charset="0"/>
              </a:rPr>
              <a:t> x, </a:t>
            </a:r>
            <a:r>
              <a:rPr lang="en-US" altLang="zh-CN" dirty="0" err="1">
                <a:latin typeface="Times New Roman" pitchFamily="18" charset="0"/>
                <a:cs typeface="Times New Roman" pitchFamily="18" charset="0"/>
              </a:rPr>
              <a:t>int</a:t>
            </a:r>
            <a:r>
              <a:rPr lang="en-US" altLang="zh-CN" dirty="0">
                <a:latin typeface="Times New Roman" pitchFamily="18" charset="0"/>
                <a:cs typeface="Times New Roman" pitchFamily="18" charset="0"/>
              </a:rPr>
              <a:t> y)</a:t>
            </a:r>
          </a:p>
          <a:p>
            <a:r>
              <a:rPr lang="en-US" altLang="zh-CN"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     return x&lt;y;    </a:t>
            </a:r>
          </a:p>
          <a:p>
            <a:r>
              <a:rPr lang="en-US" altLang="zh-CN" dirty="0">
                <a:latin typeface="Times New Roman" pitchFamily="18" charset="0"/>
                <a:cs typeface="Times New Roman" pitchFamily="18" charset="0"/>
              </a:rPr>
              <a:t>} </a:t>
            </a:r>
            <a:endParaRPr lang="zh-CN" altLang="en-US" dirty="0">
              <a:latin typeface="Times New Roman" pitchFamily="18" charset="0"/>
              <a:cs typeface="Times New Roman" pitchFamily="18" charset="0"/>
            </a:endParaRPr>
          </a:p>
        </p:txBody>
      </p:sp>
      <p:sp>
        <p:nvSpPr>
          <p:cNvPr id="4" name="圆角矩形标注 3"/>
          <p:cNvSpPr/>
          <p:nvPr/>
        </p:nvSpPr>
        <p:spPr>
          <a:xfrm>
            <a:off x="382239" y="5517232"/>
            <a:ext cx="5067276" cy="1008112"/>
          </a:xfrm>
          <a:prstGeom prst="wedgeRoundRectCallout">
            <a:avLst>
              <a:gd name="adj1" fmla="val -16724"/>
              <a:gd name="adj2" fmla="val -134025"/>
              <a:gd name="adj3" fmla="val 166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latin typeface="Times New Roman" pitchFamily="18" charset="0"/>
                <a:ea typeface="华文楷体" pitchFamily="2" charset="-122"/>
              </a:rPr>
              <a:t>x&lt;y </a:t>
            </a:r>
            <a:r>
              <a:rPr lang="zh-CN" altLang="en-US" dirty="0">
                <a:latin typeface="Times New Roman" pitchFamily="18" charset="0"/>
                <a:ea typeface="华文楷体" pitchFamily="2" charset="-122"/>
              </a:rPr>
              <a:t>表示 </a:t>
            </a:r>
            <a:r>
              <a:rPr lang="en-US" altLang="zh-CN" dirty="0">
                <a:latin typeface="Times New Roman" pitchFamily="18" charset="0"/>
                <a:ea typeface="华文楷体" pitchFamily="2" charset="-122"/>
              </a:rPr>
              <a:t>x</a:t>
            </a:r>
            <a:r>
              <a:rPr lang="zh-CN" altLang="en-US" dirty="0">
                <a:latin typeface="Times New Roman" pitchFamily="18" charset="0"/>
                <a:ea typeface="华文楷体" pitchFamily="2" charset="-122"/>
              </a:rPr>
              <a:t>小 </a:t>
            </a:r>
            <a:r>
              <a:rPr lang="en-US" altLang="zh-CN" dirty="0">
                <a:latin typeface="Times New Roman" pitchFamily="18" charset="0"/>
                <a:ea typeface="华文楷体" pitchFamily="2" charset="-122"/>
              </a:rPr>
              <a:t>y</a:t>
            </a:r>
            <a:r>
              <a:rPr lang="zh-CN" altLang="en-US" dirty="0">
                <a:latin typeface="Times New Roman" pitchFamily="18" charset="0"/>
                <a:ea typeface="华文楷体" pitchFamily="2" charset="-122"/>
              </a:rPr>
              <a:t>大 表达式返回真，因此是升序排列。</a:t>
            </a:r>
          </a:p>
        </p:txBody>
      </p:sp>
      <p:sp>
        <p:nvSpPr>
          <p:cNvPr id="7" name="矩形 6"/>
          <p:cNvSpPr/>
          <p:nvPr/>
        </p:nvSpPr>
        <p:spPr>
          <a:xfrm>
            <a:off x="6705872" y="3501008"/>
            <a:ext cx="5126285" cy="1569660"/>
          </a:xfrm>
          <a:prstGeom prst="rect">
            <a:avLst/>
          </a:prstGeom>
          <a:ln w="22225">
            <a:solidFill>
              <a:srgbClr val="FF0000"/>
            </a:solidFill>
          </a:ln>
        </p:spPr>
        <p:txBody>
          <a:bodyPr wrap="square">
            <a:spAutoFit/>
          </a:bodyPr>
          <a:lstStyle/>
          <a:p>
            <a:r>
              <a:rPr lang="en-US" altLang="zh-CN" dirty="0" err="1">
                <a:latin typeface="Times New Roman" pitchFamily="18" charset="0"/>
                <a:cs typeface="Times New Roman" pitchFamily="18" charset="0"/>
              </a:rPr>
              <a:t>bool</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cmp</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int</a:t>
            </a:r>
            <a:r>
              <a:rPr lang="en-US" altLang="zh-CN" dirty="0">
                <a:latin typeface="Times New Roman" pitchFamily="18" charset="0"/>
                <a:cs typeface="Times New Roman" pitchFamily="18" charset="0"/>
              </a:rPr>
              <a:t> x, </a:t>
            </a:r>
            <a:r>
              <a:rPr lang="en-US" altLang="zh-CN" dirty="0" err="1">
                <a:latin typeface="Times New Roman" pitchFamily="18" charset="0"/>
                <a:cs typeface="Times New Roman" pitchFamily="18" charset="0"/>
              </a:rPr>
              <a:t>int</a:t>
            </a:r>
            <a:r>
              <a:rPr lang="en-US" altLang="zh-CN" dirty="0">
                <a:latin typeface="Times New Roman" pitchFamily="18" charset="0"/>
                <a:cs typeface="Times New Roman" pitchFamily="18" charset="0"/>
              </a:rPr>
              <a:t> y)</a:t>
            </a:r>
          </a:p>
          <a:p>
            <a:r>
              <a:rPr lang="en-US" altLang="zh-CN" dirty="0">
                <a:latin typeface="Times New Roman" pitchFamily="18" charset="0"/>
                <a:cs typeface="Times New Roman" pitchFamily="18" charset="0"/>
              </a:rPr>
              <a:t>{</a:t>
            </a:r>
          </a:p>
          <a:p>
            <a:r>
              <a:rPr lang="en-US" altLang="zh-CN" dirty="0">
                <a:latin typeface="Times New Roman" pitchFamily="18" charset="0"/>
                <a:cs typeface="Times New Roman" pitchFamily="18" charset="0"/>
              </a:rPr>
              <a:t>     return x&gt;y;    </a:t>
            </a:r>
          </a:p>
          <a:p>
            <a:r>
              <a:rPr lang="en-US" altLang="zh-CN" dirty="0">
                <a:latin typeface="Times New Roman" pitchFamily="18" charset="0"/>
                <a:cs typeface="Times New Roman" pitchFamily="18" charset="0"/>
              </a:rPr>
              <a:t>} </a:t>
            </a:r>
            <a:endParaRPr lang="zh-CN" altLang="en-US" dirty="0">
              <a:latin typeface="Times New Roman" pitchFamily="18" charset="0"/>
              <a:cs typeface="Times New Roman" pitchFamily="18" charset="0"/>
            </a:endParaRPr>
          </a:p>
        </p:txBody>
      </p:sp>
      <p:sp>
        <p:nvSpPr>
          <p:cNvPr id="8" name="圆角矩形标注 7"/>
          <p:cNvSpPr/>
          <p:nvPr/>
        </p:nvSpPr>
        <p:spPr>
          <a:xfrm>
            <a:off x="6705872" y="5509696"/>
            <a:ext cx="5067276" cy="1008112"/>
          </a:xfrm>
          <a:prstGeom prst="wedgeRoundRectCallout">
            <a:avLst>
              <a:gd name="adj1" fmla="val -16724"/>
              <a:gd name="adj2" fmla="val -13402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a:latin typeface="Times New Roman" pitchFamily="18" charset="0"/>
                <a:ea typeface="华文楷体" pitchFamily="2" charset="-122"/>
              </a:rPr>
              <a:t>x&gt;y </a:t>
            </a:r>
            <a:r>
              <a:rPr lang="zh-CN" altLang="en-US" dirty="0">
                <a:latin typeface="Times New Roman" pitchFamily="18" charset="0"/>
                <a:ea typeface="华文楷体" pitchFamily="2" charset="-122"/>
              </a:rPr>
              <a:t>表示 </a:t>
            </a:r>
            <a:r>
              <a:rPr lang="en-US" altLang="zh-CN" dirty="0">
                <a:latin typeface="Times New Roman" pitchFamily="18" charset="0"/>
                <a:ea typeface="华文楷体" pitchFamily="2" charset="-122"/>
              </a:rPr>
              <a:t>x</a:t>
            </a:r>
            <a:r>
              <a:rPr lang="zh-CN" altLang="en-US" dirty="0">
                <a:latin typeface="Times New Roman" pitchFamily="18" charset="0"/>
                <a:ea typeface="华文楷体" pitchFamily="2" charset="-122"/>
              </a:rPr>
              <a:t>大 </a:t>
            </a:r>
            <a:r>
              <a:rPr lang="en-US" altLang="zh-CN" dirty="0">
                <a:latin typeface="Times New Roman" pitchFamily="18" charset="0"/>
                <a:ea typeface="华文楷体" pitchFamily="2" charset="-122"/>
              </a:rPr>
              <a:t>y</a:t>
            </a:r>
            <a:r>
              <a:rPr lang="zh-CN" altLang="en-US" dirty="0">
                <a:latin typeface="Times New Roman" pitchFamily="18" charset="0"/>
                <a:ea typeface="华文楷体" pitchFamily="2" charset="-122"/>
              </a:rPr>
              <a:t>小 表达式返回真，因此是降序排列。</a:t>
            </a:r>
          </a:p>
        </p:txBody>
      </p:sp>
    </p:spTree>
    <p:extLst>
      <p:ext uri="{BB962C8B-B14F-4D97-AF65-F5344CB8AC3E}">
        <p14:creationId xmlns:p14="http://schemas.microsoft.com/office/powerpoint/2010/main" val="1300725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9"/>
          <p:cNvSpPr txBox="1">
            <a:spLocks noChangeArrowheads="1"/>
          </p:cNvSpPr>
          <p:nvPr/>
        </p:nvSpPr>
        <p:spPr bwMode="auto">
          <a:xfrm>
            <a:off x="120650" y="333375"/>
            <a:ext cx="5649465" cy="70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2</a:t>
            </a:r>
            <a:r>
              <a:rPr kumimoji="1" lang="en-US" altLang="en-US" sz="3200" b="0" dirty="0">
                <a:solidFill>
                  <a:schemeClr val="bg1"/>
                </a:solidFill>
                <a:latin typeface="微软雅黑" pitchFamily="34" charset="-122"/>
                <a:ea typeface="微软雅黑" pitchFamily="34" charset="-122"/>
                <a:cs typeface="Arial" pitchFamily="34" charset="0"/>
              </a:rPr>
              <a:t>  </a:t>
            </a:r>
            <a:r>
              <a:rPr kumimoji="1" lang="en-US" altLang="zh-CN" sz="3200" b="0" dirty="0">
                <a:solidFill>
                  <a:schemeClr val="bg1"/>
                </a:solidFill>
                <a:latin typeface="Times New Roman" pitchFamily="18" charset="0"/>
                <a:ea typeface="微软雅黑" pitchFamily="34" charset="-122"/>
                <a:cs typeface="Times New Roman" pitchFamily="18" charset="0"/>
              </a:rPr>
              <a:t>sort</a:t>
            </a:r>
            <a:r>
              <a:rPr kumimoji="1" lang="zh-CN" altLang="en-US" sz="3200" b="0" dirty="0">
                <a:solidFill>
                  <a:schemeClr val="bg1"/>
                </a:solidFill>
                <a:latin typeface="微软雅黑" pitchFamily="34" charset="-122"/>
                <a:ea typeface="微软雅黑" pitchFamily="34" charset="-122"/>
                <a:cs typeface="Arial" pitchFamily="34" charset="0"/>
              </a:rPr>
              <a:t>函数</a:t>
            </a:r>
            <a:endParaRPr kumimoji="1" lang="zh-CN" altLang="en-US" sz="3200" b="0" dirty="0">
              <a:solidFill>
                <a:srgbClr val="FF0000"/>
              </a:solidFill>
              <a:latin typeface="微软雅黑" pitchFamily="34" charset="-122"/>
              <a:ea typeface="微软雅黑" pitchFamily="34" charset="-122"/>
              <a:cs typeface="Arial" pitchFamily="34" charset="0"/>
            </a:endParaRPr>
          </a:p>
        </p:txBody>
      </p:sp>
      <p:sp>
        <p:nvSpPr>
          <p:cNvPr id="13315" name="TextBox 14"/>
          <p:cNvSpPr txBox="1">
            <a:spLocks noChangeArrowheads="1"/>
          </p:cNvSpPr>
          <p:nvPr/>
        </p:nvSpPr>
        <p:spPr bwMode="auto">
          <a:xfrm>
            <a:off x="192931" y="1268760"/>
            <a:ext cx="11636359" cy="1269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914400" indent="-45720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eaLnBrk="1" hangingPunct="1">
              <a:lnSpc>
                <a:spcPct val="120000"/>
              </a:lnSpc>
              <a:spcBef>
                <a:spcPct val="40000"/>
              </a:spcBef>
              <a:buFont typeface="Wingdings" pitchFamily="2" charset="2"/>
              <a:buChar char="n"/>
            </a:pPr>
            <a:r>
              <a:rPr kumimoji="1" lang="zh-CN" altLang="en-US" sz="2800" dirty="0">
                <a:latin typeface="华文楷体" pitchFamily="2" charset="-122"/>
                <a:ea typeface="华文楷体" pitchFamily="2" charset="-122"/>
              </a:rPr>
              <a:t>数组中的用法</a:t>
            </a:r>
            <a:endParaRPr kumimoji="1" lang="en-US" altLang="zh-CN" sz="2800" dirty="0">
              <a:latin typeface="华文楷体" pitchFamily="2" charset="-122"/>
              <a:ea typeface="华文楷体" pitchFamily="2" charset="-122"/>
            </a:endParaRPr>
          </a:p>
          <a:p>
            <a:pPr eaLnBrk="1" hangingPunct="1">
              <a:lnSpc>
                <a:spcPct val="120000"/>
              </a:lnSpc>
              <a:spcBef>
                <a:spcPct val="40000"/>
              </a:spcBef>
              <a:buFont typeface="Wingdings" pitchFamily="2" charset="2"/>
              <a:buChar char="n"/>
            </a:pPr>
            <a:endParaRPr kumimoji="1" lang="en-US" altLang="zh-CN" sz="2800" dirty="0">
              <a:latin typeface="华文楷体" pitchFamily="2" charset="-122"/>
              <a:ea typeface="华文楷体" pitchFamily="2" charset="-122"/>
            </a:endParaRPr>
          </a:p>
        </p:txBody>
      </p:sp>
      <p:pic>
        <p:nvPicPr>
          <p:cNvPr id="3" name="图片 2">
            <a:extLst>
              <a:ext uri="{FF2B5EF4-FFF2-40B4-BE49-F238E27FC236}">
                <a16:creationId xmlns:a16="http://schemas.microsoft.com/office/drawing/2014/main" id="{E84F967A-8171-D527-EFEF-A24813AE7A54}"/>
              </a:ext>
            </a:extLst>
          </p:cNvPr>
          <p:cNvPicPr>
            <a:picLocks noChangeAspect="1"/>
          </p:cNvPicPr>
          <p:nvPr/>
        </p:nvPicPr>
        <p:blipFill>
          <a:blip r:embed="rId3"/>
          <a:stretch>
            <a:fillRect/>
          </a:stretch>
        </p:blipFill>
        <p:spPr>
          <a:xfrm>
            <a:off x="3248074" y="750912"/>
            <a:ext cx="3857625" cy="5486400"/>
          </a:xfrm>
          <a:prstGeom prst="rect">
            <a:avLst/>
          </a:prstGeom>
        </p:spPr>
      </p:pic>
      <p:sp>
        <p:nvSpPr>
          <p:cNvPr id="2" name="圆角矩形 1"/>
          <p:cNvSpPr/>
          <p:nvPr/>
        </p:nvSpPr>
        <p:spPr>
          <a:xfrm>
            <a:off x="4081363" y="4509120"/>
            <a:ext cx="2376264" cy="2160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EEB0AA58-F3AB-9AA0-ACDD-365EFCE3B996}"/>
              </a:ext>
            </a:extLst>
          </p:cNvPr>
          <p:cNvPicPr>
            <a:picLocks noChangeAspect="1"/>
          </p:cNvPicPr>
          <p:nvPr/>
        </p:nvPicPr>
        <p:blipFill>
          <a:blip r:embed="rId4"/>
          <a:stretch>
            <a:fillRect/>
          </a:stretch>
        </p:blipFill>
        <p:spPr>
          <a:xfrm>
            <a:off x="7770357" y="3219801"/>
            <a:ext cx="1609725" cy="495300"/>
          </a:xfrm>
          <a:prstGeom prst="rect">
            <a:avLst/>
          </a:prstGeom>
        </p:spPr>
      </p:pic>
    </p:spTree>
    <p:extLst>
      <p:ext uri="{BB962C8B-B14F-4D97-AF65-F5344CB8AC3E}">
        <p14:creationId xmlns:p14="http://schemas.microsoft.com/office/powerpoint/2010/main" val="1300278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9"/>
          <p:cNvSpPr txBox="1">
            <a:spLocks noChangeArrowheads="1"/>
          </p:cNvSpPr>
          <p:nvPr/>
        </p:nvSpPr>
        <p:spPr bwMode="auto">
          <a:xfrm>
            <a:off x="120650" y="333375"/>
            <a:ext cx="5649465" cy="70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2</a:t>
            </a:r>
            <a:r>
              <a:rPr kumimoji="1" lang="en-US" altLang="en-US" sz="3200" b="0" dirty="0">
                <a:solidFill>
                  <a:schemeClr val="bg1"/>
                </a:solidFill>
                <a:latin typeface="微软雅黑" pitchFamily="34" charset="-122"/>
                <a:ea typeface="微软雅黑" pitchFamily="34" charset="-122"/>
                <a:cs typeface="Arial" pitchFamily="34" charset="0"/>
              </a:rPr>
              <a:t>  </a:t>
            </a:r>
            <a:r>
              <a:rPr kumimoji="1" lang="en-US" altLang="zh-CN" sz="3200" b="0" dirty="0">
                <a:solidFill>
                  <a:schemeClr val="bg1"/>
                </a:solidFill>
                <a:latin typeface="Times New Roman" pitchFamily="18" charset="0"/>
                <a:ea typeface="微软雅黑" pitchFamily="34" charset="-122"/>
                <a:cs typeface="Times New Roman" pitchFamily="18" charset="0"/>
              </a:rPr>
              <a:t>sort</a:t>
            </a:r>
            <a:r>
              <a:rPr kumimoji="1" lang="zh-CN" altLang="en-US" sz="3200" b="0" dirty="0">
                <a:solidFill>
                  <a:schemeClr val="bg1"/>
                </a:solidFill>
                <a:latin typeface="微软雅黑" pitchFamily="34" charset="-122"/>
                <a:ea typeface="微软雅黑" pitchFamily="34" charset="-122"/>
                <a:cs typeface="Arial" pitchFamily="34" charset="0"/>
              </a:rPr>
              <a:t>函数</a:t>
            </a:r>
            <a:endParaRPr kumimoji="1" lang="zh-CN" altLang="en-US" sz="3200" b="0" dirty="0">
              <a:solidFill>
                <a:srgbClr val="FF0000"/>
              </a:solidFill>
              <a:latin typeface="微软雅黑" pitchFamily="34" charset="-122"/>
              <a:ea typeface="微软雅黑" pitchFamily="34" charset="-122"/>
              <a:cs typeface="Arial" pitchFamily="34" charset="0"/>
            </a:endParaRPr>
          </a:p>
        </p:txBody>
      </p:sp>
      <p:sp>
        <p:nvSpPr>
          <p:cNvPr id="13315" name="TextBox 14"/>
          <p:cNvSpPr txBox="1">
            <a:spLocks noChangeArrowheads="1"/>
          </p:cNvSpPr>
          <p:nvPr/>
        </p:nvSpPr>
        <p:spPr bwMode="auto">
          <a:xfrm>
            <a:off x="192931" y="1268760"/>
            <a:ext cx="11636359" cy="5090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914400" indent="-45720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eaLnBrk="1" hangingPunct="1">
              <a:lnSpc>
                <a:spcPct val="120000"/>
              </a:lnSpc>
              <a:spcBef>
                <a:spcPct val="40000"/>
              </a:spcBef>
              <a:buFont typeface="Wingdings" pitchFamily="2" charset="2"/>
              <a:buChar char="n"/>
            </a:pPr>
            <a:r>
              <a:rPr kumimoji="1" lang="zh-CN" altLang="en-US" sz="2800" dirty="0">
                <a:latin typeface="华文楷体" pitchFamily="2" charset="-122"/>
                <a:ea typeface="华文楷体" pitchFamily="2" charset="-122"/>
              </a:rPr>
              <a:t>结构体中的用法</a:t>
            </a:r>
            <a:r>
              <a:rPr kumimoji="1" lang="en-US" altLang="zh-CN" sz="2800" dirty="0">
                <a:latin typeface="华文楷体" pitchFamily="2" charset="-122"/>
                <a:ea typeface="华文楷体" pitchFamily="2" charset="-122"/>
              </a:rPr>
              <a:t>1</a:t>
            </a:r>
            <a:r>
              <a:rPr kumimoji="1" lang="zh-CN" altLang="en-US" sz="2800" dirty="0">
                <a:latin typeface="华文楷体" pitchFamily="2" charset="-122"/>
                <a:ea typeface="华文楷体" pitchFamily="2" charset="-122"/>
              </a:rPr>
              <a:t>：</a:t>
            </a:r>
            <a:r>
              <a:rPr kumimoji="1" lang="en-US" altLang="zh-CN" sz="2800" dirty="0" err="1">
                <a:latin typeface="华文楷体" pitchFamily="2" charset="-122"/>
                <a:ea typeface="华文楷体" pitchFamily="2" charset="-122"/>
              </a:rPr>
              <a:t>cmp</a:t>
            </a:r>
            <a:r>
              <a:rPr kumimoji="1" lang="zh-CN" altLang="en-US" sz="2800" dirty="0">
                <a:latin typeface="华文楷体" pitchFamily="2" charset="-122"/>
                <a:ea typeface="华文楷体" pitchFamily="2" charset="-122"/>
              </a:rPr>
              <a:t>函数设置</a:t>
            </a:r>
            <a:endParaRPr kumimoji="1" lang="en-US" altLang="zh-CN" sz="2800" dirty="0">
              <a:latin typeface="华文楷体" pitchFamily="2" charset="-122"/>
              <a:ea typeface="华文楷体" pitchFamily="2" charset="-122"/>
            </a:endParaRPr>
          </a:p>
          <a:p>
            <a:pPr eaLnBrk="1" hangingPunct="1">
              <a:lnSpc>
                <a:spcPct val="120000"/>
              </a:lnSpc>
              <a:spcBef>
                <a:spcPct val="40000"/>
              </a:spcBef>
              <a:buFont typeface="Wingdings" pitchFamily="2" charset="2"/>
              <a:buChar char="n"/>
            </a:pPr>
            <a:endParaRPr kumimoji="1" lang="en-US" altLang="zh-CN" sz="2800" dirty="0">
              <a:latin typeface="华文楷体" pitchFamily="2" charset="-122"/>
              <a:ea typeface="华文楷体" pitchFamily="2" charset="-122"/>
            </a:endParaRPr>
          </a:p>
          <a:p>
            <a:pPr eaLnBrk="1" hangingPunct="1">
              <a:lnSpc>
                <a:spcPct val="120000"/>
              </a:lnSpc>
              <a:spcBef>
                <a:spcPct val="40000"/>
              </a:spcBef>
              <a:buFont typeface="Wingdings" pitchFamily="2" charset="2"/>
              <a:buChar char="n"/>
            </a:pPr>
            <a:endParaRPr kumimoji="1" lang="en-US" altLang="zh-CN" sz="2800" dirty="0">
              <a:latin typeface="华文楷体" pitchFamily="2" charset="-122"/>
              <a:ea typeface="华文楷体" pitchFamily="2" charset="-122"/>
            </a:endParaRPr>
          </a:p>
          <a:p>
            <a:pPr eaLnBrk="1" hangingPunct="1">
              <a:lnSpc>
                <a:spcPct val="120000"/>
              </a:lnSpc>
              <a:spcBef>
                <a:spcPct val="40000"/>
              </a:spcBef>
              <a:buFont typeface="Wingdings" pitchFamily="2" charset="2"/>
              <a:buChar char="n"/>
            </a:pPr>
            <a:endParaRPr kumimoji="1" lang="en-US" altLang="zh-CN" sz="2800" dirty="0">
              <a:latin typeface="华文楷体" pitchFamily="2" charset="-122"/>
              <a:ea typeface="华文楷体" pitchFamily="2" charset="-122"/>
            </a:endParaRPr>
          </a:p>
          <a:p>
            <a:pPr eaLnBrk="1" hangingPunct="1">
              <a:lnSpc>
                <a:spcPct val="120000"/>
              </a:lnSpc>
              <a:spcBef>
                <a:spcPct val="40000"/>
              </a:spcBef>
              <a:buFont typeface="Wingdings" pitchFamily="2" charset="2"/>
              <a:buChar char="n"/>
            </a:pPr>
            <a:endParaRPr kumimoji="1" lang="en-US" altLang="zh-CN" sz="2800" dirty="0">
              <a:latin typeface="华文楷体" pitchFamily="2" charset="-122"/>
              <a:ea typeface="华文楷体" pitchFamily="2" charset="-122"/>
            </a:endParaRPr>
          </a:p>
          <a:p>
            <a:pPr eaLnBrk="1" hangingPunct="1">
              <a:lnSpc>
                <a:spcPct val="120000"/>
              </a:lnSpc>
              <a:spcBef>
                <a:spcPct val="40000"/>
              </a:spcBef>
              <a:buFont typeface="Wingdings" pitchFamily="2" charset="2"/>
              <a:buChar char="n"/>
            </a:pPr>
            <a:r>
              <a:rPr kumimoji="1" lang="zh-CN" altLang="en-US" sz="2800" dirty="0">
                <a:latin typeface="华文楷体" pitchFamily="2" charset="-122"/>
                <a:ea typeface="华文楷体" pitchFamily="2" charset="-122"/>
              </a:rPr>
              <a:t>要求先按照总成绩排序，如果总成绩相同，则按照数学成绩排序，如果数学成绩相同，则按照英语成绩排序，如果英语成绩相同则按照语文成绩排序，若都相同，则按照姓名的字典顺序排序。</a:t>
            </a:r>
            <a:endParaRPr kumimoji="1" lang="en-US" altLang="zh-CN" sz="2800" dirty="0">
              <a:latin typeface="华文楷体" pitchFamily="2" charset="-122"/>
              <a:ea typeface="华文楷体" pitchFamily="2" charset="-122"/>
            </a:endParaRPr>
          </a:p>
        </p:txBody>
      </p:sp>
      <p:sp>
        <p:nvSpPr>
          <p:cNvPr id="3" name="矩形 2"/>
          <p:cNvSpPr/>
          <p:nvPr/>
        </p:nvSpPr>
        <p:spPr>
          <a:xfrm>
            <a:off x="480964" y="1892615"/>
            <a:ext cx="4320479" cy="2677656"/>
          </a:xfrm>
          <a:prstGeom prst="rect">
            <a:avLst/>
          </a:prstGeom>
          <a:ln w="22225">
            <a:solidFill>
              <a:srgbClr val="FF0000"/>
            </a:solidFill>
          </a:ln>
        </p:spPr>
        <p:txBody>
          <a:bodyPr wrap="square">
            <a:spAutoFit/>
          </a:bodyPr>
          <a:lstStyle/>
          <a:p>
            <a:r>
              <a:rPr lang="en-US" altLang="zh-CN" dirty="0" err="1">
                <a:latin typeface="Times New Roman" pitchFamily="18" charset="0"/>
                <a:cs typeface="Times New Roman" pitchFamily="18" charset="0"/>
              </a:rPr>
              <a:t>struct</a:t>
            </a:r>
            <a:r>
              <a:rPr lang="en-US" altLang="zh-CN" dirty="0">
                <a:latin typeface="Times New Roman" pitchFamily="18" charset="0"/>
                <a:cs typeface="Times New Roman" pitchFamily="18" charset="0"/>
              </a:rPr>
              <a:t> student{</a:t>
            </a:r>
          </a:p>
          <a:p>
            <a:r>
              <a:rPr lang="en-US" altLang="zh-CN" dirty="0">
                <a:latin typeface="Times New Roman" pitchFamily="18" charset="0"/>
                <a:cs typeface="Times New Roman" pitchFamily="18" charset="0"/>
              </a:rPr>
              <a:t>    char name[50];   //</a:t>
            </a:r>
            <a:r>
              <a:rPr lang="zh-CN" altLang="en-US" dirty="0">
                <a:latin typeface="Times New Roman" pitchFamily="18" charset="0"/>
                <a:cs typeface="Times New Roman" pitchFamily="18" charset="0"/>
              </a:rPr>
              <a:t>学生姓名 </a:t>
            </a:r>
          </a:p>
          <a:p>
            <a:r>
              <a:rPr lang="zh-CN" altLang="en-US"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int</a:t>
            </a:r>
            <a:r>
              <a:rPr lang="en-US" altLang="zh-CN" dirty="0">
                <a:latin typeface="Times New Roman" pitchFamily="18" charset="0"/>
                <a:cs typeface="Times New Roman" pitchFamily="18" charset="0"/>
              </a:rPr>
              <a:t> sum;   //</a:t>
            </a:r>
            <a:r>
              <a:rPr lang="zh-CN" altLang="en-US" dirty="0">
                <a:latin typeface="Times New Roman" pitchFamily="18" charset="0"/>
                <a:cs typeface="Times New Roman" pitchFamily="18" charset="0"/>
              </a:rPr>
              <a:t>总成绩  </a:t>
            </a:r>
          </a:p>
          <a:p>
            <a:r>
              <a:rPr lang="zh-CN" altLang="en-US"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int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chinese</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语文成绩 </a:t>
            </a:r>
          </a:p>
          <a:p>
            <a:r>
              <a:rPr lang="zh-CN" altLang="en-US"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int</a:t>
            </a:r>
            <a:r>
              <a:rPr lang="en-US" altLang="zh-CN" dirty="0">
                <a:latin typeface="Times New Roman" pitchFamily="18" charset="0"/>
                <a:cs typeface="Times New Roman" pitchFamily="18" charset="0"/>
              </a:rPr>
              <a:t> math;  //</a:t>
            </a:r>
            <a:r>
              <a:rPr lang="zh-CN" altLang="en-US" dirty="0">
                <a:latin typeface="Times New Roman" pitchFamily="18" charset="0"/>
                <a:cs typeface="Times New Roman" pitchFamily="18" charset="0"/>
              </a:rPr>
              <a:t>数学成绩 </a:t>
            </a:r>
          </a:p>
          <a:p>
            <a:r>
              <a:rPr lang="zh-CN" altLang="en-US"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int</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english</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英语成绩 </a:t>
            </a:r>
          </a:p>
          <a:p>
            <a:r>
              <a:rPr lang="en-US"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04576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9"/>
          <p:cNvSpPr txBox="1">
            <a:spLocks noChangeArrowheads="1"/>
          </p:cNvSpPr>
          <p:nvPr/>
        </p:nvSpPr>
        <p:spPr bwMode="auto">
          <a:xfrm>
            <a:off x="120650" y="333375"/>
            <a:ext cx="5649465" cy="70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2</a:t>
            </a:r>
            <a:r>
              <a:rPr kumimoji="1" lang="en-US" altLang="en-US" sz="3200" b="0" dirty="0">
                <a:solidFill>
                  <a:schemeClr val="bg1"/>
                </a:solidFill>
                <a:latin typeface="微软雅黑" pitchFamily="34" charset="-122"/>
                <a:ea typeface="微软雅黑" pitchFamily="34" charset="-122"/>
                <a:cs typeface="Arial" pitchFamily="34" charset="0"/>
              </a:rPr>
              <a:t>  </a:t>
            </a:r>
            <a:r>
              <a:rPr kumimoji="1" lang="en-US" altLang="zh-CN" sz="3200" b="0" dirty="0">
                <a:solidFill>
                  <a:schemeClr val="bg1"/>
                </a:solidFill>
                <a:latin typeface="Times New Roman" pitchFamily="18" charset="0"/>
                <a:ea typeface="微软雅黑" pitchFamily="34" charset="-122"/>
                <a:cs typeface="Times New Roman" pitchFamily="18" charset="0"/>
              </a:rPr>
              <a:t>sort</a:t>
            </a:r>
            <a:r>
              <a:rPr kumimoji="1" lang="zh-CN" altLang="en-US" sz="3200" b="0" dirty="0">
                <a:solidFill>
                  <a:schemeClr val="bg1"/>
                </a:solidFill>
                <a:latin typeface="微软雅黑" pitchFamily="34" charset="-122"/>
                <a:ea typeface="微软雅黑" pitchFamily="34" charset="-122"/>
                <a:cs typeface="Arial" pitchFamily="34" charset="0"/>
              </a:rPr>
              <a:t>函数</a:t>
            </a:r>
            <a:endParaRPr kumimoji="1" lang="zh-CN" altLang="en-US" sz="3200" b="0" dirty="0">
              <a:solidFill>
                <a:srgbClr val="FF0000"/>
              </a:solidFill>
              <a:latin typeface="微软雅黑" pitchFamily="34" charset="-122"/>
              <a:ea typeface="微软雅黑" pitchFamily="34" charset="-122"/>
              <a:cs typeface="Arial" pitchFamily="34" charset="0"/>
            </a:endParaRPr>
          </a:p>
        </p:txBody>
      </p:sp>
      <p:sp>
        <p:nvSpPr>
          <p:cNvPr id="9" name="矩形 8"/>
          <p:cNvSpPr/>
          <p:nvPr/>
        </p:nvSpPr>
        <p:spPr>
          <a:xfrm>
            <a:off x="408955" y="1412776"/>
            <a:ext cx="11521280" cy="5078313"/>
          </a:xfrm>
          <a:prstGeom prst="rect">
            <a:avLst/>
          </a:prstGeom>
          <a:ln w="22225">
            <a:solidFill>
              <a:srgbClr val="FF0000"/>
            </a:solidFill>
          </a:ln>
        </p:spPr>
        <p:txBody>
          <a:bodyPr wrap="square">
            <a:spAutoFit/>
          </a:bodyPr>
          <a:lstStyle/>
          <a:p>
            <a:r>
              <a:rPr lang="en-US" altLang="zh-CN" dirty="0" err="1">
                <a:latin typeface="Times New Roman" pitchFamily="18" charset="0"/>
                <a:cs typeface="Times New Roman" pitchFamily="18" charset="0"/>
              </a:rPr>
              <a:t>bool</a:t>
            </a:r>
            <a:r>
              <a:rPr lang="en-US" altLang="zh-CN" dirty="0">
                <a:latin typeface="Times New Roman" pitchFamily="18" charset="0"/>
                <a:cs typeface="Times New Roman" pitchFamily="18" charset="0"/>
              </a:rPr>
              <a:t> </a:t>
            </a:r>
            <a:r>
              <a:rPr lang="en-US" altLang="zh-CN" dirty="0" err="1">
                <a:latin typeface="Times New Roman" pitchFamily="18" charset="0"/>
                <a:cs typeface="Times New Roman" pitchFamily="18" charset="0"/>
              </a:rPr>
              <a:t>cmp</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const</a:t>
            </a:r>
            <a:r>
              <a:rPr lang="en-US" altLang="zh-CN" dirty="0">
                <a:latin typeface="Times New Roman" pitchFamily="18" charset="0"/>
                <a:cs typeface="Times New Roman" pitchFamily="18" charset="0"/>
              </a:rPr>
              <a:t> &amp;student x, </a:t>
            </a:r>
            <a:r>
              <a:rPr lang="en-US" altLang="zh-CN" dirty="0" err="1">
                <a:latin typeface="Times New Roman" pitchFamily="18" charset="0"/>
                <a:cs typeface="Times New Roman" pitchFamily="18" charset="0"/>
              </a:rPr>
              <a:t>const</a:t>
            </a:r>
            <a:r>
              <a:rPr lang="en-US" altLang="zh-CN" dirty="0">
                <a:latin typeface="Times New Roman" pitchFamily="18" charset="0"/>
                <a:cs typeface="Times New Roman" pitchFamily="18" charset="0"/>
              </a:rPr>
              <a:t> &amp;student y)  //</a:t>
            </a:r>
            <a:r>
              <a:rPr lang="zh-CN" altLang="en-US" dirty="0">
                <a:latin typeface="Times New Roman" pitchFamily="18" charset="0"/>
                <a:cs typeface="Times New Roman" pitchFamily="18" charset="0"/>
              </a:rPr>
              <a:t>参数类型要写成结构体类型， </a:t>
            </a:r>
          </a:p>
          <a:p>
            <a:r>
              <a:rPr lang="en-US" altLang="zh-CN" dirty="0">
                <a:latin typeface="Times New Roman" pitchFamily="18" charset="0"/>
                <a:cs typeface="Times New Roman" pitchFamily="18" charset="0"/>
              </a:rPr>
              <a:t>{</a:t>
            </a:r>
          </a:p>
          <a:p>
            <a:r>
              <a:rPr lang="en-US" altLang="zh-CN"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先按照总成绩由大到小排</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如果两个数的总成绩不相等，则根据大小关系判断是否交换位置</a:t>
            </a:r>
            <a:r>
              <a:rPr lang="en-US" altLang="zh-CN" sz="2000" dirty="0">
                <a:latin typeface="Times New Roman" pitchFamily="18" charset="0"/>
                <a:cs typeface="Times New Roman" pitchFamily="18" charset="0"/>
              </a:rPr>
              <a:t>)</a:t>
            </a:r>
          </a:p>
          <a:p>
            <a:r>
              <a:rPr lang="en-US" altLang="zh-CN" sz="2000" dirty="0">
                <a:latin typeface="Times New Roman" pitchFamily="18" charset="0"/>
                <a:cs typeface="Times New Roman" pitchFamily="18" charset="0"/>
              </a:rPr>
              <a:t>    if(</a:t>
            </a:r>
            <a:r>
              <a:rPr lang="en-US" altLang="zh-CN" sz="2000" dirty="0" err="1">
                <a:latin typeface="Times New Roman" pitchFamily="18" charset="0"/>
                <a:cs typeface="Times New Roman" pitchFamily="18" charset="0"/>
              </a:rPr>
              <a:t>x.sum</a:t>
            </a:r>
            <a:r>
              <a:rPr lang="en-US" altLang="zh-CN" sz="2000" dirty="0">
                <a:latin typeface="Times New Roman" pitchFamily="18" charset="0"/>
                <a:cs typeface="Times New Roman" pitchFamily="18" charset="0"/>
              </a:rPr>
              <a:t>!=</a:t>
            </a:r>
            <a:r>
              <a:rPr lang="en-US" altLang="zh-CN" sz="2000" dirty="0" err="1">
                <a:latin typeface="Times New Roman" pitchFamily="18" charset="0"/>
                <a:cs typeface="Times New Roman" pitchFamily="18" charset="0"/>
              </a:rPr>
              <a:t>y.sum</a:t>
            </a:r>
            <a:r>
              <a:rPr lang="en-US" altLang="zh-CN" sz="2000" dirty="0">
                <a:latin typeface="Times New Roman" pitchFamily="18" charset="0"/>
                <a:cs typeface="Times New Roman" pitchFamily="18" charset="0"/>
              </a:rPr>
              <a:t>)</a:t>
            </a:r>
          </a:p>
          <a:p>
            <a:r>
              <a:rPr lang="en-US" altLang="zh-CN" sz="2000" dirty="0">
                <a:latin typeface="Times New Roman" pitchFamily="18" charset="0"/>
                <a:cs typeface="Times New Roman" pitchFamily="18" charset="0"/>
              </a:rPr>
              <a:t>        return </a:t>
            </a:r>
            <a:r>
              <a:rPr lang="en-US" altLang="zh-CN" sz="2000" dirty="0" err="1">
                <a:latin typeface="Times New Roman" pitchFamily="18" charset="0"/>
                <a:cs typeface="Times New Roman" pitchFamily="18" charset="0"/>
              </a:rPr>
              <a:t>x.sum</a:t>
            </a:r>
            <a:r>
              <a:rPr lang="en-US" altLang="zh-CN" sz="2000" dirty="0">
                <a:latin typeface="Times New Roman" pitchFamily="18" charset="0"/>
                <a:cs typeface="Times New Roman" pitchFamily="18" charset="0"/>
              </a:rPr>
              <a:t>&gt;</a:t>
            </a:r>
            <a:r>
              <a:rPr lang="en-US" altLang="zh-CN" sz="2000" dirty="0" err="1">
                <a:latin typeface="Times New Roman" pitchFamily="18" charset="0"/>
                <a:cs typeface="Times New Roman" pitchFamily="18" charset="0"/>
              </a:rPr>
              <a:t>y.sum</a:t>
            </a:r>
            <a:r>
              <a:rPr lang="en-US" altLang="zh-CN" sz="2000" dirty="0">
                <a:latin typeface="Times New Roman" pitchFamily="18" charset="0"/>
                <a:cs typeface="Times New Roman" pitchFamily="18" charset="0"/>
              </a:rPr>
              <a:t>;</a:t>
            </a:r>
          </a:p>
          <a:p>
            <a:r>
              <a:rPr lang="en-US" altLang="zh-CN"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如果总成绩相同，再按照数学成绩进行排序</a:t>
            </a:r>
          </a:p>
          <a:p>
            <a:r>
              <a:rPr lang="zh-CN" alt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else if(</a:t>
            </a:r>
            <a:r>
              <a:rPr lang="en-US" altLang="zh-CN" sz="2000" dirty="0" err="1">
                <a:latin typeface="Times New Roman" pitchFamily="18" charset="0"/>
                <a:cs typeface="Times New Roman" pitchFamily="18" charset="0"/>
              </a:rPr>
              <a:t>x.math</a:t>
            </a:r>
            <a:r>
              <a:rPr lang="en-US" altLang="zh-CN" sz="2000" dirty="0">
                <a:latin typeface="Times New Roman" pitchFamily="18" charset="0"/>
                <a:cs typeface="Times New Roman" pitchFamily="18" charset="0"/>
              </a:rPr>
              <a:t>!=</a:t>
            </a:r>
            <a:r>
              <a:rPr lang="en-US" altLang="zh-CN" sz="2000" dirty="0" err="1">
                <a:latin typeface="Times New Roman" pitchFamily="18" charset="0"/>
                <a:cs typeface="Times New Roman" pitchFamily="18" charset="0"/>
              </a:rPr>
              <a:t>y.math</a:t>
            </a:r>
            <a:r>
              <a:rPr lang="en-US" altLang="zh-CN" sz="2000" dirty="0">
                <a:latin typeface="Times New Roman" pitchFamily="18" charset="0"/>
                <a:cs typeface="Times New Roman" pitchFamily="18" charset="0"/>
              </a:rPr>
              <a:t>)</a:t>
            </a:r>
          </a:p>
          <a:p>
            <a:r>
              <a:rPr lang="en-US" altLang="zh-CN" sz="2000" dirty="0">
                <a:latin typeface="Times New Roman" pitchFamily="18" charset="0"/>
                <a:cs typeface="Times New Roman" pitchFamily="18" charset="0"/>
              </a:rPr>
              <a:t>        return </a:t>
            </a:r>
            <a:r>
              <a:rPr lang="en-US" altLang="zh-CN" sz="2000" dirty="0" err="1">
                <a:latin typeface="Times New Roman" pitchFamily="18" charset="0"/>
                <a:cs typeface="Times New Roman" pitchFamily="18" charset="0"/>
              </a:rPr>
              <a:t>x.math</a:t>
            </a:r>
            <a:r>
              <a:rPr lang="en-US" altLang="zh-CN" sz="2000" dirty="0">
                <a:latin typeface="Times New Roman" pitchFamily="18" charset="0"/>
                <a:cs typeface="Times New Roman" pitchFamily="18" charset="0"/>
              </a:rPr>
              <a:t>&gt;</a:t>
            </a:r>
            <a:r>
              <a:rPr lang="en-US" altLang="zh-CN" sz="2000" dirty="0" err="1">
                <a:latin typeface="Times New Roman" pitchFamily="18" charset="0"/>
                <a:cs typeface="Times New Roman" pitchFamily="18" charset="0"/>
              </a:rPr>
              <a:t>y.math</a:t>
            </a:r>
            <a:r>
              <a:rPr lang="en-US" altLang="zh-CN" sz="2000" dirty="0">
                <a:latin typeface="Times New Roman" pitchFamily="18" charset="0"/>
                <a:cs typeface="Times New Roman" pitchFamily="18" charset="0"/>
              </a:rPr>
              <a:t>;</a:t>
            </a:r>
          </a:p>
          <a:p>
            <a:r>
              <a:rPr lang="en-US" altLang="zh-CN"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如果数学成绩相同，再按照英语成绩进行排序</a:t>
            </a:r>
          </a:p>
          <a:p>
            <a:r>
              <a:rPr lang="zh-CN" alt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else if(</a:t>
            </a:r>
            <a:r>
              <a:rPr lang="en-US" altLang="zh-CN" sz="2000" dirty="0" err="1">
                <a:latin typeface="Times New Roman" pitchFamily="18" charset="0"/>
                <a:cs typeface="Times New Roman" pitchFamily="18" charset="0"/>
              </a:rPr>
              <a:t>x.english</a:t>
            </a:r>
            <a:r>
              <a:rPr lang="en-US" altLang="zh-CN" sz="2000" dirty="0">
                <a:latin typeface="Times New Roman" pitchFamily="18" charset="0"/>
                <a:cs typeface="Times New Roman" pitchFamily="18" charset="0"/>
              </a:rPr>
              <a:t>!=</a:t>
            </a:r>
            <a:r>
              <a:rPr lang="en-US" altLang="zh-CN" sz="2000" dirty="0" err="1">
                <a:latin typeface="Times New Roman" pitchFamily="18" charset="0"/>
                <a:cs typeface="Times New Roman" pitchFamily="18" charset="0"/>
              </a:rPr>
              <a:t>y.english</a:t>
            </a:r>
            <a:r>
              <a:rPr lang="en-US" altLang="zh-CN" sz="2000" dirty="0">
                <a:latin typeface="Times New Roman" pitchFamily="18" charset="0"/>
                <a:cs typeface="Times New Roman" pitchFamily="18" charset="0"/>
              </a:rPr>
              <a:t>)</a:t>
            </a:r>
          </a:p>
          <a:p>
            <a:r>
              <a:rPr lang="en-US" altLang="zh-CN" sz="2000" dirty="0">
                <a:latin typeface="Times New Roman" pitchFamily="18" charset="0"/>
                <a:cs typeface="Times New Roman" pitchFamily="18" charset="0"/>
              </a:rPr>
              <a:t>        return </a:t>
            </a:r>
            <a:r>
              <a:rPr lang="en-US" altLang="zh-CN" sz="2000" dirty="0" err="1">
                <a:latin typeface="Times New Roman" pitchFamily="18" charset="0"/>
                <a:cs typeface="Times New Roman" pitchFamily="18" charset="0"/>
              </a:rPr>
              <a:t>x.english</a:t>
            </a:r>
            <a:r>
              <a:rPr lang="en-US" altLang="zh-CN" sz="2000" dirty="0">
                <a:latin typeface="Times New Roman" pitchFamily="18" charset="0"/>
                <a:cs typeface="Times New Roman" pitchFamily="18" charset="0"/>
              </a:rPr>
              <a:t>&gt;</a:t>
            </a:r>
            <a:r>
              <a:rPr lang="en-US" altLang="zh-CN" sz="2000" dirty="0" err="1">
                <a:latin typeface="Times New Roman" pitchFamily="18" charset="0"/>
                <a:cs typeface="Times New Roman" pitchFamily="18" charset="0"/>
              </a:rPr>
              <a:t>y.english</a:t>
            </a:r>
            <a:r>
              <a:rPr lang="en-US" altLang="zh-CN" sz="2000" dirty="0">
                <a:latin typeface="Times New Roman" pitchFamily="18" charset="0"/>
                <a:cs typeface="Times New Roman" pitchFamily="18" charset="0"/>
              </a:rPr>
              <a:t>;</a:t>
            </a:r>
          </a:p>
          <a:p>
            <a:r>
              <a:rPr lang="en-US" altLang="zh-CN" sz="2000" dirty="0">
                <a:latin typeface="Times New Roman" pitchFamily="18" charset="0"/>
                <a:cs typeface="Times New Roman" pitchFamily="18" charset="0"/>
              </a:rPr>
              <a:t>    else  if(</a:t>
            </a:r>
            <a:r>
              <a:rPr lang="en-US" altLang="zh-CN" sz="2000" dirty="0" err="1">
                <a:latin typeface="Times New Roman" pitchFamily="18" charset="0"/>
                <a:cs typeface="Times New Roman" pitchFamily="18" charset="0"/>
              </a:rPr>
              <a:t>x.chinese</a:t>
            </a:r>
            <a:r>
              <a:rPr lang="en-US" altLang="zh-CN" sz="2000" dirty="0">
                <a:latin typeface="Times New Roman" pitchFamily="18" charset="0"/>
                <a:cs typeface="Times New Roman" pitchFamily="18" charset="0"/>
              </a:rPr>
              <a:t>!=</a:t>
            </a:r>
            <a:r>
              <a:rPr lang="en-US" altLang="zh-CN" sz="2000" dirty="0" err="1">
                <a:latin typeface="Times New Roman" pitchFamily="18" charset="0"/>
                <a:cs typeface="Times New Roman" pitchFamily="18" charset="0"/>
              </a:rPr>
              <a:t>y.chinese</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最后只剩语文了</a:t>
            </a:r>
          </a:p>
          <a:p>
            <a:r>
              <a:rPr lang="zh-CN" altLang="en-US" sz="2000" dirty="0">
                <a:latin typeface="Times New Roman" pitchFamily="18" charset="0"/>
                <a:cs typeface="Times New Roman" pitchFamily="18" charset="0"/>
              </a:rPr>
              <a:t>        </a:t>
            </a:r>
            <a:r>
              <a:rPr lang="en-US" altLang="zh-CN" sz="2000" dirty="0">
                <a:latin typeface="Times New Roman" pitchFamily="18" charset="0"/>
                <a:cs typeface="Times New Roman" pitchFamily="18" charset="0"/>
              </a:rPr>
              <a:t>return </a:t>
            </a:r>
            <a:r>
              <a:rPr lang="en-US" altLang="zh-CN" sz="2000" dirty="0" err="1">
                <a:latin typeface="Times New Roman" pitchFamily="18" charset="0"/>
                <a:cs typeface="Times New Roman" pitchFamily="18" charset="0"/>
              </a:rPr>
              <a:t>x.chinese</a:t>
            </a:r>
            <a:r>
              <a:rPr lang="en-US" altLang="zh-CN" sz="2000" dirty="0">
                <a:latin typeface="Times New Roman" pitchFamily="18" charset="0"/>
                <a:cs typeface="Times New Roman" pitchFamily="18" charset="0"/>
              </a:rPr>
              <a:t>&gt;</a:t>
            </a:r>
            <a:r>
              <a:rPr lang="en-US" altLang="zh-CN" sz="2000" dirty="0" err="1">
                <a:latin typeface="Times New Roman" pitchFamily="18" charset="0"/>
                <a:cs typeface="Times New Roman" pitchFamily="18" charset="0"/>
              </a:rPr>
              <a:t>y.chinese</a:t>
            </a:r>
            <a:r>
              <a:rPr lang="en-US" altLang="zh-CN" sz="2000" dirty="0">
                <a:latin typeface="Times New Roman" pitchFamily="18" charset="0"/>
                <a:cs typeface="Times New Roman" pitchFamily="18" charset="0"/>
              </a:rPr>
              <a:t>;</a:t>
            </a:r>
          </a:p>
          <a:p>
            <a:r>
              <a:rPr lang="en-US" altLang="zh-CN" sz="2000" dirty="0">
                <a:latin typeface="Times New Roman" pitchFamily="18" charset="0"/>
                <a:cs typeface="Times New Roman" pitchFamily="18" charset="0"/>
              </a:rPr>
              <a:t>    else return x.name&lt;y.name;</a:t>
            </a:r>
          </a:p>
          <a:p>
            <a:r>
              <a:rPr lang="en-US" altLang="zh-CN" dirty="0">
                <a:latin typeface="Times New Roman" pitchFamily="18" charset="0"/>
                <a:cs typeface="Times New Roman" pitchFamily="18" charset="0"/>
              </a:rPr>
              <a:t>} </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46110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9"/>
          <p:cNvSpPr txBox="1">
            <a:spLocks noChangeArrowheads="1"/>
          </p:cNvSpPr>
          <p:nvPr/>
        </p:nvSpPr>
        <p:spPr bwMode="auto">
          <a:xfrm>
            <a:off x="120650" y="333375"/>
            <a:ext cx="5649465" cy="70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2</a:t>
            </a:r>
            <a:r>
              <a:rPr kumimoji="1" lang="en-US" altLang="en-US" sz="3200" b="0" dirty="0">
                <a:solidFill>
                  <a:schemeClr val="bg1"/>
                </a:solidFill>
                <a:latin typeface="微软雅黑" pitchFamily="34" charset="-122"/>
                <a:ea typeface="微软雅黑" pitchFamily="34" charset="-122"/>
                <a:cs typeface="Arial" pitchFamily="34" charset="0"/>
              </a:rPr>
              <a:t>  </a:t>
            </a:r>
            <a:r>
              <a:rPr kumimoji="1" lang="en-US" altLang="zh-CN" sz="3200" b="0" dirty="0">
                <a:solidFill>
                  <a:schemeClr val="bg1"/>
                </a:solidFill>
                <a:latin typeface="Times New Roman" pitchFamily="18" charset="0"/>
                <a:ea typeface="微软雅黑" pitchFamily="34" charset="-122"/>
                <a:cs typeface="Times New Roman" pitchFamily="18" charset="0"/>
              </a:rPr>
              <a:t>sort</a:t>
            </a:r>
            <a:r>
              <a:rPr kumimoji="1" lang="zh-CN" altLang="en-US" sz="3200" b="0" dirty="0">
                <a:solidFill>
                  <a:schemeClr val="bg1"/>
                </a:solidFill>
                <a:latin typeface="微软雅黑" pitchFamily="34" charset="-122"/>
                <a:ea typeface="微软雅黑" pitchFamily="34" charset="-122"/>
                <a:cs typeface="Arial" pitchFamily="34" charset="0"/>
              </a:rPr>
              <a:t>函数</a:t>
            </a:r>
            <a:endParaRPr kumimoji="1" lang="zh-CN" altLang="en-US" sz="3200" b="0" dirty="0">
              <a:solidFill>
                <a:srgbClr val="FF0000"/>
              </a:solidFill>
              <a:latin typeface="微软雅黑" pitchFamily="34" charset="-122"/>
              <a:ea typeface="微软雅黑" pitchFamily="34" charset="-122"/>
              <a:cs typeface="Arial" pitchFamily="34" charset="0"/>
            </a:endParaRPr>
          </a:p>
        </p:txBody>
      </p:sp>
      <p:pic>
        <p:nvPicPr>
          <p:cNvPr id="266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61429"/>
          <a:stretch/>
        </p:blipFill>
        <p:spPr bwMode="auto">
          <a:xfrm>
            <a:off x="81487" y="1412776"/>
            <a:ext cx="7459663"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9715" y="548680"/>
            <a:ext cx="4752528" cy="5832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图片 1">
            <a:extLst>
              <a:ext uri="{FF2B5EF4-FFF2-40B4-BE49-F238E27FC236}">
                <a16:creationId xmlns:a16="http://schemas.microsoft.com/office/drawing/2014/main" id="{C6C5E255-F5FC-6514-12EF-65524F2F38DD}"/>
              </a:ext>
            </a:extLst>
          </p:cNvPr>
          <p:cNvPicPr>
            <a:picLocks noChangeAspect="1"/>
          </p:cNvPicPr>
          <p:nvPr/>
        </p:nvPicPr>
        <p:blipFill>
          <a:blip r:embed="rId5"/>
          <a:stretch>
            <a:fillRect/>
          </a:stretch>
        </p:blipFill>
        <p:spPr>
          <a:xfrm>
            <a:off x="81487" y="2880245"/>
            <a:ext cx="7351765" cy="2952328"/>
          </a:xfrm>
          <a:prstGeom prst="rect">
            <a:avLst/>
          </a:prstGeom>
        </p:spPr>
      </p:pic>
      <p:pic>
        <p:nvPicPr>
          <p:cNvPr id="266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7063" y="5057387"/>
            <a:ext cx="2246104" cy="1550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3786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9"/>
          <p:cNvSpPr txBox="1">
            <a:spLocks noChangeArrowheads="1"/>
          </p:cNvSpPr>
          <p:nvPr/>
        </p:nvSpPr>
        <p:spPr bwMode="auto">
          <a:xfrm>
            <a:off x="120650" y="333375"/>
            <a:ext cx="5649465" cy="70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2</a:t>
            </a:r>
            <a:r>
              <a:rPr kumimoji="1" lang="en-US" altLang="en-US" sz="3200" b="0" dirty="0">
                <a:solidFill>
                  <a:schemeClr val="bg1"/>
                </a:solidFill>
                <a:latin typeface="微软雅黑" pitchFamily="34" charset="-122"/>
                <a:ea typeface="微软雅黑" pitchFamily="34" charset="-122"/>
                <a:cs typeface="Arial" pitchFamily="34" charset="0"/>
              </a:rPr>
              <a:t>  </a:t>
            </a:r>
            <a:r>
              <a:rPr kumimoji="1" lang="en-US" altLang="zh-CN" sz="3200" b="0" dirty="0">
                <a:solidFill>
                  <a:schemeClr val="bg1"/>
                </a:solidFill>
                <a:latin typeface="Times New Roman" pitchFamily="18" charset="0"/>
                <a:ea typeface="微软雅黑" pitchFamily="34" charset="-122"/>
                <a:cs typeface="Times New Roman" pitchFamily="18" charset="0"/>
              </a:rPr>
              <a:t>sort</a:t>
            </a:r>
            <a:r>
              <a:rPr kumimoji="1" lang="zh-CN" altLang="en-US" sz="3200" b="0" dirty="0">
                <a:solidFill>
                  <a:schemeClr val="bg1"/>
                </a:solidFill>
                <a:latin typeface="微软雅黑" pitchFamily="34" charset="-122"/>
                <a:ea typeface="微软雅黑" pitchFamily="34" charset="-122"/>
                <a:cs typeface="Arial" pitchFamily="34" charset="0"/>
              </a:rPr>
              <a:t>函数</a:t>
            </a:r>
            <a:endParaRPr kumimoji="1" lang="zh-CN" altLang="en-US" sz="3200" b="0" dirty="0">
              <a:solidFill>
                <a:srgbClr val="FF0000"/>
              </a:solidFill>
              <a:latin typeface="微软雅黑" pitchFamily="34" charset="-122"/>
              <a:ea typeface="微软雅黑" pitchFamily="34" charset="-122"/>
              <a:cs typeface="Arial" pitchFamily="34" charset="0"/>
            </a:endParaRPr>
          </a:p>
        </p:txBody>
      </p:sp>
      <p:sp>
        <p:nvSpPr>
          <p:cNvPr id="13315" name="TextBox 14"/>
          <p:cNvSpPr txBox="1">
            <a:spLocks noChangeArrowheads="1"/>
          </p:cNvSpPr>
          <p:nvPr/>
        </p:nvSpPr>
        <p:spPr bwMode="auto">
          <a:xfrm>
            <a:off x="192931" y="1268760"/>
            <a:ext cx="11636359" cy="333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914400" indent="-45720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eaLnBrk="1" hangingPunct="1">
              <a:lnSpc>
                <a:spcPct val="120000"/>
              </a:lnSpc>
              <a:spcBef>
                <a:spcPct val="40000"/>
              </a:spcBef>
              <a:buFont typeface="Wingdings" pitchFamily="2" charset="2"/>
              <a:buChar char="n"/>
            </a:pPr>
            <a:r>
              <a:rPr kumimoji="1" lang="zh-CN" altLang="en-US" sz="2800" dirty="0">
                <a:latin typeface="华文楷体" pitchFamily="2" charset="-122"/>
                <a:ea typeface="华文楷体" pitchFamily="2" charset="-122"/>
              </a:rPr>
              <a:t>结构体中的用法</a:t>
            </a:r>
            <a:r>
              <a:rPr kumimoji="1" lang="en-US" altLang="zh-CN" sz="2800" dirty="0">
                <a:latin typeface="华文楷体" pitchFamily="2" charset="-122"/>
                <a:ea typeface="华文楷体" pitchFamily="2" charset="-122"/>
              </a:rPr>
              <a:t>2</a:t>
            </a:r>
            <a:r>
              <a:rPr kumimoji="1" lang="zh-CN" altLang="en-US" sz="2800" dirty="0">
                <a:latin typeface="华文楷体" pitchFamily="2" charset="-122"/>
                <a:ea typeface="华文楷体" pitchFamily="2" charset="-122"/>
              </a:rPr>
              <a:t>：友元</a:t>
            </a:r>
            <a:endParaRPr kumimoji="1" lang="en-US" altLang="zh-CN" sz="2800" dirty="0">
              <a:latin typeface="华文楷体" pitchFamily="2" charset="-122"/>
              <a:ea typeface="华文楷体" pitchFamily="2" charset="-122"/>
            </a:endParaRPr>
          </a:p>
          <a:p>
            <a:pPr eaLnBrk="1" hangingPunct="1">
              <a:lnSpc>
                <a:spcPct val="120000"/>
              </a:lnSpc>
              <a:spcBef>
                <a:spcPct val="40000"/>
              </a:spcBef>
              <a:buFont typeface="Wingdings" pitchFamily="2" charset="2"/>
              <a:buChar char="n"/>
            </a:pPr>
            <a:endParaRPr kumimoji="1" lang="en-US" altLang="zh-CN" sz="2800" dirty="0">
              <a:latin typeface="华文楷体" pitchFamily="2" charset="-122"/>
              <a:ea typeface="华文楷体" pitchFamily="2" charset="-122"/>
            </a:endParaRPr>
          </a:p>
          <a:p>
            <a:pPr eaLnBrk="1" hangingPunct="1">
              <a:lnSpc>
                <a:spcPct val="120000"/>
              </a:lnSpc>
              <a:spcBef>
                <a:spcPct val="40000"/>
              </a:spcBef>
              <a:buFont typeface="Wingdings" pitchFamily="2" charset="2"/>
              <a:buChar char="n"/>
            </a:pPr>
            <a:endParaRPr kumimoji="1" lang="en-US" altLang="zh-CN" sz="2800" dirty="0">
              <a:latin typeface="华文楷体" pitchFamily="2" charset="-122"/>
              <a:ea typeface="华文楷体" pitchFamily="2" charset="-122"/>
            </a:endParaRPr>
          </a:p>
          <a:p>
            <a:pPr eaLnBrk="1" hangingPunct="1">
              <a:lnSpc>
                <a:spcPct val="120000"/>
              </a:lnSpc>
              <a:spcBef>
                <a:spcPct val="40000"/>
              </a:spcBef>
              <a:buFont typeface="Wingdings" pitchFamily="2" charset="2"/>
              <a:buChar char="n"/>
            </a:pPr>
            <a:endParaRPr kumimoji="1" lang="en-US" altLang="zh-CN" sz="2800" dirty="0">
              <a:latin typeface="华文楷体" pitchFamily="2" charset="-122"/>
              <a:ea typeface="华文楷体" pitchFamily="2" charset="-122"/>
            </a:endParaRPr>
          </a:p>
          <a:p>
            <a:pPr eaLnBrk="1" hangingPunct="1">
              <a:lnSpc>
                <a:spcPct val="120000"/>
              </a:lnSpc>
              <a:spcBef>
                <a:spcPct val="40000"/>
              </a:spcBef>
              <a:buFont typeface="Wingdings" pitchFamily="2" charset="2"/>
              <a:buChar char="n"/>
            </a:pPr>
            <a:endParaRPr kumimoji="1" lang="en-US" altLang="zh-CN" sz="2800" dirty="0">
              <a:latin typeface="华文楷体" pitchFamily="2" charset="-122"/>
              <a:ea typeface="华文楷体" pitchFamily="2" charset="-122"/>
            </a:endParaRPr>
          </a:p>
        </p:txBody>
      </p:sp>
      <p:sp>
        <p:nvSpPr>
          <p:cNvPr id="3" name="矩形 2"/>
          <p:cNvSpPr/>
          <p:nvPr/>
        </p:nvSpPr>
        <p:spPr>
          <a:xfrm>
            <a:off x="480964" y="1892615"/>
            <a:ext cx="11017223" cy="4832092"/>
          </a:xfrm>
          <a:prstGeom prst="rect">
            <a:avLst/>
          </a:prstGeom>
          <a:ln w="22225">
            <a:solidFill>
              <a:srgbClr val="FF0000"/>
            </a:solidFill>
          </a:ln>
        </p:spPr>
        <p:txBody>
          <a:bodyPr wrap="square">
            <a:spAutoFit/>
          </a:bodyPr>
          <a:lstStyle/>
          <a:p>
            <a:r>
              <a:rPr lang="en-US" altLang="zh-CN" sz="2200" dirty="0" err="1">
                <a:latin typeface="Times New Roman" pitchFamily="18" charset="0"/>
                <a:cs typeface="Times New Roman" pitchFamily="18" charset="0"/>
              </a:rPr>
              <a:t>struct</a:t>
            </a:r>
            <a:r>
              <a:rPr lang="en-US" altLang="zh-CN" sz="2200" dirty="0">
                <a:latin typeface="Times New Roman" pitchFamily="18" charset="0"/>
                <a:cs typeface="Times New Roman" pitchFamily="18" charset="0"/>
              </a:rPr>
              <a:t> student{</a:t>
            </a:r>
          </a:p>
          <a:p>
            <a:r>
              <a:rPr lang="en-US" altLang="zh-CN" sz="2200" dirty="0">
                <a:latin typeface="Times New Roman" pitchFamily="18" charset="0"/>
                <a:cs typeface="Times New Roman" pitchFamily="18" charset="0"/>
              </a:rPr>
              <a:t>    string name;</a:t>
            </a:r>
            <a:r>
              <a:rPr lang="zh-CN" altLang="en-US" sz="2200" dirty="0">
                <a:latin typeface="Times New Roman" pitchFamily="18" charset="0"/>
                <a:cs typeface="Times New Roman" pitchFamily="18" charset="0"/>
              </a:rPr>
              <a:t>    </a:t>
            </a:r>
            <a:r>
              <a:rPr lang="en-US" altLang="zh-CN" sz="2200" dirty="0">
                <a:latin typeface="Times New Roman" pitchFamily="18" charset="0"/>
                <a:cs typeface="Times New Roman" pitchFamily="18" charset="0"/>
              </a:rPr>
              <a:t>int sum;   </a:t>
            </a:r>
            <a:r>
              <a:rPr lang="zh-CN" altLang="en-US" sz="2200" dirty="0">
                <a:latin typeface="Times New Roman" pitchFamily="18" charset="0"/>
                <a:cs typeface="Times New Roman" pitchFamily="18" charset="0"/>
              </a:rPr>
              <a:t>    </a:t>
            </a:r>
            <a:r>
              <a:rPr lang="en-US" altLang="zh-CN" sz="2200" dirty="0">
                <a:latin typeface="Times New Roman" pitchFamily="18" charset="0"/>
                <a:cs typeface="Times New Roman" pitchFamily="18" charset="0"/>
              </a:rPr>
              <a:t>int </a:t>
            </a:r>
            <a:r>
              <a:rPr lang="en-US" altLang="zh-CN" sz="2200" dirty="0" err="1">
                <a:latin typeface="Times New Roman" pitchFamily="18" charset="0"/>
                <a:cs typeface="Times New Roman" pitchFamily="18" charset="0"/>
              </a:rPr>
              <a:t>chinese</a:t>
            </a:r>
            <a:r>
              <a:rPr lang="en-US" altLang="zh-CN" sz="2200" dirty="0">
                <a:latin typeface="Times New Roman" pitchFamily="18" charset="0"/>
                <a:cs typeface="Times New Roman" pitchFamily="18" charset="0"/>
              </a:rPr>
              <a:t>;  </a:t>
            </a:r>
            <a:r>
              <a:rPr lang="zh-CN" altLang="en-US" sz="2200" dirty="0">
                <a:latin typeface="Times New Roman" pitchFamily="18" charset="0"/>
                <a:cs typeface="Times New Roman" pitchFamily="18" charset="0"/>
              </a:rPr>
              <a:t>    </a:t>
            </a:r>
            <a:r>
              <a:rPr lang="en-US" altLang="zh-CN" sz="2200" dirty="0">
                <a:latin typeface="Times New Roman" pitchFamily="18" charset="0"/>
                <a:cs typeface="Times New Roman" pitchFamily="18" charset="0"/>
              </a:rPr>
              <a:t>int math;  </a:t>
            </a:r>
            <a:r>
              <a:rPr lang="zh-CN" altLang="en-US" sz="2200" dirty="0">
                <a:latin typeface="Times New Roman" pitchFamily="18" charset="0"/>
                <a:cs typeface="Times New Roman" pitchFamily="18" charset="0"/>
              </a:rPr>
              <a:t>    </a:t>
            </a:r>
            <a:r>
              <a:rPr lang="en-US" altLang="zh-CN" sz="2200" dirty="0">
                <a:latin typeface="Times New Roman" pitchFamily="18" charset="0"/>
                <a:cs typeface="Times New Roman" pitchFamily="18" charset="0"/>
              </a:rPr>
              <a:t>int </a:t>
            </a:r>
            <a:r>
              <a:rPr lang="en-US" altLang="zh-CN" sz="2200" dirty="0" err="1">
                <a:latin typeface="Times New Roman" pitchFamily="18" charset="0"/>
                <a:cs typeface="Times New Roman" pitchFamily="18" charset="0"/>
              </a:rPr>
              <a:t>english</a:t>
            </a:r>
            <a:r>
              <a:rPr lang="en-US" altLang="zh-CN" sz="2200" dirty="0">
                <a:latin typeface="Times New Roman" pitchFamily="18" charset="0"/>
                <a:cs typeface="Times New Roman" pitchFamily="18" charset="0"/>
              </a:rPr>
              <a:t>;  </a:t>
            </a:r>
          </a:p>
          <a:p>
            <a:r>
              <a:rPr lang="zh-CN" altLang="en-US" sz="2200" dirty="0">
                <a:latin typeface="Times New Roman" pitchFamily="18" charset="0"/>
                <a:cs typeface="Times New Roman" pitchFamily="18" charset="0"/>
              </a:rPr>
              <a:t>    </a:t>
            </a:r>
            <a:r>
              <a:rPr lang="en-US" altLang="zh-CN" sz="2200" dirty="0">
                <a:latin typeface="Times New Roman" pitchFamily="18" charset="0"/>
                <a:cs typeface="Times New Roman" pitchFamily="18" charset="0"/>
              </a:rPr>
              <a:t>friend bool operator &lt;(const student &amp;x ,const student &amp;y)</a:t>
            </a:r>
          </a:p>
          <a:p>
            <a:r>
              <a:rPr lang="en-US" altLang="zh-CN" sz="2200" dirty="0">
                <a:latin typeface="Times New Roman" pitchFamily="18" charset="0"/>
                <a:cs typeface="Times New Roman" pitchFamily="18" charset="0"/>
              </a:rPr>
              <a:t>    {    if(</a:t>
            </a:r>
            <a:r>
              <a:rPr lang="en-US" altLang="zh-CN" sz="2200" dirty="0" err="1">
                <a:latin typeface="Times New Roman" pitchFamily="18" charset="0"/>
                <a:cs typeface="Times New Roman" pitchFamily="18" charset="0"/>
              </a:rPr>
              <a:t>x.sum</a:t>
            </a:r>
            <a:r>
              <a:rPr lang="en-US" altLang="zh-CN" sz="2200" dirty="0">
                <a:latin typeface="Times New Roman" pitchFamily="18" charset="0"/>
                <a:cs typeface="Times New Roman" pitchFamily="18" charset="0"/>
              </a:rPr>
              <a:t>!=</a:t>
            </a:r>
            <a:r>
              <a:rPr lang="en-US" altLang="zh-CN" sz="2200" dirty="0" err="1">
                <a:latin typeface="Times New Roman" pitchFamily="18" charset="0"/>
                <a:cs typeface="Times New Roman" pitchFamily="18" charset="0"/>
              </a:rPr>
              <a:t>y.sum</a:t>
            </a:r>
            <a:r>
              <a:rPr lang="en-US" altLang="zh-CN" sz="2200" dirty="0">
                <a:latin typeface="Times New Roman" pitchFamily="18" charset="0"/>
                <a:cs typeface="Times New Roman" pitchFamily="18" charset="0"/>
              </a:rPr>
              <a:t>)</a:t>
            </a:r>
          </a:p>
          <a:p>
            <a:r>
              <a:rPr lang="en-US" altLang="zh-CN" sz="2200" dirty="0">
                <a:latin typeface="Times New Roman" pitchFamily="18" charset="0"/>
                <a:cs typeface="Times New Roman" pitchFamily="18" charset="0"/>
              </a:rPr>
              <a:t>      	  return </a:t>
            </a:r>
            <a:r>
              <a:rPr lang="en-US" altLang="zh-CN" sz="2200" dirty="0" err="1">
                <a:latin typeface="Times New Roman" pitchFamily="18" charset="0"/>
                <a:cs typeface="Times New Roman" pitchFamily="18" charset="0"/>
              </a:rPr>
              <a:t>x.sum</a:t>
            </a:r>
            <a:r>
              <a:rPr lang="en-US" altLang="zh-CN" sz="2200" dirty="0">
                <a:latin typeface="Times New Roman" pitchFamily="18" charset="0"/>
                <a:cs typeface="Times New Roman" pitchFamily="18" charset="0"/>
              </a:rPr>
              <a:t>&gt;</a:t>
            </a:r>
            <a:r>
              <a:rPr lang="en-US" altLang="zh-CN" sz="2200" dirty="0" err="1">
                <a:latin typeface="Times New Roman" pitchFamily="18" charset="0"/>
                <a:cs typeface="Times New Roman" pitchFamily="18" charset="0"/>
              </a:rPr>
              <a:t>y.sum</a:t>
            </a:r>
            <a:r>
              <a:rPr lang="en-US" altLang="zh-CN" sz="2200" dirty="0">
                <a:latin typeface="Times New Roman" pitchFamily="18" charset="0"/>
                <a:cs typeface="Times New Roman" pitchFamily="18" charset="0"/>
              </a:rPr>
              <a:t>;</a:t>
            </a:r>
          </a:p>
          <a:p>
            <a:r>
              <a:rPr lang="en-US" altLang="zh-CN" sz="2200" dirty="0">
                <a:latin typeface="Times New Roman" pitchFamily="18" charset="0"/>
                <a:cs typeface="Times New Roman" pitchFamily="18" charset="0"/>
              </a:rPr>
              <a:t>    </a:t>
            </a:r>
            <a:r>
              <a:rPr lang="zh-CN" altLang="en-US" sz="2200" dirty="0">
                <a:latin typeface="Times New Roman" pitchFamily="18" charset="0"/>
                <a:cs typeface="Times New Roman" pitchFamily="18" charset="0"/>
              </a:rPr>
              <a:t>    </a:t>
            </a:r>
            <a:r>
              <a:rPr lang="en-US" altLang="zh-CN" sz="2200" dirty="0">
                <a:latin typeface="Times New Roman" pitchFamily="18" charset="0"/>
                <a:cs typeface="Times New Roman" pitchFamily="18" charset="0"/>
              </a:rPr>
              <a:t>else if(</a:t>
            </a:r>
            <a:r>
              <a:rPr lang="en-US" altLang="zh-CN" sz="2200" dirty="0" err="1">
                <a:latin typeface="Times New Roman" pitchFamily="18" charset="0"/>
                <a:cs typeface="Times New Roman" pitchFamily="18" charset="0"/>
              </a:rPr>
              <a:t>x.math</a:t>
            </a:r>
            <a:r>
              <a:rPr lang="en-US" altLang="zh-CN" sz="2200" dirty="0">
                <a:latin typeface="Times New Roman" pitchFamily="18" charset="0"/>
                <a:cs typeface="Times New Roman" pitchFamily="18" charset="0"/>
              </a:rPr>
              <a:t>!=</a:t>
            </a:r>
            <a:r>
              <a:rPr lang="en-US" altLang="zh-CN" sz="2200" dirty="0" err="1">
                <a:latin typeface="Times New Roman" pitchFamily="18" charset="0"/>
                <a:cs typeface="Times New Roman" pitchFamily="18" charset="0"/>
              </a:rPr>
              <a:t>y.math</a:t>
            </a:r>
            <a:r>
              <a:rPr lang="en-US" altLang="zh-CN" sz="2200" dirty="0">
                <a:latin typeface="Times New Roman" pitchFamily="18" charset="0"/>
                <a:cs typeface="Times New Roman" pitchFamily="18" charset="0"/>
              </a:rPr>
              <a:t>)</a:t>
            </a:r>
          </a:p>
          <a:p>
            <a:r>
              <a:rPr lang="en-US" altLang="zh-CN" sz="2200" dirty="0">
                <a:latin typeface="Times New Roman" pitchFamily="18" charset="0"/>
                <a:cs typeface="Times New Roman" pitchFamily="18" charset="0"/>
              </a:rPr>
              <a:t>    	    return </a:t>
            </a:r>
            <a:r>
              <a:rPr lang="en-US" altLang="zh-CN" sz="2200" dirty="0" err="1">
                <a:latin typeface="Times New Roman" pitchFamily="18" charset="0"/>
                <a:cs typeface="Times New Roman" pitchFamily="18" charset="0"/>
              </a:rPr>
              <a:t>x.math</a:t>
            </a:r>
            <a:r>
              <a:rPr lang="en-US" altLang="zh-CN" sz="2200" dirty="0">
                <a:latin typeface="Times New Roman" pitchFamily="18" charset="0"/>
                <a:cs typeface="Times New Roman" pitchFamily="18" charset="0"/>
              </a:rPr>
              <a:t>&gt;</a:t>
            </a:r>
            <a:r>
              <a:rPr lang="en-US" altLang="zh-CN" sz="2200" dirty="0" err="1">
                <a:latin typeface="Times New Roman" pitchFamily="18" charset="0"/>
                <a:cs typeface="Times New Roman" pitchFamily="18" charset="0"/>
              </a:rPr>
              <a:t>y.math</a:t>
            </a:r>
            <a:r>
              <a:rPr lang="en-US" altLang="zh-CN" sz="2200" dirty="0">
                <a:latin typeface="Times New Roman" pitchFamily="18" charset="0"/>
                <a:cs typeface="Times New Roman" pitchFamily="18" charset="0"/>
              </a:rPr>
              <a:t>;</a:t>
            </a:r>
          </a:p>
          <a:p>
            <a:r>
              <a:rPr lang="en-US" altLang="zh-CN" sz="2200" dirty="0">
                <a:latin typeface="Times New Roman" pitchFamily="18" charset="0"/>
                <a:cs typeface="Times New Roman" pitchFamily="18" charset="0"/>
              </a:rPr>
              <a:t>       else if(</a:t>
            </a:r>
            <a:r>
              <a:rPr lang="en-US" altLang="zh-CN" sz="2200" dirty="0" err="1">
                <a:latin typeface="Times New Roman" pitchFamily="18" charset="0"/>
                <a:cs typeface="Times New Roman" pitchFamily="18" charset="0"/>
              </a:rPr>
              <a:t>x.english</a:t>
            </a:r>
            <a:r>
              <a:rPr lang="en-US" altLang="zh-CN" sz="2200" dirty="0">
                <a:latin typeface="Times New Roman" pitchFamily="18" charset="0"/>
                <a:cs typeface="Times New Roman" pitchFamily="18" charset="0"/>
              </a:rPr>
              <a:t>!=</a:t>
            </a:r>
            <a:r>
              <a:rPr lang="en-US" altLang="zh-CN" sz="2200" dirty="0" err="1">
                <a:latin typeface="Times New Roman" pitchFamily="18" charset="0"/>
                <a:cs typeface="Times New Roman" pitchFamily="18" charset="0"/>
              </a:rPr>
              <a:t>y.english</a:t>
            </a:r>
            <a:r>
              <a:rPr lang="en-US" altLang="zh-CN" sz="2200" dirty="0">
                <a:latin typeface="Times New Roman" pitchFamily="18" charset="0"/>
                <a:cs typeface="Times New Roman" pitchFamily="18" charset="0"/>
              </a:rPr>
              <a:t>)</a:t>
            </a:r>
          </a:p>
          <a:p>
            <a:r>
              <a:rPr lang="en-US" altLang="zh-CN" sz="2200" dirty="0">
                <a:latin typeface="Times New Roman" pitchFamily="18" charset="0"/>
                <a:cs typeface="Times New Roman" pitchFamily="18" charset="0"/>
              </a:rPr>
              <a:t>       	 return </a:t>
            </a:r>
            <a:r>
              <a:rPr lang="en-US" altLang="zh-CN" sz="2200" dirty="0" err="1">
                <a:latin typeface="Times New Roman" pitchFamily="18" charset="0"/>
                <a:cs typeface="Times New Roman" pitchFamily="18" charset="0"/>
              </a:rPr>
              <a:t>x.english</a:t>
            </a:r>
            <a:r>
              <a:rPr lang="en-US" altLang="zh-CN" sz="2200" dirty="0">
                <a:latin typeface="Times New Roman" pitchFamily="18" charset="0"/>
                <a:cs typeface="Times New Roman" pitchFamily="18" charset="0"/>
              </a:rPr>
              <a:t>&gt;</a:t>
            </a:r>
            <a:r>
              <a:rPr lang="en-US" altLang="zh-CN" sz="2200" dirty="0" err="1">
                <a:latin typeface="Times New Roman" pitchFamily="18" charset="0"/>
                <a:cs typeface="Times New Roman" pitchFamily="18" charset="0"/>
              </a:rPr>
              <a:t>y.english</a:t>
            </a:r>
            <a:r>
              <a:rPr lang="en-US" altLang="zh-CN" sz="2200" dirty="0">
                <a:latin typeface="Times New Roman" pitchFamily="18" charset="0"/>
                <a:cs typeface="Times New Roman" pitchFamily="18" charset="0"/>
              </a:rPr>
              <a:t>;</a:t>
            </a:r>
          </a:p>
          <a:p>
            <a:r>
              <a:rPr lang="en-US" altLang="zh-CN" sz="2200" dirty="0">
                <a:latin typeface="Times New Roman" pitchFamily="18" charset="0"/>
                <a:cs typeface="Times New Roman" pitchFamily="18" charset="0"/>
              </a:rPr>
              <a:t>       else  if(</a:t>
            </a:r>
            <a:r>
              <a:rPr lang="en-US" altLang="zh-CN" sz="2200" dirty="0" err="1">
                <a:latin typeface="Times New Roman" pitchFamily="18" charset="0"/>
                <a:cs typeface="Times New Roman" pitchFamily="18" charset="0"/>
              </a:rPr>
              <a:t>x.chinese</a:t>
            </a:r>
            <a:r>
              <a:rPr lang="en-US" altLang="zh-CN" sz="2200" dirty="0">
                <a:latin typeface="Times New Roman" pitchFamily="18" charset="0"/>
                <a:cs typeface="Times New Roman" pitchFamily="18" charset="0"/>
              </a:rPr>
              <a:t>!=</a:t>
            </a:r>
            <a:r>
              <a:rPr lang="en-US" altLang="zh-CN" sz="2200" dirty="0" err="1">
                <a:latin typeface="Times New Roman" pitchFamily="18" charset="0"/>
                <a:cs typeface="Times New Roman" pitchFamily="18" charset="0"/>
              </a:rPr>
              <a:t>y.chinese</a:t>
            </a:r>
            <a:endParaRPr lang="zh-CN" altLang="en-US" sz="2200" dirty="0">
              <a:latin typeface="Times New Roman" pitchFamily="18" charset="0"/>
              <a:cs typeface="Times New Roman" pitchFamily="18" charset="0"/>
            </a:endParaRPr>
          </a:p>
          <a:p>
            <a:r>
              <a:rPr lang="zh-CN" altLang="en-US" sz="2200" dirty="0">
                <a:latin typeface="Times New Roman" pitchFamily="18" charset="0"/>
                <a:cs typeface="Times New Roman" pitchFamily="18" charset="0"/>
              </a:rPr>
              <a:t>       </a:t>
            </a:r>
            <a:r>
              <a:rPr lang="en-US" altLang="zh-CN" sz="2200" dirty="0">
                <a:latin typeface="Times New Roman" pitchFamily="18" charset="0"/>
                <a:cs typeface="Times New Roman" pitchFamily="18" charset="0"/>
              </a:rPr>
              <a:t>	</a:t>
            </a:r>
            <a:r>
              <a:rPr lang="zh-CN" altLang="en-US" sz="2200" dirty="0">
                <a:latin typeface="Times New Roman" pitchFamily="18" charset="0"/>
                <a:cs typeface="Times New Roman" pitchFamily="18" charset="0"/>
              </a:rPr>
              <a:t> </a:t>
            </a:r>
            <a:r>
              <a:rPr lang="en-US" altLang="zh-CN" sz="2200" dirty="0">
                <a:latin typeface="Times New Roman" pitchFamily="18" charset="0"/>
                <a:cs typeface="Times New Roman" pitchFamily="18" charset="0"/>
              </a:rPr>
              <a:t>return </a:t>
            </a:r>
            <a:r>
              <a:rPr lang="en-US" altLang="zh-CN" sz="2200" dirty="0" err="1">
                <a:latin typeface="Times New Roman" pitchFamily="18" charset="0"/>
                <a:cs typeface="Times New Roman" pitchFamily="18" charset="0"/>
              </a:rPr>
              <a:t>x.chinese</a:t>
            </a:r>
            <a:r>
              <a:rPr lang="en-US" altLang="zh-CN" sz="2200" dirty="0">
                <a:latin typeface="Times New Roman" pitchFamily="18" charset="0"/>
                <a:cs typeface="Times New Roman" pitchFamily="18" charset="0"/>
              </a:rPr>
              <a:t>&gt;</a:t>
            </a:r>
            <a:r>
              <a:rPr lang="en-US" altLang="zh-CN" sz="2200" dirty="0" err="1">
                <a:latin typeface="Times New Roman" pitchFamily="18" charset="0"/>
                <a:cs typeface="Times New Roman" pitchFamily="18" charset="0"/>
              </a:rPr>
              <a:t>y.chinese</a:t>
            </a:r>
            <a:r>
              <a:rPr lang="en-US" altLang="zh-CN" sz="2200" dirty="0">
                <a:latin typeface="Times New Roman" pitchFamily="18" charset="0"/>
                <a:cs typeface="Times New Roman" pitchFamily="18" charset="0"/>
              </a:rPr>
              <a:t>;</a:t>
            </a:r>
          </a:p>
          <a:p>
            <a:r>
              <a:rPr lang="en-US" altLang="zh-CN" sz="2200" dirty="0">
                <a:latin typeface="Times New Roman" pitchFamily="18" charset="0"/>
                <a:cs typeface="Times New Roman" pitchFamily="18" charset="0"/>
              </a:rPr>
              <a:t>       else  return x.name&lt;y.name;</a:t>
            </a:r>
          </a:p>
          <a:p>
            <a:r>
              <a:rPr lang="en-US" altLang="zh-CN" sz="2200" dirty="0">
                <a:latin typeface="Times New Roman" pitchFamily="18" charset="0"/>
                <a:cs typeface="Times New Roman" pitchFamily="18" charset="0"/>
              </a:rPr>
              <a:t>    }</a:t>
            </a:r>
            <a:endParaRPr lang="zh-CN" altLang="en-US" sz="2200" dirty="0">
              <a:latin typeface="Times New Roman" pitchFamily="18" charset="0"/>
              <a:cs typeface="Times New Roman" pitchFamily="18" charset="0"/>
            </a:endParaRPr>
          </a:p>
          <a:p>
            <a:r>
              <a:rPr lang="en-US" altLang="zh-CN" sz="2200" dirty="0">
                <a:latin typeface="Times New Roman" pitchFamily="18" charset="0"/>
                <a:cs typeface="Times New Roman" pitchFamily="18" charset="0"/>
              </a:rPr>
              <a:t>};</a:t>
            </a:r>
            <a:endParaRPr lang="zh-CN" alt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2327650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A4BE43-4F88-6487-5327-9F5ED0489CC5}"/>
              </a:ext>
            </a:extLst>
          </p:cNvPr>
          <p:cNvSpPr>
            <a:spLocks noGrp="1"/>
          </p:cNvSpPr>
          <p:nvPr>
            <p:ph type="sldNum" sz="quarter" idx="12"/>
          </p:nvPr>
        </p:nvSpPr>
        <p:spPr/>
        <p:txBody>
          <a:bodyPr/>
          <a:lstStyle/>
          <a:p>
            <a:pPr>
              <a:defRPr/>
            </a:pPr>
            <a:fld id="{986DEDD1-9AB7-41F7-8F9B-952466310962}" type="slidenum">
              <a:rPr lang="zh-CN" altLang="en-US" smtClean="0"/>
              <a:pPr>
                <a:defRPr/>
              </a:pPr>
              <a:t>28</a:t>
            </a:fld>
            <a:endParaRPr lang="en-US" altLang="zh-CN"/>
          </a:p>
        </p:txBody>
      </p:sp>
      <p:pic>
        <p:nvPicPr>
          <p:cNvPr id="4" name="图片 3">
            <a:extLst>
              <a:ext uri="{FF2B5EF4-FFF2-40B4-BE49-F238E27FC236}">
                <a16:creationId xmlns:a16="http://schemas.microsoft.com/office/drawing/2014/main" id="{E170148B-0F7A-C4BB-0927-264E210C92E6}"/>
              </a:ext>
            </a:extLst>
          </p:cNvPr>
          <p:cNvPicPr>
            <a:picLocks noChangeAspect="1"/>
          </p:cNvPicPr>
          <p:nvPr/>
        </p:nvPicPr>
        <p:blipFill>
          <a:blip r:embed="rId2"/>
          <a:stretch>
            <a:fillRect/>
          </a:stretch>
        </p:blipFill>
        <p:spPr>
          <a:xfrm>
            <a:off x="6382592" y="119045"/>
            <a:ext cx="5504567" cy="6612931"/>
          </a:xfrm>
          <a:prstGeom prst="rect">
            <a:avLst/>
          </a:prstGeom>
        </p:spPr>
      </p:pic>
      <p:pic>
        <p:nvPicPr>
          <p:cNvPr id="5" name="图片 4">
            <a:extLst>
              <a:ext uri="{FF2B5EF4-FFF2-40B4-BE49-F238E27FC236}">
                <a16:creationId xmlns:a16="http://schemas.microsoft.com/office/drawing/2014/main" id="{9CC7AE99-726D-5575-DF92-5526B7DE3CAA}"/>
              </a:ext>
            </a:extLst>
          </p:cNvPr>
          <p:cNvPicPr>
            <a:picLocks noChangeAspect="1"/>
          </p:cNvPicPr>
          <p:nvPr/>
        </p:nvPicPr>
        <p:blipFill>
          <a:blip r:embed="rId3"/>
          <a:stretch>
            <a:fillRect/>
          </a:stretch>
        </p:blipFill>
        <p:spPr>
          <a:xfrm>
            <a:off x="120923" y="201965"/>
            <a:ext cx="6294225" cy="6426087"/>
          </a:xfrm>
          <a:prstGeom prst="rect">
            <a:avLst/>
          </a:prstGeom>
        </p:spPr>
      </p:pic>
    </p:spTree>
    <p:extLst>
      <p:ext uri="{BB962C8B-B14F-4D97-AF65-F5344CB8AC3E}">
        <p14:creationId xmlns:p14="http://schemas.microsoft.com/office/powerpoint/2010/main" val="665797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9"/>
          <p:cNvSpPr txBox="1">
            <a:spLocks noChangeArrowheads="1"/>
          </p:cNvSpPr>
          <p:nvPr/>
        </p:nvSpPr>
        <p:spPr bwMode="auto">
          <a:xfrm>
            <a:off x="120650" y="333375"/>
            <a:ext cx="5649465" cy="70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2</a:t>
            </a:r>
            <a:r>
              <a:rPr kumimoji="1" lang="en-US" altLang="en-US" sz="3200" b="0" dirty="0">
                <a:solidFill>
                  <a:schemeClr val="bg1"/>
                </a:solidFill>
                <a:latin typeface="微软雅黑" pitchFamily="34" charset="-122"/>
                <a:ea typeface="微软雅黑" pitchFamily="34" charset="-122"/>
                <a:cs typeface="Arial" pitchFamily="34" charset="0"/>
              </a:rPr>
              <a:t>  </a:t>
            </a:r>
            <a:r>
              <a:rPr kumimoji="1" lang="en-US" altLang="zh-CN" sz="3200" b="0" dirty="0">
                <a:solidFill>
                  <a:schemeClr val="bg1"/>
                </a:solidFill>
                <a:latin typeface="Times New Roman" pitchFamily="18" charset="0"/>
                <a:ea typeface="微软雅黑" pitchFamily="34" charset="-122"/>
                <a:cs typeface="Times New Roman" pitchFamily="18" charset="0"/>
              </a:rPr>
              <a:t>sort</a:t>
            </a:r>
            <a:r>
              <a:rPr kumimoji="1" lang="zh-CN" altLang="en-US" sz="3200" b="0" dirty="0">
                <a:solidFill>
                  <a:schemeClr val="bg1"/>
                </a:solidFill>
                <a:latin typeface="微软雅黑" pitchFamily="34" charset="-122"/>
                <a:ea typeface="微软雅黑" pitchFamily="34" charset="-122"/>
                <a:cs typeface="Arial" pitchFamily="34" charset="0"/>
              </a:rPr>
              <a:t>函数</a:t>
            </a:r>
            <a:endParaRPr kumimoji="1" lang="zh-CN" altLang="en-US" sz="3200" b="0" dirty="0">
              <a:solidFill>
                <a:srgbClr val="FF0000"/>
              </a:solidFill>
              <a:latin typeface="微软雅黑" pitchFamily="34" charset="-122"/>
              <a:ea typeface="微软雅黑" pitchFamily="34" charset="-122"/>
              <a:cs typeface="Arial" pitchFamily="34" charset="0"/>
            </a:endParaRPr>
          </a:p>
        </p:txBody>
      </p:sp>
      <p:sp>
        <p:nvSpPr>
          <p:cNvPr id="13315" name="TextBox 14"/>
          <p:cNvSpPr txBox="1">
            <a:spLocks noChangeArrowheads="1"/>
          </p:cNvSpPr>
          <p:nvPr/>
        </p:nvSpPr>
        <p:spPr bwMode="auto">
          <a:xfrm>
            <a:off x="192931" y="1345245"/>
            <a:ext cx="11636359"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914400" indent="-45720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eaLnBrk="1" hangingPunct="1">
              <a:lnSpc>
                <a:spcPct val="120000"/>
              </a:lnSpc>
              <a:spcBef>
                <a:spcPct val="40000"/>
              </a:spcBef>
              <a:buFont typeface="Wingdings" pitchFamily="2" charset="2"/>
              <a:buChar char="n"/>
            </a:pPr>
            <a:r>
              <a:rPr kumimoji="1" lang="zh-CN" altLang="en-US" sz="2800" dirty="0">
                <a:latin typeface="华文楷体" pitchFamily="2" charset="-122"/>
                <a:ea typeface="华文楷体" pitchFamily="2" charset="-122"/>
              </a:rPr>
              <a:t>使用</a:t>
            </a:r>
            <a:r>
              <a:rPr kumimoji="1" lang="en-US" altLang="zh-CN" sz="2800" dirty="0">
                <a:latin typeface="华文楷体" pitchFamily="2" charset="-122"/>
                <a:ea typeface="华文楷体" pitchFamily="2" charset="-122"/>
              </a:rPr>
              <a:t>sort</a:t>
            </a:r>
            <a:r>
              <a:rPr kumimoji="1" lang="zh-CN" altLang="en-US" sz="2800" dirty="0">
                <a:latin typeface="华文楷体" pitchFamily="2" charset="-122"/>
                <a:ea typeface="华文楷体" pitchFamily="2" charset="-122"/>
              </a:rPr>
              <a:t>对</a:t>
            </a:r>
            <a:r>
              <a:rPr kumimoji="1" lang="en-US" altLang="zh-CN" sz="2800" dirty="0">
                <a:latin typeface="华文楷体" pitchFamily="2" charset="-122"/>
                <a:ea typeface="华文楷体" pitchFamily="2" charset="-122"/>
              </a:rPr>
              <a:t>vector</a:t>
            </a:r>
            <a:r>
              <a:rPr kumimoji="1" lang="zh-CN" altLang="en-US" sz="2800" dirty="0">
                <a:latin typeface="华文楷体" pitchFamily="2" charset="-122"/>
                <a:ea typeface="华文楷体" pitchFamily="2" charset="-122"/>
              </a:rPr>
              <a:t>的排序。</a:t>
            </a:r>
            <a:endParaRPr kumimoji="1" lang="en-US" altLang="zh-CN" sz="2800" dirty="0">
              <a:latin typeface="华文楷体" pitchFamily="2" charset="-122"/>
              <a:ea typeface="华文楷体" pitchFamily="2" charset="-122"/>
            </a:endParaRPr>
          </a:p>
          <a:p>
            <a:pPr eaLnBrk="1" hangingPunct="1">
              <a:lnSpc>
                <a:spcPct val="120000"/>
              </a:lnSpc>
              <a:spcBef>
                <a:spcPct val="40000"/>
              </a:spcBef>
            </a:pPr>
            <a:r>
              <a:rPr kumimoji="1" lang="zh-CN" altLang="en-US" sz="2800" dirty="0">
                <a:latin typeface="华文楷体" pitchFamily="2" charset="-122"/>
                <a:ea typeface="华文楷体" pitchFamily="2" charset="-122"/>
              </a:rPr>
              <a:t>    </a:t>
            </a:r>
            <a:r>
              <a:rPr kumimoji="1" lang="en-US" altLang="zh-CN" sz="2800" dirty="0">
                <a:latin typeface="华文楷体" pitchFamily="2" charset="-122"/>
                <a:ea typeface="华文楷体" pitchFamily="2" charset="-122"/>
              </a:rPr>
              <a:t>C++ </a:t>
            </a:r>
            <a:r>
              <a:rPr kumimoji="1" lang="zh-CN" altLang="en-US" sz="2800" dirty="0">
                <a:latin typeface="华文楷体" pitchFamily="2" charset="-122"/>
                <a:ea typeface="华文楷体" pitchFamily="2" charset="-122"/>
              </a:rPr>
              <a:t>操作</a:t>
            </a:r>
            <a:r>
              <a:rPr kumimoji="1" lang="en-US" altLang="zh-CN" sz="2800" dirty="0">
                <a:latin typeface="华文楷体" pitchFamily="2" charset="-122"/>
                <a:ea typeface="华文楷体" pitchFamily="2" charset="-122"/>
              </a:rPr>
              <a:t>vector</a:t>
            </a:r>
            <a:r>
              <a:rPr kumimoji="1" lang="zh-CN" altLang="en-US" sz="2800" dirty="0">
                <a:latin typeface="华文楷体" pitchFamily="2" charset="-122"/>
                <a:ea typeface="华文楷体" pitchFamily="2" charset="-122"/>
              </a:rPr>
              <a:t>时，可以将</a:t>
            </a:r>
            <a:r>
              <a:rPr kumimoji="1" lang="en-US" altLang="zh-CN" sz="2800" dirty="0">
                <a:latin typeface="华文楷体" pitchFamily="2" charset="-122"/>
                <a:ea typeface="华文楷体" pitchFamily="2" charset="-122"/>
              </a:rPr>
              <a:t>vector</a:t>
            </a:r>
            <a:r>
              <a:rPr kumimoji="1" lang="zh-CN" altLang="en-US" sz="2800" dirty="0">
                <a:latin typeface="华文楷体" pitchFamily="2" charset="-122"/>
                <a:ea typeface="华文楷体" pitchFamily="2" charset="-122"/>
              </a:rPr>
              <a:t>看作对数组的封装。使用</a:t>
            </a:r>
            <a:r>
              <a:rPr kumimoji="1" lang="en-US" altLang="zh-CN" sz="2800" dirty="0">
                <a:latin typeface="华文楷体" pitchFamily="2" charset="-122"/>
                <a:ea typeface="华文楷体" pitchFamily="2" charset="-122"/>
              </a:rPr>
              <a:t>sort</a:t>
            </a:r>
            <a:r>
              <a:rPr kumimoji="1" lang="zh-CN" altLang="en-US" sz="2800" dirty="0">
                <a:latin typeface="华文楷体" pitchFamily="2" charset="-122"/>
                <a:ea typeface="华文楷体" pitchFamily="2" charset="-122"/>
              </a:rPr>
              <a:t>对</a:t>
            </a:r>
            <a:r>
              <a:rPr kumimoji="1" lang="en-US" altLang="zh-CN" sz="2800" dirty="0">
                <a:latin typeface="华文楷体" pitchFamily="2" charset="-122"/>
                <a:ea typeface="华文楷体" pitchFamily="2" charset="-122"/>
              </a:rPr>
              <a:t>vector</a:t>
            </a:r>
            <a:r>
              <a:rPr kumimoji="1" lang="zh-CN" altLang="en-US" sz="2800" dirty="0">
                <a:latin typeface="华文楷体" pitchFamily="2" charset="-122"/>
                <a:ea typeface="华文楷体" pitchFamily="2" charset="-122"/>
              </a:rPr>
              <a:t>进行排序时可以遵循使用</a:t>
            </a:r>
            <a:r>
              <a:rPr kumimoji="1" lang="en-US" altLang="zh-CN" sz="2800" dirty="0">
                <a:latin typeface="华文楷体" pitchFamily="2" charset="-122"/>
                <a:ea typeface="华文楷体" pitchFamily="2" charset="-122"/>
              </a:rPr>
              <a:t>sort</a:t>
            </a:r>
            <a:r>
              <a:rPr kumimoji="1" lang="zh-CN" altLang="en-US" sz="2800" dirty="0">
                <a:latin typeface="华文楷体" pitchFamily="2" charset="-122"/>
                <a:ea typeface="华文楷体" pitchFamily="2" charset="-122"/>
              </a:rPr>
              <a:t>对数组排序的方法。</a:t>
            </a:r>
            <a:endParaRPr kumimoji="1" lang="en-US" altLang="zh-CN" sz="2800" dirty="0">
              <a:latin typeface="华文楷体" pitchFamily="2" charset="-122"/>
              <a:ea typeface="华文楷体" pitchFamily="2" charset="-122"/>
            </a:endParaRPr>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27" y="3160028"/>
            <a:ext cx="4735294" cy="3625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3289275" y="4221087"/>
            <a:ext cx="3744415" cy="461665"/>
          </a:xfrm>
          <a:prstGeom prst="rect">
            <a:avLst/>
          </a:prstGeom>
          <a:ln w="22225">
            <a:solidFill>
              <a:srgbClr val="FF0000"/>
            </a:solidFill>
          </a:ln>
        </p:spPr>
        <p:txBody>
          <a:bodyPr wrap="square">
            <a:spAutoFit/>
          </a:bodyPr>
          <a:lstStyle/>
          <a:p>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1293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fld id="{06D1D486-DA26-484E-B036-9402735336F9}" type="slidenum">
              <a:rPr lang="zh-CN" altLang="en-US" sz="1200" b="0" smtClean="0">
                <a:solidFill>
                  <a:srgbClr val="898989"/>
                </a:solidFill>
                <a:ea typeface="微软雅黑" pitchFamily="34" charset="-122"/>
              </a:rPr>
              <a:pPr/>
              <a:t>3</a:t>
            </a:fld>
            <a:endParaRPr lang="en-US" altLang="zh-CN" sz="1200" b="0">
              <a:solidFill>
                <a:srgbClr val="898989"/>
              </a:solidFill>
              <a:ea typeface="微软雅黑" pitchFamily="34" charset="-122"/>
            </a:endParaRPr>
          </a:p>
        </p:txBody>
      </p:sp>
      <p:sp>
        <p:nvSpPr>
          <p:cNvPr id="4099" name="TextBox 9"/>
          <p:cNvSpPr txBox="1">
            <a:spLocks noChangeArrowheads="1"/>
          </p:cNvSpPr>
          <p:nvPr/>
        </p:nvSpPr>
        <p:spPr bwMode="auto">
          <a:xfrm>
            <a:off x="336550" y="333375"/>
            <a:ext cx="5040313"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en-US" sz="3200" b="0" dirty="0">
                <a:solidFill>
                  <a:schemeClr val="bg1"/>
                </a:solidFill>
                <a:latin typeface="微软雅黑" pitchFamily="34" charset="-122"/>
                <a:ea typeface="微软雅黑" pitchFamily="34" charset="-122"/>
                <a:cs typeface="Arial" pitchFamily="34" charset="0"/>
              </a:rPr>
              <a:t>0 </a:t>
            </a:r>
            <a:r>
              <a:rPr kumimoji="1" lang="zh-CN" altLang="en-US" sz="3200" b="0" dirty="0">
                <a:solidFill>
                  <a:schemeClr val="bg1"/>
                </a:solidFill>
                <a:latin typeface="微软雅黑" pitchFamily="34" charset="-122"/>
                <a:ea typeface="微软雅黑" pitchFamily="34" charset="-122"/>
                <a:cs typeface="Arial" pitchFamily="34" charset="0"/>
              </a:rPr>
              <a:t>概述</a:t>
            </a:r>
          </a:p>
        </p:txBody>
      </p:sp>
      <p:sp>
        <p:nvSpPr>
          <p:cNvPr id="4100" name="TextBox 14"/>
          <p:cNvSpPr txBox="1">
            <a:spLocks noChangeArrowheads="1"/>
          </p:cNvSpPr>
          <p:nvPr/>
        </p:nvSpPr>
        <p:spPr bwMode="auto">
          <a:xfrm>
            <a:off x="120650" y="1296988"/>
            <a:ext cx="11880850"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5AB4"/>
                </a:solidFill>
                <a:latin typeface="Consolas" pitchFamily="49" charset="0"/>
                <a:ea typeface="宋体" pitchFamily="2" charset="-122"/>
              </a:defRPr>
            </a:lvl1pPr>
            <a:lvl2pPr marL="914400" indent="-45720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eaLnBrk="1" hangingPunct="1">
              <a:lnSpc>
                <a:spcPct val="120000"/>
              </a:lnSpc>
              <a:spcBef>
                <a:spcPct val="40000"/>
              </a:spcBef>
              <a:buFont typeface="Wingdings" pitchFamily="2" charset="2"/>
              <a:buChar char="n"/>
            </a:pPr>
            <a:r>
              <a:rPr kumimoji="1" lang="zh-CN" altLang="en-US" sz="3200">
                <a:solidFill>
                  <a:srgbClr val="FF3300"/>
                </a:solidFill>
                <a:latin typeface="华文楷体" pitchFamily="2" charset="-122"/>
                <a:ea typeface="华文楷体" pitchFamily="2" charset="-122"/>
              </a:rPr>
              <a:t>排序算法的好坏如何衡量？</a:t>
            </a:r>
          </a:p>
          <a:p>
            <a:pPr lvl="1" eaLnBrk="1" hangingPunct="1">
              <a:lnSpc>
                <a:spcPct val="120000"/>
              </a:lnSpc>
              <a:spcBef>
                <a:spcPct val="40000"/>
              </a:spcBef>
              <a:buFont typeface="Wingdings" pitchFamily="2" charset="2"/>
              <a:buChar char="u"/>
            </a:pPr>
            <a:r>
              <a:rPr kumimoji="1" lang="zh-CN" altLang="en-US" sz="2800">
                <a:solidFill>
                  <a:srgbClr val="0079F2"/>
                </a:solidFill>
                <a:latin typeface="华文楷体" pitchFamily="2" charset="-122"/>
                <a:ea typeface="华文楷体" pitchFamily="2" charset="-122"/>
              </a:rPr>
              <a:t> 时间效率</a:t>
            </a:r>
            <a:r>
              <a:rPr kumimoji="1" lang="en-US" altLang="zh-CN" sz="2800">
                <a:solidFill>
                  <a:srgbClr val="0079F2"/>
                </a:solidFill>
                <a:latin typeface="华文楷体" pitchFamily="2" charset="-122"/>
                <a:ea typeface="华文楷体" pitchFamily="2" charset="-122"/>
              </a:rPr>
              <a:t>——</a:t>
            </a:r>
            <a:r>
              <a:rPr kumimoji="1" lang="zh-CN" altLang="en-US" sz="2800">
                <a:solidFill>
                  <a:srgbClr val="0079F2"/>
                </a:solidFill>
                <a:latin typeface="华文楷体" pitchFamily="2" charset="-122"/>
                <a:ea typeface="华文楷体" pitchFamily="2" charset="-122"/>
              </a:rPr>
              <a:t>排序速度（比较次数与移动次数）</a:t>
            </a:r>
          </a:p>
          <a:p>
            <a:pPr lvl="1" eaLnBrk="1" hangingPunct="1">
              <a:lnSpc>
                <a:spcPct val="120000"/>
              </a:lnSpc>
              <a:spcBef>
                <a:spcPct val="40000"/>
              </a:spcBef>
              <a:buFont typeface="Wingdings" pitchFamily="2" charset="2"/>
              <a:buChar char="u"/>
            </a:pPr>
            <a:r>
              <a:rPr kumimoji="1" lang="zh-CN" altLang="en-US" sz="2800">
                <a:solidFill>
                  <a:srgbClr val="0079F2"/>
                </a:solidFill>
                <a:latin typeface="华文楷体" pitchFamily="2" charset="-122"/>
                <a:ea typeface="华文楷体" pitchFamily="2" charset="-122"/>
              </a:rPr>
              <a:t> 空间效率</a:t>
            </a:r>
            <a:r>
              <a:rPr kumimoji="1" lang="en-US" altLang="zh-CN" sz="2800">
                <a:solidFill>
                  <a:srgbClr val="0079F2"/>
                </a:solidFill>
                <a:latin typeface="华文楷体" pitchFamily="2" charset="-122"/>
                <a:ea typeface="华文楷体" pitchFamily="2" charset="-122"/>
              </a:rPr>
              <a:t>——</a:t>
            </a:r>
            <a:r>
              <a:rPr kumimoji="1" lang="zh-CN" altLang="en-US" sz="2800">
                <a:solidFill>
                  <a:srgbClr val="0079F2"/>
                </a:solidFill>
                <a:latin typeface="华文楷体" pitchFamily="2" charset="-122"/>
                <a:ea typeface="华文楷体" pitchFamily="2" charset="-122"/>
              </a:rPr>
              <a:t>占内存辅助空间的大小</a:t>
            </a:r>
          </a:p>
          <a:p>
            <a:pPr lvl="1" eaLnBrk="1" hangingPunct="1">
              <a:lnSpc>
                <a:spcPct val="120000"/>
              </a:lnSpc>
              <a:spcBef>
                <a:spcPct val="40000"/>
              </a:spcBef>
              <a:buFont typeface="Wingdings" pitchFamily="2" charset="2"/>
              <a:buChar char="u"/>
            </a:pPr>
            <a:r>
              <a:rPr kumimoji="1" lang="zh-CN" altLang="en-US" sz="2800">
                <a:solidFill>
                  <a:srgbClr val="0079F2"/>
                </a:solidFill>
                <a:latin typeface="华文楷体" pitchFamily="2" charset="-122"/>
                <a:ea typeface="华文楷体" pitchFamily="2" charset="-122"/>
              </a:rPr>
              <a:t>  稳定性</a:t>
            </a:r>
            <a:r>
              <a:rPr kumimoji="1" lang="en-US" altLang="zh-CN" sz="2800">
                <a:solidFill>
                  <a:srgbClr val="0079F2"/>
                </a:solidFill>
                <a:latin typeface="华文楷体" pitchFamily="2" charset="-122"/>
                <a:ea typeface="华文楷体" pitchFamily="2" charset="-122"/>
              </a:rPr>
              <a:t>——A</a:t>
            </a:r>
            <a:r>
              <a:rPr kumimoji="1" lang="zh-CN" altLang="en-US" sz="2800">
                <a:solidFill>
                  <a:srgbClr val="0079F2"/>
                </a:solidFill>
                <a:latin typeface="华文楷体" pitchFamily="2" charset="-122"/>
                <a:ea typeface="华文楷体" pitchFamily="2" charset="-122"/>
              </a:rPr>
              <a:t>和</a:t>
            </a:r>
            <a:r>
              <a:rPr kumimoji="1" lang="en-US" altLang="zh-CN" sz="2800">
                <a:solidFill>
                  <a:srgbClr val="0079F2"/>
                </a:solidFill>
                <a:latin typeface="华文楷体" pitchFamily="2" charset="-122"/>
                <a:ea typeface="华文楷体" pitchFamily="2" charset="-122"/>
              </a:rPr>
              <a:t>B</a:t>
            </a:r>
            <a:r>
              <a:rPr kumimoji="1" lang="zh-CN" altLang="en-US" sz="2800">
                <a:solidFill>
                  <a:srgbClr val="0079F2"/>
                </a:solidFill>
                <a:latin typeface="华文楷体" pitchFamily="2" charset="-122"/>
                <a:ea typeface="华文楷体" pitchFamily="2" charset="-122"/>
              </a:rPr>
              <a:t>的关键字相等，排序后</a:t>
            </a:r>
            <a:r>
              <a:rPr kumimoji="1" lang="en-US" altLang="zh-CN" sz="2800">
                <a:solidFill>
                  <a:srgbClr val="0079F2"/>
                </a:solidFill>
                <a:latin typeface="华文楷体" pitchFamily="2" charset="-122"/>
                <a:ea typeface="华文楷体" pitchFamily="2" charset="-122"/>
              </a:rPr>
              <a:t>A</a:t>
            </a:r>
            <a:r>
              <a:rPr kumimoji="1" lang="zh-CN" altLang="en-US" sz="2800">
                <a:solidFill>
                  <a:srgbClr val="0079F2"/>
                </a:solidFill>
                <a:latin typeface="华文楷体" pitchFamily="2" charset="-122"/>
                <a:ea typeface="华文楷体" pitchFamily="2" charset="-122"/>
              </a:rPr>
              <a:t>、</a:t>
            </a:r>
            <a:r>
              <a:rPr kumimoji="1" lang="en-US" altLang="zh-CN" sz="2800">
                <a:solidFill>
                  <a:srgbClr val="0079F2"/>
                </a:solidFill>
                <a:latin typeface="华文楷体" pitchFamily="2" charset="-122"/>
                <a:ea typeface="华文楷体" pitchFamily="2" charset="-122"/>
              </a:rPr>
              <a:t>B</a:t>
            </a:r>
            <a:r>
              <a:rPr kumimoji="1" lang="zh-CN" altLang="en-US" sz="2800">
                <a:solidFill>
                  <a:srgbClr val="0079F2"/>
                </a:solidFill>
                <a:latin typeface="华文楷体" pitchFamily="2" charset="-122"/>
                <a:ea typeface="华文楷体" pitchFamily="2" charset="-122"/>
              </a:rPr>
              <a:t>的先后次序保持不变，则称这种排序算法是稳定的。</a:t>
            </a:r>
          </a:p>
          <a:p>
            <a:pPr eaLnBrk="1" hangingPunct="1">
              <a:lnSpc>
                <a:spcPct val="120000"/>
              </a:lnSpc>
              <a:spcBef>
                <a:spcPct val="40000"/>
              </a:spcBef>
            </a:pPr>
            <a:endParaRPr lang="en-US" altLang="zh-CN" b="0">
              <a:solidFill>
                <a:srgbClr val="0079F2"/>
              </a:solidFill>
              <a:latin typeface="微软雅黑" pitchFamily="34" charset="-122"/>
              <a:ea typeface="微软雅黑" pitchFamily="34" charset="-122"/>
              <a:sym typeface="Arial" pitchFamily="34" charset="0"/>
            </a:endParaRPr>
          </a:p>
        </p:txBody>
      </p:sp>
      <p:pic>
        <p:nvPicPr>
          <p:cNvPr id="4101"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45288" y="4443413"/>
            <a:ext cx="4602162"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TextBox 3"/>
          <p:cNvSpPr txBox="1">
            <a:spLocks noChangeArrowheads="1"/>
          </p:cNvSpPr>
          <p:nvPr/>
        </p:nvSpPr>
        <p:spPr bwMode="auto">
          <a:xfrm>
            <a:off x="4735513" y="4926013"/>
            <a:ext cx="1835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r>
              <a:rPr lang="zh-CN" altLang="en-US">
                <a:solidFill>
                  <a:srgbClr val="FF0000"/>
                </a:solidFill>
              </a:rPr>
              <a:t>冒泡排序</a:t>
            </a:r>
          </a:p>
        </p:txBody>
      </p:sp>
      <p:sp>
        <p:nvSpPr>
          <p:cNvPr id="4103" name="TextBox 13"/>
          <p:cNvSpPr txBox="1">
            <a:spLocks noChangeArrowheads="1"/>
          </p:cNvSpPr>
          <p:nvPr/>
        </p:nvSpPr>
        <p:spPr bwMode="auto">
          <a:xfrm>
            <a:off x="4454525" y="5876925"/>
            <a:ext cx="213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r>
              <a:rPr lang="zh-CN" altLang="en-US">
                <a:solidFill>
                  <a:srgbClr val="FF0000"/>
                </a:solidFill>
              </a:rPr>
              <a:t>一种稳定排序</a:t>
            </a:r>
          </a:p>
        </p:txBody>
      </p:sp>
      <p:pic>
        <p:nvPicPr>
          <p:cNvPr id="410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50" y="4579938"/>
            <a:ext cx="4303713" cy="223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右箭头 4"/>
          <p:cNvSpPr/>
          <p:nvPr/>
        </p:nvSpPr>
        <p:spPr>
          <a:xfrm>
            <a:off x="4465638" y="5632450"/>
            <a:ext cx="2214562" cy="244475"/>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9"/>
          <p:cNvSpPr txBox="1">
            <a:spLocks noChangeArrowheads="1"/>
          </p:cNvSpPr>
          <p:nvPr/>
        </p:nvSpPr>
        <p:spPr bwMode="auto">
          <a:xfrm>
            <a:off x="120650" y="333375"/>
            <a:ext cx="5649465" cy="70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2</a:t>
            </a:r>
            <a:r>
              <a:rPr kumimoji="1" lang="en-US" altLang="en-US" sz="3200" b="0" dirty="0">
                <a:solidFill>
                  <a:schemeClr val="bg1"/>
                </a:solidFill>
                <a:latin typeface="微软雅黑" pitchFamily="34" charset="-122"/>
                <a:ea typeface="微软雅黑" pitchFamily="34" charset="-122"/>
                <a:cs typeface="Arial" pitchFamily="34" charset="0"/>
              </a:rPr>
              <a:t>  </a:t>
            </a:r>
            <a:r>
              <a:rPr kumimoji="1" lang="en-US" altLang="zh-CN" sz="3200" b="0" dirty="0">
                <a:solidFill>
                  <a:schemeClr val="bg1"/>
                </a:solidFill>
                <a:latin typeface="Times New Roman" pitchFamily="18" charset="0"/>
                <a:ea typeface="微软雅黑" pitchFamily="34" charset="-122"/>
                <a:cs typeface="Times New Roman" pitchFamily="18" charset="0"/>
              </a:rPr>
              <a:t>sort</a:t>
            </a:r>
            <a:r>
              <a:rPr kumimoji="1" lang="zh-CN" altLang="en-US" sz="3200" b="0" dirty="0">
                <a:solidFill>
                  <a:schemeClr val="bg1"/>
                </a:solidFill>
                <a:latin typeface="微软雅黑" pitchFamily="34" charset="-122"/>
                <a:ea typeface="微软雅黑" pitchFamily="34" charset="-122"/>
                <a:cs typeface="Arial" pitchFamily="34" charset="0"/>
              </a:rPr>
              <a:t>函数</a:t>
            </a:r>
            <a:endParaRPr kumimoji="1" lang="zh-CN" altLang="en-US" sz="3200" b="0" dirty="0">
              <a:solidFill>
                <a:srgbClr val="FF0000"/>
              </a:solidFill>
              <a:latin typeface="微软雅黑" pitchFamily="34" charset="-122"/>
              <a:ea typeface="微软雅黑" pitchFamily="34" charset="-122"/>
              <a:cs typeface="Arial" pitchFamily="34" charset="0"/>
            </a:endParaRPr>
          </a:p>
        </p:txBody>
      </p:sp>
      <p:sp>
        <p:nvSpPr>
          <p:cNvPr id="13315" name="TextBox 14"/>
          <p:cNvSpPr txBox="1">
            <a:spLocks noChangeArrowheads="1"/>
          </p:cNvSpPr>
          <p:nvPr/>
        </p:nvSpPr>
        <p:spPr bwMode="auto">
          <a:xfrm>
            <a:off x="192931" y="1268760"/>
            <a:ext cx="11636359"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914400" indent="-45720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eaLnBrk="1" hangingPunct="1">
              <a:lnSpc>
                <a:spcPct val="120000"/>
              </a:lnSpc>
              <a:spcBef>
                <a:spcPct val="40000"/>
              </a:spcBef>
              <a:buFont typeface="Wingdings" pitchFamily="2" charset="2"/>
              <a:buChar char="n"/>
            </a:pPr>
            <a:r>
              <a:rPr kumimoji="1" lang="zh-CN" altLang="en-US" sz="2800" dirty="0">
                <a:latin typeface="华文楷体" pitchFamily="2" charset="-122"/>
                <a:ea typeface="华文楷体" pitchFamily="2" charset="-122"/>
              </a:rPr>
              <a:t>对</a:t>
            </a:r>
            <a:r>
              <a:rPr kumimoji="1" lang="en-US" altLang="zh-CN" sz="2800" dirty="0">
                <a:latin typeface="华文楷体" pitchFamily="2" charset="-122"/>
                <a:ea typeface="华文楷体" pitchFamily="2" charset="-122"/>
              </a:rPr>
              <a:t>map</a:t>
            </a:r>
            <a:r>
              <a:rPr kumimoji="1" lang="zh-CN" altLang="en-US" sz="2800" dirty="0">
                <a:latin typeface="华文楷体" pitchFamily="2" charset="-122"/>
                <a:ea typeface="华文楷体" pitchFamily="2" charset="-122"/>
              </a:rPr>
              <a:t>的</a:t>
            </a:r>
            <a:r>
              <a:rPr kumimoji="1" lang="en-US" altLang="zh-CN" sz="2800" dirty="0">
                <a:latin typeface="华文楷体" pitchFamily="2" charset="-122"/>
                <a:ea typeface="华文楷体" pitchFamily="2" charset="-122"/>
              </a:rPr>
              <a:t>key</a:t>
            </a:r>
            <a:r>
              <a:rPr kumimoji="1" lang="zh-CN" altLang="en-US" sz="2800" dirty="0">
                <a:latin typeface="华文楷体" pitchFamily="2" charset="-122"/>
                <a:ea typeface="华文楷体" pitchFamily="2" charset="-122"/>
              </a:rPr>
              <a:t>值逆排序</a:t>
            </a:r>
            <a:endParaRPr kumimoji="1" lang="en-US" altLang="zh-CN" sz="2800" dirty="0">
              <a:latin typeface="华文楷体" pitchFamily="2" charset="-122"/>
              <a:ea typeface="华文楷体" pitchFamily="2" charset="-122"/>
            </a:endParaRPr>
          </a:p>
          <a:p>
            <a:pPr eaLnBrk="1" hangingPunct="1">
              <a:lnSpc>
                <a:spcPct val="120000"/>
              </a:lnSpc>
              <a:spcBef>
                <a:spcPct val="40000"/>
              </a:spcBef>
            </a:pPr>
            <a:r>
              <a:rPr kumimoji="1" lang="en-US" altLang="zh-CN" sz="2800" dirty="0">
                <a:latin typeface="华文楷体" pitchFamily="2" charset="-122"/>
                <a:ea typeface="华文楷体" pitchFamily="2" charset="-122"/>
              </a:rPr>
              <a:t>      map</a:t>
            </a:r>
            <a:r>
              <a:rPr kumimoji="1" lang="zh-CN" altLang="en-US" sz="2800" dirty="0">
                <a:latin typeface="华文楷体" pitchFamily="2" charset="-122"/>
                <a:ea typeface="华文楷体" pitchFamily="2" charset="-122"/>
              </a:rPr>
              <a:t>是用来存放</a:t>
            </a:r>
            <a:r>
              <a:rPr kumimoji="1" lang="en-US" altLang="zh-CN" sz="2800" dirty="0">
                <a:latin typeface="华文楷体" pitchFamily="2" charset="-122"/>
                <a:ea typeface="华文楷体" pitchFamily="2" charset="-122"/>
              </a:rPr>
              <a:t>&lt;key, value&gt;</a:t>
            </a:r>
            <a:r>
              <a:rPr kumimoji="1" lang="zh-CN" altLang="en-US" sz="2800" dirty="0">
                <a:latin typeface="华文楷体" pitchFamily="2" charset="-122"/>
                <a:ea typeface="华文楷体" pitchFamily="2" charset="-122"/>
              </a:rPr>
              <a:t>键值对的数据结构，可以很方便快速的根据</a:t>
            </a:r>
            <a:r>
              <a:rPr kumimoji="1" lang="en-US" altLang="zh-CN" sz="2800" dirty="0">
                <a:latin typeface="华文楷体" pitchFamily="2" charset="-122"/>
                <a:ea typeface="华文楷体" pitchFamily="2" charset="-122"/>
              </a:rPr>
              <a:t>key</a:t>
            </a:r>
            <a:r>
              <a:rPr kumimoji="1" lang="zh-CN" altLang="en-US" sz="2800" dirty="0">
                <a:latin typeface="华文楷体" pitchFamily="2" charset="-122"/>
                <a:ea typeface="华文楷体" pitchFamily="2" charset="-122"/>
              </a:rPr>
              <a:t>查到相应的</a:t>
            </a:r>
            <a:r>
              <a:rPr kumimoji="1" lang="en-US" altLang="zh-CN" sz="2800" dirty="0">
                <a:latin typeface="华文楷体" pitchFamily="2" charset="-122"/>
                <a:ea typeface="华文楷体" pitchFamily="2" charset="-122"/>
              </a:rPr>
              <a:t>value</a:t>
            </a:r>
            <a:r>
              <a:rPr kumimoji="1" lang="zh-CN" altLang="en-US" sz="2800" dirty="0">
                <a:latin typeface="华文楷体" pitchFamily="2" charset="-122"/>
                <a:ea typeface="华文楷体" pitchFamily="2" charset="-122"/>
              </a:rPr>
              <a:t>，</a:t>
            </a:r>
            <a:r>
              <a:rPr kumimoji="1" lang="en-US" altLang="zh-CN" sz="2800" dirty="0">
                <a:latin typeface="华文楷体" pitchFamily="2" charset="-122"/>
                <a:ea typeface="华文楷体" pitchFamily="2" charset="-122"/>
              </a:rPr>
              <a:t>map</a:t>
            </a:r>
            <a:r>
              <a:rPr kumimoji="1" lang="zh-CN" altLang="en-US" sz="2800" dirty="0">
                <a:latin typeface="华文楷体" pitchFamily="2" charset="-122"/>
                <a:ea typeface="华文楷体" pitchFamily="2" charset="-122"/>
              </a:rPr>
              <a:t>本身的实现方式内含了比较器的设置，只要我们在</a:t>
            </a:r>
            <a:r>
              <a:rPr kumimoji="1" lang="en-US" altLang="zh-CN" sz="2800" dirty="0">
                <a:latin typeface="华文楷体" pitchFamily="2" charset="-122"/>
                <a:ea typeface="华文楷体" pitchFamily="2" charset="-122"/>
              </a:rPr>
              <a:t>map</a:t>
            </a:r>
            <a:r>
              <a:rPr kumimoji="1" lang="zh-CN" altLang="en-US" sz="2800" dirty="0">
                <a:latin typeface="华文楷体" pitchFamily="2" charset="-122"/>
                <a:ea typeface="华文楷体" pitchFamily="2" charset="-122"/>
              </a:rPr>
              <a:t>初始化的时候传入比较器，即可完成对应的排序。</a:t>
            </a:r>
            <a:endParaRPr kumimoji="1" lang="en-US" altLang="zh-CN" sz="2800" dirty="0">
              <a:latin typeface="华文楷体" pitchFamily="2" charset="-122"/>
              <a:ea typeface="华文楷体" pitchFamily="2" charset="-122"/>
            </a:endParaRPr>
          </a:p>
          <a:p>
            <a:pPr marL="457200" indent="-457200" eaLnBrk="1" hangingPunct="1">
              <a:lnSpc>
                <a:spcPct val="120000"/>
              </a:lnSpc>
              <a:spcBef>
                <a:spcPct val="40000"/>
              </a:spcBef>
              <a:buFont typeface="Wingdings" pitchFamily="2" charset="2"/>
              <a:buChar char="n"/>
            </a:pPr>
            <a:r>
              <a:rPr kumimoji="1" lang="zh-CN" altLang="en-US" sz="2800" dirty="0">
                <a:latin typeface="华文楷体" pitchFamily="2" charset="-122"/>
                <a:ea typeface="华文楷体" pitchFamily="2" charset="-122"/>
              </a:rPr>
              <a:t>定义包含水果及其个数的</a:t>
            </a:r>
            <a:r>
              <a:rPr kumimoji="1" lang="en-US" altLang="zh-CN" sz="2800" dirty="0">
                <a:latin typeface="华文楷体" pitchFamily="2" charset="-122"/>
                <a:ea typeface="华文楷体" pitchFamily="2" charset="-122"/>
              </a:rPr>
              <a:t>map</a:t>
            </a:r>
            <a:r>
              <a:rPr kumimoji="1" lang="zh-CN" altLang="en-US" sz="2800" dirty="0">
                <a:latin typeface="华文楷体" pitchFamily="2" charset="-122"/>
                <a:ea typeface="华文楷体" pitchFamily="2" charset="-122"/>
              </a:rPr>
              <a:t>，按照水果名称字典序进行排序 （按</a:t>
            </a:r>
            <a:r>
              <a:rPr kumimoji="1" lang="en-US" altLang="zh-CN" sz="2800" dirty="0">
                <a:latin typeface="华文楷体" pitchFamily="2" charset="-122"/>
                <a:ea typeface="华文楷体" pitchFamily="2" charset="-122"/>
              </a:rPr>
              <a:t>key</a:t>
            </a:r>
            <a:r>
              <a:rPr kumimoji="1" lang="zh-CN" altLang="en-US" sz="2800" dirty="0">
                <a:latin typeface="华文楷体" pitchFamily="2" charset="-122"/>
                <a:ea typeface="华文楷体" pitchFamily="2" charset="-122"/>
              </a:rPr>
              <a:t>排序）</a:t>
            </a:r>
            <a:endParaRPr kumimoji="1" lang="en-US" altLang="zh-CN" sz="2800" dirty="0">
              <a:latin typeface="华文楷体" pitchFamily="2" charset="-122"/>
              <a:ea typeface="华文楷体" pitchFamily="2" charset="-122"/>
            </a:endParaRPr>
          </a:p>
        </p:txBody>
      </p:sp>
    </p:spTree>
    <p:extLst>
      <p:ext uri="{BB962C8B-B14F-4D97-AF65-F5344CB8AC3E}">
        <p14:creationId xmlns:p14="http://schemas.microsoft.com/office/powerpoint/2010/main" val="327456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9"/>
          <p:cNvSpPr txBox="1">
            <a:spLocks noChangeArrowheads="1"/>
          </p:cNvSpPr>
          <p:nvPr/>
        </p:nvSpPr>
        <p:spPr bwMode="auto">
          <a:xfrm>
            <a:off x="120650" y="333375"/>
            <a:ext cx="5649465" cy="70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2</a:t>
            </a:r>
            <a:r>
              <a:rPr kumimoji="1" lang="en-US" altLang="en-US" sz="3200" b="0" dirty="0">
                <a:solidFill>
                  <a:schemeClr val="bg1"/>
                </a:solidFill>
                <a:latin typeface="微软雅黑" pitchFamily="34" charset="-122"/>
                <a:ea typeface="微软雅黑" pitchFamily="34" charset="-122"/>
                <a:cs typeface="Arial" pitchFamily="34" charset="0"/>
              </a:rPr>
              <a:t> </a:t>
            </a:r>
            <a:r>
              <a:rPr kumimoji="1" lang="en-US" altLang="zh-CN" sz="3200" b="0" dirty="0">
                <a:solidFill>
                  <a:schemeClr val="bg1"/>
                </a:solidFill>
                <a:latin typeface="Times New Roman" pitchFamily="18" charset="0"/>
                <a:ea typeface="微软雅黑" pitchFamily="34" charset="-122"/>
                <a:cs typeface="Times New Roman" pitchFamily="18" charset="0"/>
              </a:rPr>
              <a:t>sort</a:t>
            </a:r>
            <a:r>
              <a:rPr kumimoji="1" lang="zh-CN" altLang="en-US" sz="3200" b="0" dirty="0">
                <a:solidFill>
                  <a:schemeClr val="bg1"/>
                </a:solidFill>
                <a:latin typeface="微软雅黑" pitchFamily="34" charset="-122"/>
                <a:ea typeface="微软雅黑" pitchFamily="34" charset="-122"/>
                <a:cs typeface="Arial" pitchFamily="34" charset="0"/>
              </a:rPr>
              <a:t>函数</a:t>
            </a:r>
            <a:endParaRPr kumimoji="1" lang="zh-CN" altLang="en-US" sz="3200" b="0" dirty="0">
              <a:solidFill>
                <a:srgbClr val="FF0000"/>
              </a:solidFill>
              <a:latin typeface="微软雅黑" pitchFamily="34" charset="-122"/>
              <a:ea typeface="微软雅黑" pitchFamily="34" charset="-122"/>
              <a:cs typeface="Arial" pitchFamily="34" charset="0"/>
            </a:endParaRPr>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84784"/>
            <a:ext cx="6154737"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265241"/>
            <a:ext cx="152400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705099" y="5354567"/>
            <a:ext cx="4248472" cy="830997"/>
          </a:xfrm>
          <a:prstGeom prst="rect">
            <a:avLst/>
          </a:prstGeom>
          <a:noFill/>
        </p:spPr>
        <p:txBody>
          <a:bodyPr wrap="square" rtlCol="0">
            <a:spAutoFit/>
          </a:bodyPr>
          <a:lstStyle/>
          <a:p>
            <a:r>
              <a:rPr lang="zh-CN" altLang="en-US" dirty="0"/>
              <a:t>默认情况按照关键字从小到大排序。</a:t>
            </a:r>
            <a:endParaRPr lang="en-US" altLang="zh-CN" dirty="0"/>
          </a:p>
        </p:txBody>
      </p:sp>
      <p:pic>
        <p:nvPicPr>
          <p:cNvPr id="297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6867" y="1500024"/>
            <a:ext cx="5631482" cy="360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8257827" y="5308401"/>
            <a:ext cx="3744416" cy="830997"/>
          </a:xfrm>
          <a:prstGeom prst="rect">
            <a:avLst/>
          </a:prstGeom>
          <a:noFill/>
        </p:spPr>
        <p:txBody>
          <a:bodyPr wrap="square" rtlCol="0">
            <a:spAutoFit/>
          </a:bodyPr>
          <a:lstStyle/>
          <a:p>
            <a:r>
              <a:rPr lang="zh-CN" altLang="en-US" dirty="0"/>
              <a:t>按照关键字从大到小排序。</a:t>
            </a:r>
            <a:endParaRPr lang="en-US" altLang="zh-CN" dirty="0"/>
          </a:p>
        </p:txBody>
      </p:sp>
      <p:pic>
        <p:nvPicPr>
          <p:cNvPr id="2970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6867" y="5246190"/>
            <a:ext cx="1764936" cy="1205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6601643" y="2276872"/>
            <a:ext cx="4176464"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3481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9"/>
          <p:cNvSpPr txBox="1">
            <a:spLocks noChangeArrowheads="1"/>
          </p:cNvSpPr>
          <p:nvPr/>
        </p:nvSpPr>
        <p:spPr bwMode="auto">
          <a:xfrm>
            <a:off x="120650" y="333375"/>
            <a:ext cx="5649465" cy="706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2</a:t>
            </a:r>
            <a:r>
              <a:rPr kumimoji="1" lang="en-US" altLang="en-US" sz="3200" b="0" dirty="0">
                <a:solidFill>
                  <a:schemeClr val="bg1"/>
                </a:solidFill>
                <a:latin typeface="微软雅黑" pitchFamily="34" charset="-122"/>
                <a:ea typeface="微软雅黑" pitchFamily="34" charset="-122"/>
                <a:cs typeface="Arial" pitchFamily="34" charset="0"/>
              </a:rPr>
              <a:t>  </a:t>
            </a:r>
            <a:r>
              <a:rPr kumimoji="1" lang="en-US" altLang="zh-CN" sz="3200" b="0" dirty="0">
                <a:solidFill>
                  <a:schemeClr val="bg1"/>
                </a:solidFill>
                <a:latin typeface="Times New Roman" pitchFamily="18" charset="0"/>
                <a:ea typeface="微软雅黑" pitchFamily="34" charset="-122"/>
                <a:cs typeface="Times New Roman" pitchFamily="18" charset="0"/>
              </a:rPr>
              <a:t>sort</a:t>
            </a:r>
            <a:r>
              <a:rPr kumimoji="1" lang="zh-CN" altLang="en-US" sz="3200" b="0" dirty="0">
                <a:solidFill>
                  <a:schemeClr val="bg1"/>
                </a:solidFill>
                <a:latin typeface="微软雅黑" pitchFamily="34" charset="-122"/>
                <a:ea typeface="微软雅黑" pitchFamily="34" charset="-122"/>
                <a:cs typeface="Arial" pitchFamily="34" charset="0"/>
              </a:rPr>
              <a:t>函数</a:t>
            </a:r>
            <a:endParaRPr kumimoji="1" lang="zh-CN" altLang="en-US" sz="3200" b="0" dirty="0">
              <a:solidFill>
                <a:srgbClr val="FF0000"/>
              </a:solidFill>
              <a:latin typeface="微软雅黑" pitchFamily="34" charset="-122"/>
              <a:ea typeface="微软雅黑" pitchFamily="34" charset="-122"/>
              <a:cs typeface="Arial" pitchFamily="34" charset="0"/>
            </a:endParaRPr>
          </a:p>
        </p:txBody>
      </p:sp>
      <p:sp>
        <p:nvSpPr>
          <p:cNvPr id="13315" name="TextBox 14"/>
          <p:cNvSpPr txBox="1">
            <a:spLocks noChangeArrowheads="1"/>
          </p:cNvSpPr>
          <p:nvPr/>
        </p:nvSpPr>
        <p:spPr bwMode="auto">
          <a:xfrm>
            <a:off x="192932" y="1268760"/>
            <a:ext cx="3096344" cy="1097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914400" indent="-45720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eaLnBrk="1" hangingPunct="1">
              <a:lnSpc>
                <a:spcPct val="120000"/>
              </a:lnSpc>
              <a:spcBef>
                <a:spcPct val="40000"/>
              </a:spcBef>
              <a:buFont typeface="Wingdings" pitchFamily="2" charset="2"/>
              <a:buChar char="n"/>
            </a:pPr>
            <a:r>
              <a:rPr kumimoji="1" lang="zh-CN" altLang="en-US" sz="2800" dirty="0">
                <a:latin typeface="华文楷体" pitchFamily="2" charset="-122"/>
                <a:ea typeface="华文楷体" pitchFamily="2" charset="-122"/>
              </a:rPr>
              <a:t>对</a:t>
            </a:r>
            <a:r>
              <a:rPr kumimoji="1" lang="en-US" altLang="zh-CN" sz="2800" dirty="0">
                <a:latin typeface="华文楷体" pitchFamily="2" charset="-122"/>
                <a:ea typeface="华文楷体" pitchFamily="2" charset="-122"/>
              </a:rPr>
              <a:t>set</a:t>
            </a:r>
            <a:r>
              <a:rPr kumimoji="1" lang="zh-CN" altLang="en-US" sz="2800" dirty="0">
                <a:latin typeface="华文楷体" pitchFamily="2" charset="-122"/>
                <a:ea typeface="华文楷体" pitchFamily="2" charset="-122"/>
              </a:rPr>
              <a:t>逆排序</a:t>
            </a:r>
            <a:endParaRPr kumimoji="1" lang="en-US" altLang="zh-CN" sz="2800" dirty="0">
              <a:latin typeface="华文楷体" pitchFamily="2" charset="-122"/>
              <a:ea typeface="华文楷体" pitchFamily="2" charset="-122"/>
            </a:endParaRPr>
          </a:p>
          <a:p>
            <a:pPr marL="457200" indent="-457200" eaLnBrk="1" hangingPunct="1">
              <a:lnSpc>
                <a:spcPct val="120000"/>
              </a:lnSpc>
              <a:spcBef>
                <a:spcPts val="0"/>
              </a:spcBef>
              <a:buFont typeface="Arial" panose="020B0604020202020204" pitchFamily="34" charset="0"/>
              <a:buChar char="•"/>
            </a:pPr>
            <a:r>
              <a:rPr kumimoji="1" lang="zh-CN" altLang="en-US" sz="2800" dirty="0">
                <a:solidFill>
                  <a:srgbClr val="FF0000"/>
                </a:solidFill>
                <a:latin typeface="华文楷体" pitchFamily="2" charset="-122"/>
                <a:ea typeface="华文楷体" pitchFamily="2" charset="-122"/>
              </a:rPr>
              <a:t>简单类型                                               </a:t>
            </a:r>
            <a:endParaRPr kumimoji="1" lang="en-US" altLang="zh-CN" sz="2800" dirty="0">
              <a:solidFill>
                <a:srgbClr val="FF0000"/>
              </a:solidFill>
              <a:latin typeface="华文楷体" pitchFamily="2" charset="-122"/>
              <a:ea typeface="华文楷体" pitchFamily="2" charset="-122"/>
            </a:endParaRPr>
          </a:p>
        </p:txBody>
      </p:sp>
      <p:pic>
        <p:nvPicPr>
          <p:cNvPr id="2" name="图片 1">
            <a:extLst>
              <a:ext uri="{FF2B5EF4-FFF2-40B4-BE49-F238E27FC236}">
                <a16:creationId xmlns:a16="http://schemas.microsoft.com/office/drawing/2014/main" id="{FB506408-D669-4859-756F-AA277D32535F}"/>
              </a:ext>
            </a:extLst>
          </p:cNvPr>
          <p:cNvPicPr>
            <a:picLocks noChangeAspect="1"/>
          </p:cNvPicPr>
          <p:nvPr/>
        </p:nvPicPr>
        <p:blipFill>
          <a:blip r:embed="rId3"/>
          <a:stretch>
            <a:fillRect/>
          </a:stretch>
        </p:blipFill>
        <p:spPr>
          <a:xfrm>
            <a:off x="192932" y="2377738"/>
            <a:ext cx="4343400" cy="4305300"/>
          </a:xfrm>
          <a:prstGeom prst="rect">
            <a:avLst/>
          </a:prstGeom>
        </p:spPr>
      </p:pic>
      <p:sp>
        <p:nvSpPr>
          <p:cNvPr id="3" name="TextBox 14">
            <a:extLst>
              <a:ext uri="{FF2B5EF4-FFF2-40B4-BE49-F238E27FC236}">
                <a16:creationId xmlns:a16="http://schemas.microsoft.com/office/drawing/2014/main" id="{BD6EFF38-0EAC-EB8C-15CA-859D45184AEE}"/>
              </a:ext>
            </a:extLst>
          </p:cNvPr>
          <p:cNvSpPr txBox="1">
            <a:spLocks noChangeArrowheads="1"/>
          </p:cNvSpPr>
          <p:nvPr/>
        </p:nvSpPr>
        <p:spPr bwMode="auto">
          <a:xfrm>
            <a:off x="6601643" y="1268760"/>
            <a:ext cx="3096344" cy="1097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914400" indent="-45720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eaLnBrk="1" hangingPunct="1">
              <a:lnSpc>
                <a:spcPct val="120000"/>
              </a:lnSpc>
              <a:spcBef>
                <a:spcPct val="40000"/>
              </a:spcBef>
              <a:buFont typeface="Wingdings" pitchFamily="2" charset="2"/>
              <a:buChar char="n"/>
            </a:pPr>
            <a:r>
              <a:rPr kumimoji="1" lang="zh-CN" altLang="en-US" sz="2800" dirty="0">
                <a:latin typeface="华文楷体" pitchFamily="2" charset="-122"/>
                <a:ea typeface="华文楷体" pitchFamily="2" charset="-122"/>
              </a:rPr>
              <a:t>对</a:t>
            </a:r>
            <a:r>
              <a:rPr kumimoji="1" lang="en-US" altLang="zh-CN" sz="2800" dirty="0">
                <a:latin typeface="华文楷体" pitchFamily="2" charset="-122"/>
                <a:ea typeface="华文楷体" pitchFamily="2" charset="-122"/>
              </a:rPr>
              <a:t>set</a:t>
            </a:r>
            <a:r>
              <a:rPr kumimoji="1" lang="zh-CN" altLang="en-US" sz="2800" dirty="0">
                <a:latin typeface="华文楷体" pitchFamily="2" charset="-122"/>
                <a:ea typeface="华文楷体" pitchFamily="2" charset="-122"/>
              </a:rPr>
              <a:t>逆排序</a:t>
            </a:r>
            <a:endParaRPr kumimoji="1" lang="en-US" altLang="zh-CN" sz="2800" dirty="0">
              <a:latin typeface="华文楷体" pitchFamily="2" charset="-122"/>
              <a:ea typeface="华文楷体" pitchFamily="2" charset="-122"/>
            </a:endParaRPr>
          </a:p>
          <a:p>
            <a:pPr marL="457200" indent="-457200" eaLnBrk="1" hangingPunct="1">
              <a:lnSpc>
                <a:spcPct val="120000"/>
              </a:lnSpc>
              <a:spcBef>
                <a:spcPts val="0"/>
              </a:spcBef>
              <a:buFont typeface="Arial" panose="020B0604020202020204" pitchFamily="34" charset="0"/>
              <a:buChar char="•"/>
            </a:pPr>
            <a:r>
              <a:rPr kumimoji="1" lang="zh-CN" altLang="en-US" sz="2800" dirty="0">
                <a:solidFill>
                  <a:srgbClr val="FF0000"/>
                </a:solidFill>
                <a:latin typeface="华文楷体" pitchFamily="2" charset="-122"/>
                <a:ea typeface="华文楷体" pitchFamily="2" charset="-122"/>
              </a:rPr>
              <a:t>结构体类型                                               </a:t>
            </a:r>
            <a:endParaRPr kumimoji="1" lang="en-US" altLang="zh-CN" sz="2800" dirty="0">
              <a:solidFill>
                <a:srgbClr val="FF0000"/>
              </a:solidFill>
              <a:latin typeface="华文楷体" pitchFamily="2" charset="-122"/>
              <a:ea typeface="华文楷体" pitchFamily="2" charset="-122"/>
            </a:endParaRPr>
          </a:p>
        </p:txBody>
      </p:sp>
      <p:pic>
        <p:nvPicPr>
          <p:cNvPr id="4" name="图片 3">
            <a:extLst>
              <a:ext uri="{FF2B5EF4-FFF2-40B4-BE49-F238E27FC236}">
                <a16:creationId xmlns:a16="http://schemas.microsoft.com/office/drawing/2014/main" id="{FD767E49-309B-28AE-4A15-60321616C4DF}"/>
              </a:ext>
            </a:extLst>
          </p:cNvPr>
          <p:cNvPicPr>
            <a:picLocks noChangeAspect="1"/>
          </p:cNvPicPr>
          <p:nvPr/>
        </p:nvPicPr>
        <p:blipFill>
          <a:blip r:embed="rId4"/>
          <a:stretch>
            <a:fillRect/>
          </a:stretch>
        </p:blipFill>
        <p:spPr>
          <a:xfrm>
            <a:off x="5449515" y="299813"/>
            <a:ext cx="5817709" cy="2337100"/>
          </a:xfrm>
          <a:prstGeom prst="rect">
            <a:avLst/>
          </a:prstGeom>
        </p:spPr>
      </p:pic>
      <p:pic>
        <p:nvPicPr>
          <p:cNvPr id="5" name="图片 4">
            <a:extLst>
              <a:ext uri="{FF2B5EF4-FFF2-40B4-BE49-F238E27FC236}">
                <a16:creationId xmlns:a16="http://schemas.microsoft.com/office/drawing/2014/main" id="{D41DE831-B672-6687-F0B2-7D76DEAFC1B2}"/>
              </a:ext>
            </a:extLst>
          </p:cNvPr>
          <p:cNvPicPr>
            <a:picLocks noChangeAspect="1"/>
          </p:cNvPicPr>
          <p:nvPr/>
        </p:nvPicPr>
        <p:blipFill>
          <a:blip r:embed="rId5"/>
          <a:stretch>
            <a:fillRect/>
          </a:stretch>
        </p:blipFill>
        <p:spPr>
          <a:xfrm>
            <a:off x="5450485" y="2670475"/>
            <a:ext cx="4824536" cy="4012563"/>
          </a:xfrm>
          <a:prstGeom prst="rect">
            <a:avLst/>
          </a:prstGeom>
        </p:spPr>
      </p:pic>
    </p:spTree>
    <p:extLst>
      <p:ext uri="{BB962C8B-B14F-4D97-AF65-F5344CB8AC3E}">
        <p14:creationId xmlns:p14="http://schemas.microsoft.com/office/powerpoint/2010/main" val="223228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9"/>
          <p:cNvSpPr txBox="1">
            <a:spLocks noChangeArrowheads="1"/>
          </p:cNvSpPr>
          <p:nvPr/>
        </p:nvSpPr>
        <p:spPr bwMode="auto">
          <a:xfrm>
            <a:off x="120650" y="333375"/>
            <a:ext cx="5649465" cy="707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3</a:t>
            </a:r>
            <a:r>
              <a:rPr kumimoji="1" lang="zh-CN" altLang="en-US" sz="3200" b="0" dirty="0">
                <a:solidFill>
                  <a:schemeClr val="bg1"/>
                </a:solidFill>
                <a:latin typeface="微软雅黑" pitchFamily="34" charset="-122"/>
                <a:ea typeface="微软雅黑" pitchFamily="34" charset="-122"/>
                <a:cs typeface="Arial" pitchFamily="34" charset="0"/>
              </a:rPr>
              <a:t> 例题</a:t>
            </a:r>
            <a:endParaRPr kumimoji="1" lang="zh-CN" altLang="en-US" sz="3200" b="0" dirty="0">
              <a:solidFill>
                <a:srgbClr val="FF0000"/>
              </a:solidFill>
              <a:latin typeface="微软雅黑" pitchFamily="34" charset="-122"/>
              <a:ea typeface="微软雅黑" pitchFamily="34" charset="-122"/>
              <a:cs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79" y="1556792"/>
            <a:ext cx="9898063"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1939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9"/>
          <p:cNvSpPr txBox="1">
            <a:spLocks noChangeArrowheads="1"/>
          </p:cNvSpPr>
          <p:nvPr/>
        </p:nvSpPr>
        <p:spPr bwMode="auto">
          <a:xfrm>
            <a:off x="42907" y="356586"/>
            <a:ext cx="5649465" cy="707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3</a:t>
            </a:r>
            <a:r>
              <a:rPr kumimoji="1" lang="zh-CN" altLang="en-US" sz="3200" b="0" dirty="0">
                <a:solidFill>
                  <a:schemeClr val="bg1"/>
                </a:solidFill>
                <a:latin typeface="微软雅黑" pitchFamily="34" charset="-122"/>
                <a:ea typeface="微软雅黑" pitchFamily="34" charset="-122"/>
                <a:cs typeface="Arial" pitchFamily="34" charset="0"/>
              </a:rPr>
              <a:t> 例题</a:t>
            </a:r>
            <a:r>
              <a:rPr kumimoji="1" lang="en-US" altLang="zh-CN" sz="3200" b="0" dirty="0">
                <a:solidFill>
                  <a:schemeClr val="bg1"/>
                </a:solidFill>
                <a:latin typeface="微软雅黑" pitchFamily="34" charset="-122"/>
                <a:ea typeface="微软雅黑" pitchFamily="34" charset="-122"/>
                <a:cs typeface="Arial" pitchFamily="34" charset="0"/>
              </a:rPr>
              <a:t>1</a:t>
            </a:r>
            <a:endParaRPr kumimoji="1" lang="zh-CN" altLang="en-US" sz="3200" b="0" dirty="0">
              <a:solidFill>
                <a:srgbClr val="FF0000"/>
              </a:solidFill>
              <a:latin typeface="微软雅黑" pitchFamily="34" charset="-122"/>
              <a:ea typeface="微软雅黑" pitchFamily="34" charset="-122"/>
              <a:cs typeface="Arial" pitchFamily="34" charset="0"/>
            </a:endParaRPr>
          </a:p>
        </p:txBody>
      </p:sp>
      <p:sp>
        <p:nvSpPr>
          <p:cNvPr id="4" name="TextBox 14"/>
          <p:cNvSpPr txBox="1">
            <a:spLocks noChangeArrowheads="1"/>
          </p:cNvSpPr>
          <p:nvPr/>
        </p:nvSpPr>
        <p:spPr bwMode="auto">
          <a:xfrm>
            <a:off x="192931" y="1268760"/>
            <a:ext cx="11636359" cy="457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914400" indent="-45720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eaLnBrk="1" hangingPunct="1">
              <a:lnSpc>
                <a:spcPct val="120000"/>
              </a:lnSpc>
              <a:spcBef>
                <a:spcPct val="40000"/>
              </a:spcBef>
              <a:buFont typeface="Wingdings" pitchFamily="2" charset="2"/>
              <a:buChar char="n"/>
            </a:pPr>
            <a:r>
              <a:rPr kumimoji="1" lang="zh-CN" altLang="en-US" sz="2800" b="0" dirty="0">
                <a:latin typeface="微软雅黑" panose="020B0503020204020204" pitchFamily="34" charset="-122"/>
                <a:ea typeface="微软雅黑" panose="020B0503020204020204" pitchFamily="34" charset="-122"/>
              </a:rPr>
              <a:t>编程思路：</a:t>
            </a:r>
            <a:endParaRPr kumimoji="1" lang="en-US" altLang="zh-CN" sz="2800" b="0" dirty="0">
              <a:latin typeface="微软雅黑" panose="020B0503020204020204" pitchFamily="34" charset="-122"/>
              <a:ea typeface="微软雅黑" panose="020B0503020204020204" pitchFamily="34" charset="-122"/>
            </a:endParaRPr>
          </a:p>
          <a:p>
            <a:pPr lvl="1" eaLnBrk="1" hangingPunct="1">
              <a:lnSpc>
                <a:spcPct val="120000"/>
              </a:lnSpc>
              <a:spcBef>
                <a:spcPct val="40000"/>
              </a:spcBef>
              <a:buFont typeface="Arial" pitchFamily="34" charset="0"/>
              <a:buChar char="•"/>
            </a:pPr>
            <a:r>
              <a:rPr kumimoji="1" lang="zh-CN" altLang="en-US" sz="2800" b="0" dirty="0">
                <a:latin typeface="微软雅黑" panose="020B0503020204020204" pitchFamily="34" charset="-122"/>
                <a:ea typeface="微软雅黑" panose="020B0503020204020204" pitchFamily="34" charset="-122"/>
              </a:rPr>
              <a:t> 要求：</a:t>
            </a:r>
            <a:r>
              <a:rPr kumimoji="1" lang="en-US" altLang="zh-CN" sz="2800" b="0" dirty="0">
                <a:latin typeface="微软雅黑" panose="020B0503020204020204" pitchFamily="34" charset="-122"/>
                <a:ea typeface="微软雅黑" panose="020B0503020204020204" pitchFamily="34" charset="-122"/>
              </a:rPr>
              <a:t>s[j]</a:t>
            </a:r>
            <a:r>
              <a:rPr kumimoji="1" lang="zh-CN" altLang="en-US" sz="2800" b="0" dirty="0">
                <a:latin typeface="微软雅黑" panose="020B0503020204020204" pitchFamily="34" charset="-122"/>
                <a:ea typeface="微软雅黑" panose="020B0503020204020204" pitchFamily="34" charset="-122"/>
              </a:rPr>
              <a:t>（饼干）</a:t>
            </a:r>
            <a:r>
              <a:rPr kumimoji="1" lang="en-US" altLang="zh-CN" sz="2800" b="0" dirty="0">
                <a:latin typeface="微软雅黑" panose="020B0503020204020204" pitchFamily="34" charset="-122"/>
                <a:ea typeface="微软雅黑" panose="020B0503020204020204" pitchFamily="34" charset="-122"/>
              </a:rPr>
              <a:t> &gt;= g[</a:t>
            </a:r>
            <a:r>
              <a:rPr kumimoji="1" lang="en-US" altLang="zh-CN" sz="2800" b="0" dirty="0" err="1">
                <a:latin typeface="微软雅黑" panose="020B0503020204020204" pitchFamily="34" charset="-122"/>
                <a:ea typeface="微软雅黑" panose="020B0503020204020204" pitchFamily="34" charset="-122"/>
              </a:rPr>
              <a:t>i</a:t>
            </a:r>
            <a:r>
              <a:rPr kumimoji="1" lang="en-US" altLang="zh-CN" sz="2800" b="0" dirty="0">
                <a:latin typeface="微软雅黑" panose="020B0503020204020204" pitchFamily="34" charset="-122"/>
                <a:ea typeface="微软雅黑" panose="020B0503020204020204" pitchFamily="34" charset="-122"/>
              </a:rPr>
              <a:t>]</a:t>
            </a:r>
            <a:r>
              <a:rPr kumimoji="1" lang="zh-CN" altLang="en-US" sz="2800" b="0" dirty="0">
                <a:latin typeface="微软雅黑" panose="020B0503020204020204" pitchFamily="34" charset="-122"/>
                <a:ea typeface="微软雅黑" panose="020B0503020204020204" pitchFamily="34" charset="-122"/>
              </a:rPr>
              <a:t>（胃口），且尽可能满足越多数量的孩子，并输出这个最大数值。</a:t>
            </a:r>
            <a:endParaRPr kumimoji="1" lang="en-US" altLang="zh-CN" sz="2800" b="0" dirty="0">
              <a:latin typeface="微软雅黑" panose="020B0503020204020204" pitchFamily="34" charset="-122"/>
              <a:ea typeface="微软雅黑" panose="020B0503020204020204" pitchFamily="34" charset="-122"/>
            </a:endParaRPr>
          </a:p>
          <a:p>
            <a:pPr lvl="1" eaLnBrk="1" hangingPunct="1">
              <a:lnSpc>
                <a:spcPct val="120000"/>
              </a:lnSpc>
              <a:spcBef>
                <a:spcPct val="40000"/>
              </a:spcBef>
              <a:buFont typeface="Arial" pitchFamily="34" charset="0"/>
              <a:buChar char="•"/>
            </a:pPr>
            <a:endParaRPr kumimoji="1" lang="en-US" altLang="zh-CN" sz="2800" b="0" dirty="0">
              <a:latin typeface="微软雅黑" panose="020B0503020204020204" pitchFamily="34" charset="-122"/>
              <a:ea typeface="微软雅黑" panose="020B0503020204020204" pitchFamily="34" charset="-122"/>
            </a:endParaRPr>
          </a:p>
          <a:p>
            <a:pPr lvl="1" eaLnBrk="1" hangingPunct="1">
              <a:lnSpc>
                <a:spcPct val="120000"/>
              </a:lnSpc>
              <a:spcBef>
                <a:spcPct val="40000"/>
              </a:spcBef>
              <a:buFont typeface="Arial" pitchFamily="34" charset="0"/>
              <a:buChar char="•"/>
            </a:pPr>
            <a:endParaRPr kumimoji="1" lang="en-US" altLang="zh-CN" sz="2800" b="0" dirty="0">
              <a:latin typeface="微软雅黑" panose="020B0503020204020204" pitchFamily="34" charset="-122"/>
              <a:ea typeface="微软雅黑" panose="020B0503020204020204" pitchFamily="34" charset="-122"/>
            </a:endParaRPr>
          </a:p>
          <a:p>
            <a:pPr lvl="1" eaLnBrk="1" hangingPunct="1">
              <a:lnSpc>
                <a:spcPct val="120000"/>
              </a:lnSpc>
              <a:spcBef>
                <a:spcPct val="40000"/>
              </a:spcBef>
              <a:buFont typeface="Arial" pitchFamily="34" charset="0"/>
              <a:buChar char="•"/>
            </a:pPr>
            <a:r>
              <a:rPr kumimoji="1" lang="zh-CN" altLang="en-US" sz="2800" b="0" dirty="0">
                <a:latin typeface="微软雅黑" panose="020B0503020204020204" pitchFamily="34" charset="-122"/>
                <a:ea typeface="微软雅黑" panose="020B0503020204020204" pitchFamily="34" charset="-122"/>
              </a:rPr>
              <a:t>要想能够满足更多的孩子，那么在满足胃口的前提下，浪费最少。</a:t>
            </a:r>
            <a:endParaRPr kumimoji="1" lang="en-US" altLang="zh-CN" sz="2800" b="0" dirty="0">
              <a:latin typeface="微软雅黑" panose="020B0503020204020204" pitchFamily="34" charset="-122"/>
              <a:ea typeface="微软雅黑" panose="020B0503020204020204" pitchFamily="34" charset="-122"/>
            </a:endParaRPr>
          </a:p>
          <a:p>
            <a:pPr eaLnBrk="1" hangingPunct="1">
              <a:lnSpc>
                <a:spcPct val="120000"/>
              </a:lnSpc>
              <a:spcBef>
                <a:spcPct val="40000"/>
              </a:spcBef>
            </a:pPr>
            <a:endParaRPr kumimoji="1" lang="en-US" altLang="zh-CN" sz="2800" b="0" dirty="0">
              <a:latin typeface="微软雅黑" panose="020B0503020204020204" pitchFamily="34" charset="-122"/>
              <a:ea typeface="微软雅黑" panose="020B0503020204020204" pitchFamily="34" charset="-122"/>
            </a:endParaRPr>
          </a:p>
        </p:txBody>
      </p:sp>
      <p:sp>
        <p:nvSpPr>
          <p:cNvPr id="2" name="矩形 1"/>
          <p:cNvSpPr/>
          <p:nvPr/>
        </p:nvSpPr>
        <p:spPr>
          <a:xfrm>
            <a:off x="1751059" y="3227785"/>
            <a:ext cx="432049"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2</a:t>
            </a:r>
            <a:endParaRPr lang="zh-CN" altLang="en-US" dirty="0"/>
          </a:p>
        </p:txBody>
      </p:sp>
      <p:sp>
        <p:nvSpPr>
          <p:cNvPr id="3" name="TextBox 2"/>
          <p:cNvSpPr txBox="1"/>
          <p:nvPr/>
        </p:nvSpPr>
        <p:spPr>
          <a:xfrm>
            <a:off x="711973" y="3198168"/>
            <a:ext cx="1152129" cy="461665"/>
          </a:xfrm>
          <a:prstGeom prst="rect">
            <a:avLst/>
          </a:prstGeom>
          <a:noFill/>
        </p:spPr>
        <p:txBody>
          <a:bodyPr wrap="square" rtlCol="0">
            <a:spAutoFit/>
          </a:bodyPr>
          <a:lstStyle/>
          <a:p>
            <a:r>
              <a:rPr lang="zh-CN" altLang="en-US" dirty="0"/>
              <a:t>胃口：</a:t>
            </a:r>
          </a:p>
        </p:txBody>
      </p:sp>
      <p:sp>
        <p:nvSpPr>
          <p:cNvPr id="7" name="矩形 6"/>
          <p:cNvSpPr/>
          <p:nvPr/>
        </p:nvSpPr>
        <p:spPr>
          <a:xfrm>
            <a:off x="2193268" y="3230018"/>
            <a:ext cx="432049"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5</a:t>
            </a:r>
            <a:endParaRPr lang="zh-CN" altLang="en-US" dirty="0"/>
          </a:p>
        </p:txBody>
      </p:sp>
      <p:sp>
        <p:nvSpPr>
          <p:cNvPr id="8" name="矩形 7"/>
          <p:cNvSpPr/>
          <p:nvPr/>
        </p:nvSpPr>
        <p:spPr>
          <a:xfrm>
            <a:off x="2631043" y="3227785"/>
            <a:ext cx="432049"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2</a:t>
            </a:r>
            <a:endParaRPr lang="zh-CN" altLang="en-US" dirty="0"/>
          </a:p>
        </p:txBody>
      </p:sp>
      <p:sp>
        <p:nvSpPr>
          <p:cNvPr id="9" name="矩形 8"/>
          <p:cNvSpPr/>
          <p:nvPr/>
        </p:nvSpPr>
        <p:spPr>
          <a:xfrm>
            <a:off x="3073252" y="3230018"/>
            <a:ext cx="432049"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1</a:t>
            </a:r>
            <a:endParaRPr lang="zh-CN" altLang="en-US" dirty="0"/>
          </a:p>
        </p:txBody>
      </p:sp>
      <p:sp>
        <p:nvSpPr>
          <p:cNvPr id="10" name="矩形 9"/>
          <p:cNvSpPr/>
          <p:nvPr/>
        </p:nvSpPr>
        <p:spPr>
          <a:xfrm>
            <a:off x="3516346" y="3230018"/>
            <a:ext cx="432049"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3</a:t>
            </a:r>
            <a:endParaRPr lang="zh-CN" altLang="en-US" dirty="0"/>
          </a:p>
        </p:txBody>
      </p:sp>
      <p:sp>
        <p:nvSpPr>
          <p:cNvPr id="11" name="矩形 10"/>
          <p:cNvSpPr/>
          <p:nvPr/>
        </p:nvSpPr>
        <p:spPr>
          <a:xfrm>
            <a:off x="1761219" y="3933056"/>
            <a:ext cx="432049"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1</a:t>
            </a:r>
            <a:endParaRPr lang="zh-CN" altLang="en-US" dirty="0"/>
          </a:p>
        </p:txBody>
      </p:sp>
      <p:sp>
        <p:nvSpPr>
          <p:cNvPr id="12" name="矩形 11"/>
          <p:cNvSpPr/>
          <p:nvPr/>
        </p:nvSpPr>
        <p:spPr>
          <a:xfrm>
            <a:off x="2203428" y="3935289"/>
            <a:ext cx="432049"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4</a:t>
            </a:r>
            <a:endParaRPr lang="zh-CN" altLang="en-US" dirty="0"/>
          </a:p>
        </p:txBody>
      </p:sp>
      <p:sp>
        <p:nvSpPr>
          <p:cNvPr id="13" name="矩形 12"/>
          <p:cNvSpPr/>
          <p:nvPr/>
        </p:nvSpPr>
        <p:spPr>
          <a:xfrm>
            <a:off x="2641203" y="3933056"/>
            <a:ext cx="432049"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3</a:t>
            </a:r>
            <a:endParaRPr lang="zh-CN" altLang="en-US" dirty="0"/>
          </a:p>
        </p:txBody>
      </p:sp>
      <p:sp>
        <p:nvSpPr>
          <p:cNvPr id="14" name="矩形 13"/>
          <p:cNvSpPr/>
          <p:nvPr/>
        </p:nvSpPr>
        <p:spPr>
          <a:xfrm>
            <a:off x="3083412" y="3935289"/>
            <a:ext cx="432049"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2</a:t>
            </a:r>
            <a:endParaRPr lang="zh-CN" altLang="en-US" dirty="0"/>
          </a:p>
        </p:txBody>
      </p:sp>
      <p:sp>
        <p:nvSpPr>
          <p:cNvPr id="15" name="矩形 14"/>
          <p:cNvSpPr/>
          <p:nvPr/>
        </p:nvSpPr>
        <p:spPr>
          <a:xfrm>
            <a:off x="3526506" y="3935289"/>
            <a:ext cx="432049"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2</a:t>
            </a:r>
            <a:endParaRPr lang="zh-CN" altLang="en-US" dirty="0"/>
          </a:p>
        </p:txBody>
      </p:sp>
      <p:sp>
        <p:nvSpPr>
          <p:cNvPr id="16" name="TextBox 15"/>
          <p:cNvSpPr txBox="1"/>
          <p:nvPr/>
        </p:nvSpPr>
        <p:spPr>
          <a:xfrm>
            <a:off x="711973" y="3929830"/>
            <a:ext cx="1152129" cy="461665"/>
          </a:xfrm>
          <a:prstGeom prst="rect">
            <a:avLst/>
          </a:prstGeom>
          <a:noFill/>
        </p:spPr>
        <p:txBody>
          <a:bodyPr wrap="square" rtlCol="0">
            <a:spAutoFit/>
          </a:bodyPr>
          <a:lstStyle/>
          <a:p>
            <a:r>
              <a:rPr lang="zh-CN" altLang="en-US" dirty="0"/>
              <a:t>饼干：</a:t>
            </a:r>
          </a:p>
        </p:txBody>
      </p:sp>
      <p:sp>
        <p:nvSpPr>
          <p:cNvPr id="17" name="矩形 16"/>
          <p:cNvSpPr/>
          <p:nvPr/>
        </p:nvSpPr>
        <p:spPr>
          <a:xfrm>
            <a:off x="3958555" y="3935289"/>
            <a:ext cx="432049"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1</a:t>
            </a:r>
            <a:endParaRPr lang="zh-CN" altLang="en-US" dirty="0"/>
          </a:p>
        </p:txBody>
      </p:sp>
    </p:spTree>
    <p:extLst>
      <p:ext uri="{BB962C8B-B14F-4D97-AF65-F5344CB8AC3E}">
        <p14:creationId xmlns:p14="http://schemas.microsoft.com/office/powerpoint/2010/main" val="2834820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9"/>
          <p:cNvSpPr txBox="1">
            <a:spLocks noChangeArrowheads="1"/>
          </p:cNvSpPr>
          <p:nvPr/>
        </p:nvSpPr>
        <p:spPr bwMode="auto">
          <a:xfrm>
            <a:off x="120650" y="333375"/>
            <a:ext cx="5649465" cy="707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3</a:t>
            </a:r>
            <a:r>
              <a:rPr kumimoji="1" lang="zh-CN" altLang="en-US" sz="3200" b="0" dirty="0">
                <a:solidFill>
                  <a:schemeClr val="bg1"/>
                </a:solidFill>
                <a:latin typeface="微软雅黑" pitchFamily="34" charset="-122"/>
                <a:ea typeface="微软雅黑" pitchFamily="34" charset="-122"/>
                <a:cs typeface="Arial" pitchFamily="34" charset="0"/>
              </a:rPr>
              <a:t> 例题</a:t>
            </a:r>
            <a:r>
              <a:rPr kumimoji="1" lang="en-US" altLang="zh-CN" sz="3200" b="0" dirty="0">
                <a:solidFill>
                  <a:schemeClr val="bg1"/>
                </a:solidFill>
                <a:latin typeface="微软雅黑" pitchFamily="34" charset="-122"/>
                <a:ea typeface="微软雅黑" pitchFamily="34" charset="-122"/>
                <a:cs typeface="Arial" pitchFamily="34" charset="0"/>
              </a:rPr>
              <a:t>1</a:t>
            </a:r>
            <a:endParaRPr kumimoji="1" lang="zh-CN" altLang="en-US" sz="3200" b="0" dirty="0">
              <a:solidFill>
                <a:srgbClr val="FF0000"/>
              </a:solidFill>
              <a:latin typeface="微软雅黑" pitchFamily="34" charset="-122"/>
              <a:ea typeface="微软雅黑" pitchFamily="34" charset="-122"/>
              <a:cs typeface="Arial" pitchFamily="34" charset="0"/>
            </a:endParaRPr>
          </a:p>
        </p:txBody>
      </p:sp>
      <p:sp>
        <p:nvSpPr>
          <p:cNvPr id="4" name="TextBox 14"/>
          <p:cNvSpPr txBox="1">
            <a:spLocks noChangeArrowheads="1"/>
          </p:cNvSpPr>
          <p:nvPr/>
        </p:nvSpPr>
        <p:spPr bwMode="auto">
          <a:xfrm>
            <a:off x="192930" y="1268760"/>
            <a:ext cx="11636359" cy="5090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914400" indent="-45720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eaLnBrk="1" hangingPunct="1">
              <a:lnSpc>
                <a:spcPct val="120000"/>
              </a:lnSpc>
              <a:spcBef>
                <a:spcPct val="40000"/>
              </a:spcBef>
              <a:buFont typeface="Wingdings" pitchFamily="2" charset="2"/>
              <a:buChar char="n"/>
            </a:pPr>
            <a:r>
              <a:rPr kumimoji="1" lang="zh-CN" altLang="en-US" sz="2800" dirty="0">
                <a:latin typeface="华文楷体" pitchFamily="2" charset="-122"/>
                <a:ea typeface="华文楷体" pitchFamily="2" charset="-122"/>
              </a:rPr>
              <a:t>编程思路：</a:t>
            </a:r>
            <a:endParaRPr kumimoji="1" lang="en-US" altLang="zh-CN" sz="2800" dirty="0">
              <a:latin typeface="华文楷体" pitchFamily="2" charset="-122"/>
              <a:ea typeface="华文楷体" pitchFamily="2" charset="-122"/>
            </a:endParaRPr>
          </a:p>
          <a:p>
            <a:pPr lvl="1" eaLnBrk="1" hangingPunct="1">
              <a:lnSpc>
                <a:spcPct val="120000"/>
              </a:lnSpc>
              <a:spcBef>
                <a:spcPct val="40000"/>
              </a:spcBef>
              <a:buFont typeface="Arial" pitchFamily="34" charset="0"/>
              <a:buChar char="•"/>
            </a:pPr>
            <a:r>
              <a:rPr kumimoji="1" lang="zh-CN" altLang="en-US" sz="2800" dirty="0">
                <a:latin typeface="华文楷体" pitchFamily="2" charset="-122"/>
                <a:ea typeface="华文楷体" pitchFamily="2" charset="-122"/>
              </a:rPr>
              <a:t>因此，我们分别对胃口和饼干进行排序。</a:t>
            </a:r>
            <a:endParaRPr kumimoji="1" lang="en-US" altLang="zh-CN" sz="2800" dirty="0">
              <a:latin typeface="华文楷体" pitchFamily="2" charset="-122"/>
              <a:ea typeface="华文楷体" pitchFamily="2" charset="-122"/>
            </a:endParaRPr>
          </a:p>
          <a:p>
            <a:pPr lvl="1" eaLnBrk="1" hangingPunct="1">
              <a:lnSpc>
                <a:spcPct val="120000"/>
              </a:lnSpc>
              <a:spcBef>
                <a:spcPct val="40000"/>
              </a:spcBef>
              <a:buFont typeface="Arial" pitchFamily="34" charset="0"/>
              <a:buChar char="•"/>
            </a:pPr>
            <a:endParaRPr kumimoji="1" lang="en-US" altLang="zh-CN" sz="2800" dirty="0">
              <a:latin typeface="华文楷体" pitchFamily="2" charset="-122"/>
              <a:ea typeface="华文楷体" pitchFamily="2" charset="-122"/>
            </a:endParaRPr>
          </a:p>
          <a:p>
            <a:pPr lvl="1" eaLnBrk="1" hangingPunct="1">
              <a:lnSpc>
                <a:spcPct val="120000"/>
              </a:lnSpc>
              <a:spcBef>
                <a:spcPct val="40000"/>
              </a:spcBef>
              <a:buFont typeface="Arial" pitchFamily="34" charset="0"/>
              <a:buChar char="•"/>
            </a:pPr>
            <a:endParaRPr kumimoji="1" lang="en-US" altLang="zh-CN" sz="2800" dirty="0">
              <a:latin typeface="华文楷体" pitchFamily="2" charset="-122"/>
              <a:ea typeface="华文楷体" pitchFamily="2" charset="-122"/>
            </a:endParaRPr>
          </a:p>
          <a:p>
            <a:pPr lvl="1" eaLnBrk="1" hangingPunct="1">
              <a:lnSpc>
                <a:spcPct val="120000"/>
              </a:lnSpc>
              <a:spcBef>
                <a:spcPct val="40000"/>
              </a:spcBef>
              <a:buFont typeface="Arial" pitchFamily="34" charset="0"/>
              <a:buChar char="•"/>
            </a:pPr>
            <a:endParaRPr kumimoji="1" lang="en-US" altLang="zh-CN" sz="2800" dirty="0">
              <a:latin typeface="华文楷体" pitchFamily="2" charset="-122"/>
              <a:ea typeface="华文楷体" pitchFamily="2" charset="-122"/>
            </a:endParaRPr>
          </a:p>
          <a:p>
            <a:pPr lvl="1" eaLnBrk="1" hangingPunct="1">
              <a:lnSpc>
                <a:spcPct val="120000"/>
              </a:lnSpc>
              <a:spcBef>
                <a:spcPct val="40000"/>
              </a:spcBef>
              <a:buFont typeface="Arial" pitchFamily="34" charset="0"/>
              <a:buChar char="•"/>
            </a:pPr>
            <a:r>
              <a:rPr kumimoji="1" lang="zh-CN" altLang="en-US" sz="2800" dirty="0">
                <a:latin typeface="华文楷体" pitchFamily="2" charset="-122"/>
                <a:ea typeface="华文楷体" pitchFamily="2" charset="-122"/>
              </a:rPr>
              <a:t>循环遍历每位学生</a:t>
            </a:r>
            <a:r>
              <a:rPr kumimoji="1" lang="en-US" altLang="zh-CN" sz="2800" dirty="0" err="1">
                <a:latin typeface="华文楷体" pitchFamily="2" charset="-122"/>
                <a:ea typeface="华文楷体" pitchFamily="2" charset="-122"/>
              </a:rPr>
              <a:t>i</a:t>
            </a:r>
            <a:r>
              <a:rPr kumimoji="1" lang="zh-CN" altLang="en-US" sz="2800" dirty="0">
                <a:latin typeface="华文楷体" pitchFamily="2" charset="-122"/>
                <a:ea typeface="华文楷体" pitchFamily="2" charset="-122"/>
              </a:rPr>
              <a:t>，对于每位学生</a:t>
            </a:r>
            <a:r>
              <a:rPr kumimoji="1" lang="en-US" altLang="zh-CN" sz="2800" dirty="0" err="1">
                <a:latin typeface="华文楷体" pitchFamily="2" charset="-122"/>
                <a:ea typeface="华文楷体" pitchFamily="2" charset="-122"/>
              </a:rPr>
              <a:t>i</a:t>
            </a:r>
            <a:r>
              <a:rPr kumimoji="1" lang="zh-CN" altLang="en-US" sz="2800" dirty="0">
                <a:latin typeface="华文楷体" pitchFamily="2" charset="-122"/>
                <a:ea typeface="华文楷体" pitchFamily="2" charset="-122"/>
              </a:rPr>
              <a:t>，在饼干数组中，从前往后遍历，查找满足</a:t>
            </a:r>
            <a:r>
              <a:rPr kumimoji="1" lang="en-US" altLang="zh-CN" sz="2800" dirty="0">
                <a:latin typeface="华文楷体" pitchFamily="2" charset="-122"/>
                <a:ea typeface="华文楷体" pitchFamily="2" charset="-122"/>
              </a:rPr>
              <a:t>s[j]</a:t>
            </a:r>
            <a:r>
              <a:rPr kumimoji="1" lang="zh-CN" altLang="en-US" sz="2800" dirty="0">
                <a:latin typeface="华文楷体" pitchFamily="2" charset="-122"/>
                <a:ea typeface="华文楷体" pitchFamily="2" charset="-122"/>
              </a:rPr>
              <a:t>（饼干） </a:t>
            </a:r>
            <a:r>
              <a:rPr kumimoji="1" lang="en-US" altLang="zh-CN" sz="2800" dirty="0">
                <a:latin typeface="华文楷体" pitchFamily="2" charset="-122"/>
                <a:ea typeface="华文楷体" pitchFamily="2" charset="-122"/>
              </a:rPr>
              <a:t>&gt;= g[</a:t>
            </a:r>
            <a:r>
              <a:rPr kumimoji="1" lang="en-US" altLang="zh-CN" sz="2800" dirty="0" err="1">
                <a:latin typeface="华文楷体" pitchFamily="2" charset="-122"/>
                <a:ea typeface="华文楷体" pitchFamily="2" charset="-122"/>
              </a:rPr>
              <a:t>i</a:t>
            </a:r>
            <a:r>
              <a:rPr kumimoji="1" lang="en-US" altLang="zh-CN" sz="2800" dirty="0">
                <a:latin typeface="华文楷体" pitchFamily="2" charset="-122"/>
                <a:ea typeface="华文楷体" pitchFamily="2" charset="-122"/>
              </a:rPr>
              <a:t>]</a:t>
            </a:r>
            <a:r>
              <a:rPr kumimoji="1" lang="zh-CN" altLang="en-US" sz="2800" dirty="0">
                <a:latin typeface="华文楷体" pitchFamily="2" charset="-122"/>
                <a:ea typeface="华文楷体" pitchFamily="2" charset="-122"/>
              </a:rPr>
              <a:t>（胃口），第</a:t>
            </a:r>
            <a:r>
              <a:rPr kumimoji="1" lang="en-US" altLang="zh-CN" sz="2800" dirty="0">
                <a:latin typeface="华文楷体" pitchFamily="2" charset="-122"/>
                <a:ea typeface="华文楷体" pitchFamily="2" charset="-122"/>
              </a:rPr>
              <a:t>1</a:t>
            </a:r>
            <a:r>
              <a:rPr kumimoji="1" lang="zh-CN" altLang="en-US" sz="2800" dirty="0">
                <a:latin typeface="华文楷体" pitchFamily="2" charset="-122"/>
                <a:ea typeface="华文楷体" pitchFamily="2" charset="-122"/>
              </a:rPr>
              <a:t>个满足条件的饼干就是满足</a:t>
            </a:r>
            <a:r>
              <a:rPr kumimoji="1" lang="en-US" altLang="zh-CN" sz="2800" dirty="0">
                <a:latin typeface="华文楷体" pitchFamily="2" charset="-122"/>
                <a:ea typeface="华文楷体" pitchFamily="2" charset="-122"/>
              </a:rPr>
              <a:t>s[j]</a:t>
            </a:r>
            <a:r>
              <a:rPr kumimoji="1" lang="zh-CN" altLang="en-US" sz="2800" dirty="0">
                <a:latin typeface="华文楷体" pitchFamily="2" charset="-122"/>
                <a:ea typeface="华文楷体" pitchFamily="2" charset="-122"/>
              </a:rPr>
              <a:t>（饼干） </a:t>
            </a:r>
            <a:r>
              <a:rPr kumimoji="1" lang="en-US" altLang="zh-CN" sz="2800" dirty="0">
                <a:latin typeface="华文楷体" pitchFamily="2" charset="-122"/>
                <a:ea typeface="华文楷体" pitchFamily="2" charset="-122"/>
              </a:rPr>
              <a:t>&gt;= g[</a:t>
            </a:r>
            <a:r>
              <a:rPr kumimoji="1" lang="en-US" altLang="zh-CN" sz="2800" dirty="0" err="1">
                <a:latin typeface="华文楷体" pitchFamily="2" charset="-122"/>
                <a:ea typeface="华文楷体" pitchFamily="2" charset="-122"/>
              </a:rPr>
              <a:t>i</a:t>
            </a:r>
            <a:r>
              <a:rPr kumimoji="1" lang="en-US" altLang="zh-CN" sz="2800" dirty="0">
                <a:latin typeface="华文楷体" pitchFamily="2" charset="-122"/>
                <a:ea typeface="华文楷体" pitchFamily="2" charset="-122"/>
              </a:rPr>
              <a:t>]</a:t>
            </a:r>
            <a:r>
              <a:rPr kumimoji="1" lang="zh-CN" altLang="en-US" sz="2800" dirty="0">
                <a:latin typeface="华文楷体" pitchFamily="2" charset="-122"/>
                <a:ea typeface="华文楷体" pitchFamily="2" charset="-122"/>
              </a:rPr>
              <a:t>（胃口）的最小饼干。</a:t>
            </a:r>
            <a:endParaRPr kumimoji="1" lang="en-US" altLang="zh-CN" sz="2800" dirty="0">
              <a:latin typeface="华文楷体" pitchFamily="2" charset="-122"/>
              <a:ea typeface="华文楷体" pitchFamily="2" charset="-122"/>
            </a:endParaRPr>
          </a:p>
        </p:txBody>
      </p:sp>
      <p:sp>
        <p:nvSpPr>
          <p:cNvPr id="2" name="矩形 1"/>
          <p:cNvSpPr/>
          <p:nvPr/>
        </p:nvSpPr>
        <p:spPr>
          <a:xfrm>
            <a:off x="1751059" y="3227785"/>
            <a:ext cx="432049"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2</a:t>
            </a:r>
            <a:endParaRPr lang="zh-CN" altLang="en-US" dirty="0"/>
          </a:p>
        </p:txBody>
      </p:sp>
      <p:sp>
        <p:nvSpPr>
          <p:cNvPr id="3" name="TextBox 2"/>
          <p:cNvSpPr txBox="1"/>
          <p:nvPr/>
        </p:nvSpPr>
        <p:spPr>
          <a:xfrm>
            <a:off x="711973" y="3198168"/>
            <a:ext cx="1152129" cy="461665"/>
          </a:xfrm>
          <a:prstGeom prst="rect">
            <a:avLst/>
          </a:prstGeom>
          <a:noFill/>
        </p:spPr>
        <p:txBody>
          <a:bodyPr wrap="square" rtlCol="0">
            <a:spAutoFit/>
          </a:bodyPr>
          <a:lstStyle/>
          <a:p>
            <a:r>
              <a:rPr lang="zh-CN" altLang="en-US" dirty="0"/>
              <a:t>胃口：</a:t>
            </a:r>
          </a:p>
        </p:txBody>
      </p:sp>
      <p:sp>
        <p:nvSpPr>
          <p:cNvPr id="7" name="矩形 6"/>
          <p:cNvSpPr/>
          <p:nvPr/>
        </p:nvSpPr>
        <p:spPr>
          <a:xfrm>
            <a:off x="2193268" y="3230018"/>
            <a:ext cx="432049"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5</a:t>
            </a:r>
            <a:endParaRPr lang="zh-CN" altLang="en-US" dirty="0"/>
          </a:p>
        </p:txBody>
      </p:sp>
      <p:sp>
        <p:nvSpPr>
          <p:cNvPr id="8" name="矩形 7"/>
          <p:cNvSpPr/>
          <p:nvPr/>
        </p:nvSpPr>
        <p:spPr>
          <a:xfrm>
            <a:off x="2631043" y="3227785"/>
            <a:ext cx="432049"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2</a:t>
            </a:r>
            <a:endParaRPr lang="zh-CN" altLang="en-US" dirty="0"/>
          </a:p>
        </p:txBody>
      </p:sp>
      <p:sp>
        <p:nvSpPr>
          <p:cNvPr id="9" name="矩形 8"/>
          <p:cNvSpPr/>
          <p:nvPr/>
        </p:nvSpPr>
        <p:spPr>
          <a:xfrm>
            <a:off x="3073252" y="3230018"/>
            <a:ext cx="432049"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1</a:t>
            </a:r>
            <a:endParaRPr lang="zh-CN" altLang="en-US" dirty="0"/>
          </a:p>
        </p:txBody>
      </p:sp>
      <p:sp>
        <p:nvSpPr>
          <p:cNvPr id="10" name="矩形 9"/>
          <p:cNvSpPr/>
          <p:nvPr/>
        </p:nvSpPr>
        <p:spPr>
          <a:xfrm>
            <a:off x="3516346" y="3230018"/>
            <a:ext cx="432049"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3</a:t>
            </a:r>
            <a:endParaRPr lang="zh-CN" altLang="en-US" dirty="0"/>
          </a:p>
        </p:txBody>
      </p:sp>
      <p:sp>
        <p:nvSpPr>
          <p:cNvPr id="11" name="矩形 10"/>
          <p:cNvSpPr/>
          <p:nvPr/>
        </p:nvSpPr>
        <p:spPr>
          <a:xfrm>
            <a:off x="1761219" y="3933056"/>
            <a:ext cx="432049"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1</a:t>
            </a:r>
            <a:endParaRPr lang="zh-CN" altLang="en-US" dirty="0"/>
          </a:p>
        </p:txBody>
      </p:sp>
      <p:sp>
        <p:nvSpPr>
          <p:cNvPr id="12" name="矩形 11"/>
          <p:cNvSpPr/>
          <p:nvPr/>
        </p:nvSpPr>
        <p:spPr>
          <a:xfrm>
            <a:off x="2203428" y="3935289"/>
            <a:ext cx="432049"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4</a:t>
            </a:r>
            <a:endParaRPr lang="zh-CN" altLang="en-US" dirty="0"/>
          </a:p>
        </p:txBody>
      </p:sp>
      <p:sp>
        <p:nvSpPr>
          <p:cNvPr id="13" name="矩形 12"/>
          <p:cNvSpPr/>
          <p:nvPr/>
        </p:nvSpPr>
        <p:spPr>
          <a:xfrm>
            <a:off x="2641203" y="3933056"/>
            <a:ext cx="432049"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3</a:t>
            </a:r>
            <a:endParaRPr lang="zh-CN" altLang="en-US" dirty="0"/>
          </a:p>
        </p:txBody>
      </p:sp>
      <p:sp>
        <p:nvSpPr>
          <p:cNvPr id="14" name="矩形 13"/>
          <p:cNvSpPr/>
          <p:nvPr/>
        </p:nvSpPr>
        <p:spPr>
          <a:xfrm>
            <a:off x="3083412" y="3935289"/>
            <a:ext cx="432049"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2</a:t>
            </a:r>
            <a:endParaRPr lang="zh-CN" altLang="en-US" dirty="0"/>
          </a:p>
        </p:txBody>
      </p:sp>
      <p:sp>
        <p:nvSpPr>
          <p:cNvPr id="15" name="矩形 14"/>
          <p:cNvSpPr/>
          <p:nvPr/>
        </p:nvSpPr>
        <p:spPr>
          <a:xfrm>
            <a:off x="3526506" y="3935289"/>
            <a:ext cx="432049"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2</a:t>
            </a:r>
            <a:endParaRPr lang="zh-CN" altLang="en-US" dirty="0"/>
          </a:p>
        </p:txBody>
      </p:sp>
      <p:sp>
        <p:nvSpPr>
          <p:cNvPr id="16" name="TextBox 15"/>
          <p:cNvSpPr txBox="1"/>
          <p:nvPr/>
        </p:nvSpPr>
        <p:spPr>
          <a:xfrm>
            <a:off x="711973" y="3929830"/>
            <a:ext cx="1152129" cy="461665"/>
          </a:xfrm>
          <a:prstGeom prst="rect">
            <a:avLst/>
          </a:prstGeom>
          <a:noFill/>
        </p:spPr>
        <p:txBody>
          <a:bodyPr wrap="square" rtlCol="0">
            <a:spAutoFit/>
          </a:bodyPr>
          <a:lstStyle/>
          <a:p>
            <a:r>
              <a:rPr lang="zh-CN" altLang="en-US" dirty="0"/>
              <a:t>饼干：</a:t>
            </a:r>
          </a:p>
        </p:txBody>
      </p:sp>
      <p:sp>
        <p:nvSpPr>
          <p:cNvPr id="17" name="矩形 16"/>
          <p:cNvSpPr/>
          <p:nvPr/>
        </p:nvSpPr>
        <p:spPr>
          <a:xfrm>
            <a:off x="3958555" y="3935289"/>
            <a:ext cx="432049"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1</a:t>
            </a:r>
            <a:endParaRPr lang="zh-CN" altLang="en-US" dirty="0"/>
          </a:p>
        </p:txBody>
      </p:sp>
      <p:sp>
        <p:nvSpPr>
          <p:cNvPr id="18" name="矩形 17"/>
          <p:cNvSpPr/>
          <p:nvPr/>
        </p:nvSpPr>
        <p:spPr>
          <a:xfrm>
            <a:off x="6780204" y="3195842"/>
            <a:ext cx="432049"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1</a:t>
            </a:r>
            <a:endParaRPr lang="zh-CN" altLang="en-US" dirty="0"/>
          </a:p>
        </p:txBody>
      </p:sp>
      <p:sp>
        <p:nvSpPr>
          <p:cNvPr id="19" name="TextBox 18"/>
          <p:cNvSpPr txBox="1"/>
          <p:nvPr/>
        </p:nvSpPr>
        <p:spPr>
          <a:xfrm>
            <a:off x="5741118" y="3166225"/>
            <a:ext cx="1152129" cy="461665"/>
          </a:xfrm>
          <a:prstGeom prst="rect">
            <a:avLst/>
          </a:prstGeom>
          <a:noFill/>
        </p:spPr>
        <p:txBody>
          <a:bodyPr wrap="square" rtlCol="0">
            <a:spAutoFit/>
          </a:bodyPr>
          <a:lstStyle/>
          <a:p>
            <a:r>
              <a:rPr lang="zh-CN" altLang="en-US" dirty="0"/>
              <a:t>胃口：</a:t>
            </a:r>
          </a:p>
        </p:txBody>
      </p:sp>
      <p:sp>
        <p:nvSpPr>
          <p:cNvPr id="20" name="矩形 19"/>
          <p:cNvSpPr/>
          <p:nvPr/>
        </p:nvSpPr>
        <p:spPr>
          <a:xfrm>
            <a:off x="7222413" y="3198075"/>
            <a:ext cx="432049"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2</a:t>
            </a:r>
            <a:endParaRPr lang="zh-CN" altLang="en-US" dirty="0"/>
          </a:p>
        </p:txBody>
      </p:sp>
      <p:sp>
        <p:nvSpPr>
          <p:cNvPr id="21" name="矩形 20"/>
          <p:cNvSpPr/>
          <p:nvPr/>
        </p:nvSpPr>
        <p:spPr>
          <a:xfrm>
            <a:off x="7660188" y="3195842"/>
            <a:ext cx="432049"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2</a:t>
            </a:r>
            <a:endParaRPr lang="zh-CN" altLang="en-US" dirty="0"/>
          </a:p>
        </p:txBody>
      </p:sp>
      <p:sp>
        <p:nvSpPr>
          <p:cNvPr id="22" name="矩形 21"/>
          <p:cNvSpPr/>
          <p:nvPr/>
        </p:nvSpPr>
        <p:spPr>
          <a:xfrm>
            <a:off x="8102397" y="3198075"/>
            <a:ext cx="432049"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3</a:t>
            </a:r>
            <a:endParaRPr lang="zh-CN" altLang="en-US" dirty="0"/>
          </a:p>
        </p:txBody>
      </p:sp>
      <p:sp>
        <p:nvSpPr>
          <p:cNvPr id="23" name="矩形 22"/>
          <p:cNvSpPr/>
          <p:nvPr/>
        </p:nvSpPr>
        <p:spPr>
          <a:xfrm>
            <a:off x="8545491" y="3198075"/>
            <a:ext cx="432049"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5</a:t>
            </a:r>
            <a:endParaRPr lang="zh-CN" altLang="en-US" dirty="0"/>
          </a:p>
        </p:txBody>
      </p:sp>
      <p:sp>
        <p:nvSpPr>
          <p:cNvPr id="24" name="矩形 23"/>
          <p:cNvSpPr/>
          <p:nvPr/>
        </p:nvSpPr>
        <p:spPr>
          <a:xfrm>
            <a:off x="6790364" y="3901113"/>
            <a:ext cx="432049"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1</a:t>
            </a:r>
            <a:endParaRPr lang="zh-CN" altLang="en-US" dirty="0"/>
          </a:p>
        </p:txBody>
      </p:sp>
      <p:sp>
        <p:nvSpPr>
          <p:cNvPr id="25" name="矩形 24"/>
          <p:cNvSpPr/>
          <p:nvPr/>
        </p:nvSpPr>
        <p:spPr>
          <a:xfrm>
            <a:off x="7232573" y="3903346"/>
            <a:ext cx="432049" cy="42981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1</a:t>
            </a:r>
            <a:endParaRPr lang="zh-CN" altLang="en-US" dirty="0"/>
          </a:p>
        </p:txBody>
      </p:sp>
      <p:sp>
        <p:nvSpPr>
          <p:cNvPr id="26" name="矩形 25"/>
          <p:cNvSpPr/>
          <p:nvPr/>
        </p:nvSpPr>
        <p:spPr>
          <a:xfrm>
            <a:off x="7670348" y="3901113"/>
            <a:ext cx="432049"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2</a:t>
            </a:r>
            <a:endParaRPr lang="zh-CN" altLang="en-US" dirty="0"/>
          </a:p>
        </p:txBody>
      </p:sp>
      <p:sp>
        <p:nvSpPr>
          <p:cNvPr id="27" name="矩形 26"/>
          <p:cNvSpPr/>
          <p:nvPr/>
        </p:nvSpPr>
        <p:spPr>
          <a:xfrm>
            <a:off x="8112557" y="3903346"/>
            <a:ext cx="432049"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2</a:t>
            </a:r>
            <a:endParaRPr lang="zh-CN" altLang="en-US" dirty="0"/>
          </a:p>
        </p:txBody>
      </p:sp>
      <p:sp>
        <p:nvSpPr>
          <p:cNvPr id="28" name="矩形 27"/>
          <p:cNvSpPr/>
          <p:nvPr/>
        </p:nvSpPr>
        <p:spPr>
          <a:xfrm>
            <a:off x="8555651" y="3903346"/>
            <a:ext cx="432049"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3</a:t>
            </a:r>
            <a:endParaRPr lang="zh-CN" altLang="en-US" dirty="0"/>
          </a:p>
        </p:txBody>
      </p:sp>
      <p:sp>
        <p:nvSpPr>
          <p:cNvPr id="29" name="TextBox 28"/>
          <p:cNvSpPr txBox="1"/>
          <p:nvPr/>
        </p:nvSpPr>
        <p:spPr>
          <a:xfrm>
            <a:off x="5741118" y="3897887"/>
            <a:ext cx="1152129" cy="461665"/>
          </a:xfrm>
          <a:prstGeom prst="rect">
            <a:avLst/>
          </a:prstGeom>
          <a:noFill/>
        </p:spPr>
        <p:txBody>
          <a:bodyPr wrap="square" rtlCol="0">
            <a:spAutoFit/>
          </a:bodyPr>
          <a:lstStyle/>
          <a:p>
            <a:r>
              <a:rPr lang="zh-CN" altLang="en-US" dirty="0"/>
              <a:t>饼干：</a:t>
            </a:r>
          </a:p>
        </p:txBody>
      </p:sp>
      <p:sp>
        <p:nvSpPr>
          <p:cNvPr id="30" name="矩形 29"/>
          <p:cNvSpPr/>
          <p:nvPr/>
        </p:nvSpPr>
        <p:spPr>
          <a:xfrm>
            <a:off x="8987700" y="3903346"/>
            <a:ext cx="432049"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4</a:t>
            </a:r>
            <a:endParaRPr lang="zh-CN" altLang="en-US" dirty="0"/>
          </a:p>
        </p:txBody>
      </p:sp>
      <p:sp>
        <p:nvSpPr>
          <p:cNvPr id="5" name="右箭头 4"/>
          <p:cNvSpPr/>
          <p:nvPr/>
        </p:nvSpPr>
        <p:spPr>
          <a:xfrm>
            <a:off x="4657427" y="3446042"/>
            <a:ext cx="1083691" cy="342998"/>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1" name="TextBox 30"/>
          <p:cNvSpPr txBox="1"/>
          <p:nvPr/>
        </p:nvSpPr>
        <p:spPr>
          <a:xfrm>
            <a:off x="6818936" y="2728343"/>
            <a:ext cx="354584" cy="461665"/>
          </a:xfrm>
          <a:prstGeom prst="rect">
            <a:avLst/>
          </a:prstGeom>
          <a:noFill/>
        </p:spPr>
        <p:txBody>
          <a:bodyPr wrap="none" rtlCol="0">
            <a:spAutoFit/>
          </a:bodyPr>
          <a:lstStyle/>
          <a:p>
            <a:r>
              <a:rPr lang="en-US" altLang="zh-CN" dirty="0" err="1"/>
              <a:t>i</a:t>
            </a:r>
            <a:endParaRPr lang="zh-CN" altLang="en-US" dirty="0"/>
          </a:p>
        </p:txBody>
      </p:sp>
      <p:sp>
        <p:nvSpPr>
          <p:cNvPr id="33" name="TextBox 32"/>
          <p:cNvSpPr txBox="1"/>
          <p:nvPr/>
        </p:nvSpPr>
        <p:spPr>
          <a:xfrm>
            <a:off x="6833337" y="4335394"/>
            <a:ext cx="354584" cy="461665"/>
          </a:xfrm>
          <a:prstGeom prst="rect">
            <a:avLst/>
          </a:prstGeom>
          <a:noFill/>
        </p:spPr>
        <p:txBody>
          <a:bodyPr wrap="none" rtlCol="0">
            <a:spAutoFit/>
          </a:bodyPr>
          <a:lstStyle/>
          <a:p>
            <a:r>
              <a:rPr lang="en-US" altLang="zh-CN" dirty="0" err="1"/>
              <a:t>j</a:t>
            </a:r>
            <a:endParaRPr lang="zh-CN" altLang="en-US" dirty="0"/>
          </a:p>
        </p:txBody>
      </p:sp>
    </p:spTree>
    <p:extLst>
      <p:ext uri="{BB962C8B-B14F-4D97-AF65-F5344CB8AC3E}">
        <p14:creationId xmlns:p14="http://schemas.microsoft.com/office/powerpoint/2010/main" val="1340748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9"/>
          <p:cNvSpPr txBox="1">
            <a:spLocks noChangeArrowheads="1"/>
          </p:cNvSpPr>
          <p:nvPr/>
        </p:nvSpPr>
        <p:spPr bwMode="auto">
          <a:xfrm>
            <a:off x="120650" y="333375"/>
            <a:ext cx="5649465" cy="707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3</a:t>
            </a:r>
            <a:r>
              <a:rPr kumimoji="1" lang="zh-CN" altLang="en-US" sz="3200" b="0" dirty="0">
                <a:solidFill>
                  <a:schemeClr val="bg1"/>
                </a:solidFill>
                <a:latin typeface="微软雅黑" pitchFamily="34" charset="-122"/>
                <a:ea typeface="微软雅黑" pitchFamily="34" charset="-122"/>
                <a:cs typeface="Arial" pitchFamily="34" charset="0"/>
              </a:rPr>
              <a:t> 例题</a:t>
            </a:r>
            <a:r>
              <a:rPr kumimoji="1" lang="en-US" altLang="zh-CN" sz="3200" b="0" dirty="0">
                <a:solidFill>
                  <a:schemeClr val="bg1"/>
                </a:solidFill>
                <a:latin typeface="微软雅黑" pitchFamily="34" charset="-122"/>
                <a:ea typeface="微软雅黑" pitchFamily="34" charset="-122"/>
                <a:cs typeface="Arial" pitchFamily="34" charset="0"/>
              </a:rPr>
              <a:t>1</a:t>
            </a:r>
            <a:endParaRPr kumimoji="1" lang="zh-CN" altLang="en-US" sz="3200" b="0" dirty="0">
              <a:solidFill>
                <a:srgbClr val="FF0000"/>
              </a:solidFill>
              <a:latin typeface="微软雅黑" pitchFamily="34" charset="-122"/>
              <a:ea typeface="微软雅黑" pitchFamily="34" charset="-122"/>
              <a:cs typeface="Arial" pitchFamily="34" charset="0"/>
            </a:endParaRPr>
          </a:p>
        </p:txBody>
      </p:sp>
      <p:sp>
        <p:nvSpPr>
          <p:cNvPr id="4" name="TextBox 14"/>
          <p:cNvSpPr txBox="1">
            <a:spLocks noChangeArrowheads="1"/>
          </p:cNvSpPr>
          <p:nvPr/>
        </p:nvSpPr>
        <p:spPr bwMode="auto">
          <a:xfrm>
            <a:off x="192930" y="1268760"/>
            <a:ext cx="11636359"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914400" indent="-45720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eaLnBrk="1" hangingPunct="1">
              <a:lnSpc>
                <a:spcPct val="120000"/>
              </a:lnSpc>
              <a:spcBef>
                <a:spcPct val="40000"/>
              </a:spcBef>
              <a:buFont typeface="Wingdings" pitchFamily="2" charset="2"/>
              <a:buChar char="n"/>
            </a:pPr>
            <a:r>
              <a:rPr kumimoji="1" lang="zh-CN" altLang="en-US" sz="2800" dirty="0">
                <a:latin typeface="华文楷体" pitchFamily="2" charset="-122"/>
                <a:ea typeface="华文楷体" pitchFamily="2" charset="-122"/>
              </a:rPr>
              <a:t>编程思路：</a:t>
            </a:r>
            <a:endParaRPr kumimoji="1" lang="en-US" altLang="zh-CN" sz="2800" dirty="0">
              <a:latin typeface="华文楷体" pitchFamily="2" charset="-122"/>
              <a:ea typeface="华文楷体" pitchFamily="2" charset="-122"/>
            </a:endParaRPr>
          </a:p>
          <a:p>
            <a:pPr lvl="1" eaLnBrk="1" hangingPunct="1">
              <a:lnSpc>
                <a:spcPct val="120000"/>
              </a:lnSpc>
              <a:spcBef>
                <a:spcPct val="40000"/>
              </a:spcBef>
              <a:buFont typeface="Arial" pitchFamily="34" charset="0"/>
              <a:buChar char="•"/>
            </a:pPr>
            <a:r>
              <a:rPr kumimoji="1" lang="zh-CN" altLang="en-US" sz="2800" dirty="0">
                <a:latin typeface="华文楷体" pitchFamily="2" charset="-122"/>
                <a:ea typeface="华文楷体" pitchFamily="2" charset="-122"/>
              </a:rPr>
              <a:t>对于下一个学生，在饼干数组，从当前</a:t>
            </a:r>
            <a:r>
              <a:rPr kumimoji="1" lang="en-US" altLang="zh-CN" sz="2800" dirty="0">
                <a:latin typeface="华文楷体" pitchFamily="2" charset="-122"/>
                <a:ea typeface="华文楷体" pitchFamily="2" charset="-122"/>
              </a:rPr>
              <a:t>j</a:t>
            </a:r>
            <a:r>
              <a:rPr kumimoji="1" lang="zh-CN" altLang="en-US" sz="2800" dirty="0">
                <a:latin typeface="华文楷体" pitchFamily="2" charset="-122"/>
                <a:ea typeface="华文楷体" pitchFamily="2" charset="-122"/>
              </a:rPr>
              <a:t>位置继续往后查找满足条件的饼干。</a:t>
            </a:r>
            <a:endParaRPr kumimoji="1" lang="en-US" altLang="zh-CN" sz="2800" dirty="0">
              <a:latin typeface="华文楷体" pitchFamily="2" charset="-122"/>
              <a:ea typeface="华文楷体" pitchFamily="2" charset="-122"/>
            </a:endParaRPr>
          </a:p>
        </p:txBody>
      </p:sp>
      <p:sp>
        <p:nvSpPr>
          <p:cNvPr id="33" name="TextBox 32"/>
          <p:cNvSpPr txBox="1"/>
          <p:nvPr/>
        </p:nvSpPr>
        <p:spPr>
          <a:xfrm>
            <a:off x="7727493" y="5020144"/>
            <a:ext cx="354584" cy="461665"/>
          </a:xfrm>
          <a:prstGeom prst="rect">
            <a:avLst/>
          </a:prstGeom>
          <a:noFill/>
        </p:spPr>
        <p:txBody>
          <a:bodyPr wrap="none" rtlCol="0">
            <a:spAutoFit/>
          </a:bodyPr>
          <a:lstStyle/>
          <a:p>
            <a:r>
              <a:rPr lang="en-US" altLang="zh-CN" dirty="0" err="1"/>
              <a:t>j</a:t>
            </a:r>
            <a:endParaRPr lang="zh-CN" altLang="en-US" dirty="0"/>
          </a:p>
        </p:txBody>
      </p:sp>
      <p:sp>
        <p:nvSpPr>
          <p:cNvPr id="34" name="矩形 33"/>
          <p:cNvSpPr/>
          <p:nvPr/>
        </p:nvSpPr>
        <p:spPr>
          <a:xfrm>
            <a:off x="2172948" y="3856434"/>
            <a:ext cx="432049"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2</a:t>
            </a:r>
            <a:endParaRPr lang="zh-CN" altLang="en-US" dirty="0"/>
          </a:p>
        </p:txBody>
      </p:sp>
      <p:sp>
        <p:nvSpPr>
          <p:cNvPr id="35" name="TextBox 34"/>
          <p:cNvSpPr txBox="1"/>
          <p:nvPr/>
        </p:nvSpPr>
        <p:spPr>
          <a:xfrm>
            <a:off x="1133862" y="3826817"/>
            <a:ext cx="1152129" cy="461665"/>
          </a:xfrm>
          <a:prstGeom prst="rect">
            <a:avLst/>
          </a:prstGeom>
          <a:noFill/>
        </p:spPr>
        <p:txBody>
          <a:bodyPr wrap="square" rtlCol="0">
            <a:spAutoFit/>
          </a:bodyPr>
          <a:lstStyle/>
          <a:p>
            <a:r>
              <a:rPr lang="zh-CN" altLang="en-US" dirty="0"/>
              <a:t>胃口：</a:t>
            </a:r>
          </a:p>
        </p:txBody>
      </p:sp>
      <p:sp>
        <p:nvSpPr>
          <p:cNvPr id="36" name="矩形 35"/>
          <p:cNvSpPr/>
          <p:nvPr/>
        </p:nvSpPr>
        <p:spPr>
          <a:xfrm>
            <a:off x="2615157" y="3858667"/>
            <a:ext cx="432049"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5</a:t>
            </a:r>
            <a:endParaRPr lang="zh-CN" altLang="en-US" dirty="0"/>
          </a:p>
        </p:txBody>
      </p:sp>
      <p:sp>
        <p:nvSpPr>
          <p:cNvPr id="37" name="矩形 36"/>
          <p:cNvSpPr/>
          <p:nvPr/>
        </p:nvSpPr>
        <p:spPr>
          <a:xfrm>
            <a:off x="3052932" y="3856434"/>
            <a:ext cx="432049"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2</a:t>
            </a:r>
            <a:endParaRPr lang="zh-CN" altLang="en-US" dirty="0"/>
          </a:p>
        </p:txBody>
      </p:sp>
      <p:sp>
        <p:nvSpPr>
          <p:cNvPr id="38" name="矩形 37"/>
          <p:cNvSpPr/>
          <p:nvPr/>
        </p:nvSpPr>
        <p:spPr>
          <a:xfrm>
            <a:off x="3495141" y="3858667"/>
            <a:ext cx="432049"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1</a:t>
            </a:r>
            <a:endParaRPr lang="zh-CN" altLang="en-US" dirty="0"/>
          </a:p>
        </p:txBody>
      </p:sp>
      <p:sp>
        <p:nvSpPr>
          <p:cNvPr id="39" name="矩形 38"/>
          <p:cNvSpPr/>
          <p:nvPr/>
        </p:nvSpPr>
        <p:spPr>
          <a:xfrm>
            <a:off x="3938235" y="3858667"/>
            <a:ext cx="432049"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3</a:t>
            </a:r>
            <a:endParaRPr lang="zh-CN" altLang="en-US" dirty="0"/>
          </a:p>
        </p:txBody>
      </p:sp>
      <p:sp>
        <p:nvSpPr>
          <p:cNvPr id="40" name="矩形 39"/>
          <p:cNvSpPr/>
          <p:nvPr/>
        </p:nvSpPr>
        <p:spPr>
          <a:xfrm>
            <a:off x="2183108" y="4561705"/>
            <a:ext cx="432049"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1</a:t>
            </a:r>
            <a:endParaRPr lang="zh-CN" altLang="en-US" dirty="0"/>
          </a:p>
        </p:txBody>
      </p:sp>
      <p:sp>
        <p:nvSpPr>
          <p:cNvPr id="41" name="矩形 40"/>
          <p:cNvSpPr/>
          <p:nvPr/>
        </p:nvSpPr>
        <p:spPr>
          <a:xfrm>
            <a:off x="2625317" y="4563938"/>
            <a:ext cx="432049"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4</a:t>
            </a:r>
            <a:endParaRPr lang="zh-CN" altLang="en-US" dirty="0"/>
          </a:p>
        </p:txBody>
      </p:sp>
      <p:sp>
        <p:nvSpPr>
          <p:cNvPr id="42" name="矩形 41"/>
          <p:cNvSpPr/>
          <p:nvPr/>
        </p:nvSpPr>
        <p:spPr>
          <a:xfrm>
            <a:off x="3063092" y="4561705"/>
            <a:ext cx="432049"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3</a:t>
            </a:r>
            <a:endParaRPr lang="zh-CN" altLang="en-US" dirty="0"/>
          </a:p>
        </p:txBody>
      </p:sp>
      <p:sp>
        <p:nvSpPr>
          <p:cNvPr id="43" name="矩形 42"/>
          <p:cNvSpPr/>
          <p:nvPr/>
        </p:nvSpPr>
        <p:spPr>
          <a:xfrm>
            <a:off x="3505301" y="4563938"/>
            <a:ext cx="432049"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2</a:t>
            </a:r>
            <a:endParaRPr lang="zh-CN" altLang="en-US" dirty="0"/>
          </a:p>
        </p:txBody>
      </p:sp>
      <p:sp>
        <p:nvSpPr>
          <p:cNvPr id="44" name="矩形 43"/>
          <p:cNvSpPr/>
          <p:nvPr/>
        </p:nvSpPr>
        <p:spPr>
          <a:xfrm>
            <a:off x="3948395" y="4563938"/>
            <a:ext cx="432049"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2</a:t>
            </a:r>
            <a:endParaRPr lang="zh-CN" altLang="en-US" dirty="0"/>
          </a:p>
        </p:txBody>
      </p:sp>
      <p:sp>
        <p:nvSpPr>
          <p:cNvPr id="45" name="TextBox 44"/>
          <p:cNvSpPr txBox="1"/>
          <p:nvPr/>
        </p:nvSpPr>
        <p:spPr>
          <a:xfrm>
            <a:off x="1133862" y="4558479"/>
            <a:ext cx="1152129" cy="461665"/>
          </a:xfrm>
          <a:prstGeom prst="rect">
            <a:avLst/>
          </a:prstGeom>
          <a:noFill/>
        </p:spPr>
        <p:txBody>
          <a:bodyPr wrap="square" rtlCol="0">
            <a:spAutoFit/>
          </a:bodyPr>
          <a:lstStyle/>
          <a:p>
            <a:r>
              <a:rPr lang="zh-CN" altLang="en-US" dirty="0"/>
              <a:t>饼干：</a:t>
            </a:r>
          </a:p>
        </p:txBody>
      </p:sp>
      <p:sp>
        <p:nvSpPr>
          <p:cNvPr id="46" name="矩形 45"/>
          <p:cNvSpPr/>
          <p:nvPr/>
        </p:nvSpPr>
        <p:spPr>
          <a:xfrm>
            <a:off x="4380444" y="4563938"/>
            <a:ext cx="432049"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1</a:t>
            </a:r>
            <a:endParaRPr lang="zh-CN" altLang="en-US" dirty="0"/>
          </a:p>
        </p:txBody>
      </p:sp>
      <p:sp>
        <p:nvSpPr>
          <p:cNvPr id="47" name="矩形 46"/>
          <p:cNvSpPr/>
          <p:nvPr/>
        </p:nvSpPr>
        <p:spPr>
          <a:xfrm>
            <a:off x="7202093" y="3824491"/>
            <a:ext cx="432049"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1</a:t>
            </a:r>
            <a:endParaRPr lang="zh-CN" altLang="en-US" dirty="0"/>
          </a:p>
        </p:txBody>
      </p:sp>
      <p:sp>
        <p:nvSpPr>
          <p:cNvPr id="48" name="TextBox 47"/>
          <p:cNvSpPr txBox="1"/>
          <p:nvPr/>
        </p:nvSpPr>
        <p:spPr>
          <a:xfrm>
            <a:off x="6163007" y="3794874"/>
            <a:ext cx="1152129" cy="461665"/>
          </a:xfrm>
          <a:prstGeom prst="rect">
            <a:avLst/>
          </a:prstGeom>
          <a:noFill/>
        </p:spPr>
        <p:txBody>
          <a:bodyPr wrap="square" rtlCol="0">
            <a:spAutoFit/>
          </a:bodyPr>
          <a:lstStyle/>
          <a:p>
            <a:r>
              <a:rPr lang="zh-CN" altLang="en-US" dirty="0"/>
              <a:t>胃口：</a:t>
            </a:r>
          </a:p>
        </p:txBody>
      </p:sp>
      <p:sp>
        <p:nvSpPr>
          <p:cNvPr id="49" name="矩形 48"/>
          <p:cNvSpPr/>
          <p:nvPr/>
        </p:nvSpPr>
        <p:spPr>
          <a:xfrm>
            <a:off x="7644302" y="3826724"/>
            <a:ext cx="432049"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2</a:t>
            </a:r>
            <a:endParaRPr lang="zh-CN" altLang="en-US" dirty="0"/>
          </a:p>
        </p:txBody>
      </p:sp>
      <p:sp>
        <p:nvSpPr>
          <p:cNvPr id="50" name="矩形 49"/>
          <p:cNvSpPr/>
          <p:nvPr/>
        </p:nvSpPr>
        <p:spPr>
          <a:xfrm>
            <a:off x="8082077" y="3818657"/>
            <a:ext cx="432049" cy="4378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2</a:t>
            </a:r>
            <a:endParaRPr lang="zh-CN" altLang="en-US" dirty="0"/>
          </a:p>
        </p:txBody>
      </p:sp>
      <p:sp>
        <p:nvSpPr>
          <p:cNvPr id="51" name="矩形 50"/>
          <p:cNvSpPr/>
          <p:nvPr/>
        </p:nvSpPr>
        <p:spPr>
          <a:xfrm>
            <a:off x="8524286" y="3826724"/>
            <a:ext cx="432049"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3</a:t>
            </a:r>
            <a:endParaRPr lang="zh-CN" altLang="en-US" dirty="0"/>
          </a:p>
        </p:txBody>
      </p:sp>
      <p:sp>
        <p:nvSpPr>
          <p:cNvPr id="52" name="矩形 51"/>
          <p:cNvSpPr/>
          <p:nvPr/>
        </p:nvSpPr>
        <p:spPr>
          <a:xfrm>
            <a:off x="8967380" y="3826724"/>
            <a:ext cx="432049" cy="43204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5</a:t>
            </a:r>
            <a:endParaRPr lang="zh-CN" altLang="en-US" dirty="0"/>
          </a:p>
        </p:txBody>
      </p:sp>
      <p:sp>
        <p:nvSpPr>
          <p:cNvPr id="53" name="矩形 52"/>
          <p:cNvSpPr/>
          <p:nvPr/>
        </p:nvSpPr>
        <p:spPr>
          <a:xfrm>
            <a:off x="7212253" y="4529762"/>
            <a:ext cx="432049"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1</a:t>
            </a:r>
            <a:endParaRPr lang="zh-CN" altLang="en-US" dirty="0"/>
          </a:p>
        </p:txBody>
      </p:sp>
      <p:sp>
        <p:nvSpPr>
          <p:cNvPr id="54" name="矩形 53"/>
          <p:cNvSpPr/>
          <p:nvPr/>
        </p:nvSpPr>
        <p:spPr>
          <a:xfrm>
            <a:off x="7654462" y="4531995"/>
            <a:ext cx="432049" cy="42981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1</a:t>
            </a:r>
            <a:endParaRPr lang="zh-CN" altLang="en-US" dirty="0"/>
          </a:p>
        </p:txBody>
      </p:sp>
      <p:sp>
        <p:nvSpPr>
          <p:cNvPr id="55" name="矩形 54"/>
          <p:cNvSpPr/>
          <p:nvPr/>
        </p:nvSpPr>
        <p:spPr>
          <a:xfrm>
            <a:off x="8092237" y="4529762"/>
            <a:ext cx="432049"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2</a:t>
            </a:r>
            <a:endParaRPr lang="zh-CN" altLang="en-US" dirty="0"/>
          </a:p>
        </p:txBody>
      </p:sp>
      <p:sp>
        <p:nvSpPr>
          <p:cNvPr id="56" name="矩形 55"/>
          <p:cNvSpPr/>
          <p:nvPr/>
        </p:nvSpPr>
        <p:spPr>
          <a:xfrm>
            <a:off x="8534446" y="4531995"/>
            <a:ext cx="432049"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2</a:t>
            </a:r>
            <a:endParaRPr lang="zh-CN" altLang="en-US" dirty="0"/>
          </a:p>
        </p:txBody>
      </p:sp>
      <p:sp>
        <p:nvSpPr>
          <p:cNvPr id="57" name="矩形 56"/>
          <p:cNvSpPr/>
          <p:nvPr/>
        </p:nvSpPr>
        <p:spPr>
          <a:xfrm>
            <a:off x="8977540" y="4531995"/>
            <a:ext cx="432049"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3</a:t>
            </a:r>
            <a:endParaRPr lang="zh-CN" altLang="en-US" dirty="0"/>
          </a:p>
        </p:txBody>
      </p:sp>
      <p:sp>
        <p:nvSpPr>
          <p:cNvPr id="58" name="TextBox 57"/>
          <p:cNvSpPr txBox="1"/>
          <p:nvPr/>
        </p:nvSpPr>
        <p:spPr>
          <a:xfrm>
            <a:off x="6163007" y="4526536"/>
            <a:ext cx="1152129" cy="461665"/>
          </a:xfrm>
          <a:prstGeom prst="rect">
            <a:avLst/>
          </a:prstGeom>
          <a:noFill/>
        </p:spPr>
        <p:txBody>
          <a:bodyPr wrap="square" rtlCol="0">
            <a:spAutoFit/>
          </a:bodyPr>
          <a:lstStyle/>
          <a:p>
            <a:r>
              <a:rPr lang="zh-CN" altLang="en-US" dirty="0"/>
              <a:t>饼干：</a:t>
            </a:r>
          </a:p>
        </p:txBody>
      </p:sp>
      <p:sp>
        <p:nvSpPr>
          <p:cNvPr id="59" name="矩形 58"/>
          <p:cNvSpPr/>
          <p:nvPr/>
        </p:nvSpPr>
        <p:spPr>
          <a:xfrm>
            <a:off x="9409589" y="4531995"/>
            <a:ext cx="432049" cy="4320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4</a:t>
            </a:r>
            <a:endParaRPr lang="zh-CN" altLang="en-US" dirty="0"/>
          </a:p>
        </p:txBody>
      </p:sp>
      <p:sp>
        <p:nvSpPr>
          <p:cNvPr id="60" name="右箭头 59"/>
          <p:cNvSpPr/>
          <p:nvPr/>
        </p:nvSpPr>
        <p:spPr>
          <a:xfrm>
            <a:off x="5079316" y="4074691"/>
            <a:ext cx="1083691" cy="342998"/>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1" name="TextBox 60"/>
          <p:cNvSpPr txBox="1"/>
          <p:nvPr/>
        </p:nvSpPr>
        <p:spPr>
          <a:xfrm>
            <a:off x="7727493" y="3341841"/>
            <a:ext cx="354584" cy="461665"/>
          </a:xfrm>
          <a:prstGeom prst="rect">
            <a:avLst/>
          </a:prstGeom>
          <a:noFill/>
        </p:spPr>
        <p:txBody>
          <a:bodyPr wrap="none" rtlCol="0">
            <a:spAutoFit/>
          </a:bodyPr>
          <a:lstStyle/>
          <a:p>
            <a:r>
              <a:rPr lang="en-US" altLang="zh-CN" dirty="0" err="1"/>
              <a:t>i</a:t>
            </a:r>
            <a:endParaRPr lang="zh-CN" altLang="en-US" dirty="0"/>
          </a:p>
        </p:txBody>
      </p:sp>
    </p:spTree>
    <p:extLst>
      <p:ext uri="{BB962C8B-B14F-4D97-AF65-F5344CB8AC3E}">
        <p14:creationId xmlns:p14="http://schemas.microsoft.com/office/powerpoint/2010/main" val="3034027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9"/>
          <p:cNvSpPr txBox="1">
            <a:spLocks noChangeArrowheads="1"/>
          </p:cNvSpPr>
          <p:nvPr/>
        </p:nvSpPr>
        <p:spPr bwMode="auto">
          <a:xfrm>
            <a:off x="120650" y="333375"/>
            <a:ext cx="5649465" cy="707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3</a:t>
            </a:r>
            <a:r>
              <a:rPr kumimoji="1" lang="zh-CN" altLang="en-US" sz="3200" b="0" dirty="0">
                <a:solidFill>
                  <a:schemeClr val="bg1"/>
                </a:solidFill>
                <a:latin typeface="微软雅黑" pitchFamily="34" charset="-122"/>
                <a:ea typeface="微软雅黑" pitchFamily="34" charset="-122"/>
                <a:cs typeface="Arial" pitchFamily="34" charset="0"/>
              </a:rPr>
              <a:t> 例题</a:t>
            </a:r>
            <a:r>
              <a:rPr kumimoji="1" lang="en-US" altLang="zh-CN" sz="3200" b="0" dirty="0">
                <a:solidFill>
                  <a:schemeClr val="bg1"/>
                </a:solidFill>
                <a:latin typeface="微软雅黑" pitchFamily="34" charset="-122"/>
                <a:ea typeface="微软雅黑" pitchFamily="34" charset="-122"/>
                <a:cs typeface="Arial" pitchFamily="34" charset="0"/>
              </a:rPr>
              <a:t>1</a:t>
            </a:r>
            <a:endParaRPr kumimoji="1" lang="zh-CN" altLang="en-US" sz="3200" b="0" dirty="0">
              <a:solidFill>
                <a:srgbClr val="FF0000"/>
              </a:solidFill>
              <a:latin typeface="微软雅黑" pitchFamily="34" charset="-122"/>
              <a:ea typeface="微软雅黑" pitchFamily="34" charset="-122"/>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7187" y="244948"/>
            <a:ext cx="4752528" cy="6568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圆角矩形 1"/>
          <p:cNvSpPr/>
          <p:nvPr/>
        </p:nvSpPr>
        <p:spPr>
          <a:xfrm>
            <a:off x="2881596" y="3068639"/>
            <a:ext cx="2880320" cy="48516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58752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31" y="1124744"/>
            <a:ext cx="9289032"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5979" y="2205223"/>
            <a:ext cx="2083342"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9">
            <a:extLst>
              <a:ext uri="{FF2B5EF4-FFF2-40B4-BE49-F238E27FC236}">
                <a16:creationId xmlns:a16="http://schemas.microsoft.com/office/drawing/2014/main" id="{10AF69A3-4330-F7F3-6ABE-75BCC58DCC40}"/>
              </a:ext>
            </a:extLst>
          </p:cNvPr>
          <p:cNvSpPr txBox="1">
            <a:spLocks noChangeArrowheads="1"/>
          </p:cNvSpPr>
          <p:nvPr/>
        </p:nvSpPr>
        <p:spPr bwMode="auto">
          <a:xfrm>
            <a:off x="120650" y="333375"/>
            <a:ext cx="5649465" cy="707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3</a:t>
            </a:r>
            <a:r>
              <a:rPr kumimoji="1" lang="zh-CN" altLang="en-US" sz="3200" b="0" dirty="0">
                <a:solidFill>
                  <a:schemeClr val="bg1"/>
                </a:solidFill>
                <a:latin typeface="微软雅黑" pitchFamily="34" charset="-122"/>
                <a:ea typeface="微软雅黑" pitchFamily="34" charset="-122"/>
                <a:cs typeface="Arial" pitchFamily="34" charset="0"/>
              </a:rPr>
              <a:t> 例题</a:t>
            </a:r>
            <a:r>
              <a:rPr kumimoji="1" lang="en-US" altLang="zh-CN" sz="3200" b="0" dirty="0">
                <a:solidFill>
                  <a:schemeClr val="bg1"/>
                </a:solidFill>
                <a:latin typeface="微软雅黑" pitchFamily="34" charset="-122"/>
                <a:ea typeface="微软雅黑" pitchFamily="34" charset="-122"/>
                <a:cs typeface="Arial" pitchFamily="34" charset="0"/>
              </a:rPr>
              <a:t>2</a:t>
            </a:r>
            <a:endParaRPr kumimoji="1" lang="zh-CN" altLang="en-US" sz="3200" b="0" dirty="0">
              <a:solidFill>
                <a:srgbClr val="FF0000"/>
              </a:solidFill>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val="14545010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A5E7820-1790-E6EB-8FB7-405FDC3FBA21}"/>
              </a:ext>
            </a:extLst>
          </p:cNvPr>
          <p:cNvPicPr>
            <a:picLocks noChangeAspect="1"/>
          </p:cNvPicPr>
          <p:nvPr/>
        </p:nvPicPr>
        <p:blipFill>
          <a:blip r:embed="rId3"/>
          <a:stretch>
            <a:fillRect/>
          </a:stretch>
        </p:blipFill>
        <p:spPr>
          <a:xfrm>
            <a:off x="5521523" y="166328"/>
            <a:ext cx="5247481" cy="6525344"/>
          </a:xfrm>
          <a:prstGeom prst="rect">
            <a:avLst/>
          </a:prstGeom>
        </p:spPr>
      </p:pic>
      <p:pic>
        <p:nvPicPr>
          <p:cNvPr id="4" name="图片 3">
            <a:extLst>
              <a:ext uri="{FF2B5EF4-FFF2-40B4-BE49-F238E27FC236}">
                <a16:creationId xmlns:a16="http://schemas.microsoft.com/office/drawing/2014/main" id="{1A928B27-8130-C36F-B89D-9A778CF14F55}"/>
              </a:ext>
            </a:extLst>
          </p:cNvPr>
          <p:cNvPicPr>
            <a:picLocks noChangeAspect="1"/>
          </p:cNvPicPr>
          <p:nvPr/>
        </p:nvPicPr>
        <p:blipFill>
          <a:blip r:embed="rId4"/>
          <a:stretch>
            <a:fillRect/>
          </a:stretch>
        </p:blipFill>
        <p:spPr>
          <a:xfrm>
            <a:off x="9049915" y="4005064"/>
            <a:ext cx="2943225" cy="904875"/>
          </a:xfrm>
          <a:prstGeom prst="rect">
            <a:avLst/>
          </a:prstGeom>
        </p:spPr>
      </p:pic>
      <p:sp>
        <p:nvSpPr>
          <p:cNvPr id="5" name="TextBox 9">
            <a:extLst>
              <a:ext uri="{FF2B5EF4-FFF2-40B4-BE49-F238E27FC236}">
                <a16:creationId xmlns:a16="http://schemas.microsoft.com/office/drawing/2014/main" id="{7A18A748-F1AC-3DCE-E82D-013CC9E15E13}"/>
              </a:ext>
            </a:extLst>
          </p:cNvPr>
          <p:cNvSpPr txBox="1">
            <a:spLocks noChangeArrowheads="1"/>
          </p:cNvSpPr>
          <p:nvPr/>
        </p:nvSpPr>
        <p:spPr bwMode="auto">
          <a:xfrm>
            <a:off x="120650" y="333375"/>
            <a:ext cx="5649465" cy="707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3</a:t>
            </a:r>
            <a:r>
              <a:rPr kumimoji="1" lang="zh-CN" altLang="en-US" sz="3200" b="0" dirty="0">
                <a:solidFill>
                  <a:schemeClr val="bg1"/>
                </a:solidFill>
                <a:latin typeface="微软雅黑" pitchFamily="34" charset="-122"/>
                <a:ea typeface="微软雅黑" pitchFamily="34" charset="-122"/>
                <a:cs typeface="Arial" pitchFamily="34" charset="0"/>
              </a:rPr>
              <a:t> 例题</a:t>
            </a:r>
            <a:r>
              <a:rPr kumimoji="1" lang="en-US" altLang="zh-CN" sz="3200" b="0" dirty="0">
                <a:solidFill>
                  <a:schemeClr val="bg1"/>
                </a:solidFill>
                <a:latin typeface="微软雅黑" pitchFamily="34" charset="-122"/>
                <a:ea typeface="微软雅黑" pitchFamily="34" charset="-122"/>
                <a:cs typeface="Arial" pitchFamily="34" charset="0"/>
              </a:rPr>
              <a:t>2</a:t>
            </a:r>
            <a:endParaRPr kumimoji="1" lang="zh-CN" altLang="en-US" sz="3200" b="0" dirty="0">
              <a:solidFill>
                <a:srgbClr val="FF0000"/>
              </a:solidFill>
              <a:latin typeface="微软雅黑" pitchFamily="34" charset="-122"/>
              <a:ea typeface="微软雅黑" pitchFamily="34" charset="-122"/>
              <a:cs typeface="Arial" pitchFamily="34" charset="0"/>
            </a:endParaRPr>
          </a:p>
        </p:txBody>
      </p:sp>
      <p:pic>
        <p:nvPicPr>
          <p:cNvPr id="2" name="图片 1">
            <a:extLst>
              <a:ext uri="{FF2B5EF4-FFF2-40B4-BE49-F238E27FC236}">
                <a16:creationId xmlns:a16="http://schemas.microsoft.com/office/drawing/2014/main" id="{1B0B54FA-8A21-6DD7-8686-42B1E5C3A1C0}"/>
              </a:ext>
            </a:extLst>
          </p:cNvPr>
          <p:cNvPicPr>
            <a:picLocks noChangeAspect="1"/>
          </p:cNvPicPr>
          <p:nvPr/>
        </p:nvPicPr>
        <p:blipFill>
          <a:blip r:embed="rId5"/>
          <a:stretch>
            <a:fillRect/>
          </a:stretch>
        </p:blipFill>
        <p:spPr>
          <a:xfrm>
            <a:off x="841003" y="145277"/>
            <a:ext cx="4464496" cy="6634618"/>
          </a:xfrm>
          <a:prstGeom prst="rect">
            <a:avLst/>
          </a:prstGeom>
        </p:spPr>
      </p:pic>
    </p:spTree>
    <p:extLst>
      <p:ext uri="{BB962C8B-B14F-4D97-AF65-F5344CB8AC3E}">
        <p14:creationId xmlns:p14="http://schemas.microsoft.com/office/powerpoint/2010/main" val="2833033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fld id="{64F415D4-CED1-45CD-A27A-BF0B416E4163}" type="slidenum">
              <a:rPr lang="zh-CN" altLang="en-US" sz="1200" b="0" smtClean="0">
                <a:solidFill>
                  <a:srgbClr val="898989"/>
                </a:solidFill>
                <a:ea typeface="微软雅黑" pitchFamily="34" charset="-122"/>
              </a:rPr>
              <a:pPr/>
              <a:t>4</a:t>
            </a:fld>
            <a:endParaRPr lang="en-US" altLang="zh-CN" sz="1200" b="0">
              <a:solidFill>
                <a:srgbClr val="898989"/>
              </a:solidFill>
              <a:ea typeface="微软雅黑" pitchFamily="34" charset="-122"/>
            </a:endParaRPr>
          </a:p>
        </p:txBody>
      </p:sp>
      <p:pic>
        <p:nvPicPr>
          <p:cNvPr id="512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250" y="1333500"/>
            <a:ext cx="8520113" cy="552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4" name="TextBox 9"/>
          <p:cNvSpPr txBox="1">
            <a:spLocks noChangeArrowheads="1"/>
          </p:cNvSpPr>
          <p:nvPr/>
        </p:nvSpPr>
        <p:spPr bwMode="auto">
          <a:xfrm>
            <a:off x="336550" y="333375"/>
            <a:ext cx="5040313"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0</a:t>
            </a:r>
            <a:r>
              <a:rPr kumimoji="1" lang="en-US" altLang="en-US" sz="3200" b="0" dirty="0">
                <a:solidFill>
                  <a:schemeClr val="bg1"/>
                </a:solidFill>
                <a:latin typeface="微软雅黑" pitchFamily="34" charset="-122"/>
                <a:ea typeface="微软雅黑" pitchFamily="34" charset="-122"/>
                <a:cs typeface="Arial" pitchFamily="34" charset="0"/>
              </a:rPr>
              <a:t> </a:t>
            </a:r>
            <a:r>
              <a:rPr kumimoji="1" lang="zh-CN" altLang="en-US" sz="3200" b="0" dirty="0">
                <a:solidFill>
                  <a:schemeClr val="bg1"/>
                </a:solidFill>
                <a:latin typeface="微软雅黑" pitchFamily="34" charset="-122"/>
                <a:ea typeface="微软雅黑" pitchFamily="34" charset="-122"/>
                <a:cs typeface="Arial" pitchFamily="34" charset="0"/>
              </a:rPr>
              <a:t>概述</a:t>
            </a:r>
          </a:p>
        </p:txBody>
      </p: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939" y="260648"/>
            <a:ext cx="8979120" cy="6336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9955" y="620688"/>
            <a:ext cx="2032529"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4167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082C4B3-2BA4-2295-D911-0897DE6DC32A}"/>
              </a:ext>
            </a:extLst>
          </p:cNvPr>
          <p:cNvPicPr>
            <a:picLocks noChangeAspect="1"/>
          </p:cNvPicPr>
          <p:nvPr/>
        </p:nvPicPr>
        <p:blipFill>
          <a:blip r:embed="rId3"/>
          <a:stretch>
            <a:fillRect/>
          </a:stretch>
        </p:blipFill>
        <p:spPr>
          <a:xfrm>
            <a:off x="264939" y="116631"/>
            <a:ext cx="7128792" cy="6686433"/>
          </a:xfrm>
          <a:prstGeom prst="rect">
            <a:avLst/>
          </a:prstGeom>
        </p:spPr>
      </p:pic>
      <p:pic>
        <p:nvPicPr>
          <p:cNvPr id="2" name="图片 1">
            <a:extLst>
              <a:ext uri="{FF2B5EF4-FFF2-40B4-BE49-F238E27FC236}">
                <a16:creationId xmlns:a16="http://schemas.microsoft.com/office/drawing/2014/main" id="{9F6BE3CB-8F67-A154-DA53-06EF9732C96B}"/>
              </a:ext>
            </a:extLst>
          </p:cNvPr>
          <p:cNvPicPr>
            <a:picLocks noChangeAspect="1"/>
          </p:cNvPicPr>
          <p:nvPr/>
        </p:nvPicPr>
        <p:blipFill>
          <a:blip r:embed="rId4"/>
          <a:stretch>
            <a:fillRect/>
          </a:stretch>
        </p:blipFill>
        <p:spPr>
          <a:xfrm>
            <a:off x="5665539" y="2924944"/>
            <a:ext cx="6010275" cy="771525"/>
          </a:xfrm>
          <a:prstGeom prst="rect">
            <a:avLst/>
          </a:prstGeom>
        </p:spPr>
      </p:pic>
    </p:spTree>
    <p:extLst>
      <p:ext uri="{BB962C8B-B14F-4D97-AF65-F5344CB8AC3E}">
        <p14:creationId xmlns:p14="http://schemas.microsoft.com/office/powerpoint/2010/main" val="32669907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5692E9-619D-0576-7C74-F25E13544FAC}"/>
              </a:ext>
            </a:extLst>
          </p:cNvPr>
          <p:cNvSpPr>
            <a:spLocks noGrp="1"/>
          </p:cNvSpPr>
          <p:nvPr>
            <p:ph type="title"/>
          </p:nvPr>
        </p:nvSpPr>
        <p:spPr/>
        <p:txBody>
          <a:bodyPr/>
          <a:lstStyle/>
          <a:p>
            <a:r>
              <a:rPr lang="zh-CN" altLang="en-US" dirty="0"/>
              <a:t>打气球</a:t>
            </a:r>
          </a:p>
        </p:txBody>
      </p:sp>
      <p:pic>
        <p:nvPicPr>
          <p:cNvPr id="6" name="内容占位符 5" descr="图形用户界面, 应用程序&#10;&#10;描述已自动生成">
            <a:extLst>
              <a:ext uri="{FF2B5EF4-FFF2-40B4-BE49-F238E27FC236}">
                <a16:creationId xmlns:a16="http://schemas.microsoft.com/office/drawing/2014/main" id="{B6C68171-7190-0526-AA31-AF87862F0C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923" y="1412775"/>
            <a:ext cx="11737304" cy="5308699"/>
          </a:xfrm>
        </p:spPr>
      </p:pic>
      <p:sp>
        <p:nvSpPr>
          <p:cNvPr id="4" name="灯片编号占位符 3">
            <a:extLst>
              <a:ext uri="{FF2B5EF4-FFF2-40B4-BE49-F238E27FC236}">
                <a16:creationId xmlns:a16="http://schemas.microsoft.com/office/drawing/2014/main" id="{7E274F22-3E51-E1DE-C4EC-7E203C906045}"/>
              </a:ext>
            </a:extLst>
          </p:cNvPr>
          <p:cNvSpPr>
            <a:spLocks noGrp="1"/>
          </p:cNvSpPr>
          <p:nvPr>
            <p:ph type="sldNum" sz="quarter" idx="12"/>
          </p:nvPr>
        </p:nvSpPr>
        <p:spPr/>
        <p:txBody>
          <a:bodyPr/>
          <a:lstStyle/>
          <a:p>
            <a:pPr>
              <a:defRPr/>
            </a:pPr>
            <a:fld id="{20430BE0-841F-42A2-96DE-CAEDC3304172}" type="slidenum">
              <a:rPr lang="zh-CN" altLang="en-US" smtClean="0"/>
              <a:pPr>
                <a:defRPr/>
              </a:pPr>
              <a:t>42</a:t>
            </a:fld>
            <a:endParaRPr lang="en-US" altLang="zh-CN"/>
          </a:p>
        </p:txBody>
      </p:sp>
    </p:spTree>
    <p:extLst>
      <p:ext uri="{BB962C8B-B14F-4D97-AF65-F5344CB8AC3E}">
        <p14:creationId xmlns:p14="http://schemas.microsoft.com/office/powerpoint/2010/main" val="42095446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F1CED3-21E4-1DA4-F7BC-50DD7F15FFD1}"/>
              </a:ext>
            </a:extLst>
          </p:cNvPr>
          <p:cNvSpPr>
            <a:spLocks noGrp="1"/>
          </p:cNvSpPr>
          <p:nvPr>
            <p:ph type="title"/>
          </p:nvPr>
        </p:nvSpPr>
        <p:spPr/>
        <p:txBody>
          <a:bodyPr/>
          <a:lstStyle/>
          <a:p>
            <a:endParaRPr lang="zh-CN" altLang="en-US"/>
          </a:p>
        </p:txBody>
      </p:sp>
      <p:pic>
        <p:nvPicPr>
          <p:cNvPr id="6" name="内容占位符 5" descr="图形用户界面, 文本, 应用程序, 聊天或短信&#10;&#10;描述已自动生成">
            <a:extLst>
              <a:ext uri="{FF2B5EF4-FFF2-40B4-BE49-F238E27FC236}">
                <a16:creationId xmlns:a16="http://schemas.microsoft.com/office/drawing/2014/main" id="{82A0F5D1-DC31-3F55-8DFF-DDA77CCE93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450" y="1268760"/>
            <a:ext cx="5781675" cy="3190875"/>
          </a:xfrm>
        </p:spPr>
      </p:pic>
      <p:sp>
        <p:nvSpPr>
          <p:cNvPr id="4" name="灯片编号占位符 3">
            <a:extLst>
              <a:ext uri="{FF2B5EF4-FFF2-40B4-BE49-F238E27FC236}">
                <a16:creationId xmlns:a16="http://schemas.microsoft.com/office/drawing/2014/main" id="{E7D27545-FE58-D2A1-4464-6C9588599AEE}"/>
              </a:ext>
            </a:extLst>
          </p:cNvPr>
          <p:cNvSpPr>
            <a:spLocks noGrp="1"/>
          </p:cNvSpPr>
          <p:nvPr>
            <p:ph type="sldNum" sz="quarter" idx="12"/>
          </p:nvPr>
        </p:nvSpPr>
        <p:spPr/>
        <p:txBody>
          <a:bodyPr/>
          <a:lstStyle/>
          <a:p>
            <a:pPr>
              <a:defRPr/>
            </a:pPr>
            <a:fld id="{20430BE0-841F-42A2-96DE-CAEDC3304172}" type="slidenum">
              <a:rPr lang="zh-CN" altLang="en-US" smtClean="0"/>
              <a:pPr>
                <a:defRPr/>
              </a:pPr>
              <a:t>43</a:t>
            </a:fld>
            <a:endParaRPr lang="en-US" altLang="zh-CN"/>
          </a:p>
        </p:txBody>
      </p:sp>
      <p:pic>
        <p:nvPicPr>
          <p:cNvPr id="8" name="图片 7" descr="文本&#10;&#10;描述已自动生成">
            <a:extLst>
              <a:ext uri="{FF2B5EF4-FFF2-40B4-BE49-F238E27FC236}">
                <a16:creationId xmlns:a16="http://schemas.microsoft.com/office/drawing/2014/main" id="{CF8E2295-EB3A-1576-76B2-219984ED72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9561" y="116632"/>
            <a:ext cx="4520554" cy="6604843"/>
          </a:xfrm>
          <a:prstGeom prst="rect">
            <a:avLst/>
          </a:prstGeom>
        </p:spPr>
      </p:pic>
    </p:spTree>
    <p:extLst>
      <p:ext uri="{BB962C8B-B14F-4D97-AF65-F5344CB8AC3E}">
        <p14:creationId xmlns:p14="http://schemas.microsoft.com/office/powerpoint/2010/main" val="22086101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9"/>
          <p:cNvSpPr txBox="1">
            <a:spLocks noChangeArrowheads="1"/>
          </p:cNvSpPr>
          <p:nvPr/>
        </p:nvSpPr>
        <p:spPr bwMode="auto">
          <a:xfrm>
            <a:off x="120650" y="333375"/>
            <a:ext cx="5649465" cy="707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4</a:t>
            </a:r>
            <a:r>
              <a:rPr kumimoji="1" lang="en-US" altLang="en-US" sz="3200" b="0" dirty="0">
                <a:solidFill>
                  <a:schemeClr val="bg1"/>
                </a:solidFill>
                <a:latin typeface="微软雅黑" pitchFamily="34" charset="-122"/>
                <a:ea typeface="微软雅黑" pitchFamily="34" charset="-122"/>
                <a:cs typeface="Arial" pitchFamily="34" charset="0"/>
              </a:rPr>
              <a:t> </a:t>
            </a:r>
            <a:r>
              <a:rPr kumimoji="1" lang="zh-CN" altLang="en-US" sz="3200" b="0" dirty="0">
                <a:solidFill>
                  <a:srgbClr val="FF0000"/>
                </a:solidFill>
                <a:latin typeface="微软雅黑" pitchFamily="34" charset="-122"/>
                <a:ea typeface="微软雅黑" pitchFamily="34" charset="-122"/>
                <a:cs typeface="Arial" pitchFamily="34" charset="0"/>
              </a:rPr>
              <a:t>归并排序</a:t>
            </a:r>
          </a:p>
        </p:txBody>
      </p:sp>
      <p:sp>
        <p:nvSpPr>
          <p:cNvPr id="13315" name="TextBox 14"/>
          <p:cNvSpPr txBox="1">
            <a:spLocks noChangeArrowheads="1"/>
          </p:cNvSpPr>
          <p:nvPr/>
        </p:nvSpPr>
        <p:spPr bwMode="auto">
          <a:xfrm>
            <a:off x="120650" y="1538784"/>
            <a:ext cx="11665296" cy="3022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914400" indent="-45720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eaLnBrk="1" hangingPunct="1">
              <a:lnSpc>
                <a:spcPct val="120000"/>
              </a:lnSpc>
              <a:spcBef>
                <a:spcPct val="40000"/>
              </a:spcBef>
              <a:buFont typeface="Wingdings" pitchFamily="2" charset="2"/>
              <a:buChar char="n"/>
            </a:pPr>
            <a:r>
              <a:rPr kumimoji="1" lang="zh-CN" altLang="en-US" sz="2800" dirty="0">
                <a:latin typeface="华文楷体" pitchFamily="2" charset="-122"/>
                <a:ea typeface="华文楷体" pitchFamily="2" charset="-122"/>
              </a:rPr>
              <a:t>归并</a:t>
            </a:r>
            <a:r>
              <a:rPr kumimoji="1" lang="en-US" altLang="zh-CN" sz="2800" dirty="0">
                <a:latin typeface="华文楷体" pitchFamily="2" charset="-122"/>
                <a:ea typeface="华文楷体" pitchFamily="2" charset="-122"/>
              </a:rPr>
              <a:t>(Merging) </a:t>
            </a:r>
            <a:r>
              <a:rPr kumimoji="1" lang="zh-CN" altLang="en-US" sz="2800" dirty="0">
                <a:latin typeface="华文楷体" pitchFamily="2" charset="-122"/>
                <a:ea typeface="华文楷体" pitchFamily="2" charset="-122"/>
              </a:rPr>
              <a:t>：是指将两个或两个以上的有序序列合并成一个有序序列。</a:t>
            </a:r>
            <a:endParaRPr kumimoji="1" lang="en-US" altLang="zh-CN" sz="2800" dirty="0">
              <a:latin typeface="华文楷体" pitchFamily="2" charset="-122"/>
              <a:ea typeface="华文楷体" pitchFamily="2" charset="-122"/>
            </a:endParaRPr>
          </a:p>
          <a:p>
            <a:pPr eaLnBrk="1" hangingPunct="1">
              <a:lnSpc>
                <a:spcPct val="120000"/>
              </a:lnSpc>
              <a:spcBef>
                <a:spcPct val="40000"/>
              </a:spcBef>
              <a:buFont typeface="Wingdings" pitchFamily="2" charset="2"/>
              <a:buChar char="n"/>
            </a:pPr>
            <a:r>
              <a:rPr kumimoji="1" lang="zh-CN" altLang="en-US" sz="2800" dirty="0">
                <a:latin typeface="华文楷体" pitchFamily="2" charset="-122"/>
                <a:ea typeface="华文楷体" pitchFamily="2" charset="-122"/>
              </a:rPr>
              <a:t>排序思想：</a:t>
            </a:r>
            <a:endParaRPr kumimoji="1" lang="en-US" altLang="zh-CN" sz="2800" dirty="0">
              <a:latin typeface="华文楷体" pitchFamily="2" charset="-122"/>
              <a:ea typeface="华文楷体" pitchFamily="2" charset="-122"/>
            </a:endParaRPr>
          </a:p>
          <a:p>
            <a:pPr lvl="1" eaLnBrk="1" hangingPunct="1">
              <a:lnSpc>
                <a:spcPct val="120000"/>
              </a:lnSpc>
              <a:spcBef>
                <a:spcPct val="40000"/>
              </a:spcBef>
              <a:buClr>
                <a:srgbClr val="CC66FF"/>
              </a:buClr>
              <a:buFont typeface="Arial" pitchFamily="34" charset="0"/>
              <a:buChar char="•"/>
            </a:pPr>
            <a:r>
              <a:rPr kumimoji="1" lang="zh-CN" altLang="en-US" sz="2800" dirty="0">
                <a:latin typeface="华文楷体" pitchFamily="2" charset="-122"/>
                <a:ea typeface="华文楷体" pitchFamily="2" charset="-122"/>
              </a:rPr>
              <a:t>归并排序算法递归地将数组分成两半，直到被划分的数组只有</a:t>
            </a:r>
            <a:r>
              <a:rPr kumimoji="1" lang="en-US" altLang="zh-CN" sz="2800" dirty="0">
                <a:latin typeface="华文楷体" pitchFamily="2" charset="-122"/>
                <a:ea typeface="华文楷体" pitchFamily="2" charset="-122"/>
              </a:rPr>
              <a:t>1</a:t>
            </a:r>
            <a:r>
              <a:rPr kumimoji="1" lang="zh-CN" altLang="en-US" sz="2800" dirty="0">
                <a:latin typeface="华文楷体" pitchFamily="2" charset="-122"/>
                <a:ea typeface="华文楷体" pitchFamily="2" charset="-122"/>
              </a:rPr>
              <a:t>个元素为止。之后，合并函数拾取排序后的子数组，并将其合并成有序数组，直到合并成完整的数组。</a:t>
            </a:r>
            <a:endParaRPr kumimoji="1" lang="en-US" altLang="zh-CN" sz="2800" dirty="0">
              <a:latin typeface="华文楷体" pitchFamily="2" charset="-122"/>
              <a:ea typeface="华文楷体" pitchFamily="2" charset="-122"/>
            </a:endParaRPr>
          </a:p>
        </p:txBody>
      </p:sp>
      <p:pic>
        <p:nvPicPr>
          <p:cNvPr id="2457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9675" y="3861048"/>
            <a:ext cx="4564336" cy="2996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92128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9"/>
          <p:cNvSpPr txBox="1">
            <a:spLocks noChangeArrowheads="1"/>
          </p:cNvSpPr>
          <p:nvPr/>
        </p:nvSpPr>
        <p:spPr bwMode="auto">
          <a:xfrm>
            <a:off x="120650" y="333375"/>
            <a:ext cx="5649465" cy="707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4 </a:t>
            </a:r>
            <a:r>
              <a:rPr kumimoji="1" lang="en-US" altLang="en-US" sz="3200" b="0" dirty="0">
                <a:solidFill>
                  <a:schemeClr val="bg1"/>
                </a:solidFill>
                <a:latin typeface="微软雅黑" pitchFamily="34" charset="-122"/>
                <a:ea typeface="微软雅黑" pitchFamily="34" charset="-122"/>
                <a:cs typeface="Arial" pitchFamily="34" charset="0"/>
              </a:rPr>
              <a:t> </a:t>
            </a:r>
            <a:r>
              <a:rPr kumimoji="1" lang="zh-CN" altLang="en-US" sz="3200" b="0" dirty="0">
                <a:solidFill>
                  <a:srgbClr val="FF0000"/>
                </a:solidFill>
                <a:latin typeface="微软雅黑" pitchFamily="34" charset="-122"/>
                <a:ea typeface="微软雅黑" pitchFamily="34" charset="-122"/>
                <a:cs typeface="Arial" pitchFamily="34" charset="0"/>
              </a:rPr>
              <a:t>归并排序</a:t>
            </a:r>
          </a:p>
        </p:txBody>
      </p:sp>
      <p:sp>
        <p:nvSpPr>
          <p:cNvPr id="13315" name="TextBox 14"/>
          <p:cNvSpPr txBox="1">
            <a:spLocks noChangeArrowheads="1"/>
          </p:cNvSpPr>
          <p:nvPr/>
        </p:nvSpPr>
        <p:spPr bwMode="auto">
          <a:xfrm>
            <a:off x="123509" y="1484784"/>
            <a:ext cx="11950741" cy="101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914400" indent="-45720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eaLnBrk="1" hangingPunct="1">
              <a:lnSpc>
                <a:spcPct val="120000"/>
              </a:lnSpc>
              <a:spcBef>
                <a:spcPct val="40000"/>
              </a:spcBef>
              <a:buFont typeface="Wingdings" pitchFamily="2" charset="2"/>
              <a:buChar char="n"/>
            </a:pPr>
            <a:r>
              <a:rPr kumimoji="1" lang="zh-CN" altLang="en-US" sz="2800" b="0" dirty="0">
                <a:latin typeface="微软雅黑" panose="020B0503020204020204" pitchFamily="34" charset="-122"/>
                <a:ea typeface="微软雅黑" panose="020B0503020204020204" pitchFamily="34" charset="-122"/>
              </a:rPr>
              <a:t>归并</a:t>
            </a:r>
            <a:r>
              <a:rPr kumimoji="1" lang="en-US" altLang="zh-CN" sz="2800" b="0" dirty="0">
                <a:latin typeface="微软雅黑" panose="020B0503020204020204" pitchFamily="34" charset="-122"/>
                <a:ea typeface="微软雅黑" panose="020B0503020204020204" pitchFamily="34" charset="-122"/>
              </a:rPr>
              <a:t>(Merging) </a:t>
            </a:r>
            <a:r>
              <a:rPr kumimoji="1" lang="zh-CN" altLang="en-US" sz="2800" b="0" dirty="0">
                <a:latin typeface="微软雅黑" panose="020B0503020204020204" pitchFamily="34" charset="-122"/>
                <a:ea typeface="微软雅黑" panose="020B0503020204020204" pitchFamily="34" charset="-122"/>
              </a:rPr>
              <a:t>过程：</a:t>
            </a:r>
            <a:r>
              <a:rPr kumimoji="1" lang="zh-CN" altLang="en-US" b="0" dirty="0">
                <a:latin typeface="微软雅黑" panose="020B0503020204020204" pitchFamily="34" charset="-122"/>
                <a:ea typeface="微软雅黑" panose="020B0503020204020204" pitchFamily="34" charset="-122"/>
              </a:rPr>
              <a:t>有序子数组：</a:t>
            </a:r>
            <a:r>
              <a:rPr kumimoji="1" lang="en-US" altLang="zh-CN" b="0" dirty="0">
                <a:latin typeface="微软雅黑" panose="020B0503020204020204" pitchFamily="34" charset="-122"/>
                <a:ea typeface="微软雅黑" panose="020B0503020204020204" pitchFamily="34" charset="-122"/>
              </a:rPr>
              <a:t>A[</a:t>
            </a:r>
            <a:r>
              <a:rPr kumimoji="1" lang="en-US" altLang="zh-CN" b="0" dirty="0" err="1">
                <a:latin typeface="微软雅黑" panose="020B0503020204020204" pitchFamily="34" charset="-122"/>
                <a:ea typeface="微软雅黑" panose="020B0503020204020204" pitchFamily="34" charset="-122"/>
              </a:rPr>
              <a:t>p..q</a:t>
            </a:r>
            <a:r>
              <a:rPr kumimoji="1" lang="en-US" altLang="zh-CN" b="0" dirty="0">
                <a:latin typeface="微软雅黑" panose="020B0503020204020204" pitchFamily="34" charset="-122"/>
                <a:ea typeface="微软雅黑" panose="020B0503020204020204" pitchFamily="34" charset="-122"/>
              </a:rPr>
              <a:t>] </a:t>
            </a:r>
            <a:r>
              <a:rPr kumimoji="1" lang="zh-CN" altLang="en-US" b="0" dirty="0">
                <a:latin typeface="微软雅黑" panose="020B0503020204020204" pitchFamily="34" charset="-122"/>
                <a:ea typeface="微软雅黑" panose="020B0503020204020204" pitchFamily="34" charset="-122"/>
              </a:rPr>
              <a:t>和 </a:t>
            </a:r>
            <a:r>
              <a:rPr kumimoji="1" lang="en-US" altLang="zh-CN" b="0" dirty="0">
                <a:latin typeface="微软雅黑" panose="020B0503020204020204" pitchFamily="34" charset="-122"/>
                <a:ea typeface="微软雅黑" panose="020B0503020204020204" pitchFamily="34" charset="-122"/>
              </a:rPr>
              <a:t>A[q+1..r]  </a:t>
            </a:r>
            <a:r>
              <a:rPr kumimoji="1" lang="zh-CN" altLang="en-US" b="0" dirty="0">
                <a:latin typeface="微软雅黑" panose="020B0503020204020204" pitchFamily="34" charset="-122"/>
                <a:ea typeface="微软雅黑" panose="020B0503020204020204" pitchFamily="34" charset="-122"/>
              </a:rPr>
              <a:t>合并成一个有序数组 </a:t>
            </a:r>
            <a:r>
              <a:rPr kumimoji="1" lang="en-US" altLang="zh-CN" b="0" dirty="0">
                <a:latin typeface="微软雅黑" panose="020B0503020204020204" pitchFamily="34" charset="-122"/>
                <a:ea typeface="微软雅黑" panose="020B0503020204020204" pitchFamily="34" charset="-122"/>
              </a:rPr>
              <a:t>A[</a:t>
            </a:r>
            <a:r>
              <a:rPr kumimoji="1" lang="en-US" altLang="zh-CN" b="0" dirty="0" err="1">
                <a:latin typeface="微软雅黑" panose="020B0503020204020204" pitchFamily="34" charset="-122"/>
                <a:ea typeface="微软雅黑" panose="020B0503020204020204" pitchFamily="34" charset="-122"/>
              </a:rPr>
              <a:t>p..r</a:t>
            </a:r>
            <a:r>
              <a:rPr kumimoji="1" lang="en-US" altLang="zh-CN" b="0" dirty="0">
                <a:latin typeface="微软雅黑" panose="020B0503020204020204" pitchFamily="34" charset="-122"/>
                <a:ea typeface="微软雅黑" panose="020B0503020204020204" pitchFamily="34" charset="-122"/>
              </a:rPr>
              <a:t>]</a:t>
            </a:r>
            <a:r>
              <a:rPr kumimoji="1" lang="zh-CN" altLang="en-US" b="0" dirty="0">
                <a:latin typeface="微软雅黑" panose="020B0503020204020204" pitchFamily="34" charset="-122"/>
                <a:ea typeface="微软雅黑" panose="020B0503020204020204" pitchFamily="34" charset="-122"/>
              </a:rPr>
              <a:t>。</a:t>
            </a:r>
          </a:p>
        </p:txBody>
      </p:sp>
      <p:pic>
        <p:nvPicPr>
          <p:cNvPr id="256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93" y="2027018"/>
            <a:ext cx="5832648" cy="3517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直接箭头连接符 14"/>
          <p:cNvCxnSpPr/>
          <p:nvPr/>
        </p:nvCxnSpPr>
        <p:spPr>
          <a:xfrm flipV="1">
            <a:off x="3123952" y="5427248"/>
            <a:ext cx="0" cy="234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418128" y="2717186"/>
            <a:ext cx="0" cy="234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2365190" y="2705570"/>
            <a:ext cx="0" cy="234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789216" y="3357906"/>
            <a:ext cx="0" cy="234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V="1">
            <a:off x="2365190" y="3357906"/>
            <a:ext cx="0" cy="234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1107728" y="4043242"/>
            <a:ext cx="0" cy="234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2372209" y="4080490"/>
            <a:ext cx="0" cy="234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1107728" y="4691314"/>
            <a:ext cx="0" cy="234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V="1">
            <a:off x="2763912" y="4698082"/>
            <a:ext cx="0" cy="234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1107728" y="5411394"/>
            <a:ext cx="0" cy="234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907928" y="5031034"/>
            <a:ext cx="360000" cy="342000"/>
          </a:xfrm>
          <a:prstGeom prst="rect">
            <a:avLst/>
          </a:prstGeom>
          <a:noFill/>
          <a:ln w="12700">
            <a:solidFill>
              <a:srgbClr val="0079F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60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2352" y="6093295"/>
            <a:ext cx="2221880" cy="383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4884713" y="6093296"/>
            <a:ext cx="543495" cy="369332"/>
          </a:xfrm>
          <a:prstGeom prst="rect">
            <a:avLst/>
          </a:prstGeom>
          <a:noFill/>
        </p:spPr>
        <p:txBody>
          <a:bodyPr wrap="square" rtlCol="0">
            <a:spAutoFit/>
          </a:bodyPr>
          <a:lstStyle/>
          <a:p>
            <a:r>
              <a:rPr lang="en-US" altLang="zh-CN" sz="1800" dirty="0">
                <a:solidFill>
                  <a:schemeClr val="bg1"/>
                </a:solidFill>
                <a:latin typeface="Times New Roman" pitchFamily="18" charset="0"/>
                <a:cs typeface="Times New Roman" pitchFamily="18" charset="0"/>
              </a:rPr>
              <a:t>10</a:t>
            </a:r>
            <a:endParaRPr lang="zh-CN" altLang="en-US" sz="1800" dirty="0">
              <a:solidFill>
                <a:schemeClr val="bg1"/>
              </a:solidFill>
              <a:latin typeface="Times New Roman" pitchFamily="18" charset="0"/>
              <a:cs typeface="Times New Roman" pitchFamily="18" charset="0"/>
            </a:endParaRPr>
          </a:p>
        </p:txBody>
      </p:sp>
      <p:sp>
        <p:nvSpPr>
          <p:cNvPr id="29" name="TextBox 28"/>
          <p:cNvSpPr txBox="1"/>
          <p:nvPr/>
        </p:nvSpPr>
        <p:spPr>
          <a:xfrm>
            <a:off x="5244753" y="6093296"/>
            <a:ext cx="543495" cy="369332"/>
          </a:xfrm>
          <a:prstGeom prst="rect">
            <a:avLst/>
          </a:prstGeom>
          <a:noFill/>
        </p:spPr>
        <p:txBody>
          <a:bodyPr wrap="square" rtlCol="0">
            <a:spAutoFit/>
          </a:bodyPr>
          <a:lstStyle/>
          <a:p>
            <a:r>
              <a:rPr lang="en-US" altLang="zh-CN" sz="1800" dirty="0">
                <a:solidFill>
                  <a:schemeClr val="bg1"/>
                </a:solidFill>
                <a:latin typeface="Times New Roman" pitchFamily="18" charset="0"/>
                <a:cs typeface="Times New Roman" pitchFamily="18" charset="0"/>
              </a:rPr>
              <a:t>12</a:t>
            </a:r>
            <a:endParaRPr lang="zh-CN" altLang="en-US" sz="1800" dirty="0">
              <a:solidFill>
                <a:schemeClr val="bg1"/>
              </a:solidFill>
              <a:latin typeface="Times New Roman" pitchFamily="18" charset="0"/>
              <a:cs typeface="Times New Roman" pitchFamily="18" charset="0"/>
            </a:endParaRPr>
          </a:p>
        </p:txBody>
      </p:sp>
      <p:cxnSp>
        <p:nvCxnSpPr>
          <p:cNvPr id="16" name="直接箭头连接符 15"/>
          <p:cNvCxnSpPr/>
          <p:nvPr/>
        </p:nvCxnSpPr>
        <p:spPr>
          <a:xfrm>
            <a:off x="1323752" y="5688264"/>
            <a:ext cx="3848992" cy="33302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8" name="右大括号 27"/>
          <p:cNvSpPr/>
          <p:nvPr/>
        </p:nvSpPr>
        <p:spPr>
          <a:xfrm rot="5400000">
            <a:off x="1143732" y="5292220"/>
            <a:ext cx="288032" cy="504056"/>
          </a:xfrm>
          <a:prstGeom prst="rightBrace">
            <a:avLst/>
          </a:pr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sp>
        <p:nvSpPr>
          <p:cNvPr id="26" name="TextBox 25"/>
          <p:cNvSpPr txBox="1"/>
          <p:nvPr/>
        </p:nvSpPr>
        <p:spPr>
          <a:xfrm>
            <a:off x="5694934" y="2402452"/>
            <a:ext cx="6252547" cy="3046988"/>
          </a:xfrm>
          <a:prstGeom prst="rect">
            <a:avLst/>
          </a:prstGeom>
          <a:solidFill>
            <a:srgbClr val="FFFF00"/>
          </a:solidFill>
        </p:spPr>
        <p:txBody>
          <a:bodyPr wrap="square" rtlCol="0">
            <a:spAutoFit/>
          </a:bodyPr>
          <a:lstStyle/>
          <a:p>
            <a:pPr marL="342900" indent="-342900">
              <a:buClr>
                <a:srgbClr val="CC66FF"/>
              </a:buClr>
              <a:buFont typeface="Arial" pitchFamily="34" charset="0"/>
              <a:buChar char="•"/>
            </a:pPr>
            <a:r>
              <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rPr>
              <a:t>创建两个子数组</a:t>
            </a: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L: A[</a:t>
            </a:r>
            <a:r>
              <a:rPr lang="en-US" altLang="zh-CN" b="0" dirty="0" err="1">
                <a:solidFill>
                  <a:schemeClr val="tx1"/>
                </a:solidFill>
                <a:latin typeface="微软雅黑" panose="020B0503020204020204" pitchFamily="34" charset="-122"/>
                <a:ea typeface="微软雅黑" panose="020B0503020204020204" pitchFamily="34" charset="-122"/>
                <a:cs typeface="Times New Roman" pitchFamily="18" charset="0"/>
              </a:rPr>
              <a:t>p..q</a:t>
            </a: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 </a:t>
            </a:r>
            <a:r>
              <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rPr>
              <a:t>和</a:t>
            </a: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 M: A[q+1..r]</a:t>
            </a:r>
          </a:p>
          <a:p>
            <a:pPr marL="342900" indent="-342900">
              <a:buClr>
                <a:srgbClr val="CC66FF"/>
              </a:buClr>
              <a:buFont typeface="Arial" pitchFamily="34" charset="0"/>
              <a:buChar char="•"/>
            </a:pPr>
            <a:r>
              <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rPr>
              <a:t>创建三个指针</a:t>
            </a:r>
            <a:r>
              <a:rPr lang="en-US" altLang="zh-CN" b="0" dirty="0" err="1">
                <a:solidFill>
                  <a:schemeClr val="tx1"/>
                </a:solidFill>
                <a:latin typeface="微软雅黑" panose="020B0503020204020204" pitchFamily="34" charset="-122"/>
                <a:ea typeface="微软雅黑" panose="020B0503020204020204" pitchFamily="34" charset="-122"/>
                <a:cs typeface="Times New Roman" pitchFamily="18" charset="0"/>
              </a:rPr>
              <a:t>i</a:t>
            </a: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 j </a:t>
            </a:r>
            <a:r>
              <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rPr>
              <a:t>和</a:t>
            </a: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k</a:t>
            </a:r>
          </a:p>
          <a:p>
            <a:pPr>
              <a:buClr>
                <a:srgbClr val="CC66FF"/>
              </a:buClr>
            </a:pP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      1</a:t>
            </a:r>
            <a:r>
              <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rPr>
              <a:t>、</a:t>
            </a:r>
            <a:r>
              <a:rPr lang="en-US" altLang="zh-CN" b="0" dirty="0" err="1">
                <a:solidFill>
                  <a:schemeClr val="tx1"/>
                </a:solidFill>
                <a:latin typeface="微软雅黑" panose="020B0503020204020204" pitchFamily="34" charset="-122"/>
                <a:ea typeface="微软雅黑" panose="020B0503020204020204" pitchFamily="34" charset="-122"/>
                <a:cs typeface="Times New Roman" pitchFamily="18" charset="0"/>
              </a:rPr>
              <a:t>i</a:t>
            </a:r>
            <a:r>
              <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rPr>
              <a:t>为子数组</a:t>
            </a: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L</a:t>
            </a:r>
            <a:r>
              <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rPr>
              <a:t>的当前索引，开始为</a:t>
            </a: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r>
              <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rPr>
              <a:t>。</a:t>
            </a:r>
            <a:endPar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endParaRPr>
          </a:p>
          <a:p>
            <a:pPr>
              <a:buClr>
                <a:srgbClr val="CC66FF"/>
              </a:buClr>
            </a:pP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      2</a:t>
            </a:r>
            <a:r>
              <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rPr>
              <a:t>、</a:t>
            </a: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j</a:t>
            </a:r>
            <a:r>
              <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rPr>
              <a:t>为子数组</a:t>
            </a: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M</a:t>
            </a:r>
            <a:r>
              <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rPr>
              <a:t>的当前索引，开始为</a:t>
            </a: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0</a:t>
            </a:r>
            <a:r>
              <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rPr>
              <a:t>。</a:t>
            </a:r>
            <a:endPar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endParaRPr>
          </a:p>
          <a:p>
            <a:pPr>
              <a:buClr>
                <a:srgbClr val="CC66FF"/>
              </a:buClr>
            </a:pP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      3</a:t>
            </a:r>
            <a:r>
              <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rPr>
              <a:t>、</a:t>
            </a: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k</a:t>
            </a:r>
            <a:r>
              <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rPr>
              <a:t>指向数组</a:t>
            </a: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A</a:t>
            </a:r>
            <a:r>
              <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rPr>
              <a:t>，开始为</a:t>
            </a: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p</a:t>
            </a:r>
          </a:p>
          <a:p>
            <a:pPr marL="342900" indent="-342900">
              <a:buClr>
                <a:srgbClr val="CC66FF"/>
              </a:buClr>
              <a:buFont typeface="Arial" pitchFamily="34" charset="0"/>
              <a:buChar char="•"/>
            </a:pPr>
            <a:r>
              <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rPr>
              <a:t>对子数组</a:t>
            </a: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L</a:t>
            </a:r>
            <a:r>
              <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rPr>
              <a:t>和</a:t>
            </a: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M</a:t>
            </a:r>
            <a:r>
              <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rPr>
              <a:t>中元素进行比较，选择最小的放在数组</a:t>
            </a: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A</a:t>
            </a:r>
            <a:r>
              <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rPr>
              <a:t>中正确位置，直到子数组</a:t>
            </a: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L</a:t>
            </a:r>
            <a:r>
              <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rPr>
              <a:t>或</a:t>
            </a: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M</a:t>
            </a:r>
            <a:r>
              <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rPr>
              <a:t>的元素用光，最后将剩下的元素放在</a:t>
            </a:r>
            <a:r>
              <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rPr>
              <a:t>A</a:t>
            </a:r>
            <a:r>
              <a:rPr lang="zh-CN" altLang="en-US" b="0" dirty="0">
                <a:solidFill>
                  <a:schemeClr val="tx1"/>
                </a:solidFill>
                <a:latin typeface="微软雅黑" panose="020B0503020204020204" pitchFamily="34" charset="-122"/>
                <a:ea typeface="微软雅黑" panose="020B0503020204020204" pitchFamily="34" charset="-122"/>
                <a:cs typeface="Times New Roman" pitchFamily="18" charset="0"/>
              </a:rPr>
              <a:t>中</a:t>
            </a:r>
            <a:endParaRPr lang="en-US" altLang="zh-CN" b="0" dirty="0">
              <a:solidFill>
                <a:schemeClr val="tx1"/>
              </a:solidFill>
              <a:latin typeface="微软雅黑" panose="020B0503020204020204" pitchFamily="34" charset="-122"/>
              <a:ea typeface="微软雅黑" panose="020B0503020204020204" pitchFamily="34" charset="-122"/>
              <a:cs typeface="Times New Roman" pitchFamily="18" charset="0"/>
            </a:endParaRPr>
          </a:p>
        </p:txBody>
      </p:sp>
      <p:cxnSp>
        <p:nvCxnSpPr>
          <p:cNvPr id="27" name="直接箭头连接符 26"/>
          <p:cNvCxnSpPr/>
          <p:nvPr/>
        </p:nvCxnSpPr>
        <p:spPr>
          <a:xfrm flipV="1">
            <a:off x="3661350" y="2717186"/>
            <a:ext cx="0" cy="234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4009355" y="3357906"/>
            <a:ext cx="0" cy="234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4369395" y="4043242"/>
            <a:ext cx="0" cy="234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4729435" y="4698082"/>
            <a:ext cx="0" cy="234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V="1">
            <a:off x="5089475" y="5400232"/>
            <a:ext cx="0" cy="234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58427" y="2636912"/>
            <a:ext cx="269626" cy="461665"/>
          </a:xfrm>
          <a:prstGeom prst="rect">
            <a:avLst/>
          </a:prstGeom>
          <a:noFill/>
        </p:spPr>
        <p:txBody>
          <a:bodyPr wrap="none" rtlCol="0">
            <a:spAutoFit/>
          </a:bodyPr>
          <a:lstStyle/>
          <a:p>
            <a:r>
              <a:rPr lang="en-US" altLang="zh-CN" dirty="0" err="1">
                <a:solidFill>
                  <a:schemeClr val="tx1"/>
                </a:solidFill>
                <a:latin typeface="Times New Roman" pitchFamily="18" charset="0"/>
                <a:cs typeface="Times New Roman" pitchFamily="18" charset="0"/>
              </a:rPr>
              <a:t>i</a:t>
            </a:r>
            <a:endParaRPr lang="zh-CN" altLang="en-US" dirty="0">
              <a:solidFill>
                <a:schemeClr val="tx1"/>
              </a:solidFill>
              <a:latin typeface="Times New Roman" pitchFamily="18" charset="0"/>
              <a:cs typeface="Times New Roman" pitchFamily="18" charset="0"/>
            </a:endParaRPr>
          </a:p>
        </p:txBody>
      </p:sp>
      <p:sp>
        <p:nvSpPr>
          <p:cNvPr id="34" name="TextBox 33"/>
          <p:cNvSpPr txBox="1"/>
          <p:nvPr/>
        </p:nvSpPr>
        <p:spPr>
          <a:xfrm>
            <a:off x="2497187" y="2605544"/>
            <a:ext cx="287258" cy="461665"/>
          </a:xfrm>
          <a:prstGeom prst="rect">
            <a:avLst/>
          </a:prstGeom>
          <a:noFill/>
        </p:spPr>
        <p:txBody>
          <a:bodyPr wrap="none" rtlCol="0">
            <a:spAutoFit/>
          </a:bodyPr>
          <a:lstStyle/>
          <a:p>
            <a:r>
              <a:rPr lang="en-US" altLang="zh-CN" dirty="0" err="1">
                <a:solidFill>
                  <a:schemeClr val="tx1"/>
                </a:solidFill>
                <a:latin typeface="Times New Roman" pitchFamily="18" charset="0"/>
                <a:cs typeface="Times New Roman" pitchFamily="18" charset="0"/>
              </a:rPr>
              <a:t>j</a:t>
            </a:r>
            <a:endParaRPr lang="zh-CN" altLang="en-US" dirty="0">
              <a:solidFill>
                <a:schemeClr val="tx1"/>
              </a:solidFill>
              <a:latin typeface="Times New Roman" pitchFamily="18" charset="0"/>
              <a:cs typeface="Times New Roman" pitchFamily="18" charset="0"/>
            </a:endParaRPr>
          </a:p>
        </p:txBody>
      </p:sp>
      <p:sp>
        <p:nvSpPr>
          <p:cNvPr id="35" name="TextBox 34"/>
          <p:cNvSpPr txBox="1"/>
          <p:nvPr/>
        </p:nvSpPr>
        <p:spPr>
          <a:xfrm>
            <a:off x="3811737" y="2616592"/>
            <a:ext cx="356188" cy="461665"/>
          </a:xfrm>
          <a:prstGeom prst="rect">
            <a:avLst/>
          </a:prstGeom>
          <a:noFill/>
        </p:spPr>
        <p:txBody>
          <a:bodyPr wrap="none" rtlCol="0">
            <a:spAutoFit/>
          </a:bodyPr>
          <a:lstStyle/>
          <a:p>
            <a:r>
              <a:rPr lang="en-US" altLang="zh-CN" dirty="0" err="1">
                <a:solidFill>
                  <a:schemeClr val="tx1"/>
                </a:solidFill>
                <a:latin typeface="Times New Roman" pitchFamily="18" charset="0"/>
                <a:cs typeface="Times New Roman" pitchFamily="18" charset="0"/>
              </a:rPr>
              <a:t>k</a:t>
            </a:r>
            <a:endParaRPr lang="zh-CN" alt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3131197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9"/>
          <p:cNvSpPr txBox="1">
            <a:spLocks noChangeArrowheads="1"/>
          </p:cNvSpPr>
          <p:nvPr/>
        </p:nvSpPr>
        <p:spPr bwMode="auto">
          <a:xfrm>
            <a:off x="120650" y="333375"/>
            <a:ext cx="5649465" cy="707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4</a:t>
            </a:r>
            <a:r>
              <a:rPr kumimoji="1" lang="en-US" altLang="en-US" sz="3200" b="0" dirty="0">
                <a:solidFill>
                  <a:schemeClr val="bg1"/>
                </a:solidFill>
                <a:latin typeface="微软雅黑" pitchFamily="34" charset="-122"/>
                <a:ea typeface="微软雅黑" pitchFamily="34" charset="-122"/>
                <a:cs typeface="Arial" pitchFamily="34" charset="0"/>
              </a:rPr>
              <a:t> </a:t>
            </a:r>
            <a:r>
              <a:rPr kumimoji="1" lang="zh-CN" altLang="en-US" sz="3200" b="0" dirty="0">
                <a:solidFill>
                  <a:srgbClr val="FF0000"/>
                </a:solidFill>
                <a:latin typeface="微软雅黑" pitchFamily="34" charset="-122"/>
                <a:ea typeface="微软雅黑" pitchFamily="34" charset="-122"/>
                <a:cs typeface="Arial" pitchFamily="34" charset="0"/>
              </a:rPr>
              <a:t>归并排序</a:t>
            </a:r>
          </a:p>
        </p:txBody>
      </p:sp>
      <p:sp>
        <p:nvSpPr>
          <p:cNvPr id="13315" name="TextBox 14"/>
          <p:cNvSpPr txBox="1">
            <a:spLocks noChangeArrowheads="1"/>
          </p:cNvSpPr>
          <p:nvPr/>
        </p:nvSpPr>
        <p:spPr bwMode="auto">
          <a:xfrm>
            <a:off x="2353171" y="404099"/>
            <a:ext cx="2304529" cy="565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914400" indent="-45720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eaLnBrk="1" hangingPunct="1">
              <a:lnSpc>
                <a:spcPct val="120000"/>
              </a:lnSpc>
              <a:spcBef>
                <a:spcPct val="40000"/>
              </a:spcBef>
            </a:pPr>
            <a:r>
              <a:rPr kumimoji="1" lang="en-US" altLang="zh-CN" sz="2800" dirty="0">
                <a:solidFill>
                  <a:schemeClr val="bg1"/>
                </a:solidFill>
                <a:latin typeface="微软雅黑" panose="020B0503020204020204" pitchFamily="34" charset="-122"/>
                <a:ea typeface="微软雅黑" panose="020B0503020204020204" pitchFamily="34" charset="-122"/>
              </a:rPr>
              <a:t>Merge </a:t>
            </a:r>
            <a:r>
              <a:rPr kumimoji="1" lang="zh-CN" altLang="en-US" sz="2800" dirty="0">
                <a:solidFill>
                  <a:schemeClr val="bg1"/>
                </a:solidFill>
                <a:latin typeface="微软雅黑" panose="020B0503020204020204" pitchFamily="34" charset="-122"/>
                <a:ea typeface="微软雅黑" panose="020B0503020204020204" pitchFamily="34" charset="-122"/>
              </a:rPr>
              <a:t>函数</a:t>
            </a:r>
            <a:endParaRPr kumimoji="1" lang="en-US" altLang="zh-CN" sz="2800"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408955" y="1196752"/>
            <a:ext cx="11377264" cy="5601020"/>
          </a:xfrm>
          <a:prstGeom prst="rect">
            <a:avLst/>
          </a:prstGeom>
          <a:solidFill>
            <a:srgbClr val="FFFF00"/>
          </a:solidFill>
        </p:spPr>
        <p:txBody>
          <a:bodyPr wrap="square">
            <a:spAutoFit/>
          </a:bodyPr>
          <a:lstStyle/>
          <a:p>
            <a:pPr>
              <a:lnSpc>
                <a:spcPct val="120000"/>
              </a:lnSpc>
            </a:pPr>
            <a:r>
              <a:rPr lang="en-US" altLang="zh-CN" sz="2000" dirty="0">
                <a:latin typeface="微软雅黑" panose="020B0503020204020204" pitchFamily="34" charset="-122"/>
                <a:ea typeface="微软雅黑" panose="020B0503020204020204" pitchFamily="34" charset="-122"/>
                <a:cs typeface="Times New Roman" pitchFamily="18" charset="0"/>
              </a:rPr>
              <a:t>//</a:t>
            </a:r>
            <a:r>
              <a:rPr kumimoji="1" lang="zh-CN" altLang="en-US" sz="2000" dirty="0">
                <a:latin typeface="微软雅黑" panose="020B0503020204020204" pitchFamily="34" charset="-122"/>
                <a:ea typeface="微软雅黑" panose="020B0503020204020204" pitchFamily="34" charset="-122"/>
              </a:rPr>
              <a:t>有序子数组：</a:t>
            </a:r>
            <a:r>
              <a:rPr kumimoji="1" lang="en-US" altLang="zh-CN" sz="2000" dirty="0">
                <a:latin typeface="微软雅黑" panose="020B0503020204020204" pitchFamily="34" charset="-122"/>
                <a:ea typeface="微软雅黑" panose="020B0503020204020204" pitchFamily="34" charset="-122"/>
              </a:rPr>
              <a:t>A[</a:t>
            </a:r>
            <a:r>
              <a:rPr kumimoji="1" lang="en-US" altLang="zh-CN" sz="2000" dirty="0" err="1">
                <a:latin typeface="微软雅黑" panose="020B0503020204020204" pitchFamily="34" charset="-122"/>
                <a:ea typeface="微软雅黑" panose="020B0503020204020204" pitchFamily="34" charset="-122"/>
              </a:rPr>
              <a:t>p..q</a:t>
            </a:r>
            <a:r>
              <a:rPr kumimoji="1" lang="en-US" altLang="zh-CN" sz="2000" dirty="0">
                <a:latin typeface="微软雅黑" panose="020B0503020204020204" pitchFamily="34" charset="-122"/>
                <a:ea typeface="微软雅黑" panose="020B0503020204020204" pitchFamily="34" charset="-122"/>
              </a:rPr>
              <a:t>] </a:t>
            </a:r>
            <a:r>
              <a:rPr kumimoji="1" lang="zh-CN" altLang="en-US" sz="2000" dirty="0">
                <a:latin typeface="微软雅黑" panose="020B0503020204020204" pitchFamily="34" charset="-122"/>
                <a:ea typeface="微软雅黑" panose="020B0503020204020204" pitchFamily="34" charset="-122"/>
              </a:rPr>
              <a:t>和 </a:t>
            </a:r>
            <a:r>
              <a:rPr kumimoji="1" lang="en-US" altLang="zh-CN" sz="2000" dirty="0">
                <a:latin typeface="微软雅黑" panose="020B0503020204020204" pitchFamily="34" charset="-122"/>
                <a:ea typeface="微软雅黑" panose="020B0503020204020204" pitchFamily="34" charset="-122"/>
              </a:rPr>
              <a:t>A[q+1..r]  </a:t>
            </a:r>
            <a:r>
              <a:rPr kumimoji="1" lang="zh-CN" altLang="en-US" sz="2000" dirty="0">
                <a:latin typeface="微软雅黑" panose="020B0503020204020204" pitchFamily="34" charset="-122"/>
                <a:ea typeface="微软雅黑" panose="020B0503020204020204" pitchFamily="34" charset="-122"/>
              </a:rPr>
              <a:t>合并成一个有序数组 </a:t>
            </a:r>
            <a:r>
              <a:rPr kumimoji="1" lang="en-US" altLang="zh-CN" sz="2000" dirty="0">
                <a:latin typeface="微软雅黑" panose="020B0503020204020204" pitchFamily="34" charset="-122"/>
                <a:ea typeface="微软雅黑" panose="020B0503020204020204" pitchFamily="34" charset="-122"/>
              </a:rPr>
              <a:t>A[</a:t>
            </a:r>
            <a:r>
              <a:rPr kumimoji="1" lang="en-US" altLang="zh-CN" sz="2000" dirty="0" err="1">
                <a:latin typeface="微软雅黑" panose="020B0503020204020204" pitchFamily="34" charset="-122"/>
                <a:ea typeface="微软雅黑" panose="020B0503020204020204" pitchFamily="34" charset="-122"/>
              </a:rPr>
              <a:t>p..r</a:t>
            </a:r>
            <a:r>
              <a:rPr kumimoji="1" lang="en-US" altLang="zh-CN" sz="2000" dirty="0">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cs typeface="Times New Roman" pitchFamily="18" charset="0"/>
            </a:endParaRPr>
          </a:p>
          <a:p>
            <a:pPr>
              <a:lnSpc>
                <a:spcPct val="120000"/>
              </a:lnSpc>
            </a:pPr>
            <a:r>
              <a:rPr lang="en-US" altLang="zh-CN" sz="2000" dirty="0">
                <a:latin typeface="微软雅黑" panose="020B0503020204020204" pitchFamily="34" charset="-122"/>
                <a:ea typeface="微软雅黑" panose="020B0503020204020204" pitchFamily="34" charset="-122"/>
                <a:cs typeface="Times New Roman" pitchFamily="18" charset="0"/>
              </a:rPr>
              <a:t>void </a:t>
            </a:r>
            <a:r>
              <a:rPr lang="en-US" altLang="zh-CN" sz="2000" dirty="0">
                <a:solidFill>
                  <a:srgbClr val="CC66FF"/>
                </a:solidFill>
                <a:latin typeface="微软雅黑" panose="020B0503020204020204" pitchFamily="34" charset="-122"/>
                <a:ea typeface="微软雅黑" panose="020B0503020204020204" pitchFamily="34" charset="-122"/>
                <a:cs typeface="Times New Roman" pitchFamily="18" charset="0"/>
              </a:rPr>
              <a:t>Merge</a:t>
            </a:r>
            <a:r>
              <a:rPr lang="en-US" altLang="zh-CN" sz="2000" dirty="0">
                <a:latin typeface="微软雅黑" panose="020B0503020204020204" pitchFamily="34" charset="-122"/>
                <a:ea typeface="微软雅黑" panose="020B0503020204020204" pitchFamily="34" charset="-122"/>
                <a:cs typeface="Times New Roman" pitchFamily="18" charset="0"/>
              </a:rPr>
              <a:t>(int A[], int p, int q, int r) </a:t>
            </a:r>
          </a:p>
          <a:p>
            <a:pPr>
              <a:lnSpc>
                <a:spcPct val="120000"/>
              </a:lnSpc>
            </a:pPr>
            <a:r>
              <a:rPr lang="en-US" altLang="zh-CN" sz="2000" dirty="0">
                <a:latin typeface="微软雅黑" panose="020B0503020204020204" pitchFamily="34" charset="-122"/>
                <a:ea typeface="微软雅黑" panose="020B0503020204020204" pitchFamily="34" charset="-122"/>
                <a:cs typeface="Times New Roman" pitchFamily="18" charset="0"/>
              </a:rPr>
              <a:t>{</a:t>
            </a:r>
          </a:p>
          <a:p>
            <a:pPr>
              <a:lnSpc>
                <a:spcPct val="120000"/>
              </a:lnSpc>
            </a:pPr>
            <a:r>
              <a:rPr lang="en-US" altLang="zh-CN" sz="2000" dirty="0">
                <a:latin typeface="微软雅黑" panose="020B0503020204020204" pitchFamily="34" charset="-122"/>
                <a:ea typeface="微软雅黑" panose="020B0503020204020204" pitchFamily="34" charset="-122"/>
                <a:cs typeface="Times New Roman" pitchFamily="18" charset="0"/>
              </a:rPr>
              <a:t>    int n1 = q - p + 1</a:t>
            </a:r>
            <a:r>
              <a:rPr lang="zh-CN" altLang="en-US" sz="2000" dirty="0">
                <a:latin typeface="微软雅黑" panose="020B0503020204020204" pitchFamily="34" charset="-122"/>
                <a:ea typeface="微软雅黑" panose="020B0503020204020204" pitchFamily="34" charset="-122"/>
                <a:cs typeface="Times New Roman" pitchFamily="18" charset="0"/>
              </a:rPr>
              <a:t>，</a:t>
            </a:r>
            <a:r>
              <a:rPr lang="en-US" altLang="zh-CN" sz="2000" dirty="0">
                <a:latin typeface="微软雅黑" panose="020B0503020204020204" pitchFamily="34" charset="-122"/>
                <a:ea typeface="微软雅黑" panose="020B0503020204020204" pitchFamily="34" charset="-122"/>
                <a:cs typeface="Times New Roman" pitchFamily="18" charset="0"/>
              </a:rPr>
              <a:t>n2 = r - q;  //</a:t>
            </a:r>
            <a:r>
              <a:rPr lang="zh-CN" altLang="en-US" sz="2000" dirty="0">
                <a:latin typeface="微软雅黑" panose="020B0503020204020204" pitchFamily="34" charset="-122"/>
                <a:ea typeface="微软雅黑" panose="020B0503020204020204" pitchFamily="34" charset="-122"/>
                <a:cs typeface="Times New Roman" pitchFamily="18" charset="0"/>
              </a:rPr>
              <a:t>计算数组大小</a:t>
            </a:r>
            <a:endParaRPr lang="en-US" altLang="zh-CN" sz="2000" dirty="0">
              <a:latin typeface="微软雅黑" panose="020B0503020204020204" pitchFamily="34" charset="-122"/>
              <a:ea typeface="微软雅黑" panose="020B0503020204020204" pitchFamily="34" charset="-122"/>
              <a:cs typeface="Times New Roman" pitchFamily="18" charset="0"/>
            </a:endParaRPr>
          </a:p>
          <a:p>
            <a:pPr>
              <a:lnSpc>
                <a:spcPct val="120000"/>
              </a:lnSpc>
            </a:pPr>
            <a:r>
              <a:rPr lang="en-US" altLang="zh-CN" sz="2000" dirty="0">
                <a:latin typeface="微软雅黑" panose="020B0503020204020204" pitchFamily="34" charset="-122"/>
                <a:ea typeface="微软雅黑" panose="020B0503020204020204" pitchFamily="34" charset="-122"/>
                <a:cs typeface="Times New Roman" pitchFamily="18" charset="0"/>
              </a:rPr>
              <a:t>    int  L[n1], M[n2];  int </a:t>
            </a:r>
            <a:r>
              <a:rPr lang="en-US" altLang="zh-CN" sz="2000" dirty="0" err="1">
                <a:latin typeface="微软雅黑" panose="020B0503020204020204" pitchFamily="34" charset="-122"/>
                <a:ea typeface="微软雅黑" panose="020B0503020204020204" pitchFamily="34" charset="-122"/>
                <a:cs typeface="Times New Roman" pitchFamily="18" charset="0"/>
              </a:rPr>
              <a:t>i</a:t>
            </a:r>
            <a:r>
              <a:rPr lang="en-US" altLang="zh-CN" sz="2000" dirty="0">
                <a:latin typeface="微软雅黑" panose="020B0503020204020204" pitchFamily="34" charset="-122"/>
                <a:ea typeface="微软雅黑" panose="020B0503020204020204" pitchFamily="34" charset="-122"/>
                <a:cs typeface="Times New Roman" pitchFamily="18" charset="0"/>
              </a:rPr>
              <a:t>, j, k;</a:t>
            </a:r>
          </a:p>
          <a:p>
            <a:pPr>
              <a:lnSpc>
                <a:spcPct val="120000"/>
              </a:lnSpc>
            </a:pPr>
            <a:r>
              <a:rPr lang="en-US" altLang="zh-CN" sz="2000" dirty="0">
                <a:latin typeface="微软雅黑" panose="020B0503020204020204" pitchFamily="34" charset="-122"/>
                <a:ea typeface="微软雅黑" panose="020B0503020204020204" pitchFamily="34" charset="-122"/>
                <a:cs typeface="Times New Roman" pitchFamily="18" charset="0"/>
              </a:rPr>
              <a:t>    for (</a:t>
            </a:r>
            <a:r>
              <a:rPr lang="en-US" altLang="zh-CN" sz="2000" dirty="0" err="1">
                <a:latin typeface="微软雅黑" panose="020B0503020204020204" pitchFamily="34" charset="-122"/>
                <a:ea typeface="微软雅黑" panose="020B0503020204020204" pitchFamily="34" charset="-122"/>
                <a:cs typeface="Times New Roman" pitchFamily="18" charset="0"/>
              </a:rPr>
              <a:t>i</a:t>
            </a:r>
            <a:r>
              <a:rPr lang="en-US" altLang="zh-CN" sz="2000" dirty="0">
                <a:latin typeface="微软雅黑" panose="020B0503020204020204" pitchFamily="34" charset="-122"/>
                <a:ea typeface="微软雅黑" panose="020B0503020204020204" pitchFamily="34" charset="-122"/>
                <a:cs typeface="Times New Roman" pitchFamily="18" charset="0"/>
              </a:rPr>
              <a:t> = 0; </a:t>
            </a:r>
            <a:r>
              <a:rPr lang="en-US" altLang="zh-CN" sz="2000" dirty="0" err="1">
                <a:latin typeface="微软雅黑" panose="020B0503020204020204" pitchFamily="34" charset="-122"/>
                <a:ea typeface="微软雅黑" panose="020B0503020204020204" pitchFamily="34" charset="-122"/>
                <a:cs typeface="Times New Roman" pitchFamily="18" charset="0"/>
              </a:rPr>
              <a:t>i</a:t>
            </a:r>
            <a:r>
              <a:rPr lang="en-US" altLang="zh-CN" sz="2000" dirty="0">
                <a:latin typeface="微软雅黑" panose="020B0503020204020204" pitchFamily="34" charset="-122"/>
                <a:ea typeface="微软雅黑" panose="020B0503020204020204" pitchFamily="34" charset="-122"/>
                <a:cs typeface="Times New Roman" pitchFamily="18" charset="0"/>
              </a:rPr>
              <a:t> &lt; n1; </a:t>
            </a:r>
            <a:r>
              <a:rPr lang="en-US" altLang="zh-CN" sz="2000" dirty="0" err="1">
                <a:latin typeface="微软雅黑" panose="020B0503020204020204" pitchFamily="34" charset="-122"/>
                <a:ea typeface="微软雅黑" panose="020B0503020204020204" pitchFamily="34" charset="-122"/>
                <a:cs typeface="Times New Roman" pitchFamily="18" charset="0"/>
              </a:rPr>
              <a:t>i</a:t>
            </a:r>
            <a:r>
              <a:rPr lang="en-US" altLang="zh-CN" sz="2000" dirty="0">
                <a:latin typeface="微软雅黑" panose="020B0503020204020204" pitchFamily="34" charset="-122"/>
                <a:ea typeface="微软雅黑" panose="020B0503020204020204" pitchFamily="34" charset="-122"/>
                <a:cs typeface="Times New Roman" pitchFamily="18" charset="0"/>
              </a:rPr>
              <a:t>++)        L[</a:t>
            </a:r>
            <a:r>
              <a:rPr lang="en-US" altLang="zh-CN" sz="2000" dirty="0" err="1">
                <a:latin typeface="微软雅黑" panose="020B0503020204020204" pitchFamily="34" charset="-122"/>
                <a:ea typeface="微软雅黑" panose="020B0503020204020204" pitchFamily="34" charset="-122"/>
                <a:cs typeface="Times New Roman" pitchFamily="18" charset="0"/>
              </a:rPr>
              <a:t>i</a:t>
            </a:r>
            <a:r>
              <a:rPr lang="en-US" altLang="zh-CN" sz="2000" dirty="0">
                <a:latin typeface="微软雅黑" panose="020B0503020204020204" pitchFamily="34" charset="-122"/>
                <a:ea typeface="微软雅黑" panose="020B0503020204020204" pitchFamily="34" charset="-122"/>
                <a:cs typeface="Times New Roman" pitchFamily="18" charset="0"/>
              </a:rPr>
              <a:t>] = A[p + </a:t>
            </a:r>
            <a:r>
              <a:rPr lang="en-US" altLang="zh-CN" sz="2000" dirty="0" err="1">
                <a:latin typeface="微软雅黑" panose="020B0503020204020204" pitchFamily="34" charset="-122"/>
                <a:ea typeface="微软雅黑" panose="020B0503020204020204" pitchFamily="34" charset="-122"/>
                <a:cs typeface="Times New Roman" pitchFamily="18" charset="0"/>
              </a:rPr>
              <a:t>i</a:t>
            </a:r>
            <a:r>
              <a:rPr lang="en-US" altLang="zh-CN" sz="2000" dirty="0">
                <a:latin typeface="微软雅黑" panose="020B0503020204020204" pitchFamily="34" charset="-122"/>
                <a:ea typeface="微软雅黑" panose="020B0503020204020204" pitchFamily="34" charset="-122"/>
                <a:cs typeface="Times New Roman" pitchFamily="18" charset="0"/>
              </a:rPr>
              <a:t>];</a:t>
            </a:r>
          </a:p>
          <a:p>
            <a:pPr>
              <a:lnSpc>
                <a:spcPct val="120000"/>
              </a:lnSpc>
            </a:pPr>
            <a:r>
              <a:rPr lang="en-US" altLang="zh-CN" sz="2000" dirty="0">
                <a:latin typeface="微软雅黑" panose="020B0503020204020204" pitchFamily="34" charset="-122"/>
                <a:ea typeface="微软雅黑" panose="020B0503020204020204" pitchFamily="34" charset="-122"/>
                <a:cs typeface="Times New Roman" pitchFamily="18" charset="0"/>
              </a:rPr>
              <a:t>    for (j = 0; j &lt; n2; </a:t>
            </a:r>
            <a:r>
              <a:rPr lang="en-US" altLang="zh-CN" sz="2000" dirty="0" err="1">
                <a:latin typeface="微软雅黑" panose="020B0503020204020204" pitchFamily="34" charset="-122"/>
                <a:ea typeface="微软雅黑" panose="020B0503020204020204" pitchFamily="34" charset="-122"/>
                <a:cs typeface="Times New Roman" pitchFamily="18" charset="0"/>
              </a:rPr>
              <a:t>j++</a:t>
            </a:r>
            <a:r>
              <a:rPr lang="en-US" altLang="zh-CN" sz="2000" dirty="0">
                <a:latin typeface="微软雅黑" panose="020B0503020204020204" pitchFamily="34" charset="-122"/>
                <a:ea typeface="微软雅黑" panose="020B0503020204020204" pitchFamily="34" charset="-122"/>
                <a:cs typeface="Times New Roman" pitchFamily="18" charset="0"/>
              </a:rPr>
              <a:t>)        M[j] = A[q + 1 + j];</a:t>
            </a:r>
          </a:p>
          <a:p>
            <a:pPr>
              <a:lnSpc>
                <a:spcPct val="120000"/>
              </a:lnSpc>
            </a:pPr>
            <a:r>
              <a:rPr lang="en-US" altLang="zh-CN" sz="2000" dirty="0">
                <a:latin typeface="微软雅黑" panose="020B0503020204020204" pitchFamily="34" charset="-122"/>
                <a:ea typeface="微软雅黑" panose="020B0503020204020204" pitchFamily="34" charset="-122"/>
                <a:cs typeface="Times New Roman" pitchFamily="18" charset="0"/>
              </a:rPr>
              <a:t>    </a:t>
            </a:r>
            <a:r>
              <a:rPr lang="en-US" altLang="zh-CN" sz="2000" dirty="0" err="1">
                <a:latin typeface="微软雅黑" panose="020B0503020204020204" pitchFamily="34" charset="-122"/>
                <a:ea typeface="微软雅黑" panose="020B0503020204020204" pitchFamily="34" charset="-122"/>
                <a:cs typeface="Times New Roman" pitchFamily="18" charset="0"/>
              </a:rPr>
              <a:t>i</a:t>
            </a:r>
            <a:r>
              <a:rPr lang="en-US" altLang="zh-CN" sz="2000" dirty="0">
                <a:latin typeface="微软雅黑" panose="020B0503020204020204" pitchFamily="34" charset="-122"/>
                <a:ea typeface="微软雅黑" panose="020B0503020204020204" pitchFamily="34" charset="-122"/>
                <a:cs typeface="Times New Roman" pitchFamily="18" charset="0"/>
              </a:rPr>
              <a:t> = 0;    j = 0;    k = p; </a:t>
            </a:r>
          </a:p>
          <a:p>
            <a:pPr>
              <a:lnSpc>
                <a:spcPct val="120000"/>
              </a:lnSpc>
            </a:pPr>
            <a:r>
              <a:rPr lang="en-US" altLang="zh-CN" sz="2000" dirty="0">
                <a:latin typeface="微软雅黑" panose="020B0503020204020204" pitchFamily="34" charset="-122"/>
                <a:ea typeface="微软雅黑" panose="020B0503020204020204" pitchFamily="34" charset="-122"/>
                <a:cs typeface="Times New Roman" pitchFamily="18" charset="0"/>
              </a:rPr>
              <a:t>   while (</a:t>
            </a:r>
            <a:r>
              <a:rPr lang="en-US" altLang="zh-CN" sz="2000" dirty="0" err="1">
                <a:latin typeface="微软雅黑" panose="020B0503020204020204" pitchFamily="34" charset="-122"/>
                <a:ea typeface="微软雅黑" panose="020B0503020204020204" pitchFamily="34" charset="-122"/>
                <a:cs typeface="Times New Roman" pitchFamily="18" charset="0"/>
              </a:rPr>
              <a:t>i</a:t>
            </a:r>
            <a:r>
              <a:rPr lang="en-US" altLang="zh-CN" sz="2000" dirty="0">
                <a:latin typeface="微软雅黑" panose="020B0503020204020204" pitchFamily="34" charset="-122"/>
                <a:ea typeface="微软雅黑" panose="020B0503020204020204" pitchFamily="34" charset="-122"/>
                <a:cs typeface="Times New Roman" pitchFamily="18" charset="0"/>
              </a:rPr>
              <a:t> &lt; n1 &amp;&amp; j &lt; n2)// </a:t>
            </a:r>
            <a:r>
              <a:rPr lang="zh-CN" altLang="en-US" sz="2000" dirty="0">
                <a:latin typeface="微软雅黑" panose="020B0503020204020204" pitchFamily="34" charset="-122"/>
                <a:ea typeface="微软雅黑" panose="020B0503020204020204" pitchFamily="34" charset="-122"/>
                <a:cs typeface="Times New Roman" pitchFamily="18" charset="0"/>
              </a:rPr>
              <a:t>比较 </a:t>
            </a:r>
            <a:r>
              <a:rPr lang="en-US" altLang="zh-CN" sz="2000" dirty="0">
                <a:latin typeface="微软雅黑" panose="020B0503020204020204" pitchFamily="34" charset="-122"/>
                <a:ea typeface="微软雅黑" panose="020B0503020204020204" pitchFamily="34" charset="-122"/>
                <a:cs typeface="Times New Roman" pitchFamily="18" charset="0"/>
              </a:rPr>
              <a:t>L </a:t>
            </a:r>
            <a:r>
              <a:rPr lang="zh-CN" altLang="en-US" sz="2000" dirty="0">
                <a:latin typeface="微软雅黑" panose="020B0503020204020204" pitchFamily="34" charset="-122"/>
                <a:ea typeface="微软雅黑" panose="020B0503020204020204" pitchFamily="34" charset="-122"/>
                <a:cs typeface="Times New Roman" pitchFamily="18" charset="0"/>
              </a:rPr>
              <a:t>和</a:t>
            </a:r>
            <a:r>
              <a:rPr lang="en-US" altLang="zh-CN" sz="2000" dirty="0">
                <a:latin typeface="微软雅黑" panose="020B0503020204020204" pitchFamily="34" charset="-122"/>
                <a:ea typeface="微软雅黑" panose="020B0503020204020204" pitchFamily="34" charset="-122"/>
                <a:cs typeface="Times New Roman" pitchFamily="18" charset="0"/>
              </a:rPr>
              <a:t>M </a:t>
            </a:r>
            <a:r>
              <a:rPr lang="zh-CN" altLang="en-US" sz="2000" dirty="0">
                <a:latin typeface="微软雅黑" panose="020B0503020204020204" pitchFamily="34" charset="-122"/>
                <a:ea typeface="微软雅黑" panose="020B0503020204020204" pitchFamily="34" charset="-122"/>
                <a:cs typeface="Times New Roman" pitchFamily="18" charset="0"/>
              </a:rPr>
              <a:t>元素大小，把小的元素放入数组</a:t>
            </a:r>
            <a:r>
              <a:rPr lang="en-US" altLang="zh-CN" sz="2000" dirty="0">
                <a:latin typeface="微软雅黑" panose="020B0503020204020204" pitchFamily="34" charset="-122"/>
                <a:ea typeface="微软雅黑" panose="020B0503020204020204" pitchFamily="34" charset="-122"/>
                <a:cs typeface="Times New Roman" pitchFamily="18" charset="0"/>
              </a:rPr>
              <a:t>A</a:t>
            </a:r>
            <a:r>
              <a:rPr lang="zh-CN" altLang="en-US" sz="2000" dirty="0">
                <a:latin typeface="微软雅黑" panose="020B0503020204020204" pitchFamily="34" charset="-122"/>
                <a:ea typeface="微软雅黑" panose="020B0503020204020204" pitchFamily="34" charset="-122"/>
                <a:cs typeface="Times New Roman" pitchFamily="18" charset="0"/>
              </a:rPr>
              <a:t>中正确位置</a:t>
            </a:r>
          </a:p>
          <a:p>
            <a:pPr>
              <a:lnSpc>
                <a:spcPct val="120000"/>
              </a:lnSpc>
            </a:pPr>
            <a:r>
              <a:rPr lang="en-US" altLang="zh-CN" sz="2000" dirty="0">
                <a:latin typeface="微软雅黑" panose="020B0503020204020204" pitchFamily="34" charset="-122"/>
                <a:ea typeface="微软雅黑" panose="020B0503020204020204" pitchFamily="34" charset="-122"/>
                <a:cs typeface="Times New Roman" pitchFamily="18" charset="0"/>
              </a:rPr>
              <a:t>   {    if (L[</a:t>
            </a:r>
            <a:r>
              <a:rPr lang="en-US" altLang="zh-CN" sz="2000" dirty="0" err="1">
                <a:latin typeface="微软雅黑" panose="020B0503020204020204" pitchFamily="34" charset="-122"/>
                <a:ea typeface="微软雅黑" panose="020B0503020204020204" pitchFamily="34" charset="-122"/>
                <a:cs typeface="Times New Roman" pitchFamily="18" charset="0"/>
              </a:rPr>
              <a:t>i</a:t>
            </a:r>
            <a:r>
              <a:rPr lang="en-US" altLang="zh-CN" sz="2000" dirty="0">
                <a:latin typeface="微软雅黑" panose="020B0503020204020204" pitchFamily="34" charset="-122"/>
                <a:ea typeface="微软雅黑" panose="020B0503020204020204" pitchFamily="34" charset="-122"/>
                <a:cs typeface="Times New Roman" pitchFamily="18" charset="0"/>
              </a:rPr>
              <a:t>] &lt;= M[j]) {    A[k++] = L[</a:t>
            </a:r>
            <a:r>
              <a:rPr lang="en-US" altLang="zh-CN" sz="2000" dirty="0" err="1">
                <a:latin typeface="微软雅黑" panose="020B0503020204020204" pitchFamily="34" charset="-122"/>
                <a:ea typeface="微软雅黑" panose="020B0503020204020204" pitchFamily="34" charset="-122"/>
                <a:cs typeface="Times New Roman" pitchFamily="18" charset="0"/>
              </a:rPr>
              <a:t>i</a:t>
            </a:r>
            <a:r>
              <a:rPr lang="en-US" altLang="zh-CN" sz="2000" dirty="0">
                <a:latin typeface="微软雅黑" panose="020B0503020204020204" pitchFamily="34" charset="-122"/>
                <a:ea typeface="微软雅黑" panose="020B0503020204020204" pitchFamily="34" charset="-122"/>
                <a:cs typeface="Times New Roman" pitchFamily="18" charset="0"/>
              </a:rPr>
              <a:t>++];  </a:t>
            </a:r>
            <a:r>
              <a:rPr lang="en-US" altLang="zh-CN" sz="2000" dirty="0" err="1">
                <a:latin typeface="微软雅黑" panose="020B0503020204020204" pitchFamily="34" charset="-122"/>
                <a:ea typeface="微软雅黑" panose="020B0503020204020204" pitchFamily="34" charset="-122"/>
                <a:cs typeface="Times New Roman" pitchFamily="18" charset="0"/>
              </a:rPr>
              <a:t>i</a:t>
            </a:r>
            <a:r>
              <a:rPr lang="en-US" altLang="zh-CN" sz="2000" dirty="0">
                <a:latin typeface="微软雅黑" panose="020B0503020204020204" pitchFamily="34" charset="-122"/>
                <a:ea typeface="微软雅黑" panose="020B0503020204020204" pitchFamily="34" charset="-122"/>
                <a:cs typeface="Times New Roman" pitchFamily="18" charset="0"/>
              </a:rPr>
              <a:t>++;    }</a:t>
            </a:r>
          </a:p>
          <a:p>
            <a:pPr>
              <a:lnSpc>
                <a:spcPct val="120000"/>
              </a:lnSpc>
            </a:pPr>
            <a:r>
              <a:rPr lang="en-US" altLang="zh-CN" sz="2000" dirty="0">
                <a:latin typeface="微软雅黑" panose="020B0503020204020204" pitchFamily="34" charset="-122"/>
                <a:ea typeface="微软雅黑" panose="020B0503020204020204" pitchFamily="34" charset="-122"/>
                <a:cs typeface="Times New Roman" pitchFamily="18" charset="0"/>
              </a:rPr>
              <a:t>        else {A[k++] = M[</a:t>
            </a:r>
            <a:r>
              <a:rPr lang="en-US" altLang="zh-CN" sz="2000" dirty="0" err="1">
                <a:latin typeface="微软雅黑" panose="020B0503020204020204" pitchFamily="34" charset="-122"/>
                <a:ea typeface="微软雅黑" panose="020B0503020204020204" pitchFamily="34" charset="-122"/>
                <a:cs typeface="Times New Roman" pitchFamily="18" charset="0"/>
              </a:rPr>
              <a:t>j++</a:t>
            </a:r>
            <a:r>
              <a:rPr lang="en-US" altLang="zh-CN" sz="2000" dirty="0">
                <a:latin typeface="微软雅黑" panose="020B0503020204020204" pitchFamily="34" charset="-122"/>
                <a:ea typeface="微软雅黑" panose="020B0503020204020204" pitchFamily="34" charset="-122"/>
                <a:cs typeface="Times New Roman" pitchFamily="18" charset="0"/>
              </a:rPr>
              <a:t>];  </a:t>
            </a:r>
            <a:r>
              <a:rPr lang="en-US" altLang="zh-CN" sz="2000" dirty="0" err="1">
                <a:latin typeface="微软雅黑" panose="020B0503020204020204" pitchFamily="34" charset="-122"/>
                <a:ea typeface="微软雅黑" panose="020B0503020204020204" pitchFamily="34" charset="-122"/>
                <a:cs typeface="Times New Roman" pitchFamily="18" charset="0"/>
              </a:rPr>
              <a:t>j++</a:t>
            </a:r>
            <a:r>
              <a:rPr lang="en-US" altLang="zh-CN" sz="2000" dirty="0">
                <a:latin typeface="微软雅黑" panose="020B0503020204020204" pitchFamily="34" charset="-122"/>
                <a:ea typeface="微软雅黑" panose="020B0503020204020204" pitchFamily="34" charset="-122"/>
                <a:cs typeface="Times New Roman" pitchFamily="18" charset="0"/>
              </a:rPr>
              <a:t>;   }    }</a:t>
            </a:r>
          </a:p>
          <a:p>
            <a:pPr>
              <a:lnSpc>
                <a:spcPct val="120000"/>
              </a:lnSpc>
            </a:pPr>
            <a:r>
              <a:rPr lang="en-US" altLang="zh-CN" sz="2000" dirty="0">
                <a:latin typeface="微软雅黑" panose="020B0503020204020204" pitchFamily="34" charset="-122"/>
                <a:ea typeface="微软雅黑" panose="020B0503020204020204" pitchFamily="34" charset="-122"/>
                <a:cs typeface="Times New Roman" pitchFamily="18" charset="0"/>
              </a:rPr>
              <a:t>   // </a:t>
            </a:r>
            <a:r>
              <a:rPr lang="zh-CN" altLang="en-US" sz="2000" dirty="0">
                <a:latin typeface="微软雅黑" panose="020B0503020204020204" pitchFamily="34" charset="-122"/>
                <a:ea typeface="微软雅黑" panose="020B0503020204020204" pitchFamily="34" charset="-122"/>
                <a:cs typeface="Times New Roman" pitchFamily="18" charset="0"/>
              </a:rPr>
              <a:t>把</a:t>
            </a:r>
            <a:r>
              <a:rPr lang="en-US" altLang="zh-CN" sz="2000" dirty="0">
                <a:latin typeface="微软雅黑" panose="020B0503020204020204" pitchFamily="34" charset="-122"/>
                <a:ea typeface="微软雅黑" panose="020B0503020204020204" pitchFamily="34" charset="-122"/>
                <a:cs typeface="Times New Roman" pitchFamily="18" charset="0"/>
              </a:rPr>
              <a:t>L</a:t>
            </a:r>
            <a:r>
              <a:rPr lang="zh-CN" altLang="en-US" sz="2000" dirty="0">
                <a:latin typeface="微软雅黑" panose="020B0503020204020204" pitchFamily="34" charset="-122"/>
                <a:ea typeface="微软雅黑" panose="020B0503020204020204" pitchFamily="34" charset="-122"/>
                <a:cs typeface="Times New Roman" pitchFamily="18" charset="0"/>
              </a:rPr>
              <a:t>或者</a:t>
            </a:r>
            <a:r>
              <a:rPr lang="en-US" altLang="zh-CN" sz="2000" dirty="0">
                <a:latin typeface="微软雅黑" panose="020B0503020204020204" pitchFamily="34" charset="-122"/>
                <a:ea typeface="微软雅黑" panose="020B0503020204020204" pitchFamily="34" charset="-122"/>
                <a:cs typeface="Times New Roman" pitchFamily="18" charset="0"/>
              </a:rPr>
              <a:t>M</a:t>
            </a:r>
            <a:r>
              <a:rPr lang="zh-CN" altLang="en-US" sz="2000" dirty="0">
                <a:latin typeface="微软雅黑" panose="020B0503020204020204" pitchFamily="34" charset="-122"/>
                <a:ea typeface="微软雅黑" panose="020B0503020204020204" pitchFamily="34" charset="-122"/>
                <a:cs typeface="Times New Roman" pitchFamily="18" charset="0"/>
              </a:rPr>
              <a:t>中剩下的元素放入</a:t>
            </a:r>
            <a:r>
              <a:rPr lang="en-US" altLang="zh-CN" sz="2000" dirty="0">
                <a:latin typeface="微软雅黑" panose="020B0503020204020204" pitchFamily="34" charset="-122"/>
                <a:ea typeface="微软雅黑" panose="020B0503020204020204" pitchFamily="34" charset="-122"/>
                <a:cs typeface="Times New Roman" pitchFamily="18" charset="0"/>
              </a:rPr>
              <a:t>A[</a:t>
            </a:r>
            <a:r>
              <a:rPr lang="en-US" altLang="zh-CN" sz="2000" dirty="0" err="1">
                <a:latin typeface="微软雅黑" panose="020B0503020204020204" pitchFamily="34" charset="-122"/>
                <a:ea typeface="微软雅黑" panose="020B0503020204020204" pitchFamily="34" charset="-122"/>
                <a:cs typeface="Times New Roman" pitchFamily="18" charset="0"/>
              </a:rPr>
              <a:t>p..r</a:t>
            </a:r>
            <a:r>
              <a:rPr lang="en-US" altLang="zh-CN" sz="2000" dirty="0">
                <a:latin typeface="微软雅黑" panose="020B0503020204020204" pitchFamily="34" charset="-122"/>
                <a:ea typeface="微软雅黑" panose="020B0503020204020204" pitchFamily="34" charset="-122"/>
                <a:cs typeface="Times New Roman" pitchFamily="18" charset="0"/>
              </a:rPr>
              <a:t>]</a:t>
            </a:r>
            <a:r>
              <a:rPr lang="zh-CN" altLang="en-US" sz="2000" dirty="0">
                <a:latin typeface="微软雅黑" panose="020B0503020204020204" pitchFamily="34" charset="-122"/>
                <a:ea typeface="微软雅黑" panose="020B0503020204020204" pitchFamily="34" charset="-122"/>
                <a:cs typeface="Times New Roman" pitchFamily="18" charset="0"/>
              </a:rPr>
              <a:t>中。</a:t>
            </a:r>
          </a:p>
          <a:p>
            <a:pPr>
              <a:lnSpc>
                <a:spcPct val="120000"/>
              </a:lnSpc>
            </a:pPr>
            <a:r>
              <a:rPr lang="en-US" altLang="zh-CN" sz="2000" dirty="0">
                <a:latin typeface="微软雅黑" panose="020B0503020204020204" pitchFamily="34" charset="-122"/>
                <a:ea typeface="微软雅黑" panose="020B0503020204020204" pitchFamily="34" charset="-122"/>
                <a:cs typeface="Times New Roman" pitchFamily="18" charset="0"/>
              </a:rPr>
              <a:t>   while (</a:t>
            </a:r>
            <a:r>
              <a:rPr lang="en-US" altLang="zh-CN" sz="2000" dirty="0" err="1">
                <a:latin typeface="微软雅黑" panose="020B0503020204020204" pitchFamily="34" charset="-122"/>
                <a:ea typeface="微软雅黑" panose="020B0503020204020204" pitchFamily="34" charset="-122"/>
                <a:cs typeface="Times New Roman" pitchFamily="18" charset="0"/>
              </a:rPr>
              <a:t>i</a:t>
            </a:r>
            <a:r>
              <a:rPr lang="en-US" altLang="zh-CN" sz="2000" dirty="0">
                <a:latin typeface="微软雅黑" panose="020B0503020204020204" pitchFamily="34" charset="-122"/>
                <a:ea typeface="微软雅黑" panose="020B0503020204020204" pitchFamily="34" charset="-122"/>
                <a:cs typeface="Times New Roman" pitchFamily="18" charset="0"/>
              </a:rPr>
              <a:t> &lt; n1) {A[k++] = L[</a:t>
            </a:r>
            <a:r>
              <a:rPr lang="en-US" altLang="zh-CN" sz="2000" dirty="0" err="1">
                <a:latin typeface="微软雅黑" panose="020B0503020204020204" pitchFamily="34" charset="-122"/>
                <a:ea typeface="微软雅黑" panose="020B0503020204020204" pitchFamily="34" charset="-122"/>
                <a:cs typeface="Times New Roman" pitchFamily="18" charset="0"/>
              </a:rPr>
              <a:t>i</a:t>
            </a:r>
            <a:r>
              <a:rPr lang="en-US" altLang="zh-CN" sz="2000" dirty="0">
                <a:latin typeface="微软雅黑" panose="020B0503020204020204" pitchFamily="34" charset="-122"/>
                <a:ea typeface="微软雅黑" panose="020B0503020204020204" pitchFamily="34" charset="-122"/>
                <a:cs typeface="Times New Roman" pitchFamily="18" charset="0"/>
              </a:rPr>
              <a:t>++];   }</a:t>
            </a:r>
          </a:p>
          <a:p>
            <a:pPr>
              <a:lnSpc>
                <a:spcPct val="120000"/>
              </a:lnSpc>
            </a:pPr>
            <a:r>
              <a:rPr lang="en-US" altLang="zh-CN" sz="2000" dirty="0">
                <a:latin typeface="微软雅黑" panose="020B0503020204020204" pitchFamily="34" charset="-122"/>
                <a:ea typeface="微软雅黑" panose="020B0503020204020204" pitchFamily="34" charset="-122"/>
                <a:cs typeface="Times New Roman" pitchFamily="18" charset="0"/>
              </a:rPr>
              <a:t>   while (j &lt; n2) {A[k++] = M[</a:t>
            </a:r>
            <a:r>
              <a:rPr lang="en-US" altLang="zh-CN" sz="2000" dirty="0" err="1">
                <a:latin typeface="微软雅黑" panose="020B0503020204020204" pitchFamily="34" charset="-122"/>
                <a:ea typeface="微软雅黑" panose="020B0503020204020204" pitchFamily="34" charset="-122"/>
                <a:cs typeface="Times New Roman" pitchFamily="18" charset="0"/>
              </a:rPr>
              <a:t>j++</a:t>
            </a:r>
            <a:r>
              <a:rPr lang="en-US" altLang="zh-CN" sz="2000" dirty="0">
                <a:latin typeface="微软雅黑" panose="020B0503020204020204" pitchFamily="34" charset="-122"/>
                <a:ea typeface="微软雅黑" panose="020B0503020204020204" pitchFamily="34" charset="-122"/>
                <a:cs typeface="Times New Roman" pitchFamily="18" charset="0"/>
              </a:rPr>
              <a:t>]; }</a:t>
            </a:r>
          </a:p>
          <a:p>
            <a:pPr>
              <a:lnSpc>
                <a:spcPct val="120000"/>
              </a:lnSpc>
            </a:pPr>
            <a:r>
              <a:rPr lang="en-US" altLang="zh-CN" sz="2000" dirty="0">
                <a:latin typeface="微软雅黑" panose="020B0503020204020204" pitchFamily="34" charset="-122"/>
                <a:ea typeface="微软雅黑" panose="020B0503020204020204" pitchFamily="34" charset="-122"/>
                <a:cs typeface="Times New Roman" pitchFamily="18" charset="0"/>
              </a:rPr>
              <a:t>}</a:t>
            </a:r>
          </a:p>
        </p:txBody>
      </p:sp>
    </p:spTree>
    <p:extLst>
      <p:ext uri="{BB962C8B-B14F-4D97-AF65-F5344CB8AC3E}">
        <p14:creationId xmlns:p14="http://schemas.microsoft.com/office/powerpoint/2010/main" val="9583861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9"/>
          <p:cNvSpPr txBox="1">
            <a:spLocks noChangeArrowheads="1"/>
          </p:cNvSpPr>
          <p:nvPr/>
        </p:nvSpPr>
        <p:spPr bwMode="auto">
          <a:xfrm>
            <a:off x="120650" y="333375"/>
            <a:ext cx="5649465" cy="707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4</a:t>
            </a:r>
            <a:r>
              <a:rPr kumimoji="1" lang="en-US" altLang="en-US" sz="3200" b="0" dirty="0">
                <a:solidFill>
                  <a:schemeClr val="bg1"/>
                </a:solidFill>
                <a:latin typeface="微软雅黑" pitchFamily="34" charset="-122"/>
                <a:ea typeface="微软雅黑" pitchFamily="34" charset="-122"/>
                <a:cs typeface="Arial" pitchFamily="34" charset="0"/>
              </a:rPr>
              <a:t> </a:t>
            </a:r>
            <a:r>
              <a:rPr kumimoji="1" lang="zh-CN" altLang="en-US" sz="3200" b="0" dirty="0">
                <a:solidFill>
                  <a:srgbClr val="FF0000"/>
                </a:solidFill>
                <a:latin typeface="微软雅黑" pitchFamily="34" charset="-122"/>
                <a:ea typeface="微软雅黑" pitchFamily="34" charset="-122"/>
                <a:cs typeface="Arial" pitchFamily="34" charset="0"/>
              </a:rPr>
              <a:t>归并排序</a:t>
            </a:r>
          </a:p>
        </p:txBody>
      </p:sp>
      <p:sp>
        <p:nvSpPr>
          <p:cNvPr id="13315" name="TextBox 14"/>
          <p:cNvSpPr txBox="1">
            <a:spLocks noChangeArrowheads="1"/>
          </p:cNvSpPr>
          <p:nvPr/>
        </p:nvSpPr>
        <p:spPr bwMode="auto">
          <a:xfrm>
            <a:off x="123510" y="1484784"/>
            <a:ext cx="11665296" cy="58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914400" indent="-45720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eaLnBrk="1" hangingPunct="1">
              <a:lnSpc>
                <a:spcPct val="120000"/>
              </a:lnSpc>
              <a:spcBef>
                <a:spcPct val="40000"/>
              </a:spcBef>
              <a:buFont typeface="Wingdings" pitchFamily="2" charset="2"/>
              <a:buChar char="n"/>
            </a:pPr>
            <a:r>
              <a:rPr kumimoji="1" lang="zh-CN" altLang="en-US" sz="2800" b="0" dirty="0">
                <a:latin typeface="微软雅黑" panose="020B0503020204020204" pitchFamily="34" charset="-122"/>
                <a:ea typeface="微软雅黑" panose="020B0503020204020204" pitchFamily="34" charset="-122"/>
              </a:rPr>
              <a:t>递归形式的两路归并排序算法</a:t>
            </a:r>
          </a:p>
        </p:txBody>
      </p:sp>
      <p:sp>
        <p:nvSpPr>
          <p:cNvPr id="2" name="矩形 1"/>
          <p:cNvSpPr/>
          <p:nvPr/>
        </p:nvSpPr>
        <p:spPr>
          <a:xfrm>
            <a:off x="123510" y="2065087"/>
            <a:ext cx="4101869" cy="2862322"/>
          </a:xfrm>
          <a:prstGeom prst="rect">
            <a:avLst/>
          </a:prstGeom>
        </p:spPr>
        <p:txBody>
          <a:bodyPr wrap="square">
            <a:spAutoFit/>
          </a:bodyPr>
          <a:lstStyle/>
          <a:p>
            <a:r>
              <a:rPr lang="en-US" altLang="zh-CN" sz="2000" b="0" dirty="0">
                <a:latin typeface="微软雅黑" panose="020B0503020204020204" pitchFamily="34" charset="-122"/>
                <a:ea typeface="微软雅黑" panose="020B0503020204020204" pitchFamily="34" charset="-122"/>
                <a:cs typeface="Times New Roman" pitchFamily="18" charset="0"/>
              </a:rPr>
              <a:t>void </a:t>
            </a:r>
            <a:r>
              <a:rPr lang="en-US" altLang="zh-CN" sz="2000" b="0" dirty="0" err="1">
                <a:solidFill>
                  <a:srgbClr val="FF0000"/>
                </a:solidFill>
                <a:latin typeface="微软雅黑" panose="020B0503020204020204" pitchFamily="34" charset="-122"/>
                <a:ea typeface="微软雅黑" panose="020B0503020204020204" pitchFamily="34" charset="-122"/>
                <a:cs typeface="Times New Roman" pitchFamily="18" charset="0"/>
              </a:rPr>
              <a:t>MergeSort</a:t>
            </a:r>
            <a:r>
              <a:rPr lang="en-US" altLang="zh-CN" sz="2000" b="0" dirty="0">
                <a:latin typeface="微软雅黑" panose="020B0503020204020204" pitchFamily="34" charset="-122"/>
                <a:ea typeface="微软雅黑" panose="020B0503020204020204" pitchFamily="34" charset="-122"/>
                <a:cs typeface="Times New Roman" pitchFamily="18" charset="0"/>
              </a:rPr>
              <a:t>(</a:t>
            </a:r>
            <a:r>
              <a:rPr lang="en-US" altLang="zh-CN" sz="1800" b="0" dirty="0">
                <a:latin typeface="微软雅黑" panose="020B0503020204020204" pitchFamily="34" charset="-122"/>
                <a:ea typeface="微软雅黑" panose="020B0503020204020204" pitchFamily="34" charset="-122"/>
                <a:cs typeface="Times New Roman" pitchFamily="18" charset="0"/>
              </a:rPr>
              <a:t>int A[], int l, int r</a:t>
            </a:r>
            <a:r>
              <a:rPr lang="en-US" altLang="zh-CN" sz="2000" b="0" dirty="0">
                <a:latin typeface="微软雅黑" panose="020B0503020204020204" pitchFamily="34" charset="-122"/>
                <a:ea typeface="微软雅黑" panose="020B0503020204020204" pitchFamily="34" charset="-122"/>
                <a:cs typeface="Times New Roman" pitchFamily="18" charset="0"/>
              </a:rPr>
              <a:t>) {</a:t>
            </a:r>
          </a:p>
          <a:p>
            <a:r>
              <a:rPr lang="en-US" altLang="zh-CN" sz="2000" b="0" dirty="0">
                <a:latin typeface="微软雅黑" panose="020B0503020204020204" pitchFamily="34" charset="-122"/>
                <a:ea typeface="微软雅黑" panose="020B0503020204020204" pitchFamily="34" charset="-122"/>
                <a:cs typeface="Times New Roman" pitchFamily="18" charset="0"/>
              </a:rPr>
              <a:t>  if (l &gt;= r) return;</a:t>
            </a:r>
          </a:p>
          <a:p>
            <a:r>
              <a:rPr lang="en-US" altLang="zh-CN" sz="2000" b="0" dirty="0">
                <a:latin typeface="微软雅黑" panose="020B0503020204020204" pitchFamily="34" charset="-122"/>
                <a:ea typeface="微软雅黑" panose="020B0503020204020204" pitchFamily="34" charset="-122"/>
                <a:cs typeface="Times New Roman" pitchFamily="18" charset="0"/>
              </a:rPr>
              <a:t>  int m = (</a:t>
            </a:r>
            <a:r>
              <a:rPr lang="en-US" altLang="zh-CN" sz="2000" b="0" dirty="0" err="1">
                <a:latin typeface="微软雅黑" panose="020B0503020204020204" pitchFamily="34" charset="-122"/>
                <a:ea typeface="微软雅黑" panose="020B0503020204020204" pitchFamily="34" charset="-122"/>
                <a:cs typeface="Times New Roman" pitchFamily="18" charset="0"/>
              </a:rPr>
              <a:t>r+l</a:t>
            </a:r>
            <a:r>
              <a:rPr lang="en-US" altLang="zh-CN" sz="2000" b="0" dirty="0">
                <a:latin typeface="微软雅黑" panose="020B0503020204020204" pitchFamily="34" charset="-122"/>
                <a:ea typeface="微软雅黑" panose="020B0503020204020204" pitchFamily="34" charset="-122"/>
                <a:cs typeface="Times New Roman" pitchFamily="18" charset="0"/>
              </a:rPr>
              <a:t>) / 2;</a:t>
            </a:r>
          </a:p>
          <a:p>
            <a:r>
              <a:rPr lang="en-US" altLang="zh-CN" sz="2000" b="0" dirty="0">
                <a:latin typeface="微软雅黑" panose="020B0503020204020204" pitchFamily="34" charset="-122"/>
                <a:ea typeface="微软雅黑" panose="020B0503020204020204" pitchFamily="34" charset="-122"/>
                <a:cs typeface="Times New Roman" pitchFamily="18" charset="0"/>
              </a:rPr>
              <a:t>  </a:t>
            </a:r>
            <a:r>
              <a:rPr lang="en-US" altLang="zh-CN" sz="2000" b="0" dirty="0" err="1">
                <a:solidFill>
                  <a:srgbClr val="FF0000"/>
                </a:solidFill>
                <a:latin typeface="微软雅黑" panose="020B0503020204020204" pitchFamily="34" charset="-122"/>
                <a:ea typeface="微软雅黑" panose="020B0503020204020204" pitchFamily="34" charset="-122"/>
                <a:cs typeface="Times New Roman" pitchFamily="18" charset="0"/>
              </a:rPr>
              <a:t>MergeSort</a:t>
            </a:r>
            <a:r>
              <a:rPr lang="en-US" altLang="zh-CN" sz="2000" b="0" dirty="0">
                <a:latin typeface="微软雅黑" panose="020B0503020204020204" pitchFamily="34" charset="-122"/>
                <a:ea typeface="微软雅黑" panose="020B0503020204020204" pitchFamily="34" charset="-122"/>
                <a:cs typeface="Times New Roman" pitchFamily="18" charset="0"/>
              </a:rPr>
              <a:t>(A, l, m);</a:t>
            </a:r>
          </a:p>
          <a:p>
            <a:r>
              <a:rPr lang="en-US" altLang="zh-CN" sz="2000" b="0" dirty="0">
                <a:latin typeface="微软雅黑" panose="020B0503020204020204" pitchFamily="34" charset="-122"/>
                <a:ea typeface="微软雅黑" panose="020B0503020204020204" pitchFamily="34" charset="-122"/>
                <a:cs typeface="Times New Roman" pitchFamily="18" charset="0"/>
              </a:rPr>
              <a:t>  </a:t>
            </a:r>
            <a:r>
              <a:rPr lang="en-US" altLang="zh-CN" sz="2000" b="0" dirty="0" err="1">
                <a:solidFill>
                  <a:srgbClr val="FF0000"/>
                </a:solidFill>
                <a:latin typeface="微软雅黑" panose="020B0503020204020204" pitchFamily="34" charset="-122"/>
                <a:ea typeface="微软雅黑" panose="020B0503020204020204" pitchFamily="34" charset="-122"/>
                <a:cs typeface="Times New Roman" pitchFamily="18" charset="0"/>
              </a:rPr>
              <a:t>MergeSort</a:t>
            </a:r>
            <a:r>
              <a:rPr lang="en-US" altLang="zh-CN" sz="2000" b="0" dirty="0">
                <a:latin typeface="微软雅黑" panose="020B0503020204020204" pitchFamily="34" charset="-122"/>
                <a:ea typeface="微软雅黑" panose="020B0503020204020204" pitchFamily="34" charset="-122"/>
                <a:cs typeface="Times New Roman" pitchFamily="18" charset="0"/>
              </a:rPr>
              <a:t>(A, m + 1, r);</a:t>
            </a:r>
          </a:p>
          <a:p>
            <a:r>
              <a:rPr lang="en-US" altLang="zh-CN" sz="2000" b="0" dirty="0">
                <a:latin typeface="微软雅黑" panose="020B0503020204020204" pitchFamily="34" charset="-122"/>
                <a:ea typeface="微软雅黑" panose="020B0503020204020204" pitchFamily="34" charset="-122"/>
                <a:cs typeface="Times New Roman" pitchFamily="18" charset="0"/>
              </a:rPr>
              <a:t>   </a:t>
            </a:r>
            <a:r>
              <a:rPr lang="en-US" altLang="zh-CN" sz="1800" b="0" dirty="0">
                <a:latin typeface="微软雅黑" panose="020B0503020204020204" pitchFamily="34" charset="-122"/>
                <a:ea typeface="微软雅黑" panose="020B0503020204020204" pitchFamily="34" charset="-122"/>
                <a:cs typeface="Times New Roman" pitchFamily="18" charset="0"/>
              </a:rPr>
              <a:t>// Merge the sorted subarrays</a:t>
            </a:r>
            <a:endParaRPr lang="en-US" altLang="zh-CN" sz="2000" b="0" dirty="0">
              <a:latin typeface="微软雅黑" panose="020B0503020204020204" pitchFamily="34" charset="-122"/>
              <a:ea typeface="微软雅黑" panose="020B0503020204020204" pitchFamily="34" charset="-122"/>
              <a:cs typeface="Times New Roman" pitchFamily="18" charset="0"/>
            </a:endParaRPr>
          </a:p>
          <a:p>
            <a:r>
              <a:rPr lang="en-US" altLang="zh-CN" sz="2000" b="0" dirty="0">
                <a:latin typeface="微软雅黑" panose="020B0503020204020204" pitchFamily="34" charset="-122"/>
                <a:ea typeface="微软雅黑" panose="020B0503020204020204" pitchFamily="34" charset="-122"/>
                <a:cs typeface="Times New Roman" pitchFamily="18" charset="0"/>
              </a:rPr>
              <a:t>  </a:t>
            </a:r>
            <a:r>
              <a:rPr lang="en-US" altLang="zh-CN" sz="2000" b="0" dirty="0">
                <a:solidFill>
                  <a:srgbClr val="CC66FF"/>
                </a:solidFill>
                <a:latin typeface="微软雅黑" panose="020B0503020204020204" pitchFamily="34" charset="-122"/>
                <a:ea typeface="微软雅黑" panose="020B0503020204020204" pitchFamily="34" charset="-122"/>
                <a:cs typeface="Times New Roman" pitchFamily="18" charset="0"/>
              </a:rPr>
              <a:t>Merge</a:t>
            </a:r>
            <a:r>
              <a:rPr lang="en-US" altLang="zh-CN" sz="2000" b="0" dirty="0">
                <a:latin typeface="微软雅黑" panose="020B0503020204020204" pitchFamily="34" charset="-122"/>
                <a:ea typeface="微软雅黑" panose="020B0503020204020204" pitchFamily="34" charset="-122"/>
                <a:cs typeface="Times New Roman" pitchFamily="18" charset="0"/>
              </a:rPr>
              <a:t>(A, l, m, r);</a:t>
            </a:r>
          </a:p>
          <a:p>
            <a:r>
              <a:rPr lang="en-US" altLang="zh-CN" sz="2000" b="0" dirty="0">
                <a:latin typeface="微软雅黑" panose="020B0503020204020204" pitchFamily="34" charset="-122"/>
                <a:ea typeface="微软雅黑" panose="020B0503020204020204" pitchFamily="34" charset="-122"/>
                <a:cs typeface="Times New Roman" pitchFamily="18" charset="0"/>
              </a:rPr>
              <a:t>}</a:t>
            </a:r>
          </a:p>
        </p:txBody>
      </p:sp>
      <p:pic>
        <p:nvPicPr>
          <p:cNvPr id="3" name="图片 2">
            <a:extLst>
              <a:ext uri="{FF2B5EF4-FFF2-40B4-BE49-F238E27FC236}">
                <a16:creationId xmlns:a16="http://schemas.microsoft.com/office/drawing/2014/main" id="{2EEF4147-3D61-20D7-6F4F-61DF668C3A16}"/>
              </a:ext>
            </a:extLst>
          </p:cNvPr>
          <p:cNvPicPr>
            <a:picLocks noChangeAspect="1"/>
          </p:cNvPicPr>
          <p:nvPr/>
        </p:nvPicPr>
        <p:blipFill>
          <a:blip r:embed="rId3"/>
          <a:stretch>
            <a:fillRect/>
          </a:stretch>
        </p:blipFill>
        <p:spPr>
          <a:xfrm>
            <a:off x="5372866" y="127570"/>
            <a:ext cx="6731298" cy="3368678"/>
          </a:xfrm>
          <a:prstGeom prst="rect">
            <a:avLst/>
          </a:prstGeom>
        </p:spPr>
      </p:pic>
      <p:pic>
        <p:nvPicPr>
          <p:cNvPr id="4" name="图片 3">
            <a:extLst>
              <a:ext uri="{FF2B5EF4-FFF2-40B4-BE49-F238E27FC236}">
                <a16:creationId xmlns:a16="http://schemas.microsoft.com/office/drawing/2014/main" id="{C923EA03-CF5B-A603-50DA-B3691750D654}"/>
              </a:ext>
            </a:extLst>
          </p:cNvPr>
          <p:cNvPicPr>
            <a:picLocks noChangeAspect="1"/>
          </p:cNvPicPr>
          <p:nvPr/>
        </p:nvPicPr>
        <p:blipFill>
          <a:blip r:embed="rId4"/>
          <a:stretch>
            <a:fillRect/>
          </a:stretch>
        </p:blipFill>
        <p:spPr>
          <a:xfrm>
            <a:off x="5356425" y="3476251"/>
            <a:ext cx="6725238" cy="3368678"/>
          </a:xfrm>
          <a:prstGeom prst="rect">
            <a:avLst/>
          </a:prstGeom>
        </p:spPr>
      </p:pic>
    </p:spTree>
    <p:extLst>
      <p:ext uri="{BB962C8B-B14F-4D97-AF65-F5344CB8AC3E}">
        <p14:creationId xmlns:p14="http://schemas.microsoft.com/office/powerpoint/2010/main" val="11503495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9"/>
          <p:cNvSpPr txBox="1">
            <a:spLocks noChangeArrowheads="1"/>
          </p:cNvSpPr>
          <p:nvPr/>
        </p:nvSpPr>
        <p:spPr bwMode="auto">
          <a:xfrm>
            <a:off x="120650" y="333375"/>
            <a:ext cx="5649465" cy="707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4</a:t>
            </a:r>
            <a:r>
              <a:rPr kumimoji="1" lang="en-US" altLang="en-US" sz="3200" b="0" dirty="0">
                <a:solidFill>
                  <a:schemeClr val="bg1"/>
                </a:solidFill>
                <a:latin typeface="微软雅黑" pitchFamily="34" charset="-122"/>
                <a:ea typeface="微软雅黑" pitchFamily="34" charset="-122"/>
                <a:cs typeface="Arial" pitchFamily="34" charset="0"/>
              </a:rPr>
              <a:t> </a:t>
            </a:r>
            <a:r>
              <a:rPr kumimoji="1" lang="zh-CN" altLang="en-US" sz="3200" b="0" dirty="0">
                <a:solidFill>
                  <a:srgbClr val="FF0000"/>
                </a:solidFill>
                <a:latin typeface="微软雅黑" pitchFamily="34" charset="-122"/>
                <a:ea typeface="微软雅黑" pitchFamily="34" charset="-122"/>
                <a:cs typeface="Arial" pitchFamily="34" charset="0"/>
              </a:rPr>
              <a:t>归并排序</a:t>
            </a:r>
          </a:p>
        </p:txBody>
      </p:sp>
      <p:sp>
        <p:nvSpPr>
          <p:cNvPr id="13315" name="TextBox 14"/>
          <p:cNvSpPr txBox="1">
            <a:spLocks noChangeArrowheads="1"/>
          </p:cNvSpPr>
          <p:nvPr/>
        </p:nvSpPr>
        <p:spPr bwMode="auto">
          <a:xfrm>
            <a:off x="48915" y="1268760"/>
            <a:ext cx="11665296" cy="405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914400" indent="-45720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eaLnBrk="1" hangingPunct="1">
              <a:lnSpc>
                <a:spcPct val="120000"/>
              </a:lnSpc>
              <a:spcBef>
                <a:spcPct val="40000"/>
              </a:spcBef>
              <a:buFont typeface="Wingdings" pitchFamily="2" charset="2"/>
              <a:buChar char="n"/>
            </a:pPr>
            <a:r>
              <a:rPr kumimoji="1" lang="zh-CN" altLang="en-US" sz="2800" dirty="0">
                <a:latin typeface="华文楷体" pitchFamily="2" charset="-122"/>
                <a:ea typeface="华文楷体" pitchFamily="2" charset="-122"/>
              </a:rPr>
              <a:t>归并排序复杂度</a:t>
            </a:r>
            <a:endParaRPr kumimoji="1" lang="en-US" altLang="zh-CN" sz="2800" dirty="0">
              <a:latin typeface="华文楷体" pitchFamily="2" charset="-122"/>
              <a:ea typeface="华文楷体" pitchFamily="2" charset="-122"/>
            </a:endParaRPr>
          </a:p>
          <a:p>
            <a:pPr lvl="1" eaLnBrk="1" hangingPunct="1">
              <a:lnSpc>
                <a:spcPct val="120000"/>
              </a:lnSpc>
              <a:spcBef>
                <a:spcPct val="40000"/>
              </a:spcBef>
              <a:buClr>
                <a:srgbClr val="CC66FF"/>
              </a:buClr>
              <a:buFont typeface="Wingdings" pitchFamily="2" charset="2"/>
              <a:buChar char="u"/>
            </a:pPr>
            <a:r>
              <a:rPr kumimoji="1" lang="zh-CN" altLang="en-US" sz="2800" dirty="0">
                <a:latin typeface="华文楷体" pitchFamily="2" charset="-122"/>
                <a:ea typeface="华文楷体" pitchFamily="2" charset="-122"/>
              </a:rPr>
              <a:t>最好情况时间复杂度：</a:t>
            </a:r>
            <a:r>
              <a:rPr kumimoji="1" lang="pt-BR" altLang="zh-CN" sz="2800" dirty="0">
                <a:latin typeface="华文楷体" pitchFamily="2" charset="-122"/>
                <a:ea typeface="华文楷体" pitchFamily="2" charset="-122"/>
              </a:rPr>
              <a:t>O(n*log n)</a:t>
            </a:r>
          </a:p>
          <a:p>
            <a:pPr lvl="1" eaLnBrk="1" hangingPunct="1">
              <a:lnSpc>
                <a:spcPct val="120000"/>
              </a:lnSpc>
              <a:spcBef>
                <a:spcPct val="40000"/>
              </a:spcBef>
              <a:buClr>
                <a:srgbClr val="CC66FF"/>
              </a:buClr>
              <a:buFont typeface="Wingdings" pitchFamily="2" charset="2"/>
              <a:buChar char="u"/>
            </a:pPr>
            <a:r>
              <a:rPr kumimoji="1" lang="zh-CN" altLang="en-US" sz="2800" dirty="0">
                <a:latin typeface="华文楷体" pitchFamily="2" charset="-122"/>
                <a:ea typeface="华文楷体" pitchFamily="2" charset="-122"/>
              </a:rPr>
              <a:t>最坏情况时间复杂度：</a:t>
            </a:r>
            <a:r>
              <a:rPr kumimoji="1" lang="en-US" altLang="zh-CN" sz="2800" dirty="0">
                <a:latin typeface="华文楷体" pitchFamily="2" charset="-122"/>
                <a:ea typeface="华文楷体" pitchFamily="2" charset="-122"/>
              </a:rPr>
              <a:t>O(n*log n)</a:t>
            </a:r>
          </a:p>
          <a:p>
            <a:pPr lvl="1" eaLnBrk="1" hangingPunct="1">
              <a:lnSpc>
                <a:spcPct val="120000"/>
              </a:lnSpc>
              <a:spcBef>
                <a:spcPct val="40000"/>
              </a:spcBef>
              <a:buClr>
                <a:srgbClr val="CC66FF"/>
              </a:buClr>
              <a:buFont typeface="Wingdings" pitchFamily="2" charset="2"/>
              <a:buChar char="u"/>
            </a:pPr>
            <a:r>
              <a:rPr kumimoji="1" lang="zh-CN" altLang="en-US" sz="2800" dirty="0">
                <a:latin typeface="华文楷体" pitchFamily="2" charset="-122"/>
                <a:ea typeface="华文楷体" pitchFamily="2" charset="-122"/>
              </a:rPr>
              <a:t>评价情况时间复杂度：</a:t>
            </a:r>
            <a:r>
              <a:rPr kumimoji="1" lang="en-US" altLang="zh-CN" sz="2800" dirty="0">
                <a:latin typeface="华文楷体" pitchFamily="2" charset="-122"/>
                <a:ea typeface="华文楷体" pitchFamily="2" charset="-122"/>
              </a:rPr>
              <a:t>O(n*log n)</a:t>
            </a:r>
          </a:p>
          <a:p>
            <a:pPr lvl="1" eaLnBrk="1" hangingPunct="1">
              <a:lnSpc>
                <a:spcPct val="120000"/>
              </a:lnSpc>
              <a:spcBef>
                <a:spcPct val="40000"/>
              </a:spcBef>
              <a:buClr>
                <a:srgbClr val="CC66FF"/>
              </a:buClr>
              <a:buFont typeface="Wingdings" pitchFamily="2" charset="2"/>
              <a:buChar char="u"/>
            </a:pPr>
            <a:r>
              <a:rPr kumimoji="1" lang="zh-CN" altLang="en-US" sz="2800" dirty="0">
                <a:latin typeface="华文楷体" pitchFamily="2" charset="-122"/>
                <a:ea typeface="华文楷体" pitchFamily="2" charset="-122"/>
              </a:rPr>
              <a:t>空间复杂度：</a:t>
            </a:r>
            <a:r>
              <a:rPr kumimoji="1" lang="en-US" altLang="zh-CN" sz="2800" dirty="0">
                <a:latin typeface="华文楷体" pitchFamily="2" charset="-122"/>
                <a:ea typeface="华文楷体" pitchFamily="2" charset="-122"/>
              </a:rPr>
              <a:t>O(n)</a:t>
            </a:r>
          </a:p>
          <a:p>
            <a:pPr lvl="1" eaLnBrk="1" hangingPunct="1">
              <a:lnSpc>
                <a:spcPct val="120000"/>
              </a:lnSpc>
              <a:spcBef>
                <a:spcPct val="40000"/>
              </a:spcBef>
              <a:buClr>
                <a:srgbClr val="CC66FF"/>
              </a:buClr>
              <a:buFont typeface="Wingdings" pitchFamily="2" charset="2"/>
              <a:buChar char="u"/>
            </a:pPr>
            <a:r>
              <a:rPr kumimoji="1" lang="zh-CN" altLang="en-US" sz="2800" dirty="0">
                <a:latin typeface="华文楷体" pitchFamily="2" charset="-122"/>
                <a:ea typeface="华文楷体" pitchFamily="2" charset="-122"/>
              </a:rPr>
              <a:t>稳定排序：是</a:t>
            </a:r>
          </a:p>
        </p:txBody>
      </p:sp>
    </p:spTree>
    <p:extLst>
      <p:ext uri="{BB962C8B-B14F-4D97-AF65-F5344CB8AC3E}">
        <p14:creationId xmlns:p14="http://schemas.microsoft.com/office/powerpoint/2010/main" val="3181810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8288D9E-F043-BA3F-D5EC-D7A6A9AC6EC8}"/>
              </a:ext>
            </a:extLst>
          </p:cNvPr>
          <p:cNvSpPr>
            <a:spLocks noGrp="1"/>
          </p:cNvSpPr>
          <p:nvPr>
            <p:ph type="sldNum" sz="quarter" idx="12"/>
          </p:nvPr>
        </p:nvSpPr>
        <p:spPr/>
        <p:txBody>
          <a:bodyPr/>
          <a:lstStyle/>
          <a:p>
            <a:pPr>
              <a:defRPr/>
            </a:pPr>
            <a:fld id="{986DEDD1-9AB7-41F7-8F9B-952466310962}" type="slidenum">
              <a:rPr lang="zh-CN" altLang="en-US" smtClean="0"/>
              <a:pPr>
                <a:defRPr/>
              </a:pPr>
              <a:t>5</a:t>
            </a:fld>
            <a:endParaRPr lang="en-US" altLang="zh-CN"/>
          </a:p>
        </p:txBody>
      </p:sp>
      <p:sp>
        <p:nvSpPr>
          <p:cNvPr id="4" name="文本框 3">
            <a:extLst>
              <a:ext uri="{FF2B5EF4-FFF2-40B4-BE49-F238E27FC236}">
                <a16:creationId xmlns:a16="http://schemas.microsoft.com/office/drawing/2014/main" id="{EB26D2DC-E64A-2EDF-E24F-FF8892B8091E}"/>
              </a:ext>
            </a:extLst>
          </p:cNvPr>
          <p:cNvSpPr txBox="1"/>
          <p:nvPr/>
        </p:nvSpPr>
        <p:spPr>
          <a:xfrm>
            <a:off x="408955" y="1340768"/>
            <a:ext cx="11089232" cy="2243050"/>
          </a:xfrm>
          <a:prstGeom prst="rect">
            <a:avLst/>
          </a:prstGeom>
          <a:noFill/>
        </p:spPr>
        <p:txBody>
          <a:bodyPr wrap="square">
            <a:spAutoFit/>
          </a:bodyPr>
          <a:lstStyle/>
          <a:p>
            <a:pPr>
              <a:lnSpc>
                <a:spcPct val="150000"/>
              </a:lnSpc>
            </a:pPr>
            <a:r>
              <a:rPr lang="zh-CN" altLang="en-US" b="0" dirty="0">
                <a:solidFill>
                  <a:srgbClr val="FF0000"/>
                </a:solidFill>
                <a:latin typeface="微软雅黑" panose="020B0503020204020204" pitchFamily="34" charset="-122"/>
                <a:ea typeface="微软雅黑" panose="020B0503020204020204" pitchFamily="34" charset="-122"/>
              </a:rPr>
              <a:t>桶排序</a:t>
            </a:r>
            <a:r>
              <a:rPr lang="zh-CN" altLang="en-US" b="0" dirty="0">
                <a:latin typeface="微软雅黑" panose="020B0503020204020204" pitchFamily="34" charset="-122"/>
                <a:ea typeface="微软雅黑" panose="020B0503020204020204" pitchFamily="34" charset="-122"/>
              </a:rPr>
              <a:t>思想：</a:t>
            </a:r>
          </a:p>
          <a:p>
            <a:pPr>
              <a:lnSpc>
                <a:spcPct val="150000"/>
              </a:lnSpc>
            </a:pPr>
            <a:r>
              <a:rPr lang="zh-CN" altLang="en-US" b="0" dirty="0">
                <a:solidFill>
                  <a:srgbClr val="FF0000"/>
                </a:solidFill>
                <a:latin typeface="微软雅黑" panose="020B0503020204020204" pitchFamily="34" charset="-122"/>
                <a:ea typeface="微软雅黑" panose="020B0503020204020204" pitchFamily="34" charset="-122"/>
              </a:rPr>
              <a:t>桶</a:t>
            </a:r>
            <a:r>
              <a:rPr lang="zh-CN" altLang="en-US" b="0" dirty="0">
                <a:latin typeface="微软雅黑" panose="020B0503020204020204" pitchFamily="34" charset="-122"/>
                <a:ea typeface="微软雅黑" panose="020B0503020204020204" pitchFamily="34" charset="-122"/>
              </a:rPr>
              <a:t>：若干个桶，说明此类排序将数据放入若干个桶中。</a:t>
            </a:r>
          </a:p>
          <a:p>
            <a:pPr>
              <a:lnSpc>
                <a:spcPct val="150000"/>
              </a:lnSpc>
            </a:pPr>
            <a:r>
              <a:rPr lang="zh-CN" altLang="en-US" b="0" dirty="0">
                <a:solidFill>
                  <a:srgbClr val="FF0000"/>
                </a:solidFill>
                <a:latin typeface="微软雅黑" panose="020B0503020204020204" pitchFamily="34" charset="-122"/>
                <a:ea typeface="微软雅黑" panose="020B0503020204020204" pitchFamily="34" charset="-122"/>
              </a:rPr>
              <a:t>桶</a:t>
            </a:r>
            <a:r>
              <a:rPr lang="zh-CN" altLang="en-US" b="0" dirty="0">
                <a:latin typeface="微软雅黑" panose="020B0503020204020204" pitchFamily="34" charset="-122"/>
                <a:ea typeface="微软雅黑" panose="020B0503020204020204" pitchFamily="34" charset="-122"/>
              </a:rPr>
              <a:t>：每个桶有容量，桶是有一定容积的容器，所以每个桶中可能有多个元素。</a:t>
            </a:r>
          </a:p>
          <a:p>
            <a:pPr>
              <a:lnSpc>
                <a:spcPct val="150000"/>
              </a:lnSpc>
            </a:pPr>
            <a:r>
              <a:rPr lang="zh-CN" altLang="en-US" b="0" dirty="0">
                <a:solidFill>
                  <a:srgbClr val="FF0000"/>
                </a:solidFill>
                <a:latin typeface="微软雅黑" panose="020B0503020204020204" pitchFamily="34" charset="-122"/>
                <a:ea typeface="微软雅黑" panose="020B0503020204020204" pitchFamily="34" charset="-122"/>
              </a:rPr>
              <a:t>桶</a:t>
            </a:r>
            <a:r>
              <a:rPr lang="zh-CN" altLang="en-US" b="0" dirty="0">
                <a:latin typeface="微软雅黑" panose="020B0503020204020204" pitchFamily="34" charset="-122"/>
                <a:ea typeface="微软雅黑" panose="020B0503020204020204" pitchFamily="34" charset="-122"/>
              </a:rPr>
              <a:t>：从整体来看，整个排序更希望桶能够更匀称，即既不溢出</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太多</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又不太少。</a:t>
            </a:r>
          </a:p>
        </p:txBody>
      </p:sp>
      <p:sp>
        <p:nvSpPr>
          <p:cNvPr id="3" name="TextBox 9">
            <a:extLst>
              <a:ext uri="{FF2B5EF4-FFF2-40B4-BE49-F238E27FC236}">
                <a16:creationId xmlns:a16="http://schemas.microsoft.com/office/drawing/2014/main" id="{7AE83DC3-D39B-1F9E-8304-60330E457699}"/>
              </a:ext>
            </a:extLst>
          </p:cNvPr>
          <p:cNvSpPr txBox="1">
            <a:spLocks noChangeArrowheads="1"/>
          </p:cNvSpPr>
          <p:nvPr/>
        </p:nvSpPr>
        <p:spPr bwMode="auto">
          <a:xfrm>
            <a:off x="304106" y="332656"/>
            <a:ext cx="5649465" cy="707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1 </a:t>
            </a:r>
            <a:r>
              <a:rPr kumimoji="1" lang="en-US" altLang="en-US" sz="3200" b="0" dirty="0">
                <a:solidFill>
                  <a:schemeClr val="bg1"/>
                </a:solidFill>
                <a:latin typeface="微软雅黑" pitchFamily="34" charset="-122"/>
                <a:ea typeface="微软雅黑" pitchFamily="34" charset="-122"/>
                <a:cs typeface="Arial" pitchFamily="34" charset="0"/>
              </a:rPr>
              <a:t> </a:t>
            </a:r>
            <a:r>
              <a:rPr kumimoji="1" lang="zh-CN" altLang="en-US" sz="3200" b="0" dirty="0">
                <a:solidFill>
                  <a:schemeClr val="bg1"/>
                </a:solidFill>
                <a:latin typeface="微软雅黑" pitchFamily="34" charset="-122"/>
                <a:ea typeface="微软雅黑" pitchFamily="34" charset="-122"/>
                <a:cs typeface="Arial" pitchFamily="34" charset="0"/>
              </a:rPr>
              <a:t>非比较类之</a:t>
            </a:r>
            <a:r>
              <a:rPr kumimoji="1" lang="zh-CN" altLang="en-US" sz="3200" b="0" dirty="0">
                <a:solidFill>
                  <a:srgbClr val="FF0000"/>
                </a:solidFill>
                <a:latin typeface="微软雅黑" pitchFamily="34" charset="-122"/>
                <a:ea typeface="微软雅黑" pitchFamily="34" charset="-122"/>
                <a:cs typeface="Arial" pitchFamily="34" charset="0"/>
              </a:rPr>
              <a:t>桶排序</a:t>
            </a:r>
          </a:p>
        </p:txBody>
      </p:sp>
      <p:pic>
        <p:nvPicPr>
          <p:cNvPr id="5" name="图片 4">
            <a:extLst>
              <a:ext uri="{FF2B5EF4-FFF2-40B4-BE49-F238E27FC236}">
                <a16:creationId xmlns:a16="http://schemas.microsoft.com/office/drawing/2014/main" id="{41F6A202-EB21-FDA9-C0BE-4784C70FB0B9}"/>
              </a:ext>
            </a:extLst>
          </p:cNvPr>
          <p:cNvPicPr>
            <a:picLocks noChangeAspect="1"/>
          </p:cNvPicPr>
          <p:nvPr/>
        </p:nvPicPr>
        <p:blipFill>
          <a:blip r:embed="rId2"/>
          <a:stretch>
            <a:fillRect/>
          </a:stretch>
        </p:blipFill>
        <p:spPr>
          <a:xfrm>
            <a:off x="3411318" y="4077072"/>
            <a:ext cx="5084505" cy="1524132"/>
          </a:xfrm>
          <a:prstGeom prst="rect">
            <a:avLst/>
          </a:prstGeom>
        </p:spPr>
      </p:pic>
    </p:spTree>
    <p:extLst>
      <p:ext uri="{BB962C8B-B14F-4D97-AF65-F5344CB8AC3E}">
        <p14:creationId xmlns:p14="http://schemas.microsoft.com/office/powerpoint/2010/main" val="3021490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8288D9E-F043-BA3F-D5EC-D7A6A9AC6EC8}"/>
              </a:ext>
            </a:extLst>
          </p:cNvPr>
          <p:cNvSpPr>
            <a:spLocks noGrp="1"/>
          </p:cNvSpPr>
          <p:nvPr>
            <p:ph type="sldNum" sz="quarter" idx="12"/>
          </p:nvPr>
        </p:nvSpPr>
        <p:spPr/>
        <p:txBody>
          <a:bodyPr/>
          <a:lstStyle/>
          <a:p>
            <a:pPr>
              <a:defRPr/>
            </a:pPr>
            <a:fld id="{986DEDD1-9AB7-41F7-8F9B-952466310962}" type="slidenum">
              <a:rPr lang="zh-CN" altLang="en-US" smtClean="0"/>
              <a:pPr>
                <a:defRPr/>
              </a:pPr>
              <a:t>6</a:t>
            </a:fld>
            <a:endParaRPr lang="en-US" altLang="zh-CN"/>
          </a:p>
        </p:txBody>
      </p:sp>
      <p:sp>
        <p:nvSpPr>
          <p:cNvPr id="4" name="文本框 3">
            <a:extLst>
              <a:ext uri="{FF2B5EF4-FFF2-40B4-BE49-F238E27FC236}">
                <a16:creationId xmlns:a16="http://schemas.microsoft.com/office/drawing/2014/main" id="{EB26D2DC-E64A-2EDF-E24F-FF8892B8091E}"/>
              </a:ext>
            </a:extLst>
          </p:cNvPr>
          <p:cNvSpPr txBox="1"/>
          <p:nvPr/>
        </p:nvSpPr>
        <p:spPr>
          <a:xfrm>
            <a:off x="304105" y="1340768"/>
            <a:ext cx="11050065" cy="4486741"/>
          </a:xfrm>
          <a:prstGeom prst="rect">
            <a:avLst/>
          </a:prstGeom>
          <a:noFill/>
        </p:spPr>
        <p:txBody>
          <a:bodyPr wrap="square">
            <a:spAutoFit/>
          </a:bodyPr>
          <a:lstStyle/>
          <a:p>
            <a:pPr marL="342900" indent="-342900">
              <a:lnSpc>
                <a:spcPct val="120000"/>
              </a:lnSpc>
              <a:buFont typeface="Arial" panose="020B0604020202020204" pitchFamily="34" charset="0"/>
              <a:buChar char="•"/>
            </a:pPr>
            <a:r>
              <a:rPr lang="zh-CN" altLang="en-US" b="0" dirty="0">
                <a:solidFill>
                  <a:srgbClr val="7030A0"/>
                </a:solidFill>
                <a:latin typeface="微软雅黑" panose="020B0503020204020204" pitchFamily="34" charset="-122"/>
                <a:ea typeface="微软雅黑" panose="020B0503020204020204" pitchFamily="34" charset="-122"/>
              </a:rPr>
              <a:t>定义：</a:t>
            </a:r>
            <a:endParaRPr lang="en-US" altLang="zh-CN" b="0" dirty="0">
              <a:solidFill>
                <a:srgbClr val="7030A0"/>
              </a:solidFill>
              <a:latin typeface="微软雅黑" panose="020B0503020204020204" pitchFamily="34" charset="-122"/>
              <a:ea typeface="微软雅黑" panose="020B0503020204020204" pitchFamily="34" charset="-122"/>
            </a:endParaRPr>
          </a:p>
          <a:p>
            <a:pPr>
              <a:lnSpc>
                <a:spcPct val="120000"/>
              </a:lnSpc>
            </a:pPr>
            <a:r>
              <a:rPr lang="zh-CN" altLang="en-US" b="0" dirty="0">
                <a:latin typeface="微软雅黑" panose="020B0503020204020204" pitchFamily="34" charset="-122"/>
                <a:ea typeface="微软雅黑" panose="020B0503020204020204" pitchFamily="34" charset="-122"/>
              </a:rPr>
              <a:t>       将数组分到有限数量的桶子里。每个桶子再分别排序（有可能再使用别的排序算法或是以递归方式继续使用桶排序进行排序）。</a:t>
            </a:r>
            <a:endParaRPr lang="en-US" altLang="zh-CN" b="0" dirty="0">
              <a:latin typeface="微软雅黑" panose="020B0503020204020204" pitchFamily="34" charset="-122"/>
              <a:ea typeface="微软雅黑" panose="020B0503020204020204" pitchFamily="34" charset="-122"/>
            </a:endParaRPr>
          </a:p>
          <a:p>
            <a:pPr marL="342900" indent="-342900">
              <a:lnSpc>
                <a:spcPct val="120000"/>
              </a:lnSpc>
              <a:buFont typeface="Arial" panose="020B0604020202020204" pitchFamily="34" charset="0"/>
              <a:buChar char="•"/>
            </a:pPr>
            <a:r>
              <a:rPr lang="zh-CN" altLang="en-US" b="0" dirty="0">
                <a:solidFill>
                  <a:srgbClr val="7030A0"/>
                </a:solidFill>
                <a:latin typeface="微软雅黑" panose="020B0503020204020204" pitchFamily="34" charset="-122"/>
                <a:ea typeface="微软雅黑" panose="020B0503020204020204" pitchFamily="34" charset="-122"/>
              </a:rPr>
              <a:t>效率：</a:t>
            </a:r>
            <a:endParaRPr lang="en-US" altLang="zh-CN" b="0" dirty="0">
              <a:solidFill>
                <a:srgbClr val="7030A0"/>
              </a:solidFill>
              <a:latin typeface="微软雅黑" panose="020B0503020204020204" pitchFamily="34" charset="-122"/>
              <a:ea typeface="微软雅黑" panose="020B0503020204020204" pitchFamily="34" charset="-122"/>
            </a:endParaRPr>
          </a:p>
          <a:p>
            <a:pPr>
              <a:lnSpc>
                <a:spcPct val="120000"/>
              </a:lnSpc>
            </a:pPr>
            <a:r>
              <a:rPr lang="zh-CN" altLang="en-US" b="0" dirty="0">
                <a:latin typeface="微软雅黑" panose="020B0503020204020204" pitchFamily="34" charset="-122"/>
                <a:ea typeface="微软雅黑" panose="020B0503020204020204" pitchFamily="34" charset="-122"/>
              </a:rPr>
              <a:t>       当要被排序的数组内的数值是均匀分配的时候，桶排序使用线性时间</a:t>
            </a:r>
            <a:r>
              <a:rPr lang="en-US" altLang="zh-CN" b="0" dirty="0">
                <a:latin typeface="微软雅黑" panose="020B0503020204020204" pitchFamily="34" charset="-122"/>
                <a:ea typeface="微软雅黑" panose="020B0503020204020204" pitchFamily="34" charset="-122"/>
              </a:rPr>
              <a:t>O(n)</a:t>
            </a:r>
            <a:r>
              <a:rPr lang="zh-CN" altLang="en-US" b="0" dirty="0">
                <a:latin typeface="微软雅黑" panose="020B0503020204020204" pitchFamily="34" charset="-122"/>
                <a:ea typeface="微软雅黑" panose="020B0503020204020204" pitchFamily="34" charset="-122"/>
              </a:rPr>
              <a:t>。桶排序不是比较排序，不受到 </a:t>
            </a:r>
            <a:r>
              <a:rPr lang="en-US" altLang="zh-CN" b="0" dirty="0">
                <a:latin typeface="微软雅黑" panose="020B0503020204020204" pitchFamily="34" charset="-122"/>
                <a:ea typeface="微软雅黑" panose="020B0503020204020204" pitchFamily="34" charset="-122"/>
              </a:rPr>
              <a:t>O(n log n) </a:t>
            </a:r>
            <a:r>
              <a:rPr lang="zh-CN" altLang="en-US" b="0" dirty="0">
                <a:latin typeface="微软雅黑" panose="020B0503020204020204" pitchFamily="34" charset="-122"/>
                <a:ea typeface="微软雅黑" panose="020B0503020204020204" pitchFamily="34" charset="-122"/>
              </a:rPr>
              <a:t>下限的影响。</a:t>
            </a:r>
            <a:endParaRPr lang="en-US" altLang="zh-CN" b="0" dirty="0">
              <a:latin typeface="微软雅黑" panose="020B0503020204020204" pitchFamily="34" charset="-122"/>
              <a:ea typeface="微软雅黑" panose="020B0503020204020204" pitchFamily="34" charset="-122"/>
            </a:endParaRPr>
          </a:p>
          <a:p>
            <a:pPr marL="342900" indent="-342900">
              <a:lnSpc>
                <a:spcPct val="120000"/>
              </a:lnSpc>
              <a:buFont typeface="Arial" panose="020B0604020202020204" pitchFamily="34" charset="0"/>
              <a:buChar char="•"/>
            </a:pPr>
            <a:r>
              <a:rPr lang="zh-CN" altLang="en-US" b="0" dirty="0">
                <a:solidFill>
                  <a:srgbClr val="7030A0"/>
                </a:solidFill>
                <a:latin typeface="微软雅黑" panose="020B0503020204020204" pitchFamily="34" charset="-122"/>
                <a:ea typeface="微软雅黑" panose="020B0503020204020204" pitchFamily="34" charset="-122"/>
              </a:rPr>
              <a:t>简言之：</a:t>
            </a:r>
            <a:endParaRPr lang="en-US" altLang="zh-CN" b="0" dirty="0">
              <a:solidFill>
                <a:srgbClr val="7030A0"/>
              </a:solidFill>
              <a:latin typeface="微软雅黑" panose="020B0503020204020204" pitchFamily="34" charset="-122"/>
              <a:ea typeface="微软雅黑" panose="020B0503020204020204" pitchFamily="34" charset="-122"/>
            </a:endParaRPr>
          </a:p>
          <a:p>
            <a:pPr>
              <a:lnSpc>
                <a:spcPct val="120000"/>
              </a:lnSpc>
            </a:pPr>
            <a:r>
              <a:rPr lang="zh-CN" altLang="en-US" b="0" dirty="0">
                <a:solidFill>
                  <a:srgbClr val="FF0000"/>
                </a:solidFill>
                <a:latin typeface="微软雅黑" panose="020B0503020204020204" pitchFamily="34" charset="-122"/>
                <a:ea typeface="微软雅黑" panose="020B0503020204020204" pitchFamily="34" charset="-122"/>
              </a:rPr>
              <a:t>桶排序</a:t>
            </a:r>
            <a:r>
              <a:rPr lang="zh-CN" altLang="en-US" b="0" dirty="0">
                <a:latin typeface="微软雅黑" panose="020B0503020204020204" pitchFamily="34" charset="-122"/>
                <a:ea typeface="微软雅黑" panose="020B0503020204020204" pitchFamily="34" charset="-122"/>
              </a:rPr>
              <a:t>：将待排序的序列分到若干个桶中，每个桶内的元素再进行个别排序。</a:t>
            </a:r>
          </a:p>
          <a:p>
            <a:pPr>
              <a:lnSpc>
                <a:spcPct val="120000"/>
              </a:lnSpc>
            </a:pPr>
            <a:r>
              <a:rPr lang="zh-CN" altLang="en-US" b="0" dirty="0">
                <a:latin typeface="微软雅黑" panose="020B0503020204020204" pitchFamily="34" charset="-122"/>
                <a:ea typeface="微软雅黑" panose="020B0503020204020204" pitchFamily="34" charset="-122"/>
              </a:rPr>
              <a:t>        时间复杂度最好可能是线性</a:t>
            </a:r>
            <a:r>
              <a:rPr lang="en-US" altLang="zh-CN" b="0" dirty="0">
                <a:latin typeface="微软雅黑" panose="020B0503020204020204" pitchFamily="34" charset="-122"/>
                <a:ea typeface="微软雅黑" panose="020B0503020204020204" pitchFamily="34" charset="-122"/>
              </a:rPr>
              <a:t>O(n)</a:t>
            </a:r>
            <a:r>
              <a:rPr lang="zh-CN" altLang="en-US" b="0" dirty="0">
                <a:latin typeface="微软雅黑" panose="020B0503020204020204" pitchFamily="34" charset="-122"/>
                <a:ea typeface="微软雅黑" panose="020B0503020204020204" pitchFamily="34" charset="-122"/>
              </a:rPr>
              <a:t>，桶排序不是基于比较的排序。桶排序是一种用空间换取时间的排序。</a:t>
            </a:r>
          </a:p>
        </p:txBody>
      </p:sp>
      <p:sp>
        <p:nvSpPr>
          <p:cNvPr id="3" name="TextBox 9">
            <a:extLst>
              <a:ext uri="{FF2B5EF4-FFF2-40B4-BE49-F238E27FC236}">
                <a16:creationId xmlns:a16="http://schemas.microsoft.com/office/drawing/2014/main" id="{7AE83DC3-D39B-1F9E-8304-60330E457699}"/>
              </a:ext>
            </a:extLst>
          </p:cNvPr>
          <p:cNvSpPr txBox="1">
            <a:spLocks noChangeArrowheads="1"/>
          </p:cNvSpPr>
          <p:nvPr/>
        </p:nvSpPr>
        <p:spPr bwMode="auto">
          <a:xfrm>
            <a:off x="304106" y="332656"/>
            <a:ext cx="5649465" cy="707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1 </a:t>
            </a:r>
            <a:r>
              <a:rPr kumimoji="1" lang="en-US" altLang="en-US" sz="3200" b="0" dirty="0">
                <a:solidFill>
                  <a:schemeClr val="bg1"/>
                </a:solidFill>
                <a:latin typeface="微软雅黑" pitchFamily="34" charset="-122"/>
                <a:ea typeface="微软雅黑" pitchFamily="34" charset="-122"/>
                <a:cs typeface="Arial" pitchFamily="34" charset="0"/>
              </a:rPr>
              <a:t> </a:t>
            </a:r>
            <a:r>
              <a:rPr kumimoji="1" lang="zh-CN" altLang="en-US" sz="3200" b="0" dirty="0">
                <a:solidFill>
                  <a:schemeClr val="bg1"/>
                </a:solidFill>
                <a:latin typeface="微软雅黑" pitchFamily="34" charset="-122"/>
                <a:ea typeface="微软雅黑" pitchFamily="34" charset="-122"/>
                <a:cs typeface="Arial" pitchFamily="34" charset="0"/>
              </a:rPr>
              <a:t>非比较类之</a:t>
            </a:r>
            <a:r>
              <a:rPr kumimoji="1" lang="zh-CN" altLang="en-US" sz="3200" b="0" dirty="0">
                <a:solidFill>
                  <a:srgbClr val="FF0000"/>
                </a:solidFill>
                <a:latin typeface="微软雅黑" pitchFamily="34" charset="-122"/>
                <a:ea typeface="微软雅黑" pitchFamily="34" charset="-122"/>
                <a:cs typeface="Arial" pitchFamily="34" charset="0"/>
              </a:rPr>
              <a:t>桶排序</a:t>
            </a:r>
          </a:p>
        </p:txBody>
      </p:sp>
    </p:spTree>
    <p:extLst>
      <p:ext uri="{BB962C8B-B14F-4D97-AF65-F5344CB8AC3E}">
        <p14:creationId xmlns:p14="http://schemas.microsoft.com/office/powerpoint/2010/main" val="1539336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8288D9E-F043-BA3F-D5EC-D7A6A9AC6EC8}"/>
              </a:ext>
            </a:extLst>
          </p:cNvPr>
          <p:cNvSpPr>
            <a:spLocks noGrp="1"/>
          </p:cNvSpPr>
          <p:nvPr>
            <p:ph type="sldNum" sz="quarter" idx="12"/>
          </p:nvPr>
        </p:nvSpPr>
        <p:spPr/>
        <p:txBody>
          <a:bodyPr/>
          <a:lstStyle/>
          <a:p>
            <a:pPr>
              <a:defRPr/>
            </a:pPr>
            <a:fld id="{986DEDD1-9AB7-41F7-8F9B-952466310962}" type="slidenum">
              <a:rPr lang="zh-CN" altLang="en-US" smtClean="0"/>
              <a:pPr>
                <a:defRPr/>
              </a:pPr>
              <a:t>7</a:t>
            </a:fld>
            <a:endParaRPr lang="en-US" altLang="zh-CN"/>
          </a:p>
        </p:txBody>
      </p:sp>
      <p:sp>
        <p:nvSpPr>
          <p:cNvPr id="4" name="文本框 3">
            <a:extLst>
              <a:ext uri="{FF2B5EF4-FFF2-40B4-BE49-F238E27FC236}">
                <a16:creationId xmlns:a16="http://schemas.microsoft.com/office/drawing/2014/main" id="{EB26D2DC-E64A-2EDF-E24F-FF8892B8091E}"/>
              </a:ext>
            </a:extLst>
          </p:cNvPr>
          <p:cNvSpPr txBox="1"/>
          <p:nvPr/>
        </p:nvSpPr>
        <p:spPr>
          <a:xfrm>
            <a:off x="408955" y="1340768"/>
            <a:ext cx="11305256" cy="2270750"/>
          </a:xfrm>
          <a:prstGeom prst="rect">
            <a:avLst/>
          </a:prstGeom>
          <a:noFill/>
        </p:spPr>
        <p:txBody>
          <a:bodyPr wrap="square">
            <a:spAutoFit/>
          </a:bodyPr>
          <a:lstStyle/>
          <a:p>
            <a:pPr marL="342900" indent="-342900">
              <a:lnSpc>
                <a:spcPct val="120000"/>
              </a:lnSpc>
              <a:buFont typeface="Arial" panose="020B0604020202020204" pitchFamily="34" charset="0"/>
              <a:buChar char="•"/>
            </a:pPr>
            <a:r>
              <a:rPr lang="zh-CN" altLang="en-US" b="0" dirty="0">
                <a:latin typeface="微软雅黑" panose="020B0503020204020204" pitchFamily="34" charset="-122"/>
                <a:ea typeface="微软雅黑" panose="020B0503020204020204" pitchFamily="34" charset="-122"/>
              </a:rPr>
              <a:t>桶排序借助桶的位置完成一次初步的排序</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将待排序元素分别放至各个桶内。</a:t>
            </a:r>
          </a:p>
          <a:p>
            <a:pPr marL="342900" indent="-342900">
              <a:lnSpc>
                <a:spcPct val="120000"/>
              </a:lnSpc>
              <a:buFont typeface="Arial" panose="020B0604020202020204" pitchFamily="34" charset="0"/>
              <a:buChar char="•"/>
            </a:pPr>
            <a:r>
              <a:rPr lang="zh-CN" altLang="en-US" b="0" dirty="0">
                <a:latin typeface="微软雅黑" panose="020B0503020204020204" pitchFamily="34" charset="-122"/>
                <a:ea typeface="微软雅黑" panose="020B0503020204020204" pitchFamily="34" charset="-122"/>
              </a:rPr>
              <a:t>我们通常根据</a:t>
            </a:r>
            <a:r>
              <a:rPr lang="zh-CN" altLang="en-US" b="0" dirty="0">
                <a:solidFill>
                  <a:srgbClr val="FF0000"/>
                </a:solidFill>
                <a:latin typeface="微软雅黑" panose="020B0503020204020204" pitchFamily="34" charset="-122"/>
                <a:ea typeface="微软雅黑" panose="020B0503020204020204" pitchFamily="34" charset="-122"/>
              </a:rPr>
              <a:t>待排序元素整除</a:t>
            </a:r>
            <a:r>
              <a:rPr lang="zh-CN" altLang="en-US" b="0" dirty="0">
                <a:latin typeface="微软雅黑" panose="020B0503020204020204" pitchFamily="34" charset="-122"/>
                <a:ea typeface="微软雅黑" panose="020B0503020204020204" pitchFamily="34" charset="-122"/>
              </a:rPr>
              <a:t>的方法将其较为均匀的放至桶中，如待排序序列</a:t>
            </a:r>
            <a:r>
              <a:rPr lang="en-US" altLang="zh-CN" b="0" dirty="0">
                <a:latin typeface="微软雅黑" panose="020B0503020204020204" pitchFamily="34" charset="-122"/>
                <a:ea typeface="微软雅黑" panose="020B0503020204020204" pitchFamily="34" charset="-122"/>
              </a:rPr>
              <a:t>:</a:t>
            </a:r>
          </a:p>
          <a:p>
            <a:pPr>
              <a:lnSpc>
                <a:spcPct val="120000"/>
              </a:lnSpc>
            </a:pPr>
            <a:r>
              <a:rPr lang="en-US" altLang="zh-CN" b="0" dirty="0">
                <a:latin typeface="微软雅黑" panose="020B0503020204020204" pitchFamily="34" charset="-122"/>
                <a:ea typeface="微软雅黑" panose="020B0503020204020204" pitchFamily="34" charset="-122"/>
              </a:rPr>
              <a:t>                       8 5 22 15 28 9 45 42 39 19 27 47 12</a:t>
            </a:r>
          </a:p>
          <a:p>
            <a:pPr marL="342900" indent="-342900">
              <a:lnSpc>
                <a:spcPct val="120000"/>
              </a:lnSpc>
              <a:buFont typeface="Arial" panose="020B0604020202020204" pitchFamily="34" charset="0"/>
              <a:buChar char="•"/>
            </a:pPr>
            <a:r>
              <a:rPr lang="zh-CN" altLang="en-US" b="0" dirty="0">
                <a:latin typeface="微软雅黑" panose="020B0503020204020204" pitchFamily="34" charset="-122"/>
                <a:ea typeface="微软雅黑" panose="020B0503020204020204" pitchFamily="34" charset="-122"/>
              </a:rPr>
              <a:t>假设放入桶编号的规则为：</a:t>
            </a:r>
            <a:r>
              <a:rPr lang="en-US" altLang="zh-CN" b="0" dirty="0">
                <a:latin typeface="微软雅黑" panose="020B0503020204020204" pitchFamily="34" charset="-122"/>
                <a:ea typeface="微软雅黑" panose="020B0503020204020204" pitchFamily="34" charset="-122"/>
              </a:rPr>
              <a:t>n/10</a:t>
            </a:r>
            <a:r>
              <a:rPr lang="zh-CN" altLang="en-US" b="0" dirty="0">
                <a:latin typeface="微软雅黑" panose="020B0503020204020204" pitchFamily="34" charset="-122"/>
                <a:ea typeface="微软雅黑" panose="020B0503020204020204" pitchFamily="34" charset="-122"/>
              </a:rPr>
              <a:t>。各个元素可以直接通过整除的方法放至对应桶中。而右侧所有桶内数据都比左侧的要大！</a:t>
            </a:r>
          </a:p>
        </p:txBody>
      </p:sp>
      <p:sp>
        <p:nvSpPr>
          <p:cNvPr id="3" name="TextBox 9">
            <a:extLst>
              <a:ext uri="{FF2B5EF4-FFF2-40B4-BE49-F238E27FC236}">
                <a16:creationId xmlns:a16="http://schemas.microsoft.com/office/drawing/2014/main" id="{7AE83DC3-D39B-1F9E-8304-60330E457699}"/>
              </a:ext>
            </a:extLst>
          </p:cNvPr>
          <p:cNvSpPr txBox="1">
            <a:spLocks noChangeArrowheads="1"/>
          </p:cNvSpPr>
          <p:nvPr/>
        </p:nvSpPr>
        <p:spPr bwMode="auto">
          <a:xfrm>
            <a:off x="304106" y="332656"/>
            <a:ext cx="5649465" cy="707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1 </a:t>
            </a:r>
            <a:r>
              <a:rPr kumimoji="1" lang="en-US" altLang="en-US" sz="3200" b="0" dirty="0">
                <a:solidFill>
                  <a:schemeClr val="bg1"/>
                </a:solidFill>
                <a:latin typeface="微软雅黑" pitchFamily="34" charset="-122"/>
                <a:ea typeface="微软雅黑" pitchFamily="34" charset="-122"/>
                <a:cs typeface="Arial" pitchFamily="34" charset="0"/>
              </a:rPr>
              <a:t> </a:t>
            </a:r>
            <a:r>
              <a:rPr kumimoji="1" lang="zh-CN" altLang="en-US" sz="3200" b="0" dirty="0">
                <a:solidFill>
                  <a:schemeClr val="bg1"/>
                </a:solidFill>
                <a:latin typeface="微软雅黑" pitchFamily="34" charset="-122"/>
                <a:ea typeface="微软雅黑" pitchFamily="34" charset="-122"/>
                <a:cs typeface="Arial" pitchFamily="34" charset="0"/>
              </a:rPr>
              <a:t>非比较类之</a:t>
            </a:r>
            <a:r>
              <a:rPr kumimoji="1" lang="zh-CN" altLang="en-US" sz="3200" b="0" dirty="0">
                <a:solidFill>
                  <a:srgbClr val="FF0000"/>
                </a:solidFill>
                <a:latin typeface="微软雅黑" pitchFamily="34" charset="-122"/>
                <a:ea typeface="微软雅黑" pitchFamily="34" charset="-122"/>
                <a:cs typeface="Arial" pitchFamily="34" charset="0"/>
              </a:rPr>
              <a:t>桶排序</a:t>
            </a:r>
          </a:p>
        </p:txBody>
      </p:sp>
      <p:pic>
        <p:nvPicPr>
          <p:cNvPr id="5" name="图片 4">
            <a:extLst>
              <a:ext uri="{FF2B5EF4-FFF2-40B4-BE49-F238E27FC236}">
                <a16:creationId xmlns:a16="http://schemas.microsoft.com/office/drawing/2014/main" id="{49A89F64-72CB-8E87-3864-D975D4535AC3}"/>
              </a:ext>
            </a:extLst>
          </p:cNvPr>
          <p:cNvPicPr>
            <a:picLocks noChangeAspect="1"/>
          </p:cNvPicPr>
          <p:nvPr/>
        </p:nvPicPr>
        <p:blipFill>
          <a:blip r:embed="rId2"/>
          <a:stretch>
            <a:fillRect/>
          </a:stretch>
        </p:blipFill>
        <p:spPr>
          <a:xfrm>
            <a:off x="2569195" y="3653360"/>
            <a:ext cx="7200800" cy="3048264"/>
          </a:xfrm>
          <a:prstGeom prst="rect">
            <a:avLst/>
          </a:prstGeom>
        </p:spPr>
      </p:pic>
    </p:spTree>
    <p:extLst>
      <p:ext uri="{BB962C8B-B14F-4D97-AF65-F5344CB8AC3E}">
        <p14:creationId xmlns:p14="http://schemas.microsoft.com/office/powerpoint/2010/main" val="2484849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8288D9E-F043-BA3F-D5EC-D7A6A9AC6EC8}"/>
              </a:ext>
            </a:extLst>
          </p:cNvPr>
          <p:cNvSpPr>
            <a:spLocks noGrp="1"/>
          </p:cNvSpPr>
          <p:nvPr>
            <p:ph type="sldNum" sz="quarter" idx="12"/>
          </p:nvPr>
        </p:nvSpPr>
        <p:spPr/>
        <p:txBody>
          <a:bodyPr/>
          <a:lstStyle/>
          <a:p>
            <a:pPr>
              <a:defRPr/>
            </a:pPr>
            <a:fld id="{986DEDD1-9AB7-41F7-8F9B-952466310962}" type="slidenum">
              <a:rPr lang="zh-CN" altLang="en-US" smtClean="0"/>
              <a:pPr>
                <a:defRPr/>
              </a:pPr>
              <a:t>8</a:t>
            </a:fld>
            <a:endParaRPr lang="en-US" altLang="zh-CN"/>
          </a:p>
        </p:txBody>
      </p:sp>
      <p:sp>
        <p:nvSpPr>
          <p:cNvPr id="4" name="文本框 3">
            <a:extLst>
              <a:ext uri="{FF2B5EF4-FFF2-40B4-BE49-F238E27FC236}">
                <a16:creationId xmlns:a16="http://schemas.microsoft.com/office/drawing/2014/main" id="{EB26D2DC-E64A-2EDF-E24F-FF8892B8091E}"/>
              </a:ext>
            </a:extLst>
          </p:cNvPr>
          <p:cNvSpPr txBox="1"/>
          <p:nvPr/>
        </p:nvSpPr>
        <p:spPr>
          <a:xfrm>
            <a:off x="408955" y="1340768"/>
            <a:ext cx="11305256" cy="1384353"/>
          </a:xfrm>
          <a:prstGeom prst="rect">
            <a:avLst/>
          </a:prstGeom>
          <a:noFill/>
        </p:spPr>
        <p:txBody>
          <a:bodyPr wrap="square">
            <a:spAutoFit/>
          </a:bodyPr>
          <a:lstStyle/>
          <a:p>
            <a:pPr marL="342900" indent="-342900">
              <a:lnSpc>
                <a:spcPct val="120000"/>
              </a:lnSpc>
              <a:buFont typeface="Arial" panose="020B0604020202020204" pitchFamily="34" charset="0"/>
              <a:buChar char="•"/>
            </a:pPr>
            <a:r>
              <a:rPr lang="zh-CN" altLang="en-US" b="0" dirty="0">
                <a:latin typeface="微软雅黑" panose="020B0503020204020204" pitchFamily="34" charset="-122"/>
                <a:ea typeface="微软雅黑" panose="020B0503020204020204" pitchFamily="34" charset="-122"/>
              </a:rPr>
              <a:t>在刚刚放入桶中的时候，各个桶的大小相对可以确定，右侧都比左侧大，但</a:t>
            </a:r>
            <a:r>
              <a:rPr lang="zh-CN" altLang="en-US" b="0" dirty="0">
                <a:solidFill>
                  <a:srgbClr val="FF0000"/>
                </a:solidFill>
                <a:latin typeface="微软雅黑" panose="020B0503020204020204" pitchFamily="34" charset="-122"/>
                <a:ea typeface="微软雅黑" panose="020B0503020204020204" pitchFamily="34" charset="-122"/>
              </a:rPr>
              <a:t>桶内</a:t>
            </a:r>
            <a:r>
              <a:rPr lang="zh-CN" altLang="en-US" b="0" dirty="0">
                <a:latin typeface="微软雅黑" panose="020B0503020204020204" pitchFamily="34" charset="-122"/>
                <a:ea typeface="微软雅黑" panose="020B0503020204020204" pitchFamily="34" charset="-122"/>
              </a:rPr>
              <a:t>是</a:t>
            </a:r>
            <a:r>
              <a:rPr lang="zh-CN" altLang="en-US" b="0" dirty="0">
                <a:solidFill>
                  <a:srgbClr val="FF0000"/>
                </a:solidFill>
                <a:latin typeface="微软雅黑" panose="020B0503020204020204" pitchFamily="34" charset="-122"/>
                <a:ea typeface="微软雅黑" panose="020B0503020204020204" pitchFamily="34" charset="-122"/>
              </a:rPr>
              <a:t>无序</a:t>
            </a:r>
            <a:r>
              <a:rPr lang="zh-CN" altLang="en-US" b="0" dirty="0">
                <a:latin typeface="微软雅黑" panose="020B0503020204020204" pitchFamily="34" charset="-122"/>
                <a:ea typeface="微软雅黑" panose="020B0503020204020204" pitchFamily="34" charset="-122"/>
              </a:rPr>
              <a:t>的，对各个桶内分别进行排序，再依次按照桶的顺序、桶内序列顺序得到一个最终排序的序列。</a:t>
            </a:r>
          </a:p>
        </p:txBody>
      </p:sp>
      <p:sp>
        <p:nvSpPr>
          <p:cNvPr id="3" name="TextBox 9">
            <a:extLst>
              <a:ext uri="{FF2B5EF4-FFF2-40B4-BE49-F238E27FC236}">
                <a16:creationId xmlns:a16="http://schemas.microsoft.com/office/drawing/2014/main" id="{7AE83DC3-D39B-1F9E-8304-60330E457699}"/>
              </a:ext>
            </a:extLst>
          </p:cNvPr>
          <p:cNvSpPr txBox="1">
            <a:spLocks noChangeArrowheads="1"/>
          </p:cNvSpPr>
          <p:nvPr/>
        </p:nvSpPr>
        <p:spPr bwMode="auto">
          <a:xfrm>
            <a:off x="304106" y="332656"/>
            <a:ext cx="5649465" cy="707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1 </a:t>
            </a:r>
            <a:r>
              <a:rPr kumimoji="1" lang="en-US" altLang="en-US" sz="3200" b="0" dirty="0">
                <a:solidFill>
                  <a:schemeClr val="bg1"/>
                </a:solidFill>
                <a:latin typeface="微软雅黑" pitchFamily="34" charset="-122"/>
                <a:ea typeface="微软雅黑" pitchFamily="34" charset="-122"/>
                <a:cs typeface="Arial" pitchFamily="34" charset="0"/>
              </a:rPr>
              <a:t> </a:t>
            </a:r>
            <a:r>
              <a:rPr kumimoji="1" lang="zh-CN" altLang="en-US" sz="3200" b="0" dirty="0">
                <a:solidFill>
                  <a:schemeClr val="bg1"/>
                </a:solidFill>
                <a:latin typeface="微软雅黑" pitchFamily="34" charset="-122"/>
                <a:ea typeface="微软雅黑" pitchFamily="34" charset="-122"/>
                <a:cs typeface="Arial" pitchFamily="34" charset="0"/>
              </a:rPr>
              <a:t>非比较类之</a:t>
            </a:r>
            <a:r>
              <a:rPr kumimoji="1" lang="zh-CN" altLang="en-US" sz="3200" b="0" dirty="0">
                <a:solidFill>
                  <a:srgbClr val="FF0000"/>
                </a:solidFill>
                <a:latin typeface="微软雅黑" pitchFamily="34" charset="-122"/>
                <a:ea typeface="微软雅黑" pitchFamily="34" charset="-122"/>
                <a:cs typeface="Arial" pitchFamily="34" charset="0"/>
              </a:rPr>
              <a:t>桶排序</a:t>
            </a:r>
          </a:p>
        </p:txBody>
      </p:sp>
      <p:pic>
        <p:nvPicPr>
          <p:cNvPr id="6" name="图片 5">
            <a:extLst>
              <a:ext uri="{FF2B5EF4-FFF2-40B4-BE49-F238E27FC236}">
                <a16:creationId xmlns:a16="http://schemas.microsoft.com/office/drawing/2014/main" id="{46EC196D-9354-75AB-FF8C-CCC5A56E348D}"/>
              </a:ext>
            </a:extLst>
          </p:cNvPr>
          <p:cNvPicPr>
            <a:picLocks noChangeAspect="1"/>
          </p:cNvPicPr>
          <p:nvPr/>
        </p:nvPicPr>
        <p:blipFill>
          <a:blip r:embed="rId2"/>
          <a:stretch>
            <a:fillRect/>
          </a:stretch>
        </p:blipFill>
        <p:spPr>
          <a:xfrm>
            <a:off x="2065139" y="2852935"/>
            <a:ext cx="7344816" cy="3565527"/>
          </a:xfrm>
          <a:prstGeom prst="rect">
            <a:avLst/>
          </a:prstGeom>
        </p:spPr>
      </p:pic>
    </p:spTree>
    <p:extLst>
      <p:ext uri="{BB962C8B-B14F-4D97-AF65-F5344CB8AC3E}">
        <p14:creationId xmlns:p14="http://schemas.microsoft.com/office/powerpoint/2010/main" val="3434538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9"/>
          <p:cNvSpPr txBox="1">
            <a:spLocks noChangeArrowheads="1"/>
          </p:cNvSpPr>
          <p:nvPr/>
        </p:nvSpPr>
        <p:spPr bwMode="auto">
          <a:xfrm>
            <a:off x="120650" y="333375"/>
            <a:ext cx="5649465" cy="707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742950" indent="-28575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latinLnBrk="1">
              <a:lnSpc>
                <a:spcPct val="140000"/>
              </a:lnSpc>
              <a:spcBef>
                <a:spcPct val="20000"/>
              </a:spcBef>
            </a:pPr>
            <a:r>
              <a:rPr kumimoji="1" lang="en-US" altLang="zh-CN" sz="3200" b="0" dirty="0">
                <a:solidFill>
                  <a:schemeClr val="bg1"/>
                </a:solidFill>
                <a:latin typeface="微软雅黑" pitchFamily="34" charset="-122"/>
                <a:ea typeface="微软雅黑" pitchFamily="34" charset="-122"/>
                <a:cs typeface="Arial" pitchFamily="34" charset="0"/>
              </a:rPr>
              <a:t>1 </a:t>
            </a:r>
            <a:r>
              <a:rPr kumimoji="1" lang="en-US" altLang="en-US" sz="3200" b="0" dirty="0">
                <a:solidFill>
                  <a:schemeClr val="bg1"/>
                </a:solidFill>
                <a:latin typeface="微软雅黑" pitchFamily="34" charset="-122"/>
                <a:ea typeface="微软雅黑" pitchFamily="34" charset="-122"/>
                <a:cs typeface="Arial" pitchFamily="34" charset="0"/>
              </a:rPr>
              <a:t> </a:t>
            </a:r>
            <a:r>
              <a:rPr kumimoji="1" lang="zh-CN" altLang="en-US" sz="3200" b="0" dirty="0">
                <a:solidFill>
                  <a:schemeClr val="bg1"/>
                </a:solidFill>
                <a:latin typeface="微软雅黑" pitchFamily="34" charset="-122"/>
                <a:ea typeface="微软雅黑" pitchFamily="34" charset="-122"/>
                <a:cs typeface="Arial" pitchFamily="34" charset="0"/>
              </a:rPr>
              <a:t>非比较类之</a:t>
            </a:r>
            <a:r>
              <a:rPr kumimoji="1" lang="zh-CN" altLang="en-US" sz="3200" b="0" dirty="0">
                <a:solidFill>
                  <a:srgbClr val="FF0000"/>
                </a:solidFill>
                <a:latin typeface="微软雅黑" pitchFamily="34" charset="-122"/>
                <a:ea typeface="微软雅黑" pitchFamily="34" charset="-122"/>
                <a:cs typeface="Arial" pitchFamily="34" charset="0"/>
              </a:rPr>
              <a:t>桶排序</a:t>
            </a:r>
          </a:p>
        </p:txBody>
      </p:sp>
      <p:sp>
        <p:nvSpPr>
          <p:cNvPr id="13315" name="TextBox 14"/>
          <p:cNvSpPr txBox="1">
            <a:spLocks noChangeArrowheads="1"/>
          </p:cNvSpPr>
          <p:nvPr/>
        </p:nvSpPr>
        <p:spPr bwMode="auto">
          <a:xfrm>
            <a:off x="149860" y="1336453"/>
            <a:ext cx="4795599" cy="4191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b="1">
                <a:solidFill>
                  <a:srgbClr val="005AB4"/>
                </a:solidFill>
                <a:latin typeface="Consolas" pitchFamily="49" charset="0"/>
                <a:ea typeface="宋体" pitchFamily="2" charset="-122"/>
              </a:defRPr>
            </a:lvl1pPr>
            <a:lvl2pPr marL="914400" indent="-457200">
              <a:defRPr sz="2400" b="1">
                <a:solidFill>
                  <a:srgbClr val="005AB4"/>
                </a:solidFill>
                <a:latin typeface="Consolas" pitchFamily="49" charset="0"/>
                <a:ea typeface="宋体" pitchFamily="2" charset="-122"/>
              </a:defRPr>
            </a:lvl2pPr>
            <a:lvl3pPr marL="1143000" indent="-228600">
              <a:defRPr sz="2400" b="1">
                <a:solidFill>
                  <a:srgbClr val="005AB4"/>
                </a:solidFill>
                <a:latin typeface="Consolas" pitchFamily="49" charset="0"/>
                <a:ea typeface="宋体" pitchFamily="2" charset="-122"/>
              </a:defRPr>
            </a:lvl3pPr>
            <a:lvl4pPr marL="1600200" indent="-228600">
              <a:defRPr sz="2400" b="1">
                <a:solidFill>
                  <a:srgbClr val="005AB4"/>
                </a:solidFill>
                <a:latin typeface="Consolas" pitchFamily="49" charset="0"/>
                <a:ea typeface="宋体" pitchFamily="2" charset="-122"/>
              </a:defRPr>
            </a:lvl4pPr>
            <a:lvl5pPr marL="2057400" indent="-228600">
              <a:defRPr sz="2400" b="1">
                <a:solidFill>
                  <a:srgbClr val="005AB4"/>
                </a:solidFill>
                <a:latin typeface="Consolas" pitchFamily="49" charset="0"/>
                <a:ea typeface="宋体" pitchFamily="2" charset="-122"/>
              </a:defRPr>
            </a:lvl5pPr>
            <a:lvl6pPr marL="2514600" indent="-228600" eaLnBrk="0" fontAlgn="base" hangingPunct="0">
              <a:spcBef>
                <a:spcPct val="0"/>
              </a:spcBef>
              <a:spcAft>
                <a:spcPct val="0"/>
              </a:spcAft>
              <a:defRPr sz="2400" b="1">
                <a:solidFill>
                  <a:srgbClr val="005AB4"/>
                </a:solidFill>
                <a:latin typeface="Consolas" pitchFamily="49" charset="0"/>
                <a:ea typeface="宋体" pitchFamily="2" charset="-122"/>
              </a:defRPr>
            </a:lvl6pPr>
            <a:lvl7pPr marL="2971800" indent="-228600" eaLnBrk="0" fontAlgn="base" hangingPunct="0">
              <a:spcBef>
                <a:spcPct val="0"/>
              </a:spcBef>
              <a:spcAft>
                <a:spcPct val="0"/>
              </a:spcAft>
              <a:defRPr sz="2400" b="1">
                <a:solidFill>
                  <a:srgbClr val="005AB4"/>
                </a:solidFill>
                <a:latin typeface="Consolas" pitchFamily="49" charset="0"/>
                <a:ea typeface="宋体" pitchFamily="2" charset="-122"/>
              </a:defRPr>
            </a:lvl7pPr>
            <a:lvl8pPr marL="3429000" indent="-228600" eaLnBrk="0" fontAlgn="base" hangingPunct="0">
              <a:spcBef>
                <a:spcPct val="0"/>
              </a:spcBef>
              <a:spcAft>
                <a:spcPct val="0"/>
              </a:spcAft>
              <a:defRPr sz="2400" b="1">
                <a:solidFill>
                  <a:srgbClr val="005AB4"/>
                </a:solidFill>
                <a:latin typeface="Consolas" pitchFamily="49" charset="0"/>
                <a:ea typeface="宋体" pitchFamily="2" charset="-122"/>
              </a:defRPr>
            </a:lvl8pPr>
            <a:lvl9pPr marL="3886200" indent="-228600" eaLnBrk="0" fontAlgn="base" hangingPunct="0">
              <a:spcBef>
                <a:spcPct val="0"/>
              </a:spcBef>
              <a:spcAft>
                <a:spcPct val="0"/>
              </a:spcAft>
              <a:defRPr sz="2400" b="1">
                <a:solidFill>
                  <a:srgbClr val="005AB4"/>
                </a:solidFill>
                <a:latin typeface="Consolas" pitchFamily="49" charset="0"/>
                <a:ea typeface="宋体" pitchFamily="2" charset="-122"/>
              </a:defRPr>
            </a:lvl9pPr>
          </a:lstStyle>
          <a:p>
            <a:pPr eaLnBrk="1" hangingPunct="1">
              <a:lnSpc>
                <a:spcPct val="120000"/>
              </a:lnSpc>
              <a:spcBef>
                <a:spcPct val="40000"/>
              </a:spcBef>
              <a:buFont typeface="Wingdings" pitchFamily="2" charset="2"/>
              <a:buChar char="n"/>
            </a:pPr>
            <a:r>
              <a:rPr kumimoji="1" lang="zh-CN" altLang="en-US" b="0" dirty="0">
                <a:latin typeface="微软雅黑" panose="020B0503020204020204" pitchFamily="34" charset="-122"/>
                <a:ea typeface="微软雅黑" panose="020B0503020204020204" pitchFamily="34" charset="-122"/>
              </a:rPr>
              <a:t>桶排序思想</a:t>
            </a:r>
            <a:endParaRPr kumimoji="1" lang="en-US" altLang="zh-CN" b="0" dirty="0">
              <a:latin typeface="微软雅黑" panose="020B0503020204020204" pitchFamily="34" charset="-122"/>
              <a:ea typeface="微软雅黑" panose="020B0503020204020204" pitchFamily="34" charset="-122"/>
            </a:endParaRPr>
          </a:p>
          <a:p>
            <a:pPr lvl="1" eaLnBrk="1" hangingPunct="1">
              <a:lnSpc>
                <a:spcPct val="120000"/>
              </a:lnSpc>
              <a:spcBef>
                <a:spcPct val="40000"/>
              </a:spcBef>
              <a:buClr>
                <a:srgbClr val="CC66FF"/>
              </a:buClr>
              <a:buFont typeface="Wingdings" pitchFamily="2" charset="2"/>
              <a:buChar char="u"/>
            </a:pPr>
            <a:r>
              <a:rPr kumimoji="1" lang="zh-CN" altLang="en-US" b="0" dirty="0">
                <a:latin typeface="微软雅黑" panose="020B0503020204020204" pitchFamily="34" charset="-122"/>
                <a:ea typeface="微软雅黑" panose="020B0503020204020204" pitchFamily="34" charset="-122"/>
              </a:rPr>
              <a:t>设置一个定量的数组当作空桶；</a:t>
            </a:r>
          </a:p>
          <a:p>
            <a:pPr lvl="1" eaLnBrk="1" hangingPunct="1">
              <a:lnSpc>
                <a:spcPct val="120000"/>
              </a:lnSpc>
              <a:spcBef>
                <a:spcPct val="40000"/>
              </a:spcBef>
              <a:buClr>
                <a:srgbClr val="CC66FF"/>
              </a:buClr>
              <a:buFont typeface="Wingdings" pitchFamily="2" charset="2"/>
              <a:buChar char="u"/>
            </a:pPr>
            <a:r>
              <a:rPr kumimoji="1" lang="zh-CN" altLang="en-US" b="0" dirty="0">
                <a:latin typeface="微软雅黑" panose="020B0503020204020204" pitchFamily="34" charset="-122"/>
                <a:ea typeface="微软雅黑" panose="020B0503020204020204" pitchFamily="34" charset="-122"/>
              </a:rPr>
              <a:t>遍历序列，并将元素一个个放到对应的桶中；</a:t>
            </a:r>
          </a:p>
          <a:p>
            <a:pPr lvl="1" eaLnBrk="1" hangingPunct="1">
              <a:lnSpc>
                <a:spcPct val="120000"/>
              </a:lnSpc>
              <a:spcBef>
                <a:spcPct val="40000"/>
              </a:spcBef>
              <a:buClr>
                <a:srgbClr val="CC66FF"/>
              </a:buClr>
              <a:buFont typeface="Wingdings" pitchFamily="2" charset="2"/>
              <a:buChar char="u"/>
            </a:pPr>
            <a:r>
              <a:rPr kumimoji="1" lang="zh-CN" altLang="en-US" b="0" dirty="0">
                <a:latin typeface="微软雅黑" panose="020B0503020204020204" pitchFamily="34" charset="-122"/>
                <a:ea typeface="微软雅黑" panose="020B0503020204020204" pitchFamily="34" charset="-122"/>
              </a:rPr>
              <a:t>对每个不是空的桶进行排序；</a:t>
            </a:r>
          </a:p>
          <a:p>
            <a:pPr lvl="1" eaLnBrk="1" hangingPunct="1">
              <a:lnSpc>
                <a:spcPct val="120000"/>
              </a:lnSpc>
              <a:spcBef>
                <a:spcPct val="40000"/>
              </a:spcBef>
              <a:buClr>
                <a:srgbClr val="CC66FF"/>
              </a:buClr>
              <a:buFont typeface="Wingdings" pitchFamily="2" charset="2"/>
              <a:buChar char="u"/>
            </a:pPr>
            <a:r>
              <a:rPr kumimoji="1" lang="zh-CN" altLang="en-US" b="0" dirty="0">
                <a:latin typeface="微软雅黑" panose="020B0503020204020204" pitchFamily="34" charset="-122"/>
                <a:ea typeface="微软雅黑" panose="020B0503020204020204" pitchFamily="34" charset="-122"/>
              </a:rPr>
              <a:t>从不是空的桶里把元素再放回原来的序列中。</a:t>
            </a:r>
            <a:endParaRPr kumimoji="1" lang="en-US" altLang="zh-CN" b="0" dirty="0">
              <a:latin typeface="微软雅黑" panose="020B0503020204020204" pitchFamily="34" charset="-122"/>
              <a:ea typeface="微软雅黑" panose="020B0503020204020204" pitchFamily="34" charset="-122"/>
            </a:endParaRPr>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427" y="1151860"/>
            <a:ext cx="7439903" cy="5387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62392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30728</TotalTime>
  <Words>4154</Words>
  <Application>Microsoft Office PowerPoint</Application>
  <PresentationFormat>自定义</PresentationFormat>
  <Paragraphs>525</Paragraphs>
  <Slides>48</Slides>
  <Notes>32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48</vt:i4>
      </vt:variant>
    </vt:vector>
  </HeadingPairs>
  <TitlesOfParts>
    <vt:vector size="56" baseType="lpstr">
      <vt:lpstr>华文楷体</vt:lpstr>
      <vt:lpstr>微软雅黑</vt:lpstr>
      <vt:lpstr>Arial</vt:lpstr>
      <vt:lpstr>Calibri</vt:lpstr>
      <vt:lpstr>Consolas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打气球</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微立体</dc:title>
  <dc:creator>第一PPT</dc:creator>
  <cp:keywords>www.1ppt.com</cp:keywords>
  <dc:description>www.1ppt.com</dc:description>
  <cp:lastModifiedBy>Yuying Wang</cp:lastModifiedBy>
  <cp:revision>4326</cp:revision>
  <cp:lastPrinted>2021-04-26T01:25:31Z</cp:lastPrinted>
  <dcterms:created xsi:type="dcterms:W3CDTF">2016-03-04T02:23:24Z</dcterms:created>
  <dcterms:modified xsi:type="dcterms:W3CDTF">2024-04-28T15:27:14Z</dcterms:modified>
</cp:coreProperties>
</file>