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tags/tag9.xml" ContentType="application/vnd.openxmlformats-officedocument.presentationml.tags+xml"/>
  <Override PartName="/ppt/notesSlides/notesSlide29.xml" ContentType="application/vnd.openxmlformats-officedocument.presentationml.notesSlide+xml"/>
  <Override PartName="/ppt/tags/tag10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1"/>
  </p:notesMasterIdLst>
  <p:handoutMasterIdLst>
    <p:handoutMasterId r:id="rId62"/>
  </p:handoutMasterIdLst>
  <p:sldIdLst>
    <p:sldId id="653" r:id="rId3"/>
    <p:sldId id="730" r:id="rId4"/>
    <p:sldId id="731" r:id="rId5"/>
    <p:sldId id="755" r:id="rId6"/>
    <p:sldId id="667" r:id="rId7"/>
    <p:sldId id="657" r:id="rId8"/>
    <p:sldId id="658" r:id="rId9"/>
    <p:sldId id="661" r:id="rId10"/>
    <p:sldId id="655" r:id="rId11"/>
    <p:sldId id="656" r:id="rId12"/>
    <p:sldId id="659" r:id="rId13"/>
    <p:sldId id="660" r:id="rId14"/>
    <p:sldId id="753" r:id="rId15"/>
    <p:sldId id="668" r:id="rId16"/>
    <p:sldId id="676" r:id="rId17"/>
    <p:sldId id="677" r:id="rId18"/>
    <p:sldId id="678" r:id="rId19"/>
    <p:sldId id="680" r:id="rId20"/>
    <p:sldId id="694" r:id="rId21"/>
    <p:sldId id="662" r:id="rId22"/>
    <p:sldId id="669" r:id="rId23"/>
    <p:sldId id="670" r:id="rId24"/>
    <p:sldId id="699" r:id="rId25"/>
    <p:sldId id="700" r:id="rId26"/>
    <p:sldId id="701" r:id="rId27"/>
    <p:sldId id="702" r:id="rId28"/>
    <p:sldId id="703" r:id="rId29"/>
    <p:sldId id="704" r:id="rId30"/>
    <p:sldId id="705" r:id="rId31"/>
    <p:sldId id="706" r:id="rId32"/>
    <p:sldId id="754" r:id="rId33"/>
    <p:sldId id="716" r:id="rId34"/>
    <p:sldId id="715" r:id="rId35"/>
    <p:sldId id="709" r:id="rId36"/>
    <p:sldId id="710" r:id="rId37"/>
    <p:sldId id="711" r:id="rId38"/>
    <p:sldId id="712" r:id="rId39"/>
    <p:sldId id="713" r:id="rId40"/>
    <p:sldId id="714" r:id="rId41"/>
    <p:sldId id="732" r:id="rId42"/>
    <p:sldId id="735" r:id="rId43"/>
    <p:sldId id="736" r:id="rId44"/>
    <p:sldId id="737" r:id="rId45"/>
    <p:sldId id="738" r:id="rId46"/>
    <p:sldId id="739" r:id="rId47"/>
    <p:sldId id="740" r:id="rId48"/>
    <p:sldId id="741" r:id="rId49"/>
    <p:sldId id="742" r:id="rId50"/>
    <p:sldId id="743" r:id="rId51"/>
    <p:sldId id="744" r:id="rId52"/>
    <p:sldId id="745" r:id="rId53"/>
    <p:sldId id="746" r:id="rId54"/>
    <p:sldId id="747" r:id="rId55"/>
    <p:sldId id="748" r:id="rId56"/>
    <p:sldId id="749" r:id="rId57"/>
    <p:sldId id="750" r:id="rId58"/>
    <p:sldId id="751" r:id="rId59"/>
    <p:sldId id="752" r:id="rId60"/>
  </p:sldIdLst>
  <p:sldSz cx="12195175" cy="6858000"/>
  <p:notesSz cx="6858000" cy="9947275"/>
  <p:custDataLst>
    <p:tags r:id="rId6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5AB4"/>
    <a:srgbClr val="FF0000"/>
    <a:srgbClr val="CC66FF"/>
    <a:srgbClr val="FFCC00"/>
    <a:srgbClr val="0079F2"/>
    <a:srgbClr val="00CC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/>
    <p:restoredTop sz="78857"/>
  </p:normalViewPr>
  <p:slideViewPr>
    <p:cSldViewPr showGuides="1">
      <p:cViewPr varScale="1">
        <p:scale>
          <a:sx n="102" d="100"/>
          <a:sy n="102" d="100"/>
        </p:scale>
        <p:origin x="942" y="108"/>
      </p:cViewPr>
      <p:guideLst>
        <p:guide orient="horz" pos="2088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64081B-F759-4F41-B127-5C775A4F56D1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2024-03-03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36981F-1DCF-45F2-BF6E-9B4CFF91E9E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2024-03-03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6125"/>
            <a:ext cx="663257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‹#›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12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14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16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17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18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19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20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21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22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23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24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25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26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27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28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29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30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32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F074B-346C-2B2C-6F19-D5062C187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333039C-32F6-24A9-7683-E68C83F041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0812609A-F548-44C1-C43E-8BFE7059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520767A1-64BB-2166-C8C7-1CD2ACA1BD6E}"/>
              </a:ext>
            </a:extLst>
          </p:cNvPr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4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12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33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34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35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36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37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38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39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latinLnBrk="1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40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05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14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5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6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7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8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9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10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09575" y="1628775"/>
            <a:ext cx="10975975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5"/>
          <p:cNvSpPr/>
          <p:nvPr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9213" y="260350"/>
            <a:ext cx="5903912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09575" y="1628775"/>
            <a:ext cx="10975975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2024-03-03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5"/>
          <p:cNvSpPr/>
          <p:nvPr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9213" y="260350"/>
            <a:ext cx="5903912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4.xml"/><Relationship Id="rId9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Alexander%20Stepanov/9703963?fromModule=lemma_in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矩形 32"/>
          <p:cNvSpPr/>
          <p:nvPr>
            <p:custDataLst>
              <p:tags r:id="rId1"/>
            </p:custDataLst>
          </p:nvPr>
        </p:nvSpPr>
        <p:spPr>
          <a:xfrm>
            <a:off x="-30689" y="1273176"/>
            <a:ext cx="12225338" cy="16573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1" name="PA_文本框 34"/>
          <p:cNvSpPr txBox="1"/>
          <p:nvPr>
            <p:custDataLst>
              <p:tags r:id="rId2"/>
            </p:custDataLst>
          </p:nvPr>
        </p:nvSpPr>
        <p:spPr>
          <a:xfrm>
            <a:off x="1057027" y="1640841"/>
            <a:ext cx="102235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797425"/>
            <a:ext cx="12195175" cy="96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 descr="QR 代码&#10;&#10;描述已自动生成">
            <a:extLst>
              <a:ext uri="{FF2B5EF4-FFF2-40B4-BE49-F238E27FC236}">
                <a16:creationId xmlns:a16="http://schemas.microsoft.com/office/drawing/2014/main" id="{FA5E7461-1E6D-A860-F66F-C40925971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67" y="2880937"/>
            <a:ext cx="3124445" cy="40092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496629-C349-701A-EAE6-0034FC8016C6}"/>
              </a:ext>
            </a:extLst>
          </p:cNvPr>
          <p:cNvSpPr txBox="1"/>
          <p:nvPr/>
        </p:nvSpPr>
        <p:spPr>
          <a:xfrm>
            <a:off x="2065139" y="413737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课程群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10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7171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4.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的输入与输出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/>
          <p:nvPr/>
        </p:nvSpPr>
        <p:spPr>
          <a:xfrm>
            <a:off x="481013" y="1341438"/>
            <a:ext cx="11233150" cy="294785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cout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输出流对象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格式：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cout&lt;&lt;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&lt;&lt;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 ... ... &lt;&lt;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n;</a:t>
            </a:r>
          </a:p>
          <a:p>
            <a:pPr marL="800100"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C++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编译器根据输出项的数据类型，选择合适的流插入符来显示值。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&lt;&lt;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运算符被重载来输出内置类型（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int,float,double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，字符串和指针）的数据项，在一个语句中可以多次使用。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endl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用于在行末添加一个换行符。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3" name="矩形 1"/>
          <p:cNvSpPr/>
          <p:nvPr/>
        </p:nvSpPr>
        <p:spPr>
          <a:xfrm>
            <a:off x="1273051" y="4230688"/>
            <a:ext cx="6985000" cy="230832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&lt;&lt;"hello world!"&lt;&lt;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11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8195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4.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的输入与输出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8196" name="TextBox 14"/>
          <p:cNvSpPr txBox="1"/>
          <p:nvPr/>
        </p:nvSpPr>
        <p:spPr>
          <a:xfrm>
            <a:off x="481013" y="1341438"/>
            <a:ext cx="11233150" cy="1981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cin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输入流对象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格式：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cin&gt;&gt;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&gt;&gt;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 ... ... &gt;&gt;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n;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各输入项是变量名或类似的形式，编译器自动根据输入值的数据类型，选择合适的流提取运算符来提取值，并把它存储在给定的变量中。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7" name="矩形 2"/>
          <p:cNvSpPr/>
          <p:nvPr/>
        </p:nvSpPr>
        <p:spPr>
          <a:xfrm>
            <a:off x="768995" y="3305175"/>
            <a:ext cx="7560840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</a:p>
          <a:p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a,b,*p=&amp;b;</a:t>
            </a:r>
          </a:p>
          <a:p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&gt;&gt;a&gt;&gt;*p; </a:t>
            </a:r>
          </a:p>
          <a:p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&lt;&lt;"a="&lt;&lt;a&lt;&lt;",b="&lt;&lt;b&lt;&lt;",a+b="&lt;&lt;a+b;</a:t>
            </a:r>
          </a:p>
          <a:p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b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483" y="5617987"/>
            <a:ext cx="5514658" cy="95587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12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9219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4.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的输入与输出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9220" name="TextBox 14"/>
          <p:cNvSpPr txBox="1"/>
          <p:nvPr/>
        </p:nvSpPr>
        <p:spPr>
          <a:xfrm>
            <a:off x="480378" y="1341438"/>
            <a:ext cx="11233150" cy="4548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）简单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格式控制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使用前包含文件：</a:t>
            </a:r>
            <a:r>
              <a:rPr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#include &lt;iomanip&gt;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dec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：数值数据采用十进制表示，默认值。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hex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：数值数据采用十六进制表示。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oct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：数值采用八进制表示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endl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：插入换行符，并刷新流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ends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：插入空字符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seprecision(int)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：设置浮点数的小数位数（包括小数点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，精度默认值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位（带小数点）。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setw(int):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设置域宽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AC6ADD-660A-A12C-6210-F65B8BB6D3CB}"/>
              </a:ext>
            </a:extLst>
          </p:cNvPr>
          <p:cNvSpPr/>
          <p:nvPr/>
        </p:nvSpPr>
        <p:spPr>
          <a:xfrm>
            <a:off x="6745659" y="1484784"/>
            <a:ext cx="5184576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FFFF00"/>
                </a:solidFill>
              </a:rPr>
              <a:t>#include &lt;iostream&gt;</a:t>
            </a:r>
          </a:p>
          <a:p>
            <a:r>
              <a:rPr lang="en-US" altLang="zh-CN" sz="1800" dirty="0">
                <a:solidFill>
                  <a:srgbClr val="FFFF00"/>
                </a:solidFill>
              </a:rPr>
              <a:t>#include &lt;</a:t>
            </a:r>
            <a:r>
              <a:rPr lang="en-US" altLang="zh-CN" sz="1800" dirty="0" err="1">
                <a:solidFill>
                  <a:srgbClr val="FFFF00"/>
                </a:solidFill>
              </a:rPr>
              <a:t>iomanip</a:t>
            </a:r>
            <a:r>
              <a:rPr lang="en-US" altLang="zh-CN" sz="1800" dirty="0">
                <a:solidFill>
                  <a:srgbClr val="FFFF00"/>
                </a:solidFill>
              </a:rPr>
              <a:t>&gt;</a:t>
            </a:r>
          </a:p>
          <a:p>
            <a:r>
              <a:rPr lang="en-US" altLang="zh-CN" sz="1800" dirty="0">
                <a:solidFill>
                  <a:srgbClr val="FFFF00"/>
                </a:solidFill>
              </a:rPr>
              <a:t>using namespace std;</a:t>
            </a:r>
          </a:p>
          <a:p>
            <a:r>
              <a:rPr lang="en-US" altLang="zh-CN" sz="1800" dirty="0">
                <a:solidFill>
                  <a:srgbClr val="FFFF00"/>
                </a:solidFill>
              </a:rPr>
              <a:t>int  main( ){</a:t>
            </a:r>
          </a:p>
          <a:p>
            <a:r>
              <a:rPr lang="en-US" altLang="zh-CN" sz="1800" dirty="0">
                <a:solidFill>
                  <a:srgbClr val="FFFF00"/>
                </a:solidFill>
              </a:rPr>
              <a:t>      int  number=1001;</a:t>
            </a:r>
          </a:p>
          <a:p>
            <a:r>
              <a:rPr lang="en-US" altLang="zh-CN" sz="1800" dirty="0">
                <a:solidFill>
                  <a:srgbClr val="FFFF00"/>
                </a:solidFill>
              </a:rPr>
              <a:t>      </a:t>
            </a:r>
            <a:r>
              <a:rPr lang="en-US" altLang="zh-CN" sz="1800" dirty="0" err="1">
                <a:solidFill>
                  <a:srgbClr val="FFFF00"/>
                </a:solidFill>
              </a:rPr>
              <a:t>cout</a:t>
            </a:r>
            <a:r>
              <a:rPr lang="en-US" altLang="zh-CN" sz="1800" dirty="0">
                <a:solidFill>
                  <a:srgbClr val="FFFF00"/>
                </a:solidFill>
              </a:rPr>
              <a:t> &lt;&lt; “Decimal:” &lt;&lt;dec&lt;&lt;number&lt;&lt;</a:t>
            </a:r>
            <a:r>
              <a:rPr lang="en-US" altLang="zh-CN" sz="1800" dirty="0" err="1">
                <a:solidFill>
                  <a:srgbClr val="FFFF00"/>
                </a:solidFill>
              </a:rPr>
              <a:t>endl</a:t>
            </a:r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>
                <a:solidFill>
                  <a:srgbClr val="FFFF00"/>
                </a:solidFill>
              </a:rPr>
              <a:t>      &lt;&lt;“Hexadecimal:”&lt;&lt;hex&lt;&lt;number&lt;&lt;</a:t>
            </a:r>
            <a:r>
              <a:rPr lang="en-US" altLang="zh-CN" sz="1800" dirty="0" err="1">
                <a:solidFill>
                  <a:srgbClr val="FFFF00"/>
                </a:solidFill>
              </a:rPr>
              <a:t>endl</a:t>
            </a:r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>
                <a:solidFill>
                  <a:srgbClr val="FFFF00"/>
                </a:solidFill>
              </a:rPr>
              <a:t>      &lt;&lt;“Octal:”&lt;&lt;oct&lt;&lt;number&lt;&lt;</a:t>
            </a:r>
            <a:r>
              <a:rPr lang="en-US" altLang="zh-CN" sz="1800" dirty="0" err="1">
                <a:solidFill>
                  <a:srgbClr val="FFFF00"/>
                </a:solidFill>
              </a:rPr>
              <a:t>endl</a:t>
            </a:r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>
                <a:solidFill>
                  <a:srgbClr val="FFFF00"/>
                </a:solidFill>
              </a:rPr>
              <a:t>      &lt;&lt;“Hexadecimal:”&lt;&lt;hex</a:t>
            </a:r>
          </a:p>
          <a:p>
            <a:r>
              <a:rPr lang="en-US" altLang="zh-CN" sz="1800" dirty="0">
                <a:solidFill>
                  <a:srgbClr val="FFFF00"/>
                </a:solidFill>
              </a:rPr>
              <a:t>      &lt;&lt;</a:t>
            </a:r>
            <a:r>
              <a:rPr lang="en-US" altLang="zh-CN" sz="1800" dirty="0" err="1">
                <a:solidFill>
                  <a:srgbClr val="FFFF00"/>
                </a:solidFill>
              </a:rPr>
              <a:t>setiosflags</a:t>
            </a:r>
            <a:r>
              <a:rPr lang="en-US" altLang="zh-CN" sz="1800" dirty="0">
                <a:solidFill>
                  <a:srgbClr val="FFFF00"/>
                </a:solidFill>
              </a:rPr>
              <a:t>(</a:t>
            </a:r>
            <a:r>
              <a:rPr lang="en-US" altLang="zh-CN" sz="1800" dirty="0" err="1">
                <a:solidFill>
                  <a:srgbClr val="FFFF00"/>
                </a:solidFill>
              </a:rPr>
              <a:t>ios</a:t>
            </a:r>
            <a:r>
              <a:rPr lang="en-US" altLang="zh-CN" sz="1800" dirty="0">
                <a:solidFill>
                  <a:srgbClr val="FFFF00"/>
                </a:solidFill>
              </a:rPr>
              <a:t>::uppercase)</a:t>
            </a:r>
          </a:p>
          <a:p>
            <a:r>
              <a:rPr lang="en-US" altLang="zh-CN" sz="1800" dirty="0">
                <a:solidFill>
                  <a:srgbClr val="FFFF00"/>
                </a:solidFill>
              </a:rPr>
              <a:t>      &lt;&lt;number&lt;&lt;</a:t>
            </a:r>
            <a:r>
              <a:rPr lang="en-US" altLang="zh-CN" sz="1800" dirty="0" err="1">
                <a:solidFill>
                  <a:srgbClr val="FFFF00"/>
                </a:solidFill>
              </a:rPr>
              <a:t>endl</a:t>
            </a:r>
            <a:r>
              <a:rPr lang="en-US" altLang="zh-CN" sz="1800" dirty="0">
                <a:solidFill>
                  <a:srgbClr val="FFFF00"/>
                </a:solidFill>
              </a:rPr>
              <a:t>;</a:t>
            </a:r>
          </a:p>
          <a:p>
            <a:r>
              <a:rPr lang="en-US" altLang="zh-CN" sz="1800" dirty="0">
                <a:solidFill>
                  <a:srgbClr val="FFFF00"/>
                </a:solidFill>
              </a:rPr>
              <a:t>     return 0;</a:t>
            </a:r>
          </a:p>
          <a:p>
            <a:r>
              <a:rPr lang="en-US" altLang="zh-CN" sz="1800" dirty="0">
                <a:solidFill>
                  <a:srgbClr val="FFFF00"/>
                </a:solidFill>
              </a:rPr>
              <a:t>}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5CB0B-B8A1-6492-EF60-EF9ADDA086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8" b="29409"/>
          <a:stretch/>
        </p:blipFill>
        <p:spPr>
          <a:xfrm>
            <a:off x="6745659" y="5373216"/>
            <a:ext cx="5184576" cy="94737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AB3E4-BD65-3C3D-BE00-AE6697AFE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B5FDB4-3E28-A5F8-6527-295F5893DAC0}"/>
              </a:ext>
            </a:extLst>
          </p:cNvPr>
          <p:cNvSpPr txBox="1"/>
          <p:nvPr/>
        </p:nvSpPr>
        <p:spPr>
          <a:xfrm>
            <a:off x="120923" y="40466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万能头文件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bits/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++.h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43C459-BE3C-C67A-D393-5A510E043C43}"/>
              </a:ext>
            </a:extLst>
          </p:cNvPr>
          <p:cNvSpPr/>
          <p:nvPr/>
        </p:nvSpPr>
        <p:spPr>
          <a:xfrm>
            <a:off x="552971" y="1484784"/>
            <a:ext cx="11089232" cy="51887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stdc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++.h&gt;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               //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此语句必须写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"Hello world!" &lt;&lt;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&gt;&gt;a&gt;&gt;b;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printf("%d\n",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a+b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double f;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&gt;&gt;f;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printf("%.2lf\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n",f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char t[100];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&gt;&gt;t;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4CDC85-A542-F2E7-F94B-2248F7BFA472}"/>
              </a:ext>
            </a:extLst>
          </p:cNvPr>
          <p:cNvSpPr txBox="1"/>
          <p:nvPr/>
        </p:nvSpPr>
        <p:spPr>
          <a:xfrm>
            <a:off x="3865339" y="422108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为了做题的方便，都使用万能头文件，对考试很有好处！</a:t>
            </a:r>
          </a:p>
        </p:txBody>
      </p:sp>
    </p:spTree>
    <p:extLst>
      <p:ext uri="{BB962C8B-B14F-4D97-AF65-F5344CB8AC3E}">
        <p14:creationId xmlns:p14="http://schemas.microsoft.com/office/powerpoint/2010/main" val="427597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14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439136"/>
            <a:ext cx="11233150" cy="458215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）数据类型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bool   char   int   float  double   void  size_t……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bool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布尔型或逻辑型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,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个字节，取值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true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或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false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size_t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sizeof运算符返回的类型。 它是一个与机器相关的unsigned整型类型，能够表示主机支持的任何内存范围的字节大小。</a:t>
            </a:r>
            <a:endParaRPr 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变量存储类型：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auto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register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static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extern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兼容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的复合数据类型：数组，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typedef , struct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union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enum ... ...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15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576229"/>
            <a:ext cx="11233150" cy="4582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内置类：</a:t>
            </a:r>
            <a:r>
              <a:rPr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C++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大大增强了对字符串的支持，除了可以使用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风格的字符串，还可以使用内置的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类，处理起字符串来会方便很多，完全可以替代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语言中的字符数组或者字符指针。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 是 C++ 中常用的一个类，使用 string 类需要包含头文件&lt;string&gt;，其中封装的很多常用的函数可以实现对字符串的高效处理。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对象可以直接利用字符串赋值，使用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进行字符串连接，使用关系运算符直接进行比较，也可以像访问字符数据一样利用索引进行访问。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cin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cout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输入输出流可以方便的对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对象进行输入与输出。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且必须采用</a:t>
            </a:r>
            <a:r>
              <a:rPr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cin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cout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输入输出。</a:t>
            </a:r>
            <a:endParaRPr lang="en-US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字符串也可以像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风格的字符串一样按照下标来访问其中的每一个字符。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字符串的起始下标仍是从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0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开始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16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625658"/>
            <a:ext cx="11233150" cy="417960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spcAft>
                <a:spcPts val="600"/>
              </a:spcAft>
            </a:pPr>
            <a:r>
              <a:rPr lang="en-US" altLang="zh-CN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类型中的函数</a:t>
            </a:r>
            <a:endParaRPr lang="en-US" altLang="zh-CN" sz="2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length( 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：返回字符串长度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c_str(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：转换为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风格的字符串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insert(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：在 string 字符串中指定的位置插入另一个字符串，原型为：</a:t>
            </a:r>
          </a:p>
          <a:p>
            <a:pPr lvl="2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string&amp; insert (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size_t pos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 const string&amp; str);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erase(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删除 string 中的一个子字符串，原型为：</a:t>
            </a:r>
          </a:p>
          <a:p>
            <a:pPr lvl="3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string&amp; erase (size_t pos = 0, size_t len = npos);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substr(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从 string 字符串中提取子字符串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原型为：</a:t>
            </a:r>
          </a:p>
          <a:p>
            <a:pPr lvl="3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 substr (size_t pos = 0, size_t len = npos) const;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17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30753" y="1706563"/>
            <a:ext cx="11233150" cy="3714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spcAft>
                <a:spcPts val="600"/>
              </a:spcAft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相关的函数</a:t>
            </a:r>
            <a:endParaRPr lang="en-US" altLang="zh-CN" sz="24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swap</a:t>
            </a:r>
            <a:r>
              <a:rPr 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交换两个 string </a:t>
            </a:r>
            <a:r>
              <a:rPr b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对象的内容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</a:p>
          <a:p>
            <a:pPr lvl="2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void swap(string &amp;s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，string &amp;s2);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find()：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从前往后查找子串或字符出现的位置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，其中一个原型为：</a:t>
            </a:r>
            <a:endParaRPr 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	</a:t>
            </a:r>
            <a:r>
              <a:rPr lang="en-US" b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size_t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find (const string&amp; str)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rfind</a:t>
            </a:r>
            <a:r>
              <a:rPr 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()：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从后往前查找子串或字符出现的位置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，其中一个原型为：</a:t>
            </a:r>
            <a:endParaRPr 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lvl="2" eaLnBrk="1" hangingPunct="1">
              <a:lnSpc>
                <a:spcPct val="100000"/>
              </a:lnSpc>
              <a:spcBef>
                <a:spcPct val="40000"/>
              </a:spcBef>
            </a:pP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	</a:t>
            </a:r>
            <a:r>
              <a:rPr lang="en-US" b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size_t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rfind (const string&amp; str) ;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18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21583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）数据类型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</a:p>
          <a:p>
            <a:pPr lvl="2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</a:pPr>
            <a:endParaRPr 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ü"/>
            </a:pPr>
            <a:endParaRPr 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4795" y="1196340"/>
            <a:ext cx="7809865" cy="562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660" y="4112260"/>
            <a:ext cx="5053965" cy="163258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19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4639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数据类型转换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隐式转换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系统自动进行</a:t>
            </a:r>
            <a:endParaRPr 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强制类型转换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数据类型）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变量名</a:t>
            </a:r>
          </a:p>
          <a:p>
            <a:pPr marL="0" lvl="1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(4)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符号常量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#define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标识符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常量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如：</a:t>
            </a:r>
          </a:p>
          <a:p>
            <a:pPr lvl="2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charset="0"/>
            </a:pPr>
            <a:r>
              <a:rPr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#define PI 3.1415926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3" indent="-342900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符号常量：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const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如：</a:t>
            </a:r>
          </a:p>
          <a:p>
            <a:pPr marL="1028700" lvl="3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charset="0"/>
            </a:pPr>
            <a:r>
              <a:rPr lang="en-US" altLang="zh-CN" b="0" dirty="0">
                <a:solidFill>
                  <a:srgbClr val="C00000"/>
                </a:solidFill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const pi=3.1415</a:t>
            </a:r>
            <a:r>
              <a:rPr lang="zh-CN" altLang="en-US" b="0" dirty="0">
                <a:solidFill>
                  <a:srgbClr val="C00000"/>
                </a:solidFill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课程简介</a:t>
            </a:r>
          </a:p>
        </p:txBody>
      </p:sp>
      <p:sp>
        <p:nvSpPr>
          <p:cNvPr id="3076" name="TextBox 14"/>
          <p:cNvSpPr txBox="1"/>
          <p:nvPr/>
        </p:nvSpPr>
        <p:spPr>
          <a:xfrm>
            <a:off x="192931" y="1340768"/>
            <a:ext cx="6191562" cy="46945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charset="0"/>
              <a:buChar char="p"/>
            </a:pP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学时：理论学时</a:t>
            </a: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24 + 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实验学时</a:t>
            </a: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24</a:t>
            </a:r>
            <a:endParaRPr lang="zh-CN" altLang="en-US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p"/>
            </a:pPr>
            <a:r>
              <a:rPr 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主要教材：</a:t>
            </a:r>
            <a:endParaRPr lang="zh-CN" altLang="en-US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《CSP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认证程序设计竞赛入门</a:t>
            </a: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》 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陈宇主编</a:t>
            </a: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. 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哈尔滨工业大学出版社</a:t>
            </a:r>
            <a:endParaRPr lang="en-US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b="0" dirty="0">
                <a:latin typeface="Consolas" panose="020B0609020204030204" pitchFamily="49" charset="0"/>
                <a:ea typeface="微软雅黑" panose="020B0503020204020204" pitchFamily="34" charset="-122"/>
              </a:rPr>
              <a:t>《算法笔记》 胡凡 曾磊主编.北京：机械工业出版社</a:t>
            </a: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b="0" dirty="0">
                <a:latin typeface="Consolas" panose="020B0609020204030204" pitchFamily="49" charset="0"/>
                <a:ea typeface="微软雅黑" panose="020B0503020204020204" pitchFamily="34" charset="-122"/>
              </a:rPr>
              <a:t>《CCF </a:t>
            </a:r>
            <a:r>
              <a:rPr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CSP认证考试历年真题解》中国计算机学会编著.北京：清华大学出版社</a:t>
            </a:r>
            <a:endParaRPr lang="zh-CN" altLang="en-US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18820" y="1844824"/>
            <a:ext cx="2739817" cy="34563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268FC5A-917E-1D78-242D-906DF0384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058" y="1916832"/>
            <a:ext cx="2602762" cy="345638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20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5111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）运算符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算术运算符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*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%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++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赋值运算符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，复合赋值运算符（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+=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-=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……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关系运算：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&gt; , &gt;= , &lt; , &lt;= ,  == , !=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逻辑运算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!   &amp;&amp;  ||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条件运算符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？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逗号运算符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sizeof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运算符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位运算符：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&amp;(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按位与）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,|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（按位或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^(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按位异或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 , ~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（按位取反），移位（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&lt;&lt; , &gt;&gt;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21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31921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）运算符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指针运算符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*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成员运算符：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指向运算符：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地址运算符：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22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26752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）控制语句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选择结构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if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switch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循环结构：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while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do while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语句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其他语句：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break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continue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return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23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51854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）数组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一维数组的定义：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元素类型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数组名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数组长度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];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数组初始化：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int a[10]={1,2,3,4};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元素访问：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数组名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下标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整型（字符）数组元素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清零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memset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 , 0 , sizeof( a ) ); 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注意使用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memset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时的文件包含：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#include &lt;cstring&gt;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一维数组做函数形参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ü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函数定义：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search(int a[],int n);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ü"/>
            </a:pP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函数调用：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a[10],n;   ... search(</a:t>
            </a:r>
            <a:r>
              <a:rPr lang="en-US" altLang="zh-CN" b="0" dirty="0">
                <a:solidFill>
                  <a:srgbClr val="C00000"/>
                </a:solidFill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a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,n);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ü"/>
            </a:pP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数组名即为数组的首地址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 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24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4668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）数组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二维数组的定义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元素类型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数组名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数组行数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][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数组列数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];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二维数组初始化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a[3][4]={1,2,3,4};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int a[3][4] = { {1,2},{3},{4} };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元素访问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数组名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行标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][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列标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]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二维数组做函数形参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函数定义：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search(int a[][10],int m,int n);</a:t>
            </a:r>
          </a:p>
          <a:p>
            <a:pPr lvl="2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</a:pP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函数调用：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a[10][10],m,n;   ... search(</a:t>
            </a:r>
            <a:r>
              <a:rPr lang="en-US" altLang="zh-CN" b="0" dirty="0">
                <a:solidFill>
                  <a:srgbClr val="C00000"/>
                </a:solidFill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a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,m,n);  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25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51854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）指针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指针的定义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基类型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*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指针变量名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  //*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是类型标识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指针变量初始化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a,*p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指向整型变量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a[3],*p=a; 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指向一维数组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a[3[4], (*p) [4] =a; 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指向二维数组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*p = (int *) malloc( n*sizeof(int) )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指向动态一维数组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* pa[5]; 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指针数组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**p = pa;//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指向指针数组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(*p) (int a,int b); //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指向函数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26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4668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）指针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指针运算：加法，减法，间接访问，关系运算，如：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</a:pP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p+1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p-1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p-a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p++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p-- 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*p 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p&lt;a+n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指针变量作为函数形参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void swap(int *p,int *q);  //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指针变量做形参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max(</a:t>
            </a:r>
            <a:r>
              <a:rPr lang="en-US" altLang="zh-CN" b="0" dirty="0">
                <a:solidFill>
                  <a:srgbClr val="C00000"/>
                </a:solidFill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*p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,int n);//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等价于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int a[]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max(</a:t>
            </a:r>
            <a:r>
              <a:rPr lang="en-US" altLang="zh-CN" b="0" dirty="0">
                <a:solidFill>
                  <a:srgbClr val="C00000"/>
                </a:solidFill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(*p)[10]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,int m,int n); //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等价于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int a[][10]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sort(int a[],int n, int (*pcmp)(int ,int));//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函数指针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search( char **p,int n);//</a:t>
            </a: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等价于</a:t>
            </a:r>
            <a:r>
              <a:rPr lang="en-US" altLang="zh-CN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char * p[]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689658" y="630936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27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309866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）引用类型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引用类型：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引用是一种特殊类型的变量，是另一个变量的别名，和原变量共享内存。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引用类型的定义：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数据类型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&amp;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被引用变量名；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必须初始化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利用引用访问变量：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引用名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2971" y="4075606"/>
            <a:ext cx="6096000" cy="2416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int main()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{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    int a=5;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    int &amp;b = a;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    cout&lt;&lt;"a="&lt;&lt; a&lt;&lt;",b="&lt;&lt;b&lt;&lt;endl;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    b=20;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    cout&lt;&lt;"a="&lt;&lt; a&lt;&lt;",b="&lt;&lt;b&lt;&lt;endl;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    return 0;</a:t>
            </a: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}</a:t>
            </a:r>
          </a:p>
        </p:txBody>
      </p:sp>
      <p:pic>
        <p:nvPicPr>
          <p:cNvPr id="7" name="图片 6" descr="形状&#10;&#10;中度可信度描述已自动生成">
            <a:extLst>
              <a:ext uri="{FF2B5EF4-FFF2-40B4-BE49-F238E27FC236}">
                <a16:creationId xmlns:a16="http://schemas.microsoft.com/office/drawing/2014/main" id="{74F1295E-176F-9A46-0285-544BBD23F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32" y="5006037"/>
            <a:ext cx="4189413" cy="92107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28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484748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）引用类型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指针与引用的区别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指针是一个变量，存储的是一个变量的地址，指向内存的一个存储单元。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引用是原变量的别名，两个变量共享同一个内存单元。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charset="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a = 5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x=10;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*p =</a:t>
            </a:r>
            <a:r>
              <a:rPr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&amp;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a;  //p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是指针变量，值为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的地址，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是地址运算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 </a:t>
            </a:r>
            <a:r>
              <a:rPr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 = a;   //b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是引用，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起标识作用，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的别名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cout &lt;&lt; "&amp;a:" &lt;&lt; &amp;a &lt;&lt; ",a=" &lt;&lt; a &lt;&lt;endl;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cout &lt;&lt; "&amp;b:" &lt;&lt; &amp;b &lt;&lt; ",b=" &lt;&lt; b &lt;&lt;endl;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cout &lt;&lt; "&amp;p:" &lt;&lt; &amp;p &lt;&lt; ",p=" &lt;&lt; p &lt;&lt; ",*p=" &lt;&lt; </a:t>
            </a:r>
            <a:r>
              <a:rPr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*p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&lt;&lt;endl;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64" y="754053"/>
            <a:ext cx="4442798" cy="117477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29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44867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）引用类型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指针与引用的区别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指针变量的值可以随时改变，定义时可以不初始化；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引用只能在定义时初始化，且必须是一个真实的对象，之后不可改变；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指针可以有多级（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**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），引用只能是一级，表示一个变量的别名；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指针可以赋值为NULL，表示不指向任何空间，而引用</a:t>
            </a:r>
            <a:r>
              <a:rPr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不可以为NULL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指针和引用都可以作为函数参数，改变实参的值，但是指针需要检查是否为空，引用不需要。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1EA9C-1A65-E632-A32B-26684F98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考核方式及成绩评定比例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0054D-53F1-D0A0-D79F-6A189978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课程总成绩为百分制成绩，由</a:t>
            </a:r>
            <a:r>
              <a:rPr lang="zh-CN" altLang="en-US" sz="2800" dirty="0">
                <a:solidFill>
                  <a:srgbClr val="FF0000"/>
                </a:solidFill>
              </a:rPr>
              <a:t>平时成绩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实验成绩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期末考试</a:t>
            </a:r>
            <a:r>
              <a:rPr lang="zh-CN" altLang="en-US" sz="2800" dirty="0"/>
              <a:t>成绩三部分组成，三部分成绩满分均为</a:t>
            </a:r>
            <a:r>
              <a:rPr lang="en-US" altLang="zh-CN" sz="2800" dirty="0"/>
              <a:t>100</a:t>
            </a:r>
            <a:r>
              <a:rPr lang="zh-CN" altLang="en-US" sz="2800" dirty="0"/>
              <a:t>分。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其中：</a:t>
            </a:r>
            <a:endParaRPr lang="en-US" altLang="zh-CN" sz="2400" dirty="0"/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作业成绩</a:t>
            </a:r>
            <a:r>
              <a:rPr lang="zh-CN" altLang="en-US" sz="2400" dirty="0"/>
              <a:t>占总成绩的</a:t>
            </a:r>
            <a:r>
              <a:rPr lang="en-US" altLang="zh-CN" sz="2400" dirty="0">
                <a:solidFill>
                  <a:srgbClr val="FF0000"/>
                </a:solidFill>
              </a:rPr>
              <a:t>20%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zh-CN" altLang="en-US" sz="2400" dirty="0"/>
              <a:t>包括课后作业成绩；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实验成绩</a:t>
            </a:r>
            <a:r>
              <a:rPr lang="zh-CN" altLang="en-US" sz="2400" dirty="0"/>
              <a:t>占总成绩的</a:t>
            </a:r>
            <a:r>
              <a:rPr lang="en-US" altLang="zh-CN" sz="2400" dirty="0">
                <a:solidFill>
                  <a:srgbClr val="FF0000"/>
                </a:solidFill>
              </a:rPr>
              <a:t>20%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zh-CN" altLang="en-US" sz="2400" dirty="0"/>
              <a:t>实验题目内容完成成绩；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期末考试</a:t>
            </a:r>
            <a:r>
              <a:rPr lang="zh-CN" altLang="en-US" sz="2400" dirty="0"/>
              <a:t>占总成绩的</a:t>
            </a:r>
            <a:r>
              <a:rPr lang="en-US" altLang="zh-CN" sz="2400" dirty="0">
                <a:solidFill>
                  <a:srgbClr val="FF0000"/>
                </a:solidFill>
              </a:rPr>
              <a:t>60%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zh-CN" altLang="en-US" sz="2400" dirty="0"/>
              <a:t>闭卷（上机）考试。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/>
              <a:t>即：</a:t>
            </a:r>
            <a:r>
              <a:rPr lang="zh-CN" altLang="en-US" sz="2800" dirty="0">
                <a:solidFill>
                  <a:srgbClr val="FF0000"/>
                </a:solidFill>
              </a:rPr>
              <a:t>课程总成绩</a:t>
            </a:r>
            <a:r>
              <a:rPr lang="en-US" altLang="zh-CN" sz="2800" dirty="0"/>
              <a:t>=</a:t>
            </a:r>
            <a:r>
              <a:rPr lang="zh-CN" altLang="en-US" sz="2800" dirty="0"/>
              <a:t>平时成绩</a:t>
            </a:r>
            <a:r>
              <a:rPr lang="en-US" altLang="zh-CN" sz="2800" dirty="0"/>
              <a:t>×20%+</a:t>
            </a:r>
            <a:r>
              <a:rPr lang="zh-CN" altLang="en-US" sz="2800" dirty="0"/>
              <a:t>实验成绩</a:t>
            </a:r>
            <a:r>
              <a:rPr lang="en-US" altLang="zh-CN" sz="2800" dirty="0"/>
              <a:t>×20%+</a:t>
            </a:r>
            <a:r>
              <a:rPr lang="zh-CN" altLang="en-US" sz="2800" dirty="0"/>
              <a:t>期末考试成绩</a:t>
            </a:r>
            <a:r>
              <a:rPr lang="en-US" altLang="zh-CN" sz="2800" dirty="0"/>
              <a:t>×60%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1845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30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）引用类型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1329" y="1916430"/>
            <a:ext cx="9792721" cy="48050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188" y="1971344"/>
            <a:ext cx="2765425" cy="3727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A8FDE990-EC63-CAFF-C14D-2F52F094173A}"/>
              </a:ext>
            </a:extLst>
          </p:cNvPr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利用引用实现交换函数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B15635-7A1E-33C4-1B17-842B3FF44795}"/>
              </a:ext>
            </a:extLst>
          </p:cNvPr>
          <p:cNvSpPr txBox="1"/>
          <p:nvPr/>
        </p:nvSpPr>
        <p:spPr>
          <a:xfrm>
            <a:off x="624979" y="1124744"/>
            <a:ext cx="6096000" cy="5632311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</a:t>
            </a:r>
            <a:r>
              <a:rPr lang="en-US" altLang="zh-CN" b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stdc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++.h&gt;</a:t>
            </a:r>
          </a:p>
          <a:p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jiaohuan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&amp;</a:t>
            </a:r>
            <a:r>
              <a:rPr lang="en-US" altLang="zh-CN" b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a,int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&amp;b)</a:t>
            </a:r>
          </a:p>
          <a:p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t;</a:t>
            </a:r>
          </a:p>
          <a:p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t=</a:t>
            </a:r>
            <a:r>
              <a:rPr lang="en-US" altLang="zh-CN" b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a,a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b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b,b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=t;</a:t>
            </a:r>
          </a:p>
          <a:p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,y=9</a:t>
            </a:r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cout&lt;&lt;"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="&lt;&lt;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&lt;&lt;",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="&lt;&lt;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&lt;&lt;endl;</a:t>
            </a:r>
          </a:p>
          <a:p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jiaohuan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cout&lt;&lt;"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="&lt;&lt;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&lt;&lt;",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="&lt;&lt;</a:t>
            </a:r>
            <a:r>
              <a:rPr lang="en-US" altLang="zh-CN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&lt;&lt;endl;</a:t>
            </a:r>
          </a:p>
          <a:p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zh-CN" altLang="en-US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08B69AD-708D-4A9A-81A3-0702B93C5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99" y="2132856"/>
            <a:ext cx="226437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87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689658" y="630936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32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330" y="1341755"/>
            <a:ext cx="11520805" cy="265874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）结构体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结构体类型定义：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struct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结构体类型名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{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结构体类型成员列表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} ;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结构体变量定义：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struct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结构体类型名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变量名；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结构体类型重定义：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typedef struct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结构体类型名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{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成员列表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}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重定义类型名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1043" y="3716655"/>
            <a:ext cx="4099937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struct student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int sno;</a:t>
            </a:r>
          </a:p>
          <a:p>
            <a:r>
              <a:rPr lang="zh-CN" altLang="en-US" dirty="0"/>
              <a:t>    char name[30];</a:t>
            </a:r>
          </a:p>
          <a:p>
            <a:r>
              <a:rPr lang="zh-CN" altLang="en-US" dirty="0"/>
              <a:t>    int score;</a:t>
            </a:r>
          </a:p>
          <a:p>
            <a:r>
              <a:rPr lang="zh-CN" altLang="en-US" dirty="0"/>
              <a:t>};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struct student</a:t>
            </a:r>
            <a:r>
              <a:rPr lang="en-US" altLang="zh-CN" dirty="0"/>
              <a:t> s;</a:t>
            </a: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112510" y="3717290"/>
            <a:ext cx="53848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typedef </a:t>
            </a:r>
            <a:r>
              <a:rPr lang="zh-CN" altLang="en-US" dirty="0"/>
              <a:t>struct stu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int sno;</a:t>
            </a:r>
          </a:p>
          <a:p>
            <a:r>
              <a:rPr lang="zh-CN" altLang="en-US" dirty="0"/>
              <a:t>    char name[30];</a:t>
            </a:r>
          </a:p>
          <a:p>
            <a:r>
              <a:rPr lang="zh-CN" altLang="en-US" dirty="0"/>
              <a:t>    int score;</a:t>
            </a:r>
          </a:p>
          <a:p>
            <a:r>
              <a:rPr lang="zh-CN" altLang="en-US" dirty="0"/>
              <a:t>}</a:t>
            </a:r>
            <a:r>
              <a:rPr lang="en-US" altLang="zh-CN" dirty="0"/>
              <a:t>student</a:t>
            </a:r>
            <a:r>
              <a:rPr lang="zh-CN" altLang="en-US" dirty="0"/>
              <a:t>;</a:t>
            </a:r>
          </a:p>
          <a:p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altLang="zh-CN" dirty="0"/>
              <a:t> s;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689658" y="630936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33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330" y="1341755"/>
            <a:ext cx="11054715" cy="2479997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eaLnBrk="1" hangingPunct="1"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）结构体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访问结构体变量成员：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pPr marL="1371600" lvl="2" indent="-4572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结构体变量名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成员名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371600" lvl="2" indent="-4572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指针变量名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成员名</a:t>
            </a:r>
          </a:p>
          <a:p>
            <a:pPr marL="1371600" lvl="2" indent="-4572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成员名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393731" y="481013"/>
            <a:ext cx="3707403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typedef </a:t>
            </a:r>
            <a:r>
              <a:rPr lang="zh-CN" altLang="en-US" dirty="0"/>
              <a:t>struct stu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int sno;</a:t>
            </a:r>
          </a:p>
          <a:p>
            <a:r>
              <a:rPr lang="zh-CN" altLang="en-US" dirty="0"/>
              <a:t>    char name[30];</a:t>
            </a:r>
          </a:p>
          <a:p>
            <a:r>
              <a:rPr lang="zh-CN" altLang="en-US" dirty="0"/>
              <a:t>    int score;</a:t>
            </a:r>
          </a:p>
          <a:p>
            <a:r>
              <a:rPr lang="zh-CN" altLang="en-US" dirty="0"/>
              <a:t>}</a:t>
            </a:r>
            <a:r>
              <a:rPr lang="en-US" altLang="zh-CN" dirty="0"/>
              <a:t>student</a:t>
            </a:r>
            <a:r>
              <a:rPr lang="zh-CN" altLang="en-US" dirty="0"/>
              <a:t>;</a:t>
            </a:r>
          </a:p>
          <a:p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altLang="zh-CN" dirty="0"/>
              <a:t> s;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65139" y="3722082"/>
            <a:ext cx="8928884" cy="3036248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noAutofit/>
          </a:bodyPr>
          <a:lstStyle/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student s,*p=&amp;s,&amp;t=s;</a:t>
            </a:r>
            <a:r>
              <a:rPr lang="en-US" altLang="zh-CN" dirty="0"/>
              <a:t>  </a:t>
            </a:r>
            <a:endParaRPr lang="zh-CN" altLang="en-US" dirty="0"/>
          </a:p>
          <a:p>
            <a:r>
              <a:rPr lang="zh-CN" altLang="en-US" dirty="0"/>
              <a:t>    scanf("%d%s%d",&amp;s.sno,s.name,&amp;s.score);</a:t>
            </a:r>
          </a:p>
          <a:p>
            <a:r>
              <a:rPr lang="zh-CN" altLang="en-US" dirty="0"/>
              <a:t>    printf("%d %s %d\n",</a:t>
            </a:r>
            <a:r>
              <a:rPr lang="zh-CN" altLang="en-US" dirty="0">
                <a:solidFill>
                  <a:srgbClr val="C00000"/>
                </a:solidFill>
              </a:rPr>
              <a:t>p-&gt;sno,p-&gt;name,p-&gt;score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printf("%d %s %d\n",</a:t>
            </a:r>
            <a:r>
              <a:rPr lang="zh-CN" altLang="en-US" dirty="0">
                <a:solidFill>
                  <a:srgbClr val="C00000"/>
                </a:solidFill>
              </a:rPr>
              <a:t>t.sno,t.name,t.score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34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494116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）函数定义与使用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函数定义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：类型标识符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函数名（形参列表）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{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函数体；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函数原型声明：类型标识符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被调用函数名（含类型说明的形参表）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函数调用：函数名（实参列表）</a:t>
            </a:r>
          </a:p>
          <a:p>
            <a:pPr marL="800100" lvl="1" indent="-342900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函数的参数传递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值调用：实参向形参的传递是单向的值传递过程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  <a:p>
            <a:pPr lvl="2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charset="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max(</a:t>
            </a:r>
            <a:r>
              <a:rPr lang="en-US" altLang="zh-CN" sz="2000" b="0" dirty="0">
                <a:solidFill>
                  <a:srgbClr val="C00000"/>
                </a:solidFill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a,int b</a:t>
            </a:r>
            <a:r>
              <a:rPr lang="en-US" altLang="zh-CN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) { return (a&gt;b)?a:b;  }</a:t>
            </a:r>
          </a:p>
          <a:p>
            <a:pPr lvl="2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charset="0"/>
            </a:pPr>
            <a:r>
              <a:rPr lang="en-US" altLang="zh-CN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  int m=max(x</a:t>
            </a:r>
            <a:r>
              <a:rPr lang="zh-CN" alt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，</a:t>
            </a:r>
            <a:r>
              <a:rPr lang="en-US" altLang="zh-CN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y</a:t>
            </a:r>
            <a:r>
              <a:rPr lang="zh-CN" alt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）；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引用调用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zh-CN" altLang="en-US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用引用作为形参的函数调用。形参作为实参的别名，对形参的任何操作都会影响到实参。</a:t>
            </a:r>
            <a:endParaRPr lang="zh-CN" altLang="en-US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charset="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void swap (</a:t>
            </a:r>
            <a:r>
              <a:rPr lang="en-US" altLang="zh-CN" sz="2000" b="0" dirty="0">
                <a:solidFill>
                  <a:srgbClr val="C00000"/>
                </a:solidFill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&amp;a,int &amp;b</a:t>
            </a:r>
            <a:r>
              <a:rPr lang="en-US" altLang="zh-CN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  <a:r>
              <a:rPr lang="zh-CN" alt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{ int t=a; a=b;b=t;</a:t>
            </a:r>
            <a:r>
              <a:rPr lang="en-US" altLang="zh-CN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zh-CN" alt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charset="0"/>
            </a:pPr>
            <a:r>
              <a:rPr lang="en-US" altLang="zh-CN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 swap(x,y);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35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49795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）函数定义与使用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2640"/>
            <a:ext cx="4229100" cy="461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245" y="1844675"/>
            <a:ext cx="8026400" cy="4622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99" y="696119"/>
            <a:ext cx="4121785" cy="79819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36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5410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）函数定义与使用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带默认形参值的函数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函数在定义时可以预先声明默认的形参值。调用时如果给出实参，则用实参初始化形参，如果没有给出实参，则采用预先使用的默认形参值。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默认参数值必须按从右到左的顺序声明；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altLang="en-US" b="0" dirty="0"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charset="0"/>
            </a:pPr>
            <a:r>
              <a:rPr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search (int a[],int n,int x,int start</a:t>
            </a:r>
            <a:r>
              <a:rPr sz="20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=0</a:t>
            </a:r>
            <a:r>
              <a:rPr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)</a:t>
            </a:r>
            <a:endParaRPr lang="en-US" sz="2000" b="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charset="0"/>
            </a:pPr>
            <a:r>
              <a:rPr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charset="0"/>
            </a:pPr>
            <a:r>
              <a:rPr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   int i;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charset="0"/>
            </a:pPr>
            <a:r>
              <a:rPr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   for(i=start;i&lt;</a:t>
            </a:r>
            <a:r>
              <a:rPr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n;i</a:t>
            </a:r>
            <a:r>
              <a:rPr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++)  {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charset="0"/>
            </a:pPr>
            <a:r>
              <a:rPr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       if(a[i]==x) return i;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charset="0"/>
            </a:pPr>
            <a:r>
              <a:rPr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   }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charset="0"/>
            </a:pPr>
            <a:r>
              <a:rPr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    return -1;</a:t>
            </a:r>
          </a:p>
          <a:p>
            <a:pPr lvl="2"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charset="0"/>
            </a:pPr>
            <a:r>
              <a:rPr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37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330" y="1341755"/>
            <a:ext cx="11694160" cy="2244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）函数定义与使用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带默认形参值的函数</a:t>
            </a:r>
            <a:endParaRPr lang="zh-CN" altLang="en-US" b="0" i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默认形参值应该在函数原型中给出，且在不同的作用域内允许说明不同的默认形参。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altLang="en-US" b="0" dirty="0"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lvl="2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endParaRPr sz="2000" b="0" dirty="0"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t="5259" r="15050" b="-5259"/>
          <a:stretch>
            <a:fillRect/>
          </a:stretch>
        </p:blipFill>
        <p:spPr>
          <a:xfrm>
            <a:off x="6255067" y="179705"/>
            <a:ext cx="5623560" cy="2209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610" y="3212465"/>
            <a:ext cx="5970905" cy="3514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3445" y="6021070"/>
            <a:ext cx="2524125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rcRect r="2003"/>
          <a:stretch>
            <a:fillRect/>
          </a:stretch>
        </p:blipFill>
        <p:spPr>
          <a:xfrm>
            <a:off x="6025515" y="3212465"/>
            <a:ext cx="6082665" cy="3504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rcRect r="29385"/>
          <a:stretch>
            <a:fillRect/>
          </a:stretch>
        </p:blipFill>
        <p:spPr>
          <a:xfrm>
            <a:off x="9265920" y="6092825"/>
            <a:ext cx="2952750" cy="6858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38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4669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）函数定义与使用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函数重载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C++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允许两个以上功能相同的函数，使用相同的函数名，但是形参的个数或者类型不同。这样便于记忆，方便使用。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编译器根据实参和形参的类型及个数的最佳匹配，自动确定调用哪一个函数。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altLang="en-US" b="0" dirty="0"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endParaRPr lang="en-US" sz="2000" b="0" dirty="0"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r>
              <a:rPr 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abs(int x);</a:t>
            </a: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r>
              <a:rPr 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abs(double x);</a:t>
            </a: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endParaRPr lang="en-US" sz="2000" b="0" dirty="0"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r>
              <a:rPr 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add(int x,int y</a:t>
            </a:r>
            <a:r>
              <a:rPr lang="zh-CN" alt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）；</a:t>
            </a: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r>
              <a:rPr lang="en-US" altLang="zh-CN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add(int x,int y,int z</a:t>
            </a:r>
            <a:r>
              <a:rPr lang="zh-CN" alt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）；</a:t>
            </a:r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39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5.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核心语法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1013" y="1341438"/>
            <a:ext cx="11233150" cy="49771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）函数定义与使用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函数重载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重载函数的形参必须不同，或者个数不同，或者类型不同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。编译程序根据实参和形参的类型及个数进行最佳匹配。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  <a:p>
            <a:pPr marL="1257300" lvl="2" indent="-34290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如果重载函数形参类型或者个数相同，返回值不同，系统会报语法错误。</a:t>
            </a:r>
            <a:endParaRPr lang="zh-CN" altLang="en-US" b="0" dirty="0"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endParaRPr lang="en-US" sz="2000" b="0" dirty="0"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r>
              <a:rPr 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abs(int x);</a:t>
            </a: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r>
              <a:rPr 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abs(int y);   //</a:t>
            </a:r>
            <a:r>
              <a:rPr lang="zh-CN" alt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错误，编译器不以形参名来区分函数</a:t>
            </a:r>
            <a:endParaRPr lang="en-US" sz="2000" b="0" dirty="0"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endParaRPr lang="en-US" sz="2000" b="0" dirty="0"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r>
              <a:rPr 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int add(int x,int y</a:t>
            </a:r>
            <a:r>
              <a:rPr lang="zh-CN" alt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）；</a:t>
            </a: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r>
              <a:rPr lang="en-US" altLang="zh-CN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double add(int x,int y</a:t>
            </a:r>
            <a:r>
              <a:rPr lang="zh-CN" alt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）；</a:t>
            </a:r>
            <a:r>
              <a:rPr lang="en-US" altLang="zh-CN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//</a:t>
            </a:r>
            <a:r>
              <a:rPr lang="zh-CN" altLang="en-US" sz="2000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错误，编译器不以返回值来区分函数</a:t>
            </a:r>
          </a:p>
          <a:p>
            <a:pPr lvl="3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charset="0"/>
            </a:pPr>
            <a:endParaRPr lang="zh-CN" altLang="en-US" sz="2000" b="0" dirty="0">
              <a:ea typeface="微软雅黑" panose="020B0503020204020204" pitchFamily="34" charset="-122"/>
              <a:cs typeface="Consolas" panose="020B0609020204030204" pitchFamily="49" charset="0"/>
              <a:sym typeface="Arial" panose="020B0604020202020204" pitchFamily="34" charset="0"/>
            </a:endParaRPr>
          </a:p>
          <a:p>
            <a:pPr marL="1257300" lvl="2" indent="-342900" eaLnBrk="1" hangingPunct="1">
              <a:lnSpc>
                <a:spcPct val="6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不要将不同功能的函数定义为重载函数，以免出现使用错误。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9A92D-35F0-FFF5-98E4-3E6F31C07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矩形 32">
            <a:extLst>
              <a:ext uri="{FF2B5EF4-FFF2-40B4-BE49-F238E27FC236}">
                <a16:creationId xmlns:a16="http://schemas.microsoft.com/office/drawing/2014/main" id="{F625D80C-A33C-1DCB-2C02-DCC971D93C9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0162" y="1916113"/>
            <a:ext cx="12225338" cy="16573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1" name="PA_文本框 34">
            <a:extLst>
              <a:ext uri="{FF2B5EF4-FFF2-40B4-BE49-F238E27FC236}">
                <a16:creationId xmlns:a16="http://schemas.microsoft.com/office/drawing/2014/main" id="{03EF751D-713D-0CEE-BAAB-21E6604F1BE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29030" y="2297430"/>
            <a:ext cx="102235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语言基础与文件操作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694B84-BE8D-F62B-8A56-DC4738FDF4E7}"/>
              </a:ext>
            </a:extLst>
          </p:cNvPr>
          <p:cNvSpPr/>
          <p:nvPr/>
        </p:nvSpPr>
        <p:spPr>
          <a:xfrm>
            <a:off x="0" y="4797425"/>
            <a:ext cx="12195175" cy="96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001556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40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10243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6. CSP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介绍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10244" name="TextBox 14"/>
          <p:cNvSpPr txBox="1"/>
          <p:nvPr/>
        </p:nvSpPr>
        <p:spPr>
          <a:xfrm>
            <a:off x="480963" y="1628800"/>
            <a:ext cx="10945166" cy="3014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CCF CSP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非专业级别的能力认证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CCF CSP-JS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CCF CSP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非专业级别的软件能力认证（简称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CCF CSP-JS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），分两个级别，分别为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CSP-J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（入门组，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Junior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）和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CSP-S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（提高组，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Senior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），均涉及算法和编程。任何人都可以报名参加 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CSP-JS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赛程分为初赛（笔试）和复赛（机试），即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CSP-J1/S1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CSP-J2/S2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Arial" panose="020B0604020202020204" pitchFamily="34" charset="0"/>
              </a:rPr>
              <a:t>。参赛者必须先参加第一轮，达到一定的分数者方可参加第二轮。</a:t>
            </a:r>
          </a:p>
        </p:txBody>
      </p:sp>
    </p:spTree>
    <p:extLst>
      <p:ext uri="{BB962C8B-B14F-4D97-AF65-F5344CB8AC3E}">
        <p14:creationId xmlns:p14="http://schemas.microsoft.com/office/powerpoint/2010/main" val="3267152912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3A24F1B0-721D-4776-8C49-DB2A61B60E4A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CSP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认证介绍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576BFB-AFFE-4AD5-AA77-74A23E8E17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575" y="1218260"/>
            <a:ext cx="10872588" cy="51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80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D62838-C886-424D-8C32-7CF498F7E6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963" y="1340768"/>
            <a:ext cx="10657184" cy="4752381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861EA044-F092-4E0F-9C53-265F03DE1BA6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CSP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认证介绍</a:t>
            </a:r>
          </a:p>
        </p:txBody>
      </p:sp>
    </p:spTree>
    <p:extLst>
      <p:ext uri="{BB962C8B-B14F-4D97-AF65-F5344CB8AC3E}">
        <p14:creationId xmlns:p14="http://schemas.microsoft.com/office/powerpoint/2010/main" val="1793175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F38101-79AD-450E-8209-B0C88ED926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939" y="1412776"/>
            <a:ext cx="9009524" cy="4238095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08B8FCEE-5D1B-4743-9B0D-598BF52E9D58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csp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考试题型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796291-1136-4F2A-AE4B-38EA7352EA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9595" y="5229200"/>
            <a:ext cx="5447619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40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71DC71-8BF5-4F7F-9F88-2C9418ED18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575" y="1300428"/>
            <a:ext cx="11376644" cy="5368932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E784C425-F47D-439F-9FE3-2436CB394E81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csp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考试题型</a:t>
            </a:r>
          </a:p>
        </p:txBody>
      </p:sp>
    </p:spTree>
    <p:extLst>
      <p:ext uri="{BB962C8B-B14F-4D97-AF65-F5344CB8AC3E}">
        <p14:creationId xmlns:p14="http://schemas.microsoft.com/office/powerpoint/2010/main" val="929814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75283E-48E2-4147-AB9A-43FD320CF5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575" y="1340768"/>
            <a:ext cx="11088612" cy="5328592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88EE0586-9D7F-4071-810E-7E1E4865B28B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csp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考试题型</a:t>
            </a:r>
          </a:p>
        </p:txBody>
      </p:sp>
    </p:spTree>
    <p:extLst>
      <p:ext uri="{BB962C8B-B14F-4D97-AF65-F5344CB8AC3E}">
        <p14:creationId xmlns:p14="http://schemas.microsoft.com/office/powerpoint/2010/main" val="720901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80C9D15C-453A-47E8-8176-7D097CC54E83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csp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考试题型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0DB5AC-FCAE-C3E4-1438-D0F6FC64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44049"/>
            <a:ext cx="10802856" cy="53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121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89E56D-0272-47D5-A05C-317441B7EA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295" y="1546771"/>
            <a:ext cx="4968552" cy="4830216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A6D7B5CB-88CF-448A-A2FC-971D33FA4D50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csp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考试题型</a:t>
            </a:r>
          </a:p>
        </p:txBody>
      </p:sp>
    </p:spTree>
    <p:extLst>
      <p:ext uri="{BB962C8B-B14F-4D97-AF65-F5344CB8AC3E}">
        <p14:creationId xmlns:p14="http://schemas.microsoft.com/office/powerpoint/2010/main" val="4230414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B6C8C6-DA56-4812-A929-9F0F369695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270" y="1567871"/>
            <a:ext cx="4985245" cy="44674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91548A-F6C4-4EFF-8FDF-C35A5795D857}"/>
              </a:ext>
            </a:extLst>
          </p:cNvPr>
          <p:cNvSpPr txBox="1"/>
          <p:nvPr/>
        </p:nvSpPr>
        <p:spPr>
          <a:xfrm>
            <a:off x="5737547" y="544522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</a:t>
            </a:r>
            <a:r>
              <a:rPr lang="zh-CN" altLang="en-US" dirty="0"/>
              <a:t>也很常用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2A0AD5F8-5FF5-465F-9407-89C3C9060D3A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csp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考试题型</a:t>
            </a:r>
          </a:p>
        </p:txBody>
      </p:sp>
    </p:spTree>
    <p:extLst>
      <p:ext uri="{BB962C8B-B14F-4D97-AF65-F5344CB8AC3E}">
        <p14:creationId xmlns:p14="http://schemas.microsoft.com/office/powerpoint/2010/main" val="3101938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B65D9BE2-24F8-4E19-8DC6-E6DDFF522C8B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csp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考试题型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3DACD-703B-472F-AF1F-31E8751F6F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575" y="1484784"/>
            <a:ext cx="65755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0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5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1.1 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语言简介</a:t>
            </a:r>
          </a:p>
        </p:txBody>
      </p:sp>
      <p:sp>
        <p:nvSpPr>
          <p:cNvPr id="3076" name="TextBox 14"/>
          <p:cNvSpPr txBox="1"/>
          <p:nvPr/>
        </p:nvSpPr>
        <p:spPr>
          <a:xfrm>
            <a:off x="481013" y="1619250"/>
            <a:ext cx="11233150" cy="3412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与</a:t>
            </a: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C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语言的渊源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的标准化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组成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的输入与输出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核心语法</a:t>
            </a:r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F65F94-DAB5-4346-BB1B-8EBC84E0AE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979" y="1484783"/>
            <a:ext cx="5328592" cy="4903519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2EF2E327-722A-4F05-AF6B-C189CF66A906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csp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考试题型</a:t>
            </a:r>
          </a:p>
        </p:txBody>
      </p:sp>
    </p:spTree>
    <p:extLst>
      <p:ext uri="{BB962C8B-B14F-4D97-AF65-F5344CB8AC3E}">
        <p14:creationId xmlns:p14="http://schemas.microsoft.com/office/powerpoint/2010/main" val="1183594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29B92F-0A34-4037-82F5-ADF9908EE2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575" y="1457052"/>
            <a:ext cx="11376644" cy="5212308"/>
          </a:xfrm>
          <a:prstGeom prst="rect">
            <a:avLst/>
          </a:prstGeom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F52489A4-0268-4BCA-A5F1-93E1BB4D0DF4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csp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考试题型</a:t>
            </a:r>
          </a:p>
        </p:txBody>
      </p:sp>
    </p:spTree>
    <p:extLst>
      <p:ext uri="{BB962C8B-B14F-4D97-AF65-F5344CB8AC3E}">
        <p14:creationId xmlns:p14="http://schemas.microsoft.com/office/powerpoint/2010/main" val="1598121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1AD3D3-1FA4-44D9-8308-6B41F265C9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193" y="798464"/>
            <a:ext cx="11552787" cy="52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63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7A995A-F57D-4485-A566-2EBAE12A10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963" y="256877"/>
            <a:ext cx="10695454" cy="63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9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2E3487-AF9C-4C97-9F77-3A5006E4913D}"/>
              </a:ext>
            </a:extLst>
          </p:cNvPr>
          <p:cNvSpPr/>
          <p:nvPr/>
        </p:nvSpPr>
        <p:spPr>
          <a:xfrm>
            <a:off x="841003" y="1484784"/>
            <a:ext cx="545213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http://118.190.20.162/home.page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6A6B79-CB27-49B0-9A0F-BEFC9B6AE28B}"/>
              </a:ext>
            </a:extLst>
          </p:cNvPr>
          <p:cNvSpPr txBox="1"/>
          <p:nvPr/>
        </p:nvSpPr>
        <p:spPr>
          <a:xfrm>
            <a:off x="1489075" y="47667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CSP</a:t>
            </a:r>
            <a:r>
              <a:rPr lang="zh-CN" altLang="en-US" dirty="0">
                <a:solidFill>
                  <a:srgbClr val="FF0000"/>
                </a:solidFill>
              </a:rPr>
              <a:t>真题网址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E5A566-CB2E-467A-8FF4-58A5A5663D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548" y="2060848"/>
            <a:ext cx="8161726" cy="45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20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5A265B-DC4A-4B23-A20A-5152230C5088}"/>
              </a:ext>
            </a:extLst>
          </p:cNvPr>
          <p:cNvSpPr txBox="1"/>
          <p:nvPr/>
        </p:nvSpPr>
        <p:spPr>
          <a:xfrm>
            <a:off x="1273051" y="47667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真题现场选做 </a:t>
            </a:r>
            <a:r>
              <a:rPr lang="en-US" altLang="zh-CN" dirty="0">
                <a:solidFill>
                  <a:srgbClr val="FF0000"/>
                </a:solidFill>
              </a:rPr>
              <a:t>2021-9-1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23F9AD-1C4C-48C7-BCF0-306D63C6B1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23" y="1052736"/>
            <a:ext cx="7727089" cy="54579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4F37DF-A0BA-4844-978C-3A713FC5C52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9635" y="1916832"/>
            <a:ext cx="5266667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141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7EF39D-9314-419D-84FE-008317950B88}"/>
              </a:ext>
            </a:extLst>
          </p:cNvPr>
          <p:cNvSpPr txBox="1"/>
          <p:nvPr/>
        </p:nvSpPr>
        <p:spPr>
          <a:xfrm>
            <a:off x="1057027" y="476672"/>
            <a:ext cx="34563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20190901</a:t>
            </a:r>
            <a:r>
              <a:rPr lang="zh-CN" altLang="en-US" dirty="0"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9D8D9AB-3127-4434-8204-C85CC6CBDA00}"/>
              </a:ext>
            </a:extLst>
          </p:cNvPr>
          <p:cNvSpPr/>
          <p:nvPr/>
        </p:nvSpPr>
        <p:spPr>
          <a:xfrm>
            <a:off x="192931" y="1412776"/>
            <a:ext cx="4064100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500" b="0" dirty="0"/>
              <a:t>#include &lt;bits/</a:t>
            </a:r>
            <a:r>
              <a:rPr lang="en-US" altLang="zh-CN" sz="1500" b="0" dirty="0" err="1"/>
              <a:t>stdc</a:t>
            </a:r>
            <a:r>
              <a:rPr lang="en-US" altLang="zh-CN" sz="1500" b="0" dirty="0"/>
              <a:t>++.h&gt;</a:t>
            </a:r>
          </a:p>
          <a:p>
            <a:r>
              <a:rPr lang="en-US" altLang="zh-CN" sz="1500" b="0" dirty="0"/>
              <a:t>using namespace std;</a:t>
            </a:r>
          </a:p>
          <a:p>
            <a:r>
              <a:rPr lang="en-US" altLang="zh-CN" sz="1500" b="0" dirty="0"/>
              <a:t>int main()</a:t>
            </a:r>
          </a:p>
          <a:p>
            <a:r>
              <a:rPr lang="en-US" altLang="zh-CN" sz="1500" b="0" dirty="0"/>
              <a:t>{</a:t>
            </a:r>
          </a:p>
          <a:p>
            <a:r>
              <a:rPr lang="en-US" altLang="zh-CN" sz="1500" b="0" dirty="0"/>
              <a:t>    int </a:t>
            </a:r>
            <a:r>
              <a:rPr lang="en-US" altLang="zh-CN" sz="1500" b="0" dirty="0" err="1"/>
              <a:t>i,n,a</a:t>
            </a:r>
            <a:r>
              <a:rPr lang="en-US" altLang="zh-CN" sz="1500" b="0" dirty="0"/>
              <a:t>[200],s1,s2;</a:t>
            </a:r>
          </a:p>
          <a:p>
            <a:r>
              <a:rPr lang="en-US" altLang="zh-CN" sz="1500" b="0" dirty="0"/>
              <a:t>    </a:t>
            </a:r>
            <a:r>
              <a:rPr lang="en-US" altLang="zh-CN" sz="1500" b="0" dirty="0" err="1"/>
              <a:t>cin</a:t>
            </a:r>
            <a:r>
              <a:rPr lang="en-US" altLang="zh-CN" sz="1500" b="0" dirty="0"/>
              <a:t>&gt;&gt;n;</a:t>
            </a:r>
          </a:p>
          <a:p>
            <a:r>
              <a:rPr lang="en-US" altLang="zh-CN" sz="1500" b="0" dirty="0"/>
              <a:t>    for(</a:t>
            </a:r>
            <a:r>
              <a:rPr lang="en-US" altLang="zh-CN" sz="1500" b="0" dirty="0" err="1"/>
              <a:t>i</a:t>
            </a:r>
            <a:r>
              <a:rPr lang="en-US" altLang="zh-CN" sz="1500" b="0" dirty="0"/>
              <a:t>=1;i&lt;=</a:t>
            </a:r>
            <a:r>
              <a:rPr lang="en-US" altLang="zh-CN" sz="1500" b="0" dirty="0" err="1"/>
              <a:t>n;i</a:t>
            </a:r>
            <a:r>
              <a:rPr lang="en-US" altLang="zh-CN" sz="1500" b="0" dirty="0"/>
              <a:t>++)</a:t>
            </a:r>
          </a:p>
          <a:p>
            <a:r>
              <a:rPr lang="en-US" altLang="zh-CN" sz="1500" b="0" dirty="0"/>
              <a:t>        </a:t>
            </a:r>
            <a:r>
              <a:rPr lang="en-US" altLang="zh-CN" sz="1500" b="0" dirty="0" err="1"/>
              <a:t>cin</a:t>
            </a:r>
            <a:r>
              <a:rPr lang="en-US" altLang="zh-CN" sz="1500" b="0" dirty="0"/>
              <a:t>&gt;&gt;a[</a:t>
            </a:r>
            <a:r>
              <a:rPr lang="en-US" altLang="zh-CN" sz="1500" b="0" dirty="0" err="1"/>
              <a:t>i</a:t>
            </a:r>
            <a:r>
              <a:rPr lang="en-US" altLang="zh-CN" sz="1500" b="0" dirty="0"/>
              <a:t>];</a:t>
            </a:r>
          </a:p>
          <a:p>
            <a:r>
              <a:rPr lang="en-US" altLang="zh-CN" sz="1500" b="0" dirty="0"/>
              <a:t>    s1=s2=a[1];</a:t>
            </a:r>
          </a:p>
          <a:p>
            <a:r>
              <a:rPr lang="en-US" altLang="zh-CN" sz="1500" b="0" dirty="0"/>
              <a:t>    for(</a:t>
            </a:r>
            <a:r>
              <a:rPr lang="en-US" altLang="zh-CN" sz="1500" b="0" dirty="0" err="1"/>
              <a:t>i</a:t>
            </a:r>
            <a:r>
              <a:rPr lang="en-US" altLang="zh-CN" sz="1500" b="0" dirty="0"/>
              <a:t>=2;i&lt;=</a:t>
            </a:r>
            <a:r>
              <a:rPr lang="en-US" altLang="zh-CN" sz="1500" b="0" dirty="0" err="1"/>
              <a:t>n;i</a:t>
            </a:r>
            <a:r>
              <a:rPr lang="en-US" altLang="zh-CN" sz="1500" b="0" dirty="0"/>
              <a:t>++)</a:t>
            </a:r>
          </a:p>
          <a:p>
            <a:r>
              <a:rPr lang="en-US" altLang="zh-CN" sz="1500" b="0" dirty="0"/>
              <a:t>    {</a:t>
            </a:r>
          </a:p>
          <a:p>
            <a:r>
              <a:rPr lang="en-US" altLang="zh-CN" sz="1500" b="0" dirty="0"/>
              <a:t>        if (a[</a:t>
            </a:r>
            <a:r>
              <a:rPr lang="en-US" altLang="zh-CN" sz="1500" b="0" dirty="0" err="1"/>
              <a:t>i</a:t>
            </a:r>
            <a:r>
              <a:rPr lang="en-US" altLang="zh-CN" sz="1500" b="0" dirty="0"/>
              <a:t>]==a[i-1])</a:t>
            </a:r>
          </a:p>
          <a:p>
            <a:r>
              <a:rPr lang="en-US" altLang="zh-CN" sz="1500" b="0" dirty="0"/>
              <a:t>        {</a:t>
            </a:r>
          </a:p>
          <a:p>
            <a:r>
              <a:rPr lang="en-US" altLang="zh-CN" sz="1500" b="0" dirty="0"/>
              <a:t>            s1=s1+0;</a:t>
            </a:r>
          </a:p>
          <a:p>
            <a:r>
              <a:rPr lang="en-US" altLang="zh-CN" sz="1500" b="0" dirty="0"/>
              <a:t>            s2=s2+a[</a:t>
            </a:r>
            <a:r>
              <a:rPr lang="en-US" altLang="zh-CN" sz="1500" b="0" dirty="0" err="1"/>
              <a:t>i</a:t>
            </a:r>
            <a:r>
              <a:rPr lang="en-US" altLang="zh-CN" sz="1500" b="0" dirty="0"/>
              <a:t>];</a:t>
            </a:r>
          </a:p>
          <a:p>
            <a:r>
              <a:rPr lang="en-US" altLang="zh-CN" sz="1500" b="0" dirty="0"/>
              <a:t>        }</a:t>
            </a:r>
          </a:p>
          <a:p>
            <a:r>
              <a:rPr lang="en-US" altLang="zh-CN" sz="1500" b="0" dirty="0"/>
              <a:t>        if (a[</a:t>
            </a:r>
            <a:r>
              <a:rPr lang="en-US" altLang="zh-CN" sz="1500" b="0" dirty="0" err="1"/>
              <a:t>i</a:t>
            </a:r>
            <a:r>
              <a:rPr lang="en-US" altLang="zh-CN" sz="1500" b="0" dirty="0"/>
              <a:t>]&gt;a[i-1])</a:t>
            </a:r>
          </a:p>
          <a:p>
            <a:r>
              <a:rPr lang="en-US" altLang="zh-CN" sz="1500" b="0" dirty="0"/>
              <a:t>        {</a:t>
            </a:r>
          </a:p>
          <a:p>
            <a:r>
              <a:rPr lang="en-US" altLang="zh-CN" sz="1500" b="0" dirty="0"/>
              <a:t>            s1=s1+a[</a:t>
            </a:r>
            <a:r>
              <a:rPr lang="en-US" altLang="zh-CN" sz="1500" b="0" dirty="0" err="1"/>
              <a:t>i</a:t>
            </a:r>
            <a:r>
              <a:rPr lang="en-US" altLang="zh-CN" sz="1500" b="0" dirty="0"/>
              <a:t>];</a:t>
            </a:r>
          </a:p>
          <a:p>
            <a:r>
              <a:rPr lang="en-US" altLang="zh-CN" sz="1500" b="0" dirty="0"/>
              <a:t>            s2=s2+a[</a:t>
            </a:r>
            <a:r>
              <a:rPr lang="en-US" altLang="zh-CN" sz="1500" b="0" dirty="0" err="1"/>
              <a:t>i</a:t>
            </a:r>
            <a:r>
              <a:rPr lang="en-US" altLang="zh-CN" sz="1500" b="0" dirty="0"/>
              <a:t>];</a:t>
            </a:r>
          </a:p>
          <a:p>
            <a:r>
              <a:rPr lang="en-US" altLang="zh-CN" sz="1500" b="0" dirty="0"/>
              <a:t>        }</a:t>
            </a:r>
          </a:p>
          <a:p>
            <a:r>
              <a:rPr lang="en-US" altLang="zh-CN" sz="1500" b="0" dirty="0"/>
              <a:t>    }</a:t>
            </a:r>
            <a:endParaRPr lang="zh-CN" altLang="en-US" sz="1500" b="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8E806-B87B-4B5B-AC13-A159AB356D8E}"/>
              </a:ext>
            </a:extLst>
          </p:cNvPr>
          <p:cNvSpPr/>
          <p:nvPr/>
        </p:nvSpPr>
        <p:spPr>
          <a:xfrm>
            <a:off x="4890145" y="1484784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&lt;&lt;s2&lt;&lt;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&lt;&lt;s1&lt;&lt;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    return 0;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F2FDC-3ECB-467F-BD4F-727C96DC2A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0692" y="3212976"/>
            <a:ext cx="6747495" cy="3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1AB2C4-987A-4736-A08F-A384F8D2CC4C}"/>
              </a:ext>
            </a:extLst>
          </p:cNvPr>
          <p:cNvSpPr txBox="1"/>
          <p:nvPr/>
        </p:nvSpPr>
        <p:spPr>
          <a:xfrm>
            <a:off x="8049442" y="1724615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为啥我</a:t>
            </a:r>
            <a:r>
              <a:rPr lang="en-US" altLang="zh-CN" dirty="0"/>
              <a:t>WA 3</a:t>
            </a:r>
            <a:r>
              <a:rPr lang="zh-CN" altLang="en-US" dirty="0"/>
              <a:t>次！，细节，输出的格式和最大和最小值的位置</a:t>
            </a:r>
          </a:p>
        </p:txBody>
      </p:sp>
    </p:spTree>
    <p:extLst>
      <p:ext uri="{BB962C8B-B14F-4D97-AF65-F5344CB8AC3E}">
        <p14:creationId xmlns:p14="http://schemas.microsoft.com/office/powerpoint/2010/main" val="74213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459B97-5000-486A-91BD-6C1639397E79}"/>
              </a:ext>
            </a:extLst>
          </p:cNvPr>
          <p:cNvSpPr txBox="1"/>
          <p:nvPr/>
        </p:nvSpPr>
        <p:spPr>
          <a:xfrm>
            <a:off x="408955" y="42728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20210401 </a:t>
            </a:r>
            <a:r>
              <a:rPr lang="zh-CN" altLang="en-US" dirty="0">
                <a:solidFill>
                  <a:srgbClr val="FF0000"/>
                </a:solidFill>
              </a:rPr>
              <a:t>灰度直方图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4CA001-0F61-447D-BAFD-AC0B815ACA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78" y="908720"/>
            <a:ext cx="7552381" cy="60285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50F7B1-CDE9-4E02-8C9C-7B656A69D3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4027" y="908720"/>
            <a:ext cx="4176464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07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368D31-50B3-48EE-BDDD-B36B8EE8B6D7}"/>
              </a:ext>
            </a:extLst>
          </p:cNvPr>
          <p:cNvSpPr txBox="1"/>
          <p:nvPr/>
        </p:nvSpPr>
        <p:spPr>
          <a:xfrm>
            <a:off x="1273051" y="5486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现场做题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ED15E4-FE69-49A6-BB74-4855044A9B31}"/>
              </a:ext>
            </a:extLst>
          </p:cNvPr>
          <p:cNvSpPr txBox="1"/>
          <p:nvPr/>
        </p:nvSpPr>
        <p:spPr>
          <a:xfrm>
            <a:off x="6097587" y="54868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思路：桶排序思想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DA9B7C-CBFD-41F7-90C9-446C2AEF54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67" y="1210407"/>
            <a:ext cx="6047619" cy="5657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C6BEBD-26B2-408E-AA1E-0BBD906906E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8801" y="1340768"/>
            <a:ext cx="5975450" cy="3571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73337B-139B-4798-9CBC-B2808EC21409}"/>
              </a:ext>
            </a:extLst>
          </p:cNvPr>
          <p:cNvSpPr txBox="1"/>
          <p:nvPr/>
        </p:nvSpPr>
        <p:spPr>
          <a:xfrm>
            <a:off x="6673651" y="530120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次就</a:t>
            </a:r>
            <a:r>
              <a:rPr lang="en-US" altLang="zh-CN" dirty="0">
                <a:solidFill>
                  <a:srgbClr val="FF0000"/>
                </a:solidFill>
              </a:rPr>
              <a:t>AC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2191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6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7"/>
          <p:cNvSpPr/>
          <p:nvPr/>
        </p:nvSpPr>
        <p:spPr>
          <a:xfrm>
            <a:off x="409575" y="481013"/>
            <a:ext cx="5233988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1.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与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C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语言的渊源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3076" name="TextBox 14"/>
          <p:cNvSpPr txBox="1"/>
          <p:nvPr/>
        </p:nvSpPr>
        <p:spPr>
          <a:xfrm>
            <a:off x="408955" y="1710751"/>
            <a:ext cx="11377264" cy="44545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AT&amp;T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贝尔实验室的工作人员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D.Ritchie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K.Thompson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共同研发了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1980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的早期版本诞生，称为带类的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with classes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1983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Rick Mascitti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建议将带类的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Plus Plus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 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曰，联合标准化委员会提出了第一个标准化草案。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亚历山大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斯特潘诺夫（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Alexander Stepanov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）创建了标准模板库（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 Template Library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）。在通过了标准化第一个草案之后，联合标准化委员会投票并通过了将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包含到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标准中的提议。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1998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 C++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标准通过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评审成为国际标准，称为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C++98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语言是在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语言的基础上开发出来的，是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语言的超集，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完全兼容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语言具有全新的程序思维，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语言是面向过程的，而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＋＋语言是面向对象的。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语言既可以进行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语言的过程化程序设计，又可以进行以抽象数据类型为特点的基于对象的程序设计。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7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的标准化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120923" y="1700808"/>
            <a:ext cx="11665296" cy="46699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2000" dirty="0"/>
              <a:t>标准化后的</a:t>
            </a:r>
            <a:r>
              <a:rPr lang="en-US" altLang="zh-CN" sz="2000" dirty="0"/>
              <a:t>C++</a:t>
            </a:r>
            <a:r>
              <a:rPr lang="zh-CN" altLang="en-US" sz="2000" dirty="0"/>
              <a:t>增加了</a:t>
            </a:r>
            <a:r>
              <a:rPr lang="zh-CN" altLang="en-US" sz="2000" dirty="0">
                <a:solidFill>
                  <a:srgbClr val="FF0000"/>
                </a:solidFill>
              </a:rPr>
              <a:t>命名空间</a:t>
            </a:r>
            <a:r>
              <a:rPr lang="zh-CN" altLang="en-US" sz="2000" dirty="0"/>
              <a:t>的概念，将原来声明在全局空间下的标识符声明在了</a:t>
            </a:r>
            <a:r>
              <a:rPr lang="en-US" altLang="zh-CN" sz="2000" dirty="0" err="1"/>
              <a:t>namesapce</a:t>
            </a:r>
            <a:r>
              <a:rPr lang="en-US" altLang="zh-CN" sz="2000" dirty="0"/>
              <a:t> std</a:t>
            </a:r>
            <a:r>
              <a:rPr lang="zh-CN" altLang="en-US" sz="2000" dirty="0"/>
              <a:t>下。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标准化后的</a:t>
            </a:r>
            <a:r>
              <a:rPr lang="en-US" altLang="zh-CN" sz="2000" dirty="0"/>
              <a:t>C++</a:t>
            </a:r>
            <a:r>
              <a:rPr lang="zh-CN" altLang="en-US" sz="2000" dirty="0"/>
              <a:t>还统一了</a:t>
            </a:r>
            <a:r>
              <a:rPr lang="en-US" altLang="zh-CN" sz="2000" dirty="0"/>
              <a:t>C++</a:t>
            </a:r>
            <a:r>
              <a:rPr lang="zh-CN" altLang="en-US" sz="2000" dirty="0"/>
              <a:t>头文件的各种后缀名，例如</a:t>
            </a:r>
            <a:r>
              <a:rPr lang="en-US" altLang="zh-CN" sz="2000" dirty="0"/>
              <a:t>.h</a:t>
            </a:r>
            <a:r>
              <a:rPr lang="zh-CN" altLang="en-US" sz="2000" dirty="0"/>
              <a:t>、</a:t>
            </a:r>
            <a:r>
              <a:rPr lang="en-US" altLang="zh-CN" sz="2000" dirty="0"/>
              <a:t>.</a:t>
            </a:r>
            <a:r>
              <a:rPr lang="en-US" altLang="zh-CN" sz="2000" dirty="0" err="1"/>
              <a:t>hpp</a:t>
            </a:r>
            <a:r>
              <a:rPr lang="zh-CN" altLang="en-US" sz="2000" dirty="0"/>
              <a:t>、</a:t>
            </a:r>
            <a:r>
              <a:rPr lang="en-US" altLang="zh-CN" sz="2000" dirty="0"/>
              <a:t>.</a:t>
            </a:r>
            <a:r>
              <a:rPr lang="en-US" altLang="zh-CN" sz="2000" dirty="0" err="1"/>
              <a:t>hxx</a:t>
            </a:r>
            <a:r>
              <a:rPr lang="zh-CN" altLang="en-US" sz="2000" dirty="0"/>
              <a:t>等。标准化之前的头文件带后缀名，标准化后的头文件不带后缀名。</a:t>
            </a:r>
            <a:r>
              <a:rPr lang="en-US" altLang="zh-CN" sz="2000" dirty="0"/>
              <a:t>C++98</a:t>
            </a:r>
            <a:r>
              <a:rPr lang="zh-CN" altLang="en-US" sz="2000" dirty="0"/>
              <a:t>规定用户应使用新版头文件，对旧版本头文件不再强制规范，但大多数编译器厂商依然提供旧版本头文件，以求向下兼容。</a:t>
            </a:r>
            <a:endParaRPr lang="en-US" altLang="zh-CN" sz="2000" dirty="0"/>
          </a:p>
          <a:p>
            <a:pPr lvl="1">
              <a:lnSpc>
                <a:spcPct val="11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对于标准化之后的头文件，需声明使用</a:t>
            </a:r>
            <a:r>
              <a:rPr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命名空间：</a:t>
            </a:r>
            <a:endParaRPr lang="en-US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#include &lt;iostream&gt;</a:t>
            </a:r>
          </a:p>
          <a:p>
            <a:pPr lvl="1">
              <a:lnSpc>
                <a:spcPct val="110000"/>
              </a:lnSpc>
            </a:pP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using namespace std;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而对于</a:t>
            </a:r>
            <a:r>
              <a:rPr lang="zh-CN" altLang="en-US" sz="2000" dirty="0">
                <a:solidFill>
                  <a:srgbClr val="FF0000"/>
                </a:solidFill>
              </a:rPr>
              <a:t>标准化之前</a:t>
            </a:r>
            <a:r>
              <a:rPr lang="zh-CN" altLang="en-US" sz="2000" dirty="0"/>
              <a:t>的头文件</a:t>
            </a:r>
            <a:r>
              <a:rPr lang="en-US" altLang="zh-CN" sz="2000" dirty="0" err="1"/>
              <a:t>iostream.h</a:t>
            </a:r>
            <a:r>
              <a:rPr lang="en-US" altLang="zh-CN" sz="2000" dirty="0"/>
              <a:t>,</a:t>
            </a:r>
            <a:r>
              <a:rPr lang="zh-CN" altLang="en-US" sz="2000" dirty="0"/>
              <a:t>则使用：</a:t>
            </a: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FF0000"/>
                </a:solidFill>
              </a:rPr>
              <a:t>#include &lt;</a:t>
            </a:r>
            <a:r>
              <a:rPr lang="en-US" altLang="zh-CN" sz="2000" dirty="0" err="1">
                <a:solidFill>
                  <a:srgbClr val="FF0000"/>
                </a:solidFill>
              </a:rPr>
              <a:t>iostream.h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从</a:t>
            </a:r>
            <a:r>
              <a:rPr lang="en-US" altLang="zh-CN" sz="2000" dirty="0"/>
              <a:t>VS2005</a:t>
            </a:r>
            <a:r>
              <a:rPr lang="zh-CN" altLang="en-US" sz="2000" dirty="0"/>
              <a:t>开始，不再支持使用标准化之前的头文件。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为了和</a:t>
            </a:r>
            <a:r>
              <a:rPr lang="en-US" altLang="zh-CN" sz="2000" dirty="0"/>
              <a:t>C</a:t>
            </a:r>
            <a:r>
              <a:rPr lang="zh-CN" altLang="en-US" sz="2000" dirty="0"/>
              <a:t>语言兼容，</a:t>
            </a:r>
            <a:r>
              <a:rPr lang="en-US" altLang="zh-CN" sz="2000" dirty="0"/>
              <a:t>C++</a:t>
            </a:r>
            <a:r>
              <a:rPr lang="zh-CN" altLang="en-US" sz="2000" dirty="0"/>
              <a:t>标准化过程中，原有的</a:t>
            </a:r>
            <a:r>
              <a:rPr lang="en-US" altLang="zh-CN" sz="2000" dirty="0"/>
              <a:t>C</a:t>
            </a:r>
            <a:r>
              <a:rPr lang="zh-CN" altLang="en-US" sz="2000" dirty="0"/>
              <a:t>语言头文件标准化后，头文件名前加个</a:t>
            </a:r>
            <a:r>
              <a:rPr lang="en-US" altLang="zh-CN" sz="2000" dirty="0"/>
              <a:t>c</a:t>
            </a:r>
            <a:r>
              <a:rPr lang="zh-CN" altLang="en-US" sz="2000" dirty="0"/>
              <a:t>字母。如</a:t>
            </a:r>
            <a:r>
              <a:rPr lang="en-US" altLang="zh-CN" sz="2000" dirty="0" err="1"/>
              <a:t>stdio.h</a:t>
            </a:r>
            <a:r>
              <a:rPr lang="zh-CN" altLang="en-US" sz="2000" dirty="0"/>
              <a:t>头文件标准化后为</a:t>
            </a:r>
            <a:r>
              <a:rPr lang="en-US" altLang="zh-CN" sz="2000" dirty="0" err="1"/>
              <a:t>cstdio</a:t>
            </a:r>
            <a:r>
              <a:rPr lang="zh-CN" altLang="en-US" sz="2000" dirty="0"/>
              <a:t>。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8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5123" name="TextBox 7"/>
          <p:cNvSpPr/>
          <p:nvPr/>
        </p:nvSpPr>
        <p:spPr>
          <a:xfrm>
            <a:off x="409575" y="481013"/>
            <a:ext cx="5233988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3.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组成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5124" name="TextBox 14"/>
          <p:cNvSpPr txBox="1"/>
          <p:nvPr/>
        </p:nvSpPr>
        <p:spPr>
          <a:xfrm>
            <a:off x="481013" y="1619250"/>
            <a:ext cx="11233150" cy="2201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核心语言，提供了所有构建块，包括变量、数据类型、常量等等；</a:t>
            </a:r>
            <a:endParaRPr lang="en-US" altLang="zh-CN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C++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标准库，提供了大量的函数，用于操作文件、字符串等；</a:t>
            </a:r>
            <a:endParaRPr lang="en-US" altLang="zh-CN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标准模板库（</a:t>
            </a:r>
            <a:r>
              <a:rPr lang="en-US" alt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STL</a:t>
            </a:r>
            <a:r>
              <a:rPr lang="zh-CN" altLang="en-US" b="0" dirty="0">
                <a:latin typeface="Consolas" panose="020B0609020204030204" pitchFamily="49" charset="0"/>
                <a:ea typeface="微软雅黑" panose="020B0503020204020204" pitchFamily="34" charset="-122"/>
              </a:rPr>
              <a:t>），提供了大量的方法，用于操作数据结构等。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9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6147" name="TextBox 7"/>
          <p:cNvSpPr/>
          <p:nvPr/>
        </p:nvSpPr>
        <p:spPr>
          <a:xfrm>
            <a:off x="409575" y="481013"/>
            <a:ext cx="5233988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4. C++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的输入与输出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6148" name="TextBox 14"/>
          <p:cNvSpPr txBox="1"/>
          <p:nvPr/>
        </p:nvSpPr>
        <p:spPr>
          <a:xfrm>
            <a:off x="481013" y="1619250"/>
            <a:ext cx="11233150" cy="419127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C++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中可以使用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语言提供的各种输入输出函数来完成数据的输入与输出。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C++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中增加了特有的输入输出流，由输入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输出流库提供。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cin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cout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是流库预定义的两个标准对象，即标准输入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输出流对象，分别连接键盘和显示器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使用标准输入输出流对象需要包含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iostream.h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头文件；即用下面的语句：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#include &lt;iostream&gt;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using namespace std;</a:t>
            </a:r>
            <a:endParaRPr lang="zh-CN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cin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必须结合提取操作符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&gt;&gt;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cout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必须结合插入操作符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&lt;&lt;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使用。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7f0c52a-7ae7-48e1-adf7-de4abb1ca159"/>
  <p:tag name="COMMONDATA" val="eyJoZGlkIjoiZGI2MWQzOTlkZWM2Mjk1MmM4M2JiN2E5OGY4MjVhOW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4337</Words>
  <Application>Microsoft Office PowerPoint</Application>
  <PresentationFormat>自定义</PresentationFormat>
  <Paragraphs>498</Paragraphs>
  <Slides>58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微软雅黑</vt:lpstr>
      <vt:lpstr>Arial</vt:lpstr>
      <vt:lpstr>Calibri</vt:lpstr>
      <vt:lpstr>Consolas</vt:lpstr>
      <vt:lpstr>Wingdings</vt:lpstr>
      <vt:lpstr>Office 主题​​</vt:lpstr>
      <vt:lpstr>1_Office 主题​​</vt:lpstr>
      <vt:lpstr>PowerPoint 演示文稿</vt:lpstr>
      <vt:lpstr>PowerPoint 演示文稿</vt:lpstr>
      <vt:lpstr>考核方式及成绩评定比例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Yuying Wang</cp:lastModifiedBy>
  <cp:revision>4643</cp:revision>
  <cp:lastPrinted>2021-04-26T01:25:00Z</cp:lastPrinted>
  <dcterms:created xsi:type="dcterms:W3CDTF">2016-03-04T02:23:00Z</dcterms:created>
  <dcterms:modified xsi:type="dcterms:W3CDTF">2024-03-03T13:49:40Z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CB9DF726ABB446BAB44BE0E3D31039CD</vt:lpwstr>
  </property>
  <property fmtid="{D5CDD505-2E9C-101B-9397-08002B2CF9AE}" pid="3" name="KSOProductBuildVer">
    <vt:lpwstr>2052-11.1.0.13703</vt:lpwstr>
  </property>
</Properties>
</file>