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18"/>
  </p:handoutMasterIdLst>
  <p:sldIdLst>
    <p:sldId id="256" r:id="rId4"/>
    <p:sldId id="278" r:id="rId6"/>
    <p:sldId id="323" r:id="rId7"/>
    <p:sldId id="367" r:id="rId8"/>
    <p:sldId id="330" r:id="rId9"/>
    <p:sldId id="387" r:id="rId10"/>
    <p:sldId id="381" r:id="rId11"/>
    <p:sldId id="382" r:id="rId12"/>
    <p:sldId id="386" r:id="rId13"/>
    <p:sldId id="392" r:id="rId14"/>
    <p:sldId id="394" r:id="rId15"/>
    <p:sldId id="395" r:id="rId16"/>
    <p:sldId id="396" r:id="rId17"/>
  </p:sldIdLst>
  <p:sldSz cx="9144000" cy="6858000" type="screen4x3"/>
  <p:notesSz cx="7102475" cy="8991600"/>
  <p:custDataLst>
    <p:tags r:id="rId2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1pPr>
    <a:lvl2pPr marL="457200" lvl="1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2pPr>
    <a:lvl3pPr marL="914400" lvl="2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3pPr>
    <a:lvl4pPr marL="1371600" lvl="3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4pPr>
    <a:lvl5pPr marL="1828800" lvl="4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5pPr>
    <a:lvl6pPr marL="2286000" lvl="5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6pPr>
    <a:lvl7pPr marL="2743200" lvl="6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7pPr>
    <a:lvl8pPr marL="3200400" lvl="7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8pPr>
    <a:lvl9pPr marL="3657600" lvl="8" indent="0" algn="l" defTabSz="914400" rtl="0" eaLnBrk="1" fontAlgn="base" latinLnBrk="0" hangingPunct="1">
      <a:lnSpc>
        <a:spcPct val="125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1" i="0" u="none" kern="1200" baseline="0">
        <a:solidFill>
          <a:schemeClr val="tx1"/>
        </a:solidFill>
        <a:latin typeface="黑体" panose="02010609060101010101" pitchFamily="49" charset="-122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FF99"/>
    <a:srgbClr val="FF33CC"/>
    <a:srgbClr val="0066FF"/>
    <a:srgbClr val="A50021"/>
    <a:srgbClr val="FF9933"/>
    <a:srgbClr val="F91717"/>
    <a:srgbClr val="FF972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1296"/>
    <p:restoredTop sz="94660"/>
  </p:normalViewPr>
  <p:slideViewPr>
    <p:cSldViewPr showGuides="1">
      <p:cViewPr varScale="1">
        <p:scale>
          <a:sx n="114" d="100"/>
          <a:sy n="114" d="100"/>
        </p:scale>
        <p:origin x="-1218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46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0" name="Rectangle 4"/>
          <p:cNvSpPr>
            <a:spLocks noRot="1" noTextEdit="1"/>
          </p:cNvSpPr>
          <p:nvPr>
            <p:ph type="sldImg"/>
          </p:nvPr>
        </p:nvSpPr>
        <p:spPr>
          <a:xfrm>
            <a:off x="1303338" y="674688"/>
            <a:ext cx="4495800" cy="33718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46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270375"/>
            <a:ext cx="568325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buFontTx/>
              <a:buNone/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46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8540750"/>
            <a:ext cx="3078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3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7"/>
          <p:cNvSpPr txBox="1">
            <a:spLocks noGrp="1"/>
          </p:cNvSpPr>
          <p:nvPr>
            <p:ph type="sldNum" sz="quarter"/>
          </p:nvPr>
        </p:nvSpPr>
        <p:spPr>
          <a:xfrm>
            <a:off x="4022725" y="8540750"/>
            <a:ext cx="3078163" cy="449263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>
              <a:lnSpc>
                <a:spcPct val="100000"/>
              </a:lnSpc>
            </a:pPr>
            <a:fld id="{9A0DB2DC-4C9A-4742-B13C-FB6460FD3503}" type="slidenum">
              <a:rPr lang="zh-CN" altLang="en-US" sz="1200" b="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1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5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288" cy="96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5963" y="2667000"/>
            <a:ext cx="7737475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ko-KR" altLang="en-US" noProof="0" smtClean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7338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ko-KR" altLang="en-US" noProof="0" smtClean="0"/>
          </a:p>
          <a:p>
            <a:pPr lvl="0"/>
            <a:r>
              <a:rPr lang="ko-KR" altLang="en-US" noProof="0" smtClean="0"/>
              <a:t>마스터 부제목 스타일 편집</a:t>
            </a:r>
            <a:endParaRPr lang="ko-KR" altLang="en-US" noProof="0" smtClean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4550" y="6096000"/>
            <a:ext cx="18986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061075"/>
            <a:ext cx="2813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6096000"/>
            <a:ext cx="190023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latinLnBrk="1">
              <a:lnSpc>
                <a:spcPct val="100000"/>
              </a:lnSpc>
            </a:pPr>
            <a:fld id="{9A0DB2DC-4C9A-4742-B13C-FB6460FD3503}" type="slidenum">
              <a:rPr lang="ko-KR" altLang="en-US" dirty="0">
                <a:latin typeface="-소망M" pitchFamily="18" charset="-127"/>
                <a:ea typeface="-소망M" pitchFamily="18" charset="-127"/>
              </a:rPr>
            </a:fld>
            <a:endParaRPr lang="ko-KR" altLang="en-US" dirty="0"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066800"/>
            <a:ext cx="1812925" cy="5029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066800"/>
            <a:ext cx="5287963" cy="5029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0" y="6553200"/>
            <a:ext cx="9144000" cy="304800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205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8288" cy="96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715963" y="2667000"/>
            <a:ext cx="7737475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ko-KR" altLang="en-US" noProof="0" smtClean="0"/>
          </a:p>
        </p:txBody>
      </p:sp>
      <p:sp>
        <p:nvSpPr>
          <p:cNvPr id="153604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71600" y="3733800"/>
            <a:ext cx="6400800" cy="1066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endParaRPr lang="ko-KR" altLang="en-US" noProof="0" smtClean="0"/>
          </a:p>
          <a:p>
            <a:pPr lvl="0"/>
            <a:r>
              <a:rPr lang="ko-KR" altLang="en-US" noProof="0" smtClean="0"/>
              <a:t>마스터 부제목 스타일 편집</a:t>
            </a:r>
            <a:endParaRPr lang="ko-KR" altLang="en-US" noProof="0" smtClean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44550" y="6096000"/>
            <a:ext cx="18986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65475" y="6061075"/>
            <a:ext cx="28130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70650" y="6096000"/>
            <a:ext cx="1900238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p>
            <a:pPr algn="r" latinLnBrk="1">
              <a:lnSpc>
                <a:spcPct val="100000"/>
              </a:lnSpc>
            </a:pPr>
            <a:fld id="{9A0DB2DC-4C9A-4742-B13C-FB6460FD3503}" type="slidenum">
              <a:rPr lang="ko-KR" altLang="en-US" dirty="0">
                <a:latin typeface="-소망M" pitchFamily="18" charset="-127"/>
                <a:ea typeface="-소망M" pitchFamily="18" charset="-127"/>
              </a:rPr>
            </a:fld>
            <a:endParaRPr lang="ko-KR" altLang="en-US" dirty="0">
              <a:latin typeface="-소망M" pitchFamily="18" charset="-127"/>
              <a:ea typeface="-소망M" pitchFamily="18" charset="-127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5388" y="2057400"/>
            <a:ext cx="354647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4263" y="2057400"/>
            <a:ext cx="354647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7813" y="1066800"/>
            <a:ext cx="1812925" cy="502920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87450" y="1066800"/>
            <a:ext cx="5287963" cy="502920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95388" y="2057400"/>
            <a:ext cx="354647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94263" y="2057400"/>
            <a:ext cx="3546475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1" hangingPunct="0">
              <a:lnSpc>
                <a:spcPts val="2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emf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187450" y="1066800"/>
            <a:ext cx="7253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195388" y="2057400"/>
            <a:ext cx="724535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2452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latinLnBrk="1">
              <a:lnSpc>
                <a:spcPct val="100000"/>
              </a:lnSpc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76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latinLnBrk="1">
              <a:lnSpc>
                <a:spcPct val="100000"/>
              </a:lnSpc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52500"/>
            <a:ext cx="1093788" cy="59023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1092200" y="957263"/>
            <a:ext cx="0" cy="590232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Line 9"/>
          <p:cNvSpPr/>
          <p:nvPr/>
        </p:nvSpPr>
        <p:spPr>
          <a:xfrm>
            <a:off x="1092200" y="1905000"/>
            <a:ext cx="8069263" cy="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4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8288" cy="965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9pPr>
    </p:titleStyle>
    <p:bodyStyle>
      <a:lvl1pPr marL="342900" indent="-3429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187450" y="1066800"/>
            <a:ext cx="7253288" cy="9144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ko-KR" altLang="en-US" dirty="0"/>
              <a:t>마스터 제목 스타일 편집</a:t>
            </a:r>
            <a:endParaRPr lang="ko-KR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1195388" y="2057400"/>
            <a:ext cx="7245350" cy="40386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ko-KR" altLang="en-US" dirty="0"/>
              <a:t>마스터 텍스트 스타일을 편집합니다</a:t>
            </a:r>
            <a:endParaRPr lang="ko-KR" altLang="en-US" dirty="0"/>
          </a:p>
          <a:p>
            <a:pPr lvl="1"/>
            <a:r>
              <a:rPr lang="ko-KR" altLang="en-US" dirty="0"/>
              <a:t>둘째 수준</a:t>
            </a:r>
            <a:endParaRPr lang="ko-KR" altLang="en-US" dirty="0"/>
          </a:p>
          <a:p>
            <a:pPr lvl="2"/>
            <a:r>
              <a:rPr lang="ko-KR" altLang="en-US" dirty="0"/>
              <a:t>셋째 수준</a:t>
            </a:r>
            <a:endParaRPr lang="ko-KR" altLang="en-US" dirty="0"/>
          </a:p>
          <a:p>
            <a:pPr lvl="3"/>
            <a:r>
              <a:rPr lang="ko-KR" altLang="en-US" dirty="0"/>
              <a:t>넷째 수준</a:t>
            </a:r>
            <a:endParaRPr lang="ko-KR" altLang="en-US" dirty="0"/>
          </a:p>
          <a:p>
            <a:pPr lvl="4"/>
            <a:r>
              <a:rPr lang="ko-KR" altLang="en-US" dirty="0"/>
              <a:t>다섯째 수준</a:t>
            </a:r>
            <a:endParaRPr lang="ko-KR" altLang="en-US" dirty="0"/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476375" y="6245225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latinLnBrk="1">
              <a:lnSpc>
                <a:spcPct val="100000"/>
              </a:lnSpc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258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757613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latinLnBrk="1">
              <a:lnSpc>
                <a:spcPct val="100000"/>
              </a:lnSpc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ko-KR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-소망M" pitchFamily="18" charset="-127"/>
              <a:ea typeface="-소망M" pitchFamily="18" charset="-127"/>
              <a:cs typeface="+mn-cs"/>
            </a:endParaRPr>
          </a:p>
        </p:txBody>
      </p:sp>
      <p:sp>
        <p:nvSpPr>
          <p:cNvPr id="15258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3575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-소망M" pitchFamily="18" charset="-127"/>
                <a:ea typeface="-소망M" pitchFamily="18" charset="-127"/>
              </a:defRPr>
            </a:lvl1pPr>
          </a:lstStyle>
          <a:p>
            <a:pPr lvl="0" eaLnBrk="1" latinLnBrk="1" hangingPunct="1">
              <a:lnSpc>
                <a:spcPct val="100000"/>
              </a:lnSpc>
            </a:pPr>
            <a:fld id="{9A0DB2DC-4C9A-4742-B13C-FB6460FD3503}" type="slidenum">
              <a:rPr lang="ko-KR" altLang="en-US" dirty="0"/>
            </a:fld>
            <a:endParaRPr lang="ko-KR" altLang="en-US" dirty="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952500"/>
            <a:ext cx="1093788" cy="5902325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032" name="Line 8"/>
          <p:cNvSpPr/>
          <p:nvPr/>
        </p:nvSpPr>
        <p:spPr>
          <a:xfrm>
            <a:off x="1092200" y="957263"/>
            <a:ext cx="0" cy="5902325"/>
          </a:xfrm>
          <a:prstGeom prst="line">
            <a:avLst/>
          </a:prstGeom>
          <a:ln w="28575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033" name="Line 9"/>
          <p:cNvSpPr/>
          <p:nvPr/>
        </p:nvSpPr>
        <p:spPr>
          <a:xfrm>
            <a:off x="1092200" y="1905000"/>
            <a:ext cx="8069263" cy="0"/>
          </a:xfrm>
          <a:prstGeom prst="line">
            <a:avLst/>
          </a:prstGeom>
          <a:ln w="19050" cap="flat" cmpd="sng">
            <a:solidFill>
              <a:schemeClr val="bg2"/>
            </a:solidFill>
            <a:prstDash val="solid"/>
            <a:headEnd type="none" w="med" len="med"/>
            <a:tailEnd type="none" w="med" len="med"/>
          </a:ln>
        </p:spPr>
      </p:sp>
      <p:pic>
        <p:nvPicPr>
          <p:cNvPr id="1034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8288" cy="96520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3200">
          <a:solidFill>
            <a:srgbClr val="FF850B"/>
          </a:solidFill>
          <a:latin typeface="-소망B" pitchFamily="18" charset="-127"/>
          <a:ea typeface="-소망B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FF850B"/>
          </a:solidFill>
          <a:latin typeface="-소망B" pitchFamily="18" charset="-127"/>
          <a:ea typeface="-소망B" pitchFamily="18" charset="-127"/>
        </a:defRPr>
      </a:lvl9pPr>
    </p:titleStyle>
    <p:bodyStyle>
      <a:lvl1pPr marL="342900" indent="-3429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lnSpc>
          <a:spcPts val="2000"/>
        </a:lnSpc>
        <a:spcBef>
          <a:spcPct val="40000"/>
        </a:spcBef>
        <a:spcAft>
          <a:spcPct val="0"/>
        </a:spcAft>
        <a:buChar char="•"/>
        <a:defRPr sz="12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lnSpc>
          <a:spcPts val="2000"/>
        </a:lnSpc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Text Box 9"/>
          <p:cNvSpPr txBox="1"/>
          <p:nvPr/>
        </p:nvSpPr>
        <p:spPr>
          <a:xfrm>
            <a:off x="0" y="53340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atinLnBrk="1">
              <a:lnSpc>
                <a:spcPct val="100000"/>
              </a:lnSpc>
              <a:spcBef>
                <a:spcPct val="50000"/>
              </a:spcBef>
            </a:pPr>
            <a:endParaRPr lang="zh-CN" altLang="en-US" sz="2400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75" name="Text Box 8"/>
          <p:cNvSpPr txBox="1"/>
          <p:nvPr/>
        </p:nvSpPr>
        <p:spPr>
          <a:xfrm>
            <a:off x="0" y="0"/>
            <a:ext cx="10668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latinLnBrk="1">
              <a:lnSpc>
                <a:spcPct val="100000"/>
              </a:lnSpc>
              <a:spcBef>
                <a:spcPct val="50000"/>
              </a:spcBef>
            </a:pPr>
            <a:endParaRPr lang="zh-CN" altLang="en-US" sz="2400" b="0" dirty="0"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3076" name="AutoShape 2"/>
          <p:cNvSpPr>
            <a:spLocks noChangeAspect="1"/>
          </p:cNvSpPr>
          <p:nvPr>
            <p:ph type="ctrTitle"/>
          </p:nvPr>
        </p:nvSpPr>
        <p:spPr>
          <a:xfrm>
            <a:off x="873125" y="1524000"/>
            <a:ext cx="7737475" cy="1143000"/>
          </a:xfrm>
        </p:spPr>
        <p:txBody>
          <a:bodyPr vert="horz" wrap="square" lIns="91440" tIns="45720" rIns="91440" bIns="45720" anchor="ctr"/>
          <a:p>
            <a:pPr algn="ctr" eaLnBrk="1" hangingPunct="1">
              <a:buClrTx/>
              <a:buSzTx/>
              <a:buFontTx/>
            </a:pPr>
            <a:r>
              <a:rPr lang="zh-CN" altLang="en-US" sz="4800" b="1" dirty="0">
                <a:solidFill>
                  <a:srgbClr val="F91717"/>
                </a:solidFill>
                <a:latin typeface="+mj-lt"/>
                <a:ea typeface="华文行楷" panose="02010800040101010101" pitchFamily="2" charset="-122"/>
                <a:cs typeface="+mj-cs"/>
              </a:rPr>
              <a:t>高级语言课程设计实习方案</a:t>
            </a:r>
            <a:endParaRPr lang="en-US" altLang="zh-CN" sz="4800">
              <a:solidFill>
                <a:srgbClr val="F91717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pic>
        <p:nvPicPr>
          <p:cNvPr id="3077" name="Picture 7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8" name="Rectangle 11"/>
          <p:cNvSpPr/>
          <p:nvPr/>
        </p:nvSpPr>
        <p:spPr>
          <a:xfrm>
            <a:off x="2590800" y="3246438"/>
            <a:ext cx="47244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</a:rPr>
              <a:t>信息与计算机工程学院</a:t>
            </a:r>
            <a:endParaRPr lang="zh-CN" altLang="en-US" sz="32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  <p:sp>
        <p:nvSpPr>
          <p:cNvPr id="3079" name="Rectangle 13"/>
          <p:cNvSpPr/>
          <p:nvPr/>
        </p:nvSpPr>
        <p:spPr>
          <a:xfrm>
            <a:off x="3886200" y="5715000"/>
            <a:ext cx="1563370" cy="46037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p>
            <a:pPr eaLnBrk="0" hangingPunct="0">
              <a:lnSpc>
                <a:spcPct val="100000"/>
              </a:lnSpc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2024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年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月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080" name="Rectangle 11"/>
          <p:cNvSpPr/>
          <p:nvPr/>
        </p:nvSpPr>
        <p:spPr>
          <a:xfrm>
            <a:off x="969963" y="3994150"/>
            <a:ext cx="7543800" cy="10763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</a:rPr>
              <a:t>                          指导教师：</a:t>
            </a:r>
            <a:endParaRPr lang="en-US" altLang="zh-CN" sz="3200">
              <a:latin typeface="Arial" panose="020B0604020202020204" pitchFamily="34" charset="0"/>
              <a:ea typeface="隶书" panose="02010509060101010101" pitchFamily="49" charset="-122"/>
            </a:endParaRPr>
          </a:p>
          <a:p>
            <a:pPr eaLnBrk="0" hangingPunct="0">
              <a:lnSpc>
                <a:spcPct val="100000"/>
              </a:lnSpc>
            </a:pP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</a:rPr>
              <a:t>            </a:t>
            </a:r>
            <a:r>
              <a:rPr lang="en-US" altLang="zh-CN" sz="3200" dirty="0">
                <a:latin typeface="Arial" panose="020B0604020202020204" pitchFamily="34" charset="0"/>
                <a:ea typeface="隶书" panose="02010509060101010101" pitchFamily="49" charset="-122"/>
              </a:rPr>
              <a:t>             </a:t>
            </a:r>
            <a:r>
              <a:rPr lang="en-US" altLang="zh-CN" sz="3200" dirty="0"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 </a:t>
            </a: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  <a:sym typeface="+mn-ea"/>
              </a:rPr>
              <a:t>徐达丽 </a:t>
            </a: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</a:rPr>
              <a:t>            </a:t>
            </a:r>
            <a:r>
              <a:rPr lang="en-US" altLang="zh-CN" sz="3200" dirty="0">
                <a:latin typeface="Arial" panose="020B0604020202020204" pitchFamily="34" charset="0"/>
                <a:ea typeface="隶书" panose="02010509060101010101" pitchFamily="49" charset="-122"/>
              </a:rPr>
              <a:t>   </a:t>
            </a:r>
            <a:r>
              <a:rPr lang="zh-CN" altLang="en-US" sz="3200" dirty="0">
                <a:latin typeface="Arial" panose="020B0604020202020204" pitchFamily="34" charset="0"/>
                <a:ea typeface="隶书" panose="02010509060101010101" pitchFamily="49" charset="-122"/>
              </a:rPr>
              <a:t>       </a:t>
            </a:r>
            <a:endParaRPr lang="en-US" altLang="zh-CN" sz="3200" dirty="0">
              <a:latin typeface="Arial" panose="020B060402020202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附录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：题目举例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票务预订系统（模仿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12306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售票系统）难度系数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内容要求：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(1)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建立车票信息库（车票信息文件）；文件内容可适度简化；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例如：北京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-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哈尔滨 简化为仅有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班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列车；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每班车次有若干途径站；有若干票源；按里程票价不同；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例如：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17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次途径山海关  沈阳  四平 长春  双城 哈尔滨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 满载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100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张车票；各站价格不同；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）建立旅客信息库（乘车人基本信息）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）为两者建立乘车票务信息库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即：每位旅客订了哪里票；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）各种信息的统计；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  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附录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：题目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各类小游戏程序（例如五子棋 迷宫等不局限于此）难度系数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5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内容要求：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(1)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建立棋谱文件，可用于机器人或评判标准；同样棋谱可适当简化；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）建立玩家信息库（玩家相关信息）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）为两者建立相应信息库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例如：玩家积分，玩家行走路线等；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）各种信息的统计；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  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附录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：题目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学生信息管理系统 难度系数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 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该题目最终成绩最高为良好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内容要求：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(1)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建立学生基本信息文件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）建立学校课程信息文件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）为两者建立学生选课信息及课程成绩文件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）各种信息的统计；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  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附录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2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：题目</a:t>
            </a:r>
            <a:br>
              <a:rPr lang="zh-CN" altLang="en-US" dirty="0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题目自主设定  按实际题目难易程度给出 难度系数（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1-5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内容要求：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(1)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能通过各种数据文件进行软件中数据管理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）各种数据文件之间要有一定关联性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）建立两者或多者之间产生的关联信息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（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）各种信息的统计；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>
              <a:buNone/>
            </a:pP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            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xfrm>
            <a:off x="1219200" y="762000"/>
            <a:ext cx="7253288" cy="9144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sz="3600" b="1" dirty="0">
                <a:solidFill>
                  <a:srgbClr val="F91717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 要 内 容</a:t>
            </a:r>
            <a:endParaRPr lang="en-US" altLang="zh-CN" sz="3600" b="1">
              <a:solidFill>
                <a:srgbClr val="F91717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099" name="Group 103"/>
          <p:cNvGrpSpPr/>
          <p:nvPr/>
        </p:nvGrpSpPr>
        <p:grpSpPr>
          <a:xfrm>
            <a:off x="1866900" y="1905000"/>
            <a:ext cx="762000" cy="665163"/>
            <a:chOff x="1110" y="2656"/>
            <a:chExt cx="1549" cy="1351"/>
          </a:xfrm>
        </p:grpSpPr>
        <p:sp>
          <p:nvSpPr>
            <p:cNvPr id="4145" name="AutoShape 104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46" name="AutoShape 105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194" name="AutoShape 106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0" name="Group 107"/>
          <p:cNvGrpSpPr/>
          <p:nvPr/>
        </p:nvGrpSpPr>
        <p:grpSpPr>
          <a:xfrm>
            <a:off x="1857375" y="2514600"/>
            <a:ext cx="762000" cy="665163"/>
            <a:chOff x="3174" y="2656"/>
            <a:chExt cx="1549" cy="1351"/>
          </a:xfrm>
        </p:grpSpPr>
        <p:sp>
          <p:nvSpPr>
            <p:cNvPr id="4142" name="AutoShape 108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43" name="AutoShape 109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198" name="AutoShape 110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101" name="Line 111"/>
          <p:cNvSpPr/>
          <p:nvPr/>
        </p:nvSpPr>
        <p:spPr>
          <a:xfrm>
            <a:off x="2667000" y="25146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4102" name="Text Box 112"/>
          <p:cNvSpPr txBox="1"/>
          <p:nvPr/>
        </p:nvSpPr>
        <p:spPr>
          <a:xfrm>
            <a:off x="3048000" y="1905000"/>
            <a:ext cx="3886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课程设计目的</a:t>
            </a:r>
            <a:r>
              <a:rPr lang="zh-CN" altLang="en-US" b="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b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3" name="Text Box 113"/>
          <p:cNvSpPr txBox="1"/>
          <p:nvPr/>
        </p:nvSpPr>
        <p:spPr>
          <a:xfrm>
            <a:off x="2133600" y="19812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4" name="Line 114"/>
          <p:cNvSpPr/>
          <p:nvPr/>
        </p:nvSpPr>
        <p:spPr>
          <a:xfrm>
            <a:off x="2667000" y="32004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4105" name="Text Box 115"/>
          <p:cNvSpPr txBox="1"/>
          <p:nvPr/>
        </p:nvSpPr>
        <p:spPr>
          <a:xfrm>
            <a:off x="2590800" y="2590800"/>
            <a:ext cx="50292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    课程设计基本安排及要求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06" name="Text Box 116"/>
          <p:cNvSpPr txBox="1"/>
          <p:nvPr/>
        </p:nvSpPr>
        <p:spPr>
          <a:xfrm>
            <a:off x="2133600" y="2514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07" name="Group 117"/>
          <p:cNvGrpSpPr/>
          <p:nvPr/>
        </p:nvGrpSpPr>
        <p:grpSpPr>
          <a:xfrm>
            <a:off x="1866900" y="3124200"/>
            <a:ext cx="762000" cy="665163"/>
            <a:chOff x="1110" y="2656"/>
            <a:chExt cx="1549" cy="1351"/>
          </a:xfrm>
        </p:grpSpPr>
        <p:sp>
          <p:nvSpPr>
            <p:cNvPr id="4139" name="AutoShape 118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40" name="AutoShape 119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208" name="AutoShape 120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grpSp>
        <p:nvGrpSpPr>
          <p:cNvPr id="4108" name="Group 121"/>
          <p:cNvGrpSpPr/>
          <p:nvPr/>
        </p:nvGrpSpPr>
        <p:grpSpPr>
          <a:xfrm>
            <a:off x="1876425" y="3733800"/>
            <a:ext cx="762000" cy="665163"/>
            <a:chOff x="3174" y="2656"/>
            <a:chExt cx="1549" cy="1351"/>
          </a:xfrm>
        </p:grpSpPr>
        <p:sp>
          <p:nvSpPr>
            <p:cNvPr id="4136" name="AutoShape 122"/>
            <p:cNvSpPr/>
            <p:nvPr/>
          </p:nvSpPr>
          <p:spPr>
            <a:xfrm>
              <a:off x="3187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37" name="AutoShape 123"/>
            <p:cNvSpPr/>
            <p:nvPr/>
          </p:nvSpPr>
          <p:spPr>
            <a:xfrm>
              <a:off x="3174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212" name="AutoShape 124"/>
            <p:cNvSpPr>
              <a:spLocks noChangeArrowheads="1"/>
            </p:cNvSpPr>
            <p:nvPr/>
          </p:nvSpPr>
          <p:spPr bwMode="gray">
            <a:xfrm>
              <a:off x="3264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100000">
                  <a:schemeClr val="accent1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109" name="Line 125"/>
          <p:cNvSpPr/>
          <p:nvPr/>
        </p:nvSpPr>
        <p:spPr>
          <a:xfrm>
            <a:off x="2743200" y="3810000"/>
            <a:ext cx="47244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4110" name="Text Box 126"/>
          <p:cNvSpPr txBox="1"/>
          <p:nvPr/>
        </p:nvSpPr>
        <p:spPr>
          <a:xfrm>
            <a:off x="3382645" y="3886200"/>
            <a:ext cx="43897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课程设计实现步骤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11" name="Text Box 127"/>
          <p:cNvSpPr txBox="1"/>
          <p:nvPr/>
        </p:nvSpPr>
        <p:spPr>
          <a:xfrm>
            <a:off x="2133600" y="3276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12" name="Line 128"/>
          <p:cNvSpPr/>
          <p:nvPr/>
        </p:nvSpPr>
        <p:spPr>
          <a:xfrm>
            <a:off x="2667000" y="50292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4113" name="Text Box 129"/>
          <p:cNvSpPr txBox="1"/>
          <p:nvPr/>
        </p:nvSpPr>
        <p:spPr>
          <a:xfrm>
            <a:off x="3382645" y="4495800"/>
            <a:ext cx="469455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总体设计实现方法建议</a:t>
            </a:r>
            <a:r>
              <a:rPr lang="zh-CN" altLang="en-US" sz="2800" b="0" dirty="0"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800" b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114" name="Text Box 130"/>
          <p:cNvSpPr txBox="1"/>
          <p:nvPr/>
        </p:nvSpPr>
        <p:spPr>
          <a:xfrm>
            <a:off x="2057400" y="39624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4115" name="Picture 131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16" name="Line 132"/>
          <p:cNvSpPr/>
          <p:nvPr/>
        </p:nvSpPr>
        <p:spPr>
          <a:xfrm>
            <a:off x="2590800" y="56388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grpSp>
        <p:nvGrpSpPr>
          <p:cNvPr id="4118" name="Group 140"/>
          <p:cNvGrpSpPr/>
          <p:nvPr/>
        </p:nvGrpSpPr>
        <p:grpSpPr>
          <a:xfrm>
            <a:off x="1847850" y="4343400"/>
            <a:ext cx="762000" cy="665163"/>
            <a:chOff x="1110" y="2656"/>
            <a:chExt cx="1549" cy="1351"/>
          </a:xfrm>
        </p:grpSpPr>
        <p:sp>
          <p:nvSpPr>
            <p:cNvPr id="4133" name="AutoShape 141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34" name="AutoShape 142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231" name="AutoShape 143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endParaRPr>
            </a:p>
          </p:txBody>
        </p:sp>
      </p:grpSp>
      <p:sp>
        <p:nvSpPr>
          <p:cNvPr id="4119" name="Text Box 144"/>
          <p:cNvSpPr txBox="1"/>
          <p:nvPr/>
        </p:nvSpPr>
        <p:spPr>
          <a:xfrm>
            <a:off x="2057400" y="44196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20" name="Text Box 145"/>
          <p:cNvSpPr txBox="1"/>
          <p:nvPr/>
        </p:nvSpPr>
        <p:spPr>
          <a:xfrm>
            <a:off x="2057400" y="5105400"/>
            <a:ext cx="354013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 eaLnBrk="0" hangingPunct="0">
              <a:lnSpc>
                <a:spcPct val="100000"/>
              </a:lnSpc>
            </a:pPr>
            <a:r>
              <a:rPr lang="en-US" altLang="zh-CN" sz="24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en-US" altLang="zh-CN" sz="2400">
              <a:solidFill>
                <a:srgbClr val="0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21" name="Group 146"/>
          <p:cNvGrpSpPr/>
          <p:nvPr/>
        </p:nvGrpSpPr>
        <p:grpSpPr>
          <a:xfrm>
            <a:off x="1828800" y="4953000"/>
            <a:ext cx="762000" cy="665163"/>
            <a:chOff x="1110" y="2656"/>
            <a:chExt cx="1549" cy="1351"/>
          </a:xfrm>
        </p:grpSpPr>
        <p:sp>
          <p:nvSpPr>
            <p:cNvPr id="4130" name="AutoShape 147"/>
            <p:cNvSpPr/>
            <p:nvPr/>
          </p:nvSpPr>
          <p:spPr>
            <a:xfrm>
              <a:off x="1123" y="2679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solidFill>
              <a:srgbClr val="808080"/>
            </a:solidFill>
            <a:ln w="9525">
              <a:noFill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4131" name="AutoShape 148"/>
            <p:cNvSpPr/>
            <p:nvPr/>
          </p:nvSpPr>
          <p:spPr>
            <a:xfrm>
              <a:off x="1110" y="2656"/>
              <a:ext cx="1536" cy="1328"/>
            </a:xfrm>
            <a:prstGeom prst="hexagon">
              <a:avLst>
                <a:gd name="adj" fmla="val 28915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p>
              <a:pPr eaLnBrk="0" hangingPunct="0"/>
              <a:endParaRPr lang="zh-CN" altLang="en-US" dirty="0">
                <a:latin typeface="黑体" panose="02010609060101010101" pitchFamily="49" charset="-122"/>
              </a:endParaRPr>
            </a:p>
          </p:txBody>
        </p:sp>
        <p:sp>
          <p:nvSpPr>
            <p:cNvPr id="89237" name="AutoShape 149"/>
            <p:cNvSpPr>
              <a:spLocks noChangeArrowheads="1"/>
            </p:cNvSpPr>
            <p:nvPr/>
          </p:nvSpPr>
          <p:spPr bwMode="gray">
            <a:xfrm>
              <a:off x="1200" y="2737"/>
              <a:ext cx="1349" cy="1167"/>
            </a:xfrm>
            <a:prstGeom prst="hexagon">
              <a:avLst>
                <a:gd name="adj" fmla="val 28896"/>
                <a:gd name="vf" fmla="val 115470"/>
              </a:avLst>
            </a:prstGeom>
            <a:gradFill rotWithShape="1">
              <a:gsLst>
                <a:gs pos="0">
                  <a:schemeClr val="hlink">
                    <a:gamma/>
                    <a:shade val="46275"/>
                    <a:invGamma/>
                  </a:schemeClr>
                </a:gs>
                <a:gs pos="100000">
                  <a:schemeClr val="hlink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6</a:t>
              </a:r>
              <a:endPara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22" name="Rectangle 150"/>
          <p:cNvSpPr/>
          <p:nvPr/>
        </p:nvSpPr>
        <p:spPr>
          <a:xfrm>
            <a:off x="3464560" y="5043170"/>
            <a:ext cx="3733800" cy="52197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eaLnBrk="0" hangingPunct="0">
              <a:lnSpc>
                <a:spcPct val="100000"/>
              </a:lnSpc>
            </a:pPr>
            <a:r>
              <a:rPr lang="zh-CN" altLang="en-US" sz="2800" dirty="0">
                <a:latin typeface="Arial" panose="020B0604020202020204" pitchFamily="34" charset="0"/>
                <a:ea typeface="楷体_GB2312" pitchFamily="49" charset="-122"/>
              </a:rPr>
              <a:t>成绩考核办法</a:t>
            </a:r>
            <a:endParaRPr lang="zh-CN" altLang="en-US" sz="2800" dirty="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4125" name="Line 156"/>
          <p:cNvSpPr/>
          <p:nvPr/>
        </p:nvSpPr>
        <p:spPr>
          <a:xfrm>
            <a:off x="2667000" y="4419600"/>
            <a:ext cx="4800600" cy="0"/>
          </a:xfrm>
          <a:prstGeom prst="line">
            <a:avLst/>
          </a:prstGeom>
          <a:ln w="25400" cap="flat" cmpd="sng">
            <a:solidFill>
              <a:srgbClr val="C0C0C0"/>
            </a:solidFill>
            <a:prstDash val="sysDot"/>
            <a:headEnd type="none" w="med" len="med"/>
            <a:tailEnd type="oval" w="med" len="med"/>
          </a:ln>
        </p:spPr>
      </p:sp>
      <p:sp>
        <p:nvSpPr>
          <p:cNvPr id="4126" name="Rectangle 157"/>
          <p:cNvSpPr/>
          <p:nvPr/>
        </p:nvSpPr>
        <p:spPr>
          <a:xfrm>
            <a:off x="3214370" y="3200400"/>
            <a:ext cx="3638550" cy="629920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p>
            <a:pPr eaLnBrk="0" hangingPunct="0"/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课程设计基本任务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r>
              <a:rPr lang="zh-CN" altLang="zh-CN" sz="3600" b="1" dirty="0">
                <a:solidFill>
                  <a:srgbClr val="F91717"/>
                </a:solidFill>
                <a:ea typeface="华文新魏" panose="02010800040101010101" pitchFamily="2" charset="-122"/>
              </a:rPr>
              <a:t>一、课程设计目的</a:t>
            </a:r>
            <a:endParaRPr lang="en-US" altLang="zh-CN" sz="3600" b="1">
              <a:solidFill>
                <a:srgbClr val="F91717"/>
              </a:solidFill>
              <a:ea typeface="华文新魏" panose="02010800040101010101" pitchFamily="2" charset="-122"/>
            </a:endParaRPr>
          </a:p>
        </p:txBody>
      </p:sp>
      <p:sp>
        <p:nvSpPr>
          <p:cNvPr id="5123" name="Text Box 3"/>
          <p:cNvSpPr txBox="1"/>
          <p:nvPr/>
        </p:nvSpPr>
        <p:spPr>
          <a:xfrm>
            <a:off x="7467600" y="6400800"/>
            <a:ext cx="1676400" cy="4572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p>
            <a:pPr algn="ctr" eaLnBrk="0" hangingPunct="0">
              <a:lnSpc>
                <a:spcPct val="100000"/>
              </a:lnSpc>
              <a:spcBef>
                <a:spcPct val="50000"/>
              </a:spcBef>
            </a:pPr>
            <a:endParaRPr lang="zh-CN" altLang="en-US" sz="2400" b="0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25" name="Rectangle 7"/>
          <p:cNvSpPr/>
          <p:nvPr/>
        </p:nvSpPr>
        <p:spPr>
          <a:xfrm>
            <a:off x="1187450" y="1828800"/>
            <a:ext cx="7651750" cy="4724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程序设计语言课程注重边学边练，但由于课堂教学和实验的学时有限，练习的深度受到一定的限制。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课程设计比教学实验复杂，涉及的深度广，更加接近实用。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本课程设计是大学阶段的第一次课程设计，</a:t>
            </a:r>
            <a:r>
              <a:rPr lang="zh-CN" altLang="en-US" sz="2400" u="sng" dirty="0">
                <a:latin typeface="隶书" panose="02010509060101010101" pitchFamily="49" charset="-122"/>
                <a:ea typeface="隶书" panose="02010509060101010101" pitchFamily="49" charset="-122"/>
              </a:rPr>
              <a:t>通过本次实习，对</a:t>
            </a:r>
            <a:r>
              <a:rPr lang="en-US" altLang="zh-CN" sz="2400" u="sng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400" u="sng" dirty="0">
                <a:latin typeface="隶书" panose="02010509060101010101" pitchFamily="49" charset="-122"/>
                <a:ea typeface="隶书" panose="02010509060101010101" pitchFamily="49" charset="-122"/>
              </a:rPr>
              <a:t>语言程序设计进行一次全面的</a:t>
            </a:r>
            <a:r>
              <a:rPr lang="zh-CN" altLang="en-US" sz="2400" u="sng" dirty="0">
                <a:solidFill>
                  <a:srgbClr val="0066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综合训练</a:t>
            </a:r>
            <a:r>
              <a:rPr lang="zh-CN" altLang="en-US" sz="2400" u="sng" dirty="0">
                <a:latin typeface="隶书" panose="02010509060101010101" pitchFamily="49" charset="-122"/>
                <a:ea typeface="隶书" panose="02010509060101010101" pitchFamily="49" charset="-122"/>
              </a:rPr>
              <a:t>，加强学生的动手能力和程序设计能力，培养学生</a:t>
            </a:r>
            <a:r>
              <a:rPr lang="zh-CN" altLang="en-US" sz="2400" u="sng" dirty="0">
                <a:solidFill>
                  <a:srgbClr val="F91717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运用所学知识来解决实际问题的能力</a:t>
            </a:r>
            <a:r>
              <a:rPr lang="zh-CN" altLang="en-US" sz="2400" u="sng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最终目标是通过这种形式，帮助学生系统地掌握该门课程的主要内容，更好地完成教学任务，为学习后续课程和进行毕业设计作好准备。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126" name="Rectangle 8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27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28" name="Rectangle 10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29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30" name="Rectangle 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5131" name="Rectangle 13"/>
          <p:cNvSpPr/>
          <p:nvPr/>
        </p:nvSpPr>
        <p:spPr>
          <a:xfrm>
            <a:off x="0" y="3290888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pic>
        <p:nvPicPr>
          <p:cNvPr id="5132" name="Picture 15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r>
              <a:rPr lang="zh-CN" altLang="en-US" b="1" dirty="0">
                <a:solidFill>
                  <a:srgbClr val="F91717"/>
                </a:solidFill>
                <a:ea typeface="黑体" panose="02010609060101010101" pitchFamily="49" charset="-122"/>
              </a:rPr>
              <a:t>二、课程设计基本安排及要求</a:t>
            </a:r>
            <a:endParaRPr lang="zh-CN" altLang="en-US" b="1" dirty="0">
              <a:solidFill>
                <a:srgbClr val="F91717"/>
              </a:solidFill>
              <a:ea typeface="黑体" panose="02010609060101010101" pitchFamily="49" charset="-122"/>
            </a:endParaRPr>
          </a:p>
        </p:txBody>
      </p:sp>
      <p:sp>
        <p:nvSpPr>
          <p:cNvPr id="6147" name="Rectangle 6"/>
          <p:cNvSpPr/>
          <p:nvPr/>
        </p:nvSpPr>
        <p:spPr>
          <a:xfrm>
            <a:off x="0" y="2705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  <p:sp>
        <p:nvSpPr>
          <p:cNvPr id="6148" name="Text Box 7"/>
          <p:cNvSpPr txBox="1"/>
          <p:nvPr/>
        </p:nvSpPr>
        <p:spPr>
          <a:xfrm>
            <a:off x="1066800" y="2116455"/>
            <a:ext cx="7620000" cy="452183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1.时间安排 （20学时）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课程教学结束后进行（文件，多文件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编译）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（第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周）；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设计题目要求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设计题目不局限于特定题目，可以从备选题目中选择一个进行，题目选项见附录</a:t>
            </a: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：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技术要求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重点训练关于数据文件的处理；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动态存储结构的处理；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just" eaLnBrk="0" hangingPunct="0">
              <a:lnSpc>
                <a:spcPct val="120000"/>
              </a:lnSpc>
              <a:buClr>
                <a:srgbClr val="F91717"/>
              </a:buClr>
              <a:buSzPct val="130000"/>
              <a:buFont typeface="Wingdings" panose="05000000000000000000" pitchFamily="2" charset="2"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软件工程组织架构，开发文档，开发规范的处理；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6149" name="Picture 8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50" name="Rectangle 10"/>
          <p:cNvSpPr/>
          <p:nvPr/>
        </p:nvSpPr>
        <p:spPr>
          <a:xfrm>
            <a:off x="0" y="2705100"/>
            <a:ext cx="9144000" cy="0"/>
          </a:xfrm>
          <a:prstGeom prst="rect">
            <a:avLst/>
          </a:prstGeom>
          <a:noFill/>
          <a:ln w="12700">
            <a:noFill/>
          </a:ln>
        </p:spPr>
        <p:txBody>
          <a:bodyPr wrap="none" anchor="ctr">
            <a:spAutoFit/>
          </a:bodyPr>
          <a:p>
            <a:pPr eaLnBrk="0" hangingPunct="0"/>
            <a:endParaRPr lang="zh-CN" altLang="en-US" dirty="0">
              <a:latin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r>
              <a:rPr lang="zh-CN" altLang="en-US" b="1" dirty="0">
                <a:solidFill>
                  <a:srgbClr val="F91717"/>
                </a:solidFill>
                <a:ea typeface="黑体" panose="02010609060101010101" pitchFamily="49" charset="-122"/>
              </a:rPr>
              <a:t>三、课程设计基本任务</a:t>
            </a:r>
            <a:endParaRPr lang="en-US" altLang="zh-CN" b="1" dirty="0">
              <a:solidFill>
                <a:srgbClr val="F91717"/>
              </a:solidFill>
              <a:ea typeface="黑体" panose="02010609060101010101" pitchFamily="49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1143000" y="2209800"/>
            <a:ext cx="7458710" cy="4038600"/>
          </a:xfrm>
        </p:spPr>
        <p:txBody>
          <a:bodyPr vert="horz" wrap="square" lIns="91440" tIns="45720" rIns="91440" bIns="45720" anchor="t"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1.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设计程序运行界面；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2.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编写程序建立相应要处理的数据文件；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3.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编写程序围绕所建立的数据文件进行数据处理；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Clr>
                <a:srgbClr val="F91717"/>
              </a:buClr>
              <a:buSzPct val="130000"/>
              <a:buFont typeface="Wingdings" panose="05000000000000000000" pitchFamily="2" charset="2"/>
              <a:buNone/>
            </a:pP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4.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  <a:cs typeface="隶书" panose="02010509060101010101" pitchFamily="49" charset="-122"/>
              </a:rPr>
              <a:t>编写程序实现各种数据的统计分析功能。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  <a:cs typeface="隶书" panose="02010509060101010101" pitchFamily="49" charset="-122"/>
            </a:endParaRPr>
          </a:p>
        </p:txBody>
      </p:sp>
      <p:pic>
        <p:nvPicPr>
          <p:cNvPr id="7172" name="Picture 5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55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3" name="文本占位符 40962"/>
          <p:cNvSpPr>
            <a:spLocks noGrp="1"/>
          </p:cNvSpPr>
          <p:nvPr>
            <p:ph type="body" idx="1"/>
          </p:nvPr>
        </p:nvSpPr>
        <p:spPr>
          <a:xfrm>
            <a:off x="1195705" y="2057400"/>
            <a:ext cx="7245350" cy="4489450"/>
          </a:xfrm>
        </p:spPr>
        <p:txBody>
          <a:bodyPr/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整体规划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: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</a:rPr>
              <a:t>     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进行系统功能分析，规划系统功能模块，描述各模块之间的接口，画出系统功能框图。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详细设计：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      设计系统运行界面，规划系统中函数原型。设计系统功能组织结构。</a:t>
            </a:r>
            <a:endParaRPr lang="zh-CN" altLang="en-US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3.本课程设计要求如下：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（1）要求用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二进制块结构组织程序中所用数据；</a:t>
            </a:r>
            <a:endParaRPr lang="zh-CN" altLang="en-US">
              <a:latin typeface="隶书" panose="02010509060101010101" pitchFamily="49" charset="-122"/>
              <a:ea typeface="隶书" panose="02010509060101010101" pitchFamily="49" charset="-122"/>
              <a:sym typeface="+mn-ea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（2）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程序中运用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动态数组、链表实现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数据的内存处理；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（3）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尽量使用多源文件方式实现设计；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要求在各个文件内实现结构化设计；</a:t>
            </a:r>
            <a:endParaRPr lang="en-US" altLang="zh-CN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eaLnBrk="1" hangingPunct="1">
              <a:lnSpc>
                <a:spcPct val="100000"/>
              </a:lnSpc>
              <a:buNone/>
            </a:pP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（4）宏和数据结构</a:t>
            </a:r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定义</a:t>
            </a:r>
            <a:r>
              <a:rPr lang="en-US" altLang="zh-CN">
                <a:latin typeface="隶书" panose="02010509060101010101" pitchFamily="49" charset="-122"/>
                <a:ea typeface="隶书" panose="02010509060101010101" pitchFamily="49" charset="-122"/>
                <a:sym typeface="+mn-ea"/>
              </a:rPr>
              <a:t>等放在头文件内，并使用条件编译。</a:t>
            </a: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endParaRPr lang="en-US" altLang="zh-CN" sz="24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>
              <a:buNone/>
            </a:pP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      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ctr" eaLnBrk="1" hangingPunct="1"/>
            <a:r>
              <a:rPr lang="zh-CN" altLang="en-US" b="1" dirty="0">
                <a:ea typeface="宋体" panose="02010600030101010101" pitchFamily="2" charset="-122"/>
              </a:rPr>
              <a:t>四、课程设计实现步骤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xfrm>
            <a:off x="1219200" y="914400"/>
            <a:ext cx="7253288" cy="9144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b="1" dirty="0">
                <a:solidFill>
                  <a:srgbClr val="F91717"/>
                </a:solidFill>
                <a:ea typeface="黑体" panose="02010609060101010101" pitchFamily="49" charset="-122"/>
              </a:rPr>
              <a:t>五、设计实现方法建议</a:t>
            </a:r>
            <a:endParaRPr lang="zh-CN" altLang="en-US" b="1" dirty="0">
              <a:solidFill>
                <a:srgbClr val="F91717"/>
              </a:solidFill>
              <a:ea typeface="黑体" panose="02010609060101010101" pitchFamily="49" charset="-122"/>
            </a:endParaRP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1143000" y="2057400"/>
            <a:ext cx="7696200" cy="4419600"/>
          </a:xfrm>
        </p:spPr>
        <p:txBody>
          <a:bodyPr vert="horz" wrap="square" lIns="91440" tIns="45720" rIns="91440" bIns="45720" anchor="t"/>
          <a:p>
            <a:pPr marL="1879600" indent="-1879600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1.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查阅资料：通过各种手段（包括期刊、网络等）查找资料，并阅读所得资料；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879600" indent="-1879600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总体设计：在已有资料的基础上进行总体设计，设计程序功能模块划分，设计程序数据流，设计主要函数原型；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879600" indent="-1879600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3.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编程：用</a:t>
            </a:r>
            <a:r>
              <a:rPr lang="en-US" altLang="zh-CN" sz="2400">
                <a:latin typeface="隶书" panose="02010509060101010101" pitchFamily="49" charset="-122"/>
                <a:ea typeface="隶书" panose="02010509060101010101" pitchFamily="49" charset="-122"/>
              </a:rPr>
              <a:t>C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语言编程实现设计任务；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879600" indent="-1879600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4.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调试：对所编程序试运行、查错、修改、测试；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1879600" indent="-1879600" eaLnBrk="1" hangingPunct="1">
              <a:lnSpc>
                <a:spcPct val="100000"/>
              </a:lnSpc>
              <a:buNone/>
            </a:pPr>
            <a:r>
              <a:rPr lang="en-US" altLang="zh-CN" sz="2400" dirty="0">
                <a:latin typeface="隶书" panose="02010509060101010101" pitchFamily="49" charset="-122"/>
                <a:ea typeface="隶书" panose="02010509060101010101" pitchFamily="49" charset="-122"/>
              </a:rPr>
              <a:t>5.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撰写课程设计报告。</a:t>
            </a:r>
            <a:endParaRPr lang="zh-CN" altLang="en-US" sz="24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1508" name="Picture 4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253288" cy="914400"/>
          </a:xfrm>
        </p:spPr>
        <p:txBody>
          <a:bodyPr vert="horz" wrap="square" lIns="91440" tIns="45720" rIns="91440" bIns="45720" anchor="ctr"/>
          <a:p>
            <a:pPr algn="ctr" eaLnBrk="1" hangingPunct="1"/>
            <a:r>
              <a:rPr lang="zh-CN" altLang="en-US" b="1" dirty="0">
                <a:solidFill>
                  <a:srgbClr val="F91717"/>
                </a:solidFill>
                <a:ea typeface="黑体" panose="02010609060101010101" pitchFamily="49" charset="-122"/>
              </a:rPr>
              <a:t>六、成绩考核办法</a:t>
            </a:r>
            <a:r>
              <a:rPr lang="zh-CN" altLang="en-US" dirty="0"/>
              <a:t> </a:t>
            </a:r>
            <a:endParaRPr lang="zh-CN" altLang="en-US" dirty="0"/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1066800" y="1905000"/>
            <a:ext cx="7848600" cy="4953000"/>
          </a:xfrm>
        </p:spPr>
        <p:txBody>
          <a:bodyPr vert="horz" wrap="square" lIns="91440" tIns="45720" rIns="91440" bIns="45720" anchor="t"/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1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、课程设计成绩分： 优、良、中、及格和不及格。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2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、考核内容包括：</a:t>
            </a:r>
            <a:r>
              <a:rPr lang="zh-CN" altLang="en-US" sz="1800" dirty="0">
                <a:ea typeface="隶书" panose="02010509060101010101" pitchFamily="49" charset="-122"/>
              </a:rPr>
              <a:t>课程设计报告的质量和程序完成情况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3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、程序评价标准（标准明细见附录）：</a:t>
            </a:r>
            <a:endParaRPr lang="en-US" altLang="zh-CN" sz="180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  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程序功能必须使用动态内存获取方法实现。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   优秀：课程实习报告撰写内容全面，包含软件功能分析，软件功能设计框图，软件实现结构说明，主要函数接口描述。程序功能全部实现，程序结构合理，程序界面整洁，软件操作方便灵活，有一定容错性，实习报告记录详细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   良好：实习报告记录详细，包含软件设计的主要内容说明，程序功能全部实现，程序结构合理。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   中等：实习报告记录详细，程序功能全部实现，能够提交演示。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   及格：实习报告记录认真，程序主要功能实现，能够演示完成的内容。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    不及格：报告撰写不认真，程序错误。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901700" indent="-901700" eaLnBrk="1" hangingPunct="1">
              <a:lnSpc>
                <a:spcPct val="100000"/>
              </a:lnSpc>
              <a:buNone/>
            </a:pPr>
            <a:r>
              <a:rPr lang="en-US" altLang="zh-CN" sz="1800">
                <a:latin typeface="隶书" panose="02010509060101010101" pitchFamily="49" charset="-122"/>
                <a:ea typeface="隶书" panose="02010509060101010101" pitchFamily="49" charset="-122"/>
              </a:rPr>
              <a:t>4</a:t>
            </a:r>
            <a:r>
              <a:rPr lang="zh-CN" altLang="en-US" sz="1800" dirty="0">
                <a:latin typeface="隶书" panose="02010509060101010101" pitchFamily="49" charset="-122"/>
                <a:ea typeface="隶书" panose="02010509060101010101" pitchFamily="49" charset="-122"/>
              </a:rPr>
              <a:t>、考核方式：在线讲解所完成系统，提交撰写实习日志，实习报告。</a:t>
            </a:r>
            <a:endParaRPr lang="zh-CN" altLang="en-US" sz="1800" dirty="0"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pic>
        <p:nvPicPr>
          <p:cNvPr id="22532" name="Picture 4" descr="t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066800" cy="923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附录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1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：考核评分标准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3612" name="内容占位符 23611"/>
          <p:cNvGraphicFramePr/>
          <p:nvPr>
            <p:ph idx="1"/>
            <p:custDataLst>
              <p:tags r:id="rId1"/>
            </p:custDataLst>
          </p:nvPr>
        </p:nvGraphicFramePr>
        <p:xfrm>
          <a:off x="1295400" y="2133600"/>
          <a:ext cx="7543800" cy="4419600"/>
        </p:xfrm>
        <a:graphic>
          <a:graphicData uri="http://schemas.openxmlformats.org/drawingml/2006/table">
            <a:tbl>
              <a:tblPr/>
              <a:tblGrid>
                <a:gridCol w="843280"/>
                <a:gridCol w="673100"/>
                <a:gridCol w="693420"/>
                <a:gridCol w="1143000"/>
                <a:gridCol w="1219200"/>
                <a:gridCol w="1350963"/>
                <a:gridCol w="858837"/>
                <a:gridCol w="762000"/>
              </a:tblGrid>
              <a:tr h="1524000"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学号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姓名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题目内容难度系数</a:t>
                      </a:r>
                      <a:endParaRPr lang="zh-CN" altLang="en-US" sz="2000" b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zh-CN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程序组织结构</a:t>
                      </a: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10%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程序功能</a:t>
                      </a:r>
                      <a:r>
                        <a:rPr lang="en-US" altLang="zh-CN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程序运行演示及回答问题</a:t>
                      </a:r>
                      <a:r>
                        <a:rPr lang="en-US" altLang="zh-CN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0%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实习报告</a:t>
                      </a:r>
                      <a:r>
                        <a:rPr lang="en-US" altLang="zh-CN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30</a:t>
                      </a: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zh-CN" altLang="en-US" sz="2000" b="0" dirty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最终成绩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914400"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ECDE"/>
                    </a:solidFill>
                  </a:tcPr>
                </a:tc>
              </a:tr>
              <a:tr h="660400"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 b="0">
                          <a:solidFill>
                            <a:srgbClr val="FFFFFF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b="0" dirty="0">
                        <a:solidFill>
                          <a:srgbClr val="FFFFFF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CC99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  <a:tc>
                  <a:txBody>
                    <a:bodyPr/>
                    <a:lstStyle>
                      <a:lvl1pPr marL="342900" lvl="0" indent="-3429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742950" lvl="1" indent="-28575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8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2pPr>
                      <a:lvl3pPr marL="1143000" lvl="2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4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3pPr>
                      <a:lvl4pPr marL="1600200" lvl="3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2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4pPr>
                      <a:lvl5pPr marL="2057400" lvl="4" indent="-228600" algn="l" rtl="0" eaLnBrk="0" fontAlgn="base" latinLnBrk="1" hangingPunct="0">
                        <a:lnSpc>
                          <a:spcPts val="2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defRPr sz="1000">
                          <a:solidFill>
                            <a:schemeClr val="tx1"/>
                          </a:solidFill>
                          <a:latin typeface="+mn-lt"/>
                          <a:ea typeface="+mn-ea"/>
                        </a:defRPr>
                      </a:lvl5pPr>
                    </a:lstStyle>
                    <a:p>
                      <a:pPr marL="0" lvl="0" indent="0" algn="just" latinLnBrk="0">
                        <a:lnSpc>
                          <a:spcPct val="125000"/>
                        </a:lnSpc>
                        <a:spcBef>
                          <a:spcPct val="0"/>
                        </a:spcBef>
                        <a:buNone/>
                      </a:pPr>
                      <a:r>
                        <a:rPr lang="en-US" altLang="en-US" sz="200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altLang="en-US" sz="2000" dirty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6E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17141bf-7189-40e6-a779-a9b1d8e48f60}"/>
</p:tagLst>
</file>

<file path=ppt/tags/tag2.xml><?xml version="1.0" encoding="utf-8"?>
<p:tagLst xmlns:p="http://schemas.openxmlformats.org/presentationml/2006/main">
  <p:tag name="COMMONDATA" val="eyJoZGlkIjoiYTZmZTk0ZTgxNzlhZmI5YzI2Y2I4NDBhNjRlNjE0ZGMifQ=="/>
  <p:tag name="commondata" val="eyJoZGlkIjoiNzU4ZmM1NjZlNzFjZTUyMzE0YTgzYzhlMzQ5NGIyNjEifQ=="/>
</p:tagLst>
</file>

<file path=ppt/theme/theme1.xml><?xml version="1.0" encoding="utf-8"?>
<a:theme xmlns:a="http://schemas.openxmlformats.org/drawingml/2006/main" name="B003">
  <a:themeElements>
    <a:clrScheme name="B0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03">
      <a:majorFont>
        <a:latin typeface="-소망B"/>
        <a:ea typeface="-소망B"/>
        <a:cs typeface=""/>
      </a:majorFont>
      <a:minorFont>
        <a:latin typeface="-소망M"/>
        <a:ea typeface="-소망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B0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B003">
  <a:themeElements>
    <a:clrScheme name="B003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003">
      <a:majorFont>
        <a:latin typeface="-소망B"/>
        <a:ea typeface="-소망B"/>
        <a:cs typeface=""/>
      </a:majorFont>
      <a:minorFont>
        <a:latin typeface="-소망M"/>
        <a:ea typeface="-소망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altLang="zh-CN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B003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003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003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WPS 演示</Application>
  <PresentationFormat/>
  <Paragraphs>219</Paragraphs>
  <Slides>13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</vt:lpstr>
      <vt:lpstr>宋体</vt:lpstr>
      <vt:lpstr>Wingdings</vt:lpstr>
      <vt:lpstr>黑体</vt:lpstr>
      <vt:lpstr>-소망M</vt:lpstr>
      <vt:lpstr>Malgun Gothic</vt:lpstr>
      <vt:lpstr>-소망B</vt:lpstr>
      <vt:lpstr>Gulim</vt:lpstr>
      <vt:lpstr>华文行楷</vt:lpstr>
      <vt:lpstr>隶书</vt:lpstr>
      <vt:lpstr>楷体_GB2312</vt:lpstr>
      <vt:lpstr>新宋体</vt:lpstr>
      <vt:lpstr>华文新魏</vt:lpstr>
      <vt:lpstr>微软雅黑</vt:lpstr>
      <vt:lpstr>Arial Unicode MS</vt:lpstr>
      <vt:lpstr>B003</vt:lpstr>
      <vt:lpstr>1_B003</vt:lpstr>
      <vt:lpstr>高级语言课程设计实习方案</vt:lpstr>
      <vt:lpstr>主 要 内 容</vt:lpstr>
      <vt:lpstr>一、课程设计目的</vt:lpstr>
      <vt:lpstr>二、课程设计基本安排及要求</vt:lpstr>
      <vt:lpstr>三、课程设计基本任务</vt:lpstr>
      <vt:lpstr>四、课程设计实现步骤</vt:lpstr>
      <vt:lpstr>五、设计实现方法建议</vt:lpstr>
      <vt:lpstr>六、成绩考核办法 </vt:lpstr>
      <vt:lpstr>附录1：考核评分标准</vt:lpstr>
      <vt:lpstr>附录2：题目举例 </vt:lpstr>
      <vt:lpstr>附录2：题目 </vt:lpstr>
      <vt:lpstr>附录2：题目 </vt:lpstr>
      <vt:lpstr>附录2：题目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Sung Ha, Park</dc:creator>
  <cp:lastModifiedBy>我笨</cp:lastModifiedBy>
  <cp:revision>298</cp:revision>
  <dcterms:created xsi:type="dcterms:W3CDTF">2004-08-26T06:30:00Z</dcterms:created>
  <dcterms:modified xsi:type="dcterms:W3CDTF">2024-01-15T06:51:11Z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12E339E18FE646FD851B91C678F3B1AC</vt:lpwstr>
  </property>
</Properties>
</file>