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5" r:id="rId3"/>
    <p:sldId id="407" r:id="rId4"/>
    <p:sldId id="378" r:id="rId5"/>
    <p:sldId id="267" r:id="rId6"/>
    <p:sldId id="383" r:id="rId7"/>
    <p:sldId id="382" r:id="rId8"/>
    <p:sldId id="408" r:id="rId9"/>
    <p:sldId id="410" r:id="rId10"/>
    <p:sldId id="406" r:id="rId11"/>
    <p:sldId id="385" r:id="rId12"/>
    <p:sldId id="387" r:id="rId13"/>
    <p:sldId id="376" r:id="rId14"/>
    <p:sldId id="389" r:id="rId15"/>
    <p:sldId id="404" r:id="rId16"/>
    <p:sldId id="412" r:id="rId17"/>
    <p:sldId id="411" r:id="rId18"/>
    <p:sldId id="391" r:id="rId19"/>
    <p:sldId id="414" r:id="rId20"/>
    <p:sldId id="392" r:id="rId21"/>
    <p:sldId id="394" r:id="rId22"/>
    <p:sldId id="415" r:id="rId23"/>
    <p:sldId id="418" r:id="rId24"/>
    <p:sldId id="416" r:id="rId25"/>
    <p:sldId id="265" r:id="rId26"/>
  </p:sldIdLst>
  <p:sldSz cx="9144000" cy="6858000" type="screen4x3"/>
  <p:notesSz cx="6858000" cy="9144000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4A6F17-420F-41A8-B8D7-6C9314F42242}">
          <p14:sldIdLst>
            <p14:sldId id="256"/>
            <p14:sldId id="325"/>
          </p14:sldIdLst>
        </p14:section>
        <p14:section name="无标题节" id="{0EA778C3-4DE3-4A38-A70C-ECCEA15671CF}">
          <p14:sldIdLst>
            <p14:sldId id="407"/>
            <p14:sldId id="378"/>
            <p14:sldId id="267"/>
            <p14:sldId id="383"/>
            <p14:sldId id="382"/>
            <p14:sldId id="408"/>
            <p14:sldId id="410"/>
            <p14:sldId id="406"/>
            <p14:sldId id="385"/>
            <p14:sldId id="387"/>
            <p14:sldId id="376"/>
            <p14:sldId id="389"/>
            <p14:sldId id="404"/>
            <p14:sldId id="412"/>
            <p14:sldId id="411"/>
            <p14:sldId id="391"/>
            <p14:sldId id="414"/>
            <p14:sldId id="392"/>
            <p14:sldId id="394"/>
            <p14:sldId id="415"/>
            <p14:sldId id="418"/>
            <p14:sldId id="41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0"/>
    <a:srgbClr val="CCECFF"/>
    <a:srgbClr val="FFD869"/>
    <a:srgbClr val="FFFF00"/>
    <a:srgbClr val="969696"/>
    <a:srgbClr val="F8F8F8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2944" autoAdjust="0"/>
  </p:normalViewPr>
  <p:slideViewPr>
    <p:cSldViewPr showGuides="1">
      <p:cViewPr varScale="1">
        <p:scale>
          <a:sx n="95" d="100"/>
          <a:sy n="95" d="100"/>
        </p:scale>
        <p:origin x="2064" y="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20C7E-7BD0-4D65-8215-1243785083C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Java11</a:t>
            </a:r>
            <a:r>
              <a:rPr lang="zh-CN" altLang="en-US" smtClean="0"/>
              <a:t>，是继</a:t>
            </a:r>
            <a:r>
              <a:rPr lang="en-US" altLang="zh-CN" smtClean="0"/>
              <a:t>java8</a:t>
            </a:r>
            <a:r>
              <a:rPr lang="zh-CN" altLang="en-US" smtClean="0"/>
              <a:t>后的最新长期支持版</a:t>
            </a:r>
            <a:r>
              <a:rPr lang="en-US" altLang="zh-CN" smtClean="0"/>
              <a:t>(</a:t>
            </a:r>
            <a:r>
              <a:rPr lang="zh-CN" altLang="en-US" smtClean="0"/>
              <a:t>里程碑版本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JDK11</a:t>
            </a:r>
            <a:r>
              <a:rPr lang="zh-CN" altLang="en-US" smtClean="0"/>
              <a:t>之前，会安装</a:t>
            </a:r>
            <a:r>
              <a:rPr lang="en-US" altLang="zh-CN" smtClean="0"/>
              <a:t>JDK(</a:t>
            </a:r>
            <a:r>
              <a:rPr lang="zh-CN" altLang="en-US" smtClean="0"/>
              <a:t>内置一套</a:t>
            </a:r>
            <a:r>
              <a:rPr lang="en-US" altLang="zh-CN" smtClean="0"/>
              <a:t>JRE)</a:t>
            </a:r>
            <a:r>
              <a:rPr lang="zh-CN" altLang="en-US" smtClean="0"/>
              <a:t>用于开发，以及一套独立的</a:t>
            </a:r>
            <a:r>
              <a:rPr lang="en-US" altLang="zh-CN" smtClean="0"/>
              <a:t>JRE</a:t>
            </a:r>
            <a:r>
              <a:rPr lang="zh-CN" altLang="en-US" smtClean="0"/>
              <a:t>用于运行</a:t>
            </a:r>
            <a:endParaRPr lang="en-US" altLang="zh-CN" smtClean="0"/>
          </a:p>
          <a:p>
            <a:r>
              <a:rPr lang="en-US" altLang="zh-CN" smtClean="0"/>
              <a:t>JDK11</a:t>
            </a:r>
            <a:r>
              <a:rPr lang="zh-CN" altLang="en-US" smtClean="0"/>
              <a:t>开始，不再提供独立的</a:t>
            </a:r>
            <a:r>
              <a:rPr lang="en-US" altLang="zh-CN" smtClean="0"/>
              <a:t>JRE</a:t>
            </a:r>
            <a:r>
              <a:rPr lang="zh-CN" altLang="en-US" smtClean="0"/>
              <a:t>，同时移除精简了大量库类。因此，原在</a:t>
            </a:r>
            <a:r>
              <a:rPr lang="en-US" altLang="zh-CN" smtClean="0"/>
              <a:t>java8</a:t>
            </a:r>
            <a:r>
              <a:rPr lang="zh-CN" altLang="en-US" smtClean="0"/>
              <a:t>下可正常运行的程序，在</a:t>
            </a:r>
            <a:r>
              <a:rPr lang="en-US" altLang="zh-CN" smtClean="0"/>
              <a:t>java11</a:t>
            </a:r>
            <a:r>
              <a:rPr lang="zh-CN" altLang="en-US" smtClean="0"/>
              <a:t>下可能无法运行</a:t>
            </a:r>
            <a:endParaRPr lang="en-US" altLang="zh-CN" smtClean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46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IntelliJ IDEA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JetBrains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公司的产品，而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JetBrains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是一家总部位于捷克的公司，主要开发集成开发环境（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IDE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）和其他开发工具‌。</a:t>
            </a:r>
            <a:b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Tahoma" panose="020B060403050404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336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25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6418" name="幻灯片图像占位符 3164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6419" name="文本占位符 3164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9474" name="幻灯片图像占位符 489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9475" name="文本占位符 48947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8922A0-D43D-4405-9F08-539F2CF4D5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A4F3B-1FCF-4B06-B638-FCF5F341687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726318C7-E3C4-4FB8-8BDF-6721B4F70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D9A2C03-29DA-4BD1-938B-802E815E7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9474" name="幻灯片图像占位符 489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9475" name="文本占位符 48947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9474" name="幻灯片图像占位符 489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9475" name="文本占位符 48947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Tahoma" panose="020B060403050404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21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9474" name="幻灯片图像占位符 489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9475" name="文本占位符 48947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9474" name="幻灯片图像占位符 4894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9475" name="文本占位符 48947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win10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在“开始”菜单中应用列表里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找到首字母“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W”,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在下面有一 个”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系统”</a:t>
            </a:r>
            <a:r>
              <a:rPr lang="en-US" altLang="zh-CN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200" b="0" i="0" u="none" kern="1200" baseline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展开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>
                <a:latin typeface="Tahoma" panose="020B060403050404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76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 userDrawn="1"/>
        </p:nvGraphicFramePr>
        <p:xfrm>
          <a:off x="0" y="635"/>
          <a:ext cx="9144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r:id="rId3" imgW="7607300" imgH="4895850" progId="Paint.Picture">
                  <p:embed/>
                </p:oleObj>
              </mc:Choice>
              <mc:Fallback>
                <p:oleObj r:id="rId3" imgW="7607300" imgH="489585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5"/>
                        <a:ext cx="9144000" cy="692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2878138" y="442087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1981200" y="4420870"/>
            <a:ext cx="892175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6012180"/>
            <a:ext cx="2505075" cy="72390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8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26828" cy="6159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6264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537" y="1276350"/>
            <a:ext cx="3886264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 userDrawn="1"/>
        </p:nvGraphicFramePr>
        <p:xfrm>
          <a:off x="-104140" y="-635"/>
          <a:ext cx="924814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14" imgW="6470650" imgH="4857750" progId="Paint.Picture">
                  <p:embed/>
                </p:oleObj>
              </mc:Choice>
              <mc:Fallback>
                <p:oleObj r:id="rId14" imgW="6470650" imgH="4857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-104140" y="-635"/>
                        <a:ext cx="924814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0" name="文本占位符 393229"/>
          <p:cNvSpPr>
            <a:spLocks noGrp="1"/>
          </p:cNvSpPr>
          <p:nvPr>
            <p:ph type="body" idx="1"/>
          </p:nvPr>
        </p:nvSpPr>
        <p:spPr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393255" name="文本框 393254"/>
          <p:cNvSpPr txBox="1"/>
          <p:nvPr userDrawn="1"/>
        </p:nvSpPr>
        <p:spPr>
          <a:xfrm>
            <a:off x="2195513" y="260350"/>
            <a:ext cx="6948487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6"/>
        </a:buBlip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7"/>
        </a:buBlip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Blip>
          <a:blip r:embed="rId18"/>
        </a:buBlip>
        <a:defRPr sz="2000" b="1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Ø"/>
        <a:defRPr sz="18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.cn/idea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subview/8170/6337787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矩形 303107"/>
          <p:cNvSpPr/>
          <p:nvPr/>
        </p:nvSpPr>
        <p:spPr>
          <a:xfrm>
            <a:off x="395288" y="4652963"/>
            <a:ext cx="8497192" cy="1152301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ea typeface="幼圆" pitchFamily="49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ea typeface="幼圆" pitchFamily="49" charset="-122"/>
              </a:rPr>
              <a:t>语言概述和入门程序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323850" y="3644900"/>
            <a:ext cx="2160588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第一章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F8E61F-273B-44D9-B719-324AFA3327F4}"/>
              </a:ext>
            </a:extLst>
          </p:cNvPr>
          <p:cNvSpPr/>
          <p:nvPr/>
        </p:nvSpPr>
        <p:spPr>
          <a:xfrm>
            <a:off x="3851920" y="5589240"/>
            <a:ext cx="5544864" cy="1152301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endParaRPr lang="en-US" altLang="zh-CN" b="0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Java</a:t>
            </a:r>
            <a:r>
              <a:rPr lang="zh-CN" altLang="en-US" dirty="0"/>
              <a:t>运行平台</a:t>
            </a:r>
            <a:endParaRPr lang="zh-CN" altLang="en-US" b="1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 SE </a:t>
            </a:r>
            <a:r>
              <a:rPr lang="en-US" altLang="zh-CN"/>
              <a:t>-- </a:t>
            </a:r>
            <a:r>
              <a:rPr lang="en-US" altLang="zh-CN" smtClean="0"/>
              <a:t>(Standard Edition) </a:t>
            </a:r>
            <a:r>
              <a:rPr lang="zh-CN" altLang="en-US" smtClean="0"/>
              <a:t>标准版，基础，用于</a:t>
            </a:r>
            <a:r>
              <a:rPr lang="zh-CN" altLang="en-US" smtClean="0"/>
              <a:t>桌面及服务器端应用开发</a:t>
            </a:r>
            <a:endParaRPr lang="en-US" altLang="zh-CN" dirty="0"/>
          </a:p>
          <a:p>
            <a:r>
              <a:rPr lang="en-US" altLang="zh-CN" dirty="0"/>
              <a:t>Java EE – </a:t>
            </a:r>
            <a:r>
              <a:rPr lang="en-US" altLang="zh-CN"/>
              <a:t>(</a:t>
            </a:r>
            <a:r>
              <a:rPr lang="en-US" altLang="zh-CN" smtClean="0"/>
              <a:t>Enterprise </a:t>
            </a:r>
            <a:r>
              <a:rPr lang="en-US" altLang="zh-CN" dirty="0"/>
              <a:t>Edition) </a:t>
            </a:r>
            <a:r>
              <a:rPr lang="zh-CN" altLang="en-US" dirty="0"/>
              <a:t>企</a:t>
            </a:r>
            <a:r>
              <a:rPr lang="zh-CN" altLang="en-US"/>
              <a:t>业</a:t>
            </a:r>
            <a:r>
              <a:rPr lang="zh-CN" altLang="en-US" smtClean="0"/>
              <a:t>版，</a:t>
            </a:r>
            <a:r>
              <a:rPr lang="zh-CN" altLang="en-US"/>
              <a:t>用于</a:t>
            </a:r>
            <a:r>
              <a:rPr lang="zh-CN" altLang="en-US"/>
              <a:t>分布式系统、电子商务平台、</a:t>
            </a:r>
            <a:r>
              <a:rPr lang="en-US" altLang="zh-CN"/>
              <a:t>Web</a:t>
            </a:r>
            <a:r>
              <a:rPr lang="zh-CN" altLang="en-US"/>
              <a:t>服务等企业级应</a:t>
            </a:r>
            <a:r>
              <a:rPr lang="zh-CN" altLang="en-US"/>
              <a:t>用开发</a:t>
            </a:r>
            <a:endParaRPr lang="en-US" altLang="zh-CN" dirty="0"/>
          </a:p>
          <a:p>
            <a:r>
              <a:rPr lang="en-US" altLang="zh-CN" dirty="0"/>
              <a:t>Java ME – (Micro Edition) </a:t>
            </a:r>
            <a:r>
              <a:rPr lang="zh-CN" altLang="en-US" dirty="0"/>
              <a:t>微</a:t>
            </a:r>
            <a:r>
              <a:rPr lang="zh-CN" altLang="en-US"/>
              <a:t>型</a:t>
            </a:r>
            <a:r>
              <a:rPr lang="zh-CN" altLang="en-US"/>
              <a:t>版，</a:t>
            </a:r>
            <a:r>
              <a:rPr lang="zh-CN" altLang="en-US"/>
              <a:t>用于移动和嵌入式设</a:t>
            </a:r>
            <a:r>
              <a:rPr lang="zh-CN" altLang="en-US"/>
              <a:t>备上的应用程序开发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858C5-DDEB-44E3-A55A-90B75077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653136"/>
            <a:ext cx="506125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6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圆角矩形 488449"/>
          <p:cNvSpPr/>
          <p:nvPr/>
        </p:nvSpPr>
        <p:spPr>
          <a:xfrm>
            <a:off x="316980" y="1412776"/>
            <a:ext cx="8380413" cy="3839647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学习</a:t>
            </a: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必须从</a:t>
            </a:r>
            <a:r>
              <a:rPr lang="en-US" altLang="zh-CN" sz="2400" b="1" dirty="0"/>
              <a:t>Java SE</a:t>
            </a:r>
            <a:r>
              <a:rPr lang="zh-CN" altLang="en-US" sz="2400" b="1" dirty="0">
                <a:latin typeface="Times New Roman" panose="02020603050405020304" pitchFamily="18" charset="0"/>
              </a:rPr>
              <a:t>开始，目前</a:t>
            </a:r>
            <a:r>
              <a:rPr lang="en-US" altLang="zh-CN" sz="2400" b="1" dirty="0"/>
              <a:t>Sun</a:t>
            </a:r>
            <a:r>
              <a:rPr lang="zh-CN" altLang="en-US" sz="2400" b="1" dirty="0">
                <a:latin typeface="Times New Roman" panose="02020603050405020304" pitchFamily="18" charset="0"/>
              </a:rPr>
              <a:t>公司已发布稳定版本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 smtClean="0"/>
              <a:t>Jdk21</a:t>
            </a:r>
            <a:r>
              <a:rPr lang="zh-CN" altLang="en-US" sz="2400" b="1" smtClean="0"/>
              <a:t>，</a:t>
            </a:r>
            <a:r>
              <a:rPr lang="zh-CN" altLang="en-US" sz="2400" b="1" dirty="0"/>
              <a:t>推荐使</a:t>
            </a:r>
            <a:r>
              <a:rPr lang="zh-CN" altLang="en-US" sz="2400" b="1"/>
              <a:t>用</a:t>
            </a:r>
            <a:r>
              <a:rPr lang="en-US" altLang="zh-CN" sz="2400" b="1" smtClean="0"/>
              <a:t>J</a:t>
            </a:r>
            <a:r>
              <a:rPr lang="en-US" altLang="zh-CN" sz="2400" b="1"/>
              <a:t>dk</a:t>
            </a:r>
            <a:r>
              <a:rPr lang="en-US" altLang="zh-CN" sz="2400" b="1" smtClean="0"/>
              <a:t>11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</a:t>
            </a:r>
            <a:r>
              <a:rPr lang="en-US" altLang="zh-CN" sz="2400" b="1" smtClean="0">
                <a:solidFill>
                  <a:srgbClr val="000000"/>
                </a:solidFill>
                <a:latin typeface="Arial"/>
              </a:rPr>
              <a:t>Jdk11</a:t>
            </a:r>
            <a:r>
              <a:rPr lang="zh-CN" altLang="en-US" sz="2400" b="1">
                <a:solidFill>
                  <a:srgbClr val="000000"/>
                </a:solidFill>
                <a:latin typeface="Arial"/>
              </a:rPr>
              <a:t>是继</a:t>
            </a:r>
            <a:r>
              <a:rPr lang="en-US" altLang="zh-CN" sz="2400" b="1" smtClean="0">
                <a:solidFill>
                  <a:srgbClr val="000000"/>
                </a:solidFill>
                <a:latin typeface="Arial"/>
              </a:rPr>
              <a:t>jdk8</a:t>
            </a:r>
            <a:r>
              <a:rPr lang="zh-CN" altLang="en-US" sz="2400" b="1">
                <a:solidFill>
                  <a:srgbClr val="000000"/>
                </a:solidFill>
                <a:latin typeface="Arial"/>
              </a:rPr>
              <a:t>后的长期支持版</a:t>
            </a:r>
            <a:r>
              <a:rPr lang="en-US" altLang="zh-CN" sz="2400" b="1">
                <a:solidFill>
                  <a:srgbClr val="000000"/>
                </a:solidFill>
                <a:latin typeface="Arial"/>
              </a:rPr>
              <a:t>(</a:t>
            </a:r>
            <a:r>
              <a:rPr lang="zh-CN" altLang="en-US" sz="2400" b="1">
                <a:solidFill>
                  <a:srgbClr val="000000"/>
                </a:solidFill>
                <a:latin typeface="Arial"/>
              </a:rPr>
              <a:t>里程碑版本</a:t>
            </a:r>
            <a:r>
              <a:rPr lang="en-US" altLang="zh-CN" sz="2400" b="1">
                <a:solidFill>
                  <a:srgbClr val="000000"/>
                </a:solidFill>
                <a:latin typeface="Arial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Arial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可以从</a:t>
            </a:r>
            <a:r>
              <a:rPr lang="en-US" altLang="zh-CN" sz="2400" b="1" dirty="0">
                <a:solidFill>
                  <a:srgbClr val="0070C0"/>
                </a:solidFill>
              </a:rPr>
              <a:t>oracle</a:t>
            </a:r>
            <a:r>
              <a:rPr lang="zh-CN" altLang="en-US" sz="2400" b="1" dirty="0">
                <a:solidFill>
                  <a:srgbClr val="0070C0"/>
                </a:solidFill>
              </a:rPr>
              <a:t>公司</a:t>
            </a:r>
            <a:r>
              <a:rPr lang="zh-CN" altLang="en-US" sz="2400" b="1" dirty="0"/>
              <a:t>官网</a:t>
            </a:r>
            <a:r>
              <a:rPr lang="en-US" altLang="zh-CN" sz="2400" b="1" dirty="0">
                <a:solidFill>
                  <a:srgbClr val="FF3300"/>
                </a:solidFill>
              </a:rPr>
              <a:t>http://www.oracle.com/</a:t>
            </a:r>
            <a:r>
              <a:rPr lang="zh-CN" altLang="en-US" sz="2400" b="1" dirty="0"/>
              <a:t>下</a:t>
            </a:r>
            <a:r>
              <a:rPr lang="zh-CN" altLang="en-US" sz="2400" b="1"/>
              <a:t>载</a:t>
            </a:r>
            <a:r>
              <a:rPr lang="en-US" altLang="zh-CN" sz="2400" b="1" smtClean="0"/>
              <a:t>JDK11</a:t>
            </a:r>
            <a:r>
              <a:rPr lang="zh-CN" altLang="en-US" sz="2400" b="1" smtClean="0"/>
              <a:t>。</a:t>
            </a:r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solidFill>
                  <a:srgbClr val="000000"/>
                </a:solidFill>
                <a:latin typeface="Arial"/>
              </a:rPr>
              <a:t>JDK11</a:t>
            </a:r>
            <a:r>
              <a:rPr lang="zh-CN" altLang="en-US" sz="2400" b="1" smtClean="0">
                <a:solidFill>
                  <a:srgbClr val="000000"/>
                </a:solidFill>
                <a:latin typeface="Arial"/>
              </a:rPr>
              <a:t>开始，不再提供独立的</a:t>
            </a:r>
            <a:r>
              <a:rPr lang="en-US" altLang="zh-CN" sz="2400" b="1" smtClean="0">
                <a:solidFill>
                  <a:srgbClr val="000000"/>
                </a:solidFill>
                <a:latin typeface="Arial"/>
              </a:rPr>
              <a:t>JRE</a:t>
            </a:r>
            <a:r>
              <a:rPr lang="zh-CN" altLang="en-US" sz="2400" b="1" smtClean="0">
                <a:solidFill>
                  <a:srgbClr val="000000"/>
                </a:solidFill>
                <a:latin typeface="Arial"/>
              </a:rPr>
              <a:t>，同时移除精简了大量库类。因此，原在</a:t>
            </a:r>
            <a:r>
              <a:rPr lang="en-US" altLang="zh-CN" sz="2400" b="1" smtClean="0">
                <a:solidFill>
                  <a:srgbClr val="000000"/>
                </a:solidFill>
                <a:latin typeface="Arial"/>
              </a:rPr>
              <a:t>JDK8</a:t>
            </a:r>
            <a:r>
              <a:rPr lang="zh-CN" altLang="en-US" sz="2400" b="1" smtClean="0">
                <a:solidFill>
                  <a:srgbClr val="000000"/>
                </a:solidFill>
                <a:latin typeface="Arial"/>
              </a:rPr>
              <a:t>下可正常运行的程序，在</a:t>
            </a:r>
            <a:r>
              <a:rPr lang="en-US" altLang="zh-CN" sz="2400" b="1">
                <a:solidFill>
                  <a:srgbClr val="000000"/>
                </a:solidFill>
                <a:latin typeface="Arial"/>
              </a:rPr>
              <a:t>JDK11</a:t>
            </a:r>
            <a:r>
              <a:rPr lang="zh-CN" altLang="en-US" sz="2400" b="1" smtClean="0">
                <a:solidFill>
                  <a:srgbClr val="000000"/>
                </a:solidFill>
                <a:latin typeface="Arial"/>
              </a:rPr>
              <a:t>下可能无法运行</a:t>
            </a:r>
            <a:endParaRPr lang="en-US" altLang="zh-CN" sz="2800" b="1" dirty="0"/>
          </a:p>
        </p:txBody>
      </p:sp>
      <p:sp>
        <p:nvSpPr>
          <p:cNvPr id="488454" name="标题 48845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61975"/>
          </a:xfrm>
          <a:noFill/>
          <a:ln>
            <a:noFill/>
          </a:ln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软件平台安装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圆角矩形 488449"/>
          <p:cNvSpPr/>
          <p:nvPr/>
        </p:nvSpPr>
        <p:spPr>
          <a:xfrm>
            <a:off x="313160" y="1365676"/>
            <a:ext cx="8380413" cy="484097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altLang="zh-CN" sz="2400" b="1" dirty="0"/>
              <a:t>JDK</a:t>
            </a:r>
            <a:r>
              <a:rPr lang="zh-CN" altLang="en-US" sz="2400" b="1" dirty="0"/>
              <a:t>默认路</a:t>
            </a:r>
            <a:r>
              <a:rPr lang="zh-CN" altLang="en-US" sz="2400" b="1"/>
              <a:t>径</a:t>
            </a:r>
            <a:r>
              <a:rPr lang="zh-CN" altLang="en-US" sz="2400" b="1" smtClean="0"/>
              <a:t>：</a:t>
            </a:r>
            <a:r>
              <a:rPr lang="en-US" altLang="zh-CN" sz="2400" b="1"/>
              <a:t>C:\Program Files\Java\jdk-11.0.11</a:t>
            </a:r>
            <a:endParaRPr lang="en-US" altLang="zh-CN" sz="2400" b="1" dirty="0"/>
          </a:p>
        </p:txBody>
      </p:sp>
      <p:sp>
        <p:nvSpPr>
          <p:cNvPr id="488454" name="标题 48845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61975"/>
          </a:xfrm>
          <a:noFill/>
          <a:ln>
            <a:noFill/>
          </a:ln>
        </p:spPr>
        <p:txBody>
          <a:bodyPr/>
          <a:lstStyle/>
          <a:p>
            <a:r>
              <a:rPr lang="en-US" altLang="zh-CN" b="1" smtClean="0"/>
              <a:t>JDK</a:t>
            </a:r>
            <a:r>
              <a:rPr lang="zh-CN" altLang="zh-CN" b="1" dirty="0"/>
              <a:t>目录结构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2507"/>
            <a:ext cx="2593885" cy="263842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706383" y="2132856"/>
            <a:ext cx="6336704" cy="3420189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b="1" smtClean="0">
                <a:latin typeface="Times New Roman" panose="02020603050405020304" pitchFamily="18" charset="0"/>
              </a:rPr>
              <a:t>bin</a:t>
            </a:r>
            <a:r>
              <a:rPr lang="zh-CN" altLang="en-US" b="1" smtClean="0">
                <a:latin typeface="Times New Roman" panose="02020603050405020304" pitchFamily="18" charset="0"/>
              </a:rPr>
              <a:t>：</a:t>
            </a:r>
            <a:r>
              <a:rPr lang="zh-CN" altLang="en-US" b="1">
                <a:latin typeface="Times New Roman" panose="02020603050405020304" pitchFamily="18" charset="0"/>
              </a:rPr>
              <a:t>编</a:t>
            </a:r>
            <a:r>
              <a:rPr lang="zh-CN" altLang="en-US" b="1" smtClean="0">
                <a:latin typeface="Times New Roman" panose="02020603050405020304" pitchFamily="18" charset="0"/>
              </a:rPr>
              <a:t>译、执行、调试程序的工具命令、</a:t>
            </a:r>
            <a:r>
              <a:rPr lang="en-US" altLang="zh-CN" b="1" smtClean="0">
                <a:latin typeface="Times New Roman" panose="02020603050405020304" pitchFamily="18" charset="0"/>
              </a:rPr>
              <a:t>jre</a:t>
            </a:r>
            <a:r>
              <a:rPr lang="zh-CN" altLang="en-US" b="1" smtClean="0">
                <a:latin typeface="Times New Roman" panose="02020603050405020304" pitchFamily="18" charset="0"/>
              </a:rPr>
              <a:t>的实现。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b="1" smtClean="0"/>
              <a:t>conf</a:t>
            </a:r>
            <a:r>
              <a:rPr lang="zh-CN" altLang="en-US" b="1" smtClean="0"/>
              <a:t>：用户可配置选项的文件，可以更改</a:t>
            </a:r>
            <a:r>
              <a:rPr lang="en-US" altLang="zh-CN" b="1" smtClean="0"/>
              <a:t>jdk</a:t>
            </a:r>
            <a:r>
              <a:rPr lang="zh-CN" altLang="en-US" b="1" smtClean="0"/>
              <a:t>的访问权限、配置安全算法等。</a:t>
            </a:r>
            <a:endParaRPr lang="en-US" altLang="zh-CN" b="1" smtClean="0"/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b="1" smtClean="0"/>
              <a:t>include</a:t>
            </a:r>
            <a:r>
              <a:rPr lang="zh-CN" altLang="en-US" b="1" smtClean="0"/>
              <a:t>：使用</a:t>
            </a:r>
            <a:r>
              <a:rPr lang="en-US" altLang="zh-CN" b="1" smtClean="0"/>
              <a:t>java</a:t>
            </a:r>
            <a:r>
              <a:rPr lang="zh-CN" altLang="en-US" b="1" smtClean="0"/>
              <a:t>内部接口、</a:t>
            </a:r>
            <a:r>
              <a:rPr lang="en-US" altLang="zh-CN" b="1" smtClean="0"/>
              <a:t>jvm</a:t>
            </a:r>
            <a:r>
              <a:rPr lang="zh-CN" altLang="en-US" b="1" smtClean="0"/>
              <a:t>调试器接口进行本机代码编程的</a:t>
            </a:r>
            <a:r>
              <a:rPr lang="en-US" altLang="zh-CN" b="1" smtClean="0"/>
              <a:t>C</a:t>
            </a:r>
            <a:r>
              <a:rPr lang="zh-CN" altLang="en-US" b="1" smtClean="0"/>
              <a:t>语言头文件</a:t>
            </a:r>
            <a:endParaRPr lang="en-US" altLang="zh-CN" b="1" smtClean="0"/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b="1" smtClean="0"/>
              <a:t>jmods</a:t>
            </a:r>
            <a:r>
              <a:rPr lang="zh-CN" altLang="en-US" b="1" smtClean="0"/>
              <a:t>：包括</a:t>
            </a:r>
            <a:r>
              <a:rPr lang="en-US" altLang="zh-CN" b="1" smtClean="0"/>
              <a:t>jlink</a:t>
            </a:r>
            <a:r>
              <a:rPr lang="zh-CN" altLang="en-US" b="1" smtClean="0"/>
              <a:t>用来创建自定义运行时的编译模块</a:t>
            </a:r>
            <a:endParaRPr lang="en-US" altLang="zh-CN" b="1" smtClean="0"/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zh-CN" b="1" smtClean="0"/>
              <a:t>lib</a:t>
            </a:r>
            <a:r>
              <a:rPr lang="zh-CN" altLang="en-US" b="1" smtClean="0"/>
              <a:t>：类库及其它的支持文件（</a:t>
            </a:r>
            <a:r>
              <a:rPr lang="en-US" altLang="zh-CN" b="1" smtClean="0"/>
              <a:t>jar</a:t>
            </a:r>
            <a:r>
              <a:rPr lang="zh-CN" altLang="en-US" b="1" smtClean="0"/>
              <a:t>包）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smtClean="0"/>
              <a:t>命</a:t>
            </a:r>
            <a:r>
              <a:rPr kumimoji="1" lang="zh-CN" altLang="en-US" b="1" dirty="0"/>
              <a:t>令行提示符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43610" y="1052736"/>
            <a:ext cx="8380413" cy="5669125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smtClean="0">
                <a:solidFill>
                  <a:srgbClr val="FF0000"/>
                </a:solidFill>
              </a:rPr>
              <a:t>进入命令行提示符</a:t>
            </a:r>
            <a:endParaRPr kumimoji="1" lang="zh-CN" altLang="en-US" sz="2800" b="1" smtClean="0"/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800" b="1" smtClean="0">
                <a:sym typeface="Wingdings" panose="05000000000000000000" pitchFamily="2" charset="2"/>
              </a:rPr>
              <a:t>cmd(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回车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)</a:t>
            </a:r>
          </a:p>
          <a:p>
            <a:pPr marL="457200" indent="-457200" algn="just">
              <a:spcBef>
                <a:spcPct val="20000"/>
              </a:spcBef>
              <a:spcAft>
                <a:spcPts val="1800"/>
              </a:spcAft>
              <a:buFont typeface="Wingdings" panose="05000000000000000000" pitchFamily="2" charset="2"/>
              <a:buChar char="p"/>
            </a:pPr>
            <a:r>
              <a:rPr kumimoji="1" lang="zh-CN" altLang="en-US" sz="2800" b="1" smtClean="0">
                <a:sym typeface="Wingdings" panose="05000000000000000000" pitchFamily="2" charset="2"/>
              </a:rPr>
              <a:t>命令提示符</a:t>
            </a:r>
            <a:endParaRPr kumimoji="1" lang="en-US" altLang="zh-CN" sz="2800" b="1" smtClean="0">
              <a:sym typeface="Wingdings" panose="05000000000000000000" pitchFamily="2" charset="2"/>
            </a:endParaRP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 smtClean="0">
                <a:solidFill>
                  <a:srgbClr val="FF0000"/>
                </a:solidFill>
              </a:rPr>
              <a:t>目录变换命令</a:t>
            </a: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smtClean="0"/>
              <a:t>更换驱动器</a:t>
            </a:r>
            <a:r>
              <a:rPr kumimoji="1" lang="en-US" altLang="zh-CN" sz="2800" b="1" smtClean="0"/>
              <a:t>d</a:t>
            </a:r>
            <a:r>
              <a:rPr kumimoji="1" lang="zh-CN" altLang="en-US" sz="2800" b="1" smtClean="0"/>
              <a:t>：      	</a:t>
            </a:r>
            <a:r>
              <a:rPr kumimoji="1" lang="en-US" altLang="zh-CN" sz="2800" b="1" smtClean="0"/>
              <a:t>d: 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(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回车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)</a:t>
            </a: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smtClean="0"/>
              <a:t>进入目录 </a:t>
            </a:r>
            <a:r>
              <a:rPr kumimoji="1" lang="en-US" altLang="zh-CN" sz="2800" b="1" smtClean="0"/>
              <a:t>d:\H\G</a:t>
            </a:r>
            <a:r>
              <a:rPr kumimoji="1" lang="zh-CN" altLang="en-US" sz="2800" b="1" smtClean="0"/>
              <a:t>：	</a:t>
            </a:r>
            <a:r>
              <a:rPr kumimoji="1" lang="en-US" altLang="zh-CN" sz="2800" b="1" smtClean="0"/>
              <a:t>cd H\G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(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回车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)</a:t>
            </a: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smtClean="0">
                <a:sym typeface="Wingdings" panose="05000000000000000000" pitchFamily="2" charset="2"/>
              </a:rPr>
              <a:t>回到根目录：        	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cd  \(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回车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)</a:t>
            </a: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zh-CN" altLang="en-US" sz="2800" b="1" smtClean="0">
                <a:sym typeface="Wingdings" panose="05000000000000000000" pitchFamily="2" charset="2"/>
              </a:rPr>
              <a:t>回到上层根目录：	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cd ..(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回车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)</a:t>
            </a:r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FF0000"/>
                </a:solidFill>
              </a:rPr>
              <a:t>其它</a:t>
            </a:r>
            <a:endParaRPr kumimoji="1" lang="zh-CN" altLang="en-US" sz="2800" b="1"/>
          </a:p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800" b="1" smtClean="0">
                <a:sym typeface="Wingdings" panose="05000000000000000000" pitchFamily="2" charset="2"/>
              </a:rPr>
              <a:t>dir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、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del</a:t>
            </a:r>
            <a:r>
              <a:rPr kumimoji="1" lang="zh-CN" altLang="en-US" sz="2800" b="1" smtClean="0">
                <a:sym typeface="Wingdings" panose="05000000000000000000" pitchFamily="2" charset="2"/>
              </a:rPr>
              <a:t>、</a:t>
            </a:r>
            <a:r>
              <a:rPr kumimoji="1" lang="en-US" altLang="zh-CN" sz="2800" b="1" smtClean="0">
                <a:sym typeface="Wingdings" panose="05000000000000000000" pitchFamily="2" charset="2"/>
              </a:rPr>
              <a:t>md</a:t>
            </a:r>
            <a:endParaRPr kumimoji="1" lang="zh-CN" altLang="en-US" sz="2800" b="1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 JDK</a:t>
            </a:r>
            <a:r>
              <a:rPr lang="zh-CN" altLang="en-US" b="1" dirty="0"/>
              <a:t>使用测试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6980" y="1123628"/>
            <a:ext cx="8380413" cy="406551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命令行提示符中输入</a:t>
            </a:r>
            <a:r>
              <a:rPr lang="en-US" altLang="zh-CN" sz="2400" dirty="0">
                <a:latin typeface="Times New Roman" panose="02020603050405020304" pitchFamily="18" charset="0"/>
              </a:rPr>
              <a:t>javac(</a:t>
            </a:r>
            <a:r>
              <a:rPr lang="zh-CN" altLang="en-US" sz="2400" dirty="0">
                <a:latin typeface="Times New Roman" panose="02020603050405020304" pitchFamily="18" charset="0"/>
              </a:rPr>
              <a:t>回车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，出现下列内容，安装正确。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16978" y="5157192"/>
            <a:ext cx="8380413" cy="405974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出现下列内容，设置错误。检查</a:t>
            </a:r>
            <a:r>
              <a:rPr lang="zh-CN" altLang="en-US" sz="2400" b="1" dirty="0">
                <a:latin typeface="Times New Roman" panose="02020603050405020304" pitchFamily="18" charset="0"/>
              </a:rPr>
              <a:t>系统环境</a:t>
            </a:r>
            <a:r>
              <a:rPr lang="en-US" altLang="zh-CN" sz="2400" b="1" dirty="0"/>
              <a:t>Path</a:t>
            </a:r>
            <a:r>
              <a:rPr lang="zh-CN" altLang="en-US" sz="2400" b="1" dirty="0">
                <a:latin typeface="Times New Roman" panose="02020603050405020304" pitchFamily="18" charset="0"/>
              </a:rPr>
              <a:t>的设置。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133" y="5805264"/>
            <a:ext cx="541410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23" y="1628800"/>
            <a:ext cx="64103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b="1" smtClean="0"/>
              <a:t>设置环境变量</a:t>
            </a:r>
            <a:endParaRPr lang="zh-CN" altLang="en-US" b="1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8892480" cy="5248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ea typeface="宋体" pitchFamily="2" charset="-122"/>
                <a:cs typeface="Times New Roman" pitchFamily="18" charset="0"/>
              </a:rPr>
              <a:t>每次执行 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的工具都要进入到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目录下，是非常麻烦的。可不可以在任何目录下都可以执行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的工具呢？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windows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系统在查找可执行程序的原理，可以将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工具所在路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径（安装路径下的</a:t>
            </a:r>
            <a:r>
              <a:rPr lang="en-US" altLang="zh-CN" sz="2400" smtClean="0">
                <a:ea typeface="宋体" pitchFamily="2" charset="-122"/>
                <a:cs typeface="Times New Roman" pitchFamily="18" charset="0"/>
              </a:rPr>
              <a:t>bin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，如：</a:t>
            </a:r>
            <a:r>
              <a:rPr lang="en-US" altLang="zh-CN" sz="2400">
                <a:ea typeface="宋体" pitchFamily="2" charset="-122"/>
                <a:cs typeface="Times New Roman" pitchFamily="18" charset="0"/>
              </a:rPr>
              <a:t>C:\Program Files\Java\jdk-11.0.11\bin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）定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义到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环境变量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中，让系统帮我们去找运行执行的程序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ea typeface="宋体" pitchFamily="2" charset="-122"/>
                <a:cs typeface="Times New Roman" pitchFamily="18" charset="0"/>
              </a:rPr>
              <a:t>配置方法：</a:t>
            </a:r>
            <a:endParaRPr lang="en-US" altLang="zh-CN" sz="240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我的电脑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属性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高级系统设置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--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环境变量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编辑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path 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环境变量，在变量值开始处加上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工具所在目录，后面用 “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; ”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和其他值分隔开即可。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打开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DOS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命令行，任意目录下敲入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javac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。如果出现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javac 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的参数信息，配置成功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altLang="zh-CN" sz="200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b="1" smtClean="0"/>
              <a:t>设置环境变量</a:t>
            </a:r>
            <a:endParaRPr lang="zh-CN" altLang="en-US" b="1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>
          <a:xfrm>
            <a:off x="0" y="980728"/>
            <a:ext cx="7931150" cy="5248275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endParaRPr lang="en-US" altLang="zh-CN" sz="200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ea typeface="宋体" charset="-122"/>
              </a:rPr>
              <a:t>临时配置方式：通过</a:t>
            </a:r>
            <a:r>
              <a:rPr lang="en-US" altLang="zh-CN" sz="2400">
                <a:ea typeface="宋体" charset="-122"/>
              </a:rPr>
              <a:t>dos</a:t>
            </a:r>
            <a:r>
              <a:rPr lang="zh-CN" altLang="en-US" sz="2400">
                <a:ea typeface="宋体" charset="-122"/>
              </a:rPr>
              <a:t>命令中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set</a:t>
            </a:r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命令</a:t>
            </a:r>
            <a:r>
              <a:rPr lang="zh-CN" altLang="en-US" sz="2400">
                <a:ea typeface="宋体" charset="-122"/>
              </a:rPr>
              <a:t>完成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zh-CN" altLang="en-US" sz="2000">
                <a:ea typeface="宋体" charset="-122"/>
              </a:rPr>
              <a:t>：用于查看本机的所有环境变量的信息。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zh-CN" altLang="en-US" sz="2000">
                <a:ea typeface="宋体" charset="-122"/>
              </a:rPr>
              <a:t> ：查看具体一个环境变量的值。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>
                <a:ea typeface="宋体" charset="-122"/>
              </a:rPr>
              <a:t>：清空一个环境变量的值。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set  </a:t>
            </a:r>
            <a:r>
              <a:rPr lang="zh-CN" altLang="en-US" sz="200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=</a:t>
            </a:r>
            <a:r>
              <a:rPr lang="zh-CN" altLang="en-US" sz="2000">
                <a:solidFill>
                  <a:srgbClr val="FF0000"/>
                </a:solidFill>
                <a:ea typeface="宋体" charset="-122"/>
              </a:rPr>
              <a:t>具体值</a:t>
            </a:r>
            <a:r>
              <a:rPr lang="zh-CN" altLang="en-US" sz="2000">
                <a:ea typeface="宋体" charset="-122"/>
              </a:rPr>
              <a:t> ：给指定变量定义具体值。</a:t>
            </a:r>
          </a:p>
          <a:p>
            <a:pPr>
              <a:buFont typeface="Wingdings" pitchFamily="2" charset="2"/>
              <a:buChar char="l"/>
            </a:pPr>
            <a:endParaRPr lang="en-US" altLang="zh-CN" sz="2400">
              <a:ea typeface="宋体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ea typeface="宋体" charset="-122"/>
              </a:rPr>
              <a:t>想要在原有环境变量值基础上添加新值呢？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zh-CN" altLang="en-US" sz="2000">
                <a:ea typeface="宋体" charset="-122"/>
              </a:rPr>
              <a:t>首先，通过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>
                <a:solidFill>
                  <a:srgbClr val="FF0000"/>
                </a:solidFill>
                <a:ea typeface="宋体" charset="-122"/>
              </a:rPr>
              <a:t>变量名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%</a:t>
            </a:r>
            <a:r>
              <a:rPr lang="zh-CN" altLang="en-US" sz="2000">
                <a:ea typeface="宋体" charset="-122"/>
              </a:rPr>
              <a:t>操作符获取到原有环境变量的值。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zh-CN" altLang="en-US" sz="2000">
                <a:ea typeface="宋体" charset="-122"/>
              </a:rPr>
              <a:t>然后加上新值后再定义给该变量名即可</a:t>
            </a:r>
          </a:p>
          <a:p>
            <a:pPr marL="1085850" lvl="1" indent="-342900">
              <a:buFont typeface="Wingdings" pitchFamily="2" charset="2"/>
              <a:buChar char="Ø"/>
            </a:pPr>
            <a:r>
              <a:rPr lang="zh-CN" altLang="en-US" sz="2000">
                <a:ea typeface="宋体" charset="-122"/>
              </a:rPr>
              <a:t>举例：给</a:t>
            </a:r>
            <a:r>
              <a:rPr lang="en-US" altLang="zh-CN" sz="2000">
                <a:ea typeface="宋体" charset="-122"/>
              </a:rPr>
              <a:t>path</a:t>
            </a:r>
            <a:r>
              <a:rPr lang="zh-CN" altLang="en-US" sz="2000">
                <a:ea typeface="宋体" charset="-122"/>
              </a:rPr>
              <a:t>环境变量加入新值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		set  path=</a:t>
            </a:r>
            <a:r>
              <a:rPr lang="zh-CN" altLang="en-US" sz="2000">
                <a:solidFill>
                  <a:srgbClr val="FF0000"/>
                </a:solidFill>
                <a:ea typeface="宋体" charset="-122"/>
              </a:rPr>
              <a:t>新值</a:t>
            </a:r>
            <a:r>
              <a:rPr lang="en-US" altLang="zh-CN" sz="2000">
                <a:solidFill>
                  <a:srgbClr val="FF0000"/>
                </a:solidFill>
                <a:ea typeface="宋体" charset="-122"/>
              </a:rPr>
              <a:t>;%path%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ea typeface="宋体" charset="-122"/>
              </a:rPr>
              <a:t>注：这种配置方式只在</a:t>
            </a:r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当前</a:t>
            </a:r>
            <a:r>
              <a:rPr lang="en-US" altLang="zh-CN" sz="2400">
                <a:solidFill>
                  <a:srgbClr val="FF0000"/>
                </a:solidFill>
                <a:ea typeface="宋体" charset="-122"/>
              </a:rPr>
              <a:t>dos</a:t>
            </a:r>
            <a:r>
              <a:rPr lang="zh-CN" altLang="en-US" sz="2400">
                <a:solidFill>
                  <a:srgbClr val="FF0000"/>
                </a:solidFill>
                <a:ea typeface="宋体" charset="-122"/>
              </a:rPr>
              <a:t>窗口</a:t>
            </a:r>
            <a:r>
              <a:rPr lang="zh-CN" altLang="en-US" sz="2400">
                <a:ea typeface="宋体" charset="-122"/>
              </a:rPr>
              <a:t>有效。窗口关闭，配置消失。</a:t>
            </a: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1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en-US" altLang="zh-CN" b="1" smtClean="0"/>
              <a:t>Java</a:t>
            </a:r>
            <a:r>
              <a:rPr lang="zh-CN" altLang="en-US" b="1" dirty="0"/>
              <a:t>程序开发</a:t>
            </a:r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</a:t>
            </a:r>
            <a:r>
              <a:rPr lang="en-US" altLang="zh-CN" dirty="0"/>
              <a:t>Java</a:t>
            </a:r>
            <a:r>
              <a:rPr lang="zh-CN" altLang="en-US" dirty="0"/>
              <a:t>应用程序的步骤</a:t>
            </a:r>
          </a:p>
          <a:p>
            <a:r>
              <a:rPr lang="zh-CN" altLang="en-US" dirty="0"/>
              <a:t>编写源文件</a:t>
            </a:r>
          </a:p>
          <a:p>
            <a:r>
              <a:rPr lang="zh-CN" altLang="en-US" dirty="0"/>
              <a:t>编译源文件</a:t>
            </a:r>
          </a:p>
          <a:p>
            <a:r>
              <a:rPr lang="zh-CN" altLang="en-US" dirty="0"/>
              <a:t>运行字节码</a:t>
            </a:r>
          </a:p>
        </p:txBody>
      </p:sp>
    </p:spTree>
    <p:extLst>
      <p:ext uri="{BB962C8B-B14F-4D97-AF65-F5344CB8AC3E}">
        <p14:creationId xmlns:p14="http://schemas.microsoft.com/office/powerpoint/2010/main" val="22675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 </a:t>
            </a:r>
            <a:r>
              <a:rPr lang="zh-CN" altLang="zh-CN" b="1" dirty="0"/>
              <a:t>编写源文</a:t>
            </a:r>
            <a:r>
              <a:rPr lang="zh-CN" altLang="en-US" b="1" dirty="0"/>
              <a:t>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2698" y="946120"/>
            <a:ext cx="8380413" cy="5388412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编辑工具</a:t>
            </a:r>
            <a:r>
              <a:rPr lang="en-US" altLang="zh-CN" sz="2400" b="1" dirty="0">
                <a:solidFill>
                  <a:srgbClr val="FF0000"/>
                </a:solidFill>
              </a:rPr>
              <a:t>--</a:t>
            </a:r>
            <a:r>
              <a:rPr lang="zh-CN" altLang="en-US" sz="2400" b="1" dirty="0">
                <a:latin typeface="Times New Roman" panose="02020603050405020304" pitchFamily="18" charset="0"/>
              </a:rPr>
              <a:t>使用一个文字编辑器，如</a:t>
            </a:r>
            <a:r>
              <a:rPr lang="en-US" altLang="zh-CN" sz="2400" b="1" dirty="0"/>
              <a:t>Edit</a:t>
            </a:r>
            <a:r>
              <a:rPr lang="zh-CN" altLang="en-US" sz="2400" b="1" dirty="0">
                <a:latin typeface="Times New Roman" panose="02020603050405020304" pitchFamily="18" charset="0"/>
              </a:rPr>
              <a:t>或记事本，来编写源文件。不可使用</a:t>
            </a:r>
            <a:r>
              <a:rPr lang="en-US" altLang="zh-CN" sz="2400" b="1" dirty="0"/>
              <a:t>Word</a:t>
            </a:r>
            <a:r>
              <a:rPr lang="zh-CN" altLang="en-US" sz="2400" b="1" dirty="0">
                <a:latin typeface="Times New Roman" panose="02020603050405020304" pitchFamily="18" charset="0"/>
              </a:rPr>
              <a:t>编辑器，因它含有不可见字符。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源文件的结构</a:t>
            </a:r>
            <a:r>
              <a:rPr lang="en-US" altLang="zh-CN" sz="2400" b="1" dirty="0">
                <a:solidFill>
                  <a:srgbClr val="FF0000"/>
                </a:solidFill>
              </a:rPr>
              <a:t>--</a:t>
            </a: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是面向对象编程，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应用程序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的源文件是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由若干个书写形式互相独立的类</a:t>
            </a:r>
            <a:r>
              <a:rPr lang="zh-CN" altLang="en-US" sz="2400" b="1" dirty="0">
                <a:latin typeface="Times New Roman" panose="02020603050405020304" pitchFamily="18" charset="0"/>
              </a:rPr>
              <a:t>组成。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Java Application </a:t>
            </a:r>
            <a:r>
              <a:rPr lang="zh-CN" altLang="en-US" sz="2400" b="1" dirty="0">
                <a:solidFill>
                  <a:srgbClr val="FF0000"/>
                </a:solidFill>
              </a:rPr>
              <a:t>程序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</a:rPr>
              <a:t>public class Hello {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</a:rPr>
              <a:t>     public static void main (String args[]) {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</a:rPr>
              <a:t>           System.out.println("</a:t>
            </a:r>
            <a:r>
              <a:rPr kumimoji="1" lang="zh-CN" altLang="en-US" sz="2000" dirty="0">
                <a:solidFill>
                  <a:srgbClr val="0000FF"/>
                </a:solidFill>
              </a:rPr>
              <a:t>这是一个简单的</a:t>
            </a:r>
            <a:r>
              <a:rPr kumimoji="1" lang="en-US" altLang="zh-CN" sz="2000" dirty="0">
                <a:solidFill>
                  <a:srgbClr val="0000FF"/>
                </a:solidFill>
              </a:rPr>
              <a:t>Java</a:t>
            </a:r>
            <a:r>
              <a:rPr kumimoji="1" lang="zh-CN" altLang="en-US" sz="2000" dirty="0">
                <a:solidFill>
                  <a:srgbClr val="0000FF"/>
                </a:solidFill>
              </a:rPr>
              <a:t>应用程序</a:t>
            </a:r>
            <a:r>
              <a:rPr kumimoji="1" lang="en-US" altLang="zh-CN" sz="2000" dirty="0">
                <a:solidFill>
                  <a:srgbClr val="0000FF"/>
                </a:solidFill>
              </a:rPr>
              <a:t>");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</a:rPr>
              <a:t>    }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000" dirty="0">
                <a:solidFill>
                  <a:srgbClr val="0000FF"/>
                </a:solidFill>
              </a:rPr>
              <a:t>} </a:t>
            </a: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此为应用程序的主类，是程序执行的入口，从</a:t>
            </a:r>
            <a:r>
              <a:rPr kumimoji="1"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开始</a:t>
            </a: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源文件的命名方式，类名</a:t>
            </a:r>
            <a:r>
              <a:rPr kumimoji="1" lang="en-US" altLang="zh-CN" sz="2400" b="1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.java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7931150" cy="5248275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public class</a:t>
            </a: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</a:rPr>
              <a:t> Hello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{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public static void main (String args[]) {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       System.out.println("</a:t>
            </a:r>
            <a:r>
              <a:rPr lang="zh-CN" altLang="en-US" sz="2000">
                <a:latin typeface="Arial Unicode MS" pitchFamily="34" charset="-122"/>
                <a:ea typeface="Arial Unicode MS" pitchFamily="34" charset="-122"/>
              </a:rPr>
              <a:t>大家好!");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zh-CN" altLang="en-US" sz="2000">
                <a:latin typeface="Arial Unicode MS" pitchFamily="34" charset="-122"/>
                <a:ea typeface="Arial Unicode MS" pitchFamily="34" charset="-122"/>
              </a:rPr>
              <a:t>             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System.out.println("Nice to meet you");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       Student stu = new Student();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       stu.speak("We are students");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}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}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class</a:t>
            </a:r>
            <a:r>
              <a:rPr lang="en-US" altLang="zh-CN" sz="200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</a:rPr>
              <a:t> Student</a:t>
            </a: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{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public void speak(String s) {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      System.out.println(s);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 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>
                <a:latin typeface="Arial Unicode MS" pitchFamily="34" charset="-122"/>
                <a:ea typeface="Arial Unicode MS" pitchFamily="34" charset="-122"/>
              </a:rPr>
              <a:t>} 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b="1" dirty="0"/>
              <a:t>本章任务</a:t>
            </a:r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语言的诞生和发展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语言的特点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运行平台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搭建</a:t>
            </a:r>
            <a:r>
              <a:rPr lang="en-US" altLang="zh-CN" dirty="0" err="1">
                <a:solidFill>
                  <a:srgbClr val="FF0000"/>
                </a:solidFill>
              </a:rPr>
              <a:t>JavaSE</a:t>
            </a:r>
            <a:r>
              <a:rPr lang="zh-CN" altLang="en-US" dirty="0">
                <a:solidFill>
                  <a:srgbClr val="FF0000"/>
                </a:solidFill>
              </a:rPr>
              <a:t>开发平台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程序开发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源文件的命名规则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66328" y="1052736"/>
            <a:ext cx="8380413" cy="5469076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457200" lvl="0" indent="-457200" algn="l"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rgbClr val="FF0000"/>
                </a:solidFill>
              </a:rPr>
              <a:t>源文件的命名规则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</a:rPr>
              <a:t>源文件中既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可以有多个独立的类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，也可以只有一个类；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如果源文件中有多个类，那么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只能有一个类是</a:t>
            </a:r>
            <a:r>
              <a:rPr lang="en-US" altLang="zh-CN" sz="2400" b="1" dirty="0">
                <a:solidFill>
                  <a:srgbClr val="FF0000"/>
                </a:solidFill>
              </a:rPr>
              <a:t>public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如果有一个类是</a:t>
            </a:r>
            <a:r>
              <a:rPr lang="en-US" altLang="zh-CN" sz="2400" b="1" dirty="0"/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类，那么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源文件的名字必须与这个类的名字完全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同，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扩展名是</a:t>
            </a:r>
            <a:r>
              <a:rPr lang="en-US" altLang="zh-CN" sz="2400" b="1" smtClean="0"/>
              <a:t>java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如果源文件没有</a:t>
            </a:r>
            <a:r>
              <a:rPr lang="en-US" altLang="zh-CN" sz="2400" b="1" dirty="0"/>
              <a:t>public</a:t>
            </a:r>
            <a:r>
              <a:rPr lang="zh-CN" altLang="en-US" sz="2400" b="1" dirty="0">
                <a:latin typeface="Times New Roman" panose="02020603050405020304" pitchFamily="18" charset="0"/>
              </a:rPr>
              <a:t>类，那么源文件的名字</a:t>
            </a:r>
            <a:r>
              <a:rPr lang="zh-CN" altLang="en-US" sz="2400" b="1">
                <a:latin typeface="Times New Roman" panose="02020603050405020304" pitchFamily="18" charset="0"/>
              </a:rPr>
              <a:t>只</a:t>
            </a:r>
            <a:r>
              <a:rPr lang="zh-CN" altLang="en-US" sz="2400" b="1" smtClean="0">
                <a:latin typeface="Times New Roman" panose="02020603050405020304" pitchFamily="18" charset="0"/>
              </a:rPr>
              <a:t>要扩</a:t>
            </a:r>
            <a:r>
              <a:rPr lang="zh-CN" altLang="en-US" sz="2400" b="1" dirty="0">
                <a:latin typeface="Times New Roman" panose="02020603050405020304" pitchFamily="18" charset="0"/>
              </a:rPr>
              <a:t>展名是</a:t>
            </a: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就可以了。</a:t>
            </a:r>
            <a:r>
              <a:rPr lang="zh-CN" altLang="en-US" sz="2400" b="1" dirty="0"/>
              <a:t> 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良好的编程习惯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400" b="1" smtClean="0">
                <a:latin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编写程序时，一行最好只写一条语句，类体的方法的大括号最好也独占一行，并有明显的缩</a:t>
            </a:r>
            <a:r>
              <a:rPr lang="zh-CN" altLang="en-US" sz="2400" b="1">
                <a:latin typeface="Times New Roman" panose="02020603050405020304" pitchFamily="18" charset="0"/>
              </a:rPr>
              <a:t>进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</a:rPr>
              <a:t>Java</a:t>
            </a:r>
            <a:r>
              <a:rPr lang="zh-CN" altLang="zh-CN" sz="2400" b="1" dirty="0">
                <a:solidFill>
                  <a:srgbClr val="FF0000"/>
                </a:solidFill>
              </a:rPr>
              <a:t>应用程序的源文件扩展名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.java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zh-CN" altLang="zh-CN" dirty="0"/>
              <a:t>运行</a:t>
            </a:r>
            <a:r>
              <a:rPr lang="en-US" altLang="zh-CN" dirty="0"/>
              <a:t>Java</a:t>
            </a:r>
            <a:r>
              <a:rPr lang="zh-CN" altLang="zh-CN" dirty="0"/>
              <a:t>程序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60276" y="1124744"/>
            <a:ext cx="8380413" cy="4046149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</a:rPr>
              <a:t>运行命令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应用程序必须通过</a:t>
            </a: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虚拟机中的</a:t>
            </a: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解释器（</a:t>
            </a:r>
            <a:r>
              <a:rPr lang="en-US" altLang="zh-CN" sz="2400" b="1" dirty="0"/>
              <a:t>java.exe</a:t>
            </a:r>
            <a:r>
              <a:rPr lang="zh-CN" altLang="en-US" sz="2400" b="1" dirty="0">
                <a:latin typeface="Times New Roman" panose="02020603050405020304" pitchFamily="18" charset="0"/>
              </a:rPr>
              <a:t>）来解释执行其字节码文件。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程序入口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/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应用程序总是从主类的</a:t>
            </a:r>
            <a:r>
              <a:rPr lang="en-US" altLang="zh-CN" sz="2400" b="1" dirty="0"/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方法的第一条语句开始执行，直到最后一条语句完成结束。运行事例如下：</a:t>
            </a:r>
            <a:endParaRPr lang="zh-CN" altLang="en-US" sz="2400" b="1" dirty="0"/>
          </a:p>
          <a:p>
            <a:pPr marL="92075" indent="-92075" algn="just">
              <a:lnSpc>
                <a:spcPct val="120000"/>
              </a:lnSpc>
            </a:pPr>
            <a:r>
              <a:rPr lang="zh-CN" altLang="en-US" sz="2400" b="1" dirty="0"/>
              <a:t>        </a:t>
            </a:r>
            <a:r>
              <a:rPr lang="en-US" altLang="zh-CN" sz="2400" b="1" dirty="0">
                <a:solidFill>
                  <a:srgbClr val="0000FF"/>
                </a:solidFill>
              </a:rPr>
              <a:t>C:\1000\&gt;java  Hello</a:t>
            </a:r>
          </a:p>
          <a:p>
            <a:pPr marL="457200" indent="-4572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运行效果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73216"/>
            <a:ext cx="273093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rgbClr val="0000FF"/>
              </a:buClr>
              <a:buNone/>
            </a:pPr>
            <a:r>
              <a:rPr lang="en-US" altLang="zh-CN" sz="2400"/>
              <a:t>Java</a:t>
            </a:r>
            <a:r>
              <a:rPr lang="zh-CN" altLang="en-US" sz="2400"/>
              <a:t>支持两种格式的注释：单行注释和多行注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rgbClr val="FF0000"/>
                </a:solidFill>
              </a:rPr>
              <a:t>单行注释</a:t>
            </a:r>
            <a:r>
              <a:rPr lang="zh-CN" altLang="en-US" sz="2200"/>
              <a:t>使用“//”表示单行注释的开始，即该行中从“//”开始的后续内容为注释 .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rgbClr val="FF0000"/>
                </a:solidFill>
              </a:rPr>
              <a:t>多行注释</a:t>
            </a:r>
            <a:r>
              <a:rPr lang="zh-CN" altLang="en-US" sz="2200"/>
              <a:t>的使用“/*”表示注释的开始，以“*/”表示注释结束 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3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temp\IntelliJ_IDEA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157192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300" smtClean="0"/>
              <a:t>集成开发环境</a:t>
            </a:r>
            <a:endParaRPr lang="zh-CN" altLang="en-US" sz="43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5"/>
            <a:ext cx="8352928" cy="3024336"/>
          </a:xfrm>
        </p:spPr>
        <p:txBody>
          <a:bodyPr/>
          <a:lstStyle/>
          <a:p>
            <a:r>
              <a:rPr lang="en-US" altLang="zh-CN" dirty="0"/>
              <a:t>IntelliJ IDEA Ultimate</a:t>
            </a:r>
            <a:r>
              <a:rPr lang="zh-CN" altLang="en-US" dirty="0"/>
              <a:t>，包含编辑</a:t>
            </a:r>
            <a:r>
              <a:rPr lang="en-US" altLang="zh-CN" dirty="0"/>
              <a:t>/</a:t>
            </a:r>
            <a:r>
              <a:rPr lang="zh-CN" altLang="en-US" dirty="0"/>
              <a:t>调试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r>
              <a:rPr lang="en-US" altLang="zh-CN" dirty="0"/>
              <a:t>/</a:t>
            </a:r>
            <a:r>
              <a:rPr lang="zh-CN" altLang="en-US" dirty="0"/>
              <a:t>编译</a:t>
            </a:r>
            <a:r>
              <a:rPr lang="en-US" altLang="zh-CN" dirty="0"/>
              <a:t>/</a:t>
            </a:r>
            <a:r>
              <a:rPr lang="zh-CN" altLang="en-US" dirty="0"/>
              <a:t>构建</a:t>
            </a:r>
            <a:r>
              <a:rPr lang="en-US" altLang="zh-CN" dirty="0"/>
              <a:t>/</a:t>
            </a:r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程序，以及</a:t>
            </a:r>
            <a:r>
              <a:rPr lang="en-US" altLang="zh-CN" dirty="0"/>
              <a:t>Maven/Git/Spring</a:t>
            </a:r>
            <a:r>
              <a:rPr lang="zh-CN" altLang="en-US" dirty="0"/>
              <a:t>等插件的，集成开发环境</a:t>
            </a:r>
            <a:r>
              <a:rPr lang="en-US" altLang="zh-CN" dirty="0"/>
              <a:t>(Integrated Development Environment</a:t>
            </a:r>
            <a:r>
              <a:rPr lang="zh-CN" altLang="en-US" dirty="0"/>
              <a:t>，</a:t>
            </a:r>
            <a:r>
              <a:rPr lang="en-US" altLang="zh-CN"/>
              <a:t>IDE</a:t>
            </a:r>
            <a:r>
              <a:rPr lang="en-US" altLang="zh-CN" smtClean="0"/>
              <a:t>)</a:t>
            </a:r>
            <a:r>
              <a:rPr lang="zh-CN" altLang="en-US" smtClean="0"/>
              <a:t>，是付</a:t>
            </a:r>
            <a:r>
              <a:rPr lang="zh-CN" altLang="en-US" dirty="0"/>
              <a:t>费版，</a:t>
            </a:r>
            <a:r>
              <a:rPr lang="zh-CN" altLang="en-US" dirty="0">
                <a:solidFill>
                  <a:srgbClr val="FF0000"/>
                </a:solidFill>
              </a:rPr>
              <a:t>学生可申请免费</a:t>
            </a:r>
            <a:r>
              <a:rPr lang="zh-CN" altLang="en-US">
                <a:solidFill>
                  <a:srgbClr val="FF0000"/>
                </a:solidFill>
              </a:rPr>
              <a:t>授</a:t>
            </a:r>
            <a:r>
              <a:rPr lang="zh-CN" altLang="en-US" smtClean="0">
                <a:solidFill>
                  <a:srgbClr val="FF0000"/>
                </a:solidFill>
              </a:rPr>
              <a:t>权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/>
              <a:t>IntelliJ IDEA </a:t>
            </a:r>
            <a:r>
              <a:rPr lang="en-US" altLang="zh-CN" smtClean="0"/>
              <a:t>Community</a:t>
            </a:r>
            <a:r>
              <a:rPr lang="zh-CN" altLang="en-US" smtClean="0"/>
              <a:t>，为</a:t>
            </a:r>
            <a:r>
              <a:rPr lang="zh-CN" altLang="en-US" smtClean="0">
                <a:solidFill>
                  <a:srgbClr val="FF0000"/>
                </a:solidFill>
              </a:rPr>
              <a:t>社</a:t>
            </a:r>
            <a:r>
              <a:rPr lang="zh-CN" altLang="en-US">
                <a:solidFill>
                  <a:srgbClr val="FF0000"/>
                </a:solidFill>
              </a:rPr>
              <a:t>区</a:t>
            </a:r>
            <a:r>
              <a:rPr lang="zh-CN" altLang="en-US" smtClean="0">
                <a:solidFill>
                  <a:srgbClr val="FF0000"/>
                </a:solidFill>
              </a:rPr>
              <a:t>版</a:t>
            </a:r>
            <a:r>
              <a:rPr lang="zh-CN" altLang="en-US" smtClean="0"/>
              <a:t>，免费，适应于初学者，及小型应用程序开发，功能受限，</a:t>
            </a:r>
            <a:r>
              <a:rPr lang="zh-CN" altLang="en-US"/>
              <a:t>不支持 </a:t>
            </a:r>
            <a:r>
              <a:rPr lang="en-US" altLang="zh-CN"/>
              <a:t>Spring</a:t>
            </a:r>
            <a:r>
              <a:rPr lang="zh-CN" altLang="en-US"/>
              <a:t>、数据库工具等企业级框架</a:t>
            </a:r>
            <a:r>
              <a:rPr lang="zh-CN" altLang="en-US" smtClean="0"/>
              <a:t>‌</a:t>
            </a:r>
            <a:endParaRPr lang="en-US" altLang="zh-CN" b="0" smtClean="0"/>
          </a:p>
          <a:p>
            <a:r>
              <a:rPr lang="zh-CN" altLang="en-US" b="0" smtClean="0"/>
              <a:t>官网下载地址：</a:t>
            </a:r>
            <a:r>
              <a:rPr lang="en-US" altLang="zh-CN" b="0"/>
              <a:t> </a:t>
            </a:r>
            <a:r>
              <a:rPr lang="en-US" altLang="zh-CN" b="0">
                <a:hlinkClick r:id="rId4"/>
              </a:rPr>
              <a:t>https://www.jetbrains.com.cn/idea</a:t>
            </a:r>
            <a:r>
              <a:rPr lang="en-US" altLang="zh-CN" b="0" smtClean="0">
                <a:hlinkClick r:id="rId4"/>
              </a:rPr>
              <a:t>/</a:t>
            </a:r>
            <a:endParaRPr lang="en-US" altLang="zh-CN" b="0" smtClean="0"/>
          </a:p>
          <a:p>
            <a:endParaRPr lang="en-US" altLang="zh-CN" dirty="0"/>
          </a:p>
          <a:p>
            <a:r>
              <a:rPr lang="zh-CN" altLang="en-US" smtClean="0"/>
              <a:t>或</a:t>
            </a:r>
            <a:r>
              <a:rPr lang="zh-CN" altLang="en-US" dirty="0"/>
              <a:t>其他</a:t>
            </a:r>
            <a:r>
              <a:rPr lang="en-US" altLang="zh-CN" dirty="0"/>
              <a:t>IDE(Eclipse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60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标题 421889"/>
          <p:cNvSpPr>
            <a:spLocks noGrp="1"/>
          </p:cNvSpPr>
          <p:nvPr>
            <p:ph type="title"/>
          </p:nvPr>
        </p:nvSpPr>
        <p:spPr>
          <a:xfrm>
            <a:off x="1644650" y="260350"/>
            <a:ext cx="7391400" cy="563563"/>
          </a:xfrm>
          <a:noFill/>
          <a:ln>
            <a:noFill/>
          </a:ln>
        </p:spPr>
        <p:txBody>
          <a:bodyPr vert="horz" wrap="square" lIns="91440" tIns="45720" rIns="91440" bIns="45720" anchor="t"/>
          <a:lstStyle/>
          <a:p>
            <a:r>
              <a:rPr lang="zh-CN" altLang="en-US" b="1" smtClean="0"/>
              <a:t>小结</a:t>
            </a:r>
            <a:endParaRPr lang="zh-CN" altLang="en-US" b="1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语言的诞生和发展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语言的特点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运行平台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搭建</a:t>
            </a:r>
            <a:r>
              <a:rPr lang="en-US" altLang="zh-CN" dirty="0" err="1">
                <a:solidFill>
                  <a:srgbClr val="FF0000"/>
                </a:solidFill>
              </a:rPr>
              <a:t>JavaSE</a:t>
            </a:r>
            <a:r>
              <a:rPr lang="zh-CN" altLang="en-US" dirty="0">
                <a:solidFill>
                  <a:srgbClr val="FF0000"/>
                </a:solidFill>
              </a:rPr>
              <a:t>开发平台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Java</a:t>
            </a:r>
            <a:r>
              <a:rPr lang="zh-CN" altLang="en-US" dirty="0">
                <a:solidFill>
                  <a:srgbClr val="FF0000"/>
                </a:solidFill>
              </a:rPr>
              <a:t>程序开发</a:t>
            </a:r>
          </a:p>
        </p:txBody>
      </p:sp>
    </p:spTree>
    <p:extLst>
      <p:ext uri="{BB962C8B-B14F-4D97-AF65-F5344CB8AC3E}">
        <p14:creationId xmlns:p14="http://schemas.microsoft.com/office/powerpoint/2010/main" val="236156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907415"/>
            <a:ext cx="3175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的产生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7931150" cy="5248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2100" smtClean="0"/>
              <a:t>1990</a:t>
            </a:r>
            <a:r>
              <a:rPr kumimoji="1" lang="zh-CN" altLang="en-US" sz="2100"/>
              <a:t>年初， </a:t>
            </a:r>
            <a:r>
              <a:rPr kumimoji="1" lang="en-US" altLang="zh-CN" sz="2100"/>
              <a:t>sun</a:t>
            </a:r>
            <a:r>
              <a:rPr kumimoji="1" lang="zh-CN" altLang="en-US" sz="2100"/>
              <a:t>公司开发一个面向家用电器市场的软件产</a:t>
            </a:r>
            <a:r>
              <a:rPr kumimoji="1" lang="zh-CN" altLang="en-US" sz="2100" smtClean="0"/>
              <a:t>品</a:t>
            </a:r>
            <a:endParaRPr kumimoji="1" lang="en-US" altLang="zh-CN" sz="2100" smtClean="0"/>
          </a:p>
          <a:p>
            <a:pPr>
              <a:lnSpc>
                <a:spcPct val="80000"/>
              </a:lnSpc>
            </a:pPr>
            <a:r>
              <a:rPr lang="zh-CN" altLang="en-US" sz="2100" smtClean="0"/>
              <a:t>成</a:t>
            </a:r>
            <a:r>
              <a:rPr lang="zh-CN" altLang="en-US" sz="2100"/>
              <a:t>立以</a:t>
            </a:r>
            <a:r>
              <a:rPr lang="en-US" altLang="zh-CN" sz="2100"/>
              <a:t>James Gosling</a:t>
            </a:r>
            <a:r>
              <a:rPr lang="zh-CN" altLang="en-US" sz="2100"/>
              <a:t>为首的研发小组  </a:t>
            </a:r>
            <a:r>
              <a:rPr kumimoji="1" lang="zh-CN" altLang="en-US" sz="2100"/>
              <a:t>（开发一种可移植的、跨平台的语言，该语言</a:t>
            </a:r>
            <a:r>
              <a:rPr kumimoji="1" lang="zh-CN" altLang="en-US" sz="2100" u="sng"/>
              <a:t>能生成正确运行于各种操作系统、各种</a:t>
            </a:r>
            <a:r>
              <a:rPr kumimoji="1" lang="en-US" altLang="zh-CN" sz="2100" u="sng"/>
              <a:t>CPU</a:t>
            </a:r>
            <a:r>
              <a:rPr kumimoji="1" lang="zh-CN" altLang="en-US" sz="2100" u="sng"/>
              <a:t>芯片上的代码</a:t>
            </a:r>
            <a:r>
              <a:rPr kumimoji="1" lang="zh-CN" altLang="en-US" sz="2100"/>
              <a:t>。 </a:t>
            </a:r>
            <a:r>
              <a:rPr kumimoji="1" lang="zh-CN" altLang="en-US" sz="2100" smtClean="0"/>
              <a:t>）</a:t>
            </a:r>
            <a:r>
              <a:rPr lang="zh-CN" altLang="en-US" sz="2100" smtClean="0"/>
              <a:t>                             </a:t>
            </a:r>
            <a:endParaRPr lang="zh-CN" altLang="en-US" sz="2100"/>
          </a:p>
          <a:p>
            <a:pPr>
              <a:lnSpc>
                <a:spcPct val="80000"/>
              </a:lnSpc>
            </a:pPr>
            <a:r>
              <a:rPr kumimoji="1" lang="en-US" altLang="zh-CN" sz="2100"/>
              <a:t>oak</a:t>
            </a:r>
            <a:r>
              <a:rPr kumimoji="1" lang="en-US" altLang="zh-CN" sz="2100">
                <a:latin typeface="Arial" panose="020B0604020202020204" pitchFamily="34" charset="0"/>
              </a:rPr>
              <a:t>——</a:t>
            </a:r>
            <a:r>
              <a:rPr kumimoji="1" lang="en-US" altLang="zh-CN" sz="2100"/>
              <a:t>〉java</a:t>
            </a:r>
            <a:r>
              <a:rPr kumimoji="1" lang="zh-CN" altLang="en-US" sz="2100"/>
              <a:t>；有心栽花花不开，无心插柳柳成荫</a:t>
            </a:r>
          </a:p>
          <a:p>
            <a:pPr>
              <a:lnSpc>
                <a:spcPct val="80000"/>
              </a:lnSpc>
            </a:pPr>
            <a:endParaRPr kumimoji="1" lang="en-US" altLang="zh-CN" sz="2100" smtClean="0"/>
          </a:p>
          <a:p>
            <a:pPr>
              <a:lnSpc>
                <a:spcPct val="80000"/>
              </a:lnSpc>
            </a:pPr>
            <a:r>
              <a:rPr kumimoji="1" lang="en-US" altLang="zh-CN" sz="2100" smtClean="0"/>
              <a:t>1995</a:t>
            </a:r>
            <a:r>
              <a:rPr kumimoji="1" lang="zh-CN" altLang="en-US" sz="2100"/>
              <a:t>年 </a:t>
            </a:r>
            <a:r>
              <a:rPr kumimoji="1" lang="zh-CN" altLang="en-US" sz="2100" smtClean="0"/>
              <a:t>成为网</a:t>
            </a:r>
            <a:r>
              <a:rPr kumimoji="1" lang="zh-CN" altLang="en-US" sz="2100"/>
              <a:t>络时代的编程语言</a:t>
            </a:r>
          </a:p>
          <a:p>
            <a:pPr>
              <a:lnSpc>
                <a:spcPct val="80000"/>
              </a:lnSpc>
            </a:pPr>
            <a:r>
              <a:rPr kumimoji="1" lang="en-US" altLang="zh-CN" sz="2100">
                <a:solidFill>
                  <a:srgbClr val="FF0000"/>
                </a:solidFill>
              </a:rPr>
              <a:t>1998</a:t>
            </a:r>
            <a:r>
              <a:rPr kumimoji="1" lang="zh-CN" altLang="en-US" sz="2100">
                <a:solidFill>
                  <a:srgbClr val="FF0000"/>
                </a:solidFill>
              </a:rPr>
              <a:t>年</a:t>
            </a:r>
            <a:r>
              <a:rPr kumimoji="1" lang="en-US" altLang="zh-CN" sz="2100">
                <a:solidFill>
                  <a:srgbClr val="FF0000"/>
                </a:solidFill>
              </a:rPr>
              <a:t>java2</a:t>
            </a:r>
            <a:r>
              <a:rPr kumimoji="1" lang="zh-CN" altLang="en-US" sz="2100"/>
              <a:t>平台发布，性能有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100"/>
              <a:t>很大提高</a:t>
            </a:r>
          </a:p>
          <a:p>
            <a:pPr>
              <a:lnSpc>
                <a:spcPct val="80000"/>
              </a:lnSpc>
            </a:pPr>
            <a:r>
              <a:rPr kumimoji="1" lang="en-US" altLang="zh-CN" sz="2100"/>
              <a:t>2009</a:t>
            </a:r>
            <a:r>
              <a:rPr kumimoji="1" lang="zh-CN" altLang="en-US" sz="2100"/>
              <a:t>年</a:t>
            </a:r>
            <a:r>
              <a:rPr kumimoji="1" lang="en-US" altLang="zh-CN" sz="2100"/>
              <a:t>04</a:t>
            </a:r>
            <a:r>
              <a:rPr kumimoji="1" lang="zh-CN" altLang="en-US" sz="2100"/>
              <a:t>月</a:t>
            </a:r>
            <a:r>
              <a:rPr kumimoji="1" lang="en-US" altLang="zh-CN" sz="2100"/>
              <a:t>20</a:t>
            </a:r>
            <a:r>
              <a:rPr kumimoji="1" lang="zh-CN" altLang="en-US" sz="2100"/>
              <a:t>日，</a:t>
            </a:r>
            <a:r>
              <a:rPr kumimoji="1" lang="zh-CN" altLang="en-US" sz="2100">
                <a:hlinkClick r:id="rId3"/>
              </a:rPr>
              <a:t>甲骨文</a:t>
            </a:r>
            <a:r>
              <a:rPr kumimoji="1" lang="en-US" altLang="zh-CN" sz="2100"/>
              <a:t>74</a:t>
            </a:r>
            <a:r>
              <a:rPr kumimoji="1" lang="zh-CN" altLang="en-US" sz="2100"/>
              <a:t>亿美元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100"/>
              <a:t>收购</a:t>
            </a:r>
            <a:r>
              <a:rPr kumimoji="1" lang="en-US" altLang="zh-CN" sz="2100"/>
              <a:t>Sun</a:t>
            </a:r>
            <a:r>
              <a:rPr kumimoji="1" lang="zh-CN" altLang="en-US" sz="2100"/>
              <a:t>。取得</a:t>
            </a:r>
            <a:r>
              <a:rPr kumimoji="1" lang="en-US" altLang="zh-CN" sz="2100"/>
              <a:t>Java</a:t>
            </a:r>
            <a:r>
              <a:rPr kumimoji="1" lang="zh-CN" altLang="en-US" sz="2100"/>
              <a:t>的版</a:t>
            </a:r>
            <a:r>
              <a:rPr kumimoji="1" lang="zh-CN" altLang="en-US" sz="2100" smtClean="0"/>
              <a:t>权</a:t>
            </a:r>
            <a:endParaRPr kumimoji="1" lang="en-US" altLang="zh-CN" sz="2100" smtClean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100" smtClean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 smtClean="0">
                <a:solidFill>
                  <a:srgbClr val="FF0000"/>
                </a:solidFill>
              </a:rPr>
              <a:t>2014</a:t>
            </a:r>
            <a:r>
              <a:rPr kumimoji="1" lang="zh-CN" altLang="en-US" sz="2100">
                <a:solidFill>
                  <a:srgbClr val="FF0000"/>
                </a:solidFill>
              </a:rPr>
              <a:t>年发布</a:t>
            </a:r>
            <a:r>
              <a:rPr kumimoji="1" lang="en-US" altLang="zh-CN" sz="2100">
                <a:solidFill>
                  <a:srgbClr val="FF0000"/>
                </a:solidFill>
              </a:rPr>
              <a:t>JDK8</a:t>
            </a:r>
            <a:r>
              <a:rPr kumimoji="1" lang="zh-CN" altLang="en-US" sz="2100">
                <a:solidFill>
                  <a:srgbClr val="FF0000"/>
                </a:solidFill>
              </a:rPr>
              <a:t> </a:t>
            </a:r>
            <a:r>
              <a:rPr kumimoji="1" lang="zh-CN" altLang="en-US" sz="2100"/>
              <a:t>，新增函数式编程</a:t>
            </a:r>
            <a:r>
              <a:rPr kumimoji="1" lang="zh-CN" altLang="en-US" sz="2100" smtClean="0"/>
              <a:t>、</a:t>
            </a:r>
            <a:endParaRPr kumimoji="1" lang="en-US" altLang="zh-CN" sz="2100" smtClean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 smtClean="0"/>
              <a:t>Lambda</a:t>
            </a:r>
            <a:r>
              <a:rPr kumimoji="1" lang="zh-CN" altLang="en-US" sz="2100"/>
              <a:t>表达式、集合</a:t>
            </a:r>
            <a:r>
              <a:rPr kumimoji="1" lang="en-US" altLang="zh-CN" sz="2100"/>
              <a:t>Stream</a:t>
            </a:r>
            <a:r>
              <a:rPr kumimoji="1" lang="zh-CN" altLang="en-US" sz="2100"/>
              <a:t> </a:t>
            </a:r>
            <a:r>
              <a:rPr kumimoji="1" lang="en-US" altLang="zh-CN" sz="2100"/>
              <a:t>API</a:t>
            </a:r>
            <a:r>
              <a:rPr kumimoji="1" lang="zh-CN" altLang="en-US" sz="2100"/>
              <a:t>、</a:t>
            </a:r>
            <a:endParaRPr kumimoji="1" lang="en-US" altLang="zh-CN" sz="210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Optional</a:t>
            </a:r>
            <a:r>
              <a:rPr kumimoji="1" lang="zh-CN" altLang="en-US" sz="2100"/>
              <a:t>空引用处理</a:t>
            </a:r>
            <a:r>
              <a:rPr kumimoji="1" lang="zh-CN" altLang="en-US" sz="2100" smtClean="0"/>
              <a:t>等</a:t>
            </a:r>
            <a:endParaRPr kumimoji="1" lang="en-US" altLang="zh-CN" sz="2100" smtClean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10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100"/>
              <a:t>2018</a:t>
            </a:r>
            <a:r>
              <a:rPr kumimoji="1" lang="zh-CN" altLang="en-US" sz="2100"/>
              <a:t>年发布</a:t>
            </a:r>
            <a:r>
              <a:rPr kumimoji="1" lang="en-US" altLang="zh-CN" sz="2100" smtClean="0"/>
              <a:t>JDK11</a:t>
            </a:r>
            <a:r>
              <a:rPr kumimoji="1" lang="zh-CN" altLang="en-US" sz="2100" smtClean="0"/>
              <a:t>，课程主要用</a:t>
            </a:r>
            <a:r>
              <a:rPr kumimoji="1" lang="en-US" altLang="zh-CN" sz="2100" smtClean="0"/>
              <a:t>jdk11</a:t>
            </a:r>
            <a:r>
              <a:rPr kumimoji="1" lang="zh-CN" altLang="en-US" sz="2100" smtClean="0"/>
              <a:t>。最新版本</a:t>
            </a:r>
            <a:r>
              <a:rPr kumimoji="1" lang="en-US" altLang="zh-CN" sz="2100" smtClean="0"/>
              <a:t>jdk23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100">
                <a:solidFill>
                  <a:srgbClr val="FF0000"/>
                </a:solidFill>
              </a:rPr>
              <a:t>自</a:t>
            </a:r>
            <a:r>
              <a:rPr kumimoji="1" lang="zh-CN" altLang="en-US" sz="2100" smtClean="0">
                <a:solidFill>
                  <a:srgbClr val="FF0000"/>
                </a:solidFill>
              </a:rPr>
              <a:t>己课下查资料，了解</a:t>
            </a:r>
            <a:r>
              <a:rPr kumimoji="1" lang="en-US" altLang="zh-CN" sz="2100" smtClean="0">
                <a:solidFill>
                  <a:srgbClr val="FF0000"/>
                </a:solidFill>
              </a:rPr>
              <a:t>java</a:t>
            </a:r>
            <a:r>
              <a:rPr kumimoji="1" lang="zh-CN" altLang="en-US" sz="2100" smtClean="0">
                <a:solidFill>
                  <a:srgbClr val="FF0000"/>
                </a:solidFill>
              </a:rPr>
              <a:t>的发展历史及版本变化</a:t>
            </a:r>
            <a:endParaRPr kumimoji="1" lang="en-US" altLang="zh-CN" sz="210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100" smtClean="0"/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zh-CN" altLang="en-US" sz="2100"/>
          </a:p>
          <a:p>
            <a:pPr>
              <a:lnSpc>
                <a:spcPct val="80000"/>
              </a:lnSpc>
            </a:pPr>
            <a:endParaRPr lang="en-US" altLang="zh-CN" sz="2100"/>
          </a:p>
        </p:txBody>
      </p:sp>
      <p:pic>
        <p:nvPicPr>
          <p:cNvPr id="47108" name="Picture 4" descr="JAG200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41" y="2708920"/>
            <a:ext cx="2343398" cy="25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 descr="NBAWFCG`97N(E[E_IZM4`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6" y="5062850"/>
            <a:ext cx="1613448" cy="16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圆角矩形 488449"/>
          <p:cNvSpPr/>
          <p:nvPr/>
        </p:nvSpPr>
        <p:spPr>
          <a:xfrm>
            <a:off x="316980" y="1123628"/>
            <a:ext cx="8380413" cy="5259348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l"/>
            </a:pP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特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点一：</a:t>
            </a:r>
            <a:r>
              <a:rPr lang="zh-CN" altLang="en-US" sz="24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面向对象</a:t>
            </a:r>
            <a:endParaRPr lang="en-US" altLang="zh-CN" sz="2400" b="1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两个基本概念：类、对象</a:t>
            </a:r>
            <a:endParaRPr lang="en-US" altLang="zh-CN" sz="2000">
              <a:ea typeface="宋体" pitchFamily="2" charset="-122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三大特性：封装、继承、多态</a:t>
            </a:r>
          </a:p>
          <a:p>
            <a:pPr algn="l">
              <a:buFont typeface="Wingdings" pitchFamily="2" charset="2"/>
              <a:buChar char="l"/>
            </a:pPr>
            <a:r>
              <a:rPr lang="zh-CN" altLang="en-US" sz="2400">
                <a:ea typeface="宋体" pitchFamily="2" charset="-122"/>
                <a:cs typeface="Times New Roman" pitchFamily="18" charset="0"/>
              </a:rPr>
              <a:t>特点二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：简单</a:t>
            </a:r>
            <a:endParaRPr lang="en-US" altLang="zh-CN" sz="2400" b="1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吸收了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C/C++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语言的优点，但去掉了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其易混淆的概念（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如指针、内存的申请与释放等），提供了一个相对安全的内存管理和访问机</a:t>
            </a: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制    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自</a:t>
            </a:r>
            <a:r>
              <a:rPr lang="zh-CN" altLang="en-US" sz="20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动的垃圾回收机制</a:t>
            </a:r>
            <a:endParaRPr lang="en-US" altLang="zh-CN" sz="2000" b="1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algn="l">
              <a:buFont typeface="Wingdings" pitchFamily="2" charset="2"/>
              <a:buChar char="l"/>
            </a:pP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特点三：</a:t>
            </a:r>
            <a:r>
              <a:rPr lang="zh-CN" altLang="en-US" sz="24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跨平台性（平台无关性）</a:t>
            </a:r>
            <a:endParaRPr lang="en-US" altLang="zh-CN" sz="2400" b="1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Ø"/>
            </a:pPr>
            <a:r>
              <a:rPr lang="zh-CN" altLang="en-US" sz="2000" smtClean="0">
                <a:ea typeface="宋体" pitchFamily="2" charset="-122"/>
                <a:cs typeface="Times New Roman" pitchFamily="18" charset="0"/>
              </a:rPr>
              <a:t>跨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平台性：通过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语言编写的应用程序在不同的系统平台上都可以运行。</a:t>
            </a:r>
            <a:r>
              <a:rPr lang="zh-CN" altLang="en-US" sz="2000" b="1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sz="2000" b="1">
                <a:ea typeface="宋体" pitchFamily="2" charset="-122"/>
                <a:cs typeface="Times New Roman" pitchFamily="18" charset="0"/>
              </a:rPr>
              <a:t>Write once , Run Anywhere</a:t>
            </a:r>
            <a:r>
              <a:rPr lang="zh-CN" altLang="en-US" sz="2000" b="1">
                <a:ea typeface="宋体" pitchFamily="2" charset="-122"/>
                <a:cs typeface="Times New Roman" pitchFamily="18" charset="0"/>
              </a:rPr>
              <a:t>”</a:t>
            </a:r>
            <a:endParaRPr lang="en-US" altLang="zh-CN" sz="2000" b="1">
              <a:ea typeface="宋体" pitchFamily="2" charset="-122"/>
              <a:cs typeface="Times New Roman" pitchFamily="18" charset="0"/>
            </a:endParaRPr>
          </a:p>
          <a:p>
            <a:pPr lvl="1" algn="l">
              <a:buFont typeface="Wingdings" pitchFamily="2" charset="2"/>
              <a:buChar char="Ø"/>
            </a:pPr>
            <a:r>
              <a:rPr lang="zh-CN" altLang="en-US" sz="2000">
                <a:ea typeface="宋体" pitchFamily="2" charset="-122"/>
                <a:cs typeface="Times New Roman" pitchFamily="18" charset="0"/>
              </a:rPr>
              <a:t>原理：只要在需要运行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应用程序的操作系统上，先安装一个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虚拟机 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(JVM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ava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irtual </a:t>
            </a:r>
            <a:r>
              <a:rPr lang="en-US" altLang="zh-CN" sz="200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achine) 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即可。由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JVM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来负责</a:t>
            </a:r>
            <a:r>
              <a:rPr lang="en-US" altLang="zh-CN" sz="200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>
                <a:ea typeface="宋体" pitchFamily="2" charset="-122"/>
                <a:cs typeface="Times New Roman" pitchFamily="18" charset="0"/>
              </a:rPr>
              <a:t>程序在该系统中的运行。</a:t>
            </a:r>
          </a:p>
          <a:p>
            <a:pPr marL="342900" indent="-342900" algn="l">
              <a:buFont typeface="Wingdings" panose="05000000000000000000" pitchFamily="2" charset="2"/>
              <a:buChar char="p"/>
            </a:pPr>
            <a:endParaRPr lang="en-US" altLang="zh-CN" sz="2400" smtClean="0">
              <a:solidFill>
                <a:srgbClr val="FF0000"/>
              </a:solidFill>
            </a:endParaRPr>
          </a:p>
          <a:p>
            <a:pPr algn="l">
              <a:buFont typeface="Wingdings" pitchFamily="2" charset="2"/>
              <a:buChar char="l"/>
            </a:pP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其它：</a:t>
            </a:r>
            <a:r>
              <a:rPr lang="zh-CN" altLang="zh-CN" sz="2400"/>
              <a:t>多线</a:t>
            </a:r>
            <a:r>
              <a:rPr lang="zh-CN" altLang="zh-CN" sz="2400" smtClean="0"/>
              <a:t>程</a:t>
            </a:r>
            <a:r>
              <a:rPr lang="zh-CN" altLang="en-US" sz="2400" smtClean="0"/>
              <a:t>，</a:t>
            </a:r>
            <a:r>
              <a:rPr lang="zh-CN" altLang="zh-CN" sz="2400"/>
              <a:t>动</a:t>
            </a:r>
            <a:r>
              <a:rPr lang="zh-CN" altLang="zh-CN" sz="2400" smtClean="0"/>
              <a:t>态</a:t>
            </a:r>
            <a:r>
              <a:rPr lang="zh-CN" altLang="en-US" sz="2400" smtClean="0"/>
              <a:t>性</a:t>
            </a:r>
            <a:endParaRPr lang="en-US" altLang="zh-CN" sz="2400" b="1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88454" name="标题 488453"/>
          <p:cNvSpPr>
            <a:spLocks noGrp="1"/>
          </p:cNvSpPr>
          <p:nvPr>
            <p:ph type="title"/>
          </p:nvPr>
        </p:nvSpPr>
        <p:spPr>
          <a:xfrm>
            <a:off x="654758" y="260648"/>
            <a:ext cx="7704856" cy="56197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的特点 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FAE686A-7FA2-4F7F-8357-E65CA8F2C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>
                <a:latin typeface="宋体" panose="02010600030101010101" pitchFamily="2" charset="-122"/>
              </a:rPr>
              <a:t>应用程序运行机制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52DC3C76-045C-4075-BB57-91E1F34D9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144" y="1878684"/>
            <a:ext cx="7313612" cy="48021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计算机的高级编程语言类型</a:t>
            </a:r>
            <a:r>
              <a:rPr lang="en-US" altLang="zh-CN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编译型：</a:t>
            </a:r>
            <a:r>
              <a:rPr lang="en-US" altLang="zh-CN"/>
              <a:t>c</a:t>
            </a:r>
            <a:r>
              <a:rPr lang="zh-CN" altLang="en-US"/>
              <a:t>语言就是。 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解释型：</a:t>
            </a:r>
            <a:r>
              <a:rPr lang="en-US" altLang="zh-CN"/>
              <a:t>java</a:t>
            </a:r>
            <a:r>
              <a:rPr lang="zh-CN" altLang="en-US"/>
              <a:t>语言有解释部分。 </a:t>
            </a:r>
          </a:p>
          <a:p>
            <a:pPr>
              <a:lnSpc>
                <a:spcPct val="90000"/>
              </a:lnSpc>
            </a:pPr>
            <a:r>
              <a:rPr lang="en-US" altLang="zh-CN"/>
              <a:t>Java</a:t>
            </a:r>
            <a:r>
              <a:rPr lang="zh-CN" altLang="en-US"/>
              <a:t>语言是两种类型的结合；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endParaRPr lang="zh-CN" altLang="en-US"/>
          </a:p>
        </p:txBody>
      </p:sp>
      <p:pic>
        <p:nvPicPr>
          <p:cNvPr id="89092" name="Picture 23">
            <a:extLst>
              <a:ext uri="{FF2B5EF4-FFF2-40B4-BE49-F238E27FC236}">
                <a16:creationId xmlns:a16="http://schemas.microsoft.com/office/drawing/2014/main" id="{AD0A7973-81D2-4CE3-B711-588B1786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57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8BB733DC-0625-40F8-96AD-962EC750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64627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4" name="标题 48845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6197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C/C++</a:t>
            </a:r>
            <a:r>
              <a:rPr lang="zh-CN" altLang="zh-CN" dirty="0"/>
              <a:t>程序依赖平台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124744"/>
            <a:ext cx="74390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4" name="标题 488453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561975"/>
          </a:xfrm>
          <a:noFill/>
          <a:ln>
            <a:noFill/>
          </a:ln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生成的字节码文件不依赖平台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196752"/>
            <a:ext cx="74104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JDK</a:t>
            </a:r>
            <a:r>
              <a:rPr lang="zh-CN" altLang="en-US"/>
              <a:t>、</a:t>
            </a:r>
            <a:r>
              <a:rPr lang="en-US" altLang="zh-CN" smtClean="0"/>
              <a:t>JRE</a:t>
            </a:r>
            <a:r>
              <a:rPr lang="zh-CN" altLang="en-US" smtClean="0"/>
              <a:t>、</a:t>
            </a:r>
            <a:r>
              <a:rPr lang="en-US" altLang="zh-CN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425" y="1196752"/>
            <a:ext cx="7931150" cy="52482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0" dirty="0"/>
              <a:t>JDK(Java Development Kit )</a:t>
            </a:r>
            <a:r>
              <a:rPr lang="zh-CN" altLang="en-US" b="0" dirty="0"/>
              <a:t>，免费开源的</a:t>
            </a:r>
            <a:r>
              <a:rPr lang="en-US" altLang="zh-CN" b="0" dirty="0"/>
              <a:t>Java</a:t>
            </a:r>
            <a:r>
              <a:rPr lang="zh-CN" altLang="en-US" b="0" dirty="0"/>
              <a:t>应用</a:t>
            </a:r>
            <a:r>
              <a:rPr lang="zh-CN" altLang="en-US" b="0" dirty="0">
                <a:solidFill>
                  <a:srgbClr val="FF0000"/>
                </a:solidFill>
              </a:rPr>
              <a:t>开发工</a:t>
            </a:r>
            <a:r>
              <a:rPr lang="zh-CN" altLang="en-US" b="0">
                <a:solidFill>
                  <a:srgbClr val="FF0000"/>
                </a:solidFill>
              </a:rPr>
              <a:t>具</a:t>
            </a:r>
            <a:r>
              <a:rPr lang="zh-CN" altLang="en-US" b="0" smtClean="0">
                <a:solidFill>
                  <a:srgbClr val="FF0000"/>
                </a:solidFill>
              </a:rPr>
              <a:t>包</a:t>
            </a:r>
            <a:r>
              <a:rPr lang="zh-CN" altLang="en-US" b="0" smtClean="0"/>
              <a:t>；</a:t>
            </a:r>
            <a:r>
              <a:rPr lang="en-US" altLang="zh-CN" b="0" smtClean="0"/>
              <a:t>JDK</a:t>
            </a:r>
            <a:r>
              <a:rPr lang="zh-CN" altLang="en-US" b="0" smtClean="0"/>
              <a:t>编译</a:t>
            </a:r>
            <a:r>
              <a:rPr lang="en-US" altLang="zh-CN" b="0" smtClean="0"/>
              <a:t>java</a:t>
            </a:r>
            <a:r>
              <a:rPr lang="zh-CN" altLang="en-US" b="0" smtClean="0"/>
              <a:t>源码为字节码</a:t>
            </a:r>
            <a:r>
              <a:rPr lang="en-US" altLang="zh-CN" b="0" smtClean="0"/>
              <a:t>(bytecode)</a:t>
            </a:r>
          </a:p>
          <a:p>
            <a:r>
              <a:rPr lang="en-US" altLang="zh-CN" b="0" smtClean="0"/>
              <a:t>JRE</a:t>
            </a:r>
            <a:r>
              <a:rPr lang="zh-CN" altLang="en-US" b="0" smtClean="0"/>
              <a:t>，</a:t>
            </a:r>
            <a:r>
              <a:rPr lang="en-US" altLang="zh-CN" b="0" smtClean="0"/>
              <a:t>Java</a:t>
            </a:r>
            <a:r>
              <a:rPr lang="zh-CN" altLang="en-US" b="0" smtClean="0">
                <a:solidFill>
                  <a:srgbClr val="FF0000"/>
                </a:solidFill>
              </a:rPr>
              <a:t>运行时环境</a:t>
            </a:r>
            <a:r>
              <a:rPr lang="zh-CN" altLang="en-US" b="0" smtClean="0"/>
              <a:t>，包含工具库类</a:t>
            </a:r>
            <a:r>
              <a:rPr lang="en-US" altLang="zh-CN" b="0" smtClean="0"/>
              <a:t>(</a:t>
            </a:r>
            <a:r>
              <a:rPr lang="zh-CN" altLang="en-US" b="0" smtClean="0"/>
              <a:t>提供对线程，时间，文件，网络等的操作</a:t>
            </a:r>
            <a:r>
              <a:rPr lang="en-US" altLang="zh-CN" b="0" smtClean="0"/>
              <a:t>) </a:t>
            </a:r>
            <a:r>
              <a:rPr lang="zh-CN" altLang="en-US" b="0" smtClean="0"/>
              <a:t>，核心运行文件；</a:t>
            </a:r>
            <a:r>
              <a:rPr lang="en-US" altLang="zh-CN" b="0" smtClean="0">
                <a:solidFill>
                  <a:srgbClr val="FF0000"/>
                </a:solidFill>
              </a:rPr>
              <a:t>JRE</a:t>
            </a:r>
            <a:r>
              <a:rPr lang="zh-CN" altLang="en-US" b="0" dirty="0">
                <a:solidFill>
                  <a:srgbClr val="FF0000"/>
                </a:solidFill>
              </a:rPr>
              <a:t>为每一个</a:t>
            </a:r>
            <a:r>
              <a:rPr lang="en-US" altLang="zh-CN" b="0" dirty="0">
                <a:solidFill>
                  <a:srgbClr val="FF0000"/>
                </a:solidFill>
              </a:rPr>
              <a:t>Java</a:t>
            </a:r>
            <a:r>
              <a:rPr lang="zh-CN" altLang="en-US" b="0" dirty="0">
                <a:solidFill>
                  <a:srgbClr val="FF0000"/>
                </a:solidFill>
              </a:rPr>
              <a:t>程序创建一个独立的</a:t>
            </a:r>
            <a:r>
              <a:rPr lang="en-US" altLang="zh-CN" b="0" dirty="0">
                <a:solidFill>
                  <a:srgbClr val="FF0000"/>
                </a:solidFill>
              </a:rPr>
              <a:t>JVM</a:t>
            </a:r>
            <a:r>
              <a:rPr lang="zh-CN" altLang="en-US" b="0" dirty="0">
                <a:solidFill>
                  <a:srgbClr val="FF0000"/>
                </a:solidFill>
              </a:rPr>
              <a:t>容器运行</a:t>
            </a:r>
            <a:r>
              <a:rPr lang="zh-CN" altLang="en-US" b="0">
                <a:solidFill>
                  <a:srgbClr val="FF0000"/>
                </a:solidFill>
              </a:rPr>
              <a:t>程</a:t>
            </a:r>
            <a:r>
              <a:rPr lang="zh-CN" altLang="en-US" b="0" smtClean="0">
                <a:solidFill>
                  <a:srgbClr val="FF0000"/>
                </a:solidFill>
              </a:rPr>
              <a:t>序（</a:t>
            </a:r>
            <a:r>
              <a:rPr lang="en-US" altLang="zh-CN" b="0" smtClean="0">
                <a:solidFill>
                  <a:srgbClr val="FF0000"/>
                </a:solidFill>
              </a:rPr>
              <a:t>jdk11</a:t>
            </a:r>
            <a:r>
              <a:rPr lang="zh-CN" altLang="en-US" b="0" smtClean="0">
                <a:solidFill>
                  <a:srgbClr val="FF0000"/>
                </a:solidFill>
              </a:rPr>
              <a:t>及后续版本，不在</a:t>
            </a:r>
            <a:r>
              <a:rPr lang="en-US" altLang="zh-CN" b="0" smtClean="0">
                <a:solidFill>
                  <a:srgbClr val="FF0000"/>
                </a:solidFill>
              </a:rPr>
              <a:t>jdk</a:t>
            </a:r>
            <a:r>
              <a:rPr lang="zh-CN" altLang="en-US" b="0" smtClean="0">
                <a:solidFill>
                  <a:srgbClr val="FF0000"/>
                </a:solidFill>
              </a:rPr>
              <a:t>根目录下提供</a:t>
            </a:r>
            <a:r>
              <a:rPr lang="en-US" altLang="zh-CN" b="0" smtClean="0">
                <a:solidFill>
                  <a:srgbClr val="FF0000"/>
                </a:solidFill>
              </a:rPr>
              <a:t>jre</a:t>
            </a:r>
            <a:r>
              <a:rPr lang="zh-CN" altLang="en-US" b="0" smtClean="0">
                <a:solidFill>
                  <a:srgbClr val="FF0000"/>
                </a:solidFill>
              </a:rPr>
              <a:t>子目录来存放</a:t>
            </a:r>
            <a:r>
              <a:rPr lang="en-US" altLang="zh-CN" b="0" smtClean="0">
                <a:solidFill>
                  <a:srgbClr val="FF0000"/>
                </a:solidFill>
              </a:rPr>
              <a:t>jvm</a:t>
            </a:r>
            <a:r>
              <a:rPr lang="zh-CN" altLang="en-US" b="0" smtClean="0">
                <a:solidFill>
                  <a:srgbClr val="FF0000"/>
                </a:solidFill>
              </a:rPr>
              <a:t>、类库及核心文件，这些内容放在</a:t>
            </a:r>
            <a:r>
              <a:rPr lang="en-US" altLang="zh-CN" b="0" smtClean="0">
                <a:solidFill>
                  <a:srgbClr val="FF0000"/>
                </a:solidFill>
              </a:rPr>
              <a:t>bin</a:t>
            </a:r>
            <a:r>
              <a:rPr lang="zh-CN" altLang="en-US" b="0" smtClean="0">
                <a:solidFill>
                  <a:srgbClr val="FF0000"/>
                </a:solidFill>
              </a:rPr>
              <a:t>及</a:t>
            </a:r>
            <a:r>
              <a:rPr lang="en-US" altLang="zh-CN" b="0" smtClean="0">
                <a:solidFill>
                  <a:srgbClr val="FF0000"/>
                </a:solidFill>
              </a:rPr>
              <a:t>lib</a:t>
            </a:r>
            <a:r>
              <a:rPr lang="zh-CN" altLang="en-US" b="0" smtClean="0">
                <a:solidFill>
                  <a:srgbClr val="FF0000"/>
                </a:solidFill>
              </a:rPr>
              <a:t>目录中，需要时可以手动安装）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en-US" altLang="zh-CN" b="0" smtClean="0"/>
              <a:t>Java</a:t>
            </a:r>
            <a:r>
              <a:rPr lang="zh-CN" altLang="en-US" b="0" smtClean="0"/>
              <a:t>语言通</a:t>
            </a:r>
            <a:r>
              <a:rPr lang="zh-CN" altLang="en-US" b="0" dirty="0"/>
              <a:t>过在不同架构系统上安装对应的</a:t>
            </a:r>
            <a:r>
              <a:rPr lang="en-US" altLang="zh-CN" b="0" dirty="0"/>
              <a:t>JRE</a:t>
            </a:r>
            <a:r>
              <a:rPr lang="zh-CN" altLang="en-US" b="0" dirty="0"/>
              <a:t>，实现</a:t>
            </a:r>
            <a:r>
              <a:rPr lang="en-US" altLang="zh-CN" b="0" dirty="0"/>
              <a:t>Java</a:t>
            </a:r>
            <a:r>
              <a:rPr lang="zh-CN" altLang="en-US" b="0" dirty="0"/>
              <a:t>程序的跨平台运行</a:t>
            </a:r>
            <a:r>
              <a:rPr lang="en-US" altLang="zh-CN" b="0" dirty="0"/>
              <a:t>(</a:t>
            </a:r>
            <a:r>
              <a:rPr lang="zh-CN" altLang="en-US" b="0" dirty="0"/>
              <a:t>一次编译，处处运行</a:t>
            </a:r>
            <a:r>
              <a:rPr lang="en-US" altLang="zh-CN" b="0" dirty="0"/>
              <a:t>)</a:t>
            </a:r>
          </a:p>
          <a:p>
            <a:pPr algn="just"/>
            <a:r>
              <a:rPr lang="en-US" altLang="zh-CN" b="0"/>
              <a:t>JVM</a:t>
            </a:r>
            <a:r>
              <a:rPr lang="zh-CN" altLang="en-US" b="0"/>
              <a:t>，</a:t>
            </a:r>
            <a:r>
              <a:rPr lang="en-US" altLang="zh-CN" b="0">
                <a:solidFill>
                  <a:srgbClr val="FF0000"/>
                </a:solidFill>
              </a:rPr>
              <a:t>Java</a:t>
            </a:r>
            <a:r>
              <a:rPr lang="zh-CN" altLang="en-US" b="0">
                <a:solidFill>
                  <a:srgbClr val="FF0000"/>
                </a:solidFill>
              </a:rPr>
              <a:t>虚拟机</a:t>
            </a:r>
            <a:r>
              <a:rPr lang="zh-CN" altLang="en-US" b="0"/>
              <a:t>，模拟了包括</a:t>
            </a:r>
            <a:r>
              <a:rPr lang="en-US" altLang="zh-CN" b="0"/>
              <a:t>CPU</a:t>
            </a:r>
            <a:r>
              <a:rPr lang="zh-CN" altLang="en-US" b="0"/>
              <a:t>指令集，寄存器，堆栈等计算机架构，</a:t>
            </a:r>
            <a:r>
              <a:rPr lang="zh-CN" altLang="en-US" b="0">
                <a:solidFill>
                  <a:srgbClr val="FF0000"/>
                </a:solidFill>
              </a:rPr>
              <a:t>通过调用真实计算机环境，解析执行</a:t>
            </a:r>
            <a:r>
              <a:rPr lang="en-US" altLang="zh-CN" b="0">
                <a:solidFill>
                  <a:srgbClr val="FF0000"/>
                </a:solidFill>
              </a:rPr>
              <a:t>Java</a:t>
            </a:r>
            <a:r>
              <a:rPr lang="zh-CN" altLang="en-US" b="0">
                <a:solidFill>
                  <a:srgbClr val="FF0000"/>
                </a:solidFill>
              </a:rPr>
              <a:t>字节码</a:t>
            </a:r>
            <a:endParaRPr lang="en-US" altLang="zh-CN" b="0">
              <a:solidFill>
                <a:srgbClr val="FF0000"/>
              </a:solidFill>
            </a:endParaRPr>
          </a:p>
          <a:p>
            <a:pPr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4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JDK JRE JVM Architecture</a:t>
            </a:r>
            <a:endParaRPr lang="zh-CN" altLang="en-US" dirty="0"/>
          </a:p>
        </p:txBody>
      </p:sp>
      <p:pic>
        <p:nvPicPr>
          <p:cNvPr id="2050" name="Picture 2" descr="G:\1_8oNn6HxcWFmrCsgUt27k0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49441"/>
            <a:ext cx="7272808" cy="412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7637" y="5186625"/>
            <a:ext cx="3115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JRE=</a:t>
            </a:r>
            <a:r>
              <a:rPr lang="en-US" altLang="zh-CN" sz="1600" b="1" dirty="0" err="1">
                <a:solidFill>
                  <a:srgbClr val="FF0000"/>
                </a:solidFill>
              </a:rPr>
              <a:t>JVM+Library</a:t>
            </a:r>
            <a:r>
              <a:rPr lang="en-US" altLang="zh-CN" sz="1600" b="1" dirty="0">
                <a:solidFill>
                  <a:srgbClr val="FF0000"/>
                </a:solidFill>
              </a:rPr>
              <a:t> Classes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JDK=JRE + Development Tools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476" y="1149441"/>
            <a:ext cx="3129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JDK</a:t>
            </a:r>
            <a:r>
              <a:rPr lang="zh-CN" altLang="en-US" sz="1600" b="1" dirty="0">
                <a:solidFill>
                  <a:srgbClr val="FF0000"/>
                </a:solidFill>
              </a:rPr>
              <a:t>的编译工具</a:t>
            </a:r>
            <a:r>
              <a:rPr lang="en-US" altLang="zh-CN" sz="1600" b="1" dirty="0">
                <a:solidFill>
                  <a:srgbClr val="FF0000"/>
                </a:solidFill>
              </a:rPr>
              <a:t>(javac.exe)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源码</a:t>
            </a:r>
            <a:r>
              <a:rPr lang="en-US" altLang="zh-CN" sz="1600" b="1" dirty="0">
                <a:solidFill>
                  <a:srgbClr val="FF0000"/>
                </a:solidFill>
              </a:rPr>
              <a:t>(.java)</a:t>
            </a:r>
            <a:r>
              <a:rPr lang="zh-CN" altLang="en-US" sz="1600" b="1" dirty="0">
                <a:solidFill>
                  <a:srgbClr val="FF0000"/>
                </a:solidFill>
              </a:rPr>
              <a:t>编译为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JVM</a:t>
            </a:r>
            <a:r>
              <a:rPr lang="zh-CN" altLang="en-US" sz="1600" b="1" dirty="0">
                <a:solidFill>
                  <a:srgbClr val="FF0000"/>
                </a:solidFill>
              </a:rPr>
              <a:t>可读取执行的字节码</a:t>
            </a:r>
            <a:r>
              <a:rPr lang="en-US" altLang="zh-CN" sz="1600" b="1" dirty="0">
                <a:solidFill>
                  <a:srgbClr val="FF0000"/>
                </a:solidFill>
              </a:rPr>
              <a:t>(.class)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436" y="5802958"/>
            <a:ext cx="2665221" cy="461665"/>
          </a:xfrm>
          <a:prstGeom prst="rect">
            <a:avLst/>
          </a:prstGeom>
          <a:blipFill rotWithShape="1">
            <a:blip r:embed="rId3"/>
            <a:stretch>
              <a:fillRect l="-3432" t="-10526" b="-28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091922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979</TotalTime>
  <Words>2753</Words>
  <Application>Microsoft Office PowerPoint</Application>
  <PresentationFormat>全屏显示(4:3)</PresentationFormat>
  <Paragraphs>189</Paragraphs>
  <Slides>25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 Unicode MS</vt:lpstr>
      <vt:lpstr>仿宋_GB2312</vt:lpstr>
      <vt:lpstr>黑体</vt:lpstr>
      <vt:lpstr>楷体_GB2312</vt:lpstr>
      <vt:lpstr>宋体</vt:lpstr>
      <vt:lpstr>幼圆</vt:lpstr>
      <vt:lpstr>Arial</vt:lpstr>
      <vt:lpstr>Tahoma</vt:lpstr>
      <vt:lpstr>Times New Roman</vt:lpstr>
      <vt:lpstr>Wingdings</vt:lpstr>
      <vt:lpstr>模板</vt:lpstr>
      <vt:lpstr>Bitmap Image</vt:lpstr>
      <vt:lpstr>第一章</vt:lpstr>
      <vt:lpstr>本章任务</vt:lpstr>
      <vt:lpstr>Java的产生</vt:lpstr>
      <vt:lpstr>Java 的特点 </vt:lpstr>
      <vt:lpstr>Java应用程序运行机制</vt:lpstr>
      <vt:lpstr>C/C++程序依赖平台 </vt:lpstr>
      <vt:lpstr>Java生成的字节码文件不依赖平台</vt:lpstr>
      <vt:lpstr>JDK、JRE、JVM</vt:lpstr>
      <vt:lpstr>JDK JRE JVM Architecture</vt:lpstr>
      <vt:lpstr>Java运行平台</vt:lpstr>
      <vt:lpstr>Java软件平台安装</vt:lpstr>
      <vt:lpstr>JDK目录结构</vt:lpstr>
      <vt:lpstr>命令行提示符</vt:lpstr>
      <vt:lpstr>7 JDK使用测试</vt:lpstr>
      <vt:lpstr>设置环境变量</vt:lpstr>
      <vt:lpstr>设置环境变量</vt:lpstr>
      <vt:lpstr>Java程序开发</vt:lpstr>
      <vt:lpstr>2 编写源文件</vt:lpstr>
      <vt:lpstr>例子</vt:lpstr>
      <vt:lpstr>源文件的命名规则</vt:lpstr>
      <vt:lpstr>4  运行Java程序</vt:lpstr>
      <vt:lpstr>注释</vt:lpstr>
      <vt:lpstr>集成开发环境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334</cp:revision>
  <dcterms:created xsi:type="dcterms:W3CDTF">2006-03-08T06:55:00Z</dcterms:created>
  <dcterms:modified xsi:type="dcterms:W3CDTF">2025-03-04T08:15:15Z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