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handoutMasterIdLst>
    <p:handoutMasterId r:id="rId87"/>
  </p:handoutMasterIdLst>
  <p:sldIdLst>
    <p:sldId id="256" r:id="rId2"/>
    <p:sldId id="325" r:id="rId3"/>
    <p:sldId id="1189" r:id="rId4"/>
    <p:sldId id="1190" r:id="rId5"/>
    <p:sldId id="1306" r:id="rId6"/>
    <p:sldId id="458" r:id="rId7"/>
    <p:sldId id="459" r:id="rId8"/>
    <p:sldId id="460" r:id="rId9"/>
    <p:sldId id="461" r:id="rId10"/>
    <p:sldId id="462" r:id="rId11"/>
    <p:sldId id="1197" r:id="rId12"/>
    <p:sldId id="1198" r:id="rId13"/>
    <p:sldId id="1199" r:id="rId14"/>
    <p:sldId id="1191" r:id="rId15"/>
    <p:sldId id="1307" r:id="rId16"/>
    <p:sldId id="1308" r:id="rId17"/>
    <p:sldId id="1309" r:id="rId18"/>
    <p:sldId id="655" r:id="rId19"/>
    <p:sldId id="1193" r:id="rId20"/>
    <p:sldId id="1216" r:id="rId21"/>
    <p:sldId id="1217" r:id="rId22"/>
    <p:sldId id="1218" r:id="rId23"/>
    <p:sldId id="1219" r:id="rId24"/>
    <p:sldId id="1221" r:id="rId25"/>
    <p:sldId id="1223" r:id="rId26"/>
    <p:sldId id="1224" r:id="rId27"/>
    <p:sldId id="1225" r:id="rId28"/>
    <p:sldId id="1310" r:id="rId29"/>
    <p:sldId id="1311" r:id="rId30"/>
    <p:sldId id="1226" r:id="rId31"/>
    <p:sldId id="1283" r:id="rId32"/>
    <p:sldId id="1227" r:id="rId33"/>
    <p:sldId id="1228" r:id="rId34"/>
    <p:sldId id="1229" r:id="rId35"/>
    <p:sldId id="1294" r:id="rId36"/>
    <p:sldId id="1231" r:id="rId37"/>
    <p:sldId id="1232" r:id="rId38"/>
    <p:sldId id="1293" r:id="rId39"/>
    <p:sldId id="1233" r:id="rId40"/>
    <p:sldId id="1236" r:id="rId41"/>
    <p:sldId id="1237" r:id="rId42"/>
    <p:sldId id="1238" r:id="rId43"/>
    <p:sldId id="1239" r:id="rId44"/>
    <p:sldId id="1240" r:id="rId45"/>
    <p:sldId id="1295" r:id="rId46"/>
    <p:sldId id="1312" r:id="rId47"/>
    <p:sldId id="1241" r:id="rId48"/>
    <p:sldId id="1247" r:id="rId49"/>
    <p:sldId id="1296" r:id="rId50"/>
    <p:sldId id="1248" r:id="rId51"/>
    <p:sldId id="1249" r:id="rId52"/>
    <p:sldId id="1251" r:id="rId53"/>
    <p:sldId id="1252" r:id="rId54"/>
    <p:sldId id="1313" r:id="rId55"/>
    <p:sldId id="1253" r:id="rId56"/>
    <p:sldId id="1314" r:id="rId57"/>
    <p:sldId id="1315" r:id="rId58"/>
    <p:sldId id="1316" r:id="rId59"/>
    <p:sldId id="1258" r:id="rId60"/>
    <p:sldId id="1261" r:id="rId61"/>
    <p:sldId id="1297" r:id="rId62"/>
    <p:sldId id="1317" r:id="rId63"/>
    <p:sldId id="1318" r:id="rId64"/>
    <p:sldId id="1319" r:id="rId65"/>
    <p:sldId id="1320" r:id="rId66"/>
    <p:sldId id="1268" r:id="rId67"/>
    <p:sldId id="1272" r:id="rId68"/>
    <p:sldId id="1274" r:id="rId69"/>
    <p:sldId id="1298" r:id="rId70"/>
    <p:sldId id="1301" r:id="rId71"/>
    <p:sldId id="1302" r:id="rId72"/>
    <p:sldId id="1288" r:id="rId73"/>
    <p:sldId id="1289" r:id="rId74"/>
    <p:sldId id="1290" r:id="rId75"/>
    <p:sldId id="1300" r:id="rId76"/>
    <p:sldId id="1291" r:id="rId77"/>
    <p:sldId id="1303" r:id="rId78"/>
    <p:sldId id="1292" r:id="rId79"/>
    <p:sldId id="1281" r:id="rId80"/>
    <p:sldId id="1304" r:id="rId81"/>
    <p:sldId id="1305" r:id="rId82"/>
    <p:sldId id="1282" r:id="rId83"/>
    <p:sldId id="1287" r:id="rId84"/>
    <p:sldId id="265" r:id="rId85"/>
  </p:sldIdLst>
  <p:sldSz cx="9144000" cy="6858000" type="screen4x3"/>
  <p:notesSz cx="6858000" cy="9144000"/>
  <p:custDataLst>
    <p:tags r:id="rId88"/>
  </p:custDataLst>
  <p:defaultTextStyle>
    <a:defPPr>
      <a:defRPr lang="en-US"/>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378" userDrawn="1">
          <p15:clr>
            <a:srgbClr val="A4A3A4"/>
          </p15:clr>
        </p15:guide>
        <p15:guide id="2" orient="horz" pos="3036" userDrawn="1">
          <p15:clr>
            <a:srgbClr val="A4A3A4"/>
          </p15:clr>
        </p15:guide>
        <p15:guide id="3" pos="28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D869"/>
    <a:srgbClr val="CCECFF"/>
    <a:srgbClr val="FFFF00"/>
    <a:srgbClr val="969696"/>
    <a:srgbClr val="F8F8F8"/>
    <a:srgbClr val="A6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80140" autoAdjust="0"/>
  </p:normalViewPr>
  <p:slideViewPr>
    <p:cSldViewPr showGuides="1">
      <p:cViewPr varScale="1">
        <p:scale>
          <a:sx n="92" d="100"/>
          <a:sy n="92" d="100"/>
        </p:scale>
        <p:origin x="2154" y="78"/>
      </p:cViewPr>
      <p:guideLst>
        <p:guide orient="horz" pos="2378"/>
        <p:guide orient="horz" pos="3036"/>
        <p:guide pos="286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页眉占位符 4608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latin typeface="Tahoma" panose="020B0604030504040204" pitchFamily="34" charset="0"/>
              <a:ea typeface="宋体" panose="02010600030101010101" pitchFamily="2" charset="-122"/>
            </a:endParaRPr>
          </a:p>
        </p:txBody>
      </p:sp>
      <p:sp>
        <p:nvSpPr>
          <p:cNvPr id="46083" name="日期占位符 46082"/>
          <p:cNvSpPr>
            <a:spLocks noGrp="1"/>
          </p:cNvSpPr>
          <p:nvPr>
            <p:ph type="dt" sz="quarter" idx="1"/>
          </p:nvPr>
        </p:nvSpPr>
        <p:spPr>
          <a:xfrm>
            <a:off x="3886200" y="0"/>
            <a:ext cx="2971800" cy="457200"/>
          </a:xfrm>
          <a:prstGeom prst="rect">
            <a:avLst/>
          </a:prstGeom>
          <a:noFill/>
          <a:ln w="9525">
            <a:noFill/>
          </a:ln>
        </p:spPr>
        <p:txBody>
          <a:bodyPr/>
          <a:lstStyle/>
          <a:p>
            <a:pPr lvl="0" algn="r"/>
            <a:endParaRPr lang="zh-CN" altLang="en-US" sz="1200" dirty="0">
              <a:latin typeface="Tahoma" panose="020B0604030504040204" pitchFamily="34" charset="0"/>
              <a:ea typeface="宋体" panose="02010600030101010101" pitchFamily="2" charset="-122"/>
            </a:endParaRPr>
          </a:p>
        </p:txBody>
      </p:sp>
      <p:sp>
        <p:nvSpPr>
          <p:cNvPr id="46084" name="页脚占位符 46083"/>
          <p:cNvSpPr>
            <a:spLocks noGrp="1"/>
          </p:cNvSpPr>
          <p:nvPr>
            <p:ph type="ftr" sz="quarter" idx="2"/>
          </p:nvPr>
        </p:nvSpPr>
        <p:spPr>
          <a:xfrm>
            <a:off x="0" y="8686800"/>
            <a:ext cx="2971800" cy="457200"/>
          </a:xfrm>
          <a:prstGeom prst="rect">
            <a:avLst/>
          </a:prstGeom>
          <a:noFill/>
          <a:ln w="9525">
            <a:noFill/>
          </a:ln>
        </p:spPr>
        <p:txBody>
          <a:bodyPr anchor="b"/>
          <a:lstStyle/>
          <a:p>
            <a:pPr lvl="0"/>
            <a:endParaRPr lang="zh-CN" altLang="en-US" sz="1200" dirty="0">
              <a:latin typeface="Tahoma" panose="020B0604030504040204" pitchFamily="34" charset="0"/>
              <a:ea typeface="宋体" panose="02010600030101010101" pitchFamily="2" charset="-122"/>
            </a:endParaRPr>
          </a:p>
        </p:txBody>
      </p:sp>
      <p:sp>
        <p:nvSpPr>
          <p:cNvPr id="46085" name="灯片编号占位符 46084"/>
          <p:cNvSpPr>
            <a:spLocks noGrp="1"/>
          </p:cNvSpPr>
          <p:nvPr>
            <p:ph type="sldNum" sz="quarter" idx="3"/>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latin typeface="Tahoma" panose="020B0604030504040204" pitchFamily="34" charset="0"/>
                <a:ea typeface="宋体" panose="02010600030101010101" pitchFamily="2" charset="-122"/>
              </a:rPr>
              <a:t>‹#›</a:t>
            </a:fld>
            <a:endParaRPr lang="zh-CN" altLang="en-US"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页眉占位符 4812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latin typeface="Tahoma" panose="020B0604030504040204" pitchFamily="34" charset="0"/>
              <a:ea typeface="宋体" panose="02010600030101010101" pitchFamily="2" charset="-122"/>
            </a:endParaRPr>
          </a:p>
        </p:txBody>
      </p:sp>
      <p:sp>
        <p:nvSpPr>
          <p:cNvPr id="48131" name="日期占位符 48130"/>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latin typeface="Tahoma" panose="020B0604030504040204" pitchFamily="34" charset="0"/>
              <a:ea typeface="宋体" panose="02010600030101010101" pitchFamily="2" charset="-122"/>
            </a:endParaRPr>
          </a:p>
        </p:txBody>
      </p:sp>
      <p:sp>
        <p:nvSpPr>
          <p:cNvPr id="48132" name="幻灯片图像占位符 4813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8133" name="文本占位符 48132"/>
          <p:cNvSpPr>
            <a:spLocks noGrp="1"/>
          </p:cNvSpPr>
          <p:nvPr>
            <p:ph type="body" sz="quarter" idx="3"/>
          </p:nvPr>
        </p:nvSpPr>
        <p:spPr>
          <a:xfrm>
            <a:off x="914400" y="4343400"/>
            <a:ext cx="5029200" cy="41148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8134" name="页脚占位符 48133"/>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latin typeface="Tahoma" panose="020B0604030504040204" pitchFamily="34" charset="0"/>
              <a:ea typeface="宋体" panose="02010600030101010101" pitchFamily="2" charset="-122"/>
            </a:endParaRPr>
          </a:p>
        </p:txBody>
      </p:sp>
      <p:sp>
        <p:nvSpPr>
          <p:cNvPr id="48135" name="灯片编号占位符 48134"/>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latin typeface="Tahoma" panose="020B0604030504040204" pitchFamily="34" charset="0"/>
                <a:ea typeface="宋体" panose="02010600030101010101" pitchFamily="2" charset="-122"/>
              </a:rPr>
              <a:t>‹#›</a:t>
            </a:fld>
            <a:endParaRPr lang="zh-CN" altLang="en-US"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3</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Student { </a:t>
            </a:r>
          </a:p>
          <a:p>
            <a:r>
              <a:rPr lang="en-US" altLang="zh-CN" smtClean="0"/>
              <a:t>   double computerArea(Circle c) {</a:t>
            </a:r>
          </a:p>
          <a:p>
            <a:r>
              <a:rPr lang="en-US" altLang="zh-CN" smtClean="0"/>
              <a:t>      double area=c.getArea();</a:t>
            </a:r>
          </a:p>
          <a:p>
            <a:r>
              <a:rPr lang="en-US" altLang="zh-CN" smtClean="0"/>
              <a:t>      return area; </a:t>
            </a:r>
          </a:p>
          <a:p>
            <a:r>
              <a:rPr lang="en-US" altLang="zh-CN" smtClean="0"/>
              <a:t>   } </a:t>
            </a:r>
          </a:p>
          <a:p>
            <a:r>
              <a:rPr lang="en-US" altLang="zh-CN" smtClean="0"/>
              <a:t>   double computerArea(Tixing t) {</a:t>
            </a:r>
          </a:p>
          <a:p>
            <a:r>
              <a:rPr lang="en-US" altLang="zh-CN" smtClean="0"/>
              <a:t>      double area=t.getArea();</a:t>
            </a:r>
          </a:p>
          <a:p>
            <a:r>
              <a:rPr lang="en-US" altLang="zh-CN" smtClean="0"/>
              <a:t>      return area; </a:t>
            </a:r>
          </a:p>
          <a:p>
            <a:r>
              <a:rPr lang="en-US" altLang="zh-CN" smtClean="0"/>
              <a:t>   } </a:t>
            </a:r>
          </a:p>
          <a:p>
            <a:r>
              <a:rPr lang="en-US" altLang="zh-CN" smtClean="0"/>
              <a:t>}</a:t>
            </a:r>
          </a:p>
          <a:p>
            <a:r>
              <a:rPr lang="en-US" altLang="zh-CN" smtClean="0"/>
              <a:t>public class Circle { </a:t>
            </a:r>
          </a:p>
          <a:p>
            <a:r>
              <a:rPr lang="en-US" altLang="zh-CN" smtClean="0"/>
              <a:t>    double radius,area;</a:t>
            </a:r>
          </a:p>
          <a:p>
            <a:r>
              <a:rPr lang="en-US" altLang="zh-CN" smtClean="0"/>
              <a:t>    void setRadius(double r) {</a:t>
            </a:r>
          </a:p>
          <a:p>
            <a:r>
              <a:rPr lang="en-US" altLang="zh-CN" smtClean="0"/>
              <a:t>        radius=r;</a:t>
            </a:r>
          </a:p>
          <a:p>
            <a:r>
              <a:rPr lang="en-US" altLang="zh-CN" smtClean="0"/>
              <a:t>    } </a:t>
            </a:r>
          </a:p>
          <a:p>
            <a:r>
              <a:rPr lang="en-US" altLang="zh-CN" smtClean="0"/>
              <a:t>    double getArea(){</a:t>
            </a:r>
          </a:p>
          <a:p>
            <a:r>
              <a:rPr lang="en-US" altLang="zh-CN" smtClean="0"/>
              <a:t>        area=3.14*radius*radius;</a:t>
            </a:r>
          </a:p>
          <a:p>
            <a:r>
              <a:rPr lang="en-US" altLang="zh-CN" smtClean="0"/>
              <a:t>        return area;</a:t>
            </a:r>
          </a:p>
          <a:p>
            <a:r>
              <a:rPr lang="en-US" altLang="zh-CN" smtClean="0"/>
              <a:t>    }</a:t>
            </a:r>
          </a:p>
          <a:p>
            <a:r>
              <a:rPr lang="en-US" altLang="zh-CN" smtClean="0"/>
              <a:t>}</a:t>
            </a:r>
          </a:p>
          <a:p>
            <a:r>
              <a:rPr lang="en-US" altLang="zh-CN" smtClean="0"/>
              <a:t>public class Tixing { </a:t>
            </a:r>
          </a:p>
          <a:p>
            <a:r>
              <a:rPr lang="en-US" altLang="zh-CN" smtClean="0"/>
              <a:t>   double above,bottom,height;</a:t>
            </a:r>
          </a:p>
          <a:p>
            <a:r>
              <a:rPr lang="en-US" altLang="zh-CN" smtClean="0"/>
              <a:t>   Tixing(double a,double b,double h) {</a:t>
            </a:r>
          </a:p>
          <a:p>
            <a:r>
              <a:rPr lang="en-US" altLang="zh-CN" smtClean="0"/>
              <a:t>      above = a;</a:t>
            </a:r>
          </a:p>
          <a:p>
            <a:r>
              <a:rPr lang="en-US" altLang="zh-CN" smtClean="0"/>
              <a:t>      bottom = b;</a:t>
            </a:r>
          </a:p>
          <a:p>
            <a:r>
              <a:rPr lang="en-US" altLang="zh-CN" smtClean="0"/>
              <a:t>      height = h; </a:t>
            </a:r>
          </a:p>
          <a:p>
            <a:r>
              <a:rPr lang="en-US" altLang="zh-CN" smtClean="0"/>
              <a:t>   }</a:t>
            </a:r>
          </a:p>
          <a:p>
            <a:r>
              <a:rPr lang="en-US" altLang="zh-CN" smtClean="0"/>
              <a:t>   double getArea() {</a:t>
            </a:r>
          </a:p>
          <a:p>
            <a:r>
              <a:rPr lang="en-US" altLang="zh-CN" smtClean="0"/>
              <a:t>      return (above+bottom)*height/2;</a:t>
            </a:r>
          </a:p>
          <a:p>
            <a:r>
              <a:rPr lang="en-US" altLang="zh-CN" smtClean="0"/>
              <a:t>   }</a:t>
            </a:r>
          </a:p>
          <a:p>
            <a:r>
              <a:rPr lang="en-US" altLang="zh-CN" smtClean="0"/>
              <a:t>}</a:t>
            </a:r>
          </a:p>
          <a:p>
            <a:endParaRPr lang="en-US" altLang="zh-CN" smtClean="0"/>
          </a:p>
          <a:p>
            <a:endParaRPr lang="en-US" altLang="zh-CN" smtClean="0"/>
          </a:p>
          <a:p>
            <a:r>
              <a:rPr lang="en-US" altLang="zh-CN" smtClean="0"/>
              <a:t>public class Example4_13 {</a:t>
            </a:r>
          </a:p>
          <a:p>
            <a:r>
              <a:rPr lang="en-US" altLang="zh-CN" smtClean="0"/>
              <a:t>  public static void main(String args[]) {</a:t>
            </a:r>
          </a:p>
          <a:p>
            <a:r>
              <a:rPr lang="en-US" altLang="zh-CN" smtClean="0"/>
              <a:t>      Circle circle = new Circle();</a:t>
            </a:r>
          </a:p>
          <a:p>
            <a:r>
              <a:rPr lang="en-US" altLang="zh-CN" smtClean="0"/>
              <a:t>      circle.setRadius(196.87);</a:t>
            </a:r>
          </a:p>
          <a:p>
            <a:r>
              <a:rPr lang="en-US" altLang="zh-CN" smtClean="0"/>
              <a:t>      Tixing ladder = new Tixing(3,21,9);</a:t>
            </a:r>
          </a:p>
          <a:p>
            <a:r>
              <a:rPr lang="en-US" altLang="zh-CN" smtClean="0"/>
              <a:t>      Student zhang = new Student();</a:t>
            </a:r>
          </a:p>
          <a:p>
            <a:r>
              <a:rPr lang="en-US" altLang="zh-CN" smtClean="0"/>
              <a:t>      System.out.println("zhang</a:t>
            </a:r>
            <a:r>
              <a:rPr lang="zh-CN" altLang="en-US" smtClean="0"/>
              <a:t>计算圆的面积：</a:t>
            </a:r>
            <a:r>
              <a:rPr lang="en-US" altLang="zh-CN" smtClean="0"/>
              <a:t>");</a:t>
            </a:r>
          </a:p>
          <a:p>
            <a:r>
              <a:rPr lang="en-US" altLang="zh-CN" smtClean="0"/>
              <a:t>      double result=zhang.computerArea(circle);</a:t>
            </a:r>
          </a:p>
          <a:p>
            <a:r>
              <a:rPr lang="en-US" altLang="zh-CN" smtClean="0"/>
              <a:t>      System.out.println(result);</a:t>
            </a:r>
          </a:p>
          <a:p>
            <a:r>
              <a:rPr lang="en-US" altLang="zh-CN" smtClean="0"/>
              <a:t>      System.out.println("zhang</a:t>
            </a:r>
            <a:r>
              <a:rPr lang="zh-CN" altLang="en-US" smtClean="0"/>
              <a:t>计算梯形的面积：</a:t>
            </a:r>
            <a:r>
              <a:rPr lang="en-US" altLang="zh-CN" smtClean="0"/>
              <a:t>");</a:t>
            </a:r>
          </a:p>
          <a:p>
            <a:r>
              <a:rPr lang="en-US" altLang="zh-CN" smtClean="0"/>
              <a:t>      result=zhang.computerArea(ladder);</a:t>
            </a:r>
          </a:p>
          <a:p>
            <a:r>
              <a:rPr lang="en-US" altLang="zh-CN" smtClean="0"/>
              <a:t>      System.out.println(result);</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52</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114200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import java.util.Date;</a:t>
            </a:r>
          </a:p>
          <a:p>
            <a:r>
              <a:rPr lang="en-US" altLang="zh-CN" smtClean="0"/>
              <a:t>import java.util.Arrays;</a:t>
            </a:r>
          </a:p>
          <a:p>
            <a:r>
              <a:rPr lang="en-US" altLang="zh-CN" smtClean="0"/>
              <a:t>public class Example4_16 {</a:t>
            </a:r>
          </a:p>
          <a:p>
            <a:r>
              <a:rPr lang="en-US" altLang="zh-CN" smtClean="0"/>
              <a:t>    public static void main(String args[]) {</a:t>
            </a:r>
          </a:p>
          <a:p>
            <a:r>
              <a:rPr lang="en-US" altLang="zh-CN" smtClean="0"/>
              <a:t>       Date date= new Date();</a:t>
            </a:r>
          </a:p>
          <a:p>
            <a:r>
              <a:rPr lang="en-US" altLang="zh-CN" smtClean="0"/>
              <a:t>       System.out.println("</a:t>
            </a:r>
            <a:r>
              <a:rPr lang="zh-CN" altLang="en-US" smtClean="0"/>
              <a:t>本地机器的时间</a:t>
            </a:r>
            <a:r>
              <a:rPr lang="en-US" altLang="zh-CN" smtClean="0"/>
              <a:t>:");</a:t>
            </a:r>
          </a:p>
          <a:p>
            <a:r>
              <a:rPr lang="en-US" altLang="zh-CN" smtClean="0"/>
              <a:t>       System.out.println(date.toString()); </a:t>
            </a:r>
          </a:p>
          <a:p>
            <a:r>
              <a:rPr lang="en-US" altLang="zh-CN" smtClean="0"/>
              <a:t>       int a[] = {12,34,-34,2,100}  ;</a:t>
            </a:r>
          </a:p>
          <a:p>
            <a:r>
              <a:rPr lang="en-US" altLang="zh-CN" smtClean="0"/>
              <a:t>       Arrays.sort(a); </a:t>
            </a:r>
          </a:p>
          <a:p>
            <a:r>
              <a:rPr lang="en-US" altLang="zh-CN" smtClean="0"/>
              <a:t>       System.out.println(Arrays.toString(a));</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59</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976157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Example4_20 { </a:t>
            </a:r>
          </a:p>
          <a:p>
            <a:r>
              <a:rPr lang="en-US" altLang="zh-CN" smtClean="0"/>
              <a:t>   public static void main(String args[ ]) { </a:t>
            </a:r>
          </a:p>
          <a:p>
            <a:r>
              <a:rPr lang="en-US" altLang="zh-CN" smtClean="0"/>
              <a:t>      char a[]={'a','b','c','D','E','F'};</a:t>
            </a:r>
          </a:p>
          <a:p>
            <a:r>
              <a:rPr lang="en-US" altLang="zh-CN" smtClean="0"/>
              <a:t>      for(int i=0;i&lt;a.length;i++) { </a:t>
            </a:r>
          </a:p>
          <a:p>
            <a:r>
              <a:rPr lang="en-US" altLang="zh-CN" smtClean="0"/>
              <a:t>         if(Character.isLowerCase(a[i]))    </a:t>
            </a:r>
          </a:p>
          <a:p>
            <a:r>
              <a:rPr lang="en-US" altLang="zh-CN" smtClean="0"/>
              <a:t>             a[i]=Character.toUpperCase(a[i]);</a:t>
            </a:r>
          </a:p>
          <a:p>
            <a:r>
              <a:rPr lang="en-US" altLang="zh-CN" smtClean="0"/>
              <a:t>         else if(Character.isUpperCase(a[i]))</a:t>
            </a:r>
          </a:p>
          <a:p>
            <a:r>
              <a:rPr lang="en-US" altLang="zh-CN" smtClean="0"/>
              <a:t>             a[i]=Character.toLowerCase(a[i]);</a:t>
            </a:r>
          </a:p>
          <a:p>
            <a:r>
              <a:rPr lang="en-US" altLang="zh-CN" smtClean="0"/>
              <a:t>       }</a:t>
            </a:r>
          </a:p>
          <a:p>
            <a:r>
              <a:rPr lang="en-US" altLang="zh-CN" smtClean="0"/>
              <a:t>      for(int i=0;i&lt;a.length;i++)   </a:t>
            </a:r>
          </a:p>
          <a:p>
            <a:r>
              <a:rPr lang="en-US" altLang="zh-CN" smtClean="0"/>
              <a:t>         System.out.print(" "+a[i]);</a:t>
            </a:r>
          </a:p>
          <a:p>
            <a:r>
              <a:rPr lang="en-US" altLang="zh-CN" smtClean="0"/>
              <a:t> </a:t>
            </a:r>
          </a:p>
          <a:p>
            <a:r>
              <a:rPr lang="en-US" altLang="zh-CN" smtClean="0"/>
              <a:t>   }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67</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57416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Rational {</a:t>
            </a:r>
          </a:p>
          <a:p>
            <a:r>
              <a:rPr lang="en-US" altLang="zh-CN" smtClean="0"/>
              <a:t>   int numerator = 1 ;   //</a:t>
            </a:r>
            <a:r>
              <a:rPr lang="zh-CN" altLang="en-US" smtClean="0"/>
              <a:t>分子</a:t>
            </a:r>
          </a:p>
          <a:p>
            <a:r>
              <a:rPr lang="zh-CN" altLang="en-US" smtClean="0"/>
              <a:t>   </a:t>
            </a:r>
            <a:r>
              <a:rPr lang="en-US" altLang="zh-CN" smtClean="0"/>
              <a:t>int denominator = 1; //</a:t>
            </a:r>
            <a:r>
              <a:rPr lang="zh-CN" altLang="en-US" smtClean="0"/>
              <a:t>分母</a:t>
            </a:r>
          </a:p>
          <a:p>
            <a:r>
              <a:rPr lang="zh-CN" altLang="en-US" smtClean="0"/>
              <a:t>   </a:t>
            </a:r>
            <a:r>
              <a:rPr lang="en-US" altLang="zh-CN" smtClean="0"/>
              <a:t>void setNumerator(int a) {  //</a:t>
            </a:r>
            <a:r>
              <a:rPr lang="zh-CN" altLang="en-US" smtClean="0"/>
              <a:t>设置分子</a:t>
            </a:r>
          </a:p>
          <a:p>
            <a:r>
              <a:rPr lang="zh-CN" altLang="en-US" smtClean="0"/>
              <a:t>      </a:t>
            </a:r>
            <a:r>
              <a:rPr lang="en-US" altLang="zh-CN" smtClean="0"/>
              <a:t>int c=f(Math.abs(a),denominator);  //</a:t>
            </a:r>
            <a:r>
              <a:rPr lang="zh-CN" altLang="en-US" smtClean="0"/>
              <a:t>计算最大公约数</a:t>
            </a:r>
          </a:p>
          <a:p>
            <a:r>
              <a:rPr lang="zh-CN" altLang="en-US" smtClean="0"/>
              <a:t>      </a:t>
            </a:r>
            <a:r>
              <a:rPr lang="en-US" altLang="zh-CN" smtClean="0"/>
              <a:t>numerator = a/c; </a:t>
            </a:r>
          </a:p>
          <a:p>
            <a:r>
              <a:rPr lang="en-US" altLang="zh-CN" smtClean="0"/>
              <a:t>      denominator = denominator/c;</a:t>
            </a:r>
          </a:p>
          <a:p>
            <a:r>
              <a:rPr lang="en-US" altLang="zh-CN" smtClean="0"/>
              <a:t>      if(numerator&lt;0&amp;&amp;denominator&lt;0) {</a:t>
            </a:r>
          </a:p>
          <a:p>
            <a:r>
              <a:rPr lang="en-US" altLang="zh-CN" smtClean="0"/>
              <a:t>          numerator = -numerator;</a:t>
            </a:r>
          </a:p>
          <a:p>
            <a:r>
              <a:rPr lang="en-US" altLang="zh-CN" smtClean="0"/>
              <a:t>          denominator = -denominator;</a:t>
            </a:r>
          </a:p>
          <a:p>
            <a:r>
              <a:rPr lang="en-US" altLang="zh-CN" smtClean="0"/>
              <a:t>      }</a:t>
            </a:r>
          </a:p>
          <a:p>
            <a:r>
              <a:rPr lang="en-US" altLang="zh-CN" smtClean="0"/>
              <a:t>   }</a:t>
            </a:r>
          </a:p>
          <a:p>
            <a:r>
              <a:rPr lang="en-US" altLang="zh-CN" smtClean="0"/>
              <a:t>   void setDenominator(int b) {  //</a:t>
            </a:r>
            <a:r>
              <a:rPr lang="zh-CN" altLang="en-US" smtClean="0"/>
              <a:t>设置分母</a:t>
            </a:r>
          </a:p>
          <a:p>
            <a:r>
              <a:rPr lang="zh-CN" altLang="en-US" smtClean="0"/>
              <a:t>      </a:t>
            </a:r>
            <a:r>
              <a:rPr lang="en-US" altLang="zh-CN" smtClean="0"/>
              <a:t>int c=f(numerator,Math.abs(b));  //</a:t>
            </a:r>
            <a:r>
              <a:rPr lang="zh-CN" altLang="en-US" smtClean="0"/>
              <a:t>计算最大公约数</a:t>
            </a:r>
          </a:p>
          <a:p>
            <a:r>
              <a:rPr lang="zh-CN" altLang="en-US" smtClean="0"/>
              <a:t>      </a:t>
            </a:r>
            <a:r>
              <a:rPr lang="en-US" altLang="zh-CN" smtClean="0"/>
              <a:t>numerator = numerator/c;</a:t>
            </a:r>
          </a:p>
          <a:p>
            <a:r>
              <a:rPr lang="en-US" altLang="zh-CN" smtClean="0"/>
              <a:t>      denominator = b/c;</a:t>
            </a:r>
          </a:p>
          <a:p>
            <a:r>
              <a:rPr lang="en-US" altLang="zh-CN" smtClean="0"/>
              <a:t>      if(numerator&lt;0&amp;&amp;denominator&lt;0) {</a:t>
            </a:r>
          </a:p>
          <a:p>
            <a:r>
              <a:rPr lang="en-US" altLang="zh-CN" smtClean="0"/>
              <a:t>          numerator = -numerator;</a:t>
            </a:r>
          </a:p>
          <a:p>
            <a:r>
              <a:rPr lang="en-US" altLang="zh-CN" smtClean="0"/>
              <a:t>          denominator = -denominator;</a:t>
            </a:r>
          </a:p>
          <a:p>
            <a:r>
              <a:rPr lang="en-US" altLang="zh-CN" smtClean="0"/>
              <a:t>      }</a:t>
            </a:r>
          </a:p>
          <a:p>
            <a:r>
              <a:rPr lang="en-US" altLang="zh-CN" smtClean="0"/>
              <a:t>   }</a:t>
            </a:r>
          </a:p>
          <a:p>
            <a:r>
              <a:rPr lang="en-US" altLang="zh-CN" smtClean="0"/>
              <a:t>   int getNumerator() {</a:t>
            </a:r>
          </a:p>
          <a:p>
            <a:r>
              <a:rPr lang="en-US" altLang="zh-CN" smtClean="0"/>
              <a:t>      return numerator;</a:t>
            </a:r>
          </a:p>
          <a:p>
            <a:r>
              <a:rPr lang="en-US" altLang="zh-CN" smtClean="0"/>
              <a:t>   }</a:t>
            </a:r>
          </a:p>
          <a:p>
            <a:r>
              <a:rPr lang="en-US" altLang="zh-CN" smtClean="0"/>
              <a:t>   int getDenominator() {</a:t>
            </a:r>
          </a:p>
          <a:p>
            <a:r>
              <a:rPr lang="en-US" altLang="zh-CN" smtClean="0"/>
              <a:t>     return denominator;</a:t>
            </a:r>
          </a:p>
          <a:p>
            <a:r>
              <a:rPr lang="en-US" altLang="zh-CN" smtClean="0"/>
              <a:t>   }  </a:t>
            </a:r>
          </a:p>
          <a:p>
            <a:r>
              <a:rPr lang="en-US" altLang="zh-CN" smtClean="0"/>
              <a:t>   int f(int a,int b) { //</a:t>
            </a:r>
            <a:r>
              <a:rPr lang="zh-CN" altLang="en-US" smtClean="0"/>
              <a:t>求</a:t>
            </a:r>
            <a:r>
              <a:rPr lang="en-US" altLang="zh-CN" smtClean="0"/>
              <a:t>a</a:t>
            </a:r>
            <a:r>
              <a:rPr lang="zh-CN" altLang="en-US" smtClean="0"/>
              <a:t>和</a:t>
            </a:r>
            <a:r>
              <a:rPr lang="en-US" altLang="zh-CN" smtClean="0"/>
              <a:t>b</a:t>
            </a:r>
            <a:r>
              <a:rPr lang="zh-CN" altLang="en-US" smtClean="0"/>
              <a:t>的最大公约数</a:t>
            </a:r>
          </a:p>
          <a:p>
            <a:r>
              <a:rPr lang="zh-CN" altLang="en-US" smtClean="0"/>
              <a:t>      </a:t>
            </a:r>
            <a:r>
              <a:rPr lang="en-US" altLang="zh-CN" smtClean="0"/>
              <a:t>if(a==0) return 1;</a:t>
            </a:r>
          </a:p>
          <a:p>
            <a:r>
              <a:rPr lang="en-US" altLang="zh-CN" smtClean="0"/>
              <a:t>      if(a&lt;b) {</a:t>
            </a:r>
          </a:p>
          <a:p>
            <a:r>
              <a:rPr lang="en-US" altLang="zh-CN" smtClean="0"/>
              <a:t>         int c=a;</a:t>
            </a:r>
          </a:p>
          <a:p>
            <a:r>
              <a:rPr lang="en-US" altLang="zh-CN" smtClean="0"/>
              <a:t>         a=b;</a:t>
            </a:r>
          </a:p>
          <a:p>
            <a:r>
              <a:rPr lang="en-US" altLang="zh-CN" smtClean="0"/>
              <a:t>         b=c; </a:t>
            </a:r>
          </a:p>
          <a:p>
            <a:r>
              <a:rPr lang="en-US" altLang="zh-CN" smtClean="0"/>
              <a:t>      }</a:t>
            </a:r>
          </a:p>
          <a:p>
            <a:r>
              <a:rPr lang="en-US" altLang="zh-CN" smtClean="0"/>
              <a:t>      int r=a%b;</a:t>
            </a:r>
          </a:p>
          <a:p>
            <a:r>
              <a:rPr lang="en-US" altLang="zh-CN" smtClean="0"/>
              <a:t>      while(r!=0) {</a:t>
            </a:r>
          </a:p>
          <a:p>
            <a:r>
              <a:rPr lang="en-US" altLang="zh-CN" smtClean="0"/>
              <a:t>         a=b;</a:t>
            </a:r>
          </a:p>
          <a:p>
            <a:r>
              <a:rPr lang="en-US" altLang="zh-CN" smtClean="0"/>
              <a:t>         b=r;</a:t>
            </a:r>
          </a:p>
          <a:p>
            <a:r>
              <a:rPr lang="en-US" altLang="zh-CN" smtClean="0"/>
              <a:t>         r=a%b;</a:t>
            </a:r>
          </a:p>
          <a:p>
            <a:r>
              <a:rPr lang="en-US" altLang="zh-CN" smtClean="0"/>
              <a:t>      } </a:t>
            </a:r>
          </a:p>
          <a:p>
            <a:r>
              <a:rPr lang="en-US" altLang="zh-CN" smtClean="0"/>
              <a:t>      return b;</a:t>
            </a:r>
          </a:p>
          <a:p>
            <a:r>
              <a:rPr lang="en-US" altLang="zh-CN" smtClean="0"/>
              <a:t>   }</a:t>
            </a:r>
          </a:p>
          <a:p>
            <a:r>
              <a:rPr lang="en-US" altLang="zh-CN" smtClean="0"/>
              <a:t>   Rational add(Rational r) {  //</a:t>
            </a:r>
            <a:r>
              <a:rPr lang="zh-CN" altLang="en-US" smtClean="0"/>
              <a:t>加法运算</a:t>
            </a:r>
          </a:p>
          <a:p>
            <a:r>
              <a:rPr lang="zh-CN" altLang="en-US" smtClean="0"/>
              <a:t>      </a:t>
            </a:r>
            <a:r>
              <a:rPr lang="en-US" altLang="zh-CN" smtClean="0"/>
              <a:t>int a=r.getNumerator();</a:t>
            </a:r>
          </a:p>
          <a:p>
            <a:r>
              <a:rPr lang="en-US" altLang="zh-CN" smtClean="0"/>
              <a:t>      int b=r.getDenominator();</a:t>
            </a:r>
          </a:p>
          <a:p>
            <a:r>
              <a:rPr lang="en-US" altLang="zh-CN" smtClean="0"/>
              <a:t>      int newNumerator=numerator*b+denominator*a; //</a:t>
            </a:r>
            <a:r>
              <a:rPr lang="zh-CN" altLang="en-US" smtClean="0"/>
              <a:t>计算出新分子</a:t>
            </a:r>
          </a:p>
          <a:p>
            <a:r>
              <a:rPr lang="zh-CN" altLang="en-US" smtClean="0"/>
              <a:t>      </a:t>
            </a:r>
            <a:r>
              <a:rPr lang="en-US" altLang="zh-CN" smtClean="0"/>
              <a:t>int newDenominator=denominator*b;           //</a:t>
            </a:r>
            <a:r>
              <a:rPr lang="zh-CN" altLang="en-US" smtClean="0"/>
              <a:t>计算出新分母</a:t>
            </a:r>
          </a:p>
          <a:p>
            <a:r>
              <a:rPr lang="zh-CN" altLang="en-US" smtClean="0"/>
              <a:t>      </a:t>
            </a:r>
            <a:r>
              <a:rPr lang="en-US" altLang="zh-CN" smtClean="0"/>
              <a:t>Rational result=new Rational(); </a:t>
            </a:r>
          </a:p>
          <a:p>
            <a:r>
              <a:rPr lang="en-US" altLang="zh-CN" smtClean="0"/>
              <a:t>      result.setNumerator(newNumerator);</a:t>
            </a:r>
          </a:p>
          <a:p>
            <a:r>
              <a:rPr lang="en-US" altLang="zh-CN" smtClean="0"/>
              <a:t>      result.setDenominator(newDenominator);</a:t>
            </a:r>
          </a:p>
          <a:p>
            <a:r>
              <a:rPr lang="en-US" altLang="zh-CN" smtClean="0"/>
              <a:t>      return result;</a:t>
            </a:r>
          </a:p>
          <a:p>
            <a:r>
              <a:rPr lang="en-US" altLang="zh-CN" smtClean="0"/>
              <a:t>   }</a:t>
            </a:r>
          </a:p>
          <a:p>
            <a:r>
              <a:rPr lang="en-US" altLang="zh-CN" smtClean="0"/>
              <a:t>   Rational sub(Rational r) {  //</a:t>
            </a:r>
            <a:r>
              <a:rPr lang="zh-CN" altLang="en-US" smtClean="0"/>
              <a:t>减法运算</a:t>
            </a:r>
          </a:p>
          <a:p>
            <a:r>
              <a:rPr lang="zh-CN" altLang="en-US" smtClean="0"/>
              <a:t>      </a:t>
            </a:r>
            <a:r>
              <a:rPr lang="en-US" altLang="zh-CN" smtClean="0"/>
              <a:t>int a=r.getNumerator();</a:t>
            </a:r>
          </a:p>
          <a:p>
            <a:r>
              <a:rPr lang="en-US" altLang="zh-CN" smtClean="0"/>
              <a:t>      int b=r.getDenominator();</a:t>
            </a:r>
          </a:p>
          <a:p>
            <a:r>
              <a:rPr lang="en-US" altLang="zh-CN" smtClean="0"/>
              <a:t>      int newNumerator=numerator*b-denominator*a;</a:t>
            </a:r>
          </a:p>
          <a:p>
            <a:r>
              <a:rPr lang="en-US" altLang="zh-CN" smtClean="0"/>
              <a:t>      int newDenominator=denominator*b;</a:t>
            </a:r>
          </a:p>
          <a:p>
            <a:r>
              <a:rPr lang="en-US" altLang="zh-CN" smtClean="0"/>
              <a:t>      Rational result=new Rational(); </a:t>
            </a:r>
          </a:p>
          <a:p>
            <a:r>
              <a:rPr lang="en-US" altLang="zh-CN" smtClean="0"/>
              <a:t>      result.setNumerator(newNumerator);</a:t>
            </a:r>
          </a:p>
          <a:p>
            <a:r>
              <a:rPr lang="en-US" altLang="zh-CN" smtClean="0"/>
              <a:t>      result.setDenominator(newDenominator);</a:t>
            </a:r>
          </a:p>
          <a:p>
            <a:r>
              <a:rPr lang="en-US" altLang="zh-CN" smtClean="0"/>
              <a:t>      return result;</a:t>
            </a:r>
          </a:p>
          <a:p>
            <a:r>
              <a:rPr lang="en-US" altLang="zh-CN" smtClean="0"/>
              <a:t>   }</a:t>
            </a:r>
          </a:p>
          <a:p>
            <a:r>
              <a:rPr lang="en-US" altLang="zh-CN" smtClean="0"/>
              <a:t>   Rational muti(Rational r) { //</a:t>
            </a:r>
            <a:r>
              <a:rPr lang="zh-CN" altLang="en-US" smtClean="0"/>
              <a:t>乘法运算</a:t>
            </a:r>
          </a:p>
          <a:p>
            <a:r>
              <a:rPr lang="zh-CN" altLang="en-US" smtClean="0"/>
              <a:t>      </a:t>
            </a:r>
            <a:r>
              <a:rPr lang="en-US" altLang="zh-CN" smtClean="0"/>
              <a:t>int a=r.getNumerator();</a:t>
            </a:r>
          </a:p>
          <a:p>
            <a:r>
              <a:rPr lang="en-US" altLang="zh-CN" smtClean="0"/>
              <a:t>      int b=r.getDenominator();</a:t>
            </a:r>
          </a:p>
          <a:p>
            <a:r>
              <a:rPr lang="en-US" altLang="zh-CN" smtClean="0"/>
              <a:t>      int newNumerator=numerator*a;</a:t>
            </a:r>
          </a:p>
          <a:p>
            <a:r>
              <a:rPr lang="en-US" altLang="zh-CN" smtClean="0"/>
              <a:t>      int newDenominator=denominator*b;</a:t>
            </a:r>
          </a:p>
          <a:p>
            <a:r>
              <a:rPr lang="en-US" altLang="zh-CN" smtClean="0"/>
              <a:t>      Rational result=new Rational(); </a:t>
            </a:r>
          </a:p>
          <a:p>
            <a:r>
              <a:rPr lang="en-US" altLang="zh-CN" smtClean="0"/>
              <a:t>      result.setNumerator(newNumerator);</a:t>
            </a:r>
          </a:p>
          <a:p>
            <a:r>
              <a:rPr lang="en-US" altLang="zh-CN" smtClean="0"/>
              <a:t>      result.setDenominator(newDenominator);</a:t>
            </a:r>
          </a:p>
          <a:p>
            <a:r>
              <a:rPr lang="en-US" altLang="zh-CN" smtClean="0"/>
              <a:t>      return result;</a:t>
            </a:r>
          </a:p>
          <a:p>
            <a:r>
              <a:rPr lang="en-US" altLang="zh-CN" smtClean="0"/>
              <a:t>   }</a:t>
            </a:r>
          </a:p>
          <a:p>
            <a:r>
              <a:rPr lang="en-US" altLang="zh-CN" smtClean="0"/>
              <a:t>   Rational div(Rational r)  { //</a:t>
            </a:r>
            <a:r>
              <a:rPr lang="zh-CN" altLang="en-US" smtClean="0"/>
              <a:t>除法运算</a:t>
            </a:r>
          </a:p>
          <a:p>
            <a:r>
              <a:rPr lang="zh-CN" altLang="en-US" smtClean="0"/>
              <a:t>      </a:t>
            </a:r>
            <a:r>
              <a:rPr lang="en-US" altLang="zh-CN" smtClean="0"/>
              <a:t>int a=r.getNumerator();</a:t>
            </a:r>
          </a:p>
          <a:p>
            <a:r>
              <a:rPr lang="en-US" altLang="zh-CN" smtClean="0"/>
              <a:t>      int b=r.getDenominator();</a:t>
            </a:r>
          </a:p>
          <a:p>
            <a:r>
              <a:rPr lang="en-US" altLang="zh-CN" smtClean="0"/>
              <a:t>      int newNumerator=numerator*b;</a:t>
            </a:r>
          </a:p>
          <a:p>
            <a:r>
              <a:rPr lang="en-US" altLang="zh-CN" smtClean="0"/>
              <a:t>      int newDenominator=denominator*a;</a:t>
            </a:r>
          </a:p>
          <a:p>
            <a:r>
              <a:rPr lang="en-US" altLang="zh-CN" smtClean="0"/>
              <a:t>      Rational result=new Rational(); </a:t>
            </a:r>
          </a:p>
          <a:p>
            <a:r>
              <a:rPr lang="en-US" altLang="zh-CN" smtClean="0"/>
              <a:t>      result.setNumerator(newNumerator);</a:t>
            </a:r>
          </a:p>
          <a:p>
            <a:r>
              <a:rPr lang="en-US" altLang="zh-CN" smtClean="0"/>
              <a:t>      result.setDenominator(newDenominator);</a:t>
            </a:r>
          </a:p>
          <a:p>
            <a:r>
              <a:rPr lang="en-US" altLang="zh-CN" smtClean="0"/>
              <a:t>      return result;</a:t>
            </a:r>
          </a:p>
          <a:p>
            <a:r>
              <a:rPr lang="en-US" altLang="zh-CN" smtClean="0"/>
              <a:t>   }</a:t>
            </a:r>
          </a:p>
          <a:p>
            <a:r>
              <a:rPr lang="en-US" altLang="zh-CN" smtClean="0"/>
              <a:t>}</a:t>
            </a:r>
          </a:p>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70</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6778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Example4_27 {</a:t>
            </a:r>
          </a:p>
          <a:p>
            <a:r>
              <a:rPr lang="en-US" altLang="zh-CN" smtClean="0"/>
              <a:t>   public static void main(String args[]) {</a:t>
            </a:r>
          </a:p>
          <a:p>
            <a:r>
              <a:rPr lang="en-US" altLang="zh-CN" smtClean="0"/>
              <a:t>      Rational r1=new Rational();</a:t>
            </a:r>
          </a:p>
          <a:p>
            <a:r>
              <a:rPr lang="en-US" altLang="zh-CN" smtClean="0"/>
              <a:t>      r1.setNumerator(1);</a:t>
            </a:r>
          </a:p>
          <a:p>
            <a:r>
              <a:rPr lang="en-US" altLang="zh-CN" smtClean="0"/>
              <a:t>      r1.setDenominator(5);</a:t>
            </a:r>
          </a:p>
          <a:p>
            <a:r>
              <a:rPr lang="en-US" altLang="zh-CN" smtClean="0"/>
              <a:t>      Rational r2=new Rational();</a:t>
            </a:r>
          </a:p>
          <a:p>
            <a:r>
              <a:rPr lang="en-US" altLang="zh-CN" smtClean="0"/>
              <a:t>      r2.setNumerator(3);</a:t>
            </a:r>
          </a:p>
          <a:p>
            <a:r>
              <a:rPr lang="en-US" altLang="zh-CN" smtClean="0"/>
              <a:t>      r2.setDenominator(2);</a:t>
            </a:r>
          </a:p>
          <a:p>
            <a:r>
              <a:rPr lang="en-US" altLang="zh-CN" smtClean="0"/>
              <a:t>      Rational result=r1.add(r2); </a:t>
            </a:r>
          </a:p>
          <a:p>
            <a:r>
              <a:rPr lang="en-US" altLang="zh-CN" smtClean="0"/>
              <a:t>      int a=result.getNumerator();</a:t>
            </a:r>
          </a:p>
          <a:p>
            <a:r>
              <a:rPr lang="en-US" altLang="zh-CN" smtClean="0"/>
              <a:t>      int b=result.getDenominator();  </a:t>
            </a:r>
          </a:p>
          <a:p>
            <a:r>
              <a:rPr lang="en-US" altLang="zh-CN" smtClean="0"/>
              <a:t>      System.out.println("1/5+3/2 = "+a+"/"+b);</a:t>
            </a:r>
          </a:p>
          <a:p>
            <a:r>
              <a:rPr lang="en-US" altLang="zh-CN" smtClean="0"/>
              <a:t>      result=r1.sub(r2);</a:t>
            </a:r>
          </a:p>
          <a:p>
            <a:r>
              <a:rPr lang="en-US" altLang="zh-CN" smtClean="0"/>
              <a:t>      a=result.getNumerator();</a:t>
            </a:r>
          </a:p>
          <a:p>
            <a:r>
              <a:rPr lang="en-US" altLang="zh-CN" smtClean="0"/>
              <a:t>      b=result.getDenominator();    </a:t>
            </a:r>
          </a:p>
          <a:p>
            <a:r>
              <a:rPr lang="en-US" altLang="zh-CN" smtClean="0"/>
              <a:t>      System.out.println("1/5-3/2 = "+a+"/"+b);</a:t>
            </a:r>
          </a:p>
          <a:p>
            <a:r>
              <a:rPr lang="en-US" altLang="zh-CN" smtClean="0"/>
              <a:t>      result=r1.muti(r2); </a:t>
            </a:r>
          </a:p>
          <a:p>
            <a:r>
              <a:rPr lang="en-US" altLang="zh-CN" smtClean="0"/>
              <a:t>      a=result.getNumerator();</a:t>
            </a:r>
          </a:p>
          <a:p>
            <a:r>
              <a:rPr lang="en-US" altLang="zh-CN" smtClean="0"/>
              <a:t>      b=result.getDenominator();  </a:t>
            </a:r>
          </a:p>
          <a:p>
            <a:r>
              <a:rPr lang="en-US" altLang="zh-CN" smtClean="0"/>
              <a:t>      System.out.println("1/5×3/2 = "+a+"/"+b);</a:t>
            </a:r>
          </a:p>
          <a:p>
            <a:r>
              <a:rPr lang="en-US" altLang="zh-CN" smtClean="0"/>
              <a:t>      result=r1.div(r2);</a:t>
            </a:r>
          </a:p>
          <a:p>
            <a:r>
              <a:rPr lang="en-US" altLang="zh-CN" smtClean="0"/>
              <a:t>      a=result.getNumerator();</a:t>
            </a:r>
          </a:p>
          <a:p>
            <a:r>
              <a:rPr lang="en-US" altLang="zh-CN" smtClean="0"/>
              <a:t>      b=result.getDenominator();   </a:t>
            </a:r>
          </a:p>
          <a:p>
            <a:r>
              <a:rPr lang="en-US" altLang="zh-CN" smtClean="0"/>
              <a:t>      System.out.println("1/5÷3/2 = "+a+"/"+b);</a:t>
            </a:r>
          </a:p>
          <a:p>
            <a:r>
              <a:rPr lang="en-US" altLang="zh-CN" smtClean="0"/>
              <a:t>      int n=10,k=1;</a:t>
            </a:r>
          </a:p>
          <a:p>
            <a:r>
              <a:rPr lang="en-US" altLang="zh-CN" smtClean="0"/>
              <a:t>      System.out.println("</a:t>
            </a:r>
            <a:r>
              <a:rPr lang="zh-CN" altLang="en-US" smtClean="0"/>
              <a:t>计算</a:t>
            </a:r>
            <a:r>
              <a:rPr lang="en-US" altLang="zh-CN" smtClean="0"/>
              <a:t>2/1+3/2+5/3+8/5+13/8…</a:t>
            </a:r>
            <a:r>
              <a:rPr lang="zh-CN" altLang="en-US" smtClean="0"/>
              <a:t>的前</a:t>
            </a:r>
            <a:r>
              <a:rPr lang="en-US" altLang="zh-CN" smtClean="0"/>
              <a:t>"+n+"</a:t>
            </a:r>
            <a:r>
              <a:rPr lang="zh-CN" altLang="en-US" smtClean="0"/>
              <a:t>项和</a:t>
            </a:r>
            <a:r>
              <a:rPr lang="en-US" altLang="zh-CN" smtClean="0"/>
              <a:t>.");</a:t>
            </a:r>
          </a:p>
          <a:p>
            <a:r>
              <a:rPr lang="en-US" altLang="zh-CN" smtClean="0"/>
              <a:t>      Rational sum=new Rational();</a:t>
            </a:r>
          </a:p>
          <a:p>
            <a:r>
              <a:rPr lang="en-US" altLang="zh-CN" smtClean="0"/>
              <a:t>      sum.setNumerator(0);</a:t>
            </a:r>
          </a:p>
          <a:p>
            <a:r>
              <a:rPr lang="en-US" altLang="zh-CN" smtClean="0"/>
              <a:t>      Rational item=new Rational();</a:t>
            </a:r>
          </a:p>
          <a:p>
            <a:r>
              <a:rPr lang="en-US" altLang="zh-CN" smtClean="0"/>
              <a:t>      item.setNumerator(2);</a:t>
            </a:r>
          </a:p>
          <a:p>
            <a:r>
              <a:rPr lang="en-US" altLang="zh-CN" smtClean="0"/>
              <a:t>      item.setDenominator(1);</a:t>
            </a:r>
          </a:p>
          <a:p>
            <a:r>
              <a:rPr lang="en-US" altLang="zh-CN" smtClean="0"/>
              <a:t>      while(k&lt;=n) {</a:t>
            </a:r>
          </a:p>
          <a:p>
            <a:r>
              <a:rPr lang="en-US" altLang="zh-CN" smtClean="0"/>
              <a:t>         sum=sum.add(item);</a:t>
            </a:r>
          </a:p>
          <a:p>
            <a:r>
              <a:rPr lang="en-US" altLang="zh-CN" smtClean="0"/>
              <a:t>         k++;</a:t>
            </a:r>
          </a:p>
          <a:p>
            <a:r>
              <a:rPr lang="en-US" altLang="zh-CN" smtClean="0"/>
              <a:t>         int fenzi=item.getNumerator();</a:t>
            </a:r>
          </a:p>
          <a:p>
            <a:r>
              <a:rPr lang="en-US" altLang="zh-CN" smtClean="0"/>
              <a:t>         int fenmu=item.getDenominator();</a:t>
            </a:r>
          </a:p>
          <a:p>
            <a:r>
              <a:rPr lang="en-US" altLang="zh-CN" smtClean="0"/>
              <a:t>         item.setNumerator(fenzi+fenmu);</a:t>
            </a:r>
          </a:p>
          <a:p>
            <a:r>
              <a:rPr lang="en-US" altLang="zh-CN" smtClean="0"/>
              <a:t>         item.setDenominator(fenzi);</a:t>
            </a:r>
          </a:p>
          <a:p>
            <a:r>
              <a:rPr lang="en-US" altLang="zh-CN" smtClean="0"/>
              <a:t>      } </a:t>
            </a:r>
          </a:p>
          <a:p>
            <a:r>
              <a:rPr lang="en-US" altLang="zh-CN" smtClean="0"/>
              <a:t>      a=sum.getNumerator();</a:t>
            </a:r>
          </a:p>
          <a:p>
            <a:r>
              <a:rPr lang="en-US" altLang="zh-CN" smtClean="0"/>
              <a:t>      b=sum.getDenominator();</a:t>
            </a:r>
          </a:p>
          <a:p>
            <a:r>
              <a:rPr lang="en-US" altLang="zh-CN" smtClean="0"/>
              <a:t>      System.out.println("</a:t>
            </a:r>
            <a:r>
              <a:rPr lang="zh-CN" altLang="en-US" smtClean="0"/>
              <a:t>用分数表示</a:t>
            </a:r>
            <a:r>
              <a:rPr lang="en-US" altLang="zh-CN" smtClean="0"/>
              <a:t>:");</a:t>
            </a:r>
          </a:p>
          <a:p>
            <a:r>
              <a:rPr lang="en-US" altLang="zh-CN" smtClean="0"/>
              <a:t>      System.out.println(a+"/"+b);</a:t>
            </a:r>
          </a:p>
          <a:p>
            <a:r>
              <a:rPr lang="en-US" altLang="zh-CN" smtClean="0"/>
              <a:t>      double doubleResult=(a*1.0)/b;</a:t>
            </a:r>
          </a:p>
          <a:p>
            <a:r>
              <a:rPr lang="en-US" altLang="zh-CN" smtClean="0"/>
              <a:t>      System.out.println("</a:t>
            </a:r>
            <a:r>
              <a:rPr lang="zh-CN" altLang="en-US" smtClean="0"/>
              <a:t>用小数表示</a:t>
            </a:r>
            <a:r>
              <a:rPr lang="en-US" altLang="zh-CN" smtClean="0"/>
              <a:t>:");</a:t>
            </a:r>
          </a:p>
          <a:p>
            <a:r>
              <a:rPr lang="en-US" altLang="zh-CN" smtClean="0"/>
              <a:t>      System.out.println(doubleResult); </a:t>
            </a:r>
          </a:p>
          <a:p>
            <a:r>
              <a:rPr lang="en-US" altLang="zh-CN" smtClean="0"/>
              <a:t>   }</a:t>
            </a:r>
          </a:p>
          <a:p>
            <a:r>
              <a:rPr lang="en-US" altLang="zh-CN" smtClean="0"/>
              <a:t>}</a:t>
            </a:r>
          </a:p>
          <a:p>
            <a:endParaRPr lang="en-US" altLang="zh-CN" smtClean="0"/>
          </a:p>
          <a:p>
            <a:endParaRPr lang="en-US" altLang="zh-CN" smtClean="0"/>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71</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454339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4608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buNone/>
            </a:pPr>
            <a:fld id="{BB962C8B-B14F-4D97-AF65-F5344CB8AC3E}" type="datetime5">
              <a:rPr lang="zh-CN" altLang="en-US" sz="1200" b="0" dirty="0"/>
              <a:t>2025/3/25</a:t>
            </a:fld>
            <a:endParaRPr lang="zh-CN" altLang="en-US" sz="1200" b="0" dirty="0"/>
          </a:p>
        </p:txBody>
      </p:sp>
      <p:sp>
        <p:nvSpPr>
          <p:cNvPr id="46085" name="灯片编号占位符 4"/>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b="0" dirty="0"/>
              <a:t>74</a:t>
            </a:fld>
            <a:endParaRPr lang="zh-CN" altLang="en-US" sz="1200" b="0" dirty="0"/>
          </a:p>
        </p:txBody>
      </p:sp>
    </p:spTree>
    <p:extLst>
      <p:ext uri="{BB962C8B-B14F-4D97-AF65-F5344CB8AC3E}">
        <p14:creationId xmlns:p14="http://schemas.microsoft.com/office/powerpoint/2010/main" val="1158954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Circle { </a:t>
            </a:r>
          </a:p>
          <a:p>
            <a:r>
              <a:rPr lang="en-US" altLang="zh-CN" smtClean="0"/>
              <a:t>    double radius,area;</a:t>
            </a:r>
          </a:p>
          <a:p>
            <a:r>
              <a:rPr lang="en-US" altLang="zh-CN" smtClean="0"/>
              <a:t>    void setRadius(double r) {</a:t>
            </a:r>
          </a:p>
          <a:p>
            <a:r>
              <a:rPr lang="en-US" altLang="zh-CN" smtClean="0"/>
              <a:t>        radius=r;</a:t>
            </a:r>
          </a:p>
          <a:p>
            <a:r>
              <a:rPr lang="en-US" altLang="zh-CN" smtClean="0"/>
              <a:t>    } </a:t>
            </a:r>
          </a:p>
          <a:p>
            <a:r>
              <a:rPr lang="en-US" altLang="zh-CN" smtClean="0"/>
              <a:t>    double getRadius() {</a:t>
            </a:r>
          </a:p>
          <a:p>
            <a:r>
              <a:rPr lang="en-US" altLang="zh-CN" smtClean="0"/>
              <a:t>        return radius;</a:t>
            </a:r>
          </a:p>
          <a:p>
            <a:r>
              <a:rPr lang="en-US" altLang="zh-CN" smtClean="0"/>
              <a:t>    }</a:t>
            </a:r>
          </a:p>
          <a:p>
            <a:r>
              <a:rPr lang="en-US" altLang="zh-CN" smtClean="0"/>
              <a:t>    double getArea(){</a:t>
            </a:r>
          </a:p>
          <a:p>
            <a:r>
              <a:rPr lang="en-US" altLang="zh-CN" smtClean="0"/>
              <a:t>        area=3.14*radius*radius;</a:t>
            </a:r>
          </a:p>
          <a:p>
            <a:r>
              <a:rPr lang="en-US" altLang="zh-CN" smtClean="0"/>
              <a:t>        return area;</a:t>
            </a:r>
          </a:p>
          <a:p>
            <a:r>
              <a:rPr lang="en-US" altLang="zh-CN" smtClean="0"/>
              <a:t>    }</a:t>
            </a:r>
          </a:p>
          <a:p>
            <a:r>
              <a:rPr lang="en-US" altLang="zh-CN" smtClean="0"/>
              <a:t>}</a:t>
            </a:r>
          </a:p>
          <a:p>
            <a:r>
              <a:rPr lang="en-US" altLang="zh-CN" smtClean="0"/>
              <a:t>public class Circular { </a:t>
            </a:r>
          </a:p>
          <a:p>
            <a:r>
              <a:rPr lang="en-US" altLang="zh-CN" smtClean="0"/>
              <a:t>    Circle bottom;</a:t>
            </a:r>
          </a:p>
          <a:p>
            <a:r>
              <a:rPr lang="en-US" altLang="zh-CN" smtClean="0"/>
              <a:t>    double height;</a:t>
            </a:r>
          </a:p>
          <a:p>
            <a:r>
              <a:rPr lang="en-US" altLang="zh-CN" smtClean="0"/>
              <a:t>    void setBottom(Circle c) { </a:t>
            </a:r>
          </a:p>
          <a:p>
            <a:r>
              <a:rPr lang="en-US" altLang="zh-CN" smtClean="0"/>
              <a:t>       bottom = c;</a:t>
            </a:r>
          </a:p>
          <a:p>
            <a:r>
              <a:rPr lang="en-US" altLang="zh-CN" smtClean="0"/>
              <a:t>    }</a:t>
            </a:r>
          </a:p>
          <a:p>
            <a:r>
              <a:rPr lang="en-US" altLang="zh-CN" smtClean="0"/>
              <a:t>    void setHeight(double h) {</a:t>
            </a:r>
          </a:p>
          <a:p>
            <a:r>
              <a:rPr lang="en-US" altLang="zh-CN" smtClean="0"/>
              <a:t>       height = h;</a:t>
            </a:r>
          </a:p>
          <a:p>
            <a:r>
              <a:rPr lang="en-US" altLang="zh-CN" smtClean="0"/>
              <a:t>    }</a:t>
            </a:r>
          </a:p>
          <a:p>
            <a:r>
              <a:rPr lang="en-US" altLang="zh-CN" smtClean="0"/>
              <a:t>    double getVolme() {</a:t>
            </a:r>
          </a:p>
          <a:p>
            <a:r>
              <a:rPr lang="en-US" altLang="zh-CN" smtClean="0"/>
              <a:t>       if(bottom == null)</a:t>
            </a:r>
          </a:p>
          <a:p>
            <a:r>
              <a:rPr lang="en-US" altLang="zh-CN" smtClean="0"/>
              <a:t>          return -1;</a:t>
            </a:r>
          </a:p>
          <a:p>
            <a:r>
              <a:rPr lang="en-US" altLang="zh-CN" smtClean="0"/>
              <a:t>       else</a:t>
            </a:r>
          </a:p>
          <a:p>
            <a:r>
              <a:rPr lang="en-US" altLang="zh-CN" smtClean="0"/>
              <a:t>          return bottom.getArea()*height/3.0;</a:t>
            </a:r>
          </a:p>
          <a:p>
            <a:r>
              <a:rPr lang="en-US" altLang="zh-CN" smtClean="0"/>
              <a:t>    }</a:t>
            </a:r>
          </a:p>
          <a:p>
            <a:r>
              <a:rPr lang="en-US" altLang="zh-CN" smtClean="0"/>
              <a:t>    double getBottomRadius() {</a:t>
            </a:r>
          </a:p>
          <a:p>
            <a:r>
              <a:rPr lang="en-US" altLang="zh-CN" smtClean="0"/>
              <a:t>       return bottom.getRadius();</a:t>
            </a:r>
          </a:p>
          <a:p>
            <a:r>
              <a:rPr lang="en-US" altLang="zh-CN" smtClean="0"/>
              <a:t>    }</a:t>
            </a:r>
          </a:p>
          <a:p>
            <a:r>
              <a:rPr lang="en-US" altLang="zh-CN" smtClean="0"/>
              <a:t>    public void setBottomRadius(double r){</a:t>
            </a:r>
          </a:p>
          <a:p>
            <a:r>
              <a:rPr lang="en-US" altLang="zh-CN" smtClean="0"/>
              <a:t>       bottom.setRadius(r);</a:t>
            </a:r>
          </a:p>
          <a:p>
            <a:r>
              <a:rPr lang="en-US" altLang="zh-CN" smtClean="0"/>
              <a:t>    } </a:t>
            </a:r>
          </a:p>
          <a:p>
            <a:r>
              <a:rPr lang="en-US" altLang="zh-CN" smtClean="0"/>
              <a:t>}</a:t>
            </a:r>
          </a:p>
          <a:p>
            <a:r>
              <a:rPr lang="en-US" altLang="zh-CN" smtClean="0"/>
              <a:t>public class Example4_8 {</a:t>
            </a:r>
          </a:p>
          <a:p>
            <a:r>
              <a:rPr lang="en-US" altLang="zh-CN" smtClean="0"/>
              <a:t>   public static void main(String args[]) {</a:t>
            </a:r>
          </a:p>
          <a:p>
            <a:r>
              <a:rPr lang="en-US" altLang="zh-CN" smtClean="0"/>
              <a:t>       Circle circle = new Circle();            //【</a:t>
            </a:r>
            <a:r>
              <a:rPr lang="zh-CN" altLang="en-US" smtClean="0"/>
              <a:t>代码</a:t>
            </a:r>
            <a:r>
              <a:rPr lang="en-US" altLang="zh-CN" smtClean="0"/>
              <a:t>1】            </a:t>
            </a:r>
          </a:p>
          <a:p>
            <a:r>
              <a:rPr lang="en-US" altLang="zh-CN" smtClean="0"/>
              <a:t>       circle.setRadius(10);                    //【</a:t>
            </a:r>
            <a:r>
              <a:rPr lang="zh-CN" altLang="en-US" smtClean="0"/>
              <a:t>代码</a:t>
            </a:r>
            <a:r>
              <a:rPr lang="en-US" altLang="zh-CN" smtClean="0"/>
              <a:t>2】</a:t>
            </a:r>
          </a:p>
          <a:p>
            <a:r>
              <a:rPr lang="en-US" altLang="zh-CN" smtClean="0"/>
              <a:t>       Circular circular = new Circular();      //【</a:t>
            </a:r>
            <a:r>
              <a:rPr lang="zh-CN" altLang="en-US" smtClean="0"/>
              <a:t>代码</a:t>
            </a:r>
            <a:r>
              <a:rPr lang="en-US" altLang="zh-CN" smtClean="0"/>
              <a:t>3】</a:t>
            </a:r>
          </a:p>
          <a:p>
            <a:r>
              <a:rPr lang="en-US" altLang="zh-CN" smtClean="0"/>
              <a:t>       System.out.println("circle</a:t>
            </a:r>
            <a:r>
              <a:rPr lang="zh-CN" altLang="en-US" smtClean="0"/>
              <a:t>的引用</a:t>
            </a:r>
            <a:r>
              <a:rPr lang="en-US" altLang="zh-CN" smtClean="0"/>
              <a:t>:"+circle);</a:t>
            </a:r>
          </a:p>
          <a:p>
            <a:r>
              <a:rPr lang="en-US" altLang="zh-CN" smtClean="0"/>
              <a:t>       System.out.println("</a:t>
            </a:r>
            <a:r>
              <a:rPr lang="zh-CN" altLang="en-US" smtClean="0"/>
              <a:t>圆锥的</a:t>
            </a:r>
            <a:r>
              <a:rPr lang="en-US" altLang="zh-CN" smtClean="0"/>
              <a:t>bottom</a:t>
            </a:r>
            <a:r>
              <a:rPr lang="zh-CN" altLang="en-US" smtClean="0"/>
              <a:t>的引用</a:t>
            </a:r>
            <a:r>
              <a:rPr lang="en-US" altLang="zh-CN" smtClean="0"/>
              <a:t>:"+circular.bottom); </a:t>
            </a:r>
          </a:p>
          <a:p>
            <a:r>
              <a:rPr lang="en-US" altLang="zh-CN" smtClean="0"/>
              <a:t>       circular.setHeight(5);             </a:t>
            </a:r>
          </a:p>
          <a:p>
            <a:r>
              <a:rPr lang="en-US" altLang="zh-CN" smtClean="0"/>
              <a:t>       circular.setBottom(circle);              //【</a:t>
            </a:r>
            <a:r>
              <a:rPr lang="zh-CN" altLang="en-US" smtClean="0"/>
              <a:t>代码</a:t>
            </a:r>
            <a:r>
              <a:rPr lang="en-US" altLang="zh-CN" smtClean="0"/>
              <a:t>4】</a:t>
            </a:r>
          </a:p>
          <a:p>
            <a:r>
              <a:rPr lang="en-US" altLang="zh-CN" smtClean="0"/>
              <a:t>       System.out.println("circle</a:t>
            </a:r>
            <a:r>
              <a:rPr lang="zh-CN" altLang="en-US" smtClean="0"/>
              <a:t>的引用</a:t>
            </a:r>
            <a:r>
              <a:rPr lang="en-US" altLang="zh-CN" smtClean="0"/>
              <a:t>:"+circle);</a:t>
            </a:r>
          </a:p>
          <a:p>
            <a:r>
              <a:rPr lang="en-US" altLang="zh-CN" smtClean="0"/>
              <a:t>       System.out.println("</a:t>
            </a:r>
            <a:r>
              <a:rPr lang="zh-CN" altLang="en-US" smtClean="0"/>
              <a:t>圆锥的</a:t>
            </a:r>
            <a:r>
              <a:rPr lang="en-US" altLang="zh-CN" smtClean="0"/>
              <a:t>bottom</a:t>
            </a:r>
            <a:r>
              <a:rPr lang="zh-CN" altLang="en-US" smtClean="0"/>
              <a:t>的引用</a:t>
            </a:r>
            <a:r>
              <a:rPr lang="en-US" altLang="zh-CN" smtClean="0"/>
              <a:t>:"+circular.bottom); </a:t>
            </a:r>
          </a:p>
          <a:p>
            <a:r>
              <a:rPr lang="en-US" altLang="zh-CN" smtClean="0"/>
              <a:t>       System.out.println("</a:t>
            </a:r>
            <a:r>
              <a:rPr lang="zh-CN" altLang="en-US" smtClean="0"/>
              <a:t>圆锥的体积</a:t>
            </a:r>
            <a:r>
              <a:rPr lang="en-US" altLang="zh-CN" smtClean="0"/>
              <a:t>:"+circular.getVolme());</a:t>
            </a:r>
          </a:p>
          <a:p>
            <a:r>
              <a:rPr lang="en-US" altLang="zh-CN" smtClean="0"/>
              <a:t>       System.out.println("</a:t>
            </a:r>
            <a:r>
              <a:rPr lang="zh-CN" altLang="en-US" smtClean="0"/>
              <a:t>修改</a:t>
            </a:r>
            <a:r>
              <a:rPr lang="en-US" altLang="zh-CN" smtClean="0"/>
              <a:t>circle</a:t>
            </a:r>
            <a:r>
              <a:rPr lang="zh-CN" altLang="en-US" smtClean="0"/>
              <a:t>的半径，</a:t>
            </a:r>
            <a:r>
              <a:rPr lang="en-US" altLang="zh-CN" smtClean="0"/>
              <a:t>bottom</a:t>
            </a:r>
            <a:r>
              <a:rPr lang="zh-CN" altLang="en-US" smtClean="0"/>
              <a:t>的半径同样变化</a:t>
            </a:r>
            <a:r>
              <a:rPr lang="en-US" altLang="zh-CN" smtClean="0"/>
              <a:t>");</a:t>
            </a:r>
          </a:p>
          <a:p>
            <a:r>
              <a:rPr lang="en-US" altLang="zh-CN" smtClean="0"/>
              <a:t>       circle.setRadius(20);                      //【</a:t>
            </a:r>
            <a:r>
              <a:rPr lang="zh-CN" altLang="en-US" smtClean="0"/>
              <a:t>代码</a:t>
            </a:r>
            <a:r>
              <a:rPr lang="en-US" altLang="zh-CN" smtClean="0"/>
              <a:t>5】</a:t>
            </a:r>
          </a:p>
          <a:p>
            <a:r>
              <a:rPr lang="en-US" altLang="zh-CN" smtClean="0"/>
              <a:t>       System.out.println("bottom</a:t>
            </a:r>
            <a:r>
              <a:rPr lang="zh-CN" altLang="en-US" smtClean="0"/>
              <a:t>的半径</a:t>
            </a:r>
            <a:r>
              <a:rPr lang="en-US" altLang="zh-CN" smtClean="0"/>
              <a:t>:"+circular.getBottomRadius());</a:t>
            </a:r>
          </a:p>
          <a:p>
            <a:r>
              <a:rPr lang="en-US" altLang="zh-CN" smtClean="0"/>
              <a:t>       System.out.println("</a:t>
            </a:r>
            <a:r>
              <a:rPr lang="zh-CN" altLang="en-US" smtClean="0"/>
              <a:t>重新创建</a:t>
            </a:r>
            <a:r>
              <a:rPr lang="en-US" altLang="zh-CN" smtClean="0"/>
              <a:t>circle,cirlce</a:t>
            </a:r>
            <a:r>
              <a:rPr lang="zh-CN" altLang="en-US" smtClean="0"/>
              <a:t>的引用将发生变化</a:t>
            </a:r>
            <a:r>
              <a:rPr lang="en-US" altLang="zh-CN" smtClean="0"/>
              <a:t>");</a:t>
            </a:r>
          </a:p>
          <a:p>
            <a:r>
              <a:rPr lang="en-US" altLang="zh-CN" smtClean="0"/>
              <a:t>       circle = new Circle(); //</a:t>
            </a:r>
            <a:r>
              <a:rPr lang="zh-CN" altLang="en-US" smtClean="0"/>
              <a:t>重新创建</a:t>
            </a:r>
            <a:r>
              <a:rPr lang="en-US" altLang="zh-CN" smtClean="0"/>
              <a:t>circle 【</a:t>
            </a:r>
            <a:r>
              <a:rPr lang="zh-CN" altLang="en-US" smtClean="0"/>
              <a:t>代码</a:t>
            </a:r>
            <a:r>
              <a:rPr lang="en-US" altLang="zh-CN" smtClean="0"/>
              <a:t>6】</a:t>
            </a:r>
          </a:p>
          <a:p>
            <a:r>
              <a:rPr lang="en-US" altLang="zh-CN" smtClean="0"/>
              <a:t>       System.out.println("circle</a:t>
            </a:r>
            <a:r>
              <a:rPr lang="zh-CN" altLang="en-US" smtClean="0"/>
              <a:t>的引用</a:t>
            </a:r>
            <a:r>
              <a:rPr lang="en-US" altLang="zh-CN" smtClean="0"/>
              <a:t>:"+circle); </a:t>
            </a:r>
          </a:p>
          <a:p>
            <a:r>
              <a:rPr lang="en-US" altLang="zh-CN" smtClean="0"/>
              <a:t>       System.out.println("</a:t>
            </a:r>
            <a:r>
              <a:rPr lang="zh-CN" altLang="en-US" smtClean="0"/>
              <a:t>但是不影响</a:t>
            </a:r>
            <a:r>
              <a:rPr lang="en-US" altLang="zh-CN" smtClean="0"/>
              <a:t>circular</a:t>
            </a:r>
            <a:r>
              <a:rPr lang="zh-CN" altLang="en-US" smtClean="0"/>
              <a:t>的</a:t>
            </a:r>
            <a:r>
              <a:rPr lang="en-US" altLang="zh-CN" smtClean="0"/>
              <a:t>bottom</a:t>
            </a:r>
            <a:r>
              <a:rPr lang="zh-CN" altLang="en-US" smtClean="0"/>
              <a:t>的引用</a:t>
            </a:r>
            <a:r>
              <a:rPr lang="en-US" altLang="zh-CN" smtClean="0"/>
              <a:t>");</a:t>
            </a:r>
          </a:p>
          <a:p>
            <a:r>
              <a:rPr lang="en-US" altLang="zh-CN" smtClean="0"/>
              <a:t>       System.out.println("</a:t>
            </a:r>
            <a:r>
              <a:rPr lang="zh-CN" altLang="en-US" smtClean="0"/>
              <a:t>圆锥的</a:t>
            </a:r>
            <a:r>
              <a:rPr lang="en-US" altLang="zh-CN" smtClean="0"/>
              <a:t>bottom</a:t>
            </a:r>
            <a:r>
              <a:rPr lang="zh-CN" altLang="en-US" smtClean="0"/>
              <a:t>的引用</a:t>
            </a:r>
            <a:r>
              <a:rPr lang="en-US" altLang="zh-CN" smtClean="0"/>
              <a:t>:"+circular.bottom); </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75</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42160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76</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264417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SIM {</a:t>
            </a:r>
          </a:p>
          <a:p>
            <a:r>
              <a:rPr lang="en-US" altLang="zh-CN" smtClean="0"/>
              <a:t>    long number;  </a:t>
            </a:r>
          </a:p>
          <a:p>
            <a:r>
              <a:rPr lang="en-US" altLang="zh-CN" smtClean="0"/>
              <a:t>    SIM(long number){</a:t>
            </a:r>
          </a:p>
          <a:p>
            <a:r>
              <a:rPr lang="en-US" altLang="zh-CN" smtClean="0"/>
              <a:t>        this.number = number;</a:t>
            </a:r>
          </a:p>
          <a:p>
            <a:r>
              <a:rPr lang="en-US" altLang="zh-CN" smtClean="0"/>
              <a:t>    }</a:t>
            </a:r>
          </a:p>
          <a:p>
            <a:r>
              <a:rPr lang="en-US" altLang="zh-CN" smtClean="0"/>
              <a:t>    long getNumber() {</a:t>
            </a:r>
          </a:p>
          <a:p>
            <a:r>
              <a:rPr lang="en-US" altLang="zh-CN" smtClean="0"/>
              <a:t>        return number;</a:t>
            </a:r>
          </a:p>
          <a:p>
            <a:r>
              <a:rPr lang="en-US" altLang="zh-CN" smtClean="0"/>
              <a:t>    }</a:t>
            </a:r>
          </a:p>
          <a:p>
            <a:r>
              <a:rPr lang="en-US" altLang="zh-CN" smtClean="0"/>
              <a:t>}</a:t>
            </a:r>
          </a:p>
          <a:p>
            <a:r>
              <a:rPr lang="en-US" altLang="zh-CN" smtClean="0"/>
              <a:t>public class MobileTelephone { </a:t>
            </a:r>
          </a:p>
          <a:p>
            <a:r>
              <a:rPr lang="en-US" altLang="zh-CN" smtClean="0"/>
              <a:t>    SIM sim;</a:t>
            </a:r>
          </a:p>
          <a:p>
            <a:r>
              <a:rPr lang="en-US" altLang="zh-CN" smtClean="0"/>
              <a:t>    void setSIM(SIM card) {</a:t>
            </a:r>
          </a:p>
          <a:p>
            <a:r>
              <a:rPr lang="en-US" altLang="zh-CN" smtClean="0"/>
              <a:t>        sim = card;</a:t>
            </a:r>
          </a:p>
          <a:p>
            <a:r>
              <a:rPr lang="en-US" altLang="zh-CN" smtClean="0"/>
              <a:t>    } </a:t>
            </a:r>
          </a:p>
          <a:p>
            <a:r>
              <a:rPr lang="en-US" altLang="zh-CN" smtClean="0"/>
              <a:t>    long lookNumber(){</a:t>
            </a:r>
          </a:p>
          <a:p>
            <a:r>
              <a:rPr lang="en-US" altLang="zh-CN" smtClean="0"/>
              <a:t>        return sim.getNumber();</a:t>
            </a:r>
          </a:p>
          <a:p>
            <a:r>
              <a:rPr lang="en-US" altLang="zh-CN" smtClean="0"/>
              <a:t>    }</a:t>
            </a:r>
          </a:p>
          <a:p>
            <a:r>
              <a:rPr lang="en-US" altLang="zh-CN" smtClean="0"/>
              <a:t>}</a:t>
            </a:r>
          </a:p>
          <a:p>
            <a:r>
              <a:rPr lang="en-US" altLang="zh-CN" smtClean="0"/>
              <a:t>public class Example4_9 {</a:t>
            </a:r>
          </a:p>
          <a:p>
            <a:r>
              <a:rPr lang="en-US" altLang="zh-CN" smtClean="0"/>
              <a:t>   public static void main(String args[]) {</a:t>
            </a:r>
          </a:p>
          <a:p>
            <a:r>
              <a:rPr lang="en-US" altLang="zh-CN" smtClean="0"/>
              <a:t>       SIM simOne = new SIM(13889776509L);</a:t>
            </a:r>
          </a:p>
          <a:p>
            <a:r>
              <a:rPr lang="en-US" altLang="zh-CN" smtClean="0"/>
              <a:t>       MobileTelephone mobile = new MobileTelephone();</a:t>
            </a:r>
          </a:p>
          <a:p>
            <a:r>
              <a:rPr lang="en-US" altLang="zh-CN" smtClean="0"/>
              <a:t>       mobile.setSIM(simOne);</a:t>
            </a:r>
          </a:p>
          <a:p>
            <a:r>
              <a:rPr lang="en-US" altLang="zh-CN" smtClean="0"/>
              <a:t>       System.out.println("</a:t>
            </a:r>
            <a:r>
              <a:rPr lang="zh-CN" altLang="en-US" smtClean="0"/>
              <a:t>手机号码</a:t>
            </a:r>
            <a:r>
              <a:rPr lang="en-US" altLang="zh-CN" smtClean="0"/>
              <a:t>:"+mobile.lookNumber()); </a:t>
            </a:r>
          </a:p>
          <a:p>
            <a:r>
              <a:rPr lang="en-US" altLang="zh-CN" smtClean="0"/>
              <a:t>       SIM simTwo = new SIM(15967563567L);</a:t>
            </a:r>
          </a:p>
          <a:p>
            <a:r>
              <a:rPr lang="en-US" altLang="zh-CN" smtClean="0"/>
              <a:t>       mobile.setSIM(simTwo);</a:t>
            </a:r>
          </a:p>
          <a:p>
            <a:r>
              <a:rPr lang="en-US" altLang="zh-CN" smtClean="0"/>
              <a:t>       System.out.println("</a:t>
            </a:r>
            <a:r>
              <a:rPr lang="zh-CN" altLang="en-US" smtClean="0"/>
              <a:t>手机号码</a:t>
            </a:r>
            <a:r>
              <a:rPr lang="en-US" altLang="zh-CN" smtClean="0"/>
              <a:t>:"+mobile.lookNumber());  </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77</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341828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79</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258175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kern="1200" baseline="0" smtClean="0">
                <a:solidFill>
                  <a:schemeClr val="tx1"/>
                </a:solidFill>
                <a:effectLst/>
                <a:latin typeface="Times New Roman" panose="02020603050405020304" pitchFamily="18" charset="0"/>
                <a:ea typeface="宋体" panose="02010600030101010101" pitchFamily="2" charset="-122"/>
              </a:rPr>
              <a:t>代码的耦合度</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指的是模块之间相互依赖的程度，具体表现为一个模块的变动可能会影响到其他模块。高耦合度意味着模块之间的依赖关系紧密，而低耦合度则意味着模块之间的依赖关系较弱，每个模块可以独立变化而不互相干扰‌</a:t>
            </a:r>
            <a:b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br>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5</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860814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import java.util.Scanner;</a:t>
            </a:r>
          </a:p>
          <a:p>
            <a:r>
              <a:rPr lang="en-US" altLang="zh-CN" smtClean="0"/>
              <a:t>public class InputScore {</a:t>
            </a:r>
          </a:p>
          <a:p>
            <a:r>
              <a:rPr lang="en-US" altLang="zh-CN" smtClean="0"/>
              <a:t>   DelScore del ;</a:t>
            </a:r>
          </a:p>
          <a:p>
            <a:r>
              <a:rPr lang="en-US" altLang="zh-CN" smtClean="0"/>
              <a:t>   InputScore(DelScore del) {</a:t>
            </a:r>
          </a:p>
          <a:p>
            <a:r>
              <a:rPr lang="en-US" altLang="zh-CN" smtClean="0"/>
              <a:t>       this.del = del;</a:t>
            </a:r>
          </a:p>
          <a:p>
            <a:r>
              <a:rPr lang="en-US" altLang="zh-CN" smtClean="0"/>
              <a:t>   }</a:t>
            </a:r>
          </a:p>
          <a:p>
            <a:r>
              <a:rPr lang="en-US" altLang="zh-CN" smtClean="0"/>
              <a:t>   public void inputScore() {</a:t>
            </a:r>
          </a:p>
          <a:p>
            <a:r>
              <a:rPr lang="en-US" altLang="zh-CN" smtClean="0"/>
              <a:t>      System.out.println("</a:t>
            </a:r>
            <a:r>
              <a:rPr lang="zh-CN" altLang="en-US" smtClean="0"/>
              <a:t>请输入评委数</a:t>
            </a:r>
            <a:r>
              <a:rPr lang="en-US" altLang="zh-CN" smtClean="0"/>
              <a:t>");</a:t>
            </a:r>
          </a:p>
          <a:p>
            <a:r>
              <a:rPr lang="en-US" altLang="zh-CN" smtClean="0"/>
              <a:t>      Scanner read=new Scanner(System.in);</a:t>
            </a:r>
          </a:p>
          <a:p>
            <a:r>
              <a:rPr lang="en-US" altLang="zh-CN" smtClean="0"/>
              <a:t>      int count = read.nextInt();</a:t>
            </a:r>
          </a:p>
          <a:p>
            <a:r>
              <a:rPr lang="en-US" altLang="zh-CN" smtClean="0"/>
              <a:t>      System.out.println("</a:t>
            </a:r>
            <a:r>
              <a:rPr lang="zh-CN" altLang="en-US" smtClean="0"/>
              <a:t>请输入各个评委的分数</a:t>
            </a:r>
            <a:r>
              <a:rPr lang="en-US" altLang="zh-CN" smtClean="0"/>
              <a:t>");</a:t>
            </a:r>
          </a:p>
          <a:p>
            <a:r>
              <a:rPr lang="en-US" altLang="zh-CN" smtClean="0"/>
              <a:t>      double []a = new double[count];</a:t>
            </a:r>
          </a:p>
          <a:p>
            <a:r>
              <a:rPr lang="en-US" altLang="zh-CN" smtClean="0"/>
              <a:t>      for(int i=0;i&lt;count;i++) {</a:t>
            </a:r>
          </a:p>
          <a:p>
            <a:r>
              <a:rPr lang="en-US" altLang="zh-CN" smtClean="0"/>
              <a:t>           a[i]=read.nextDouble();</a:t>
            </a:r>
          </a:p>
          <a:p>
            <a:r>
              <a:rPr lang="en-US" altLang="zh-CN" smtClean="0"/>
              <a:t>      }</a:t>
            </a:r>
          </a:p>
          <a:p>
            <a:r>
              <a:rPr lang="en-US" altLang="zh-CN" smtClean="0"/>
              <a:t>      del.doDelete(a);</a:t>
            </a:r>
          </a:p>
          <a:p>
            <a:r>
              <a:rPr lang="en-US" altLang="zh-CN" smtClean="0"/>
              <a:t>   }</a:t>
            </a:r>
          </a:p>
          <a:p>
            <a:r>
              <a:rPr lang="en-US" altLang="zh-CN" smtClean="0"/>
              <a:t>}</a:t>
            </a:r>
          </a:p>
          <a:p>
            <a:r>
              <a:rPr lang="en-US" altLang="zh-CN" smtClean="0"/>
              <a:t>public class DelScore {</a:t>
            </a:r>
          </a:p>
          <a:p>
            <a:r>
              <a:rPr lang="en-US" altLang="zh-CN" smtClean="0"/>
              <a:t>   ComputerAver computer ;</a:t>
            </a:r>
          </a:p>
          <a:p>
            <a:r>
              <a:rPr lang="en-US" altLang="zh-CN" smtClean="0"/>
              <a:t>   DelScore(ComputerAver computer) {</a:t>
            </a:r>
          </a:p>
          <a:p>
            <a:r>
              <a:rPr lang="en-US" altLang="zh-CN" smtClean="0"/>
              <a:t>       this.computer = computer;</a:t>
            </a:r>
          </a:p>
          <a:p>
            <a:r>
              <a:rPr lang="en-US" altLang="zh-CN" smtClean="0"/>
              <a:t>   }</a:t>
            </a:r>
          </a:p>
          <a:p>
            <a:r>
              <a:rPr lang="en-US" altLang="zh-CN" smtClean="0"/>
              <a:t>   public void doDelete(double [] a) {</a:t>
            </a:r>
          </a:p>
          <a:p>
            <a:r>
              <a:rPr lang="en-US" altLang="zh-CN" smtClean="0"/>
              <a:t>      java.util.Arrays.sort(a);  //</a:t>
            </a:r>
            <a:r>
              <a:rPr lang="zh-CN" altLang="en-US" smtClean="0"/>
              <a:t>数组</a:t>
            </a:r>
            <a:r>
              <a:rPr lang="en-US" altLang="zh-CN" smtClean="0"/>
              <a:t>a</a:t>
            </a:r>
            <a:r>
              <a:rPr lang="zh-CN" altLang="en-US" smtClean="0"/>
              <a:t>从小到大排序（见例子</a:t>
            </a:r>
            <a:r>
              <a:rPr lang="en-US" altLang="zh-CN" smtClean="0"/>
              <a:t>11</a:t>
            </a:r>
            <a:r>
              <a:rPr lang="zh-CN" altLang="en-US" smtClean="0"/>
              <a:t>）</a:t>
            </a:r>
          </a:p>
          <a:p>
            <a:r>
              <a:rPr lang="zh-CN" altLang="en-US" smtClean="0"/>
              <a:t>      </a:t>
            </a:r>
            <a:r>
              <a:rPr lang="en-US" altLang="zh-CN" smtClean="0"/>
              <a:t>System.out.print("</a:t>
            </a:r>
            <a:r>
              <a:rPr lang="zh-CN" altLang="en-US" smtClean="0"/>
              <a:t>去掉一个最高分</a:t>
            </a:r>
            <a:r>
              <a:rPr lang="en-US" altLang="zh-CN" smtClean="0"/>
              <a:t>:"+a[a.length-1]+"</a:t>
            </a:r>
            <a:r>
              <a:rPr lang="zh-CN" altLang="en-US" smtClean="0"/>
              <a:t>，</a:t>
            </a:r>
            <a:r>
              <a:rPr lang="en-US" altLang="zh-CN" smtClean="0"/>
              <a:t>");</a:t>
            </a:r>
          </a:p>
          <a:p>
            <a:r>
              <a:rPr lang="en-US" altLang="zh-CN" smtClean="0"/>
              <a:t>      System.out.print("</a:t>
            </a:r>
            <a:r>
              <a:rPr lang="zh-CN" altLang="en-US" smtClean="0"/>
              <a:t>去掉一个最低分</a:t>
            </a:r>
            <a:r>
              <a:rPr lang="en-US" altLang="zh-CN" smtClean="0"/>
              <a:t>:"+a[0]+"</a:t>
            </a:r>
            <a:r>
              <a:rPr lang="zh-CN" altLang="en-US" smtClean="0"/>
              <a:t>。</a:t>
            </a:r>
            <a:r>
              <a:rPr lang="en-US" altLang="zh-CN" smtClean="0"/>
              <a:t>");  </a:t>
            </a:r>
          </a:p>
          <a:p>
            <a:r>
              <a:rPr lang="en-US" altLang="zh-CN" smtClean="0"/>
              <a:t>      double b[] =new double[a.length-2];</a:t>
            </a:r>
          </a:p>
          <a:p>
            <a:r>
              <a:rPr lang="en-US" altLang="zh-CN" smtClean="0"/>
              <a:t>      for(int i=1;i&lt;a.length-1;i++) { //</a:t>
            </a:r>
            <a:r>
              <a:rPr lang="zh-CN" altLang="en-US" smtClean="0"/>
              <a:t>去掉最高分和最低分</a:t>
            </a:r>
          </a:p>
          <a:p>
            <a:r>
              <a:rPr lang="zh-CN" altLang="en-US" smtClean="0"/>
              <a:t>        </a:t>
            </a:r>
            <a:r>
              <a:rPr lang="en-US" altLang="zh-CN" smtClean="0"/>
              <a:t>b[i-1] = a[i];</a:t>
            </a:r>
          </a:p>
          <a:p>
            <a:r>
              <a:rPr lang="en-US" altLang="zh-CN" smtClean="0"/>
              <a:t>      }</a:t>
            </a:r>
          </a:p>
          <a:p>
            <a:r>
              <a:rPr lang="en-US" altLang="zh-CN" smtClean="0"/>
              <a:t>      computer.giveAver(b);</a:t>
            </a:r>
          </a:p>
          <a:p>
            <a:r>
              <a:rPr lang="en-US" altLang="zh-CN" smtClean="0"/>
              <a:t>   }</a:t>
            </a:r>
          </a:p>
          <a:p>
            <a:r>
              <a:rPr lang="en-US" altLang="zh-CN" smtClean="0"/>
              <a:t>}</a:t>
            </a:r>
          </a:p>
          <a:p>
            <a:r>
              <a:rPr lang="en-US" altLang="zh-CN" smtClean="0"/>
              <a:t>public class ComputerAver {</a:t>
            </a:r>
          </a:p>
          <a:p>
            <a:r>
              <a:rPr lang="en-US" altLang="zh-CN" smtClean="0"/>
              <a:t>   public void giveAver(double [] b) {</a:t>
            </a:r>
          </a:p>
          <a:p>
            <a:r>
              <a:rPr lang="en-US" altLang="zh-CN" smtClean="0"/>
              <a:t>      double sum=0;</a:t>
            </a:r>
          </a:p>
          <a:p>
            <a:r>
              <a:rPr lang="en-US" altLang="zh-CN" smtClean="0"/>
              <a:t>      for(int i =0;i&lt;b.length;i++) {  </a:t>
            </a:r>
          </a:p>
          <a:p>
            <a:r>
              <a:rPr lang="en-US" altLang="zh-CN" smtClean="0"/>
              <a:t>         sum = sum+ b[i];</a:t>
            </a:r>
          </a:p>
          <a:p>
            <a:r>
              <a:rPr lang="en-US" altLang="zh-CN" smtClean="0"/>
              <a:t>      }</a:t>
            </a:r>
          </a:p>
          <a:p>
            <a:r>
              <a:rPr lang="en-US" altLang="zh-CN" smtClean="0"/>
              <a:t>      double aver=sum/b.length;</a:t>
            </a:r>
          </a:p>
          <a:p>
            <a:r>
              <a:rPr lang="en-US" altLang="zh-CN" smtClean="0"/>
              <a:t>      System.out.println("</a:t>
            </a:r>
            <a:r>
              <a:rPr lang="zh-CN" altLang="en-US" smtClean="0"/>
              <a:t>选手最后得分</a:t>
            </a:r>
            <a:r>
              <a:rPr lang="en-US" altLang="zh-CN" smtClean="0"/>
              <a:t>"+aver);</a:t>
            </a:r>
          </a:p>
          <a:p>
            <a:r>
              <a:rPr lang="en-US" altLang="zh-CN" smtClean="0"/>
              <a:t>   }</a:t>
            </a:r>
          </a:p>
          <a:p>
            <a:r>
              <a:rPr lang="en-US" altLang="zh-CN" smtClean="0"/>
              <a:t>}</a:t>
            </a:r>
          </a:p>
          <a:p>
            <a:r>
              <a:rPr lang="en-US" altLang="zh-CN" smtClean="0"/>
              <a:t>public class Line {</a:t>
            </a:r>
          </a:p>
          <a:p>
            <a:r>
              <a:rPr lang="en-US" altLang="zh-CN" smtClean="0"/>
              <a:t>    InputScore one;</a:t>
            </a:r>
          </a:p>
          <a:p>
            <a:r>
              <a:rPr lang="en-US" altLang="zh-CN" smtClean="0"/>
              <a:t>    DelScore two;</a:t>
            </a:r>
          </a:p>
          <a:p>
            <a:r>
              <a:rPr lang="en-US" altLang="zh-CN" smtClean="0"/>
              <a:t>    ComputerAver three;  </a:t>
            </a:r>
          </a:p>
          <a:p>
            <a:r>
              <a:rPr lang="en-US" altLang="zh-CN" smtClean="0"/>
              <a:t>    Line(){</a:t>
            </a:r>
          </a:p>
          <a:p>
            <a:r>
              <a:rPr lang="en-US" altLang="zh-CN" smtClean="0"/>
              <a:t>       three=new ComputerAver();</a:t>
            </a:r>
          </a:p>
          <a:p>
            <a:r>
              <a:rPr lang="en-US" altLang="zh-CN" smtClean="0"/>
              <a:t>       two=new DelScore(three);</a:t>
            </a:r>
          </a:p>
          <a:p>
            <a:r>
              <a:rPr lang="en-US" altLang="zh-CN" smtClean="0"/>
              <a:t>       one=new InputScore(two);</a:t>
            </a:r>
          </a:p>
          <a:p>
            <a:r>
              <a:rPr lang="en-US" altLang="zh-CN" smtClean="0"/>
              <a:t>    }</a:t>
            </a:r>
          </a:p>
          <a:p>
            <a:r>
              <a:rPr lang="en-US" altLang="zh-CN" smtClean="0"/>
              <a:t>    public void givePersonScore(){ </a:t>
            </a:r>
          </a:p>
          <a:p>
            <a:r>
              <a:rPr lang="en-US" altLang="zh-CN" smtClean="0"/>
              <a:t>       one.inputScore();</a:t>
            </a:r>
          </a:p>
          <a:p>
            <a:r>
              <a:rPr lang="en-US" altLang="zh-CN" smtClean="0"/>
              <a:t>    }</a:t>
            </a:r>
          </a:p>
          <a:p>
            <a:r>
              <a:rPr lang="en-US" altLang="zh-CN" smtClean="0"/>
              <a:t>}</a:t>
            </a:r>
          </a:p>
          <a:p>
            <a:r>
              <a:rPr lang="en-US" altLang="zh-CN" smtClean="0"/>
              <a:t>public class SingGame {</a:t>
            </a:r>
          </a:p>
          <a:p>
            <a:r>
              <a:rPr lang="en-US" altLang="zh-CN" smtClean="0"/>
              <a:t>  public static void main(String args[]){</a:t>
            </a:r>
          </a:p>
          <a:p>
            <a:r>
              <a:rPr lang="en-US" altLang="zh-CN" smtClean="0"/>
              <a:t>      Line line=new  Line();</a:t>
            </a:r>
          </a:p>
          <a:p>
            <a:r>
              <a:rPr lang="en-US" altLang="zh-CN" smtClean="0"/>
              <a:t>      line.givePersonScore();</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80</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050764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t>83</a:t>
            </a:fld>
            <a:endParaRPr lang="zh-CN" altLang="en-US" sz="1200" dirty="0">
              <a:latin typeface="Tahoma" panose="020B0604030504040204" pitchFamily="34" charset="0"/>
            </a:endParaRPr>
          </a:p>
        </p:txBody>
      </p:sp>
      <p:sp>
        <p:nvSpPr>
          <p:cNvPr id="240642" name="幻灯片图像占位符 240641"/>
          <p:cNvSpPr>
            <a:spLocks noGrp="1" noRot="1" noChangeAspect="1" noTextEdit="1"/>
          </p:cNvSpPr>
          <p:nvPr>
            <p:ph type="sldImg"/>
          </p:nvPr>
        </p:nvSpPr>
        <p:spPr/>
      </p:sp>
      <p:sp>
        <p:nvSpPr>
          <p:cNvPr id="240643" name="文本占位符 240642"/>
          <p:cNvSpPr>
            <a:spLocks noGrp="1"/>
          </p:cNvSpPr>
          <p:nvPr>
            <p:ph type="body" idx="1"/>
          </p:nvPr>
        </p:nvSpPr>
        <p:spPr/>
        <p:txBody>
          <a:bodyPr/>
          <a:lstStyle/>
          <a:p>
            <a:pPr lvl="0"/>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public class </a:t>
            </a:r>
            <a:r>
              <a:rPr lang="en-US" altLang="zh-CN" smtClean="0"/>
              <a:t>B</a:t>
            </a:r>
            <a:br>
              <a:rPr lang="en-US" altLang="zh-CN" smtClean="0"/>
            </a:br>
            <a:r>
              <a:rPr lang="en-US" altLang="zh-CN" smtClean="0"/>
              <a:t>{</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static int </a:t>
            </a: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i</a:t>
            </a:r>
            <a:r>
              <a:rPr lang="en-US" altLang="zh-CN" smtClean="0"/>
              <a:t>=</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10</a:t>
            </a:r>
            <a:r>
              <a:rPr lang="en-US" altLang="zh-CN" smtClean="0"/>
              <a:t>;</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int t</a:t>
            </a:r>
            <a:r>
              <a:rPr lang="en-US" altLang="zh-CN" smtClean="0"/>
              <a:t>;</a:t>
            </a:r>
            <a:br>
              <a:rPr lang="en-US" altLang="zh-CN" smtClean="0"/>
            </a:br>
            <a:r>
              <a:rPr lang="en-US" altLang="zh-CN" smtClean="0"/>
              <a:t>    {</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t</a:t>
            </a:r>
            <a:r>
              <a:rPr lang="en-US" altLang="zh-CN" smtClean="0"/>
              <a:t>=</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1</a:t>
            </a:r>
            <a:r>
              <a:rPr lang="en-US" altLang="zh-CN" smtClean="0"/>
              <a:t>;</a:t>
            </a:r>
            <a:br>
              <a:rPr lang="en-US" altLang="zh-CN" smtClean="0"/>
            </a:br>
            <a:r>
              <a:rPr lang="en-US" altLang="zh-CN" smtClean="0"/>
              <a:t>        System.</a:t>
            </a:r>
            <a:r>
              <a:rPr lang="en-US" altLang="zh-CN" sz="1200" b="1" i="1" u="none" kern="1200" baseline="0" smtClean="0">
                <a:solidFill>
                  <a:schemeClr val="tx1"/>
                </a:solidFill>
                <a:effectLst/>
                <a:latin typeface="Times New Roman" panose="02020603050405020304" pitchFamily="18" charset="0"/>
                <a:ea typeface="宋体" panose="02010600030101010101" pitchFamily="2" charset="-122"/>
              </a:rPr>
              <a:t>out</a:t>
            </a:r>
            <a:r>
              <a:rPr lang="en-US" altLang="zh-CN" smtClean="0"/>
              <a:t>.println(</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"111111111111"</a:t>
            </a:r>
            <a:r>
              <a:rPr lang="en-US" altLang="zh-CN" smtClean="0"/>
              <a:t>);</a:t>
            </a:r>
            <a:br>
              <a:rPr lang="en-US" altLang="zh-CN" smtClean="0"/>
            </a:br>
            <a:r>
              <a:rPr lang="en-US" altLang="zh-CN" smtClean="0"/>
              <a:t>    }</a:t>
            </a:r>
            <a:br>
              <a:rPr lang="en-US" altLang="zh-CN" smtClean="0"/>
            </a:br>
            <a:r>
              <a:rPr lang="en-US" altLang="zh-CN" smtClean="0"/>
              <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static </a:t>
            </a:r>
            <a:r>
              <a:rPr lang="en-US" altLang="zh-CN" smtClean="0"/>
              <a:t>{</a:t>
            </a:r>
            <a:br>
              <a:rPr lang="en-US" altLang="zh-CN" smtClean="0"/>
            </a:br>
            <a:r>
              <a:rPr lang="en-US" altLang="zh-CN" smtClean="0"/>
              <a:t>        </a:t>
            </a: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i</a:t>
            </a:r>
            <a:r>
              <a:rPr lang="en-US" altLang="zh-CN" smtClean="0"/>
              <a:t>=</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20</a:t>
            </a:r>
            <a:r>
              <a:rPr lang="en-US" altLang="zh-CN" smtClean="0"/>
              <a:t>;</a:t>
            </a:r>
            <a:br>
              <a:rPr lang="en-US" altLang="zh-CN" smtClean="0"/>
            </a:br>
            <a:r>
              <a:rPr lang="en-US" altLang="zh-CN" smtClean="0"/>
              <a:t>        System.</a:t>
            </a:r>
            <a:r>
              <a:rPr lang="en-US" altLang="zh-CN" sz="1200" b="1" i="1" u="none" kern="1200" baseline="0" smtClean="0">
                <a:solidFill>
                  <a:schemeClr val="tx1"/>
                </a:solidFill>
                <a:effectLst/>
                <a:latin typeface="Times New Roman" panose="02020603050405020304" pitchFamily="18" charset="0"/>
                <a:ea typeface="宋体" panose="02010600030101010101" pitchFamily="2" charset="-122"/>
              </a:rPr>
              <a:t>out</a:t>
            </a:r>
            <a:r>
              <a:rPr lang="en-US" altLang="zh-CN" smtClean="0"/>
              <a:t>.println(</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"222222222"</a:t>
            </a:r>
            <a:r>
              <a:rPr lang="en-US" altLang="zh-CN" smtClean="0"/>
              <a:t>);</a:t>
            </a:r>
            <a:br>
              <a:rPr lang="en-US" altLang="zh-CN" smtClean="0"/>
            </a:br>
            <a:r>
              <a:rPr lang="en-US" altLang="zh-CN" smtClean="0"/>
              <a:t>    }</a:t>
            </a:r>
            <a:br>
              <a:rPr lang="en-US" altLang="zh-CN" smtClean="0"/>
            </a:br>
            <a:r>
              <a:rPr lang="en-US" altLang="zh-CN" smtClean="0"/>
              <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public </a:t>
            </a:r>
            <a:r>
              <a:rPr lang="en-US" altLang="zh-CN" smtClean="0"/>
              <a:t>B() {</a:t>
            </a:r>
            <a:br>
              <a:rPr lang="en-US" altLang="zh-CN" smtClean="0"/>
            </a:br>
            <a:r>
              <a:rPr lang="en-US" altLang="zh-CN" smtClean="0"/>
              <a:t>        System.</a:t>
            </a:r>
            <a:r>
              <a:rPr lang="en-US" altLang="zh-CN" sz="1200" b="1" i="1" u="none" kern="1200" baseline="0" smtClean="0">
                <a:solidFill>
                  <a:schemeClr val="tx1"/>
                </a:solidFill>
                <a:effectLst/>
                <a:latin typeface="Times New Roman" panose="02020603050405020304" pitchFamily="18" charset="0"/>
                <a:ea typeface="宋体" panose="02010600030101010101" pitchFamily="2" charset="-122"/>
              </a:rPr>
              <a:t>out</a:t>
            </a:r>
            <a:r>
              <a:rPr lang="en-US" altLang="zh-CN" smtClean="0"/>
              <a:t>.println(</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"3333333333"</a:t>
            </a:r>
            <a:r>
              <a:rPr lang="en-US" altLang="zh-CN" smtClean="0"/>
              <a:t>);</a:t>
            </a:r>
            <a:br>
              <a:rPr lang="en-US" altLang="zh-CN" smtClean="0"/>
            </a:br>
            <a:r>
              <a:rPr lang="en-US" altLang="zh-CN" smtClean="0"/>
              <a:t>    }</a:t>
            </a:r>
            <a:br>
              <a:rPr lang="en-US" altLang="zh-CN" smtClean="0"/>
            </a:br>
            <a:r>
              <a:rPr lang="en-US" altLang="zh-CN" smtClean="0"/>
              <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static void </a:t>
            </a:r>
            <a:r>
              <a:rPr lang="en-US" altLang="zh-CN" smtClean="0"/>
              <a:t>f() {</a:t>
            </a:r>
            <a:br>
              <a:rPr lang="en-US" altLang="zh-CN" smtClean="0"/>
            </a:br>
            <a:r>
              <a:rPr lang="en-US" altLang="zh-CN" smtClean="0"/>
              <a:t>        System.</a:t>
            </a:r>
            <a:r>
              <a:rPr lang="en-US" altLang="zh-CN" sz="1200" b="1" i="1" u="none" kern="1200" baseline="0" smtClean="0">
                <a:solidFill>
                  <a:schemeClr val="tx1"/>
                </a:solidFill>
                <a:effectLst/>
                <a:latin typeface="Times New Roman" panose="02020603050405020304" pitchFamily="18" charset="0"/>
                <a:ea typeface="宋体" panose="02010600030101010101" pitchFamily="2" charset="-122"/>
              </a:rPr>
              <a:t>out</a:t>
            </a:r>
            <a:r>
              <a:rPr lang="en-US" altLang="zh-CN" smtClean="0"/>
              <a:t>.println(</a:t>
            </a: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i</a:t>
            </a:r>
            <a:r>
              <a:rPr lang="en-US" altLang="zh-CN" smtClean="0"/>
              <a:t>);</a:t>
            </a:r>
            <a:br>
              <a:rPr lang="en-US" altLang="zh-CN" smtClean="0"/>
            </a:br>
            <a:r>
              <a:rPr lang="en-US" altLang="zh-CN" smtClean="0"/>
              <a:t>        </a:t>
            </a: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//System.out.println(t);</a:t>
            </a:r>
            <a:b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b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    </a:t>
            </a:r>
            <a:r>
              <a:rPr lang="en-US" altLang="zh-CN" smtClean="0"/>
              <a:t>}</a:t>
            </a:r>
            <a:br>
              <a:rPr lang="en-US" altLang="zh-CN" smtClean="0"/>
            </a:br>
            <a:r>
              <a:rPr lang="en-US" altLang="zh-CN" smtClean="0"/>
              <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void </a:t>
            </a:r>
            <a:r>
              <a:rPr lang="en-US" altLang="zh-CN" smtClean="0"/>
              <a:t>g() {</a:t>
            </a:r>
            <a:br>
              <a:rPr lang="en-US" altLang="zh-CN" smtClean="0"/>
            </a:br>
            <a:r>
              <a:rPr lang="en-US" altLang="zh-CN" smtClean="0"/>
              <a:t>        System.</a:t>
            </a:r>
            <a:r>
              <a:rPr lang="en-US" altLang="zh-CN" sz="1200" b="1" i="1" u="none" kern="1200" baseline="0" smtClean="0">
                <a:solidFill>
                  <a:schemeClr val="tx1"/>
                </a:solidFill>
                <a:effectLst/>
                <a:latin typeface="Times New Roman" panose="02020603050405020304" pitchFamily="18" charset="0"/>
                <a:ea typeface="宋体" panose="02010600030101010101" pitchFamily="2" charset="-122"/>
              </a:rPr>
              <a:t>out</a:t>
            </a:r>
            <a:r>
              <a:rPr lang="en-US" altLang="zh-CN" smtClean="0"/>
              <a:t>.println(</a:t>
            </a: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i</a:t>
            </a:r>
            <a:r>
              <a:rPr lang="en-US" altLang="zh-CN" smtClean="0"/>
              <a:t>);</a:t>
            </a:r>
            <a:br>
              <a:rPr lang="en-US" altLang="zh-CN" smtClean="0"/>
            </a:br>
            <a:r>
              <a:rPr lang="en-US" altLang="zh-CN" smtClean="0"/>
              <a:t>        System.</a:t>
            </a:r>
            <a:r>
              <a:rPr lang="en-US" altLang="zh-CN" sz="1200" b="1" i="1" u="none" kern="1200" baseline="0" smtClean="0">
                <a:solidFill>
                  <a:schemeClr val="tx1"/>
                </a:solidFill>
                <a:effectLst/>
                <a:latin typeface="Times New Roman" panose="02020603050405020304" pitchFamily="18" charset="0"/>
                <a:ea typeface="宋体" panose="02010600030101010101" pitchFamily="2" charset="-122"/>
              </a:rPr>
              <a:t>out</a:t>
            </a:r>
            <a:r>
              <a:rPr lang="en-US" altLang="zh-CN" smtClean="0"/>
              <a:t>.println(</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t</a:t>
            </a:r>
            <a:r>
              <a:rPr lang="en-US" altLang="zh-CN" smtClean="0"/>
              <a:t>);</a:t>
            </a:r>
            <a:br>
              <a:rPr lang="en-US" altLang="zh-CN" smtClean="0"/>
            </a:br>
            <a:r>
              <a:rPr lang="en-US" altLang="zh-CN" smtClean="0"/>
              <a:t/>
            </a:r>
            <a:br>
              <a:rPr lang="en-US" altLang="zh-CN" smtClean="0"/>
            </a:br>
            <a:r>
              <a:rPr lang="en-US" altLang="zh-CN" smtClean="0"/>
              <a:t>    }</a:t>
            </a:r>
            <a:br>
              <a:rPr lang="en-US" altLang="zh-CN" smtClean="0"/>
            </a:br>
            <a:r>
              <a:rPr lang="en-US" altLang="zh-CN" smtClean="0"/>
              <a:t/>
            </a:r>
            <a:br>
              <a:rPr lang="en-US" altLang="zh-CN" smtClean="0"/>
            </a:br>
            <a:r>
              <a:rPr lang="en-US" altLang="zh-CN" smtClean="0"/>
              <a:t>    </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public static void </a:t>
            </a:r>
            <a:r>
              <a:rPr lang="en-US" altLang="zh-CN" smtClean="0"/>
              <a:t>main(String[] args) {</a:t>
            </a:r>
            <a:br>
              <a:rPr lang="en-US" altLang="zh-CN" smtClean="0"/>
            </a:b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        f();</a:t>
            </a:r>
            <a:b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b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        System.out.println("---------------");</a:t>
            </a:r>
            <a:b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b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        new B().g();</a:t>
            </a:r>
            <a:b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br>
            <a:r>
              <a:rPr lang="en-US" altLang="zh-CN" sz="1200" b="0" i="1" u="none" kern="1200" baseline="0" smtClean="0">
                <a:solidFill>
                  <a:schemeClr val="tx1"/>
                </a:solidFill>
                <a:effectLst/>
                <a:latin typeface="Times New Roman" panose="02020603050405020304" pitchFamily="18" charset="0"/>
                <a:ea typeface="宋体" panose="02010600030101010101" pitchFamily="2" charset="-122"/>
              </a:rPr>
              <a:t>        </a:t>
            </a:r>
            <a:r>
              <a:rPr lang="en-US" altLang="zh-CN" smtClean="0"/>
              <a:t>System.</a:t>
            </a:r>
            <a:r>
              <a:rPr lang="en-US" altLang="zh-CN" sz="1200" b="1" i="1" u="none" kern="1200" baseline="0" smtClean="0">
                <a:solidFill>
                  <a:schemeClr val="tx1"/>
                </a:solidFill>
                <a:effectLst/>
                <a:latin typeface="Times New Roman" panose="02020603050405020304" pitchFamily="18" charset="0"/>
                <a:ea typeface="宋体" panose="02010600030101010101" pitchFamily="2" charset="-122"/>
              </a:rPr>
              <a:t>out</a:t>
            </a:r>
            <a:r>
              <a:rPr lang="en-US" altLang="zh-CN" smtClean="0"/>
              <a:t>.println(</a:t>
            </a:r>
            <a:r>
              <a:rPr lang="en-US" altLang="zh-CN" sz="1200" b="1" i="0" u="none" kern="1200" baseline="0" smtClean="0">
                <a:solidFill>
                  <a:schemeClr val="tx1"/>
                </a:solidFill>
                <a:effectLst/>
                <a:latin typeface="Times New Roman" panose="02020603050405020304" pitchFamily="18" charset="0"/>
                <a:ea typeface="宋体" panose="02010600030101010101" pitchFamily="2" charset="-122"/>
              </a:rPr>
              <a:t>"555555555555"</a:t>
            </a:r>
            <a:r>
              <a:rPr lang="en-US" altLang="zh-CN" smtClean="0"/>
              <a:t>);</a:t>
            </a:r>
            <a:br>
              <a:rPr lang="en-US" altLang="zh-CN" smtClean="0"/>
            </a:br>
            <a:r>
              <a:rPr lang="en-US" altLang="zh-CN" smtClean="0"/>
              <a:t>    }</a:t>
            </a:r>
            <a:br>
              <a:rPr lang="en-US" altLang="zh-CN" smtClean="0"/>
            </a:br>
            <a:r>
              <a:rPr lang="en-US" altLang="zh-CN" smtClean="0"/>
              <a:t>}</a:t>
            </a:r>
            <a:br>
              <a:rPr lang="en-US" altLang="zh-CN" smtClean="0"/>
            </a:br>
            <a:endParaRPr lang="zh-CN" altLang="en-US" dirty="0"/>
          </a:p>
        </p:txBody>
      </p:sp>
    </p:spTree>
    <p:extLst>
      <p:ext uri="{BB962C8B-B14F-4D97-AF65-F5344CB8AC3E}">
        <p14:creationId xmlns:p14="http://schemas.microsoft.com/office/powerpoint/2010/main" val="4135669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ea typeface="宋体" panose="02010600030101010101" pitchFamily="2" charset="-122"/>
              </a:rPr>
              <a:t>84</a:t>
            </a:fld>
            <a:endParaRPr lang="zh-CN" altLang="en-US" sz="1200" dirty="0">
              <a:latin typeface="Tahoma" panose="020B0604030504040204" pitchFamily="34" charset="0"/>
              <a:ea typeface="宋体" panose="02010600030101010101" pitchFamily="2" charset="-122"/>
            </a:endParaRPr>
          </a:p>
        </p:txBody>
      </p:sp>
      <p:sp>
        <p:nvSpPr>
          <p:cNvPr id="316418" name="幻灯片图像占位符 316417"/>
          <p:cNvSpPr>
            <a:spLocks noGrp="1" noRot="1" noChangeAspect="1" noTextEdit="1"/>
          </p:cNvSpPr>
          <p:nvPr>
            <p:ph type="sldImg"/>
          </p:nvPr>
        </p:nvSpPr>
        <p:spPr/>
      </p:sp>
      <p:sp>
        <p:nvSpPr>
          <p:cNvPr id="316419" name="文本占位符 316418"/>
          <p:cNvSpPr>
            <a:spLocks noGrp="1"/>
          </p:cNvSpPr>
          <p:nvPr>
            <p:ph type="body" idx="1"/>
          </p:nvPr>
        </p:nvSpPr>
        <p:spPr/>
        <p:txBody>
          <a:bodyPr/>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t>
            </a:r>
            <a:r>
              <a:rPr lang="zh-CN" altLang="en-US" smtClean="0"/>
              <a:t>表示</a:t>
            </a:r>
            <a:r>
              <a:rPr lang="en-US" altLang="zh-CN" smtClean="0"/>
              <a:t>protected</a:t>
            </a:r>
          </a:p>
          <a:p>
            <a:r>
              <a:rPr lang="en-US" altLang="zh-CN" smtClean="0"/>
              <a:t> ~</a:t>
            </a:r>
            <a:r>
              <a:rPr lang="zh-CN" altLang="en-US" smtClean="0"/>
              <a:t>表示</a:t>
            </a:r>
            <a:r>
              <a:rPr lang="en-US" altLang="zh-CN" smtClean="0"/>
              <a:t>default,</a:t>
            </a:r>
            <a:r>
              <a:rPr lang="zh-CN" altLang="en-US" smtClean="0"/>
              <a:t>也就是包权限</a:t>
            </a:r>
            <a:endParaRPr lang="en-US" altLang="zh-CN" smtClean="0"/>
          </a:p>
          <a:p>
            <a:r>
              <a:rPr lang="zh-CN" altLang="en-US" smtClean="0"/>
              <a:t> </a:t>
            </a:r>
            <a:r>
              <a:rPr lang="en-US" altLang="zh-CN" smtClean="0"/>
              <a:t>_</a:t>
            </a:r>
            <a:r>
              <a:rPr lang="zh-CN" altLang="en-US" smtClean="0"/>
              <a:t>下划线表示</a:t>
            </a:r>
            <a:r>
              <a:rPr lang="en-US" altLang="zh-CN" smtClean="0"/>
              <a:t>static </a:t>
            </a:r>
          </a:p>
          <a:p>
            <a:r>
              <a:rPr lang="zh-CN" altLang="en-US" smtClean="0"/>
              <a:t>斜体表示抽象</a:t>
            </a:r>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10</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smtClean="0">
                <a:solidFill>
                  <a:srgbClr val="00B050"/>
                </a:solidFill>
                <a:ea typeface="宋体" panose="02010600030101010101" pitchFamily="2" charset="-122"/>
                <a:cs typeface="Times New Roman" panose="02020603050405020304" pitchFamily="18" charset="0"/>
              </a:rPr>
              <a:t>public</a:t>
            </a:r>
            <a:r>
              <a:rPr lang="zh-CN" altLang="en-US" sz="1200" b="1" smtClean="0">
                <a:ea typeface="宋体" panose="02010600030101010101" pitchFamily="2" charset="-122"/>
                <a:cs typeface="Times New Roman" panose="02020603050405020304" pitchFamily="18" charset="0"/>
              </a:rPr>
              <a:t>：类可以被任意访问，无修饰符只能让包内的类访问</a:t>
            </a:r>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14</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class XiyoujiRenwu {</a:t>
            </a:r>
          </a:p>
          <a:p>
            <a:r>
              <a:rPr lang="en-US" altLang="zh-CN" smtClean="0"/>
              <a:t>    float height,weight;</a:t>
            </a:r>
          </a:p>
          <a:p>
            <a:r>
              <a:rPr lang="en-US" altLang="zh-CN" smtClean="0"/>
              <a:t>    String head, ear;</a:t>
            </a:r>
          </a:p>
          <a:p>
            <a:r>
              <a:rPr lang="en-US" altLang="zh-CN" smtClean="0"/>
              <a:t>    void speak(String s) {</a:t>
            </a:r>
          </a:p>
          <a:p>
            <a:r>
              <a:rPr lang="en-US" altLang="zh-CN" smtClean="0"/>
              <a:t>       head="</a:t>
            </a:r>
            <a:r>
              <a:rPr lang="zh-CN" altLang="en-US" smtClean="0"/>
              <a:t>歪着头</a:t>
            </a:r>
            <a:r>
              <a:rPr lang="en-US" altLang="zh-CN" smtClean="0"/>
              <a:t>";</a:t>
            </a:r>
          </a:p>
          <a:p>
            <a:r>
              <a:rPr lang="en-US" altLang="zh-CN" smtClean="0"/>
              <a:t>       System.out.println(s);</a:t>
            </a:r>
          </a:p>
          <a:p>
            <a:r>
              <a:rPr lang="en-US" altLang="zh-CN" smtClean="0"/>
              <a:t>    }</a:t>
            </a:r>
          </a:p>
          <a:p>
            <a:r>
              <a:rPr lang="en-US" altLang="zh-CN" smtClean="0"/>
              <a:t>}</a:t>
            </a:r>
          </a:p>
          <a:p>
            <a:r>
              <a:rPr lang="en-US" altLang="zh-CN" smtClean="0"/>
              <a:t>public class Example4_3 {</a:t>
            </a:r>
          </a:p>
          <a:p>
            <a:r>
              <a:rPr lang="en-US" altLang="zh-CN" smtClean="0"/>
              <a:t>    public static void main(String args[]) {</a:t>
            </a:r>
          </a:p>
          <a:p>
            <a:r>
              <a:rPr lang="en-US" altLang="zh-CN" smtClean="0"/>
              <a:t>        XiyoujiRenwu  zhubajie,sunwukong;   //</a:t>
            </a:r>
            <a:r>
              <a:rPr lang="zh-CN" altLang="en-US" smtClean="0"/>
              <a:t>声明对象</a:t>
            </a:r>
          </a:p>
          <a:p>
            <a:r>
              <a:rPr lang="zh-CN" altLang="en-US" smtClean="0"/>
              <a:t>        </a:t>
            </a:r>
            <a:r>
              <a:rPr lang="en-US" altLang="zh-CN" smtClean="0"/>
              <a:t>zhubajie = new XiyoujiRenwu();      //</a:t>
            </a:r>
            <a:r>
              <a:rPr lang="zh-CN" altLang="en-US" smtClean="0"/>
              <a:t>为对象分配变量</a:t>
            </a:r>
          </a:p>
          <a:p>
            <a:r>
              <a:rPr lang="zh-CN" altLang="en-US" smtClean="0"/>
              <a:t>        </a:t>
            </a:r>
            <a:r>
              <a:rPr lang="en-US" altLang="zh-CN" smtClean="0"/>
              <a:t>sunwukong = new XiyoujiRenwu();</a:t>
            </a:r>
          </a:p>
          <a:p>
            <a:r>
              <a:rPr lang="en-US" altLang="zh-CN" smtClean="0"/>
              <a:t>        zhubajie.height=1.80f;              //</a:t>
            </a:r>
            <a:r>
              <a:rPr lang="zh-CN" altLang="en-US" smtClean="0"/>
              <a:t>对象给自己的变量赋值</a:t>
            </a:r>
          </a:p>
          <a:p>
            <a:r>
              <a:rPr lang="zh-CN" altLang="en-US" smtClean="0"/>
              <a:t>        </a:t>
            </a:r>
            <a:r>
              <a:rPr lang="en-US" altLang="zh-CN" smtClean="0"/>
              <a:t>zhubajie.head="</a:t>
            </a:r>
            <a:r>
              <a:rPr lang="zh-CN" altLang="en-US" smtClean="0"/>
              <a:t>大头</a:t>
            </a:r>
            <a:r>
              <a:rPr lang="en-US" altLang="zh-CN" smtClean="0"/>
              <a:t>"; </a:t>
            </a:r>
          </a:p>
          <a:p>
            <a:r>
              <a:rPr lang="en-US" altLang="zh-CN" smtClean="0"/>
              <a:t>        zhubajie.ear="</a:t>
            </a:r>
            <a:r>
              <a:rPr lang="zh-CN" altLang="en-US" smtClean="0"/>
              <a:t>一双大耳朵</a:t>
            </a:r>
            <a:r>
              <a:rPr lang="en-US" altLang="zh-CN" smtClean="0"/>
              <a:t>"; </a:t>
            </a:r>
          </a:p>
          <a:p>
            <a:r>
              <a:rPr lang="en-US" altLang="zh-CN" smtClean="0"/>
              <a:t>        sunwukong.height=1.62f;            //</a:t>
            </a:r>
            <a:r>
              <a:rPr lang="zh-CN" altLang="en-US" smtClean="0"/>
              <a:t>对象给自己的变量赋值</a:t>
            </a:r>
          </a:p>
          <a:p>
            <a:r>
              <a:rPr lang="zh-CN" altLang="en-US" smtClean="0"/>
              <a:t>        </a:t>
            </a:r>
            <a:r>
              <a:rPr lang="en-US" altLang="zh-CN" smtClean="0"/>
              <a:t>sunwukong.weight=1000f;   </a:t>
            </a:r>
          </a:p>
          <a:p>
            <a:r>
              <a:rPr lang="en-US" altLang="zh-CN" smtClean="0"/>
              <a:t>        sunwukong.head="</a:t>
            </a:r>
            <a:r>
              <a:rPr lang="zh-CN" altLang="en-US" smtClean="0"/>
              <a:t>绣发飘飘</a:t>
            </a:r>
            <a:r>
              <a:rPr lang="en-US" altLang="zh-CN" smtClean="0"/>
              <a:t>"; </a:t>
            </a:r>
          </a:p>
          <a:p>
            <a:r>
              <a:rPr lang="en-US" altLang="zh-CN" smtClean="0"/>
              <a:t>        System.out.println("zhubajie</a:t>
            </a:r>
            <a:r>
              <a:rPr lang="zh-CN" altLang="en-US" smtClean="0"/>
              <a:t>的身高：</a:t>
            </a:r>
            <a:r>
              <a:rPr lang="en-US" altLang="zh-CN" smtClean="0"/>
              <a:t>"+zhubajie.height);</a:t>
            </a:r>
          </a:p>
          <a:p>
            <a:r>
              <a:rPr lang="en-US" altLang="zh-CN" smtClean="0"/>
              <a:t>        System.out.println("zhubajie</a:t>
            </a:r>
            <a:r>
              <a:rPr lang="zh-CN" altLang="en-US" smtClean="0"/>
              <a:t>的头</a:t>
            </a:r>
            <a:r>
              <a:rPr lang="en-US" altLang="zh-CN" smtClean="0"/>
              <a:t>:"+zhubajie.head);</a:t>
            </a:r>
          </a:p>
          <a:p>
            <a:r>
              <a:rPr lang="en-US" altLang="zh-CN" smtClean="0"/>
              <a:t>        System.out.println("sunwukong</a:t>
            </a:r>
            <a:r>
              <a:rPr lang="zh-CN" altLang="en-US" smtClean="0"/>
              <a:t>的重量</a:t>
            </a:r>
            <a:r>
              <a:rPr lang="en-US" altLang="zh-CN" smtClean="0"/>
              <a:t>:"+sunwukong.weight);</a:t>
            </a:r>
          </a:p>
          <a:p>
            <a:r>
              <a:rPr lang="en-US" altLang="zh-CN" smtClean="0"/>
              <a:t>        System.out.println("sunwukong</a:t>
            </a:r>
            <a:r>
              <a:rPr lang="zh-CN" altLang="en-US" smtClean="0"/>
              <a:t>的头</a:t>
            </a:r>
            <a:r>
              <a:rPr lang="en-US" altLang="zh-CN" smtClean="0"/>
              <a:t>:"+sunwukong.head);</a:t>
            </a:r>
          </a:p>
          <a:p>
            <a:r>
              <a:rPr lang="en-US" altLang="zh-CN" smtClean="0"/>
              <a:t>        zhubajie.speak("</a:t>
            </a:r>
            <a:r>
              <a:rPr lang="zh-CN" altLang="en-US" smtClean="0"/>
              <a:t>俺老猪我想娶媳妇</a:t>
            </a:r>
            <a:r>
              <a:rPr lang="en-US" altLang="zh-CN" smtClean="0"/>
              <a:t>");      //</a:t>
            </a:r>
            <a:r>
              <a:rPr lang="zh-CN" altLang="en-US" smtClean="0"/>
              <a:t>对象调用方法</a:t>
            </a:r>
          </a:p>
          <a:p>
            <a:r>
              <a:rPr lang="zh-CN" altLang="en-US" smtClean="0"/>
              <a:t>        </a:t>
            </a:r>
            <a:r>
              <a:rPr lang="en-US" altLang="zh-CN" smtClean="0"/>
              <a:t>System.out.println("zhubajie</a:t>
            </a:r>
            <a:r>
              <a:rPr lang="zh-CN" altLang="en-US" smtClean="0"/>
              <a:t>现在的头</a:t>
            </a:r>
            <a:r>
              <a:rPr lang="en-US" altLang="zh-CN" smtClean="0"/>
              <a:t>:"+zhubajie.head);</a:t>
            </a:r>
          </a:p>
          <a:p>
            <a:r>
              <a:rPr lang="en-US" altLang="zh-CN" smtClean="0"/>
              <a:t>        sunwukong.speak("</a:t>
            </a:r>
            <a:r>
              <a:rPr lang="zh-CN" altLang="en-US" smtClean="0"/>
              <a:t>老孙我重</a:t>
            </a:r>
            <a:r>
              <a:rPr lang="en-US" altLang="zh-CN" smtClean="0"/>
              <a:t>1000</a:t>
            </a:r>
            <a:r>
              <a:rPr lang="zh-CN" altLang="en-US" smtClean="0"/>
              <a:t>斤</a:t>
            </a:r>
            <a:r>
              <a:rPr lang="en-US" altLang="zh-CN" smtClean="0"/>
              <a:t>,</a:t>
            </a:r>
            <a:r>
              <a:rPr lang="zh-CN" altLang="en-US" smtClean="0"/>
              <a:t>我想骗八戒背我</a:t>
            </a:r>
            <a:r>
              <a:rPr lang="en-US" altLang="zh-CN" smtClean="0"/>
              <a:t>"); //</a:t>
            </a:r>
            <a:r>
              <a:rPr lang="zh-CN" altLang="en-US" smtClean="0"/>
              <a:t>对象调用方法</a:t>
            </a:r>
          </a:p>
          <a:p>
            <a:r>
              <a:rPr lang="zh-CN" altLang="en-US" smtClean="0"/>
              <a:t>        </a:t>
            </a:r>
            <a:r>
              <a:rPr lang="en-US" altLang="zh-CN" smtClean="0"/>
              <a:t>System.out.println("sunwukong</a:t>
            </a:r>
            <a:r>
              <a:rPr lang="zh-CN" altLang="en-US" smtClean="0"/>
              <a:t>现在的头</a:t>
            </a:r>
            <a:r>
              <a:rPr lang="en-US" altLang="zh-CN" smtClean="0"/>
              <a:t>:"+sunwukong.head);</a:t>
            </a:r>
          </a:p>
          <a:p>
            <a:r>
              <a:rPr lang="en-US" altLang="zh-CN" smtClean="0"/>
              <a:t>   }</a:t>
            </a:r>
          </a:p>
          <a:p>
            <a:r>
              <a:rPr lang="en-US" altLang="zh-CN" smtClean="0"/>
              <a:t>}</a:t>
            </a:r>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35</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940636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class Point {</a:t>
            </a:r>
          </a:p>
          <a:p>
            <a:r>
              <a:rPr lang="en-US" altLang="zh-CN" smtClean="0"/>
              <a:t>    int x,y;</a:t>
            </a:r>
          </a:p>
          <a:p>
            <a:r>
              <a:rPr lang="en-US" altLang="zh-CN" smtClean="0"/>
              <a:t>    void setXY(int m,int n){</a:t>
            </a:r>
          </a:p>
          <a:p>
            <a:r>
              <a:rPr lang="en-US" altLang="zh-CN" smtClean="0"/>
              <a:t>         x = m;</a:t>
            </a:r>
          </a:p>
          <a:p>
            <a:r>
              <a:rPr lang="en-US" altLang="zh-CN" smtClean="0"/>
              <a:t>         y = n;</a:t>
            </a:r>
          </a:p>
          <a:p>
            <a:r>
              <a:rPr lang="en-US" altLang="zh-CN" smtClean="0"/>
              <a:t>    }</a:t>
            </a:r>
          </a:p>
          <a:p>
            <a:r>
              <a:rPr lang="en-US" altLang="zh-CN" smtClean="0"/>
              <a:t>}</a:t>
            </a:r>
          </a:p>
          <a:p>
            <a:r>
              <a:rPr lang="en-US" altLang="zh-CN" smtClean="0"/>
              <a:t>public class Example4_4 {</a:t>
            </a:r>
          </a:p>
          <a:p>
            <a:r>
              <a:rPr lang="en-US" altLang="zh-CN" smtClean="0"/>
              <a:t>   public static void main(String args[]) {</a:t>
            </a:r>
          </a:p>
          <a:p>
            <a:r>
              <a:rPr lang="en-US" altLang="zh-CN" smtClean="0"/>
              <a:t>      Point p1 = null,p2 = null;                </a:t>
            </a:r>
          </a:p>
          <a:p>
            <a:r>
              <a:rPr lang="en-US" altLang="zh-CN" smtClean="0"/>
              <a:t>      p1 = new Point();         </a:t>
            </a:r>
          </a:p>
          <a:p>
            <a:r>
              <a:rPr lang="en-US" altLang="zh-CN" smtClean="0"/>
              <a:t>      p2 = new Point();</a:t>
            </a:r>
          </a:p>
          <a:p>
            <a:r>
              <a:rPr lang="en-US" altLang="zh-CN" smtClean="0"/>
              <a:t>      System.out.println("p1</a:t>
            </a:r>
            <a:r>
              <a:rPr lang="zh-CN" altLang="en-US" smtClean="0"/>
              <a:t>的引用</a:t>
            </a:r>
            <a:r>
              <a:rPr lang="en-US" altLang="zh-CN" smtClean="0"/>
              <a:t>:"+p1);</a:t>
            </a:r>
          </a:p>
          <a:p>
            <a:r>
              <a:rPr lang="en-US" altLang="zh-CN" smtClean="0"/>
              <a:t>      System.out.println("p2</a:t>
            </a:r>
            <a:r>
              <a:rPr lang="zh-CN" altLang="en-US" smtClean="0"/>
              <a:t>的引用</a:t>
            </a:r>
            <a:r>
              <a:rPr lang="en-US" altLang="zh-CN" smtClean="0"/>
              <a:t>:"+p2);</a:t>
            </a:r>
          </a:p>
          <a:p>
            <a:r>
              <a:rPr lang="en-US" altLang="zh-CN" smtClean="0"/>
              <a:t>      p1.setXY(1111,2222);</a:t>
            </a:r>
          </a:p>
          <a:p>
            <a:r>
              <a:rPr lang="en-US" altLang="zh-CN" smtClean="0"/>
              <a:t>      p2.setXY(-100,-200);</a:t>
            </a:r>
          </a:p>
          <a:p>
            <a:r>
              <a:rPr lang="en-US" altLang="zh-CN" smtClean="0"/>
              <a:t>      System.out.println("p1</a:t>
            </a:r>
            <a:r>
              <a:rPr lang="zh-CN" altLang="en-US" smtClean="0"/>
              <a:t>的</a:t>
            </a:r>
            <a:r>
              <a:rPr lang="en-US" altLang="zh-CN" smtClean="0"/>
              <a:t>x,y</a:t>
            </a:r>
            <a:r>
              <a:rPr lang="zh-CN" altLang="en-US" smtClean="0"/>
              <a:t>坐标</a:t>
            </a:r>
            <a:r>
              <a:rPr lang="en-US" altLang="zh-CN" smtClean="0"/>
              <a:t>:"+p1.x+","+p1.y);</a:t>
            </a:r>
          </a:p>
          <a:p>
            <a:r>
              <a:rPr lang="en-US" altLang="zh-CN" smtClean="0"/>
              <a:t>      System.out.println("p2</a:t>
            </a:r>
            <a:r>
              <a:rPr lang="zh-CN" altLang="en-US" smtClean="0"/>
              <a:t>的</a:t>
            </a:r>
            <a:r>
              <a:rPr lang="en-US" altLang="zh-CN" smtClean="0"/>
              <a:t>x,y</a:t>
            </a:r>
            <a:r>
              <a:rPr lang="zh-CN" altLang="en-US" smtClean="0"/>
              <a:t>坐标</a:t>
            </a:r>
            <a:r>
              <a:rPr lang="en-US" altLang="zh-CN" smtClean="0"/>
              <a:t>:"+p2.x+","+p2.y);</a:t>
            </a:r>
          </a:p>
          <a:p>
            <a:r>
              <a:rPr lang="en-US" altLang="zh-CN" smtClean="0"/>
              <a:t>      p1 = p2;</a:t>
            </a:r>
          </a:p>
          <a:p>
            <a:r>
              <a:rPr lang="en-US" altLang="zh-CN" smtClean="0"/>
              <a:t>      System.out.println("</a:t>
            </a:r>
            <a:r>
              <a:rPr lang="zh-CN" altLang="en-US" smtClean="0"/>
              <a:t>将</a:t>
            </a:r>
            <a:r>
              <a:rPr lang="en-US" altLang="zh-CN" smtClean="0"/>
              <a:t>p2</a:t>
            </a:r>
            <a:r>
              <a:rPr lang="zh-CN" altLang="en-US" smtClean="0"/>
              <a:t>的引用赋给</a:t>
            </a:r>
            <a:r>
              <a:rPr lang="en-US" altLang="zh-CN" smtClean="0"/>
              <a:t>p1</a:t>
            </a:r>
            <a:r>
              <a:rPr lang="zh-CN" altLang="en-US" smtClean="0"/>
              <a:t>后：</a:t>
            </a:r>
            <a:r>
              <a:rPr lang="en-US" altLang="zh-CN" smtClean="0"/>
              <a:t>");</a:t>
            </a:r>
          </a:p>
          <a:p>
            <a:r>
              <a:rPr lang="en-US" altLang="zh-CN" smtClean="0"/>
              <a:t>      int address  = System.identityHashCode(p1);</a:t>
            </a:r>
          </a:p>
          <a:p>
            <a:r>
              <a:rPr lang="en-US" altLang="zh-CN" smtClean="0"/>
              <a:t>      System.out.printf("p1</a:t>
            </a:r>
            <a:r>
              <a:rPr lang="zh-CN" altLang="en-US" smtClean="0"/>
              <a:t>的引用</a:t>
            </a:r>
            <a:r>
              <a:rPr lang="en-US" altLang="zh-CN" smtClean="0"/>
              <a:t>:%x\n",address);</a:t>
            </a:r>
          </a:p>
          <a:p>
            <a:r>
              <a:rPr lang="en-US" altLang="zh-CN" smtClean="0"/>
              <a:t>      address  = System.identityHashCode(p2);</a:t>
            </a:r>
          </a:p>
          <a:p>
            <a:r>
              <a:rPr lang="en-US" altLang="zh-CN" smtClean="0"/>
              <a:t>      System.out.printf("p2</a:t>
            </a:r>
            <a:r>
              <a:rPr lang="zh-CN" altLang="en-US" smtClean="0"/>
              <a:t>的引用</a:t>
            </a:r>
            <a:r>
              <a:rPr lang="en-US" altLang="zh-CN" smtClean="0"/>
              <a:t>:%x\n",address);</a:t>
            </a:r>
          </a:p>
          <a:p>
            <a:r>
              <a:rPr lang="en-US" altLang="zh-CN" smtClean="0"/>
              <a:t>      System.out.println("p1</a:t>
            </a:r>
            <a:r>
              <a:rPr lang="zh-CN" altLang="en-US" smtClean="0"/>
              <a:t>的</a:t>
            </a:r>
            <a:r>
              <a:rPr lang="en-US" altLang="zh-CN" smtClean="0"/>
              <a:t>x,y</a:t>
            </a:r>
            <a:r>
              <a:rPr lang="zh-CN" altLang="en-US" smtClean="0"/>
              <a:t>坐标</a:t>
            </a:r>
            <a:r>
              <a:rPr lang="en-US" altLang="zh-CN" smtClean="0"/>
              <a:t>:"+p1.x+","+p1.y);</a:t>
            </a:r>
          </a:p>
          <a:p>
            <a:r>
              <a:rPr lang="en-US" altLang="zh-CN" smtClean="0"/>
              <a:t>      System.out.println("p2</a:t>
            </a:r>
            <a:r>
              <a:rPr lang="zh-CN" altLang="en-US" smtClean="0"/>
              <a:t>的</a:t>
            </a:r>
            <a:r>
              <a:rPr lang="en-US" altLang="zh-CN" smtClean="0"/>
              <a:t>x,y</a:t>
            </a:r>
            <a:r>
              <a:rPr lang="zh-CN" altLang="en-US" smtClean="0"/>
              <a:t>坐标</a:t>
            </a:r>
            <a:r>
              <a:rPr lang="en-US" altLang="zh-CN" smtClean="0"/>
              <a:t>:"+p2.x+","+p2.y);</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38</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15952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43</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79984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Battery {</a:t>
            </a:r>
          </a:p>
          <a:p>
            <a:r>
              <a:rPr lang="en-US" altLang="zh-CN" smtClean="0"/>
              <a:t>    int electricityAmount;</a:t>
            </a:r>
          </a:p>
          <a:p>
            <a:r>
              <a:rPr lang="en-US" altLang="zh-CN" smtClean="0"/>
              <a:t>    Battery(int amount){</a:t>
            </a:r>
          </a:p>
          <a:p>
            <a:r>
              <a:rPr lang="en-US" altLang="zh-CN" smtClean="0"/>
              <a:t>        electricityAmount = amount;</a:t>
            </a:r>
          </a:p>
          <a:p>
            <a:r>
              <a:rPr lang="en-US" altLang="zh-CN" smtClean="0"/>
              <a:t>    }</a:t>
            </a:r>
          </a:p>
          <a:p>
            <a:r>
              <a:rPr lang="en-US" altLang="zh-CN" smtClean="0"/>
              <a:t>}</a:t>
            </a:r>
          </a:p>
          <a:p>
            <a:r>
              <a:rPr lang="en-US" altLang="zh-CN" smtClean="0"/>
              <a:t>public class Radio {</a:t>
            </a:r>
          </a:p>
          <a:p>
            <a:r>
              <a:rPr lang="en-US" altLang="zh-CN" smtClean="0"/>
              <a:t>    void openRadio(Battery battery){</a:t>
            </a:r>
          </a:p>
          <a:p>
            <a:r>
              <a:rPr lang="en-US" altLang="zh-CN" smtClean="0"/>
              <a:t>        battery.electricityAmount = battery.electricityAmount - 10;</a:t>
            </a:r>
          </a:p>
          <a:p>
            <a:r>
              <a:rPr lang="en-US" altLang="zh-CN" smtClean="0"/>
              <a:t>    }</a:t>
            </a:r>
          </a:p>
          <a:p>
            <a:r>
              <a:rPr lang="en-US" altLang="zh-CN" smtClean="0"/>
              <a:t>}</a:t>
            </a:r>
          </a:p>
          <a:p>
            <a:r>
              <a:rPr lang="en-US" altLang="zh-CN" smtClean="0"/>
              <a:t>public class Example4_7 {</a:t>
            </a:r>
          </a:p>
          <a:p>
            <a:r>
              <a:rPr lang="en-US" altLang="zh-CN" smtClean="0"/>
              <a:t>   public static void main(String args[]) {</a:t>
            </a:r>
          </a:p>
          <a:p>
            <a:r>
              <a:rPr lang="en-US" altLang="zh-CN" smtClean="0"/>
              <a:t>      Battery nanfu = new Battery(100);</a:t>
            </a:r>
          </a:p>
          <a:p>
            <a:r>
              <a:rPr lang="en-US" altLang="zh-CN" smtClean="0"/>
              <a:t>      System.out.println("</a:t>
            </a:r>
            <a:r>
              <a:rPr lang="zh-CN" altLang="en-US" smtClean="0"/>
              <a:t>南孚电池的储电量是</a:t>
            </a:r>
            <a:r>
              <a:rPr lang="en-US" altLang="zh-CN" smtClean="0"/>
              <a:t>:"+nanfu.electricityAmount);</a:t>
            </a:r>
          </a:p>
          <a:p>
            <a:r>
              <a:rPr lang="en-US" altLang="zh-CN" smtClean="0"/>
              <a:t>      Radio radio = new Radio();</a:t>
            </a:r>
          </a:p>
          <a:p>
            <a:r>
              <a:rPr lang="en-US" altLang="zh-CN" smtClean="0"/>
              <a:t>      System.out.println("</a:t>
            </a:r>
            <a:r>
              <a:rPr lang="zh-CN" altLang="en-US" smtClean="0"/>
              <a:t>收音机开始使用南孚电池</a:t>
            </a:r>
            <a:r>
              <a:rPr lang="en-US" altLang="zh-CN" smtClean="0"/>
              <a:t>");</a:t>
            </a:r>
          </a:p>
          <a:p>
            <a:r>
              <a:rPr lang="en-US" altLang="zh-CN" smtClean="0"/>
              <a:t>      radio.openRadio(nanfu);</a:t>
            </a:r>
          </a:p>
          <a:p>
            <a:r>
              <a:rPr lang="en-US" altLang="zh-CN" smtClean="0"/>
              <a:t>      System.out.println("</a:t>
            </a:r>
            <a:r>
              <a:rPr lang="zh-CN" altLang="en-US" smtClean="0"/>
              <a:t>目前南孚电池的储电量是</a:t>
            </a:r>
            <a:r>
              <a:rPr lang="en-US" altLang="zh-CN" smtClean="0"/>
              <a:t>:"+nanfu.electricityAmount);</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45</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32126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public class Ladder { </a:t>
            </a:r>
          </a:p>
          <a:p>
            <a:r>
              <a:rPr lang="en-US" altLang="zh-CN" smtClean="0"/>
              <a:t>    double </a:t>
            </a:r>
            <a:r>
              <a:rPr lang="zh-CN" altLang="en-US" smtClean="0"/>
              <a:t>上底</a:t>
            </a:r>
            <a:r>
              <a:rPr lang="en-US" altLang="zh-CN" smtClean="0"/>
              <a:t>,</a:t>
            </a:r>
            <a:r>
              <a:rPr lang="zh-CN" altLang="en-US" smtClean="0"/>
              <a:t>高</a:t>
            </a:r>
            <a:r>
              <a:rPr lang="en-US" altLang="zh-CN" smtClean="0"/>
              <a:t>;       //</a:t>
            </a:r>
            <a:r>
              <a:rPr lang="zh-CN" altLang="en-US" smtClean="0"/>
              <a:t>实例变量</a:t>
            </a:r>
          </a:p>
          <a:p>
            <a:r>
              <a:rPr lang="zh-CN" altLang="en-US" smtClean="0"/>
              <a:t>    </a:t>
            </a:r>
            <a:r>
              <a:rPr lang="en-US" altLang="zh-CN" smtClean="0"/>
              <a:t>static double </a:t>
            </a:r>
            <a:r>
              <a:rPr lang="zh-CN" altLang="en-US" smtClean="0"/>
              <a:t>下底</a:t>
            </a:r>
            <a:r>
              <a:rPr lang="en-US" altLang="zh-CN" smtClean="0"/>
              <a:t>;     //</a:t>
            </a:r>
            <a:r>
              <a:rPr lang="zh-CN" altLang="en-US" smtClean="0"/>
              <a:t>类变量</a:t>
            </a:r>
          </a:p>
          <a:p>
            <a:r>
              <a:rPr lang="zh-CN" altLang="en-US" smtClean="0"/>
              <a:t>    </a:t>
            </a:r>
            <a:r>
              <a:rPr lang="en-US" altLang="zh-CN" smtClean="0"/>
              <a:t>void </a:t>
            </a:r>
            <a:r>
              <a:rPr lang="zh-CN" altLang="en-US" smtClean="0"/>
              <a:t>设置上底</a:t>
            </a:r>
            <a:r>
              <a:rPr lang="en-US" altLang="zh-CN" smtClean="0"/>
              <a:t>(double a) {</a:t>
            </a:r>
          </a:p>
          <a:p>
            <a:r>
              <a:rPr lang="en-US" altLang="zh-CN" smtClean="0"/>
              <a:t>        </a:t>
            </a:r>
            <a:r>
              <a:rPr lang="zh-CN" altLang="en-US" smtClean="0"/>
              <a:t>上底 </a:t>
            </a:r>
            <a:r>
              <a:rPr lang="en-US" altLang="zh-CN" smtClean="0"/>
              <a:t>= a; </a:t>
            </a:r>
          </a:p>
          <a:p>
            <a:r>
              <a:rPr lang="en-US" altLang="zh-CN" smtClean="0"/>
              <a:t>    }</a:t>
            </a:r>
          </a:p>
          <a:p>
            <a:r>
              <a:rPr lang="en-US" altLang="zh-CN" smtClean="0"/>
              <a:t>    void </a:t>
            </a:r>
            <a:r>
              <a:rPr lang="zh-CN" altLang="en-US" smtClean="0"/>
              <a:t>设置下底</a:t>
            </a:r>
            <a:r>
              <a:rPr lang="en-US" altLang="zh-CN" smtClean="0"/>
              <a:t>(double b) {</a:t>
            </a:r>
          </a:p>
          <a:p>
            <a:r>
              <a:rPr lang="en-US" altLang="zh-CN" smtClean="0"/>
              <a:t>        </a:t>
            </a:r>
            <a:r>
              <a:rPr lang="zh-CN" altLang="en-US" smtClean="0"/>
              <a:t>下底 </a:t>
            </a:r>
            <a:r>
              <a:rPr lang="en-US" altLang="zh-CN" smtClean="0"/>
              <a:t>= b; </a:t>
            </a:r>
          </a:p>
          <a:p>
            <a:r>
              <a:rPr lang="en-US" altLang="zh-CN" smtClean="0"/>
              <a:t>    }</a:t>
            </a:r>
          </a:p>
          <a:p>
            <a:r>
              <a:rPr lang="en-US" altLang="zh-CN" smtClean="0"/>
              <a:t>    double </a:t>
            </a:r>
            <a:r>
              <a:rPr lang="zh-CN" altLang="en-US" smtClean="0"/>
              <a:t>获取上底</a:t>
            </a:r>
            <a:r>
              <a:rPr lang="en-US" altLang="zh-CN" smtClean="0"/>
              <a:t>() {</a:t>
            </a:r>
          </a:p>
          <a:p>
            <a:r>
              <a:rPr lang="en-US" altLang="zh-CN" smtClean="0"/>
              <a:t>       return </a:t>
            </a:r>
            <a:r>
              <a:rPr lang="zh-CN" altLang="en-US" smtClean="0"/>
              <a:t>上底</a:t>
            </a:r>
            <a:r>
              <a:rPr lang="en-US" altLang="zh-CN" smtClean="0"/>
              <a:t>;</a:t>
            </a:r>
          </a:p>
          <a:p>
            <a:r>
              <a:rPr lang="en-US" altLang="zh-CN" smtClean="0"/>
              <a:t>    }</a:t>
            </a:r>
          </a:p>
          <a:p>
            <a:r>
              <a:rPr lang="en-US" altLang="zh-CN" smtClean="0"/>
              <a:t>    double </a:t>
            </a:r>
            <a:r>
              <a:rPr lang="zh-CN" altLang="en-US" smtClean="0"/>
              <a:t>获取下底</a:t>
            </a:r>
            <a:r>
              <a:rPr lang="en-US" altLang="zh-CN" smtClean="0"/>
              <a:t>() {</a:t>
            </a:r>
          </a:p>
          <a:p>
            <a:r>
              <a:rPr lang="en-US" altLang="zh-CN" smtClean="0"/>
              <a:t>       return </a:t>
            </a:r>
            <a:r>
              <a:rPr lang="zh-CN" altLang="en-US" smtClean="0"/>
              <a:t>下底</a:t>
            </a:r>
            <a:r>
              <a:rPr lang="en-US" altLang="zh-CN" smtClean="0"/>
              <a:t>;</a:t>
            </a:r>
          </a:p>
          <a:p>
            <a:r>
              <a:rPr lang="en-US" altLang="zh-CN" smtClean="0"/>
              <a:t>    }</a:t>
            </a:r>
          </a:p>
          <a:p>
            <a:r>
              <a:rPr lang="en-US" altLang="zh-CN" smtClean="0"/>
              <a:t>}</a:t>
            </a:r>
          </a:p>
          <a:p>
            <a:r>
              <a:rPr lang="en-US" altLang="zh-CN" smtClean="0"/>
              <a:t>public class Example4_10 { </a:t>
            </a:r>
          </a:p>
          <a:p>
            <a:r>
              <a:rPr lang="en-US" altLang="zh-CN" smtClean="0"/>
              <a:t>   public static void main(String args[]) {</a:t>
            </a:r>
          </a:p>
          <a:p>
            <a:r>
              <a:rPr lang="en-US" altLang="zh-CN" smtClean="0"/>
              <a:t>       Ladder.</a:t>
            </a:r>
            <a:r>
              <a:rPr lang="zh-CN" altLang="en-US" smtClean="0"/>
              <a:t>下底</a:t>
            </a:r>
            <a:r>
              <a:rPr lang="en-US" altLang="zh-CN" smtClean="0"/>
              <a:t>=100; //Ladder</a:t>
            </a:r>
            <a:r>
              <a:rPr lang="zh-CN" altLang="en-US" smtClean="0"/>
              <a:t>的字节码被加载到内存</a:t>
            </a:r>
            <a:r>
              <a:rPr lang="en-US" altLang="zh-CN" smtClean="0"/>
              <a:t>,</a:t>
            </a:r>
            <a:r>
              <a:rPr lang="zh-CN" altLang="en-US" smtClean="0"/>
              <a:t>通过类名操作类变量</a:t>
            </a:r>
          </a:p>
          <a:p>
            <a:r>
              <a:rPr lang="zh-CN" altLang="en-US" smtClean="0"/>
              <a:t>       </a:t>
            </a:r>
            <a:r>
              <a:rPr lang="en-US" altLang="zh-CN" smtClean="0"/>
              <a:t>Ladder ladderOne=new Ladder();</a:t>
            </a:r>
          </a:p>
          <a:p>
            <a:r>
              <a:rPr lang="en-US" altLang="zh-CN" smtClean="0"/>
              <a:t>       Ladder ladderTwo=new Ladder();</a:t>
            </a:r>
          </a:p>
          <a:p>
            <a:r>
              <a:rPr lang="en-US" altLang="zh-CN" smtClean="0"/>
              <a:t>       ladderOne.</a:t>
            </a:r>
            <a:r>
              <a:rPr lang="zh-CN" altLang="en-US" smtClean="0"/>
              <a:t>设置上底</a:t>
            </a:r>
            <a:r>
              <a:rPr lang="en-US" altLang="zh-CN" smtClean="0"/>
              <a:t>(28);</a:t>
            </a:r>
          </a:p>
          <a:p>
            <a:r>
              <a:rPr lang="en-US" altLang="zh-CN" smtClean="0"/>
              <a:t>       ladderTwo.</a:t>
            </a:r>
            <a:r>
              <a:rPr lang="zh-CN" altLang="en-US" smtClean="0"/>
              <a:t>设置上底</a:t>
            </a:r>
            <a:r>
              <a:rPr lang="en-US" altLang="zh-CN" smtClean="0"/>
              <a:t>(66);</a:t>
            </a:r>
          </a:p>
          <a:p>
            <a:r>
              <a:rPr lang="en-US" altLang="zh-CN" smtClean="0"/>
              <a:t>       System.out.println("ladderOne</a:t>
            </a:r>
            <a:r>
              <a:rPr lang="zh-CN" altLang="en-US" smtClean="0"/>
              <a:t>的上底</a:t>
            </a:r>
            <a:r>
              <a:rPr lang="en-US" altLang="zh-CN" smtClean="0"/>
              <a:t>:"+ladderOne.</a:t>
            </a:r>
            <a:r>
              <a:rPr lang="zh-CN" altLang="en-US" smtClean="0"/>
              <a:t>获取上底</a:t>
            </a:r>
            <a:r>
              <a:rPr lang="en-US" altLang="zh-CN" smtClean="0"/>
              <a:t>());</a:t>
            </a:r>
          </a:p>
          <a:p>
            <a:r>
              <a:rPr lang="en-US" altLang="zh-CN" smtClean="0"/>
              <a:t>       System.out.println("ladderOne</a:t>
            </a:r>
            <a:r>
              <a:rPr lang="zh-CN" altLang="en-US" smtClean="0"/>
              <a:t>的下底</a:t>
            </a:r>
            <a:r>
              <a:rPr lang="en-US" altLang="zh-CN" smtClean="0"/>
              <a:t>:"+ladderOne.</a:t>
            </a:r>
            <a:r>
              <a:rPr lang="zh-CN" altLang="en-US" smtClean="0"/>
              <a:t>获取下底</a:t>
            </a:r>
            <a:r>
              <a:rPr lang="en-US" altLang="zh-CN" smtClean="0"/>
              <a:t>());</a:t>
            </a:r>
          </a:p>
          <a:p>
            <a:r>
              <a:rPr lang="en-US" altLang="zh-CN" smtClean="0"/>
              <a:t>       System.out.println("ladderTwo</a:t>
            </a:r>
            <a:r>
              <a:rPr lang="zh-CN" altLang="en-US" smtClean="0"/>
              <a:t>的上底</a:t>
            </a:r>
            <a:r>
              <a:rPr lang="en-US" altLang="zh-CN" smtClean="0"/>
              <a:t>:"+ladderTwo.</a:t>
            </a:r>
            <a:r>
              <a:rPr lang="zh-CN" altLang="en-US" smtClean="0"/>
              <a:t>获取上底</a:t>
            </a:r>
            <a:r>
              <a:rPr lang="en-US" altLang="zh-CN" smtClean="0"/>
              <a:t>());</a:t>
            </a:r>
          </a:p>
          <a:p>
            <a:r>
              <a:rPr lang="en-US" altLang="zh-CN" smtClean="0"/>
              <a:t>       System.out.println("ladderTwo</a:t>
            </a:r>
            <a:r>
              <a:rPr lang="zh-CN" altLang="en-US" smtClean="0"/>
              <a:t>的下底</a:t>
            </a:r>
            <a:r>
              <a:rPr lang="en-US" altLang="zh-CN" smtClean="0"/>
              <a:t>:"+ladderTwo.</a:t>
            </a:r>
            <a:r>
              <a:rPr lang="zh-CN" altLang="en-US" smtClean="0"/>
              <a:t>获取下底</a:t>
            </a:r>
            <a:r>
              <a:rPr lang="en-US" altLang="zh-CN" smtClean="0"/>
              <a:t>());</a:t>
            </a:r>
          </a:p>
          <a:p>
            <a:r>
              <a:rPr lang="en-US" altLang="zh-CN" smtClean="0"/>
              <a:t>    } </a:t>
            </a:r>
          </a:p>
          <a:p>
            <a:r>
              <a:rPr lang="en-US" altLang="zh-CN" smtClean="0"/>
              <a:t>}</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t>49</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047892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2125" r:id="rId3" imgW="7607300" imgH="4895850" progId="PBrush">
                  <p:embed/>
                </p:oleObj>
              </mc:Choice>
              <mc:Fallback>
                <p:oleObj r:id="rId3" imgW="7607300" imgH="4895850" progId="PBrush">
                  <p:embed/>
                  <p:pic>
                    <p:nvPicPr>
                      <p:cNvPr id="0" name="Picture 1" descr="image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5"/>
                        <a:ext cx="9144000" cy="6922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cstate="print"/>
          <a:stretch>
            <a:fillRect/>
          </a:stretch>
        </p:blipFill>
        <p:spPr>
          <a:xfrm>
            <a:off x="371475" y="6012180"/>
            <a:ext cx="2505075" cy="723900"/>
          </a:xfrm>
          <a:prstGeom prst="rect">
            <a:avLst/>
          </a:prstGeom>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7688263" cy="8524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a:xfrm>
            <a:off x="3657600" y="6243638"/>
            <a:ext cx="2895600" cy="457200"/>
          </a:xfrm>
        </p:spPr>
        <p:txBody>
          <a:bodyPr/>
          <a:lstStyle/>
          <a:p>
            <a:pPr lvl="0"/>
            <a:endParaRPr lang="zh-CN" altLang="en-US" dirty="0"/>
          </a:p>
        </p:txBody>
      </p:sp>
      <p:sp>
        <p:nvSpPr>
          <p:cNvPr id="7" name="灯片编号占位符 6"/>
          <p:cNvSpPr>
            <a:spLocks noGrp="1"/>
          </p:cNvSpPr>
          <p:nvPr>
            <p:ph type="sldNum" sz="quarter" idx="12"/>
          </p:nvPr>
        </p:nvSpPr>
        <p:spPr>
          <a:xfrm>
            <a:off x="7042150" y="6243638"/>
            <a:ext cx="1905000" cy="457200"/>
          </a:xfrm>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7688263" cy="8524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a:xfrm>
            <a:off x="1162050" y="6243638"/>
            <a:ext cx="1905000" cy="457200"/>
          </a:xfrm>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a:xfrm>
            <a:off x="3657600" y="6243638"/>
            <a:ext cx="2895600" cy="457200"/>
          </a:xfrm>
        </p:spPr>
        <p:txBody>
          <a:bodyPr/>
          <a:lstStyle/>
          <a:p>
            <a:pPr lvl="0"/>
            <a:endParaRPr lang="zh-CN" altLang="en-US" dirty="0"/>
          </a:p>
        </p:txBody>
      </p:sp>
      <p:sp>
        <p:nvSpPr>
          <p:cNvPr id="6" name="灯片编号占位符 5"/>
          <p:cNvSpPr>
            <a:spLocks noGrp="1"/>
          </p:cNvSpPr>
          <p:nvPr>
            <p:ph type="sldNum" sz="quarter" idx="12"/>
          </p:nvPr>
        </p:nvSpPr>
        <p:spPr>
          <a:xfrm>
            <a:off x="7042150" y="6243638"/>
            <a:ext cx="1905000" cy="457200"/>
          </a:xfrm>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1101" r:id="rId16" imgW="6470650" imgH="4857750" progId="PBrush">
                  <p:embed/>
                </p:oleObj>
              </mc:Choice>
              <mc:Fallback>
                <p:oleObj r:id="rId16" imgW="6470650" imgH="4857750" progId="PBrush">
                  <p:embed/>
                  <p:pic>
                    <p:nvPicPr>
                      <p:cNvPr id="0" name="Picture 1" descr="image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140" y="-635"/>
                        <a:ext cx="924814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8"/>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9"/>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20"/>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20195;&#30721;/chapter4/&#20363;&#23376;4/Example4_4.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20195;&#30721;/chapter4/&#20363;&#23376;4/Example4_4.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20195;&#30721;/chapter4/&#20363;&#23376;7/Radio.java" TargetMode="External"/><Relationship Id="rId2" Type="http://schemas.openxmlformats.org/officeDocument/2006/relationships/hyperlink" Target="&#20195;&#30721;/chapter4/&#20363;&#23376;7/Example4_7.java" TargetMode="External"/><Relationship Id="rId1" Type="http://schemas.openxmlformats.org/officeDocument/2006/relationships/slideLayout" Target="../slideLayouts/slideLayout2.xml"/><Relationship Id="rId4" Type="http://schemas.openxmlformats.org/officeDocument/2006/relationships/hyperlink" Target="&#20195;&#30721;/chapter4/&#20363;&#23376;7/Battery.java"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20195;&#30721;/chapter4/&#20363;&#23376;10/Lader.java" TargetMode="External"/><Relationship Id="rId2" Type="http://schemas.openxmlformats.org/officeDocument/2006/relationships/hyperlink" Target="&#20195;&#30721;/chapter4/&#20363;&#23376;10/Example4_10.java"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20195;&#30721;/chapter4/&#20363;&#23376;13/Example4_13.java" TargetMode="External"/><Relationship Id="rId7"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20195;&#30721;/chapter4/&#20363;&#23376;13/Tixing.java" TargetMode="External"/><Relationship Id="rId11" Type="http://schemas.openxmlformats.org/officeDocument/2006/relationships/image" Target="../media/image50.png"/><Relationship Id="rId5" Type="http://schemas.openxmlformats.org/officeDocument/2006/relationships/hyperlink" Target="&#20195;&#30721;/chapter4/&#20363;&#23376;13/Circle.java" TargetMode="External"/><Relationship Id="rId10" Type="http://schemas.openxmlformats.org/officeDocument/2006/relationships/image" Target="../media/image49.png"/><Relationship Id="rId4" Type="http://schemas.openxmlformats.org/officeDocument/2006/relationships/hyperlink" Target="&#20195;&#30721;/chapter4/&#20363;&#23376;13/Student.java" TargetMode="External"/><Relationship Id="rId9" Type="http://schemas.openxmlformats.org/officeDocument/2006/relationships/image" Target="../media/image48.png"/></Relationships>
</file>

<file path=ppt/slides/_rels/slide53.xml.rels><?xml version="1.0" encoding="UTF-8" standalone="yes"?>
<Relationships xmlns="http://schemas.openxmlformats.org/package/2006/relationships"><Relationship Id="rId2" Type="http://schemas.openxmlformats.org/officeDocument/2006/relationships/hyperlink" Target="&#20195;&#30721;/chapter4/&#20363;&#23376;14/People.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3" Type="http://schemas.openxmlformats.org/officeDocument/2006/relationships/hyperlink" Target="&#20195;&#30721;/chapter4/&#20363;&#23376;16/Example4_16.jav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20195;&#30721;/chapter4/&#20363;&#23376;20/Example4_20.jav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8.xml.rels><?xml version="1.0" encoding="UTF-8" standalone="yes"?>
<Relationships xmlns="http://schemas.openxmlformats.org/package/2006/relationships"><Relationship Id="rId2" Type="http://schemas.openxmlformats.org/officeDocument/2006/relationships/hyperlink" Target="&#20195;&#30721;/chapter4/&#20363;&#23376;22/Example4_22.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70.xml.rels><?xml version="1.0" encoding="UTF-8" standalone="yes"?>
<Relationships xmlns="http://schemas.openxmlformats.org/package/2006/relationships"><Relationship Id="rId3" Type="http://schemas.openxmlformats.org/officeDocument/2006/relationships/hyperlink" Target="&#20195;&#30721;/chapter4/&#20363;&#23376;26/Rational.jav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1.xml.rels><?xml version="1.0" encoding="UTF-8" standalone="yes"?>
<Relationships xmlns="http://schemas.openxmlformats.org/package/2006/relationships"><Relationship Id="rId3" Type="http://schemas.openxmlformats.org/officeDocument/2006/relationships/hyperlink" Target="&#20195;&#30721;/chapter4/&#20363;&#23376;27/Example4_27.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20195;&#30721;/chapter4/&#20363;&#23376;8/Example4_8.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hyperlink" Target="&#20195;&#30721;/chapter4/&#20363;&#23376;8/Circular.java" TargetMode="External"/><Relationship Id="rId4" Type="http://schemas.openxmlformats.org/officeDocument/2006/relationships/hyperlink" Target="&#20195;&#30721;/chapter4/&#20363;&#23376;8/Circle.java"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76.xml.rels><?xml version="1.0" encoding="UTF-8" standalone="yes"?>
<Relationships xmlns="http://schemas.openxmlformats.org/package/2006/relationships"><Relationship Id="rId3" Type="http://schemas.openxmlformats.org/officeDocument/2006/relationships/hyperlink" Target="&#20195;&#30721;/chapter4/&#20363;&#23376;9/SIM.jav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hyperlink" Target="&#20195;&#30721;/chapter4/&#20363;&#23376;9/Example4_9.java" TargetMode="External"/><Relationship Id="rId4" Type="http://schemas.openxmlformats.org/officeDocument/2006/relationships/hyperlink" Target="&#20195;&#30721;/chapter4/&#20363;&#23376;9/MobileTelephone.java"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7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20195;&#30721;/chapter4/&#20363;&#23376;28/SingGame.java" TargetMode="External"/><Relationship Id="rId3" Type="http://schemas.openxmlformats.org/officeDocument/2006/relationships/image" Target="../media/image82.png"/><Relationship Id="rId7" Type="http://schemas.openxmlformats.org/officeDocument/2006/relationships/hyperlink" Target="&#20195;&#30721;/chapter4/&#20363;&#23376;28/Line.jav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20195;&#30721;/chapter4/&#20363;&#23376;28/ComputerAver.java" TargetMode="External"/><Relationship Id="rId5" Type="http://schemas.openxmlformats.org/officeDocument/2006/relationships/hyperlink" Target="&#20195;&#30721;/chapter4/&#20363;&#23376;28/DelScore.java" TargetMode="External"/><Relationship Id="rId4" Type="http://schemas.openxmlformats.org/officeDocument/2006/relationships/hyperlink" Target="&#20195;&#30721;/chapter4/&#20363;&#23376;28/InputScore.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8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303108" name="矩形 303107"/>
          <p:cNvSpPr/>
          <p:nvPr/>
        </p:nvSpPr>
        <p:spPr>
          <a:xfrm>
            <a:off x="395288" y="4652963"/>
            <a:ext cx="6192837" cy="865187"/>
          </a:xfrm>
          <a:prstGeom prst="rect">
            <a:avLst/>
          </a:prstGeom>
          <a:noFill/>
          <a:ln w="9525">
            <a:noFill/>
          </a:ln>
          <a:effectLst>
            <a:outerShdw dist="35921" dir="2699999" algn="ctr" rotWithShape="0">
              <a:schemeClr val="bg2"/>
            </a:outerShdw>
          </a:effectLst>
        </p:spPr>
        <p:txBody>
          <a:bodyPr/>
          <a:lstStyle>
            <a:lvl1pPr marL="0" lvl="0" indent="0" algn="ctr" defTabSz="914400" rtl="0" eaLnBrk="1" fontAlgn="base" latinLnBrk="0" hangingPunct="1">
              <a:lnSpc>
                <a:spcPct val="100000"/>
              </a:lnSpc>
              <a:spcBef>
                <a:spcPct val="0"/>
              </a:spcBef>
              <a:spcAft>
                <a:spcPct val="0"/>
              </a:spcAft>
              <a:buClrTx/>
              <a:buSzTx/>
              <a:buFontTx/>
              <a:buNone/>
              <a:defRPr sz="4400" b="1" u="none" kern="1200" baseline="0">
                <a:solidFill>
                  <a:schemeClr val="bg1"/>
                </a:solidFill>
                <a:latin typeface="Arial" panose="020B0604020202020204" pitchFamily="34" charset="0"/>
                <a:ea typeface="Tahoma" panose="020B0604030504040204" pitchFamily="34" charset="0"/>
              </a:defRPr>
            </a:lvl1pPr>
            <a:lvl2pPr marL="0" lvl="1" indent="0" algn="ctr" defTabSz="914400" rtl="0" eaLnBrk="1" fontAlgn="base" latinLnBrk="0" hangingPunct="1">
              <a:lnSpc>
                <a:spcPct val="100000"/>
              </a:lnSpc>
              <a:spcBef>
                <a:spcPct val="0"/>
              </a:spcBef>
              <a:spcAft>
                <a:spcPct val="0"/>
              </a:spcAft>
              <a:buClr>
                <a:srgbClr val="000000"/>
              </a:buClr>
              <a:buSzPct val="80000"/>
              <a:buFont typeface="Arial" panose="020B0604020202020204" pitchFamily="34" charset="0"/>
              <a:buNone/>
              <a:defRPr sz="4400" b="1" i="0" u="none" kern="1200" baseline="0">
                <a:solidFill>
                  <a:schemeClr val="bg1"/>
                </a:solidFill>
                <a:latin typeface="Arial" panose="020B0604020202020204" pitchFamily="34" charset="0"/>
                <a:ea typeface="Tahoma" panose="020B0604030504040204" pitchFamily="34" charset="0"/>
              </a:defRPr>
            </a:lvl2pPr>
            <a:lvl3pPr marL="0" lvl="2" indent="0" algn="ctr" defTabSz="914400" rtl="0" eaLnBrk="1" fontAlgn="base" latinLnBrk="0" hangingPunct="1">
              <a:lnSpc>
                <a:spcPct val="100000"/>
              </a:lnSpc>
              <a:spcBef>
                <a:spcPct val="0"/>
              </a:spcBef>
              <a:spcAft>
                <a:spcPct val="0"/>
              </a:spcAft>
              <a:buClr>
                <a:schemeClr val="tx1"/>
              </a:buClr>
              <a:buSzTx/>
              <a:buFontTx/>
              <a:buNone/>
              <a:defRPr sz="4400" b="1" i="0" u="none" kern="1200" baseline="0">
                <a:solidFill>
                  <a:schemeClr val="bg1"/>
                </a:solidFill>
                <a:latin typeface="Arial" panose="020B0604020202020204" pitchFamily="34" charset="0"/>
                <a:ea typeface="Tahoma" panose="020B0604030504040204" pitchFamily="34" charset="0"/>
              </a:defRPr>
            </a:lvl3pPr>
            <a:lvl4pPr marL="0" lvl="3" indent="0" algn="ctr"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defRPr sz="4400" b="1" i="0" u="none" kern="1200" baseline="0">
                <a:solidFill>
                  <a:schemeClr val="bg1"/>
                </a:solidFill>
                <a:latin typeface="Arial" panose="020B0604020202020204" pitchFamily="34" charset="0"/>
                <a:ea typeface="Tahoma" panose="020B0604030504040204" pitchFamily="34" charset="0"/>
              </a:defRPr>
            </a:lvl4pPr>
            <a:lvl5pPr marL="0" lvl="4" indent="0" algn="ctr" defTabSz="914400" rtl="0" eaLnBrk="1" fontAlgn="base" latinLnBrk="0" hangingPunct="1">
              <a:lnSpc>
                <a:spcPct val="100000"/>
              </a:lnSpc>
              <a:spcBef>
                <a:spcPct val="0"/>
              </a:spcBef>
              <a:spcAft>
                <a:spcPct val="0"/>
              </a:spcAft>
              <a:buClrTx/>
              <a:buSzTx/>
              <a:buFontTx/>
              <a:buNone/>
              <a:defRPr sz="4400" b="1" i="0" u="none" kern="1200" baseline="0">
                <a:solidFill>
                  <a:schemeClr val="bg1"/>
                </a:solidFill>
                <a:latin typeface="Arial" panose="020B0604020202020204" pitchFamily="34" charset="0"/>
                <a:ea typeface="Tahoma" panose="020B0604030504040204" pitchFamily="34" charset="0"/>
              </a:defRPr>
            </a:lvl5pPr>
          </a:lstStyle>
          <a:p>
            <a:pPr lvl="0" algn="l">
              <a:lnSpc>
                <a:spcPct val="90000"/>
              </a:lnSpc>
            </a:pPr>
            <a:r>
              <a:rPr lang="zh-CN" altLang="en-US">
                <a:solidFill>
                  <a:schemeClr val="tx1"/>
                </a:solidFill>
                <a:effectLst>
                  <a:outerShdw blurRad="38100" dist="38100" dir="2700000">
                    <a:srgbClr val="FFFFFF"/>
                  </a:outerShdw>
                </a:effectLst>
              </a:rPr>
              <a:t>类和对象</a:t>
            </a:r>
          </a:p>
        </p:txBody>
      </p:sp>
      <p:sp>
        <p:nvSpPr>
          <p:cNvPr id="303109" name="标题 303108"/>
          <p:cNvSpPr>
            <a:spLocks noGrp="1"/>
          </p:cNvSpPr>
          <p:nvPr>
            <p:ph type="ctrTitle" idx="4294967295"/>
          </p:nvPr>
        </p:nvSpPr>
        <p:spPr>
          <a:xfrm>
            <a:off x="323850" y="3644900"/>
            <a:ext cx="2160588" cy="792163"/>
          </a:xfrm>
          <a:prstGeom prst="rect">
            <a:avLst/>
          </a:prstGeom>
          <a:noFill/>
          <a:ln w="9525">
            <a:noFill/>
          </a:ln>
          <a:effectLst>
            <a:outerShdw dist="35921" dir="2699999" algn="ctr" rotWithShape="0">
              <a:schemeClr val="tx1"/>
            </a:outerShdw>
          </a:effectLst>
        </p:spPr>
        <p:txBody>
          <a:bodyPr/>
          <a:lstStyle>
            <a:lvl1pPr lvl="0" algn="ctr">
              <a:buClrTx/>
              <a:buSzTx/>
              <a:buFontTx/>
              <a:defRPr sz="4000">
                <a:solidFill>
                  <a:srgbClr val="FF9900"/>
                </a:solidFill>
                <a:ea typeface="Tahoma" panose="020B0604030504040204" pitchFamily="34" charset="0"/>
              </a:defRPr>
            </a:lvl1pPr>
          </a:lstStyle>
          <a:p>
            <a:pPr lvl="0" algn="l"/>
            <a:r>
              <a:rPr lang="zh-CN" altLang="en-US" sz="4400" b="1" dirty="0">
                <a:solidFill>
                  <a:srgbClr val="FF9933"/>
                </a:solidFill>
                <a:latin typeface="黑体" panose="02010609060101010101" pitchFamily="2" charset="-122"/>
              </a:rPr>
              <a:t>第三章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0"/>
            <a:ext cx="8229600" cy="1143000"/>
          </a:xfrm>
        </p:spPr>
        <p:txBody>
          <a:bodyPr vert="horz" wrap="square" lIns="91440" tIns="45720" rIns="91440" bIns="45720" anchor="ctr"/>
          <a:lstStyle/>
          <a:p>
            <a:pPr eaLnBrk="1" hangingPunct="1"/>
            <a:r>
              <a:rPr lang="zh-CN" altLang="en-US" dirty="0"/>
              <a:t>类图</a:t>
            </a:r>
          </a:p>
        </p:txBody>
      </p:sp>
      <p:sp>
        <p:nvSpPr>
          <p:cNvPr id="18435" name="Rectangle 3"/>
          <p:cNvSpPr>
            <a:spLocks noGrp="1"/>
          </p:cNvSpPr>
          <p:nvPr>
            <p:ph idx="1"/>
          </p:nvPr>
        </p:nvSpPr>
        <p:spPr>
          <a:xfrm>
            <a:off x="457200" y="1073943"/>
            <a:ext cx="7931150" cy="5248275"/>
          </a:xfrm>
        </p:spPr>
        <p:txBody>
          <a:bodyPr vert="horz" wrap="square" lIns="91440" tIns="45720" rIns="91440" bIns="45720" anchor="t"/>
          <a:lstStyle/>
          <a:p>
            <a:pPr eaLnBrk="1" hangingPunct="1"/>
            <a:r>
              <a:rPr lang="zh-CN" altLang="en-US" dirty="0"/>
              <a:t>使用类图描述类</a:t>
            </a:r>
          </a:p>
          <a:p>
            <a:pPr lvl="1" eaLnBrk="1" hangingPunct="1"/>
            <a:r>
              <a:rPr lang="zh-CN" altLang="en-US" dirty="0"/>
              <a:t>用于分析和设计“类”</a:t>
            </a:r>
          </a:p>
          <a:p>
            <a:pPr lvl="1" eaLnBrk="1" hangingPunct="1"/>
            <a:r>
              <a:rPr lang="zh-CN" altLang="en-US" dirty="0"/>
              <a:t>直观、容易理解</a:t>
            </a:r>
          </a:p>
        </p:txBody>
      </p:sp>
      <p:grpSp>
        <p:nvGrpSpPr>
          <p:cNvPr id="18436" name="Group 26"/>
          <p:cNvGrpSpPr/>
          <p:nvPr/>
        </p:nvGrpSpPr>
        <p:grpSpPr>
          <a:xfrm>
            <a:off x="3419475" y="2987675"/>
            <a:ext cx="2519363" cy="2601913"/>
            <a:chOff x="2064" y="2130"/>
            <a:chExt cx="1678" cy="1639"/>
          </a:xfrm>
        </p:grpSpPr>
        <p:sp>
          <p:nvSpPr>
            <p:cNvPr id="18449" name="Rectangle 10"/>
            <p:cNvSpPr/>
            <p:nvPr/>
          </p:nvSpPr>
          <p:spPr>
            <a:xfrm>
              <a:off x="2064" y="2439"/>
              <a:ext cx="1678" cy="975"/>
            </a:xfrm>
            <a:prstGeom prst="rect">
              <a:avLst/>
            </a:prstGeom>
            <a:gradFill rotWithShape="1">
              <a:gsLst>
                <a:gs pos="0">
                  <a:srgbClr val="CCFFFF"/>
                </a:gs>
                <a:gs pos="100000">
                  <a:schemeClr val="bg1"/>
                </a:gs>
              </a:gsLst>
              <a:lin ang="5400000" scaled="1"/>
              <a:tileRect/>
            </a:gradFill>
            <a:ln w="9525" cap="flat" cmpd="sng">
              <a:solidFill>
                <a:schemeClr val="tx1"/>
              </a:solidFill>
              <a:prstDash val="solid"/>
              <a:miter/>
              <a:headEnd type="none" w="med" len="med"/>
              <a:tailEnd type="none" w="med" len="med"/>
            </a:ln>
          </p:spPr>
          <p:txBody>
            <a:bodyPr wrap="none"/>
            <a:lstStyle/>
            <a:p>
              <a:pPr algn="l" fontAlgn="ctr"/>
              <a:r>
                <a:rPr lang="en-US" altLang="zh-CN" sz="2400" b="1">
                  <a:latin typeface="Arial" panose="020B0604020202020204" pitchFamily="34" charset="0"/>
                </a:rPr>
                <a:t>+ </a:t>
              </a:r>
              <a:r>
                <a:rPr lang="en-US" altLang="zh-CN" sz="2400" b="1" err="1">
                  <a:latin typeface="Arial" panose="020B0604020202020204" pitchFamily="34" charset="0"/>
                </a:rPr>
                <a:t>name:String</a:t>
              </a:r>
              <a:endParaRPr lang="en-US" altLang="zh-CN" sz="2400" b="1">
                <a:latin typeface="Arial" panose="020B0604020202020204" pitchFamily="34" charset="0"/>
              </a:endParaRPr>
            </a:p>
            <a:p>
              <a:pPr algn="l" fontAlgn="ctr"/>
              <a:r>
                <a:rPr lang="en-US" altLang="zh-CN" sz="2400" b="1">
                  <a:latin typeface="Arial" panose="020B0604020202020204" pitchFamily="34" charset="0"/>
                </a:rPr>
                <a:t>+ </a:t>
              </a:r>
              <a:r>
                <a:rPr lang="en-US" altLang="zh-CN" sz="2400" b="1" err="1">
                  <a:latin typeface="Arial" panose="020B0604020202020204" pitchFamily="34" charset="0"/>
                </a:rPr>
                <a:t>health:int</a:t>
              </a:r>
              <a:endParaRPr lang="zh-CN" altLang="en-US" sz="2400" b="1" dirty="0">
                <a:latin typeface="Arial" panose="020B0604020202020204" pitchFamily="34" charset="0"/>
              </a:endParaRPr>
            </a:p>
            <a:p>
              <a:pPr algn="l" fontAlgn="ctr"/>
              <a:r>
                <a:rPr lang="en-US" altLang="zh-CN" sz="2400" b="1">
                  <a:latin typeface="Arial" panose="020B0604020202020204" pitchFamily="34" charset="0"/>
                </a:rPr>
                <a:t>+ </a:t>
              </a:r>
              <a:r>
                <a:rPr lang="en-US" altLang="zh-CN" sz="2400" b="1" err="1">
                  <a:latin typeface="Arial" panose="020B0604020202020204" pitchFamily="34" charset="0"/>
                </a:rPr>
                <a:t>love:int</a:t>
              </a:r>
              <a:endParaRPr lang="zh-CN" altLang="en-US" sz="2400" b="1" dirty="0">
                <a:latin typeface="Arial" panose="020B0604020202020204" pitchFamily="34" charset="0"/>
              </a:endParaRPr>
            </a:p>
            <a:p>
              <a:pPr algn="l" fontAlgn="ctr"/>
              <a:r>
                <a:rPr lang="en-US" altLang="zh-CN" sz="2400" b="1">
                  <a:latin typeface="Arial" panose="020B0604020202020204" pitchFamily="34" charset="0"/>
                </a:rPr>
                <a:t>+ </a:t>
              </a:r>
              <a:r>
                <a:rPr lang="en-US" altLang="zh-CN" sz="2400" b="1" err="1">
                  <a:latin typeface="Arial" panose="020B0604020202020204" pitchFamily="34" charset="0"/>
                </a:rPr>
                <a:t>strain:String</a:t>
              </a:r>
              <a:endParaRPr lang="zh-CN" altLang="en-US" sz="2400" b="1" dirty="0">
                <a:latin typeface="Arial" panose="020B0604020202020204" pitchFamily="34" charset="0"/>
              </a:endParaRPr>
            </a:p>
          </p:txBody>
        </p:sp>
        <p:sp>
          <p:nvSpPr>
            <p:cNvPr id="18450" name="Rectangle 12"/>
            <p:cNvSpPr/>
            <p:nvPr/>
          </p:nvSpPr>
          <p:spPr>
            <a:xfrm>
              <a:off x="2064" y="2130"/>
              <a:ext cx="1678" cy="318"/>
            </a:xfrm>
            <a:prstGeom prst="rect">
              <a:avLst/>
            </a:prstGeom>
            <a:gradFill rotWithShape="1">
              <a:gsLst>
                <a:gs pos="0">
                  <a:srgbClr val="CCFFFF"/>
                </a:gs>
                <a:gs pos="100000">
                  <a:schemeClr val="bg1"/>
                </a:gs>
              </a:gsLst>
              <a:lin ang="5400000" scaled="1"/>
              <a:tileRect/>
            </a:gradFill>
            <a:ln w="9525" cap="flat" cmpd="sng">
              <a:solidFill>
                <a:schemeClr val="tx1"/>
              </a:solidFill>
              <a:prstDash val="solid"/>
              <a:miter/>
              <a:headEnd type="none" w="med" len="med"/>
              <a:tailEnd type="none" w="med" len="med"/>
            </a:ln>
          </p:spPr>
          <p:txBody>
            <a:bodyPr wrap="none"/>
            <a:lstStyle/>
            <a:p>
              <a:pPr fontAlgn="ctr"/>
              <a:r>
                <a:rPr lang="en-US" altLang="zh-CN" sz="2400" b="1">
                  <a:latin typeface="Arial" panose="020B0604020202020204" pitchFamily="34" charset="0"/>
                </a:rPr>
                <a:t>Dog</a:t>
              </a:r>
              <a:endParaRPr lang="zh-CN" altLang="en-US" sz="2400" b="1" dirty="0">
                <a:latin typeface="Arial" panose="020B0604020202020204" pitchFamily="34" charset="0"/>
              </a:endParaRPr>
            </a:p>
          </p:txBody>
        </p:sp>
        <p:sp>
          <p:nvSpPr>
            <p:cNvPr id="18451" name="Rectangle 13"/>
            <p:cNvSpPr/>
            <p:nvPr/>
          </p:nvSpPr>
          <p:spPr>
            <a:xfrm>
              <a:off x="2064" y="3414"/>
              <a:ext cx="1678" cy="355"/>
            </a:xfrm>
            <a:prstGeom prst="rect">
              <a:avLst/>
            </a:prstGeom>
            <a:gradFill rotWithShape="1">
              <a:gsLst>
                <a:gs pos="0">
                  <a:srgbClr val="CCFFFF"/>
                </a:gs>
                <a:gs pos="100000">
                  <a:schemeClr val="bg1"/>
                </a:gs>
              </a:gsLst>
              <a:lin ang="5400000" scaled="1"/>
              <a:tileRect/>
            </a:gradFill>
            <a:ln w="9525" cap="flat" cmpd="sng">
              <a:solidFill>
                <a:schemeClr val="tx1"/>
              </a:solidFill>
              <a:prstDash val="solid"/>
              <a:miter/>
              <a:headEnd type="none" w="med" len="med"/>
              <a:tailEnd type="none" w="med" len="med"/>
            </a:ln>
          </p:spPr>
          <p:txBody>
            <a:bodyPr wrap="none"/>
            <a:lstStyle/>
            <a:p>
              <a:pPr algn="l" fontAlgn="ctr"/>
              <a:r>
                <a:rPr lang="en-US" altLang="zh-CN" sz="2400" b="1">
                  <a:latin typeface="Arial" panose="020B0604020202020204" pitchFamily="34" charset="0"/>
                </a:rPr>
                <a:t>+ print( ) : void</a:t>
              </a:r>
              <a:endParaRPr lang="zh-CN" altLang="en-US" sz="2400" b="1" dirty="0">
                <a:latin typeface="Arial" panose="020B0604020202020204" pitchFamily="34" charset="0"/>
              </a:endParaRPr>
            </a:p>
          </p:txBody>
        </p:sp>
      </p:grpSp>
      <p:sp>
        <p:nvSpPr>
          <p:cNvPr id="647189" name="AutoShape 21"/>
          <p:cNvSpPr>
            <a:spLocks noChangeArrowheads="1"/>
          </p:cNvSpPr>
          <p:nvPr/>
        </p:nvSpPr>
        <p:spPr bwMode="auto">
          <a:xfrm>
            <a:off x="1908175" y="3860800"/>
            <a:ext cx="1438275" cy="693738"/>
          </a:xfrm>
          <a:prstGeom prst="wedgeRoundRectCallout">
            <a:avLst>
              <a:gd name="adj1" fmla="val 64569"/>
              <a:gd name="adj2" fmla="val 31236"/>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a:t>
            </a:r>
            <a:r>
              <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黑体" panose="02010609060101010101" pitchFamily="2" charset="-122"/>
                <a:cs typeface="+mn-cs"/>
              </a:rPr>
              <a:t>public</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a:t>
            </a:r>
            <a:r>
              <a:rPr kumimoji="0" lang="en-US" altLang="zh-CN" sz="1800" b="1" i="0" u="none" strike="noStrike" kern="1200" cap="none" spc="0" normalizeH="0" baseline="0" noProof="0">
                <a:ln>
                  <a:noFill/>
                </a:ln>
                <a:solidFill>
                  <a:srgbClr val="0000FF"/>
                </a:solidFill>
                <a:effectLst/>
                <a:uLnTx/>
                <a:uFillTx/>
                <a:latin typeface="Arial" panose="020B0604020202020204" pitchFamily="34" charset="0"/>
                <a:ea typeface="黑体" panose="02010609060101010101" pitchFamily="2" charset="-122"/>
                <a:cs typeface="+mn-cs"/>
              </a:rPr>
              <a:t>private</a:t>
            </a:r>
          </a:p>
        </p:txBody>
      </p:sp>
      <p:sp>
        <p:nvSpPr>
          <p:cNvPr id="666639" name="Rectangle 15"/>
          <p:cNvSpPr/>
          <p:nvPr/>
        </p:nvSpPr>
        <p:spPr>
          <a:xfrm>
            <a:off x="4213225" y="3035300"/>
            <a:ext cx="933450" cy="360363"/>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2" name="AutoShape 21"/>
          <p:cNvSpPr>
            <a:spLocks noChangeArrowheads="1"/>
          </p:cNvSpPr>
          <p:nvPr/>
        </p:nvSpPr>
        <p:spPr bwMode="auto">
          <a:xfrm>
            <a:off x="4283075" y="2349500"/>
            <a:ext cx="863600" cy="398463"/>
          </a:xfrm>
          <a:prstGeom prst="wedgeRoundRectCallout">
            <a:avLst>
              <a:gd name="adj1" fmla="val 2759"/>
              <a:gd name="adj2" fmla="val 120120"/>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类名</a:t>
            </a:r>
            <a:endParaRPr kumimoji="0" lang="zh-CN" altLang="en-US" sz="1800" b="1" i="0" u="none" strike="noStrike" kern="1200" cap="none" spc="0" normalizeH="0" baseline="0" noProof="0">
              <a:ln>
                <a:noFill/>
              </a:ln>
              <a:solidFill>
                <a:srgbClr val="0000FF"/>
              </a:solidFill>
              <a:effectLst/>
              <a:uLnTx/>
              <a:uFillTx/>
              <a:latin typeface="Arial" panose="020B0604020202020204" pitchFamily="34" charset="0"/>
              <a:ea typeface="黑体" panose="02010609060101010101" pitchFamily="2" charset="-122"/>
              <a:cs typeface="+mn-cs"/>
            </a:endParaRPr>
          </a:p>
        </p:txBody>
      </p:sp>
      <p:sp>
        <p:nvSpPr>
          <p:cNvPr id="666641" name="Rectangle 17"/>
          <p:cNvSpPr/>
          <p:nvPr/>
        </p:nvSpPr>
        <p:spPr>
          <a:xfrm>
            <a:off x="4708525" y="3540125"/>
            <a:ext cx="935038" cy="357188"/>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642" name="Rectangle 18"/>
          <p:cNvSpPr/>
          <p:nvPr/>
        </p:nvSpPr>
        <p:spPr>
          <a:xfrm>
            <a:off x="3741738" y="5084763"/>
            <a:ext cx="1008062" cy="398462"/>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666643" name="Rectangle 19"/>
          <p:cNvSpPr/>
          <p:nvPr/>
        </p:nvSpPr>
        <p:spPr>
          <a:xfrm>
            <a:off x="4983163" y="5084763"/>
            <a:ext cx="668337" cy="358775"/>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3" name="AutoShape 21"/>
          <p:cNvSpPr>
            <a:spLocks noChangeArrowheads="1"/>
          </p:cNvSpPr>
          <p:nvPr/>
        </p:nvSpPr>
        <p:spPr bwMode="auto">
          <a:xfrm>
            <a:off x="6227763" y="4824413"/>
            <a:ext cx="1008063" cy="693738"/>
          </a:xfrm>
          <a:prstGeom prst="wedgeRoundRectCallout">
            <a:avLst>
              <a:gd name="adj1" fmla="val -114407"/>
              <a:gd name="adj2" fmla="val -2176"/>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返回值类型</a:t>
            </a:r>
            <a:endParaRPr kumimoji="0" lang="zh-CN" altLang="en-US" sz="1800" b="1" i="0" u="none" strike="noStrike" kern="1200" cap="none" spc="0" normalizeH="0" baseline="0" noProof="0">
              <a:ln>
                <a:noFill/>
              </a:ln>
              <a:solidFill>
                <a:srgbClr val="0000FF"/>
              </a:solidFill>
              <a:effectLst/>
              <a:uLnTx/>
              <a:uFillTx/>
              <a:latin typeface="Arial" panose="020B0604020202020204" pitchFamily="34" charset="0"/>
              <a:ea typeface="黑体" panose="02010609060101010101" pitchFamily="2" charset="-122"/>
              <a:cs typeface="+mn-cs"/>
            </a:endParaRPr>
          </a:p>
        </p:txBody>
      </p:sp>
      <p:sp>
        <p:nvSpPr>
          <p:cNvPr id="4" name="AutoShape 21"/>
          <p:cNvSpPr>
            <a:spLocks noChangeArrowheads="1"/>
          </p:cNvSpPr>
          <p:nvPr/>
        </p:nvSpPr>
        <p:spPr bwMode="auto">
          <a:xfrm>
            <a:off x="6084888" y="3498850"/>
            <a:ext cx="865188" cy="398463"/>
          </a:xfrm>
          <a:prstGeom prst="wedgeRoundRectCallout">
            <a:avLst>
              <a:gd name="adj1" fmla="val -110366"/>
              <a:gd name="adj2" fmla="val -12949"/>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类型</a:t>
            </a:r>
            <a:endParaRPr kumimoji="0" lang="zh-CN" altLang="en-US" sz="1800" b="1" i="0" u="none" strike="noStrike" kern="1200" cap="none" spc="0" normalizeH="0" baseline="0" noProof="0">
              <a:ln>
                <a:noFill/>
              </a:ln>
              <a:solidFill>
                <a:srgbClr val="0000FF"/>
              </a:solidFill>
              <a:effectLst/>
              <a:uLnTx/>
              <a:uFillTx/>
              <a:latin typeface="Arial" panose="020B0604020202020204" pitchFamily="34" charset="0"/>
              <a:ea typeface="黑体" panose="02010609060101010101" pitchFamily="2" charset="-122"/>
              <a:cs typeface="+mn-cs"/>
            </a:endParaRPr>
          </a:p>
        </p:txBody>
      </p:sp>
      <p:sp>
        <p:nvSpPr>
          <p:cNvPr id="666646" name="Rectangle 22"/>
          <p:cNvSpPr/>
          <p:nvPr/>
        </p:nvSpPr>
        <p:spPr>
          <a:xfrm>
            <a:off x="3778250" y="3575050"/>
            <a:ext cx="792163" cy="323850"/>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5" name="AutoShape 21"/>
          <p:cNvSpPr>
            <a:spLocks noChangeArrowheads="1"/>
          </p:cNvSpPr>
          <p:nvPr/>
        </p:nvSpPr>
        <p:spPr bwMode="auto">
          <a:xfrm>
            <a:off x="2627313" y="3175000"/>
            <a:ext cx="1008063" cy="398463"/>
          </a:xfrm>
          <a:prstGeom prst="wedgeRoundRectCallout">
            <a:avLst>
              <a:gd name="adj1" fmla="val 76931"/>
              <a:gd name="adj2" fmla="val 51593"/>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属性名</a:t>
            </a:r>
            <a:endParaRPr kumimoji="0" lang="zh-CN" altLang="en-US" sz="1800" b="1" i="0" u="none" strike="noStrike" kern="1200" cap="none" spc="0" normalizeH="0" baseline="0" noProof="0">
              <a:ln>
                <a:noFill/>
              </a:ln>
              <a:solidFill>
                <a:srgbClr val="0000FF"/>
              </a:solidFill>
              <a:effectLst/>
              <a:uLnTx/>
              <a:uFillTx/>
              <a:latin typeface="Arial" panose="020B0604020202020204" pitchFamily="34" charset="0"/>
              <a:ea typeface="黑体" panose="02010609060101010101" pitchFamily="2" charset="-122"/>
              <a:cs typeface="+mn-cs"/>
            </a:endParaRPr>
          </a:p>
        </p:txBody>
      </p:sp>
      <p:sp>
        <p:nvSpPr>
          <p:cNvPr id="6" name="AutoShape 21"/>
          <p:cNvSpPr>
            <a:spLocks noChangeArrowheads="1"/>
          </p:cNvSpPr>
          <p:nvPr/>
        </p:nvSpPr>
        <p:spPr bwMode="auto">
          <a:xfrm>
            <a:off x="3957638" y="5730875"/>
            <a:ext cx="2486025" cy="693738"/>
          </a:xfrm>
          <a:prstGeom prst="wedgeRoundRectCallout">
            <a:avLst>
              <a:gd name="adj1" fmla="val -25097"/>
              <a:gd name="adj2" fmla="val -101944"/>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参数：</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名字</a:t>
            </a: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类型</a:t>
            </a: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a:t>
            </a:r>
            <a:r>
              <a:rPr kumimoji="0" lang="zh-CN" altLang="en-US" sz="1800" b="1"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名字</a:t>
            </a:r>
            <a:r>
              <a:rPr kumimoji="0" lang="en-US" altLang="zh-CN" sz="1800" b="1"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a:t>
            </a:r>
            <a:r>
              <a:rPr kumimoji="0" lang="zh-CN" altLang="en-US" sz="1800" b="1"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类型</a:t>
            </a:r>
            <a:endParaRPr kumimoji="0" lang="en-US" altLang="zh-CN" sz="1800" b="1"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7" name="AutoShape 21"/>
          <p:cNvSpPr>
            <a:spLocks noChangeArrowheads="1"/>
          </p:cNvSpPr>
          <p:nvPr/>
        </p:nvSpPr>
        <p:spPr bwMode="auto">
          <a:xfrm>
            <a:off x="2339975" y="5011738"/>
            <a:ext cx="1079500" cy="398463"/>
          </a:xfrm>
          <a:prstGeom prst="wedgeRoundRectCallout">
            <a:avLst>
              <a:gd name="adj1" fmla="val 84412"/>
              <a:gd name="adj2" fmla="val 27690"/>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方法名</a:t>
            </a:r>
            <a:endParaRPr kumimoji="0" lang="zh-CN" altLang="en-US" sz="1800" b="1" i="0" u="none" strike="noStrike" kern="1200" cap="none" spc="0" normalizeH="0" baseline="0" noProof="0">
              <a:ln>
                <a:noFill/>
              </a:ln>
              <a:solidFill>
                <a:srgbClr val="0000FF"/>
              </a:solidFill>
              <a:effectLst/>
              <a:uLnTx/>
              <a:uFillTx/>
              <a:latin typeface="Arial" panose="020B0604020202020204" pitchFamily="34" charset="0"/>
              <a:ea typeface="黑体" panose="0201060906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66639"/>
                                        </p:tgtEl>
                                        <p:attrNameLst>
                                          <p:attrName>style.visibility</p:attrName>
                                        </p:attrNameLst>
                                      </p:cBhvr>
                                      <p:to>
                                        <p:strVal val="visible"/>
                                      </p:to>
                                    </p:set>
                                    <p:animEffect transition="in" filter="blinds(vertical)">
                                      <p:cBhvr>
                                        <p:cTn id="7" dur="500"/>
                                        <p:tgtEl>
                                          <p:spTgt spid="666639"/>
                                        </p:tgtEl>
                                      </p:cBhvr>
                                    </p:animEffect>
                                  </p:childTnLst>
                                </p:cTn>
                              </p:par>
                              <p:par>
                                <p:cTn id="8" presetID="3" presetClass="entr" presetSubtype="5" fill="hold" grpId="0" nodeType="withEffect">
                                  <p:stCondLst>
                                    <p:cond delay="0"/>
                                  </p:stCondLst>
                                  <p:childTnLst>
                                    <p:set>
                                      <p:cBhvr>
                                        <p:cTn id="9" dur="1" fill="hold">
                                          <p:stCondLst>
                                            <p:cond delay="0"/>
                                          </p:stCondLst>
                                        </p:cTn>
                                        <p:tgtEl>
                                          <p:spTgt spid="666641"/>
                                        </p:tgtEl>
                                        <p:attrNameLst>
                                          <p:attrName>style.visibility</p:attrName>
                                        </p:attrNameLst>
                                      </p:cBhvr>
                                      <p:to>
                                        <p:strVal val="visible"/>
                                      </p:to>
                                    </p:set>
                                    <p:animEffect transition="in" filter="blinds(vertical)">
                                      <p:cBhvr>
                                        <p:cTn id="10" dur="500"/>
                                        <p:tgtEl>
                                          <p:spTgt spid="666641"/>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666642"/>
                                        </p:tgtEl>
                                        <p:attrNameLst>
                                          <p:attrName>style.visibility</p:attrName>
                                        </p:attrNameLst>
                                      </p:cBhvr>
                                      <p:to>
                                        <p:strVal val="visible"/>
                                      </p:to>
                                    </p:set>
                                    <p:animEffect transition="in" filter="blinds(vertical)">
                                      <p:cBhvr>
                                        <p:cTn id="13" dur="500"/>
                                        <p:tgtEl>
                                          <p:spTgt spid="666642"/>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666643"/>
                                        </p:tgtEl>
                                        <p:attrNameLst>
                                          <p:attrName>style.visibility</p:attrName>
                                        </p:attrNameLst>
                                      </p:cBhvr>
                                      <p:to>
                                        <p:strVal val="visible"/>
                                      </p:to>
                                    </p:set>
                                    <p:animEffect transition="in" filter="blinds(vertical)">
                                      <p:cBhvr>
                                        <p:cTn id="16" dur="500"/>
                                        <p:tgtEl>
                                          <p:spTgt spid="66664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47189"/>
                                        </p:tgtEl>
                                        <p:attrNameLst>
                                          <p:attrName>style.visibility</p:attrName>
                                        </p:attrNameLst>
                                      </p:cBhvr>
                                      <p:to>
                                        <p:strVal val="visible"/>
                                      </p:to>
                                    </p:set>
                                    <p:animEffect transition="in" filter="wipe(left)">
                                      <p:cBhvr>
                                        <p:cTn id="22" dur="500"/>
                                        <p:tgtEl>
                                          <p:spTgt spid="64718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3" presetClass="entr" presetSubtype="5" fill="hold" grpId="0" nodeType="withEffect">
                                  <p:stCondLst>
                                    <p:cond delay="0"/>
                                  </p:stCondLst>
                                  <p:childTnLst>
                                    <p:set>
                                      <p:cBhvr>
                                        <p:cTn id="33" dur="1" fill="hold">
                                          <p:stCondLst>
                                            <p:cond delay="0"/>
                                          </p:stCondLst>
                                        </p:cTn>
                                        <p:tgtEl>
                                          <p:spTgt spid="666646"/>
                                        </p:tgtEl>
                                        <p:attrNameLst>
                                          <p:attrName>style.visibility</p:attrName>
                                        </p:attrNameLst>
                                      </p:cBhvr>
                                      <p:to>
                                        <p:strVal val="visible"/>
                                      </p:to>
                                    </p:set>
                                    <p:animEffect transition="in" filter="blinds(vertical)">
                                      <p:cBhvr>
                                        <p:cTn id="34" dur="500"/>
                                        <p:tgtEl>
                                          <p:spTgt spid="66664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9" grpId="0" bldLvl="0" animBg="1"/>
      <p:bldP spid="666639" grpId="0" bldLvl="0" animBg="1"/>
      <p:bldP spid="2" grpId="0" bldLvl="0" animBg="1"/>
      <p:bldP spid="666641" grpId="0" bldLvl="0" animBg="1"/>
      <p:bldP spid="666642" grpId="0" bldLvl="0" animBg="1"/>
      <p:bldP spid="666643" grpId="0" bldLvl="0" animBg="1"/>
      <p:bldP spid="3" grpId="0" bldLvl="0" animBg="1"/>
      <p:bldP spid="4" grpId="0" bldLvl="0" animBg="1"/>
      <p:bldP spid="666646" grpId="0" bldLvl="0" animBg="1"/>
      <p:bldP spid="5" grpId="0" bldLvl="0" animBg="1"/>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矩形 303107"/>
          <p:cNvSpPr/>
          <p:nvPr/>
        </p:nvSpPr>
        <p:spPr>
          <a:xfrm>
            <a:off x="395605" y="4653280"/>
            <a:ext cx="7563485" cy="864870"/>
          </a:xfrm>
          <a:prstGeom prst="rect">
            <a:avLst/>
          </a:prstGeom>
          <a:noFill/>
          <a:ln w="9525">
            <a:noFill/>
          </a:ln>
          <a:effectLst>
            <a:outerShdw dist="35921" dir="2699999" algn="ctr" rotWithShape="0">
              <a:schemeClr val="bg2"/>
            </a:outerShdw>
          </a:effectLst>
        </p:spPr>
        <p:txBody>
          <a:bodyPr/>
          <a:lstStyle>
            <a:lvl1pPr marL="0" lvl="0" indent="0" algn="ctr" defTabSz="914400" rtl="0" eaLnBrk="1" fontAlgn="base" latinLnBrk="0" hangingPunct="1">
              <a:lnSpc>
                <a:spcPct val="100000"/>
              </a:lnSpc>
              <a:spcBef>
                <a:spcPct val="0"/>
              </a:spcBef>
              <a:spcAft>
                <a:spcPct val="0"/>
              </a:spcAft>
              <a:buClrTx/>
              <a:buSzTx/>
              <a:buFontTx/>
              <a:buNone/>
              <a:defRPr sz="4400" b="1" u="none" kern="1200" baseline="0">
                <a:solidFill>
                  <a:schemeClr val="bg1"/>
                </a:solidFill>
                <a:latin typeface="Arial" panose="020B0604020202020204" pitchFamily="34" charset="0"/>
                <a:ea typeface="Tahoma" panose="020B0604030504040204" pitchFamily="34" charset="0"/>
              </a:defRPr>
            </a:lvl1pPr>
            <a:lvl2pPr marL="0" lvl="1" indent="0" algn="ctr" defTabSz="914400" rtl="0" eaLnBrk="1" fontAlgn="base" latinLnBrk="0" hangingPunct="1">
              <a:lnSpc>
                <a:spcPct val="100000"/>
              </a:lnSpc>
              <a:spcBef>
                <a:spcPct val="0"/>
              </a:spcBef>
              <a:spcAft>
                <a:spcPct val="0"/>
              </a:spcAft>
              <a:buClr>
                <a:srgbClr val="000000"/>
              </a:buClr>
              <a:buSzPct val="80000"/>
              <a:buFont typeface="Arial" panose="020B0604020202020204" pitchFamily="34" charset="0"/>
              <a:buNone/>
              <a:defRPr sz="4400" b="1" i="0" u="none" kern="1200" baseline="0">
                <a:solidFill>
                  <a:schemeClr val="bg1"/>
                </a:solidFill>
                <a:latin typeface="Arial" panose="020B0604020202020204" pitchFamily="34" charset="0"/>
                <a:ea typeface="Tahoma" panose="020B0604030504040204" pitchFamily="34" charset="0"/>
              </a:defRPr>
            </a:lvl2pPr>
            <a:lvl3pPr marL="0" lvl="2" indent="0" algn="ctr" defTabSz="914400" rtl="0" eaLnBrk="1" fontAlgn="base" latinLnBrk="0" hangingPunct="1">
              <a:lnSpc>
                <a:spcPct val="100000"/>
              </a:lnSpc>
              <a:spcBef>
                <a:spcPct val="0"/>
              </a:spcBef>
              <a:spcAft>
                <a:spcPct val="0"/>
              </a:spcAft>
              <a:buClr>
                <a:schemeClr val="tx1"/>
              </a:buClr>
              <a:buSzTx/>
              <a:buFontTx/>
              <a:buNone/>
              <a:defRPr sz="4400" b="1" i="0" u="none" kern="1200" baseline="0">
                <a:solidFill>
                  <a:schemeClr val="bg1"/>
                </a:solidFill>
                <a:latin typeface="Arial" panose="020B0604020202020204" pitchFamily="34" charset="0"/>
                <a:ea typeface="Tahoma" panose="020B0604030504040204" pitchFamily="34" charset="0"/>
              </a:defRPr>
            </a:lvl3pPr>
            <a:lvl4pPr marL="0" lvl="3" indent="0" algn="ctr"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defRPr sz="4400" b="1" i="0" u="none" kern="1200" baseline="0">
                <a:solidFill>
                  <a:schemeClr val="bg1"/>
                </a:solidFill>
                <a:latin typeface="Arial" panose="020B0604020202020204" pitchFamily="34" charset="0"/>
                <a:ea typeface="Tahoma" panose="020B0604030504040204" pitchFamily="34" charset="0"/>
              </a:defRPr>
            </a:lvl4pPr>
            <a:lvl5pPr marL="0" lvl="4" indent="0" algn="ctr" defTabSz="914400" rtl="0" eaLnBrk="1" fontAlgn="base" latinLnBrk="0" hangingPunct="1">
              <a:lnSpc>
                <a:spcPct val="100000"/>
              </a:lnSpc>
              <a:spcBef>
                <a:spcPct val="0"/>
              </a:spcBef>
              <a:spcAft>
                <a:spcPct val="0"/>
              </a:spcAft>
              <a:buClrTx/>
              <a:buSzTx/>
              <a:buFontTx/>
              <a:buNone/>
              <a:defRPr sz="4400" b="1" i="0" u="none" kern="1200" baseline="0">
                <a:solidFill>
                  <a:schemeClr val="bg1"/>
                </a:solidFill>
                <a:latin typeface="Arial" panose="020B0604020202020204" pitchFamily="34" charset="0"/>
                <a:ea typeface="Tahoma" panose="020B0604030504040204" pitchFamily="34" charset="0"/>
              </a:defRPr>
            </a:lvl5pPr>
          </a:lstStyle>
          <a:p>
            <a:pPr lvl="0" algn="l">
              <a:lnSpc>
                <a:spcPct val="90000"/>
              </a:lnSpc>
            </a:pPr>
            <a:r>
              <a:rPr lang="zh-CN" altLang="en-US">
                <a:solidFill>
                  <a:schemeClr val="tx1"/>
                </a:solidFill>
                <a:effectLst>
                  <a:outerShdw blurRad="38100" dist="38100" dir="2700000">
                    <a:srgbClr val="FFFFFF"/>
                  </a:outerShdw>
                </a:effectLst>
              </a:rPr>
              <a:t>类和对象 之 类的封装</a:t>
            </a:r>
          </a:p>
        </p:txBody>
      </p:sp>
      <p:sp>
        <p:nvSpPr>
          <p:cNvPr id="303109" name="标题 303108"/>
          <p:cNvSpPr>
            <a:spLocks noGrp="1"/>
          </p:cNvSpPr>
          <p:nvPr>
            <p:ph type="ctrTitle" idx="4294967295"/>
          </p:nvPr>
        </p:nvSpPr>
        <p:spPr>
          <a:xfrm>
            <a:off x="323850" y="3644900"/>
            <a:ext cx="2160588" cy="792163"/>
          </a:xfrm>
          <a:prstGeom prst="rect">
            <a:avLst/>
          </a:prstGeom>
          <a:noFill/>
          <a:ln w="9525">
            <a:noFill/>
          </a:ln>
          <a:effectLst>
            <a:outerShdw dist="35921" dir="2699999" algn="ctr" rotWithShape="0">
              <a:schemeClr val="tx1"/>
            </a:outerShdw>
          </a:effectLst>
        </p:spPr>
        <p:txBody>
          <a:bodyPr/>
          <a:lstStyle>
            <a:lvl1pPr lvl="0" algn="ctr">
              <a:buClrTx/>
              <a:buSzTx/>
              <a:buFontTx/>
              <a:defRPr sz="4000">
                <a:solidFill>
                  <a:srgbClr val="FF9900"/>
                </a:solidFill>
                <a:ea typeface="Tahoma" panose="020B0604030504040204" pitchFamily="34" charset="0"/>
              </a:defRPr>
            </a:lvl1pPr>
          </a:lstStyle>
          <a:p>
            <a:pPr lvl="0" algn="l"/>
            <a:r>
              <a:rPr lang="zh-CN" altLang="en-US" sz="4400" b="1" dirty="0">
                <a:solidFill>
                  <a:srgbClr val="FF9933"/>
                </a:solidFill>
                <a:latin typeface="黑体" panose="02010609060101010101" pitchFamily="2" charset="-122"/>
              </a:rPr>
              <a:t>第三章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57200" y="0"/>
            <a:ext cx="8229600" cy="1143000"/>
          </a:xfrm>
        </p:spPr>
        <p:txBody>
          <a:bodyPr vert="horz" wrap="square" lIns="91440" tIns="45720" rIns="91440" bIns="45720" anchor="ctr"/>
          <a:lstStyle/>
          <a:p>
            <a:pPr eaLnBrk="1" hangingPunct="1"/>
            <a:r>
              <a:rPr lang="zh-CN" altLang="en-US" dirty="0"/>
              <a:t>为什么要使用封装 </a:t>
            </a:r>
          </a:p>
        </p:txBody>
      </p:sp>
      <p:sp>
        <p:nvSpPr>
          <p:cNvPr id="638979" name="Rectangle 3"/>
          <p:cNvSpPr>
            <a:spLocks noGrp="1"/>
          </p:cNvSpPr>
          <p:nvPr>
            <p:ph idx="1"/>
          </p:nvPr>
        </p:nvSpPr>
        <p:spPr/>
        <p:txBody>
          <a:bodyPr vert="horz" wrap="square" lIns="91440" tIns="45720" rIns="91440" bIns="45720" anchor="t"/>
          <a:lstStyle/>
          <a:p>
            <a:pPr eaLnBrk="1" hangingPunct="1"/>
            <a:r>
              <a:rPr lang="zh-CN" altLang="en-US" sz="2400" dirty="0">
                <a:sym typeface="+mn-ea"/>
              </a:rPr>
              <a:t>例 请编程输出圆的面</a:t>
            </a:r>
            <a:r>
              <a:rPr lang="zh-CN" altLang="en-US" sz="2400" dirty="0">
                <a:latin typeface="宋体" panose="02010600030101010101" pitchFamily="2" charset="-122"/>
                <a:sym typeface="+mn-ea"/>
              </a:rPr>
              <a:t>积</a:t>
            </a:r>
            <a:r>
              <a:rPr lang="zh-CN" altLang="en-US" sz="2400" dirty="0">
                <a:sym typeface="+mn-ea"/>
              </a:rPr>
              <a:t> ，可以设计为：</a:t>
            </a:r>
            <a:endParaRPr lang="zh-CN" altLang="en-US" sz="2400" dirty="0"/>
          </a:p>
          <a:p>
            <a:pPr marL="0" indent="0" eaLnBrk="1" hangingPunct="1">
              <a:buNone/>
            </a:pPr>
            <a:r>
              <a:rPr lang="zh-CN" altLang="en-US" sz="1800" dirty="0"/>
              <a:t>class ComputerCircleArea { </a:t>
            </a:r>
          </a:p>
          <a:p>
            <a:pPr marL="0" indent="0" eaLnBrk="1" hangingPunct="1">
              <a:buNone/>
            </a:pPr>
            <a:r>
              <a:rPr lang="zh-CN" altLang="en-US" sz="1800" dirty="0"/>
              <a:t>   public static void main(String args[]) {</a:t>
            </a:r>
          </a:p>
          <a:p>
            <a:pPr marL="0" indent="0" eaLnBrk="1" hangingPunct="1">
              <a:buNone/>
            </a:pPr>
            <a:r>
              <a:rPr lang="zh-CN" altLang="en-US" sz="1800" dirty="0"/>
              <a:t>       double radius;     //半径</a:t>
            </a:r>
          </a:p>
          <a:p>
            <a:pPr marL="0" indent="0" eaLnBrk="1" hangingPunct="1">
              <a:buNone/>
            </a:pPr>
            <a:r>
              <a:rPr lang="zh-CN" altLang="en-US" sz="1800" dirty="0"/>
              <a:t>       double area;       //面积</a:t>
            </a:r>
          </a:p>
          <a:p>
            <a:pPr marL="0" indent="0" eaLnBrk="1" hangingPunct="1">
              <a:buNone/>
            </a:pPr>
            <a:r>
              <a:rPr lang="zh-CN" altLang="en-US" sz="1800" dirty="0"/>
              <a:t>       radius=</a:t>
            </a:r>
            <a:r>
              <a:rPr lang="en-US" altLang="zh-CN" sz="1800" dirty="0"/>
              <a:t>100</a:t>
            </a:r>
            <a:r>
              <a:rPr lang="zh-CN" altLang="en-US" sz="1800" dirty="0"/>
              <a:t>;</a:t>
            </a:r>
          </a:p>
          <a:p>
            <a:pPr marL="0" indent="0" eaLnBrk="1" hangingPunct="1">
              <a:buNone/>
            </a:pPr>
            <a:r>
              <a:rPr lang="zh-CN" altLang="en-US" sz="1800" dirty="0"/>
              <a:t>       area=3.14*radius *radius; //计算面积</a:t>
            </a:r>
          </a:p>
          <a:p>
            <a:pPr marL="0" indent="0" eaLnBrk="1" hangingPunct="1">
              <a:buNone/>
            </a:pPr>
            <a:r>
              <a:rPr lang="zh-CN" altLang="en-US" sz="1800" dirty="0"/>
              <a:t>       System.out.printf("半径是%5.3f的</a:t>
            </a:r>
            <a:r>
              <a:rPr lang="zh-CN" altLang="en-US" sz="1800" dirty="0">
                <a:sym typeface="+mn-ea"/>
              </a:rPr>
              <a:t>圆</a:t>
            </a:r>
            <a:r>
              <a:rPr lang="zh-CN" altLang="en-US" sz="1800" dirty="0"/>
              <a:t>的面积:\n%5.3f\n",radius,area);</a:t>
            </a:r>
          </a:p>
          <a:p>
            <a:pPr marL="0" indent="0" eaLnBrk="1" hangingPunct="1">
              <a:buNone/>
            </a:pPr>
            <a:r>
              <a:rPr lang="zh-CN" altLang="en-US" sz="1800" dirty="0"/>
              <a:t>   }</a:t>
            </a:r>
          </a:p>
          <a:p>
            <a:pPr marL="0" indent="0" eaLnBrk="1" hangingPunct="1">
              <a:buNone/>
            </a:pPr>
            <a:r>
              <a:rPr lang="zh-CN" altLang="en-US" sz="1800" dirty="0"/>
              <a:t>} </a:t>
            </a:r>
          </a:p>
          <a:p>
            <a:pPr marL="0" indent="0" eaLnBrk="1" hangingPunct="1">
              <a:buNone/>
            </a:pPr>
            <a:r>
              <a:rPr lang="zh-CN" altLang="en-US" sz="2400" dirty="0">
                <a:latin typeface="宋体" panose="02010600030101010101" pitchFamily="2" charset="-122"/>
                <a:sym typeface="+mn-ea"/>
              </a:rPr>
              <a:t>   </a:t>
            </a:r>
            <a:r>
              <a:rPr lang="zh-CN" altLang="en-US" sz="2400" dirty="0">
                <a:latin typeface="+mn-ea"/>
                <a:cs typeface="+mn-ea"/>
                <a:sym typeface="+mn-ea"/>
              </a:rPr>
              <a:t>如果其他</a:t>
            </a:r>
            <a:r>
              <a:rPr lang="en-US" altLang="zh-CN" sz="2400">
                <a:latin typeface="+mn-ea"/>
                <a:cs typeface="+mn-ea"/>
                <a:sym typeface="+mn-ea"/>
              </a:rPr>
              <a:t>Java</a:t>
            </a:r>
            <a:r>
              <a:rPr lang="zh-CN" altLang="en-US" sz="2400" dirty="0">
                <a:latin typeface="+mn-ea"/>
                <a:cs typeface="+mn-ea"/>
                <a:sym typeface="+mn-ea"/>
              </a:rPr>
              <a:t>应用程序想计算圆的面积，同样需要知道计算圆面积的算法，即也需要编写和这里同样多的代码。</a:t>
            </a:r>
          </a:p>
          <a:p>
            <a:pPr marL="0" indent="0" algn="just">
              <a:spcBef>
                <a:spcPct val="10000"/>
              </a:spcBef>
              <a:buClr>
                <a:schemeClr val="folHlink"/>
              </a:buClr>
              <a:buSzPct val="60000"/>
              <a:buFont typeface="Wingdings" panose="05000000000000000000" pitchFamily="2" charset="2"/>
              <a:buNone/>
            </a:pPr>
            <a:r>
              <a:rPr lang="zh-CN" altLang="en-US" sz="2400" dirty="0">
                <a:latin typeface="+mn-ea"/>
                <a:cs typeface="+mn-ea"/>
                <a:sym typeface="+mn-ea"/>
              </a:rPr>
              <a:t>   </a:t>
            </a:r>
            <a:r>
              <a:rPr lang="zh-CN" altLang="en-US" sz="2400" dirty="0">
                <a:solidFill>
                  <a:schemeClr val="tx1"/>
                </a:solidFill>
                <a:latin typeface="+mn-ea"/>
                <a:cs typeface="+mn-ea"/>
                <a:sym typeface="+mn-ea"/>
              </a:rPr>
              <a:t>能否将</a:t>
            </a:r>
            <a:r>
              <a:rPr lang="zh-CN" altLang="en-US" sz="2400" dirty="0">
                <a:solidFill>
                  <a:srgbClr val="FF0000"/>
                </a:solidFill>
                <a:latin typeface="+mn-ea"/>
                <a:cs typeface="+mn-ea"/>
                <a:sym typeface="+mn-ea"/>
              </a:rPr>
              <a:t>和圆有关的数据以及计算圆面积的代码进行</a:t>
            </a:r>
            <a:r>
              <a:rPr lang="en-US" altLang="zh-CN" sz="2400" dirty="0">
                <a:solidFill>
                  <a:srgbClr val="FF0000"/>
                </a:solidFill>
                <a:latin typeface="+mn-ea"/>
                <a:cs typeface="+mn-ea"/>
                <a:sym typeface="+mn-ea"/>
              </a:rPr>
              <a:t>“</a:t>
            </a:r>
            <a:r>
              <a:rPr lang="zh-CN" altLang="en-US" sz="2400" dirty="0">
                <a:solidFill>
                  <a:srgbClr val="FF0000"/>
                </a:solidFill>
                <a:latin typeface="+mn-ea"/>
                <a:cs typeface="+mn-ea"/>
                <a:sym typeface="+mn-ea"/>
              </a:rPr>
              <a:t>合并</a:t>
            </a:r>
            <a:r>
              <a:rPr lang="en-US" altLang="zh-CN" sz="2400" dirty="0">
                <a:solidFill>
                  <a:srgbClr val="FF0000"/>
                </a:solidFill>
                <a:latin typeface="+mn-ea"/>
                <a:cs typeface="+mn-ea"/>
                <a:sym typeface="+mn-ea"/>
              </a:rPr>
              <a:t>”</a:t>
            </a:r>
            <a:r>
              <a:rPr lang="zh-CN" altLang="en-US" sz="2400" dirty="0">
                <a:solidFill>
                  <a:schemeClr val="tx1"/>
                </a:solidFill>
                <a:latin typeface="+mn-ea"/>
                <a:cs typeface="+mn-ea"/>
                <a:sym typeface="+mn-ea"/>
              </a:rPr>
              <a:t>，使得需要计算圆面积的</a:t>
            </a:r>
            <a:r>
              <a:rPr lang="en-US" altLang="zh-CN" sz="2400" dirty="0">
                <a:solidFill>
                  <a:schemeClr val="tx1"/>
                </a:solidFill>
                <a:latin typeface="+mn-ea"/>
                <a:cs typeface="+mn-ea"/>
                <a:sym typeface="+mn-ea"/>
              </a:rPr>
              <a:t>Java</a:t>
            </a:r>
            <a:r>
              <a:rPr lang="zh-CN" altLang="en-US" sz="2400" dirty="0">
                <a:solidFill>
                  <a:schemeClr val="tx1"/>
                </a:solidFill>
                <a:latin typeface="+mn-ea"/>
                <a:cs typeface="+mn-ea"/>
                <a:sym typeface="+mn-ea"/>
              </a:rPr>
              <a:t>应用程序的主类无需编写计算面积的代码就可以计算出圆的面积呢？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51553"/>
          <p:cNvSpPr>
            <a:spLocks noGrp="1"/>
          </p:cNvSpPr>
          <p:nvPr>
            <p:ph type="title"/>
          </p:nvPr>
        </p:nvSpPr>
        <p:spPr>
          <a:xfrm>
            <a:off x="900113" y="71120"/>
            <a:ext cx="8243887" cy="744538"/>
          </a:xfrm>
        </p:spPr>
        <p:txBody>
          <a:bodyPr anchor="b"/>
          <a:lstStyle/>
          <a:p>
            <a:r>
              <a:rPr lang="zh-CN" altLang="en-US" b="1" dirty="0">
                <a:latin typeface="宋体" panose="02010600030101010101" pitchFamily="2" charset="-122"/>
                <a:sym typeface="+mn-ea"/>
              </a:rPr>
              <a:t>封装简单的</a:t>
            </a:r>
            <a:r>
              <a:rPr lang="en-US" altLang="zh-CN" b="1" dirty="0">
                <a:latin typeface="宋体" panose="02010600030101010101" pitchFamily="2" charset="-122"/>
                <a:sym typeface="+mn-ea"/>
              </a:rPr>
              <a:t>Circle</a:t>
            </a:r>
            <a:r>
              <a:rPr lang="zh-CN" altLang="en-US" b="1" dirty="0">
                <a:latin typeface="宋体" panose="02010600030101010101" pitchFamily="2" charset="-122"/>
                <a:sym typeface="+mn-ea"/>
              </a:rPr>
              <a:t>类</a:t>
            </a:r>
            <a:endParaRPr lang="zh-CN" altLang="en-US" b="1" dirty="0">
              <a:latin typeface="+mj-ea"/>
            </a:endParaRPr>
          </a:p>
        </p:txBody>
      </p:sp>
      <p:sp>
        <p:nvSpPr>
          <p:cNvPr id="151555" name="文本占位符 151554"/>
          <p:cNvSpPr>
            <a:spLocks noGrp="1"/>
          </p:cNvSpPr>
          <p:nvPr>
            <p:ph type="body" idx="1"/>
          </p:nvPr>
        </p:nvSpPr>
        <p:spPr>
          <a:xfrm>
            <a:off x="457200" y="1120775"/>
            <a:ext cx="8229600" cy="4616450"/>
          </a:xfrm>
        </p:spPr>
        <p:txBody>
          <a:bodyPr/>
          <a:lstStyle/>
          <a:p>
            <a:pPr marL="0" indent="0" algn="just">
              <a:spcBef>
                <a:spcPct val="10000"/>
              </a:spcBef>
              <a:buClr>
                <a:schemeClr val="folHlink"/>
              </a:buClr>
              <a:buSzPct val="60000"/>
              <a:buNone/>
            </a:pPr>
            <a:r>
              <a:rPr lang="zh-CN" altLang="en-US" sz="2400" dirty="0">
                <a:latin typeface="宋体" panose="02010600030101010101" pitchFamily="2" charset="-122"/>
                <a:cs typeface="Times New Roman" panose="02020603050405020304" pitchFamily="18" charset="0"/>
                <a:sym typeface="+mn-ea"/>
              </a:rPr>
              <a:t>我们对所观察的</a:t>
            </a:r>
            <a:r>
              <a:rPr lang="zh-CN" altLang="en-US" sz="2400" dirty="0">
                <a:solidFill>
                  <a:srgbClr val="FF0000"/>
                </a:solidFill>
                <a:latin typeface="宋体" panose="02010600030101010101" pitchFamily="2" charset="-122"/>
                <a:cs typeface="Times New Roman" panose="02020603050405020304" pitchFamily="18" charset="0"/>
                <a:sym typeface="+mn-ea"/>
              </a:rPr>
              <a:t>圆做如下抽象</a:t>
            </a:r>
            <a:r>
              <a:rPr lang="zh-CN" altLang="en-US" sz="2400" dirty="0">
                <a:latin typeface="宋体" panose="02010600030101010101" pitchFamily="2" charset="-122"/>
                <a:cs typeface="Times New Roman" panose="02020603050405020304" pitchFamily="18" charset="0"/>
                <a:sym typeface="+mn-ea"/>
              </a:rPr>
              <a:t>：</a:t>
            </a:r>
            <a:endParaRPr lang="zh-CN" altLang="en-US" sz="2400" dirty="0">
              <a:latin typeface="宋体" panose="02010600030101010101" pitchFamily="2" charset="-122"/>
              <a:cs typeface="Times New Roman" panose="02020603050405020304" pitchFamily="18" charset="0"/>
            </a:endParaRPr>
          </a:p>
          <a:p>
            <a:pPr marL="0" indent="0" algn="just">
              <a:spcBef>
                <a:spcPct val="10000"/>
              </a:spcBef>
              <a:buClr>
                <a:schemeClr val="folHlink"/>
              </a:buClr>
              <a:buSzPct val="60000"/>
              <a:buNone/>
            </a:pPr>
            <a:r>
              <a:rPr lang="zh-CN" altLang="en-US" sz="2400" dirty="0">
                <a:latin typeface="宋体" panose="02010600030101010101" pitchFamily="2" charset="-122"/>
                <a:cs typeface="Times New Roman" panose="02020603050405020304" pitchFamily="18" charset="0"/>
                <a:sym typeface="+mn-ea"/>
              </a:rPr>
              <a:t>    </a:t>
            </a:r>
            <a:r>
              <a:rPr lang="zh-CN" altLang="en-US" sz="2400" dirty="0">
                <a:solidFill>
                  <a:srgbClr val="FF00FF"/>
                </a:solidFill>
                <a:latin typeface="宋体" panose="02010600030101010101" pitchFamily="2" charset="-122"/>
                <a:sym typeface="+mn-ea"/>
              </a:rPr>
              <a:t>☃</a:t>
            </a:r>
            <a:r>
              <a:rPr lang="zh-CN" altLang="en-US" sz="2400" dirty="0">
                <a:latin typeface="宋体" panose="02010600030101010101" pitchFamily="2" charset="-122"/>
                <a:cs typeface="Times New Roman" panose="02020603050405020304" pitchFamily="18" charset="0"/>
                <a:sym typeface="+mn-ea"/>
              </a:rPr>
              <a:t>圆具有</a:t>
            </a:r>
            <a:r>
              <a:rPr lang="zh-CN" altLang="en-US" sz="2400" dirty="0">
                <a:solidFill>
                  <a:srgbClr val="FF0000"/>
                </a:solidFill>
                <a:latin typeface="宋体" panose="02010600030101010101" pitchFamily="2" charset="-122"/>
                <a:cs typeface="Times New Roman" panose="02020603050405020304" pitchFamily="18" charset="0"/>
                <a:sym typeface="+mn-ea"/>
              </a:rPr>
              <a:t>半径之属性</a:t>
            </a:r>
            <a:r>
              <a:rPr lang="zh-CN" altLang="en-US" sz="2400" dirty="0">
                <a:latin typeface="宋体" panose="02010600030101010101" pitchFamily="2" charset="-122"/>
                <a:cs typeface="Times New Roman" panose="02020603050405020304" pitchFamily="18" charset="0"/>
                <a:sym typeface="+mn-ea"/>
              </a:rPr>
              <a:t>。</a:t>
            </a:r>
            <a:endParaRPr lang="zh-CN" altLang="en-US" sz="2400" dirty="0">
              <a:latin typeface="宋体" panose="02010600030101010101" pitchFamily="2" charset="-122"/>
              <a:cs typeface="Times New Roman" panose="02020603050405020304" pitchFamily="18" charset="0"/>
            </a:endParaRPr>
          </a:p>
          <a:p>
            <a:pPr marL="0" indent="0" algn="just">
              <a:spcBef>
                <a:spcPct val="10000"/>
              </a:spcBef>
              <a:buClr>
                <a:schemeClr val="folHlink"/>
              </a:buClr>
              <a:buSzPct val="60000"/>
              <a:buNone/>
            </a:pPr>
            <a:r>
              <a:rPr lang="zh-CN" altLang="en-US" sz="2400" dirty="0">
                <a:latin typeface="宋体" panose="02010600030101010101" pitchFamily="2" charset="-122"/>
                <a:cs typeface="Times New Roman" panose="02020603050405020304" pitchFamily="18" charset="0"/>
                <a:sym typeface="+mn-ea"/>
              </a:rPr>
              <a:t>    </a:t>
            </a:r>
            <a:r>
              <a:rPr lang="zh-CN" altLang="en-US" sz="2400" dirty="0">
                <a:solidFill>
                  <a:srgbClr val="FF00FF"/>
                </a:solidFill>
                <a:latin typeface="宋体" panose="02010600030101010101" pitchFamily="2" charset="-122"/>
                <a:sym typeface="+mn-ea"/>
              </a:rPr>
              <a:t>☃</a:t>
            </a:r>
            <a:r>
              <a:rPr lang="zh-CN" altLang="en-US" sz="2400" dirty="0">
                <a:latin typeface="宋体" panose="02010600030101010101" pitchFamily="2" charset="-122"/>
                <a:cs typeface="Times New Roman" panose="02020603050405020304" pitchFamily="18" charset="0"/>
                <a:sym typeface="+mn-ea"/>
              </a:rPr>
              <a:t>应可以使用半径</a:t>
            </a:r>
            <a:r>
              <a:rPr lang="zh-CN" altLang="en-US" sz="2400" dirty="0">
                <a:solidFill>
                  <a:srgbClr val="FF0000"/>
                </a:solidFill>
                <a:latin typeface="宋体" panose="02010600030101010101" pitchFamily="2" charset="-122"/>
                <a:cs typeface="Times New Roman" panose="02020603050405020304" pitchFamily="18" charset="0"/>
                <a:sym typeface="+mn-ea"/>
              </a:rPr>
              <a:t>计算出圆的面积</a:t>
            </a:r>
            <a:r>
              <a:rPr lang="zh-CN" altLang="en-US" sz="2400" dirty="0">
                <a:latin typeface="宋体" panose="02010600030101010101" pitchFamily="2" charset="-122"/>
                <a:cs typeface="Times New Roman" panose="02020603050405020304" pitchFamily="18" charset="0"/>
                <a:sym typeface="+mn-ea"/>
              </a:rPr>
              <a:t>。</a:t>
            </a:r>
            <a:endParaRPr lang="zh-CN" altLang="en-US" sz="2400" dirty="0">
              <a:latin typeface="宋体" panose="02010600030101010101" pitchFamily="2" charset="-122"/>
              <a:cs typeface="Times New Roman" panose="02020603050405020304" pitchFamily="18" charset="0"/>
            </a:endParaRPr>
          </a:p>
          <a:p>
            <a:pPr marL="0" indent="0" algn="just">
              <a:spcBef>
                <a:spcPct val="10000"/>
              </a:spcBef>
              <a:buClr>
                <a:schemeClr val="folHlink"/>
              </a:buClr>
              <a:buSzPct val="60000"/>
              <a:buNone/>
            </a:pPr>
            <a:r>
              <a:rPr lang="zh-CN" altLang="en-US" sz="2400" dirty="0">
                <a:latin typeface="宋体" panose="02010600030101010101" pitchFamily="2" charset="-122"/>
                <a:cs typeface="Times New Roman" panose="02020603050405020304" pitchFamily="18" charset="0"/>
                <a:sym typeface="+mn-ea"/>
              </a:rPr>
              <a:t>现在根据如上的抽象，编写出如下的</a:t>
            </a:r>
            <a:r>
              <a:rPr lang="en-US" altLang="zh-CN" sz="2400">
                <a:latin typeface="+mn-ea"/>
                <a:cs typeface="Times New Roman" panose="02020603050405020304" pitchFamily="18" charset="0"/>
                <a:sym typeface="+mn-ea"/>
              </a:rPr>
              <a:t>Circle</a:t>
            </a:r>
            <a:r>
              <a:rPr lang="zh-CN" altLang="en-US" sz="2400" dirty="0">
                <a:latin typeface="宋体" panose="02010600030101010101" pitchFamily="2" charset="-122"/>
                <a:cs typeface="Times New Roman" panose="02020603050405020304" pitchFamily="18" charset="0"/>
                <a:sym typeface="+mn-ea"/>
              </a:rPr>
              <a:t>类</a:t>
            </a:r>
            <a:r>
              <a:rPr lang="en-US" altLang="zh-CN" sz="2400" dirty="0">
                <a:latin typeface="宋体" panose="02010600030101010101" pitchFamily="2" charset="-122"/>
                <a:cs typeface="Times New Roman" panose="02020603050405020304" pitchFamily="18" charset="0"/>
                <a:sym typeface="+mn-ea"/>
              </a:rPr>
              <a:t>(</a:t>
            </a:r>
            <a:r>
              <a:rPr lang="zh-CN" altLang="en-US" sz="2400" dirty="0">
                <a:latin typeface="宋体" panose="02010600030101010101" pitchFamily="2" charset="-122"/>
                <a:cs typeface="Times New Roman" panose="02020603050405020304" pitchFamily="18" charset="0"/>
                <a:sym typeface="+mn-ea"/>
              </a:rPr>
              <a:t>封装</a:t>
            </a:r>
            <a:r>
              <a:rPr lang="en-US" altLang="zh-CN" sz="2400" dirty="0">
                <a:latin typeface="宋体" panose="02010600030101010101" pitchFamily="2" charset="-122"/>
                <a:cs typeface="Times New Roman" panose="02020603050405020304" pitchFamily="18" charset="0"/>
                <a:sym typeface="+mn-ea"/>
              </a:rPr>
              <a:t>)</a:t>
            </a:r>
            <a:r>
              <a:rPr lang="zh-CN" altLang="en-US" sz="2400" dirty="0">
                <a:latin typeface="宋体" panose="02010600030101010101" pitchFamily="2" charset="-122"/>
                <a:cs typeface="Times New Roman" panose="02020603050405020304" pitchFamily="18" charset="0"/>
                <a:sym typeface="+mn-ea"/>
              </a:rPr>
              <a:t>。</a:t>
            </a:r>
          </a:p>
          <a:p>
            <a:pPr marL="0" indent="0" algn="just">
              <a:spcBef>
                <a:spcPct val="10000"/>
              </a:spcBef>
              <a:buClr>
                <a:schemeClr val="folHlink"/>
              </a:buClr>
              <a:buSzPct val="60000"/>
              <a:buNone/>
            </a:pPr>
            <a:endParaRPr lang="zh-CN" altLang="en-US" sz="2400" dirty="0">
              <a:latin typeface="宋体" panose="02010600030101010101" pitchFamily="2" charset="-122"/>
              <a:cs typeface="Times New Roman" panose="02020603050405020304" pitchFamily="18" charset="0"/>
            </a:endParaRPr>
          </a:p>
          <a:p>
            <a:pPr marL="0" indent="421005" algn="just">
              <a:spcBef>
                <a:spcPct val="10000"/>
              </a:spcBef>
              <a:buClr>
                <a:schemeClr val="folHlink"/>
              </a:buClr>
              <a:buSzPct val="60000"/>
              <a:buNone/>
            </a:pPr>
            <a:r>
              <a:rPr lang="en-US" altLang="zh-CN" sz="2400" dirty="0">
                <a:solidFill>
                  <a:schemeClr val="tx1"/>
                </a:solidFill>
                <a:latin typeface="+mn-ea"/>
                <a:cs typeface="+mn-ea"/>
                <a:sym typeface="+mn-ea"/>
              </a:rPr>
              <a:t>class Circle {          //</a:t>
            </a:r>
            <a:r>
              <a:rPr lang="zh-CN" altLang="en-US" sz="2400" dirty="0">
                <a:solidFill>
                  <a:srgbClr val="FF0000"/>
                </a:solidFill>
                <a:latin typeface="+mn-ea"/>
                <a:cs typeface="+mn-ea"/>
                <a:sym typeface="+mn-ea"/>
              </a:rPr>
              <a:t>本行为</a:t>
            </a:r>
            <a:r>
              <a:rPr lang="en-US" altLang="zh-CN" sz="2400" dirty="0">
                <a:solidFill>
                  <a:srgbClr val="FF0000"/>
                </a:solidFill>
                <a:latin typeface="+mn-ea"/>
                <a:cs typeface="+mn-ea"/>
                <a:sym typeface="+mn-ea"/>
              </a:rPr>
              <a:t>“</a:t>
            </a:r>
            <a:r>
              <a:rPr lang="zh-CN" altLang="en-US" sz="2400" dirty="0">
                <a:solidFill>
                  <a:srgbClr val="FF0000"/>
                </a:solidFill>
                <a:latin typeface="+mn-ea"/>
                <a:cs typeface="+mn-ea"/>
                <a:sym typeface="+mn-ea"/>
              </a:rPr>
              <a:t>类声明</a:t>
            </a:r>
            <a:r>
              <a:rPr lang="en-US" altLang="zh-CN" sz="2400" dirty="0">
                <a:solidFill>
                  <a:srgbClr val="FF0000"/>
                </a:solidFill>
                <a:latin typeface="+mn-ea"/>
                <a:cs typeface="+mn-ea"/>
                <a:sym typeface="+mn-ea"/>
              </a:rPr>
              <a:t>”</a:t>
            </a:r>
            <a:endParaRPr lang="en-US" altLang="zh-CN" sz="2400" dirty="0">
              <a:solidFill>
                <a:srgbClr val="FF0000"/>
              </a:solidFill>
              <a:latin typeface="+mn-ea"/>
              <a:cs typeface="+mn-ea"/>
            </a:endParaRPr>
          </a:p>
          <a:p>
            <a:pPr marL="0" indent="421005" algn="just">
              <a:lnSpc>
                <a:spcPct val="80000"/>
              </a:lnSpc>
              <a:buClr>
                <a:schemeClr val="folHlink"/>
              </a:buClr>
              <a:buSzPct val="60000"/>
              <a:buNone/>
            </a:pPr>
            <a:r>
              <a:rPr lang="en-US" altLang="zh-CN" sz="2400" dirty="0">
                <a:solidFill>
                  <a:schemeClr val="tx1"/>
                </a:solidFill>
                <a:latin typeface="+mn-ea"/>
                <a:cs typeface="+mn-ea"/>
                <a:sym typeface="+mn-ea"/>
              </a:rPr>
              <a:t>   double radius;       //</a:t>
            </a:r>
            <a:r>
              <a:rPr lang="zh-CN" altLang="en-US" sz="2400" dirty="0">
                <a:solidFill>
                  <a:schemeClr val="tx1"/>
                </a:solidFill>
                <a:latin typeface="+mn-ea"/>
                <a:cs typeface="+mn-ea"/>
                <a:sym typeface="+mn-ea"/>
              </a:rPr>
              <a:t>圆的半径属性</a:t>
            </a:r>
            <a:endParaRPr lang="zh-CN" altLang="en-US" sz="2400" dirty="0">
              <a:solidFill>
                <a:schemeClr val="tx1"/>
              </a:solidFill>
              <a:latin typeface="+mn-ea"/>
              <a:cs typeface="+mn-ea"/>
            </a:endParaRPr>
          </a:p>
          <a:p>
            <a:pPr marL="0" indent="421005" algn="just">
              <a:lnSpc>
                <a:spcPct val="80000"/>
              </a:lnSpc>
              <a:buClr>
                <a:schemeClr val="folHlink"/>
              </a:buClr>
              <a:buSzPct val="60000"/>
              <a:buNone/>
            </a:pPr>
            <a:r>
              <a:rPr lang="zh-CN" altLang="en-US" sz="2400" dirty="0">
                <a:solidFill>
                  <a:schemeClr val="tx1"/>
                </a:solidFill>
                <a:latin typeface="+mn-ea"/>
                <a:cs typeface="+mn-ea"/>
                <a:sym typeface="+mn-ea"/>
              </a:rPr>
              <a:t>   </a:t>
            </a:r>
            <a:r>
              <a:rPr lang="en-US" altLang="zh-CN" sz="2400" dirty="0">
                <a:solidFill>
                  <a:schemeClr val="tx1"/>
                </a:solidFill>
                <a:latin typeface="+mn-ea"/>
                <a:cs typeface="+mn-ea"/>
                <a:sym typeface="+mn-ea"/>
              </a:rPr>
              <a:t>double getArea() {   //</a:t>
            </a:r>
            <a:r>
              <a:rPr lang="zh-CN" altLang="en-US" sz="2400" dirty="0">
                <a:solidFill>
                  <a:schemeClr val="tx1"/>
                </a:solidFill>
                <a:latin typeface="+mn-ea"/>
                <a:cs typeface="+mn-ea"/>
                <a:sym typeface="+mn-ea"/>
              </a:rPr>
              <a:t>计算面积的方法</a:t>
            </a:r>
            <a:endParaRPr lang="zh-CN" altLang="en-US" sz="2400" dirty="0">
              <a:solidFill>
                <a:schemeClr val="tx1"/>
              </a:solidFill>
              <a:latin typeface="+mn-ea"/>
              <a:cs typeface="+mn-ea"/>
            </a:endParaRPr>
          </a:p>
          <a:p>
            <a:pPr marL="0" indent="421005" algn="just">
              <a:lnSpc>
                <a:spcPct val="80000"/>
              </a:lnSpc>
              <a:buClr>
                <a:schemeClr val="folHlink"/>
              </a:buClr>
              <a:buSzPct val="60000"/>
              <a:buNone/>
            </a:pPr>
            <a:r>
              <a:rPr lang="zh-CN" altLang="en-US" sz="2400" dirty="0">
                <a:solidFill>
                  <a:schemeClr val="tx1"/>
                </a:solidFill>
                <a:latin typeface="+mn-ea"/>
                <a:cs typeface="+mn-ea"/>
                <a:sym typeface="+mn-ea"/>
              </a:rPr>
              <a:t>      </a:t>
            </a:r>
            <a:r>
              <a:rPr lang="en-US" altLang="zh-CN" sz="2400" dirty="0">
                <a:solidFill>
                  <a:schemeClr val="tx1"/>
                </a:solidFill>
                <a:latin typeface="+mn-ea"/>
                <a:cs typeface="+mn-ea"/>
                <a:sym typeface="+mn-ea"/>
              </a:rPr>
              <a:t>double area=3.14*radius*radius;</a:t>
            </a:r>
            <a:endParaRPr lang="en-US" altLang="zh-CN" sz="2400" dirty="0">
              <a:solidFill>
                <a:schemeClr val="tx1"/>
              </a:solidFill>
              <a:latin typeface="+mn-ea"/>
              <a:cs typeface="+mn-ea"/>
            </a:endParaRPr>
          </a:p>
          <a:p>
            <a:pPr marL="0" indent="421005" algn="just">
              <a:lnSpc>
                <a:spcPct val="80000"/>
              </a:lnSpc>
              <a:buClr>
                <a:schemeClr val="folHlink"/>
              </a:buClr>
              <a:buSzPct val="60000"/>
              <a:buNone/>
            </a:pPr>
            <a:r>
              <a:rPr lang="en-US" altLang="zh-CN" sz="2400" dirty="0">
                <a:solidFill>
                  <a:schemeClr val="tx1"/>
                </a:solidFill>
                <a:latin typeface="+mn-ea"/>
                <a:cs typeface="+mn-ea"/>
                <a:sym typeface="+mn-ea"/>
              </a:rPr>
              <a:t>      return area;</a:t>
            </a:r>
            <a:endParaRPr lang="en-US" altLang="zh-CN" sz="2400" dirty="0">
              <a:solidFill>
                <a:schemeClr val="tx1"/>
              </a:solidFill>
              <a:latin typeface="+mn-ea"/>
              <a:cs typeface="+mn-ea"/>
            </a:endParaRPr>
          </a:p>
          <a:p>
            <a:pPr marL="0" indent="421005" algn="just">
              <a:lnSpc>
                <a:spcPct val="80000"/>
              </a:lnSpc>
              <a:buClr>
                <a:schemeClr val="folHlink"/>
              </a:buClr>
              <a:buSzPct val="60000"/>
              <a:buNone/>
            </a:pPr>
            <a:r>
              <a:rPr lang="en-US" altLang="zh-CN" sz="2400" dirty="0">
                <a:solidFill>
                  <a:schemeClr val="tx1"/>
                </a:solidFill>
                <a:latin typeface="+mn-ea"/>
                <a:cs typeface="+mn-ea"/>
                <a:sym typeface="+mn-ea"/>
              </a:rPr>
              <a:t>   }</a:t>
            </a:r>
            <a:endParaRPr lang="en-US" altLang="zh-CN" sz="2400" dirty="0">
              <a:solidFill>
                <a:schemeClr val="tx1"/>
              </a:solidFill>
              <a:latin typeface="+mn-ea"/>
              <a:cs typeface="+mn-ea"/>
            </a:endParaRPr>
          </a:p>
          <a:p>
            <a:pPr marL="0" indent="421005" algn="just">
              <a:lnSpc>
                <a:spcPct val="80000"/>
              </a:lnSpc>
              <a:buClr>
                <a:schemeClr val="folHlink"/>
              </a:buClr>
              <a:buSzPct val="60000"/>
              <a:buNone/>
            </a:pPr>
            <a:r>
              <a:rPr lang="en-US" altLang="zh-CN" sz="2400" dirty="0">
                <a:solidFill>
                  <a:schemeClr val="tx1"/>
                </a:solidFill>
                <a:latin typeface="+mn-ea"/>
                <a:cs typeface="+mn-ea"/>
                <a:sym typeface="+mn-ea"/>
              </a:rPr>
              <a:t>}                      //</a:t>
            </a:r>
            <a:r>
              <a:rPr lang="zh-CN" altLang="en-US" sz="2400" dirty="0">
                <a:solidFill>
                  <a:srgbClr val="FF0000"/>
                </a:solidFill>
                <a:latin typeface="+mn-ea"/>
                <a:cs typeface="+mn-ea"/>
                <a:sym typeface="+mn-ea"/>
              </a:rPr>
              <a:t>最外层大括号之间为</a:t>
            </a:r>
            <a:r>
              <a:rPr lang="en-US" altLang="zh-CN" sz="2400" dirty="0">
                <a:solidFill>
                  <a:srgbClr val="FF0000"/>
                </a:solidFill>
                <a:latin typeface="+mn-ea"/>
                <a:cs typeface="+mn-ea"/>
                <a:sym typeface="+mn-ea"/>
              </a:rPr>
              <a:t>“</a:t>
            </a:r>
            <a:r>
              <a:rPr lang="zh-CN" altLang="en-US" sz="2400" dirty="0">
                <a:solidFill>
                  <a:srgbClr val="FF0000"/>
                </a:solidFill>
                <a:latin typeface="+mn-ea"/>
                <a:cs typeface="+mn-ea"/>
                <a:sym typeface="+mn-ea"/>
              </a:rPr>
              <a:t>类体</a:t>
            </a:r>
            <a:r>
              <a:rPr lang="en-US" altLang="zh-CN" sz="2400" dirty="0">
                <a:solidFill>
                  <a:srgbClr val="FF0000"/>
                </a:solidFill>
                <a:latin typeface="+mn-ea"/>
                <a:cs typeface="+mn-ea"/>
                <a:sym typeface="+mn-ea"/>
              </a:rPr>
              <a:t>”</a:t>
            </a:r>
          </a:p>
          <a:p>
            <a:pPr marL="0" indent="0" algn="just">
              <a:lnSpc>
                <a:spcPct val="80000"/>
              </a:lnSpc>
              <a:buClr>
                <a:schemeClr val="folHlink"/>
              </a:buClr>
              <a:buSzPct val="60000"/>
              <a:buNone/>
            </a:pPr>
            <a:endParaRPr lang="en-US" altLang="zh-CN" sz="2400" b="1" dirty="0">
              <a:solidFill>
                <a:srgbClr val="0000FF"/>
              </a:solidFill>
              <a:latin typeface="宋体" panose="02010600030101010101" pitchFamily="2" charset="-122"/>
              <a:ea typeface="Times New Roman" panose="02020603050405020304" pitchFamily="18" charset="0"/>
            </a:endParaRPr>
          </a:p>
          <a:p>
            <a:pPr marL="457200" lvl="1" indent="0">
              <a:lnSpc>
                <a:spcPct val="90000"/>
              </a:lnSpc>
              <a:buNone/>
            </a:pPr>
            <a:r>
              <a:rPr lang="zh-CN" altLang="en-US" sz="24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148064" y="260648"/>
            <a:ext cx="3995936" cy="616097"/>
          </a:xfrm>
        </p:spPr>
        <p:txBody>
          <a:bodyPr>
            <a:noAutofit/>
          </a:bodyPr>
          <a:lstStyle/>
          <a:p>
            <a:pPr eaLnBrk="1" hangingPunct="1"/>
            <a:r>
              <a:rPr lang="zh-CN" altLang="en-US" b="1" smtClean="0">
                <a:latin typeface="+mn-lt"/>
                <a:ea typeface="宋体" panose="02010600030101010101" pitchFamily="2" charset="-122"/>
                <a:cs typeface="Arial Unicode MS" pitchFamily="34" charset="-122"/>
              </a:rPr>
              <a:t>定义类</a:t>
            </a:r>
            <a:r>
              <a:rPr lang="zh-CN" altLang="en-US" b="1" dirty="0" smtClean="0">
                <a:latin typeface="+mn-lt"/>
                <a:ea typeface="宋体" panose="02010600030101010101" pitchFamily="2" charset="-122"/>
                <a:cs typeface="Arial Unicode MS" pitchFamily="34" charset="-122"/>
              </a:rPr>
              <a:t>的语法格式</a:t>
            </a:r>
          </a:p>
        </p:txBody>
      </p:sp>
      <p:sp>
        <p:nvSpPr>
          <p:cNvPr id="10243" name="Text Box 3"/>
          <p:cNvSpPr txBox="1">
            <a:spLocks noChangeArrowheads="1"/>
          </p:cNvSpPr>
          <p:nvPr/>
        </p:nvSpPr>
        <p:spPr bwMode="auto">
          <a:xfrm>
            <a:off x="459833" y="1160172"/>
            <a:ext cx="8496944" cy="2123658"/>
          </a:xfrm>
          <a:prstGeom prst="rect">
            <a:avLst/>
          </a:prstGeom>
          <a:noFill/>
          <a:ln w="9525">
            <a:noFill/>
            <a:miter lim="800000"/>
          </a:ln>
        </p:spPr>
        <p:txBody>
          <a:bodyPr wrap="square">
            <a:spAutoFit/>
          </a:bodyPr>
          <a:lstStyle/>
          <a:p>
            <a:pPr marL="0" lvl="2" algn="l"/>
            <a:r>
              <a:rPr lang="zh-CN" altLang="en-US" sz="2000" b="1" smtClean="0">
                <a:solidFill>
                  <a:srgbClr val="00B050"/>
                </a:solidFill>
                <a:ea typeface="宋体" panose="02010600030101010101" pitchFamily="2" charset="-122"/>
                <a:cs typeface="Times New Roman" panose="02020603050405020304" pitchFamily="18" charset="0"/>
              </a:rPr>
              <a:t>类修</a:t>
            </a:r>
            <a:r>
              <a:rPr lang="zh-CN" altLang="en-US" sz="2000" b="1" dirty="0" smtClean="0">
                <a:solidFill>
                  <a:srgbClr val="00B050"/>
                </a:solidFill>
                <a:ea typeface="宋体" panose="02010600030101010101" pitchFamily="2" charset="-122"/>
                <a:cs typeface="Times New Roman" panose="02020603050405020304" pitchFamily="18" charset="0"/>
              </a:rPr>
              <a:t>饰符</a:t>
            </a:r>
            <a:r>
              <a:rPr lang="en-US" altLang="zh-CN" sz="2000" b="1" dirty="0" smtClean="0">
                <a:solidFill>
                  <a:srgbClr val="00B050"/>
                </a:solidFill>
                <a:ea typeface="宋体" panose="02010600030101010101" pitchFamily="2" charset="-122"/>
                <a:cs typeface="Times New Roman" panose="02020603050405020304" pitchFamily="18" charset="0"/>
              </a:rPr>
              <a:t> </a:t>
            </a:r>
            <a:r>
              <a:rPr lang="en-US" altLang="zh-CN" sz="2000" b="1" dirty="0" smtClean="0">
                <a:solidFill>
                  <a:srgbClr val="FF0000"/>
                </a:solidFill>
                <a:ea typeface="宋体" panose="02010600030101010101" pitchFamily="2" charset="-122"/>
                <a:cs typeface="Times New Roman" panose="02020603050405020304" pitchFamily="18" charset="0"/>
              </a:rPr>
              <a:t>class</a:t>
            </a:r>
            <a:r>
              <a:rPr lang="en-US" altLang="zh-CN" sz="2000" b="1" dirty="0" smtClean="0">
                <a:ea typeface="宋体" panose="02010600030101010101" pitchFamily="2" charset="-122"/>
                <a:cs typeface="Times New Roman" panose="02020603050405020304" pitchFamily="18" charset="0"/>
              </a:rPr>
              <a:t> </a:t>
            </a:r>
            <a:r>
              <a:rPr lang="en-US" altLang="zh-CN" sz="2000" b="1" dirty="0" smtClean="0">
                <a:solidFill>
                  <a:srgbClr val="7030A0"/>
                </a:solidFill>
                <a:ea typeface="宋体" panose="02010600030101010101" pitchFamily="2" charset="-122"/>
                <a:cs typeface="Times New Roman" panose="02020603050405020304" pitchFamily="18" charset="0"/>
              </a:rPr>
              <a:t> </a:t>
            </a:r>
            <a:r>
              <a:rPr lang="zh-CN" altLang="en-US" sz="2000" b="1" dirty="0" smtClean="0">
                <a:solidFill>
                  <a:srgbClr val="7030A0"/>
                </a:solidFill>
                <a:ea typeface="宋体" panose="02010600030101010101" pitchFamily="2" charset="-122"/>
                <a:cs typeface="Times New Roman" panose="02020603050405020304" pitchFamily="18" charset="0"/>
              </a:rPr>
              <a:t>类</a:t>
            </a:r>
            <a:r>
              <a:rPr lang="zh-CN" altLang="en-US" sz="2000" b="1" smtClean="0">
                <a:solidFill>
                  <a:srgbClr val="7030A0"/>
                </a:solidFill>
                <a:ea typeface="宋体" panose="02010600030101010101" pitchFamily="2" charset="-122"/>
                <a:cs typeface="Times New Roman" panose="02020603050405020304" pitchFamily="18" charset="0"/>
              </a:rPr>
              <a:t>名</a:t>
            </a:r>
            <a:r>
              <a:rPr lang="en-US" altLang="zh-CN" sz="2000" b="1" smtClean="0">
                <a:solidFill>
                  <a:srgbClr val="FF0000"/>
                </a:solidFill>
                <a:ea typeface="宋体" panose="02010600030101010101" pitchFamily="2" charset="-122"/>
                <a:cs typeface="Times New Roman" panose="02020603050405020304" pitchFamily="18" charset="0"/>
              </a:rPr>
              <a:t> [</a:t>
            </a:r>
            <a:r>
              <a:rPr lang="en-US" altLang="zh-CN" sz="2000"/>
              <a:t>extends </a:t>
            </a:r>
            <a:r>
              <a:rPr lang="zh-CN" altLang="en-US" sz="2000"/>
              <a:t>父类</a:t>
            </a:r>
            <a:r>
              <a:rPr lang="zh-CN" altLang="en-US" sz="2000" smtClean="0"/>
              <a:t>名 </a:t>
            </a:r>
            <a:r>
              <a:rPr lang="en-US" altLang="zh-CN" sz="2000" smtClean="0"/>
              <a:t>implements </a:t>
            </a:r>
            <a:r>
              <a:rPr lang="zh-CN" altLang="en-US" sz="2000" smtClean="0"/>
              <a:t>接口名</a:t>
            </a:r>
            <a:r>
              <a:rPr lang="en-US" altLang="zh-CN" sz="2000" b="1" smtClean="0">
                <a:solidFill>
                  <a:srgbClr val="FF0000"/>
                </a:solidFill>
                <a:ea typeface="宋体" panose="02010600030101010101" pitchFamily="2" charset="-122"/>
                <a:cs typeface="Times New Roman" panose="02020603050405020304" pitchFamily="18" charset="0"/>
              </a:rPr>
              <a:t>]{</a:t>
            </a:r>
            <a:endParaRPr lang="en-US" altLang="zh-CN" sz="2000" b="1" dirty="0" smtClean="0">
              <a:solidFill>
                <a:srgbClr val="FF0000"/>
              </a:solidFill>
              <a:ea typeface="宋体" panose="02010600030101010101" pitchFamily="2" charset="-122"/>
              <a:cs typeface="Times New Roman" panose="02020603050405020304" pitchFamily="18" charset="0"/>
            </a:endParaRPr>
          </a:p>
          <a:p>
            <a:pPr marL="0" lvl="2" algn="l">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smtClean="0">
                <a:ea typeface="宋体" panose="02010600030101010101" pitchFamily="2" charset="-122"/>
                <a:cs typeface="Times New Roman" panose="02020603050405020304" pitchFamily="18" charset="0"/>
              </a:rPr>
              <a:t>属性（变量）声</a:t>
            </a:r>
            <a:r>
              <a:rPr lang="zh-CN" altLang="en-US" sz="2000" b="1" dirty="0" smtClean="0">
                <a:ea typeface="宋体" panose="02010600030101010101" pitchFamily="2" charset="-122"/>
                <a:cs typeface="Times New Roman" panose="02020603050405020304" pitchFamily="18" charset="0"/>
              </a:rPr>
              <a:t>明</a:t>
            </a:r>
            <a:r>
              <a:rPr lang="en-US" altLang="zh-CN" sz="2000" b="1" dirty="0" smtClean="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endParaRPr lang="en-US" altLang="zh-CN" sz="2000" b="1" dirty="0" smtClean="0">
              <a:ea typeface="宋体" panose="02010600030101010101" pitchFamily="2" charset="-122"/>
              <a:cs typeface="Times New Roman" panose="02020603050405020304" pitchFamily="18" charset="0"/>
            </a:endParaRPr>
          </a:p>
          <a:p>
            <a:pPr marL="0" lvl="2" algn="l">
              <a:lnSpc>
                <a:spcPct val="90000"/>
              </a:lnSpc>
              <a:spcBef>
                <a:spcPct val="50000"/>
              </a:spcBef>
            </a:pPr>
            <a:r>
              <a:rPr lang="en-US" altLang="zh-CN" sz="2000" b="1" dirty="0">
                <a:ea typeface="宋体" panose="02010600030101010101" pitchFamily="2" charset="-122"/>
                <a:cs typeface="Times New Roman" panose="02020603050405020304" pitchFamily="18" charset="0"/>
              </a:rPr>
              <a:t>	</a:t>
            </a:r>
            <a:r>
              <a:rPr lang="zh-CN" altLang="en-US" sz="2000" b="1" dirty="0">
                <a:ea typeface="宋体" panose="02010600030101010101" pitchFamily="2" charset="-122"/>
                <a:cs typeface="Times New Roman" panose="02020603050405020304" pitchFamily="18" charset="0"/>
              </a:rPr>
              <a:t>方法</a:t>
            </a:r>
            <a:r>
              <a:rPr lang="zh-CN" altLang="en-US" sz="2000" b="1" dirty="0" smtClean="0">
                <a:ea typeface="宋体" panose="02010600030101010101" pitchFamily="2" charset="-122"/>
                <a:cs typeface="Times New Roman" panose="02020603050405020304" pitchFamily="18" charset="0"/>
              </a:rPr>
              <a:t>声明</a:t>
            </a:r>
            <a:r>
              <a:rPr lang="en-US" altLang="zh-CN" sz="2000" b="1" dirty="0" smtClean="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cs typeface="Times New Roman" panose="02020603050405020304" pitchFamily="18" charset="0"/>
            </a:endParaRPr>
          </a:p>
          <a:p>
            <a:pPr marL="0" lvl="2" algn="l">
              <a:lnSpc>
                <a:spcPct val="90000"/>
              </a:lnSpc>
              <a:spcBef>
                <a:spcPct val="50000"/>
              </a:spcBef>
            </a:pPr>
            <a:r>
              <a:rPr lang="en-US" altLang="zh-CN" sz="2000" b="1" smtClean="0">
                <a:solidFill>
                  <a:srgbClr val="FF0000"/>
                </a:solidFill>
                <a:ea typeface="宋体" panose="02010600030101010101" pitchFamily="2" charset="-122"/>
                <a:cs typeface="Times New Roman" panose="02020603050405020304" pitchFamily="18" charset="0"/>
              </a:rPr>
              <a:t>}</a:t>
            </a:r>
            <a:endParaRPr lang="en-US" altLang="zh-CN" sz="2000" b="1" smtClean="0">
              <a:ea typeface="宋体" panose="02010600030101010101" pitchFamily="2" charset="-122"/>
              <a:cs typeface="Times New Roman" panose="02020603050405020304" pitchFamily="18" charset="0"/>
            </a:endParaRPr>
          </a:p>
          <a:p>
            <a:pPr algn="l">
              <a:lnSpc>
                <a:spcPct val="90000"/>
              </a:lnSpc>
              <a:spcBef>
                <a:spcPct val="50000"/>
              </a:spcBef>
            </a:pPr>
            <a:endParaRPr lang="en-US" altLang="zh-CN" sz="2000" b="1">
              <a:ea typeface="宋体" panose="02010600030101010101" pitchFamily="2" charset="-122"/>
              <a:cs typeface="Times New Roman" panose="02020603050405020304" pitchFamily="18" charset="0"/>
            </a:endParaRPr>
          </a:p>
        </p:txBody>
      </p:sp>
      <p:sp>
        <p:nvSpPr>
          <p:cNvPr id="2" name="矩形 1"/>
          <p:cNvSpPr/>
          <p:nvPr/>
        </p:nvSpPr>
        <p:spPr>
          <a:xfrm>
            <a:off x="459833" y="1166663"/>
            <a:ext cx="8496944" cy="161426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5" name="TextBox 1"/>
          <p:cNvSpPr txBox="1"/>
          <p:nvPr/>
        </p:nvSpPr>
        <p:spPr>
          <a:xfrm>
            <a:off x="402533" y="4506835"/>
            <a:ext cx="3881436" cy="1815882"/>
          </a:xfrm>
          <a:prstGeom prst="rect">
            <a:avLst/>
          </a:prstGeom>
          <a:noFill/>
          <a:ln>
            <a:solidFill>
              <a:schemeClr val="tx1"/>
            </a:solidFill>
          </a:ln>
        </p:spPr>
        <p:txBody>
          <a:bodyPr wrap="square" rtlCol="0">
            <a:spAutoFit/>
          </a:bodyPr>
          <a:lstStyle/>
          <a:p>
            <a:r>
              <a:rPr lang="en-US" altLang="zh-CN" sz="1600" b="1" dirty="0">
                <a:solidFill>
                  <a:srgbClr val="FF0000"/>
                </a:solidFill>
              </a:rPr>
              <a:t>C</a:t>
            </a:r>
            <a:r>
              <a:rPr lang="zh-CN" altLang="en-US" sz="1600" b="1" dirty="0">
                <a:solidFill>
                  <a:srgbClr val="FF0000"/>
                </a:solidFill>
              </a:rPr>
              <a:t>语言，可以在源文件中创建独立的函数</a:t>
            </a:r>
            <a:endParaRPr lang="en-US" altLang="zh-CN" sz="1600" b="1" dirty="0">
              <a:solidFill>
                <a:srgbClr val="FF0000"/>
              </a:solidFill>
            </a:endParaRPr>
          </a:p>
          <a:p>
            <a:endParaRPr lang="en-US" altLang="zh-CN" sz="1600" b="1" dirty="0">
              <a:solidFill>
                <a:srgbClr val="FF0000"/>
              </a:solidFill>
            </a:endParaRPr>
          </a:p>
          <a:p>
            <a:r>
              <a:rPr lang="en-US" altLang="zh-CN" sz="1600" b="1" dirty="0">
                <a:solidFill>
                  <a:srgbClr val="FF0000"/>
                </a:solidFill>
              </a:rPr>
              <a:t>Java</a:t>
            </a:r>
            <a:r>
              <a:rPr lang="zh-CN" altLang="en-US" sz="1600" b="1" dirty="0">
                <a:solidFill>
                  <a:srgbClr val="FF0000"/>
                </a:solidFill>
              </a:rPr>
              <a:t>，必须先创建以上类型</a:t>
            </a:r>
            <a:endParaRPr lang="en-US" altLang="zh-CN" sz="1600" b="1" dirty="0">
              <a:solidFill>
                <a:srgbClr val="FF0000"/>
              </a:solidFill>
            </a:endParaRPr>
          </a:p>
          <a:p>
            <a:r>
              <a:rPr lang="zh-CN" altLang="en-US" sz="1600" b="1" dirty="0">
                <a:solidFill>
                  <a:srgbClr val="FF0000"/>
                </a:solidFill>
              </a:rPr>
              <a:t>所有方法</a:t>
            </a:r>
            <a:r>
              <a:rPr lang="en-US" altLang="zh-CN" sz="1600" b="1" dirty="0">
                <a:solidFill>
                  <a:srgbClr val="FF0000"/>
                </a:solidFill>
              </a:rPr>
              <a:t>/</a:t>
            </a:r>
            <a:r>
              <a:rPr lang="zh-CN" altLang="en-US" sz="1600" b="1" dirty="0">
                <a:solidFill>
                  <a:srgbClr val="FF0000"/>
                </a:solidFill>
              </a:rPr>
              <a:t>变量</a:t>
            </a:r>
            <a:r>
              <a:rPr lang="en-US" altLang="zh-CN" sz="1600" b="1" dirty="0">
                <a:solidFill>
                  <a:srgbClr val="FF0000"/>
                </a:solidFill>
              </a:rPr>
              <a:t>/</a:t>
            </a:r>
            <a:r>
              <a:rPr lang="zh-CN" altLang="en-US" sz="1600" b="1" dirty="0">
                <a:solidFill>
                  <a:srgbClr val="FF0000"/>
                </a:solidFill>
              </a:rPr>
              <a:t>常量等等</a:t>
            </a:r>
            <a:endParaRPr lang="en-US" altLang="zh-CN" sz="1600" b="1" dirty="0">
              <a:solidFill>
                <a:srgbClr val="FF0000"/>
              </a:solidFill>
            </a:endParaRPr>
          </a:p>
          <a:p>
            <a:r>
              <a:rPr lang="zh-CN" altLang="en-US" sz="1600" b="1" dirty="0">
                <a:solidFill>
                  <a:srgbClr val="FF0000"/>
                </a:solidFill>
              </a:rPr>
              <a:t>必须声明在以上类型</a:t>
            </a:r>
            <a:r>
              <a:rPr lang="en-US" altLang="zh-CN" sz="1600" b="1" dirty="0">
                <a:solidFill>
                  <a:srgbClr val="FF0000"/>
                </a:solidFill>
              </a:rPr>
              <a:t>body</a:t>
            </a:r>
            <a:r>
              <a:rPr lang="zh-CN" altLang="en-US" sz="1600" b="1" dirty="0">
                <a:solidFill>
                  <a:srgbClr val="FF0000"/>
                </a:solidFill>
              </a:rPr>
              <a:t>大括号中</a:t>
            </a:r>
            <a:endParaRPr lang="en-US" altLang="zh-CN" sz="1600" b="1" dirty="0">
              <a:solidFill>
                <a:srgbClr val="FF0000"/>
              </a:solidFill>
            </a:endParaRPr>
          </a:p>
          <a:p>
            <a:r>
              <a:rPr lang="zh-CN" altLang="en-US" sz="1600" b="1" dirty="0">
                <a:solidFill>
                  <a:srgbClr val="FF0000"/>
                </a:solidFill>
              </a:rPr>
              <a:t>无法脱离类型创建</a:t>
            </a:r>
            <a:endParaRPr lang="en-US" altLang="zh-CN" sz="1600" b="1" dirty="0">
              <a:solidFill>
                <a:srgbClr val="FF0000"/>
              </a:solidFill>
            </a:endParaRPr>
          </a:p>
          <a:p>
            <a:r>
              <a:rPr lang="zh-CN" altLang="en-US" sz="1600" b="1" dirty="0">
                <a:solidFill>
                  <a:srgbClr val="FF0000"/>
                </a:solidFill>
              </a:rPr>
              <a:t>即，不存在顶级的方法</a:t>
            </a:r>
            <a:r>
              <a:rPr lang="en-US" altLang="zh-CN" sz="1600" b="1" dirty="0">
                <a:solidFill>
                  <a:srgbClr val="FF0000"/>
                </a:solidFill>
              </a:rPr>
              <a:t>/</a:t>
            </a:r>
            <a:r>
              <a:rPr lang="zh-CN" altLang="en-US" sz="1600" b="1" dirty="0">
                <a:solidFill>
                  <a:srgbClr val="FF0000"/>
                </a:solidFill>
              </a:rPr>
              <a:t>变量</a:t>
            </a:r>
            <a:r>
              <a:rPr lang="en-US" altLang="zh-CN" sz="1600" b="1" dirty="0">
                <a:solidFill>
                  <a:srgbClr val="FF0000"/>
                </a:solidFill>
              </a:rPr>
              <a:t>/</a:t>
            </a:r>
            <a:r>
              <a:rPr lang="zh-CN" altLang="en-US" sz="1600" b="1" dirty="0">
                <a:solidFill>
                  <a:srgbClr val="FF0000"/>
                </a:solidFill>
              </a:rPr>
              <a:t>常量等</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979426"/>
            <a:ext cx="3200400" cy="1514475"/>
          </a:xfrm>
          <a:prstGeom prst="rect">
            <a:avLst/>
          </a:prstGeom>
        </p:spPr>
      </p:pic>
      <p:sp>
        <p:nvSpPr>
          <p:cNvPr id="8" name="矩形 7"/>
          <p:cNvSpPr/>
          <p:nvPr/>
        </p:nvSpPr>
        <p:spPr>
          <a:xfrm>
            <a:off x="4427984" y="2993583"/>
            <a:ext cx="4248472" cy="1754326"/>
          </a:xfrm>
          <a:prstGeom prst="rect">
            <a:avLst/>
          </a:prstGeom>
          <a:ln>
            <a:solidFill>
              <a:schemeClr val="tx1"/>
            </a:solidFill>
          </a:ln>
        </p:spPr>
        <p:txBody>
          <a:bodyPr wrap="square">
            <a:spAutoFit/>
          </a:bodyPr>
          <a:lstStyle/>
          <a:p>
            <a:pPr algn="l"/>
            <a:r>
              <a:rPr lang="zh-CN" altLang="en-US"/>
              <a:t>必须定义在类型内的，称为</a:t>
            </a:r>
            <a:r>
              <a:rPr lang="en-US" altLang="zh-CN">
                <a:solidFill>
                  <a:srgbClr val="FF0000"/>
                </a:solidFill>
              </a:rPr>
              <a:t>Method</a:t>
            </a:r>
            <a:r>
              <a:rPr lang="zh-CN" altLang="en-US">
                <a:solidFill>
                  <a:srgbClr val="FF0000"/>
                </a:solidFill>
              </a:rPr>
              <a:t>方法</a:t>
            </a:r>
            <a:r>
              <a:rPr lang="zh-CN" altLang="en-US"/>
              <a:t>，如</a:t>
            </a:r>
            <a:r>
              <a:rPr lang="en-US" altLang="zh-CN"/>
              <a:t>Java</a:t>
            </a:r>
            <a:r>
              <a:rPr lang="zh-CN" altLang="en-US"/>
              <a:t>语言；可以脱离类型独立定义的，称为</a:t>
            </a:r>
            <a:r>
              <a:rPr lang="en-US" altLang="zh-CN">
                <a:solidFill>
                  <a:srgbClr val="FF0000"/>
                </a:solidFill>
              </a:rPr>
              <a:t>Function</a:t>
            </a:r>
            <a:r>
              <a:rPr lang="zh-CN" altLang="en-US">
                <a:solidFill>
                  <a:srgbClr val="FF0000"/>
                </a:solidFill>
              </a:rPr>
              <a:t>函数</a:t>
            </a:r>
            <a:r>
              <a:rPr lang="zh-CN" altLang="en-US"/>
              <a:t>，如</a:t>
            </a:r>
            <a:r>
              <a:rPr lang="en-US" altLang="zh-CN"/>
              <a:t>C</a:t>
            </a:r>
            <a:r>
              <a:rPr lang="zh-CN" altLang="en-US"/>
              <a:t> </a:t>
            </a:r>
            <a:r>
              <a:rPr lang="en-US" altLang="zh-CN"/>
              <a:t>JavaScript</a:t>
            </a:r>
            <a:r>
              <a:rPr lang="zh-CN" altLang="en-US"/>
              <a:t>语</a:t>
            </a:r>
            <a:r>
              <a:rPr lang="zh-CN" altLang="en-US" smtClean="0"/>
              <a:t>言</a:t>
            </a:r>
            <a:endParaRPr lang="en-US" altLang="zh-CN" smtClean="0"/>
          </a:p>
          <a:p>
            <a:pPr algn="l"/>
            <a:r>
              <a:rPr lang="zh-CN" altLang="en-US"/>
              <a:t>即</a:t>
            </a:r>
            <a:r>
              <a:rPr lang="zh-CN" altLang="en-US" smtClean="0"/>
              <a:t>，</a:t>
            </a:r>
            <a:r>
              <a:rPr lang="en-US" altLang="zh-CN" smtClean="0"/>
              <a:t>Java</a:t>
            </a:r>
            <a:r>
              <a:rPr lang="zh-CN" altLang="en-US"/>
              <a:t>中不存在函数，但</a:t>
            </a:r>
            <a:r>
              <a:rPr lang="en-US" altLang="zh-CN"/>
              <a:t>Java8</a:t>
            </a:r>
            <a:r>
              <a:rPr lang="zh-CN" altLang="en-US"/>
              <a:t>后已支持函数式编</a:t>
            </a:r>
            <a:r>
              <a:rPr lang="zh-CN" altLang="en-US" smtClean="0"/>
              <a:t>程，和函数不一样</a:t>
            </a:r>
            <a:endParaRPr lang="en-US" altLang="zh-CN"/>
          </a:p>
          <a:p>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类修饰符</a:t>
            </a:r>
            <a:endParaRPr lang="zh-CN" altLang="en-US"/>
          </a:p>
        </p:txBody>
      </p:sp>
      <p:sp>
        <p:nvSpPr>
          <p:cNvPr id="3" name="内容占位符 2"/>
          <p:cNvSpPr>
            <a:spLocks noGrp="1"/>
          </p:cNvSpPr>
          <p:nvPr>
            <p:ph idx="1"/>
          </p:nvPr>
        </p:nvSpPr>
        <p:spPr/>
        <p:txBody>
          <a:bodyPr/>
          <a:lstStyle/>
          <a:p>
            <a:r>
              <a:rPr lang="zh-CN" altLang="en-US"/>
              <a:t>类修饰符</a:t>
            </a:r>
            <a:r>
              <a:rPr lang="zh-CN" altLang="en-US" smtClean="0"/>
              <a:t>决</a:t>
            </a:r>
            <a:r>
              <a:rPr lang="zh-CN" altLang="en-US"/>
              <a:t>定</a:t>
            </a:r>
            <a:r>
              <a:rPr lang="zh-CN" altLang="en-US" smtClean="0"/>
              <a:t>了类的可见范围，</a:t>
            </a:r>
            <a:r>
              <a:rPr lang="zh-CN" altLang="en-US"/>
              <a:t>可见，即可访</a:t>
            </a:r>
            <a:r>
              <a:rPr lang="zh-CN" altLang="en-US" smtClean="0"/>
              <a:t>问，可使用。</a:t>
            </a:r>
            <a:endParaRPr lang="en-US" altLang="zh-CN" smtClean="0"/>
          </a:p>
          <a:p>
            <a:r>
              <a:rPr lang="zh-CN" altLang="en-US"/>
              <a:t>类</a:t>
            </a:r>
            <a:r>
              <a:rPr lang="zh-CN" altLang="en-US" smtClean="0"/>
              <a:t>的修饰符：</a:t>
            </a:r>
            <a:endParaRPr lang="en-US" altLang="zh-CN" smtClean="0"/>
          </a:p>
          <a:p>
            <a:pPr lvl="1"/>
            <a:r>
              <a:rPr lang="en-US" altLang="zh-CN"/>
              <a:t>public</a:t>
            </a:r>
            <a:r>
              <a:rPr lang="zh-CN" altLang="en-US"/>
              <a:t>，所有其他类可访问</a:t>
            </a:r>
            <a:endParaRPr lang="en-US" altLang="zh-CN"/>
          </a:p>
          <a:p>
            <a:pPr lvl="1"/>
            <a:r>
              <a:rPr lang="zh-CN" altLang="en-US" smtClean="0"/>
              <a:t>无</a:t>
            </a:r>
            <a:r>
              <a:rPr lang="zh-CN" altLang="en-US"/>
              <a:t>修饰符的默认声明</a:t>
            </a:r>
            <a:r>
              <a:rPr lang="zh-CN" altLang="en-US" smtClean="0"/>
              <a:t>，</a:t>
            </a:r>
            <a:r>
              <a:rPr lang="en-US" altLang="zh-CN" smtClean="0"/>
              <a:t>package-private,</a:t>
            </a:r>
            <a:r>
              <a:rPr lang="zh-CN" altLang="en-US" smtClean="0"/>
              <a:t>包级别的类，仅</a:t>
            </a:r>
            <a:r>
              <a:rPr lang="zh-CN" altLang="en-US">
                <a:solidFill>
                  <a:srgbClr val="FF0000"/>
                </a:solidFill>
              </a:rPr>
              <a:t>同包</a:t>
            </a:r>
            <a:r>
              <a:rPr lang="zh-CN" altLang="en-US"/>
              <a:t>可访问</a:t>
            </a:r>
            <a:endParaRPr lang="en-US" altLang="zh-CN"/>
          </a:p>
          <a:p>
            <a:endParaRPr lang="zh-CN" altLang="en-US"/>
          </a:p>
        </p:txBody>
      </p:sp>
    </p:spTree>
    <p:extLst>
      <p:ext uri="{BB962C8B-B14F-4D97-AF65-F5344CB8AC3E}">
        <p14:creationId xmlns:p14="http://schemas.microsoft.com/office/powerpoint/2010/main" val="173115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0" y="998730"/>
            <a:ext cx="6172200" cy="4601970"/>
          </a:xfrm>
        </p:spPr>
        <p:txBody>
          <a:bodyPr/>
          <a:lstStyle/>
          <a:p>
            <a:pPr lvl="1"/>
            <a:endParaRPr lang="en-US" altLang="zh-CN" dirty="0"/>
          </a:p>
          <a:p>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endParaRPr lang="zh-CN" altLang="en-US" dirty="0"/>
          </a:p>
        </p:txBody>
      </p:sp>
      <p:sp>
        <p:nvSpPr>
          <p:cNvPr id="5" name="TextBox 4"/>
          <p:cNvSpPr txBox="1"/>
          <p:nvPr/>
        </p:nvSpPr>
        <p:spPr>
          <a:xfrm>
            <a:off x="5189399" y="3699031"/>
            <a:ext cx="2185215" cy="646331"/>
          </a:xfrm>
          <a:prstGeom prst="rect">
            <a:avLst/>
          </a:prstGeom>
          <a:noFill/>
        </p:spPr>
        <p:txBody>
          <a:bodyPr wrap="none" rtlCol="0">
            <a:spAutoFit/>
          </a:bodyPr>
          <a:lstStyle/>
          <a:p>
            <a:r>
              <a:rPr lang="en-US" altLang="zh-CN" sz="1200" b="1" dirty="0" err="1">
                <a:solidFill>
                  <a:srgbClr val="FF0000"/>
                </a:solidFill>
              </a:rPr>
              <a:t>PackageUser</a:t>
            </a:r>
            <a:r>
              <a:rPr lang="zh-CN" altLang="en-US" sz="1200" b="1" dirty="0">
                <a:solidFill>
                  <a:srgbClr val="FF0000"/>
                </a:solidFill>
              </a:rPr>
              <a:t>类仅同包可见</a:t>
            </a:r>
            <a:endParaRPr lang="en-US" altLang="zh-CN" sz="1200" b="1" dirty="0">
              <a:solidFill>
                <a:srgbClr val="FF0000"/>
              </a:solidFill>
            </a:endParaRPr>
          </a:p>
          <a:p>
            <a:r>
              <a:rPr lang="zh-CN" altLang="en-US" sz="1200" b="1" dirty="0">
                <a:solidFill>
                  <a:srgbClr val="FF0000"/>
                </a:solidFill>
              </a:rPr>
              <a:t>因此，其他包，即使是子包中</a:t>
            </a:r>
            <a:endParaRPr lang="en-US" altLang="zh-CN" sz="1200" b="1" dirty="0">
              <a:solidFill>
                <a:srgbClr val="FF0000"/>
              </a:solidFill>
            </a:endParaRPr>
          </a:p>
          <a:p>
            <a:r>
              <a:rPr lang="zh-CN" altLang="en-US" sz="1200" b="1" dirty="0">
                <a:solidFill>
                  <a:srgbClr val="FF0000"/>
                </a:solidFill>
              </a:rPr>
              <a:t>也无法使用</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557" y="3050959"/>
            <a:ext cx="3550444" cy="1378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556" y="1700809"/>
            <a:ext cx="3086100" cy="83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182451" y="1899427"/>
            <a:ext cx="1757212" cy="461665"/>
          </a:xfrm>
          <a:prstGeom prst="rect">
            <a:avLst/>
          </a:prstGeom>
          <a:noFill/>
        </p:spPr>
        <p:txBody>
          <a:bodyPr wrap="none" rtlCol="0">
            <a:spAutoFit/>
          </a:bodyPr>
          <a:lstStyle/>
          <a:p>
            <a:r>
              <a:rPr lang="en-US" altLang="zh-CN" sz="1200" b="1" dirty="0" err="1">
                <a:solidFill>
                  <a:srgbClr val="FF0000"/>
                </a:solidFill>
              </a:rPr>
              <a:t>PublicUser</a:t>
            </a:r>
            <a:r>
              <a:rPr lang="zh-CN" altLang="en-US" sz="1200" b="1" dirty="0">
                <a:solidFill>
                  <a:srgbClr val="FF0000"/>
                </a:solidFill>
              </a:rPr>
              <a:t>类全局可见</a:t>
            </a:r>
            <a:endParaRPr lang="en-US" altLang="zh-CN" sz="1200" b="1" dirty="0">
              <a:solidFill>
                <a:srgbClr val="FF0000"/>
              </a:solidFill>
            </a:endParaRPr>
          </a:p>
          <a:p>
            <a:r>
              <a:rPr lang="zh-CN" altLang="en-US" sz="1200" b="1" dirty="0">
                <a:solidFill>
                  <a:srgbClr val="FF0000"/>
                </a:solidFill>
              </a:rPr>
              <a:t>因此，其他包可以使用</a:t>
            </a:r>
          </a:p>
        </p:txBody>
      </p:sp>
      <p:cxnSp>
        <p:nvCxnSpPr>
          <p:cNvPr id="7" name="直接箭头连接符 6"/>
          <p:cNvCxnSpPr/>
          <p:nvPr/>
        </p:nvCxnSpPr>
        <p:spPr>
          <a:xfrm flipV="1">
            <a:off x="2515670" y="2294875"/>
            <a:ext cx="0" cy="16647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37628" y="2456892"/>
            <a:ext cx="894978" cy="12421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0170" y="1027906"/>
            <a:ext cx="1107996" cy="461665"/>
          </a:xfrm>
          <a:prstGeom prst="rect">
            <a:avLst/>
          </a:prstGeom>
          <a:noFill/>
        </p:spPr>
        <p:txBody>
          <a:bodyPr wrap="none" rtlCol="0">
            <a:spAutoFit/>
          </a:bodyPr>
          <a:lstStyle/>
          <a:p>
            <a:r>
              <a:rPr lang="zh-CN" altLang="en-US" sz="1200" b="1" dirty="0">
                <a:solidFill>
                  <a:srgbClr val="FF0000"/>
                </a:solidFill>
              </a:rPr>
              <a:t>独立的源文件</a:t>
            </a:r>
          </a:p>
          <a:p>
            <a:r>
              <a:rPr lang="zh-CN" altLang="en-US" sz="1200" b="1" dirty="0">
                <a:solidFill>
                  <a:srgbClr val="FF0000"/>
                </a:solidFill>
              </a:rPr>
              <a:t>因此为顶级类</a:t>
            </a:r>
            <a:endParaRPr lang="en-US" altLang="zh-CN" sz="1200" b="1" dirty="0">
              <a:solidFill>
                <a:srgbClr val="FF0000"/>
              </a:solidFill>
            </a:endParaRPr>
          </a:p>
        </p:txBody>
      </p:sp>
      <p:cxnSp>
        <p:nvCxnSpPr>
          <p:cNvPr id="9" name="直接箭头连接符 8"/>
          <p:cNvCxnSpPr>
            <a:stCxn id="5" idx="1"/>
          </p:cNvCxnSpPr>
          <p:nvPr/>
        </p:nvCxnSpPr>
        <p:spPr>
          <a:xfrm flipH="1" flipV="1">
            <a:off x="4459887" y="3404170"/>
            <a:ext cx="744782" cy="61802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62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15" y="900086"/>
            <a:ext cx="2557463"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747546"/>
            <a:ext cx="4850606"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24582" y="1689151"/>
            <a:ext cx="2185215" cy="646331"/>
          </a:xfrm>
          <a:prstGeom prst="rect">
            <a:avLst/>
          </a:prstGeom>
          <a:noFill/>
        </p:spPr>
        <p:txBody>
          <a:bodyPr wrap="none" rtlCol="0">
            <a:spAutoFit/>
          </a:bodyPr>
          <a:lstStyle/>
          <a:p>
            <a:r>
              <a:rPr lang="en-US" altLang="zh-CN" sz="1200" b="1" dirty="0">
                <a:solidFill>
                  <a:srgbClr val="FF0000"/>
                </a:solidFill>
              </a:rPr>
              <a:t>Package</a:t>
            </a:r>
            <a:r>
              <a:rPr lang="zh-CN" altLang="en-US" sz="1200" b="1" dirty="0">
                <a:solidFill>
                  <a:srgbClr val="FF0000"/>
                </a:solidFill>
              </a:rPr>
              <a:t>级</a:t>
            </a:r>
            <a:endParaRPr lang="en-US" altLang="zh-CN" sz="1200" b="1" dirty="0">
              <a:solidFill>
                <a:srgbClr val="FF0000"/>
              </a:solidFill>
            </a:endParaRPr>
          </a:p>
          <a:p>
            <a:r>
              <a:rPr lang="zh-CN" altLang="en-US" sz="1200" b="1" dirty="0">
                <a:solidFill>
                  <a:srgbClr val="FF0000"/>
                </a:solidFill>
              </a:rPr>
              <a:t>允许源文件名与类型名称不同</a:t>
            </a:r>
            <a:endParaRPr lang="en-US" altLang="zh-CN" sz="1200" b="1" dirty="0">
              <a:solidFill>
                <a:srgbClr val="FF0000"/>
              </a:solidFill>
            </a:endParaRPr>
          </a:p>
          <a:p>
            <a:r>
              <a:rPr lang="en-US" altLang="zh-CN" sz="1200" b="1" dirty="0">
                <a:solidFill>
                  <a:srgbClr val="FF0000"/>
                </a:solidFill>
              </a:rPr>
              <a:t>Public</a:t>
            </a:r>
            <a:r>
              <a:rPr lang="zh-CN" altLang="en-US" sz="1200" b="1" dirty="0">
                <a:solidFill>
                  <a:srgbClr val="FF0000"/>
                </a:solidFill>
              </a:rPr>
              <a:t>级别则不允许</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651" y="4077072"/>
            <a:ext cx="1828800" cy="150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17393" y="4607876"/>
            <a:ext cx="1962397" cy="461665"/>
          </a:xfrm>
          <a:prstGeom prst="rect">
            <a:avLst/>
          </a:prstGeom>
          <a:noFill/>
        </p:spPr>
        <p:txBody>
          <a:bodyPr wrap="none" rtlCol="0">
            <a:spAutoFit/>
          </a:bodyPr>
          <a:lstStyle/>
          <a:p>
            <a:r>
              <a:rPr lang="zh-CN" altLang="en-US" sz="1200" b="1" dirty="0">
                <a:solidFill>
                  <a:srgbClr val="FF0000"/>
                </a:solidFill>
              </a:rPr>
              <a:t>允许在一份源码文件中</a:t>
            </a:r>
            <a:endParaRPr lang="en-US" altLang="zh-CN" sz="1200" b="1" dirty="0">
              <a:solidFill>
                <a:srgbClr val="FF0000"/>
              </a:solidFill>
            </a:endParaRPr>
          </a:p>
          <a:p>
            <a:r>
              <a:rPr lang="zh-CN" altLang="en-US" sz="1200" b="1" dirty="0">
                <a:solidFill>
                  <a:srgbClr val="FF0000"/>
                </a:solidFill>
              </a:rPr>
              <a:t>并列，而非嵌套声明</a:t>
            </a:r>
            <a:r>
              <a:rPr lang="en-US" altLang="zh-CN" sz="1200" b="1" dirty="0">
                <a:solidFill>
                  <a:srgbClr val="FF0000"/>
                </a:solidFill>
              </a:rPr>
              <a:t>2</a:t>
            </a:r>
            <a:r>
              <a:rPr lang="zh-CN" altLang="en-US" sz="1200" b="1" dirty="0">
                <a:solidFill>
                  <a:srgbClr val="FF0000"/>
                </a:solidFill>
              </a:rPr>
              <a:t>个类</a:t>
            </a:r>
          </a:p>
        </p:txBody>
      </p:sp>
      <p:cxnSp>
        <p:nvCxnSpPr>
          <p:cNvPr id="9" name="直接箭头连接符 8"/>
          <p:cNvCxnSpPr/>
          <p:nvPr/>
        </p:nvCxnSpPr>
        <p:spPr>
          <a:xfrm flipH="1">
            <a:off x="971599" y="1484784"/>
            <a:ext cx="1242138" cy="7020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076055" y="2412658"/>
            <a:ext cx="3813133"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a:t>一</a:t>
            </a:r>
            <a:r>
              <a:rPr lang="zh-CN" altLang="en-US" smtClean="0"/>
              <a:t>般不要在一</a:t>
            </a:r>
            <a:r>
              <a:rPr lang="zh-CN" altLang="en-US"/>
              <a:t>个源码文件中声明</a:t>
            </a:r>
            <a:r>
              <a:rPr lang="en-US" altLang="zh-CN"/>
              <a:t>2</a:t>
            </a:r>
            <a:r>
              <a:rPr lang="zh-CN" altLang="en-US"/>
              <a:t>个并列的类型，会严重降低代码的可读性</a:t>
            </a:r>
            <a:endParaRPr lang="en-US" altLang="zh-CN"/>
          </a:p>
          <a:p>
            <a:pPr algn="l"/>
            <a:endParaRPr lang="en-US" altLang="zh-CN"/>
          </a:p>
          <a:p>
            <a:pPr algn="l"/>
            <a:r>
              <a:rPr lang="en-US" altLang="zh-CN" smtClean="0"/>
              <a:t>package</a:t>
            </a:r>
            <a:r>
              <a:rPr lang="zh-CN" altLang="en-US"/>
              <a:t>级类允许文件名与类名不同，但</a:t>
            </a:r>
            <a:r>
              <a:rPr lang="zh-CN" altLang="en-US" smtClean="0"/>
              <a:t>是一般不这样做，</a:t>
            </a:r>
            <a:r>
              <a:rPr lang="zh-CN" altLang="en-US"/>
              <a:t>会引起歧义，降低代码的可读性</a:t>
            </a:r>
            <a:endParaRPr lang="en-US" altLang="zh-CN" dirty="0"/>
          </a:p>
        </p:txBody>
      </p:sp>
    </p:spTree>
    <p:extLst>
      <p:ext uri="{BB962C8B-B14F-4D97-AF65-F5344CB8AC3E}">
        <p14:creationId xmlns:p14="http://schemas.microsoft.com/office/powerpoint/2010/main" val="1020897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文本占位符 156674"/>
          <p:cNvSpPr>
            <a:spLocks noGrp="1"/>
          </p:cNvSpPr>
          <p:nvPr>
            <p:ph type="body" idx="1"/>
          </p:nvPr>
        </p:nvSpPr>
        <p:spPr>
          <a:xfrm>
            <a:off x="395536" y="1124744"/>
            <a:ext cx="8139113" cy="1693168"/>
          </a:xfrm>
        </p:spPr>
        <p:style>
          <a:lnRef idx="2">
            <a:schemeClr val="dk1"/>
          </a:lnRef>
          <a:fillRef idx="1">
            <a:schemeClr val="lt1"/>
          </a:fillRef>
          <a:effectRef idx="0">
            <a:schemeClr val="dk1"/>
          </a:effectRef>
          <a:fontRef idx="minor">
            <a:schemeClr val="dk1"/>
          </a:fontRef>
        </p:style>
        <p:txBody>
          <a:bodyPr/>
          <a:lstStyle/>
          <a:p>
            <a:pPr marL="0" lvl="2" indent="0">
              <a:buNone/>
            </a:pPr>
            <a:r>
              <a:rPr lang="zh-CN" altLang="en-US" smtClean="0">
                <a:solidFill>
                  <a:srgbClr val="00B050"/>
                </a:solidFill>
                <a:cs typeface="Times New Roman" panose="02020603050405020304" pitchFamily="18" charset="0"/>
              </a:rPr>
              <a:t>类修饰符</a:t>
            </a:r>
            <a:r>
              <a:rPr lang="en-US" altLang="zh-CN" smtClean="0">
                <a:solidFill>
                  <a:srgbClr val="00B050"/>
                </a:solidFill>
                <a:cs typeface="Times New Roman" panose="02020603050405020304" pitchFamily="18" charset="0"/>
              </a:rPr>
              <a:t> </a:t>
            </a:r>
            <a:r>
              <a:rPr lang="en-US" altLang="zh-CN" smtClean="0">
                <a:solidFill>
                  <a:srgbClr val="FF0000"/>
                </a:solidFill>
                <a:cs typeface="Times New Roman" panose="02020603050405020304" pitchFamily="18" charset="0"/>
              </a:rPr>
              <a:t>class</a:t>
            </a:r>
            <a:r>
              <a:rPr lang="en-US" altLang="zh-CN" smtClean="0">
                <a:cs typeface="Times New Roman" panose="02020603050405020304" pitchFamily="18" charset="0"/>
              </a:rPr>
              <a:t> </a:t>
            </a:r>
            <a:r>
              <a:rPr lang="en-US" altLang="zh-CN" smtClean="0">
                <a:solidFill>
                  <a:srgbClr val="7030A0"/>
                </a:solidFill>
                <a:cs typeface="Times New Roman" panose="02020603050405020304" pitchFamily="18" charset="0"/>
              </a:rPr>
              <a:t> </a:t>
            </a:r>
            <a:r>
              <a:rPr lang="zh-CN" altLang="en-US" smtClean="0">
                <a:solidFill>
                  <a:srgbClr val="7030A0"/>
                </a:solidFill>
                <a:cs typeface="Times New Roman" panose="02020603050405020304" pitchFamily="18" charset="0"/>
              </a:rPr>
              <a:t>类名</a:t>
            </a:r>
            <a:r>
              <a:rPr lang="en-US" altLang="zh-CN" smtClean="0">
                <a:solidFill>
                  <a:srgbClr val="FF0000"/>
                </a:solidFill>
                <a:cs typeface="Times New Roman" panose="02020603050405020304" pitchFamily="18" charset="0"/>
              </a:rPr>
              <a:t> [</a:t>
            </a:r>
            <a:r>
              <a:rPr lang="en-US" altLang="zh-CN" smtClean="0"/>
              <a:t>extends </a:t>
            </a:r>
            <a:r>
              <a:rPr lang="zh-CN" altLang="en-US" smtClean="0"/>
              <a:t>父类名 </a:t>
            </a:r>
            <a:r>
              <a:rPr lang="en-US" altLang="zh-CN" smtClean="0"/>
              <a:t>implements </a:t>
            </a:r>
            <a:r>
              <a:rPr lang="zh-CN" altLang="en-US" smtClean="0"/>
              <a:t>接口名</a:t>
            </a:r>
            <a:r>
              <a:rPr lang="en-US" altLang="zh-CN" smtClean="0">
                <a:solidFill>
                  <a:srgbClr val="FF0000"/>
                </a:solidFill>
                <a:cs typeface="Times New Roman" panose="02020603050405020304" pitchFamily="18" charset="0"/>
              </a:rPr>
              <a:t>]{</a:t>
            </a:r>
          </a:p>
          <a:p>
            <a:pPr marL="0" lvl="2" indent="0">
              <a:lnSpc>
                <a:spcPct val="90000"/>
              </a:lnSpc>
              <a:spcBef>
                <a:spcPct val="50000"/>
              </a:spcBef>
              <a:buNone/>
            </a:pPr>
            <a:r>
              <a:rPr lang="en-US" altLang="zh-CN" smtClean="0">
                <a:cs typeface="Times New Roman" panose="02020603050405020304" pitchFamily="18" charset="0"/>
              </a:rPr>
              <a:t>	</a:t>
            </a:r>
            <a:r>
              <a:rPr lang="zh-CN" altLang="en-US" smtClean="0">
                <a:cs typeface="Times New Roman" panose="02020603050405020304" pitchFamily="18" charset="0"/>
              </a:rPr>
              <a:t>属性（变量）声明</a:t>
            </a:r>
            <a:r>
              <a:rPr lang="en-US" altLang="zh-CN" smtClean="0">
                <a:cs typeface="Times New Roman" panose="02020603050405020304" pitchFamily="18" charset="0"/>
              </a:rPr>
              <a:t>;	</a:t>
            </a:r>
          </a:p>
          <a:p>
            <a:pPr marL="0" lvl="2" indent="0">
              <a:lnSpc>
                <a:spcPct val="90000"/>
              </a:lnSpc>
              <a:spcBef>
                <a:spcPct val="50000"/>
              </a:spcBef>
              <a:buNone/>
            </a:pPr>
            <a:r>
              <a:rPr lang="en-US" altLang="zh-CN" smtClean="0">
                <a:cs typeface="Times New Roman" panose="02020603050405020304" pitchFamily="18" charset="0"/>
              </a:rPr>
              <a:t>	</a:t>
            </a:r>
            <a:r>
              <a:rPr lang="zh-CN" altLang="en-US" smtClean="0">
                <a:cs typeface="Times New Roman" panose="02020603050405020304" pitchFamily="18" charset="0"/>
              </a:rPr>
              <a:t>方法声明</a:t>
            </a:r>
            <a:r>
              <a:rPr lang="en-US" altLang="zh-CN" smtClean="0">
                <a:cs typeface="Times New Roman" panose="02020603050405020304" pitchFamily="18" charset="0"/>
              </a:rPr>
              <a:t>;</a:t>
            </a:r>
          </a:p>
          <a:p>
            <a:pPr marL="0" lvl="2" indent="0">
              <a:lnSpc>
                <a:spcPct val="90000"/>
              </a:lnSpc>
              <a:spcBef>
                <a:spcPct val="50000"/>
              </a:spcBef>
              <a:buNone/>
            </a:pPr>
            <a:r>
              <a:rPr lang="en-US" altLang="zh-CN" smtClean="0">
                <a:solidFill>
                  <a:srgbClr val="FF0000"/>
                </a:solidFill>
                <a:cs typeface="Times New Roman" panose="02020603050405020304" pitchFamily="18" charset="0"/>
              </a:rPr>
              <a:t>}</a:t>
            </a:r>
          </a:p>
          <a:p>
            <a:pPr marL="0" indent="0">
              <a:lnSpc>
                <a:spcPct val="80000"/>
              </a:lnSpc>
              <a:buNone/>
            </a:pPr>
            <a:endParaRPr lang="zh-CN" altLang="en-US" sz="2800" dirty="0"/>
          </a:p>
        </p:txBody>
      </p:sp>
      <p:sp>
        <p:nvSpPr>
          <p:cNvPr id="3" name="标题 156673"/>
          <p:cNvSpPr>
            <a:spLocks noGrp="1"/>
          </p:cNvSpPr>
          <p:nvPr/>
        </p:nvSpPr>
        <p:spPr>
          <a:xfrm>
            <a:off x="931863" y="298768"/>
            <a:ext cx="8054975" cy="546100"/>
          </a:xfrm>
          <a:prstGeom prst="rect">
            <a:avLst/>
          </a:prstGeom>
        </p:spPr>
        <p:txBody>
          <a:bodyPr anchor="b"/>
          <a:lst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a:lstStyle>
          <a:p>
            <a:r>
              <a:rPr lang="zh-CN" altLang="en-US" sz="3200" b="1" dirty="0">
                <a:latin typeface="+mn-ea"/>
                <a:ea typeface="+mn-ea"/>
              </a:rPr>
              <a:t>类的构成：变量</a:t>
            </a:r>
            <a:r>
              <a:rPr lang="zh-CN" altLang="en-US" sz="3200" b="1" dirty="0">
                <a:latin typeface="+mn-ea"/>
                <a:ea typeface="+mn-ea"/>
                <a:sym typeface="+mn-ea"/>
              </a:rPr>
              <a:t>、</a:t>
            </a:r>
            <a:r>
              <a:rPr lang="zh-CN" altLang="en-US" sz="3200" b="1">
                <a:latin typeface="+mn-ea"/>
                <a:ea typeface="+mn-ea"/>
                <a:sym typeface="+mn-ea"/>
              </a:rPr>
              <a:t>方</a:t>
            </a:r>
            <a:r>
              <a:rPr lang="zh-CN" altLang="en-US" sz="3200" b="1" smtClean="0">
                <a:latin typeface="+mn-ea"/>
                <a:ea typeface="+mn-ea"/>
                <a:sym typeface="+mn-ea"/>
              </a:rPr>
              <a:t>法</a:t>
            </a:r>
            <a:endParaRPr lang="zh-CN" altLang="en-US" sz="3200" b="1" dirty="0">
              <a:latin typeface="+mn-ea"/>
              <a:ea typeface="+mn-ea"/>
            </a:endParaRPr>
          </a:p>
        </p:txBody>
      </p:sp>
      <p:sp>
        <p:nvSpPr>
          <p:cNvPr id="2" name="矩形 1"/>
          <p:cNvSpPr/>
          <p:nvPr/>
        </p:nvSpPr>
        <p:spPr>
          <a:xfrm>
            <a:off x="416428" y="3097788"/>
            <a:ext cx="6963884" cy="2914015"/>
          </a:xfrm>
          <a:prstGeom prst="rect">
            <a:avLst/>
          </a:prstGeom>
        </p:spPr>
        <p:txBody>
          <a:bodyPr wrap="square">
            <a:spAutoFit/>
          </a:bodyPr>
          <a:lstStyle/>
          <a:p>
            <a:pPr algn="l">
              <a:lnSpc>
                <a:spcPct val="90000"/>
              </a:lnSpc>
            </a:pPr>
            <a:r>
              <a:rPr lang="en-US" altLang="zh-CN" sz="2400" b="1">
                <a:latin typeface="+mn-ea"/>
                <a:cs typeface="+mn-ea"/>
              </a:rPr>
              <a:t>1</a:t>
            </a:r>
            <a:r>
              <a:rPr lang="zh-CN" altLang="en-US" sz="2400" b="1">
                <a:latin typeface="+mn-ea"/>
                <a:cs typeface="+mn-ea"/>
              </a:rPr>
              <a:t>．</a:t>
            </a:r>
            <a:r>
              <a:rPr lang="zh-CN" altLang="en-US" sz="2400" smtClean="0">
                <a:cs typeface="Times New Roman" panose="02020603050405020304" pitchFamily="18" charset="0"/>
                <a:sym typeface="+mn-ea"/>
              </a:rPr>
              <a:t>属性（变量）</a:t>
            </a:r>
            <a:endParaRPr lang="zh-CN" altLang="en-US" sz="2400">
              <a:latin typeface="+mn-ea"/>
              <a:cs typeface="+mn-ea"/>
            </a:endParaRPr>
          </a:p>
          <a:p>
            <a:pPr algn="l">
              <a:lnSpc>
                <a:spcPct val="90000"/>
              </a:lnSpc>
            </a:pPr>
            <a:r>
              <a:rPr lang="zh-CN" altLang="en-US" sz="2400">
                <a:latin typeface="+mn-ea"/>
                <a:cs typeface="+mn-ea"/>
              </a:rPr>
              <a:t>     一个类的数据属性由它的成员变量定义</a:t>
            </a:r>
            <a:r>
              <a:rPr lang="zh-CN" altLang="en-US" sz="2400" smtClean="0">
                <a:latin typeface="+mn-ea"/>
                <a:cs typeface="+mn-ea"/>
              </a:rPr>
              <a:t>。</a:t>
            </a:r>
            <a:endParaRPr lang="en-US" altLang="zh-CN" sz="2400" smtClean="0">
              <a:latin typeface="+mn-ea"/>
              <a:cs typeface="+mn-ea"/>
            </a:endParaRPr>
          </a:p>
          <a:p>
            <a:pPr algn="l">
              <a:lnSpc>
                <a:spcPct val="90000"/>
              </a:lnSpc>
            </a:pPr>
            <a:r>
              <a:rPr lang="en-US" altLang="zh-CN" sz="2400" b="1">
                <a:latin typeface="+mn-ea"/>
                <a:cs typeface="+mn-ea"/>
              </a:rPr>
              <a:t>2. </a:t>
            </a:r>
            <a:r>
              <a:rPr lang="zh-CN" altLang="en-US" sz="2400" b="1">
                <a:latin typeface="+mn-ea"/>
                <a:cs typeface="+mn-ea"/>
              </a:rPr>
              <a:t>方法</a:t>
            </a:r>
          </a:p>
          <a:p>
            <a:pPr algn="l">
              <a:lnSpc>
                <a:spcPct val="90000"/>
              </a:lnSpc>
            </a:pPr>
            <a:r>
              <a:rPr lang="zh-CN" altLang="en-US" sz="2400" smtClean="0">
                <a:latin typeface="+mn-ea"/>
                <a:cs typeface="+mn-ea"/>
              </a:rPr>
              <a:t>    方</a:t>
            </a:r>
            <a:r>
              <a:rPr lang="zh-CN" altLang="en-US" sz="2400">
                <a:latin typeface="+mn-ea"/>
                <a:cs typeface="+mn-ea"/>
              </a:rPr>
              <a:t>法又包括一般方法和构造方法。</a:t>
            </a:r>
            <a:endParaRPr lang="en-US" altLang="zh-CN" sz="2400">
              <a:latin typeface="+mn-ea"/>
              <a:cs typeface="+mn-ea"/>
            </a:endParaRPr>
          </a:p>
          <a:p>
            <a:pPr algn="l">
              <a:lnSpc>
                <a:spcPct val="90000"/>
              </a:lnSpc>
            </a:pPr>
            <a:r>
              <a:rPr lang="zh-CN" altLang="en-US" sz="2400">
                <a:latin typeface="+mn-ea"/>
                <a:cs typeface="+mn-ea"/>
              </a:rPr>
              <a:t> </a:t>
            </a:r>
            <a:r>
              <a:rPr lang="zh-CN" altLang="en-US" sz="2400" smtClean="0">
                <a:latin typeface="+mn-ea"/>
                <a:cs typeface="+mn-ea"/>
              </a:rPr>
              <a:t>  </a:t>
            </a:r>
            <a:r>
              <a:rPr lang="zh-CN" altLang="en-US" sz="2400" smtClean="0">
                <a:solidFill>
                  <a:srgbClr val="FF0000"/>
                </a:solidFill>
                <a:latin typeface="+mn-ea"/>
                <a:cs typeface="+mn-ea"/>
              </a:rPr>
              <a:t>一</a:t>
            </a:r>
            <a:r>
              <a:rPr lang="zh-CN" altLang="en-US" sz="2400">
                <a:solidFill>
                  <a:srgbClr val="FF0000"/>
                </a:solidFill>
                <a:latin typeface="+mn-ea"/>
                <a:cs typeface="+mn-ea"/>
              </a:rPr>
              <a:t>般方</a:t>
            </a:r>
            <a:r>
              <a:rPr lang="zh-CN" altLang="en-US" sz="2400" smtClean="0">
                <a:solidFill>
                  <a:srgbClr val="FF0000"/>
                </a:solidFill>
                <a:latin typeface="+mn-ea"/>
                <a:cs typeface="+mn-ea"/>
              </a:rPr>
              <a:t>法：</a:t>
            </a:r>
            <a:r>
              <a:rPr lang="zh-CN" altLang="en-US" sz="2400" smtClean="0">
                <a:latin typeface="+mn-ea"/>
                <a:cs typeface="+mn-ea"/>
              </a:rPr>
              <a:t>实现功能</a:t>
            </a:r>
            <a:r>
              <a:rPr lang="zh-CN" altLang="en-US" sz="2400">
                <a:latin typeface="+mn-ea"/>
                <a:cs typeface="+mn-ea"/>
              </a:rPr>
              <a:t>行为</a:t>
            </a:r>
            <a:r>
              <a:rPr lang="zh-CN" altLang="en-US" sz="2400" smtClean="0">
                <a:latin typeface="+mn-ea"/>
                <a:cs typeface="+mn-ea"/>
              </a:rPr>
              <a:t>，</a:t>
            </a:r>
            <a:r>
              <a:rPr lang="zh-CN" altLang="en-US" sz="2400">
                <a:latin typeface="+mn-ea"/>
                <a:cs typeface="+mn-ea"/>
              </a:rPr>
              <a:t>一般是对类中的数据成员进行操作。</a:t>
            </a:r>
          </a:p>
          <a:p>
            <a:pPr marL="269875" lvl="1" algn="l">
              <a:lnSpc>
                <a:spcPct val="90000"/>
              </a:lnSpc>
            </a:pPr>
            <a:r>
              <a:rPr lang="zh-CN" altLang="en-US" sz="2400" smtClean="0">
                <a:solidFill>
                  <a:srgbClr val="FF0000"/>
                </a:solidFill>
                <a:latin typeface="+mn-ea"/>
                <a:cs typeface="+mn-ea"/>
              </a:rPr>
              <a:t> 构</a:t>
            </a:r>
            <a:r>
              <a:rPr lang="zh-CN" altLang="en-US" sz="2400">
                <a:solidFill>
                  <a:srgbClr val="FF0000"/>
                </a:solidFill>
                <a:latin typeface="+mn-ea"/>
                <a:cs typeface="+mn-ea"/>
              </a:rPr>
              <a:t>造方</a:t>
            </a:r>
            <a:r>
              <a:rPr lang="zh-CN" altLang="en-US" sz="2400" smtClean="0">
                <a:solidFill>
                  <a:srgbClr val="FF0000"/>
                </a:solidFill>
                <a:latin typeface="+mn-ea"/>
                <a:cs typeface="+mn-ea"/>
              </a:rPr>
              <a:t>法：</a:t>
            </a:r>
            <a:r>
              <a:rPr lang="zh-CN" altLang="en-US" sz="2400" smtClean="0">
                <a:latin typeface="+mn-ea"/>
                <a:cs typeface="+mn-ea"/>
              </a:rPr>
              <a:t>一</a:t>
            </a:r>
            <a:r>
              <a:rPr lang="zh-CN" altLang="en-US" sz="2400">
                <a:latin typeface="+mn-ea"/>
                <a:cs typeface="+mn-ea"/>
              </a:rPr>
              <a:t>般用于初始化某个类的对象。  </a:t>
            </a:r>
          </a:p>
          <a:p>
            <a:pPr algn="l">
              <a:lnSpc>
                <a:spcPct val="90000"/>
              </a:lnSpc>
            </a:pPr>
            <a:endParaRPr lang="en-US" altLang="zh-CN" smtClean="0">
              <a:latin typeface="+mn-ea"/>
              <a:cs typeface="+mn-ea"/>
            </a:endParaRPr>
          </a:p>
          <a:p>
            <a:pPr algn="l">
              <a:lnSpc>
                <a:spcPct val="90000"/>
              </a:lnSpc>
            </a:pPr>
            <a:endParaRPr lang="zh-CN" altLang="en-US" dirty="0">
              <a:latin typeface="+mn-ea"/>
              <a:cs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95736" y="260648"/>
            <a:ext cx="6768752" cy="894363"/>
          </a:xfrm>
        </p:spPr>
        <p:txBody>
          <a:bodyPr>
            <a:normAutofit/>
          </a:bodyPr>
          <a:lstStyle/>
          <a:p>
            <a:r>
              <a:rPr lang="zh-CN" altLang="en-US" sz="3400" b="1" smtClean="0">
                <a:latin typeface="+mn-lt"/>
                <a:ea typeface="宋体" panose="02010600030101010101" pitchFamily="2" charset="-122"/>
              </a:rPr>
              <a:t>类</a:t>
            </a:r>
            <a:r>
              <a:rPr lang="zh-CN" altLang="en-US" sz="3400" b="1" dirty="0" smtClean="0">
                <a:latin typeface="+mn-lt"/>
                <a:ea typeface="宋体" panose="02010600030101010101" pitchFamily="2" charset="-122"/>
              </a:rPr>
              <a:t>的成员之一：</a:t>
            </a:r>
            <a:r>
              <a:rPr lang="zh-CN" altLang="en-US" sz="3400" b="1" smtClean="0">
                <a:latin typeface="+mn-lt"/>
                <a:ea typeface="宋体" panose="02010600030101010101" pitchFamily="2" charset="-122"/>
              </a:rPr>
              <a:t>属性（变量）</a:t>
            </a:r>
            <a:endParaRPr lang="zh-CN" altLang="en-US" sz="3400" b="1" dirty="0" smtClean="0">
              <a:latin typeface="+mn-lt"/>
              <a:ea typeface="宋体" panose="02010600030101010101" pitchFamily="2" charset="-122"/>
              <a:cs typeface="Arial Unicode MS" pitchFamily="34" charset="-122"/>
            </a:endParaRPr>
          </a:p>
        </p:txBody>
      </p:sp>
      <p:sp>
        <p:nvSpPr>
          <p:cNvPr id="11267" name="Text Box 3"/>
          <p:cNvSpPr txBox="1">
            <a:spLocks noChangeArrowheads="1"/>
          </p:cNvSpPr>
          <p:nvPr/>
        </p:nvSpPr>
        <p:spPr bwMode="auto">
          <a:xfrm>
            <a:off x="304136" y="1196916"/>
            <a:ext cx="8535892" cy="6000750"/>
          </a:xfrm>
          <a:prstGeom prst="rect">
            <a:avLst/>
          </a:prstGeom>
          <a:noFill/>
          <a:ln w="9525">
            <a:noFill/>
            <a:miter lim="800000"/>
          </a:ln>
        </p:spPr>
        <p:txBody>
          <a:bodyPr wrap="square">
            <a:spAutoFit/>
          </a:bodyPr>
          <a:lstStyle/>
          <a:p>
            <a:pPr marL="342900" indent="-342900" algn="l">
              <a:spcBef>
                <a:spcPct val="20000"/>
              </a:spcBef>
              <a:buFont typeface="Wingdings" panose="05000000000000000000" pitchFamily="2" charset="2"/>
              <a:buChar char="l"/>
            </a:pPr>
            <a:r>
              <a:rPr lang="zh-CN" altLang="en-US" sz="2400" b="1" dirty="0">
                <a:ea typeface="宋体" panose="02010600030101010101" pitchFamily="2" charset="-122"/>
                <a:cs typeface="Times New Roman" panose="02020603050405020304" pitchFamily="18" charset="0"/>
              </a:rPr>
              <a:t>语法格式：</a:t>
            </a:r>
          </a:p>
          <a:p>
            <a:pPr lvl="2" algn="l"/>
            <a:r>
              <a:rPr lang="en-US" altLang="zh-CN" sz="2400" b="1" smtClean="0">
                <a:solidFill>
                  <a:srgbClr val="00B050"/>
                </a:solidFill>
                <a:ea typeface="宋体" panose="02010600030101010101" pitchFamily="2" charset="-122"/>
                <a:cs typeface="Times New Roman" panose="02020603050405020304" pitchFamily="18" charset="0"/>
              </a:rPr>
              <a:t>[</a:t>
            </a:r>
            <a:r>
              <a:rPr lang="zh-CN" altLang="en-US" sz="2400" b="1">
                <a:solidFill>
                  <a:srgbClr val="00B050"/>
                </a:solidFill>
                <a:ea typeface="宋体" panose="02010600030101010101" pitchFamily="2" charset="-122"/>
                <a:cs typeface="Times New Roman" panose="02020603050405020304" pitchFamily="18" charset="0"/>
              </a:rPr>
              <a:t>修饰符</a:t>
            </a:r>
            <a:r>
              <a:rPr lang="en-US" altLang="zh-CN" sz="2400" b="1" smtClean="0">
                <a:solidFill>
                  <a:srgbClr val="00B050"/>
                </a:solidFill>
                <a:ea typeface="宋体" panose="02010600030101010101" pitchFamily="2" charset="-122"/>
                <a:cs typeface="Times New Roman" panose="02020603050405020304" pitchFamily="18" charset="0"/>
              </a:rPr>
              <a:t>] </a:t>
            </a:r>
            <a:r>
              <a:rPr lang="zh-CN" altLang="en-US" sz="2400" b="1" dirty="0">
                <a:solidFill>
                  <a:srgbClr val="FF0000"/>
                </a:solidFill>
                <a:ea typeface="宋体" panose="02010600030101010101" pitchFamily="2" charset="-122"/>
                <a:cs typeface="Times New Roman" panose="02020603050405020304" pitchFamily="18" charset="0"/>
              </a:rPr>
              <a:t>类型 </a:t>
            </a:r>
            <a:r>
              <a:rPr lang="zh-CN" altLang="en-US" sz="2400" b="1" dirty="0">
                <a:ea typeface="宋体" panose="02010600030101010101" pitchFamily="2" charset="-122"/>
                <a:cs typeface="Times New Roman" panose="02020603050405020304" pitchFamily="18" charset="0"/>
              </a:rPr>
              <a:t> </a:t>
            </a:r>
            <a:r>
              <a:rPr lang="zh-CN" altLang="en-US" sz="2400" b="1" dirty="0" smtClean="0">
                <a:solidFill>
                  <a:srgbClr val="0000FF"/>
                </a:solidFill>
                <a:ea typeface="宋体" panose="02010600030101010101" pitchFamily="2" charset="-122"/>
                <a:cs typeface="Times New Roman" panose="02020603050405020304" pitchFamily="18" charset="0"/>
              </a:rPr>
              <a:t>属性</a:t>
            </a:r>
            <a:r>
              <a:rPr lang="zh-CN" altLang="en-US" sz="2400" b="1" smtClean="0">
                <a:solidFill>
                  <a:srgbClr val="0000FF"/>
                </a:solidFill>
                <a:ea typeface="宋体" panose="02010600030101010101" pitchFamily="2" charset="-122"/>
                <a:cs typeface="Times New Roman" panose="02020603050405020304" pitchFamily="18" charset="0"/>
              </a:rPr>
              <a:t>名</a:t>
            </a:r>
            <a:r>
              <a:rPr lang="en-US" altLang="zh-CN" sz="2400" b="1" smtClean="0">
                <a:solidFill>
                  <a:srgbClr val="0000FF"/>
                </a:solidFill>
                <a:ea typeface="宋体" panose="02010600030101010101" pitchFamily="2" charset="-122"/>
                <a:cs typeface="Times New Roman" panose="02020603050405020304" pitchFamily="18" charset="0"/>
              </a:rPr>
              <a:t> [</a:t>
            </a:r>
            <a:r>
              <a:rPr lang="en-US" altLang="zh-CN" sz="2400" b="1">
                <a:solidFill>
                  <a:schemeClr val="accent6">
                    <a:lumMod val="75000"/>
                  </a:schemeClr>
                </a:solidFill>
                <a:ea typeface="宋体" panose="02010600030101010101" pitchFamily="2" charset="-122"/>
                <a:cs typeface="Times New Roman" panose="02020603050405020304" pitchFamily="18" charset="0"/>
              </a:rPr>
              <a:t>=</a:t>
            </a:r>
            <a:r>
              <a:rPr lang="zh-CN" altLang="en-US" sz="2400" b="1">
                <a:solidFill>
                  <a:schemeClr val="accent6">
                    <a:lumMod val="75000"/>
                  </a:schemeClr>
                </a:solidFill>
                <a:ea typeface="宋体" panose="02010600030101010101" pitchFamily="2" charset="-122"/>
                <a:cs typeface="Times New Roman" panose="02020603050405020304" pitchFamily="18" charset="0"/>
              </a:rPr>
              <a:t>初值</a:t>
            </a:r>
            <a:r>
              <a:rPr lang="en-US" altLang="zh-CN" sz="2400" b="1">
                <a:solidFill>
                  <a:schemeClr val="accent6">
                    <a:lumMod val="75000"/>
                  </a:schemeClr>
                </a:solidFill>
                <a:ea typeface="宋体" panose="02010600030101010101" pitchFamily="2" charset="-122"/>
                <a:cs typeface="Times New Roman" panose="02020603050405020304" pitchFamily="18" charset="0"/>
              </a:rPr>
              <a:t> </a:t>
            </a:r>
            <a:r>
              <a:rPr lang="en-US" altLang="zh-CN" sz="2400" b="1" smtClean="0">
                <a:solidFill>
                  <a:srgbClr val="0000FF"/>
                </a:solidFill>
                <a:ea typeface="宋体" panose="02010600030101010101" pitchFamily="2" charset="-122"/>
                <a:cs typeface="Times New Roman" panose="02020603050405020304" pitchFamily="18" charset="0"/>
              </a:rPr>
              <a:t>]</a:t>
            </a:r>
            <a:r>
              <a:rPr lang="en-US" altLang="zh-CN" sz="2400" b="1" smtClean="0">
                <a:ea typeface="宋体" panose="02010600030101010101" pitchFamily="2" charset="-122"/>
                <a:cs typeface="Times New Roman" panose="02020603050405020304" pitchFamily="18" charset="0"/>
              </a:rPr>
              <a:t>; </a:t>
            </a:r>
            <a:endParaRPr lang="en-US" altLang="zh-CN" sz="2400" b="1" dirty="0">
              <a:ea typeface="宋体" panose="02010600030101010101" pitchFamily="2" charset="-122"/>
              <a:cs typeface="Times New Roman" panose="02020603050405020304" pitchFamily="18" charset="0"/>
            </a:endParaRPr>
          </a:p>
          <a:p>
            <a:pPr marL="800100" lvl="1" indent="-342900" algn="l">
              <a:spcBef>
                <a:spcPct val="50000"/>
              </a:spcBef>
              <a:buFont typeface="Wingdings" panose="05000000000000000000" pitchFamily="2" charset="2"/>
              <a:buChar char="Ø"/>
            </a:pPr>
            <a:r>
              <a:rPr kumimoji="1" lang="zh-CN" altLang="en-US"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①</a:t>
            </a:r>
            <a:r>
              <a:rPr kumimoji="1" lang="zh-CN" altLang="zh-CN"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成员变量的类型</a:t>
            </a:r>
            <a:r>
              <a:rPr kumimoji="1" lang="zh-CN" altLang="zh-CN" sz="2400" kern="1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可以是</a:t>
            </a:r>
            <a:r>
              <a:rPr kumimoji="1" lang="en-US" altLang="zh-CN" sz="2400" kern="100" noProof="0" dirty="0">
                <a:solidFill>
                  <a:srgbClr val="FF0000"/>
                </a:solidFill>
                <a:latin typeface="Times New Roman" panose="02020603050405020304" pitchFamily="18" charset="0"/>
                <a:ea typeface="宋体" panose="02010600030101010101" pitchFamily="2" charset="-122"/>
                <a:sym typeface="+mn-ea"/>
              </a:rPr>
              <a:t>Java</a:t>
            </a:r>
            <a:r>
              <a:rPr kumimoji="1" lang="zh-CN" altLang="zh-CN" sz="2400" kern="1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中的任何一种数据类型</a:t>
            </a:r>
            <a:r>
              <a:rPr kumimoji="1" lang="zh-CN" altLang="zh-CN"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，包括基本类型：整型、浮点型、字符型、逻辑类型；引用类型：数组、对象和接口</a:t>
            </a:r>
            <a:r>
              <a:rPr kumimoji="1" lang="zh-CN" altLang="en-US"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800100" lvl="1" indent="-342900" algn="l">
              <a:spcBef>
                <a:spcPct val="50000"/>
              </a:spcBef>
              <a:buFont typeface="Wingdings" panose="05000000000000000000" pitchFamily="2" charset="2"/>
              <a:buChar char="Ø"/>
            </a:pPr>
            <a:r>
              <a:rPr kumimoji="1" lang="zh-CN" altLang="en-US"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②</a:t>
            </a:r>
            <a:r>
              <a:rPr kumimoji="1" lang="zh-CN" altLang="zh-CN"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成员变量</a:t>
            </a:r>
            <a:r>
              <a:rPr kumimoji="1" lang="zh-CN" altLang="zh-CN" sz="2400" kern="1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在整个类内的所有方法里都有效</a:t>
            </a:r>
            <a:r>
              <a:rPr kumimoji="1" lang="zh-CN" altLang="zh-CN"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，其有效性与它在类体中出现</a:t>
            </a:r>
            <a:r>
              <a:rPr kumimoji="1" lang="en-US" altLang="zh-CN" sz="2400" kern="100" noProof="0" dirty="0">
                <a:latin typeface="Times New Roman" panose="02020603050405020304" pitchFamily="18" charset="0"/>
                <a:ea typeface="宋体" panose="02010600030101010101" pitchFamily="2" charset="-122"/>
                <a:sym typeface="+mn-ea"/>
              </a:rPr>
              <a:t> </a:t>
            </a:r>
            <a:r>
              <a:rPr kumimoji="1" lang="zh-CN" altLang="zh-CN"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的位置</a:t>
            </a:r>
            <a:r>
              <a:rPr kumimoji="1" lang="en-US" altLang="zh-CN" sz="2400" kern="100" noProof="0" dirty="0">
                <a:latin typeface="Times New Roman" panose="02020603050405020304" pitchFamily="18" charset="0"/>
                <a:ea typeface="宋体" panose="02010600030101010101" pitchFamily="2" charset="-122"/>
                <a:sym typeface="+mn-ea"/>
              </a:rPr>
              <a:t> </a:t>
            </a:r>
            <a:r>
              <a:rPr kumimoji="1" lang="zh-CN" altLang="zh-CN"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无关</a:t>
            </a:r>
            <a:r>
              <a:rPr kumimoji="1" lang="zh-CN" altLang="en-US"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1" lang="zh-CN" altLang="zh-CN" sz="2400" kern="100" cap="none" spc="0" normalizeH="0" baseline="0" noProof="0" dirty="0">
              <a:latin typeface="Times New Roman" panose="02020603050405020304" pitchFamily="18" charset="0"/>
              <a:ea typeface="宋体" panose="02010600030101010101" pitchFamily="2" charset="-122"/>
            </a:endParaRPr>
          </a:p>
          <a:p>
            <a:pPr marL="800100" lvl="1" indent="-342900" algn="l">
              <a:spcBef>
                <a:spcPct val="50000"/>
              </a:spcBef>
              <a:buFont typeface="Wingdings" panose="05000000000000000000" pitchFamily="2" charset="2"/>
              <a:buChar char="Ø"/>
            </a:pPr>
            <a:r>
              <a:rPr kumimoji="1" lang="zh-CN" altLang="en-US" sz="2400" kern="100" noProof="0" dirty="0">
                <a:latin typeface="Times New Roman" panose="02020603050405020304" pitchFamily="18" charset="0"/>
                <a:ea typeface="宋体" panose="02010600030101010101" pitchFamily="2" charset="-122"/>
                <a:cs typeface="Times New Roman" panose="02020603050405020304" pitchFamily="18" charset="0"/>
                <a:sym typeface="+mn-ea"/>
              </a:rPr>
              <a:t>③</a:t>
            </a:r>
            <a:r>
              <a:rPr kumimoji="1" lang="zh-CN" altLang="zh-CN" sz="2400" kern="1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声明成员变量时如果没有指定初始值，Java编译器会为其</a:t>
            </a:r>
            <a:r>
              <a:rPr kumimoji="1" lang="zh-CN" altLang="zh-CN" sz="2400" kern="1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指定默认</a:t>
            </a:r>
            <a:r>
              <a:rPr kumimoji="1" lang="zh-CN" altLang="zh-CN" sz="2400" kern="100" noProof="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值</a:t>
            </a:r>
            <a:r>
              <a:rPr kumimoji="1" lang="zh-CN" altLang="zh-CN" sz="2400" kern="100" noProof="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zh-CN" altLang="en-US" sz="2400" kern="100" noProof="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同数组的默认值。</a:t>
            </a:r>
            <a:endParaRPr kumimoji="1" lang="zh-CN" altLang="zh-CN" sz="240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l">
              <a:spcBef>
                <a:spcPct val="50000"/>
              </a:spcBef>
              <a:buFont typeface="Wingdings" panose="05000000000000000000" pitchFamily="2" charset="2"/>
              <a:buChar char="Ø"/>
            </a:pPr>
            <a:r>
              <a:rPr kumimoji="1" lang="zh-CN" altLang="zh-CN" sz="2400" kern="1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④声明成员</a:t>
            </a:r>
            <a:r>
              <a:rPr kumimoji="1" lang="zh-CN" altLang="zh-CN" sz="2400" kern="1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变量1指定的初始值和成员变量2的值</a:t>
            </a:r>
            <a:r>
              <a:rPr kumimoji="1" lang="zh-CN" altLang="zh-CN" sz="2400" kern="100" noProof="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有</a:t>
            </a:r>
            <a:r>
              <a:rPr kumimoji="1" lang="zh-CN" altLang="zh-CN" sz="2400" kern="100" noProof="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关</a:t>
            </a:r>
            <a:r>
              <a:rPr kumimoji="1" lang="zh-CN" altLang="en-US" sz="2400" kern="100" noProof="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时</a:t>
            </a:r>
            <a:r>
              <a:rPr kumimoji="1" lang="zh-CN" altLang="zh-CN" sz="2400" kern="100" noProof="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zh-CN" altLang="zh-CN" sz="2400" kern="1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那么声明成员变量2的位置要在声明成员变量1的</a:t>
            </a:r>
            <a:r>
              <a:rPr kumimoji="1" lang="zh-CN" altLang="zh-CN" sz="2400" kern="100" noProof="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前面</a:t>
            </a:r>
            <a:r>
              <a:rPr kumimoji="1" lang="zh-CN" altLang="zh-CN" sz="2400" kern="1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1" lang="zh-CN" altLang="zh-CN" sz="2400" kern="10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l">
              <a:spcBef>
                <a:spcPct val="50000"/>
              </a:spcBef>
              <a:buFont typeface="Wingdings" panose="05000000000000000000" pitchFamily="2" charset="2"/>
              <a:buChar char="Ø"/>
            </a:pPr>
            <a:endParaRPr lang="en-US" altLang="zh-CN" sz="2400" dirty="0" smtClean="0">
              <a:ea typeface="宋体" panose="02010600030101010101" pitchFamily="2" charset="-122"/>
              <a:cs typeface="Times New Roman" panose="02020603050405020304" pitchFamily="18" charset="0"/>
            </a:endParaRPr>
          </a:p>
          <a:p>
            <a:pPr marL="342900" indent="-342900" algn="l">
              <a:spcBef>
                <a:spcPct val="50000"/>
              </a:spcBef>
              <a:buFont typeface="Wingdings" panose="05000000000000000000" pitchFamily="2" charset="2"/>
              <a:buChar char="l"/>
            </a:pPr>
            <a:endParaRPr lang="zh-CN" altLang="en-US" sz="2400" b="1" dirty="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50190"/>
            <a:ext cx="7391400" cy="563563"/>
          </a:xfrm>
          <a:noFill/>
          <a:ln>
            <a:noFill/>
          </a:ln>
        </p:spPr>
        <p:txBody>
          <a:bodyPr vert="horz" wrap="square" lIns="91440" tIns="45720" rIns="91440" bIns="45720" anchor="t"/>
          <a:lstStyle/>
          <a:p>
            <a:r>
              <a:rPr lang="zh-CN" altLang="en-US" b="1" dirty="0"/>
              <a:t>本章任务</a:t>
            </a:r>
          </a:p>
        </p:txBody>
      </p:sp>
      <p:sp>
        <p:nvSpPr>
          <p:cNvPr id="421891" name="文本占位符 421890"/>
          <p:cNvSpPr>
            <a:spLocks noGrp="1"/>
          </p:cNvSpPr>
          <p:nvPr>
            <p:ph type="body" idx="1"/>
          </p:nvPr>
        </p:nvSpPr>
        <p:spPr/>
        <p:txBody>
          <a:bodyPr/>
          <a:lstStyle/>
          <a:p>
            <a:pPr>
              <a:lnSpc>
                <a:spcPct val="80000"/>
              </a:lnSpc>
            </a:pPr>
            <a:r>
              <a:rPr lang="zh-CN" altLang="en-US" dirty="0">
                <a:latin typeface="宋体" panose="02010600030101010101" pitchFamily="2" charset="-122"/>
                <a:sym typeface="+mn-ea"/>
              </a:rPr>
              <a:t>本章将进行</a:t>
            </a:r>
            <a:r>
              <a:rPr lang="zh-CN" altLang="en-US" dirty="0">
                <a:solidFill>
                  <a:srgbClr val="FF0000"/>
                </a:solidFill>
                <a:latin typeface="宋体" panose="02010600030101010101" pitchFamily="2" charset="-122"/>
                <a:sym typeface="+mn-ea"/>
              </a:rPr>
              <a:t>类的封装和实例化对象</a:t>
            </a:r>
            <a:r>
              <a:rPr lang="zh-CN" altLang="en-US" dirty="0">
                <a:latin typeface="宋体" panose="02010600030101010101" pitchFamily="2" charset="-122"/>
                <a:sym typeface="+mn-ea"/>
              </a:rPr>
              <a:t>所涉及的</a:t>
            </a:r>
            <a:r>
              <a:rPr lang="zh-CN" altLang="en-US" dirty="0">
                <a:solidFill>
                  <a:srgbClr val="FF0000"/>
                </a:solidFill>
                <a:latin typeface="宋体" panose="02010600030101010101" pitchFamily="2" charset="-122"/>
                <a:sym typeface="+mn-ea"/>
              </a:rPr>
              <a:t>核心知识点</a:t>
            </a:r>
            <a:r>
              <a:rPr lang="zh-CN" altLang="en-US" dirty="0">
                <a:latin typeface="宋体" panose="02010600030101010101" pitchFamily="2" charset="-122"/>
                <a:sym typeface="+mn-ea"/>
              </a:rPr>
              <a:t>学习</a:t>
            </a:r>
          </a:p>
          <a:p>
            <a:pPr>
              <a:lnSpc>
                <a:spcPct val="80000"/>
              </a:lnSpc>
            </a:pPr>
            <a:endParaRPr lang="zh-CN" altLang="en-US" dirty="0">
              <a:latin typeface="宋体" panose="02010600030101010101" pitchFamily="2" charset="-122"/>
              <a:sym typeface="+mn-ea"/>
            </a:endParaRPr>
          </a:p>
          <a:p>
            <a:pPr>
              <a:lnSpc>
                <a:spcPct val="80000"/>
              </a:lnSpc>
            </a:pPr>
            <a:r>
              <a:rPr lang="zh-CN" altLang="en-US" dirty="0">
                <a:latin typeface="宋体" panose="02010600030101010101" pitchFamily="2" charset="-122"/>
                <a:sym typeface="+mn-ea"/>
              </a:rPr>
              <a:t>具体包括：</a:t>
            </a:r>
          </a:p>
          <a:p>
            <a:pPr marL="0" indent="722630">
              <a:lnSpc>
                <a:spcPct val="80000"/>
              </a:lnSpc>
              <a:buNone/>
            </a:pPr>
            <a:r>
              <a:rPr lang="zh-CN" altLang="en-US" dirty="0">
                <a:solidFill>
                  <a:srgbClr val="FF0000"/>
                </a:solidFill>
                <a:latin typeface="宋体" panose="02010600030101010101" pitchFamily="2" charset="-122"/>
                <a:sym typeface="+mn-ea"/>
              </a:rPr>
              <a:t>面向对象基本</a:t>
            </a:r>
            <a:r>
              <a:rPr lang="zh-CN" altLang="en-US">
                <a:solidFill>
                  <a:srgbClr val="FF0000"/>
                </a:solidFill>
                <a:latin typeface="宋体" panose="02010600030101010101" pitchFamily="2" charset="-122"/>
                <a:sym typeface="+mn-ea"/>
              </a:rPr>
              <a:t>思</a:t>
            </a:r>
            <a:r>
              <a:rPr lang="zh-CN" altLang="en-US" smtClean="0">
                <a:solidFill>
                  <a:srgbClr val="FF0000"/>
                </a:solidFill>
                <a:latin typeface="宋体" panose="02010600030101010101" pitchFamily="2" charset="-122"/>
                <a:sym typeface="+mn-ea"/>
              </a:rPr>
              <a:t>想</a:t>
            </a:r>
            <a:endParaRPr lang="zh-CN" altLang="en-US" dirty="0">
              <a:solidFill>
                <a:srgbClr val="FF0000"/>
              </a:solidFill>
              <a:latin typeface="宋体" panose="02010600030101010101" pitchFamily="2" charset="-122"/>
            </a:endParaRPr>
          </a:p>
          <a:p>
            <a:pPr marL="0" indent="722630">
              <a:lnSpc>
                <a:spcPct val="80000"/>
              </a:lnSpc>
              <a:buNone/>
            </a:pPr>
            <a:r>
              <a:rPr lang="zh-CN" altLang="en-US" dirty="0">
                <a:latin typeface="宋体" panose="02010600030101010101" pitchFamily="2" charset="-122"/>
                <a:sym typeface="+mn-ea"/>
              </a:rPr>
              <a:t>如何</a:t>
            </a:r>
            <a:r>
              <a:rPr lang="zh-CN" altLang="en-US" dirty="0">
                <a:solidFill>
                  <a:srgbClr val="FF0000"/>
                </a:solidFill>
                <a:latin typeface="宋体" panose="02010600030101010101" pitchFamily="2" charset="-122"/>
                <a:sym typeface="+mn-ea"/>
              </a:rPr>
              <a:t>创建、使用对象</a:t>
            </a:r>
          </a:p>
          <a:p>
            <a:pPr marL="0" indent="722630">
              <a:lnSpc>
                <a:spcPct val="80000"/>
              </a:lnSpc>
              <a:buNone/>
            </a:pPr>
            <a:r>
              <a:rPr lang="zh-CN" altLang="en-US" dirty="0">
                <a:latin typeface="宋体" panose="02010600030101010101" pitchFamily="2" charset="-122"/>
                <a:sym typeface="+mn-ea"/>
              </a:rPr>
              <a:t>类中</a:t>
            </a:r>
            <a:r>
              <a:rPr lang="zh-CN" altLang="en-US" dirty="0">
                <a:solidFill>
                  <a:srgbClr val="FF0000"/>
                </a:solidFill>
                <a:latin typeface="宋体" panose="02010600030101010101" pitchFamily="2" charset="-122"/>
                <a:sym typeface="+mn-ea"/>
              </a:rPr>
              <a:t>变量和方法的使用与理解</a:t>
            </a:r>
          </a:p>
          <a:p>
            <a:pPr marL="0" indent="722630">
              <a:lnSpc>
                <a:spcPct val="80000"/>
              </a:lnSpc>
              <a:buNone/>
            </a:pPr>
            <a:r>
              <a:rPr lang="zh-CN" altLang="en-US">
                <a:latin typeface="宋体" panose="02010600030101010101" pitchFamily="2" charset="-122"/>
                <a:sym typeface="+mn-ea"/>
              </a:rPr>
              <a:t>构</a:t>
            </a:r>
            <a:r>
              <a:rPr lang="zh-CN" altLang="en-US" smtClean="0">
                <a:latin typeface="宋体" panose="02010600030101010101" pitchFamily="2" charset="-122"/>
                <a:sym typeface="+mn-ea"/>
              </a:rPr>
              <a:t>造</a:t>
            </a:r>
            <a:r>
              <a:rPr lang="zh-CN" altLang="en-US">
                <a:latin typeface="宋体" panose="02010600030101010101" pitchFamily="2" charset="-122"/>
                <a:sym typeface="+mn-ea"/>
              </a:rPr>
              <a:t>方</a:t>
            </a:r>
            <a:r>
              <a:rPr lang="zh-CN" altLang="en-US" smtClean="0">
                <a:latin typeface="宋体" panose="02010600030101010101" pitchFamily="2" charset="-122"/>
                <a:sym typeface="+mn-ea"/>
              </a:rPr>
              <a:t>法</a:t>
            </a:r>
            <a:endParaRPr lang="zh-CN" altLang="en-US" dirty="0">
              <a:latin typeface="宋体" panose="02010600030101010101" pitchFamily="2" charset="-122"/>
            </a:endParaRPr>
          </a:p>
          <a:p>
            <a:pPr marL="0" indent="722630">
              <a:lnSpc>
                <a:spcPct val="80000"/>
              </a:lnSpc>
              <a:buNone/>
            </a:pPr>
            <a:r>
              <a:rPr lang="en-US" altLang="zh-CN">
                <a:solidFill>
                  <a:schemeClr val="tx1"/>
                </a:solidFill>
                <a:latin typeface="宋体" panose="02010600030101010101" pitchFamily="2" charset="-122"/>
                <a:sym typeface="+mn-ea"/>
              </a:rPr>
              <a:t>static</a:t>
            </a:r>
            <a:r>
              <a:rPr lang="zh-CN" altLang="en-US">
                <a:solidFill>
                  <a:schemeClr val="tx1"/>
                </a:solidFill>
                <a:latin typeface="宋体" panose="02010600030101010101" pitchFamily="2" charset="-122"/>
                <a:sym typeface="+mn-ea"/>
              </a:rPr>
              <a:t>与</a:t>
            </a:r>
            <a:r>
              <a:rPr lang="en-US" altLang="zh-CN">
                <a:solidFill>
                  <a:schemeClr val="tx1"/>
                </a:solidFill>
                <a:latin typeface="宋体" panose="02010600030101010101" pitchFamily="2" charset="-122"/>
                <a:sym typeface="+mn-ea"/>
              </a:rPr>
              <a:t>this</a:t>
            </a:r>
            <a:r>
              <a:rPr lang="zh-CN" altLang="en-US">
                <a:solidFill>
                  <a:schemeClr val="tx1"/>
                </a:solidFill>
                <a:latin typeface="宋体" panose="02010600030101010101" pitchFamily="2" charset="-122"/>
                <a:sym typeface="+mn-ea"/>
              </a:rPr>
              <a:t>关键字的理解</a:t>
            </a:r>
          </a:p>
          <a:p>
            <a:pPr marL="0" indent="722630">
              <a:lnSpc>
                <a:spcPct val="80000"/>
              </a:lnSpc>
              <a:buNone/>
            </a:pPr>
            <a:r>
              <a:rPr lang="zh-CN" altLang="en-US" dirty="0">
                <a:solidFill>
                  <a:schemeClr val="tx1"/>
                </a:solidFill>
                <a:latin typeface="宋体" panose="02010600030101010101" pitchFamily="2" charset="-122"/>
                <a:sym typeface="+mn-ea"/>
              </a:rPr>
              <a:t>类的组合以及包的创建和使用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907540" y="260350"/>
            <a:ext cx="7010400" cy="563563"/>
          </a:xfrm>
        </p:spPr>
        <p:txBody>
          <a:bodyPr vert="horz" wrap="square" lIns="91440" tIns="45720" rIns="91440" bIns="45720" anchor="ctr" anchorCtr="0"/>
          <a:lstStyle/>
          <a:p>
            <a:pPr eaLnBrk="1" hangingPunct="1"/>
            <a:r>
              <a:rPr kumimoji="1" lang="zh-CN" altLang="en-US" sz="2800" b="1" dirty="0">
                <a:latin typeface="宋体" panose="02010600030101010101" pitchFamily="2" charset="-122"/>
                <a:ea typeface="+mj-ea"/>
                <a:cs typeface="+mj-cs"/>
              </a:rPr>
              <a:t>一般方法</a:t>
            </a:r>
          </a:p>
        </p:txBody>
      </p:sp>
      <p:sp>
        <p:nvSpPr>
          <p:cNvPr id="16387" name="Rectangle 3"/>
          <p:cNvSpPr>
            <a:spLocks noGrp="1"/>
          </p:cNvSpPr>
          <p:nvPr>
            <p:ph idx="1"/>
          </p:nvPr>
        </p:nvSpPr>
        <p:spPr>
          <a:xfrm>
            <a:off x="323528" y="908720"/>
            <a:ext cx="8208963" cy="5591175"/>
          </a:xfrm>
        </p:spPr>
        <p:txBody>
          <a:bodyPr vert="horz" wrap="square" lIns="91440" tIns="45720" rIns="91440" bIns="45720" anchor="t" anchorCtr="0"/>
          <a:lstStyle/>
          <a:p>
            <a:pPr eaLnBrk="1" hangingPunct="1">
              <a:lnSpc>
                <a:spcPct val="90000"/>
              </a:lnSpc>
            </a:pPr>
            <a:r>
              <a:rPr lang="zh-CN" altLang="en-US" sz="2200" b="1" dirty="0"/>
              <a:t>一般方法的定义包括两部分</a:t>
            </a:r>
            <a:r>
              <a:rPr lang="en-US" altLang="zh-CN" sz="2200" b="1" dirty="0"/>
              <a:t>:</a:t>
            </a:r>
            <a:r>
              <a:rPr lang="zh-CN" altLang="en-US" sz="2200" b="1" dirty="0"/>
              <a:t>方法声明和方法体</a:t>
            </a:r>
            <a:r>
              <a:rPr lang="en-US" altLang="zh-CN" sz="2200" b="1" dirty="0"/>
              <a:t>.</a:t>
            </a:r>
            <a:r>
              <a:rPr lang="zh-CN" altLang="en-US" sz="2200" b="1" dirty="0"/>
              <a:t>一般格式为：</a:t>
            </a:r>
          </a:p>
          <a:p>
            <a:pPr eaLnBrk="1" hangingPunct="1">
              <a:lnSpc>
                <a:spcPct val="90000"/>
              </a:lnSpc>
              <a:buNone/>
            </a:pPr>
            <a:r>
              <a:rPr lang="zh-CN" altLang="en-US" sz="2200" b="1">
                <a:solidFill>
                  <a:srgbClr val="0000FF"/>
                </a:solidFill>
              </a:rPr>
              <a:t>            </a:t>
            </a:r>
            <a:r>
              <a:rPr lang="en-US" altLang="zh-CN" sz="2200" smtClean="0">
                <a:solidFill>
                  <a:srgbClr val="0000FF"/>
                </a:solidFill>
              </a:rPr>
              <a:t>[</a:t>
            </a:r>
            <a:r>
              <a:rPr lang="zh-CN" altLang="en-US" sz="2200" smtClean="0">
                <a:solidFill>
                  <a:srgbClr val="0000FF"/>
                </a:solidFill>
              </a:rPr>
              <a:t>修饰符</a:t>
            </a:r>
            <a:r>
              <a:rPr lang="en-US" altLang="zh-CN" sz="2200" smtClean="0">
                <a:solidFill>
                  <a:srgbClr val="0000FF"/>
                </a:solidFill>
              </a:rPr>
              <a:t>] </a:t>
            </a:r>
            <a:r>
              <a:rPr lang="zh-CN" altLang="en-US" sz="2200" smtClean="0">
                <a:solidFill>
                  <a:srgbClr val="0000FF"/>
                </a:solidFill>
              </a:rPr>
              <a:t>返回值类型  方法名（参数列表）</a:t>
            </a:r>
            <a:r>
              <a:rPr lang="zh-CN" altLang="en-US" sz="2200" smtClean="0"/>
              <a:t> </a:t>
            </a:r>
            <a:r>
              <a:rPr lang="zh-CN" altLang="en-US" sz="2200" dirty="0"/>
              <a:t>{</a:t>
            </a:r>
          </a:p>
          <a:p>
            <a:pPr eaLnBrk="1" hangingPunct="1">
              <a:lnSpc>
                <a:spcPct val="90000"/>
              </a:lnSpc>
              <a:buNone/>
            </a:pPr>
            <a:r>
              <a:rPr lang="zh-CN" altLang="en-US" sz="2200" dirty="0"/>
              <a:t>                 </a:t>
            </a:r>
            <a:r>
              <a:rPr lang="zh-CN" altLang="en-US" sz="2200" i="1" dirty="0"/>
              <a:t>方法体的内容</a:t>
            </a:r>
          </a:p>
          <a:p>
            <a:pPr eaLnBrk="1" hangingPunct="1">
              <a:lnSpc>
                <a:spcPct val="90000"/>
              </a:lnSpc>
              <a:buNone/>
            </a:pPr>
            <a:r>
              <a:rPr lang="zh-CN" altLang="en-US" sz="2200" dirty="0"/>
              <a:t>            } </a:t>
            </a:r>
          </a:p>
          <a:p>
            <a:pPr eaLnBrk="1" hangingPunct="1">
              <a:lnSpc>
                <a:spcPct val="90000"/>
              </a:lnSpc>
              <a:buNone/>
            </a:pPr>
            <a:r>
              <a:rPr lang="en-US" altLang="zh-CN" sz="2200" b="1" dirty="0">
                <a:solidFill>
                  <a:srgbClr val="0000FF"/>
                </a:solidFill>
              </a:rPr>
              <a:t>1．</a:t>
            </a:r>
            <a:r>
              <a:rPr lang="zh-CN" altLang="en-US" sz="2200" b="1" dirty="0">
                <a:solidFill>
                  <a:srgbClr val="0000FF"/>
                </a:solidFill>
              </a:rPr>
              <a:t>方法声明部分（方法头）</a:t>
            </a:r>
          </a:p>
          <a:p>
            <a:pPr eaLnBrk="1" hangingPunct="1">
              <a:lnSpc>
                <a:spcPct val="90000"/>
              </a:lnSpc>
            </a:pPr>
            <a:r>
              <a:rPr lang="zh-CN" altLang="en-US" sz="2200" dirty="0"/>
              <a:t>方法头由</a:t>
            </a:r>
            <a:r>
              <a:rPr lang="zh-CN" altLang="en-US" sz="2200" b="1" dirty="0">
                <a:solidFill>
                  <a:srgbClr val="FF0000"/>
                </a:solidFill>
              </a:rPr>
              <a:t>方法的类型、名称和名称之后的一对小括号以及其中的参数列表所构成</a:t>
            </a:r>
            <a:r>
              <a:rPr lang="zh-CN" altLang="en-US" sz="2200" dirty="0"/>
              <a:t>。例如：</a:t>
            </a:r>
          </a:p>
          <a:p>
            <a:pPr eaLnBrk="1" hangingPunct="1">
              <a:lnSpc>
                <a:spcPct val="90000"/>
              </a:lnSpc>
              <a:buNone/>
            </a:pPr>
            <a:r>
              <a:rPr lang="en-US" altLang="zh-CN" sz="2200" dirty="0">
                <a:solidFill>
                  <a:srgbClr val="0000FF"/>
                </a:solidFill>
              </a:rPr>
              <a:t>      int speak(){                //</a:t>
            </a:r>
            <a:r>
              <a:rPr lang="zh-CN" altLang="en-US" sz="2200" dirty="0">
                <a:solidFill>
                  <a:srgbClr val="0000FF"/>
                </a:solidFill>
              </a:rPr>
              <a:t>无参数的方法头</a:t>
            </a:r>
          </a:p>
          <a:p>
            <a:pPr eaLnBrk="1" hangingPunct="1">
              <a:lnSpc>
                <a:spcPct val="90000"/>
              </a:lnSpc>
              <a:buNone/>
            </a:pPr>
            <a:r>
              <a:rPr lang="en-US" altLang="zh-CN" sz="2200" dirty="0">
                <a:solidFill>
                  <a:srgbClr val="0000FF"/>
                </a:solidFill>
              </a:rPr>
              <a:t>         return 23;</a:t>
            </a:r>
          </a:p>
          <a:p>
            <a:pPr eaLnBrk="1" hangingPunct="1">
              <a:lnSpc>
                <a:spcPct val="90000"/>
              </a:lnSpc>
              <a:buNone/>
            </a:pPr>
            <a:r>
              <a:rPr lang="en-US" altLang="zh-CN" sz="2200" dirty="0">
                <a:solidFill>
                  <a:srgbClr val="0000FF"/>
                </a:solidFill>
              </a:rPr>
              <a:t>      }</a:t>
            </a:r>
          </a:p>
          <a:p>
            <a:pPr eaLnBrk="1" hangingPunct="1">
              <a:lnSpc>
                <a:spcPct val="90000"/>
              </a:lnSpc>
              <a:buNone/>
            </a:pPr>
            <a:r>
              <a:rPr lang="en-US" altLang="zh-CN" sz="2200" dirty="0">
                <a:solidFill>
                  <a:srgbClr val="0000FF"/>
                </a:solidFill>
              </a:rPr>
              <a:t>      int add(int x,int y,int z)  //</a:t>
            </a:r>
            <a:r>
              <a:rPr lang="zh-CN" altLang="en-US" sz="2200" dirty="0">
                <a:solidFill>
                  <a:srgbClr val="0000FF"/>
                </a:solidFill>
              </a:rPr>
              <a:t>有参数的方法头</a:t>
            </a:r>
          </a:p>
          <a:p>
            <a:pPr eaLnBrk="1" hangingPunct="1">
              <a:lnSpc>
                <a:spcPct val="90000"/>
              </a:lnSpc>
              <a:buNone/>
            </a:pPr>
            <a:r>
              <a:rPr lang="en-US" altLang="zh-CN" sz="2200" dirty="0">
                <a:solidFill>
                  <a:srgbClr val="0000FF"/>
                </a:solidFill>
              </a:rPr>
              <a:t>      {   return x+y+z;</a:t>
            </a:r>
          </a:p>
          <a:p>
            <a:pPr eaLnBrk="1" hangingPunct="1">
              <a:lnSpc>
                <a:spcPct val="90000"/>
              </a:lnSpc>
              <a:buNone/>
            </a:pPr>
            <a:r>
              <a:rPr lang="en-US" altLang="zh-CN" sz="2200" dirty="0">
                <a:solidFill>
                  <a:srgbClr val="0000FF"/>
                </a:solidFill>
              </a:rPr>
              <a:t>      }</a:t>
            </a:r>
          </a:p>
          <a:p>
            <a:pPr eaLnBrk="1" hangingPunct="1">
              <a:lnSpc>
                <a:spcPct val="90000"/>
              </a:lnSpc>
            </a:pPr>
            <a:r>
              <a:rPr lang="zh-CN" altLang="en-US" sz="2200" dirty="0">
                <a:solidFill>
                  <a:srgbClr val="0000FF"/>
                </a:solidFill>
              </a:rPr>
              <a:t>注意</a:t>
            </a:r>
            <a:r>
              <a:rPr lang="zh-CN" altLang="en-US" sz="2200" dirty="0"/>
              <a:t>：方法返回的数据类型可以是</a:t>
            </a:r>
            <a:r>
              <a:rPr lang="en-US" altLang="zh-CN" sz="2200" dirty="0"/>
              <a:t>Java</a:t>
            </a:r>
            <a:r>
              <a:rPr lang="zh-CN" altLang="en-US" sz="2200" dirty="0"/>
              <a:t>中的任何数据类型之一，</a:t>
            </a:r>
            <a:r>
              <a:rPr lang="zh-CN" altLang="en-US" sz="2200" dirty="0">
                <a:solidFill>
                  <a:srgbClr val="FF0000"/>
                </a:solidFill>
              </a:rPr>
              <a:t>当一个方法不需要返回数据时，返回类型必须是</a:t>
            </a:r>
            <a:r>
              <a:rPr lang="en-US" altLang="zh-CN" sz="2200" dirty="0">
                <a:solidFill>
                  <a:srgbClr val="FF0000"/>
                </a:solidFill>
              </a:rPr>
              <a:t>void</a:t>
            </a:r>
            <a:r>
              <a:rPr lang="zh-CN" altLang="en-US" sz="2200" dirty="0"/>
              <a:t>。</a:t>
            </a:r>
            <a:endParaRPr lang="en-US" altLang="zh-CN" sz="2200" dirty="0"/>
          </a:p>
          <a:p>
            <a:pPr eaLnBrk="1" hangingPunct="1">
              <a:lnSpc>
                <a:spcPct val="90000"/>
              </a:lnSpc>
            </a:pPr>
            <a:endParaRPr lang="zh-CN" alt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066800" y="188913"/>
            <a:ext cx="7010400" cy="563562"/>
          </a:xfrm>
        </p:spPr>
        <p:txBody>
          <a:bodyPr vert="horz" wrap="square" lIns="91440" tIns="45720" rIns="91440" bIns="45720" anchor="ctr" anchorCtr="0"/>
          <a:lstStyle/>
          <a:p>
            <a:pPr eaLnBrk="1" hangingPunct="1"/>
            <a:r>
              <a:rPr kumimoji="1" lang="zh-CN" altLang="en-US" sz="2800" b="1" dirty="0">
                <a:latin typeface="宋体" panose="02010600030101010101" pitchFamily="2" charset="-122"/>
                <a:ea typeface="+mj-ea"/>
                <a:cs typeface="+mj-cs"/>
              </a:rPr>
              <a:t>一般方法</a:t>
            </a:r>
          </a:p>
        </p:txBody>
      </p:sp>
      <p:sp>
        <p:nvSpPr>
          <p:cNvPr id="17411" name="Rectangle 3"/>
          <p:cNvSpPr>
            <a:spLocks noGrp="1"/>
          </p:cNvSpPr>
          <p:nvPr>
            <p:ph idx="1"/>
          </p:nvPr>
        </p:nvSpPr>
        <p:spPr>
          <a:xfrm>
            <a:off x="179512" y="908720"/>
            <a:ext cx="8208962" cy="5589588"/>
          </a:xfrm>
        </p:spPr>
        <p:txBody>
          <a:bodyPr vert="horz" wrap="square" lIns="91440" tIns="45720" rIns="91440" bIns="45720" anchor="t" anchorCtr="0"/>
          <a:lstStyle/>
          <a:p>
            <a:pPr eaLnBrk="1" hangingPunct="1">
              <a:lnSpc>
                <a:spcPct val="90000"/>
              </a:lnSpc>
              <a:buNone/>
            </a:pPr>
            <a:r>
              <a:rPr lang="en-US" altLang="zh-CN" sz="2400" b="1" dirty="0">
                <a:solidFill>
                  <a:srgbClr val="0000FF"/>
                </a:solidFill>
              </a:rPr>
              <a:t>2．</a:t>
            </a:r>
            <a:r>
              <a:rPr lang="zh-CN" altLang="en-US" sz="2400" b="1" dirty="0">
                <a:solidFill>
                  <a:srgbClr val="0000FF"/>
                </a:solidFill>
              </a:rPr>
              <a:t>方法体</a:t>
            </a:r>
          </a:p>
          <a:p>
            <a:pPr lvl="1" eaLnBrk="1" hangingPunct="1">
              <a:lnSpc>
                <a:spcPct val="90000"/>
              </a:lnSpc>
            </a:pPr>
            <a:r>
              <a:rPr lang="zh-CN" altLang="zh-CN" sz="2200" dirty="0"/>
              <a:t>方法声明之后的一对大括号“</a:t>
            </a:r>
            <a:r>
              <a:rPr lang="en-US" altLang="zh-CN" sz="2200" dirty="0"/>
              <a:t>{” </a:t>
            </a:r>
            <a:r>
              <a:rPr lang="zh-CN" altLang="en-US" sz="2200" dirty="0"/>
              <a:t>，“</a:t>
            </a:r>
            <a:r>
              <a:rPr lang="en-US" altLang="zh-CN" sz="2200" dirty="0"/>
              <a:t>}”</a:t>
            </a:r>
            <a:r>
              <a:rPr lang="zh-CN" altLang="en-US" sz="2200" dirty="0"/>
              <a:t>以及之间的内容称为方法的方法体</a:t>
            </a:r>
            <a:r>
              <a:rPr lang="en-US" altLang="zh-CN" sz="2200" dirty="0"/>
              <a:t>.</a:t>
            </a:r>
          </a:p>
          <a:p>
            <a:pPr lvl="1" eaLnBrk="1" hangingPunct="1">
              <a:lnSpc>
                <a:spcPct val="90000"/>
              </a:lnSpc>
            </a:pPr>
            <a:r>
              <a:rPr lang="zh-CN" altLang="en-US" sz="2200" dirty="0"/>
              <a:t>方法体的内容包括</a:t>
            </a:r>
            <a:r>
              <a:rPr lang="zh-CN" altLang="en-US" sz="2200" b="1" dirty="0">
                <a:solidFill>
                  <a:srgbClr val="FF0000"/>
                </a:solidFill>
              </a:rPr>
              <a:t>局部变量的声明</a:t>
            </a:r>
            <a:r>
              <a:rPr lang="zh-CN" altLang="en-US" sz="2200" b="1" dirty="0">
                <a:solidFill>
                  <a:srgbClr val="0000FF"/>
                </a:solidFill>
              </a:rPr>
              <a:t>和</a:t>
            </a:r>
            <a:r>
              <a:rPr lang="en-US" altLang="zh-CN" sz="2200" b="1" dirty="0">
                <a:solidFill>
                  <a:srgbClr val="FF0000"/>
                </a:solidFill>
              </a:rPr>
              <a:t>Java</a:t>
            </a:r>
            <a:r>
              <a:rPr lang="zh-CN" altLang="en-US" sz="2200" b="1" dirty="0">
                <a:solidFill>
                  <a:srgbClr val="FF0000"/>
                </a:solidFill>
              </a:rPr>
              <a:t>语句</a:t>
            </a:r>
            <a:r>
              <a:rPr lang="zh-CN" altLang="en-US" sz="2200" dirty="0"/>
              <a:t>。如：</a:t>
            </a:r>
          </a:p>
          <a:p>
            <a:pPr lvl="1" eaLnBrk="1" hangingPunct="1">
              <a:lnSpc>
                <a:spcPct val="90000"/>
              </a:lnSpc>
              <a:buNone/>
            </a:pPr>
            <a:r>
              <a:rPr lang="en-US" altLang="zh-CN" sz="2000" dirty="0"/>
              <a:t>     int getSum(int n) {      //</a:t>
            </a:r>
            <a:r>
              <a:rPr lang="zh-CN" altLang="en-US" sz="2000" dirty="0"/>
              <a:t>参数变量</a:t>
            </a:r>
            <a:r>
              <a:rPr lang="en-US" altLang="zh-CN" sz="2000" dirty="0"/>
              <a:t>n</a:t>
            </a:r>
            <a:r>
              <a:rPr lang="zh-CN" altLang="en-US" sz="2000" dirty="0"/>
              <a:t>是局部变量</a:t>
            </a:r>
          </a:p>
          <a:p>
            <a:pPr lvl="1" eaLnBrk="1" hangingPunct="1">
              <a:lnSpc>
                <a:spcPct val="90000"/>
              </a:lnSpc>
              <a:buNone/>
            </a:pPr>
            <a:r>
              <a:rPr lang="zh-CN" altLang="en-US" sz="2000" dirty="0"/>
              <a:t>         </a:t>
            </a:r>
            <a:r>
              <a:rPr lang="en-US" altLang="zh-CN" sz="2000" dirty="0"/>
              <a:t>int sum=0;               // </a:t>
            </a:r>
            <a:r>
              <a:rPr lang="zh-CN" altLang="en-US" sz="2000" dirty="0"/>
              <a:t>声明局部变量</a:t>
            </a:r>
            <a:r>
              <a:rPr lang="en-US" altLang="zh-CN" sz="2000" dirty="0"/>
              <a:t>sum</a:t>
            </a:r>
          </a:p>
          <a:p>
            <a:pPr lvl="1" eaLnBrk="1" hangingPunct="1">
              <a:lnSpc>
                <a:spcPct val="90000"/>
              </a:lnSpc>
              <a:buNone/>
            </a:pPr>
            <a:r>
              <a:rPr lang="en-US" altLang="zh-CN" sz="2000" dirty="0"/>
              <a:t>         for(int i=1;i&lt;=n;i++) {  // for</a:t>
            </a:r>
            <a:r>
              <a:rPr lang="zh-CN" altLang="en-US" sz="2000" dirty="0"/>
              <a:t>循环语句</a:t>
            </a:r>
          </a:p>
          <a:p>
            <a:pPr lvl="1" eaLnBrk="1" hangingPunct="1">
              <a:lnSpc>
                <a:spcPct val="90000"/>
              </a:lnSpc>
              <a:buNone/>
            </a:pPr>
            <a:r>
              <a:rPr lang="zh-CN" altLang="en-US" sz="2000" dirty="0"/>
              <a:t>             </a:t>
            </a:r>
            <a:r>
              <a:rPr lang="en-US" altLang="zh-CN" sz="2000" dirty="0"/>
              <a:t>sum=sum+i;</a:t>
            </a:r>
          </a:p>
          <a:p>
            <a:pPr lvl="1" eaLnBrk="1" hangingPunct="1">
              <a:lnSpc>
                <a:spcPct val="90000"/>
              </a:lnSpc>
              <a:buNone/>
            </a:pPr>
            <a:r>
              <a:rPr lang="en-US" altLang="zh-CN" sz="2000" dirty="0"/>
              <a:t>          }</a:t>
            </a:r>
          </a:p>
          <a:p>
            <a:pPr lvl="1" eaLnBrk="1" hangingPunct="1">
              <a:lnSpc>
                <a:spcPct val="90000"/>
              </a:lnSpc>
              <a:buNone/>
            </a:pPr>
            <a:r>
              <a:rPr lang="en-US" altLang="zh-CN" sz="2000" dirty="0"/>
              <a:t>          return sum;             // return </a:t>
            </a:r>
            <a:r>
              <a:rPr lang="zh-CN" altLang="en-US" sz="2000" dirty="0"/>
              <a:t>语句</a:t>
            </a:r>
          </a:p>
          <a:p>
            <a:pPr lvl="1" eaLnBrk="1" hangingPunct="1">
              <a:lnSpc>
                <a:spcPct val="90000"/>
              </a:lnSpc>
              <a:buNone/>
            </a:pPr>
            <a:r>
              <a:rPr lang="en-US" altLang="zh-CN" sz="2000" dirty="0"/>
              <a:t>      }</a:t>
            </a:r>
          </a:p>
          <a:p>
            <a:pPr eaLnBrk="1" hangingPunct="1">
              <a:lnSpc>
                <a:spcPct val="90000"/>
              </a:lnSpc>
            </a:pPr>
            <a:r>
              <a:rPr lang="zh-CN" altLang="en-US" sz="2000" dirty="0"/>
              <a:t>和类的成员变量不同的是，</a:t>
            </a:r>
            <a:r>
              <a:rPr lang="zh-CN" altLang="en-US" sz="2000" dirty="0">
                <a:solidFill>
                  <a:srgbClr val="FF0000"/>
                </a:solidFill>
              </a:rPr>
              <a:t>局部变量只在方法内有效</a:t>
            </a:r>
            <a:r>
              <a:rPr lang="zh-CN" altLang="en-US" sz="2000" dirty="0"/>
              <a:t>，而且与其声明的位置有关，</a:t>
            </a:r>
            <a:r>
              <a:rPr lang="zh-CN" altLang="en-US" sz="2000" dirty="0">
                <a:solidFill>
                  <a:srgbClr val="FF0000"/>
                </a:solidFill>
                <a:sym typeface="+mn-ea"/>
              </a:rPr>
              <a:t>从声明它的位置之后开始有效</a:t>
            </a:r>
            <a:r>
              <a:rPr lang="zh-CN" altLang="en-US" sz="2000" dirty="0">
                <a:sym typeface="+mn-ea"/>
              </a:rPr>
              <a:t>。如果</a:t>
            </a:r>
            <a:r>
              <a:rPr lang="zh-CN" altLang="en-US" sz="2000" dirty="0">
                <a:solidFill>
                  <a:srgbClr val="FF0000"/>
                </a:solidFill>
                <a:sym typeface="+mn-ea"/>
              </a:rPr>
              <a:t>局部变量的声明是在一个复合语句中</a:t>
            </a:r>
            <a:r>
              <a:rPr lang="zh-CN" altLang="en-US" sz="2000" dirty="0">
                <a:sym typeface="+mn-ea"/>
              </a:rPr>
              <a:t>，那么该局部变量的有效范围是该复合语</a:t>
            </a:r>
            <a:r>
              <a:rPr lang="zh-CN" altLang="en-US" sz="2000">
                <a:sym typeface="+mn-ea"/>
              </a:rPr>
              <a:t>句</a:t>
            </a:r>
            <a:r>
              <a:rPr lang="zh-CN" altLang="en-US" sz="2000" smtClean="0">
                <a:sym typeface="+mn-ea"/>
              </a:rPr>
              <a:t>。比如局</a:t>
            </a:r>
            <a:r>
              <a:rPr lang="zh-CN" altLang="en-US" sz="2000" dirty="0">
                <a:sym typeface="+mn-ea"/>
              </a:rPr>
              <a:t>部变量的声明是在一个循环语句中，那么该局部变量的有效范围是该循环语句。</a:t>
            </a:r>
            <a:endParaRPr lang="zh-CN" altLang="en-US" sz="2000" dirty="0"/>
          </a:p>
          <a:p>
            <a:pPr eaLnBrk="1" hangingPunct="1">
              <a:lnSpc>
                <a:spcPct val="90000"/>
              </a:lnSpc>
            </a:pPr>
            <a:r>
              <a:rPr lang="zh-CN" altLang="en-US" sz="2000" dirty="0">
                <a:solidFill>
                  <a:srgbClr val="FF0000"/>
                </a:solidFill>
              </a:rPr>
              <a:t>方法的参数在整个方法内有效</a:t>
            </a:r>
            <a:r>
              <a:rPr lang="zh-CN" altLang="en-US" sz="2000" dirty="0"/>
              <a:t>，方法内的局部变量请看下例：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979613" y="260033"/>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区分成员变量和局部变量</a:t>
            </a:r>
            <a:r>
              <a:rPr kumimoji="1" lang="zh-CN" altLang="en-US" sz="2800" dirty="0">
                <a:solidFill>
                  <a:schemeClr val="tx1"/>
                </a:solidFill>
                <a:latin typeface="+mj-lt"/>
                <a:ea typeface="+mj-ea"/>
                <a:cs typeface="+mj-cs"/>
              </a:rPr>
              <a:t> </a:t>
            </a:r>
          </a:p>
        </p:txBody>
      </p:sp>
      <p:sp>
        <p:nvSpPr>
          <p:cNvPr id="18435" name="Rectangle 3"/>
          <p:cNvSpPr>
            <a:spLocks noGrp="1"/>
          </p:cNvSpPr>
          <p:nvPr>
            <p:ph idx="1"/>
          </p:nvPr>
        </p:nvSpPr>
        <p:spPr>
          <a:xfrm>
            <a:off x="466725" y="977900"/>
            <a:ext cx="8208963" cy="865188"/>
          </a:xfrm>
        </p:spPr>
        <p:txBody>
          <a:bodyPr vert="horz" wrap="square" lIns="91440" tIns="45720" rIns="91440" bIns="45720" anchor="t" anchorCtr="0"/>
          <a:lstStyle/>
          <a:p>
            <a:pPr eaLnBrk="1" hangingPunct="1"/>
            <a:r>
              <a:rPr lang="zh-CN" altLang="en-US" sz="2400" b="1" dirty="0"/>
              <a:t>如果</a:t>
            </a:r>
            <a:r>
              <a:rPr lang="zh-CN" altLang="en-US" sz="2400" b="1" dirty="0">
                <a:solidFill>
                  <a:srgbClr val="FF0000"/>
                </a:solidFill>
              </a:rPr>
              <a:t>局部变量的名字与成员变量的名字相同，则成员变量被隐藏，即该成员变量在这个方法内暂时失效</a:t>
            </a:r>
            <a:r>
              <a:rPr lang="zh-CN" altLang="en-US" sz="2400" b="1" dirty="0"/>
              <a:t>。例如:</a:t>
            </a:r>
          </a:p>
          <a:p>
            <a:pPr eaLnBrk="1" hangingPunct="1"/>
            <a:endParaRPr lang="zh-CN" altLang="en-US" b="1" dirty="0"/>
          </a:p>
        </p:txBody>
      </p:sp>
      <p:sp>
        <p:nvSpPr>
          <p:cNvPr id="18436" name="Rectangle 4"/>
          <p:cNvSpPr/>
          <p:nvPr/>
        </p:nvSpPr>
        <p:spPr>
          <a:xfrm>
            <a:off x="863600" y="4868863"/>
            <a:ext cx="3276600" cy="14319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200" b="1" dirty="0">
                <a:latin typeface="宋体" panose="02010600030101010101" pitchFamily="2" charset="-122"/>
              </a:rPr>
              <a:t>如果</a:t>
            </a:r>
            <a:r>
              <a:rPr lang="zh-CN" altLang="en-US" sz="2200" b="1" dirty="0">
                <a:solidFill>
                  <a:srgbClr val="FF0000"/>
                </a:solidFill>
                <a:latin typeface="宋体" panose="02010600030101010101" pitchFamily="2" charset="-122"/>
              </a:rPr>
              <a:t>想在该方法中使用被隐藏的成员变量，必须使用关键字</a:t>
            </a:r>
            <a:r>
              <a:rPr lang="en-US" altLang="zh-CN" sz="2200" b="1" dirty="0">
                <a:solidFill>
                  <a:srgbClr val="FF0000"/>
                </a:solidFill>
              </a:rPr>
              <a:t>this</a:t>
            </a:r>
            <a:r>
              <a:rPr lang="en-US" altLang="zh-CN" sz="2200" b="1" dirty="0">
                <a:latin typeface="宋体" panose="02010600030101010101" pitchFamily="2" charset="-122"/>
              </a:rPr>
              <a:t>（</a:t>
            </a:r>
            <a:r>
              <a:rPr lang="zh-CN" altLang="en-US" sz="2200" b="1" dirty="0">
                <a:latin typeface="宋体" panose="02010600030101010101" pitchFamily="2" charset="-122"/>
              </a:rPr>
              <a:t>在</a:t>
            </a:r>
            <a:r>
              <a:rPr lang="zh-CN" altLang="en-US" sz="2200" b="1" dirty="0"/>
              <a:t>4.9</a:t>
            </a:r>
            <a:r>
              <a:rPr lang="zh-CN" altLang="en-US" sz="2200" b="1" dirty="0">
                <a:latin typeface="宋体" panose="02010600030101010101" pitchFamily="2" charset="-122"/>
              </a:rPr>
              <a:t>节</a:t>
            </a:r>
            <a:r>
              <a:rPr lang="en-US" altLang="zh-CN" sz="2200" b="1" dirty="0">
                <a:solidFill>
                  <a:srgbClr val="0000FF"/>
                </a:solidFill>
              </a:rPr>
              <a:t>this</a:t>
            </a:r>
            <a:r>
              <a:rPr lang="zh-CN" altLang="en-US" sz="2200" b="1" dirty="0">
                <a:solidFill>
                  <a:srgbClr val="0000FF"/>
                </a:solidFill>
                <a:latin typeface="宋体" panose="02010600030101010101" pitchFamily="2" charset="-122"/>
              </a:rPr>
              <a:t>关键字</a:t>
            </a:r>
            <a:r>
              <a:rPr lang="zh-CN" altLang="en-US" sz="2200" b="1" dirty="0">
                <a:latin typeface="宋体" panose="02010600030101010101" pitchFamily="2" charset="-122"/>
              </a:rPr>
              <a:t>）</a:t>
            </a:r>
            <a:r>
              <a:rPr lang="zh-CN" altLang="en-US" sz="2200" dirty="0"/>
              <a:t> </a:t>
            </a:r>
          </a:p>
        </p:txBody>
      </p:sp>
      <p:sp>
        <p:nvSpPr>
          <p:cNvPr id="18437" name="Rectangle 5"/>
          <p:cNvSpPr/>
          <p:nvPr/>
        </p:nvSpPr>
        <p:spPr>
          <a:xfrm>
            <a:off x="4355465" y="4711700"/>
            <a:ext cx="4699635" cy="19380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55905" algn="just" eaLnBrk="1" hangingPunct="1">
              <a:spcBef>
                <a:spcPct val="0"/>
              </a:spcBef>
              <a:buClrTx/>
              <a:buFontTx/>
              <a:buNone/>
            </a:pPr>
            <a:r>
              <a:rPr lang="en-US" altLang="zh-CN" sz="2000" dirty="0"/>
              <a:t>class Tom {</a:t>
            </a:r>
          </a:p>
          <a:p>
            <a:pPr marL="0" lvl="0" indent="255905" algn="just">
              <a:spcBef>
                <a:spcPct val="0"/>
              </a:spcBef>
              <a:buClrTx/>
              <a:buFontTx/>
              <a:buNone/>
            </a:pPr>
            <a:r>
              <a:rPr lang="en-US" altLang="zh-CN" sz="2000" dirty="0"/>
              <a:t>    int x = 10,y;</a:t>
            </a:r>
          </a:p>
          <a:p>
            <a:pPr marL="0" lvl="0" indent="255905" algn="just">
              <a:spcBef>
                <a:spcPct val="0"/>
              </a:spcBef>
              <a:buClrTx/>
              <a:buFontTx/>
              <a:buNone/>
            </a:pPr>
            <a:r>
              <a:rPr lang="en-US" altLang="zh-CN" sz="2000" dirty="0"/>
              <a:t>    void f() {</a:t>
            </a:r>
          </a:p>
          <a:p>
            <a:pPr marL="0" lvl="0" indent="255905" algn="just">
              <a:spcBef>
                <a:spcPct val="0"/>
              </a:spcBef>
              <a:buClrTx/>
              <a:buFontTx/>
              <a:buNone/>
            </a:pPr>
            <a:r>
              <a:rPr lang="en-US" altLang="zh-CN" sz="2000" dirty="0"/>
              <a:t>       int x = 5;</a:t>
            </a:r>
          </a:p>
          <a:p>
            <a:pPr marL="0" lvl="0" indent="255905" algn="just">
              <a:spcBef>
                <a:spcPct val="0"/>
              </a:spcBef>
              <a:buClrTx/>
              <a:buFontTx/>
              <a:buNone/>
            </a:pPr>
            <a:r>
              <a:rPr lang="en-US" altLang="zh-CN" sz="2000" dirty="0"/>
              <a:t>       y = x+</a:t>
            </a:r>
            <a:r>
              <a:rPr lang="en-US" altLang="zh-CN" sz="2000" b="1" dirty="0">
                <a:solidFill>
                  <a:srgbClr val="0000FF"/>
                </a:solidFill>
              </a:rPr>
              <a:t>this.x</a:t>
            </a:r>
            <a:r>
              <a:rPr lang="en-US" altLang="zh-CN" sz="2000" dirty="0"/>
              <a:t>;    //y</a:t>
            </a:r>
            <a:r>
              <a:rPr lang="zh-CN" altLang="en-US" sz="2000" dirty="0"/>
              <a:t>得到的值是15</a:t>
            </a:r>
          </a:p>
          <a:p>
            <a:pPr marL="0" lvl="0" indent="255905" algn="just">
              <a:spcBef>
                <a:spcPct val="0"/>
              </a:spcBef>
              <a:buClrTx/>
              <a:buFontTx/>
              <a:buNone/>
            </a:pPr>
            <a:r>
              <a:rPr lang="zh-CN" altLang="en-US" sz="2000" dirty="0"/>
              <a:t> }}</a:t>
            </a:r>
          </a:p>
        </p:txBody>
      </p:sp>
      <p:sp>
        <p:nvSpPr>
          <p:cNvPr id="18438" name="Rectangle 6"/>
          <p:cNvSpPr/>
          <p:nvPr/>
        </p:nvSpPr>
        <p:spPr>
          <a:xfrm>
            <a:off x="1138238" y="1781175"/>
            <a:ext cx="5543550" cy="28352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000" dirty="0"/>
              <a:t>class Tom {</a:t>
            </a:r>
          </a:p>
          <a:p>
            <a:pPr marL="0" lvl="0" indent="0" eaLnBrk="1" hangingPunct="1">
              <a:spcBef>
                <a:spcPct val="0"/>
              </a:spcBef>
              <a:buClrTx/>
              <a:buFontTx/>
              <a:buNone/>
            </a:pPr>
            <a:r>
              <a:rPr lang="en-US" altLang="zh-CN" sz="2000" dirty="0"/>
              <a:t>   </a:t>
            </a:r>
            <a:r>
              <a:rPr lang="en-US" altLang="zh-CN" sz="2000" dirty="0">
                <a:solidFill>
                  <a:srgbClr val="0000FF"/>
                </a:solidFill>
              </a:rPr>
              <a:t>int x = 10</a:t>
            </a:r>
            <a:r>
              <a:rPr lang="en-US" altLang="zh-CN" sz="2000" dirty="0"/>
              <a:t>,y;</a:t>
            </a:r>
          </a:p>
          <a:p>
            <a:pPr marL="0" lvl="0" indent="0" eaLnBrk="1" hangingPunct="1">
              <a:spcBef>
                <a:spcPct val="0"/>
              </a:spcBef>
              <a:buClrTx/>
              <a:buFontTx/>
              <a:buNone/>
            </a:pPr>
            <a:r>
              <a:rPr lang="en-US" altLang="zh-CN" sz="2000" dirty="0"/>
              <a:t>   void f() {</a:t>
            </a:r>
          </a:p>
          <a:p>
            <a:pPr marL="0" lvl="0" indent="0" eaLnBrk="1" hangingPunct="1">
              <a:spcBef>
                <a:spcPct val="0"/>
              </a:spcBef>
              <a:buClrTx/>
              <a:buFontTx/>
              <a:buNone/>
            </a:pPr>
            <a:r>
              <a:rPr lang="en-US" altLang="zh-CN" sz="2000" dirty="0"/>
              <a:t>         </a:t>
            </a:r>
            <a:r>
              <a:rPr lang="en-US" altLang="zh-CN" sz="2000" dirty="0">
                <a:solidFill>
                  <a:srgbClr val="0000FF"/>
                </a:solidFill>
              </a:rPr>
              <a:t>int x = 5;</a:t>
            </a:r>
          </a:p>
          <a:p>
            <a:pPr marL="0" lvl="0" indent="0" eaLnBrk="1" hangingPunct="1">
              <a:spcBef>
                <a:spcPct val="0"/>
              </a:spcBef>
              <a:buClrTx/>
              <a:buFontTx/>
              <a:buNone/>
            </a:pPr>
            <a:r>
              <a:rPr lang="en-US" altLang="zh-CN" sz="2000" dirty="0"/>
              <a:t>         y = x+x;  </a:t>
            </a:r>
          </a:p>
          <a:p>
            <a:pPr marL="0" lvl="0" indent="0" eaLnBrk="1" hangingPunct="1">
              <a:spcBef>
                <a:spcPct val="0"/>
              </a:spcBef>
              <a:buClrTx/>
              <a:buFontTx/>
              <a:buNone/>
            </a:pPr>
            <a:r>
              <a:rPr lang="en-US" altLang="zh-CN" sz="2000" dirty="0"/>
              <a:t>       //y</a:t>
            </a:r>
            <a:r>
              <a:rPr lang="zh-CN" altLang="en-US" sz="2000" dirty="0"/>
              <a:t>得到的值是10，不是20。</a:t>
            </a:r>
          </a:p>
          <a:p>
            <a:pPr marL="0" lvl="0" indent="0" eaLnBrk="1" hangingPunct="1">
              <a:spcBef>
                <a:spcPct val="0"/>
              </a:spcBef>
              <a:buClrTx/>
              <a:buFontTx/>
              <a:buNone/>
            </a:pPr>
            <a:r>
              <a:rPr lang="zh-CN" altLang="en-US" sz="2000" dirty="0"/>
              <a:t>      </a:t>
            </a:r>
            <a:r>
              <a:rPr lang="en-US" altLang="zh-CN" sz="2000" dirty="0"/>
              <a:t>//</a:t>
            </a:r>
            <a:r>
              <a:rPr lang="zh-CN" altLang="en-US" sz="2000" dirty="0"/>
              <a:t>如果方法</a:t>
            </a:r>
            <a:r>
              <a:rPr lang="en-US" altLang="zh-CN" sz="2000" dirty="0"/>
              <a:t>f </a:t>
            </a:r>
            <a:r>
              <a:rPr lang="zh-CN" altLang="en-US" sz="2000" dirty="0"/>
              <a:t>中没有“</a:t>
            </a:r>
            <a:r>
              <a:rPr lang="en-US" altLang="zh-CN" sz="2000" dirty="0"/>
              <a:t>int x=5;”，y</a:t>
            </a:r>
            <a:r>
              <a:rPr lang="zh-CN" altLang="en-US" sz="2000" dirty="0"/>
              <a:t>的值将是20</a:t>
            </a:r>
          </a:p>
          <a:p>
            <a:pPr marL="0" lvl="0" indent="0" eaLnBrk="1" hangingPunct="1">
              <a:spcBef>
                <a:spcPct val="0"/>
              </a:spcBef>
              <a:buClrTx/>
              <a:buFontTx/>
              <a:buNone/>
            </a:pPr>
            <a:r>
              <a:rPr lang="zh-CN" altLang="en-US" sz="2000" dirty="0"/>
              <a:t>    }</a:t>
            </a:r>
          </a:p>
          <a:p>
            <a:pPr marL="0" lvl="0" indent="0" eaLnBrk="1" hangingPunct="1">
              <a:spcBef>
                <a:spcPct val="0"/>
              </a:spcBef>
              <a:buClrTx/>
              <a:buFontTx/>
              <a:buNone/>
            </a:pPr>
            <a:r>
              <a:rPr lang="zh-CN" altLang="en-US" sz="2000" dirty="0"/>
              <a:t>}</a:t>
            </a:r>
          </a:p>
        </p:txBody>
      </p:sp>
      <p:sp>
        <p:nvSpPr>
          <p:cNvPr id="261127" name="Rectangle 7"/>
          <p:cNvSpPr/>
          <p:nvPr/>
        </p:nvSpPr>
        <p:spPr>
          <a:xfrm>
            <a:off x="1476375" y="2708275"/>
            <a:ext cx="5111750" cy="1871663"/>
          </a:xfrm>
          <a:prstGeom prst="rect">
            <a:avLst/>
          </a:prstGeom>
          <a:noFill/>
          <a:ln w="25400" cap="flat" cmpd="sng">
            <a:solidFill>
              <a:srgbClr val="8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b="1" dirty="0"/>
          </a:p>
        </p:txBody>
      </p:sp>
    </p:spTree>
  </p:cSld>
  <p:clrMapOvr>
    <a:masterClrMapping/>
  </p:clrMapOvr>
  <p:timing>
    <p:tnLst>
      <p:par>
        <p:cTn id="1" dur="indefinite" restart="never" nodeType="tmRoot"/>
      </p:par>
    </p:tnLst>
    <p:bldLst>
      <p:bldP spid="2611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331595" y="188278"/>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局部变量没有默认值</a:t>
            </a:r>
            <a:r>
              <a:rPr kumimoji="1" lang="zh-CN" altLang="en-US" sz="2800" b="1" dirty="0">
                <a:solidFill>
                  <a:schemeClr val="tx1"/>
                </a:solidFill>
                <a:latin typeface="+mj-lt"/>
                <a:ea typeface="+mj-ea"/>
                <a:cs typeface="+mj-cs"/>
              </a:rPr>
              <a:t> </a:t>
            </a:r>
          </a:p>
        </p:txBody>
      </p:sp>
      <p:sp>
        <p:nvSpPr>
          <p:cNvPr id="19459" name="Rectangle 3"/>
          <p:cNvSpPr>
            <a:spLocks noGrp="1"/>
          </p:cNvSpPr>
          <p:nvPr>
            <p:ph idx="1"/>
          </p:nvPr>
        </p:nvSpPr>
        <p:spPr/>
        <p:txBody>
          <a:bodyPr vert="horz" wrap="square" lIns="91440" tIns="45720" rIns="91440" bIns="45720" anchor="t" anchorCtr="0"/>
          <a:lstStyle/>
          <a:p>
            <a:pPr eaLnBrk="1" hangingPunct="1"/>
            <a:r>
              <a:rPr lang="zh-CN" altLang="en-US" sz="2400" b="1" dirty="0"/>
              <a:t>成员变量有默认值，但</a:t>
            </a:r>
            <a:r>
              <a:rPr lang="zh-CN" altLang="en-US" sz="2400" b="1" dirty="0">
                <a:solidFill>
                  <a:srgbClr val="FF0000"/>
                </a:solidFill>
              </a:rPr>
              <a:t>局部变量没有默认值</a:t>
            </a:r>
            <a:r>
              <a:rPr lang="zh-CN" altLang="en-US" sz="2400" b="1" dirty="0"/>
              <a:t>，因此</a:t>
            </a:r>
            <a:r>
              <a:rPr lang="zh-CN" altLang="en-US" sz="2400" b="1" dirty="0">
                <a:solidFill>
                  <a:srgbClr val="FF0000"/>
                </a:solidFill>
              </a:rPr>
              <a:t>在使用局部变量之前，必须保证局部变量有具体的值</a:t>
            </a:r>
            <a:r>
              <a:rPr lang="zh-CN" altLang="en-US" sz="2400" b="1" dirty="0"/>
              <a:t> 。例如:下列</a:t>
            </a:r>
            <a:r>
              <a:rPr lang="en-US" altLang="zh-CN" sz="2400" b="1" dirty="0"/>
              <a:t>InitError</a:t>
            </a:r>
            <a:r>
              <a:rPr lang="zh-CN" altLang="en-US" sz="2400" b="1" dirty="0"/>
              <a:t>类无法通过编译。例如：</a:t>
            </a:r>
          </a:p>
        </p:txBody>
      </p:sp>
      <p:sp>
        <p:nvSpPr>
          <p:cNvPr id="262148" name="Rectangle 4"/>
          <p:cNvSpPr/>
          <p:nvPr/>
        </p:nvSpPr>
        <p:spPr>
          <a:xfrm>
            <a:off x="323850" y="2668905"/>
            <a:ext cx="8767445" cy="2461260"/>
          </a:xfrm>
          <a:prstGeom prst="rect">
            <a:avLst/>
          </a:prstGeom>
          <a:solidFill>
            <a:schemeClr val="bg1"/>
          </a:solidFill>
          <a:ln w="25400" cap="flat" cmpd="sng">
            <a:solidFill>
              <a:srgbClr val="800000"/>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66700" eaLnBrk="1" hangingPunct="1">
              <a:spcBef>
                <a:spcPct val="0"/>
              </a:spcBef>
              <a:buClrTx/>
              <a:buFontTx/>
              <a:buNone/>
            </a:pPr>
            <a:r>
              <a:rPr lang="en-US" altLang="zh-CN" sz="2200" dirty="0"/>
              <a:t>class InitError {</a:t>
            </a:r>
          </a:p>
          <a:p>
            <a:pPr marL="0" lvl="0" indent="266700" eaLnBrk="1" hangingPunct="1">
              <a:spcBef>
                <a:spcPct val="0"/>
              </a:spcBef>
              <a:buClrTx/>
              <a:buFontTx/>
              <a:buNone/>
            </a:pPr>
            <a:r>
              <a:rPr lang="en-US" altLang="zh-CN" sz="2200" dirty="0"/>
              <a:t>   int x = 10,y;      //y</a:t>
            </a:r>
            <a:r>
              <a:rPr lang="zh-CN" altLang="en-US" sz="2200" dirty="0"/>
              <a:t>的默认值是0</a:t>
            </a:r>
          </a:p>
          <a:p>
            <a:pPr marL="0" lvl="0" indent="266700" eaLnBrk="1" hangingPunct="1">
              <a:spcBef>
                <a:spcPct val="0"/>
              </a:spcBef>
              <a:buClrTx/>
              <a:buFontTx/>
              <a:buNone/>
            </a:pPr>
            <a:r>
              <a:rPr lang="zh-CN" altLang="en-US" sz="2200" dirty="0"/>
              <a:t>    </a:t>
            </a:r>
            <a:r>
              <a:rPr lang="en-US" altLang="zh-CN" sz="2200" dirty="0"/>
              <a:t>void f() {</a:t>
            </a:r>
          </a:p>
          <a:p>
            <a:pPr marL="0" lvl="0" indent="266700" eaLnBrk="1" hangingPunct="1">
              <a:spcBef>
                <a:spcPct val="0"/>
              </a:spcBef>
              <a:buClrTx/>
              <a:buFontTx/>
              <a:buNone/>
            </a:pPr>
            <a:r>
              <a:rPr lang="en-US" altLang="zh-CN" sz="2200" dirty="0"/>
              <a:t>       </a:t>
            </a:r>
            <a:r>
              <a:rPr lang="en-US" altLang="zh-CN" sz="2200" dirty="0">
                <a:solidFill>
                  <a:srgbClr val="0000FF"/>
                </a:solidFill>
              </a:rPr>
              <a:t>int m;</a:t>
            </a:r>
            <a:r>
              <a:rPr lang="en-US" altLang="zh-CN" sz="2200" dirty="0"/>
              <a:t>         //m</a:t>
            </a:r>
            <a:r>
              <a:rPr lang="zh-CN" altLang="en-US" sz="2200" dirty="0"/>
              <a:t>没有默</a:t>
            </a:r>
            <a:r>
              <a:rPr lang="zh-CN" altLang="en-US" sz="2200"/>
              <a:t>认</a:t>
            </a:r>
            <a:r>
              <a:rPr lang="zh-CN" altLang="en-US" sz="2200" smtClean="0"/>
              <a:t>值</a:t>
            </a:r>
            <a:endParaRPr lang="en-US" altLang="zh-CN" sz="2200" smtClean="0"/>
          </a:p>
          <a:p>
            <a:pPr marL="0" lvl="0" indent="266700" eaLnBrk="1" hangingPunct="1">
              <a:spcBef>
                <a:spcPct val="0"/>
              </a:spcBef>
              <a:buClrTx/>
              <a:buFontTx/>
              <a:buNone/>
            </a:pPr>
            <a:r>
              <a:rPr lang="zh-CN" altLang="en-US" sz="2200" smtClean="0"/>
              <a:t>       </a:t>
            </a:r>
            <a:r>
              <a:rPr lang="en-US" altLang="zh-CN" sz="2200" dirty="0"/>
              <a:t>x = y+m;    //</a:t>
            </a:r>
            <a:r>
              <a:rPr lang="zh-CN" altLang="en-US" sz="2200" dirty="0"/>
              <a:t>无法通过编译，因为在使用</a:t>
            </a:r>
            <a:r>
              <a:rPr lang="en-US" altLang="zh-CN" sz="2200" dirty="0"/>
              <a:t>m</a:t>
            </a:r>
            <a:r>
              <a:rPr lang="zh-CN" altLang="en-US" sz="2200" dirty="0"/>
              <a:t>之前未指定</a:t>
            </a:r>
            <a:r>
              <a:rPr lang="en-US" altLang="zh-CN" sz="2200" dirty="0"/>
              <a:t>m</a:t>
            </a:r>
            <a:r>
              <a:rPr lang="zh-CN" altLang="en-US" sz="2200" dirty="0"/>
              <a:t>的值</a:t>
            </a:r>
          </a:p>
          <a:p>
            <a:pPr marL="0" lvl="0" indent="266700" eaLnBrk="1" hangingPunct="1">
              <a:spcBef>
                <a:spcPct val="0"/>
              </a:spcBef>
              <a:buClrTx/>
              <a:buFontTx/>
              <a:buNone/>
            </a:pPr>
            <a:r>
              <a:rPr lang="zh-CN" altLang="en-US" sz="2200" dirty="0"/>
              <a:t>    }</a:t>
            </a:r>
          </a:p>
          <a:p>
            <a:pPr marL="0" lvl="0" indent="266700" eaLnBrk="1" hangingPunct="1">
              <a:spcBef>
                <a:spcPct val="0"/>
              </a:spcBef>
              <a:buClrTx/>
              <a:buFontTx/>
              <a:buNone/>
            </a:pPr>
            <a:r>
              <a:rPr lang="zh-CN" altLang="en-US" sz="2200" b="1" dirty="0"/>
              <a:t>}</a:t>
            </a:r>
            <a:r>
              <a:rPr lang="zh-CN" altLang="en-US" sz="2200" dirty="0"/>
              <a:t> </a:t>
            </a:r>
          </a:p>
        </p:txBody>
      </p:sp>
    </p:spTree>
  </p:cSld>
  <p:clrMapOvr>
    <a:masterClrMapping/>
  </p:clrMapOvr>
  <p:timing>
    <p:tnLst>
      <p:par>
        <p:cTn id="1" dur="indefinite" restart="never" nodeType="tmRoot"/>
      </p:par>
    </p:tnLst>
    <p:bldLst>
      <p:bldP spid="2621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779463" y="188913"/>
            <a:ext cx="7010400" cy="563562"/>
          </a:xfrm>
        </p:spPr>
        <p:txBody>
          <a:bodyPr vert="horz" wrap="square" lIns="91440" tIns="45720" rIns="91440" bIns="45720" anchor="ctr" anchorCtr="0"/>
          <a:lstStyle/>
          <a:p>
            <a:pPr eaLnBrk="1" hangingPunct="1">
              <a:buNone/>
            </a:pPr>
            <a:r>
              <a:rPr kumimoji="1" lang="en-US" altLang="zh-CN" sz="2800" b="1" dirty="0">
                <a:latin typeface="宋体" panose="02010600030101010101" pitchFamily="2" charset="-122"/>
                <a:ea typeface="+mj-ea"/>
                <a:cs typeface="+mj-cs"/>
              </a:rPr>
              <a:t> </a:t>
            </a:r>
            <a:r>
              <a:rPr kumimoji="1" lang="zh-CN" altLang="en-US" sz="2800" b="1" dirty="0">
                <a:latin typeface="宋体" panose="02010600030101010101" pitchFamily="2" charset="-122"/>
                <a:ea typeface="+mj-ea"/>
                <a:cs typeface="+mj-cs"/>
              </a:rPr>
              <a:t>需要注意的问题</a:t>
            </a:r>
          </a:p>
        </p:txBody>
      </p:sp>
      <p:sp>
        <p:nvSpPr>
          <p:cNvPr id="21507" name="Rectangle 3"/>
          <p:cNvSpPr>
            <a:spLocks noGrp="1" noChangeArrowheads="1"/>
          </p:cNvSpPr>
          <p:nvPr>
            <p:ph idx="1"/>
          </p:nvPr>
        </p:nvSpPr>
        <p:spPr>
          <a:xfrm>
            <a:off x="466725" y="908050"/>
            <a:ext cx="8208963" cy="3025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Ø"/>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类体的内容由两部分构成</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a:t>
            </a:r>
          </a:p>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defRPr/>
            </a:pPr>
            <a:r>
              <a:rPr kumimoji="1" lang="zh-CN" altLang="en-US" sz="2400" b="1" i="0" u="none" strike="noStrike" kern="0" cap="none" spc="0" normalizeH="0" baseline="0" noProof="0" dirty="0">
                <a:ln>
                  <a:noFill/>
                </a:ln>
                <a:solidFill>
                  <a:srgbClr val="FF0000"/>
                </a:solidFill>
                <a:effectLst/>
                <a:uLnTx/>
                <a:uFillTx/>
                <a:latin typeface="+mn-lt"/>
                <a:ea typeface="+mn-ea"/>
                <a:cs typeface="+mn-cs"/>
              </a:rPr>
              <a:t>一部分是变量的声明，另一部分是方法的定义</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Ø"/>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定义类需要注意的地方：</a:t>
            </a:r>
            <a:endParaRPr kumimoji="1" lang="en-US" altLang="zh-CN"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defRPr/>
            </a:pPr>
            <a:r>
              <a:rPr kumimoji="1" lang="zh-CN" altLang="en-US" sz="2200" b="0" i="0" u="none" strike="noStrike" kern="0" cap="none" spc="0" normalizeH="0" baseline="0" noProof="0" dirty="0">
                <a:ln>
                  <a:noFill/>
                </a:ln>
                <a:solidFill>
                  <a:schemeClr val="tx1"/>
                </a:solidFill>
                <a:effectLst/>
                <a:uLnTx/>
                <a:uFillTx/>
                <a:latin typeface="+mn-lt"/>
                <a:ea typeface="+mn-ea"/>
                <a:cs typeface="+mn-cs"/>
              </a:rPr>
              <a:t>     </a:t>
            </a:r>
            <a:r>
              <a:rPr kumimoji="1" lang="zh-CN" altLang="en-US" sz="2200" b="0" i="0" u="none" strike="noStrike" kern="0" cap="none" spc="0" normalizeH="0" baseline="0" noProof="0" dirty="0">
                <a:ln>
                  <a:noFill/>
                </a:ln>
                <a:solidFill>
                  <a:srgbClr val="FF0000"/>
                </a:solidFill>
                <a:effectLst/>
                <a:uLnTx/>
                <a:uFillTx/>
                <a:latin typeface="+mn-lt"/>
                <a:ea typeface="+mn-ea"/>
                <a:cs typeface="+mn-cs"/>
              </a:rPr>
              <a:t>  对成员变量的操作只能放在方法中</a:t>
            </a:r>
            <a:r>
              <a:rPr kumimoji="1" lang="zh-CN" altLang="en-US" sz="2200" b="0" i="0" u="none" strike="noStrike" kern="0" cap="none" spc="0" normalizeH="0" baseline="0" noProof="0" dirty="0">
                <a:ln>
                  <a:noFill/>
                </a:ln>
                <a:solidFill>
                  <a:schemeClr val="tx1"/>
                </a:solidFill>
                <a:effectLst/>
                <a:uLnTx/>
                <a:uFillTx/>
                <a:latin typeface="+mn-lt"/>
                <a:ea typeface="+mn-ea"/>
                <a:cs typeface="+mn-cs"/>
              </a:rPr>
              <a:t>，方法可以对成员变量和该方法体中声明的局部变量进行操作。</a:t>
            </a:r>
            <a:r>
              <a:rPr kumimoji="1" lang="zh-CN" altLang="en-US" sz="2200" b="0" i="0" u="none" strike="noStrike" kern="0" cap="none" spc="0" normalizeH="0" baseline="0" noProof="0" dirty="0">
                <a:ln>
                  <a:noFill/>
                </a:ln>
                <a:solidFill>
                  <a:srgbClr val="FF0000"/>
                </a:solidFill>
                <a:effectLst/>
                <a:uLnTx/>
                <a:uFillTx/>
                <a:latin typeface="+mn-lt"/>
                <a:ea typeface="+mn-ea"/>
                <a:cs typeface="+mn-cs"/>
              </a:rPr>
              <a:t>在声明成员变量时可以同时赋予初值，但是不可以在类体，方法外面有单独的赋值语句</a:t>
            </a:r>
            <a:r>
              <a:rPr kumimoji="0" lang="zh-CN" altLang="en-US" sz="2200" b="0"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defRPr/>
            </a:pPr>
            <a:r>
              <a:rPr kumimoji="1" lang="zh-CN" altLang="en-US" sz="2200" b="0" i="0" u="none" strike="noStrike" kern="0" cap="none" spc="0" normalizeH="0" baseline="0" noProof="0" dirty="0">
                <a:ln>
                  <a:noFill/>
                </a:ln>
                <a:solidFill>
                  <a:schemeClr val="tx1"/>
                </a:solidFill>
                <a:effectLst/>
                <a:uLnTx/>
                <a:uFillTx/>
                <a:latin typeface="+mn-lt"/>
                <a:ea typeface="+mn-ea"/>
                <a:cs typeface="+mn-cs"/>
              </a:rPr>
              <a:t> </a:t>
            </a:r>
            <a:endParaRPr kumimoji="1" lang="en-US" altLang="zh-CN" sz="2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Ø"/>
              <a:defRPr/>
            </a:pPr>
            <a:endParaRPr kumimoji="1"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6" name="文本框 5"/>
          <p:cNvSpPr txBox="1"/>
          <p:nvPr/>
        </p:nvSpPr>
        <p:spPr>
          <a:xfrm>
            <a:off x="754856" y="3501008"/>
            <a:ext cx="7632700" cy="1477328"/>
          </a:xfrm>
          <a:prstGeom prst="rect">
            <a:avLst/>
          </a:prstGeom>
          <a:solidFill>
            <a:schemeClr val="bg2">
              <a:lumMod val="40000"/>
              <a:lumOff val="60000"/>
            </a:schemeClr>
          </a:solidFill>
        </p:spPr>
        <p:txBody>
          <a:bodyPr wrap="square">
            <a:spAutoFit/>
          </a:bodyPr>
          <a:lstStyle/>
          <a:p>
            <a:pPr marR="0" algn="l" defTabSz="914400" eaLnBrk="1" hangingPunct="1">
              <a:buClrTx/>
              <a:buSzTx/>
              <a:buFont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rPr>
              <a:t>class  A    {  </a:t>
            </a:r>
          </a:p>
          <a:p>
            <a:pPr marR="0" algn="l" defTabSz="914400" eaLnBrk="1" hangingPunct="1">
              <a:buClrTx/>
              <a:buSzTx/>
              <a:buFont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rPr>
              <a:t>      int a=12;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声明成员变量并指定初始值</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12</a:t>
            </a:r>
          </a:p>
          <a:p>
            <a:pPr marR="0" algn="l" defTabSz="914400" eaLnBrk="1" hangingPunct="1">
              <a:buClrTx/>
              <a:buSzTx/>
              <a:buFont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rPr>
              <a:t>      int b;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声明成员变量默认初始值</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0</a:t>
            </a:r>
          </a:p>
          <a:p>
            <a:pPr marR="0" algn="l" defTabSz="914400" eaLnBrk="1" hangingPunct="1">
              <a:buClrTx/>
              <a:buSzTx/>
              <a:buFont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rPr>
              <a:t>      b=12;  //</a:t>
            </a:r>
            <a:r>
              <a:rPr kumimoji="1" lang="zh-CN" altLang="en-US" kern="1200" cap="none" spc="0" normalizeH="0" baseline="0" noProof="0" dirty="0">
                <a:latin typeface="Times New Roman" panose="02020603050405020304" pitchFamily="18" charset="0"/>
                <a:ea typeface="宋体" panose="02010600030101010101" pitchFamily="2" charset="-122"/>
                <a:cs typeface="+mn-cs"/>
              </a:rPr>
              <a:t>错误，这是语句</a:t>
            </a:r>
          </a:p>
          <a:p>
            <a:pPr marR="0" algn="l" defTabSz="914400" eaLnBrk="1" hangingPunct="1">
              <a:buClrTx/>
              <a:buSzTx/>
              <a:buFontTx/>
              <a:buNone/>
              <a:defRPr/>
            </a:pPr>
            <a:r>
              <a:rPr kumimoji="1" lang="en-US" altLang="zh-CN" kern="1200" cap="none" spc="0" normalizeH="0" baseline="0" noProof="0" dirty="0">
                <a:latin typeface="Times New Roman" panose="02020603050405020304" pitchFamily="18" charset="0"/>
                <a:ea typeface="宋体" panose="02010600030101010101" pitchFamily="2" charset="-122"/>
                <a:cs typeface="+mn-cs"/>
              </a:rPr>
              <a:t>}</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2411413" y="188595"/>
            <a:ext cx="6629400" cy="685800"/>
          </a:xfrm>
        </p:spPr>
        <p:txBody>
          <a:bodyPr vert="horz" wrap="square" lIns="91440" tIns="45720" rIns="91440" bIns="45720" anchor="ctr" anchorCtr="0"/>
          <a:lstStyle/>
          <a:p>
            <a:pPr eaLnBrk="1" hangingPunct="1"/>
            <a:r>
              <a:rPr kumimoji="1" lang="zh-CN" altLang="en-US" b="1" dirty="0">
                <a:latin typeface="+mj-lt"/>
                <a:ea typeface="+mj-ea"/>
                <a:cs typeface="+mj-cs"/>
              </a:rPr>
              <a:t> </a:t>
            </a:r>
            <a:r>
              <a:rPr kumimoji="1" lang="zh-CN" altLang="en-US" b="1" dirty="0">
                <a:latin typeface="宋体" panose="02010600030101010101" pitchFamily="2" charset="-122"/>
                <a:ea typeface="+mj-ea"/>
                <a:cs typeface="+mj-cs"/>
              </a:rPr>
              <a:t>构造方法与对象的创建</a:t>
            </a:r>
          </a:p>
        </p:txBody>
      </p:sp>
      <p:sp>
        <p:nvSpPr>
          <p:cNvPr id="23555" name="Rectangle 4"/>
          <p:cNvSpPr>
            <a:spLocks noGrp="1"/>
          </p:cNvSpPr>
          <p:nvPr>
            <p:ph idx="1"/>
          </p:nvPr>
        </p:nvSpPr>
        <p:spPr>
          <a:xfrm>
            <a:off x="467360" y="1124585"/>
            <a:ext cx="7931150" cy="5248275"/>
          </a:xfrm>
        </p:spPr>
        <p:txBody>
          <a:bodyPr vert="horz" wrap="square" lIns="91440" tIns="45720" rIns="91440" bIns="45720" anchor="t" anchorCtr="0"/>
          <a:lstStyle/>
          <a:p>
            <a:pPr eaLnBrk="1" hangingPunct="1"/>
            <a:r>
              <a:rPr lang="zh-CN" altLang="en-US" sz="2400" dirty="0"/>
              <a:t>类是面向对象语言中</a:t>
            </a:r>
            <a:r>
              <a:rPr lang="zh-CN" altLang="en-US" sz="2400" dirty="0">
                <a:solidFill>
                  <a:srgbClr val="0000FF"/>
                </a:solidFill>
              </a:rPr>
              <a:t>最重要的</a:t>
            </a:r>
            <a:r>
              <a:rPr lang="zh-CN" altLang="en-US" sz="2400" dirty="0"/>
              <a:t>一种</a:t>
            </a:r>
            <a:r>
              <a:rPr lang="zh-CN" altLang="en-US" sz="2400" dirty="0">
                <a:solidFill>
                  <a:srgbClr val="0000FF"/>
                </a:solidFill>
              </a:rPr>
              <a:t>数据类型</a:t>
            </a:r>
            <a:r>
              <a:rPr lang="zh-CN" altLang="en-US" sz="2400" dirty="0"/>
              <a:t>，那么就可以用它来声明变量。在面向对象语言中，用</a:t>
            </a:r>
            <a:r>
              <a:rPr lang="zh-CN" altLang="en-US" sz="2400" dirty="0">
                <a:solidFill>
                  <a:srgbClr val="FF0000"/>
                </a:solidFill>
              </a:rPr>
              <a:t>类声明的变量被称作对象。</a:t>
            </a:r>
          </a:p>
          <a:p>
            <a:pPr eaLnBrk="1" hangingPunct="1"/>
            <a:r>
              <a:rPr lang="zh-CN" altLang="en-US" sz="2400" dirty="0"/>
              <a:t>和基本数据类型不同，在</a:t>
            </a:r>
            <a:r>
              <a:rPr lang="zh-CN" altLang="en-US" sz="2400" dirty="0">
                <a:solidFill>
                  <a:srgbClr val="FF0000"/>
                </a:solidFill>
              </a:rPr>
              <a:t>用类声明对象</a:t>
            </a:r>
            <a:r>
              <a:rPr lang="zh-CN" altLang="en-US" sz="2400" dirty="0"/>
              <a:t>后，还</a:t>
            </a:r>
            <a:r>
              <a:rPr lang="zh-CN" altLang="en-US" sz="2400" dirty="0">
                <a:solidFill>
                  <a:srgbClr val="FF0000"/>
                </a:solidFill>
              </a:rPr>
              <a:t>必须要创建对象</a:t>
            </a:r>
            <a:r>
              <a:rPr lang="zh-CN" altLang="en-US" sz="2400" dirty="0"/>
              <a:t>，即</a:t>
            </a:r>
            <a:r>
              <a:rPr lang="zh-CN" altLang="en-US" sz="2400" dirty="0">
                <a:solidFill>
                  <a:srgbClr val="FF0000"/>
                </a:solidFill>
              </a:rPr>
              <a:t>为声明的对象分配变量(确定对象所具有的属性)</a:t>
            </a:r>
            <a:r>
              <a:rPr lang="zh-CN" altLang="en-US" sz="2400" dirty="0"/>
              <a:t>，当使用一个类</a:t>
            </a:r>
            <a:r>
              <a:rPr lang="zh-CN" altLang="en-US" sz="2400" dirty="0">
                <a:solidFill>
                  <a:srgbClr val="FF0000"/>
                </a:solidFill>
              </a:rPr>
              <a:t>创建一个对象时，也称给出了这个类的一个实例</a:t>
            </a:r>
            <a:r>
              <a:rPr lang="zh-CN" altLang="en-US" sz="2400" dirty="0"/>
              <a:t>。通俗的讲，</a:t>
            </a:r>
            <a:r>
              <a:rPr lang="zh-CN" altLang="en-US" sz="2400" dirty="0">
                <a:solidFill>
                  <a:srgbClr val="FF0000"/>
                </a:solidFill>
              </a:rPr>
              <a:t>类是创建对象的“模板”</a:t>
            </a:r>
            <a:r>
              <a:rPr lang="zh-CN" altLang="en-US" sz="2400" dirty="0"/>
              <a:t>，没有类就没有对象。</a:t>
            </a:r>
            <a:r>
              <a:rPr lang="zh-CN" altLang="en-US" sz="2400" dirty="0">
                <a:solidFill>
                  <a:srgbClr val="FF0000"/>
                </a:solidFill>
              </a:rPr>
              <a:t>构造方法</a:t>
            </a:r>
            <a:r>
              <a:rPr lang="zh-CN" altLang="en-US" sz="2400" dirty="0"/>
              <a:t>和对象的创建密切相关 。</a:t>
            </a:r>
            <a:endParaRPr lang="en-US" altLang="zh-CN" sz="2400" dirty="0"/>
          </a:p>
          <a:p>
            <a:pPr eaLnBrk="1" hangingPunct="1"/>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1042988" y="260350"/>
            <a:ext cx="7010400" cy="563563"/>
          </a:xfrm>
        </p:spPr>
        <p:txBody>
          <a:bodyPr vert="horz" wrap="square" lIns="91440" tIns="45720" rIns="91440" bIns="45720" anchor="ctr" anchorCtr="0"/>
          <a:lstStyle/>
          <a:p>
            <a:pPr eaLnBrk="1" hangingPunct="1"/>
            <a:r>
              <a:rPr kumimoji="1" lang="zh-CN" altLang="en-US" sz="2800" b="1" dirty="0">
                <a:latin typeface="宋体" panose="02010600030101010101" pitchFamily="2" charset="-122"/>
                <a:ea typeface="+mj-ea"/>
                <a:cs typeface="+mj-cs"/>
              </a:rPr>
              <a:t>构造方法</a:t>
            </a:r>
            <a:r>
              <a:rPr kumimoji="1" lang="zh-CN" altLang="en-US" sz="2800" b="1" dirty="0">
                <a:latin typeface="+mj-lt"/>
                <a:ea typeface="+mj-ea"/>
                <a:cs typeface="Times New Roman" panose="02020603050405020304" pitchFamily="18" charset="0"/>
              </a:rPr>
              <a:t> </a:t>
            </a:r>
            <a:endParaRPr kumimoji="1" lang="zh-CN" altLang="en-US" sz="2800" b="1" dirty="0">
              <a:latin typeface="+mj-lt"/>
              <a:ea typeface="Times New Roman" panose="02020603050405020304" pitchFamily="18" charset="0"/>
              <a:cs typeface="+mj-cs"/>
            </a:endParaRPr>
          </a:p>
        </p:txBody>
      </p:sp>
      <p:sp>
        <p:nvSpPr>
          <p:cNvPr id="24579" name="Rectangle 3"/>
          <p:cNvSpPr>
            <a:spLocks noGrp="1"/>
          </p:cNvSpPr>
          <p:nvPr>
            <p:ph idx="1"/>
          </p:nvPr>
        </p:nvSpPr>
        <p:spPr/>
        <p:txBody>
          <a:bodyPr vert="horz" wrap="square" lIns="91440" tIns="45720" rIns="91440" bIns="45720" anchor="t" anchorCtr="0"/>
          <a:lstStyle/>
          <a:p>
            <a:pPr eaLnBrk="1" hangingPunct="1">
              <a:lnSpc>
                <a:spcPct val="90000"/>
              </a:lnSpc>
            </a:pPr>
            <a:r>
              <a:rPr lang="zh-CN" altLang="en-US" sz="2400" b="1" dirty="0"/>
              <a:t>构造方法： </a:t>
            </a:r>
          </a:p>
          <a:p>
            <a:pPr lvl="1" eaLnBrk="1" hangingPunct="1">
              <a:lnSpc>
                <a:spcPct val="90000"/>
              </a:lnSpc>
            </a:pPr>
            <a:r>
              <a:rPr lang="zh-CN" altLang="en-US" sz="2200" dirty="0"/>
              <a:t>构造方法是一种</a:t>
            </a:r>
            <a:r>
              <a:rPr lang="zh-CN" altLang="en-US" sz="2200" dirty="0">
                <a:solidFill>
                  <a:srgbClr val="FF0000"/>
                </a:solidFill>
              </a:rPr>
              <a:t>特殊方法</a:t>
            </a:r>
            <a:r>
              <a:rPr lang="zh-CN" altLang="en-US" sz="2200" dirty="0"/>
              <a:t>，它的名字必须与它所在的</a:t>
            </a:r>
            <a:r>
              <a:rPr lang="zh-CN" altLang="en-US" sz="2200" dirty="0">
                <a:solidFill>
                  <a:srgbClr val="FF0000"/>
                </a:solidFill>
              </a:rPr>
              <a:t>类的名字完全相同，而且</a:t>
            </a:r>
            <a:r>
              <a:rPr lang="zh-CN" altLang="en-US" sz="2200" b="0">
                <a:solidFill>
                  <a:srgbClr val="FF0000"/>
                </a:solidFill>
              </a:rPr>
              <a:t>没</a:t>
            </a:r>
            <a:r>
              <a:rPr lang="zh-CN" altLang="en-US" sz="2200" b="0" smtClean="0">
                <a:solidFill>
                  <a:srgbClr val="FF0000"/>
                </a:solidFill>
              </a:rPr>
              <a:t>有返回值</a:t>
            </a:r>
            <a:r>
              <a:rPr lang="zh-CN" altLang="en-US" sz="2200" smtClean="0"/>
              <a:t>。</a:t>
            </a:r>
            <a:endParaRPr lang="zh-CN" altLang="en-US" sz="2200" dirty="0"/>
          </a:p>
          <a:p>
            <a:pPr lvl="1" eaLnBrk="1" hangingPunct="1">
              <a:lnSpc>
                <a:spcPct val="90000"/>
              </a:lnSpc>
            </a:pPr>
            <a:r>
              <a:rPr lang="zh-CN" altLang="en-US" sz="2200" dirty="0"/>
              <a:t>允许一个类中</a:t>
            </a:r>
            <a:r>
              <a:rPr lang="zh-CN" altLang="en-US" sz="2200" dirty="0">
                <a:solidFill>
                  <a:srgbClr val="FF0000"/>
                </a:solidFill>
              </a:rPr>
              <a:t>编写若干个构造方法</a:t>
            </a:r>
            <a:r>
              <a:rPr lang="zh-CN" altLang="en-US" sz="2200" dirty="0"/>
              <a:t>，但必须保证他们的参数不同，即参数的个数不同，或者是参数的类型不同。也就是构造方法</a:t>
            </a:r>
            <a:r>
              <a:rPr lang="zh-CN" altLang="en-US" sz="2200" dirty="0">
                <a:solidFill>
                  <a:srgbClr val="FF0000"/>
                </a:solidFill>
              </a:rPr>
              <a:t>可以重载</a:t>
            </a:r>
            <a:r>
              <a:rPr lang="zh-CN" altLang="en-US" sz="2200" dirty="0"/>
              <a:t>。</a:t>
            </a:r>
          </a:p>
          <a:p>
            <a:pPr lvl="1" eaLnBrk="1" hangingPunct="1">
              <a:lnSpc>
                <a:spcPct val="90000"/>
              </a:lnSpc>
            </a:pPr>
            <a:r>
              <a:rPr lang="zh-CN" altLang="en-US" sz="2200" dirty="0">
                <a:solidFill>
                  <a:srgbClr val="FF0000"/>
                </a:solidFill>
              </a:rPr>
              <a:t>构造方法的作用</a:t>
            </a:r>
            <a:r>
              <a:rPr lang="zh-CN" altLang="en-US" sz="2200" dirty="0"/>
              <a:t>是在创建对象时使用，主要是用来</a:t>
            </a:r>
            <a:r>
              <a:rPr lang="zh-CN" altLang="en-US" sz="2200" dirty="0">
                <a:solidFill>
                  <a:srgbClr val="FF0000"/>
                </a:solidFill>
              </a:rPr>
              <a:t>初始化各个成员变量</a:t>
            </a:r>
            <a:r>
              <a:rPr lang="zh-CN" altLang="en-US" sz="2200" dirty="0"/>
              <a:t>，以便给类所创建的对象一个合理的初始状态。 </a:t>
            </a:r>
          </a:p>
          <a:p>
            <a:pPr>
              <a:lnSpc>
                <a:spcPct val="90000"/>
              </a:lnSpc>
            </a:pPr>
            <a:r>
              <a:rPr lang="zh-CN" altLang="en-US" sz="2400" b="1" dirty="0"/>
              <a:t>需要</a:t>
            </a:r>
            <a:r>
              <a:rPr lang="zh-CN" altLang="en-US" sz="2400" b="1" dirty="0">
                <a:solidFill>
                  <a:srgbClr val="FF0000"/>
                </a:solidFill>
              </a:rPr>
              <a:t>注意</a:t>
            </a:r>
            <a:r>
              <a:rPr lang="zh-CN" altLang="en-US" sz="2400" b="1" dirty="0"/>
              <a:t>的是如果</a:t>
            </a:r>
            <a:r>
              <a:rPr lang="zh-CN" altLang="en-US" sz="2400" b="1" dirty="0">
                <a:solidFill>
                  <a:srgbClr val="FF0000"/>
                </a:solidFill>
              </a:rPr>
              <a:t>类中没有编写构造方法</a:t>
            </a:r>
            <a:r>
              <a:rPr lang="zh-CN" altLang="en-US" sz="2400" b="1" dirty="0"/>
              <a:t>，系统会默认该类只有一个构造方法，该默认的构造方法是无参数的，且方法体中没有语句。</a:t>
            </a:r>
            <a:r>
              <a:rPr lang="zh-CN" altLang="en-US" sz="2200" dirty="0">
                <a:solidFill>
                  <a:srgbClr val="FF0000"/>
                </a:solidFill>
              </a:rPr>
              <a:t>如果类里定义了一个或多个构造方法，那么</a:t>
            </a:r>
            <a:r>
              <a:rPr lang="en-US" altLang="zh-CN" sz="2200" dirty="0">
                <a:solidFill>
                  <a:srgbClr val="FF0000"/>
                </a:solidFill>
              </a:rPr>
              <a:t>Java</a:t>
            </a:r>
            <a:r>
              <a:rPr lang="zh-CN" altLang="en-US" sz="2200" dirty="0">
                <a:solidFill>
                  <a:srgbClr val="FF0000"/>
                </a:solidFill>
              </a:rPr>
              <a:t>不提供默认构造方</a:t>
            </a:r>
            <a:r>
              <a:rPr lang="zh-CN" altLang="en-US" sz="2200">
                <a:solidFill>
                  <a:srgbClr val="FF0000"/>
                </a:solidFill>
              </a:rPr>
              <a:t>法</a:t>
            </a:r>
            <a:r>
              <a:rPr lang="zh-CN" altLang="en-US" sz="2200" smtClean="0">
                <a:solidFill>
                  <a:srgbClr val="FF0000"/>
                </a:solidFill>
              </a:rPr>
              <a:t>了，</a:t>
            </a:r>
            <a:r>
              <a:rPr lang="zh-CN" altLang="zh-CN" sz="2400"/>
              <a:t>必要时，必须显式声明无参构</a:t>
            </a:r>
            <a:r>
              <a:rPr lang="zh-CN" altLang="zh-CN" sz="2400" smtClean="0"/>
              <a:t>造</a:t>
            </a:r>
            <a:r>
              <a:rPr lang="zh-CN" altLang="en-US" sz="2400" smtClean="0"/>
              <a:t>方法。</a:t>
            </a:r>
            <a:endParaRPr lang="zh-CN" altLang="zh-CN" sz="2400"/>
          </a:p>
          <a:p>
            <a:pPr eaLnBrk="1" hangingPunct="1">
              <a:lnSpc>
                <a:spcPct val="90000"/>
              </a:lnSpc>
            </a:pP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79388" y="333375"/>
            <a:ext cx="7010400" cy="563563"/>
          </a:xfrm>
        </p:spPr>
        <p:txBody>
          <a:bodyPr vert="horz" wrap="square" lIns="91440" tIns="45720" rIns="91440" bIns="45720" anchor="ctr" anchorCtr="0"/>
          <a:lstStyle/>
          <a:p>
            <a:pPr eaLnBrk="1" hangingPunct="1"/>
            <a:r>
              <a:rPr kumimoji="1" lang="zh-CN" altLang="en-US" sz="2800" dirty="0">
                <a:latin typeface="+mj-lt"/>
                <a:ea typeface="+mj-ea"/>
                <a:cs typeface="+mj-cs"/>
              </a:rPr>
              <a:t>构造方法例题</a:t>
            </a:r>
          </a:p>
        </p:txBody>
      </p:sp>
      <p:sp>
        <p:nvSpPr>
          <p:cNvPr id="25603" name="Rectangle 3"/>
          <p:cNvSpPr>
            <a:spLocks noGrp="1"/>
          </p:cNvSpPr>
          <p:nvPr>
            <p:ph idx="1"/>
          </p:nvPr>
        </p:nvSpPr>
        <p:spPr>
          <a:xfrm>
            <a:off x="539750" y="1339850"/>
            <a:ext cx="8208963" cy="4968875"/>
          </a:xfrm>
        </p:spPr>
        <p:txBody>
          <a:bodyPr vert="horz" wrap="square" lIns="91440" tIns="45720" rIns="91440" bIns="45720" anchor="t" anchorCtr="0"/>
          <a:lstStyle/>
          <a:p>
            <a:pPr eaLnBrk="1" hangingPunct="1">
              <a:lnSpc>
                <a:spcPct val="80000"/>
              </a:lnSpc>
              <a:buNone/>
            </a:pPr>
            <a:r>
              <a:rPr lang="en-US" altLang="zh-CN" sz="2400" b="1"/>
              <a:t>class </a:t>
            </a:r>
            <a:r>
              <a:rPr lang="en-US" altLang="zh-CN" sz="2400" b="1" smtClean="0"/>
              <a:t>Ladder</a:t>
            </a:r>
            <a:r>
              <a:rPr lang="en-US" altLang="zh-CN" sz="2400" smtClean="0"/>
              <a:t>//</a:t>
            </a:r>
            <a:r>
              <a:rPr lang="zh-CN" altLang="en-US" sz="2400" smtClean="0"/>
              <a:t>梯形</a:t>
            </a:r>
            <a:endParaRPr lang="zh-CN" altLang="en-US" sz="2400" b="1" dirty="0"/>
          </a:p>
          <a:p>
            <a:pPr eaLnBrk="1" hangingPunct="1">
              <a:lnSpc>
                <a:spcPct val="80000"/>
              </a:lnSpc>
              <a:buNone/>
            </a:pPr>
            <a:r>
              <a:rPr lang="en-US" altLang="zh-CN" sz="2400" b="1" dirty="0"/>
              <a:t>{      </a:t>
            </a:r>
            <a:r>
              <a:rPr lang="en-US" altLang="zh-CN" sz="2400" b="1"/>
              <a:t>float </a:t>
            </a:r>
            <a:r>
              <a:rPr lang="en-US" altLang="zh-CN" sz="2400" b="1" smtClean="0"/>
              <a:t> above,bottom,height;</a:t>
            </a:r>
            <a:endParaRPr lang="en-US" altLang="zh-CN" sz="2400" b="1" dirty="0"/>
          </a:p>
          <a:p>
            <a:pPr>
              <a:lnSpc>
                <a:spcPct val="80000"/>
              </a:lnSpc>
              <a:buNone/>
            </a:pPr>
            <a:r>
              <a:rPr lang="en-US" altLang="zh-CN" sz="2400" b="1">
                <a:solidFill>
                  <a:schemeClr val="hlink"/>
                </a:solidFill>
              </a:rPr>
              <a:t> </a:t>
            </a:r>
            <a:r>
              <a:rPr lang="en-US" altLang="zh-CN" sz="2400" b="1" smtClean="0">
                <a:solidFill>
                  <a:schemeClr val="hlink"/>
                </a:solidFill>
              </a:rPr>
              <a:t>      </a:t>
            </a:r>
            <a:r>
              <a:rPr lang="en-US" altLang="zh-CN" sz="2400" smtClean="0"/>
              <a:t>Ladder</a:t>
            </a:r>
            <a:r>
              <a:rPr lang="en-US" altLang="zh-CN" sz="2400" b="1" smtClean="0">
                <a:solidFill>
                  <a:srgbClr val="FF0000"/>
                </a:solidFill>
              </a:rPr>
              <a:t>()</a:t>
            </a:r>
            <a:r>
              <a:rPr lang="en-US" altLang="zh-CN" sz="2400" b="1" smtClean="0">
                <a:solidFill>
                  <a:schemeClr val="hlink"/>
                </a:solidFill>
              </a:rPr>
              <a:t> </a:t>
            </a:r>
            <a:endParaRPr lang="en-US" altLang="zh-CN" sz="2400" b="1" dirty="0">
              <a:solidFill>
                <a:schemeClr val="hlink"/>
              </a:solidFill>
            </a:endParaRPr>
          </a:p>
          <a:p>
            <a:pPr>
              <a:lnSpc>
                <a:spcPct val="80000"/>
              </a:lnSpc>
              <a:buNone/>
            </a:pPr>
            <a:r>
              <a:rPr lang="en-US" altLang="zh-CN" sz="2400" b="1">
                <a:solidFill>
                  <a:schemeClr val="hlink"/>
                </a:solidFill>
              </a:rPr>
              <a:t>      </a:t>
            </a:r>
            <a:r>
              <a:rPr lang="en-US" altLang="zh-CN" sz="2400" b="1">
                <a:solidFill>
                  <a:srgbClr val="FF0000"/>
                </a:solidFill>
              </a:rPr>
              <a:t> </a:t>
            </a:r>
            <a:r>
              <a:rPr lang="en-US" altLang="zh-CN" sz="2400" b="1" smtClean="0">
                <a:solidFill>
                  <a:srgbClr val="FF0000"/>
                </a:solidFill>
              </a:rPr>
              <a:t>{</a:t>
            </a:r>
            <a:r>
              <a:rPr lang="en-US" altLang="zh-CN" sz="2400"/>
              <a:t>above</a:t>
            </a:r>
            <a:r>
              <a:rPr lang="en-US" altLang="zh-CN" sz="2400" b="1" smtClean="0">
                <a:solidFill>
                  <a:schemeClr val="hlink"/>
                </a:solidFill>
              </a:rPr>
              <a:t>=60</a:t>
            </a:r>
            <a:r>
              <a:rPr lang="en-US" altLang="zh-CN" sz="2400" b="1" dirty="0">
                <a:solidFill>
                  <a:schemeClr val="hlink"/>
                </a:solidFill>
              </a:rPr>
              <a:t>;</a:t>
            </a:r>
          </a:p>
          <a:p>
            <a:pPr>
              <a:lnSpc>
                <a:spcPct val="80000"/>
              </a:lnSpc>
              <a:buNone/>
            </a:pPr>
            <a:r>
              <a:rPr lang="en-US" altLang="zh-CN" sz="2400" b="1">
                <a:solidFill>
                  <a:schemeClr val="hlink"/>
                </a:solidFill>
              </a:rPr>
              <a:t>          </a:t>
            </a:r>
            <a:r>
              <a:rPr lang="en-US" altLang="zh-CN" sz="2400"/>
              <a:t>bottom</a:t>
            </a:r>
            <a:r>
              <a:rPr lang="en-US" altLang="zh-CN" sz="2400" b="1" smtClean="0">
                <a:solidFill>
                  <a:schemeClr val="hlink"/>
                </a:solidFill>
              </a:rPr>
              <a:t>=100</a:t>
            </a:r>
            <a:r>
              <a:rPr lang="en-US" altLang="zh-CN" sz="2400" b="1" dirty="0">
                <a:solidFill>
                  <a:schemeClr val="hlink"/>
                </a:solidFill>
              </a:rPr>
              <a:t>;</a:t>
            </a:r>
          </a:p>
          <a:p>
            <a:pPr>
              <a:lnSpc>
                <a:spcPct val="80000"/>
              </a:lnSpc>
              <a:buNone/>
            </a:pPr>
            <a:r>
              <a:rPr lang="en-US" altLang="zh-CN" sz="2400" b="1">
                <a:solidFill>
                  <a:schemeClr val="hlink"/>
                </a:solidFill>
              </a:rPr>
              <a:t>          </a:t>
            </a:r>
            <a:r>
              <a:rPr lang="en-US" altLang="zh-CN" sz="2400"/>
              <a:t>height</a:t>
            </a:r>
            <a:r>
              <a:rPr lang="en-US" altLang="zh-CN" sz="2400" b="1" smtClean="0">
                <a:solidFill>
                  <a:schemeClr val="hlink"/>
                </a:solidFill>
              </a:rPr>
              <a:t>=20</a:t>
            </a:r>
            <a:r>
              <a:rPr lang="en-US" altLang="zh-CN" sz="2400" b="1" dirty="0">
                <a:solidFill>
                  <a:schemeClr val="hlink"/>
                </a:solidFill>
              </a:rPr>
              <a:t>;</a:t>
            </a:r>
          </a:p>
          <a:p>
            <a:pPr eaLnBrk="1" hangingPunct="1">
              <a:lnSpc>
                <a:spcPct val="80000"/>
              </a:lnSpc>
              <a:buNone/>
            </a:pPr>
            <a:r>
              <a:rPr lang="en-US" altLang="zh-CN" sz="2400" b="1" dirty="0">
                <a:solidFill>
                  <a:schemeClr val="hlink"/>
                </a:solidFill>
              </a:rPr>
              <a:t>      </a:t>
            </a:r>
            <a:r>
              <a:rPr lang="en-US" altLang="zh-CN" sz="2400" b="1" dirty="0">
                <a:solidFill>
                  <a:srgbClr val="FF0000"/>
                </a:solidFill>
              </a:rPr>
              <a:t> }</a:t>
            </a:r>
          </a:p>
          <a:p>
            <a:pPr>
              <a:lnSpc>
                <a:spcPct val="80000"/>
              </a:lnSpc>
              <a:buNone/>
            </a:pPr>
            <a:r>
              <a:rPr lang="en-US" altLang="zh-CN" sz="2400" b="1">
                <a:solidFill>
                  <a:schemeClr val="hlink"/>
                </a:solidFill>
              </a:rPr>
              <a:t> </a:t>
            </a:r>
            <a:r>
              <a:rPr lang="en-US" altLang="zh-CN" sz="2400" b="1" smtClean="0">
                <a:solidFill>
                  <a:schemeClr val="hlink"/>
                </a:solidFill>
              </a:rPr>
              <a:t>    </a:t>
            </a:r>
            <a:r>
              <a:rPr lang="en-US" altLang="zh-CN" sz="2400" smtClean="0"/>
              <a:t>Ladder</a:t>
            </a:r>
            <a:r>
              <a:rPr lang="en-US" altLang="zh-CN" sz="2400" b="1" smtClean="0">
                <a:solidFill>
                  <a:srgbClr val="FF0000"/>
                </a:solidFill>
              </a:rPr>
              <a:t>(float </a:t>
            </a:r>
            <a:r>
              <a:rPr lang="en-US" altLang="zh-CN" sz="2400" b="1" dirty="0">
                <a:solidFill>
                  <a:srgbClr val="FF0000"/>
                </a:solidFill>
              </a:rPr>
              <a:t>x,int y,float h)</a:t>
            </a:r>
          </a:p>
          <a:p>
            <a:pPr>
              <a:lnSpc>
                <a:spcPct val="80000"/>
              </a:lnSpc>
              <a:buNone/>
            </a:pPr>
            <a:r>
              <a:rPr lang="en-US" altLang="zh-CN" sz="2400" b="1">
                <a:solidFill>
                  <a:schemeClr val="hlink"/>
                </a:solidFill>
              </a:rPr>
              <a:t>     </a:t>
            </a:r>
            <a:r>
              <a:rPr lang="en-US" altLang="zh-CN" sz="2400" b="1">
                <a:solidFill>
                  <a:srgbClr val="FF0000"/>
                </a:solidFill>
              </a:rPr>
              <a:t> </a:t>
            </a:r>
            <a:r>
              <a:rPr lang="en-US" altLang="zh-CN" sz="2400" b="1" smtClean="0">
                <a:solidFill>
                  <a:srgbClr val="FF0000"/>
                </a:solidFill>
              </a:rPr>
              <a:t>{</a:t>
            </a:r>
            <a:r>
              <a:rPr lang="en-US" altLang="zh-CN" sz="2400"/>
              <a:t>above</a:t>
            </a:r>
            <a:r>
              <a:rPr lang="en-US" altLang="zh-CN" sz="2400" b="1" smtClean="0">
                <a:solidFill>
                  <a:schemeClr val="hlink"/>
                </a:solidFill>
              </a:rPr>
              <a:t>=x</a:t>
            </a:r>
            <a:r>
              <a:rPr lang="en-US" altLang="zh-CN" sz="2400" b="1" dirty="0">
                <a:solidFill>
                  <a:schemeClr val="hlink"/>
                </a:solidFill>
              </a:rPr>
              <a:t>;</a:t>
            </a:r>
          </a:p>
          <a:p>
            <a:pPr>
              <a:lnSpc>
                <a:spcPct val="80000"/>
              </a:lnSpc>
              <a:buNone/>
            </a:pPr>
            <a:r>
              <a:rPr lang="en-US" altLang="zh-CN" sz="2400" b="1">
                <a:solidFill>
                  <a:schemeClr val="hlink"/>
                </a:solidFill>
              </a:rPr>
              <a:t>         </a:t>
            </a:r>
            <a:r>
              <a:rPr lang="en-US" altLang="zh-CN" sz="2400"/>
              <a:t>bottom</a:t>
            </a:r>
            <a:r>
              <a:rPr lang="en-US" altLang="zh-CN" sz="2400" b="1" smtClean="0">
                <a:solidFill>
                  <a:schemeClr val="hlink"/>
                </a:solidFill>
              </a:rPr>
              <a:t>=y</a:t>
            </a:r>
            <a:r>
              <a:rPr lang="en-US" altLang="zh-CN" sz="2400" b="1" dirty="0">
                <a:solidFill>
                  <a:schemeClr val="hlink"/>
                </a:solidFill>
              </a:rPr>
              <a:t>;</a:t>
            </a:r>
          </a:p>
          <a:p>
            <a:pPr>
              <a:lnSpc>
                <a:spcPct val="80000"/>
              </a:lnSpc>
              <a:buNone/>
            </a:pPr>
            <a:r>
              <a:rPr lang="en-US" altLang="zh-CN" sz="2400" b="1">
                <a:solidFill>
                  <a:schemeClr val="hlink"/>
                </a:solidFill>
              </a:rPr>
              <a:t>         </a:t>
            </a:r>
            <a:r>
              <a:rPr lang="en-US" altLang="zh-CN" sz="2400"/>
              <a:t>height</a:t>
            </a:r>
            <a:r>
              <a:rPr lang="en-US" altLang="zh-CN" sz="2400" b="1" smtClean="0">
                <a:solidFill>
                  <a:schemeClr val="hlink"/>
                </a:solidFill>
              </a:rPr>
              <a:t>=h</a:t>
            </a:r>
            <a:r>
              <a:rPr lang="en-US" altLang="zh-CN" sz="2400" b="1" dirty="0">
                <a:solidFill>
                  <a:schemeClr val="hlink"/>
                </a:solidFill>
              </a:rPr>
              <a:t>;</a:t>
            </a:r>
          </a:p>
          <a:p>
            <a:pPr eaLnBrk="1" hangingPunct="1">
              <a:lnSpc>
                <a:spcPct val="80000"/>
              </a:lnSpc>
              <a:buNone/>
            </a:pPr>
            <a:r>
              <a:rPr lang="en-US" altLang="zh-CN" sz="2400" b="1" dirty="0">
                <a:solidFill>
                  <a:schemeClr val="hlink"/>
                </a:solidFill>
              </a:rPr>
              <a:t>      </a:t>
            </a:r>
            <a:r>
              <a:rPr lang="en-US" altLang="zh-CN" sz="2400" b="1" dirty="0">
                <a:solidFill>
                  <a:srgbClr val="FF0000"/>
                </a:solidFill>
              </a:rPr>
              <a:t>}</a:t>
            </a:r>
          </a:p>
          <a:p>
            <a:pPr eaLnBrk="1" hangingPunct="1">
              <a:lnSpc>
                <a:spcPct val="80000"/>
              </a:lnSpc>
              <a:buNone/>
            </a:pPr>
            <a:r>
              <a:rPr lang="en-US" altLang="zh-CN" sz="2400" b="1" dirty="0"/>
              <a:t> }</a:t>
            </a:r>
            <a:endParaRPr lang="zh-CN" altLang="en-US" sz="2400" b="1" dirty="0"/>
          </a:p>
        </p:txBody>
      </p:sp>
      <p:sp>
        <p:nvSpPr>
          <p:cNvPr id="272388" name="Rectangle 4"/>
          <p:cNvSpPr/>
          <p:nvPr/>
        </p:nvSpPr>
        <p:spPr>
          <a:xfrm>
            <a:off x="971550" y="2060575"/>
            <a:ext cx="4321175" cy="3673475"/>
          </a:xfrm>
          <a:prstGeom prst="rect">
            <a:avLst/>
          </a:prstGeom>
          <a:noFill/>
          <a:ln w="25400" cap="flat" cmpd="sng">
            <a:solidFill>
              <a:srgbClr val="8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b="1" dirty="0"/>
          </a:p>
        </p:txBody>
      </p:sp>
    </p:spTree>
  </p:cSld>
  <p:clrMapOvr>
    <a:masterClrMapping/>
  </p:clrMapOvr>
  <p:timing>
    <p:tnLst>
      <p:par>
        <p:cTn id="1" dur="indefinite" restart="never" nodeType="tmRoot"/>
      </p:par>
    </p:tnLst>
    <p:bldLst>
      <p:bldP spid="27238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上一节课内容总结</a:t>
            </a:r>
            <a:endParaRPr lang="zh-CN" altLang="en-US"/>
          </a:p>
        </p:txBody>
      </p:sp>
      <p:sp>
        <p:nvSpPr>
          <p:cNvPr id="3" name="内容占位符 2"/>
          <p:cNvSpPr>
            <a:spLocks noGrp="1"/>
          </p:cNvSpPr>
          <p:nvPr>
            <p:ph idx="1"/>
          </p:nvPr>
        </p:nvSpPr>
        <p:spPr>
          <a:xfrm>
            <a:off x="251520" y="980728"/>
            <a:ext cx="7931150" cy="5248275"/>
          </a:xfrm>
        </p:spPr>
        <p:txBody>
          <a:bodyPr/>
          <a:lstStyle/>
          <a:p>
            <a:r>
              <a:rPr lang="zh-CN" altLang="en-US"/>
              <a:t>面</a:t>
            </a:r>
            <a:r>
              <a:rPr lang="zh-CN" altLang="en-US" smtClean="0"/>
              <a:t>向对象程序设计的特点</a:t>
            </a:r>
            <a:endParaRPr lang="en-US" altLang="zh-CN" smtClean="0"/>
          </a:p>
          <a:p>
            <a:r>
              <a:rPr lang="zh-CN" altLang="en-US"/>
              <a:t>如</a:t>
            </a:r>
            <a:r>
              <a:rPr lang="zh-CN" altLang="en-US" smtClean="0"/>
              <a:t>何封装类：</a:t>
            </a:r>
            <a:endParaRPr lang="en-US" altLang="zh-CN" smtClean="0"/>
          </a:p>
          <a:p>
            <a:pPr marL="457200" lvl="3"/>
            <a:r>
              <a:rPr lang="zh-CN" altLang="en-US">
                <a:solidFill>
                  <a:srgbClr val="00B050"/>
                </a:solidFill>
                <a:cs typeface="Times New Roman" panose="02020603050405020304" pitchFamily="18" charset="0"/>
              </a:rPr>
              <a:t>类修饰符</a:t>
            </a:r>
            <a:r>
              <a:rPr lang="en-US" altLang="zh-CN">
                <a:solidFill>
                  <a:srgbClr val="00B050"/>
                </a:solidFill>
                <a:cs typeface="Times New Roman" panose="02020603050405020304" pitchFamily="18" charset="0"/>
              </a:rPr>
              <a:t> </a:t>
            </a:r>
            <a:r>
              <a:rPr lang="en-US" altLang="zh-CN">
                <a:solidFill>
                  <a:srgbClr val="FF0000"/>
                </a:solidFill>
                <a:cs typeface="Times New Roman" panose="02020603050405020304" pitchFamily="18" charset="0"/>
              </a:rPr>
              <a:t>class</a:t>
            </a:r>
            <a:r>
              <a:rPr lang="en-US" altLang="zh-CN">
                <a:cs typeface="Times New Roman" panose="02020603050405020304" pitchFamily="18" charset="0"/>
              </a:rPr>
              <a:t> </a:t>
            </a:r>
            <a:r>
              <a:rPr lang="en-US" altLang="zh-CN">
                <a:solidFill>
                  <a:srgbClr val="7030A0"/>
                </a:solidFill>
                <a:cs typeface="Times New Roman" panose="02020603050405020304" pitchFamily="18" charset="0"/>
              </a:rPr>
              <a:t> </a:t>
            </a:r>
            <a:r>
              <a:rPr lang="zh-CN" altLang="en-US">
                <a:solidFill>
                  <a:srgbClr val="7030A0"/>
                </a:solidFill>
                <a:cs typeface="Times New Roman" panose="02020603050405020304" pitchFamily="18" charset="0"/>
              </a:rPr>
              <a:t>类名</a:t>
            </a:r>
            <a:r>
              <a:rPr lang="en-US" altLang="zh-CN">
                <a:solidFill>
                  <a:srgbClr val="FF0000"/>
                </a:solidFill>
                <a:cs typeface="Times New Roman" panose="02020603050405020304" pitchFamily="18" charset="0"/>
              </a:rPr>
              <a:t> [</a:t>
            </a:r>
            <a:r>
              <a:rPr lang="en-US" altLang="zh-CN"/>
              <a:t>extends </a:t>
            </a:r>
            <a:r>
              <a:rPr lang="zh-CN" altLang="en-US"/>
              <a:t>父类名 </a:t>
            </a:r>
            <a:r>
              <a:rPr lang="en-US" altLang="zh-CN"/>
              <a:t>implements </a:t>
            </a:r>
            <a:r>
              <a:rPr lang="zh-CN" altLang="en-US"/>
              <a:t>接口名</a:t>
            </a:r>
            <a:r>
              <a:rPr lang="en-US" altLang="zh-CN">
                <a:solidFill>
                  <a:srgbClr val="FF0000"/>
                </a:solidFill>
                <a:cs typeface="Times New Roman" panose="02020603050405020304" pitchFamily="18" charset="0"/>
              </a:rPr>
              <a:t>]{</a:t>
            </a:r>
          </a:p>
          <a:p>
            <a:pPr marL="457200" lvl="3">
              <a:lnSpc>
                <a:spcPct val="90000"/>
              </a:lnSpc>
              <a:spcBef>
                <a:spcPct val="50000"/>
              </a:spcBef>
            </a:pPr>
            <a:r>
              <a:rPr lang="en-US" altLang="zh-CN">
                <a:cs typeface="Times New Roman" panose="02020603050405020304" pitchFamily="18" charset="0"/>
              </a:rPr>
              <a:t>	</a:t>
            </a:r>
            <a:r>
              <a:rPr lang="zh-CN" altLang="en-US">
                <a:cs typeface="Times New Roman" panose="02020603050405020304" pitchFamily="18" charset="0"/>
              </a:rPr>
              <a:t>属性（变量）声明</a:t>
            </a:r>
            <a:r>
              <a:rPr lang="en-US" altLang="zh-CN">
                <a:cs typeface="Times New Roman" panose="02020603050405020304" pitchFamily="18" charset="0"/>
              </a:rPr>
              <a:t>;	</a:t>
            </a:r>
          </a:p>
          <a:p>
            <a:pPr marL="457200" lvl="3">
              <a:lnSpc>
                <a:spcPct val="90000"/>
              </a:lnSpc>
              <a:spcBef>
                <a:spcPct val="50000"/>
              </a:spcBef>
            </a:pPr>
            <a:r>
              <a:rPr lang="en-US" altLang="zh-CN">
                <a:cs typeface="Times New Roman" panose="02020603050405020304" pitchFamily="18" charset="0"/>
              </a:rPr>
              <a:t>	</a:t>
            </a:r>
            <a:r>
              <a:rPr lang="zh-CN" altLang="en-US">
                <a:cs typeface="Times New Roman" panose="02020603050405020304" pitchFamily="18" charset="0"/>
              </a:rPr>
              <a:t>方法声</a:t>
            </a:r>
            <a:r>
              <a:rPr lang="zh-CN" altLang="en-US" smtClean="0">
                <a:cs typeface="Times New Roman" panose="02020603050405020304" pitchFamily="18" charset="0"/>
              </a:rPr>
              <a:t>明</a:t>
            </a:r>
            <a:r>
              <a:rPr lang="en-US" altLang="zh-CN" smtClean="0">
                <a:cs typeface="Times New Roman" panose="02020603050405020304" pitchFamily="18" charset="0"/>
              </a:rPr>
              <a:t>;</a:t>
            </a:r>
            <a:endParaRPr lang="en-US" altLang="zh-CN">
              <a:cs typeface="Times New Roman" panose="02020603050405020304" pitchFamily="18" charset="0"/>
            </a:endParaRPr>
          </a:p>
          <a:p>
            <a:pPr marL="457200" lvl="3">
              <a:lnSpc>
                <a:spcPct val="90000"/>
              </a:lnSpc>
              <a:spcBef>
                <a:spcPct val="50000"/>
              </a:spcBef>
            </a:pPr>
            <a:r>
              <a:rPr lang="en-US" altLang="zh-CN">
                <a:solidFill>
                  <a:srgbClr val="FF0000"/>
                </a:solidFill>
                <a:cs typeface="Times New Roman" panose="02020603050405020304" pitchFamily="18" charset="0"/>
              </a:rPr>
              <a:t>}</a:t>
            </a:r>
            <a:endParaRPr lang="en-US" altLang="zh-CN">
              <a:cs typeface="Times New Roman" panose="02020603050405020304" pitchFamily="18" charset="0"/>
            </a:endParaRPr>
          </a:p>
          <a:p>
            <a:r>
              <a:rPr lang="zh-CN" altLang="en-US" smtClean="0"/>
              <a:t>类修饰符：</a:t>
            </a:r>
            <a:r>
              <a:rPr lang="en-US" altLang="zh-CN" smtClean="0"/>
              <a:t>public</a:t>
            </a:r>
            <a:r>
              <a:rPr lang="zh-CN" altLang="en-US" smtClean="0"/>
              <a:t>或者空（包内可访问）</a:t>
            </a:r>
            <a:endParaRPr lang="en-US" altLang="zh-CN" smtClean="0"/>
          </a:p>
          <a:p>
            <a:r>
              <a:rPr lang="zh-CN" altLang="en-US"/>
              <a:t>属</a:t>
            </a:r>
            <a:r>
              <a:rPr lang="zh-CN" altLang="en-US" smtClean="0"/>
              <a:t>性声明：</a:t>
            </a:r>
            <a:endParaRPr lang="en-US" altLang="zh-CN" smtClean="0"/>
          </a:p>
          <a:p>
            <a:pPr lvl="1"/>
            <a:r>
              <a:rPr lang="en-US" altLang="zh-CN">
                <a:solidFill>
                  <a:srgbClr val="00B050"/>
                </a:solidFill>
                <a:ea typeface="宋体" panose="02010600030101010101" pitchFamily="2" charset="-122"/>
                <a:cs typeface="Times New Roman" panose="02020603050405020304" pitchFamily="18" charset="0"/>
              </a:rPr>
              <a:t>[</a:t>
            </a:r>
            <a:r>
              <a:rPr lang="zh-CN" altLang="en-US">
                <a:solidFill>
                  <a:srgbClr val="00B050"/>
                </a:solidFill>
                <a:ea typeface="宋体" panose="02010600030101010101" pitchFamily="2" charset="-122"/>
                <a:cs typeface="Times New Roman" panose="02020603050405020304" pitchFamily="18" charset="0"/>
              </a:rPr>
              <a:t>修饰符</a:t>
            </a:r>
            <a:r>
              <a:rPr lang="en-US" altLang="zh-CN">
                <a:solidFill>
                  <a:srgbClr val="00B050"/>
                </a:solidFill>
                <a:ea typeface="宋体" panose="02010600030101010101" pitchFamily="2" charset="-122"/>
                <a:cs typeface="Times New Roman" panose="02020603050405020304" pitchFamily="18" charset="0"/>
              </a:rPr>
              <a:t>] </a:t>
            </a:r>
            <a:r>
              <a:rPr lang="zh-CN" altLang="en-US">
                <a:solidFill>
                  <a:srgbClr val="FF0000"/>
                </a:solidFill>
                <a:ea typeface="宋体" panose="02010600030101010101" pitchFamily="2" charset="-122"/>
                <a:cs typeface="Times New Roman" panose="02020603050405020304" pitchFamily="18" charset="0"/>
              </a:rPr>
              <a:t>类型 </a:t>
            </a:r>
            <a:r>
              <a:rPr lang="zh-CN" altLang="en-US">
                <a:ea typeface="宋体" panose="02010600030101010101" pitchFamily="2" charset="-122"/>
                <a:cs typeface="Times New Roman" panose="02020603050405020304" pitchFamily="18" charset="0"/>
              </a:rPr>
              <a:t> </a:t>
            </a:r>
            <a:r>
              <a:rPr lang="zh-CN" altLang="en-US">
                <a:solidFill>
                  <a:srgbClr val="0000FF"/>
                </a:solidFill>
                <a:ea typeface="宋体" panose="02010600030101010101" pitchFamily="2" charset="-122"/>
                <a:cs typeface="Times New Roman" panose="02020603050405020304" pitchFamily="18" charset="0"/>
              </a:rPr>
              <a:t>属性名</a:t>
            </a:r>
            <a:r>
              <a:rPr lang="en-US" altLang="zh-CN">
                <a:solidFill>
                  <a:srgbClr val="0000FF"/>
                </a:solidFill>
                <a:ea typeface="宋体" panose="02010600030101010101" pitchFamily="2" charset="-122"/>
                <a:cs typeface="Times New Roman" panose="02020603050405020304" pitchFamily="18" charset="0"/>
              </a:rPr>
              <a:t> [</a:t>
            </a:r>
            <a:r>
              <a:rPr lang="en-US" altLang="zh-CN">
                <a:solidFill>
                  <a:schemeClr val="accent6">
                    <a:lumMod val="75000"/>
                  </a:schemeClr>
                </a:solidFill>
                <a:ea typeface="宋体" panose="02010600030101010101" pitchFamily="2" charset="-122"/>
                <a:cs typeface="Times New Roman" panose="02020603050405020304" pitchFamily="18" charset="0"/>
              </a:rPr>
              <a:t>=</a:t>
            </a:r>
            <a:r>
              <a:rPr lang="zh-CN" altLang="en-US">
                <a:solidFill>
                  <a:schemeClr val="accent6">
                    <a:lumMod val="75000"/>
                  </a:schemeClr>
                </a:solidFill>
                <a:ea typeface="宋体" panose="02010600030101010101" pitchFamily="2" charset="-122"/>
                <a:cs typeface="Times New Roman" panose="02020603050405020304" pitchFamily="18" charset="0"/>
              </a:rPr>
              <a:t>初值</a:t>
            </a:r>
            <a:r>
              <a:rPr lang="en-US" altLang="zh-CN">
                <a:solidFill>
                  <a:schemeClr val="accent6">
                    <a:lumMod val="75000"/>
                  </a:schemeClr>
                </a:solidFill>
                <a:ea typeface="宋体" panose="02010600030101010101" pitchFamily="2" charset="-122"/>
                <a:cs typeface="Times New Roman" panose="02020603050405020304" pitchFamily="18" charset="0"/>
              </a:rPr>
              <a:t> </a:t>
            </a:r>
            <a:r>
              <a:rPr lang="en-US" altLang="zh-CN">
                <a:solidFill>
                  <a:srgbClr val="0000FF"/>
                </a:solidFill>
                <a:ea typeface="宋体" panose="02010600030101010101" pitchFamily="2" charset="-122"/>
                <a:cs typeface="Times New Roman" panose="02020603050405020304" pitchFamily="18" charset="0"/>
              </a:rPr>
              <a:t>]</a:t>
            </a:r>
            <a:r>
              <a:rPr lang="en-US" altLang="zh-CN">
                <a:ea typeface="宋体" panose="02010600030101010101" pitchFamily="2" charset="-122"/>
                <a:cs typeface="Times New Roman" panose="02020603050405020304" pitchFamily="18" charset="0"/>
              </a:rPr>
              <a:t>; </a:t>
            </a:r>
            <a:endParaRPr lang="en-US" altLang="zh-CN" smtClean="0"/>
          </a:p>
          <a:p>
            <a:pPr lvl="1"/>
            <a:r>
              <a:rPr lang="zh-CN" altLang="en-US" smtClean="0"/>
              <a:t>成员变量，可以是任意的数据类型，有默认的初值</a:t>
            </a:r>
            <a:endParaRPr lang="en-US" altLang="zh-CN" smtClean="0"/>
          </a:p>
          <a:p>
            <a:endParaRPr lang="zh-CN" altLang="en-US"/>
          </a:p>
        </p:txBody>
      </p:sp>
    </p:spTree>
    <p:extLst>
      <p:ext uri="{BB962C8B-B14F-4D97-AF65-F5344CB8AC3E}">
        <p14:creationId xmlns:p14="http://schemas.microsoft.com/office/powerpoint/2010/main" val="9944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上一节课内容总结</a:t>
            </a:r>
            <a:endParaRPr lang="zh-CN" altLang="en-US"/>
          </a:p>
        </p:txBody>
      </p:sp>
      <p:sp>
        <p:nvSpPr>
          <p:cNvPr id="3" name="内容占位符 2"/>
          <p:cNvSpPr>
            <a:spLocks noGrp="1"/>
          </p:cNvSpPr>
          <p:nvPr>
            <p:ph idx="1"/>
          </p:nvPr>
        </p:nvSpPr>
        <p:spPr>
          <a:xfrm>
            <a:off x="251520" y="980728"/>
            <a:ext cx="7931150" cy="5248275"/>
          </a:xfrm>
        </p:spPr>
        <p:txBody>
          <a:bodyPr/>
          <a:lstStyle/>
          <a:p>
            <a:r>
              <a:rPr lang="zh-CN" altLang="en-US" smtClean="0"/>
              <a:t>成员方法声明：</a:t>
            </a:r>
            <a:endParaRPr lang="en-US" altLang="zh-CN" smtClean="0"/>
          </a:p>
          <a:p>
            <a:pPr lvl="1">
              <a:lnSpc>
                <a:spcPct val="90000"/>
              </a:lnSpc>
              <a:buNone/>
            </a:pPr>
            <a:r>
              <a:rPr lang="zh-CN" altLang="en-US" smtClean="0">
                <a:solidFill>
                  <a:srgbClr val="0000FF"/>
                </a:solidFill>
              </a:rPr>
              <a:t> </a:t>
            </a:r>
            <a:r>
              <a:rPr lang="en-US" altLang="zh-CN">
                <a:solidFill>
                  <a:srgbClr val="0000FF"/>
                </a:solidFill>
              </a:rPr>
              <a:t>[</a:t>
            </a:r>
            <a:r>
              <a:rPr lang="zh-CN" altLang="en-US">
                <a:solidFill>
                  <a:srgbClr val="0000FF"/>
                </a:solidFill>
              </a:rPr>
              <a:t>修饰符</a:t>
            </a:r>
            <a:r>
              <a:rPr lang="en-US" altLang="zh-CN">
                <a:solidFill>
                  <a:srgbClr val="0000FF"/>
                </a:solidFill>
              </a:rPr>
              <a:t>] </a:t>
            </a:r>
            <a:r>
              <a:rPr lang="zh-CN" altLang="en-US">
                <a:solidFill>
                  <a:srgbClr val="0000FF"/>
                </a:solidFill>
              </a:rPr>
              <a:t>返回值类型  方法名（参数列表）</a:t>
            </a:r>
            <a:r>
              <a:rPr lang="zh-CN" altLang="en-US"/>
              <a:t> {</a:t>
            </a:r>
          </a:p>
          <a:p>
            <a:pPr lvl="1">
              <a:lnSpc>
                <a:spcPct val="90000"/>
              </a:lnSpc>
              <a:buNone/>
            </a:pPr>
            <a:r>
              <a:rPr lang="zh-CN" altLang="en-US"/>
              <a:t>                 </a:t>
            </a:r>
            <a:r>
              <a:rPr lang="zh-CN" altLang="en-US" i="1"/>
              <a:t>方法体的内容</a:t>
            </a:r>
          </a:p>
          <a:p>
            <a:pPr lvl="1">
              <a:lnSpc>
                <a:spcPct val="90000"/>
              </a:lnSpc>
              <a:buNone/>
            </a:pPr>
            <a:r>
              <a:rPr lang="zh-CN" altLang="en-US"/>
              <a:t>            } </a:t>
            </a:r>
            <a:endParaRPr lang="en-US" altLang="zh-CN" smtClean="0"/>
          </a:p>
          <a:p>
            <a:pPr lvl="1"/>
            <a:r>
              <a:rPr lang="zh-CN" altLang="en-US" smtClean="0">
                <a:cs typeface="Times New Roman" panose="02020603050405020304" pitchFamily="18" charset="0"/>
              </a:rPr>
              <a:t>类</a:t>
            </a:r>
            <a:r>
              <a:rPr lang="zh-CN" altLang="en-US">
                <a:cs typeface="Times New Roman" panose="02020603050405020304" pitchFamily="18" charset="0"/>
              </a:rPr>
              <a:t>似函</a:t>
            </a:r>
            <a:r>
              <a:rPr lang="zh-CN" altLang="en-US" smtClean="0">
                <a:cs typeface="Times New Roman" panose="02020603050405020304" pitchFamily="18" charset="0"/>
              </a:rPr>
              <a:t>数</a:t>
            </a:r>
            <a:r>
              <a:rPr lang="zh-CN" altLang="en-US">
                <a:cs typeface="Times New Roman" panose="02020603050405020304" pitchFamily="18" charset="0"/>
              </a:rPr>
              <a:t>定</a:t>
            </a:r>
            <a:r>
              <a:rPr lang="zh-CN" altLang="en-US" smtClean="0">
                <a:cs typeface="Times New Roman" panose="02020603050405020304" pitchFamily="18" charset="0"/>
              </a:rPr>
              <a:t>义：修饰符，返回值，参数</a:t>
            </a:r>
            <a:endParaRPr lang="en-US" altLang="zh-CN" smtClean="0">
              <a:cs typeface="Times New Roman" panose="02020603050405020304" pitchFamily="18" charset="0"/>
            </a:endParaRPr>
          </a:p>
          <a:p>
            <a:pPr lvl="1"/>
            <a:r>
              <a:rPr lang="zh-CN" altLang="en-US">
                <a:cs typeface="Times New Roman" panose="02020603050405020304" pitchFamily="18" charset="0"/>
              </a:rPr>
              <a:t>局</a:t>
            </a:r>
            <a:r>
              <a:rPr lang="zh-CN" altLang="en-US" smtClean="0">
                <a:cs typeface="Times New Roman" panose="02020603050405020304" pitchFamily="18" charset="0"/>
              </a:rPr>
              <a:t>部变量：没有初值，有效范围，和成员变量区分（</a:t>
            </a:r>
            <a:r>
              <a:rPr lang="en-US" altLang="zh-CN" smtClean="0">
                <a:cs typeface="Times New Roman" panose="02020603050405020304" pitchFamily="18" charset="0"/>
              </a:rPr>
              <a:t>this</a:t>
            </a:r>
            <a:r>
              <a:rPr lang="zh-CN" altLang="en-US" smtClean="0">
                <a:cs typeface="Times New Roman" panose="02020603050405020304" pitchFamily="18" charset="0"/>
              </a:rPr>
              <a:t>）</a:t>
            </a:r>
            <a:endParaRPr lang="en-US" altLang="zh-CN" smtClean="0"/>
          </a:p>
          <a:p>
            <a:r>
              <a:rPr lang="zh-CN" altLang="en-US" smtClean="0"/>
              <a:t>构造方法声明</a:t>
            </a:r>
            <a:endParaRPr lang="en-US" altLang="zh-CN" smtClean="0"/>
          </a:p>
          <a:p>
            <a:pPr lvl="1">
              <a:lnSpc>
                <a:spcPct val="90000"/>
              </a:lnSpc>
              <a:buNone/>
            </a:pPr>
            <a:r>
              <a:rPr lang="zh-CN" altLang="en-US">
                <a:solidFill>
                  <a:srgbClr val="0000FF"/>
                </a:solidFill>
              </a:rPr>
              <a:t> </a:t>
            </a:r>
            <a:r>
              <a:rPr lang="en-US" altLang="zh-CN">
                <a:solidFill>
                  <a:srgbClr val="0000FF"/>
                </a:solidFill>
              </a:rPr>
              <a:t>[</a:t>
            </a:r>
            <a:r>
              <a:rPr lang="zh-CN" altLang="en-US">
                <a:solidFill>
                  <a:srgbClr val="0000FF"/>
                </a:solidFill>
              </a:rPr>
              <a:t>修饰</a:t>
            </a:r>
            <a:r>
              <a:rPr lang="zh-CN" altLang="en-US" smtClean="0">
                <a:solidFill>
                  <a:srgbClr val="0000FF"/>
                </a:solidFill>
              </a:rPr>
              <a:t>符</a:t>
            </a:r>
            <a:r>
              <a:rPr lang="en-US" altLang="zh-CN" smtClean="0">
                <a:solidFill>
                  <a:srgbClr val="0000FF"/>
                </a:solidFill>
              </a:rPr>
              <a:t>]  </a:t>
            </a:r>
            <a:r>
              <a:rPr lang="zh-CN" altLang="en-US" smtClean="0">
                <a:solidFill>
                  <a:srgbClr val="0000FF"/>
                </a:solidFill>
              </a:rPr>
              <a:t>类名（</a:t>
            </a:r>
            <a:r>
              <a:rPr lang="zh-CN" altLang="en-US">
                <a:solidFill>
                  <a:srgbClr val="0000FF"/>
                </a:solidFill>
              </a:rPr>
              <a:t>参数列表）</a:t>
            </a:r>
            <a:r>
              <a:rPr lang="zh-CN" altLang="en-US"/>
              <a:t> {</a:t>
            </a:r>
          </a:p>
          <a:p>
            <a:pPr lvl="1">
              <a:lnSpc>
                <a:spcPct val="90000"/>
              </a:lnSpc>
              <a:buNone/>
            </a:pPr>
            <a:r>
              <a:rPr lang="zh-CN" altLang="en-US"/>
              <a:t>                 </a:t>
            </a:r>
            <a:r>
              <a:rPr lang="zh-CN" altLang="en-US" i="1"/>
              <a:t>方法体的内容</a:t>
            </a:r>
          </a:p>
          <a:p>
            <a:pPr lvl="1">
              <a:lnSpc>
                <a:spcPct val="90000"/>
              </a:lnSpc>
              <a:buNone/>
            </a:pPr>
            <a:r>
              <a:rPr lang="zh-CN" altLang="en-US"/>
              <a:t>            } </a:t>
            </a:r>
            <a:endParaRPr lang="en-US" altLang="zh-CN"/>
          </a:p>
          <a:p>
            <a:pPr lvl="1"/>
            <a:r>
              <a:rPr lang="zh-CN" altLang="en-US" smtClean="0"/>
              <a:t>作用：创建对象，初始化成员对象</a:t>
            </a:r>
            <a:endParaRPr lang="en-US" altLang="zh-CN" smtClean="0"/>
          </a:p>
          <a:p>
            <a:pPr lvl="1"/>
            <a:r>
              <a:rPr lang="zh-CN" altLang="en-US" smtClean="0"/>
              <a:t>是否提供默认的构造方法</a:t>
            </a:r>
            <a:endParaRPr lang="en-US" altLang="zh-CN" smtClean="0"/>
          </a:p>
          <a:p>
            <a:endParaRPr lang="en-US" altLang="zh-CN" smtClean="0"/>
          </a:p>
          <a:p>
            <a:endParaRPr lang="en-US" altLang="zh-CN" smtClean="0"/>
          </a:p>
          <a:p>
            <a:endParaRPr lang="zh-CN" altLang="en-US"/>
          </a:p>
        </p:txBody>
      </p:sp>
    </p:spTree>
    <p:extLst>
      <p:ext uri="{BB962C8B-B14F-4D97-AF65-F5344CB8AC3E}">
        <p14:creationId xmlns:p14="http://schemas.microsoft.com/office/powerpoint/2010/main" val="305792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563888" y="260648"/>
            <a:ext cx="5400600" cy="869782"/>
          </a:xfrm>
          <a:noFill/>
        </p:spPr>
        <p:txBody>
          <a:bodyPr lIns="92075" tIns="46038" rIns="92075" bIns="46038">
            <a:normAutofit/>
          </a:bodyPr>
          <a:lstStyle/>
          <a:p>
            <a:pPr eaLnBrk="1" hangingPunct="1"/>
            <a:r>
              <a:rPr lang="zh-CN" altLang="en-US" b="1" smtClean="0">
                <a:latin typeface="+mn-lt"/>
                <a:ea typeface="宋体" panose="02010600030101010101" pitchFamily="2" charset="-122"/>
                <a:cs typeface="Arial Unicode MS" pitchFamily="34" charset="-122"/>
              </a:rPr>
              <a:t>面</a:t>
            </a:r>
            <a:r>
              <a:rPr lang="zh-CN" altLang="en-US" b="1" dirty="0" smtClean="0">
                <a:latin typeface="+mn-lt"/>
                <a:ea typeface="宋体" panose="02010600030101010101" pitchFamily="2" charset="-122"/>
                <a:cs typeface="Arial Unicode MS" pitchFamily="34" charset="-122"/>
              </a:rPr>
              <a:t>向对象与面向过程</a:t>
            </a:r>
          </a:p>
        </p:txBody>
      </p:sp>
      <p:sp>
        <p:nvSpPr>
          <p:cNvPr id="4099" name="Rectangle 3"/>
          <p:cNvSpPr>
            <a:spLocks noChangeArrowheads="1"/>
          </p:cNvSpPr>
          <p:nvPr/>
        </p:nvSpPr>
        <p:spPr bwMode="auto">
          <a:xfrm>
            <a:off x="461680" y="949869"/>
            <a:ext cx="8424862" cy="5183188"/>
          </a:xfrm>
          <a:prstGeom prst="rect">
            <a:avLst/>
          </a:prstGeom>
          <a:noFill/>
          <a:ln w="9525">
            <a:noFill/>
            <a:miter lim="800000"/>
          </a:ln>
        </p:spPr>
        <p:txBody>
          <a:bodyPr lIns="92075" tIns="46038" rIns="92075" bIns="46038"/>
          <a:lstStyle/>
          <a:p>
            <a:pPr marL="457200" indent="-457200" algn="l">
              <a:spcBef>
                <a:spcPct val="20000"/>
              </a:spcBef>
              <a:buFont typeface="Wingdings" panose="05000000000000000000" pitchFamily="2" charset="2"/>
              <a:buChar char="l"/>
            </a:pPr>
            <a:r>
              <a:rPr lang="zh-CN" altLang="en-US" sz="2000" b="1" dirty="0" smtClean="0">
                <a:solidFill>
                  <a:srgbClr val="C00000"/>
                </a:solidFill>
                <a:ea typeface="宋体" panose="02010600030101010101" pitchFamily="2" charset="-122"/>
                <a:cs typeface="Times New Roman" panose="02020603050405020304" pitchFamily="18" charset="0"/>
              </a:rPr>
              <a:t>面向对</a:t>
            </a:r>
            <a:r>
              <a:rPr lang="zh-CN" altLang="en-US" sz="2000" b="1" smtClean="0">
                <a:solidFill>
                  <a:srgbClr val="C00000"/>
                </a:solidFill>
                <a:ea typeface="宋体" panose="02010600030101010101" pitchFamily="2" charset="-122"/>
                <a:cs typeface="Times New Roman" panose="02020603050405020304" pitchFamily="18" charset="0"/>
              </a:rPr>
              <a:t>象</a:t>
            </a:r>
            <a:r>
              <a:rPr lang="en-US" altLang="zh-CN" sz="2000" b="1">
                <a:solidFill>
                  <a:srgbClr val="C00000"/>
                </a:solidFill>
                <a:ea typeface="宋体" panose="02010600030101010101" pitchFamily="2" charset="-122"/>
                <a:cs typeface="Times New Roman" panose="02020603050405020304" pitchFamily="18" charset="0"/>
              </a:rPr>
              <a:t>(Object-Oriented)</a:t>
            </a:r>
            <a:r>
              <a:rPr lang="zh-CN" altLang="en-US" sz="2000" b="1" dirty="0" smtClean="0">
                <a:solidFill>
                  <a:srgbClr val="C00000"/>
                </a:solidFill>
                <a:ea typeface="宋体" panose="02010600030101010101" pitchFamily="2" charset="-122"/>
                <a:cs typeface="Times New Roman" panose="02020603050405020304" pitchFamily="18" charset="0"/>
              </a:rPr>
              <a:t>与面向过程</a:t>
            </a:r>
            <a:endParaRPr lang="en-US" altLang="zh-CN" sz="2000" b="1" dirty="0" smtClean="0">
              <a:solidFill>
                <a:srgbClr val="C00000"/>
              </a:solidFill>
              <a:ea typeface="宋体" panose="02010600030101010101" pitchFamily="2" charset="-122"/>
              <a:cs typeface="Times New Roman" panose="02020603050405020304" pitchFamily="18" charset="0"/>
            </a:endParaRPr>
          </a:p>
          <a:p>
            <a:pPr marL="457200" indent="-457200" algn="l">
              <a:spcBef>
                <a:spcPct val="20000"/>
              </a:spcBef>
              <a:buFont typeface="Wingdings" panose="05000000000000000000" pitchFamily="2" charset="2"/>
              <a:buChar char="Ø"/>
            </a:pPr>
            <a:r>
              <a:rPr lang="zh-CN" altLang="en-US" sz="2000" dirty="0" smtClean="0">
                <a:ea typeface="宋体" panose="02010600030101010101" pitchFamily="2" charset="-122"/>
                <a:cs typeface="Times New Roman" panose="02020603050405020304" pitchFamily="18" charset="0"/>
              </a:rPr>
              <a:t>二者都是一种思想，面向对象是相对于面向过程而言的。面向过程，强调的是</a:t>
            </a:r>
            <a:r>
              <a:rPr lang="zh-CN" altLang="en-US" sz="2000" dirty="0" smtClean="0">
                <a:solidFill>
                  <a:srgbClr val="C00000"/>
                </a:solidFill>
                <a:ea typeface="宋体" panose="02010600030101010101" pitchFamily="2" charset="-122"/>
                <a:cs typeface="Times New Roman" panose="02020603050405020304" pitchFamily="18" charset="0"/>
              </a:rPr>
              <a:t>功能</a:t>
            </a:r>
            <a:r>
              <a:rPr lang="zh-CN" altLang="en-US" sz="2000" smtClean="0">
                <a:solidFill>
                  <a:srgbClr val="C00000"/>
                </a:solidFill>
                <a:ea typeface="宋体" panose="02010600030101010101" pitchFamily="2" charset="-122"/>
                <a:cs typeface="Times New Roman" panose="02020603050405020304" pitchFamily="18" charset="0"/>
              </a:rPr>
              <a:t>行为，按部就</a:t>
            </a:r>
            <a:r>
              <a:rPr lang="zh-CN" altLang="en-US" sz="2000">
                <a:solidFill>
                  <a:srgbClr val="C00000"/>
                </a:solidFill>
                <a:ea typeface="宋体" panose="02010600030101010101" pitchFamily="2" charset="-122"/>
                <a:cs typeface="Times New Roman" panose="02020603050405020304" pitchFamily="18" charset="0"/>
              </a:rPr>
              <a:t>班，代码是一系列线性步骤的集合</a:t>
            </a:r>
            <a:r>
              <a:rPr lang="zh-CN" altLang="en-US" sz="2000" smtClean="0">
                <a:solidFill>
                  <a:srgbClr val="C00000"/>
                </a:solidFill>
                <a:ea typeface="宋体" panose="02010600030101010101" pitchFamily="2" charset="-122"/>
                <a:cs typeface="Times New Roman" panose="02020603050405020304" pitchFamily="18" charset="0"/>
              </a:rPr>
              <a:t>。</a:t>
            </a:r>
            <a:r>
              <a:rPr lang="zh-CN" altLang="en-US" sz="2000" smtClean="0">
                <a:ea typeface="宋体" panose="02010600030101010101" pitchFamily="2" charset="-122"/>
                <a:cs typeface="Times New Roman" panose="02020603050405020304" pitchFamily="18" charset="0"/>
              </a:rPr>
              <a:t>面</a:t>
            </a:r>
            <a:r>
              <a:rPr lang="zh-CN" altLang="en-US" sz="2000" dirty="0" smtClean="0">
                <a:ea typeface="宋体" panose="02010600030101010101" pitchFamily="2" charset="-122"/>
                <a:cs typeface="Times New Roman" panose="02020603050405020304" pitchFamily="18" charset="0"/>
              </a:rPr>
              <a:t>向对</a:t>
            </a:r>
            <a:r>
              <a:rPr lang="zh-CN" altLang="en-US" sz="2000" smtClean="0">
                <a:ea typeface="宋体" panose="02010600030101010101" pitchFamily="2" charset="-122"/>
                <a:cs typeface="Times New Roman" panose="02020603050405020304" pitchFamily="18" charset="0"/>
              </a:rPr>
              <a:t>象</a:t>
            </a:r>
            <a:r>
              <a:rPr lang="zh-CN" altLang="en-US" sz="2000">
                <a:ea typeface="宋体" panose="02010600030101010101" pitchFamily="2" charset="-122"/>
                <a:cs typeface="Times New Roman" panose="02020603050405020304" pitchFamily="18" charset="0"/>
              </a:rPr>
              <a:t>，它以 </a:t>
            </a:r>
            <a:r>
              <a:rPr lang="zh-CN" altLang="en-US" sz="2000" smtClean="0">
                <a:ea typeface="宋体" panose="02010600030101010101" pitchFamily="2" charset="-122"/>
                <a:cs typeface="Times New Roman" panose="02020603050405020304" pitchFamily="18" charset="0"/>
              </a:rPr>
              <a:t>“</a:t>
            </a:r>
            <a:r>
              <a:rPr lang="zh-CN" altLang="en-US" sz="2000">
                <a:ea typeface="宋体" panose="02010600030101010101" pitchFamily="2" charset="-122"/>
                <a:cs typeface="Times New Roman" panose="02020603050405020304" pitchFamily="18" charset="0"/>
              </a:rPr>
              <a:t>对象</a:t>
            </a:r>
            <a:r>
              <a:rPr lang="zh-CN" altLang="en-US" sz="2000" smtClean="0">
                <a:ea typeface="宋体" panose="02010600030101010101" pitchFamily="2" charset="-122"/>
                <a:cs typeface="Times New Roman" panose="02020603050405020304" pitchFamily="18" charset="0"/>
              </a:rPr>
              <a:t>”</a:t>
            </a:r>
            <a:r>
              <a:rPr lang="en-US" altLang="zh-CN" sz="2000" smtClean="0">
                <a:ea typeface="宋体" panose="02010600030101010101" pitchFamily="2" charset="-122"/>
                <a:cs typeface="Times New Roman" panose="02020603050405020304" pitchFamily="18" charset="0"/>
              </a:rPr>
              <a:t> </a:t>
            </a:r>
            <a:r>
              <a:rPr lang="zh-CN" altLang="en-US" sz="2000">
                <a:ea typeface="宋体" panose="02010600030101010101" pitchFamily="2" charset="-122"/>
                <a:cs typeface="Times New Roman" panose="02020603050405020304" pitchFamily="18" charset="0"/>
              </a:rPr>
              <a:t>为核心，将</a:t>
            </a:r>
            <a:r>
              <a:rPr lang="zh-CN" altLang="en-US" sz="2000">
                <a:solidFill>
                  <a:srgbClr val="FF0000"/>
                </a:solidFill>
                <a:ea typeface="宋体" panose="02010600030101010101" pitchFamily="2" charset="-122"/>
                <a:cs typeface="Times New Roman" panose="02020603050405020304" pitchFamily="18" charset="0"/>
              </a:rPr>
              <a:t>现实世界中的事物和逻辑</a:t>
            </a:r>
            <a:r>
              <a:rPr lang="zh-CN" altLang="en-US" sz="2000">
                <a:ea typeface="宋体" panose="02010600030101010101" pitchFamily="2" charset="-122"/>
                <a:cs typeface="Times New Roman" panose="02020603050405020304" pitchFamily="18" charset="0"/>
              </a:rPr>
              <a:t>抽象成计算机程序中的代码结构。它的</a:t>
            </a:r>
            <a:r>
              <a:rPr lang="zh-CN" altLang="en-US" sz="2000">
                <a:solidFill>
                  <a:srgbClr val="FF0000"/>
                </a:solidFill>
                <a:ea typeface="宋体" panose="02010600030101010101" pitchFamily="2" charset="-122"/>
                <a:cs typeface="Times New Roman" panose="02020603050405020304" pitchFamily="18" charset="0"/>
              </a:rPr>
              <a:t>核心思想是</a:t>
            </a:r>
            <a:r>
              <a:rPr lang="zh-CN" altLang="en-US" sz="2000" smtClean="0">
                <a:solidFill>
                  <a:srgbClr val="FF0000"/>
                </a:solidFill>
                <a:ea typeface="宋体" panose="02010600030101010101" pitchFamily="2" charset="-122"/>
                <a:cs typeface="Times New Roman" panose="02020603050405020304" pitchFamily="18" charset="0"/>
              </a:rPr>
              <a:t>：用</a:t>
            </a:r>
            <a:r>
              <a:rPr lang="zh-CN" altLang="en-US" sz="2000">
                <a:solidFill>
                  <a:srgbClr val="FF0000"/>
                </a:solidFill>
                <a:ea typeface="宋体" panose="02010600030101010101" pitchFamily="2" charset="-122"/>
                <a:cs typeface="Times New Roman" panose="02020603050405020304" pitchFamily="18" charset="0"/>
              </a:rPr>
              <a:t>对象描述事物，用对象之间的交互解决问</a:t>
            </a:r>
            <a:r>
              <a:rPr lang="zh-CN" altLang="en-US" sz="2000" smtClean="0">
                <a:solidFill>
                  <a:srgbClr val="FF0000"/>
                </a:solidFill>
                <a:ea typeface="宋体" panose="02010600030101010101" pitchFamily="2" charset="-122"/>
                <a:cs typeface="Times New Roman" panose="02020603050405020304" pitchFamily="18" charset="0"/>
              </a:rPr>
              <a:t>题</a:t>
            </a:r>
            <a:r>
              <a:rPr lang="zh-CN" altLang="en-US" sz="2000" smtClean="0">
                <a:ea typeface="宋体" panose="02010600030101010101" pitchFamily="2" charset="-122"/>
                <a:cs typeface="Times New Roman" panose="02020603050405020304" pitchFamily="18" charset="0"/>
              </a:rPr>
              <a:t>。面</a:t>
            </a:r>
            <a:r>
              <a:rPr lang="zh-CN" altLang="en-US" sz="2000" dirty="0" smtClean="0">
                <a:ea typeface="宋体" panose="02010600030101010101" pitchFamily="2" charset="-122"/>
                <a:cs typeface="Times New Roman" panose="02020603050405020304" pitchFamily="18" charset="0"/>
              </a:rPr>
              <a:t>向对象更加强调</a:t>
            </a:r>
            <a:r>
              <a:rPr lang="zh-CN" altLang="en-US" sz="2000" dirty="0" smtClean="0">
                <a:solidFill>
                  <a:srgbClr val="FF0000"/>
                </a:solidFill>
                <a:ea typeface="宋体" panose="02010600030101010101" pitchFamily="2" charset="-122"/>
                <a:cs typeface="Times New Roman" panose="02020603050405020304" pitchFamily="18" charset="0"/>
              </a:rPr>
              <a:t>运用人类在日常的思维逻辑中采用的思想方法与原则</a:t>
            </a:r>
            <a:r>
              <a:rPr lang="zh-CN" altLang="en-US" sz="2000" smtClean="0">
                <a:ea typeface="宋体" panose="02010600030101010101" pitchFamily="2" charset="-122"/>
                <a:cs typeface="Times New Roman" panose="02020603050405020304" pitchFamily="18" charset="0"/>
              </a:rPr>
              <a:t>，如</a:t>
            </a:r>
            <a:r>
              <a:rPr lang="zh-CN" altLang="en-US" sz="2000">
                <a:ea typeface="宋体" panose="02010600030101010101" pitchFamily="2" charset="-122"/>
                <a:cs typeface="Times New Roman" panose="02020603050405020304" pitchFamily="18" charset="0"/>
              </a:rPr>
              <a:t>运用分类、抽象、封装、继承</a:t>
            </a:r>
            <a:r>
              <a:rPr lang="zh-CN" altLang="en-US" sz="2000" smtClean="0">
                <a:ea typeface="宋体" panose="02010600030101010101" pitchFamily="2" charset="-122"/>
                <a:cs typeface="Times New Roman" panose="02020603050405020304" pitchFamily="18" charset="0"/>
              </a:rPr>
              <a:t>等。</a:t>
            </a:r>
            <a:r>
              <a:rPr lang="zh-CN" altLang="en-US" sz="2000">
                <a:ea typeface="宋体" panose="02010600030101010101" pitchFamily="2" charset="-122"/>
                <a:cs typeface="Times New Roman" panose="02020603050405020304" pitchFamily="18" charset="0"/>
              </a:rPr>
              <a:t>力图使对计算机语言中对事物的的描述与现实世界中该事物的本来面目尽可能的一</a:t>
            </a:r>
            <a:r>
              <a:rPr lang="zh-CN" altLang="en-US" sz="2000" smtClean="0">
                <a:ea typeface="宋体" panose="02010600030101010101" pitchFamily="2" charset="-122"/>
                <a:cs typeface="Times New Roman" panose="02020603050405020304" pitchFamily="18" charset="0"/>
              </a:rPr>
              <a:t>致。</a:t>
            </a:r>
            <a:endParaRPr lang="en-US" altLang="zh-CN" sz="2000" dirty="0">
              <a:ea typeface="宋体" panose="02010600030101010101" pitchFamily="2" charset="-122"/>
              <a:cs typeface="Times New Roman" panose="02020603050405020304" pitchFamily="18" charset="0"/>
            </a:endParaRPr>
          </a:p>
        </p:txBody>
      </p:sp>
      <p:grpSp>
        <p:nvGrpSpPr>
          <p:cNvPr id="5" name="Group 4"/>
          <p:cNvGrpSpPr/>
          <p:nvPr/>
        </p:nvGrpSpPr>
        <p:grpSpPr bwMode="auto">
          <a:xfrm>
            <a:off x="899592" y="3614504"/>
            <a:ext cx="7239000" cy="3200400"/>
            <a:chOff x="576" y="2256"/>
            <a:chExt cx="4560" cy="1920"/>
          </a:xfrm>
        </p:grpSpPr>
        <p:grpSp>
          <p:nvGrpSpPr>
            <p:cNvPr id="6" name="Group 5"/>
            <p:cNvGrpSpPr/>
            <p:nvPr/>
          </p:nvGrpSpPr>
          <p:grpSpPr bwMode="auto">
            <a:xfrm>
              <a:off x="3264" y="2352"/>
              <a:ext cx="1824" cy="816"/>
              <a:chOff x="3264" y="2352"/>
              <a:chExt cx="1824" cy="816"/>
            </a:xfrm>
          </p:grpSpPr>
          <p:sp>
            <p:nvSpPr>
              <p:cNvPr id="31" name="Text Box 6"/>
              <p:cNvSpPr txBox="1">
                <a:spLocks noChangeArrowheads="1"/>
              </p:cNvSpPr>
              <p:nvPr/>
            </p:nvSpPr>
            <p:spPr bwMode="auto">
              <a:xfrm>
                <a:off x="3984" y="2785"/>
                <a:ext cx="528"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实体</a:t>
                </a:r>
              </a:p>
            </p:txBody>
          </p:sp>
          <p:sp>
            <p:nvSpPr>
              <p:cNvPr id="32" name="Oval 7"/>
              <p:cNvSpPr>
                <a:spLocks noChangeArrowheads="1"/>
              </p:cNvSpPr>
              <p:nvPr/>
            </p:nvSpPr>
            <p:spPr bwMode="auto">
              <a:xfrm>
                <a:off x="3264" y="2352"/>
                <a:ext cx="1824" cy="816"/>
              </a:xfrm>
              <a:prstGeom prst="ellipse">
                <a:avLst/>
              </a:prstGeom>
              <a:noFill/>
              <a:ln w="9525">
                <a:solidFill>
                  <a:srgbClr val="00CCFF"/>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8"/>
              <p:cNvSpPr txBox="1">
                <a:spLocks noChangeArrowheads="1"/>
              </p:cNvSpPr>
              <p:nvPr/>
            </p:nvSpPr>
            <p:spPr bwMode="auto">
              <a:xfrm>
                <a:off x="3792" y="2448"/>
                <a:ext cx="912"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现实世界</a:t>
                </a:r>
              </a:p>
            </p:txBody>
          </p:sp>
        </p:grpSp>
        <p:sp>
          <p:nvSpPr>
            <p:cNvPr id="7" name="Oval 9"/>
            <p:cNvSpPr>
              <a:spLocks noChangeArrowheads="1"/>
            </p:cNvSpPr>
            <p:nvPr/>
          </p:nvSpPr>
          <p:spPr bwMode="auto">
            <a:xfrm>
              <a:off x="576" y="2256"/>
              <a:ext cx="1248" cy="1872"/>
            </a:xfrm>
            <a:prstGeom prst="ellipse">
              <a:avLst/>
            </a:prstGeom>
            <a:noFill/>
            <a:ln w="9525">
              <a:solidFill>
                <a:srgbClr val="00CCFF"/>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10"/>
            <p:cNvSpPr txBox="1">
              <a:spLocks noChangeArrowheads="1"/>
            </p:cNvSpPr>
            <p:nvPr/>
          </p:nvSpPr>
          <p:spPr bwMode="auto">
            <a:xfrm>
              <a:off x="960" y="3744"/>
              <a:ext cx="528"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类</a:t>
              </a:r>
            </a:p>
          </p:txBody>
        </p:sp>
        <p:grpSp>
          <p:nvGrpSpPr>
            <p:cNvPr id="9" name="Group 11"/>
            <p:cNvGrpSpPr/>
            <p:nvPr/>
          </p:nvGrpSpPr>
          <p:grpSpPr bwMode="auto">
            <a:xfrm>
              <a:off x="624" y="2496"/>
              <a:ext cx="1152" cy="568"/>
              <a:chOff x="624" y="2496"/>
              <a:chExt cx="1152" cy="568"/>
            </a:xfrm>
          </p:grpSpPr>
          <p:sp>
            <p:nvSpPr>
              <p:cNvPr id="29" name="Text Box 12"/>
              <p:cNvSpPr txBox="1">
                <a:spLocks noChangeArrowheads="1"/>
              </p:cNvSpPr>
              <p:nvPr/>
            </p:nvSpPr>
            <p:spPr bwMode="auto">
              <a:xfrm>
                <a:off x="912" y="2784"/>
                <a:ext cx="528"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对象</a:t>
                </a:r>
              </a:p>
            </p:txBody>
          </p:sp>
          <p:sp>
            <p:nvSpPr>
              <p:cNvPr id="30" name="Text Box 13"/>
              <p:cNvSpPr txBox="1">
                <a:spLocks noChangeArrowheads="1"/>
              </p:cNvSpPr>
              <p:nvPr/>
            </p:nvSpPr>
            <p:spPr bwMode="auto">
              <a:xfrm>
                <a:off x="624" y="2496"/>
                <a:ext cx="1152"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计算机世界</a:t>
                </a:r>
              </a:p>
            </p:txBody>
          </p:sp>
        </p:grpSp>
        <p:grpSp>
          <p:nvGrpSpPr>
            <p:cNvPr id="10" name="Group 14"/>
            <p:cNvGrpSpPr/>
            <p:nvPr/>
          </p:nvGrpSpPr>
          <p:grpSpPr bwMode="auto">
            <a:xfrm>
              <a:off x="1242" y="3072"/>
              <a:ext cx="352" cy="672"/>
              <a:chOff x="1242" y="3072"/>
              <a:chExt cx="352" cy="672"/>
            </a:xfrm>
          </p:grpSpPr>
          <p:sp>
            <p:nvSpPr>
              <p:cNvPr id="27" name="Text Box 15"/>
              <p:cNvSpPr txBox="1">
                <a:spLocks noChangeArrowheads="1"/>
              </p:cNvSpPr>
              <p:nvPr/>
            </p:nvSpPr>
            <p:spPr bwMode="auto">
              <a:xfrm>
                <a:off x="1242" y="3072"/>
                <a:ext cx="352" cy="672"/>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1" lang="zh-CN" altLang="en-US" sz="2400" b="1">
                    <a:latin typeface="Times New Roman" panose="02020603050405020304" pitchFamily="18" charset="0"/>
                  </a:rPr>
                  <a:t>实例化</a:t>
                </a:r>
              </a:p>
            </p:txBody>
          </p:sp>
          <p:sp>
            <p:nvSpPr>
              <p:cNvPr id="28" name="Line 16"/>
              <p:cNvSpPr>
                <a:spLocks noChangeShapeType="1"/>
              </p:cNvSpPr>
              <p:nvPr/>
            </p:nvSpPr>
            <p:spPr bwMode="auto">
              <a:xfrm flipV="1">
                <a:off x="1248" y="3072"/>
                <a:ext cx="0" cy="672"/>
              </a:xfrm>
              <a:prstGeom prst="line">
                <a:avLst/>
              </a:prstGeom>
              <a:noFill/>
              <a:ln w="9525">
                <a:solidFill>
                  <a:srgbClr val="00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7"/>
            <p:cNvGrpSpPr/>
            <p:nvPr/>
          </p:nvGrpSpPr>
          <p:grpSpPr bwMode="auto">
            <a:xfrm>
              <a:off x="810" y="3072"/>
              <a:ext cx="352" cy="672"/>
              <a:chOff x="810" y="3072"/>
              <a:chExt cx="352" cy="672"/>
            </a:xfrm>
          </p:grpSpPr>
          <p:sp>
            <p:nvSpPr>
              <p:cNvPr id="25" name="Line 18"/>
              <p:cNvSpPr>
                <a:spLocks noChangeShapeType="1"/>
              </p:cNvSpPr>
              <p:nvPr/>
            </p:nvSpPr>
            <p:spPr bwMode="auto">
              <a:xfrm flipH="1">
                <a:off x="1152" y="3072"/>
                <a:ext cx="0" cy="672"/>
              </a:xfrm>
              <a:prstGeom prst="line">
                <a:avLst/>
              </a:prstGeom>
              <a:noFill/>
              <a:ln w="9525">
                <a:solidFill>
                  <a:srgbClr val="00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19"/>
              <p:cNvSpPr txBox="1">
                <a:spLocks noChangeArrowheads="1"/>
              </p:cNvSpPr>
              <p:nvPr/>
            </p:nvSpPr>
            <p:spPr bwMode="auto">
              <a:xfrm>
                <a:off x="810" y="3216"/>
                <a:ext cx="352" cy="4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1" lang="zh-CN" altLang="en-US" sz="2400" b="1">
                    <a:latin typeface="Times New Roman" panose="02020603050405020304" pitchFamily="18" charset="0"/>
                  </a:rPr>
                  <a:t>抽象</a:t>
                </a:r>
              </a:p>
            </p:txBody>
          </p:sp>
        </p:grpSp>
        <p:grpSp>
          <p:nvGrpSpPr>
            <p:cNvPr id="12" name="Group 20"/>
            <p:cNvGrpSpPr/>
            <p:nvPr/>
          </p:nvGrpSpPr>
          <p:grpSpPr bwMode="auto">
            <a:xfrm>
              <a:off x="4224" y="3072"/>
              <a:ext cx="672" cy="672"/>
              <a:chOff x="4224" y="3072"/>
              <a:chExt cx="672" cy="672"/>
            </a:xfrm>
          </p:grpSpPr>
          <p:sp>
            <p:nvSpPr>
              <p:cNvPr id="23" name="Text Box 21"/>
              <p:cNvSpPr txBox="1">
                <a:spLocks noChangeArrowheads="1"/>
              </p:cNvSpPr>
              <p:nvPr/>
            </p:nvSpPr>
            <p:spPr bwMode="auto">
              <a:xfrm>
                <a:off x="4224" y="3120"/>
                <a:ext cx="672"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抽象</a:t>
                </a:r>
              </a:p>
            </p:txBody>
          </p:sp>
          <p:sp>
            <p:nvSpPr>
              <p:cNvPr id="24" name="Line 22"/>
              <p:cNvSpPr>
                <a:spLocks noChangeShapeType="1"/>
              </p:cNvSpPr>
              <p:nvPr/>
            </p:nvSpPr>
            <p:spPr bwMode="auto">
              <a:xfrm>
                <a:off x="4224" y="3072"/>
                <a:ext cx="0" cy="672"/>
              </a:xfrm>
              <a:prstGeom prst="line">
                <a:avLst/>
              </a:prstGeom>
              <a:noFill/>
              <a:ln w="9525">
                <a:solidFill>
                  <a:srgbClr val="00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23"/>
            <p:cNvGrpSpPr/>
            <p:nvPr/>
          </p:nvGrpSpPr>
          <p:grpSpPr bwMode="auto">
            <a:xfrm>
              <a:off x="3360" y="3408"/>
              <a:ext cx="1776" cy="768"/>
              <a:chOff x="3360" y="3408"/>
              <a:chExt cx="1776" cy="768"/>
            </a:xfrm>
          </p:grpSpPr>
          <p:sp>
            <p:nvSpPr>
              <p:cNvPr id="20" name="Text Box 24"/>
              <p:cNvSpPr txBox="1">
                <a:spLocks noChangeArrowheads="1"/>
              </p:cNvSpPr>
              <p:nvPr/>
            </p:nvSpPr>
            <p:spPr bwMode="auto">
              <a:xfrm>
                <a:off x="3648" y="3745"/>
                <a:ext cx="1152"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抽象数据类</a:t>
                </a:r>
              </a:p>
            </p:txBody>
          </p:sp>
          <p:sp>
            <p:nvSpPr>
              <p:cNvPr id="21" name="Oval 25"/>
              <p:cNvSpPr>
                <a:spLocks noChangeArrowheads="1"/>
              </p:cNvSpPr>
              <p:nvPr/>
            </p:nvSpPr>
            <p:spPr bwMode="auto">
              <a:xfrm>
                <a:off x="3360" y="3408"/>
                <a:ext cx="1776" cy="768"/>
              </a:xfrm>
              <a:prstGeom prst="ellipse">
                <a:avLst/>
              </a:prstGeom>
              <a:noFill/>
              <a:ln w="9525">
                <a:solidFill>
                  <a:srgbClr val="00CCFF"/>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6"/>
              <p:cNvSpPr txBox="1">
                <a:spLocks noChangeArrowheads="1"/>
              </p:cNvSpPr>
              <p:nvPr/>
            </p:nvSpPr>
            <p:spPr bwMode="auto">
              <a:xfrm>
                <a:off x="3648" y="3456"/>
                <a:ext cx="1152"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概念</a:t>
                </a:r>
                <a:r>
                  <a:rPr kumimoji="1" lang="zh-CN" altLang="en-US" sz="2400" b="1">
                    <a:solidFill>
                      <a:schemeClr val="bg1"/>
                    </a:solidFill>
                    <a:latin typeface="Times New Roman" panose="02020603050405020304" pitchFamily="18" charset="0"/>
                  </a:rPr>
                  <a:t>   </a:t>
                </a:r>
                <a:r>
                  <a:rPr kumimoji="1" lang="zh-CN" altLang="en-US" sz="2400" b="1">
                    <a:latin typeface="Times New Roman" panose="02020603050405020304" pitchFamily="18" charset="0"/>
                  </a:rPr>
                  <a:t>世界</a:t>
                </a:r>
              </a:p>
            </p:txBody>
          </p:sp>
        </p:grpSp>
        <p:grpSp>
          <p:nvGrpSpPr>
            <p:cNvPr id="14" name="Group 27"/>
            <p:cNvGrpSpPr/>
            <p:nvPr/>
          </p:nvGrpSpPr>
          <p:grpSpPr bwMode="auto">
            <a:xfrm>
              <a:off x="1440" y="2592"/>
              <a:ext cx="2544" cy="336"/>
              <a:chOff x="1440" y="2592"/>
              <a:chExt cx="2544" cy="336"/>
            </a:xfrm>
          </p:grpSpPr>
          <p:sp>
            <p:nvSpPr>
              <p:cNvPr id="18" name="Line 28"/>
              <p:cNvSpPr>
                <a:spLocks noChangeShapeType="1"/>
              </p:cNvSpPr>
              <p:nvPr/>
            </p:nvSpPr>
            <p:spPr bwMode="auto">
              <a:xfrm flipH="1">
                <a:off x="1440" y="2928"/>
                <a:ext cx="2544" cy="0"/>
              </a:xfrm>
              <a:prstGeom prst="line">
                <a:avLst/>
              </a:prstGeom>
              <a:noFill/>
              <a:ln w="9525">
                <a:solidFill>
                  <a:srgbClr val="00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29"/>
              <p:cNvSpPr txBox="1">
                <a:spLocks noChangeArrowheads="1"/>
              </p:cNvSpPr>
              <p:nvPr/>
            </p:nvSpPr>
            <p:spPr bwMode="auto">
              <a:xfrm>
                <a:off x="1872" y="2592"/>
                <a:ext cx="1152"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概念   世界</a:t>
                </a:r>
              </a:p>
            </p:txBody>
          </p:sp>
        </p:grpSp>
        <p:grpSp>
          <p:nvGrpSpPr>
            <p:cNvPr id="15" name="Group 30"/>
            <p:cNvGrpSpPr/>
            <p:nvPr/>
          </p:nvGrpSpPr>
          <p:grpSpPr bwMode="auto">
            <a:xfrm>
              <a:off x="1488" y="3504"/>
              <a:ext cx="2112" cy="384"/>
              <a:chOff x="1488" y="3504"/>
              <a:chExt cx="2112" cy="384"/>
            </a:xfrm>
          </p:grpSpPr>
          <p:sp>
            <p:nvSpPr>
              <p:cNvPr id="16" name="Line 31"/>
              <p:cNvSpPr>
                <a:spLocks noChangeShapeType="1"/>
              </p:cNvSpPr>
              <p:nvPr/>
            </p:nvSpPr>
            <p:spPr bwMode="auto">
              <a:xfrm flipH="1">
                <a:off x="1488" y="3888"/>
                <a:ext cx="2112" cy="0"/>
              </a:xfrm>
              <a:prstGeom prst="line">
                <a:avLst/>
              </a:prstGeom>
              <a:noFill/>
              <a:ln w="9525">
                <a:solidFill>
                  <a:srgbClr val="00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32"/>
              <p:cNvSpPr txBox="1">
                <a:spLocks noChangeArrowheads="1"/>
              </p:cNvSpPr>
              <p:nvPr/>
            </p:nvSpPr>
            <p:spPr bwMode="auto">
              <a:xfrm>
                <a:off x="1728" y="3504"/>
                <a:ext cx="1584" cy="280"/>
              </a:xfrm>
              <a:prstGeom prst="rect">
                <a:avLst/>
              </a:prstGeom>
              <a:noFill/>
              <a:ln w="9525">
                <a:solidFill>
                  <a:srgbClr val="00CC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latin typeface="Times New Roman" panose="02020603050405020304" pitchFamily="18" charset="0"/>
                  </a:rPr>
                  <a:t>计算机逻辑实现</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979613" y="188595"/>
            <a:ext cx="7010400" cy="563563"/>
          </a:xfrm>
        </p:spPr>
        <p:txBody>
          <a:bodyPr vert="horz" wrap="square" lIns="91440" tIns="45720" rIns="91440" bIns="45720" anchor="ctr" anchorCtr="0"/>
          <a:lstStyle/>
          <a:p>
            <a:pPr eaLnBrk="1" hangingPunct="1"/>
            <a:r>
              <a:rPr kumimoji="1" lang="zh-CN" altLang="en-US" sz="2800" b="1" dirty="0">
                <a:latin typeface="宋体" panose="02010600030101010101" pitchFamily="2" charset="-122"/>
                <a:ea typeface="+mj-ea"/>
                <a:cs typeface="+mj-cs"/>
              </a:rPr>
              <a:t>创建对象</a:t>
            </a:r>
          </a:p>
        </p:txBody>
      </p:sp>
      <p:sp>
        <p:nvSpPr>
          <p:cNvPr id="26627" name="Rectangle 3"/>
          <p:cNvSpPr>
            <a:spLocks noGrp="1"/>
          </p:cNvSpPr>
          <p:nvPr>
            <p:ph idx="1"/>
          </p:nvPr>
        </p:nvSpPr>
        <p:spPr>
          <a:xfrm>
            <a:off x="323850" y="980123"/>
            <a:ext cx="8713788" cy="5329237"/>
          </a:xfrm>
        </p:spPr>
        <p:txBody>
          <a:bodyPr vert="horz" wrap="square" lIns="91440" tIns="45720" rIns="91440" bIns="45720" anchor="t" anchorCtr="0"/>
          <a:lstStyle/>
          <a:p>
            <a:pPr eaLnBrk="1" hangingPunct="1">
              <a:lnSpc>
                <a:spcPct val="90000"/>
              </a:lnSpc>
            </a:pPr>
            <a:r>
              <a:rPr lang="zh-CN" altLang="en-US" sz="2400" dirty="0"/>
              <a:t>创建一个对象包括</a:t>
            </a:r>
            <a:r>
              <a:rPr lang="zh-CN" altLang="en-US" sz="2400" dirty="0">
                <a:solidFill>
                  <a:srgbClr val="FF0000"/>
                </a:solidFill>
              </a:rPr>
              <a:t>对象的声明</a:t>
            </a:r>
            <a:r>
              <a:rPr lang="zh-CN" altLang="en-US" sz="2400" dirty="0"/>
              <a:t>和为</a:t>
            </a:r>
            <a:r>
              <a:rPr lang="zh-CN" altLang="en-US" sz="2400" dirty="0">
                <a:solidFill>
                  <a:srgbClr val="FF0000"/>
                </a:solidFill>
              </a:rPr>
              <a:t>对象分配变量</a:t>
            </a:r>
            <a:r>
              <a:rPr lang="zh-CN" altLang="en-US" sz="2400" dirty="0"/>
              <a:t>两个步骤。</a:t>
            </a:r>
          </a:p>
          <a:p>
            <a:pPr eaLnBrk="1" hangingPunct="1">
              <a:lnSpc>
                <a:spcPct val="90000"/>
              </a:lnSpc>
              <a:buNone/>
            </a:pPr>
            <a:r>
              <a:rPr lang="en-US" altLang="zh-CN" sz="2400" b="1" dirty="0">
                <a:solidFill>
                  <a:srgbClr val="0000FF"/>
                </a:solidFill>
              </a:rPr>
              <a:t>    1.</a:t>
            </a:r>
            <a:r>
              <a:rPr lang="zh-CN" altLang="en-US" sz="2400" b="1" dirty="0">
                <a:solidFill>
                  <a:srgbClr val="0000FF"/>
                </a:solidFill>
              </a:rPr>
              <a:t>对象的声明</a:t>
            </a:r>
          </a:p>
          <a:p>
            <a:pPr eaLnBrk="1" hangingPunct="1">
              <a:lnSpc>
                <a:spcPct val="90000"/>
              </a:lnSpc>
              <a:buNone/>
            </a:pPr>
            <a:r>
              <a:rPr lang="zh-CN" altLang="en-US" sz="2400" dirty="0"/>
              <a:t>	    </a:t>
            </a:r>
            <a:r>
              <a:rPr lang="zh-CN" altLang="en-US" sz="2200" dirty="0"/>
              <a:t>一般格式为：    类的名字   对象名字</a:t>
            </a:r>
            <a:r>
              <a:rPr lang="en-US" altLang="zh-CN" sz="2200" dirty="0"/>
              <a:t>;</a:t>
            </a:r>
          </a:p>
          <a:p>
            <a:pPr>
              <a:lnSpc>
                <a:spcPct val="90000"/>
              </a:lnSpc>
              <a:buNone/>
            </a:pPr>
            <a:r>
              <a:rPr lang="en-US" altLang="zh-CN" sz="2200" dirty="0"/>
              <a:t>          </a:t>
            </a:r>
            <a:r>
              <a:rPr lang="zh-CN" altLang="en-US" sz="2200" dirty="0"/>
              <a:t>如</a:t>
            </a:r>
            <a:r>
              <a:rPr lang="zh-CN" altLang="en-US" sz="2200"/>
              <a:t>： </a:t>
            </a:r>
            <a:r>
              <a:rPr lang="en-US" altLang="zh-CN" sz="2000"/>
              <a:t>Ladder</a:t>
            </a:r>
            <a:r>
              <a:rPr lang="en-US" altLang="zh-CN" sz="2200" b="1" smtClean="0"/>
              <a:t> lad1;</a:t>
            </a:r>
            <a:endParaRPr lang="zh-CN" altLang="en-US" sz="2200" dirty="0"/>
          </a:p>
          <a:p>
            <a:pPr eaLnBrk="1" hangingPunct="1">
              <a:lnSpc>
                <a:spcPct val="90000"/>
              </a:lnSpc>
              <a:buNone/>
            </a:pPr>
            <a:r>
              <a:rPr lang="en-US" altLang="zh-CN" sz="2400" b="1" dirty="0">
                <a:solidFill>
                  <a:srgbClr val="0000FF"/>
                </a:solidFill>
              </a:rPr>
              <a:t>    2.</a:t>
            </a:r>
            <a:r>
              <a:rPr lang="zh-CN" altLang="en-US" sz="2400" b="1" dirty="0">
                <a:solidFill>
                  <a:srgbClr val="0000FF"/>
                </a:solidFill>
              </a:rPr>
              <a:t>为声明的对象</a:t>
            </a:r>
            <a:r>
              <a:rPr lang="zh-CN" altLang="en-US" sz="2400" b="1">
                <a:solidFill>
                  <a:srgbClr val="0000FF"/>
                </a:solidFill>
              </a:rPr>
              <a:t>分</a:t>
            </a:r>
            <a:r>
              <a:rPr lang="zh-CN" altLang="en-US" sz="2400" b="1" smtClean="0">
                <a:solidFill>
                  <a:srgbClr val="0000FF"/>
                </a:solidFill>
              </a:rPr>
              <a:t>配空间（</a:t>
            </a:r>
            <a:r>
              <a:rPr lang="zh-CN" altLang="en-US" sz="2400" b="1" dirty="0">
                <a:solidFill>
                  <a:srgbClr val="0000FF"/>
                </a:solidFill>
              </a:rPr>
              <a:t>内存空间）</a:t>
            </a:r>
          </a:p>
          <a:p>
            <a:pPr lvl="1">
              <a:lnSpc>
                <a:spcPct val="90000"/>
              </a:lnSpc>
            </a:pPr>
            <a:r>
              <a:rPr lang="zh-CN" altLang="en-US" sz="2200" dirty="0"/>
              <a:t>使用</a:t>
            </a:r>
            <a:r>
              <a:rPr lang="en-US" altLang="zh-CN" sz="2200" b="1" dirty="0">
                <a:solidFill>
                  <a:srgbClr val="FF0000"/>
                </a:solidFill>
              </a:rPr>
              <a:t>new</a:t>
            </a:r>
            <a:r>
              <a:rPr lang="zh-CN" altLang="en-US" sz="2200" b="1" dirty="0">
                <a:solidFill>
                  <a:srgbClr val="FF0000"/>
                </a:solidFill>
              </a:rPr>
              <a:t>运算符</a:t>
            </a:r>
            <a:r>
              <a:rPr lang="zh-CN" altLang="en-US" sz="2200" dirty="0"/>
              <a:t>和</a:t>
            </a:r>
            <a:r>
              <a:rPr lang="zh-CN" altLang="en-US" sz="2200" b="1" dirty="0">
                <a:solidFill>
                  <a:srgbClr val="FF0000"/>
                </a:solidFill>
              </a:rPr>
              <a:t>类的构造方法</a:t>
            </a:r>
            <a:r>
              <a:rPr lang="zh-CN" altLang="en-US" sz="2200" dirty="0"/>
              <a:t>为声明的对象分配变量，并返回一个</a:t>
            </a:r>
            <a:r>
              <a:rPr lang="zh-CN" altLang="en-US" sz="2200" b="1" dirty="0">
                <a:solidFill>
                  <a:srgbClr val="FF0000"/>
                </a:solidFill>
              </a:rPr>
              <a:t>引用值</a:t>
            </a:r>
            <a:r>
              <a:rPr lang="zh-CN" altLang="en-US" sz="2200" dirty="0"/>
              <a:t>给对象名称。即创建对象。</a:t>
            </a:r>
            <a:r>
              <a:rPr lang="en-US" altLang="zh-CN" sz="2200" dirty="0"/>
              <a:t>                                </a:t>
            </a:r>
            <a:r>
              <a:rPr lang="zh-CN" altLang="en-US" sz="2200" b="1" dirty="0"/>
              <a:t>例如</a:t>
            </a:r>
            <a:r>
              <a:rPr lang="zh-CN" altLang="en-US" sz="2200" b="1"/>
              <a:t>: </a:t>
            </a:r>
            <a:r>
              <a:rPr lang="en-US" altLang="zh-CN" sz="2200"/>
              <a:t>lad1 </a:t>
            </a:r>
            <a:r>
              <a:rPr lang="en-US" altLang="zh-CN" sz="2200" b="1" dirty="0"/>
              <a:t>= </a:t>
            </a:r>
            <a:r>
              <a:rPr lang="en-US" altLang="zh-CN" sz="2200" b="1"/>
              <a:t>new </a:t>
            </a:r>
            <a:r>
              <a:rPr lang="en-US" altLang="zh-CN" sz="2000"/>
              <a:t>Ladder</a:t>
            </a:r>
            <a:r>
              <a:rPr lang="en-US" altLang="zh-CN" sz="2200" b="1" smtClean="0"/>
              <a:t>(); </a:t>
            </a:r>
            <a:endParaRPr lang="en-US" altLang="zh-CN" sz="2200" b="1" dirty="0"/>
          </a:p>
          <a:p>
            <a:pPr eaLnBrk="1" hangingPunct="1">
              <a:lnSpc>
                <a:spcPct val="90000"/>
              </a:lnSpc>
            </a:pPr>
            <a:r>
              <a:rPr lang="zh-CN" altLang="en-US" sz="2400" b="1" dirty="0"/>
              <a:t>当用类创建一个对象时，类中的成员变量被分配内存空间</a:t>
            </a:r>
            <a:r>
              <a:rPr lang="zh-CN" altLang="en-US" sz="2400" b="1" dirty="0">
                <a:solidFill>
                  <a:srgbClr val="FF0000"/>
                </a:solidFill>
              </a:rPr>
              <a:t>（在堆里）</a:t>
            </a:r>
            <a:r>
              <a:rPr lang="zh-CN" altLang="en-US" sz="2400" b="1" dirty="0"/>
              <a:t>，这些</a:t>
            </a:r>
            <a:r>
              <a:rPr lang="zh-CN" altLang="en-US" sz="2400" b="1" dirty="0">
                <a:solidFill>
                  <a:srgbClr val="FF0000"/>
                </a:solidFill>
              </a:rPr>
              <a:t>内存空间称作该对象的实体或对象的变量，而对象中存放着引用值。</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a:t>
            </a:r>
            <a:r>
              <a:rPr lang="zh-CN" altLang="en-US" smtClean="0"/>
              <a:t>子</a:t>
            </a:r>
            <a:endParaRPr lang="en-US" altLang="zh-CN"/>
          </a:p>
        </p:txBody>
      </p:sp>
      <p:sp>
        <p:nvSpPr>
          <p:cNvPr id="3" name="内容占位符 2"/>
          <p:cNvSpPr>
            <a:spLocks noGrp="1"/>
          </p:cNvSpPr>
          <p:nvPr>
            <p:ph idx="1"/>
          </p:nvPr>
        </p:nvSpPr>
        <p:spPr>
          <a:xfrm>
            <a:off x="457200" y="1052736"/>
            <a:ext cx="7931150" cy="5248275"/>
          </a:xfrm>
        </p:spPr>
        <p:txBody>
          <a:bodyPr/>
          <a:lstStyle/>
          <a:p>
            <a:pPr marL="0" indent="0">
              <a:buNone/>
            </a:pPr>
            <a:r>
              <a:rPr lang="en-US" altLang="zh-CN" sz="1800"/>
              <a:t>class XiyoujiRenwu {</a:t>
            </a:r>
          </a:p>
          <a:p>
            <a:pPr marL="0" indent="0">
              <a:buNone/>
            </a:pPr>
            <a:r>
              <a:rPr lang="en-US" altLang="zh-CN" sz="1800"/>
              <a:t>    float height,weight;</a:t>
            </a:r>
          </a:p>
          <a:p>
            <a:pPr marL="0" indent="0">
              <a:buNone/>
            </a:pPr>
            <a:r>
              <a:rPr lang="en-US" altLang="zh-CN" sz="1800"/>
              <a:t>    String head, ear;</a:t>
            </a:r>
          </a:p>
          <a:p>
            <a:pPr marL="0" indent="0">
              <a:buNone/>
            </a:pPr>
            <a:r>
              <a:rPr lang="en-US" altLang="zh-CN" sz="1800"/>
              <a:t>    void speak(String s) {</a:t>
            </a:r>
          </a:p>
          <a:p>
            <a:pPr marL="0" indent="0">
              <a:buNone/>
            </a:pPr>
            <a:r>
              <a:rPr lang="en-US" altLang="zh-CN" sz="1800"/>
              <a:t>       System.out.println(s);</a:t>
            </a:r>
          </a:p>
          <a:p>
            <a:pPr marL="0" indent="0">
              <a:buNone/>
            </a:pPr>
            <a:r>
              <a:rPr lang="en-US" altLang="zh-CN" sz="1800"/>
              <a:t>    }</a:t>
            </a:r>
          </a:p>
          <a:p>
            <a:pPr marL="0" indent="0">
              <a:buNone/>
            </a:pPr>
            <a:r>
              <a:rPr lang="en-US" altLang="zh-CN" sz="1800"/>
              <a:t>}</a:t>
            </a:r>
          </a:p>
          <a:p>
            <a:pPr marL="0" indent="0">
              <a:buNone/>
            </a:pPr>
            <a:r>
              <a:rPr lang="en-US" altLang="zh-CN" sz="1800"/>
              <a:t>public class Example4_1 {</a:t>
            </a:r>
          </a:p>
          <a:p>
            <a:pPr marL="0" indent="0">
              <a:buNone/>
            </a:pPr>
            <a:r>
              <a:rPr lang="en-US" altLang="zh-CN" sz="1800"/>
              <a:t>    public static void main(String args[]) {</a:t>
            </a:r>
          </a:p>
          <a:p>
            <a:pPr marL="0" indent="0">
              <a:buNone/>
            </a:pPr>
            <a:r>
              <a:rPr lang="en-US" altLang="zh-CN" sz="1800"/>
              <a:t>        XiyoujiRenwu  </a:t>
            </a:r>
            <a:r>
              <a:rPr lang="en-US" altLang="zh-CN" sz="1800" smtClean="0"/>
              <a:t>zhuBaJie</a:t>
            </a:r>
            <a:r>
              <a:rPr lang="en-US" altLang="zh-CN" sz="1800"/>
              <a:t>;       //</a:t>
            </a:r>
            <a:r>
              <a:rPr lang="zh-CN" altLang="en-US" sz="1800"/>
              <a:t>声明对象</a:t>
            </a:r>
          </a:p>
          <a:p>
            <a:pPr marL="0" indent="0">
              <a:buNone/>
            </a:pPr>
            <a:r>
              <a:rPr lang="zh-CN" altLang="en-US" sz="1800"/>
              <a:t> </a:t>
            </a:r>
            <a:r>
              <a:rPr lang="zh-CN" altLang="en-US" sz="1800" smtClean="0"/>
              <a:t>       </a:t>
            </a:r>
            <a:r>
              <a:rPr lang="en-US" altLang="zh-CN" sz="1800" smtClean="0"/>
              <a:t>zhuBaJie </a:t>
            </a:r>
            <a:r>
              <a:rPr lang="en-US" altLang="zh-CN" sz="1800"/>
              <a:t>= new XiyoujiRenwu(); //</a:t>
            </a:r>
            <a:r>
              <a:rPr lang="zh-CN" altLang="en-US" sz="1800"/>
              <a:t>为对象分配变量</a:t>
            </a:r>
            <a:r>
              <a:rPr lang="en-US" altLang="zh-CN" sz="1800"/>
              <a:t>(</a:t>
            </a:r>
            <a:r>
              <a:rPr lang="zh-CN" altLang="en-US" sz="1800"/>
              <a:t>使用</a:t>
            </a:r>
            <a:r>
              <a:rPr lang="en-US" altLang="zh-CN" sz="1800"/>
              <a:t>new</a:t>
            </a:r>
            <a:r>
              <a:rPr lang="zh-CN" altLang="en-US" sz="1800"/>
              <a:t>和默认的构造方法</a:t>
            </a:r>
            <a:r>
              <a:rPr lang="en-US" altLang="zh-CN" sz="1800"/>
              <a:t>)</a:t>
            </a:r>
          </a:p>
          <a:p>
            <a:pPr marL="0" indent="0">
              <a:buNone/>
            </a:pPr>
            <a:r>
              <a:rPr lang="en-US" altLang="zh-CN" sz="1800"/>
              <a:t>        XiyoujiRenwu  </a:t>
            </a:r>
            <a:r>
              <a:rPr lang="en-US" altLang="zh-CN" sz="1800" smtClean="0"/>
              <a:t>sunWuKun</a:t>
            </a:r>
            <a:r>
              <a:rPr lang="en-US" altLang="zh-CN" sz="1800"/>
              <a:t>;       //</a:t>
            </a:r>
            <a:r>
              <a:rPr lang="zh-CN" altLang="en-US" sz="1800"/>
              <a:t>声明对象</a:t>
            </a:r>
          </a:p>
          <a:p>
            <a:pPr marL="0" indent="0">
              <a:buNone/>
            </a:pPr>
            <a:r>
              <a:rPr lang="zh-CN" altLang="en-US" sz="1800"/>
              <a:t>        </a:t>
            </a:r>
            <a:r>
              <a:rPr lang="en-US" altLang="zh-CN" sz="1800" smtClean="0"/>
              <a:t>sunWuKun </a:t>
            </a:r>
            <a:r>
              <a:rPr lang="en-US" altLang="zh-CN" sz="1800"/>
              <a:t>= new XiyoujiRenwu(); //</a:t>
            </a:r>
            <a:r>
              <a:rPr lang="zh-CN" altLang="en-US" sz="1800"/>
              <a:t>为对象分配变量</a:t>
            </a:r>
            <a:r>
              <a:rPr lang="en-US" altLang="zh-CN" sz="1800"/>
              <a:t>(</a:t>
            </a:r>
            <a:r>
              <a:rPr lang="zh-CN" altLang="en-US" sz="1800"/>
              <a:t>使用</a:t>
            </a:r>
            <a:r>
              <a:rPr lang="en-US" altLang="zh-CN" sz="1800"/>
              <a:t>new</a:t>
            </a:r>
            <a:r>
              <a:rPr lang="zh-CN" altLang="en-US" sz="1800"/>
              <a:t>和默认的构造方法</a:t>
            </a:r>
            <a:r>
              <a:rPr lang="en-US" altLang="zh-CN" sz="1800"/>
              <a:t>)</a:t>
            </a:r>
          </a:p>
          <a:p>
            <a:pPr marL="0" indent="0">
              <a:buNone/>
            </a:pPr>
            <a:r>
              <a:rPr lang="en-US" altLang="zh-CN" sz="1800"/>
              <a:t>    }</a:t>
            </a:r>
          </a:p>
          <a:p>
            <a:pPr marL="0" indent="0">
              <a:buNone/>
            </a:pPr>
            <a:r>
              <a:rPr lang="en-US" altLang="zh-CN" sz="1800"/>
              <a:t>}</a:t>
            </a:r>
            <a:endParaRPr lang="zh-CN" altLang="en-U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971550" y="333375"/>
            <a:ext cx="7010400" cy="563563"/>
          </a:xfrm>
        </p:spPr>
        <p:txBody>
          <a:bodyPr vert="horz" wrap="square" lIns="91440" tIns="45720" rIns="91440" bIns="45720" anchor="ctr" anchorCtr="0"/>
          <a:lstStyle/>
          <a:p>
            <a:pPr eaLnBrk="1" hangingPunct="1"/>
            <a:r>
              <a:rPr kumimoji="1" lang="zh-CN" altLang="en-US" sz="2800" b="1" dirty="0">
                <a:latin typeface="+mj-lt"/>
                <a:ea typeface="+mj-ea"/>
                <a:cs typeface="+mj-cs"/>
              </a:rPr>
              <a:t>对象的内存模型</a:t>
            </a:r>
          </a:p>
        </p:txBody>
      </p:sp>
      <p:sp>
        <p:nvSpPr>
          <p:cNvPr id="27651" name="Rectangle 3"/>
          <p:cNvSpPr>
            <a:spLocks noGrp="1"/>
          </p:cNvSpPr>
          <p:nvPr>
            <p:ph idx="1"/>
          </p:nvPr>
        </p:nvSpPr>
        <p:spPr/>
        <p:txBody>
          <a:bodyPr vert="horz" wrap="square" lIns="91440" tIns="45720" rIns="91440" bIns="45720" anchor="t" anchorCtr="0"/>
          <a:lstStyle/>
          <a:p>
            <a:pPr eaLnBrk="1" hangingPunct="1"/>
            <a:r>
              <a:rPr lang="zh-CN" altLang="en-US" sz="2400" b="1" dirty="0"/>
              <a:t>通过对象的声明和分配内存后，每个对象都对应两个值：引用值和实体值。</a:t>
            </a:r>
          </a:p>
        </p:txBody>
      </p:sp>
      <p:sp>
        <p:nvSpPr>
          <p:cNvPr id="274437" name="Rectangle 5"/>
          <p:cNvSpPr/>
          <p:nvPr/>
        </p:nvSpPr>
        <p:spPr>
          <a:xfrm>
            <a:off x="466725" y="2095500"/>
            <a:ext cx="34575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000" b="1" dirty="0">
                <a:solidFill>
                  <a:srgbClr val="FF0066"/>
                </a:solidFill>
                <a:cs typeface="Times New Roman" panose="02020603050405020304" pitchFamily="18" charset="0"/>
              </a:rPr>
              <a:t>（1）声明对象时的内存模型</a:t>
            </a:r>
            <a:r>
              <a:rPr lang="zh-CN" altLang="en-US" sz="2000" b="1" dirty="0">
                <a:solidFill>
                  <a:srgbClr val="FF0066"/>
                </a:solidFill>
              </a:rPr>
              <a:t> </a:t>
            </a:r>
            <a:endParaRPr lang="zh-CN" altLang="en-US" sz="2000" dirty="0">
              <a:solidFill>
                <a:srgbClr val="FF0066"/>
              </a:solidFill>
            </a:endParaRPr>
          </a:p>
        </p:txBody>
      </p:sp>
      <p:sp>
        <p:nvSpPr>
          <p:cNvPr id="274439" name="Rectangle 7"/>
          <p:cNvSpPr/>
          <p:nvPr/>
        </p:nvSpPr>
        <p:spPr>
          <a:xfrm>
            <a:off x="4572000" y="2060575"/>
            <a:ext cx="4176713"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000" b="1" dirty="0">
                <a:solidFill>
                  <a:srgbClr val="FF0066"/>
                </a:solidFill>
                <a:cs typeface="Times New Roman" panose="02020603050405020304" pitchFamily="18" charset="0"/>
              </a:rPr>
              <a:t>（2）对象分配变量后的内存模型 </a:t>
            </a:r>
            <a:endParaRPr lang="zh-CN" altLang="en-US" sz="2000" b="1" dirty="0">
              <a:solidFill>
                <a:srgbClr val="FF0066"/>
              </a:solidFill>
              <a:ea typeface="Times New Roman" panose="02020603050405020304" pitchFamily="18" charset="0"/>
            </a:endParaRPr>
          </a:p>
        </p:txBody>
      </p:sp>
      <p:sp>
        <p:nvSpPr>
          <p:cNvPr id="274441" name="Rectangle 9"/>
          <p:cNvSpPr/>
          <p:nvPr/>
        </p:nvSpPr>
        <p:spPr>
          <a:xfrm>
            <a:off x="218281" y="4352926"/>
            <a:ext cx="8707438" cy="1846580"/>
          </a:xfrm>
          <a:prstGeom prst="rect">
            <a:avLst/>
          </a:prstGeom>
          <a:noFill/>
          <a:ln w="25400" cap="flat" cmpd="sng">
            <a:solidFill>
              <a:srgbClr val="800000"/>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ClrTx/>
              <a:buFontTx/>
              <a:buNone/>
            </a:pPr>
            <a:r>
              <a:rPr lang="zh-CN" altLang="en-US" sz="2000" b="1" dirty="0">
                <a:solidFill>
                  <a:srgbClr val="FF0000"/>
                </a:solidFill>
                <a:latin typeface="宋体" panose="02010600030101010101" pitchFamily="2" charset="-122"/>
              </a:rPr>
              <a:t>分析：</a:t>
            </a:r>
          </a:p>
          <a:p>
            <a:pPr marL="0" lvl="0" indent="0" algn="just" eaLnBrk="1" hangingPunct="1">
              <a:spcBef>
                <a:spcPct val="0"/>
              </a:spcBef>
              <a:buClrTx/>
              <a:buFont typeface="Wingdings" panose="05000000000000000000" pitchFamily="2" charset="2"/>
              <a:buChar char="Ø"/>
            </a:pPr>
            <a:r>
              <a:rPr lang="zh-CN" altLang="en-US" sz="2000" b="1" dirty="0">
                <a:latin typeface="宋体" panose="02010600030101010101" pitchFamily="2" charset="-122"/>
              </a:rPr>
              <a:t>当系统见到： </a:t>
            </a:r>
            <a:r>
              <a:rPr lang="en-US" altLang="zh-CN" sz="2000" b="1" i="1" dirty="0">
                <a:solidFill>
                  <a:srgbClr val="FF0000"/>
                </a:solidFill>
                <a:latin typeface="宋体" panose="02010600030101010101" pitchFamily="2" charset="-122"/>
              </a:rPr>
              <a:t>zhubajie=new XiyoujiRenwu();</a:t>
            </a:r>
            <a:r>
              <a:rPr lang="en-US" altLang="zh-CN" sz="2000" b="1" dirty="0">
                <a:solidFill>
                  <a:srgbClr val="0000FF"/>
                </a:solidFill>
                <a:latin typeface="宋体" panose="02010600030101010101" pitchFamily="2" charset="-122"/>
              </a:rPr>
              <a:t> </a:t>
            </a:r>
            <a:endParaRPr lang="en-US" altLang="zh-CN" sz="2000" dirty="0">
              <a:latin typeface="宋体" panose="02010600030101010101" pitchFamily="2" charset="-122"/>
            </a:endParaRPr>
          </a:p>
          <a:p>
            <a:pPr marL="0" lvl="0" indent="0" algn="just" eaLnBrk="1" hangingPunct="1">
              <a:spcBef>
                <a:spcPct val="0"/>
              </a:spcBef>
              <a:buClrTx/>
              <a:buNone/>
            </a:pPr>
            <a:r>
              <a:rPr lang="zh-CN" altLang="en-US" sz="2000" dirty="0">
                <a:latin typeface="宋体" panose="02010600030101010101" pitchFamily="2" charset="-122"/>
              </a:rPr>
              <a:t>系统会使用</a:t>
            </a:r>
            <a:r>
              <a:rPr lang="en-US" altLang="zh-CN" sz="2000" dirty="0">
                <a:latin typeface="宋体" panose="02010600030101010101" pitchFamily="2" charset="-122"/>
              </a:rPr>
              <a:t>new</a:t>
            </a:r>
            <a:r>
              <a:rPr lang="zh-CN" altLang="en-US" sz="2000" dirty="0">
                <a:latin typeface="宋体" panose="02010600030101010101" pitchFamily="2" charset="-122"/>
              </a:rPr>
              <a:t>运算符为变量</a:t>
            </a:r>
            <a:r>
              <a:rPr lang="en-US" altLang="zh-CN" sz="2000" dirty="0">
                <a:latin typeface="宋体" panose="02010600030101010101" pitchFamily="2" charset="-122"/>
              </a:rPr>
              <a:t>height</a:t>
            </a:r>
            <a:r>
              <a:rPr lang="zh-CN" altLang="en-US" sz="2000" dirty="0">
                <a:latin typeface="宋体" panose="02010600030101010101" pitchFamily="2" charset="-122"/>
              </a:rPr>
              <a:t>，</a:t>
            </a:r>
            <a:r>
              <a:rPr lang="en-US" altLang="zh-CN" sz="2000" dirty="0">
                <a:latin typeface="宋体" panose="02010600030101010101" pitchFamily="2" charset="-122"/>
              </a:rPr>
              <a:t>weight</a:t>
            </a:r>
            <a:r>
              <a:rPr lang="zh-CN" altLang="en-US" sz="2000" dirty="0">
                <a:latin typeface="宋体" panose="02010600030101010101" pitchFamily="2" charset="-122"/>
              </a:rPr>
              <a:t>，</a:t>
            </a:r>
            <a:r>
              <a:rPr lang="en-US" altLang="zh-CN" sz="2000" dirty="0">
                <a:latin typeface="宋体" panose="02010600030101010101" pitchFamily="2" charset="-122"/>
              </a:rPr>
              <a:t>head</a:t>
            </a:r>
            <a:r>
              <a:rPr lang="zh-CN" altLang="en-US" sz="2000" dirty="0">
                <a:latin typeface="宋体" panose="02010600030101010101" pitchFamily="2" charset="-122"/>
              </a:rPr>
              <a:t>，</a:t>
            </a:r>
            <a:r>
              <a:rPr lang="en-US" altLang="zh-CN" sz="2000" dirty="0">
                <a:latin typeface="宋体" panose="02010600030101010101" pitchFamily="2" charset="-122"/>
              </a:rPr>
              <a:t>ear</a:t>
            </a:r>
            <a:r>
              <a:rPr lang="zh-CN" altLang="en-US" sz="2000" dirty="0">
                <a:latin typeface="宋体" panose="02010600030101010101" pitchFamily="2" charset="-122"/>
              </a:rPr>
              <a:t>等分配内存，将返回一个</a:t>
            </a:r>
            <a:r>
              <a:rPr lang="zh-CN" altLang="en-US" sz="2000" dirty="0">
                <a:solidFill>
                  <a:srgbClr val="0033CC"/>
                </a:solidFill>
                <a:latin typeface="宋体" panose="02010600030101010101" pitchFamily="2" charset="-122"/>
              </a:rPr>
              <a:t>引用值</a:t>
            </a:r>
            <a:r>
              <a:rPr lang="zh-CN" altLang="en-US" sz="2000" dirty="0">
                <a:latin typeface="宋体" panose="02010600030101010101" pitchFamily="2" charset="-122"/>
              </a:rPr>
              <a:t>给对象变量</a:t>
            </a:r>
            <a:r>
              <a:rPr lang="en-US" altLang="zh-CN" sz="2000" dirty="0">
                <a:solidFill>
                  <a:srgbClr val="0033CC"/>
                </a:solidFill>
                <a:latin typeface="宋体" panose="02010600030101010101" pitchFamily="2" charset="-122"/>
              </a:rPr>
              <a:t>zhubajie</a:t>
            </a:r>
            <a:r>
              <a:rPr lang="zh-CN" altLang="en-US" sz="2000" dirty="0">
                <a:solidFill>
                  <a:srgbClr val="0033CC"/>
                </a:solidFill>
                <a:latin typeface="宋体" panose="02010600030101010101" pitchFamily="2" charset="-122"/>
              </a:rPr>
              <a:t>。</a:t>
            </a:r>
            <a:r>
              <a:rPr lang="zh-CN" altLang="en-US" sz="2000" dirty="0">
                <a:latin typeface="宋体" panose="02010600030101010101" pitchFamily="2" charset="-122"/>
              </a:rPr>
              <a:t>同时调用构造方法为各个变量初始化。</a:t>
            </a:r>
          </a:p>
          <a:p>
            <a:pPr marL="0" lvl="0" indent="0" algn="just" eaLnBrk="1" hangingPunct="1">
              <a:spcBef>
                <a:spcPct val="0"/>
              </a:spcBef>
              <a:buClrTx/>
              <a:buNone/>
            </a:pPr>
            <a:r>
              <a:rPr lang="zh-CN" altLang="en-US" sz="2000" b="1" dirty="0">
                <a:solidFill>
                  <a:srgbClr val="FF0000"/>
                </a:solidFill>
                <a:latin typeface="宋体" panose="02010600030101010101" pitchFamily="2" charset="-122"/>
              </a:rPr>
              <a:t>结论：每个对象都有属于自己的空间；即都有属于自己的变量</a:t>
            </a:r>
            <a:r>
              <a:rPr lang="zh-CN" altLang="en-US" sz="2000" b="1" dirty="0">
                <a:latin typeface="宋体" panose="02010600030101010101" pitchFamily="2" charset="-122"/>
              </a:rPr>
              <a:t>，也叫实体；但有时也有大家共有的变量（</a:t>
            </a:r>
            <a:r>
              <a:rPr lang="en-US" altLang="zh-CN" sz="2000" b="1" dirty="0">
                <a:latin typeface="宋体" panose="02010600030101010101" pitchFamily="2" charset="-122"/>
              </a:rPr>
              <a:t>static</a:t>
            </a:r>
            <a:r>
              <a:rPr lang="zh-CN" altLang="en-US" sz="2000" b="1" dirty="0">
                <a:latin typeface="宋体" panose="02010600030101010101" pitchFamily="2" charset="-122"/>
              </a:rPr>
              <a:t>变量，以后讲）。</a:t>
            </a:r>
          </a:p>
        </p:txBody>
      </p:sp>
      <p:pic>
        <p:nvPicPr>
          <p:cNvPr id="274442" name="Picture 10"/>
          <p:cNvPicPr>
            <a:picLocks noChangeAspect="1"/>
          </p:cNvPicPr>
          <p:nvPr/>
        </p:nvPicPr>
        <p:blipFill>
          <a:blip r:embed="rId2"/>
          <a:stretch>
            <a:fillRect/>
          </a:stretch>
        </p:blipFill>
        <p:spPr>
          <a:xfrm>
            <a:off x="755650" y="2528888"/>
            <a:ext cx="2952750" cy="1476375"/>
          </a:xfrm>
          <a:prstGeom prst="rect">
            <a:avLst/>
          </a:prstGeom>
          <a:noFill/>
          <a:ln w="9525">
            <a:noFill/>
          </a:ln>
        </p:spPr>
      </p:pic>
      <p:pic>
        <p:nvPicPr>
          <p:cNvPr id="274443" name="Picture 11"/>
          <p:cNvPicPr>
            <a:picLocks noChangeAspect="1"/>
          </p:cNvPicPr>
          <p:nvPr/>
        </p:nvPicPr>
        <p:blipFill>
          <a:blip r:embed="rId3"/>
          <a:stretch>
            <a:fillRect/>
          </a:stretch>
        </p:blipFill>
        <p:spPr>
          <a:xfrm>
            <a:off x="4716463" y="2420938"/>
            <a:ext cx="4392612" cy="1895475"/>
          </a:xfrm>
          <a:prstGeom prst="rect">
            <a:avLst/>
          </a:prstGeom>
          <a:noFill/>
          <a:ln w="9525">
            <a:noFill/>
          </a:ln>
        </p:spPr>
      </p:pic>
      <p:sp>
        <p:nvSpPr>
          <p:cNvPr id="274444" name="AutoShape 12"/>
          <p:cNvSpPr/>
          <p:nvPr/>
        </p:nvSpPr>
        <p:spPr>
          <a:xfrm>
            <a:off x="3419475" y="2636838"/>
            <a:ext cx="1152525" cy="647700"/>
          </a:xfrm>
          <a:prstGeom prst="wedgeRoundRectCallout">
            <a:avLst>
              <a:gd name="adj1" fmla="val -115014"/>
              <a:gd name="adj2" fmla="val 53431"/>
              <a:gd name="adj3" fmla="val 16667"/>
            </a:avLst>
          </a:prstGeom>
          <a:noFill/>
          <a:ln w="25400" cap="flat" cmpd="sng">
            <a:solidFill>
              <a:srgbClr val="8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ClrTx/>
              <a:buFontTx/>
              <a:buNone/>
            </a:pPr>
            <a:r>
              <a:rPr lang="zh-CN" altLang="en-US" sz="1800" dirty="0"/>
              <a:t>此时引用值为</a:t>
            </a:r>
            <a:r>
              <a:rPr lang="en-US" altLang="zh-CN" sz="1800" dirty="0"/>
              <a:t>null</a:t>
            </a:r>
          </a:p>
        </p:txBody>
      </p:sp>
      <p:sp>
        <p:nvSpPr>
          <p:cNvPr id="274445" name="AutoShape 13"/>
          <p:cNvSpPr/>
          <p:nvPr/>
        </p:nvSpPr>
        <p:spPr>
          <a:xfrm>
            <a:off x="3708400" y="3429000"/>
            <a:ext cx="1295400" cy="863600"/>
          </a:xfrm>
          <a:prstGeom prst="wedgeRoundRectCallout">
            <a:avLst>
              <a:gd name="adj1" fmla="val 88481"/>
              <a:gd name="adj2" fmla="val -58273"/>
              <a:gd name="adj3" fmla="val 16667"/>
            </a:avLst>
          </a:prstGeom>
          <a:noFill/>
          <a:ln w="25400" cap="flat" cmpd="sng">
            <a:solidFill>
              <a:srgbClr val="8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ClrTx/>
              <a:buFontTx/>
              <a:buNone/>
            </a:pPr>
            <a:r>
              <a:rPr lang="zh-CN" altLang="en-US" sz="1800" dirty="0"/>
              <a:t>此时引用值和实体值都不为空</a:t>
            </a:r>
            <a:endParaRPr lang="en-US" altLang="zh-CN" sz="1800" dirty="0"/>
          </a:p>
        </p:txBody>
      </p:sp>
    </p:spTree>
  </p:cSld>
  <p:clrMapOvr>
    <a:masterClrMapping/>
  </p:clrMapOvr>
  <p:timing>
    <p:tnLst>
      <p:par>
        <p:cTn id="1" dur="indefinite" restart="never" nodeType="tmRoot"/>
      </p:par>
    </p:tnLst>
    <p:bldLst>
      <p:bldP spid="274437" grpId="0"/>
      <p:bldP spid="274439" grpId="0"/>
      <p:bldP spid="274441" grpId="0" animBg="1"/>
      <p:bldP spid="274444" grpId="0" animBg="1"/>
      <p:bldP spid="2744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2411413" y="188595"/>
            <a:ext cx="6629400" cy="685800"/>
          </a:xfrm>
        </p:spPr>
        <p:txBody>
          <a:bodyPr vert="horz" wrap="square" lIns="91440" tIns="45720" rIns="91440" bIns="45720" anchor="ctr" anchorCtr="0"/>
          <a:lstStyle/>
          <a:p>
            <a:pPr eaLnBrk="1" hangingPunct="1"/>
            <a:r>
              <a:rPr kumimoji="1" lang="zh-CN" altLang="en-US" sz="2800" b="1" smtClean="0">
                <a:latin typeface="+mj-lt"/>
                <a:ea typeface="+mj-ea"/>
                <a:cs typeface="+mj-cs"/>
              </a:rPr>
              <a:t>对</a:t>
            </a:r>
            <a:r>
              <a:rPr kumimoji="1" lang="zh-CN" altLang="en-US" sz="2800" b="1" dirty="0">
                <a:latin typeface="+mj-lt"/>
                <a:ea typeface="+mj-ea"/>
                <a:cs typeface="+mj-cs"/>
              </a:rPr>
              <a:t>象的内存模型</a:t>
            </a:r>
          </a:p>
        </p:txBody>
      </p:sp>
      <p:sp>
        <p:nvSpPr>
          <p:cNvPr id="28675" name="Rectangle 4"/>
          <p:cNvSpPr>
            <a:spLocks noGrp="1"/>
          </p:cNvSpPr>
          <p:nvPr>
            <p:ph idx="1"/>
          </p:nvPr>
        </p:nvSpPr>
        <p:spPr>
          <a:xfrm>
            <a:off x="428625" y="908050"/>
            <a:ext cx="8208963" cy="2089150"/>
          </a:xfrm>
        </p:spPr>
        <p:txBody>
          <a:bodyPr vert="horz" wrap="square" lIns="91440" tIns="45720" rIns="91440" bIns="45720" anchor="t" anchorCtr="0"/>
          <a:lstStyle/>
          <a:p>
            <a:pPr eaLnBrk="1" hangingPunct="1">
              <a:buNone/>
            </a:pPr>
            <a:r>
              <a:rPr lang="en-US" altLang="zh-CN" sz="2400" b="1" dirty="0">
                <a:solidFill>
                  <a:srgbClr val="FF0066"/>
                </a:solidFill>
              </a:rPr>
              <a:t>(3)</a:t>
            </a:r>
            <a:r>
              <a:rPr lang="zh-CN" altLang="en-US" sz="2400" b="1" dirty="0">
                <a:solidFill>
                  <a:srgbClr val="FF0066"/>
                </a:solidFill>
              </a:rPr>
              <a:t>创建多个不同的对象</a:t>
            </a:r>
          </a:p>
          <a:p>
            <a:pPr lvl="1" eaLnBrk="1" hangingPunct="1">
              <a:buClr>
                <a:srgbClr val="0000FF"/>
              </a:buClr>
              <a:buFont typeface="Wingdings" panose="05000000000000000000" pitchFamily="2" charset="2"/>
              <a:buChar char="v"/>
            </a:pPr>
            <a:r>
              <a:rPr lang="zh-CN" altLang="en-US" sz="2200" dirty="0"/>
              <a:t>一个类通过使用</a:t>
            </a:r>
            <a:r>
              <a:rPr lang="en-US" altLang="zh-CN" sz="2200" dirty="0"/>
              <a:t>new</a:t>
            </a:r>
            <a:r>
              <a:rPr lang="zh-CN" altLang="en-US" sz="2200" dirty="0"/>
              <a:t>运算符可以创建多个不同的对象。例如创建两个对象：</a:t>
            </a:r>
            <a:r>
              <a:rPr lang="en-US" altLang="zh-CN" sz="2200" dirty="0"/>
              <a:t>zhubajie、sunwukong</a:t>
            </a:r>
          </a:p>
          <a:p>
            <a:pPr eaLnBrk="1" hangingPunct="1">
              <a:buNone/>
            </a:pPr>
            <a:r>
              <a:rPr lang="zh-CN" altLang="en-US" sz="2200" dirty="0"/>
              <a:t>		如</a:t>
            </a:r>
            <a:r>
              <a:rPr lang="en-US" altLang="zh-CN" sz="2200" dirty="0"/>
              <a:t>:</a:t>
            </a:r>
            <a:r>
              <a:rPr lang="en-US" altLang="zh-CN" sz="2200" b="1" dirty="0">
                <a:solidFill>
                  <a:srgbClr val="0000FF"/>
                </a:solidFill>
              </a:rPr>
              <a:t>zhubajie = new XiyoujiRenwu();</a:t>
            </a:r>
          </a:p>
          <a:p>
            <a:pPr eaLnBrk="1" hangingPunct="1">
              <a:buNone/>
            </a:pPr>
            <a:r>
              <a:rPr lang="en-US" altLang="zh-CN" sz="2200" b="1" dirty="0">
                <a:solidFill>
                  <a:srgbClr val="0000FF"/>
                </a:solidFill>
              </a:rPr>
              <a:t>		     sunwukong = new XiyoujiRenwu</a:t>
            </a:r>
            <a:endParaRPr lang="zh-CN" altLang="en-US" b="1" dirty="0">
              <a:solidFill>
                <a:srgbClr val="FF0066"/>
              </a:solidFill>
            </a:endParaRPr>
          </a:p>
        </p:txBody>
      </p:sp>
      <p:sp>
        <p:nvSpPr>
          <p:cNvPr id="196613" name="Rectangle 5"/>
          <p:cNvSpPr/>
          <p:nvPr/>
        </p:nvSpPr>
        <p:spPr>
          <a:xfrm>
            <a:off x="179388" y="3357563"/>
            <a:ext cx="8707437" cy="2463800"/>
          </a:xfrm>
          <a:prstGeom prst="rect">
            <a:avLst/>
          </a:prstGeom>
          <a:noFill/>
          <a:ln w="25400" cap="flat" cmpd="sng">
            <a:solidFill>
              <a:srgbClr val="800000"/>
            </a:solidFill>
            <a:prstDash val="solid"/>
            <a:miter/>
            <a:headEnd type="none" w="med" len="med"/>
            <a:tailEnd type="none" w="med" len="med"/>
          </a:ln>
        </p:spPr>
        <p:txBody>
          <a:bodyPr tIns="0" bIns="0">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ClrTx/>
              <a:buFontTx/>
              <a:buNone/>
            </a:pPr>
            <a:r>
              <a:rPr lang="zh-CN" altLang="en-US" sz="2000" b="1" dirty="0">
                <a:solidFill>
                  <a:srgbClr val="0000FF"/>
                </a:solidFill>
                <a:latin typeface="宋体" panose="02010600030101010101" pitchFamily="2" charset="-122"/>
              </a:rPr>
              <a:t>分析：</a:t>
            </a:r>
          </a:p>
          <a:p>
            <a:pPr marL="0" lvl="0" indent="0" algn="just" eaLnBrk="1" hangingPunct="1">
              <a:spcBef>
                <a:spcPct val="0"/>
              </a:spcBef>
              <a:buClrTx/>
              <a:buFont typeface="Wingdings" panose="05000000000000000000" pitchFamily="2" charset="2"/>
              <a:buChar char="Ø"/>
            </a:pPr>
            <a:r>
              <a:rPr lang="zh-CN" altLang="en-US" sz="2000" dirty="0">
                <a:latin typeface="宋体" panose="02010600030101010101" pitchFamily="2" charset="-122"/>
              </a:rPr>
              <a:t>创建对象</a:t>
            </a:r>
            <a:r>
              <a:rPr lang="en-US" altLang="zh-CN" sz="2000" b="1" dirty="0">
                <a:solidFill>
                  <a:srgbClr val="0000FF"/>
                </a:solidFill>
                <a:latin typeface="宋体" panose="02010600030101010101" pitchFamily="2" charset="-122"/>
              </a:rPr>
              <a:t>zhubajie</a:t>
            </a:r>
            <a:r>
              <a:rPr lang="zh-CN" altLang="en-US" sz="2000" dirty="0">
                <a:latin typeface="宋体" panose="02010600030101010101" pitchFamily="2" charset="-122"/>
              </a:rPr>
              <a:t>时，</a:t>
            </a:r>
            <a:r>
              <a:rPr lang="en-US" altLang="zh-CN" sz="2000" dirty="0">
                <a:latin typeface="宋体" panose="02010600030101010101" pitchFamily="2" charset="-122"/>
              </a:rPr>
              <a:t>XiyoujiRenwu</a:t>
            </a:r>
            <a:r>
              <a:rPr lang="zh-CN" altLang="en-US" sz="2000" dirty="0">
                <a:latin typeface="宋体" panose="02010600030101010101" pitchFamily="2" charset="-122"/>
              </a:rPr>
              <a:t>类中的</a:t>
            </a:r>
            <a:r>
              <a:rPr lang="zh-CN" altLang="en-US" sz="2000" b="1" dirty="0">
                <a:solidFill>
                  <a:srgbClr val="0000FF"/>
                </a:solidFill>
                <a:latin typeface="宋体" panose="02010600030101010101" pitchFamily="2" charset="-122"/>
              </a:rPr>
              <a:t>成员变量</a:t>
            </a:r>
            <a:r>
              <a:rPr lang="en-US" altLang="zh-CN" sz="2000" b="1" dirty="0">
                <a:solidFill>
                  <a:srgbClr val="0000FF"/>
                </a:solidFill>
                <a:latin typeface="宋体" panose="02010600030101010101" pitchFamily="2" charset="-122"/>
              </a:rPr>
              <a:t>height，weight，head，ear</a:t>
            </a:r>
            <a:r>
              <a:rPr lang="zh-CN" altLang="en-US" sz="2000" b="1" dirty="0">
                <a:solidFill>
                  <a:srgbClr val="0000FF"/>
                </a:solidFill>
                <a:latin typeface="宋体" panose="02010600030101010101" pitchFamily="2" charset="-122"/>
              </a:rPr>
              <a:t>被分配内存空间，并返回一个引用给</a:t>
            </a:r>
            <a:r>
              <a:rPr lang="en-US" altLang="zh-CN" sz="2000" b="1" dirty="0">
                <a:solidFill>
                  <a:srgbClr val="0000FF"/>
                </a:solidFill>
                <a:latin typeface="宋体" panose="02010600030101010101" pitchFamily="2" charset="-122"/>
              </a:rPr>
              <a:t>zhubajie；</a:t>
            </a:r>
          </a:p>
          <a:p>
            <a:pPr marL="0" lvl="0" indent="0" algn="just" eaLnBrk="1" hangingPunct="1">
              <a:spcBef>
                <a:spcPct val="0"/>
              </a:spcBef>
              <a:buClrTx/>
              <a:buFont typeface="Wingdings" panose="05000000000000000000" pitchFamily="2" charset="2"/>
              <a:buChar char="Ø"/>
            </a:pPr>
            <a:r>
              <a:rPr lang="zh-CN" altLang="en-US" sz="2000" dirty="0">
                <a:latin typeface="宋体" panose="02010600030101010101" pitchFamily="2" charset="-122"/>
              </a:rPr>
              <a:t>当再创建一个对象</a:t>
            </a:r>
            <a:r>
              <a:rPr lang="en-US" altLang="zh-CN" sz="2000" b="1" dirty="0">
                <a:solidFill>
                  <a:srgbClr val="0000FF"/>
                </a:solidFill>
                <a:latin typeface="宋体" panose="02010600030101010101" pitchFamily="2" charset="-122"/>
              </a:rPr>
              <a:t>sunwukong</a:t>
            </a:r>
            <a:r>
              <a:rPr lang="zh-CN" altLang="en-US" sz="2000" dirty="0">
                <a:latin typeface="宋体" panose="02010600030101010101" pitchFamily="2" charset="-122"/>
              </a:rPr>
              <a:t>时</a:t>
            </a:r>
            <a:r>
              <a:rPr lang="en-US" altLang="zh-CN" sz="2000" dirty="0">
                <a:latin typeface="宋体" panose="02010600030101010101" pitchFamily="2" charset="-122"/>
              </a:rPr>
              <a:t>,XiyoujiRenwu</a:t>
            </a:r>
            <a:r>
              <a:rPr lang="zh-CN" altLang="en-US" sz="2000" dirty="0">
                <a:latin typeface="宋体" panose="02010600030101010101" pitchFamily="2" charset="-122"/>
              </a:rPr>
              <a:t>类中的</a:t>
            </a:r>
            <a:r>
              <a:rPr lang="zh-CN" altLang="en-US" sz="2000" b="1" dirty="0">
                <a:solidFill>
                  <a:srgbClr val="0000FF"/>
                </a:solidFill>
                <a:latin typeface="宋体" panose="02010600030101010101" pitchFamily="2" charset="-122"/>
              </a:rPr>
              <a:t>成员变量</a:t>
            </a:r>
            <a:r>
              <a:rPr lang="en-US" altLang="zh-CN" sz="2000" b="1" dirty="0">
                <a:solidFill>
                  <a:srgbClr val="0000FF"/>
                </a:solidFill>
                <a:latin typeface="宋体" panose="02010600030101010101" pitchFamily="2" charset="-122"/>
              </a:rPr>
              <a:t>height,weight,head,ear</a:t>
            </a:r>
            <a:r>
              <a:rPr lang="zh-CN" altLang="en-US" sz="2000" b="1" dirty="0">
                <a:solidFill>
                  <a:srgbClr val="0000FF"/>
                </a:solidFill>
                <a:latin typeface="宋体" panose="02010600030101010101" pitchFamily="2" charset="-122"/>
              </a:rPr>
              <a:t>再一次被分配内存空间</a:t>
            </a:r>
            <a:r>
              <a:rPr lang="en-US" altLang="zh-CN" sz="2000" dirty="0">
                <a:latin typeface="宋体" panose="02010600030101010101" pitchFamily="2" charset="-122"/>
              </a:rPr>
              <a:t>,</a:t>
            </a:r>
            <a:r>
              <a:rPr lang="zh-CN" altLang="en-US" sz="2000" dirty="0">
                <a:latin typeface="宋体" panose="02010600030101010101" pitchFamily="2" charset="-122"/>
              </a:rPr>
              <a:t>并返回一个引用给</a:t>
            </a:r>
            <a:r>
              <a:rPr lang="en-US" altLang="zh-CN" sz="2000" dirty="0">
                <a:latin typeface="宋体" panose="02010600030101010101" pitchFamily="2" charset="-122"/>
              </a:rPr>
              <a:t>sunwukong。</a:t>
            </a:r>
          </a:p>
          <a:p>
            <a:pPr marL="0" lvl="0" indent="0" algn="just" eaLnBrk="1" hangingPunct="1">
              <a:spcBef>
                <a:spcPct val="0"/>
              </a:spcBef>
              <a:buClrTx/>
              <a:buFont typeface="Wingdings" panose="05000000000000000000" pitchFamily="2" charset="2"/>
              <a:buChar char="Ø"/>
            </a:pPr>
            <a:r>
              <a:rPr lang="en-US" altLang="zh-CN" sz="2000" dirty="0">
                <a:latin typeface="宋体" panose="02010600030101010101" pitchFamily="2" charset="-122"/>
              </a:rPr>
              <a:t>sunwukong</a:t>
            </a:r>
            <a:r>
              <a:rPr lang="zh-CN" altLang="en-US" sz="2000" dirty="0">
                <a:latin typeface="宋体" panose="02010600030101010101" pitchFamily="2" charset="-122"/>
              </a:rPr>
              <a:t>的变量所占据的内存空间和</a:t>
            </a:r>
            <a:r>
              <a:rPr lang="en-US" altLang="zh-CN" sz="2000" dirty="0">
                <a:latin typeface="宋体" panose="02010600030101010101" pitchFamily="2" charset="-122"/>
              </a:rPr>
              <a:t>zhubajie</a:t>
            </a:r>
            <a:r>
              <a:rPr lang="zh-CN" altLang="en-US" sz="2000" dirty="0">
                <a:latin typeface="宋体" panose="02010600030101010101" pitchFamily="2" charset="-122"/>
              </a:rPr>
              <a:t>的变量所占据的</a:t>
            </a:r>
            <a:r>
              <a:rPr lang="zh-CN" altLang="en-US" sz="2000" b="1" dirty="0">
                <a:solidFill>
                  <a:srgbClr val="0000FF"/>
                </a:solidFill>
                <a:latin typeface="宋体" panose="02010600030101010101" pitchFamily="2" charset="-122"/>
              </a:rPr>
              <a:t>内存空间是互不相同的位置</a:t>
            </a:r>
            <a:r>
              <a:rPr lang="zh-CN" altLang="en-US" sz="2000" dirty="0">
                <a:latin typeface="宋体" panose="02010600030101010101" pitchFamily="2" charset="-122"/>
              </a:rPr>
              <a:t>。内存模型如下图4.5所示：</a:t>
            </a:r>
            <a:r>
              <a:rPr lang="zh-CN" altLang="en-US" sz="2000" b="1" dirty="0">
                <a:latin typeface="宋体" panose="02010600030101010101" pitchFamily="2" charset="-122"/>
              </a:rPr>
              <a:t> </a:t>
            </a:r>
            <a:endParaRPr lang="zh-CN" altLang="en-US" sz="2000" dirty="0"/>
          </a:p>
        </p:txBody>
      </p:sp>
      <p:pic>
        <p:nvPicPr>
          <p:cNvPr id="196614" name="Picture 6"/>
          <p:cNvPicPr>
            <a:picLocks noChangeAspect="1"/>
          </p:cNvPicPr>
          <p:nvPr/>
        </p:nvPicPr>
        <p:blipFill>
          <a:blip r:embed="rId2"/>
          <a:stretch>
            <a:fillRect/>
          </a:stretch>
        </p:blipFill>
        <p:spPr>
          <a:xfrm>
            <a:off x="179388" y="3357563"/>
            <a:ext cx="8713787" cy="2430462"/>
          </a:xfrm>
          <a:prstGeom prst="rect">
            <a:avLst/>
          </a:prstGeom>
          <a:noFill/>
          <a:ln w="25400" cap="flat" cmpd="sng">
            <a:solidFill>
              <a:srgbClr val="800000"/>
            </a:solidFill>
            <a:prstDash val="solid"/>
            <a:miter/>
            <a:headEnd type="none" w="med" len="med"/>
            <a:tailEnd type="none" w="med" len="med"/>
          </a:ln>
        </p:spPr>
      </p:pic>
    </p:spTree>
  </p:cSld>
  <p:clrMapOvr>
    <a:masterClrMapping/>
  </p:clrMapOvr>
  <p:timing>
    <p:tnLst>
      <p:par>
        <p:cTn id="1" dur="indefinite" restart="never" nodeType="tmRoot"/>
      </p:par>
    </p:tnLst>
    <p:bldLst>
      <p:bldP spid="1966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71550" y="333375"/>
            <a:ext cx="7010400" cy="563563"/>
          </a:xfrm>
        </p:spPr>
        <p:txBody>
          <a:bodyPr vert="horz" wrap="square" lIns="91440" tIns="45720" rIns="91440" bIns="45720" anchor="ctr" anchorCtr="0"/>
          <a:lstStyle/>
          <a:p>
            <a:r>
              <a:rPr kumimoji="1" lang="zh-CN" altLang="en-US" sz="2800" b="1">
                <a:latin typeface="宋体" panose="02010600030101010101" pitchFamily="2" charset="-122"/>
              </a:rPr>
              <a:t>使用对象</a:t>
            </a:r>
            <a:endParaRPr kumimoji="1" lang="zh-CN" altLang="en-US" sz="2800" b="1" dirty="0">
              <a:latin typeface="宋体" panose="02010600030101010101" pitchFamily="2" charset="-122"/>
              <a:ea typeface="+mj-ea"/>
              <a:cs typeface="+mj-cs"/>
            </a:endParaRPr>
          </a:p>
        </p:txBody>
      </p:sp>
      <p:sp>
        <p:nvSpPr>
          <p:cNvPr id="29699" name="Rectangle 3"/>
          <p:cNvSpPr>
            <a:spLocks noGrp="1"/>
          </p:cNvSpPr>
          <p:nvPr>
            <p:ph idx="1"/>
          </p:nvPr>
        </p:nvSpPr>
        <p:spPr>
          <a:xfrm>
            <a:off x="539750" y="1192213"/>
            <a:ext cx="8208963" cy="5184775"/>
          </a:xfrm>
        </p:spPr>
        <p:txBody>
          <a:bodyPr vert="horz" wrap="square" lIns="91440" tIns="45720" rIns="91440" bIns="45720" anchor="t" anchorCtr="0"/>
          <a:lstStyle/>
          <a:p>
            <a:pPr eaLnBrk="1" hangingPunct="1">
              <a:lnSpc>
                <a:spcPct val="90000"/>
              </a:lnSpc>
            </a:pPr>
            <a:r>
              <a:rPr lang="zh-CN" altLang="en-US" sz="2400" b="1" dirty="0"/>
              <a:t>对象创建成功后，可以</a:t>
            </a:r>
            <a:r>
              <a:rPr lang="zh-CN" altLang="en-US" sz="2400" b="1" dirty="0">
                <a:solidFill>
                  <a:srgbClr val="FF0000"/>
                </a:solidFill>
              </a:rPr>
              <a:t>操作类中的变量和方法</a:t>
            </a:r>
            <a:r>
              <a:rPr lang="zh-CN" altLang="en-US" sz="2400" b="1" dirty="0"/>
              <a:t>：</a:t>
            </a:r>
          </a:p>
          <a:p>
            <a:pPr eaLnBrk="1" hangingPunct="1">
              <a:lnSpc>
                <a:spcPct val="90000"/>
              </a:lnSpc>
              <a:buNone/>
            </a:pPr>
            <a:r>
              <a:rPr lang="zh-CN" altLang="en-US" sz="2400" b="1" dirty="0"/>
              <a:t>1．对象操作自己的变量（体现对象的属性）</a:t>
            </a:r>
          </a:p>
          <a:p>
            <a:pPr lvl="1" eaLnBrk="1" hangingPunct="1">
              <a:lnSpc>
                <a:spcPct val="90000"/>
              </a:lnSpc>
            </a:pPr>
            <a:r>
              <a:rPr lang="zh-CN" altLang="en-US" sz="2200" dirty="0"/>
              <a:t>通过使用运算符</a:t>
            </a:r>
            <a:r>
              <a:rPr lang="zh-CN" altLang="en-US" sz="2200" dirty="0">
                <a:solidFill>
                  <a:srgbClr val="FF0000"/>
                </a:solidFill>
              </a:rPr>
              <a:t>“.”</a:t>
            </a:r>
            <a:r>
              <a:rPr lang="zh-CN" altLang="en-US" sz="2200" dirty="0"/>
              <a:t> 对象操作自己的变量（对象的属性）。</a:t>
            </a:r>
            <a:r>
              <a:rPr lang="zh-CN" altLang="en-US" sz="2000" b="1" dirty="0"/>
              <a:t> </a:t>
            </a:r>
          </a:p>
          <a:p>
            <a:pPr eaLnBrk="1" hangingPunct="1">
              <a:lnSpc>
                <a:spcPct val="90000"/>
              </a:lnSpc>
              <a:buNone/>
            </a:pPr>
            <a:r>
              <a:rPr lang="zh-CN" altLang="en-US" sz="2400" b="1" dirty="0"/>
              <a:t>2．对象调用类中的方法（体现对象的行为）</a:t>
            </a:r>
            <a:r>
              <a:rPr lang="zh-CN" altLang="en-US" sz="2000" b="1" dirty="0"/>
              <a:t> </a:t>
            </a:r>
          </a:p>
          <a:p>
            <a:pPr lvl="1" eaLnBrk="1" hangingPunct="1">
              <a:lnSpc>
                <a:spcPct val="90000"/>
              </a:lnSpc>
            </a:pPr>
            <a:r>
              <a:rPr lang="zh-CN" altLang="en-US" sz="2200" dirty="0"/>
              <a:t>对象创建之后，可以使用点运算符</a:t>
            </a:r>
            <a:r>
              <a:rPr lang="zh-CN" altLang="en-US" sz="2200" dirty="0">
                <a:solidFill>
                  <a:srgbClr val="FF0000"/>
                </a:solidFill>
              </a:rPr>
              <a:t>“.”</a:t>
            </a:r>
            <a:r>
              <a:rPr lang="zh-CN" altLang="en-US" sz="2200" dirty="0"/>
              <a:t>调用创建它的类中的方法，从而产生一定的行为（功能</a:t>
            </a:r>
            <a:r>
              <a:rPr lang="zh-CN" altLang="en-US" sz="2200"/>
              <a:t>）</a:t>
            </a:r>
            <a:r>
              <a:rPr lang="zh-CN" altLang="en-US" sz="2200" smtClean="0"/>
              <a:t>。</a:t>
            </a:r>
            <a:endParaRPr lang="en-US" altLang="zh-CN" sz="2200" smtClean="0"/>
          </a:p>
          <a:p>
            <a:pPr marL="457200" lvl="1" indent="0" eaLnBrk="1" hangingPunct="1">
              <a:lnSpc>
                <a:spcPct val="90000"/>
              </a:lnSpc>
              <a:buNone/>
            </a:pPr>
            <a:endParaRPr lang="zh-CN" altLang="en-US" sz="2200" dirty="0">
              <a:solidFill>
                <a:srgbClr val="FF0000"/>
              </a:solidFill>
            </a:endParaRPr>
          </a:p>
          <a:p>
            <a:pPr eaLnBrk="1" hangingPunct="1">
              <a:lnSpc>
                <a:spcPct val="90000"/>
              </a:lnSpc>
              <a:buNone/>
            </a:pPr>
            <a:r>
              <a:rPr lang="en-US" altLang="zh-CN" sz="2400" b="1" dirty="0"/>
              <a:t>★</a:t>
            </a:r>
            <a:r>
              <a:rPr lang="zh-CN" altLang="en-US" sz="2400" b="1" dirty="0"/>
              <a:t>强调：当</a:t>
            </a:r>
            <a:r>
              <a:rPr lang="zh-CN" altLang="en-US" sz="2400" b="1" dirty="0">
                <a:solidFill>
                  <a:srgbClr val="FF0000"/>
                </a:solidFill>
              </a:rPr>
              <a:t>对象调用</a:t>
            </a:r>
            <a:r>
              <a:rPr lang="zh-CN" altLang="en-US" sz="2400" b="1">
                <a:solidFill>
                  <a:srgbClr val="FF0000"/>
                </a:solidFill>
              </a:rPr>
              <a:t>变</a:t>
            </a:r>
            <a:r>
              <a:rPr lang="zh-CN" altLang="en-US" sz="2400" b="1" smtClean="0">
                <a:solidFill>
                  <a:srgbClr val="FF0000"/>
                </a:solidFill>
              </a:rPr>
              <a:t>量（实例变量）时</a:t>
            </a:r>
            <a:r>
              <a:rPr lang="zh-CN" altLang="en-US" sz="2400" b="1" dirty="0">
                <a:solidFill>
                  <a:srgbClr val="FF0000"/>
                </a:solidFill>
              </a:rPr>
              <a:t>，是指调用分配给该对象自己的</a:t>
            </a:r>
            <a:r>
              <a:rPr lang="zh-CN" altLang="en-US" sz="2400" b="1">
                <a:solidFill>
                  <a:srgbClr val="FF0000"/>
                </a:solidFill>
              </a:rPr>
              <a:t>变</a:t>
            </a:r>
            <a:r>
              <a:rPr lang="zh-CN" altLang="en-US" sz="2400" b="1" smtClean="0">
                <a:solidFill>
                  <a:srgbClr val="FF0000"/>
                </a:solidFill>
              </a:rPr>
              <a:t>量</a:t>
            </a:r>
            <a:r>
              <a:rPr lang="zh-CN" altLang="en-US" sz="2400" b="1" smtClean="0"/>
              <a:t>；类中的方法可以操作成员变量，当</a:t>
            </a:r>
            <a:r>
              <a:rPr lang="zh-CN" altLang="en-US" sz="2400" b="1" dirty="0">
                <a:solidFill>
                  <a:srgbClr val="FF0000"/>
                </a:solidFill>
              </a:rPr>
              <a:t>对象调用方法时，方法中出现的成员变量就是指分配给该对象的那个变</a:t>
            </a:r>
            <a:r>
              <a:rPr lang="zh-CN" altLang="en-US" sz="2400" b="1">
                <a:solidFill>
                  <a:srgbClr val="FF0000"/>
                </a:solidFill>
              </a:rPr>
              <a:t>量</a:t>
            </a:r>
            <a:r>
              <a:rPr lang="zh-CN" altLang="en-US" sz="2400" b="1" smtClean="0"/>
              <a:t>。</a:t>
            </a:r>
            <a:endParaRPr lang="zh-CN" altLang="en-US" sz="2400" b="1" dirty="0"/>
          </a:p>
        </p:txBody>
      </p:sp>
      <p:sp>
        <p:nvSpPr>
          <p:cNvPr id="2" name="矩形 1"/>
          <p:cNvSpPr/>
          <p:nvPr/>
        </p:nvSpPr>
        <p:spPr>
          <a:xfrm>
            <a:off x="1547664" y="5445224"/>
            <a:ext cx="2121093" cy="369332"/>
          </a:xfrm>
          <a:prstGeom prst="rect">
            <a:avLst/>
          </a:prstGeom>
          <a:ln>
            <a:solidFill>
              <a:schemeClr val="tx1"/>
            </a:solidFill>
          </a:ln>
        </p:spPr>
        <p:txBody>
          <a:bodyPr wrap="none">
            <a:spAutoFit/>
          </a:bodyPr>
          <a:lstStyle/>
          <a:p>
            <a:r>
              <a:rPr lang="zh-CN" altLang="en-US" b="1"/>
              <a:t>程</a:t>
            </a:r>
            <a:r>
              <a:rPr lang="zh-CN" altLang="en-US" b="1" smtClean="0"/>
              <a:t>序演示举例</a:t>
            </a:r>
            <a:r>
              <a:rPr lang="en-US" altLang="zh-CN" b="1" smtClean="0"/>
              <a:t>:</a:t>
            </a:r>
            <a:r>
              <a:rPr lang="zh-CN" altLang="en-US" b="1" smtClean="0"/>
              <a:t>例三</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使用对象</a:t>
            </a:r>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520" y="980728"/>
            <a:ext cx="5400600" cy="5820436"/>
          </a:xfrm>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988840"/>
            <a:ext cx="2918967" cy="1656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93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958850" y="260350"/>
            <a:ext cx="7010400" cy="563563"/>
          </a:xfrm>
        </p:spPr>
        <p:txBody>
          <a:bodyPr vert="horz" wrap="square" lIns="91440" tIns="45720" rIns="91440" bIns="45720" anchor="ctr" anchorCtr="0"/>
          <a:lstStyle/>
          <a:p>
            <a:pPr eaLnBrk="1" hangingPunct="1"/>
            <a:r>
              <a:rPr kumimoji="1" lang="zh-CN" altLang="en-US" sz="2800" b="1" dirty="0">
                <a:latin typeface="宋体" panose="02010600030101010101" pitchFamily="2" charset="-122"/>
                <a:ea typeface="+mj-ea"/>
                <a:cs typeface="+mj-cs"/>
              </a:rPr>
              <a:t>对象的引用和实体</a:t>
            </a:r>
          </a:p>
        </p:txBody>
      </p:sp>
      <p:sp>
        <p:nvSpPr>
          <p:cNvPr id="31747" name="Rectangle 3"/>
          <p:cNvSpPr>
            <a:spLocks noGrp="1"/>
          </p:cNvSpPr>
          <p:nvPr>
            <p:ph idx="1"/>
          </p:nvPr>
        </p:nvSpPr>
        <p:spPr>
          <a:xfrm>
            <a:off x="539750" y="1268413"/>
            <a:ext cx="8208963" cy="936625"/>
          </a:xfrm>
        </p:spPr>
        <p:txBody>
          <a:bodyPr vert="horz" wrap="square" lIns="91440" tIns="45720" rIns="91440" bIns="45720" anchor="t" anchorCtr="0"/>
          <a:lstStyle/>
          <a:p>
            <a:pPr eaLnBrk="1" hangingPunct="1">
              <a:lnSpc>
                <a:spcPct val="90000"/>
              </a:lnSpc>
            </a:pPr>
            <a:r>
              <a:rPr lang="zh-CN" altLang="en-US" b="1" u="sng" dirty="0"/>
              <a:t>一个类创建的两个对象，如果具有相同的引用，那么就具有完全相同的实体</a:t>
            </a:r>
            <a:r>
              <a:rPr lang="zh-CN" altLang="en-US" b="1" u="sng" dirty="0">
                <a:solidFill>
                  <a:srgbClr val="0000FF"/>
                </a:solidFill>
              </a:rPr>
              <a:t>。</a:t>
            </a:r>
            <a:r>
              <a:rPr lang="zh-CN" altLang="en-US" b="1" dirty="0"/>
              <a:t> 例如</a:t>
            </a:r>
            <a:r>
              <a:rPr lang="en-US" altLang="zh-CN" b="1" dirty="0"/>
              <a:t>point</a:t>
            </a:r>
            <a:r>
              <a:rPr lang="zh-CN" altLang="en-US" b="1" dirty="0"/>
              <a:t>类</a:t>
            </a:r>
            <a:endParaRPr lang="zh-CN" altLang="en-US" sz="3200" dirty="0"/>
          </a:p>
        </p:txBody>
      </p:sp>
      <p:sp>
        <p:nvSpPr>
          <p:cNvPr id="276486" name="Rectangle 6"/>
          <p:cNvSpPr/>
          <p:nvPr/>
        </p:nvSpPr>
        <p:spPr>
          <a:xfrm>
            <a:off x="755650" y="2276475"/>
            <a:ext cx="3529013" cy="2251075"/>
          </a:xfrm>
          <a:prstGeom prst="rect">
            <a:avLst/>
          </a:prstGeom>
          <a:noFill/>
          <a:ln w="25400" cap="flat" cmpd="sng">
            <a:solidFill>
              <a:srgbClr val="8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000" b="1" dirty="0">
                <a:latin typeface="宋体" panose="02010600030101010101" pitchFamily="2" charset="-122"/>
              </a:rPr>
              <a:t>class Point</a:t>
            </a:r>
          </a:p>
          <a:p>
            <a:pPr marL="0" lvl="0" indent="0" eaLnBrk="1" hangingPunct="1">
              <a:spcBef>
                <a:spcPct val="0"/>
              </a:spcBef>
              <a:buClrTx/>
              <a:buFontTx/>
              <a:buNone/>
            </a:pPr>
            <a:r>
              <a:rPr lang="en-US" altLang="zh-CN" sz="2000" b="1" dirty="0">
                <a:latin typeface="宋体" panose="02010600030101010101" pitchFamily="2" charset="-122"/>
              </a:rPr>
              <a:t>{ double x,y;</a:t>
            </a:r>
          </a:p>
          <a:p>
            <a:pPr marL="0" lvl="0" indent="0" eaLnBrk="1" hangingPunct="1">
              <a:spcBef>
                <a:spcPct val="0"/>
              </a:spcBef>
              <a:buClrTx/>
              <a:buFontTx/>
              <a:buNone/>
            </a:pPr>
            <a:r>
              <a:rPr lang="en-US" altLang="zh-CN" sz="2000" b="1" dirty="0">
                <a:latin typeface="宋体" panose="02010600030101010101" pitchFamily="2" charset="-122"/>
              </a:rPr>
              <a:t>  Point(double x,double y)</a:t>
            </a:r>
          </a:p>
          <a:p>
            <a:pPr marL="0" lvl="0" indent="0" eaLnBrk="1" hangingPunct="1">
              <a:spcBef>
                <a:spcPct val="0"/>
              </a:spcBef>
              <a:buClrTx/>
              <a:buFontTx/>
              <a:buNone/>
            </a:pPr>
            <a:r>
              <a:rPr lang="en-US" altLang="zh-CN" sz="2000" b="1" dirty="0">
                <a:latin typeface="宋体" panose="02010600030101010101" pitchFamily="2" charset="-122"/>
              </a:rPr>
              <a:t>  { this.x=x;</a:t>
            </a:r>
          </a:p>
          <a:p>
            <a:pPr marL="0" lvl="0" indent="0" eaLnBrk="1" hangingPunct="1">
              <a:spcBef>
                <a:spcPct val="0"/>
              </a:spcBef>
              <a:buClrTx/>
              <a:buFontTx/>
              <a:buNone/>
            </a:pPr>
            <a:r>
              <a:rPr lang="en-US" altLang="zh-CN" sz="2000" b="1" dirty="0">
                <a:latin typeface="宋体" panose="02010600030101010101" pitchFamily="2" charset="-122"/>
              </a:rPr>
              <a:t>    this.y=y;</a:t>
            </a:r>
          </a:p>
          <a:p>
            <a:pPr marL="0" lvl="0" indent="0" eaLnBrk="1" hangingPunct="1">
              <a:spcBef>
                <a:spcPct val="0"/>
              </a:spcBef>
              <a:buClrTx/>
              <a:buFontTx/>
              <a:buNone/>
            </a:pPr>
            <a:r>
              <a:rPr lang="en-US" altLang="zh-CN" sz="2000" b="1" dirty="0">
                <a:latin typeface="宋体" panose="02010600030101010101" pitchFamily="2" charset="-122"/>
              </a:rPr>
              <a:t>   }</a:t>
            </a:r>
          </a:p>
          <a:p>
            <a:pPr marL="0" lvl="0" indent="0" eaLnBrk="1" hangingPunct="1">
              <a:spcBef>
                <a:spcPct val="0"/>
              </a:spcBef>
              <a:buClrTx/>
              <a:buFontTx/>
              <a:buNone/>
            </a:pP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pic>
        <p:nvPicPr>
          <p:cNvPr id="276487" name="Picture 7"/>
          <p:cNvPicPr>
            <a:picLocks noChangeAspect="1"/>
          </p:cNvPicPr>
          <p:nvPr/>
        </p:nvPicPr>
        <p:blipFill>
          <a:blip r:embed="rId2"/>
          <a:stretch>
            <a:fillRect/>
          </a:stretch>
        </p:blipFill>
        <p:spPr>
          <a:xfrm>
            <a:off x="1395413" y="5084763"/>
            <a:ext cx="7632700" cy="1639887"/>
          </a:xfrm>
          <a:prstGeom prst="rect">
            <a:avLst/>
          </a:prstGeom>
          <a:noFill/>
          <a:ln w="25400" cap="flat" cmpd="sng">
            <a:solidFill>
              <a:srgbClr val="800000"/>
            </a:solidFill>
            <a:prstDash val="solid"/>
            <a:miter/>
            <a:headEnd type="none" w="med" len="med"/>
            <a:tailEnd type="none" w="med" len="med"/>
          </a:ln>
        </p:spPr>
      </p:pic>
      <p:sp>
        <p:nvSpPr>
          <p:cNvPr id="276488" name="Rectangle 8"/>
          <p:cNvSpPr/>
          <p:nvPr/>
        </p:nvSpPr>
        <p:spPr>
          <a:xfrm>
            <a:off x="4714875" y="2276475"/>
            <a:ext cx="4321175" cy="1336675"/>
          </a:xfrm>
          <a:prstGeom prst="rect">
            <a:avLst/>
          </a:prstGeom>
          <a:noFill/>
          <a:ln w="25400" cap="flat" cmpd="sng">
            <a:solidFill>
              <a:srgbClr val="8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000" dirty="0"/>
              <a:t>使用</a:t>
            </a:r>
            <a:r>
              <a:rPr lang="en-US" altLang="zh-CN" sz="2000" dirty="0"/>
              <a:t>Point</a:t>
            </a:r>
            <a:r>
              <a:rPr lang="zh-CN" altLang="en-US" sz="2000" dirty="0"/>
              <a:t>类创建了两个对象</a:t>
            </a:r>
            <a:r>
              <a:rPr lang="en-US" altLang="zh-CN" sz="2000" dirty="0"/>
              <a:t>p1，p2：</a:t>
            </a:r>
          </a:p>
          <a:p>
            <a:pPr marL="0" lvl="0" indent="0" eaLnBrk="1" hangingPunct="1">
              <a:spcBef>
                <a:spcPct val="0"/>
              </a:spcBef>
              <a:buClrTx/>
              <a:buFontTx/>
              <a:buNone/>
            </a:pPr>
            <a:r>
              <a:rPr lang="en-US" altLang="zh-CN" sz="2000" dirty="0">
                <a:solidFill>
                  <a:srgbClr val="0000FF"/>
                </a:solidFill>
              </a:rPr>
              <a:t>        Point p1  =  new Point (5,15);</a:t>
            </a:r>
          </a:p>
          <a:p>
            <a:pPr marL="0" lvl="0" indent="0" eaLnBrk="1" hangingPunct="1">
              <a:spcBef>
                <a:spcPct val="0"/>
              </a:spcBef>
              <a:buClrTx/>
              <a:buFontTx/>
              <a:buNone/>
            </a:pPr>
            <a:r>
              <a:rPr lang="en-US" altLang="zh-CN" sz="2000" dirty="0">
                <a:solidFill>
                  <a:srgbClr val="0000FF"/>
                </a:solidFill>
              </a:rPr>
              <a:t>        Point p2  =  new Point(8,18);</a:t>
            </a:r>
            <a:r>
              <a:rPr lang="en-US" altLang="zh-CN" sz="2000" dirty="0"/>
              <a:t> </a:t>
            </a:r>
            <a:endParaRPr lang="zh-CN" altLang="en-US" sz="2000" dirty="0"/>
          </a:p>
          <a:p>
            <a:pPr marL="0" lvl="0" indent="0" eaLnBrk="1" hangingPunct="1">
              <a:spcBef>
                <a:spcPct val="0"/>
              </a:spcBef>
              <a:buClrTx/>
              <a:buFontTx/>
              <a:buNone/>
            </a:pPr>
            <a:r>
              <a:rPr lang="zh-CN" altLang="en-US" sz="2000" b="1" dirty="0"/>
              <a:t>内存模型如图4.</a:t>
            </a:r>
            <a:r>
              <a:rPr lang="en-US" altLang="zh-CN" sz="2000" b="1" dirty="0"/>
              <a:t>9</a:t>
            </a:r>
            <a:r>
              <a:rPr lang="zh-CN" altLang="en-US" sz="2000" b="1" dirty="0"/>
              <a:t>所示</a:t>
            </a:r>
          </a:p>
        </p:txBody>
      </p:sp>
      <p:sp>
        <p:nvSpPr>
          <p:cNvPr id="276489" name="AutoShape 9"/>
          <p:cNvSpPr/>
          <p:nvPr/>
        </p:nvSpPr>
        <p:spPr>
          <a:xfrm>
            <a:off x="4284663" y="2997200"/>
            <a:ext cx="358775" cy="287338"/>
          </a:xfrm>
          <a:prstGeom prst="rightArrow">
            <a:avLst>
              <a:gd name="adj1" fmla="val 50000"/>
              <a:gd name="adj2" fmla="val 31215"/>
            </a:avLst>
          </a:prstGeom>
          <a:solidFill>
            <a:srgbClr val="80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b="1" dirty="0"/>
          </a:p>
        </p:txBody>
      </p:sp>
      <p:sp>
        <p:nvSpPr>
          <p:cNvPr id="276490" name="AutoShape 10"/>
          <p:cNvSpPr/>
          <p:nvPr/>
        </p:nvSpPr>
        <p:spPr>
          <a:xfrm>
            <a:off x="5103813" y="4170363"/>
            <a:ext cx="215900" cy="719137"/>
          </a:xfrm>
          <a:prstGeom prst="downArrow">
            <a:avLst>
              <a:gd name="adj1" fmla="val 50000"/>
              <a:gd name="adj2" fmla="val 83272"/>
            </a:avLst>
          </a:prstGeom>
          <a:solidFill>
            <a:srgbClr val="800000"/>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b="1" dirty="0"/>
          </a:p>
        </p:txBody>
      </p:sp>
      <p:sp>
        <p:nvSpPr>
          <p:cNvPr id="276491" name="Oval 11"/>
          <p:cNvSpPr/>
          <p:nvPr/>
        </p:nvSpPr>
        <p:spPr>
          <a:xfrm>
            <a:off x="1619250" y="5084763"/>
            <a:ext cx="1223963" cy="504825"/>
          </a:xfrm>
          <a:prstGeom prst="ellipse">
            <a:avLst/>
          </a:prstGeom>
          <a:noFill/>
          <a:ln w="25400" cap="flat" cmpd="sng">
            <a:solidFill>
              <a:srgbClr val="8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b="1" dirty="0"/>
          </a:p>
        </p:txBody>
      </p:sp>
      <p:sp>
        <p:nvSpPr>
          <p:cNvPr id="276492" name="Oval 12"/>
          <p:cNvSpPr/>
          <p:nvPr/>
        </p:nvSpPr>
        <p:spPr>
          <a:xfrm>
            <a:off x="5580063" y="5157788"/>
            <a:ext cx="1223962" cy="504825"/>
          </a:xfrm>
          <a:prstGeom prst="ellipse">
            <a:avLst/>
          </a:prstGeom>
          <a:noFill/>
          <a:ln w="25400" cap="flat" cmpd="sng">
            <a:solidFill>
              <a:srgbClr val="8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b="1" dirty="0"/>
          </a:p>
        </p:txBody>
      </p:sp>
    </p:spTree>
  </p:cSld>
  <p:clrMapOvr>
    <a:masterClrMapping/>
  </p:clrMapOvr>
  <p:timing>
    <p:tnLst>
      <p:par>
        <p:cTn id="1" dur="indefinite" restart="never" nodeType="tmRoot"/>
      </p:par>
    </p:tnLst>
    <p:bldLst>
      <p:bldP spid="276486" grpId="0" animBg="1"/>
      <p:bldP spid="276488" grpId="0" animBg="1"/>
      <p:bldP spid="276489" grpId="0" animBg="1"/>
      <p:bldP spid="276490" grpId="0" animBg="1"/>
      <p:bldP spid="276491" grpId="0" animBg="1"/>
      <p:bldP spid="27649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46150" y="260350"/>
            <a:ext cx="7010400" cy="563563"/>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对</a:t>
            </a:r>
            <a:r>
              <a:rPr kumimoji="1" lang="zh-CN" altLang="en-US" sz="2800" b="1" dirty="0">
                <a:latin typeface="宋体" panose="02010600030101010101" pitchFamily="2" charset="-122"/>
                <a:ea typeface="+mj-ea"/>
                <a:cs typeface="+mj-cs"/>
              </a:rPr>
              <a:t>象的引用和实体</a:t>
            </a:r>
          </a:p>
        </p:txBody>
      </p:sp>
      <p:sp>
        <p:nvSpPr>
          <p:cNvPr id="32771" name="Rectangle 3"/>
          <p:cNvSpPr>
            <a:spLocks noGrp="1"/>
          </p:cNvSpPr>
          <p:nvPr>
            <p:ph idx="1"/>
          </p:nvPr>
        </p:nvSpPr>
        <p:spPr>
          <a:xfrm>
            <a:off x="611188" y="1081088"/>
            <a:ext cx="8208962" cy="3481387"/>
          </a:xfrm>
        </p:spPr>
        <p:txBody>
          <a:bodyPr vert="horz" wrap="square" lIns="91440" tIns="45720" rIns="91440" bIns="45720" anchor="t" anchorCtr="0"/>
          <a:lstStyle/>
          <a:p>
            <a:pPr eaLnBrk="1" hangingPunct="1"/>
            <a:r>
              <a:rPr lang="zh-CN" altLang="en-US" sz="2400" b="1" dirty="0"/>
              <a:t>假如在程序中使用了如下的赋值语句：</a:t>
            </a:r>
          </a:p>
          <a:p>
            <a:pPr eaLnBrk="1" hangingPunct="1">
              <a:buNone/>
            </a:pPr>
            <a:r>
              <a:rPr lang="en-US" altLang="zh-CN" sz="2400" b="1" dirty="0">
                <a:solidFill>
                  <a:srgbClr val="0000FF"/>
                </a:solidFill>
              </a:rPr>
              <a:t>          p1 = p2;</a:t>
            </a:r>
          </a:p>
          <a:p>
            <a:pPr lvl="1" eaLnBrk="1" hangingPunct="1">
              <a:buNone/>
            </a:pPr>
            <a:r>
              <a:rPr lang="zh-CN" altLang="en-US" sz="2200" b="1" dirty="0"/>
              <a:t>    即把</a:t>
            </a:r>
            <a:r>
              <a:rPr lang="en-US" altLang="zh-CN" sz="2200" b="1" dirty="0"/>
              <a:t>p2</a:t>
            </a:r>
            <a:r>
              <a:rPr lang="zh-CN" altLang="en-US" sz="2200" b="1" dirty="0"/>
              <a:t>中的引用赋给了</a:t>
            </a:r>
            <a:r>
              <a:rPr lang="en-US" altLang="zh-CN" sz="2200" b="1" dirty="0"/>
              <a:t>p1，</a:t>
            </a:r>
            <a:r>
              <a:rPr lang="zh-CN" altLang="en-US" sz="2200" b="1" dirty="0"/>
              <a:t>因此</a:t>
            </a:r>
            <a:r>
              <a:rPr lang="en-US" altLang="zh-CN" sz="2200" b="1" dirty="0"/>
              <a:t>p1</a:t>
            </a:r>
            <a:r>
              <a:rPr lang="zh-CN" altLang="en-US" sz="2200" b="1" dirty="0"/>
              <a:t>和</a:t>
            </a:r>
            <a:r>
              <a:rPr lang="en-US" altLang="zh-CN" sz="2200" b="1" dirty="0"/>
              <a:t>p2</a:t>
            </a:r>
            <a:r>
              <a:rPr lang="zh-CN" altLang="en-US" sz="2200" b="1" dirty="0"/>
              <a:t>本质上是一样的</a:t>
            </a:r>
            <a:r>
              <a:rPr lang="en-US" altLang="zh-CN" sz="2200" b="1" dirty="0"/>
              <a:t>.</a:t>
            </a:r>
          </a:p>
          <a:p>
            <a:pPr eaLnBrk="1" hangingPunct="1"/>
            <a:r>
              <a:rPr lang="zh-CN" altLang="en-US" sz="2400" b="1" dirty="0">
                <a:solidFill>
                  <a:srgbClr val="FF0000"/>
                </a:solidFill>
              </a:rPr>
              <a:t>一个类创建的两个对象，如果具有相同的引用，那么就具有完全相同的</a:t>
            </a:r>
            <a:r>
              <a:rPr lang="zh-CN" altLang="en-US" sz="2400" b="1">
                <a:solidFill>
                  <a:srgbClr val="FF0000"/>
                </a:solidFill>
              </a:rPr>
              <a:t>实</a:t>
            </a:r>
            <a:r>
              <a:rPr lang="zh-CN" altLang="en-US" sz="2400" b="1" smtClean="0">
                <a:solidFill>
                  <a:srgbClr val="FF0000"/>
                </a:solidFill>
              </a:rPr>
              <a:t>体。</a:t>
            </a:r>
            <a:r>
              <a:rPr lang="zh-CN" altLang="en-US" sz="2400" b="1" smtClean="0"/>
              <a:t> </a:t>
            </a:r>
            <a:endParaRPr lang="zh-CN" altLang="en-US" sz="2400" b="1" dirty="0"/>
          </a:p>
          <a:p>
            <a:pPr eaLnBrk="1" hangingPunct="1"/>
            <a:r>
              <a:rPr lang="zh-CN" altLang="en-US" sz="2400" b="1" dirty="0"/>
              <a:t>内存模型由图4.9变成图4.10所示。</a:t>
            </a:r>
          </a:p>
          <a:p>
            <a:pPr eaLnBrk="1" hangingPunct="1"/>
            <a:endParaRPr lang="zh-CN" altLang="en-US" sz="2400" dirty="0"/>
          </a:p>
        </p:txBody>
      </p:sp>
      <p:sp>
        <p:nvSpPr>
          <p:cNvPr id="32772" name="Rectangle 6"/>
          <p:cNvSpPr/>
          <p:nvPr/>
        </p:nvSpPr>
        <p:spPr>
          <a:xfrm>
            <a:off x="502443" y="4111705"/>
            <a:ext cx="887413" cy="4270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200" b="1" dirty="0">
                <a:latin typeface="宋体" panose="02010600030101010101" pitchFamily="2" charset="-122"/>
                <a:hlinkClick r:id="rId2"/>
              </a:rPr>
              <a:t>例子4</a:t>
            </a:r>
            <a:endParaRPr lang="zh-CN" altLang="en-US" sz="2200" b="1" dirty="0">
              <a:latin typeface="宋体" panose="02010600030101010101" pitchFamily="2" charset="-122"/>
            </a:endParaRPr>
          </a:p>
        </p:txBody>
      </p:sp>
      <p:pic>
        <p:nvPicPr>
          <p:cNvPr id="32773" name="Picture 8"/>
          <p:cNvPicPr>
            <a:picLocks noChangeAspect="1"/>
          </p:cNvPicPr>
          <p:nvPr/>
        </p:nvPicPr>
        <p:blipFill>
          <a:blip r:embed="rId3"/>
          <a:stretch>
            <a:fillRect/>
          </a:stretch>
        </p:blipFill>
        <p:spPr>
          <a:xfrm>
            <a:off x="1979712" y="3963987"/>
            <a:ext cx="5754688" cy="1277938"/>
          </a:xfrm>
          <a:prstGeom prst="rect">
            <a:avLst/>
          </a:prstGeom>
          <a:noFill/>
          <a:ln w="9525">
            <a:noFill/>
          </a:ln>
        </p:spPr>
      </p:pic>
      <p:sp>
        <p:nvSpPr>
          <p:cNvPr id="32774" name="文本框 9"/>
          <p:cNvSpPr txBox="1"/>
          <p:nvPr/>
        </p:nvSpPr>
        <p:spPr>
          <a:xfrm>
            <a:off x="160820" y="5733256"/>
            <a:ext cx="7573579"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eaLnBrk="1" hangingPunct="1">
              <a:buNone/>
            </a:pPr>
            <a:r>
              <a:rPr lang="en-US" altLang="zh-CN" smtClean="0">
                <a:latin typeface="Times New Roman" panose="02020603050405020304" pitchFamily="18" charset="0"/>
              </a:rPr>
              <a:t>Java</a:t>
            </a:r>
            <a:r>
              <a:rPr lang="zh-CN" altLang="en-US" smtClean="0">
                <a:latin typeface="Times New Roman" panose="02020603050405020304" pitchFamily="18" charset="0"/>
              </a:rPr>
              <a:t>的</a:t>
            </a:r>
            <a:r>
              <a:rPr lang="zh-CN" altLang="en-US" smtClean="0">
                <a:solidFill>
                  <a:srgbClr val="FF0000"/>
                </a:solidFill>
                <a:latin typeface="Times New Roman" panose="02020603050405020304" pitchFamily="18" charset="0"/>
              </a:rPr>
              <a:t>垃圾收集机制</a:t>
            </a:r>
            <a:r>
              <a:rPr lang="zh-CN" altLang="en-US" smtClean="0">
                <a:latin typeface="Times New Roman" panose="02020603050405020304" pitchFamily="18" charset="0"/>
              </a:rPr>
              <a:t>：周期检测某个实体是否已不再被任何对象所引用，发现这样的实体，就十分实体所占有的内存。</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t>例题</a:t>
            </a:r>
            <a:endParaRPr lang="zh-CN" altLang="en-US"/>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340768"/>
            <a:ext cx="5616624" cy="5248275"/>
          </a:xfrm>
        </p:spPr>
      </p:pic>
      <p:sp>
        <p:nvSpPr>
          <p:cNvPr id="4" name="文本框 3"/>
          <p:cNvSpPr txBox="1"/>
          <p:nvPr/>
        </p:nvSpPr>
        <p:spPr>
          <a:xfrm>
            <a:off x="-396552" y="846455"/>
            <a:ext cx="8426450" cy="369888"/>
          </a:xfrm>
          <a:prstGeom prst="rect">
            <a:avLst/>
          </a:prstGeom>
          <a:noFill/>
        </p:spPr>
        <p:txBody>
          <a:bodyPr wrap="square">
            <a:spAutoFit/>
          </a:bodyPr>
          <a:lstStyle/>
          <a:p>
            <a:pPr marR="0" defTabSz="914400" eaLnBrk="1" hangingPunct="1">
              <a:buClrTx/>
              <a:buSzTx/>
              <a:buFontTx/>
              <a:buNone/>
              <a:defRPr/>
            </a:pP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例子</a:t>
            </a:r>
            <a:r>
              <a:rPr kumimoji="1" lang="en-US"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4</a:t>
            </a: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将对象</a:t>
            </a:r>
            <a:r>
              <a:rPr kumimoji="1" lang="en-US"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p2</a:t>
            </a: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的引用赋给了对象</a:t>
            </a:r>
            <a:r>
              <a:rPr kumimoji="1" lang="en-US"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p1</a:t>
            </a: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，运行效果如图</a:t>
            </a:r>
            <a:endParaRPr kumimoji="1" lang="zh-CN" altLang="en-US" sz="1800" b="0" kern="1200" cap="none" spc="0" normalizeH="0" baseline="0" noProof="0" dirty="0">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8091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880144" y="188640"/>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例题</a:t>
            </a:r>
            <a:endParaRPr kumimoji="1" lang="zh-CN" altLang="en-US" sz="2800" b="1" dirty="0">
              <a:latin typeface="宋体" panose="02010600030101010101" pitchFamily="2" charset="-122"/>
              <a:ea typeface="+mj-ea"/>
              <a:cs typeface="+mj-cs"/>
            </a:endParaRPr>
          </a:p>
        </p:txBody>
      </p:sp>
      <p:sp>
        <p:nvSpPr>
          <p:cNvPr id="33795" name="Rectangle 6"/>
          <p:cNvSpPr/>
          <p:nvPr/>
        </p:nvSpPr>
        <p:spPr>
          <a:xfrm>
            <a:off x="468313" y="1184275"/>
            <a:ext cx="887412" cy="4270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200" b="1" dirty="0">
                <a:latin typeface="宋体" panose="02010600030101010101" pitchFamily="2" charset="-122"/>
                <a:hlinkClick r:id="rId2"/>
              </a:rPr>
              <a:t>例子4</a:t>
            </a:r>
            <a:endParaRPr lang="zh-CN" altLang="en-US" sz="2200" b="1" dirty="0">
              <a:latin typeface="宋体" panose="02010600030101010101" pitchFamily="2" charset="-122"/>
            </a:endParaRPr>
          </a:p>
        </p:txBody>
      </p:sp>
      <p:sp>
        <p:nvSpPr>
          <p:cNvPr id="9" name="文本框 8"/>
          <p:cNvSpPr txBox="1"/>
          <p:nvPr/>
        </p:nvSpPr>
        <p:spPr>
          <a:xfrm>
            <a:off x="179388" y="1196658"/>
            <a:ext cx="8426450" cy="369888"/>
          </a:xfrm>
          <a:prstGeom prst="rect">
            <a:avLst/>
          </a:prstGeom>
          <a:noFill/>
        </p:spPr>
        <p:txBody>
          <a:bodyPr wrap="square">
            <a:spAutoFit/>
          </a:bodyPr>
          <a:lstStyle/>
          <a:p>
            <a:pPr marR="0" defTabSz="914400" eaLnBrk="1" hangingPunct="1">
              <a:buClrTx/>
              <a:buSzTx/>
              <a:buFontTx/>
              <a:buNone/>
              <a:defRPr/>
            </a:pP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例子</a:t>
            </a:r>
            <a:r>
              <a:rPr kumimoji="1" lang="en-US"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4</a:t>
            </a: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将对象</a:t>
            </a:r>
            <a:r>
              <a:rPr kumimoji="1" lang="en-US"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p2</a:t>
            </a: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的引用赋给了对象</a:t>
            </a:r>
            <a:r>
              <a:rPr kumimoji="1" lang="en-US"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p1</a:t>
            </a:r>
            <a:r>
              <a:rPr kumimoji="1" lang="zh-CN" altLang="zh-CN" sz="18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，运行效果如图</a:t>
            </a:r>
            <a:endParaRPr kumimoji="1" lang="zh-CN" altLang="en-US" sz="1800" b="0" kern="1200" cap="none" spc="0" normalizeH="0" baseline="0" noProof="0" dirty="0">
              <a:latin typeface="Times New Roman" panose="02020603050405020304" pitchFamily="18" charset="0"/>
              <a:ea typeface="宋体" panose="02010600030101010101" pitchFamily="2" charset="-122"/>
              <a:cs typeface="+mn-cs"/>
            </a:endParaRPr>
          </a:p>
        </p:txBody>
      </p:sp>
      <p:pic>
        <p:nvPicPr>
          <p:cNvPr id="33797" name="Picture 2"/>
          <p:cNvPicPr>
            <a:picLocks noChangeAspect="1"/>
          </p:cNvPicPr>
          <p:nvPr/>
        </p:nvPicPr>
        <p:blipFill>
          <a:blip r:embed="rId3"/>
          <a:stretch>
            <a:fillRect/>
          </a:stretch>
        </p:blipFill>
        <p:spPr>
          <a:xfrm>
            <a:off x="4932040" y="1578366"/>
            <a:ext cx="3792855" cy="2424430"/>
          </a:xfrm>
          <a:prstGeom prst="rect">
            <a:avLst/>
          </a:prstGeom>
          <a:noFill/>
          <a:ln w="9525">
            <a:noFill/>
          </a:ln>
        </p:spPr>
      </p:pic>
      <p:sp>
        <p:nvSpPr>
          <p:cNvPr id="33798" name="文本框 11"/>
          <p:cNvSpPr txBox="1"/>
          <p:nvPr/>
        </p:nvSpPr>
        <p:spPr>
          <a:xfrm>
            <a:off x="280988" y="4022725"/>
            <a:ext cx="8645525" cy="2308225"/>
          </a:xfrm>
          <a:prstGeom prst="rect">
            <a:avLst/>
          </a:prstGeom>
          <a:noFill/>
          <a:ln w="9525">
            <a:noFill/>
          </a:ln>
        </p:spPr>
        <p:txBody>
          <a:bodyPr>
            <a:spAutoFit/>
          </a:bodyPr>
          <a:lstStyle/>
          <a:p>
            <a:pPr eaLnBrk="1" hangingPunct="1">
              <a:buNone/>
            </a:pPr>
            <a:r>
              <a:rPr lang="zh-CN" altLang="en-US" sz="2400" b="0" dirty="0">
                <a:latin typeface="Times New Roman" panose="02020603050405020304" pitchFamily="18" charset="0"/>
              </a:rPr>
              <a:t>使用</a:t>
            </a:r>
            <a:r>
              <a:rPr lang="en-US" altLang="zh-CN" sz="2400" b="0" dirty="0">
                <a:solidFill>
                  <a:srgbClr val="0000FF"/>
                </a:solidFill>
                <a:latin typeface="Times New Roman" panose="02020603050405020304" pitchFamily="18" charset="0"/>
              </a:rPr>
              <a:t>System.out.println(object)</a:t>
            </a:r>
            <a:r>
              <a:rPr lang="zh-CN" altLang="en-US" sz="2400" b="0" dirty="0">
                <a:latin typeface="Times New Roman" panose="02020603050405020304" pitchFamily="18" charset="0"/>
              </a:rPr>
              <a:t>输出对象的引用值时，</a:t>
            </a:r>
            <a:r>
              <a:rPr lang="en-US" altLang="zh-CN" sz="2400" b="0" dirty="0">
                <a:latin typeface="Times New Roman" panose="02020603050405020304" pitchFamily="18" charset="0"/>
              </a:rPr>
              <a:t>Java</a:t>
            </a:r>
            <a:r>
              <a:rPr lang="zh-CN" altLang="en-US" sz="2400" b="0" dirty="0">
                <a:latin typeface="Times New Roman" panose="02020603050405020304" pitchFamily="18" charset="0"/>
              </a:rPr>
              <a:t>会给引用值添加了前缀信息</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类名</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，然后输出添加了前缀信息的数据（有关知识点见</a:t>
            </a:r>
            <a:r>
              <a:rPr lang="en-US" altLang="zh-CN" sz="2400" b="0" dirty="0">
                <a:latin typeface="Times New Roman" panose="02020603050405020304" pitchFamily="18" charset="0"/>
              </a:rPr>
              <a:t>8.1.5</a:t>
            </a:r>
            <a:r>
              <a:rPr lang="zh-CN" altLang="en-US" sz="2400" b="0" dirty="0">
                <a:latin typeface="Times New Roman" panose="02020603050405020304" pitchFamily="18" charset="0"/>
              </a:rPr>
              <a:t>）。可以让</a:t>
            </a:r>
            <a:r>
              <a:rPr lang="en-US" altLang="zh-CN" sz="2400" b="0" dirty="0">
                <a:latin typeface="Times New Roman" panose="02020603050405020304" pitchFamily="18" charset="0"/>
              </a:rPr>
              <a:t>System</a:t>
            </a:r>
            <a:r>
              <a:rPr lang="zh-CN" altLang="en-US" sz="2400" b="0" dirty="0">
                <a:latin typeface="Times New Roman" panose="02020603050405020304" pitchFamily="18" charset="0"/>
              </a:rPr>
              <a:t>类调用静态方法</a:t>
            </a:r>
            <a:r>
              <a:rPr lang="en-US" altLang="zh-CN" sz="2400" b="0" dirty="0">
                <a:latin typeface="Times New Roman" panose="02020603050405020304" pitchFamily="18" charset="0"/>
              </a:rPr>
              <a:t>(</a:t>
            </a:r>
            <a:r>
              <a:rPr lang="zh-CN" altLang="en-US" sz="2400" b="0" dirty="0">
                <a:latin typeface="Times New Roman" panose="02020603050405020304" pitchFamily="18" charset="0"/>
              </a:rPr>
              <a:t>知识点见</a:t>
            </a:r>
            <a:r>
              <a:rPr lang="en-US" altLang="zh-CN" sz="2400" b="0" dirty="0">
                <a:latin typeface="Times New Roman" panose="02020603050405020304" pitchFamily="18" charset="0"/>
              </a:rPr>
              <a:t>4.7.4) </a:t>
            </a:r>
            <a:r>
              <a:rPr lang="en-US" altLang="zh-CN" sz="2400" b="0" dirty="0">
                <a:solidFill>
                  <a:srgbClr val="0000FF"/>
                </a:solidFill>
                <a:latin typeface="Times New Roman" panose="02020603050405020304" pitchFamily="18" charset="0"/>
              </a:rPr>
              <a:t>int identityHashCode(Object object)</a:t>
            </a:r>
            <a:r>
              <a:rPr lang="zh-CN" altLang="en-US" sz="2400" b="0" dirty="0">
                <a:latin typeface="Times New Roman" panose="02020603050405020304" pitchFamily="18" charset="0"/>
              </a:rPr>
              <a:t>返回（得到）对象</a:t>
            </a:r>
            <a:r>
              <a:rPr lang="en-US" altLang="zh-CN" sz="2400" b="0" dirty="0">
                <a:latin typeface="Times New Roman" panose="02020603050405020304" pitchFamily="18" charset="0"/>
              </a:rPr>
              <a:t>object</a:t>
            </a:r>
            <a:r>
              <a:rPr lang="zh-CN" altLang="en-US" sz="2400" b="0" dirty="0">
                <a:latin typeface="Times New Roman" panose="02020603050405020304" pitchFamily="18" charset="0"/>
              </a:rPr>
              <a:t>的引用，例如：</a:t>
            </a:r>
          </a:p>
          <a:p>
            <a:pPr eaLnBrk="1" hangingPunct="1">
              <a:buNone/>
            </a:pPr>
            <a:r>
              <a:rPr lang="en-US" altLang="zh-CN" sz="2400" b="0" dirty="0">
                <a:solidFill>
                  <a:srgbClr val="0000FF"/>
                </a:solidFill>
                <a:latin typeface="Times New Roman" panose="02020603050405020304" pitchFamily="18" charset="0"/>
              </a:rPr>
              <a:t>int address  = System.identityHashCode(object);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smtClean="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smtClean="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smtClean="0">
                <a:ea typeface="宋体" panose="02010600030101010101" pitchFamily="2" charset="-122"/>
              </a:rPr>
              <a:t>1.</a:t>
            </a:r>
            <a:r>
              <a:rPr lang="zh-CN" altLang="en-US" dirty="0" smtClean="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smtClean="0">
                <a:ea typeface="宋体" panose="02010600030101010101" pitchFamily="2" charset="-122"/>
              </a:rPr>
              <a:t>2.</a:t>
            </a:r>
            <a:r>
              <a:rPr lang="zh-CN" altLang="en-US" dirty="0" smtClean="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smtClean="0">
                <a:ea typeface="宋体" panose="02010600030101010101" pitchFamily="2" charset="-122"/>
              </a:rPr>
              <a:t>3.</a:t>
            </a:r>
            <a:r>
              <a:rPr lang="zh-CN" altLang="en-US" dirty="0" smtClean="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smtClean="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smtClean="0">
                <a:ea typeface="宋体" panose="02010600030101010101" pitchFamily="2" charset="-122"/>
              </a:rPr>
              <a:t>人   </a:t>
            </a:r>
            <a:endParaRPr lang="en-US" altLang="zh-CN" dirty="0" smtClean="0">
              <a:ea typeface="宋体" panose="02010600030101010101" pitchFamily="2" charset="-122"/>
            </a:endParaRPr>
          </a:p>
          <a:p>
            <a:r>
              <a:rPr lang="zh-CN" altLang="en-US" dirty="0" smtClean="0">
                <a:ea typeface="宋体" panose="02010600030101010101" pitchFamily="2" charset="-122"/>
              </a:rPr>
              <a:t>冰箱</a:t>
            </a:r>
            <a:endParaRPr lang="en-US" altLang="zh-CN" dirty="0" smtClean="0">
              <a:ea typeface="宋体" panose="02010600030101010101" pitchFamily="2" charset="-122"/>
            </a:endParaRPr>
          </a:p>
          <a:p>
            <a:r>
              <a:rPr lang="zh-CN" altLang="en-US" dirty="0">
                <a:ea typeface="宋体" panose="02010600030101010101" pitchFamily="2" charset="-122"/>
              </a:rPr>
              <a:t>大象</a:t>
            </a:r>
          </a:p>
        </p:txBody>
      </p:sp>
      <p:sp>
        <p:nvSpPr>
          <p:cNvPr id="17" name="TextBox 16"/>
          <p:cNvSpPr txBox="1"/>
          <p:nvPr/>
        </p:nvSpPr>
        <p:spPr>
          <a:xfrm>
            <a:off x="4684878" y="1578273"/>
            <a:ext cx="265943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dirty="0" smtClean="0">
                <a:solidFill>
                  <a:srgbClr val="FF0000"/>
                </a:solidFill>
                <a:ea typeface="宋体" panose="02010600030101010101" pitchFamily="2" charset="-122"/>
              </a:rPr>
              <a:t>人</a:t>
            </a:r>
            <a:r>
              <a:rPr lang="en-US" altLang="zh-CN" dirty="0" smtClean="0">
                <a:ea typeface="宋体" panose="02010600030101010101" pitchFamily="2" charset="-122"/>
              </a:rPr>
              <a:t>{</a:t>
            </a:r>
            <a:endParaRPr lang="en-US" altLang="zh-CN" dirty="0">
              <a:ea typeface="宋体" panose="02010600030101010101" pitchFamily="2" charset="-122"/>
            </a:endParaRPr>
          </a:p>
          <a:p>
            <a:pPr algn="l"/>
            <a:r>
              <a:rPr lang="en-US" altLang="zh-CN" dirty="0" smtClean="0">
                <a:ea typeface="宋体" panose="02010600030101010101" pitchFamily="2" charset="-122"/>
              </a:rPr>
              <a:t>    </a:t>
            </a:r>
            <a:r>
              <a:rPr lang="zh-CN" altLang="en-US" dirty="0" smtClean="0">
                <a:ea typeface="宋体" panose="02010600030101010101" pitchFamily="2" charset="-122"/>
              </a:rPr>
              <a:t>打开（冰箱）</a:t>
            </a:r>
            <a:r>
              <a:rPr lang="en-US" altLang="zh-CN" dirty="0" smtClean="0">
                <a:ea typeface="宋体" panose="02010600030101010101" pitchFamily="2" charset="-122"/>
              </a:rPr>
              <a:t>{</a:t>
            </a:r>
          </a:p>
          <a:p>
            <a:pPr algn="l"/>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开门</a:t>
            </a:r>
            <a:r>
              <a:rPr lang="en-US" altLang="zh-CN" dirty="0" smtClean="0">
                <a:ea typeface="宋体" panose="02010600030101010101" pitchFamily="2" charset="-122"/>
              </a:rPr>
              <a:t>();	</a:t>
            </a:r>
            <a:endParaRPr lang="en-US" altLang="zh-CN" dirty="0">
              <a:ea typeface="宋体" panose="02010600030101010101" pitchFamily="2" charset="-122"/>
            </a:endParaRPr>
          </a:p>
          <a:p>
            <a:pPr algn="l"/>
            <a:r>
              <a:rPr lang="en-US" altLang="zh-CN" dirty="0" smtClean="0">
                <a:ea typeface="宋体" panose="02010600030101010101" pitchFamily="2" charset="-122"/>
              </a:rPr>
              <a:t>    }</a:t>
            </a:r>
          </a:p>
          <a:p>
            <a:pPr algn="l"/>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大象</a:t>
            </a:r>
            <a:r>
              <a:rPr lang="en-US" altLang="zh-CN" dirty="0" smtClean="0">
                <a:ea typeface="宋体" panose="02010600030101010101" pitchFamily="2" charset="-122"/>
              </a:rPr>
              <a:t>){</a:t>
            </a:r>
          </a:p>
          <a:p>
            <a:pPr algn="l"/>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大象</a:t>
            </a:r>
            <a:r>
              <a:rPr lang="en-US" altLang="zh-CN" dirty="0" smtClean="0">
                <a:ea typeface="宋体" panose="02010600030101010101" pitchFamily="2" charset="-122"/>
              </a:rPr>
              <a:t>.</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pPr algn="l"/>
            <a:r>
              <a:rPr lang="en-US" altLang="zh-CN" dirty="0" smtClean="0">
                <a:ea typeface="宋体" panose="02010600030101010101" pitchFamily="2" charset="-122"/>
              </a:rPr>
              <a:t>    }</a:t>
            </a:r>
          </a:p>
          <a:p>
            <a:pPr algn="l"/>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关闭</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   </a:t>
            </a:r>
          </a:p>
          <a:p>
            <a:pPr algn="l"/>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关门</a:t>
            </a:r>
            <a:r>
              <a:rPr lang="en-US" altLang="zh-CN" dirty="0" smtClean="0">
                <a:ea typeface="宋体" panose="02010600030101010101" pitchFamily="2" charset="-122"/>
              </a:rPr>
              <a:t>();     </a:t>
            </a:r>
          </a:p>
          <a:p>
            <a:pPr algn="l"/>
            <a:r>
              <a:rPr lang="en-US" altLang="zh-CN" dirty="0" smtClean="0">
                <a:ea typeface="宋体" panose="02010600030101010101" pitchFamily="2" charset="-122"/>
              </a:rPr>
              <a:t>}</a:t>
            </a:r>
            <a:endParaRPr lang="en-US" altLang="zh-CN" dirty="0">
              <a:ea typeface="宋体" panose="02010600030101010101" pitchFamily="2" charset="-122"/>
            </a:endParaRPr>
          </a:p>
          <a:p>
            <a:pPr algn="l"/>
            <a:r>
              <a:rPr lang="en-US" altLang="zh-CN" dirty="0" smtClean="0">
                <a:ea typeface="宋体" panose="02010600030101010101" pitchFamily="2" charset="-122"/>
              </a:rPr>
              <a:t>}</a:t>
            </a:r>
          </a:p>
          <a:p>
            <a:pPr algn="l"/>
            <a:endParaRPr lang="en-US" altLang="zh-CN" dirty="0">
              <a:ea typeface="宋体" panose="02010600030101010101" pitchFamily="2" charset="-122"/>
            </a:endParaRPr>
          </a:p>
          <a:p>
            <a:pPr algn="l"/>
            <a:r>
              <a:rPr lang="zh-CN" altLang="en-US" dirty="0" smtClean="0">
                <a:solidFill>
                  <a:srgbClr val="FF0000"/>
                </a:solidFill>
                <a:ea typeface="宋体" panose="02010600030101010101" pitchFamily="2" charset="-122"/>
              </a:rPr>
              <a:t>冰箱</a:t>
            </a:r>
            <a:r>
              <a:rPr lang="en-US" altLang="zh-CN" dirty="0" smtClean="0">
                <a:ea typeface="宋体" panose="02010600030101010101" pitchFamily="2" charset="-122"/>
              </a:rPr>
              <a:t>{</a:t>
            </a:r>
          </a:p>
          <a:p>
            <a:pPr algn="l"/>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开门</a:t>
            </a:r>
            <a:r>
              <a:rPr lang="en-US" altLang="zh-CN" dirty="0" smtClean="0">
                <a:ea typeface="宋体" panose="02010600030101010101" pitchFamily="2" charset="-122"/>
              </a:rPr>
              <a:t>(){}  </a:t>
            </a:r>
            <a:r>
              <a:rPr lang="zh-CN" altLang="en-US" dirty="0" smtClean="0">
                <a:ea typeface="宋体" panose="02010600030101010101" pitchFamily="2" charset="-122"/>
              </a:rPr>
              <a:t>关门</a:t>
            </a:r>
            <a:r>
              <a:rPr lang="en-US" altLang="zh-CN" dirty="0" smtClean="0">
                <a:ea typeface="宋体" panose="02010600030101010101" pitchFamily="2" charset="-122"/>
              </a:rPr>
              <a:t>(){}</a:t>
            </a:r>
            <a:endParaRPr lang="en-US" altLang="zh-CN" dirty="0">
              <a:ea typeface="宋体" panose="02010600030101010101" pitchFamily="2" charset="-122"/>
            </a:endParaRPr>
          </a:p>
          <a:p>
            <a:pPr algn="l"/>
            <a:r>
              <a:rPr lang="en-US" altLang="zh-CN" dirty="0" smtClean="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305871" y="5137453"/>
            <a:ext cx="1440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dirty="0" smtClean="0">
                <a:solidFill>
                  <a:srgbClr val="FF0000"/>
                </a:solidFill>
                <a:ea typeface="宋体" panose="02010600030101010101" pitchFamily="2" charset="-122"/>
              </a:rPr>
              <a:t>大象</a:t>
            </a:r>
            <a:r>
              <a:rPr lang="en-US" altLang="zh-CN" dirty="0" smtClean="0">
                <a:ea typeface="宋体" panose="02010600030101010101" pitchFamily="2" charset="-122"/>
              </a:rPr>
              <a:t>{</a:t>
            </a:r>
          </a:p>
          <a:p>
            <a:pPr algn="l"/>
            <a:r>
              <a:rPr lang="en-US" altLang="zh-CN" dirty="0" smtClean="0">
                <a:ea typeface="宋体" panose="02010600030101010101" pitchFamily="2" charset="-122"/>
              </a:rPr>
              <a:t>     </a:t>
            </a:r>
            <a:r>
              <a:rPr lang="zh-CN" altLang="en-US" dirty="0" smtClean="0">
                <a:ea typeface="宋体" panose="02010600030101010101" pitchFamily="2" charset="-122"/>
              </a:rPr>
              <a:t>进入</a:t>
            </a:r>
            <a:r>
              <a:rPr lang="en-US" altLang="zh-CN" dirty="0" smtClean="0">
                <a:ea typeface="宋体" panose="02010600030101010101" pitchFamily="2" charset="-122"/>
              </a:rPr>
              <a:t>(){  }</a:t>
            </a:r>
            <a:endParaRPr lang="en-US" altLang="zh-CN" dirty="0">
              <a:ea typeface="宋体" panose="02010600030101010101" pitchFamily="2" charset="-122"/>
            </a:endParaRPr>
          </a:p>
          <a:p>
            <a:pPr algn="l"/>
            <a:r>
              <a:rPr lang="en-US" altLang="zh-CN" dirty="0" smtClean="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827088" y="260350"/>
            <a:ext cx="7010400" cy="563563"/>
          </a:xfrm>
        </p:spPr>
        <p:txBody>
          <a:bodyPr vert="horz" wrap="square" lIns="91440" tIns="45720" rIns="91440" bIns="45720" anchor="ctr" anchorCtr="0"/>
          <a:lstStyle/>
          <a:p>
            <a:pPr eaLnBrk="1" hangingPunct="1"/>
            <a:r>
              <a:rPr kumimoji="1" lang="zh-CN" altLang="en-US" sz="2800" b="1" dirty="0">
                <a:latin typeface="宋体" panose="02010600030101010101" pitchFamily="2" charset="-122"/>
                <a:ea typeface="+mj-ea"/>
                <a:cs typeface="+mj-cs"/>
              </a:rPr>
              <a:t>参数传值</a:t>
            </a:r>
          </a:p>
        </p:txBody>
      </p:sp>
      <p:sp>
        <p:nvSpPr>
          <p:cNvPr id="36867" name="Rectangle 3"/>
          <p:cNvSpPr>
            <a:spLocks noGrp="1"/>
          </p:cNvSpPr>
          <p:nvPr>
            <p:ph idx="1"/>
          </p:nvPr>
        </p:nvSpPr>
        <p:spPr>
          <a:xfrm>
            <a:off x="611188" y="981075"/>
            <a:ext cx="8208962" cy="4968875"/>
          </a:xfrm>
        </p:spPr>
        <p:txBody>
          <a:bodyPr vert="horz" wrap="square" lIns="91440" tIns="45720" rIns="91440" bIns="45720" anchor="t" anchorCtr="0"/>
          <a:lstStyle/>
          <a:p>
            <a:pPr eaLnBrk="1" hangingPunct="1"/>
            <a:r>
              <a:rPr lang="zh-CN" altLang="en-US" sz="2400" b="1" dirty="0"/>
              <a:t>方法中最重要的部分之一就是方法的参数，</a:t>
            </a:r>
            <a:r>
              <a:rPr lang="zh-CN" altLang="en-US" sz="2400" b="1" dirty="0">
                <a:solidFill>
                  <a:srgbClr val="FF0000"/>
                </a:solidFill>
              </a:rPr>
              <a:t>参数属于局部变量，当对象调用方法时，参数被分配内存空间</a:t>
            </a:r>
            <a:r>
              <a:rPr lang="zh-CN" altLang="en-US" sz="2400" b="1" dirty="0"/>
              <a:t>，并要求调用者向参数传递值，即方法被调用时，参数变量必须有具体的值。</a:t>
            </a:r>
          </a:p>
          <a:p>
            <a:pPr eaLnBrk="1" hangingPunct="1"/>
            <a:endParaRPr lang="zh-CN" altLang="en-US" sz="2400" dirty="0"/>
          </a:p>
        </p:txBody>
      </p:sp>
      <p:sp>
        <p:nvSpPr>
          <p:cNvPr id="280580" name="Rectangle 4"/>
          <p:cNvSpPr/>
          <p:nvPr/>
        </p:nvSpPr>
        <p:spPr>
          <a:xfrm>
            <a:off x="1258888" y="2492375"/>
            <a:ext cx="6624637" cy="3775075"/>
          </a:xfrm>
          <a:prstGeom prst="rect">
            <a:avLst/>
          </a:prstGeom>
          <a:solidFill>
            <a:schemeClr val="bg1"/>
          </a:solidFill>
          <a:ln w="25400" cap="flat" cmpd="sng">
            <a:solidFill>
              <a:srgbClr val="8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000" b="1" dirty="0">
                <a:latin typeface="宋体" panose="02010600030101010101" pitchFamily="2" charset="-122"/>
              </a:rPr>
              <a:t>class Circle</a:t>
            </a:r>
          </a:p>
          <a:p>
            <a:pPr marL="0" lvl="0" indent="0" eaLnBrk="1" hangingPunct="1">
              <a:spcBef>
                <a:spcPct val="0"/>
              </a:spcBef>
              <a:buClrTx/>
              <a:buFontTx/>
              <a:buNone/>
            </a:pPr>
            <a:r>
              <a:rPr lang="en-US" altLang="zh-CN" sz="2000" b="1" dirty="0">
                <a:latin typeface="宋体" panose="02010600030101010101" pitchFamily="2" charset="-122"/>
              </a:rPr>
              <a:t>{  double rad;</a:t>
            </a:r>
          </a:p>
          <a:p>
            <a:pPr marL="0" lvl="0" indent="0" eaLnBrk="1" hangingPunct="1">
              <a:spcBef>
                <a:spcPct val="0"/>
              </a:spcBef>
              <a:buClrTx/>
              <a:buFontTx/>
              <a:buNone/>
            </a:pPr>
            <a:r>
              <a:rPr lang="en-US" altLang="zh-CN" sz="2000" b="1" dirty="0">
                <a:latin typeface="宋体" panose="02010600030101010101" pitchFamily="2" charset="-122"/>
              </a:rPr>
              <a:t>   void changeRad(double newRad)</a:t>
            </a:r>
          </a:p>
          <a:p>
            <a:pPr marL="0" lvl="0" indent="0" eaLnBrk="1" hangingPunct="1">
              <a:spcBef>
                <a:spcPct val="0"/>
              </a:spcBef>
              <a:buClrTx/>
              <a:buFontTx/>
              <a:buNone/>
            </a:pPr>
            <a:r>
              <a:rPr lang="en-US" altLang="zh-CN" sz="2000" b="1" dirty="0">
                <a:latin typeface="宋体" panose="02010600030101010101" pitchFamily="2" charset="-122"/>
              </a:rPr>
              <a:t>   { rad=newRad;</a:t>
            </a:r>
          </a:p>
          <a:p>
            <a:pPr marL="0" lvl="0" indent="0" eaLnBrk="1" hangingPunct="1">
              <a:spcBef>
                <a:spcPct val="0"/>
              </a:spcBef>
              <a:buClrTx/>
              <a:buFontTx/>
              <a:buNone/>
            </a:pPr>
            <a:r>
              <a:rPr lang="en-US" altLang="zh-CN" sz="2000" b="1" dirty="0">
                <a:latin typeface="宋体" panose="02010600030101010101" pitchFamily="2" charset="-122"/>
              </a:rPr>
              <a:t>    }</a:t>
            </a:r>
          </a:p>
          <a:p>
            <a:pPr marL="0" lvl="0" indent="0" eaLnBrk="1" hangingPunct="1">
              <a:spcBef>
                <a:spcPct val="0"/>
              </a:spcBef>
              <a:buClrTx/>
              <a:buFontTx/>
              <a:buNone/>
            </a:pPr>
            <a:r>
              <a:rPr lang="en-US" altLang="zh-CN" sz="2000" b="1" dirty="0">
                <a:latin typeface="宋体" panose="02010600030101010101" pitchFamily="2" charset="-122"/>
              </a:rPr>
              <a:t>}</a:t>
            </a:r>
          </a:p>
          <a:p>
            <a:pPr marL="0" lvl="0" indent="0" eaLnBrk="1" hangingPunct="1">
              <a:spcBef>
                <a:spcPct val="0"/>
              </a:spcBef>
              <a:buClrTx/>
              <a:buFontTx/>
              <a:buNone/>
            </a:pPr>
            <a:r>
              <a:rPr lang="en-US" altLang="zh-CN" sz="2000" b="1" dirty="0">
                <a:latin typeface="宋体" panose="02010600030101010101" pitchFamily="2" charset="-122"/>
              </a:rPr>
              <a:t>class Test</a:t>
            </a:r>
          </a:p>
          <a:p>
            <a:pPr marL="0" lvl="0" indent="0" eaLnBrk="1" hangingPunct="1">
              <a:spcBef>
                <a:spcPct val="0"/>
              </a:spcBef>
              <a:buClrTx/>
              <a:buFontTx/>
              <a:buNone/>
            </a:pPr>
            <a:r>
              <a:rPr lang="en-US" altLang="zh-CN" sz="2000" b="1" dirty="0">
                <a:latin typeface="宋体" panose="02010600030101010101" pitchFamily="2" charset="-122"/>
              </a:rPr>
              <a:t>{ public static void main(String args[])</a:t>
            </a:r>
          </a:p>
          <a:p>
            <a:pPr marL="0" lvl="0" indent="0" eaLnBrk="1" hangingPunct="1">
              <a:spcBef>
                <a:spcPct val="0"/>
              </a:spcBef>
              <a:buClrTx/>
              <a:buFontTx/>
              <a:buNone/>
            </a:pPr>
            <a:r>
              <a:rPr lang="en-US" altLang="zh-CN" sz="2000" b="1" dirty="0">
                <a:latin typeface="宋体" panose="02010600030101010101" pitchFamily="2" charset="-122"/>
              </a:rPr>
              <a:t>  { Circle cir=new </a:t>
            </a:r>
            <a:r>
              <a:rPr lang="en-US" altLang="zh-CN" sz="2000" b="1">
                <a:latin typeface="宋体" panose="02010600030101010101" pitchFamily="2" charset="-122"/>
              </a:rPr>
              <a:t>Circle</a:t>
            </a:r>
            <a:r>
              <a:rPr lang="en-US" altLang="zh-CN" sz="2000" b="1" smtClean="0">
                <a:latin typeface="宋体" panose="02010600030101010101" pitchFamily="2" charset="-122"/>
              </a:rPr>
              <a:t>();</a:t>
            </a:r>
            <a:endParaRPr lang="en-US" altLang="zh-CN" sz="2000" b="1" dirty="0">
              <a:latin typeface="宋体" panose="02010600030101010101" pitchFamily="2" charset="-122"/>
            </a:endParaRPr>
          </a:p>
          <a:p>
            <a:pPr marL="0" lvl="0" indent="0" eaLnBrk="1" hangingPunct="1">
              <a:spcBef>
                <a:spcPct val="0"/>
              </a:spcBef>
              <a:buClrTx/>
              <a:buFontTx/>
              <a:buNone/>
            </a:pPr>
            <a:r>
              <a:rPr lang="en-US" altLang="zh-CN" sz="2000" b="1" dirty="0">
                <a:latin typeface="宋体" panose="02010600030101010101" pitchFamily="2" charset="-122"/>
              </a:rPr>
              <a:t>    cir.changeRad(100);</a:t>
            </a:r>
          </a:p>
          <a:p>
            <a:pPr marL="0" lvl="0" indent="0" eaLnBrk="1" hangingPunct="1">
              <a:spcBef>
                <a:spcPct val="0"/>
              </a:spcBef>
              <a:buClrTx/>
              <a:buFontTx/>
              <a:buNone/>
            </a:pPr>
            <a:r>
              <a:rPr lang="en-US" altLang="zh-CN" sz="2000" b="1" dirty="0">
                <a:latin typeface="宋体" panose="02010600030101010101" pitchFamily="2" charset="-122"/>
              </a:rPr>
              <a:t>   }</a:t>
            </a:r>
          </a:p>
          <a:p>
            <a:pPr marL="0" lvl="0" indent="0" eaLnBrk="1" hangingPunct="1">
              <a:spcBef>
                <a:spcPct val="0"/>
              </a:spcBef>
              <a:buClrTx/>
              <a:buFontTx/>
              <a:buNone/>
            </a:pPr>
            <a:r>
              <a:rPr lang="en-US" altLang="zh-CN" sz="2000" b="1" dirty="0">
                <a:latin typeface="宋体" panose="02010600030101010101" pitchFamily="2" charset="-122"/>
              </a:rPr>
              <a:t>}</a:t>
            </a:r>
            <a:endParaRPr lang="zh-CN" altLang="en-US" sz="2000" b="1" dirty="0">
              <a:latin typeface="宋体" panose="02010600030101010101" pitchFamily="2" charset="-122"/>
            </a:endParaRPr>
          </a:p>
        </p:txBody>
      </p:sp>
      <p:sp>
        <p:nvSpPr>
          <p:cNvPr id="280581" name="AutoShape 5"/>
          <p:cNvSpPr/>
          <p:nvPr/>
        </p:nvSpPr>
        <p:spPr>
          <a:xfrm rot="1111826" flipV="1">
            <a:off x="5508625" y="3716338"/>
            <a:ext cx="1223963" cy="2663825"/>
          </a:xfrm>
          <a:prstGeom prst="curvedLeftArrow">
            <a:avLst>
              <a:gd name="adj1" fmla="val 15839"/>
              <a:gd name="adj2" fmla="val 73070"/>
              <a:gd name="adj3" fmla="val 3854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b="1" dirty="0"/>
          </a:p>
        </p:txBody>
      </p:sp>
    </p:spTree>
  </p:cSld>
  <p:clrMapOvr>
    <a:masterClrMapping/>
  </p:clrMapOvr>
  <p:timing>
    <p:tnLst>
      <p:par>
        <p:cTn id="1" dur="indefinite" restart="never" nodeType="tmRoot"/>
      </p:par>
    </p:tnLst>
    <p:bldLst>
      <p:bldP spid="280580" grpId="0" animBg="1"/>
      <p:bldP spid="28058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755650" y="188913"/>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传值机制</a:t>
            </a:r>
          </a:p>
        </p:txBody>
      </p:sp>
      <p:sp>
        <p:nvSpPr>
          <p:cNvPr id="37891" name="Rectangle 3"/>
          <p:cNvSpPr>
            <a:spLocks noGrp="1"/>
          </p:cNvSpPr>
          <p:nvPr>
            <p:ph idx="1"/>
          </p:nvPr>
        </p:nvSpPr>
        <p:spPr/>
        <p:txBody>
          <a:bodyPr vert="horz" wrap="square" lIns="91440" tIns="45720" rIns="91440" bIns="45720" anchor="t" anchorCtr="0"/>
          <a:lstStyle/>
          <a:p>
            <a:pPr eaLnBrk="1" hangingPunct="1"/>
            <a:r>
              <a:rPr lang="zh-CN" altLang="en-US" sz="2400" b="1" dirty="0"/>
              <a:t>在</a:t>
            </a:r>
            <a:r>
              <a:rPr lang="en-US" altLang="zh-CN" sz="2400" b="1" dirty="0"/>
              <a:t>Java</a:t>
            </a:r>
            <a:r>
              <a:rPr lang="zh-CN" altLang="en-US" sz="2400" b="1" dirty="0"/>
              <a:t>中，方法的</a:t>
            </a:r>
            <a:r>
              <a:rPr lang="zh-CN" altLang="en-US" sz="2400" b="1" dirty="0">
                <a:solidFill>
                  <a:srgbClr val="FF0000"/>
                </a:solidFill>
              </a:rPr>
              <a:t>所有参数都是“传值”的，</a:t>
            </a:r>
            <a:r>
              <a:rPr lang="zh-CN" altLang="en-US" sz="2400" b="1" dirty="0"/>
              <a:t>也就是说，方法中</a:t>
            </a:r>
            <a:r>
              <a:rPr lang="zh-CN" altLang="en-US" sz="2400" b="1" dirty="0">
                <a:solidFill>
                  <a:srgbClr val="FF0000"/>
                </a:solidFill>
              </a:rPr>
              <a:t>参数变量的值是调用者指定的值的拷贝</a:t>
            </a:r>
            <a:r>
              <a:rPr lang="zh-CN" altLang="en-US" sz="2400" b="1" dirty="0"/>
              <a:t>。</a:t>
            </a:r>
          </a:p>
          <a:p>
            <a:pPr eaLnBrk="1" hangingPunct="1">
              <a:buNone/>
            </a:pPr>
            <a:r>
              <a:rPr lang="en-US" altLang="zh-CN" sz="2400" b="1" dirty="0"/>
              <a:t>	</a:t>
            </a:r>
            <a:r>
              <a:rPr lang="en-US" altLang="zh-CN" sz="2200" dirty="0"/>
              <a:t>1</a:t>
            </a:r>
            <a:r>
              <a:rPr lang="zh-CN" altLang="en-US" sz="2200" dirty="0"/>
              <a:t>）对于</a:t>
            </a:r>
            <a:r>
              <a:rPr lang="zh-CN" altLang="en-US" sz="2200" dirty="0">
                <a:solidFill>
                  <a:srgbClr val="FF0000"/>
                </a:solidFill>
              </a:rPr>
              <a:t>基本数据类型的参数</a:t>
            </a:r>
            <a:r>
              <a:rPr lang="zh-CN" altLang="en-US" sz="2200" dirty="0"/>
              <a:t>，向该参数“</a:t>
            </a:r>
            <a:r>
              <a:rPr lang="zh-CN" altLang="en-US" sz="2200" dirty="0">
                <a:solidFill>
                  <a:srgbClr val="FF0000"/>
                </a:solidFill>
              </a:rPr>
              <a:t>传值</a:t>
            </a:r>
            <a:r>
              <a:rPr lang="zh-CN" altLang="en-US" sz="2200" dirty="0"/>
              <a:t>”，传递的是值的拷贝</a:t>
            </a:r>
            <a:r>
              <a:rPr lang="en-US" altLang="zh-CN" sz="2200" dirty="0"/>
              <a:t>.</a:t>
            </a:r>
          </a:p>
          <a:p>
            <a:pPr eaLnBrk="1" hangingPunct="1">
              <a:buNone/>
            </a:pPr>
            <a:r>
              <a:rPr lang="zh-CN" altLang="en-US" sz="2200" dirty="0"/>
              <a:t>	例如，如果向方法的</a:t>
            </a:r>
            <a:r>
              <a:rPr lang="en-US" altLang="zh-CN" sz="2200" dirty="0"/>
              <a:t>int</a:t>
            </a:r>
            <a:r>
              <a:rPr lang="zh-CN" altLang="en-US" sz="2200" dirty="0"/>
              <a:t>型参数</a:t>
            </a:r>
            <a:r>
              <a:rPr lang="en-US" altLang="zh-CN" sz="2200" dirty="0"/>
              <a:t>x</a:t>
            </a:r>
            <a:r>
              <a:rPr lang="zh-CN" altLang="en-US" sz="2200" dirty="0"/>
              <a:t>传递一个</a:t>
            </a:r>
            <a:r>
              <a:rPr lang="en-US" altLang="zh-CN" sz="2200" dirty="0"/>
              <a:t>int</a:t>
            </a:r>
            <a:r>
              <a:rPr lang="zh-CN" altLang="en-US" sz="2200" dirty="0"/>
              <a:t>值，那么参数</a:t>
            </a:r>
            <a:r>
              <a:rPr lang="en-US" altLang="zh-CN" sz="2200" dirty="0"/>
              <a:t>x</a:t>
            </a:r>
            <a:r>
              <a:rPr lang="zh-CN" altLang="en-US" sz="2200" dirty="0"/>
              <a:t>得到的值是传递的值的拷贝。</a:t>
            </a:r>
          </a:p>
          <a:p>
            <a:pPr eaLnBrk="1" hangingPunct="1">
              <a:buNone/>
            </a:pPr>
            <a:r>
              <a:rPr lang="en-US" altLang="zh-CN" sz="2200" dirty="0"/>
              <a:t>	2</a:t>
            </a:r>
            <a:r>
              <a:rPr lang="zh-CN" altLang="en-US" sz="2200" dirty="0"/>
              <a:t>）对于参数是</a:t>
            </a:r>
            <a:r>
              <a:rPr lang="zh-CN" altLang="en-US" sz="2200" dirty="0">
                <a:solidFill>
                  <a:srgbClr val="FF0000"/>
                </a:solidFill>
              </a:rPr>
              <a:t>引用</a:t>
            </a:r>
            <a:r>
              <a:rPr lang="zh-CN" altLang="en-US" sz="2200">
                <a:solidFill>
                  <a:srgbClr val="FF0000"/>
                </a:solidFill>
              </a:rPr>
              <a:t>类</a:t>
            </a:r>
            <a:r>
              <a:rPr lang="zh-CN" altLang="en-US" sz="2200" smtClean="0">
                <a:solidFill>
                  <a:srgbClr val="FF0000"/>
                </a:solidFill>
              </a:rPr>
              <a:t>型</a:t>
            </a:r>
            <a:r>
              <a:rPr lang="en-US" altLang="zh-CN" sz="2200" smtClean="0">
                <a:solidFill>
                  <a:srgbClr val="FF0000"/>
                </a:solidFill>
              </a:rPr>
              <a:t>(</a:t>
            </a:r>
            <a:r>
              <a:rPr lang="zh-CN" altLang="en-US" sz="2200" smtClean="0">
                <a:solidFill>
                  <a:srgbClr val="FF0000"/>
                </a:solidFill>
              </a:rPr>
              <a:t>除了</a:t>
            </a:r>
            <a:r>
              <a:rPr lang="en-US" altLang="zh-CN" sz="2200" smtClean="0">
                <a:solidFill>
                  <a:srgbClr val="FF0000"/>
                </a:solidFill>
              </a:rPr>
              <a:t>String</a:t>
            </a:r>
            <a:r>
              <a:rPr lang="zh-CN" altLang="en-US" sz="2200" smtClean="0">
                <a:solidFill>
                  <a:srgbClr val="FF0000"/>
                </a:solidFill>
              </a:rPr>
              <a:t>类型</a:t>
            </a:r>
            <a:r>
              <a:rPr lang="en-US" altLang="zh-CN" sz="2200" smtClean="0">
                <a:solidFill>
                  <a:srgbClr val="FF0000"/>
                </a:solidFill>
              </a:rPr>
              <a:t>)</a:t>
            </a:r>
            <a:r>
              <a:rPr lang="zh-CN" altLang="en-US" sz="2200" smtClean="0"/>
              <a:t>时</a:t>
            </a:r>
            <a:r>
              <a:rPr lang="zh-CN" altLang="en-US" sz="2200" dirty="0"/>
              <a:t>，</a:t>
            </a:r>
            <a:r>
              <a:rPr lang="zh-CN" altLang="en-US" sz="2200" dirty="0">
                <a:solidFill>
                  <a:srgbClr val="FF0000"/>
                </a:solidFill>
              </a:rPr>
              <a:t>“传值”传递的是变量的引用而不是变量所引用的实</a:t>
            </a:r>
            <a:r>
              <a:rPr lang="zh-CN" altLang="en-US" sz="2200">
                <a:solidFill>
                  <a:srgbClr val="FF0000"/>
                </a:solidFill>
              </a:rPr>
              <a:t>体</a:t>
            </a:r>
            <a:r>
              <a:rPr lang="zh-CN" altLang="en-US" sz="2200" smtClean="0"/>
              <a:t>。</a:t>
            </a:r>
            <a:endParaRPr lang="en-US" altLang="zh-CN" sz="2200" smtClean="0"/>
          </a:p>
          <a:p>
            <a:pPr>
              <a:buNone/>
            </a:pPr>
            <a:r>
              <a:rPr lang="en-US" altLang="zh-CN" sz="2200" smtClean="0"/>
              <a:t>    3</a:t>
            </a:r>
            <a:r>
              <a:rPr lang="zh-CN" altLang="en-US" sz="2200" smtClean="0"/>
              <a:t>）</a:t>
            </a:r>
            <a:r>
              <a:rPr lang="zh-CN" altLang="en-US" sz="2200"/>
              <a:t>对于参数</a:t>
            </a:r>
            <a:r>
              <a:rPr lang="zh-CN" altLang="en-US" sz="2200" smtClean="0"/>
              <a:t>是</a:t>
            </a:r>
            <a:r>
              <a:rPr lang="en-US" altLang="zh-CN" sz="2200" smtClean="0">
                <a:solidFill>
                  <a:srgbClr val="FF0000"/>
                </a:solidFill>
              </a:rPr>
              <a:t>String</a:t>
            </a:r>
            <a:r>
              <a:rPr lang="zh-CN" altLang="en-US" sz="2200">
                <a:solidFill>
                  <a:srgbClr val="FF0000"/>
                </a:solidFill>
              </a:rPr>
              <a:t>类</a:t>
            </a:r>
            <a:r>
              <a:rPr lang="zh-CN" altLang="en-US" sz="2200" smtClean="0">
                <a:solidFill>
                  <a:srgbClr val="FF0000"/>
                </a:solidFill>
              </a:rPr>
              <a:t>型</a:t>
            </a:r>
            <a:r>
              <a:rPr lang="zh-CN" altLang="en-US" sz="2200" smtClean="0"/>
              <a:t>时</a:t>
            </a:r>
            <a:r>
              <a:rPr lang="zh-CN" altLang="en-US" sz="2200"/>
              <a:t>，</a:t>
            </a:r>
            <a:r>
              <a:rPr lang="zh-CN" altLang="en-US" sz="2200">
                <a:solidFill>
                  <a:srgbClr val="FF0000"/>
                </a:solidFill>
              </a:rPr>
              <a:t>“传值”传递的是变量的引</a:t>
            </a:r>
            <a:r>
              <a:rPr lang="zh-CN" altLang="en-US" sz="2200" smtClean="0">
                <a:solidFill>
                  <a:srgbClr val="FF0000"/>
                </a:solidFill>
              </a:rPr>
              <a:t>用</a:t>
            </a:r>
            <a:r>
              <a:rPr lang="zh-CN" altLang="en-US" sz="2200" smtClean="0"/>
              <a:t>值，</a:t>
            </a:r>
            <a:r>
              <a:rPr lang="zh-CN" altLang="en-US" sz="2200" smtClean="0">
                <a:solidFill>
                  <a:srgbClr val="FF0000"/>
                </a:solidFill>
              </a:rPr>
              <a:t>而</a:t>
            </a:r>
            <a:r>
              <a:rPr lang="zh-CN" altLang="en-US" sz="2200">
                <a:solidFill>
                  <a:srgbClr val="FF0000"/>
                </a:solidFill>
              </a:rPr>
              <a:t>不</a:t>
            </a:r>
            <a:r>
              <a:rPr lang="zh-CN" altLang="en-US" sz="2200" smtClean="0">
                <a:solidFill>
                  <a:srgbClr val="FF0000"/>
                </a:solidFill>
              </a:rPr>
              <a:t>是引用变量</a:t>
            </a:r>
            <a:r>
              <a:rPr lang="zh-CN" altLang="en-US" sz="2200" smtClean="0"/>
              <a:t>。</a:t>
            </a:r>
            <a:endParaRPr lang="en-US" altLang="zh-CN"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1907704" y="238874"/>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基本数据类型参数的传值</a:t>
            </a:r>
          </a:p>
        </p:txBody>
      </p:sp>
      <p:sp>
        <p:nvSpPr>
          <p:cNvPr id="38915" name="Rectangle 3"/>
          <p:cNvSpPr>
            <a:spLocks noGrp="1"/>
          </p:cNvSpPr>
          <p:nvPr>
            <p:ph idx="1"/>
          </p:nvPr>
        </p:nvSpPr>
        <p:spPr>
          <a:xfrm>
            <a:off x="539750" y="981075"/>
            <a:ext cx="8208963" cy="4968875"/>
          </a:xfrm>
        </p:spPr>
        <p:txBody>
          <a:bodyPr vert="horz" wrap="square" lIns="91440" tIns="45720" rIns="91440" bIns="45720" anchor="t" anchorCtr="0"/>
          <a:lstStyle/>
          <a:p>
            <a:pPr eaLnBrk="1" hangingPunct="1"/>
            <a:r>
              <a:rPr lang="zh-CN" altLang="en-US" sz="2400" b="1" dirty="0"/>
              <a:t>对于基本数据类型的参数，传递的是值的拷贝。</a:t>
            </a:r>
            <a:r>
              <a:rPr lang="zh-CN" altLang="en-US" sz="2400" b="1" dirty="0">
                <a:solidFill>
                  <a:srgbClr val="FF0000"/>
                </a:solidFill>
              </a:rPr>
              <a:t>同时向该参数传递的值的级别不可以高于该参数的级别</a:t>
            </a:r>
            <a:r>
              <a:rPr lang="zh-CN" altLang="en-US" sz="2400" b="1" dirty="0"/>
              <a:t> 。</a:t>
            </a:r>
          </a:p>
        </p:txBody>
      </p:sp>
      <p:sp>
        <p:nvSpPr>
          <p:cNvPr id="282628" name="Rectangle 4"/>
          <p:cNvSpPr/>
          <p:nvPr/>
        </p:nvSpPr>
        <p:spPr>
          <a:xfrm>
            <a:off x="1440011" y="1772816"/>
            <a:ext cx="6408440" cy="4801314"/>
          </a:xfrm>
          <a:prstGeom prst="rect">
            <a:avLst/>
          </a:prstGeom>
          <a:solidFill>
            <a:schemeClr val="bg1"/>
          </a:solidFill>
          <a:ln w="25400" cap="flat" cmpd="sng">
            <a:solidFill>
              <a:srgbClr val="800000"/>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1800" b="1" dirty="0">
                <a:latin typeface="宋体" panose="02010600030101010101" pitchFamily="2" charset="-122"/>
              </a:rPr>
              <a:t>class Circle</a:t>
            </a:r>
          </a:p>
          <a:p>
            <a:pPr marL="0" lvl="0" indent="0" eaLnBrk="1" hangingPunct="1">
              <a:spcBef>
                <a:spcPct val="0"/>
              </a:spcBef>
              <a:buClrTx/>
              <a:buFontTx/>
              <a:buNone/>
            </a:pPr>
            <a:r>
              <a:rPr lang="en-US" altLang="zh-CN" sz="1800" b="1" dirty="0">
                <a:latin typeface="宋体" panose="02010600030101010101" pitchFamily="2" charset="-122"/>
              </a:rPr>
              <a:t>{  double rad;</a:t>
            </a:r>
          </a:p>
          <a:p>
            <a:pPr marL="0" lvl="0" indent="0" eaLnBrk="1" hangingPunct="1">
              <a:spcBef>
                <a:spcPct val="0"/>
              </a:spcBef>
              <a:buClrTx/>
              <a:buFontTx/>
              <a:buNone/>
            </a:pPr>
            <a:r>
              <a:rPr lang="en-US" altLang="zh-CN" sz="1800" b="1" dirty="0">
                <a:latin typeface="宋体" panose="02010600030101010101" pitchFamily="2" charset="-122"/>
              </a:rPr>
              <a:t>   Circle(double r)</a:t>
            </a:r>
          </a:p>
          <a:p>
            <a:pPr marL="0" lvl="0" indent="0" eaLnBrk="1" hangingPunct="1">
              <a:spcBef>
                <a:spcPct val="0"/>
              </a:spcBef>
              <a:buClrTx/>
              <a:buFontTx/>
              <a:buNone/>
            </a:pPr>
            <a:r>
              <a:rPr lang="en-US" altLang="zh-CN" sz="1800" b="1" dirty="0">
                <a:latin typeface="宋体" panose="02010600030101010101" pitchFamily="2" charset="-122"/>
              </a:rPr>
              <a:t>   {  rad=r;</a:t>
            </a:r>
          </a:p>
          <a:p>
            <a:pPr marL="0" lvl="0" indent="0" eaLnBrk="1" hangingPunct="1">
              <a:spcBef>
                <a:spcPct val="0"/>
              </a:spcBef>
              <a:buClrTx/>
              <a:buFontTx/>
              <a:buNone/>
            </a:pPr>
            <a:r>
              <a:rPr lang="en-US" altLang="zh-CN" sz="1800" b="1" dirty="0">
                <a:latin typeface="宋体" panose="02010600030101010101" pitchFamily="2" charset="-122"/>
              </a:rPr>
              <a:t>    }</a:t>
            </a:r>
          </a:p>
          <a:p>
            <a:pPr marL="0" lvl="0" indent="0" eaLnBrk="1" hangingPunct="1">
              <a:spcBef>
                <a:spcPct val="0"/>
              </a:spcBef>
              <a:buClrTx/>
              <a:buFontTx/>
              <a:buNone/>
            </a:pPr>
            <a:r>
              <a:rPr lang="en-US" altLang="zh-CN" sz="1800" b="1" dirty="0">
                <a:latin typeface="宋体" panose="02010600030101010101" pitchFamily="2" charset="-122"/>
              </a:rPr>
              <a:t>   void changeRad(double newRad)</a:t>
            </a:r>
          </a:p>
          <a:p>
            <a:pPr marL="0" lvl="0" indent="0" eaLnBrk="1" hangingPunct="1">
              <a:spcBef>
                <a:spcPct val="0"/>
              </a:spcBef>
              <a:buClrTx/>
              <a:buFontTx/>
              <a:buNone/>
            </a:pPr>
            <a:r>
              <a:rPr lang="en-US" altLang="zh-CN" sz="1800" b="1">
                <a:latin typeface="宋体" panose="02010600030101010101" pitchFamily="2" charset="-122"/>
              </a:rPr>
              <a:t>   </a:t>
            </a:r>
            <a:r>
              <a:rPr lang="en-US" altLang="zh-CN" sz="1800" b="1" smtClean="0">
                <a:latin typeface="宋体" panose="02010600030101010101" pitchFamily="2" charset="-122"/>
              </a:rPr>
              <a:t>{    newRad++;//</a:t>
            </a:r>
            <a:r>
              <a:rPr lang="zh-CN" altLang="en-US" sz="1800" b="1" smtClean="0">
                <a:latin typeface="宋体" panose="02010600030101010101" pitchFamily="2" charset="-122"/>
              </a:rPr>
              <a:t>不会改变外面</a:t>
            </a:r>
            <a:r>
              <a:rPr lang="en-US" altLang="zh-CN" sz="1800" b="1" smtClean="0">
                <a:latin typeface="宋体" panose="02010600030101010101" pitchFamily="2" charset="-122"/>
              </a:rPr>
              <a:t>t</a:t>
            </a:r>
            <a:r>
              <a:rPr lang="zh-CN" altLang="en-US" sz="1800" b="1" smtClean="0">
                <a:latin typeface="宋体" panose="02010600030101010101" pitchFamily="2" charset="-122"/>
              </a:rPr>
              <a:t>的值。</a:t>
            </a:r>
            <a:endParaRPr lang="en-US" altLang="zh-CN" sz="1800" b="1">
              <a:latin typeface="宋体" panose="02010600030101010101" pitchFamily="2" charset="-122"/>
            </a:endParaRPr>
          </a:p>
          <a:p>
            <a:pPr marL="0" lvl="0" indent="0" eaLnBrk="1" hangingPunct="1">
              <a:spcBef>
                <a:spcPct val="0"/>
              </a:spcBef>
              <a:buClrTx/>
              <a:buFontTx/>
              <a:buNone/>
            </a:pPr>
            <a:r>
              <a:rPr lang="en-US" altLang="zh-CN" sz="1800" b="1">
                <a:latin typeface="宋体" panose="02010600030101010101" pitchFamily="2" charset="-122"/>
              </a:rPr>
              <a:t> </a:t>
            </a:r>
            <a:r>
              <a:rPr lang="en-US" altLang="zh-CN" sz="1800" b="1" smtClean="0">
                <a:latin typeface="宋体" panose="02010600030101010101" pitchFamily="2" charset="-122"/>
              </a:rPr>
              <a:t>      rad=newRad</a:t>
            </a:r>
            <a:r>
              <a:rPr lang="en-US" altLang="zh-CN" sz="1800" b="1" dirty="0">
                <a:latin typeface="宋体" panose="02010600030101010101" pitchFamily="2" charset="-122"/>
              </a:rPr>
              <a:t>;</a:t>
            </a:r>
          </a:p>
          <a:p>
            <a:pPr marL="0" lvl="0" indent="0" eaLnBrk="1" hangingPunct="1">
              <a:spcBef>
                <a:spcPct val="0"/>
              </a:spcBef>
              <a:buClrTx/>
              <a:buFontTx/>
              <a:buNone/>
            </a:pPr>
            <a:r>
              <a:rPr lang="en-US" altLang="zh-CN" sz="1800" b="1" dirty="0">
                <a:latin typeface="宋体" panose="02010600030101010101" pitchFamily="2" charset="-122"/>
              </a:rPr>
              <a:t>    }</a:t>
            </a:r>
          </a:p>
          <a:p>
            <a:pPr marL="0" lvl="0" indent="0" eaLnBrk="1" hangingPunct="1">
              <a:spcBef>
                <a:spcPct val="0"/>
              </a:spcBef>
              <a:buClrTx/>
              <a:buFontTx/>
              <a:buNone/>
            </a:pPr>
            <a:r>
              <a:rPr lang="en-US" altLang="zh-CN" sz="1800" b="1" dirty="0">
                <a:latin typeface="宋体" panose="02010600030101010101" pitchFamily="2" charset="-122"/>
              </a:rPr>
              <a:t>}</a:t>
            </a:r>
          </a:p>
          <a:p>
            <a:pPr marL="0" lvl="0" indent="0" eaLnBrk="1" hangingPunct="1">
              <a:spcBef>
                <a:spcPct val="0"/>
              </a:spcBef>
              <a:buClrTx/>
              <a:buFontTx/>
              <a:buNone/>
            </a:pPr>
            <a:r>
              <a:rPr lang="en-US" altLang="zh-CN" sz="1800" b="1" dirty="0">
                <a:latin typeface="宋体" panose="02010600030101010101" pitchFamily="2" charset="-122"/>
              </a:rPr>
              <a:t>class Test</a:t>
            </a:r>
          </a:p>
          <a:p>
            <a:pPr marL="0" lvl="0" indent="0" eaLnBrk="1" hangingPunct="1">
              <a:spcBef>
                <a:spcPct val="0"/>
              </a:spcBef>
              <a:buClrTx/>
              <a:buFontTx/>
              <a:buNone/>
            </a:pPr>
            <a:r>
              <a:rPr lang="en-US" altLang="zh-CN" sz="1800" b="1" dirty="0">
                <a:latin typeface="宋体" panose="02010600030101010101" pitchFamily="2" charset="-122"/>
              </a:rPr>
              <a:t>{ public static void main(String args[])</a:t>
            </a:r>
          </a:p>
          <a:p>
            <a:pPr marL="0" lvl="0" indent="0" eaLnBrk="1" hangingPunct="1">
              <a:spcBef>
                <a:spcPct val="0"/>
              </a:spcBef>
              <a:buClrTx/>
              <a:buFontTx/>
              <a:buNone/>
            </a:pPr>
            <a:r>
              <a:rPr lang="en-US" altLang="zh-CN" sz="1800" b="1" dirty="0">
                <a:latin typeface="宋体" panose="02010600030101010101" pitchFamily="2" charset="-122"/>
              </a:rPr>
              <a:t>  { Circle cir=new </a:t>
            </a:r>
            <a:r>
              <a:rPr lang="en-US" altLang="zh-CN" sz="1800" b="1">
                <a:latin typeface="宋体" panose="02010600030101010101" pitchFamily="2" charset="-122"/>
              </a:rPr>
              <a:t>Circle(10</a:t>
            </a:r>
            <a:r>
              <a:rPr lang="en-US" altLang="zh-CN" sz="1800" b="1" smtClean="0">
                <a:latin typeface="宋体" panose="02010600030101010101" pitchFamily="2" charset="-122"/>
              </a:rPr>
              <a:t>);</a:t>
            </a:r>
          </a:p>
          <a:p>
            <a:pPr marL="0" lvl="0" indent="0" eaLnBrk="1" hangingPunct="1">
              <a:spcBef>
                <a:spcPct val="0"/>
              </a:spcBef>
              <a:buClrTx/>
              <a:buFontTx/>
              <a:buNone/>
            </a:pPr>
            <a:r>
              <a:rPr lang="en-US" altLang="zh-CN" sz="1800" b="1" smtClean="0">
                <a:latin typeface="宋体" panose="02010600030101010101" pitchFamily="2" charset="-122"/>
              </a:rPr>
              <a:t>    int t=100</a:t>
            </a:r>
            <a:r>
              <a:rPr lang="zh-CN" altLang="en-US" sz="1800" b="1" smtClean="0">
                <a:latin typeface="宋体" panose="02010600030101010101" pitchFamily="2" charset="-122"/>
              </a:rPr>
              <a:t>；</a:t>
            </a:r>
            <a:endParaRPr lang="en-US" altLang="zh-CN" sz="1800" b="1" dirty="0">
              <a:latin typeface="宋体" panose="02010600030101010101" pitchFamily="2" charset="-122"/>
            </a:endParaRPr>
          </a:p>
          <a:p>
            <a:pPr marL="0" lvl="0" indent="0" eaLnBrk="1" hangingPunct="1">
              <a:spcBef>
                <a:spcPct val="0"/>
              </a:spcBef>
              <a:buClrTx/>
              <a:buFontTx/>
              <a:buNone/>
            </a:pPr>
            <a:r>
              <a:rPr lang="en-US" altLang="zh-CN" sz="1800" b="1">
                <a:latin typeface="宋体" panose="02010600030101010101" pitchFamily="2" charset="-122"/>
              </a:rPr>
              <a:t>    </a:t>
            </a:r>
            <a:r>
              <a:rPr lang="en-US" altLang="zh-CN" sz="1800" b="1" smtClean="0">
                <a:latin typeface="宋体" panose="02010600030101010101" pitchFamily="2" charset="-122"/>
              </a:rPr>
              <a:t>cir.changeRad(t);</a:t>
            </a:r>
            <a:endParaRPr lang="en-US" altLang="zh-CN" sz="1800" b="1" dirty="0">
              <a:latin typeface="宋体" panose="02010600030101010101" pitchFamily="2" charset="-122"/>
            </a:endParaRPr>
          </a:p>
          <a:p>
            <a:pPr marL="0" lvl="0" indent="0" eaLnBrk="1" hangingPunct="1">
              <a:spcBef>
                <a:spcPct val="0"/>
              </a:spcBef>
              <a:buClrTx/>
              <a:buFontTx/>
              <a:buNone/>
            </a:pPr>
            <a:r>
              <a:rPr lang="en-US" altLang="zh-CN" sz="1800" b="1" dirty="0">
                <a:latin typeface="宋体" panose="02010600030101010101" pitchFamily="2" charset="-122"/>
              </a:rPr>
              <a:t>   }</a:t>
            </a:r>
          </a:p>
          <a:p>
            <a:pPr marL="0" lvl="0" indent="0" eaLnBrk="1" hangingPunct="1">
              <a:spcBef>
                <a:spcPct val="0"/>
              </a:spcBef>
              <a:buClrTx/>
              <a:buFontTx/>
              <a:buNone/>
            </a:pPr>
            <a:r>
              <a:rPr lang="en-US" altLang="zh-CN" sz="1800" b="1" dirty="0">
                <a:latin typeface="宋体" panose="02010600030101010101" pitchFamily="2" charset="-122"/>
              </a:rPr>
              <a:t>}</a:t>
            </a:r>
            <a:endParaRPr lang="zh-CN" altLang="en-US" sz="1800" b="1" dirty="0">
              <a:latin typeface="宋体" panose="02010600030101010101" pitchFamily="2" charset="-122"/>
            </a:endParaRPr>
          </a:p>
        </p:txBody>
      </p:sp>
    </p:spTree>
  </p:cSld>
  <p:clrMapOvr>
    <a:masterClrMapping/>
  </p:clrMapOvr>
  <p:timing>
    <p:tnLst>
      <p:par>
        <p:cTn id="1" dur="indefinite" restart="never" nodeType="tmRoot"/>
      </p:par>
    </p:tnLst>
    <p:bldLst>
      <p:bldP spid="2826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066800" y="260033"/>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引用类型参数的传值</a:t>
            </a:r>
          </a:p>
        </p:txBody>
      </p:sp>
      <p:sp>
        <p:nvSpPr>
          <p:cNvPr id="39939" name="Rectangle 3"/>
          <p:cNvSpPr>
            <a:spLocks noGrp="1"/>
          </p:cNvSpPr>
          <p:nvPr>
            <p:ph idx="1"/>
          </p:nvPr>
        </p:nvSpPr>
        <p:spPr/>
        <p:txBody>
          <a:bodyPr vert="horz" wrap="square" lIns="91440" tIns="45720" rIns="91440" bIns="45720" anchor="t" anchorCtr="0"/>
          <a:lstStyle/>
          <a:p>
            <a:pPr eaLnBrk="1" hangingPunct="1"/>
            <a:r>
              <a:rPr lang="zh-CN" altLang="en-US" sz="2400" b="1" dirty="0"/>
              <a:t>当参数是引用类型时，“</a:t>
            </a:r>
            <a:r>
              <a:rPr lang="zh-CN" altLang="en-US" sz="2400" b="1" dirty="0">
                <a:solidFill>
                  <a:srgbClr val="FF0000"/>
                </a:solidFill>
              </a:rPr>
              <a:t>传值”传递的是变量中存放的“引用”</a:t>
            </a:r>
            <a:r>
              <a:rPr lang="zh-CN" altLang="en-US" sz="2400" b="1" dirty="0"/>
              <a:t>，而不是变量所引用的实体。如图所示</a:t>
            </a:r>
            <a:r>
              <a:rPr lang="zh-CN" altLang="en-US" sz="2400" dirty="0"/>
              <a:t> </a:t>
            </a:r>
          </a:p>
        </p:txBody>
      </p:sp>
      <p:sp>
        <p:nvSpPr>
          <p:cNvPr id="23" name="Rectangle 4"/>
          <p:cNvSpPr/>
          <p:nvPr/>
        </p:nvSpPr>
        <p:spPr>
          <a:xfrm>
            <a:off x="1259681" y="2060848"/>
            <a:ext cx="6624638" cy="4524315"/>
          </a:xfrm>
          <a:prstGeom prst="rect">
            <a:avLst/>
          </a:prstGeom>
          <a:solidFill>
            <a:schemeClr val="bg1"/>
          </a:solidFill>
          <a:ln w="25400" cap="flat" cmpd="sng">
            <a:solidFill>
              <a:srgbClr val="8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1800" b="1" dirty="0">
                <a:latin typeface="宋体" panose="02010600030101010101" pitchFamily="2" charset="-122"/>
              </a:rPr>
              <a:t>class Circle</a:t>
            </a:r>
          </a:p>
          <a:p>
            <a:pPr marL="0" lvl="0" indent="0" eaLnBrk="1" hangingPunct="1">
              <a:spcBef>
                <a:spcPct val="0"/>
              </a:spcBef>
              <a:buClrTx/>
              <a:buFontTx/>
              <a:buNone/>
            </a:pPr>
            <a:r>
              <a:rPr lang="en-US" altLang="zh-CN" sz="1800" b="1" dirty="0">
                <a:latin typeface="宋体" panose="02010600030101010101" pitchFamily="2" charset="-122"/>
              </a:rPr>
              <a:t>{  double rad;</a:t>
            </a:r>
          </a:p>
          <a:p>
            <a:pPr marL="0" lvl="0" indent="0" eaLnBrk="1" hangingPunct="1">
              <a:spcBef>
                <a:spcPct val="0"/>
              </a:spcBef>
              <a:buClrTx/>
              <a:buFontTx/>
              <a:buNone/>
            </a:pPr>
            <a:r>
              <a:rPr lang="en-US" altLang="zh-CN" sz="1800" b="1" dirty="0">
                <a:latin typeface="宋体" panose="02010600030101010101" pitchFamily="2" charset="-122"/>
              </a:rPr>
              <a:t>   Circle(double r)</a:t>
            </a:r>
          </a:p>
          <a:p>
            <a:pPr marL="0" lvl="0" indent="0" eaLnBrk="1" hangingPunct="1">
              <a:spcBef>
                <a:spcPct val="0"/>
              </a:spcBef>
              <a:buClrTx/>
              <a:buFontTx/>
              <a:buNone/>
            </a:pPr>
            <a:r>
              <a:rPr lang="en-US" altLang="zh-CN" sz="1800" b="1" dirty="0">
                <a:latin typeface="宋体" panose="02010600030101010101" pitchFamily="2" charset="-122"/>
              </a:rPr>
              <a:t>   {  rad=r;</a:t>
            </a:r>
          </a:p>
          <a:p>
            <a:pPr marL="0" lvl="0" indent="0" eaLnBrk="1" hangingPunct="1">
              <a:spcBef>
                <a:spcPct val="0"/>
              </a:spcBef>
              <a:buClrTx/>
              <a:buFontTx/>
              <a:buNone/>
            </a:pPr>
            <a:r>
              <a:rPr lang="en-US" altLang="zh-CN" sz="1800" b="1" dirty="0">
                <a:latin typeface="宋体" panose="02010600030101010101" pitchFamily="2" charset="-122"/>
              </a:rPr>
              <a:t>    }</a:t>
            </a:r>
          </a:p>
          <a:p>
            <a:pPr marL="0" lvl="0" indent="0" eaLnBrk="1" hangingPunct="1">
              <a:spcBef>
                <a:spcPct val="0"/>
              </a:spcBef>
              <a:buClrTx/>
              <a:buFontTx/>
              <a:buNone/>
            </a:pPr>
            <a:r>
              <a:rPr lang="en-US" altLang="zh-CN" sz="1800" b="1" dirty="0">
                <a:latin typeface="宋体" panose="02010600030101010101" pitchFamily="2" charset="-122"/>
              </a:rPr>
              <a:t>   </a:t>
            </a:r>
            <a:r>
              <a:rPr lang="en-US" altLang="zh-CN" sz="1800" b="1">
                <a:latin typeface="宋体" panose="02010600030101010101" pitchFamily="2" charset="-122"/>
              </a:rPr>
              <a:t>void changeRad(Circle </a:t>
            </a:r>
            <a:r>
              <a:rPr lang="en-US" altLang="zh-CN" sz="1800" b="1" smtClean="0">
                <a:latin typeface="宋体" panose="02010600030101010101" pitchFamily="2" charset="-122"/>
              </a:rPr>
              <a:t>c)</a:t>
            </a:r>
            <a:endParaRPr lang="en-US" altLang="zh-CN" sz="1800" b="1" dirty="0">
              <a:latin typeface="宋体" panose="02010600030101010101" pitchFamily="2" charset="-122"/>
            </a:endParaRPr>
          </a:p>
          <a:p>
            <a:pPr marL="0" lvl="0" indent="0" eaLnBrk="1" hangingPunct="1">
              <a:spcBef>
                <a:spcPct val="0"/>
              </a:spcBef>
              <a:buClrTx/>
              <a:buFontTx/>
              <a:buNone/>
            </a:pPr>
            <a:r>
              <a:rPr lang="en-US" altLang="zh-CN" sz="1800" b="1" dirty="0">
                <a:latin typeface="宋体" panose="02010600030101010101" pitchFamily="2" charset="-122"/>
              </a:rPr>
              <a:t>   </a:t>
            </a:r>
            <a:r>
              <a:rPr lang="en-US" altLang="zh-CN" sz="1800" b="1">
                <a:latin typeface="宋体" panose="02010600030101010101" pitchFamily="2" charset="-122"/>
              </a:rPr>
              <a:t>{ </a:t>
            </a:r>
            <a:r>
              <a:rPr lang="en-US" altLang="zh-CN" sz="1800" b="1" smtClean="0">
                <a:latin typeface="宋体" panose="02010600030101010101" pitchFamily="2" charset="-122"/>
              </a:rPr>
              <a:t>c.rad=10;</a:t>
            </a:r>
            <a:endParaRPr lang="en-US" altLang="zh-CN" sz="1800" b="1" dirty="0">
              <a:latin typeface="宋体" panose="02010600030101010101" pitchFamily="2" charset="-122"/>
            </a:endParaRPr>
          </a:p>
          <a:p>
            <a:pPr marL="0" lvl="0" indent="0" eaLnBrk="1" hangingPunct="1">
              <a:spcBef>
                <a:spcPct val="0"/>
              </a:spcBef>
              <a:buClrTx/>
              <a:buFontTx/>
              <a:buNone/>
            </a:pPr>
            <a:r>
              <a:rPr lang="en-US" altLang="zh-CN" sz="1800" b="1" dirty="0">
                <a:latin typeface="宋体" panose="02010600030101010101" pitchFamily="2" charset="-122"/>
              </a:rPr>
              <a:t>    }</a:t>
            </a:r>
          </a:p>
          <a:p>
            <a:pPr marL="0" lvl="0" indent="0" eaLnBrk="1" hangingPunct="1">
              <a:spcBef>
                <a:spcPct val="0"/>
              </a:spcBef>
              <a:buClrTx/>
              <a:buFontTx/>
              <a:buNone/>
            </a:pPr>
            <a:r>
              <a:rPr lang="en-US" altLang="zh-CN" sz="1800" b="1" dirty="0">
                <a:latin typeface="宋体" panose="02010600030101010101" pitchFamily="2" charset="-122"/>
              </a:rPr>
              <a:t>}</a:t>
            </a:r>
          </a:p>
          <a:p>
            <a:pPr marL="0" lvl="0" indent="0" eaLnBrk="1" hangingPunct="1">
              <a:spcBef>
                <a:spcPct val="0"/>
              </a:spcBef>
              <a:buClrTx/>
              <a:buFontTx/>
              <a:buNone/>
            </a:pPr>
            <a:r>
              <a:rPr lang="en-US" altLang="zh-CN" sz="1800" b="1" dirty="0">
                <a:latin typeface="宋体" panose="02010600030101010101" pitchFamily="2" charset="-122"/>
              </a:rPr>
              <a:t>class Test</a:t>
            </a:r>
          </a:p>
          <a:p>
            <a:pPr marL="0" lvl="0" indent="0" eaLnBrk="1" hangingPunct="1">
              <a:spcBef>
                <a:spcPct val="0"/>
              </a:spcBef>
              <a:buClrTx/>
              <a:buFontTx/>
              <a:buNone/>
            </a:pPr>
            <a:r>
              <a:rPr lang="en-US" altLang="zh-CN" sz="1800" b="1" dirty="0">
                <a:latin typeface="宋体" panose="02010600030101010101" pitchFamily="2" charset="-122"/>
              </a:rPr>
              <a:t>{ public static void main(String args[])</a:t>
            </a:r>
          </a:p>
          <a:p>
            <a:pPr marL="0" lvl="0" indent="0" eaLnBrk="1" hangingPunct="1">
              <a:spcBef>
                <a:spcPct val="0"/>
              </a:spcBef>
              <a:buClrTx/>
              <a:buFontTx/>
              <a:buNone/>
            </a:pPr>
            <a:r>
              <a:rPr lang="en-US" altLang="zh-CN" sz="1800" b="1" dirty="0">
                <a:latin typeface="宋体" panose="02010600030101010101" pitchFamily="2" charset="-122"/>
              </a:rPr>
              <a:t>  { Circle cir=new </a:t>
            </a:r>
            <a:r>
              <a:rPr lang="en-US" altLang="zh-CN" sz="1800" b="1">
                <a:latin typeface="宋体" panose="02010600030101010101" pitchFamily="2" charset="-122"/>
              </a:rPr>
              <a:t>Circle(10</a:t>
            </a:r>
            <a:r>
              <a:rPr lang="en-US" altLang="zh-CN" sz="1800" b="1" smtClean="0">
                <a:latin typeface="宋体" panose="02010600030101010101" pitchFamily="2" charset="-122"/>
              </a:rPr>
              <a:t>);</a:t>
            </a:r>
          </a:p>
          <a:p>
            <a:pPr marL="0" lvl="0" indent="0" eaLnBrk="1" hangingPunct="1">
              <a:spcBef>
                <a:spcPct val="0"/>
              </a:spcBef>
              <a:buClrTx/>
              <a:buFontTx/>
              <a:buNone/>
            </a:pPr>
            <a:r>
              <a:rPr lang="en-US" altLang="zh-CN" sz="1800" b="1" smtClean="0">
                <a:latin typeface="宋体" panose="02010600030101010101" pitchFamily="2" charset="-122"/>
              </a:rPr>
              <a:t>    Circle c2=new </a:t>
            </a:r>
            <a:r>
              <a:rPr lang="en-US" altLang="zh-CN" sz="1800" b="1">
                <a:latin typeface="宋体" panose="02010600030101010101" pitchFamily="2" charset="-122"/>
              </a:rPr>
              <a:t>Circle(10</a:t>
            </a:r>
            <a:r>
              <a:rPr lang="en-US" altLang="zh-CN" sz="1800" b="1" smtClean="0">
                <a:latin typeface="宋体" panose="02010600030101010101" pitchFamily="2" charset="-122"/>
              </a:rPr>
              <a:t>);//</a:t>
            </a:r>
            <a:r>
              <a:rPr lang="zh-CN" altLang="en-US" sz="1800" b="1" smtClean="0">
                <a:latin typeface="宋体" panose="02010600030101010101" pitchFamily="2" charset="-122"/>
              </a:rPr>
              <a:t>可以改变</a:t>
            </a:r>
            <a:r>
              <a:rPr lang="en-US" altLang="zh-CN" sz="1800" b="1" smtClean="0">
                <a:latin typeface="宋体" panose="02010600030101010101" pitchFamily="2" charset="-122"/>
              </a:rPr>
              <a:t>c2</a:t>
            </a:r>
            <a:r>
              <a:rPr lang="zh-CN" altLang="en-US" sz="1800" b="1" smtClean="0">
                <a:latin typeface="宋体" panose="02010600030101010101" pitchFamily="2" charset="-122"/>
              </a:rPr>
              <a:t>的</a:t>
            </a:r>
            <a:r>
              <a:rPr lang="en-US" altLang="zh-CN" sz="1800" b="1" smtClean="0">
                <a:latin typeface="宋体" panose="02010600030101010101" pitchFamily="2" charset="-122"/>
              </a:rPr>
              <a:t>rad</a:t>
            </a:r>
            <a:r>
              <a:rPr lang="zh-CN" altLang="en-US" sz="1800" b="1" smtClean="0">
                <a:latin typeface="宋体" panose="02010600030101010101" pitchFamily="2" charset="-122"/>
              </a:rPr>
              <a:t>值</a:t>
            </a:r>
            <a:endParaRPr lang="en-US" altLang="zh-CN" sz="1800" b="1" smtClean="0">
              <a:latin typeface="宋体" panose="02010600030101010101" pitchFamily="2" charset="-122"/>
            </a:endParaRPr>
          </a:p>
          <a:p>
            <a:pPr marL="0" lvl="0" indent="0" eaLnBrk="1" hangingPunct="1">
              <a:spcBef>
                <a:spcPct val="0"/>
              </a:spcBef>
              <a:buClrTx/>
              <a:buFontTx/>
              <a:buNone/>
            </a:pPr>
            <a:r>
              <a:rPr lang="en-US" altLang="zh-CN" sz="1800" b="1" smtClean="0">
                <a:latin typeface="宋体" panose="02010600030101010101" pitchFamily="2" charset="-122"/>
              </a:rPr>
              <a:t>    cir.changeRad(c2);</a:t>
            </a:r>
            <a:endParaRPr lang="en-US" altLang="zh-CN" sz="1800" b="1" dirty="0">
              <a:latin typeface="宋体" panose="02010600030101010101" pitchFamily="2" charset="-122"/>
            </a:endParaRPr>
          </a:p>
          <a:p>
            <a:pPr marL="0" lvl="0" indent="0" eaLnBrk="1" hangingPunct="1">
              <a:spcBef>
                <a:spcPct val="0"/>
              </a:spcBef>
              <a:buClrTx/>
              <a:buFontTx/>
              <a:buNone/>
            </a:pPr>
            <a:r>
              <a:rPr lang="en-US" altLang="zh-CN" sz="1800" b="1" dirty="0">
                <a:latin typeface="宋体" panose="02010600030101010101" pitchFamily="2" charset="-122"/>
              </a:rPr>
              <a:t>   }</a:t>
            </a:r>
          </a:p>
          <a:p>
            <a:pPr marL="0" lvl="0" indent="0" eaLnBrk="1" hangingPunct="1">
              <a:spcBef>
                <a:spcPct val="0"/>
              </a:spcBef>
              <a:buClrTx/>
              <a:buFontTx/>
              <a:buNone/>
            </a:pPr>
            <a:r>
              <a:rPr lang="en-US" altLang="zh-CN" sz="1800" b="1" dirty="0">
                <a:latin typeface="宋体" panose="02010600030101010101" pitchFamily="2" charset="-122"/>
              </a:rPr>
              <a:t>}</a:t>
            </a:r>
            <a:endParaRPr lang="zh-CN" altLang="en-US" sz="1800" b="1" dirty="0">
              <a:latin typeface="宋体" panose="02010600030101010101" pitchFamily="2" charset="-122"/>
            </a:endParaRPr>
          </a:p>
        </p:txBody>
      </p:sp>
    </p:spTree>
  </p:cSld>
  <p:clrMapOvr>
    <a:masterClrMapping/>
  </p:clrMapOvr>
  <p:timing>
    <p:tnLst>
      <p:par>
        <p:cTn id="1" dur="indefinite" restart="never" nodeType="tmRoot"/>
      </p:par>
    </p:tnLst>
    <p:bldLst>
      <p:bldP spid="2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835696" y="254493"/>
            <a:ext cx="7010400" cy="563563"/>
          </a:xfrm>
        </p:spPr>
        <p:txBody>
          <a:bodyPr vert="horz" wrap="square" lIns="91440" tIns="45720" rIns="91440" bIns="45720" anchor="ctr" anchorCtr="0"/>
          <a:lstStyle/>
          <a:p>
            <a:pPr eaLnBrk="1" hangingPunct="1"/>
            <a:r>
              <a:rPr kumimoji="1" lang="zh-CN" altLang="en-US" sz="2800" b="1"/>
              <a:t>引</a:t>
            </a:r>
            <a:r>
              <a:rPr kumimoji="1" lang="zh-CN" altLang="en-US" sz="2800" b="1" smtClean="0"/>
              <a:t>用类型传值</a:t>
            </a:r>
            <a:endParaRPr kumimoji="1" lang="zh-CN" altLang="en-US" sz="2800" b="1" dirty="0">
              <a:latin typeface="+mj-lt"/>
              <a:ea typeface="+mj-ea"/>
              <a:cs typeface="+mj-cs"/>
            </a:endParaRPr>
          </a:p>
        </p:txBody>
      </p:sp>
      <p:sp>
        <p:nvSpPr>
          <p:cNvPr id="40963" name="Rectangle 3"/>
          <p:cNvSpPr>
            <a:spLocks noGrp="1"/>
          </p:cNvSpPr>
          <p:nvPr>
            <p:ph idx="1"/>
          </p:nvPr>
        </p:nvSpPr>
        <p:spPr>
          <a:xfrm>
            <a:off x="323528" y="1036884"/>
            <a:ext cx="8208963" cy="4968875"/>
          </a:xfrm>
        </p:spPr>
        <p:txBody>
          <a:bodyPr vert="horz" wrap="square" lIns="91440" tIns="45720" rIns="91440" bIns="45720" anchor="t" anchorCtr="0"/>
          <a:lstStyle/>
          <a:p>
            <a:pPr eaLnBrk="1" hangingPunct="1"/>
            <a:r>
              <a:rPr lang="zh-CN" altLang="en-US" sz="2400" b="1" dirty="0">
                <a:hlinkClick r:id="rId2" action="ppaction://hlinkfile"/>
              </a:rPr>
              <a:t>例子7</a:t>
            </a:r>
            <a:r>
              <a:rPr lang="zh-CN" altLang="en-US" sz="2400" b="1" dirty="0"/>
              <a:t>模拟收音机使用电池。例子7中使用的主要类如</a:t>
            </a:r>
            <a:r>
              <a:rPr lang="zh-CN" altLang="en-US" sz="2400" b="1"/>
              <a:t>下</a:t>
            </a:r>
            <a:r>
              <a:rPr lang="zh-CN" altLang="en-US" sz="2400" b="1" smtClean="0"/>
              <a:t>。</a:t>
            </a:r>
          </a:p>
          <a:p>
            <a:pPr lvl="1" eaLnBrk="1" hangingPunct="1"/>
            <a:r>
              <a:rPr lang="en-US" altLang="zh-CN" sz="2200" smtClean="0"/>
              <a:t>Radio</a:t>
            </a:r>
            <a:r>
              <a:rPr lang="zh-CN" altLang="en-US" sz="2200" smtClean="0"/>
              <a:t>类负责创建一个“收音机”对象</a:t>
            </a:r>
            <a:r>
              <a:rPr lang="en-US" altLang="zh-CN" sz="2200" smtClean="0"/>
              <a:t>(Radio</a:t>
            </a:r>
            <a:r>
              <a:rPr lang="zh-CN" altLang="en-US" sz="2200" smtClean="0"/>
              <a:t>类在</a:t>
            </a:r>
            <a:r>
              <a:rPr lang="en-US" altLang="zh-CN" sz="2200" b="1" smtClean="0">
                <a:hlinkClick r:id="rId3" action="ppaction://hlinkfile"/>
              </a:rPr>
              <a:t>Radio.java</a:t>
            </a:r>
            <a:r>
              <a:rPr lang="zh-CN" altLang="en-US" sz="2200" smtClean="0"/>
              <a:t>中</a:t>
            </a:r>
            <a:r>
              <a:rPr lang="en-US" altLang="zh-CN" sz="2200" smtClean="0"/>
              <a:t>).</a:t>
            </a:r>
          </a:p>
          <a:p>
            <a:pPr lvl="1" eaLnBrk="1" hangingPunct="1"/>
            <a:r>
              <a:rPr lang="en-US" altLang="zh-CN" sz="2200" smtClean="0"/>
              <a:t>Battery</a:t>
            </a:r>
            <a:r>
              <a:rPr lang="zh-CN" altLang="en-US" sz="2200" smtClean="0"/>
              <a:t>类负责创建“电池”对象</a:t>
            </a:r>
            <a:r>
              <a:rPr lang="en-US" altLang="zh-CN" sz="2200" smtClean="0"/>
              <a:t>(Battery</a:t>
            </a:r>
            <a:r>
              <a:rPr lang="zh-CN" altLang="en-US" sz="2200" smtClean="0"/>
              <a:t>类在</a:t>
            </a:r>
            <a:r>
              <a:rPr lang="en-US" altLang="zh-CN" sz="2200" b="1" smtClean="0">
                <a:hlinkClick r:id="rId4" action="ppaction://hlinkfile"/>
              </a:rPr>
              <a:t>Battery.java</a:t>
            </a:r>
            <a:r>
              <a:rPr lang="zh-CN" altLang="en-US" sz="2200" smtClean="0"/>
              <a:t>中</a:t>
            </a:r>
            <a:r>
              <a:rPr lang="en-US" altLang="zh-CN" sz="2200" smtClean="0"/>
              <a:t>).</a:t>
            </a:r>
          </a:p>
          <a:p>
            <a:pPr lvl="1" eaLnBrk="1" hangingPunct="1"/>
            <a:r>
              <a:rPr lang="en-US" altLang="zh-CN" sz="2200" smtClean="0"/>
              <a:t>Radio</a:t>
            </a:r>
            <a:r>
              <a:rPr lang="zh-CN" altLang="en-US" sz="2200" smtClean="0"/>
              <a:t>类创建的“收音机”对象调用</a:t>
            </a:r>
            <a:r>
              <a:rPr lang="en-US" altLang="zh-CN" sz="2200" smtClean="0"/>
              <a:t>openRadio(Battery battery)</a:t>
            </a:r>
            <a:r>
              <a:rPr lang="zh-CN" altLang="en-US" sz="2200" smtClean="0"/>
              <a:t>方法时，需要将一个</a:t>
            </a:r>
            <a:r>
              <a:rPr lang="en-US" altLang="zh-CN" sz="2200" smtClean="0"/>
              <a:t>Battery</a:t>
            </a:r>
            <a:r>
              <a:rPr lang="zh-CN" altLang="en-US" sz="2200" smtClean="0"/>
              <a:t>类创  建“电池”对象传递给该方法的参数</a:t>
            </a:r>
            <a:r>
              <a:rPr lang="en-US" altLang="zh-CN" sz="2200" smtClean="0"/>
              <a:t>battery，</a:t>
            </a:r>
            <a:r>
              <a:rPr lang="zh-CN" altLang="en-US" sz="2200" smtClean="0"/>
              <a:t>即模拟收音机使用电池。</a:t>
            </a:r>
          </a:p>
          <a:p>
            <a:pPr lvl="1" eaLnBrk="1" hangingPunct="1"/>
            <a:r>
              <a:rPr lang="zh-CN" altLang="en-US" sz="2200" smtClean="0"/>
              <a:t>在主类(</a:t>
            </a:r>
            <a:r>
              <a:rPr lang="en-US" altLang="zh-CN" sz="2200" b="1" smtClean="0">
                <a:hlinkClick r:id="rId2" action="ppaction://hlinkfile"/>
              </a:rPr>
              <a:t>Example4_7.java </a:t>
            </a:r>
            <a:r>
              <a:rPr lang="zh-CN" altLang="en-US" sz="2200" smtClean="0"/>
              <a:t>)中将</a:t>
            </a:r>
            <a:r>
              <a:rPr lang="en-US" altLang="zh-CN" sz="2200" smtClean="0"/>
              <a:t>Battery</a:t>
            </a:r>
            <a:r>
              <a:rPr lang="zh-CN" altLang="en-US" sz="2200" smtClean="0"/>
              <a:t>类创建“</a:t>
            </a:r>
            <a:r>
              <a:rPr lang="zh-CN" altLang="en-US" sz="2200" b="1" smtClean="0">
                <a:solidFill>
                  <a:srgbClr val="0000FF"/>
                </a:solidFill>
              </a:rPr>
              <a:t>电池”对象：</a:t>
            </a:r>
            <a:r>
              <a:rPr lang="en-US" altLang="zh-CN" sz="2200" b="1" smtClean="0">
                <a:solidFill>
                  <a:srgbClr val="0000FF"/>
                </a:solidFill>
              </a:rPr>
              <a:t>nanfu</a:t>
            </a:r>
            <a:r>
              <a:rPr lang="en-US" altLang="zh-CN" sz="2200" smtClean="0"/>
              <a:t>，</a:t>
            </a:r>
            <a:r>
              <a:rPr lang="zh-CN" altLang="en-US" sz="2200" smtClean="0"/>
              <a:t>传递给</a:t>
            </a:r>
            <a:r>
              <a:rPr lang="en-US" altLang="zh-CN" sz="2200" smtClean="0"/>
              <a:t>openRadio(</a:t>
            </a:r>
            <a:r>
              <a:rPr lang="en-US" altLang="zh-CN" sz="2200" b="1" smtClean="0">
                <a:solidFill>
                  <a:srgbClr val="0000FF"/>
                </a:solidFill>
              </a:rPr>
              <a:t>Battery battery</a:t>
            </a:r>
            <a:r>
              <a:rPr lang="en-US" altLang="zh-CN" sz="2200" smtClean="0"/>
              <a:t>)</a:t>
            </a:r>
            <a:r>
              <a:rPr lang="zh-CN" altLang="en-US" sz="2200" smtClean="0"/>
              <a:t>方法的参数</a:t>
            </a:r>
            <a:r>
              <a:rPr lang="en-US" altLang="zh-CN" sz="2200" smtClean="0"/>
              <a:t>battery，</a:t>
            </a:r>
            <a:r>
              <a:rPr lang="zh-CN" altLang="en-US" sz="2200" smtClean="0"/>
              <a:t>该方法消耗了</a:t>
            </a:r>
            <a:r>
              <a:rPr lang="en-US" altLang="zh-CN" sz="2200" b="1" smtClean="0">
                <a:solidFill>
                  <a:srgbClr val="0000FF"/>
                </a:solidFill>
              </a:rPr>
              <a:t>battery</a:t>
            </a:r>
            <a:r>
              <a:rPr lang="zh-CN" altLang="en-US" sz="2200" b="1" smtClean="0">
                <a:solidFill>
                  <a:srgbClr val="0000FF"/>
                </a:solidFill>
              </a:rPr>
              <a:t>的储电量</a:t>
            </a:r>
            <a:r>
              <a:rPr lang="zh-CN" altLang="en-US" sz="2200" smtClean="0"/>
              <a:t>（打开收音机会消耗电池的储电量），那么</a:t>
            </a:r>
            <a:r>
              <a:rPr lang="en-US" altLang="zh-CN" sz="2200" b="1" smtClean="0">
                <a:solidFill>
                  <a:srgbClr val="0000FF"/>
                </a:solidFill>
              </a:rPr>
              <a:t>nanfu</a:t>
            </a:r>
            <a:r>
              <a:rPr lang="zh-CN" altLang="en-US" sz="2200" b="1" smtClean="0">
                <a:solidFill>
                  <a:srgbClr val="0000FF"/>
                </a:solidFill>
              </a:rPr>
              <a:t>的储电量</a:t>
            </a:r>
            <a:r>
              <a:rPr lang="zh-CN" altLang="en-US" sz="2200" smtClean="0"/>
              <a:t>就发生了同样的变化  </a:t>
            </a:r>
            <a:endParaRPr lang="zh-CN" altLang="en-US" sz="2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t>例题</a:t>
            </a:r>
            <a:endParaRPr lang="zh-CN" altLang="en-US"/>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1680" y="2420888"/>
            <a:ext cx="4695825" cy="1000125"/>
          </a:xfrm>
          <a:ln>
            <a:solidFill>
              <a:schemeClr val="tx1"/>
            </a:solidFill>
          </a:ln>
        </p:spPr>
      </p:pic>
      <p:pic>
        <p:nvPicPr>
          <p:cNvPr id="4" name="图片 3"/>
          <p:cNvPicPr>
            <a:picLocks noChangeAspect="1"/>
          </p:cNvPicPr>
          <p:nvPr/>
        </p:nvPicPr>
        <p:blipFill>
          <a:blip r:embed="rId4"/>
          <a:stretch>
            <a:fillRect/>
          </a:stretch>
        </p:blipFill>
        <p:spPr>
          <a:xfrm>
            <a:off x="1691680" y="980727"/>
            <a:ext cx="3240359" cy="1299099"/>
          </a:xfrm>
          <a:prstGeom prst="rect">
            <a:avLst/>
          </a:prstGeom>
          <a:ln>
            <a:solidFill>
              <a:schemeClr val="tx1"/>
            </a:solidFill>
          </a:ln>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3562076"/>
            <a:ext cx="6480720" cy="2380756"/>
          </a:xfrm>
          <a:prstGeom prst="rect">
            <a:avLst/>
          </a:prstGeom>
          <a:ln>
            <a:solidFill>
              <a:schemeClr val="tx1"/>
            </a:solidFill>
          </a:ln>
        </p:spPr>
      </p:pic>
    </p:spTree>
    <p:extLst>
      <p:ext uri="{BB962C8B-B14F-4D97-AF65-F5344CB8AC3E}">
        <p14:creationId xmlns:p14="http://schemas.microsoft.com/office/powerpoint/2010/main" val="444358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类型的变量作为参数</a:t>
            </a: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033014"/>
            <a:ext cx="4752975" cy="3429000"/>
          </a:xfrm>
          <a:ln>
            <a:solidFill>
              <a:schemeClr val="tx1"/>
            </a:solid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3573016"/>
            <a:ext cx="619125" cy="3238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402" y="4869160"/>
            <a:ext cx="3714750" cy="1495425"/>
          </a:xfrm>
          <a:prstGeom prst="rect">
            <a:avLst/>
          </a:prstGeom>
        </p:spPr>
        <p:style>
          <a:lnRef idx="2">
            <a:schemeClr val="dk1"/>
          </a:lnRef>
          <a:fillRef idx="1">
            <a:schemeClr val="lt1"/>
          </a:fillRef>
          <a:effectRef idx="0">
            <a:schemeClr val="dk1"/>
          </a:effectRef>
          <a:fontRef idx="minor">
            <a:schemeClr val="dk1"/>
          </a:fontRef>
        </p:style>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527" y="6037113"/>
            <a:ext cx="619125" cy="323850"/>
          </a:xfrm>
          <a:prstGeom prst="rect">
            <a:avLst/>
          </a:prstGeom>
        </p:spPr>
      </p:pic>
    </p:spTree>
    <p:extLst>
      <p:ext uri="{BB962C8B-B14F-4D97-AF65-F5344CB8AC3E}">
        <p14:creationId xmlns:p14="http://schemas.microsoft.com/office/powerpoint/2010/main" val="712188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2133600" y="215823"/>
            <a:ext cx="7010400" cy="563563"/>
          </a:xfrm>
        </p:spPr>
        <p:txBody>
          <a:bodyPr vert="horz" wrap="square" lIns="91440" tIns="45720" rIns="91440" bIns="45720" anchor="ctr" anchorCtr="0"/>
          <a:lstStyle/>
          <a:p>
            <a:pPr eaLnBrk="1" hangingPunct="1"/>
            <a:r>
              <a:rPr kumimoji="1" lang="en-US" altLang="zh-CN" b="1">
                <a:latin typeface="+mj-lt"/>
                <a:ea typeface="+mj-ea"/>
                <a:cs typeface="+mj-cs"/>
              </a:rPr>
              <a:t/>
            </a:r>
            <a:br>
              <a:rPr kumimoji="1" lang="en-US" altLang="zh-CN" b="1">
                <a:latin typeface="+mj-lt"/>
                <a:ea typeface="+mj-ea"/>
                <a:cs typeface="+mj-cs"/>
              </a:rPr>
            </a:br>
            <a:r>
              <a:rPr kumimoji="1" lang="zh-CN" altLang="zh-CN" b="1" smtClean="0">
                <a:latin typeface="+mj-lt"/>
                <a:ea typeface="+mj-ea"/>
                <a:cs typeface="+mj-cs"/>
              </a:rPr>
              <a:t>可</a:t>
            </a:r>
            <a:r>
              <a:rPr kumimoji="1" lang="zh-CN" altLang="zh-CN" b="1" dirty="0">
                <a:latin typeface="+mj-lt"/>
                <a:ea typeface="+mj-ea"/>
                <a:cs typeface="+mj-cs"/>
              </a:rPr>
              <a:t>变参数</a:t>
            </a:r>
            <a:br>
              <a:rPr kumimoji="1" lang="zh-CN" altLang="zh-CN" b="1" dirty="0">
                <a:latin typeface="+mj-lt"/>
                <a:ea typeface="+mj-ea"/>
                <a:cs typeface="+mj-cs"/>
              </a:rPr>
            </a:br>
            <a:endParaRPr kumimoji="1" lang="zh-CN" altLang="en-US" dirty="0">
              <a:latin typeface="+mj-lt"/>
              <a:ea typeface="+mj-ea"/>
              <a:cs typeface="+mj-cs"/>
            </a:endParaRPr>
          </a:p>
        </p:txBody>
      </p:sp>
      <p:sp>
        <p:nvSpPr>
          <p:cNvPr id="39939" name="矩形 3"/>
          <p:cNvSpPr>
            <a:spLocks noChangeArrowheads="1"/>
          </p:cNvSpPr>
          <p:nvPr/>
        </p:nvSpPr>
        <p:spPr bwMode="auto">
          <a:xfrm>
            <a:off x="348395" y="836712"/>
            <a:ext cx="8688101" cy="2185214"/>
          </a:xfrm>
          <a:prstGeom prst="rect">
            <a:avLst/>
          </a:prstGeom>
          <a:noFill/>
          <a:ln>
            <a:noFill/>
          </a:ln>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可变参数（</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The variable arguments</a:t>
            </a:r>
            <a:r>
              <a:rPr kumimoji="1" lang="zh-CN"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）数是指</a:t>
            </a:r>
            <a:r>
              <a:rPr kumimoji="1" lang="zh-CN"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在声明方法时</a:t>
            </a:r>
            <a:r>
              <a:rPr kumimoji="1" lang="zh-CN" altLang="zh-CN"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不给出</a:t>
            </a:r>
            <a:r>
              <a:rPr kumimoji="1" lang="zh-CN"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参数列表中从某项开始直至最后一项参数的</a:t>
            </a:r>
            <a:r>
              <a:rPr kumimoji="1" lang="zh-CN"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名字和个数</a:t>
            </a:r>
            <a:r>
              <a:rPr kumimoji="1" lang="zh-CN"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，但这些</a:t>
            </a:r>
            <a:r>
              <a:rPr kumimoji="1" lang="zh-CN"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参数的类型必须相同</a:t>
            </a:r>
            <a:r>
              <a:rPr kumimoji="1" lang="zh-CN"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。可变参数使用</a:t>
            </a:r>
            <a:r>
              <a:rPr kumimoji="1" lang="zh-CN"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zh-CN"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表示若干个参</a:t>
            </a:r>
            <a:r>
              <a:rPr kumimoji="1" lang="zh-CN"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数</a:t>
            </a:r>
            <a:r>
              <a:rPr kumimoji="1" lang="zh-CN" altLang="zh-CN" sz="20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zh-CN" sz="1800" b="1" i="0" u="none" strike="noStrike" kern="1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zh-CN" sz="1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“参数代表”必须是参数列表中的最后一个</a:t>
            </a:r>
            <a:r>
              <a:rPr kumimoji="1" lang="zh-CN" altLang="en-US" sz="1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例如：</a:t>
            </a:r>
            <a:endParaRPr kumimoji="1" lang="en-US" altLang="zh-CN" sz="1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00FF"/>
                </a:solidFill>
                <a:effectLst/>
                <a:uLnTx/>
                <a:uFillTx/>
                <a:latin typeface="+mn-ea"/>
                <a:ea typeface="+mn-ea"/>
                <a:cs typeface="Arial" panose="020B0604020202020204" pitchFamily="34" charset="0"/>
              </a:rPr>
              <a:t>public void f(double item, int … x)</a:t>
            </a:r>
            <a:endParaRPr kumimoji="1" lang="zh-CN" altLang="zh-CN" sz="2000" b="1" i="0" u="none" strike="noStrike" kern="1200" cap="none" spc="0" normalizeH="0" baseline="0" noProof="0" dirty="0">
              <a:ln>
                <a:noFill/>
              </a:ln>
              <a:solidFill>
                <a:srgbClr val="0000FF"/>
              </a:solidFill>
              <a:effectLst/>
              <a:uLnTx/>
              <a:uFillTx/>
              <a:latin typeface="+mn-ea"/>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FF"/>
                </a:solidFill>
                <a:effectLst/>
                <a:uLnTx/>
                <a:uFillTx/>
                <a:latin typeface="+mn-ea"/>
                <a:ea typeface="+mn-ea"/>
                <a:cs typeface="Arial" panose="020B0604020202020204" pitchFamily="34" charset="0"/>
              </a:rPr>
              <a:t> public void g(int … x)</a:t>
            </a:r>
            <a:endParaRPr kumimoji="1" lang="zh-CN" altLang="zh-CN" sz="2000" b="1" i="0" u="none" strike="noStrike" kern="1200" cap="none" spc="0" normalizeH="0" baseline="0" noProof="0" dirty="0">
              <a:ln>
                <a:noFill/>
              </a:ln>
              <a:solidFill>
                <a:srgbClr val="0000FF"/>
              </a:solidFill>
              <a:effectLst/>
              <a:uLnTx/>
              <a:uFillTx/>
              <a:latin typeface="+mn-ea"/>
              <a:ea typeface="+mn-ea"/>
              <a:cs typeface="Arial" panose="020B0604020202020204" pitchFamily="34" charset="0"/>
            </a:endParaRPr>
          </a:p>
        </p:txBody>
      </p:sp>
      <p:sp>
        <p:nvSpPr>
          <p:cNvPr id="41988" name="矩形 4"/>
          <p:cNvSpPr/>
          <p:nvPr/>
        </p:nvSpPr>
        <p:spPr>
          <a:xfrm>
            <a:off x="348395" y="2899234"/>
            <a:ext cx="8135937"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zh-CN" sz="2000" b="1" dirty="0">
                <a:solidFill>
                  <a:srgbClr val="FF0000"/>
                </a:solidFill>
              </a:rPr>
              <a:t>参数代表可以通过下标运算来表示参数列表中的具体参数，即</a:t>
            </a:r>
            <a:r>
              <a:rPr lang="en-US" altLang="zh-CN" sz="2000" b="1" dirty="0">
                <a:solidFill>
                  <a:srgbClr val="FF0000"/>
                </a:solidFill>
              </a:rPr>
              <a:t>x[0]</a:t>
            </a:r>
            <a:r>
              <a:rPr lang="zh-CN" altLang="zh-CN" sz="2000" b="1" dirty="0">
                <a:solidFill>
                  <a:srgbClr val="FF0000"/>
                </a:solidFill>
              </a:rPr>
              <a:t>，</a:t>
            </a:r>
            <a:r>
              <a:rPr lang="en-US" altLang="zh-CN" sz="2000" b="1" dirty="0">
                <a:solidFill>
                  <a:srgbClr val="FF0000"/>
                </a:solidFill>
              </a:rPr>
              <a:t>x[1]</a:t>
            </a:r>
            <a:r>
              <a:rPr lang="zh-CN" altLang="zh-CN" sz="2000" b="1" dirty="0">
                <a:solidFill>
                  <a:srgbClr val="FF0000"/>
                </a:solidFill>
              </a:rPr>
              <a:t>…</a:t>
            </a:r>
            <a:r>
              <a:rPr lang="en-US" altLang="zh-CN" sz="2000" b="1" dirty="0">
                <a:solidFill>
                  <a:srgbClr val="FF0000"/>
                </a:solidFill>
              </a:rPr>
              <a:t>x[m-1]</a:t>
            </a:r>
            <a:r>
              <a:rPr lang="zh-CN" altLang="zh-CN" sz="2000" b="1" dirty="0">
                <a:solidFill>
                  <a:srgbClr val="FF0000"/>
                </a:solidFill>
              </a:rPr>
              <a:t>分别表示</a:t>
            </a:r>
            <a:r>
              <a:rPr lang="en-US" altLang="zh-CN" sz="2000" b="1" dirty="0">
                <a:solidFill>
                  <a:srgbClr val="FF0000"/>
                </a:solidFill>
              </a:rPr>
              <a:t>x</a:t>
            </a:r>
            <a:r>
              <a:rPr lang="zh-CN" altLang="zh-CN" sz="2000" b="1" dirty="0">
                <a:solidFill>
                  <a:srgbClr val="FF0000"/>
                </a:solidFill>
              </a:rPr>
              <a:t>代表的第</a:t>
            </a:r>
            <a:r>
              <a:rPr lang="en-US" altLang="zh-CN" sz="2000" b="1" dirty="0">
                <a:solidFill>
                  <a:srgbClr val="FF0000"/>
                </a:solidFill>
              </a:rPr>
              <a:t>1</a:t>
            </a:r>
            <a:r>
              <a:rPr lang="zh-CN" altLang="zh-CN" sz="2000" b="1" dirty="0">
                <a:solidFill>
                  <a:srgbClr val="FF0000"/>
                </a:solidFill>
              </a:rPr>
              <a:t>个至第</a:t>
            </a:r>
            <a:r>
              <a:rPr lang="en-US" altLang="zh-CN" sz="2000" b="1" dirty="0">
                <a:solidFill>
                  <a:srgbClr val="FF0000"/>
                </a:solidFill>
              </a:rPr>
              <a:t>m</a:t>
            </a:r>
            <a:r>
              <a:rPr lang="zh-CN" altLang="zh-CN" sz="2000" b="1" dirty="0">
                <a:solidFill>
                  <a:srgbClr val="FF0000"/>
                </a:solidFill>
              </a:rPr>
              <a:t>个参数</a:t>
            </a:r>
            <a:r>
              <a:rPr lang="zh-CN" altLang="zh-CN" sz="2000" b="1" dirty="0">
                <a:solidFill>
                  <a:schemeClr val="accent2"/>
                </a:solidFill>
              </a:rPr>
              <a:t>。</a:t>
            </a:r>
            <a:endParaRPr lang="zh-CN" altLang="en-US" sz="2000" b="1" dirty="0">
              <a:solidFill>
                <a:schemeClr val="accent2"/>
              </a:solidFill>
            </a:endParaRPr>
          </a:p>
        </p:txBody>
      </p:sp>
      <p:sp>
        <p:nvSpPr>
          <p:cNvPr id="6" name="矩形 5"/>
          <p:cNvSpPr/>
          <p:nvPr/>
        </p:nvSpPr>
        <p:spPr>
          <a:xfrm>
            <a:off x="683568" y="3597297"/>
            <a:ext cx="5976938" cy="2247900"/>
          </a:xfrm>
          <a:prstGeom prst="rect">
            <a:avLst/>
          </a:prstGeom>
          <a:solidFill>
            <a:schemeClr val="accent3">
              <a:lumMod val="85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public </a:t>
            </a:r>
            <a:r>
              <a:rPr kumimoji="1" lang="en-US" altLang="zh-CN" sz="20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getSum</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(int... x) {//x</a:t>
            </a:r>
            <a:r>
              <a:rPr kumimoji="1"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可变参数的参数代表</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sum=0;</a:t>
            </a:r>
            <a:endParaRPr kumimoji="1"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for(</a:t>
            </a:r>
            <a:r>
              <a:rPr kumimoji="1" lang="en-US" altLang="zh-CN" sz="20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i=0;i&lt;</a:t>
            </a:r>
            <a:r>
              <a:rPr kumimoji="1" lang="en-US" altLang="zh-CN" sz="20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x.length;i</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sum=</a:t>
            </a:r>
            <a:r>
              <a:rPr kumimoji="1" lang="en-US" altLang="zh-CN" sz="20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sum+x</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 </a:t>
            </a:r>
            <a:endParaRPr kumimoji="1"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return sum; </a:t>
            </a:r>
            <a:endParaRPr kumimoji="1"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4501008" y="5935662"/>
            <a:ext cx="4535488" cy="922338"/>
          </a:xfrm>
          <a:prstGeom prst="rect">
            <a:avLst/>
          </a:prstGeom>
          <a:solidFill>
            <a:schemeClr val="accent1">
              <a:lumMod val="60000"/>
              <a:lumOff val="40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getSum</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(203,178,56,2098)</a:t>
            </a:r>
            <a:r>
              <a:rPr kumimoji="1" lang="zh-CN"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返回</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203,178,56,2098</a:t>
            </a:r>
            <a:r>
              <a:rPr kumimoji="1" lang="zh-CN"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的求和结果，</a:t>
            </a:r>
            <a:endPar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getSum</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(1,2,3</a:t>
            </a:r>
            <a:r>
              <a:rPr kumimoji="1" lang="zh-CN"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）返回</a:t>
            </a:r>
            <a:r>
              <a:rPr kumimoji="1" lang="en-US"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1,2,3</a:t>
            </a:r>
            <a:r>
              <a:rPr kumimoji="1" lang="zh-CN" altLang="zh-CN" sz="1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的求和结果。</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1835696" y="225424"/>
            <a:ext cx="7010400" cy="563563"/>
          </a:xfrm>
        </p:spPr>
        <p:txBody>
          <a:bodyPr vert="horz" wrap="square" lIns="91440" tIns="45720" rIns="91440" bIns="45720" anchor="ctr" anchorCtr="0"/>
          <a:lstStyle/>
          <a:p>
            <a:pPr eaLnBrk="1" hangingPunct="1"/>
            <a:r>
              <a:rPr kumimoji="1" lang="zh-CN" altLang="en-US" sz="2800" b="1" smtClean="0">
                <a:latin typeface="+mj-lt"/>
                <a:ea typeface="+mj-ea"/>
                <a:cs typeface="+mj-cs"/>
              </a:rPr>
              <a:t>实</a:t>
            </a:r>
            <a:r>
              <a:rPr kumimoji="1" lang="zh-CN" altLang="en-US" sz="2800" b="1" dirty="0">
                <a:latin typeface="+mj-lt"/>
                <a:ea typeface="+mj-ea"/>
                <a:cs typeface="+mj-cs"/>
              </a:rPr>
              <a:t>例成员与类成员</a:t>
            </a:r>
            <a:endParaRPr kumimoji="1" lang="zh-CN" altLang="en-US" b="1" dirty="0">
              <a:latin typeface="+mj-lt"/>
              <a:ea typeface="+mj-ea"/>
              <a:cs typeface="+mj-cs"/>
            </a:endParaRPr>
          </a:p>
        </p:txBody>
      </p:sp>
      <p:sp>
        <p:nvSpPr>
          <p:cNvPr id="49155" name="Rectangle 3"/>
          <p:cNvSpPr>
            <a:spLocks noGrp="1"/>
          </p:cNvSpPr>
          <p:nvPr>
            <p:ph idx="1"/>
          </p:nvPr>
        </p:nvSpPr>
        <p:spPr>
          <a:xfrm>
            <a:off x="35496" y="920750"/>
            <a:ext cx="8924354" cy="3889375"/>
          </a:xfrm>
        </p:spPr>
        <p:txBody>
          <a:bodyPr vert="horz" wrap="square" lIns="91440" tIns="45720" rIns="91440" bIns="45720" anchor="t" anchorCtr="0"/>
          <a:lstStyle/>
          <a:p>
            <a:pPr eaLnBrk="1" hangingPunct="1">
              <a:lnSpc>
                <a:spcPct val="90000"/>
              </a:lnSpc>
              <a:buNone/>
            </a:pPr>
            <a:r>
              <a:rPr lang="zh-CN" altLang="en-US" sz="2400" b="1" smtClean="0">
                <a:latin typeface="宋体" panose="02010600030101010101" pitchFamily="2" charset="-122"/>
              </a:rPr>
              <a:t>1 </a:t>
            </a:r>
            <a:r>
              <a:rPr lang="zh-CN" altLang="en-US" sz="2400" b="1" smtClean="0"/>
              <a:t>实</a:t>
            </a:r>
            <a:r>
              <a:rPr lang="zh-CN" altLang="en-US" sz="2400" b="1" dirty="0"/>
              <a:t>例变量和类变量的声明</a:t>
            </a:r>
          </a:p>
          <a:p>
            <a:pPr lvl="1" eaLnBrk="1" hangingPunct="1">
              <a:lnSpc>
                <a:spcPct val="90000"/>
              </a:lnSpc>
            </a:pPr>
            <a:r>
              <a:rPr lang="zh-CN" altLang="en-US" sz="2200" dirty="0"/>
              <a:t>在声明成员变量时，用</a:t>
            </a:r>
            <a:r>
              <a:rPr lang="zh-CN" altLang="en-US" sz="2200" b="1" dirty="0"/>
              <a:t>关键字</a:t>
            </a:r>
            <a:r>
              <a:rPr lang="en-US" altLang="zh-CN" sz="2200" b="1" dirty="0">
                <a:solidFill>
                  <a:srgbClr val="FF0000"/>
                </a:solidFill>
              </a:rPr>
              <a:t>static</a:t>
            </a:r>
            <a:r>
              <a:rPr lang="zh-CN" altLang="en-US" sz="2200" b="1" dirty="0">
                <a:solidFill>
                  <a:srgbClr val="FF0000"/>
                </a:solidFill>
              </a:rPr>
              <a:t>给予修饰</a:t>
            </a:r>
            <a:r>
              <a:rPr lang="zh-CN" altLang="en-US" sz="2200" dirty="0"/>
              <a:t>的称作</a:t>
            </a:r>
            <a:r>
              <a:rPr lang="zh-CN" altLang="en-US" sz="2200" b="1" dirty="0">
                <a:solidFill>
                  <a:srgbClr val="FF0000"/>
                </a:solidFill>
              </a:rPr>
              <a:t>类变量</a:t>
            </a:r>
            <a:r>
              <a:rPr lang="zh-CN" altLang="en-US" sz="2200" dirty="0"/>
              <a:t>，否则称作</a:t>
            </a:r>
            <a:r>
              <a:rPr lang="zh-CN" altLang="en-US" sz="2200" dirty="0">
                <a:solidFill>
                  <a:srgbClr val="FF0000"/>
                </a:solidFill>
              </a:rPr>
              <a:t>实例变量</a:t>
            </a:r>
            <a:r>
              <a:rPr lang="zh-CN" altLang="en-US" sz="2200" dirty="0"/>
              <a:t>（类变量也称为</a:t>
            </a:r>
            <a:r>
              <a:rPr lang="en-US" altLang="zh-CN" sz="2200" dirty="0"/>
              <a:t>static</a:t>
            </a:r>
            <a:r>
              <a:rPr lang="zh-CN" altLang="en-US" sz="2200" dirty="0"/>
              <a:t>变量，静态变量）。</a:t>
            </a:r>
            <a:endParaRPr lang="zh-CN" altLang="en-US" sz="2200" b="1" dirty="0">
              <a:solidFill>
                <a:srgbClr val="FF0000"/>
              </a:solidFill>
            </a:endParaRPr>
          </a:p>
          <a:p>
            <a:pPr eaLnBrk="1" hangingPunct="1">
              <a:lnSpc>
                <a:spcPct val="90000"/>
              </a:lnSpc>
              <a:buNone/>
            </a:pPr>
            <a:r>
              <a:rPr lang="zh-CN" altLang="en-US" sz="2400" b="1" smtClean="0"/>
              <a:t>2  </a:t>
            </a:r>
            <a:r>
              <a:rPr lang="zh-CN" altLang="en-US" sz="2400" b="1" smtClean="0">
                <a:latin typeface="宋体" panose="02010600030101010101" pitchFamily="2" charset="-122"/>
              </a:rPr>
              <a:t>实</a:t>
            </a:r>
            <a:r>
              <a:rPr lang="zh-CN" altLang="en-US" sz="2400" b="1" dirty="0">
                <a:latin typeface="宋体" panose="02010600030101010101" pitchFamily="2" charset="-122"/>
              </a:rPr>
              <a:t>例变量和类变量的</a:t>
            </a:r>
            <a:r>
              <a:rPr lang="zh-CN" altLang="en-US" sz="2400" b="1" dirty="0">
                <a:solidFill>
                  <a:srgbClr val="FF0000"/>
                </a:solidFill>
                <a:latin typeface="宋体" panose="02010600030101010101" pitchFamily="2" charset="-122"/>
              </a:rPr>
              <a:t>区别</a:t>
            </a:r>
          </a:p>
          <a:p>
            <a:pPr lvl="1" eaLnBrk="1" hangingPunct="1">
              <a:lnSpc>
                <a:spcPct val="90000"/>
              </a:lnSpc>
            </a:pPr>
            <a:r>
              <a:rPr lang="zh-CN" altLang="en-US" sz="2200" smtClean="0">
                <a:solidFill>
                  <a:srgbClr val="FF0000"/>
                </a:solidFill>
              </a:rPr>
              <a:t>不</a:t>
            </a:r>
            <a:r>
              <a:rPr lang="zh-CN" altLang="en-US" sz="2200" dirty="0">
                <a:solidFill>
                  <a:srgbClr val="FF0000"/>
                </a:solidFill>
              </a:rPr>
              <a:t>同对象的实例变量互不</a:t>
            </a:r>
            <a:r>
              <a:rPr lang="zh-CN" altLang="en-US" sz="2200">
                <a:solidFill>
                  <a:srgbClr val="FF0000"/>
                </a:solidFill>
              </a:rPr>
              <a:t>相</a:t>
            </a:r>
            <a:r>
              <a:rPr lang="zh-CN" altLang="en-US" sz="2200" smtClean="0">
                <a:solidFill>
                  <a:srgbClr val="FF0000"/>
                </a:solidFill>
              </a:rPr>
              <a:t>同，</a:t>
            </a:r>
            <a:r>
              <a:rPr lang="zh-CN" altLang="en-US" sz="2200" smtClean="0"/>
              <a:t>即不同对象有自己的实例对象 </a:t>
            </a:r>
            <a:endParaRPr lang="zh-CN" altLang="en-US" sz="2200" dirty="0"/>
          </a:p>
          <a:p>
            <a:pPr lvl="1" eaLnBrk="1" hangingPunct="1">
              <a:lnSpc>
                <a:spcPct val="90000"/>
              </a:lnSpc>
            </a:pPr>
            <a:r>
              <a:rPr lang="zh-CN" altLang="en-US" sz="2200" b="1" dirty="0">
                <a:solidFill>
                  <a:srgbClr val="FF0000"/>
                </a:solidFill>
              </a:rPr>
              <a:t>所有对象共享类变</a:t>
            </a:r>
            <a:r>
              <a:rPr lang="zh-CN" altLang="en-US" sz="2200" b="1">
                <a:solidFill>
                  <a:srgbClr val="FF0000"/>
                </a:solidFill>
              </a:rPr>
              <a:t>量</a:t>
            </a:r>
            <a:r>
              <a:rPr lang="zh-CN" altLang="en-US" sz="2200"/>
              <a:t> </a:t>
            </a:r>
            <a:endParaRPr lang="en-US" altLang="zh-CN" sz="2200" smtClean="0"/>
          </a:p>
          <a:p>
            <a:pPr lvl="1" eaLnBrk="1" hangingPunct="1">
              <a:lnSpc>
                <a:spcPct val="90000"/>
              </a:lnSpc>
            </a:pPr>
            <a:r>
              <a:rPr lang="zh-CN" altLang="en-US" sz="2200" smtClean="0">
                <a:solidFill>
                  <a:srgbClr val="FF0000"/>
                </a:solidFill>
              </a:rPr>
              <a:t>通</a:t>
            </a:r>
            <a:r>
              <a:rPr lang="zh-CN" altLang="en-US" sz="2200" dirty="0">
                <a:solidFill>
                  <a:srgbClr val="FF0000"/>
                </a:solidFill>
              </a:rPr>
              <a:t>过类名直接访问类</a:t>
            </a:r>
            <a:r>
              <a:rPr lang="zh-CN" altLang="en-US" sz="2200">
                <a:solidFill>
                  <a:srgbClr val="FF0000"/>
                </a:solidFill>
              </a:rPr>
              <a:t>变</a:t>
            </a:r>
            <a:r>
              <a:rPr lang="zh-CN" altLang="en-US" sz="2200" smtClean="0">
                <a:solidFill>
                  <a:srgbClr val="FF0000"/>
                </a:solidFill>
              </a:rPr>
              <a:t>量</a:t>
            </a:r>
            <a:r>
              <a:rPr lang="zh-CN" altLang="en-US" sz="2200" smtClean="0"/>
              <a:t>（不建议用对象名访问类变量）</a:t>
            </a:r>
            <a:endParaRPr lang="zh-CN" altLang="en-US" sz="2200" b="1" dirty="0">
              <a:latin typeface="宋体" panose="02010600030101010101" pitchFamily="2" charset="-122"/>
            </a:endParaRPr>
          </a:p>
          <a:p>
            <a:pPr eaLnBrk="1" hangingPunct="1">
              <a:lnSpc>
                <a:spcPct val="90000"/>
              </a:lnSpc>
            </a:pPr>
            <a:r>
              <a:rPr lang="zh-CN" altLang="en-US" sz="2400" b="1" dirty="0">
                <a:hlinkClick r:id="rId2" action="ppaction://hlinkfile"/>
              </a:rPr>
              <a:t>例子10</a:t>
            </a:r>
            <a:r>
              <a:rPr lang="zh-CN" altLang="en-US" sz="2400" dirty="0"/>
              <a:t>中的</a:t>
            </a:r>
            <a:r>
              <a:rPr lang="en-US" altLang="zh-CN" sz="2400" b="1" dirty="0">
                <a:hlinkClick r:id="rId3" action="ppaction://hlinkfile"/>
              </a:rPr>
              <a:t>Lader.java</a:t>
            </a:r>
            <a:r>
              <a:rPr lang="zh-CN" altLang="en-US" sz="2400" dirty="0"/>
              <a:t>中的</a:t>
            </a:r>
            <a:r>
              <a:rPr lang="en-US" altLang="zh-CN" sz="2400" dirty="0"/>
              <a:t>Lader</a:t>
            </a:r>
            <a:r>
              <a:rPr lang="zh-CN" altLang="en-US" sz="2400" dirty="0"/>
              <a:t>类创建的梯形对象共享一个下底。程序运行效果如图4.23。</a:t>
            </a:r>
            <a:endParaRPr lang="zh-CN" altLang="en-US" sz="2400" b="1" dirty="0"/>
          </a:p>
        </p:txBody>
      </p:sp>
      <p:sp>
        <p:nvSpPr>
          <p:cNvPr id="289798" name="Rectangle 6"/>
          <p:cNvSpPr/>
          <p:nvPr/>
        </p:nvSpPr>
        <p:spPr>
          <a:xfrm>
            <a:off x="542183" y="4221088"/>
            <a:ext cx="5029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000" b="1" dirty="0">
                <a:ea typeface="隶书" panose="02010509060101010101" pitchFamily="49" charset="-122"/>
                <a:hlinkClick r:id="rId3"/>
              </a:rPr>
              <a:t>Lader.java</a:t>
            </a:r>
            <a:r>
              <a:rPr lang="en-US" altLang="zh-CN" sz="2000" b="1" dirty="0">
                <a:hlinkClick r:id="rId3"/>
              </a:rPr>
              <a:t> </a:t>
            </a:r>
            <a:r>
              <a:rPr lang="en-US" altLang="zh-CN" sz="2000" b="1" dirty="0"/>
              <a:t>, </a:t>
            </a:r>
            <a:r>
              <a:rPr lang="en-US" altLang="zh-CN" sz="2000" b="1" dirty="0">
                <a:ea typeface="隶书" panose="02010509060101010101" pitchFamily="49" charset="-122"/>
                <a:hlinkClick r:id="rId2"/>
              </a:rPr>
              <a:t>Example4_10.java</a:t>
            </a:r>
            <a:r>
              <a:rPr lang="en-US" altLang="zh-CN" sz="2000" b="1" dirty="0">
                <a:hlinkClick r:id="rId2"/>
              </a:rPr>
              <a:t> </a:t>
            </a:r>
            <a:endParaRPr lang="en-US" altLang="zh-CN" sz="2000" b="1" dirty="0"/>
          </a:p>
        </p:txBody>
      </p:sp>
      <p:pic>
        <p:nvPicPr>
          <p:cNvPr id="289797" name="Picture 5"/>
          <p:cNvPicPr>
            <a:picLocks noChangeAspect="1"/>
          </p:cNvPicPr>
          <p:nvPr/>
        </p:nvPicPr>
        <p:blipFill>
          <a:blip r:embed="rId4"/>
          <a:stretch>
            <a:fillRect/>
          </a:stretch>
        </p:blipFill>
        <p:spPr>
          <a:xfrm>
            <a:off x="1949996" y="4725144"/>
            <a:ext cx="6781800" cy="1932062"/>
          </a:xfrm>
          <a:prstGeom prst="rect">
            <a:avLst/>
          </a:prstGeom>
          <a:noFill/>
          <a:ln w="25400" cap="flat" cmpd="sng">
            <a:solidFill>
              <a:srgbClr val="800000"/>
            </a:solidFill>
            <a:prstDash val="solid"/>
            <a:miter/>
            <a:headEnd type="none" w="med" len="med"/>
            <a:tailEnd type="none" w="med" len="med"/>
          </a:ln>
        </p:spPr>
      </p:pic>
    </p:spTree>
  </p:cSld>
  <p:clrMapOvr>
    <a:masterClrMapping/>
  </p:clrMapOvr>
  <p:timing>
    <p:tnLst>
      <p:par>
        <p:cTn id="1" dur="indefinite" restart="never" nodeType="tmRoot"/>
      </p:par>
    </p:tnLst>
    <p:bldLst>
      <p:bldP spid="28979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052736"/>
            <a:ext cx="2571750" cy="3248025"/>
          </a:xfrm>
          <a:ln>
            <a:solidFill>
              <a:schemeClr val="tx1"/>
            </a:solidFill>
          </a:ln>
        </p:spPr>
      </p:pic>
      <p:sp>
        <p:nvSpPr>
          <p:cNvPr id="4" name="Rectangle 2"/>
          <p:cNvSpPr txBox="1">
            <a:spLocks/>
          </p:cNvSpPr>
          <p:nvPr/>
        </p:nvSpPr>
        <p:spPr>
          <a:xfrm>
            <a:off x="1835696" y="225424"/>
            <a:ext cx="7010400" cy="563563"/>
          </a:xfrm>
          <a:prstGeom prst="rect">
            <a:avLst/>
          </a:prstGeom>
        </p:spPr>
        <p:txBody>
          <a:bodyPr vert="horz" wrap="square" lIns="91440" tIns="45720" rIns="91440" bIns="45720" anchor="ctr" anchorCtr="0"/>
          <a:lst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a:lstStyle>
          <a:p>
            <a:r>
              <a:rPr kumimoji="1" lang="zh-CN" altLang="en-US" sz="2800" b="1" smtClean="0"/>
              <a:t>实例成员与类成员</a:t>
            </a:r>
            <a:endParaRPr kumimoji="1" lang="zh-CN" altLang="en-US" b="1"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864" y="1268760"/>
            <a:ext cx="5381625" cy="2571750"/>
          </a:xfrm>
          <a:prstGeom prst="rect">
            <a:avLst/>
          </a:prstGeom>
          <a:ln>
            <a:solidFill>
              <a:schemeClr val="tx1"/>
            </a:solidFill>
          </a:ln>
        </p:spPr>
      </p:pic>
    </p:spTree>
    <p:extLst>
      <p:ext uri="{BB962C8B-B14F-4D97-AF65-F5344CB8AC3E}">
        <p14:creationId xmlns:p14="http://schemas.microsoft.com/office/powerpoint/2010/main" val="42035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面向对象程序设计</a:t>
            </a:r>
            <a:endParaRPr lang="zh-CN" altLang="en-US"/>
          </a:p>
        </p:txBody>
      </p:sp>
      <p:sp>
        <p:nvSpPr>
          <p:cNvPr id="3" name="内容占位符 2"/>
          <p:cNvSpPr>
            <a:spLocks noGrp="1"/>
          </p:cNvSpPr>
          <p:nvPr>
            <p:ph idx="1"/>
          </p:nvPr>
        </p:nvSpPr>
        <p:spPr/>
        <p:txBody>
          <a:bodyPr/>
          <a:lstStyle/>
          <a:p>
            <a:r>
              <a:rPr lang="zh-CN" altLang="en-US"/>
              <a:t>更贴合现实世</a:t>
            </a:r>
            <a:r>
              <a:rPr lang="zh-CN" altLang="en-US" smtClean="0"/>
              <a:t>界：</a:t>
            </a:r>
            <a:r>
              <a:rPr lang="zh-CN" altLang="en-US"/>
              <a:t>用“对象”模拟现实中的事物（</a:t>
            </a:r>
            <a:r>
              <a:rPr lang="zh-CN" altLang="en-US" smtClean="0"/>
              <a:t>如动物、</a:t>
            </a:r>
            <a:r>
              <a:rPr lang="zh-CN" altLang="en-US"/>
              <a:t>汽车、订单等），更直观。</a:t>
            </a:r>
          </a:p>
          <a:p>
            <a:r>
              <a:rPr lang="zh-CN" altLang="en-US" smtClean="0"/>
              <a:t>提高代码的复</a:t>
            </a:r>
            <a:r>
              <a:rPr lang="zh-CN" altLang="en-US"/>
              <a:t>用</a:t>
            </a:r>
            <a:r>
              <a:rPr lang="zh-CN" altLang="en-US" smtClean="0"/>
              <a:t>性：</a:t>
            </a:r>
            <a:r>
              <a:rPr lang="zh-CN" altLang="en-US"/>
              <a:t>通过封装、继承等特性，减少重复代码。</a:t>
            </a:r>
          </a:p>
          <a:p>
            <a:r>
              <a:rPr lang="zh-CN" altLang="en-US" smtClean="0"/>
              <a:t>模</a:t>
            </a:r>
            <a:r>
              <a:rPr lang="zh-CN" altLang="en-US"/>
              <a:t>块化设</a:t>
            </a:r>
            <a:r>
              <a:rPr lang="zh-CN" altLang="en-US" smtClean="0"/>
              <a:t>计：</a:t>
            </a:r>
            <a:r>
              <a:rPr lang="zh-CN" altLang="en-US"/>
              <a:t>将复杂系统拆分为独立的对象，降低耦合度，便于协作开发和维护。</a:t>
            </a:r>
          </a:p>
        </p:txBody>
      </p:sp>
    </p:spTree>
    <p:extLst>
      <p:ext uri="{BB962C8B-B14F-4D97-AF65-F5344CB8AC3E}">
        <p14:creationId xmlns:p14="http://schemas.microsoft.com/office/powerpoint/2010/main" val="727589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1907704" y="235364"/>
            <a:ext cx="7010400" cy="563562"/>
          </a:xfrm>
        </p:spPr>
        <p:txBody>
          <a:bodyPr vert="horz" wrap="square" lIns="91440" tIns="45720" rIns="91440" bIns="45720" anchor="ctr" anchorCtr="0"/>
          <a:lstStyle/>
          <a:p>
            <a:pPr eaLnBrk="1" hangingPunct="1"/>
            <a:r>
              <a:rPr kumimoji="1" lang="zh-CN" altLang="en-US" sz="2800" b="1" smtClean="0">
                <a:latin typeface="+mj-lt"/>
                <a:ea typeface="+mj-ea"/>
                <a:cs typeface="+mj-cs"/>
              </a:rPr>
              <a:t>实例</a:t>
            </a:r>
            <a:r>
              <a:rPr kumimoji="1" lang="zh-CN" altLang="en-US" sz="2800" b="1"/>
              <a:t>方法</a:t>
            </a:r>
            <a:r>
              <a:rPr kumimoji="1" lang="zh-CN" altLang="en-US" sz="2800" b="1" smtClean="0">
                <a:latin typeface="+mj-lt"/>
                <a:ea typeface="+mj-ea"/>
                <a:cs typeface="+mj-cs"/>
              </a:rPr>
              <a:t>与类方法</a:t>
            </a:r>
            <a:endParaRPr kumimoji="1" lang="zh-CN" altLang="en-US" sz="2800" b="1" dirty="0">
              <a:latin typeface="+mj-lt"/>
              <a:ea typeface="+mj-ea"/>
              <a:cs typeface="+mj-cs"/>
            </a:endParaRPr>
          </a:p>
        </p:txBody>
      </p:sp>
      <p:sp>
        <p:nvSpPr>
          <p:cNvPr id="47107" name="Rectangle 3"/>
          <p:cNvSpPr>
            <a:spLocks noGrp="1" noChangeArrowheads="1"/>
          </p:cNvSpPr>
          <p:nvPr>
            <p:ph idx="1"/>
          </p:nvPr>
        </p:nvSpPr>
        <p:spPr>
          <a:xfrm>
            <a:off x="179512" y="1196752"/>
            <a:ext cx="8208963" cy="5414591"/>
          </a:xfrm>
        </p:spPr>
        <p:txBody>
          <a:bodyPr vert="horz" wrap="square" lIns="91440" tIns="45720" rIns="91440" bIns="45720" numCol="1" anchor="t" anchorCtr="0" compatLnSpc="1"/>
          <a:lstStyle/>
          <a:p>
            <a:pPr marL="533400" marR="0" lvl="0" indent="-533400" algn="l" defTabSz="914400" rtl="0" eaLnBrk="1" fontAlgn="base" latinLnBrk="0" hangingPunct="1">
              <a:lnSpc>
                <a:spcPct val="90000"/>
              </a:lnSpc>
              <a:spcBef>
                <a:spcPct val="20000"/>
              </a:spcBef>
              <a:spcAft>
                <a:spcPct val="0"/>
              </a:spcAft>
              <a:buClr>
                <a:srgbClr val="0000FF"/>
              </a:buClr>
              <a:buSzTx/>
              <a:buFont typeface="Wingdings" panose="05000000000000000000" pitchFamily="2" charset="2"/>
              <a:buNone/>
              <a:defRPr/>
            </a:pPr>
            <a:r>
              <a:rPr kumimoji="1" lang="en-US" altLang="zh-CN" sz="2400" b="1" i="0" u="none" strike="noStrike" kern="0" cap="none" spc="0" normalizeH="0" baseline="0" noProof="0" smtClean="0">
                <a:ln>
                  <a:noFill/>
                </a:ln>
                <a:solidFill>
                  <a:schemeClr val="tx1"/>
                </a:solidFill>
                <a:effectLst/>
                <a:uLnTx/>
                <a:uFillTx/>
                <a:latin typeface="+mn-lt"/>
                <a:ea typeface="+mn-ea"/>
                <a:cs typeface="+mn-cs"/>
              </a:rPr>
              <a:t>1</a:t>
            </a:r>
            <a:r>
              <a:rPr kumimoji="1" lang="zh-CN" altLang="en-US" sz="2400" b="1" i="0" u="none" strike="noStrike" kern="0" cap="none" spc="0" normalizeH="0" baseline="0" noProof="0" smtClean="0">
                <a:ln>
                  <a:noFill/>
                </a:ln>
                <a:solidFill>
                  <a:schemeClr val="tx1"/>
                </a:solidFill>
                <a:effectLst/>
                <a:uLnTx/>
                <a:uFillTx/>
                <a:latin typeface="+mn-lt"/>
                <a:ea typeface="+mn-ea"/>
                <a:cs typeface="+mn-cs"/>
              </a:rPr>
              <a:t>  </a:t>
            </a:r>
            <a:r>
              <a:rPr kumimoji="1" lang="zh-CN" altLang="en-US"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实例方法和类方法的定义</a:t>
            </a:r>
          </a:p>
          <a:p>
            <a:pPr marL="952500" marR="0" lvl="1" indent="-495300" algn="l" defTabSz="914400" rtl="0" eaLnBrk="1" fontAlgn="base" latinLnBrk="0" hangingPunct="1">
              <a:lnSpc>
                <a:spcPct val="90000"/>
              </a:lnSpc>
              <a:spcBef>
                <a:spcPct val="20000"/>
              </a:spcBef>
              <a:spcAft>
                <a:spcPct val="0"/>
              </a:spcAft>
              <a:buClrTx/>
              <a:buSzTx/>
              <a:buFontTx/>
              <a:buChar char="–"/>
              <a:defRPr/>
            </a:pPr>
            <a:r>
              <a:rPr kumimoji="1" lang="zh-CN" altLang="en-US" sz="2200" b="0" i="0" u="none" strike="noStrike" kern="0" cap="none" spc="0" normalizeH="0" baseline="0" noProof="0" dirty="0">
                <a:ln>
                  <a:noFill/>
                </a:ln>
                <a:solidFill>
                  <a:schemeClr val="tx1"/>
                </a:solidFill>
                <a:effectLst/>
                <a:uLnTx/>
                <a:uFillTx/>
                <a:latin typeface="+mn-lt"/>
                <a:ea typeface="+mn-ea"/>
              </a:rPr>
              <a:t>类中的方法也可分为</a:t>
            </a:r>
            <a:r>
              <a:rPr kumimoji="1" lang="zh-CN" altLang="en-US" sz="2200" b="0" i="0" u="none" strike="noStrike" kern="0" cap="none" spc="0" normalizeH="0" baseline="0" noProof="0" dirty="0">
                <a:ln>
                  <a:noFill/>
                </a:ln>
                <a:solidFill>
                  <a:srgbClr val="FF0000"/>
                </a:solidFill>
                <a:effectLst/>
                <a:uLnTx/>
                <a:uFillTx/>
                <a:latin typeface="+mn-lt"/>
                <a:ea typeface="+mn-ea"/>
              </a:rPr>
              <a:t>实例方法</a:t>
            </a:r>
            <a:r>
              <a:rPr kumimoji="1" lang="zh-CN" altLang="en-US" sz="2200" b="0" i="0" u="none" strike="noStrike" kern="0" cap="none" spc="0" normalizeH="0" baseline="0" noProof="0" dirty="0">
                <a:ln>
                  <a:noFill/>
                </a:ln>
                <a:solidFill>
                  <a:schemeClr val="tx1"/>
                </a:solidFill>
                <a:effectLst/>
                <a:uLnTx/>
                <a:uFillTx/>
                <a:latin typeface="+mn-lt"/>
                <a:ea typeface="+mn-ea"/>
              </a:rPr>
              <a:t>和</a:t>
            </a:r>
            <a:r>
              <a:rPr kumimoji="1" lang="zh-CN" altLang="en-US" sz="2200" b="0" i="0" u="none" strike="noStrike" kern="0" cap="none" spc="0" normalizeH="0" baseline="0" noProof="0" dirty="0">
                <a:ln>
                  <a:noFill/>
                </a:ln>
                <a:solidFill>
                  <a:srgbClr val="FF0000"/>
                </a:solidFill>
                <a:effectLst/>
                <a:uLnTx/>
                <a:uFillTx/>
                <a:latin typeface="+mn-lt"/>
                <a:ea typeface="+mn-ea"/>
              </a:rPr>
              <a:t>类方法</a:t>
            </a:r>
            <a:r>
              <a:rPr kumimoji="1" lang="zh-CN" altLang="en-US" sz="2200" b="0" i="0" u="none" strike="noStrike" kern="0" cap="none" spc="0" normalizeH="0" baseline="0" noProof="0" dirty="0">
                <a:ln>
                  <a:noFill/>
                </a:ln>
                <a:solidFill>
                  <a:schemeClr val="tx1"/>
                </a:solidFill>
                <a:effectLst/>
                <a:uLnTx/>
                <a:uFillTx/>
                <a:latin typeface="+mn-lt"/>
                <a:ea typeface="+mn-ea"/>
              </a:rPr>
              <a:t>。方法声明时，方法类型前面不加关键字</a:t>
            </a:r>
            <a:r>
              <a:rPr kumimoji="1" lang="en-US" altLang="zh-CN" sz="2200" b="0" i="0" u="none" strike="noStrike" kern="0" cap="none" spc="0" normalizeH="0" baseline="0" noProof="0" dirty="0">
                <a:ln>
                  <a:noFill/>
                </a:ln>
                <a:solidFill>
                  <a:schemeClr val="tx1"/>
                </a:solidFill>
                <a:effectLst/>
                <a:uLnTx/>
                <a:uFillTx/>
                <a:latin typeface="+mn-lt"/>
                <a:ea typeface="+mn-ea"/>
              </a:rPr>
              <a:t>static</a:t>
            </a:r>
            <a:r>
              <a:rPr kumimoji="1" lang="zh-CN" altLang="en-US" sz="2200" b="0" i="0" u="none" strike="noStrike" kern="0" cap="none" spc="0" normalizeH="0" baseline="0" noProof="0" dirty="0">
                <a:ln>
                  <a:noFill/>
                </a:ln>
                <a:solidFill>
                  <a:schemeClr val="tx1"/>
                </a:solidFill>
                <a:effectLst/>
                <a:uLnTx/>
                <a:uFillTx/>
                <a:latin typeface="+mn-lt"/>
                <a:ea typeface="+mn-ea"/>
              </a:rPr>
              <a:t>修饰的是实例方法、</a:t>
            </a:r>
            <a:r>
              <a:rPr kumimoji="1" lang="zh-CN" altLang="en-US" sz="2200" b="0" i="0" u="none" strike="noStrike" kern="0" cap="none" spc="0" normalizeH="0" baseline="0" noProof="0" dirty="0">
                <a:ln>
                  <a:noFill/>
                </a:ln>
                <a:solidFill>
                  <a:srgbClr val="FF0000"/>
                </a:solidFill>
                <a:effectLst/>
                <a:uLnTx/>
                <a:uFillTx/>
                <a:latin typeface="+mn-lt"/>
                <a:ea typeface="+mn-ea"/>
              </a:rPr>
              <a:t>加</a:t>
            </a:r>
            <a:r>
              <a:rPr kumimoji="1" lang="en-US" altLang="zh-CN" sz="2200" b="0" i="0" u="none" strike="noStrike" kern="0" cap="none" spc="0" normalizeH="0" baseline="0" noProof="0" dirty="0">
                <a:ln>
                  <a:noFill/>
                </a:ln>
                <a:solidFill>
                  <a:srgbClr val="FF0000"/>
                </a:solidFill>
                <a:effectLst/>
                <a:uLnTx/>
                <a:uFillTx/>
                <a:latin typeface="+mn-lt"/>
                <a:ea typeface="+mn-ea"/>
              </a:rPr>
              <a:t>static</a:t>
            </a:r>
            <a:r>
              <a:rPr kumimoji="1" lang="zh-CN" altLang="en-US" sz="2200" b="0" i="0" u="none" strike="noStrike" kern="0" cap="none" spc="0" normalizeH="0" baseline="0" noProof="0" dirty="0">
                <a:ln>
                  <a:noFill/>
                </a:ln>
                <a:solidFill>
                  <a:srgbClr val="FF0000"/>
                </a:solidFill>
                <a:effectLst/>
                <a:uLnTx/>
                <a:uFillTx/>
                <a:latin typeface="+mn-lt"/>
                <a:ea typeface="+mn-ea"/>
              </a:rPr>
              <a:t>关键字修饰的是类方法(静态方法)</a:t>
            </a:r>
            <a:r>
              <a:rPr kumimoji="1" lang="zh-CN" altLang="en-US" sz="2200" b="0" i="0" u="none" strike="noStrike" kern="0" cap="none" spc="0" normalizeH="0" baseline="0" noProof="0" dirty="0">
                <a:ln>
                  <a:noFill/>
                </a:ln>
                <a:solidFill>
                  <a:schemeClr val="tx1"/>
                </a:solidFill>
                <a:effectLst/>
                <a:uLnTx/>
                <a:uFillTx/>
                <a:latin typeface="+mn-lt"/>
                <a:ea typeface="+mn-ea"/>
              </a:rPr>
              <a:t>。</a:t>
            </a:r>
          </a:p>
          <a:p>
            <a:pPr marL="533400" marR="0" lvl="0" indent="-533400" algn="l" defTabSz="914400" rtl="0" eaLnBrk="1" fontAlgn="base" latinLnBrk="0" hangingPunct="1">
              <a:lnSpc>
                <a:spcPct val="90000"/>
              </a:lnSpc>
              <a:spcBef>
                <a:spcPct val="20000"/>
              </a:spcBef>
              <a:spcAft>
                <a:spcPct val="0"/>
              </a:spcAft>
              <a:buClr>
                <a:srgbClr val="0000FF"/>
              </a:buClr>
              <a:buSzTx/>
              <a:buFont typeface="Wingdings" panose="05000000000000000000" pitchFamily="2" charset="2"/>
              <a:buNone/>
              <a:defRPr/>
            </a:pPr>
            <a:r>
              <a:rPr kumimoji="1"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mn-ea"/>
                <a:cs typeface="+mn-cs"/>
              </a:rPr>
              <a:t>2 </a:t>
            </a:r>
            <a:r>
              <a:rPr kumimoji="1" lang="zh-CN" altLang="en-US" sz="24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实例方法和类方法的区别</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p>
          <a:p>
            <a:pPr marL="533400" marR="0" lvl="0" indent="-533400" algn="l" defTabSz="914400" rtl="0" eaLnBrk="1" fontAlgn="base" latinLnBrk="0" hangingPunct="1">
              <a:lnSpc>
                <a:spcPct val="90000"/>
              </a:lnSpc>
              <a:spcBef>
                <a:spcPct val="20000"/>
              </a:spcBef>
              <a:spcAft>
                <a:spcPct val="0"/>
              </a:spcAft>
              <a:buClr>
                <a:srgbClr val="0000FF"/>
              </a:buClr>
              <a:buSzTx/>
              <a:buFont typeface="Wingdings" panose="05000000000000000000" pitchFamily="2" charset="2"/>
              <a:buNone/>
              <a:defRPr/>
            </a:pPr>
            <a:r>
              <a:rPr kumimoji="1" lang="zh-CN" altLang="en-US" sz="2200" b="0" i="0" u="none" strike="noStrike" kern="0" cap="none" spc="0" normalizeH="0" baseline="0" noProof="0" dirty="0">
                <a:ln>
                  <a:noFill/>
                </a:ln>
                <a:solidFill>
                  <a:srgbClr val="0000FF"/>
                </a:solidFill>
                <a:effectLst/>
                <a:uLnTx/>
                <a:uFillTx/>
                <a:latin typeface="+mn-lt"/>
                <a:ea typeface="+mn-ea"/>
                <a:cs typeface="+mn-cs"/>
              </a:rPr>
              <a:t>	</a:t>
            </a:r>
            <a:r>
              <a:rPr kumimoji="1" lang="zh-CN" altLang="en-US" sz="2400" b="0" i="0" u="none" strike="noStrike" kern="0" cap="none" spc="0" normalizeH="0" baseline="0" noProof="0">
                <a:ln>
                  <a:noFill/>
                </a:ln>
                <a:effectLst/>
                <a:uLnTx/>
                <a:uFillTx/>
                <a:latin typeface="+mn-lt"/>
                <a:ea typeface="+mn-ea"/>
                <a:cs typeface="+mn-cs"/>
              </a:rPr>
              <a:t>1</a:t>
            </a:r>
            <a:r>
              <a:rPr kumimoji="1" lang="zh-CN" altLang="en-US" sz="2400" b="0" i="0" u="none" strike="noStrike" kern="0" cap="none" spc="0" normalizeH="0" baseline="0" noProof="0" smtClean="0">
                <a:ln>
                  <a:noFill/>
                </a:ln>
                <a:effectLst/>
                <a:uLnTx/>
                <a:uFillTx/>
                <a:latin typeface="+mn-lt"/>
                <a:ea typeface="+mn-ea"/>
                <a:cs typeface="+mn-cs"/>
              </a:rPr>
              <a:t>）</a:t>
            </a:r>
            <a:r>
              <a:rPr kumimoji="1" lang="zh-CN" altLang="zh-CN" sz="2400" i="0" u="none" strike="noStrike" kern="1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实</a:t>
            </a:r>
            <a:r>
              <a:rPr kumimoji="1" lang="zh-CN" altLang="zh-CN" sz="240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1" lang="zh-CN" altLang="zh-CN" sz="2400" i="0" u="none" strike="noStrike" kern="1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a:t>
            </a:r>
            <a:r>
              <a:rPr kumimoji="1" lang="zh-CN" altLang="zh-CN" sz="2400" i="0" u="none" strike="noStrike" kern="1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法</a:t>
            </a:r>
            <a:r>
              <a:rPr kumimoji="1" lang="zh-CN" altLang="en-US" sz="2400" i="0" u="none" strike="noStrike" kern="1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只能通过对象调用</a:t>
            </a:r>
            <a:r>
              <a:rPr kumimoji="1" lang="zh-CN" altLang="en-US" sz="2400" b="0" i="0" u="none" strike="noStrike" kern="1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400" b="0" i="0" u="none" strike="noStrike" kern="1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可</a:t>
            </a:r>
            <a:r>
              <a:rPr kumimoji="1" lang="zh-CN" altLang="zh-CN" sz="24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以操作</a:t>
            </a:r>
            <a:r>
              <a:rPr kumimoji="1" lang="zh-CN" altLang="zh-CN" sz="2400" b="0" i="0" u="none" strike="noStrike" kern="1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实例</a:t>
            </a:r>
            <a:r>
              <a:rPr kumimoji="1" lang="zh-CN" altLang="zh-CN" sz="2400" b="0" i="0" u="none" strike="noStrike" kern="1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变</a:t>
            </a:r>
            <a:r>
              <a:rPr kumimoji="1" lang="zh-CN" altLang="zh-CN"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量</a:t>
            </a:r>
            <a:r>
              <a:rPr kumimoji="1" lang="zh-CN" altLang="en-US"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类</a:t>
            </a:r>
            <a:r>
              <a:rPr kumimoji="1" lang="zh-CN" altLang="zh-CN" sz="2400" b="0" i="0" u="none" strike="noStrike" kern="1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变</a:t>
            </a:r>
            <a:r>
              <a:rPr kumimoji="1" lang="zh-CN" altLang="zh-CN"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量</a:t>
            </a:r>
            <a:r>
              <a:rPr kumimoji="1" lang="zh-CN" altLang="en-US"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zh-CN"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可</a:t>
            </a:r>
            <a:r>
              <a:rPr kumimoji="1" lang="zh-CN" altLang="zh-CN" sz="2400" b="0" i="0" u="none" strike="noStrike" kern="1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以调用类里的实例方法和类</a:t>
            </a:r>
            <a:r>
              <a:rPr kumimoji="1" lang="zh-CN" altLang="zh-CN" sz="2400" b="0" i="0" u="none" strike="noStrike" kern="10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方</a:t>
            </a:r>
            <a:r>
              <a:rPr kumimoji="1" lang="zh-CN" altLang="zh-CN"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法</a:t>
            </a:r>
            <a:r>
              <a:rPr kumimoji="1" lang="zh-CN" altLang="en-US" sz="2400" b="0" i="0" u="none" strike="noStrike" kern="100" cap="none" spc="0" normalizeH="0" baseline="0" noProof="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0" i="0" u="none" strike="noStrike" kern="0" cap="none" spc="0" normalizeH="0" baseline="0" noProof="0" dirty="0">
              <a:ln>
                <a:noFill/>
              </a:ln>
              <a:effectLst/>
              <a:uLnTx/>
              <a:uFillTx/>
            </a:endParaRPr>
          </a:p>
          <a:p>
            <a:pPr marL="533400" indent="-533400">
              <a:lnSpc>
                <a:spcPct val="90000"/>
              </a:lnSpc>
              <a:buClr>
                <a:srgbClr val="0000FF"/>
              </a:buClr>
              <a:buNone/>
              <a:defRPr/>
            </a:pPr>
            <a:r>
              <a:rPr kumimoji="1" lang="zh-CN" altLang="en-US" sz="2400" b="0" i="0" u="none" strike="noStrike" kern="0" cap="none" spc="0" normalizeH="0" baseline="0" noProof="0" dirty="0">
                <a:ln>
                  <a:noFill/>
                </a:ln>
                <a:solidFill>
                  <a:srgbClr val="0000FF"/>
                </a:solidFill>
                <a:effectLst/>
                <a:uLnTx/>
                <a:uFillTx/>
                <a:latin typeface="+mn-lt"/>
                <a:ea typeface="+mn-ea"/>
                <a:cs typeface="+mn-cs"/>
              </a:rPr>
              <a:t>	</a:t>
            </a:r>
            <a:r>
              <a:rPr kumimoji="1" lang="zh-CN" altLang="en-US" sz="2400" b="0" i="0" u="none" strike="noStrike" kern="0" cap="none" spc="0" normalizeH="0" baseline="0" noProof="0">
                <a:ln>
                  <a:noFill/>
                </a:ln>
                <a:effectLst/>
                <a:uLnTx/>
                <a:uFillTx/>
                <a:latin typeface="+mn-lt"/>
                <a:ea typeface="+mn-ea"/>
                <a:cs typeface="+mn-cs"/>
              </a:rPr>
              <a:t>2</a:t>
            </a:r>
            <a:r>
              <a:rPr kumimoji="1" lang="zh-CN" altLang="en-US" sz="2400" b="0" i="0" u="none" strike="noStrike" kern="0" cap="none" spc="0" normalizeH="0" baseline="0" noProof="0" smtClean="0">
                <a:ln>
                  <a:noFill/>
                </a:ln>
                <a:effectLst/>
                <a:uLnTx/>
                <a:uFillTx/>
                <a:latin typeface="+mn-lt"/>
                <a:ea typeface="+mn-ea"/>
                <a:cs typeface="+mn-cs"/>
              </a:rPr>
              <a:t>）</a:t>
            </a:r>
            <a:r>
              <a:rPr kumimoji="1" lang="zh-CN" altLang="en-US" sz="2400" b="1" i="0" u="none" strike="noStrike" kern="0" cap="none" spc="0" normalizeH="0" baseline="0" noProof="0" smtClean="0">
                <a:ln>
                  <a:noFill/>
                </a:ln>
                <a:solidFill>
                  <a:srgbClr val="FF0000"/>
                </a:solidFill>
                <a:effectLst/>
                <a:uLnTx/>
                <a:uFillTx/>
                <a:latin typeface="+mn-lt"/>
                <a:ea typeface="+mn-ea"/>
              </a:rPr>
              <a:t>类</a:t>
            </a:r>
            <a:r>
              <a:rPr kumimoji="1" lang="zh-CN" altLang="en-US" sz="2400" b="1" i="0" u="none" strike="noStrike" kern="0" cap="none" spc="0" normalizeH="0" baseline="0" noProof="0">
                <a:ln>
                  <a:noFill/>
                </a:ln>
                <a:solidFill>
                  <a:srgbClr val="FF0000"/>
                </a:solidFill>
                <a:effectLst/>
                <a:uLnTx/>
                <a:uFillTx/>
                <a:latin typeface="+mn-lt"/>
                <a:ea typeface="+mn-ea"/>
              </a:rPr>
              <a:t>方</a:t>
            </a:r>
            <a:r>
              <a:rPr kumimoji="1" lang="zh-CN" altLang="en-US" sz="2400" b="1" i="0" u="none" strike="noStrike" kern="0" cap="none" spc="0" normalizeH="0" baseline="0" noProof="0" smtClean="0">
                <a:ln>
                  <a:noFill/>
                </a:ln>
                <a:solidFill>
                  <a:srgbClr val="FF0000"/>
                </a:solidFill>
                <a:effectLst/>
                <a:uLnTx/>
                <a:uFillTx/>
                <a:latin typeface="+mn-lt"/>
                <a:ea typeface="+mn-ea"/>
              </a:rPr>
              <a:t>法</a:t>
            </a:r>
            <a:r>
              <a:rPr kumimoji="1" lang="zh-CN" altLang="en-US" sz="2400" b="0" i="0" u="none" strike="noStrike" kern="0" cap="none" spc="0" normalizeH="0" baseline="0" noProof="0" smtClean="0">
                <a:ln>
                  <a:noFill/>
                </a:ln>
                <a:effectLst/>
                <a:uLnTx/>
                <a:uFillTx/>
                <a:latin typeface="+mn-lt"/>
                <a:ea typeface="+mn-ea"/>
              </a:rPr>
              <a:t>可</a:t>
            </a:r>
            <a:r>
              <a:rPr kumimoji="1" lang="zh-CN" altLang="en-US" sz="2400" b="0" i="0" u="none" strike="noStrike" kern="0" cap="none" spc="0" normalizeH="0" baseline="0" noProof="0" dirty="0">
                <a:ln>
                  <a:noFill/>
                </a:ln>
                <a:effectLst/>
                <a:uLnTx/>
                <a:uFillTx/>
                <a:latin typeface="+mn-lt"/>
                <a:ea typeface="+mn-ea"/>
              </a:rPr>
              <a:t>以被类创建的任何对象调用执行，也可以直接通过类名</a:t>
            </a:r>
            <a:r>
              <a:rPr kumimoji="1" lang="zh-CN" altLang="en-US" sz="2400" b="0" i="0" u="none" strike="noStrike" kern="0" cap="none" spc="0" normalizeH="0" baseline="0" noProof="0" dirty="0">
                <a:ln>
                  <a:noFill/>
                </a:ln>
                <a:solidFill>
                  <a:srgbClr val="FF0000"/>
                </a:solidFill>
                <a:effectLst/>
                <a:uLnTx/>
                <a:uFillTx/>
                <a:latin typeface="+mn-lt"/>
                <a:ea typeface="+mn-ea"/>
              </a:rPr>
              <a:t>调</a:t>
            </a:r>
            <a:r>
              <a:rPr kumimoji="1" lang="zh-CN" altLang="en-US" sz="2400" b="0" i="0" u="none" strike="noStrike" kern="0" cap="none" spc="0" normalizeH="0" baseline="0" noProof="0">
                <a:ln>
                  <a:noFill/>
                </a:ln>
                <a:solidFill>
                  <a:srgbClr val="FF0000"/>
                </a:solidFill>
                <a:effectLst/>
                <a:uLnTx/>
                <a:uFillTx/>
                <a:latin typeface="+mn-lt"/>
                <a:ea typeface="+mn-ea"/>
              </a:rPr>
              <a:t>用</a:t>
            </a:r>
            <a:r>
              <a:rPr kumimoji="1" lang="zh-CN" altLang="en-US" sz="2400" b="0" i="0" u="none" strike="noStrike" kern="0" cap="none" spc="0" normalizeH="0" baseline="0" noProof="0" smtClean="0">
                <a:ln>
                  <a:noFill/>
                </a:ln>
                <a:solidFill>
                  <a:schemeClr val="tx1"/>
                </a:solidFill>
                <a:effectLst/>
                <a:uLnTx/>
                <a:uFillTx/>
                <a:latin typeface="+mn-lt"/>
                <a:ea typeface="+mn-ea"/>
              </a:rPr>
              <a:t>。</a:t>
            </a:r>
            <a:r>
              <a:rPr kumimoji="1" lang="zh-CN" altLang="en-US" sz="2400" b="0" i="0" u="none" strike="noStrike" kern="0" cap="none" spc="0" normalizeH="0" baseline="0" noProof="0" smtClean="0">
                <a:ln>
                  <a:noFill/>
                </a:ln>
                <a:solidFill>
                  <a:srgbClr val="FF0000"/>
                </a:solidFill>
                <a:effectLst/>
                <a:uLnTx/>
                <a:uFillTx/>
                <a:latin typeface="+mn-lt"/>
                <a:ea typeface="+mn-ea"/>
              </a:rPr>
              <a:t>类</a:t>
            </a:r>
            <a:r>
              <a:rPr kumimoji="1" lang="zh-CN" altLang="en-US" sz="2400" b="0" i="0" u="none" strike="noStrike" kern="0" cap="none" spc="0" normalizeH="0" baseline="0" noProof="0">
                <a:ln>
                  <a:noFill/>
                </a:ln>
                <a:solidFill>
                  <a:srgbClr val="FF0000"/>
                </a:solidFill>
                <a:effectLst/>
                <a:uLnTx/>
                <a:uFillTx/>
                <a:latin typeface="+mn-lt"/>
                <a:ea typeface="+mn-ea"/>
              </a:rPr>
              <a:t>方</a:t>
            </a:r>
            <a:r>
              <a:rPr kumimoji="1" lang="zh-CN" altLang="en-US" sz="2400" b="0" i="0" u="none" strike="noStrike" kern="0" cap="none" spc="0" normalizeH="0" baseline="0" noProof="0" smtClean="0">
                <a:ln>
                  <a:noFill/>
                </a:ln>
                <a:solidFill>
                  <a:srgbClr val="FF0000"/>
                </a:solidFill>
                <a:effectLst/>
                <a:uLnTx/>
                <a:uFillTx/>
                <a:latin typeface="+mn-lt"/>
                <a:ea typeface="+mn-ea"/>
              </a:rPr>
              <a:t>法</a:t>
            </a:r>
            <a:r>
              <a:rPr kumimoji="1" lang="zh-CN" altLang="zh-CN" sz="2400" kern="10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只可以调用</a:t>
            </a:r>
            <a:r>
              <a:rPr kumimoji="1" lang="zh-CN" altLang="zh-CN" sz="2400" b="0" kern="100" smtClean="0">
                <a:latin typeface="Times New Roman" panose="02020603050405020304" pitchFamily="18" charset="0"/>
                <a:ea typeface="宋体" panose="02010600030101010101" pitchFamily="2" charset="-122"/>
                <a:cs typeface="Times New Roman" panose="02020603050405020304" pitchFamily="18" charset="0"/>
              </a:rPr>
              <a:t>类里的类方法</a:t>
            </a:r>
            <a:r>
              <a:rPr kumimoji="1" lang="zh-CN" altLang="en-US" sz="2400" b="0" kern="100" smtClean="0">
                <a:latin typeface="Times New Roman" panose="02020603050405020304" pitchFamily="18" charset="0"/>
                <a:ea typeface="宋体" panose="02010600030101010101" pitchFamily="2" charset="-122"/>
              </a:rPr>
              <a:t>、类变量</a:t>
            </a:r>
            <a:r>
              <a:rPr kumimoji="1" lang="zh-CN" altLang="en-US" sz="2400" b="0" kern="100" smtClean="0">
                <a:solidFill>
                  <a:srgbClr val="C00000"/>
                </a:solidFill>
                <a:latin typeface="Times New Roman" panose="02020603050405020304" pitchFamily="18" charset="0"/>
                <a:ea typeface="宋体" panose="02010600030101010101" pitchFamily="2" charset="-122"/>
              </a:rPr>
              <a:t>、</a:t>
            </a:r>
            <a:r>
              <a:rPr kumimoji="1" lang="zh-CN" altLang="en-US" sz="2400" b="1" i="0" u="none" strike="noStrike" kern="0" cap="none" spc="0" normalizeH="0" baseline="0" noProof="0" smtClean="0">
                <a:ln>
                  <a:noFill/>
                </a:ln>
                <a:solidFill>
                  <a:srgbClr val="FF0000"/>
                </a:solidFill>
                <a:effectLst/>
                <a:uLnTx/>
                <a:uFillTx/>
                <a:latin typeface="+mn-lt"/>
                <a:ea typeface="+mn-ea"/>
              </a:rPr>
              <a:t>不可以</a:t>
            </a:r>
            <a:r>
              <a:rPr kumimoji="1" lang="zh-CN" altLang="en-US" sz="2400" b="0" i="0" u="none" strike="noStrike" kern="0" cap="none" spc="0" normalizeH="0" baseline="0" noProof="0" smtClean="0">
                <a:ln>
                  <a:noFill/>
                </a:ln>
                <a:solidFill>
                  <a:srgbClr val="FF0000"/>
                </a:solidFill>
                <a:effectLst/>
                <a:uLnTx/>
                <a:uFillTx/>
                <a:latin typeface="+mn-lt"/>
                <a:ea typeface="+mn-ea"/>
              </a:rPr>
              <a:t>调用</a:t>
            </a:r>
            <a:r>
              <a:rPr kumimoji="1" lang="zh-CN" altLang="en-US" sz="2400" b="0" i="0" u="none" strike="noStrike" kern="0" cap="none" spc="0" normalizeH="0" baseline="0" noProof="0" smtClean="0">
                <a:ln>
                  <a:noFill/>
                </a:ln>
                <a:effectLst/>
                <a:uLnTx/>
                <a:uFillTx/>
                <a:latin typeface="+mn-lt"/>
                <a:ea typeface="+mn-ea"/>
              </a:rPr>
              <a:t>实例变量、实例方法</a:t>
            </a:r>
            <a:r>
              <a:rPr kumimoji="1" lang="zh-CN" altLang="en-US" sz="2400" b="0" i="0" u="none" strike="noStrike" kern="0" cap="none" spc="0" normalizeH="0" baseline="0" noProof="0" smtClean="0">
                <a:ln>
                  <a:noFill/>
                </a:ln>
                <a:solidFill>
                  <a:schemeClr val="tx1"/>
                </a:solidFill>
                <a:effectLst/>
                <a:uLnTx/>
                <a:uFillTx/>
                <a:latin typeface="+mn-lt"/>
                <a:ea typeface="+mn-ea"/>
              </a:rPr>
              <a:t>，这是因为</a:t>
            </a:r>
            <a:r>
              <a:rPr kumimoji="1" lang="zh-CN" altLang="en-US" sz="2400" b="0" i="0" u="none" strike="noStrike" kern="0" cap="none" spc="0" normalizeH="0" baseline="0" noProof="0" smtClean="0">
                <a:ln>
                  <a:noFill/>
                </a:ln>
                <a:solidFill>
                  <a:srgbClr val="FF0000"/>
                </a:solidFill>
                <a:effectLst/>
                <a:uLnTx/>
                <a:uFillTx/>
                <a:latin typeface="+mn-lt"/>
                <a:ea typeface="+mn-ea"/>
              </a:rPr>
              <a:t>在类创建对象之前，实例成员变量还没有分配内存</a:t>
            </a:r>
            <a:r>
              <a:rPr kumimoji="1" lang="zh-CN" altLang="en-US" sz="2400" b="0" i="0" u="none" strike="noStrike" kern="0" cap="none" spc="0" normalizeH="0" baseline="0" noProof="0" smtClean="0">
                <a:ln>
                  <a:noFill/>
                </a:ln>
                <a:solidFill>
                  <a:schemeClr val="tx1"/>
                </a:solidFill>
                <a:effectLst/>
                <a:uLnTx/>
                <a:uFillTx/>
                <a:latin typeface="+mn-lt"/>
                <a:ea typeface="+mn-ea"/>
              </a:rPr>
              <a:t>。</a:t>
            </a:r>
            <a:endParaRPr kumimoji="1" lang="zh-CN" altLang="en-US" sz="1800" b="1" i="0" u="none" strike="noStrike" kern="0" cap="none" spc="0" normalizeH="0" baseline="0" noProof="0" smtClean="0">
              <a:ln>
                <a:noFill/>
              </a:ln>
              <a:solidFill>
                <a:schemeClr val="tx1"/>
              </a:solidFill>
              <a:effectLst/>
              <a:uLnTx/>
              <a:uFillTx/>
              <a:latin typeface="宋体" panose="02010600030101010101" pitchFamily="2" charset="-122"/>
              <a:ea typeface="+mn-ea"/>
            </a:endParaRPr>
          </a:p>
          <a:p>
            <a:pPr marL="533400" marR="0" lvl="0" indent="-533400" algn="l" defTabSz="914400" rtl="0" eaLnBrk="1" fontAlgn="base" latinLnBrk="0" hangingPunct="1">
              <a:lnSpc>
                <a:spcPct val="90000"/>
              </a:lnSpc>
              <a:spcBef>
                <a:spcPct val="20000"/>
              </a:spcBef>
              <a:spcAft>
                <a:spcPct val="0"/>
              </a:spcAft>
              <a:buClr>
                <a:srgbClr val="0000FF"/>
              </a:buClr>
              <a:buSzTx/>
              <a:buFont typeface="Wingdings" panose="05000000000000000000" pitchFamily="2" charset="2"/>
              <a:buChar char="Ø"/>
              <a:defRPr/>
            </a:pPr>
            <a:endParaRPr kumimoji="1" lang="zh-CN" altLang="en-US" sz="22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636588" y="188913"/>
            <a:ext cx="7010400" cy="563562"/>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方</a:t>
            </a:r>
            <a:r>
              <a:rPr kumimoji="1" lang="zh-CN" altLang="en-US" sz="2800" b="1" dirty="0">
                <a:latin typeface="宋体" panose="02010600030101010101" pitchFamily="2" charset="-122"/>
                <a:ea typeface="+mj-ea"/>
                <a:cs typeface="+mj-cs"/>
              </a:rPr>
              <a:t>法重载与多态</a:t>
            </a:r>
          </a:p>
        </p:txBody>
      </p:sp>
      <p:sp>
        <p:nvSpPr>
          <p:cNvPr id="51204" name="文本框 8"/>
          <p:cNvSpPr txBox="1"/>
          <p:nvPr/>
        </p:nvSpPr>
        <p:spPr>
          <a:xfrm>
            <a:off x="247650" y="981075"/>
            <a:ext cx="8893175" cy="830997"/>
          </a:xfrm>
          <a:prstGeom prst="rect">
            <a:avLst/>
          </a:prstGeom>
          <a:noFill/>
          <a:ln w="9525">
            <a:noFill/>
          </a:ln>
        </p:spPr>
        <p:txBody>
          <a:bodyPr>
            <a:spAutoFit/>
          </a:bodyPr>
          <a:lstStyle/>
          <a:p>
            <a:pPr algn="l" eaLnBrk="1" hangingPunct="1">
              <a:buNone/>
            </a:pPr>
            <a:r>
              <a:rPr lang="en-US" altLang="zh-CN" sz="2400" b="0" dirty="0">
                <a:latin typeface="Times New Roman" panose="02020603050405020304" pitchFamily="18" charset="0"/>
              </a:rPr>
              <a:t>Java</a:t>
            </a:r>
            <a:r>
              <a:rPr lang="zh-CN" altLang="en-US" sz="2400" b="0" dirty="0">
                <a:latin typeface="Times New Roman" panose="02020603050405020304" pitchFamily="18" charset="0"/>
              </a:rPr>
              <a:t>中存在两种多态：</a:t>
            </a:r>
            <a:r>
              <a:rPr lang="zh-CN" altLang="en-US" sz="2400" b="0" dirty="0">
                <a:solidFill>
                  <a:srgbClr val="FF0000"/>
                </a:solidFill>
                <a:latin typeface="Times New Roman" panose="02020603050405020304" pitchFamily="18" charset="0"/>
              </a:rPr>
              <a:t>重载（</a:t>
            </a:r>
            <a:r>
              <a:rPr lang="en-US" altLang="zh-CN" sz="2400" b="0" dirty="0">
                <a:solidFill>
                  <a:srgbClr val="FF0000"/>
                </a:solidFill>
                <a:latin typeface="Times New Roman" panose="02020603050405020304" pitchFamily="18" charset="0"/>
              </a:rPr>
              <a:t>Overload</a:t>
            </a:r>
            <a:r>
              <a:rPr lang="zh-CN" altLang="en-US" sz="2400" b="0" dirty="0">
                <a:solidFill>
                  <a:srgbClr val="FF0000"/>
                </a:solidFill>
                <a:latin typeface="Times New Roman" panose="02020603050405020304" pitchFamily="18" charset="0"/>
              </a:rPr>
              <a:t>）和重写（</a:t>
            </a:r>
            <a:r>
              <a:rPr lang="en-US" altLang="zh-CN" sz="2400" b="0" dirty="0">
                <a:solidFill>
                  <a:srgbClr val="FF0000"/>
                </a:solidFill>
                <a:latin typeface="Times New Roman" panose="02020603050405020304" pitchFamily="18" charset="0"/>
              </a:rPr>
              <a:t>Override</a:t>
            </a:r>
            <a:r>
              <a:rPr lang="zh-CN" altLang="en-US" sz="2400" b="0" dirty="0">
                <a:solidFill>
                  <a:srgbClr val="FF0000"/>
                </a:solidFill>
                <a:latin typeface="Times New Roman" panose="02020603050405020304" pitchFamily="18" charset="0"/>
              </a:rPr>
              <a:t>）</a:t>
            </a:r>
            <a:r>
              <a:rPr lang="zh-CN" altLang="en-US" sz="2400" b="0" dirty="0">
                <a:latin typeface="Times New Roman" panose="02020603050405020304" pitchFamily="18" charset="0"/>
              </a:rPr>
              <a:t>，重写是与继承有关的多态，将在第</a:t>
            </a:r>
            <a:r>
              <a:rPr lang="en-US" altLang="zh-CN" sz="2400" b="0" dirty="0">
                <a:latin typeface="Times New Roman" panose="02020603050405020304" pitchFamily="18" charset="0"/>
              </a:rPr>
              <a:t>5</a:t>
            </a:r>
            <a:r>
              <a:rPr lang="zh-CN" altLang="en-US" sz="2400" b="0" dirty="0">
                <a:latin typeface="Times New Roman" panose="02020603050405020304" pitchFamily="18" charset="0"/>
              </a:rPr>
              <a:t>章讨</a:t>
            </a:r>
            <a:r>
              <a:rPr lang="zh-CN" altLang="en-US" sz="2400" b="0">
                <a:latin typeface="Times New Roman" panose="02020603050405020304" pitchFamily="18" charset="0"/>
              </a:rPr>
              <a:t>论</a:t>
            </a:r>
            <a:r>
              <a:rPr lang="zh-CN" altLang="en-US" sz="2400" b="0" smtClean="0">
                <a:latin typeface="Times New Roman" panose="02020603050405020304" pitchFamily="18" charset="0"/>
              </a:rPr>
              <a:t>。</a:t>
            </a:r>
            <a:endParaRPr lang="zh-CN" altLang="en-US" sz="2400" b="0" dirty="0">
              <a:latin typeface="Times New Roman" panose="02020603050405020304" pitchFamily="18" charset="0"/>
            </a:endParaRPr>
          </a:p>
        </p:txBody>
      </p:sp>
      <p:sp>
        <p:nvSpPr>
          <p:cNvPr id="2" name="矩形 1"/>
          <p:cNvSpPr/>
          <p:nvPr/>
        </p:nvSpPr>
        <p:spPr>
          <a:xfrm>
            <a:off x="583448" y="4005064"/>
            <a:ext cx="7344816"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a:t>类中不能存在</a:t>
            </a:r>
            <a:r>
              <a:rPr lang="zh-CN" altLang="en-US" b="1">
                <a:solidFill>
                  <a:srgbClr val="FF0000"/>
                </a:solidFill>
              </a:rPr>
              <a:t>方法签名</a:t>
            </a:r>
            <a:r>
              <a:rPr lang="zh-CN" altLang="en-US"/>
              <a:t>相同的方法，方法签名是类中一个方法区别于另一个的特征</a:t>
            </a:r>
            <a:endParaRPr lang="en-US" altLang="zh-CN"/>
          </a:p>
          <a:p>
            <a:pPr algn="l"/>
            <a:r>
              <a:rPr lang="zh-CN" altLang="en-US">
                <a:solidFill>
                  <a:srgbClr val="FF0000"/>
                </a:solidFill>
              </a:rPr>
              <a:t>方法签名由：方法名称，方法参数列表</a:t>
            </a:r>
            <a:r>
              <a:rPr lang="en-US" altLang="zh-CN">
                <a:solidFill>
                  <a:srgbClr val="FF0000"/>
                </a:solidFill>
              </a:rPr>
              <a:t>(</a:t>
            </a:r>
            <a:r>
              <a:rPr lang="zh-CN" altLang="en-US">
                <a:solidFill>
                  <a:srgbClr val="FF0000"/>
                </a:solidFill>
              </a:rPr>
              <a:t>方法参数数量，相应位置的参数类型</a:t>
            </a:r>
            <a:r>
              <a:rPr lang="en-US" altLang="zh-CN">
                <a:solidFill>
                  <a:srgbClr val="FF0000"/>
                </a:solidFill>
              </a:rPr>
              <a:t>)</a:t>
            </a:r>
            <a:r>
              <a:rPr lang="zh-CN" altLang="en-US"/>
              <a:t>决定；与方法的各种修饰符，返回类型，参数名称等无关</a:t>
            </a:r>
            <a:endParaRPr lang="en-US" altLang="zh-CN" dirty="0"/>
          </a:p>
        </p:txBody>
      </p:sp>
      <p:sp>
        <p:nvSpPr>
          <p:cNvPr id="6" name="Rectangle 3"/>
          <p:cNvSpPr txBox="1">
            <a:spLocks/>
          </p:cNvSpPr>
          <p:nvPr/>
        </p:nvSpPr>
        <p:spPr>
          <a:xfrm>
            <a:off x="240045" y="2039196"/>
            <a:ext cx="8208962" cy="1368425"/>
          </a:xfrm>
          <a:prstGeom prst="rect">
            <a:avLst/>
          </a:prstGeom>
          <a:noFill/>
          <a:ln w="9525">
            <a:noFill/>
          </a:ln>
        </p:spPr>
        <p:txBody>
          <a:bodyPr vert="horz" wrap="square" lIns="91440" tIns="45720" rIns="91440" bIns="45720" anchor="t" anchorCtr="0"/>
          <a:lst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2"/>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3"/>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4"/>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a:lstStyle>
          <a:p>
            <a:r>
              <a:rPr lang="zh-CN" altLang="en-US" sz="2400" smtClean="0"/>
              <a:t>方法重载的意思是：一个类中可以有多个方法具有相同的名字，但这些方法的参数必须不同，即或者是</a:t>
            </a:r>
            <a:r>
              <a:rPr lang="zh-CN" altLang="en-US" sz="2400" smtClean="0">
                <a:solidFill>
                  <a:srgbClr val="FF0000"/>
                </a:solidFill>
              </a:rPr>
              <a:t>参数的个数不同</a:t>
            </a:r>
            <a:r>
              <a:rPr lang="zh-CN" altLang="en-US" sz="2400" smtClean="0"/>
              <a:t>，</a:t>
            </a:r>
            <a:r>
              <a:rPr lang="zh-CN" altLang="en-US" sz="2400" smtClean="0">
                <a:solidFill>
                  <a:srgbClr val="0000FF"/>
                </a:solidFill>
              </a:rPr>
              <a:t>或者</a:t>
            </a:r>
            <a:r>
              <a:rPr lang="zh-CN" altLang="en-US" sz="2400" smtClean="0"/>
              <a:t>是</a:t>
            </a:r>
            <a:r>
              <a:rPr lang="zh-CN" altLang="en-US" sz="2400" smtClean="0">
                <a:solidFill>
                  <a:srgbClr val="FF0000"/>
                </a:solidFill>
              </a:rPr>
              <a:t>参数的类型不同</a:t>
            </a:r>
            <a:r>
              <a:rPr lang="zh-CN" altLang="en-US" sz="2400" smtClean="0"/>
              <a:t>。</a:t>
            </a: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36588" y="188913"/>
            <a:ext cx="7010400" cy="563562"/>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方</a:t>
            </a:r>
            <a:r>
              <a:rPr kumimoji="1" lang="zh-CN" altLang="en-US" sz="2800" b="1" dirty="0">
                <a:latin typeface="宋体" panose="02010600030101010101" pitchFamily="2" charset="-122"/>
                <a:ea typeface="+mj-ea"/>
                <a:cs typeface="+mj-cs"/>
              </a:rPr>
              <a:t>法重载与多态</a:t>
            </a:r>
          </a:p>
        </p:txBody>
      </p:sp>
      <p:sp>
        <p:nvSpPr>
          <p:cNvPr id="291844" name="Rectangle 4"/>
          <p:cNvSpPr/>
          <p:nvPr/>
        </p:nvSpPr>
        <p:spPr>
          <a:xfrm>
            <a:off x="539750" y="908050"/>
            <a:ext cx="7777163"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400" b="1" dirty="0">
                <a:latin typeface="宋体" panose="02010600030101010101" pitchFamily="2" charset="-122"/>
                <a:hlinkClick r:id="rId3"/>
              </a:rPr>
              <a:t>例子13</a:t>
            </a:r>
            <a:r>
              <a:rPr lang="zh-CN" altLang="en-US" sz="2400" dirty="0">
                <a:latin typeface="宋体" panose="02010600030101010101" pitchFamily="2" charset="-122"/>
              </a:rPr>
              <a:t>中</a:t>
            </a:r>
            <a:r>
              <a:rPr lang="en-US" altLang="zh-CN" sz="2400" dirty="0">
                <a:latin typeface="宋体" panose="02010600030101010101" pitchFamily="2" charset="-122"/>
              </a:rPr>
              <a:t>Student</a:t>
            </a:r>
            <a:r>
              <a:rPr lang="zh-CN" altLang="en-US" sz="2400" dirty="0">
                <a:latin typeface="宋体" panose="02010600030101010101" pitchFamily="2" charset="-122"/>
              </a:rPr>
              <a:t>类(</a:t>
            </a:r>
            <a:r>
              <a:rPr lang="en-US" altLang="zh-CN" sz="2400" b="1" dirty="0">
                <a:latin typeface="宋体" panose="02010600030101010101" pitchFamily="2" charset="-122"/>
                <a:ea typeface="隶书" panose="02010509060101010101" pitchFamily="49" charset="-122"/>
                <a:hlinkClick r:id="rId4"/>
              </a:rPr>
              <a:t>Student.java </a:t>
            </a:r>
            <a:r>
              <a:rPr lang="en-US" altLang="zh-CN" sz="2400" b="1" dirty="0">
                <a:latin typeface="宋体" panose="02010600030101010101" pitchFamily="2" charset="-122"/>
                <a:ea typeface="隶书" panose="02010509060101010101" pitchFamily="49" charset="-122"/>
              </a:rPr>
              <a:t>,  </a:t>
            </a:r>
            <a:r>
              <a:rPr lang="en-US" altLang="zh-CN" sz="2400" b="1" dirty="0">
                <a:latin typeface="宋体" panose="02010600030101010101" pitchFamily="2" charset="-122"/>
                <a:ea typeface="隶书" panose="02010509060101010101" pitchFamily="49" charset="-122"/>
                <a:hlinkClick r:id="rId5"/>
              </a:rPr>
              <a:t>Circle.java </a:t>
            </a:r>
            <a:r>
              <a:rPr lang="en-US" altLang="zh-CN" sz="2400" b="1" dirty="0">
                <a:latin typeface="宋体" panose="02010600030101010101" pitchFamily="2" charset="-122"/>
                <a:ea typeface="隶书" panose="02010509060101010101" pitchFamily="49" charset="-122"/>
              </a:rPr>
              <a:t>, </a:t>
            </a:r>
            <a:r>
              <a:rPr lang="en-US" altLang="zh-CN" sz="2400" b="1" dirty="0">
                <a:latin typeface="宋体" panose="02010600030101010101" pitchFamily="2" charset="-122"/>
                <a:ea typeface="隶书" panose="02010509060101010101" pitchFamily="49" charset="-122"/>
                <a:hlinkClick r:id="rId6"/>
              </a:rPr>
              <a:t>Tixing.java </a:t>
            </a:r>
            <a:r>
              <a:rPr lang="en-US" altLang="zh-CN" sz="2400" b="1" dirty="0">
                <a:latin typeface="宋体" panose="02010600030101010101" pitchFamily="2" charset="-122"/>
                <a:ea typeface="隶书" panose="02010509060101010101" pitchFamily="49" charset="-122"/>
              </a:rPr>
              <a:t>, </a:t>
            </a:r>
            <a:r>
              <a:rPr lang="en-US" altLang="zh-CN" sz="2400" b="1" dirty="0">
                <a:latin typeface="宋体" panose="02010600030101010101" pitchFamily="2" charset="-122"/>
                <a:ea typeface="隶书" panose="02010509060101010101" pitchFamily="49" charset="-122"/>
                <a:hlinkClick r:id="rId3"/>
              </a:rPr>
              <a:t>Example4_13.java </a:t>
            </a:r>
            <a:r>
              <a:rPr lang="zh-CN" altLang="en-US" sz="2400" dirty="0">
                <a:latin typeface="宋体" panose="02010600030101010101" pitchFamily="2" charset="-122"/>
              </a:rPr>
              <a:t>)中的</a:t>
            </a:r>
            <a:r>
              <a:rPr lang="en-US" altLang="zh-CN" sz="2400" dirty="0">
                <a:latin typeface="宋体" panose="02010600030101010101" pitchFamily="2" charset="-122"/>
              </a:rPr>
              <a:t>computerArea</a:t>
            </a:r>
            <a:r>
              <a:rPr lang="zh-CN" altLang="en-US" sz="2400" dirty="0">
                <a:latin typeface="宋体" panose="02010600030101010101" pitchFamily="2" charset="-122"/>
              </a:rPr>
              <a:t>方法是重载方法。程序运行效果如图4.27。 </a:t>
            </a:r>
          </a:p>
        </p:txBody>
      </p:sp>
      <p:pic>
        <p:nvPicPr>
          <p:cNvPr id="291846" name="Picture 6"/>
          <p:cNvPicPr>
            <a:picLocks noChangeAspect="1"/>
          </p:cNvPicPr>
          <p:nvPr/>
        </p:nvPicPr>
        <p:blipFill>
          <a:blip r:embed="rId7"/>
          <a:stretch>
            <a:fillRect/>
          </a:stretch>
        </p:blipFill>
        <p:spPr>
          <a:xfrm>
            <a:off x="5652120" y="2708921"/>
            <a:ext cx="3153792" cy="1584176"/>
          </a:xfrm>
          <a:prstGeom prst="rect">
            <a:avLst/>
          </a:prstGeom>
          <a:noFill/>
          <a:ln w="9525">
            <a:noFill/>
          </a:ln>
        </p:spPr>
      </p:pic>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536" y="2105740"/>
            <a:ext cx="2533650" cy="1990725"/>
          </a:xfrm>
          <a:prstGeom prst="rect">
            <a:avLst/>
          </a:prstGeom>
          <a:ln>
            <a:solidFill>
              <a:schemeClr val="tx1"/>
            </a:solidFill>
          </a:ln>
        </p:spPr>
      </p:pic>
      <p:pic>
        <p:nvPicPr>
          <p:cNvPr id="3" name="图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0990" y="2129050"/>
            <a:ext cx="2219325" cy="1990725"/>
          </a:xfrm>
          <a:prstGeom prst="rect">
            <a:avLst/>
          </a:prstGeom>
          <a:ln>
            <a:solidFill>
              <a:schemeClr val="tx1"/>
            </a:solidFill>
          </a:ln>
        </p:spPr>
      </p:pic>
      <p:pic>
        <p:nvPicPr>
          <p:cNvPr id="4" name="图片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715" y="4153325"/>
            <a:ext cx="2962275" cy="2228850"/>
          </a:xfrm>
          <a:prstGeom prst="rect">
            <a:avLst/>
          </a:prstGeom>
          <a:ln>
            <a:solidFill>
              <a:schemeClr val="tx1"/>
            </a:solidFill>
          </a:ln>
        </p:spPr>
      </p:pic>
      <p:pic>
        <p:nvPicPr>
          <p:cNvPr id="5" name="图片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34616" y="4153325"/>
            <a:ext cx="3609975" cy="2588043"/>
          </a:xfrm>
          <a:prstGeom prst="rect">
            <a:avLst/>
          </a:prstGeom>
          <a:ln>
            <a:solidFill>
              <a:schemeClr val="tx1"/>
            </a:solidFill>
          </a:ln>
        </p:spPr>
      </p:pic>
    </p:spTree>
  </p:cSld>
  <p:clrMapOvr>
    <a:masterClrMapping/>
  </p:clrMapOvr>
  <p:timing>
    <p:tnLst>
      <p:par>
        <p:cTn id="1" dur="indefinite" restart="never" nodeType="tmRoot"/>
      </p:par>
    </p:tnLst>
    <p:bldLst>
      <p:bldP spid="2918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820738" y="188913"/>
            <a:ext cx="7010400" cy="563562"/>
          </a:xfrm>
        </p:spPr>
        <p:txBody>
          <a:bodyPr vert="horz" wrap="square" lIns="91440" tIns="45720" rIns="91440" bIns="45720" anchor="ctr" anchorCtr="0"/>
          <a:lstStyle/>
          <a:p>
            <a:pPr eaLnBrk="1" hangingPunct="1"/>
            <a:r>
              <a:rPr kumimoji="1" lang="en-US" altLang="zh-CN" sz="2800" b="1" smtClean="0">
                <a:latin typeface="宋体" panose="02010600030101010101" pitchFamily="2" charset="-122"/>
                <a:ea typeface="+mj-ea"/>
                <a:cs typeface="+mj-cs"/>
              </a:rPr>
              <a:t>this</a:t>
            </a:r>
            <a:r>
              <a:rPr kumimoji="1" lang="zh-CN" altLang="en-US" sz="2800" b="1" dirty="0">
                <a:latin typeface="宋体" panose="02010600030101010101" pitchFamily="2" charset="-122"/>
                <a:ea typeface="+mj-ea"/>
                <a:cs typeface="+mj-cs"/>
              </a:rPr>
              <a:t>关键字</a:t>
            </a:r>
          </a:p>
        </p:txBody>
      </p:sp>
      <p:sp>
        <p:nvSpPr>
          <p:cNvPr id="54275" name="Rectangle 3"/>
          <p:cNvSpPr>
            <a:spLocks noGrp="1"/>
          </p:cNvSpPr>
          <p:nvPr>
            <p:ph idx="1"/>
          </p:nvPr>
        </p:nvSpPr>
        <p:spPr>
          <a:xfrm>
            <a:off x="466725" y="1031875"/>
            <a:ext cx="8208963" cy="2376488"/>
          </a:xfrm>
        </p:spPr>
        <p:txBody>
          <a:bodyPr vert="horz" wrap="square" lIns="91440" tIns="45720" rIns="91440" bIns="45720" anchor="t" anchorCtr="0"/>
          <a:lstStyle/>
          <a:p>
            <a:pPr eaLnBrk="1" hangingPunct="1"/>
            <a:r>
              <a:rPr lang="en-US" altLang="zh-CN" sz="2400" dirty="0">
                <a:solidFill>
                  <a:srgbClr val="FF0000"/>
                </a:solidFill>
              </a:rPr>
              <a:t>t</a:t>
            </a:r>
            <a:r>
              <a:rPr lang="en-US" altLang="zh-CN" sz="2400" dirty="0">
                <a:solidFill>
                  <a:srgbClr val="FF3300"/>
                </a:solidFill>
              </a:rPr>
              <a:t>his</a:t>
            </a:r>
            <a:r>
              <a:rPr lang="zh-CN" altLang="en-US" sz="2400" dirty="0"/>
              <a:t>是</a:t>
            </a:r>
            <a:r>
              <a:rPr lang="en-US" altLang="zh-CN" sz="2400" dirty="0"/>
              <a:t>Java</a:t>
            </a:r>
            <a:r>
              <a:rPr lang="zh-CN" altLang="en-US" sz="2400" dirty="0"/>
              <a:t>的一个关键字，</a:t>
            </a:r>
            <a:r>
              <a:rPr lang="zh-CN" altLang="en-US" sz="2400" b="1" dirty="0">
                <a:solidFill>
                  <a:srgbClr val="FF3300"/>
                </a:solidFill>
              </a:rPr>
              <a:t>表示</a:t>
            </a:r>
            <a:r>
              <a:rPr lang="zh-CN" altLang="en-US" sz="2400" dirty="0">
                <a:solidFill>
                  <a:srgbClr val="FF3300"/>
                </a:solidFill>
              </a:rPr>
              <a:t>某个</a:t>
            </a:r>
            <a:r>
              <a:rPr lang="zh-CN" altLang="en-US" sz="2400" b="1" dirty="0">
                <a:solidFill>
                  <a:srgbClr val="FF3300"/>
                </a:solidFill>
              </a:rPr>
              <a:t>对</a:t>
            </a:r>
            <a:r>
              <a:rPr lang="zh-CN" altLang="en-US" sz="2400" b="1">
                <a:solidFill>
                  <a:srgbClr val="FF3300"/>
                </a:solidFill>
              </a:rPr>
              <a:t>象</a:t>
            </a:r>
            <a:r>
              <a:rPr lang="zh-CN" altLang="en-US" sz="2400" smtClean="0"/>
              <a:t>。</a:t>
            </a:r>
            <a:endParaRPr lang="en-US" altLang="zh-CN" sz="2400" smtClean="0"/>
          </a:p>
          <a:p>
            <a:pPr lvl="1"/>
            <a:r>
              <a:rPr lang="en-US" altLang="zh-CN" sz="2000"/>
              <a:t>this</a:t>
            </a:r>
            <a:r>
              <a:rPr lang="zh-CN" altLang="en-US" sz="2000"/>
              <a:t>可以</a:t>
            </a:r>
            <a:r>
              <a:rPr lang="zh-CN" altLang="en-US" sz="2000">
                <a:solidFill>
                  <a:srgbClr val="FF3300"/>
                </a:solidFill>
              </a:rPr>
              <a:t>出现在实例方法和构造方法</a:t>
            </a:r>
            <a:r>
              <a:rPr lang="zh-CN" altLang="en-US" sz="2000" smtClean="0">
                <a:solidFill>
                  <a:srgbClr val="FF3300"/>
                </a:solidFill>
              </a:rPr>
              <a:t>中，</a:t>
            </a:r>
            <a:r>
              <a:rPr lang="zh-CN" altLang="en-US" sz="2000">
                <a:solidFill>
                  <a:srgbClr val="FF3300"/>
                </a:solidFill>
              </a:rPr>
              <a:t>但不可以出现在类方法中</a:t>
            </a:r>
            <a:r>
              <a:rPr lang="zh-CN" altLang="en-US" sz="2000"/>
              <a:t>。</a:t>
            </a:r>
            <a:endParaRPr lang="en-US" altLang="zh-CN" sz="2000" smtClean="0">
              <a:solidFill>
                <a:srgbClr val="FF3300"/>
              </a:solidFill>
            </a:endParaRPr>
          </a:p>
          <a:p>
            <a:pPr lvl="1"/>
            <a:r>
              <a:rPr lang="en-US" altLang="zh-CN" sz="2200" smtClean="0"/>
              <a:t>this</a:t>
            </a:r>
            <a:r>
              <a:rPr lang="zh-CN" altLang="en-US" sz="2200" smtClean="0"/>
              <a:t>关键字出现在</a:t>
            </a:r>
            <a:r>
              <a:rPr lang="zh-CN" altLang="en-US" sz="2200" smtClean="0">
                <a:solidFill>
                  <a:srgbClr val="FF0000"/>
                </a:solidFill>
              </a:rPr>
              <a:t>类的构造方法中</a:t>
            </a:r>
            <a:r>
              <a:rPr lang="zh-CN" altLang="en-US" sz="2200" smtClean="0"/>
              <a:t>时，代表使用该构造方法所创建的对象.</a:t>
            </a:r>
          </a:p>
          <a:p>
            <a:pPr lvl="1"/>
            <a:r>
              <a:rPr lang="zh-CN" altLang="en-US" sz="2200" smtClean="0"/>
              <a:t>当</a:t>
            </a:r>
            <a:r>
              <a:rPr lang="en-US" altLang="zh-CN" sz="2200"/>
              <a:t>this</a:t>
            </a:r>
            <a:r>
              <a:rPr lang="zh-CN" altLang="en-US" sz="2200"/>
              <a:t>关键字出现</a:t>
            </a:r>
            <a:r>
              <a:rPr lang="zh-CN" altLang="en-US" sz="2200">
                <a:solidFill>
                  <a:srgbClr val="FF0000"/>
                </a:solidFill>
              </a:rPr>
              <a:t>实例方法</a:t>
            </a:r>
            <a:r>
              <a:rPr lang="zh-CN" altLang="en-US" sz="2200"/>
              <a:t>中时，</a:t>
            </a:r>
            <a:r>
              <a:rPr lang="en-US" altLang="zh-CN" sz="2200"/>
              <a:t>this</a:t>
            </a:r>
            <a:r>
              <a:rPr lang="zh-CN" altLang="en-US" sz="2200"/>
              <a:t>就代表正在调用该方法的当前对象。</a:t>
            </a:r>
          </a:p>
          <a:p>
            <a:pPr eaLnBrk="1" hangingPunct="1"/>
            <a:r>
              <a:rPr lang="zh-CN" altLang="en-US" sz="2400" smtClean="0"/>
              <a:t>可以使用</a:t>
            </a:r>
            <a:r>
              <a:rPr lang="en-US" altLang="zh-CN" sz="2400" smtClean="0"/>
              <a:t>this</a:t>
            </a:r>
            <a:r>
              <a:rPr lang="zh-CN" altLang="en-US" sz="2400" smtClean="0"/>
              <a:t>调用重载的构造方法</a:t>
            </a:r>
            <a:endParaRPr lang="en-US" altLang="zh-CN" sz="2400" smtClean="0"/>
          </a:p>
          <a:p>
            <a:pPr lvl="1"/>
            <a:r>
              <a:rPr lang="en-US" altLang="zh-CN" sz="2000" smtClean="0"/>
              <a:t>this(</a:t>
            </a:r>
            <a:r>
              <a:rPr lang="zh-CN" altLang="en-US" sz="2000" smtClean="0"/>
              <a:t>参数列表</a:t>
            </a:r>
            <a:r>
              <a:rPr lang="en-US" altLang="zh-CN" sz="2000" smtClean="0"/>
              <a:t>)</a:t>
            </a:r>
            <a:r>
              <a:rPr lang="zh-CN" altLang="en-US" sz="2000" smtClean="0"/>
              <a:t>。</a:t>
            </a:r>
            <a:endParaRPr lang="en-US" altLang="zh-CN" sz="2400" smtClean="0"/>
          </a:p>
          <a:p>
            <a:pPr marL="0" indent="0" eaLnBrk="1" hangingPunct="1">
              <a:buNone/>
            </a:pPr>
            <a:endParaRPr lang="zh-CN" altLang="en-US" sz="2400" dirty="0"/>
          </a:p>
        </p:txBody>
      </p:sp>
      <p:sp>
        <p:nvSpPr>
          <p:cNvPr id="292868" name="Rectangle 4"/>
          <p:cNvSpPr/>
          <p:nvPr/>
        </p:nvSpPr>
        <p:spPr>
          <a:xfrm>
            <a:off x="611560" y="4869160"/>
            <a:ext cx="6588125" cy="42703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200" b="1" dirty="0">
                <a:latin typeface="宋体" panose="02010600030101010101" pitchFamily="2" charset="-122"/>
                <a:hlinkClick r:id="rId2"/>
              </a:rPr>
              <a:t>例子14</a:t>
            </a:r>
            <a:r>
              <a:rPr lang="zh-CN" altLang="en-US" sz="2200" b="1" dirty="0">
                <a:latin typeface="宋体" panose="02010600030101010101" pitchFamily="2" charset="-122"/>
              </a:rPr>
              <a:t>中，</a:t>
            </a:r>
            <a:r>
              <a:rPr lang="en-US" altLang="zh-CN" sz="2200" b="1" dirty="0">
                <a:latin typeface="宋体" panose="02010600030101010101" pitchFamily="2" charset="-122"/>
              </a:rPr>
              <a:t>People</a:t>
            </a:r>
            <a:r>
              <a:rPr lang="zh-CN" altLang="en-US" sz="2200" b="1" dirty="0">
                <a:latin typeface="宋体" panose="02010600030101010101" pitchFamily="2" charset="-122"/>
              </a:rPr>
              <a:t>类的构造方法中使用了</a:t>
            </a:r>
            <a:r>
              <a:rPr lang="en-US" altLang="zh-CN" sz="2200" b="1" dirty="0">
                <a:latin typeface="宋体" panose="02010600030101010101" pitchFamily="2" charset="-122"/>
              </a:rPr>
              <a:t>this</a:t>
            </a:r>
            <a:r>
              <a:rPr lang="en-US" altLang="zh-CN" sz="2200" b="1" dirty="0"/>
              <a:t>  </a:t>
            </a:r>
            <a:endParaRPr lang="en-US" altLang="zh-CN" sz="2200" dirty="0"/>
          </a:p>
        </p:txBody>
      </p:sp>
      <p:sp>
        <p:nvSpPr>
          <p:cNvPr id="54277" name="Rectangle 5"/>
          <p:cNvSpPr/>
          <p:nvPr/>
        </p:nvSpPr>
        <p:spPr>
          <a:xfrm>
            <a:off x="828675" y="2101850"/>
            <a:ext cx="7991475" cy="4270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 typeface="Times New Roman" panose="02020603050405020304" pitchFamily="18" charset="0"/>
              <a:buChar char="–"/>
            </a:pPr>
            <a:endParaRPr lang="zh-CN" altLang="en-US" sz="2200" dirty="0"/>
          </a:p>
        </p:txBody>
      </p:sp>
    </p:spTree>
  </p:cSld>
  <p:clrMapOvr>
    <a:masterClrMapping/>
  </p:clrMapOvr>
  <p:timing>
    <p:tnLst>
      <p:par>
        <p:cTn id="1" dur="indefinite" restart="never" nodeType="tmRoot"/>
      </p:par>
    </p:tnLst>
    <p:bldLst>
      <p:bldP spid="2928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052736"/>
            <a:ext cx="4165916" cy="5248275"/>
          </a:xfrm>
        </p:spPr>
        <p:style>
          <a:lnRef idx="2">
            <a:schemeClr val="dk1"/>
          </a:lnRef>
          <a:fillRef idx="1">
            <a:schemeClr val="lt1"/>
          </a:fillRef>
          <a:effectRef idx="0">
            <a:schemeClr val="dk1"/>
          </a:effectRef>
          <a:fontRef idx="minor">
            <a:schemeClr val="dk1"/>
          </a:fontRef>
        </p:style>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980728"/>
            <a:ext cx="1863105" cy="1893253"/>
          </a:xfrm>
          <a:prstGeom prst="rect">
            <a:avLst/>
          </a:prstGeom>
        </p:spPr>
        <p:style>
          <a:lnRef idx="2">
            <a:schemeClr val="dk1"/>
          </a:lnRef>
          <a:fillRef idx="1">
            <a:schemeClr val="lt1"/>
          </a:fillRef>
          <a:effectRef idx="0">
            <a:schemeClr val="dk1"/>
          </a:effectRef>
          <a:fontRef idx="minor">
            <a:schemeClr val="dk1"/>
          </a:fontRef>
        </p:style>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7" y="3068960"/>
            <a:ext cx="2088233" cy="2304256"/>
          </a:xfrm>
          <a:prstGeom prst="rect">
            <a:avLst/>
          </a:prstGeom>
        </p:spPr>
        <p:style>
          <a:lnRef idx="2">
            <a:schemeClr val="dk1"/>
          </a:lnRef>
          <a:fillRef idx="1">
            <a:schemeClr val="lt1"/>
          </a:fillRef>
          <a:effectRef idx="0">
            <a:schemeClr val="dk1"/>
          </a:effectRef>
          <a:fontRef idx="minor">
            <a:schemeClr val="dk1"/>
          </a:fontRef>
        </p:style>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9349" y="1013384"/>
            <a:ext cx="1198902" cy="1551520"/>
          </a:xfrm>
          <a:prstGeom prst="rect">
            <a:avLst/>
          </a:prstGeom>
        </p:spPr>
        <p:style>
          <a:lnRef idx="2">
            <a:schemeClr val="dk1"/>
          </a:lnRef>
          <a:fillRef idx="1">
            <a:schemeClr val="lt1"/>
          </a:fillRef>
          <a:effectRef idx="0">
            <a:schemeClr val="dk1"/>
          </a:effectRef>
          <a:fontRef idx="minor">
            <a:schemeClr val="dk1"/>
          </a:fontRef>
        </p:style>
      </p:pic>
      <p:cxnSp>
        <p:nvCxnSpPr>
          <p:cNvPr id="14" name="直接箭头连接符 13"/>
          <p:cNvCxnSpPr>
            <a:endCxn id="11" idx="1"/>
          </p:cNvCxnSpPr>
          <p:nvPr/>
        </p:nvCxnSpPr>
        <p:spPr>
          <a:xfrm>
            <a:off x="6867153" y="1789144"/>
            <a:ext cx="62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9349" y="3034039"/>
            <a:ext cx="1654651" cy="2269120"/>
          </a:xfrm>
          <a:prstGeom prst="rect">
            <a:avLst/>
          </a:prstGeom>
        </p:spPr>
      </p:pic>
      <p:cxnSp>
        <p:nvCxnSpPr>
          <p:cNvPr id="19" name="直接箭头连接符 18"/>
          <p:cNvCxnSpPr>
            <a:endCxn id="17" idx="1"/>
          </p:cNvCxnSpPr>
          <p:nvPr/>
        </p:nvCxnSpPr>
        <p:spPr>
          <a:xfrm>
            <a:off x="7090890" y="4133678"/>
            <a:ext cx="398459" cy="34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162567" y="5673852"/>
            <a:ext cx="246688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mtClean="0">
                <a:latin typeface="宋体" panose="02010600030101010101" pitchFamily="2" charset="-122"/>
              </a:rPr>
              <a:t>this</a:t>
            </a:r>
            <a:r>
              <a:rPr lang="zh-CN" altLang="en-US" smtClean="0">
                <a:latin typeface="宋体" panose="02010600030101010101" pitchFamily="2" charset="-122"/>
              </a:rPr>
              <a:t>及类名可以省略</a:t>
            </a:r>
            <a:endParaRPr lang="zh-CN" altLang="en-US"/>
          </a:p>
        </p:txBody>
      </p:sp>
    </p:spTree>
    <p:extLst>
      <p:ext uri="{BB962C8B-B14F-4D97-AF65-F5344CB8AC3E}">
        <p14:creationId xmlns:p14="http://schemas.microsoft.com/office/powerpoint/2010/main" val="1154837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827088" y="260350"/>
            <a:ext cx="7010400" cy="563563"/>
          </a:xfrm>
        </p:spPr>
        <p:txBody>
          <a:bodyPr vert="horz" wrap="square" lIns="91440" tIns="45720" rIns="91440" bIns="45720" anchor="ctr" anchorCtr="0"/>
          <a:lstStyle/>
          <a:p>
            <a:pPr eaLnBrk="1" hangingPunct="1"/>
            <a:r>
              <a:rPr kumimoji="1" lang="zh-CN" altLang="en-US" b="1" smtClean="0">
                <a:latin typeface="+mj-lt"/>
                <a:ea typeface="+mj-ea"/>
                <a:cs typeface="+mj-cs"/>
              </a:rPr>
              <a:t>包</a:t>
            </a:r>
            <a:endParaRPr kumimoji="1" lang="zh-CN" altLang="en-US" b="1" dirty="0">
              <a:latin typeface="+mj-lt"/>
              <a:ea typeface="+mj-ea"/>
              <a:cs typeface="+mj-cs"/>
            </a:endParaRPr>
          </a:p>
        </p:txBody>
      </p:sp>
      <p:sp>
        <p:nvSpPr>
          <p:cNvPr id="55299" name="Rectangle 3"/>
          <p:cNvSpPr>
            <a:spLocks noGrp="1"/>
          </p:cNvSpPr>
          <p:nvPr>
            <p:ph idx="1"/>
          </p:nvPr>
        </p:nvSpPr>
        <p:spPr>
          <a:xfrm>
            <a:off x="467544" y="980728"/>
            <a:ext cx="8280846" cy="5248275"/>
          </a:xfrm>
        </p:spPr>
        <p:txBody>
          <a:bodyPr vert="horz" wrap="square" lIns="91440" tIns="45720" rIns="91440" bIns="45720" anchor="t" anchorCtr="0"/>
          <a:lstStyle/>
          <a:p>
            <a:pPr eaLnBrk="1" hangingPunct="1"/>
            <a:r>
              <a:rPr lang="zh-CN" altLang="en-US" sz="2400" b="1" dirty="0"/>
              <a:t>包是</a:t>
            </a:r>
            <a:r>
              <a:rPr lang="en-US" altLang="zh-CN" sz="2400" b="1" dirty="0"/>
              <a:t>Java</a:t>
            </a:r>
            <a:r>
              <a:rPr lang="zh-CN" altLang="en-US" sz="2400" b="1" dirty="0"/>
              <a:t>语言中有效地</a:t>
            </a:r>
            <a:r>
              <a:rPr lang="zh-CN" altLang="en-US" sz="2400" b="1" dirty="0">
                <a:solidFill>
                  <a:srgbClr val="FF0000"/>
                </a:solidFill>
              </a:rPr>
              <a:t>管理类</a:t>
            </a:r>
            <a:r>
              <a:rPr lang="zh-CN" altLang="en-US" sz="2400" b="1" dirty="0"/>
              <a:t>的一个机制。</a:t>
            </a:r>
          </a:p>
          <a:p>
            <a:pPr eaLnBrk="1" hangingPunct="1"/>
            <a:r>
              <a:rPr lang="zh-CN" altLang="en-US" sz="2400" b="1" dirty="0"/>
              <a:t>包名的</a:t>
            </a:r>
            <a:r>
              <a:rPr lang="zh-CN" altLang="en-US" sz="2400" b="1" dirty="0">
                <a:solidFill>
                  <a:srgbClr val="FF0000"/>
                </a:solidFill>
              </a:rPr>
              <a:t>目的</a:t>
            </a:r>
            <a:r>
              <a:rPr lang="zh-CN" altLang="en-US" sz="2400" b="1" dirty="0"/>
              <a:t>是</a:t>
            </a:r>
            <a:r>
              <a:rPr lang="zh-CN" altLang="en-US" sz="2400" b="1" dirty="0">
                <a:solidFill>
                  <a:srgbClr val="FF0000"/>
                </a:solidFill>
              </a:rPr>
              <a:t>有效的区分名字相同的类</a:t>
            </a:r>
            <a:r>
              <a:rPr lang="zh-CN" altLang="en-US" sz="2400" b="1" dirty="0"/>
              <a:t>。不同</a:t>
            </a:r>
            <a:r>
              <a:rPr lang="en-US" altLang="zh-CN" sz="2400" b="1" dirty="0"/>
              <a:t>Java</a:t>
            </a:r>
            <a:r>
              <a:rPr lang="zh-CN" altLang="en-US" sz="2400" b="1" dirty="0"/>
              <a:t>源文件中两个类名字相同时，它们可以通过隶属不同的包来相互区分。 </a:t>
            </a:r>
            <a:endParaRPr lang="en-US" altLang="zh-CN" sz="2400" b="1" dirty="0"/>
          </a:p>
          <a:p>
            <a:r>
              <a:rPr lang="zh-CN" altLang="en-US" sz="2400"/>
              <a:t>通过关键字</a:t>
            </a:r>
            <a:r>
              <a:rPr lang="en-US" altLang="zh-CN" sz="2400">
                <a:solidFill>
                  <a:srgbClr val="FF0000"/>
                </a:solidFill>
              </a:rPr>
              <a:t>package</a:t>
            </a:r>
            <a:r>
              <a:rPr lang="zh-CN" altLang="en-US" sz="2400"/>
              <a:t>声明包语句。</a:t>
            </a:r>
          </a:p>
          <a:p>
            <a:pPr lvl="1"/>
            <a:r>
              <a:rPr lang="en-US" altLang="zh-CN" sz="2200"/>
              <a:t>package</a:t>
            </a:r>
            <a:r>
              <a:rPr lang="zh-CN" altLang="en-US" sz="2200"/>
              <a:t>语</a:t>
            </a:r>
            <a:r>
              <a:rPr lang="zh-CN" altLang="en-US" sz="2200" smtClean="0"/>
              <a:t>句必须作</a:t>
            </a:r>
            <a:r>
              <a:rPr lang="zh-CN" altLang="en-US" sz="2200"/>
              <a:t>为</a:t>
            </a:r>
            <a:r>
              <a:rPr lang="en-US" altLang="zh-CN" sz="2200"/>
              <a:t>Java</a:t>
            </a:r>
            <a:r>
              <a:rPr lang="zh-CN" altLang="en-US" sz="2200"/>
              <a:t>源文件的</a:t>
            </a:r>
            <a:r>
              <a:rPr lang="zh-CN" altLang="en-US" sz="2200">
                <a:solidFill>
                  <a:srgbClr val="FF0000"/>
                </a:solidFill>
              </a:rPr>
              <a:t>第一条语句</a:t>
            </a:r>
            <a:r>
              <a:rPr lang="zh-CN" altLang="en-US" sz="2200"/>
              <a:t>， 为该源文件中声明的类指定包名。</a:t>
            </a:r>
          </a:p>
          <a:p>
            <a:pPr lvl="1"/>
            <a:r>
              <a:rPr lang="en-US" altLang="zh-CN" sz="2200"/>
              <a:t>package</a:t>
            </a:r>
            <a:r>
              <a:rPr lang="zh-CN" altLang="en-US" sz="2200"/>
              <a:t>语句的一般格式为：</a:t>
            </a:r>
          </a:p>
          <a:p>
            <a:pPr>
              <a:buNone/>
            </a:pPr>
            <a:r>
              <a:rPr lang="en-US" altLang="zh-CN" sz="2400"/>
              <a:t>                  </a:t>
            </a:r>
            <a:r>
              <a:rPr lang="en-US" altLang="zh-CN" sz="2400">
                <a:solidFill>
                  <a:srgbClr val="0000FF"/>
                </a:solidFill>
              </a:rPr>
              <a:t>package aaaa.bbbb.cccc</a:t>
            </a:r>
            <a:r>
              <a:rPr lang="zh-CN" altLang="en-US" sz="2400">
                <a:solidFill>
                  <a:srgbClr val="0000FF"/>
                </a:solidFill>
              </a:rPr>
              <a:t>;</a:t>
            </a:r>
          </a:p>
          <a:p>
            <a:r>
              <a:rPr lang="zh-CN" altLang="en-US" sz="2400"/>
              <a:t>程序如果使用了包语句，例如：</a:t>
            </a:r>
          </a:p>
          <a:p>
            <a:pPr>
              <a:buNone/>
            </a:pPr>
            <a:r>
              <a:rPr lang="en-US" altLang="zh-CN" sz="2400"/>
              <a:t>             </a:t>
            </a:r>
            <a:r>
              <a:rPr lang="en-US" altLang="zh-CN" sz="2400">
                <a:solidFill>
                  <a:srgbClr val="0000FF"/>
                </a:solidFill>
              </a:rPr>
              <a:t>package </a:t>
            </a:r>
            <a:r>
              <a:rPr lang="en-US" altLang="zh-CN" sz="2400">
                <a:solidFill>
                  <a:srgbClr val="FF0000"/>
                </a:solidFill>
              </a:rPr>
              <a:t>tom.jiafei</a:t>
            </a:r>
            <a:r>
              <a:rPr lang="en-US" altLang="zh-CN" sz="2400">
                <a:solidFill>
                  <a:srgbClr val="0000FF"/>
                </a:solidFill>
              </a:rPr>
              <a:t>;</a:t>
            </a:r>
          </a:p>
          <a:p>
            <a:r>
              <a:rPr lang="zh-CN" altLang="en-US" sz="2400"/>
              <a:t>那么存储</a:t>
            </a:r>
            <a:r>
              <a:rPr lang="zh-CN" altLang="en-US" sz="2400">
                <a:solidFill>
                  <a:srgbClr val="FF0000"/>
                </a:solidFill>
              </a:rPr>
              <a:t>字节码文件</a:t>
            </a:r>
            <a:r>
              <a:rPr lang="zh-CN" altLang="en-US" sz="2400"/>
              <a:t>的目录结构中必须包含有如下的结构    </a:t>
            </a:r>
            <a:r>
              <a:rPr lang="en-US" altLang="zh-CN" sz="2400"/>
              <a:t>//ide</a:t>
            </a:r>
            <a:r>
              <a:rPr lang="zh-CN" altLang="en-US" sz="2400"/>
              <a:t>自动创建</a:t>
            </a:r>
          </a:p>
          <a:p>
            <a:pPr>
              <a:buNone/>
            </a:pPr>
            <a:r>
              <a:rPr lang="zh-CN" altLang="en-US" sz="2400">
                <a:solidFill>
                  <a:srgbClr val="0000FF"/>
                </a:solidFill>
              </a:rPr>
              <a:t>          …\</a:t>
            </a:r>
            <a:r>
              <a:rPr lang="en-US" altLang="zh-CN" sz="2400">
                <a:solidFill>
                  <a:srgbClr val="FF0000"/>
                </a:solidFill>
              </a:rPr>
              <a:t>tom\jiafei</a:t>
            </a:r>
            <a:endParaRPr lang="zh-CN" altLang="en-US" sz="2400">
              <a:solidFill>
                <a:srgbClr val="FF0000"/>
              </a:solidFill>
            </a:endParaRPr>
          </a:p>
          <a:p>
            <a:pPr eaLnBrk="1" hangingPunct="1"/>
            <a:endParaRPr lang="zh-CN" alt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使用其它包中的类型</a:t>
            </a:r>
            <a:endParaRPr lang="zh-CN" altLang="en-US"/>
          </a:p>
        </p:txBody>
      </p:sp>
      <p:sp>
        <p:nvSpPr>
          <p:cNvPr id="3" name="内容占位符 2"/>
          <p:cNvSpPr>
            <a:spLocks noGrp="1"/>
          </p:cNvSpPr>
          <p:nvPr>
            <p:ph idx="1"/>
          </p:nvPr>
        </p:nvSpPr>
        <p:spPr>
          <a:xfrm>
            <a:off x="457200" y="1340769"/>
            <a:ext cx="7931150" cy="3456384"/>
          </a:xfrm>
        </p:spPr>
        <p:txBody>
          <a:bodyPr/>
          <a:lstStyle/>
          <a:p>
            <a:r>
              <a:rPr lang="zh-CN" altLang="en-US" smtClean="0"/>
              <a:t>预</a:t>
            </a:r>
            <a:r>
              <a:rPr lang="zh-CN" altLang="en-US"/>
              <a:t>使用其他包中的</a:t>
            </a:r>
            <a:r>
              <a:rPr lang="en-US" altLang="zh-CN"/>
              <a:t>public</a:t>
            </a:r>
            <a:r>
              <a:rPr lang="zh-CN" altLang="en-US"/>
              <a:t>类型</a:t>
            </a:r>
            <a:r>
              <a:rPr lang="en-US" altLang="zh-CN"/>
              <a:t>(</a:t>
            </a:r>
            <a:r>
              <a:rPr lang="zh-CN" altLang="en-US" smtClean="0"/>
              <a:t>类、接</a:t>
            </a:r>
            <a:r>
              <a:rPr lang="zh-CN" altLang="en-US"/>
              <a:t>口等</a:t>
            </a:r>
            <a:r>
              <a:rPr lang="en-US" altLang="zh-CN"/>
              <a:t>)</a:t>
            </a:r>
            <a:r>
              <a:rPr lang="zh-CN" altLang="en-US"/>
              <a:t>，必须通过以下任一方式：</a:t>
            </a:r>
          </a:p>
          <a:p>
            <a:pPr lvl="1"/>
            <a:r>
              <a:rPr lang="zh-CN" altLang="en-US"/>
              <a:t>通过包含，包名以及类型名称的，</a:t>
            </a:r>
            <a:r>
              <a:rPr lang="zh-CN" altLang="en-US">
                <a:solidFill>
                  <a:srgbClr val="FF0000"/>
                </a:solidFill>
              </a:rPr>
              <a:t>全限定性名称</a:t>
            </a:r>
            <a:r>
              <a:rPr lang="en-US" altLang="zh-CN"/>
              <a:t>(fully qualified names)</a:t>
            </a:r>
            <a:r>
              <a:rPr lang="zh-CN" altLang="en-US"/>
              <a:t>，使用该成员</a:t>
            </a:r>
          </a:p>
          <a:p>
            <a:pPr lvl="1"/>
            <a:r>
              <a:rPr lang="zh-CN" altLang="en-US">
                <a:solidFill>
                  <a:srgbClr val="FF0000"/>
                </a:solidFill>
              </a:rPr>
              <a:t>导入包成员，通过其简单名称</a:t>
            </a:r>
            <a:r>
              <a:rPr lang="en-US" altLang="zh-CN">
                <a:solidFill>
                  <a:srgbClr val="FF0000"/>
                </a:solidFill>
              </a:rPr>
              <a:t>(simple name) </a:t>
            </a:r>
            <a:r>
              <a:rPr lang="zh-CN" altLang="en-US">
                <a:solidFill>
                  <a:srgbClr val="FF0000"/>
                </a:solidFill>
              </a:rPr>
              <a:t>使用</a:t>
            </a:r>
          </a:p>
          <a:p>
            <a:pPr lvl="1"/>
            <a:r>
              <a:rPr lang="zh-CN" altLang="en-US"/>
              <a:t>导入成员的整个</a:t>
            </a:r>
            <a:r>
              <a:rPr lang="zh-CN" altLang="en-US" smtClean="0"/>
              <a:t>包</a:t>
            </a:r>
            <a:endParaRPr lang="zh-CN" altLang="en-US"/>
          </a:p>
          <a:p>
            <a:endParaRPr lang="zh-CN" altLang="en-US"/>
          </a:p>
        </p:txBody>
      </p:sp>
    </p:spTree>
    <p:extLst>
      <p:ext uri="{BB962C8B-B14F-4D97-AF65-F5344CB8AC3E}">
        <p14:creationId xmlns:p14="http://schemas.microsoft.com/office/powerpoint/2010/main" val="183251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622" y="1016015"/>
            <a:ext cx="8357817" cy="4655976"/>
          </a:xfrm>
        </p:spPr>
        <p:txBody>
          <a:bodyPr/>
          <a:lstStyle/>
          <a:p>
            <a:r>
              <a:rPr lang="zh-CN" altLang="en-US" dirty="0"/>
              <a:t>通过全限定性名称，引用该成员，降低了可读性</a:t>
            </a:r>
            <a:endParaRPr lang="en-US" altLang="zh-CN" dirty="0"/>
          </a:p>
          <a:p>
            <a:endParaRPr lang="en-US" altLang="zh-CN" dirty="0"/>
          </a:p>
          <a:p>
            <a:endParaRPr lang="en-US" altLang="zh-CN" dirty="0"/>
          </a:p>
          <a:p>
            <a:endParaRPr lang="en-US" altLang="zh-CN" smtClean="0"/>
          </a:p>
          <a:p>
            <a:pPr marL="205740" lvl="1" indent="-205740">
              <a:buClr>
                <a:schemeClr val="accent3"/>
              </a:buClr>
              <a:buSzPct val="95000"/>
            </a:pPr>
            <a:r>
              <a:rPr lang="zh-CN" altLang="en-US" smtClean="0"/>
              <a:t>导</a:t>
            </a:r>
            <a:r>
              <a:rPr lang="zh-CN" altLang="en-US" dirty="0"/>
              <a:t>入包成员，在</a:t>
            </a:r>
            <a:r>
              <a:rPr lang="en-US" altLang="zh-CN" dirty="0"/>
              <a:t>package</a:t>
            </a:r>
            <a:r>
              <a:rPr lang="zh-CN" altLang="en-US" dirty="0"/>
              <a:t>声明语句后，类型定义语句前，通过</a:t>
            </a:r>
            <a:r>
              <a:rPr lang="en-US" altLang="zh-CN" dirty="0">
                <a:solidFill>
                  <a:srgbClr val="FF0000"/>
                </a:solidFill>
              </a:rPr>
              <a:t>import</a:t>
            </a:r>
            <a:r>
              <a:rPr lang="zh-CN" altLang="en-US" dirty="0"/>
              <a:t>关键词引入。通过类型名称使用</a:t>
            </a:r>
          </a:p>
          <a:p>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336" y="1669505"/>
            <a:ext cx="3979069"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80112" y="1668099"/>
            <a:ext cx="1906139" cy="461665"/>
          </a:xfrm>
          <a:prstGeom prst="rect">
            <a:avLst/>
          </a:prstGeom>
          <a:noFill/>
          <a:ln>
            <a:solidFill>
              <a:schemeClr val="tx1"/>
            </a:solidFill>
          </a:ln>
        </p:spPr>
        <p:txBody>
          <a:bodyPr wrap="square" rtlCol="0">
            <a:spAutoFit/>
          </a:bodyPr>
          <a:lstStyle/>
          <a:p>
            <a:r>
              <a:rPr lang="zh-CN" altLang="en-US" sz="1200" b="1" dirty="0">
                <a:solidFill>
                  <a:srgbClr val="FF0000"/>
                </a:solidFill>
              </a:rPr>
              <a:t>通过全限定性名称</a:t>
            </a:r>
            <a:endParaRPr lang="en-US" altLang="zh-CN" sz="1200" b="1" dirty="0">
              <a:solidFill>
                <a:srgbClr val="FF0000"/>
              </a:solidFill>
            </a:endParaRPr>
          </a:p>
          <a:p>
            <a:r>
              <a:rPr lang="zh-CN" altLang="en-US" sz="1200" b="1" dirty="0">
                <a:solidFill>
                  <a:srgbClr val="FF0000"/>
                </a:solidFill>
              </a:rPr>
              <a:t>声明</a:t>
            </a:r>
            <a:r>
              <a:rPr lang="en-US" altLang="zh-CN" sz="1200" b="1" dirty="0">
                <a:solidFill>
                  <a:srgbClr val="FF0000"/>
                </a:solidFill>
              </a:rPr>
              <a:t>Bicycle</a:t>
            </a:r>
            <a:r>
              <a:rPr lang="zh-CN" altLang="en-US" sz="1200" b="1" dirty="0">
                <a:solidFill>
                  <a:srgbClr val="FF0000"/>
                </a:solidFill>
              </a:rPr>
              <a:t>类型属性</a:t>
            </a:r>
            <a:endParaRPr lang="en-US" altLang="zh-CN" sz="1200" b="1"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974506"/>
            <a:ext cx="3150394" cy="1407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70915" y="3997610"/>
            <a:ext cx="305746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1200" b="1" smtClean="0">
                <a:solidFill>
                  <a:srgbClr val="FF0000"/>
                </a:solidFill>
              </a:rPr>
              <a:t>即</a:t>
            </a:r>
            <a:r>
              <a:rPr lang="en-US" altLang="zh-CN" sz="1200" b="1" smtClean="0">
                <a:solidFill>
                  <a:srgbClr val="FF0000"/>
                </a:solidFill>
              </a:rPr>
              <a:t>com.example02.clazz.Bicycle</a:t>
            </a:r>
            <a:endParaRPr lang="en-US" altLang="zh-CN" sz="1200" b="1" dirty="0">
              <a:solidFill>
                <a:srgbClr val="FF0000"/>
              </a:solidFill>
            </a:endParaRPr>
          </a:p>
          <a:p>
            <a:pPr algn="l"/>
            <a:r>
              <a:rPr lang="zh-CN" altLang="en-US" sz="1200" b="1" dirty="0">
                <a:solidFill>
                  <a:srgbClr val="FF0000"/>
                </a:solidFill>
              </a:rPr>
              <a:t>成为了当前类的包</a:t>
            </a:r>
            <a:r>
              <a:rPr lang="zh-CN" altLang="en-US" sz="1200" b="1">
                <a:solidFill>
                  <a:srgbClr val="FF0000"/>
                </a:solidFill>
              </a:rPr>
              <a:t>成</a:t>
            </a:r>
            <a:r>
              <a:rPr lang="zh-CN" altLang="en-US" sz="1200" b="1" smtClean="0">
                <a:solidFill>
                  <a:srgbClr val="FF0000"/>
                </a:solidFill>
              </a:rPr>
              <a:t>员，因</a:t>
            </a:r>
            <a:r>
              <a:rPr lang="zh-CN" altLang="en-US" sz="1200" b="1" dirty="0">
                <a:solidFill>
                  <a:srgbClr val="FF0000"/>
                </a:solidFill>
              </a:rPr>
              <a:t>此，可通过类型</a:t>
            </a:r>
            <a:r>
              <a:rPr lang="zh-CN" altLang="en-US" sz="1200" b="1">
                <a:solidFill>
                  <a:srgbClr val="FF0000"/>
                </a:solidFill>
              </a:rPr>
              <a:t>名</a:t>
            </a:r>
            <a:r>
              <a:rPr lang="zh-CN" altLang="en-US" sz="1200" b="1" smtClean="0">
                <a:solidFill>
                  <a:srgbClr val="FF0000"/>
                </a:solidFill>
              </a:rPr>
              <a:t>称直</a:t>
            </a:r>
            <a:r>
              <a:rPr lang="zh-CN" altLang="en-US" sz="1200" b="1" dirty="0">
                <a:solidFill>
                  <a:srgbClr val="FF0000"/>
                </a:solidFill>
              </a:rPr>
              <a:t>接使用</a:t>
            </a:r>
          </a:p>
        </p:txBody>
      </p:sp>
      <p:cxnSp>
        <p:nvCxnSpPr>
          <p:cNvPr id="7" name="直接箭头连接符 6"/>
          <p:cNvCxnSpPr/>
          <p:nvPr/>
        </p:nvCxnSpPr>
        <p:spPr>
          <a:xfrm flipV="1">
            <a:off x="2843808" y="4401108"/>
            <a:ext cx="1134126" cy="2700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23728" y="5355409"/>
            <a:ext cx="2876108"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sz="1200" b="1" dirty="0">
                <a:solidFill>
                  <a:srgbClr val="FF0000"/>
                </a:solidFill>
              </a:rPr>
              <a:t>即，类中的所有直接使用的</a:t>
            </a:r>
            <a:r>
              <a:rPr lang="en-US" altLang="zh-CN" sz="1200" b="1" dirty="0">
                <a:solidFill>
                  <a:srgbClr val="FF0000"/>
                </a:solidFill>
              </a:rPr>
              <a:t>Bicycle</a:t>
            </a:r>
            <a:r>
              <a:rPr lang="zh-CN" altLang="en-US" sz="1200" b="1" dirty="0">
                <a:solidFill>
                  <a:srgbClr val="FF0000"/>
                </a:solidFill>
              </a:rPr>
              <a:t>类型</a:t>
            </a:r>
            <a:endParaRPr lang="en-US" altLang="zh-CN" sz="1200" b="1" dirty="0">
              <a:solidFill>
                <a:srgbClr val="FF0000"/>
              </a:solidFill>
            </a:endParaRPr>
          </a:p>
          <a:p>
            <a:r>
              <a:rPr lang="zh-CN" altLang="en-US" sz="1200" b="1" dirty="0">
                <a:solidFill>
                  <a:srgbClr val="FF0000"/>
                </a:solidFill>
              </a:rPr>
              <a:t>为，</a:t>
            </a:r>
            <a:r>
              <a:rPr lang="en-US" altLang="zh-CN" sz="1200" b="1" dirty="0">
                <a:solidFill>
                  <a:srgbClr val="FF0000"/>
                </a:solidFill>
              </a:rPr>
              <a:t>com.example02.clazz.Bicycle</a:t>
            </a:r>
          </a:p>
        </p:txBody>
      </p:sp>
      <p:sp>
        <p:nvSpPr>
          <p:cNvPr id="11" name="标题 1"/>
          <p:cNvSpPr>
            <a:spLocks noGrp="1"/>
          </p:cNvSpPr>
          <p:nvPr>
            <p:ph type="title"/>
          </p:nvPr>
        </p:nvSpPr>
        <p:spPr>
          <a:xfrm>
            <a:off x="457200" y="274955"/>
            <a:ext cx="8229600" cy="1143000"/>
          </a:xfrm>
        </p:spPr>
        <p:txBody>
          <a:bodyPr/>
          <a:lstStyle/>
          <a:p>
            <a:r>
              <a:rPr lang="zh-CN" altLang="en-US" smtClean="0"/>
              <a:t>例子</a:t>
            </a:r>
            <a:endParaRPr lang="zh-CN" altLang="en-US"/>
          </a:p>
        </p:txBody>
      </p:sp>
    </p:spTree>
    <p:extLst>
      <p:ext uri="{BB962C8B-B14F-4D97-AF65-F5344CB8AC3E}">
        <p14:creationId xmlns:p14="http://schemas.microsoft.com/office/powerpoint/2010/main" val="763909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例子</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140968"/>
            <a:ext cx="50577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5"/>
          <p:cNvSpPr txBox="1"/>
          <p:nvPr/>
        </p:nvSpPr>
        <p:spPr>
          <a:xfrm>
            <a:off x="5724128" y="3284984"/>
            <a:ext cx="2723823" cy="584775"/>
          </a:xfrm>
          <a:prstGeom prst="rect">
            <a:avLst/>
          </a:prstGeom>
          <a:noFill/>
          <a:ln>
            <a:solidFill>
              <a:schemeClr val="tx1"/>
            </a:solidFill>
          </a:ln>
        </p:spPr>
        <p:txBody>
          <a:bodyPr wrap="none" rtlCol="0">
            <a:spAutoFit/>
          </a:bodyPr>
          <a:lstStyle/>
          <a:p>
            <a:pPr algn="l"/>
            <a:r>
              <a:rPr lang="zh-CN" altLang="en-US" sz="1600" b="1" dirty="0">
                <a:solidFill>
                  <a:srgbClr val="FF0000"/>
                </a:solidFill>
              </a:rPr>
              <a:t>强制</a:t>
            </a:r>
            <a:r>
              <a:rPr lang="en-US" altLang="zh-CN" sz="1600" b="1" dirty="0">
                <a:solidFill>
                  <a:srgbClr val="FF0000"/>
                </a:solidFill>
              </a:rPr>
              <a:t>import</a:t>
            </a:r>
            <a:r>
              <a:rPr lang="zh-CN" altLang="en-US" sz="1600" b="1" dirty="0">
                <a:solidFill>
                  <a:srgbClr val="FF0000"/>
                </a:solidFill>
              </a:rPr>
              <a:t>相同名称的类型</a:t>
            </a:r>
            <a:endParaRPr lang="en-US" altLang="zh-CN" sz="1600" b="1" dirty="0">
              <a:solidFill>
                <a:srgbClr val="FF0000"/>
              </a:solidFill>
            </a:endParaRPr>
          </a:p>
          <a:p>
            <a:pPr algn="l"/>
            <a:r>
              <a:rPr lang="zh-CN" altLang="en-US" sz="1600" b="1" dirty="0">
                <a:solidFill>
                  <a:srgbClr val="FF0000"/>
                </a:solidFill>
              </a:rPr>
              <a:t>无法编译</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7646"/>
            <a:ext cx="5476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355976" y="1196752"/>
            <a:ext cx="4505676" cy="1323439"/>
          </a:xfrm>
          <a:prstGeom prst="rect">
            <a:avLst/>
          </a:prstGeom>
          <a:noFill/>
          <a:ln>
            <a:solidFill>
              <a:schemeClr val="tx1"/>
            </a:solidFill>
          </a:ln>
        </p:spPr>
        <p:txBody>
          <a:bodyPr wrap="square" rtlCol="0">
            <a:spAutoFit/>
          </a:bodyPr>
          <a:lstStyle/>
          <a:p>
            <a:pPr algn="l"/>
            <a:r>
              <a:rPr lang="zh-CN" altLang="en-US" sz="1600" b="1" dirty="0">
                <a:solidFill>
                  <a:srgbClr val="FF0000"/>
                </a:solidFill>
              </a:rPr>
              <a:t>如果直接声明</a:t>
            </a:r>
            <a:r>
              <a:rPr lang="en-US" altLang="zh-CN" sz="1600" b="1" dirty="0">
                <a:solidFill>
                  <a:srgbClr val="FF0000"/>
                </a:solidFill>
              </a:rPr>
              <a:t>Bicycle</a:t>
            </a:r>
            <a:r>
              <a:rPr lang="zh-CN" altLang="en-US" sz="1600" b="1" dirty="0">
                <a:solidFill>
                  <a:srgbClr val="FF0000"/>
                </a:solidFill>
              </a:rPr>
              <a:t>，</a:t>
            </a:r>
            <a:r>
              <a:rPr lang="zh-CN" altLang="en-US" sz="1600" b="1">
                <a:solidFill>
                  <a:srgbClr val="FF0000"/>
                </a:solidFill>
              </a:rPr>
              <a:t>则</a:t>
            </a:r>
            <a:r>
              <a:rPr lang="zh-CN" altLang="en-US" sz="1600" b="1" smtClean="0">
                <a:solidFill>
                  <a:srgbClr val="FF0000"/>
                </a:solidFill>
              </a:rPr>
              <a:t>为</a:t>
            </a:r>
            <a:r>
              <a:rPr lang="en-US" altLang="zh-CN" sz="1600" b="1" smtClean="0">
                <a:solidFill>
                  <a:srgbClr val="FF0000"/>
                </a:solidFill>
              </a:rPr>
              <a:t>clazz</a:t>
            </a:r>
            <a:r>
              <a:rPr lang="zh-CN" altLang="en-US" sz="1600" b="1" dirty="0">
                <a:solidFill>
                  <a:srgbClr val="FF0000"/>
                </a:solidFill>
              </a:rPr>
              <a:t>包下的</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pPr algn="l"/>
            <a:r>
              <a:rPr lang="zh-CN" altLang="en-US" sz="1600" b="1" dirty="0">
                <a:solidFill>
                  <a:srgbClr val="FF0000"/>
                </a:solidFill>
              </a:rPr>
              <a:t>而第二个属性需要</a:t>
            </a:r>
            <a:r>
              <a:rPr lang="zh-CN" altLang="en-US" sz="1600" b="1">
                <a:solidFill>
                  <a:srgbClr val="FF0000"/>
                </a:solidFill>
              </a:rPr>
              <a:t>的</a:t>
            </a:r>
            <a:r>
              <a:rPr lang="zh-CN" altLang="en-US" sz="1600" b="1" smtClean="0">
                <a:solidFill>
                  <a:srgbClr val="FF0000"/>
                </a:solidFill>
              </a:rPr>
              <a:t>是</a:t>
            </a:r>
            <a:r>
              <a:rPr lang="en-US" altLang="zh-CN" sz="1600" b="1" smtClean="0">
                <a:solidFill>
                  <a:srgbClr val="FF0000"/>
                </a:solidFill>
              </a:rPr>
              <a:t>method</a:t>
            </a:r>
            <a:r>
              <a:rPr lang="zh-CN" altLang="en-US" sz="1600" b="1" dirty="0">
                <a:solidFill>
                  <a:srgbClr val="FF0000"/>
                </a:solidFill>
              </a:rPr>
              <a:t>包下</a:t>
            </a:r>
            <a:r>
              <a:rPr lang="en-US" altLang="zh-CN" sz="1600" b="1" dirty="0">
                <a:solidFill>
                  <a:srgbClr val="FF0000"/>
                </a:solidFill>
              </a:rPr>
              <a:t>Bicycle</a:t>
            </a:r>
            <a:r>
              <a:rPr lang="zh-CN" altLang="en-US" sz="1600" b="1" dirty="0">
                <a:solidFill>
                  <a:srgbClr val="FF0000"/>
                </a:solidFill>
              </a:rPr>
              <a:t>类型</a:t>
            </a:r>
            <a:endParaRPr lang="en-US" altLang="zh-CN" sz="1600" b="1" dirty="0">
              <a:solidFill>
                <a:srgbClr val="FF0000"/>
              </a:solidFill>
            </a:endParaRPr>
          </a:p>
          <a:p>
            <a:pPr algn="l"/>
            <a:r>
              <a:rPr lang="zh-CN" altLang="en-US" sz="1600" b="1" dirty="0">
                <a:solidFill>
                  <a:srgbClr val="FF0000"/>
                </a:solidFill>
              </a:rPr>
              <a:t>因此，当包路径不同但名称相</a:t>
            </a:r>
            <a:r>
              <a:rPr lang="zh-CN" altLang="en-US" sz="1600" b="1">
                <a:solidFill>
                  <a:srgbClr val="FF0000"/>
                </a:solidFill>
              </a:rPr>
              <a:t>同</a:t>
            </a:r>
            <a:r>
              <a:rPr lang="zh-CN" altLang="en-US" sz="1600" b="1" smtClean="0">
                <a:solidFill>
                  <a:srgbClr val="FF0000"/>
                </a:solidFill>
              </a:rPr>
              <a:t>时，为</a:t>
            </a:r>
            <a:r>
              <a:rPr lang="zh-CN" altLang="en-US" sz="1600" b="1" dirty="0">
                <a:solidFill>
                  <a:srgbClr val="FF0000"/>
                </a:solidFill>
              </a:rPr>
              <a:t>解决冲突，必须使用其中之</a:t>
            </a:r>
            <a:r>
              <a:rPr lang="zh-CN" altLang="en-US" sz="1600" b="1">
                <a:solidFill>
                  <a:srgbClr val="FF0000"/>
                </a:solidFill>
              </a:rPr>
              <a:t>一</a:t>
            </a:r>
            <a:r>
              <a:rPr lang="zh-CN" altLang="en-US" sz="1600" b="1" smtClean="0">
                <a:solidFill>
                  <a:srgbClr val="FF0000"/>
                </a:solidFill>
              </a:rPr>
              <a:t>的：全</a:t>
            </a:r>
            <a:r>
              <a:rPr lang="zh-CN" altLang="en-US" sz="1600" b="1" dirty="0">
                <a:solidFill>
                  <a:srgbClr val="FF0000"/>
                </a:solidFill>
              </a:rPr>
              <a:t>限定下名称</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213" y="4941168"/>
            <a:ext cx="3556763" cy="1101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4499992" y="5085184"/>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274320" lvl="1" indent="-274320" algn="l">
              <a:buClr>
                <a:schemeClr val="accent3"/>
              </a:buClr>
              <a:buSzPct val="95000"/>
            </a:pPr>
            <a:r>
              <a:rPr lang="zh-CN" altLang="en-US">
                <a:solidFill>
                  <a:srgbClr val="FF0000"/>
                </a:solidFill>
              </a:rPr>
              <a:t>导入成员的整个包，通过</a:t>
            </a:r>
            <a:r>
              <a:rPr lang="en-US" altLang="zh-CN">
                <a:solidFill>
                  <a:srgbClr val="FF0000"/>
                </a:solidFill>
              </a:rPr>
              <a:t>*</a:t>
            </a:r>
            <a:r>
              <a:rPr lang="zh-CN" altLang="en-US">
                <a:solidFill>
                  <a:srgbClr val="FF0000"/>
                </a:solidFill>
              </a:rPr>
              <a:t>号通配符，导入特定包中的所有类型</a:t>
            </a:r>
            <a:endParaRPr lang="en-US" altLang="zh-CN" dirty="0">
              <a:solidFill>
                <a:srgbClr val="FF0000"/>
              </a:solidFill>
            </a:endParaRPr>
          </a:p>
        </p:txBody>
      </p:sp>
    </p:spTree>
    <p:extLst>
      <p:ext uri="{BB962C8B-B14F-4D97-AF65-F5344CB8AC3E}">
        <p14:creationId xmlns:p14="http://schemas.microsoft.com/office/powerpoint/2010/main" val="1670038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1803831" y="216727"/>
            <a:ext cx="7010400" cy="563563"/>
          </a:xfrm>
        </p:spPr>
        <p:txBody>
          <a:bodyPr vert="horz" wrap="square" lIns="91440" tIns="45720" rIns="91440" bIns="45720" anchor="ctr" anchorCtr="0"/>
          <a:lstStyle/>
          <a:p>
            <a:pPr eaLnBrk="1" hangingPunct="1"/>
            <a:r>
              <a:rPr kumimoji="1" lang="zh-CN" altLang="en-US" sz="2800" b="1" smtClean="0">
                <a:latin typeface="+mj-lt"/>
                <a:ea typeface="+mj-ea"/>
                <a:cs typeface="+mj-cs"/>
              </a:rPr>
              <a:t>引</a:t>
            </a:r>
            <a:r>
              <a:rPr kumimoji="1" lang="zh-CN" altLang="en-US" sz="2800" b="1" dirty="0">
                <a:latin typeface="+mj-lt"/>
                <a:ea typeface="+mj-ea"/>
                <a:cs typeface="+mj-cs"/>
              </a:rPr>
              <a:t>入类库中的类</a:t>
            </a:r>
            <a:endParaRPr kumimoji="1" lang="zh-CN" altLang="en-US" sz="2800" b="1" dirty="0">
              <a:latin typeface="宋体" panose="02010600030101010101" pitchFamily="2" charset="-122"/>
              <a:ea typeface="+mj-ea"/>
              <a:cs typeface="+mj-cs"/>
            </a:endParaRPr>
          </a:p>
        </p:txBody>
      </p:sp>
      <p:sp>
        <p:nvSpPr>
          <p:cNvPr id="60420" name="文本框 9"/>
          <p:cNvSpPr txBox="1"/>
          <p:nvPr/>
        </p:nvSpPr>
        <p:spPr>
          <a:xfrm>
            <a:off x="0" y="1197217"/>
            <a:ext cx="4870985" cy="2308324"/>
          </a:xfrm>
          <a:prstGeom prst="rect">
            <a:avLst/>
          </a:prstGeom>
          <a:noFill/>
          <a:ln w="9525">
            <a:noFill/>
          </a:ln>
        </p:spPr>
        <p:txBody>
          <a:bodyPr wrap="square">
            <a:spAutoFit/>
          </a:bodyPr>
          <a:lstStyle/>
          <a:p>
            <a:pPr algn="l" eaLnBrk="1" hangingPunct="1">
              <a:buNone/>
            </a:pPr>
            <a:r>
              <a:rPr lang="zh-CN" altLang="en-US" sz="2400" dirty="0">
                <a:latin typeface="Times New Roman" panose="02020603050405020304" pitchFamily="18" charset="0"/>
                <a:hlinkClick r:id="rId3" action="ppaction://hlinkfile"/>
              </a:rPr>
              <a:t>例子</a:t>
            </a:r>
            <a:r>
              <a:rPr lang="en-US" altLang="zh-CN" sz="2400" dirty="0">
                <a:latin typeface="Times New Roman" panose="02020603050405020304" pitchFamily="18" charset="0"/>
                <a:hlinkClick r:id="rId3" action="ppaction://hlinkfile"/>
              </a:rPr>
              <a:t>16</a:t>
            </a:r>
            <a:r>
              <a:rPr lang="zh-CN" altLang="en-US" sz="2400" dirty="0">
                <a:latin typeface="Times New Roman" panose="02020603050405020304" pitchFamily="18" charset="0"/>
              </a:rPr>
              <a:t>中的</a:t>
            </a:r>
            <a:r>
              <a:rPr lang="en-US" altLang="zh-CN" sz="2400" dirty="0">
                <a:latin typeface="Times New Roman" panose="02020603050405020304" pitchFamily="18" charset="0"/>
              </a:rPr>
              <a:t>Example4_16.java</a:t>
            </a:r>
            <a:r>
              <a:rPr lang="zh-CN" altLang="en-US" sz="2400" dirty="0">
                <a:latin typeface="Times New Roman" panose="02020603050405020304" pitchFamily="18" charset="0"/>
              </a:rPr>
              <a:t>使用</a:t>
            </a:r>
            <a:r>
              <a:rPr lang="en-US" altLang="zh-CN" sz="2400" dirty="0">
                <a:latin typeface="Times New Roman" panose="02020603050405020304" pitchFamily="18" charset="0"/>
              </a:rPr>
              <a:t>import</a:t>
            </a:r>
            <a:r>
              <a:rPr lang="zh-CN" altLang="en-US" sz="2400" dirty="0">
                <a:latin typeface="Times New Roman" panose="02020603050405020304" pitchFamily="18" charset="0"/>
              </a:rPr>
              <a:t>语句引入</a:t>
            </a:r>
            <a:r>
              <a:rPr lang="en-US" altLang="zh-CN" sz="2400" dirty="0">
                <a:latin typeface="Times New Roman" panose="02020603050405020304" pitchFamily="18" charset="0"/>
              </a:rPr>
              <a:t>java.util</a:t>
            </a:r>
            <a:r>
              <a:rPr lang="zh-CN" altLang="en-US" sz="2400" dirty="0">
                <a:latin typeface="Times New Roman" panose="02020603050405020304" pitchFamily="18" charset="0"/>
              </a:rPr>
              <a:t>中的</a:t>
            </a:r>
            <a:r>
              <a:rPr lang="en-US" altLang="zh-CN" sz="2400" dirty="0">
                <a:latin typeface="Times New Roman" panose="02020603050405020304" pitchFamily="18" charset="0"/>
              </a:rPr>
              <a:t>Date</a:t>
            </a:r>
            <a:r>
              <a:rPr lang="zh-CN" altLang="en-US" sz="2400" dirty="0">
                <a:latin typeface="Times New Roman" panose="02020603050405020304" pitchFamily="18" charset="0"/>
              </a:rPr>
              <a:t>类和</a:t>
            </a:r>
            <a:r>
              <a:rPr lang="en-US" altLang="zh-CN" sz="2400" dirty="0">
                <a:latin typeface="Times New Roman" panose="02020603050405020304" pitchFamily="18" charset="0"/>
              </a:rPr>
              <a:t>Arrays</a:t>
            </a:r>
            <a:r>
              <a:rPr lang="zh-CN" altLang="en-US" sz="2400" dirty="0">
                <a:latin typeface="Times New Roman" panose="02020603050405020304" pitchFamily="18" charset="0"/>
              </a:rPr>
              <a:t>类，</a:t>
            </a:r>
            <a:r>
              <a:rPr lang="en-US" altLang="zh-CN" sz="2400" dirty="0">
                <a:latin typeface="Times New Roman" panose="02020603050405020304" pitchFamily="18" charset="0"/>
              </a:rPr>
              <a:t>Arrays</a:t>
            </a:r>
            <a:r>
              <a:rPr lang="zh-CN" altLang="en-US" sz="2400" dirty="0">
                <a:latin typeface="Times New Roman" panose="02020603050405020304" pitchFamily="18" charset="0"/>
              </a:rPr>
              <a:t>类中的静态方法</a:t>
            </a:r>
            <a:r>
              <a:rPr lang="en-US" altLang="zh-CN" sz="2400" dirty="0">
                <a:latin typeface="Times New Roman" panose="02020603050405020304" pitchFamily="18" charset="0"/>
              </a:rPr>
              <a:t>sort</a:t>
            </a:r>
            <a:r>
              <a:rPr lang="zh-CN" altLang="en-US" sz="2400" dirty="0">
                <a:latin typeface="Times New Roman" panose="02020603050405020304" pitchFamily="18" charset="0"/>
              </a:rPr>
              <a:t>可以把数组排序，</a:t>
            </a:r>
            <a:r>
              <a:rPr lang="en-US" altLang="zh-CN" sz="2400" dirty="0">
                <a:latin typeface="Times New Roman" panose="02020603050405020304" pitchFamily="18" charset="0"/>
              </a:rPr>
              <a:t>toString </a:t>
            </a:r>
            <a:r>
              <a:rPr lang="zh-CN" altLang="en-US" sz="2400" dirty="0">
                <a:latin typeface="Times New Roman" panose="02020603050405020304" pitchFamily="18" charset="0"/>
              </a:rPr>
              <a:t>方法可以得到数组全部元素的值，并将这些值用字符序列返回</a:t>
            </a:r>
          </a:p>
        </p:txBody>
      </p:sp>
      <p:pic>
        <p:nvPicPr>
          <p:cNvPr id="60421" name="Picture 2"/>
          <p:cNvPicPr>
            <a:picLocks noChangeAspect="1"/>
          </p:cNvPicPr>
          <p:nvPr/>
        </p:nvPicPr>
        <p:blipFill>
          <a:blip r:embed="rId4"/>
          <a:stretch>
            <a:fillRect/>
          </a:stretch>
        </p:blipFill>
        <p:spPr>
          <a:xfrm>
            <a:off x="5652120" y="1187255"/>
            <a:ext cx="3084513" cy="1584325"/>
          </a:xfrm>
          <a:prstGeom prst="rect">
            <a:avLst/>
          </a:prstGeom>
          <a:noFill/>
          <a:ln w="9525">
            <a:noFill/>
          </a:ln>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3717032"/>
            <a:ext cx="4248472" cy="240982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516890" y="0"/>
            <a:ext cx="8229600" cy="1143000"/>
          </a:xfrm>
        </p:spPr>
        <p:txBody>
          <a:bodyPr vert="horz" wrap="square" lIns="91440" tIns="45720" rIns="91440" bIns="45720" anchor="ctr"/>
          <a:lstStyle/>
          <a:p>
            <a:r>
              <a:rPr lang="zh-CN" altLang="en-US"/>
              <a:t>用面向对象描述世界</a:t>
            </a:r>
            <a:endParaRPr lang="zh-CN" altLang="en-US" dirty="0"/>
          </a:p>
        </p:txBody>
      </p:sp>
      <p:sp>
        <p:nvSpPr>
          <p:cNvPr id="625667" name="Rectangle 3"/>
          <p:cNvSpPr>
            <a:spLocks noGrp="1"/>
          </p:cNvSpPr>
          <p:nvPr>
            <p:ph idx="1"/>
          </p:nvPr>
        </p:nvSpPr>
        <p:spPr/>
        <p:txBody>
          <a:bodyPr vert="horz" wrap="square" lIns="91440" tIns="45720" rIns="91440" bIns="45720" anchor="t"/>
          <a:lstStyle/>
          <a:p>
            <a:pPr eaLnBrk="1" hangingPunct="1"/>
            <a:r>
              <a:rPr lang="zh-CN" altLang="en-US"/>
              <a:t>动</a:t>
            </a:r>
            <a:r>
              <a:rPr lang="zh-CN" altLang="en-US" smtClean="0"/>
              <a:t>物</a:t>
            </a:r>
            <a:r>
              <a:rPr lang="en-US" altLang="zh-CN"/>
              <a:t>——</a:t>
            </a:r>
            <a:r>
              <a:rPr lang="zh-CN" altLang="en-US" dirty="0"/>
              <a:t>现实世界的对象</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如何在计算机中描述它</a:t>
            </a:r>
            <a:r>
              <a:rPr lang="en-US" altLang="zh-CN"/>
              <a:t>?</a:t>
            </a:r>
          </a:p>
        </p:txBody>
      </p:sp>
      <p:pic>
        <p:nvPicPr>
          <p:cNvPr id="625669" name="Picture 5" descr="问题"/>
          <p:cNvPicPr>
            <a:picLocks noChangeAspect="1"/>
          </p:cNvPicPr>
          <p:nvPr/>
        </p:nvPicPr>
        <p:blipFill>
          <a:blip r:embed="rId2" cstate="print"/>
          <a:stretch>
            <a:fillRect/>
          </a:stretch>
        </p:blipFill>
        <p:spPr>
          <a:xfrm>
            <a:off x="395288" y="3213100"/>
            <a:ext cx="917575" cy="688975"/>
          </a:xfrm>
          <a:prstGeom prst="rect">
            <a:avLst/>
          </a:prstGeom>
          <a:noFill/>
          <a:ln w="9525">
            <a:noFill/>
          </a:ln>
        </p:spPr>
      </p:pic>
      <p:sp>
        <p:nvSpPr>
          <p:cNvPr id="673813" name="AutoShape 21"/>
          <p:cNvSpPr>
            <a:spLocks noChangeArrowheads="1"/>
          </p:cNvSpPr>
          <p:nvPr/>
        </p:nvSpPr>
        <p:spPr bwMode="gray">
          <a:xfrm>
            <a:off x="2484438" y="4437063"/>
            <a:ext cx="4032250" cy="1800225"/>
          </a:xfrm>
          <a:prstGeom prst="roundRect">
            <a:avLst>
              <a:gd name="adj" fmla="val 8505"/>
            </a:avLst>
          </a:prstGeom>
          <a:gradFill rotWithShape="1">
            <a:gsLst>
              <a:gs pos="0">
                <a:srgbClr val="CC99FF"/>
              </a:gs>
              <a:gs pos="100000">
                <a:srgbClr val="CC99FF">
                  <a:gamma/>
                  <a:tint val="0"/>
                  <a:invGamma/>
                </a:srgbClr>
              </a:gs>
            </a:gsLst>
            <a:lin ang="5400000" scaled="1"/>
          </a:gradFill>
          <a:ln w="9525" algn="ctr">
            <a:solidFill>
              <a:srgbClr val="B563CF"/>
            </a:solidFill>
            <a:round/>
          </a:ln>
          <a:effectLst>
            <a:outerShdw dist="107763" dir="8100000" algn="ctr"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从现实中抽象出类分三步： </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1. </a:t>
            </a:r>
            <a:r>
              <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找出它的种类 </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2. </a:t>
            </a:r>
            <a:r>
              <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找出它的属性 </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3. </a:t>
            </a:r>
            <a:r>
              <a:rPr kumimoji="0" lang="zh-CN" altLang="en-US" sz="22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找出它的行为 </a:t>
            </a:r>
          </a:p>
        </p:txBody>
      </p:sp>
      <p:pic>
        <p:nvPicPr>
          <p:cNvPr id="14342" name="Picture 12" descr="u=486405875,510153256&amp;fm=0&amp;gp=0"/>
          <p:cNvPicPr>
            <a:picLocks noChangeAspect="1"/>
          </p:cNvPicPr>
          <p:nvPr/>
        </p:nvPicPr>
        <p:blipFill>
          <a:blip r:embed="rId3" cstate="print"/>
          <a:stretch>
            <a:fillRect/>
          </a:stretch>
        </p:blipFill>
        <p:spPr>
          <a:xfrm>
            <a:off x="5580063" y="1922463"/>
            <a:ext cx="1765300" cy="1219200"/>
          </a:xfrm>
          <a:prstGeom prst="rect">
            <a:avLst/>
          </a:prstGeom>
          <a:noFill/>
          <a:ln w="9525">
            <a:noFill/>
          </a:ln>
        </p:spPr>
      </p:pic>
      <p:pic>
        <p:nvPicPr>
          <p:cNvPr id="14343" name="Picture 13" descr="u=651425874,622784636&amp;fm=0&amp;gp=0"/>
          <p:cNvPicPr>
            <a:picLocks noChangeAspect="1"/>
          </p:cNvPicPr>
          <p:nvPr/>
        </p:nvPicPr>
        <p:blipFill>
          <a:blip r:embed="rId4" cstate="print"/>
          <a:stretch>
            <a:fillRect/>
          </a:stretch>
        </p:blipFill>
        <p:spPr>
          <a:xfrm>
            <a:off x="811213" y="1862138"/>
            <a:ext cx="1600200" cy="1279525"/>
          </a:xfrm>
          <a:prstGeom prst="rect">
            <a:avLst/>
          </a:prstGeom>
          <a:noFill/>
          <a:ln w="9525">
            <a:noFill/>
          </a:ln>
        </p:spPr>
      </p:pic>
      <p:pic>
        <p:nvPicPr>
          <p:cNvPr id="14344" name="Picture 14" descr="u=1880318704,2055524190&amp;fm=0&amp;gp=0"/>
          <p:cNvPicPr>
            <a:picLocks noChangeAspect="1"/>
          </p:cNvPicPr>
          <p:nvPr/>
        </p:nvPicPr>
        <p:blipFill>
          <a:blip r:embed="rId5" cstate="print"/>
          <a:stretch>
            <a:fillRect/>
          </a:stretch>
        </p:blipFill>
        <p:spPr>
          <a:xfrm>
            <a:off x="6877050" y="1844675"/>
            <a:ext cx="1439863" cy="1439863"/>
          </a:xfrm>
          <a:prstGeom prst="rect">
            <a:avLst/>
          </a:prstGeom>
          <a:noFill/>
          <a:ln w="9525">
            <a:noFill/>
          </a:ln>
        </p:spPr>
      </p:pic>
      <p:pic>
        <p:nvPicPr>
          <p:cNvPr id="14345" name="Picture 15" descr="u=1988743720,2428469872&amp;fm=0&amp;gp=0"/>
          <p:cNvPicPr>
            <a:picLocks noChangeAspect="1"/>
          </p:cNvPicPr>
          <p:nvPr/>
        </p:nvPicPr>
        <p:blipFill>
          <a:blip r:embed="rId6" cstate="print"/>
          <a:stretch>
            <a:fillRect/>
          </a:stretch>
        </p:blipFill>
        <p:spPr>
          <a:xfrm>
            <a:off x="3043238" y="1916113"/>
            <a:ext cx="1600200" cy="1200150"/>
          </a:xfrm>
          <a:prstGeom prst="rect">
            <a:avLst/>
          </a:prstGeom>
          <a:noFill/>
          <a:ln w="9525">
            <a:noFill/>
          </a:ln>
        </p:spPr>
      </p:pic>
      <p:pic>
        <p:nvPicPr>
          <p:cNvPr id="14346" name="Picture 11" descr="u=3231660781,1733649563&amp;fm=0&amp;gp=0"/>
          <p:cNvPicPr>
            <a:picLocks noChangeAspect="1"/>
          </p:cNvPicPr>
          <p:nvPr/>
        </p:nvPicPr>
        <p:blipFill>
          <a:blip r:embed="rId7" cstate="print"/>
          <a:stretch>
            <a:fillRect/>
          </a:stretch>
        </p:blipFill>
        <p:spPr>
          <a:xfrm>
            <a:off x="2159000" y="1773238"/>
            <a:ext cx="1189038" cy="1600200"/>
          </a:xfrm>
          <a:prstGeom prst="rect">
            <a:avLst/>
          </a:prstGeom>
          <a:noFill/>
          <a:ln w="9525">
            <a:noFill/>
          </a:ln>
        </p:spPr>
      </p:pic>
      <p:pic>
        <p:nvPicPr>
          <p:cNvPr id="14347" name="Picture 10" descr="u=3187969937,1827762822&amp;fm=0&amp;gp=0"/>
          <p:cNvPicPr>
            <a:picLocks noChangeAspect="1"/>
          </p:cNvPicPr>
          <p:nvPr/>
        </p:nvPicPr>
        <p:blipFill>
          <a:blip r:embed="rId8" cstate="print"/>
          <a:stretch>
            <a:fillRect/>
          </a:stretch>
        </p:blipFill>
        <p:spPr>
          <a:xfrm>
            <a:off x="4211638" y="2012950"/>
            <a:ext cx="1600200" cy="1200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25669"/>
                                        </p:tgtEl>
                                        <p:attrNameLst>
                                          <p:attrName>style.visibility</p:attrName>
                                        </p:attrNameLst>
                                      </p:cBhvr>
                                      <p:to>
                                        <p:strVal val="visible"/>
                                      </p:to>
                                    </p:set>
                                    <p:animEffect transition="in" filter="checkerboard(across)">
                                      <p:cBhvr>
                                        <p:cTn id="7" dur="500"/>
                                        <p:tgtEl>
                                          <p:spTgt spid="625669"/>
                                        </p:tgtEl>
                                      </p:cBhvr>
                                    </p:animEffect>
                                  </p:childTnLst>
                                </p:cTn>
                              </p:par>
                              <p:par>
                                <p:cTn id="8" presetID="22" presetClass="entr" presetSubtype="8" fill="hold" nodeType="withEffect">
                                  <p:stCondLst>
                                    <p:cond delay="0"/>
                                  </p:stCondLst>
                                  <p:childTnLst>
                                    <p:set>
                                      <p:cBhvr>
                                        <p:cTn id="9" dur="1" fill="hold">
                                          <p:stCondLst>
                                            <p:cond delay="0"/>
                                          </p:stCondLst>
                                        </p:cTn>
                                        <p:tgtEl>
                                          <p:spTgt spid="625667">
                                            <p:txEl>
                                              <p:pRg st="5" end="5"/>
                                            </p:txEl>
                                          </p:spTgt>
                                        </p:tgtEl>
                                        <p:attrNameLst>
                                          <p:attrName>style.visibility</p:attrName>
                                        </p:attrNameLst>
                                      </p:cBhvr>
                                      <p:to>
                                        <p:strVal val="visible"/>
                                      </p:to>
                                    </p:set>
                                    <p:animEffect transition="in" filter="wipe(left)">
                                      <p:cBhvr>
                                        <p:cTn id="10" dur="500"/>
                                        <p:tgtEl>
                                          <p:spTgt spid="62566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73813"/>
                                        </p:tgtEl>
                                        <p:attrNameLst>
                                          <p:attrName>style.visibility</p:attrName>
                                        </p:attrNameLst>
                                      </p:cBhvr>
                                      <p:to>
                                        <p:strVal val="visible"/>
                                      </p:to>
                                    </p:set>
                                    <p:animEffect transition="in" filter="wipe(left)">
                                      <p:cBhvr>
                                        <p:cTn id="15" dur="500"/>
                                        <p:tgtEl>
                                          <p:spTgt spid="67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3"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900113" y="260350"/>
            <a:ext cx="7010400" cy="563563"/>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访</a:t>
            </a:r>
            <a:r>
              <a:rPr kumimoji="1" lang="zh-CN" altLang="en-US" sz="2800" b="1" dirty="0">
                <a:latin typeface="宋体" panose="02010600030101010101" pitchFamily="2" charset="-122"/>
                <a:ea typeface="+mj-ea"/>
                <a:cs typeface="+mj-cs"/>
              </a:rPr>
              <a:t>问权限</a:t>
            </a:r>
          </a:p>
        </p:txBody>
      </p:sp>
      <p:sp>
        <p:nvSpPr>
          <p:cNvPr id="63491" name="Rectangle 3"/>
          <p:cNvSpPr>
            <a:spLocks noGrp="1"/>
          </p:cNvSpPr>
          <p:nvPr>
            <p:ph idx="1"/>
          </p:nvPr>
        </p:nvSpPr>
        <p:spPr/>
        <p:txBody>
          <a:bodyPr vert="horz" wrap="square" lIns="91440" tIns="45720" rIns="91440" bIns="45720" anchor="t" anchorCtr="0"/>
          <a:lstStyle/>
          <a:p>
            <a:pPr eaLnBrk="1" hangingPunct="1"/>
            <a:r>
              <a:rPr lang="zh-CN" altLang="en-US" sz="2400" b="1" dirty="0"/>
              <a:t>当用一个类创建了一个对象之后，该对象可以通过“.”运算符操作自己的变量、使用类中的方法，但</a:t>
            </a:r>
            <a:r>
              <a:rPr lang="zh-CN" altLang="en-US" sz="2400" b="1" dirty="0">
                <a:solidFill>
                  <a:srgbClr val="FF0000"/>
                </a:solidFill>
              </a:rPr>
              <a:t>对象操作自己的变量和使用类中的方法是有一定限制的。</a:t>
            </a:r>
          </a:p>
          <a:p>
            <a:pPr eaLnBrk="1" hangingPunct="1"/>
            <a:r>
              <a:rPr lang="zh-CN" altLang="en-US" sz="2400" b="1" dirty="0"/>
              <a:t>所谓访问权限是指对象是否可以通过“.”运算符操作自己的变量或通过“.”运算符使用类中的方法。 </a:t>
            </a:r>
          </a:p>
          <a:p>
            <a:r>
              <a:rPr lang="zh-CN" altLang="en-US" sz="2400" b="1" dirty="0"/>
              <a:t>访问限制修饰符</a:t>
            </a:r>
            <a:r>
              <a:rPr lang="zh-CN" altLang="en-US" sz="2400" b="1"/>
              <a:t>有</a:t>
            </a:r>
            <a:r>
              <a:rPr lang="en-US" altLang="zh-CN" sz="2400" b="1" smtClean="0">
                <a:solidFill>
                  <a:srgbClr val="0000FF"/>
                </a:solidFill>
              </a:rPr>
              <a:t>private</a:t>
            </a:r>
            <a:r>
              <a:rPr lang="en-US" altLang="zh-CN" sz="2400" b="1" smtClean="0"/>
              <a:t>、</a:t>
            </a:r>
            <a:r>
              <a:rPr lang="en-US" altLang="zh-CN" sz="2400">
                <a:solidFill>
                  <a:srgbClr val="0000FF"/>
                </a:solidFill>
              </a:rPr>
              <a:t>friendly</a:t>
            </a:r>
            <a:r>
              <a:rPr lang="zh-CN" altLang="en-US" sz="2400">
                <a:solidFill>
                  <a:srgbClr val="0000FF"/>
                </a:solidFill>
              </a:rPr>
              <a:t>（默认的</a:t>
            </a:r>
            <a:r>
              <a:rPr lang="zh-CN" altLang="en-US" sz="2400" smtClean="0">
                <a:solidFill>
                  <a:srgbClr val="0000FF"/>
                </a:solidFill>
              </a:rPr>
              <a:t>）、</a:t>
            </a:r>
            <a:r>
              <a:rPr lang="en-US" altLang="zh-CN" sz="2400" b="1" smtClean="0">
                <a:solidFill>
                  <a:srgbClr val="0000FF"/>
                </a:solidFill>
              </a:rPr>
              <a:t>protected</a:t>
            </a:r>
            <a:r>
              <a:rPr lang="zh-CN" altLang="en-US" sz="2400" b="1" smtClean="0"/>
              <a:t>和</a:t>
            </a:r>
            <a:r>
              <a:rPr lang="en-US" altLang="zh-CN" sz="2400" smtClean="0">
                <a:solidFill>
                  <a:srgbClr val="0000FF"/>
                </a:solidFill>
              </a:rPr>
              <a:t> public</a:t>
            </a:r>
            <a:r>
              <a:rPr lang="en-US" altLang="zh-CN" sz="2400" b="1" smtClean="0"/>
              <a:t>，</a:t>
            </a:r>
            <a:r>
              <a:rPr lang="zh-CN" altLang="en-US" sz="2400" b="1" dirty="0"/>
              <a:t>都是</a:t>
            </a:r>
            <a:r>
              <a:rPr lang="en-US" altLang="zh-CN" sz="2400" b="1" dirty="0"/>
              <a:t>Java</a:t>
            </a:r>
            <a:r>
              <a:rPr lang="zh-CN" altLang="en-US" sz="2400" b="1" dirty="0"/>
              <a:t>的关键字，用来修饰成员变量或方法。</a:t>
            </a:r>
          </a:p>
        </p:txBody>
      </p:sp>
      <p:pic>
        <p:nvPicPr>
          <p:cNvPr id="4" name="Picture 4"/>
          <p:cNvPicPr>
            <a:picLocks noChangeAspect="1"/>
          </p:cNvPicPr>
          <p:nvPr/>
        </p:nvPicPr>
        <p:blipFill>
          <a:blip r:embed="rId2"/>
          <a:stretch>
            <a:fillRect/>
          </a:stretch>
        </p:blipFill>
        <p:spPr>
          <a:xfrm>
            <a:off x="381000" y="4077072"/>
            <a:ext cx="8305800" cy="2720975"/>
          </a:xfrm>
          <a:prstGeom prst="rect">
            <a:avLst/>
          </a:prstGeom>
          <a:noFill/>
          <a:ln w="9525">
            <a:noFill/>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a:t>
            </a:r>
            <a:endParaRPr lang="zh-CN" altLang="en-US"/>
          </a:p>
        </p:txBody>
      </p:sp>
      <p:sp>
        <p:nvSpPr>
          <p:cNvPr id="3" name="内容占位符 2"/>
          <p:cNvSpPr>
            <a:spLocks noGrp="1"/>
          </p:cNvSpPr>
          <p:nvPr>
            <p:ph idx="1"/>
          </p:nvPr>
        </p:nvSpPr>
        <p:spPr>
          <a:xfrm>
            <a:off x="457200" y="1124744"/>
            <a:ext cx="7931150" cy="5248275"/>
          </a:xfrm>
        </p:spPr>
        <p:txBody>
          <a:bodyPr/>
          <a:lstStyle/>
          <a:p>
            <a:r>
              <a:rPr lang="zh-CN" altLang="en-US" smtClean="0"/>
              <a:t>如何实现</a:t>
            </a:r>
            <a:r>
              <a:rPr lang="zh-CN" altLang="en-US" smtClean="0">
                <a:solidFill>
                  <a:srgbClr val="FF0000"/>
                </a:solidFill>
              </a:rPr>
              <a:t>只能创建一个</a:t>
            </a:r>
            <a:r>
              <a:rPr lang="zh-CN" altLang="en-US" smtClean="0"/>
              <a:t>类的对象</a:t>
            </a:r>
            <a:endParaRPr lang="en-US" altLang="zh-CN" smtClean="0"/>
          </a:p>
          <a:p>
            <a:pPr marL="0" indent="0">
              <a:buNone/>
            </a:pPr>
            <a:r>
              <a:rPr lang="en-US" altLang="zh-CN"/>
              <a:t>	</a:t>
            </a:r>
            <a:r>
              <a:rPr lang="zh-CN" altLang="en-US"/>
              <a:t>构造器私</a:t>
            </a:r>
            <a:r>
              <a:rPr lang="zh-CN" altLang="en-US" smtClean="0"/>
              <a:t>有</a:t>
            </a:r>
            <a:endParaRPr lang="en-US" altLang="zh-CN" smtClean="0"/>
          </a:p>
          <a:p>
            <a:pPr marL="0" indent="0">
              <a:buNone/>
            </a:pPr>
            <a:r>
              <a:rPr lang="en-US" altLang="zh-CN"/>
              <a:t> </a:t>
            </a:r>
            <a:r>
              <a:rPr lang="en-US" altLang="zh-CN" smtClean="0"/>
              <a:t>         </a:t>
            </a:r>
            <a:r>
              <a:rPr lang="zh-CN" altLang="en-US" smtClean="0"/>
              <a:t>提</a:t>
            </a:r>
            <a:r>
              <a:rPr lang="zh-CN" altLang="en-US"/>
              <a:t>供对外</a:t>
            </a:r>
            <a:r>
              <a:rPr lang="zh-CN" altLang="en-US" smtClean="0"/>
              <a:t>的</a:t>
            </a:r>
            <a:r>
              <a:rPr lang="en-US" altLang="zh-CN" smtClean="0"/>
              <a:t>static</a:t>
            </a:r>
            <a:r>
              <a:rPr lang="zh-CN" altLang="en-US" smtClean="0"/>
              <a:t>获得对象的方法</a:t>
            </a:r>
            <a:endParaRPr lang="en-US" altLang="zh-CN"/>
          </a:p>
        </p:txBody>
      </p:sp>
    </p:spTree>
    <p:extLst>
      <p:ext uri="{BB962C8B-B14F-4D97-AF65-F5344CB8AC3E}">
        <p14:creationId xmlns:p14="http://schemas.microsoft.com/office/powerpoint/2010/main" val="2025528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Geter/setter</a:t>
            </a:r>
            <a:r>
              <a:rPr lang="zh-CN" altLang="en-US" smtClean="0"/>
              <a:t>方法</a:t>
            </a:r>
            <a:endParaRPr lang="zh-CN" altLang="en-US"/>
          </a:p>
        </p:txBody>
      </p:sp>
      <p:sp>
        <p:nvSpPr>
          <p:cNvPr id="3" name="内容占位符 2"/>
          <p:cNvSpPr>
            <a:spLocks noGrp="1"/>
          </p:cNvSpPr>
          <p:nvPr>
            <p:ph idx="1"/>
          </p:nvPr>
        </p:nvSpPr>
        <p:spPr>
          <a:xfrm>
            <a:off x="107504" y="1052736"/>
            <a:ext cx="8496944" cy="5248275"/>
          </a:xfrm>
        </p:spPr>
        <p:txBody>
          <a:bodyPr/>
          <a:lstStyle/>
          <a:p>
            <a:r>
              <a:rPr lang="zh-CN" altLang="en-US"/>
              <a:t>基于封装思想，实体类中封装的属性数据，通过对外提供，访问器</a:t>
            </a:r>
            <a:r>
              <a:rPr lang="en-US" altLang="zh-CN"/>
              <a:t>(getter/setter)</a:t>
            </a:r>
            <a:r>
              <a:rPr lang="zh-CN" altLang="en-US"/>
              <a:t>实现</a:t>
            </a:r>
            <a:endParaRPr lang="en-US" altLang="zh-CN"/>
          </a:p>
          <a:p>
            <a:r>
              <a:rPr lang="zh-CN" altLang="en-US"/>
              <a:t>对外直接暴露成员变量，将无法改变其表现，无法执行辅助性操作</a:t>
            </a:r>
            <a:r>
              <a:rPr lang="en-US" altLang="zh-CN"/>
              <a:t>(</a:t>
            </a:r>
            <a:r>
              <a:rPr lang="zh-CN" altLang="en-US"/>
              <a:t>例如限制变量值的范围等</a:t>
            </a:r>
            <a:r>
              <a:rPr lang="en-US" altLang="zh-CN"/>
              <a:t>)</a:t>
            </a:r>
          </a:p>
          <a:p>
            <a:r>
              <a:rPr lang="zh-CN" altLang="en-US"/>
              <a:t>基于面向对象的封装思想，对成员变量的操作必须通过访问</a:t>
            </a:r>
            <a:r>
              <a:rPr lang="zh-CN" altLang="en-US" smtClean="0"/>
              <a:t>器实</a:t>
            </a:r>
            <a:r>
              <a:rPr lang="zh-CN" altLang="en-US"/>
              <a:t>现</a:t>
            </a:r>
            <a:endParaRPr lang="en-US" altLang="zh-CN"/>
          </a:p>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040" y="3874445"/>
            <a:ext cx="4032448" cy="2578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19"/>
          <p:cNvSpPr txBox="1"/>
          <p:nvPr/>
        </p:nvSpPr>
        <p:spPr>
          <a:xfrm>
            <a:off x="467544" y="5674645"/>
            <a:ext cx="2459328" cy="584775"/>
          </a:xfrm>
          <a:prstGeom prst="rect">
            <a:avLst/>
          </a:prstGeom>
          <a:noFill/>
        </p:spPr>
        <p:txBody>
          <a:bodyPr wrap="none" rtlCol="0">
            <a:spAutoFit/>
          </a:bodyPr>
          <a:lstStyle/>
          <a:p>
            <a:r>
              <a:rPr lang="en-US" altLang="zh-CN" sz="1600" b="1" dirty="0">
                <a:solidFill>
                  <a:srgbClr val="FF0000"/>
                </a:solidFill>
              </a:rPr>
              <a:t>setter</a:t>
            </a:r>
            <a:r>
              <a:rPr lang="zh-CN" altLang="en-US" sz="1600" b="1" dirty="0">
                <a:solidFill>
                  <a:srgbClr val="FF0000"/>
                </a:solidFill>
              </a:rPr>
              <a:t>方法赋值</a:t>
            </a:r>
            <a:endParaRPr lang="en-US" altLang="zh-CN" sz="1600" b="1" dirty="0">
              <a:solidFill>
                <a:srgbClr val="FF0000"/>
              </a:solidFill>
            </a:endParaRPr>
          </a:p>
          <a:p>
            <a:r>
              <a:rPr lang="zh-CN" altLang="en-US" sz="1600" b="1" dirty="0">
                <a:solidFill>
                  <a:srgbClr val="FF0000"/>
                </a:solidFill>
              </a:rPr>
              <a:t>参数类型与属性类型相同</a:t>
            </a:r>
          </a:p>
        </p:txBody>
      </p:sp>
      <p:sp>
        <p:nvSpPr>
          <p:cNvPr id="6" name="TextBox 23"/>
          <p:cNvSpPr txBox="1"/>
          <p:nvPr/>
        </p:nvSpPr>
        <p:spPr>
          <a:xfrm>
            <a:off x="6525685" y="4306493"/>
            <a:ext cx="2459328" cy="584775"/>
          </a:xfrm>
          <a:prstGeom prst="rect">
            <a:avLst/>
          </a:prstGeom>
          <a:noFill/>
        </p:spPr>
        <p:txBody>
          <a:bodyPr wrap="none" rtlCol="0">
            <a:spAutoFit/>
          </a:bodyPr>
          <a:lstStyle/>
          <a:p>
            <a:r>
              <a:rPr lang="en-US" altLang="zh-CN" sz="1600" b="1" dirty="0">
                <a:solidFill>
                  <a:srgbClr val="FF0000"/>
                </a:solidFill>
              </a:rPr>
              <a:t>getter</a:t>
            </a:r>
            <a:r>
              <a:rPr lang="zh-CN" altLang="en-US" sz="1600" b="1" dirty="0">
                <a:solidFill>
                  <a:srgbClr val="FF0000"/>
                </a:solidFill>
              </a:rPr>
              <a:t>方法取值</a:t>
            </a:r>
            <a:endParaRPr lang="en-US" altLang="zh-CN" sz="1600" b="1" dirty="0">
              <a:solidFill>
                <a:srgbClr val="FF0000"/>
              </a:solidFill>
            </a:endParaRPr>
          </a:p>
          <a:p>
            <a:r>
              <a:rPr lang="zh-CN" altLang="en-US" sz="1600" b="1" dirty="0">
                <a:solidFill>
                  <a:srgbClr val="FF0000"/>
                </a:solidFill>
              </a:rPr>
              <a:t>返回类型与属性类型相同</a:t>
            </a:r>
          </a:p>
        </p:txBody>
      </p:sp>
    </p:spTree>
    <p:extLst>
      <p:ext uri="{BB962C8B-B14F-4D97-AF65-F5344CB8AC3E}">
        <p14:creationId xmlns:p14="http://schemas.microsoft.com/office/powerpoint/2010/main" val="426259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4778" y="980728"/>
            <a:ext cx="8329669" cy="4547964"/>
          </a:xfrm>
        </p:spPr>
        <p:txBody>
          <a:bodyPr/>
          <a:lstStyle/>
          <a:p>
            <a:r>
              <a:rPr lang="en-US" altLang="zh-CN" dirty="0"/>
              <a:t>CC</a:t>
            </a:r>
            <a:r>
              <a:rPr lang="zh-CN" altLang="en-US" dirty="0"/>
              <a:t>：访问器</a:t>
            </a:r>
            <a:r>
              <a:rPr lang="en-US" altLang="zh-CN" dirty="0"/>
              <a:t>getter/setter</a:t>
            </a:r>
            <a:r>
              <a:rPr lang="zh-CN" altLang="en-US" dirty="0"/>
              <a:t>方法命名规范。方法基于驼峰式命名，</a:t>
            </a:r>
            <a:r>
              <a:rPr lang="en-US" altLang="zh-CN" dirty="0"/>
              <a:t>get/set</a:t>
            </a:r>
            <a:r>
              <a:rPr lang="zh-CN" altLang="en-US" dirty="0"/>
              <a:t>首字母小写，属性名称首字母大写；</a:t>
            </a:r>
            <a:r>
              <a:rPr lang="en-US" altLang="zh-CN" dirty="0" err="1"/>
              <a:t>boolean</a:t>
            </a:r>
            <a:r>
              <a:rPr lang="zh-CN" altLang="en-US" dirty="0"/>
              <a:t>类型属性的</a:t>
            </a:r>
            <a:r>
              <a:rPr lang="en-US" altLang="zh-CN" dirty="0"/>
              <a:t>getter</a:t>
            </a:r>
            <a:r>
              <a:rPr lang="zh-CN" altLang="en-US" dirty="0"/>
              <a:t>方法以</a:t>
            </a:r>
            <a:r>
              <a:rPr lang="en-US" altLang="zh-CN" dirty="0"/>
              <a:t>is</a:t>
            </a:r>
            <a:r>
              <a:rPr lang="zh-CN" altLang="en-US" dirty="0"/>
              <a:t>为前缀，因此，</a:t>
            </a:r>
            <a:r>
              <a:rPr lang="en-US" altLang="zh-CN" dirty="0" err="1"/>
              <a:t>boolean</a:t>
            </a:r>
            <a:r>
              <a:rPr lang="zh-CN" altLang="en-US" dirty="0"/>
              <a:t>类型属性禁止使用</a:t>
            </a:r>
            <a:r>
              <a:rPr lang="en-US" altLang="zh-CN" dirty="0"/>
              <a:t>is</a:t>
            </a:r>
            <a:r>
              <a:rPr lang="zh-CN" altLang="en-US" dirty="0"/>
              <a:t>字母开头；</a:t>
            </a:r>
            <a:endParaRPr lang="en-US" altLang="zh-CN" dirty="0"/>
          </a:p>
          <a:p>
            <a:r>
              <a:rPr lang="en-US" altLang="zh-CN" dirty="0"/>
              <a:t>getter/setter</a:t>
            </a:r>
            <a:r>
              <a:rPr lang="zh-CN" altLang="en-US" dirty="0"/>
              <a:t>方法名称必须与属性名称一致，第三方库基于此命名规范反射</a:t>
            </a:r>
          </a:p>
          <a:p>
            <a:endParaRPr lang="zh-CN" altLang="en-US" dirty="0"/>
          </a:p>
        </p:txBody>
      </p:sp>
      <p:sp>
        <p:nvSpPr>
          <p:cNvPr id="4" name="灯片编号占位符 3"/>
          <p:cNvSpPr>
            <a:spLocks noGrp="1"/>
          </p:cNvSpPr>
          <p:nvPr>
            <p:ph type="sldNum" sz="quarter" idx="4294967295"/>
          </p:nvPr>
        </p:nvSpPr>
        <p:spPr/>
        <p:txBody>
          <a:bodyPr/>
          <a:lstStyle/>
          <a:p>
            <a:endParaRPr lang="zh-CN" altLang="en-US" dirty="0"/>
          </a:p>
        </p:txBody>
      </p:sp>
      <p:sp>
        <p:nvSpPr>
          <p:cNvPr id="6" name="TextBox 5"/>
          <p:cNvSpPr txBox="1"/>
          <p:nvPr/>
        </p:nvSpPr>
        <p:spPr>
          <a:xfrm>
            <a:off x="4932369" y="6464369"/>
            <a:ext cx="2834430" cy="276999"/>
          </a:xfrm>
          <a:prstGeom prst="rect">
            <a:avLst/>
          </a:prstGeom>
          <a:noFill/>
        </p:spPr>
        <p:txBody>
          <a:bodyPr wrap="none" rtlCol="0">
            <a:spAutoFit/>
          </a:bodyPr>
          <a:lstStyle/>
          <a:p>
            <a:r>
              <a:rPr lang="en-US" altLang="zh-CN" sz="1200" b="1" dirty="0">
                <a:solidFill>
                  <a:srgbClr val="FF0000"/>
                </a:solidFill>
              </a:rPr>
              <a:t>Boolean</a:t>
            </a:r>
            <a:r>
              <a:rPr lang="zh-CN" altLang="en-US" sz="1200" b="1" dirty="0">
                <a:solidFill>
                  <a:srgbClr val="FF0000"/>
                </a:solidFill>
              </a:rPr>
              <a:t>类型的获取方法默认为</a:t>
            </a:r>
            <a:r>
              <a:rPr lang="en-US" altLang="zh-CN" sz="1200" b="1" dirty="0" err="1">
                <a:solidFill>
                  <a:srgbClr val="FF0000"/>
                </a:solidFill>
              </a:rPr>
              <a:t>isXxx</a:t>
            </a:r>
            <a:r>
              <a:rPr lang="en-US" altLang="zh-CN" sz="1200" b="1" dirty="0">
                <a:solidFill>
                  <a:srgbClr val="FF0000"/>
                </a:solidFill>
              </a:rPr>
              <a: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33037"/>
            <a:ext cx="2791620" cy="1785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214" y="4733037"/>
            <a:ext cx="3107531" cy="1550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29295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922" y="855611"/>
            <a:ext cx="2538282" cy="5125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041558" y="1331062"/>
            <a:ext cx="1415773" cy="276999"/>
          </a:xfrm>
          <a:prstGeom prst="rect">
            <a:avLst/>
          </a:prstGeom>
          <a:noFill/>
        </p:spPr>
        <p:txBody>
          <a:bodyPr wrap="none" rtlCol="0">
            <a:spAutoFit/>
          </a:bodyPr>
          <a:lstStyle/>
          <a:p>
            <a:r>
              <a:rPr lang="zh-CN" altLang="en-US" sz="1200" b="1" dirty="0">
                <a:solidFill>
                  <a:srgbClr val="FF0000"/>
                </a:solidFill>
              </a:rPr>
              <a:t>属性仅类内部可见</a:t>
            </a:r>
          </a:p>
        </p:txBody>
      </p:sp>
      <p:cxnSp>
        <p:nvCxnSpPr>
          <p:cNvPr id="8" name="直接箭头连接符 7"/>
          <p:cNvCxnSpPr/>
          <p:nvPr/>
        </p:nvCxnSpPr>
        <p:spPr>
          <a:xfrm flipV="1">
            <a:off x="4517994" y="1101309"/>
            <a:ext cx="697937" cy="35671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13123" y="3021426"/>
            <a:ext cx="1686680" cy="461665"/>
          </a:xfrm>
          <a:prstGeom prst="rect">
            <a:avLst/>
          </a:prstGeom>
          <a:noFill/>
        </p:spPr>
        <p:txBody>
          <a:bodyPr wrap="none" rtlCol="0">
            <a:spAutoFit/>
          </a:bodyPr>
          <a:lstStyle/>
          <a:p>
            <a:r>
              <a:rPr lang="zh-CN" altLang="en-US" sz="1200" b="1" dirty="0">
                <a:solidFill>
                  <a:srgbClr val="FF0000"/>
                </a:solidFill>
              </a:rPr>
              <a:t>对外为每一个属性</a:t>
            </a:r>
            <a:endParaRPr lang="en-US" altLang="zh-CN" sz="1200" b="1" dirty="0">
              <a:solidFill>
                <a:srgbClr val="FF0000"/>
              </a:solidFill>
            </a:endParaRPr>
          </a:p>
          <a:p>
            <a:r>
              <a:rPr lang="zh-CN" altLang="en-US" sz="1200" b="1" dirty="0">
                <a:solidFill>
                  <a:srgbClr val="FF0000"/>
                </a:solidFill>
              </a:rPr>
              <a:t>提供</a:t>
            </a:r>
            <a:r>
              <a:rPr lang="en-US" altLang="zh-CN" sz="1200" b="1" dirty="0">
                <a:solidFill>
                  <a:srgbClr val="FF0000"/>
                </a:solidFill>
              </a:rPr>
              <a:t>getter/setter</a:t>
            </a:r>
            <a:r>
              <a:rPr lang="zh-CN" altLang="en-US" sz="1200" b="1" dirty="0">
                <a:solidFill>
                  <a:srgbClr val="FF0000"/>
                </a:solidFill>
              </a:rPr>
              <a:t>方法</a:t>
            </a:r>
          </a:p>
        </p:txBody>
      </p:sp>
    </p:spTree>
    <p:extLst>
      <p:ext uri="{BB962C8B-B14F-4D97-AF65-F5344CB8AC3E}">
        <p14:creationId xmlns:p14="http://schemas.microsoft.com/office/powerpoint/2010/main" val="335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635" y="1214754"/>
            <a:ext cx="4902389" cy="1952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862" y="1384912"/>
            <a:ext cx="756084" cy="138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125792" y="3491145"/>
            <a:ext cx="2339103" cy="830997"/>
          </a:xfrm>
          <a:prstGeom prst="rect">
            <a:avLst/>
          </a:prstGeom>
          <a:noFill/>
        </p:spPr>
        <p:txBody>
          <a:bodyPr wrap="none" rtlCol="0">
            <a:spAutoFit/>
          </a:bodyPr>
          <a:lstStyle/>
          <a:p>
            <a:r>
              <a:rPr lang="zh-CN" altLang="en-US" sz="1200" b="1" dirty="0">
                <a:solidFill>
                  <a:srgbClr val="FF0000"/>
                </a:solidFill>
              </a:rPr>
              <a:t>可通过构造函数初始化必选属性</a:t>
            </a:r>
            <a:endParaRPr lang="en-US" altLang="zh-CN" sz="1200" b="1" dirty="0">
              <a:solidFill>
                <a:srgbClr val="FF0000"/>
              </a:solidFill>
            </a:endParaRPr>
          </a:p>
          <a:p>
            <a:r>
              <a:rPr lang="zh-CN" altLang="en-US" sz="1200" b="1" dirty="0">
                <a:solidFill>
                  <a:srgbClr val="FF0000"/>
                </a:solidFill>
              </a:rPr>
              <a:t>后期添加</a:t>
            </a:r>
            <a:r>
              <a:rPr lang="en-US" altLang="zh-CN" sz="1200" b="1" dirty="0">
                <a:solidFill>
                  <a:srgbClr val="FF0000"/>
                </a:solidFill>
              </a:rPr>
              <a:t>/</a:t>
            </a:r>
            <a:r>
              <a:rPr lang="zh-CN" altLang="en-US" sz="1200" b="1" dirty="0">
                <a:solidFill>
                  <a:srgbClr val="FF0000"/>
                </a:solidFill>
              </a:rPr>
              <a:t>修改其他属性</a:t>
            </a:r>
            <a:endParaRPr lang="en-US" altLang="zh-CN" sz="1200" b="1" dirty="0">
              <a:solidFill>
                <a:srgbClr val="FF0000"/>
              </a:solidFill>
            </a:endParaRPr>
          </a:p>
          <a:p>
            <a:r>
              <a:rPr lang="zh-CN" altLang="en-US" sz="1200" b="1" dirty="0">
                <a:solidFill>
                  <a:srgbClr val="FF0000"/>
                </a:solidFill>
              </a:rPr>
              <a:t>外界仅能通过</a:t>
            </a:r>
            <a:r>
              <a:rPr lang="en-US" altLang="zh-CN" sz="1200" b="1" dirty="0">
                <a:solidFill>
                  <a:srgbClr val="FF0000"/>
                </a:solidFill>
              </a:rPr>
              <a:t>getter/setter</a:t>
            </a:r>
            <a:r>
              <a:rPr lang="zh-CN" altLang="en-US" sz="1200" b="1" dirty="0">
                <a:solidFill>
                  <a:srgbClr val="FF0000"/>
                </a:solidFill>
              </a:rPr>
              <a:t>方法</a:t>
            </a:r>
            <a:endParaRPr lang="en-US" altLang="zh-CN" sz="1200" b="1" dirty="0">
              <a:solidFill>
                <a:srgbClr val="FF0000"/>
              </a:solidFill>
            </a:endParaRPr>
          </a:p>
          <a:p>
            <a:r>
              <a:rPr lang="zh-CN" altLang="en-US" sz="1200" b="1" dirty="0">
                <a:solidFill>
                  <a:srgbClr val="FF0000"/>
                </a:solidFill>
              </a:rPr>
              <a:t>访问封装在对象内部的属性值</a:t>
            </a:r>
          </a:p>
        </p:txBody>
      </p:sp>
    </p:spTree>
    <p:extLst>
      <p:ext uri="{BB962C8B-B14F-4D97-AF65-F5344CB8AC3E}">
        <p14:creationId xmlns:p14="http://schemas.microsoft.com/office/powerpoint/2010/main" val="3513607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900113" y="188913"/>
            <a:ext cx="7010400" cy="563562"/>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基</a:t>
            </a:r>
            <a:r>
              <a:rPr kumimoji="1" lang="zh-CN" altLang="en-US" sz="2800" b="1" dirty="0">
                <a:latin typeface="宋体" panose="02010600030101010101" pitchFamily="2" charset="-122"/>
                <a:ea typeface="+mj-ea"/>
                <a:cs typeface="+mj-cs"/>
              </a:rPr>
              <a:t>本类型的类封装</a:t>
            </a:r>
          </a:p>
        </p:txBody>
      </p:sp>
      <p:sp>
        <p:nvSpPr>
          <p:cNvPr id="70659" name="Rectangle 3"/>
          <p:cNvSpPr>
            <a:spLocks noGrp="1"/>
          </p:cNvSpPr>
          <p:nvPr>
            <p:ph idx="1"/>
          </p:nvPr>
        </p:nvSpPr>
        <p:spPr>
          <a:xfrm>
            <a:off x="395536" y="908720"/>
            <a:ext cx="7931150" cy="5248275"/>
          </a:xfrm>
        </p:spPr>
        <p:txBody>
          <a:bodyPr vert="horz" wrap="square" lIns="91440" tIns="45720" rIns="91440" bIns="45720" anchor="t" anchorCtr="0"/>
          <a:lstStyle/>
          <a:p>
            <a:pPr eaLnBrk="1" hangingPunct="1"/>
            <a:r>
              <a:rPr lang="en-US" altLang="zh-CN" sz="2400" b="1" dirty="0"/>
              <a:t>Java</a:t>
            </a:r>
            <a:r>
              <a:rPr lang="zh-CN" altLang="en-US" sz="2400" b="1" dirty="0"/>
              <a:t>的基本数据类型包括</a:t>
            </a:r>
          </a:p>
          <a:p>
            <a:pPr lvl="1" eaLnBrk="1" hangingPunct="1"/>
            <a:r>
              <a:rPr lang="en-US" altLang="zh-CN" sz="2400" b="1" dirty="0">
                <a:solidFill>
                  <a:srgbClr val="0000FF"/>
                </a:solidFill>
              </a:rPr>
              <a:t>byte、int、short、long、float、double、char</a:t>
            </a:r>
            <a:r>
              <a:rPr lang="en-US" altLang="zh-CN" sz="2400" b="1" dirty="0"/>
              <a:t>。</a:t>
            </a:r>
          </a:p>
          <a:p>
            <a:pPr eaLnBrk="1" hangingPunct="1"/>
            <a:r>
              <a:rPr lang="en-US" altLang="zh-CN" sz="2400" b="1" dirty="0"/>
              <a:t>Java</a:t>
            </a:r>
            <a:r>
              <a:rPr lang="zh-CN" altLang="en-US" sz="2400" b="1" dirty="0"/>
              <a:t>提供了基本数据类型相关的类，实现了对基本数据类型的封装。</a:t>
            </a:r>
          </a:p>
          <a:p>
            <a:pPr lvl="1" eaLnBrk="1" hangingPunct="1"/>
            <a:r>
              <a:rPr lang="en-US" altLang="zh-CN" sz="2400" b="1" dirty="0">
                <a:solidFill>
                  <a:srgbClr val="0000FF"/>
                </a:solidFill>
              </a:rPr>
              <a:t>Byte、Integer、Short、Long、Float、Double</a:t>
            </a:r>
            <a:r>
              <a:rPr lang="zh-CN" altLang="en-US" sz="2400" b="1" dirty="0">
                <a:solidFill>
                  <a:srgbClr val="0000FF"/>
                </a:solidFill>
              </a:rPr>
              <a:t>和</a:t>
            </a:r>
            <a:r>
              <a:rPr lang="en-US" altLang="zh-CN" sz="2400" b="1" dirty="0">
                <a:solidFill>
                  <a:srgbClr val="0000FF"/>
                </a:solidFill>
              </a:rPr>
              <a:t>Character</a:t>
            </a:r>
            <a:r>
              <a:rPr lang="zh-CN" altLang="en-US" sz="2400" b="1" dirty="0"/>
              <a:t>类。这些类在</a:t>
            </a:r>
            <a:r>
              <a:rPr lang="en-US" altLang="zh-CN" sz="2400" b="1" dirty="0"/>
              <a:t>java.lang</a:t>
            </a:r>
            <a:r>
              <a:rPr lang="zh-CN" altLang="en-US" sz="2400" b="1" dirty="0"/>
              <a:t>包</a:t>
            </a:r>
            <a:r>
              <a:rPr lang="zh-CN" altLang="en-US" sz="2400" b="1"/>
              <a:t>中</a:t>
            </a:r>
            <a:r>
              <a:rPr lang="zh-CN" altLang="en-US" sz="2400" b="1" smtClean="0"/>
              <a:t>。</a:t>
            </a:r>
            <a:endParaRPr lang="en-US" altLang="zh-CN" sz="2400" b="1" smtClean="0"/>
          </a:p>
          <a:p>
            <a:pPr lvl="1" eaLnBrk="1" hangingPunct="1"/>
            <a:r>
              <a:rPr lang="zh-CN" altLang="en-US"/>
              <a:t>可</a:t>
            </a:r>
            <a:r>
              <a:rPr lang="zh-CN" altLang="en-US" smtClean="0"/>
              <a:t>以直接给它们用基本类型赋值</a:t>
            </a:r>
            <a:endParaRPr lang="en-US" altLang="zh-CN" smtClean="0"/>
          </a:p>
          <a:p>
            <a:pPr lvl="1" eaLnBrk="1" hangingPunct="1"/>
            <a:endParaRPr lang="en-US" altLang="zh-CN" sz="2400" b="1"/>
          </a:p>
          <a:p>
            <a:pPr lvl="1" eaLnBrk="1" hangingPunct="1"/>
            <a:r>
              <a:rPr lang="zh-CN" altLang="en-US" smtClean="0"/>
              <a:t>要求赋值给基本类型数据必须和对象的类型一直，下面的错误：</a:t>
            </a:r>
            <a:endParaRPr lang="en-US" altLang="zh-CN" smtClean="0"/>
          </a:p>
          <a:p>
            <a:pPr marL="457200" lvl="1" indent="0" eaLnBrk="1" hangingPunct="1">
              <a:buNone/>
            </a:pPr>
            <a:r>
              <a:rPr lang="en-US" altLang="zh-CN" sz="2400" b="1"/>
              <a:t> </a:t>
            </a:r>
            <a:r>
              <a:rPr lang="en-US" altLang="zh-CN" sz="2400" b="1" smtClean="0"/>
              <a:t> </a:t>
            </a:r>
            <a:endParaRPr lang="zh-CN" altLang="en-US" sz="2400" b="1" dirty="0"/>
          </a:p>
        </p:txBody>
      </p:sp>
      <p:sp>
        <p:nvSpPr>
          <p:cNvPr id="3" name="Rectangle 1"/>
          <p:cNvSpPr>
            <a:spLocks noChangeArrowheads="1"/>
          </p:cNvSpPr>
          <p:nvPr/>
        </p:nvSpPr>
        <p:spPr bwMode="auto">
          <a:xfrm>
            <a:off x="2044198" y="3933056"/>
            <a:ext cx="2520280"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000000"/>
                </a:solidFill>
                <a:effectLst/>
                <a:latin typeface="Consolas" panose="020B0609020204030204" pitchFamily="49" charset="0"/>
              </a:rPr>
              <a:t>Double d=</a:t>
            </a:r>
            <a:r>
              <a:rPr kumimoji="0" lang="zh-CN" altLang="zh-CN" sz="1300" b="0" i="0" u="none" strike="noStrike" cap="none" normalizeH="0" baseline="0" smtClean="0">
                <a:ln>
                  <a:noFill/>
                </a:ln>
                <a:solidFill>
                  <a:srgbClr val="0000FF"/>
                </a:solidFill>
                <a:effectLst/>
                <a:latin typeface="Consolas" panose="020B0609020204030204" pitchFamily="49" charset="0"/>
              </a:rPr>
              <a:t>12.2</a:t>
            </a:r>
            <a:r>
              <a:rPr kumimoji="0" lang="zh-CN" altLang="zh-CN" sz="1300" b="0" i="0" u="none" strike="noStrike" cap="none" normalizeH="0" baseline="0" smtClean="0">
                <a:ln>
                  <a:noFill/>
                </a:ln>
                <a:solidFill>
                  <a:srgbClr val="000000"/>
                </a:solidFill>
                <a:effectLst/>
                <a:latin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2065985" y="5229200"/>
            <a:ext cx="3168352"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000000"/>
                </a:solidFill>
                <a:effectLst/>
                <a:latin typeface="Consolas" panose="020B0609020204030204" pitchFamily="49" charset="0"/>
              </a:rPr>
              <a:t>Double d=</a:t>
            </a:r>
            <a:r>
              <a:rPr kumimoji="0" lang="zh-CN" altLang="zh-CN" sz="1300" b="0" i="0" u="none" strike="noStrike" cap="none" normalizeH="0" baseline="0" smtClean="0">
                <a:ln>
                  <a:noFill/>
                </a:ln>
                <a:solidFill>
                  <a:srgbClr val="0000FF"/>
                </a:solidFill>
                <a:effectLst/>
                <a:latin typeface="Consolas" panose="020B0609020204030204" pitchFamily="49" charset="0"/>
              </a:rPr>
              <a:t>12</a:t>
            </a:r>
            <a:r>
              <a:rPr kumimoji="0" lang="zh-CN" altLang="zh-CN" sz="1300" b="0" i="0" u="none" strike="noStrike" cap="none" normalizeH="0" baseline="0" smtClean="0">
                <a:ln>
                  <a:noFill/>
                </a:ln>
                <a:solidFill>
                  <a:srgbClr val="000000"/>
                </a:solidFill>
                <a:effectLst/>
                <a:latin typeface="Consolas" panose="020B0609020204030204" pitchFamily="49"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1907704" y="260648"/>
            <a:ext cx="7010400" cy="563563"/>
          </a:xfrm>
        </p:spPr>
        <p:txBody>
          <a:bodyPr vert="horz" wrap="square" lIns="91440" tIns="45720" rIns="91440" bIns="45720" anchor="ctr" anchorCtr="0"/>
          <a:lstStyle/>
          <a:p>
            <a:pPr eaLnBrk="1" hangingPunct="1"/>
            <a:r>
              <a:rPr kumimoji="1" lang="en-US" altLang="zh-CN" sz="2800" b="1" smtClean="0">
                <a:latin typeface="宋体" panose="02010600030101010101" pitchFamily="2" charset="-122"/>
                <a:ea typeface="+mj-ea"/>
                <a:cs typeface="+mj-cs"/>
              </a:rPr>
              <a:t>Character</a:t>
            </a:r>
            <a:r>
              <a:rPr kumimoji="1" lang="zh-CN" altLang="en-US" sz="2800" b="1" dirty="0">
                <a:latin typeface="宋体" panose="02010600030101010101" pitchFamily="2" charset="-122"/>
                <a:ea typeface="+mj-ea"/>
                <a:cs typeface="+mj-cs"/>
              </a:rPr>
              <a:t>类</a:t>
            </a:r>
          </a:p>
        </p:txBody>
      </p:sp>
      <p:sp>
        <p:nvSpPr>
          <p:cNvPr id="74755" name="Rectangle 3"/>
          <p:cNvSpPr>
            <a:spLocks noGrp="1"/>
          </p:cNvSpPr>
          <p:nvPr>
            <p:ph idx="1"/>
          </p:nvPr>
        </p:nvSpPr>
        <p:spPr>
          <a:xfrm>
            <a:off x="477837" y="824211"/>
            <a:ext cx="7931150" cy="5248275"/>
          </a:xfrm>
        </p:spPr>
        <p:txBody>
          <a:bodyPr vert="horz" wrap="square" lIns="91440" tIns="45720" rIns="91440" bIns="45720" anchor="t" anchorCtr="0"/>
          <a:lstStyle/>
          <a:p>
            <a:pPr eaLnBrk="1" hangingPunct="1"/>
            <a:r>
              <a:rPr lang="en-US" altLang="zh-CN" sz="2400" b="1" dirty="0"/>
              <a:t>Character</a:t>
            </a:r>
            <a:r>
              <a:rPr lang="zh-CN" altLang="en-US" sz="2400" b="1" dirty="0"/>
              <a:t>类实现了对</a:t>
            </a:r>
            <a:r>
              <a:rPr lang="en-US" altLang="zh-CN" sz="2400" b="1" dirty="0"/>
              <a:t>char</a:t>
            </a:r>
            <a:r>
              <a:rPr lang="zh-CN" altLang="en-US" sz="2400" b="1" dirty="0"/>
              <a:t>基本型数据的类包装。</a:t>
            </a:r>
          </a:p>
          <a:p>
            <a:pPr eaLnBrk="1" hangingPunct="1">
              <a:buNone/>
            </a:pPr>
            <a:r>
              <a:rPr lang="en-US" altLang="zh-CN" sz="2400" b="1"/>
              <a:t>	</a:t>
            </a:r>
            <a:r>
              <a:rPr lang="en-US" altLang="zh-CN" sz="2400" b="1" smtClean="0"/>
              <a:t>Character</a:t>
            </a:r>
            <a:r>
              <a:rPr lang="zh-CN" altLang="en-US" sz="2400" b="1" dirty="0"/>
              <a:t>类中的一些常用类方法：</a:t>
            </a:r>
          </a:p>
          <a:p>
            <a:pPr lvl="1" eaLnBrk="1" hangingPunct="1"/>
            <a:r>
              <a:rPr lang="en-US" altLang="zh-CN" sz="2200" b="1" dirty="0">
                <a:solidFill>
                  <a:srgbClr val="0000FF"/>
                </a:solidFill>
              </a:rPr>
              <a:t>public static boolean isDigit(char ch)</a:t>
            </a:r>
            <a:r>
              <a:rPr lang="en-US" altLang="zh-CN" sz="2200" b="1" dirty="0"/>
              <a:t>  ch</a:t>
            </a:r>
            <a:r>
              <a:rPr lang="zh-CN" altLang="en-US" sz="2200" b="1" dirty="0"/>
              <a:t>是数字字符返回</a:t>
            </a:r>
            <a:r>
              <a:rPr lang="en-US" altLang="zh-CN" sz="2200" b="1" dirty="0"/>
              <a:t>true.</a:t>
            </a:r>
          </a:p>
          <a:p>
            <a:pPr lvl="1" eaLnBrk="1" hangingPunct="1"/>
            <a:r>
              <a:rPr lang="en-US" altLang="zh-CN" sz="2200" b="1" dirty="0">
                <a:solidFill>
                  <a:srgbClr val="0000FF"/>
                </a:solidFill>
              </a:rPr>
              <a:t>public static boolean isLetter(char ch)</a:t>
            </a:r>
            <a:r>
              <a:rPr lang="en-US" altLang="zh-CN" sz="2200" b="1" dirty="0"/>
              <a:t> ch</a:t>
            </a:r>
            <a:r>
              <a:rPr lang="zh-CN" altLang="en-US" sz="2200" b="1" dirty="0"/>
              <a:t>是字母返回 </a:t>
            </a:r>
            <a:r>
              <a:rPr lang="en-US" altLang="zh-CN" sz="2200" b="1" dirty="0"/>
              <a:t>true。</a:t>
            </a:r>
            <a:endParaRPr lang="zh-CN" altLang="en-US" sz="2200" b="1" dirty="0"/>
          </a:p>
        </p:txBody>
      </p:sp>
      <p:sp>
        <p:nvSpPr>
          <p:cNvPr id="310276" name="Rectangle 4"/>
          <p:cNvSpPr/>
          <p:nvPr/>
        </p:nvSpPr>
        <p:spPr>
          <a:xfrm>
            <a:off x="477837" y="3237509"/>
            <a:ext cx="8208963"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400" b="1" dirty="0">
                <a:latin typeface="宋体" panose="02010600030101010101" pitchFamily="2" charset="-122"/>
                <a:hlinkClick r:id="rId3"/>
              </a:rPr>
              <a:t>例子20</a:t>
            </a:r>
            <a:r>
              <a:rPr lang="zh-CN" altLang="en-US" sz="2400" b="1" dirty="0">
                <a:latin typeface="宋体" panose="02010600030101010101" pitchFamily="2" charset="-122"/>
              </a:rPr>
              <a:t> 将一个字符数组中的小写字母变成大写字母，并将大写字母变成小写字母 .</a:t>
            </a:r>
            <a:endParaRPr lang="zh-CN" altLang="en-US" sz="2400"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221088"/>
            <a:ext cx="6192688" cy="2627284"/>
          </a:xfrm>
          <a:prstGeom prst="rect">
            <a:avLst/>
          </a:prstGeom>
        </p:spPr>
      </p:pic>
    </p:spTree>
  </p:cSld>
  <p:clrMapOvr>
    <a:masterClrMapping/>
  </p:clrMapOvr>
  <p:timing>
    <p:tnLst>
      <p:par>
        <p:cTn id="1" dur="indefinite" restart="never" nodeType="tmRoot"/>
      </p:par>
    </p:tnLst>
    <p:bldLst>
      <p:bldP spid="31027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755650" y="333375"/>
            <a:ext cx="7010400" cy="563563"/>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对</a:t>
            </a:r>
            <a:r>
              <a:rPr kumimoji="1" lang="zh-CN" altLang="en-US" sz="2800" b="1" dirty="0">
                <a:latin typeface="宋体" panose="02010600030101010101" pitchFamily="2" charset="-122"/>
                <a:ea typeface="+mj-ea"/>
                <a:cs typeface="+mj-cs"/>
              </a:rPr>
              <a:t>象数组</a:t>
            </a:r>
          </a:p>
        </p:txBody>
      </p:sp>
      <p:sp>
        <p:nvSpPr>
          <p:cNvPr id="76803" name="Rectangle 3"/>
          <p:cNvSpPr>
            <a:spLocks noGrp="1"/>
          </p:cNvSpPr>
          <p:nvPr>
            <p:ph idx="1"/>
          </p:nvPr>
        </p:nvSpPr>
        <p:spPr>
          <a:xfrm>
            <a:off x="466725" y="896938"/>
            <a:ext cx="8208963" cy="4968875"/>
          </a:xfrm>
        </p:spPr>
        <p:txBody>
          <a:bodyPr vert="horz" wrap="square" lIns="91440" tIns="45720" rIns="91440" bIns="45720" anchor="t" anchorCtr="0"/>
          <a:lstStyle/>
          <a:p>
            <a:pPr eaLnBrk="1" hangingPunct="1"/>
            <a:r>
              <a:rPr lang="zh-CN" altLang="en-US" sz="2400" b="1" dirty="0"/>
              <a:t>如果程序需要某个类的若干个对</a:t>
            </a:r>
            <a:r>
              <a:rPr lang="zh-CN" altLang="en-US" sz="2400" b="1"/>
              <a:t>象</a:t>
            </a:r>
            <a:r>
              <a:rPr lang="zh-CN" altLang="en-US" sz="2400" b="1" smtClean="0"/>
              <a:t>，可以使</a:t>
            </a:r>
            <a:r>
              <a:rPr lang="zh-CN" altLang="en-US" sz="2400" b="1" dirty="0"/>
              <a:t>用对象数组，即数组的元素是对象，例如：</a:t>
            </a:r>
          </a:p>
          <a:p>
            <a:pPr eaLnBrk="1" hangingPunct="1">
              <a:buNone/>
            </a:pPr>
            <a:r>
              <a:rPr lang="en-US" altLang="zh-CN" sz="2400" b="1" dirty="0">
                <a:solidFill>
                  <a:srgbClr val="0000FF"/>
                </a:solidFill>
              </a:rPr>
              <a:t>       Student [] stu;</a:t>
            </a:r>
          </a:p>
          <a:p>
            <a:pPr eaLnBrk="1" hangingPunct="1">
              <a:buNone/>
            </a:pPr>
            <a:r>
              <a:rPr lang="en-US" altLang="zh-CN" sz="2400" b="1" dirty="0">
                <a:solidFill>
                  <a:srgbClr val="0000FF"/>
                </a:solidFill>
              </a:rPr>
              <a:t>       stu = new Student[10];</a:t>
            </a:r>
          </a:p>
          <a:p>
            <a:pPr eaLnBrk="1" hangingPunct="1"/>
            <a:r>
              <a:rPr lang="zh-CN" altLang="en-US" sz="2400" b="1" dirty="0"/>
              <a:t>需要注意的是，上述代码仅仅定义了数组</a:t>
            </a:r>
            <a:r>
              <a:rPr lang="en-US" altLang="zh-CN" sz="2400" b="1" dirty="0"/>
              <a:t>stu</a:t>
            </a:r>
            <a:r>
              <a:rPr lang="zh-CN" altLang="en-US" sz="2400" b="1" dirty="0"/>
              <a:t>有</a:t>
            </a:r>
            <a:r>
              <a:rPr lang="zh-CN" altLang="en-US" sz="2400" b="1" dirty="0">
                <a:solidFill>
                  <a:srgbClr val="0000FF"/>
                </a:solidFill>
              </a:rPr>
              <a:t>10个元素</a:t>
            </a:r>
            <a:r>
              <a:rPr lang="zh-CN" altLang="en-US" sz="2400" b="1" dirty="0"/>
              <a:t>，并且</a:t>
            </a:r>
            <a:r>
              <a:rPr lang="zh-CN" altLang="en-US" sz="2400" b="1" dirty="0">
                <a:solidFill>
                  <a:srgbClr val="0000FF"/>
                </a:solidFill>
              </a:rPr>
              <a:t>每个元素都是一个</a:t>
            </a:r>
            <a:r>
              <a:rPr lang="en-US" altLang="zh-CN" sz="2400" b="1" dirty="0">
                <a:solidFill>
                  <a:srgbClr val="0000FF"/>
                </a:solidFill>
              </a:rPr>
              <a:t>Student</a:t>
            </a:r>
            <a:r>
              <a:rPr lang="zh-CN" altLang="en-US" sz="2400" b="1" dirty="0">
                <a:solidFill>
                  <a:srgbClr val="0000FF"/>
                </a:solidFill>
              </a:rPr>
              <a:t>类型的对象</a:t>
            </a:r>
            <a:r>
              <a:rPr lang="zh-CN" altLang="en-US" sz="2400" b="1" dirty="0"/>
              <a:t>，但这些对象目前都是空对象，因此</a:t>
            </a:r>
            <a:r>
              <a:rPr lang="zh-CN" altLang="en-US" sz="2400" b="1" dirty="0">
                <a:solidFill>
                  <a:srgbClr val="FF0000"/>
                </a:solidFill>
              </a:rPr>
              <a:t>在使用数组</a:t>
            </a:r>
            <a:r>
              <a:rPr lang="en-US" altLang="zh-CN" sz="2400" b="1" dirty="0">
                <a:solidFill>
                  <a:srgbClr val="FF0000"/>
                </a:solidFill>
              </a:rPr>
              <a:t>stu</a:t>
            </a:r>
            <a:r>
              <a:rPr lang="zh-CN" altLang="en-US" sz="2400" b="1" dirty="0">
                <a:solidFill>
                  <a:srgbClr val="FF0000"/>
                </a:solidFill>
              </a:rPr>
              <a:t>中的对象之前，应当创建数组所包含的对象</a:t>
            </a:r>
            <a:r>
              <a:rPr lang="zh-CN" altLang="en-US" sz="2400" b="1" dirty="0"/>
              <a:t>。</a:t>
            </a:r>
          </a:p>
          <a:p>
            <a:pPr eaLnBrk="1" hangingPunct="1">
              <a:buNone/>
            </a:pPr>
            <a:r>
              <a:rPr lang="zh-CN" altLang="en-US" sz="2400" b="1" dirty="0"/>
              <a:t>    例如：</a:t>
            </a:r>
            <a:r>
              <a:rPr lang="en-US" altLang="zh-CN" sz="2400" b="1" dirty="0"/>
              <a:t>            </a:t>
            </a:r>
            <a:r>
              <a:rPr lang="en-US" altLang="zh-CN" sz="2400" b="1" dirty="0">
                <a:solidFill>
                  <a:srgbClr val="0000FF"/>
                </a:solidFill>
              </a:rPr>
              <a:t>stu[0] = new Student();</a:t>
            </a:r>
            <a:r>
              <a:rPr lang="zh-CN" altLang="en-US" sz="2400" b="1" dirty="0"/>
              <a:t>  </a:t>
            </a:r>
            <a:endParaRPr lang="zh-CN" altLang="en-US" sz="2400" dirty="0"/>
          </a:p>
        </p:txBody>
      </p:sp>
      <p:sp>
        <p:nvSpPr>
          <p:cNvPr id="76805" name="文本框 8"/>
          <p:cNvSpPr txBox="1"/>
          <p:nvPr/>
        </p:nvSpPr>
        <p:spPr>
          <a:xfrm>
            <a:off x="498345" y="5147469"/>
            <a:ext cx="4572000" cy="523875"/>
          </a:xfrm>
          <a:prstGeom prst="rect">
            <a:avLst/>
          </a:prstGeom>
          <a:noFill/>
          <a:ln w="9525">
            <a:noFill/>
          </a:ln>
        </p:spPr>
        <p:txBody>
          <a:bodyPr>
            <a:spAutoFit/>
          </a:bodyPr>
          <a:lstStyle/>
          <a:p>
            <a:pPr eaLnBrk="1" hangingPunct="1">
              <a:buNone/>
            </a:pPr>
            <a:r>
              <a:rPr lang="zh-CN" altLang="en-US" dirty="0">
                <a:latin typeface="Times New Roman" panose="02020603050405020304" pitchFamily="18" charset="0"/>
              </a:rPr>
              <a:t>例子</a:t>
            </a:r>
            <a:r>
              <a:rPr lang="en-US" altLang="zh-CN" dirty="0">
                <a:latin typeface="Times New Roman" panose="02020603050405020304" pitchFamily="18" charset="0"/>
              </a:rPr>
              <a:t>22</a:t>
            </a:r>
            <a:r>
              <a:rPr lang="zh-CN" altLang="en-US" dirty="0">
                <a:latin typeface="Times New Roman" panose="02020603050405020304" pitchFamily="18" charset="0"/>
              </a:rPr>
              <a:t>中使用了对象数组</a:t>
            </a:r>
          </a:p>
        </p:txBody>
      </p:sp>
      <p:sp>
        <p:nvSpPr>
          <p:cNvPr id="76806" name="文本框 10"/>
          <p:cNvSpPr txBox="1"/>
          <p:nvPr/>
        </p:nvSpPr>
        <p:spPr>
          <a:xfrm>
            <a:off x="1043608" y="5603875"/>
            <a:ext cx="4572000" cy="523875"/>
          </a:xfrm>
          <a:prstGeom prst="rect">
            <a:avLst/>
          </a:prstGeom>
          <a:noFill/>
          <a:ln w="9525">
            <a:noFill/>
          </a:ln>
        </p:spPr>
        <p:txBody>
          <a:bodyPr>
            <a:spAutoFit/>
          </a:bodyPr>
          <a:lstStyle/>
          <a:p>
            <a:pPr eaLnBrk="1" hangingPunct="1">
              <a:buNone/>
            </a:pPr>
            <a:r>
              <a:rPr lang="zh-CN" altLang="en-US" dirty="0">
                <a:latin typeface="Times New Roman" panose="02020603050405020304" pitchFamily="18" charset="0"/>
                <a:hlinkClick r:id="rId2" action="ppaction://hlinkfile"/>
              </a:rPr>
              <a:t>例子</a:t>
            </a:r>
            <a:r>
              <a:rPr lang="en-US" altLang="zh-CN" dirty="0">
                <a:latin typeface="Times New Roman" panose="02020603050405020304" pitchFamily="18" charset="0"/>
                <a:hlinkClick r:id="rId2" action="ppaction://hlinkfile"/>
              </a:rPr>
              <a:t>22</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a:t>
            </a: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408994"/>
            <a:ext cx="6768752" cy="4608512"/>
          </a:xfrm>
        </p:spPr>
      </p:pic>
    </p:spTree>
    <p:extLst>
      <p:ext uri="{BB962C8B-B14F-4D97-AF65-F5344CB8AC3E}">
        <p14:creationId xmlns:p14="http://schemas.microsoft.com/office/powerpoint/2010/main" val="61023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457200" y="-62230"/>
            <a:ext cx="8229600" cy="1143000"/>
          </a:xfrm>
        </p:spPr>
        <p:txBody>
          <a:bodyPr vert="horz" wrap="square" lIns="91440" tIns="45720" rIns="91440" bIns="45720" anchor="ctr"/>
          <a:lstStyle/>
          <a:p>
            <a:pPr eaLnBrk="1" hangingPunct="1"/>
            <a:r>
              <a:rPr lang="zh-CN" altLang="en-US" dirty="0"/>
              <a:t>用面向对象描述世界</a:t>
            </a:r>
            <a:endParaRPr lang="en-US" altLang="zh-CN"/>
          </a:p>
        </p:txBody>
      </p:sp>
      <p:sp>
        <p:nvSpPr>
          <p:cNvPr id="15363" name="Rectangle 3"/>
          <p:cNvSpPr>
            <a:spLocks noGrp="1"/>
          </p:cNvSpPr>
          <p:nvPr>
            <p:ph idx="1"/>
          </p:nvPr>
        </p:nvSpPr>
        <p:spPr/>
        <p:txBody>
          <a:bodyPr vert="horz" wrap="square" lIns="91440" tIns="45720" rIns="91440" bIns="45720" anchor="t"/>
          <a:lstStyle/>
          <a:p>
            <a:pPr eaLnBrk="1" hangingPunct="1"/>
            <a:r>
              <a:rPr lang="zh-CN" altLang="en-US" dirty="0"/>
              <a:t>用面向对象的思想描述世界</a:t>
            </a:r>
          </a:p>
          <a:p>
            <a:pPr lvl="1" eaLnBrk="1" hangingPunct="1"/>
            <a:r>
              <a:rPr lang="zh-CN" altLang="en-US" dirty="0"/>
              <a:t>第一步：发现类</a:t>
            </a:r>
          </a:p>
        </p:txBody>
      </p:sp>
      <p:sp>
        <p:nvSpPr>
          <p:cNvPr id="673813" name="AutoShape 21"/>
          <p:cNvSpPr>
            <a:spLocks noChangeArrowheads="1"/>
          </p:cNvSpPr>
          <p:nvPr/>
        </p:nvSpPr>
        <p:spPr bwMode="gray">
          <a:xfrm>
            <a:off x="5003800" y="3740468"/>
            <a:ext cx="3455988" cy="1079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ln>
          <a:effectLst>
            <a:outerShdw dist="107763" dir="81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根据</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对象”抽象出</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类” </a:t>
            </a:r>
          </a:p>
        </p:txBody>
      </p:sp>
      <p:sp>
        <p:nvSpPr>
          <p:cNvPr id="630799" name="AutoShape 10"/>
          <p:cNvSpPr/>
          <p:nvPr/>
        </p:nvSpPr>
        <p:spPr>
          <a:xfrm>
            <a:off x="5256213" y="2492375"/>
            <a:ext cx="2700337" cy="1052513"/>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headEnd type="none" w="med" len="med"/>
            <a:tailEnd type="none" w="med" len="med"/>
          </a:ln>
        </p:spPr>
        <p:txBody>
          <a:bodyPr>
            <a:spAutoFit/>
          </a:bodyPr>
          <a:lstStyle/>
          <a:p>
            <a:pPr algn="l"/>
            <a:r>
              <a:rPr lang="en-US" altLang="zh-CN" b="1">
                <a:solidFill>
                  <a:srgbClr val="FF0000"/>
                </a:solidFill>
                <a:latin typeface="Arial" panose="020B0604020202020204" pitchFamily="34" charset="0"/>
                <a:ea typeface="宋体" panose="02010600030101010101" pitchFamily="2" charset="-122"/>
              </a:rPr>
              <a:t>class Dog {</a:t>
            </a:r>
            <a:r>
              <a:rPr lang="en-US" altLang="zh-CN">
                <a:solidFill>
                  <a:srgbClr val="FF0000"/>
                </a:solidFill>
                <a:latin typeface="Arial" panose="020B0604020202020204" pitchFamily="34" charset="0"/>
                <a:ea typeface="宋体" panose="02010600030101010101" pitchFamily="2" charset="-122"/>
              </a:rPr>
              <a:t> </a:t>
            </a:r>
          </a:p>
          <a:p>
            <a:pPr algn="l"/>
            <a:r>
              <a:rPr lang="en-US" altLang="zh-CN">
                <a:solidFill>
                  <a:srgbClr val="FF0000"/>
                </a:solidFill>
                <a:latin typeface="Arial" panose="020B0604020202020204" pitchFamily="34" charset="0"/>
                <a:ea typeface="宋体" panose="02010600030101010101" pitchFamily="2" charset="-122"/>
              </a:rPr>
              <a:t>    </a:t>
            </a:r>
          </a:p>
          <a:p>
            <a:pPr algn="l"/>
            <a:r>
              <a:rPr lang="en-US" altLang="zh-CN">
                <a:solidFill>
                  <a:srgbClr val="FF0000"/>
                </a:solidFill>
                <a:latin typeface="Arial" panose="020B0604020202020204" pitchFamily="34" charset="0"/>
                <a:ea typeface="宋体" panose="02010600030101010101" pitchFamily="2" charset="-122"/>
              </a:rPr>
              <a:t>}</a:t>
            </a:r>
          </a:p>
        </p:txBody>
      </p:sp>
      <p:sp>
        <p:nvSpPr>
          <p:cNvPr id="644143" name="AutoShape 47"/>
          <p:cNvSpPr>
            <a:spLocks noChangeArrowheads="1"/>
          </p:cNvSpPr>
          <p:nvPr/>
        </p:nvSpPr>
        <p:spPr bwMode="auto">
          <a:xfrm>
            <a:off x="6227763" y="1876425"/>
            <a:ext cx="1008063" cy="430213"/>
          </a:xfrm>
          <a:prstGeom prst="wedgeRoundRectCallout">
            <a:avLst>
              <a:gd name="adj1" fmla="val -40708"/>
              <a:gd name="adj2" fmla="val 134861"/>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名词</a:t>
            </a:r>
          </a:p>
        </p:txBody>
      </p:sp>
      <p:pic>
        <p:nvPicPr>
          <p:cNvPr id="15367" name="Picture 18" descr="u=1860636876,1484894446&amp;fm=0&amp;gp=0"/>
          <p:cNvPicPr>
            <a:picLocks noChangeAspect="1"/>
          </p:cNvPicPr>
          <p:nvPr/>
        </p:nvPicPr>
        <p:blipFill>
          <a:blip r:embed="rId2" cstate="print"/>
          <a:stretch>
            <a:fillRect/>
          </a:stretch>
        </p:blipFill>
        <p:spPr>
          <a:xfrm>
            <a:off x="2051050" y="4156075"/>
            <a:ext cx="1152525" cy="1144588"/>
          </a:xfrm>
          <a:prstGeom prst="rect">
            <a:avLst/>
          </a:prstGeom>
          <a:noFill/>
          <a:ln w="9525">
            <a:noFill/>
          </a:ln>
        </p:spPr>
      </p:pic>
      <p:pic>
        <p:nvPicPr>
          <p:cNvPr id="15368" name="Picture 19" descr="u=2105736875,114141595&amp;fm=0&amp;gp=0"/>
          <p:cNvPicPr>
            <a:picLocks noChangeAspect="1"/>
          </p:cNvPicPr>
          <p:nvPr/>
        </p:nvPicPr>
        <p:blipFill>
          <a:blip r:embed="rId3" cstate="print"/>
          <a:stretch>
            <a:fillRect/>
          </a:stretch>
        </p:blipFill>
        <p:spPr>
          <a:xfrm>
            <a:off x="3203575" y="4149725"/>
            <a:ext cx="1223963" cy="944563"/>
          </a:xfrm>
          <a:prstGeom prst="rect">
            <a:avLst/>
          </a:prstGeom>
          <a:noFill/>
          <a:ln w="9525">
            <a:noFill/>
          </a:ln>
        </p:spPr>
      </p:pic>
      <p:pic>
        <p:nvPicPr>
          <p:cNvPr id="15369" name="Picture 20" descr="u=2305555199,3384846553&amp;fm=0&amp;gp=0"/>
          <p:cNvPicPr>
            <a:picLocks noChangeAspect="1"/>
          </p:cNvPicPr>
          <p:nvPr/>
        </p:nvPicPr>
        <p:blipFill>
          <a:blip r:embed="rId4" cstate="print"/>
          <a:stretch>
            <a:fillRect/>
          </a:stretch>
        </p:blipFill>
        <p:spPr>
          <a:xfrm>
            <a:off x="1404938" y="3141663"/>
            <a:ext cx="1150937" cy="1150937"/>
          </a:xfrm>
          <a:prstGeom prst="rect">
            <a:avLst/>
          </a:prstGeom>
          <a:noFill/>
          <a:ln w="9525">
            <a:noFill/>
          </a:ln>
        </p:spPr>
      </p:pic>
      <p:sp>
        <p:nvSpPr>
          <p:cNvPr id="15370" name="Oval 8"/>
          <p:cNvSpPr/>
          <p:nvPr/>
        </p:nvSpPr>
        <p:spPr>
          <a:xfrm>
            <a:off x="612775" y="2782888"/>
            <a:ext cx="3959225" cy="3959225"/>
          </a:xfrm>
          <a:prstGeom prst="ellipse">
            <a:avLst/>
          </a:prstGeom>
          <a:no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2" name="AutoShape 21"/>
          <p:cNvSpPr>
            <a:spLocks noChangeArrowheads="1"/>
          </p:cNvSpPr>
          <p:nvPr/>
        </p:nvSpPr>
        <p:spPr bwMode="gray">
          <a:xfrm>
            <a:off x="900113" y="2420938"/>
            <a:ext cx="1655763" cy="688975"/>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ln>
          <a:effectLst>
            <a:outerShdw dist="107763" dir="81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各个狗对象 </a:t>
            </a:r>
          </a:p>
        </p:txBody>
      </p:sp>
      <p:pic>
        <p:nvPicPr>
          <p:cNvPr id="15372" name="Picture 25" descr="u=1216880925,2104748814&amp;fm=0&amp;gp=0"/>
          <p:cNvPicPr>
            <a:picLocks noChangeAspect="1"/>
          </p:cNvPicPr>
          <p:nvPr/>
        </p:nvPicPr>
        <p:blipFill>
          <a:blip r:embed="rId5" cstate="print"/>
          <a:stretch>
            <a:fillRect/>
          </a:stretch>
        </p:blipFill>
        <p:spPr>
          <a:xfrm>
            <a:off x="900113" y="4221163"/>
            <a:ext cx="1081087" cy="1073150"/>
          </a:xfrm>
          <a:prstGeom prst="rect">
            <a:avLst/>
          </a:prstGeom>
          <a:noFill/>
          <a:ln w="9525">
            <a:noFill/>
          </a:ln>
        </p:spPr>
      </p:pic>
      <p:sp>
        <p:nvSpPr>
          <p:cNvPr id="15373" name="Freeform 25"/>
          <p:cNvSpPr/>
          <p:nvPr/>
        </p:nvSpPr>
        <p:spPr>
          <a:xfrm rot="10550394" flipH="1">
            <a:off x="3733800" y="2608263"/>
            <a:ext cx="1647825" cy="858837"/>
          </a:xfrm>
          <a:custGeom>
            <a:avLst/>
            <a:gdLst>
              <a:gd name="txL" fmla="*/ 0 w 730"/>
              <a:gd name="txT" fmla="*/ 0 h 457"/>
              <a:gd name="txR" fmla="*/ 730 w 730"/>
              <a:gd name="txB" fmla="*/ 457 h 457"/>
            </a:gdLst>
            <a:ahLst/>
            <a:cxnLst>
              <a:cxn ang="0">
                <a:pos x="1645568" y="520564"/>
              </a:cxn>
              <a:cxn ang="0">
                <a:pos x="1022554" y="856958"/>
              </a:cxn>
              <a:cxn ang="0">
                <a:pos x="1024812" y="695339"/>
              </a:cxn>
              <a:cxn ang="0">
                <a:pos x="999981" y="695339"/>
              </a:cxn>
              <a:cxn ang="0">
                <a:pos x="972894" y="695339"/>
              </a:cxn>
              <a:cxn ang="0">
                <a:pos x="948064" y="695339"/>
              </a:cxn>
              <a:cxn ang="0">
                <a:pos x="920976" y="695339"/>
              </a:cxn>
              <a:cxn ang="0">
                <a:pos x="891631" y="695339"/>
              </a:cxn>
              <a:cxn ang="0">
                <a:pos x="866801" y="695339"/>
              </a:cxn>
              <a:cxn ang="0">
                <a:pos x="835199" y="695339"/>
              </a:cxn>
              <a:cxn ang="0">
                <a:pos x="808111" y="695339"/>
              </a:cxn>
              <a:cxn ang="0">
                <a:pos x="778767" y="695339"/>
              </a:cxn>
              <a:cxn ang="0">
                <a:pos x="751679" y="695339"/>
              </a:cxn>
              <a:cxn ang="0">
                <a:pos x="722334" y="695339"/>
              </a:cxn>
              <a:cxn ang="0">
                <a:pos x="695247" y="695339"/>
              </a:cxn>
              <a:cxn ang="0">
                <a:pos x="665902" y="693459"/>
              </a:cxn>
              <a:cxn ang="0">
                <a:pos x="638814" y="693459"/>
              </a:cxn>
              <a:cxn ang="0">
                <a:pos x="584639" y="687821"/>
              </a:cxn>
              <a:cxn ang="0">
                <a:pos x="492090" y="676546"/>
              </a:cxn>
              <a:cxn ang="0">
                <a:pos x="406313" y="657753"/>
              </a:cxn>
              <a:cxn ang="0">
                <a:pos x="327308" y="631443"/>
              </a:cxn>
              <a:cxn ang="0">
                <a:pos x="257332" y="599495"/>
              </a:cxn>
              <a:cxn ang="0">
                <a:pos x="194127" y="561909"/>
              </a:cxn>
              <a:cxn ang="0">
                <a:pos x="137695" y="520564"/>
              </a:cxn>
              <a:cxn ang="0">
                <a:pos x="92549" y="473582"/>
              </a:cxn>
              <a:cxn ang="0">
                <a:pos x="54175" y="426600"/>
              </a:cxn>
              <a:cxn ang="0">
                <a:pos x="24830" y="375859"/>
              </a:cxn>
              <a:cxn ang="0">
                <a:pos x="9029" y="321359"/>
              </a:cxn>
              <a:cxn ang="0">
                <a:pos x="0" y="266860"/>
              </a:cxn>
              <a:cxn ang="0">
                <a:pos x="2257" y="214239"/>
              </a:cxn>
              <a:cxn ang="0">
                <a:pos x="18058" y="157861"/>
              </a:cxn>
              <a:cxn ang="0">
                <a:pos x="42889" y="103361"/>
              </a:cxn>
              <a:cxn ang="0">
                <a:pos x="126408" y="0"/>
              </a:cxn>
              <a:cxn ang="0">
                <a:pos x="101578" y="22552"/>
              </a:cxn>
              <a:cxn ang="0">
                <a:pos x="67719" y="67655"/>
              </a:cxn>
              <a:cxn ang="0">
                <a:pos x="51918" y="112758"/>
              </a:cxn>
              <a:cxn ang="0">
                <a:pos x="56432" y="152223"/>
              </a:cxn>
              <a:cxn ang="0">
                <a:pos x="67719" y="171016"/>
              </a:cxn>
              <a:cxn ang="0">
                <a:pos x="97064" y="206722"/>
              </a:cxn>
              <a:cxn ang="0">
                <a:pos x="142210" y="238670"/>
              </a:cxn>
              <a:cxn ang="0">
                <a:pos x="198642" y="270618"/>
              </a:cxn>
              <a:cxn ang="0">
                <a:pos x="268618" y="293170"/>
              </a:cxn>
              <a:cxn ang="0">
                <a:pos x="306992" y="304446"/>
              </a:cxn>
              <a:cxn ang="0">
                <a:pos x="392769" y="326997"/>
              </a:cxn>
              <a:cxn ang="0">
                <a:pos x="480804" y="340152"/>
              </a:cxn>
              <a:cxn ang="0">
                <a:pos x="575610" y="351428"/>
              </a:cxn>
              <a:cxn ang="0">
                <a:pos x="627528" y="357066"/>
              </a:cxn>
              <a:cxn ang="0">
                <a:pos x="729106" y="360824"/>
              </a:cxn>
              <a:cxn ang="0">
                <a:pos x="826170" y="360824"/>
              </a:cxn>
              <a:cxn ang="0">
                <a:pos x="925491" y="357066"/>
              </a:cxn>
              <a:cxn ang="0">
                <a:pos x="1024812" y="345790"/>
              </a:cxn>
              <a:cxn ang="0">
                <a:pos x="1022554" y="178533"/>
              </a:cxn>
              <a:cxn ang="0">
                <a:pos x="1645568" y="520564"/>
              </a:cxn>
            </a:cxnLst>
            <a:rect l="txL" t="txT" r="txR" b="tx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tileRect/>
          </a:gradFill>
          <a:ln w="12700" cap="rnd" cmpd="sng">
            <a:solidFill>
              <a:srgbClr val="800080"/>
            </a:solidFill>
            <a:prstDash val="solid"/>
            <a:round/>
            <a:headEnd type="none" w="med" len="med"/>
            <a:tailEnd type="none" w="med" len="med"/>
          </a:ln>
          <a:effectLst>
            <a:outerShdw dist="71842" dir="2699999" algn="ctr" rotWithShape="0">
              <a:srgbClr val="808080">
                <a:alpha val="50000"/>
              </a:srgbClr>
            </a:outerShdw>
          </a:effectLst>
        </p:spPr>
        <p:txBody>
          <a:bodyPr rot="10800000"/>
          <a:lstStyle/>
          <a:p>
            <a:pPr algn="l" fontAlgn="ctr"/>
            <a:endParaRPr lang="zh-CN" altLang="en-US" sz="1800" b="1" dirty="0">
              <a:latin typeface="Arial" panose="020B0604020202020204" pitchFamily="34" charset="0"/>
            </a:endParaRPr>
          </a:p>
        </p:txBody>
      </p:sp>
      <p:pic>
        <p:nvPicPr>
          <p:cNvPr id="15374" name="Picture 29" descr="未命名"/>
          <p:cNvPicPr>
            <a:picLocks noChangeAspect="1"/>
          </p:cNvPicPr>
          <p:nvPr/>
        </p:nvPicPr>
        <p:blipFill>
          <a:blip r:embed="rId6" cstate="print"/>
          <a:stretch>
            <a:fillRect/>
          </a:stretch>
        </p:blipFill>
        <p:spPr>
          <a:xfrm>
            <a:off x="2627313" y="3168650"/>
            <a:ext cx="1008062" cy="836613"/>
          </a:xfrm>
          <a:prstGeom prst="rect">
            <a:avLst/>
          </a:prstGeom>
          <a:noFill/>
          <a:ln w="9525">
            <a:noFill/>
          </a:ln>
        </p:spPr>
      </p:pic>
      <p:pic>
        <p:nvPicPr>
          <p:cNvPr id="15375" name="Picture 31" descr="u=1004206843,2046803908&amp;fm=0&amp;gp=0"/>
          <p:cNvPicPr>
            <a:picLocks noChangeAspect="1"/>
          </p:cNvPicPr>
          <p:nvPr/>
        </p:nvPicPr>
        <p:blipFill>
          <a:blip r:embed="rId7" cstate="print"/>
          <a:stretch>
            <a:fillRect/>
          </a:stretch>
        </p:blipFill>
        <p:spPr>
          <a:xfrm>
            <a:off x="1716088" y="5373688"/>
            <a:ext cx="839787" cy="1079500"/>
          </a:xfrm>
          <a:prstGeom prst="rect">
            <a:avLst/>
          </a:prstGeom>
          <a:noFill/>
          <a:ln w="9525">
            <a:noFill/>
          </a:ln>
        </p:spPr>
      </p:pic>
      <p:pic>
        <p:nvPicPr>
          <p:cNvPr id="15376" name="Picture 34" descr="未命名1"/>
          <p:cNvPicPr>
            <a:picLocks noChangeAspect="1"/>
          </p:cNvPicPr>
          <p:nvPr/>
        </p:nvPicPr>
        <p:blipFill>
          <a:blip r:embed="rId8" cstate="print"/>
          <a:stretch>
            <a:fillRect/>
          </a:stretch>
        </p:blipFill>
        <p:spPr>
          <a:xfrm>
            <a:off x="2987675" y="5229225"/>
            <a:ext cx="542925" cy="1104900"/>
          </a:xfrm>
          <a:prstGeom prst="rect">
            <a:avLst/>
          </a:prstGeom>
          <a:noFill/>
          <a:ln w="9525">
            <a:noFill/>
          </a:ln>
        </p:spPr>
      </p:pic>
      <p:sp>
        <p:nvSpPr>
          <p:cNvPr id="3" name="矩形 2"/>
          <p:cNvSpPr/>
          <p:nvPr/>
        </p:nvSpPr>
        <p:spPr>
          <a:xfrm>
            <a:off x="4572000" y="5003563"/>
            <a:ext cx="4572000" cy="1754326"/>
          </a:xfrm>
          <a:prstGeom prst="rect">
            <a:avLst/>
          </a:prstGeom>
          <a:ln>
            <a:solidFill>
              <a:schemeClr val="tx1"/>
            </a:solidFill>
          </a:ln>
        </p:spPr>
        <p:txBody>
          <a:bodyPr>
            <a:spAutoFit/>
          </a:bodyPr>
          <a:lstStyle/>
          <a:p>
            <a:pPr algn="l"/>
            <a:r>
              <a:rPr lang="zh-CN" altLang="en-US">
                <a:solidFill>
                  <a:srgbClr val="FF0000"/>
                </a:solidFill>
              </a:rPr>
              <a:t>类是一个蓝图，一种规范，可以用来描述形容一类特定事物的内容。就是从具体事物中，抽象出事物的</a:t>
            </a:r>
            <a:endParaRPr lang="en-US" altLang="zh-CN">
              <a:solidFill>
                <a:srgbClr val="FF0000"/>
              </a:solidFill>
            </a:endParaRPr>
          </a:p>
          <a:p>
            <a:pPr lvl="1" algn="l"/>
            <a:r>
              <a:rPr lang="zh-CN" altLang="en-US">
                <a:solidFill>
                  <a:srgbClr val="FF0000"/>
                </a:solidFill>
              </a:rPr>
              <a:t>状态</a:t>
            </a:r>
            <a:r>
              <a:rPr lang="en-US" altLang="zh-CN">
                <a:solidFill>
                  <a:srgbClr val="FF0000"/>
                </a:solidFill>
              </a:rPr>
              <a:t>(</a:t>
            </a:r>
            <a:r>
              <a:rPr lang="zh-CN" altLang="en-US">
                <a:solidFill>
                  <a:srgbClr val="FF0000"/>
                </a:solidFill>
              </a:rPr>
              <a:t>属性</a:t>
            </a:r>
            <a:r>
              <a:rPr lang="en-US" altLang="zh-CN">
                <a:solidFill>
                  <a:srgbClr val="FF0000"/>
                </a:solidFill>
              </a:rPr>
              <a:t>)</a:t>
            </a:r>
          </a:p>
          <a:p>
            <a:pPr lvl="1" algn="l"/>
            <a:r>
              <a:rPr lang="zh-CN" altLang="en-US">
                <a:solidFill>
                  <a:srgbClr val="FF0000"/>
                </a:solidFill>
              </a:rPr>
              <a:t>行为</a:t>
            </a:r>
            <a:r>
              <a:rPr lang="en-US" altLang="zh-CN">
                <a:solidFill>
                  <a:srgbClr val="FF0000"/>
                </a:solidFill>
              </a:rPr>
              <a:t>(</a:t>
            </a:r>
            <a:r>
              <a:rPr lang="zh-CN" altLang="en-US">
                <a:solidFill>
                  <a:srgbClr val="FF0000"/>
                </a:solidFill>
              </a:rPr>
              <a:t>方法</a:t>
            </a:r>
            <a:r>
              <a:rPr lang="en-US" altLang="zh-CN">
                <a:solidFill>
                  <a:srgbClr val="FF0000"/>
                </a:solidFill>
              </a:rPr>
              <a:t>)</a:t>
            </a:r>
          </a:p>
          <a:p>
            <a:pPr algn="l"/>
            <a:r>
              <a:rPr lang="zh-CN" altLang="en-US">
                <a:solidFill>
                  <a:srgbClr val="FF0000"/>
                </a:solidFill>
              </a:rPr>
              <a:t>类的实例，基于该类的一个具体的对象</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animEffect transition="in" filter="wipe(left)">
                                      <p:cBhvr>
                                        <p:cTn id="7" dur="500"/>
                                        <p:tgtEl>
                                          <p:spTgt spid="153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30799"/>
                                        </p:tgtEl>
                                        <p:attrNameLst>
                                          <p:attrName>style.visibility</p:attrName>
                                        </p:attrNameLst>
                                      </p:cBhvr>
                                      <p:to>
                                        <p:strVal val="visible"/>
                                      </p:to>
                                    </p:set>
                                    <p:animEffect transition="in" filter="blinds(horizontal)">
                                      <p:cBhvr>
                                        <p:cTn id="10" dur="500"/>
                                        <p:tgtEl>
                                          <p:spTgt spid="63079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44143"/>
                                        </p:tgtEl>
                                        <p:attrNameLst>
                                          <p:attrName>style.visibility</p:attrName>
                                        </p:attrNameLst>
                                      </p:cBhvr>
                                      <p:to>
                                        <p:strVal val="visible"/>
                                      </p:to>
                                    </p:set>
                                    <p:animEffect transition="in" filter="wipe(left)">
                                      <p:cBhvr>
                                        <p:cTn id="13" dur="500"/>
                                        <p:tgtEl>
                                          <p:spTgt spid="64414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73813"/>
                                        </p:tgtEl>
                                        <p:attrNameLst>
                                          <p:attrName>style.visibility</p:attrName>
                                        </p:attrNameLst>
                                      </p:cBhvr>
                                      <p:to>
                                        <p:strVal val="visible"/>
                                      </p:to>
                                    </p:set>
                                    <p:animEffect transition="in" filter="wipe(left)">
                                      <p:cBhvr>
                                        <p:cTn id="17" dur="500"/>
                                        <p:tgtEl>
                                          <p:spTgt spid="673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3" grpId="0" bldLvl="0" animBg="1"/>
      <p:bldP spid="630799" grpId="0" bldLvl="0" animBg="1"/>
      <p:bldP spid="644143" grpId="0" bldLvl="0" animBg="1"/>
      <p:bldP spid="15373"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1854378" y="273050"/>
            <a:ext cx="7010400" cy="563563"/>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应</a:t>
            </a:r>
            <a:r>
              <a:rPr kumimoji="1" lang="zh-CN" altLang="en-US" sz="2800" b="1" dirty="0">
                <a:latin typeface="宋体" panose="02010600030101010101" pitchFamily="2" charset="-122"/>
                <a:ea typeface="+mj-ea"/>
                <a:cs typeface="+mj-cs"/>
              </a:rPr>
              <a:t>用举例</a:t>
            </a:r>
          </a:p>
        </p:txBody>
      </p:sp>
      <p:sp>
        <p:nvSpPr>
          <p:cNvPr id="81923" name="Rectangle 3"/>
          <p:cNvSpPr>
            <a:spLocks noGrp="1"/>
          </p:cNvSpPr>
          <p:nvPr>
            <p:ph idx="1"/>
          </p:nvPr>
        </p:nvSpPr>
        <p:spPr>
          <a:xfrm>
            <a:off x="307975" y="836613"/>
            <a:ext cx="8208963" cy="4968875"/>
          </a:xfrm>
        </p:spPr>
        <p:txBody>
          <a:bodyPr vert="horz" wrap="square" lIns="91440" tIns="45720" rIns="91440" bIns="45720" anchor="t" anchorCtr="0"/>
          <a:lstStyle/>
          <a:p>
            <a:pPr eaLnBrk="1" hangingPunct="1">
              <a:buNone/>
            </a:pPr>
            <a:endParaRPr lang="zh-CN" altLang="en-US" sz="2400" dirty="0"/>
          </a:p>
          <a:p>
            <a:pPr eaLnBrk="1" hangingPunct="1"/>
            <a:r>
              <a:rPr lang="zh-CN" altLang="en-US" sz="2400" b="1" dirty="0"/>
              <a:t>有理数有两个重要的成员：分子和分母，另外还有重要的四则运算。我们用</a:t>
            </a:r>
            <a:r>
              <a:rPr lang="en-US" altLang="zh-CN" sz="2400" b="1" dirty="0"/>
              <a:t>Rational</a:t>
            </a:r>
            <a:r>
              <a:rPr lang="zh-CN" altLang="en-US" sz="2400" b="1" dirty="0"/>
              <a:t>类实现对有理数的封装，</a:t>
            </a:r>
            <a:r>
              <a:rPr lang="en-US" altLang="zh-CN" sz="2400" b="1" dirty="0"/>
              <a:t>Rational</a:t>
            </a:r>
            <a:r>
              <a:rPr lang="zh-CN" altLang="en-US" sz="2400" b="1" dirty="0"/>
              <a:t>类的</a:t>
            </a:r>
            <a:r>
              <a:rPr lang="en-US" altLang="zh-CN" sz="2400" b="1" dirty="0"/>
              <a:t>UML</a:t>
            </a:r>
            <a:r>
              <a:rPr lang="zh-CN" altLang="en-US" sz="2400" b="1" dirty="0"/>
              <a:t>图如图4.31所示。</a:t>
            </a:r>
            <a:r>
              <a:rPr lang="zh-CN" altLang="en-US" b="1" dirty="0"/>
              <a:t> </a:t>
            </a:r>
            <a:endParaRPr lang="zh-CN" altLang="en-US" dirty="0"/>
          </a:p>
          <a:p>
            <a:pPr eaLnBrk="1" hangingPunct="1"/>
            <a:endParaRPr lang="zh-CN" altLang="en-US" dirty="0"/>
          </a:p>
        </p:txBody>
      </p:sp>
      <p:sp>
        <p:nvSpPr>
          <p:cNvPr id="314372" name="Rectangle 4"/>
          <p:cNvSpPr/>
          <p:nvPr/>
        </p:nvSpPr>
        <p:spPr>
          <a:xfrm>
            <a:off x="611188" y="3213100"/>
            <a:ext cx="26670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200" b="1" dirty="0">
                <a:latin typeface="宋体" panose="02010600030101010101" pitchFamily="2" charset="-122"/>
              </a:rPr>
              <a:t>例子2</a:t>
            </a:r>
            <a:r>
              <a:rPr lang="en-US" altLang="zh-CN" sz="2200" b="1" dirty="0">
                <a:latin typeface="宋体" panose="02010600030101010101" pitchFamily="2" charset="-122"/>
              </a:rPr>
              <a:t>6</a:t>
            </a:r>
            <a:r>
              <a:rPr lang="zh-CN" altLang="en-US" sz="2200" b="1" dirty="0">
                <a:latin typeface="宋体" panose="02010600030101010101" pitchFamily="2" charset="-122"/>
              </a:rPr>
              <a:t> 给出了</a:t>
            </a:r>
            <a:r>
              <a:rPr lang="en-US" altLang="zh-CN" sz="2200" b="1" dirty="0">
                <a:latin typeface="宋体" panose="02010600030101010101" pitchFamily="2" charset="-122"/>
                <a:hlinkClick r:id="rId3" action="ppaction://hlinkfile"/>
              </a:rPr>
              <a:t>Rational</a:t>
            </a:r>
            <a:r>
              <a:rPr lang="zh-CN" altLang="en-US" sz="2200" b="1" dirty="0">
                <a:latin typeface="宋体" panose="02010600030101010101" pitchFamily="2" charset="-122"/>
              </a:rPr>
              <a:t>类的代码 </a:t>
            </a:r>
            <a:endParaRPr lang="zh-CN" altLang="en-US" sz="2200" dirty="0"/>
          </a:p>
        </p:txBody>
      </p:sp>
      <p:pic>
        <p:nvPicPr>
          <p:cNvPr id="314374" name="Picture 6"/>
          <p:cNvPicPr>
            <a:picLocks noChangeAspect="1"/>
          </p:cNvPicPr>
          <p:nvPr/>
        </p:nvPicPr>
        <p:blipFill>
          <a:blip r:embed="rId4"/>
          <a:stretch>
            <a:fillRect/>
          </a:stretch>
        </p:blipFill>
        <p:spPr>
          <a:xfrm>
            <a:off x="3394075" y="2900363"/>
            <a:ext cx="5499100" cy="3913187"/>
          </a:xfrm>
          <a:prstGeom prst="rect">
            <a:avLst/>
          </a:prstGeom>
          <a:noFill/>
          <a:ln w="9525">
            <a:noFill/>
          </a:ln>
        </p:spPr>
      </p:pic>
      <p:sp>
        <p:nvSpPr>
          <p:cNvPr id="81926" name="文本框 6"/>
          <p:cNvSpPr txBox="1"/>
          <p:nvPr/>
        </p:nvSpPr>
        <p:spPr>
          <a:xfrm>
            <a:off x="632080" y="350734"/>
            <a:ext cx="4572000" cy="369332"/>
          </a:xfrm>
          <a:prstGeom prst="rect">
            <a:avLst/>
          </a:prstGeom>
          <a:noFill/>
          <a:ln w="9525">
            <a:noFill/>
          </a:ln>
        </p:spPr>
        <p:txBody>
          <a:bodyPr>
            <a:spAutoFit/>
          </a:bodyPr>
          <a:lstStyle/>
          <a:p>
            <a:pPr eaLnBrk="1" hangingPunct="1">
              <a:buNone/>
            </a:pPr>
            <a:r>
              <a:rPr lang="zh-CN" altLang="en-US" smtClean="0">
                <a:solidFill>
                  <a:schemeClr val="bg1"/>
                </a:solidFill>
                <a:latin typeface="Times New Roman" panose="02020603050405020304" pitchFamily="18" charset="0"/>
              </a:rPr>
              <a:t>有</a:t>
            </a:r>
            <a:r>
              <a:rPr lang="zh-CN" altLang="en-US" dirty="0">
                <a:solidFill>
                  <a:schemeClr val="bg1"/>
                </a:solidFill>
                <a:latin typeface="Times New Roman" panose="02020603050405020304" pitchFamily="18" charset="0"/>
              </a:rPr>
              <a:t>理数的类封装</a:t>
            </a:r>
          </a:p>
        </p:txBody>
      </p:sp>
    </p:spTree>
    <p:extLst>
      <p:ext uri="{BB962C8B-B14F-4D97-AF65-F5344CB8AC3E}">
        <p14:creationId xmlns:p14="http://schemas.microsoft.com/office/powerpoint/2010/main" val="4227235267"/>
      </p:ext>
    </p:extLst>
  </p:cSld>
  <p:clrMapOvr>
    <a:masterClrMapping/>
  </p:clrMapOvr>
  <p:timing>
    <p:tnLst>
      <p:par>
        <p:cTn id="1" dur="indefinite" restart="never" nodeType="tmRoot"/>
      </p:par>
    </p:tnLst>
    <p:bldLst>
      <p:bldP spid="31437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xfrm>
            <a:off x="755650" y="333375"/>
            <a:ext cx="7010400" cy="563563"/>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应</a:t>
            </a:r>
            <a:r>
              <a:rPr kumimoji="1" lang="zh-CN" altLang="en-US" sz="2800" b="1" dirty="0">
                <a:latin typeface="宋体" panose="02010600030101010101" pitchFamily="2" charset="-122"/>
                <a:ea typeface="+mj-ea"/>
                <a:cs typeface="+mj-cs"/>
              </a:rPr>
              <a:t>用举例</a:t>
            </a:r>
          </a:p>
        </p:txBody>
      </p:sp>
      <p:sp>
        <p:nvSpPr>
          <p:cNvPr id="82947" name="Rectangle 3"/>
          <p:cNvSpPr>
            <a:spLocks noGrp="1"/>
          </p:cNvSpPr>
          <p:nvPr>
            <p:ph idx="1"/>
          </p:nvPr>
        </p:nvSpPr>
        <p:spPr/>
        <p:txBody>
          <a:bodyPr vert="horz" wrap="square" lIns="91440" tIns="45720" rIns="91440" bIns="45720" anchor="t" anchorCtr="0"/>
          <a:lstStyle/>
          <a:p>
            <a:pPr eaLnBrk="1" hangingPunct="1"/>
            <a:r>
              <a:rPr lang="zh-CN" altLang="en-US" sz="2400" b="1" dirty="0"/>
              <a:t>例子2</a:t>
            </a:r>
            <a:r>
              <a:rPr lang="en-US" altLang="zh-CN" sz="2400" b="1" dirty="0"/>
              <a:t>7</a:t>
            </a:r>
            <a:r>
              <a:rPr lang="zh-CN" altLang="en-US" sz="2400" b="1" dirty="0"/>
              <a:t>中的</a:t>
            </a:r>
            <a:r>
              <a:rPr lang="en-US" altLang="zh-CN" sz="2400" b="1" dirty="0">
                <a:hlinkClick r:id="rId3" action="ppaction://hlinkfile"/>
              </a:rPr>
              <a:t>Example4_27.java</a:t>
            </a:r>
            <a:r>
              <a:rPr lang="zh-CN" altLang="en-US" sz="2400" b="1" dirty="0"/>
              <a:t>的主类使用</a:t>
            </a:r>
            <a:r>
              <a:rPr lang="en-US" altLang="zh-CN" sz="2400" b="1" dirty="0"/>
              <a:t>Rational</a:t>
            </a:r>
            <a:r>
              <a:rPr lang="zh-CN" altLang="en-US" sz="2400" b="1" dirty="0"/>
              <a:t>对象计算两个分数的四则运算，并计算了2/1+3/2+5/3…的前10项和 </a:t>
            </a:r>
            <a:endParaRPr lang="zh-CN" altLang="en-US" sz="2400" dirty="0"/>
          </a:p>
          <a:p>
            <a:pPr eaLnBrk="1" hangingPunct="1"/>
            <a:endParaRPr lang="zh-CN" altLang="en-US" sz="2400" dirty="0"/>
          </a:p>
        </p:txBody>
      </p:sp>
      <p:sp>
        <p:nvSpPr>
          <p:cNvPr id="315396" name="Rectangle 4"/>
          <p:cNvSpPr/>
          <p:nvPr/>
        </p:nvSpPr>
        <p:spPr>
          <a:xfrm>
            <a:off x="1331913" y="2492375"/>
            <a:ext cx="6840537" cy="3467100"/>
          </a:xfrm>
          <a:prstGeom prst="rect">
            <a:avLst/>
          </a:prstGeom>
          <a:solidFill>
            <a:schemeClr val="bg1"/>
          </a:solidFill>
          <a:ln w="25400" cap="flat" cmpd="sng">
            <a:solidFill>
              <a:srgbClr val="80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78130" algn="just" eaLnBrk="1" hangingPunct="1">
              <a:spcBef>
                <a:spcPct val="0"/>
              </a:spcBef>
              <a:buClrTx/>
              <a:buFontTx/>
              <a:buNone/>
            </a:pPr>
            <a:r>
              <a:rPr lang="zh-CN" altLang="en-US" sz="2200" dirty="0"/>
              <a:t>程序的运行结果如下：</a:t>
            </a:r>
            <a:endParaRPr lang="zh-CN" altLang="en-US" sz="2200" dirty="0">
              <a:latin typeface="宋体" panose="02010600030101010101" pitchFamily="2" charset="-122"/>
            </a:endParaRPr>
          </a:p>
          <a:p>
            <a:pPr marL="0" lvl="0" indent="278130" algn="just">
              <a:spcBef>
                <a:spcPct val="0"/>
              </a:spcBef>
              <a:buClrTx/>
              <a:buFontTx/>
              <a:buNone/>
            </a:pPr>
            <a:r>
              <a:rPr lang="zh-CN" altLang="en-US" sz="2200" b="1" dirty="0">
                <a:solidFill>
                  <a:srgbClr val="0000FF"/>
                </a:solidFill>
              </a:rPr>
              <a:t>1/5+3/2 = 17/10</a:t>
            </a:r>
          </a:p>
          <a:p>
            <a:pPr marL="0" lvl="0" indent="278130" algn="just">
              <a:spcBef>
                <a:spcPct val="0"/>
              </a:spcBef>
              <a:buClrTx/>
              <a:buFontTx/>
              <a:buNone/>
            </a:pPr>
            <a:r>
              <a:rPr lang="zh-CN" altLang="en-US" sz="2200" b="1" dirty="0">
                <a:solidFill>
                  <a:srgbClr val="0000FF"/>
                </a:solidFill>
              </a:rPr>
              <a:t>1/5-3/2 = -13/10</a:t>
            </a:r>
          </a:p>
          <a:p>
            <a:pPr marL="0" lvl="0" indent="278130" algn="just">
              <a:spcBef>
                <a:spcPct val="0"/>
              </a:spcBef>
              <a:buClrTx/>
              <a:buFontTx/>
              <a:buNone/>
            </a:pPr>
            <a:r>
              <a:rPr lang="zh-CN" altLang="en-US" sz="2200" b="1" dirty="0">
                <a:solidFill>
                  <a:srgbClr val="0000FF"/>
                </a:solidFill>
              </a:rPr>
              <a:t>1/5×3/2 = 3/10</a:t>
            </a:r>
          </a:p>
          <a:p>
            <a:pPr marL="0" lvl="0" indent="278130" algn="just">
              <a:spcBef>
                <a:spcPct val="0"/>
              </a:spcBef>
              <a:buClrTx/>
              <a:buFontTx/>
              <a:buNone/>
            </a:pPr>
            <a:r>
              <a:rPr lang="zh-CN" altLang="en-US" sz="2200" b="1" dirty="0">
                <a:solidFill>
                  <a:srgbClr val="0000FF"/>
                </a:solidFill>
              </a:rPr>
              <a:t>1/5÷3/2 = 2/15</a:t>
            </a:r>
          </a:p>
          <a:p>
            <a:pPr marL="0" lvl="0" indent="278130" algn="just">
              <a:spcBef>
                <a:spcPct val="0"/>
              </a:spcBef>
              <a:buClrTx/>
              <a:buFontTx/>
              <a:buNone/>
            </a:pPr>
            <a:r>
              <a:rPr lang="zh-CN" altLang="en-US" sz="2200" dirty="0"/>
              <a:t>计算</a:t>
            </a:r>
            <a:r>
              <a:rPr lang="zh-CN" altLang="en-US" sz="2200" dirty="0">
                <a:latin typeface="宋体" panose="02010600030101010101" pitchFamily="2" charset="-122"/>
              </a:rPr>
              <a:t>2/1+3/2+5/3+8/5+13/8</a:t>
            </a:r>
            <a:r>
              <a:rPr lang="zh-CN" altLang="en-US" sz="2200" dirty="0"/>
              <a:t>…的前</a:t>
            </a:r>
            <a:r>
              <a:rPr lang="zh-CN" altLang="en-US" sz="2200" dirty="0">
                <a:latin typeface="宋体" panose="02010600030101010101" pitchFamily="2" charset="-122"/>
              </a:rPr>
              <a:t>10</a:t>
            </a:r>
            <a:r>
              <a:rPr lang="zh-CN" altLang="en-US" sz="2200" dirty="0"/>
              <a:t>项和</a:t>
            </a:r>
            <a:r>
              <a:rPr lang="zh-CN" altLang="en-US" sz="2200" dirty="0">
                <a:latin typeface="宋体" panose="02010600030101010101" pitchFamily="2" charset="-122"/>
              </a:rPr>
              <a:t>.</a:t>
            </a:r>
            <a:endParaRPr lang="zh-CN" altLang="en-US" sz="2200" dirty="0"/>
          </a:p>
          <a:p>
            <a:pPr marL="0" lvl="0" indent="278130" algn="just">
              <a:spcBef>
                <a:spcPct val="0"/>
              </a:spcBef>
              <a:buClrTx/>
              <a:buFontTx/>
              <a:buNone/>
            </a:pPr>
            <a:r>
              <a:rPr lang="zh-CN" altLang="en-US" sz="2200" dirty="0"/>
              <a:t>用分数表示</a:t>
            </a:r>
            <a:r>
              <a:rPr lang="zh-CN" altLang="en-US" sz="2200" dirty="0">
                <a:latin typeface="宋体" panose="02010600030101010101" pitchFamily="2" charset="-122"/>
              </a:rPr>
              <a:t>:</a:t>
            </a:r>
            <a:endParaRPr lang="zh-CN" altLang="en-US" sz="2200" dirty="0"/>
          </a:p>
          <a:p>
            <a:pPr marL="0" lvl="0" indent="278130" algn="just">
              <a:spcBef>
                <a:spcPct val="0"/>
              </a:spcBef>
              <a:buClrTx/>
              <a:buFontTx/>
              <a:buNone/>
            </a:pPr>
            <a:r>
              <a:rPr lang="zh-CN" altLang="en-US" sz="2200" b="1" dirty="0">
                <a:solidFill>
                  <a:srgbClr val="0000FF"/>
                </a:solidFill>
              </a:rPr>
              <a:t>998361233/60580520</a:t>
            </a:r>
          </a:p>
          <a:p>
            <a:pPr marL="0" lvl="0" indent="278130" algn="just">
              <a:spcBef>
                <a:spcPct val="0"/>
              </a:spcBef>
              <a:buClrTx/>
              <a:buFontTx/>
              <a:buNone/>
            </a:pPr>
            <a:r>
              <a:rPr lang="zh-CN" altLang="en-US" sz="2200" dirty="0"/>
              <a:t>用小数表示</a:t>
            </a:r>
            <a:r>
              <a:rPr lang="zh-CN" altLang="en-US" sz="2200" dirty="0">
                <a:latin typeface="宋体" panose="02010600030101010101" pitchFamily="2" charset="-122"/>
              </a:rPr>
              <a:t>:</a:t>
            </a:r>
            <a:endParaRPr lang="zh-CN" altLang="en-US" sz="2200" dirty="0"/>
          </a:p>
          <a:p>
            <a:pPr marL="0" lvl="0" indent="278130">
              <a:spcBef>
                <a:spcPct val="0"/>
              </a:spcBef>
              <a:buClrTx/>
              <a:buFontTx/>
              <a:buNone/>
            </a:pPr>
            <a:r>
              <a:rPr lang="zh-CN" altLang="en-US" sz="2200" b="1" dirty="0">
                <a:solidFill>
                  <a:srgbClr val="0000FF"/>
                </a:solidFill>
              </a:rPr>
              <a:t>16.479905306194137</a:t>
            </a:r>
            <a:r>
              <a:rPr lang="zh-CN" altLang="en-US" sz="2200" b="1" dirty="0"/>
              <a:t> </a:t>
            </a:r>
            <a:endParaRPr lang="zh-CN" altLang="en-US" sz="2200" dirty="0"/>
          </a:p>
        </p:txBody>
      </p:sp>
    </p:spTree>
    <p:extLst>
      <p:ext uri="{BB962C8B-B14F-4D97-AF65-F5344CB8AC3E}">
        <p14:creationId xmlns:p14="http://schemas.microsoft.com/office/powerpoint/2010/main" val="2218237470"/>
      </p:ext>
    </p:extLst>
  </p:cSld>
  <p:clrMapOvr>
    <a:masterClrMapping/>
  </p:clrMapOvr>
  <p:timing>
    <p:tnLst>
      <p:par>
        <p:cTn id="1" dur="indefinite" restart="never" nodeType="tmRoot"/>
      </p:par>
    </p:tnLst>
    <p:bldLst>
      <p:bldP spid="31539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763688" y="230188"/>
            <a:ext cx="7010400" cy="563562"/>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对</a:t>
            </a:r>
            <a:r>
              <a:rPr kumimoji="1" lang="zh-CN" altLang="en-US" sz="2800" b="1" dirty="0">
                <a:latin typeface="宋体" panose="02010600030101010101" pitchFamily="2" charset="-122"/>
                <a:ea typeface="+mj-ea"/>
                <a:cs typeface="+mj-cs"/>
              </a:rPr>
              <a:t>象的组合</a:t>
            </a:r>
          </a:p>
        </p:txBody>
      </p:sp>
      <p:sp>
        <p:nvSpPr>
          <p:cNvPr id="43011" name="Rectangle 3"/>
          <p:cNvSpPr>
            <a:spLocks noGrp="1"/>
          </p:cNvSpPr>
          <p:nvPr>
            <p:ph idx="1"/>
          </p:nvPr>
        </p:nvSpPr>
        <p:spPr>
          <a:xfrm>
            <a:off x="565125" y="1109066"/>
            <a:ext cx="8208963" cy="1512888"/>
          </a:xfrm>
        </p:spPr>
        <p:txBody>
          <a:bodyPr vert="horz" wrap="square" lIns="91440" tIns="45720" rIns="91440" bIns="45720" anchor="t" anchorCtr="0"/>
          <a:lstStyle/>
          <a:p>
            <a:pPr eaLnBrk="1" hangingPunct="1"/>
            <a:r>
              <a:rPr lang="zh-CN" altLang="en-US" sz="2400" b="1" dirty="0"/>
              <a:t>一个</a:t>
            </a:r>
            <a:r>
              <a:rPr lang="zh-CN" altLang="en-US" sz="2400" b="1" dirty="0">
                <a:solidFill>
                  <a:srgbClr val="FF0000"/>
                </a:solidFill>
              </a:rPr>
              <a:t>类可以把对象作为自己的成员变量</a:t>
            </a:r>
            <a:r>
              <a:rPr lang="zh-CN" altLang="en-US" sz="2400" b="1" dirty="0"/>
              <a:t>，如果用这样的类创建对象，那么该对象中就会有其它对象，也就是说</a:t>
            </a:r>
            <a:r>
              <a:rPr lang="zh-CN" altLang="en-US" sz="2400" b="1" dirty="0">
                <a:solidFill>
                  <a:srgbClr val="FF0000"/>
                </a:solidFill>
              </a:rPr>
              <a:t>该对象将其他对象作为自己的组成部分</a:t>
            </a:r>
            <a:r>
              <a:rPr lang="zh-CN" altLang="en-US" sz="2400" b="1" dirty="0"/>
              <a:t>，或者说</a:t>
            </a:r>
            <a:r>
              <a:rPr lang="zh-CN" altLang="en-US" sz="2400" b="1" dirty="0">
                <a:solidFill>
                  <a:srgbClr val="FF0000"/>
                </a:solidFill>
              </a:rPr>
              <a:t>该对象是由几个对象组合</a:t>
            </a:r>
            <a:r>
              <a:rPr lang="zh-CN" altLang="en-US" sz="2400" b="1" dirty="0"/>
              <a:t>而成。</a:t>
            </a:r>
          </a:p>
          <a:p>
            <a:pPr eaLnBrk="1" hangingPunct="1"/>
            <a:endParaRPr lang="zh-CN" altLang="en-US" sz="2400" dirty="0"/>
          </a:p>
        </p:txBody>
      </p:sp>
      <p:sp>
        <p:nvSpPr>
          <p:cNvPr id="43012" name="矩形 1"/>
          <p:cNvSpPr/>
          <p:nvPr/>
        </p:nvSpPr>
        <p:spPr>
          <a:xfrm>
            <a:off x="395537" y="2649538"/>
            <a:ext cx="8496052" cy="313932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zh-CN" sz="1800" dirty="0"/>
              <a:t>如果一个对</a:t>
            </a:r>
            <a:r>
              <a:rPr lang="zh-CN" altLang="zh-CN" sz="1800"/>
              <a:t>象</a:t>
            </a:r>
            <a:r>
              <a:rPr lang="en-US" altLang="zh-CN" sz="1800" smtClean="0"/>
              <a:t>a</a:t>
            </a:r>
            <a:r>
              <a:rPr lang="zh-CN" altLang="en-US" sz="1800" smtClean="0"/>
              <a:t>（新对象）</a:t>
            </a:r>
            <a:r>
              <a:rPr lang="zh-CN" altLang="zh-CN" sz="1800" smtClean="0"/>
              <a:t>组</a:t>
            </a:r>
            <a:r>
              <a:rPr lang="zh-CN" altLang="zh-CN" sz="1800" dirty="0"/>
              <a:t>合了对</a:t>
            </a:r>
            <a:r>
              <a:rPr lang="zh-CN" altLang="zh-CN" sz="1800"/>
              <a:t>象</a:t>
            </a:r>
            <a:r>
              <a:rPr lang="en-US" altLang="zh-CN" sz="1800" smtClean="0"/>
              <a:t>b</a:t>
            </a:r>
            <a:r>
              <a:rPr lang="zh-CN" altLang="en-US" sz="1800" smtClean="0"/>
              <a:t>（老对象）</a:t>
            </a:r>
            <a:r>
              <a:rPr lang="zh-CN" altLang="zh-CN" sz="1800" smtClean="0"/>
              <a:t>，</a:t>
            </a:r>
            <a:r>
              <a:rPr lang="zh-CN" altLang="zh-CN" sz="1800" dirty="0"/>
              <a:t>那么对象</a:t>
            </a:r>
            <a:r>
              <a:rPr lang="en-US" altLang="zh-CN" sz="1800" dirty="0"/>
              <a:t>a</a:t>
            </a:r>
            <a:r>
              <a:rPr lang="zh-CN" altLang="zh-CN" sz="1800" dirty="0"/>
              <a:t>就可以委托对象</a:t>
            </a:r>
            <a:r>
              <a:rPr lang="en-US" altLang="zh-CN" sz="1800" dirty="0"/>
              <a:t>b</a:t>
            </a:r>
            <a:r>
              <a:rPr lang="zh-CN" altLang="zh-CN" sz="1800" dirty="0"/>
              <a:t>调用其方法，即对象</a:t>
            </a:r>
            <a:r>
              <a:rPr lang="en-US" altLang="zh-CN" sz="1800" dirty="0"/>
              <a:t>a</a:t>
            </a:r>
            <a:r>
              <a:rPr lang="zh-CN" altLang="zh-CN" sz="1800" dirty="0">
                <a:solidFill>
                  <a:srgbClr val="FF0000"/>
                </a:solidFill>
              </a:rPr>
              <a:t>以组合的方式复用对象</a:t>
            </a:r>
            <a:r>
              <a:rPr lang="en-US" altLang="zh-CN" sz="1800" dirty="0">
                <a:solidFill>
                  <a:srgbClr val="FF0000"/>
                </a:solidFill>
              </a:rPr>
              <a:t>b</a:t>
            </a:r>
            <a:r>
              <a:rPr lang="zh-CN" altLang="zh-CN" sz="1800" dirty="0">
                <a:solidFill>
                  <a:srgbClr val="FF0000"/>
                </a:solidFill>
              </a:rPr>
              <a:t>的方</a:t>
            </a:r>
            <a:r>
              <a:rPr lang="zh-CN" altLang="zh-CN" sz="1800">
                <a:solidFill>
                  <a:srgbClr val="FF0000"/>
                </a:solidFill>
              </a:rPr>
              <a:t>法</a:t>
            </a:r>
            <a:r>
              <a:rPr lang="zh-CN" altLang="zh-CN" sz="1800" smtClean="0"/>
              <a:t>。</a:t>
            </a:r>
            <a:endParaRPr lang="en-US" altLang="zh-CN" sz="1800" smtClean="0"/>
          </a:p>
          <a:p>
            <a:pPr marL="0" lvl="0" indent="0" eaLnBrk="1" hangingPunct="1">
              <a:spcBef>
                <a:spcPct val="0"/>
              </a:spcBef>
              <a:buClrTx/>
              <a:buFontTx/>
              <a:buNone/>
            </a:pPr>
            <a:endParaRPr lang="zh-CN" altLang="zh-CN" sz="1800" dirty="0"/>
          </a:p>
          <a:p>
            <a:pPr marL="0" lvl="0" indent="0" eaLnBrk="1" hangingPunct="1">
              <a:spcBef>
                <a:spcPct val="0"/>
              </a:spcBef>
              <a:buClrTx/>
              <a:buFontTx/>
              <a:buNone/>
            </a:pPr>
            <a:r>
              <a:rPr lang="zh-CN" altLang="zh-CN" sz="1800" dirty="0"/>
              <a:t>通过</a:t>
            </a:r>
            <a:r>
              <a:rPr lang="zh-CN" altLang="zh-CN" sz="1800" dirty="0">
                <a:solidFill>
                  <a:srgbClr val="FF0000"/>
                </a:solidFill>
              </a:rPr>
              <a:t>组合对象</a:t>
            </a:r>
            <a:r>
              <a:rPr lang="zh-CN" altLang="zh-CN" sz="1800" dirty="0"/>
              <a:t>来复用方法有以下特点。</a:t>
            </a:r>
          </a:p>
          <a:p>
            <a:pPr marL="0" lvl="0" indent="0" eaLnBrk="1" hangingPunct="1">
              <a:spcBef>
                <a:spcPct val="0"/>
              </a:spcBef>
              <a:buClrTx/>
              <a:buFontTx/>
              <a:buNone/>
            </a:pPr>
            <a:r>
              <a:rPr lang="zh-CN" altLang="zh-CN" sz="1800" dirty="0"/>
              <a:t>（</a:t>
            </a:r>
            <a:r>
              <a:rPr lang="en-US" altLang="zh-CN" sz="1800" dirty="0"/>
              <a:t>1</a:t>
            </a:r>
            <a:r>
              <a:rPr lang="zh-CN" altLang="zh-CN" sz="1800" dirty="0"/>
              <a:t>）通过组合对象来复用方法也称</a:t>
            </a:r>
            <a:r>
              <a:rPr lang="zh-CN" altLang="zh-CN" sz="1800" dirty="0">
                <a:solidFill>
                  <a:srgbClr val="FF0000"/>
                </a:solidFill>
              </a:rPr>
              <a:t>“黑盒”复用</a:t>
            </a:r>
            <a:r>
              <a:rPr lang="zh-CN" altLang="zh-CN" sz="1800" dirty="0"/>
              <a:t>，因为</a:t>
            </a:r>
            <a:r>
              <a:rPr lang="zh-CN" altLang="zh-CN" sz="1800" dirty="0">
                <a:solidFill>
                  <a:srgbClr val="FF0000"/>
                </a:solidFill>
              </a:rPr>
              <a:t>当前对象只能委托所包含的对象调用其方法</a:t>
            </a:r>
            <a:r>
              <a:rPr lang="zh-CN" altLang="zh-CN" sz="1800" dirty="0"/>
              <a:t>，这样一来，当前对象对所包含的对象的方法的细节（算法的细节）是一无所知的。</a:t>
            </a:r>
          </a:p>
          <a:p>
            <a:pPr marL="0" lvl="0" indent="0" eaLnBrk="1" hangingPunct="1">
              <a:spcBef>
                <a:spcPct val="0"/>
              </a:spcBef>
              <a:buClrTx/>
              <a:buFontTx/>
              <a:buNone/>
            </a:pPr>
            <a:r>
              <a:rPr lang="zh-CN" altLang="zh-CN" sz="1800" dirty="0"/>
              <a:t>（</a:t>
            </a:r>
            <a:r>
              <a:rPr lang="en-US" altLang="zh-CN" sz="1800" dirty="0"/>
              <a:t>2</a:t>
            </a:r>
            <a:r>
              <a:rPr lang="zh-CN" altLang="zh-CN" sz="1800" dirty="0"/>
              <a:t>）</a:t>
            </a:r>
            <a:r>
              <a:rPr lang="zh-CN" altLang="zh-CN" sz="1800" dirty="0">
                <a:solidFill>
                  <a:srgbClr val="FF0000"/>
                </a:solidFill>
              </a:rPr>
              <a:t>当前对象随时可以更换所包含的对象，即对象与所包含的对象属于弱耦合关系。</a:t>
            </a:r>
          </a:p>
          <a:p>
            <a:pPr marL="0" lvl="0" indent="0" eaLnBrk="1" hangingPunct="1">
              <a:spcBef>
                <a:spcPct val="0"/>
              </a:spcBef>
              <a:buClrTx/>
              <a:buFontTx/>
              <a:buNone/>
            </a:pPr>
            <a:r>
              <a:rPr lang="zh-CN" altLang="zh-CN" sz="1800" dirty="0"/>
              <a:t>注 在学习对象的组合时，一定要记住：</a:t>
            </a:r>
            <a:r>
              <a:rPr lang="zh-CN" altLang="zh-CN" sz="1800" b="1" dirty="0">
                <a:solidFill>
                  <a:srgbClr val="0000FF"/>
                </a:solidFill>
              </a:rPr>
              <a:t>一个类声明的两个对象如果具有相同的引用，二者就具有完全相同的变量（见</a:t>
            </a:r>
            <a:r>
              <a:rPr lang="en-US" altLang="zh-CN" sz="1800" b="1" dirty="0">
                <a:solidFill>
                  <a:srgbClr val="0000FF"/>
                </a:solidFill>
              </a:rPr>
              <a:t>4.3.4</a:t>
            </a:r>
            <a:r>
              <a:rPr lang="zh-CN" altLang="zh-CN" sz="1800" b="1" dirty="0">
                <a:solidFill>
                  <a:srgbClr val="0000FF"/>
                </a:solidFill>
              </a:rPr>
              <a:t>）</a:t>
            </a:r>
            <a:r>
              <a:rPr lang="zh-CN" altLang="zh-CN" sz="1800" dirty="0">
                <a:solidFill>
                  <a:srgbClr val="0000FF"/>
                </a:solidFill>
              </a:rPr>
              <a:t>。</a:t>
            </a:r>
          </a:p>
        </p:txBody>
      </p:sp>
    </p:spTree>
    <p:extLst>
      <p:ext uri="{BB962C8B-B14F-4D97-AF65-F5344CB8AC3E}">
        <p14:creationId xmlns:p14="http://schemas.microsoft.com/office/powerpoint/2010/main" val="3377405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900113" y="255588"/>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例题</a:t>
            </a:r>
          </a:p>
        </p:txBody>
      </p:sp>
      <p:sp>
        <p:nvSpPr>
          <p:cNvPr id="44035" name="矩形 3"/>
          <p:cNvSpPr/>
          <p:nvPr/>
        </p:nvSpPr>
        <p:spPr>
          <a:xfrm>
            <a:off x="533400" y="1052513"/>
            <a:ext cx="8424863" cy="22463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b="1" dirty="0"/>
              <a:t>例子</a:t>
            </a:r>
            <a:r>
              <a:rPr lang="en-US" altLang="zh-CN" b="1" dirty="0"/>
              <a:t>8</a:t>
            </a:r>
            <a:r>
              <a:rPr lang="zh-CN" altLang="en-US" b="1" dirty="0"/>
              <a:t>展示了圆</a:t>
            </a:r>
            <a:r>
              <a:rPr lang="zh-CN" altLang="en-US" b="1"/>
              <a:t>锥</a:t>
            </a:r>
            <a:r>
              <a:rPr lang="zh-CN" altLang="en-US" b="1" smtClean="0"/>
              <a:t>和圆的</a:t>
            </a:r>
            <a:r>
              <a:rPr lang="zh-CN" altLang="en-US" b="1" dirty="0"/>
              <a:t>组合关系，圆锥的底是一个圆，即圆锥有一个圆形的底。圆锥对象在计算体积时，首先委托圆锥的底（一个</a:t>
            </a:r>
            <a:r>
              <a:rPr lang="en-US" altLang="zh-CN" b="1" dirty="0"/>
              <a:t>Circle</a:t>
            </a:r>
            <a:r>
              <a:rPr lang="zh-CN" altLang="en-US" b="1" dirty="0"/>
              <a:t>对象）</a:t>
            </a:r>
            <a:r>
              <a:rPr lang="en-US" altLang="zh-CN" b="1" dirty="0"/>
              <a:t>bottom</a:t>
            </a:r>
            <a:r>
              <a:rPr lang="zh-CN" altLang="en-US" b="1" dirty="0"/>
              <a:t>调用</a:t>
            </a:r>
            <a:r>
              <a:rPr lang="en-US" altLang="zh-CN" b="1" dirty="0"/>
              <a:t>getArea()</a:t>
            </a:r>
            <a:r>
              <a:rPr lang="zh-CN" altLang="en-US" b="1" dirty="0"/>
              <a:t>方法计算底的面积，然后圆锥对象再计算出自身的体积。</a:t>
            </a:r>
          </a:p>
        </p:txBody>
      </p:sp>
      <p:sp>
        <p:nvSpPr>
          <p:cNvPr id="44036" name="矩形 4"/>
          <p:cNvSpPr/>
          <p:nvPr/>
        </p:nvSpPr>
        <p:spPr>
          <a:xfrm>
            <a:off x="466863" y="3429000"/>
            <a:ext cx="806450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b="1" dirty="0">
                <a:solidFill>
                  <a:srgbClr val="FF0000"/>
                </a:solidFill>
              </a:rPr>
              <a:t>圆锥</a:t>
            </a:r>
            <a:r>
              <a:rPr lang="zh-CN" altLang="zh-CN" b="1" dirty="0">
                <a:solidFill>
                  <a:srgbClr val="FF0000"/>
                </a:solidFill>
              </a:rPr>
              <a:t>对象</a:t>
            </a:r>
            <a:r>
              <a:rPr lang="zh-CN" altLang="en-US" b="1" dirty="0">
                <a:solidFill>
                  <a:srgbClr val="FF0000"/>
                </a:solidFill>
              </a:rPr>
              <a:t>组合了</a:t>
            </a:r>
            <a:r>
              <a:rPr lang="en-US" altLang="zh-CN" b="1" dirty="0">
                <a:solidFill>
                  <a:srgbClr val="FF0000"/>
                </a:solidFill>
              </a:rPr>
              <a:t>Circle</a:t>
            </a:r>
            <a:r>
              <a:rPr lang="zh-CN" altLang="en-US" b="1" dirty="0">
                <a:solidFill>
                  <a:srgbClr val="FF0000"/>
                </a:solidFill>
              </a:rPr>
              <a:t>对象</a:t>
            </a:r>
            <a:r>
              <a:rPr lang="zh-CN" altLang="en-US" b="1" dirty="0"/>
              <a:t>，可以</a:t>
            </a:r>
            <a:r>
              <a:rPr lang="zh-CN" altLang="zh-CN" b="1" dirty="0"/>
              <a:t>委托所包含的对象调用其方法，这样一来，</a:t>
            </a:r>
            <a:r>
              <a:rPr lang="zh-CN" altLang="en-US" b="1" dirty="0"/>
              <a:t>圆锥</a:t>
            </a:r>
            <a:r>
              <a:rPr lang="zh-CN" altLang="zh-CN" b="1" dirty="0"/>
              <a:t>对象对所包含的</a:t>
            </a:r>
            <a:r>
              <a:rPr lang="en-US" altLang="zh-CN" b="1" dirty="0"/>
              <a:t>Circle</a:t>
            </a:r>
            <a:r>
              <a:rPr lang="zh-CN" altLang="en-US" b="1" dirty="0"/>
              <a:t>对象</a:t>
            </a:r>
            <a:r>
              <a:rPr lang="zh-CN" altLang="zh-CN" b="1" dirty="0"/>
              <a:t>的</a:t>
            </a:r>
            <a:r>
              <a:rPr lang="en-US" altLang="zh-CN" b="1" dirty="0"/>
              <a:t>getArea()</a:t>
            </a:r>
            <a:r>
              <a:rPr lang="zh-CN" altLang="en-US" b="1" dirty="0"/>
              <a:t>方法</a:t>
            </a:r>
            <a:r>
              <a:rPr lang="zh-CN" altLang="zh-CN" b="1" dirty="0"/>
              <a:t>的细节（</a:t>
            </a:r>
            <a:r>
              <a:rPr lang="zh-CN" altLang="en-US" b="1" dirty="0"/>
              <a:t>计算圆面积的</a:t>
            </a:r>
            <a:r>
              <a:rPr lang="zh-CN" altLang="zh-CN" b="1" dirty="0"/>
              <a:t>算法细节）</a:t>
            </a:r>
            <a:r>
              <a:rPr lang="zh-CN" altLang="en-US" b="1" dirty="0"/>
              <a:t>是一无所知的。</a:t>
            </a:r>
          </a:p>
        </p:txBody>
      </p:sp>
    </p:spTree>
    <p:extLst>
      <p:ext uri="{BB962C8B-B14F-4D97-AF65-F5344CB8AC3E}">
        <p14:creationId xmlns:p14="http://schemas.microsoft.com/office/powerpoint/2010/main" val="19445994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841375" y="182563"/>
            <a:ext cx="7010400" cy="563562"/>
          </a:xfrm>
        </p:spPr>
        <p:txBody>
          <a:bodyPr vert="horz" wrap="square" lIns="91440" tIns="45720" rIns="91440" bIns="45720" anchor="ctr" anchorCtr="0"/>
          <a:lstStyle/>
          <a:p>
            <a:pPr eaLnBrk="1" hangingPunct="1"/>
            <a:r>
              <a:rPr kumimoji="1" lang="zh-CN" altLang="en-US" sz="2800" b="1" dirty="0">
                <a:latin typeface="+mj-lt"/>
                <a:ea typeface="+mj-ea"/>
                <a:cs typeface="+mj-cs"/>
              </a:rPr>
              <a:t>例题</a:t>
            </a:r>
          </a:p>
        </p:txBody>
      </p:sp>
      <p:sp>
        <p:nvSpPr>
          <p:cNvPr id="285699" name="Rectangle 3"/>
          <p:cNvSpPr>
            <a:spLocks noGrp="1" noChangeArrowheads="1"/>
          </p:cNvSpPr>
          <p:nvPr>
            <p:ph idx="1"/>
          </p:nvPr>
        </p:nvSpPr>
        <p:spPr>
          <a:xfrm>
            <a:off x="107504" y="980728"/>
            <a:ext cx="8569325" cy="52562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Ø"/>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hlinkClick r:id="rId3" action="ppaction://hlinkfile"/>
              </a:rPr>
              <a:t>例子8</a:t>
            </a:r>
            <a:r>
              <a:rPr kumimoji="1" lang="zh-CN" altLang="en-US" sz="2400" b="0" i="0" u="none" strike="noStrike" kern="0" cap="none" spc="0" normalizeH="0" baseline="0" noProof="0" dirty="0">
                <a:ln>
                  <a:noFill/>
                </a:ln>
                <a:solidFill>
                  <a:schemeClr val="tx1"/>
                </a:solidFill>
                <a:effectLst/>
                <a:uLnTx/>
                <a:uFillTx/>
                <a:latin typeface="+mn-lt"/>
                <a:ea typeface="+mn-ea"/>
                <a:cs typeface="+mn-cs"/>
              </a:rPr>
              <a:t>中（运行效果如图4.15）模拟圆锥用圆作为底，涉及的类如下。</a:t>
            </a: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1" lang="en-US" altLang="zh-CN" sz="2200" b="0" i="0" u="none" strike="noStrike" kern="0" cap="none" spc="0" normalizeH="0" baseline="0" noProof="0" dirty="0">
                <a:ln>
                  <a:noFill/>
                </a:ln>
                <a:solidFill>
                  <a:schemeClr val="tx1"/>
                </a:solidFill>
                <a:effectLst/>
                <a:uLnTx/>
                <a:uFillTx/>
                <a:latin typeface="+mn-lt"/>
                <a:ea typeface="+mn-ea"/>
              </a:rPr>
              <a:t>Circle</a:t>
            </a:r>
            <a:r>
              <a:rPr kumimoji="1" lang="zh-CN" altLang="en-US" sz="2200" b="0" i="0" u="none" strike="noStrike" kern="0" cap="none" spc="0" normalizeH="0" baseline="0" noProof="0" dirty="0">
                <a:ln>
                  <a:noFill/>
                </a:ln>
                <a:solidFill>
                  <a:schemeClr val="tx1"/>
                </a:solidFill>
                <a:effectLst/>
                <a:uLnTx/>
                <a:uFillTx/>
                <a:latin typeface="+mn-lt"/>
                <a:ea typeface="+mn-ea"/>
              </a:rPr>
              <a:t>类负责创建圆对象。</a:t>
            </a: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1" lang="en-US" altLang="zh-CN" sz="2200" b="0" i="0" u="none" strike="noStrike" kern="0" cap="none" spc="0" normalizeH="0" baseline="0" noProof="0" dirty="0">
                <a:ln>
                  <a:noFill/>
                </a:ln>
                <a:solidFill>
                  <a:schemeClr val="tx1"/>
                </a:solidFill>
                <a:effectLst/>
                <a:uLnTx/>
                <a:uFillTx/>
                <a:latin typeface="+mn-lt"/>
                <a:ea typeface="+mn-ea"/>
              </a:rPr>
              <a:t>Circular</a:t>
            </a:r>
            <a:r>
              <a:rPr kumimoji="1" lang="zh-CN" altLang="en-US" sz="2200" b="0" i="0" u="none" strike="noStrike" kern="0" cap="none" spc="0" normalizeH="0" baseline="0" noProof="0" dirty="0">
                <a:ln>
                  <a:noFill/>
                </a:ln>
                <a:solidFill>
                  <a:schemeClr val="tx1"/>
                </a:solidFill>
                <a:effectLst/>
                <a:uLnTx/>
                <a:uFillTx/>
                <a:latin typeface="+mn-lt"/>
                <a:ea typeface="+mn-ea"/>
              </a:rPr>
              <a:t>类负责创建圆锥对象， 该圆锥对象可以调用方法</a:t>
            </a:r>
            <a:endParaRPr kumimoji="1" lang="en-US" altLang="zh-CN" sz="2200" b="0"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1" lang="en-US" altLang="zh-CN" sz="2200" b="0"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endParaRPr kumimoji="1" lang="en-US" altLang="zh-CN" sz="2200" b="0"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r>
              <a:rPr kumimoji="1" lang="zh-CN" altLang="en-US" sz="2200" b="0" i="0" u="none" strike="noStrike" kern="0" cap="none" spc="0" normalizeH="0" baseline="0" noProof="0" dirty="0">
                <a:ln>
                  <a:noFill/>
                </a:ln>
                <a:solidFill>
                  <a:schemeClr val="tx1"/>
                </a:solidFill>
                <a:effectLst/>
                <a:uLnTx/>
                <a:uFillTx/>
                <a:latin typeface="+mn-lt"/>
                <a:ea typeface="+mn-ea"/>
              </a:rPr>
              <a:t>将 </a:t>
            </a:r>
            <a:r>
              <a:rPr kumimoji="1" lang="en-US" altLang="zh-CN" sz="2200" b="0" i="0" u="none" strike="noStrike" kern="0" cap="none" spc="0" normalizeH="0" baseline="0" noProof="0" dirty="0">
                <a:ln>
                  <a:noFill/>
                </a:ln>
                <a:solidFill>
                  <a:schemeClr val="tx1"/>
                </a:solidFill>
                <a:effectLst/>
                <a:uLnTx/>
                <a:uFillTx/>
                <a:latin typeface="+mn-lt"/>
                <a:ea typeface="+mn-ea"/>
              </a:rPr>
              <a:t>Circle</a:t>
            </a:r>
            <a:r>
              <a:rPr kumimoji="1" lang="zh-CN" altLang="en-US" sz="2200" b="0" i="0" u="none" strike="noStrike" kern="0" cap="none" spc="0" normalizeH="0" baseline="0" noProof="0" dirty="0">
                <a:ln>
                  <a:noFill/>
                </a:ln>
                <a:solidFill>
                  <a:schemeClr val="tx1"/>
                </a:solidFill>
                <a:effectLst/>
                <a:uLnTx/>
                <a:uFillTx/>
                <a:latin typeface="+mn-lt"/>
                <a:ea typeface="+mn-ea"/>
              </a:rPr>
              <a:t>类的实例：</a:t>
            </a:r>
            <a:endParaRPr kumimoji="1" lang="en-US" altLang="zh-CN" sz="2200" b="0"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r>
              <a:rPr kumimoji="1" lang="zh-CN" altLang="en-US" sz="2200" b="0" i="0" u="none" strike="noStrike" kern="0" cap="none" spc="0" normalizeH="0" baseline="0" noProof="0" dirty="0">
                <a:ln>
                  <a:noFill/>
                </a:ln>
                <a:solidFill>
                  <a:schemeClr val="tx1"/>
                </a:solidFill>
                <a:effectLst/>
                <a:uLnTx/>
                <a:uFillTx/>
                <a:latin typeface="+mn-lt"/>
                <a:ea typeface="+mn-ea"/>
              </a:rPr>
              <a:t>即“</a:t>
            </a:r>
            <a:r>
              <a:rPr kumimoji="1" lang="zh-CN" altLang="en-US" sz="2200" b="1" i="0" u="none" strike="noStrike" kern="0" cap="none" spc="0" normalizeH="0" baseline="0" noProof="0" dirty="0">
                <a:ln>
                  <a:noFill/>
                </a:ln>
                <a:solidFill>
                  <a:srgbClr val="0000FF"/>
                </a:solidFill>
                <a:effectLst/>
                <a:uLnTx/>
                <a:uFillTx/>
                <a:latin typeface="+mn-lt"/>
                <a:ea typeface="+mn-ea"/>
              </a:rPr>
              <a:t>圆”对象的引用</a:t>
            </a:r>
            <a:r>
              <a:rPr kumimoji="1" lang="zh-CN" altLang="en-US" sz="2200" b="0" i="0" u="none" strike="noStrike" kern="0" cap="none" spc="0" normalizeH="0" baseline="0" noProof="0" dirty="0">
                <a:ln>
                  <a:noFill/>
                </a:ln>
                <a:solidFill>
                  <a:schemeClr val="tx1"/>
                </a:solidFill>
                <a:effectLst/>
                <a:uLnTx/>
                <a:uFillTx/>
                <a:latin typeface="+mn-lt"/>
                <a:ea typeface="+mn-ea"/>
              </a:rPr>
              <a:t>传递</a:t>
            </a:r>
            <a:r>
              <a:rPr kumimoji="1" lang="zh-CN" altLang="en-US" sz="2200" b="1" i="0" u="none" strike="noStrike" kern="0" cap="none" spc="0" normalizeH="0" baseline="0" noProof="0" dirty="0">
                <a:ln>
                  <a:noFill/>
                </a:ln>
                <a:solidFill>
                  <a:srgbClr val="0000FF"/>
                </a:solidFill>
                <a:effectLst/>
                <a:uLnTx/>
                <a:uFillTx/>
                <a:latin typeface="+mn-lt"/>
                <a:ea typeface="+mn-ea"/>
              </a:rPr>
              <a:t>给</a:t>
            </a:r>
            <a:endParaRPr kumimoji="1" lang="en-US" altLang="zh-CN" sz="2200" b="1" i="0" u="none" strike="noStrike" kern="0" cap="none" spc="0" normalizeH="0" baseline="0" noProof="0" dirty="0">
              <a:ln>
                <a:noFill/>
              </a:ln>
              <a:solidFill>
                <a:srgbClr val="0000FF"/>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Tx/>
              <a:buSzTx/>
              <a:buFontTx/>
              <a:buNone/>
              <a:defRPr/>
            </a:pPr>
            <a:r>
              <a:rPr kumimoji="1" lang="zh-CN" altLang="en-US" sz="2200" b="1" i="0" u="none" strike="noStrike" kern="0" cap="none" spc="0" normalizeH="0" baseline="0" noProof="0" dirty="0">
                <a:ln>
                  <a:noFill/>
                </a:ln>
                <a:solidFill>
                  <a:srgbClr val="C00000"/>
                </a:solidFill>
                <a:effectLst/>
                <a:uLnTx/>
                <a:uFillTx/>
                <a:latin typeface="+mn-lt"/>
                <a:ea typeface="+mn-ea"/>
              </a:rPr>
              <a:t>圆锥对象</a:t>
            </a:r>
            <a:r>
              <a:rPr kumimoji="1" lang="zh-CN" altLang="en-US" sz="2200" b="1" i="0" u="none" strike="noStrike" kern="0" cap="none" spc="0" normalizeH="0" baseline="0" noProof="0" dirty="0">
                <a:ln>
                  <a:noFill/>
                </a:ln>
                <a:solidFill>
                  <a:srgbClr val="0000FF"/>
                </a:solidFill>
                <a:effectLst/>
                <a:uLnTx/>
                <a:uFillTx/>
                <a:latin typeface="+mn-lt"/>
                <a:ea typeface="+mn-ea"/>
              </a:rPr>
              <a:t>所组合</a:t>
            </a:r>
            <a:r>
              <a:rPr kumimoji="1" lang="en-US" altLang="zh-CN" sz="2200" b="1" i="0" u="none" strike="noStrike" kern="0" cap="none" spc="0" normalizeH="0" baseline="0" noProof="0" dirty="0" err="1">
                <a:ln>
                  <a:noFill/>
                </a:ln>
                <a:solidFill>
                  <a:srgbClr val="0000FF"/>
                </a:solidFill>
                <a:effectLst/>
                <a:uLnTx/>
                <a:uFillTx/>
                <a:latin typeface="+mn-lt"/>
                <a:ea typeface="+mn-ea"/>
              </a:rPr>
              <a:t>Cirlce</a:t>
            </a:r>
            <a:r>
              <a:rPr kumimoji="1" lang="zh-CN" altLang="en-US" sz="2200" b="1" i="0" u="none" strike="noStrike" kern="0" cap="none" spc="0" normalizeH="0" baseline="0" noProof="0" dirty="0">
                <a:ln>
                  <a:noFill/>
                </a:ln>
                <a:solidFill>
                  <a:srgbClr val="0000FF"/>
                </a:solidFill>
                <a:effectLst/>
                <a:uLnTx/>
                <a:uFillTx/>
                <a:latin typeface="+mn-lt"/>
                <a:ea typeface="+mn-ea"/>
              </a:rPr>
              <a:t>类型的对象</a:t>
            </a:r>
            <a:r>
              <a:rPr kumimoji="1" lang="en-US" altLang="zh-CN" sz="2200" b="1" i="0" u="none" strike="noStrike" kern="0" cap="none" spc="0" normalizeH="0" baseline="0" noProof="0" dirty="0">
                <a:ln>
                  <a:noFill/>
                </a:ln>
                <a:solidFill>
                  <a:srgbClr val="0000FF"/>
                </a:solidFill>
                <a:effectLst/>
                <a:uLnTx/>
                <a:uFillTx/>
                <a:latin typeface="+mn-lt"/>
                <a:ea typeface="+mn-ea"/>
              </a:rPr>
              <a:t>bottom</a:t>
            </a: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1" lang="zh-CN" altLang="en-US" sz="2200" b="1" i="0" u="none" strike="noStrike" kern="0" cap="none" spc="0" normalizeH="0" baseline="0" noProof="0" dirty="0">
                <a:ln>
                  <a:noFill/>
                </a:ln>
                <a:solidFill>
                  <a:srgbClr val="0000FF"/>
                </a:solidFill>
                <a:effectLst/>
                <a:uLnTx/>
                <a:uFillTx/>
                <a:latin typeface="+mn-lt"/>
                <a:ea typeface="+mn-ea"/>
              </a:rPr>
              <a:t>圆锥对象的</a:t>
            </a:r>
            <a:r>
              <a:rPr kumimoji="1" lang="en-US" altLang="zh-CN" sz="2200" b="1" i="0" u="none" strike="noStrike" kern="0" cap="none" spc="0" normalizeH="0" baseline="0" noProof="0" dirty="0">
                <a:ln>
                  <a:noFill/>
                </a:ln>
                <a:solidFill>
                  <a:srgbClr val="0000FF"/>
                </a:solidFill>
                <a:effectLst/>
                <a:uLnTx/>
                <a:uFillTx/>
                <a:latin typeface="+mn-lt"/>
                <a:ea typeface="+mn-ea"/>
              </a:rPr>
              <a:t>Circle</a:t>
            </a:r>
            <a:r>
              <a:rPr kumimoji="1" lang="zh-CN" altLang="en-US" sz="2200" b="1" i="0" u="none" strike="noStrike" kern="0" cap="none" spc="0" normalizeH="0" baseline="0" noProof="0" dirty="0">
                <a:ln>
                  <a:noFill/>
                </a:ln>
                <a:solidFill>
                  <a:srgbClr val="0000FF"/>
                </a:solidFill>
                <a:effectLst/>
                <a:uLnTx/>
                <a:uFillTx/>
                <a:latin typeface="+mn-lt"/>
                <a:ea typeface="+mn-ea"/>
              </a:rPr>
              <a:t>类型的成员变量</a:t>
            </a:r>
            <a:r>
              <a:rPr kumimoji="1" lang="zh-CN" altLang="en-US" sz="2600" b="0" i="0" u="none" strike="noStrike" kern="0" cap="none" spc="0" normalizeH="0" baseline="0" noProof="0" dirty="0">
                <a:ln>
                  <a:noFill/>
                </a:ln>
                <a:solidFill>
                  <a:schemeClr val="tx1"/>
                </a:solidFill>
                <a:effectLst/>
                <a:uLnTx/>
                <a:uFillTx/>
                <a:latin typeface="+mn-lt"/>
                <a:ea typeface="+mn-ea"/>
              </a:rPr>
              <a:t> </a:t>
            </a:r>
            <a:endParaRPr kumimoji="1" lang="en-US" altLang="zh-CN" sz="2600" b="0"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endParaRPr kumimoji="1" lang="zh-CN" altLang="en-US" sz="26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Ø"/>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285700" name="Rectangle 4"/>
          <p:cNvSpPr/>
          <p:nvPr/>
        </p:nvSpPr>
        <p:spPr>
          <a:xfrm>
            <a:off x="684213" y="5013325"/>
            <a:ext cx="2663825"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000" b="1" dirty="0">
                <a:ea typeface="隶书" panose="02010509060101010101" pitchFamily="49" charset="-122"/>
                <a:hlinkClick r:id="rId4"/>
              </a:rPr>
              <a:t>Circle.java</a:t>
            </a:r>
            <a:r>
              <a:rPr lang="en-US" altLang="zh-CN" sz="2000" b="1" dirty="0">
                <a:hlinkClick r:id="rId4"/>
              </a:rPr>
              <a:t>  </a:t>
            </a:r>
            <a:r>
              <a:rPr lang="en-US" altLang="zh-CN" sz="2000" b="1" dirty="0"/>
              <a:t>,</a:t>
            </a:r>
          </a:p>
          <a:p>
            <a:pPr marL="0" lvl="0" indent="0" eaLnBrk="1" hangingPunct="1">
              <a:spcBef>
                <a:spcPct val="0"/>
              </a:spcBef>
              <a:buClrTx/>
              <a:buFontTx/>
              <a:buNone/>
            </a:pPr>
            <a:r>
              <a:rPr lang="en-US" altLang="zh-CN" sz="2000" b="1" dirty="0">
                <a:ea typeface="隶书" panose="02010509060101010101" pitchFamily="49" charset="-122"/>
                <a:hlinkClick r:id="rId5"/>
              </a:rPr>
              <a:t>Circular.java</a:t>
            </a:r>
            <a:r>
              <a:rPr lang="en-US" altLang="zh-CN" sz="2000" b="1" dirty="0">
                <a:hlinkClick r:id="rId5"/>
              </a:rPr>
              <a:t> </a:t>
            </a:r>
            <a:r>
              <a:rPr lang="en-US" altLang="zh-CN" sz="2000" b="1" dirty="0"/>
              <a:t>, </a:t>
            </a:r>
          </a:p>
          <a:p>
            <a:pPr marL="0" lvl="0" indent="0" eaLnBrk="1" hangingPunct="1">
              <a:spcBef>
                <a:spcPct val="0"/>
              </a:spcBef>
              <a:buClrTx/>
              <a:buFontTx/>
              <a:buNone/>
            </a:pPr>
            <a:r>
              <a:rPr lang="en-US" altLang="zh-CN" sz="2000" b="1" dirty="0">
                <a:ea typeface="隶书" panose="02010509060101010101" pitchFamily="49" charset="-122"/>
                <a:hlinkClick r:id="rId3"/>
              </a:rPr>
              <a:t>Example4_8.java</a:t>
            </a:r>
            <a:r>
              <a:rPr lang="en-US" altLang="zh-CN" sz="2000" b="1" dirty="0">
                <a:hlinkClick r:id="rId3"/>
              </a:rPr>
              <a:t> </a:t>
            </a:r>
            <a:endParaRPr lang="en-US" altLang="zh-CN" sz="2000" b="1" dirty="0"/>
          </a:p>
        </p:txBody>
      </p:sp>
      <p:sp>
        <p:nvSpPr>
          <p:cNvPr id="45061" name="矩形 1"/>
          <p:cNvSpPr/>
          <p:nvPr/>
        </p:nvSpPr>
        <p:spPr>
          <a:xfrm>
            <a:off x="684213" y="2520156"/>
            <a:ext cx="3159125"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b="1" dirty="0"/>
              <a:t>setBottom(Circle c)</a:t>
            </a:r>
            <a:endParaRPr lang="zh-CN" altLang="en-US" b="1" dirty="0"/>
          </a:p>
        </p:txBody>
      </p:sp>
      <p:pic>
        <p:nvPicPr>
          <p:cNvPr id="45062" name="图片 2"/>
          <p:cNvPicPr>
            <a:picLocks noChangeAspect="1"/>
          </p:cNvPicPr>
          <p:nvPr/>
        </p:nvPicPr>
        <p:blipFill>
          <a:blip r:embed="rId6"/>
          <a:stretch>
            <a:fillRect/>
          </a:stretch>
        </p:blipFill>
        <p:spPr>
          <a:xfrm>
            <a:off x="5795963" y="2781300"/>
            <a:ext cx="3159125" cy="3067050"/>
          </a:xfrm>
          <a:prstGeom prst="rect">
            <a:avLst/>
          </a:prstGeom>
          <a:noFill/>
          <a:ln w="9525">
            <a:noFill/>
          </a:ln>
        </p:spPr>
      </p:pic>
    </p:spTree>
    <p:extLst>
      <p:ext uri="{BB962C8B-B14F-4D97-AF65-F5344CB8AC3E}">
        <p14:creationId xmlns:p14="http://schemas.microsoft.com/office/powerpoint/2010/main" val="892791219"/>
      </p:ext>
    </p:extLst>
  </p:cSld>
  <p:clrMapOvr>
    <a:masterClrMapping/>
  </p:clrMapOvr>
  <p:timing>
    <p:tnLst>
      <p:par>
        <p:cTn id="1" dur="indefinite" restart="never" nodeType="tmRoot"/>
      </p:par>
    </p:tnLst>
    <p:bldLst>
      <p:bldP spid="28570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a:t>
            </a: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5" y="846455"/>
            <a:ext cx="3472325" cy="2088232"/>
          </a:xfrm>
          <a:prstGeom prst="rect">
            <a:avLst/>
          </a:prstGeom>
          <a:ln>
            <a:solidFill>
              <a:schemeClr val="tx1"/>
            </a:solidFill>
          </a:ln>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4" y="2912733"/>
            <a:ext cx="3851920" cy="4229249"/>
          </a:xfrm>
          <a:prstGeom prst="rect">
            <a:avLst/>
          </a:prstGeom>
          <a:ln>
            <a:solidFill>
              <a:schemeClr val="tx1"/>
            </a:solidFill>
          </a:ln>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9525" y="980728"/>
            <a:ext cx="5067300" cy="5688632"/>
          </a:xfrm>
          <a:prstGeom prst="rect">
            <a:avLst/>
          </a:prstGeom>
          <a:ln>
            <a:solidFill>
              <a:schemeClr val="tx1"/>
            </a:solidFill>
          </a:ln>
        </p:spPr>
      </p:pic>
    </p:spTree>
    <p:extLst>
      <p:ext uri="{BB962C8B-B14F-4D97-AF65-F5344CB8AC3E}">
        <p14:creationId xmlns:p14="http://schemas.microsoft.com/office/powerpoint/2010/main" val="12965771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971550" y="260350"/>
            <a:ext cx="7010400" cy="563563"/>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组</a:t>
            </a:r>
            <a:r>
              <a:rPr kumimoji="1" lang="zh-CN" altLang="en-US" sz="2800" b="1" dirty="0">
                <a:latin typeface="宋体" panose="02010600030101010101" pitchFamily="2" charset="-122"/>
                <a:ea typeface="+mj-ea"/>
                <a:cs typeface="+mj-cs"/>
              </a:rPr>
              <a:t>合与复用</a:t>
            </a:r>
          </a:p>
        </p:txBody>
      </p:sp>
      <p:sp>
        <p:nvSpPr>
          <p:cNvPr id="47107" name="Rectangle 3"/>
          <p:cNvSpPr>
            <a:spLocks noGrp="1"/>
          </p:cNvSpPr>
          <p:nvPr>
            <p:ph idx="1"/>
          </p:nvPr>
        </p:nvSpPr>
        <p:spPr>
          <a:xfrm>
            <a:off x="539750" y="1196975"/>
            <a:ext cx="8208963" cy="936625"/>
          </a:xfrm>
        </p:spPr>
        <p:txBody>
          <a:bodyPr vert="horz" wrap="square" lIns="91440" tIns="45720" rIns="91440" bIns="45720" anchor="t" anchorCtr="0"/>
          <a:lstStyle/>
          <a:p>
            <a:pPr eaLnBrk="1" hangingPunct="1"/>
            <a:r>
              <a:rPr lang="zh-CN" altLang="en-US" sz="2400" dirty="0"/>
              <a:t>如果一个</a:t>
            </a:r>
            <a:r>
              <a:rPr lang="zh-CN" altLang="en-US" sz="2400" dirty="0">
                <a:solidFill>
                  <a:srgbClr val="FF0000"/>
                </a:solidFill>
              </a:rPr>
              <a:t>对象</a:t>
            </a:r>
            <a:r>
              <a:rPr lang="en-US" altLang="zh-CN" sz="2400" dirty="0">
                <a:solidFill>
                  <a:srgbClr val="FF0000"/>
                </a:solidFill>
              </a:rPr>
              <a:t>a</a:t>
            </a:r>
            <a:r>
              <a:rPr lang="zh-CN" altLang="en-US" sz="2400" dirty="0">
                <a:solidFill>
                  <a:srgbClr val="FF0000"/>
                </a:solidFill>
              </a:rPr>
              <a:t>组合了对象</a:t>
            </a:r>
            <a:r>
              <a:rPr lang="en-US" altLang="zh-CN" sz="2400" dirty="0">
                <a:solidFill>
                  <a:srgbClr val="FF0000"/>
                </a:solidFill>
              </a:rPr>
              <a:t>b</a:t>
            </a:r>
            <a:r>
              <a:rPr lang="en-US" altLang="zh-CN" sz="2400" dirty="0"/>
              <a:t>，</a:t>
            </a:r>
            <a:r>
              <a:rPr lang="zh-CN" altLang="en-US" sz="2400" dirty="0"/>
              <a:t>那么对象</a:t>
            </a:r>
            <a:r>
              <a:rPr lang="en-US" altLang="zh-CN" sz="2400" dirty="0"/>
              <a:t>a</a:t>
            </a:r>
            <a:r>
              <a:rPr lang="zh-CN" altLang="en-US" sz="2400" dirty="0"/>
              <a:t>就可以委托对象</a:t>
            </a:r>
            <a:r>
              <a:rPr lang="en-US" altLang="zh-CN" sz="2400" dirty="0"/>
              <a:t>b</a:t>
            </a:r>
            <a:r>
              <a:rPr lang="zh-CN" altLang="en-US" sz="2400" dirty="0"/>
              <a:t>调用其方法，即对象</a:t>
            </a:r>
            <a:r>
              <a:rPr lang="en-US" altLang="zh-CN" sz="2400" b="1" dirty="0">
                <a:solidFill>
                  <a:srgbClr val="0000FF"/>
                </a:solidFill>
              </a:rPr>
              <a:t>a</a:t>
            </a:r>
            <a:r>
              <a:rPr lang="zh-CN" altLang="en-US" sz="2400" b="1" dirty="0">
                <a:solidFill>
                  <a:srgbClr val="0000FF"/>
                </a:solidFill>
              </a:rPr>
              <a:t>以组合的方式复用对象</a:t>
            </a:r>
            <a:r>
              <a:rPr lang="en-US" altLang="zh-CN" sz="2400" b="1" dirty="0">
                <a:solidFill>
                  <a:srgbClr val="0000FF"/>
                </a:solidFill>
              </a:rPr>
              <a:t>b</a:t>
            </a:r>
            <a:r>
              <a:rPr lang="zh-CN" altLang="en-US" sz="2400" b="1" dirty="0">
                <a:solidFill>
                  <a:srgbClr val="0000FF"/>
                </a:solidFill>
              </a:rPr>
              <a:t>的方法</a:t>
            </a:r>
            <a:r>
              <a:rPr lang="zh-CN" altLang="en-US" sz="2400" dirty="0"/>
              <a:t>。</a:t>
            </a:r>
          </a:p>
        </p:txBody>
      </p:sp>
      <p:sp>
        <p:nvSpPr>
          <p:cNvPr id="287748" name="Rectangle 4"/>
          <p:cNvSpPr/>
          <p:nvPr/>
        </p:nvSpPr>
        <p:spPr>
          <a:xfrm>
            <a:off x="468313" y="2133600"/>
            <a:ext cx="8424862" cy="243681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55905" algn="just" defTabSz="914400" eaLnBrk="1" hangingPunct="1">
              <a:spcBef>
                <a:spcPct val="0"/>
              </a:spcBef>
              <a:buClrTx/>
              <a:buFontTx/>
              <a:buNone/>
              <a:tabLst>
                <a:tab pos="446405" algn="l"/>
              </a:tabLst>
            </a:pPr>
            <a:r>
              <a:rPr lang="zh-CN" altLang="en-US" sz="2200" b="1" dirty="0"/>
              <a:t>例子</a:t>
            </a:r>
            <a:r>
              <a:rPr lang="zh-CN" altLang="en-US" sz="2200" b="1" dirty="0">
                <a:latin typeface="宋体" panose="02010600030101010101" pitchFamily="2" charset="-122"/>
              </a:rPr>
              <a:t>9 </a:t>
            </a:r>
            <a:r>
              <a:rPr lang="zh-CN" altLang="en-US" sz="2200" dirty="0"/>
              <a:t>模拟手机和</a:t>
            </a:r>
            <a:r>
              <a:rPr lang="en-US" altLang="zh-CN" sz="2200" dirty="0">
                <a:latin typeface="宋体" panose="02010600030101010101" pitchFamily="2" charset="-122"/>
              </a:rPr>
              <a:t>SIM</a:t>
            </a:r>
            <a:r>
              <a:rPr lang="zh-CN" altLang="en-US" sz="2200" dirty="0"/>
              <a:t>卡的组合关系。涉及的类如下：</a:t>
            </a:r>
            <a:endParaRPr lang="zh-CN" altLang="en-US" sz="2200" dirty="0">
              <a:latin typeface="宋体" panose="02010600030101010101" pitchFamily="2" charset="-122"/>
            </a:endParaRPr>
          </a:p>
          <a:p>
            <a:pPr marL="0" lvl="0" indent="255905" algn="just" defTabSz="914400">
              <a:spcBef>
                <a:spcPct val="0"/>
              </a:spcBef>
              <a:buClrTx/>
              <a:buFontTx/>
              <a:buNone/>
              <a:tabLst>
                <a:tab pos="446405" algn="l"/>
              </a:tabLst>
            </a:pPr>
            <a:r>
              <a:rPr lang="en-US" altLang="zh-CN" sz="2200" dirty="0">
                <a:latin typeface="Wingdings" panose="05000000000000000000" pitchFamily="2" charset="2"/>
              </a:rPr>
              <a:t>l</a:t>
            </a:r>
            <a:r>
              <a:rPr lang="en-US" altLang="zh-CN" sz="2200" dirty="0">
                <a:cs typeface="Times New Roman" panose="02020603050405020304" pitchFamily="18" charset="0"/>
              </a:rPr>
              <a:t>     </a:t>
            </a:r>
            <a:r>
              <a:rPr lang="en-US" altLang="zh-CN" sz="2200" dirty="0">
                <a:latin typeface="宋体" panose="02010600030101010101" pitchFamily="2" charset="-122"/>
              </a:rPr>
              <a:t>SIM</a:t>
            </a:r>
            <a:r>
              <a:rPr lang="zh-CN" altLang="en-US" sz="2200" dirty="0"/>
              <a:t>类负责创建</a:t>
            </a:r>
            <a:r>
              <a:rPr lang="en-US" altLang="zh-CN" sz="2200" dirty="0">
                <a:latin typeface="宋体" panose="02010600030101010101" pitchFamily="2" charset="-122"/>
              </a:rPr>
              <a:t>SIM</a:t>
            </a:r>
            <a:r>
              <a:rPr lang="zh-CN" altLang="en-US" sz="2200" dirty="0"/>
              <a:t>卡</a:t>
            </a:r>
            <a:r>
              <a:rPr lang="en-US" altLang="zh-CN" sz="2200" b="1" dirty="0">
                <a:ea typeface="隶书" panose="02010509060101010101" pitchFamily="49" charset="-122"/>
                <a:hlinkClick r:id="rId3"/>
              </a:rPr>
              <a:t>SIM.java</a:t>
            </a:r>
            <a:r>
              <a:rPr lang="en-US" altLang="zh-CN" sz="2200" b="1" dirty="0">
                <a:hlinkClick r:id="rId3"/>
              </a:rPr>
              <a:t> </a:t>
            </a:r>
            <a:r>
              <a:rPr lang="zh-CN" altLang="en-US" sz="2200" dirty="0"/>
              <a:t>。</a:t>
            </a:r>
            <a:endParaRPr lang="zh-CN" altLang="en-US" sz="2200" dirty="0">
              <a:latin typeface="宋体" panose="02010600030101010101" pitchFamily="2" charset="-122"/>
            </a:endParaRPr>
          </a:p>
          <a:p>
            <a:pPr marL="0" lvl="0" indent="255905" algn="just" defTabSz="914400">
              <a:spcBef>
                <a:spcPct val="0"/>
              </a:spcBef>
              <a:buClrTx/>
              <a:buFontTx/>
              <a:buNone/>
              <a:tabLst>
                <a:tab pos="446405" algn="l"/>
              </a:tabLst>
            </a:pPr>
            <a:r>
              <a:rPr lang="en-US" altLang="zh-CN" sz="2200" dirty="0">
                <a:latin typeface="Wingdings" panose="05000000000000000000" pitchFamily="2" charset="2"/>
              </a:rPr>
              <a:t>l</a:t>
            </a:r>
            <a:r>
              <a:rPr lang="en-US" altLang="zh-CN" sz="2200" dirty="0">
                <a:cs typeface="Times New Roman" panose="02020603050405020304" pitchFamily="18" charset="0"/>
              </a:rPr>
              <a:t>   </a:t>
            </a:r>
            <a:r>
              <a:rPr lang="en-US" altLang="zh-CN" sz="2200" dirty="0">
                <a:latin typeface="宋体" panose="02010600030101010101" pitchFamily="2" charset="-122"/>
              </a:rPr>
              <a:t>MobileTelephone</a:t>
            </a:r>
            <a:r>
              <a:rPr lang="zh-CN" altLang="en-US" sz="2200" dirty="0"/>
              <a:t>类负责创建手机</a:t>
            </a:r>
            <a:r>
              <a:rPr lang="en-US" altLang="zh-CN" sz="2200" b="1" dirty="0">
                <a:ea typeface="隶书" panose="02010509060101010101" pitchFamily="49" charset="-122"/>
                <a:hlinkClick r:id="rId4"/>
              </a:rPr>
              <a:t>MobileTelephone.java</a:t>
            </a:r>
            <a:r>
              <a:rPr lang="en-US" altLang="zh-CN" sz="2200" b="1" dirty="0">
                <a:hlinkClick r:id="rId4"/>
              </a:rPr>
              <a:t> </a:t>
            </a:r>
            <a:r>
              <a:rPr lang="zh-CN" altLang="en-US" sz="2200" dirty="0"/>
              <a:t>，手机可以组合一个</a:t>
            </a:r>
            <a:r>
              <a:rPr lang="en-US" altLang="zh-CN" sz="2200" dirty="0">
                <a:latin typeface="宋体" panose="02010600030101010101" pitchFamily="2" charset="-122"/>
              </a:rPr>
              <a:t>SIM</a:t>
            </a:r>
            <a:r>
              <a:rPr lang="zh-CN" altLang="en-US" sz="2200" dirty="0"/>
              <a:t>卡，并可以调用</a:t>
            </a:r>
            <a:r>
              <a:rPr lang="en-US" altLang="zh-CN" sz="2200" dirty="0">
                <a:latin typeface="宋体" panose="02010600030101010101" pitchFamily="2" charset="-122"/>
              </a:rPr>
              <a:t>setSIM (SIM card)</a:t>
            </a:r>
            <a:r>
              <a:rPr lang="zh-CN" altLang="en-US" sz="2200" dirty="0"/>
              <a:t>方法更改其中的</a:t>
            </a:r>
            <a:r>
              <a:rPr lang="en-US" altLang="zh-CN" sz="2200" dirty="0">
                <a:latin typeface="宋体" panose="02010600030101010101" pitchFamily="2" charset="-122"/>
              </a:rPr>
              <a:t>SIM</a:t>
            </a:r>
            <a:r>
              <a:rPr lang="zh-CN" altLang="en-US" sz="2200" dirty="0"/>
              <a:t>卡。程序运行效果如图</a:t>
            </a:r>
            <a:r>
              <a:rPr lang="zh-CN" altLang="en-US" sz="2200" dirty="0">
                <a:latin typeface="宋体" panose="02010600030101010101" pitchFamily="2" charset="-122"/>
              </a:rPr>
              <a:t>4.20</a:t>
            </a:r>
            <a:r>
              <a:rPr lang="zh-CN" altLang="en-US" sz="2200" dirty="0"/>
              <a:t>。</a:t>
            </a:r>
          </a:p>
          <a:p>
            <a:pPr marL="0" lvl="0" indent="255905" algn="just" defTabSz="914400">
              <a:spcBef>
                <a:spcPct val="0"/>
              </a:spcBef>
              <a:buClrTx/>
              <a:buFontTx/>
              <a:buNone/>
              <a:tabLst>
                <a:tab pos="446405" algn="l"/>
              </a:tabLst>
            </a:pPr>
            <a:r>
              <a:rPr lang="en-US" altLang="zh-CN" sz="2200" b="1" dirty="0">
                <a:ea typeface="隶书" panose="02010509060101010101" pitchFamily="49" charset="-122"/>
                <a:hlinkClick r:id="rId3"/>
              </a:rPr>
              <a:t>SIM.java</a:t>
            </a:r>
            <a:r>
              <a:rPr lang="en-US" altLang="zh-CN" sz="2200" b="1" dirty="0">
                <a:hlinkClick r:id="rId3"/>
              </a:rPr>
              <a:t>  </a:t>
            </a:r>
            <a:r>
              <a:rPr lang="en-US" altLang="zh-CN" sz="2200" b="1" dirty="0"/>
              <a:t>, </a:t>
            </a:r>
            <a:r>
              <a:rPr lang="en-US" altLang="zh-CN" sz="2200" b="1" dirty="0">
                <a:ea typeface="隶书" panose="02010509060101010101" pitchFamily="49" charset="-122"/>
                <a:hlinkClick r:id="rId4"/>
              </a:rPr>
              <a:t>MobileTelephone.java</a:t>
            </a:r>
            <a:r>
              <a:rPr lang="en-US" altLang="zh-CN" sz="2200" b="1" dirty="0">
                <a:hlinkClick r:id="rId4"/>
              </a:rPr>
              <a:t> </a:t>
            </a:r>
            <a:r>
              <a:rPr lang="en-US" altLang="zh-CN" sz="2200" b="1" dirty="0"/>
              <a:t>, </a:t>
            </a:r>
            <a:r>
              <a:rPr lang="en-US" altLang="zh-CN" sz="2200" b="1" dirty="0">
                <a:ea typeface="隶书" panose="02010509060101010101" pitchFamily="49" charset="-122"/>
                <a:hlinkClick r:id="rId5"/>
              </a:rPr>
              <a:t>Example4_9.java</a:t>
            </a:r>
            <a:endParaRPr lang="zh-CN" altLang="en-US" sz="2200" dirty="0">
              <a:latin typeface="宋体" panose="02010600030101010101" pitchFamily="2" charset="-122"/>
            </a:endParaRPr>
          </a:p>
          <a:p>
            <a:pPr marL="0" lvl="0" indent="255905" defTabSz="914400">
              <a:spcBef>
                <a:spcPct val="0"/>
              </a:spcBef>
              <a:buClrTx/>
              <a:buFontTx/>
              <a:buNone/>
              <a:tabLst>
                <a:tab pos="446405" algn="l"/>
              </a:tabLst>
            </a:pPr>
            <a:endParaRPr lang="zh-CN" altLang="en-US" sz="2200" dirty="0"/>
          </a:p>
        </p:txBody>
      </p:sp>
      <p:pic>
        <p:nvPicPr>
          <p:cNvPr id="287750" name="Picture 6"/>
          <p:cNvPicPr>
            <a:picLocks noChangeAspect="1"/>
          </p:cNvPicPr>
          <p:nvPr/>
        </p:nvPicPr>
        <p:blipFill>
          <a:blip r:embed="rId6"/>
          <a:stretch>
            <a:fillRect/>
          </a:stretch>
        </p:blipFill>
        <p:spPr>
          <a:xfrm>
            <a:off x="1619250" y="4508500"/>
            <a:ext cx="5410200" cy="1604963"/>
          </a:xfrm>
          <a:prstGeom prst="rect">
            <a:avLst/>
          </a:prstGeom>
          <a:noFill/>
          <a:ln w="9525">
            <a:noFill/>
          </a:ln>
        </p:spPr>
      </p:pic>
    </p:spTree>
    <p:extLst>
      <p:ext uri="{BB962C8B-B14F-4D97-AF65-F5344CB8AC3E}">
        <p14:creationId xmlns:p14="http://schemas.microsoft.com/office/powerpoint/2010/main" val="851445298"/>
      </p:ext>
    </p:extLst>
  </p:cSld>
  <p:clrMapOvr>
    <a:masterClrMapping/>
  </p:clrMapOvr>
  <p:timing>
    <p:tnLst>
      <p:par>
        <p:cTn id="1" dur="indefinite" restart="never" nodeType="tmRoot"/>
      </p:par>
    </p:tnLst>
    <p:bldLst>
      <p:bldP spid="28774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a:t>
            </a:r>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4" y="1124744"/>
            <a:ext cx="3714750" cy="1990725"/>
          </a:xfrm>
          <a:ln>
            <a:solidFill>
              <a:schemeClr val="tx1"/>
            </a:solidFill>
          </a:ln>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086638"/>
            <a:ext cx="4286250" cy="2009775"/>
          </a:xfrm>
          <a:prstGeom prst="rect">
            <a:avLst/>
          </a:prstGeom>
          <a:ln>
            <a:solidFill>
              <a:schemeClr val="tx1"/>
            </a:solidFill>
          </a:ln>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3429000"/>
            <a:ext cx="7391400" cy="2390775"/>
          </a:xfrm>
          <a:prstGeom prst="rect">
            <a:avLst/>
          </a:prstGeom>
          <a:ln>
            <a:solidFill>
              <a:schemeClr val="tx1"/>
            </a:solidFill>
          </a:ln>
        </p:spPr>
      </p:pic>
    </p:spTree>
    <p:extLst>
      <p:ext uri="{BB962C8B-B14F-4D97-AF65-F5344CB8AC3E}">
        <p14:creationId xmlns:p14="http://schemas.microsoft.com/office/powerpoint/2010/main" val="1316647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2124075" y="244048"/>
            <a:ext cx="7010400" cy="563562"/>
          </a:xfrm>
        </p:spPr>
        <p:txBody>
          <a:bodyPr vert="horz" wrap="square" lIns="91440" tIns="45720" rIns="91440" bIns="45720" anchor="ctr" anchorCtr="0"/>
          <a:lstStyle/>
          <a:p>
            <a:r>
              <a:rPr lang="zh-CN" altLang="en-US"/>
              <a:t>类的关联关系和依赖关系</a:t>
            </a:r>
            <a:endParaRPr kumimoji="1" lang="zh-CN" altLang="en-US" sz="2800" b="1" dirty="0">
              <a:latin typeface="+mj-lt"/>
              <a:ea typeface="+mj-ea"/>
              <a:cs typeface="+mj-cs"/>
            </a:endParaRPr>
          </a:p>
        </p:txBody>
      </p:sp>
      <p:sp>
        <p:nvSpPr>
          <p:cNvPr id="48131" name="Rectangle 6"/>
          <p:cNvSpPr/>
          <p:nvPr/>
        </p:nvSpPr>
        <p:spPr>
          <a:xfrm>
            <a:off x="143508" y="1996995"/>
            <a:ext cx="4464496" cy="1569660"/>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400" b="1" dirty="0">
                <a:solidFill>
                  <a:srgbClr val="0000FF"/>
                </a:solidFill>
                <a:latin typeface="宋体" panose="02010600030101010101" pitchFamily="2" charset="-122"/>
              </a:rPr>
              <a:t> </a:t>
            </a:r>
            <a:r>
              <a:rPr lang="en-US" altLang="zh-CN" sz="2400" b="1" dirty="0">
                <a:solidFill>
                  <a:srgbClr val="0000FF"/>
                </a:solidFill>
                <a:latin typeface="宋体" panose="02010600030101010101" pitchFamily="2" charset="-122"/>
              </a:rPr>
              <a:t>1 </a:t>
            </a:r>
            <a:r>
              <a:rPr lang="zh-CN" altLang="en-US" sz="2400" b="1" dirty="0">
                <a:solidFill>
                  <a:srgbClr val="0000FF"/>
                </a:solidFill>
                <a:latin typeface="宋体" panose="02010600030101010101" pitchFamily="2" charset="-122"/>
              </a:rPr>
              <a:t>关联</a:t>
            </a:r>
            <a:r>
              <a:rPr lang="zh-CN" altLang="en-US" sz="2400" b="1">
                <a:solidFill>
                  <a:srgbClr val="0000FF"/>
                </a:solidFill>
                <a:latin typeface="宋体" panose="02010600030101010101" pitchFamily="2" charset="-122"/>
              </a:rPr>
              <a:t>关</a:t>
            </a:r>
            <a:r>
              <a:rPr lang="zh-CN" altLang="en-US" sz="2400" b="1" smtClean="0">
                <a:solidFill>
                  <a:srgbClr val="0000FF"/>
                </a:solidFill>
                <a:latin typeface="宋体" panose="02010600030101010101" pitchFamily="2" charset="-122"/>
              </a:rPr>
              <a:t>系：</a:t>
            </a:r>
            <a:r>
              <a:rPr lang="zh-CN" altLang="en-US" sz="2400"/>
              <a:t>表示类之间的‌</a:t>
            </a:r>
            <a:r>
              <a:rPr lang="zh-CN" altLang="en-US" sz="2400" b="1">
                <a:solidFill>
                  <a:srgbClr val="FF0000"/>
                </a:solidFill>
              </a:rPr>
              <a:t>结构性连接</a:t>
            </a:r>
            <a:r>
              <a:rPr lang="zh-CN" altLang="en-US" sz="2400">
                <a:solidFill>
                  <a:srgbClr val="FF0000"/>
                </a:solidFill>
              </a:rPr>
              <a:t>‌</a:t>
            </a:r>
            <a:r>
              <a:rPr lang="zh-CN" altLang="en-US" sz="2400"/>
              <a:t>，通常体现为类之间的长期或固定的关系。这种</a:t>
            </a:r>
            <a:r>
              <a:rPr lang="zh-CN" altLang="en-US" sz="2400">
                <a:solidFill>
                  <a:srgbClr val="FF0000"/>
                </a:solidFill>
              </a:rPr>
              <a:t>关系通过类的‌</a:t>
            </a:r>
            <a:r>
              <a:rPr lang="zh-CN" altLang="en-US" sz="2400" b="1">
                <a:solidFill>
                  <a:srgbClr val="FF0000"/>
                </a:solidFill>
              </a:rPr>
              <a:t>属性（成员变量）</a:t>
            </a:r>
            <a:r>
              <a:rPr lang="zh-CN" altLang="en-US" sz="2400">
                <a:solidFill>
                  <a:srgbClr val="FF0000"/>
                </a:solidFill>
              </a:rPr>
              <a:t>‌体现</a:t>
            </a:r>
            <a:r>
              <a:rPr lang="zh-CN" altLang="en-US" sz="2400"/>
              <a:t>。</a:t>
            </a:r>
            <a:r>
              <a:rPr lang="zh-CN" altLang="en-US" sz="2400" b="1" smtClean="0">
                <a:solidFill>
                  <a:srgbClr val="0000FF"/>
                </a:solidFill>
                <a:latin typeface="宋体" panose="02010600030101010101" pitchFamily="2" charset="-122"/>
              </a:rPr>
              <a:t> </a:t>
            </a:r>
            <a:endParaRPr lang="zh-CN" altLang="en-US" sz="2400" b="1" dirty="0">
              <a:solidFill>
                <a:srgbClr val="0000FF"/>
              </a:solidFill>
              <a:latin typeface="宋体" panose="02010600030101010101" pitchFamily="2" charset="-122"/>
            </a:endParaRPr>
          </a:p>
        </p:txBody>
      </p:sp>
      <p:sp>
        <p:nvSpPr>
          <p:cNvPr id="48132" name="Rectangle 7"/>
          <p:cNvSpPr/>
          <p:nvPr/>
        </p:nvSpPr>
        <p:spPr>
          <a:xfrm>
            <a:off x="287912" y="4084678"/>
            <a:ext cx="4320092" cy="1938992"/>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lr>
                <a:srgbClr val="0000FF"/>
              </a:buClr>
              <a:buFont typeface="Wingdings" panose="05000000000000000000" pitchFamily="2" charset="2"/>
              <a:buChar char="Ø"/>
              <a:defRPr kumimoji="1"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600">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zh-CN" altLang="en-US" sz="2400" b="1" dirty="0">
                <a:solidFill>
                  <a:srgbClr val="0000FF"/>
                </a:solidFill>
                <a:latin typeface="宋体" panose="02010600030101010101" pitchFamily="2" charset="-122"/>
              </a:rPr>
              <a:t> </a:t>
            </a:r>
            <a:r>
              <a:rPr lang="en-US" altLang="zh-CN" sz="2400" b="1" dirty="0">
                <a:solidFill>
                  <a:srgbClr val="0000FF"/>
                </a:solidFill>
                <a:latin typeface="宋体" panose="02010600030101010101" pitchFamily="2" charset="-122"/>
              </a:rPr>
              <a:t>2 </a:t>
            </a:r>
            <a:r>
              <a:rPr lang="zh-CN" altLang="en-US" sz="2400" b="1" dirty="0">
                <a:solidFill>
                  <a:srgbClr val="0000FF"/>
                </a:solidFill>
                <a:latin typeface="宋体" panose="02010600030101010101" pitchFamily="2" charset="-122"/>
              </a:rPr>
              <a:t>依赖</a:t>
            </a:r>
            <a:r>
              <a:rPr lang="zh-CN" altLang="en-US" sz="2400" b="1">
                <a:solidFill>
                  <a:srgbClr val="0000FF"/>
                </a:solidFill>
                <a:latin typeface="宋体" panose="02010600030101010101" pitchFamily="2" charset="-122"/>
              </a:rPr>
              <a:t>关</a:t>
            </a:r>
            <a:r>
              <a:rPr lang="zh-CN" altLang="en-US" sz="2400" b="1" smtClean="0">
                <a:solidFill>
                  <a:srgbClr val="0000FF"/>
                </a:solidFill>
                <a:latin typeface="宋体" panose="02010600030101010101" pitchFamily="2" charset="-122"/>
              </a:rPr>
              <a:t>系：</a:t>
            </a:r>
            <a:r>
              <a:rPr lang="zh-CN" altLang="en-US" sz="2400"/>
              <a:t>依赖表示一个</a:t>
            </a:r>
            <a:r>
              <a:rPr lang="zh-CN" altLang="en-US" sz="2400">
                <a:solidFill>
                  <a:srgbClr val="FF0000"/>
                </a:solidFill>
              </a:rPr>
              <a:t>类‌</a:t>
            </a:r>
            <a:r>
              <a:rPr lang="zh-CN" altLang="en-US" sz="2400" b="1">
                <a:solidFill>
                  <a:srgbClr val="FF0000"/>
                </a:solidFill>
              </a:rPr>
              <a:t>临时使用</a:t>
            </a:r>
            <a:r>
              <a:rPr lang="zh-CN" altLang="en-US" sz="2400"/>
              <a:t>‌另一个类的功能，但不需要长期持有对方的实例。这种</a:t>
            </a:r>
            <a:r>
              <a:rPr lang="zh-CN" altLang="en-US" sz="2400">
                <a:solidFill>
                  <a:srgbClr val="FF0000"/>
                </a:solidFill>
              </a:rPr>
              <a:t>关系通过‌</a:t>
            </a:r>
            <a:r>
              <a:rPr lang="zh-CN" altLang="en-US" sz="2400" b="1">
                <a:solidFill>
                  <a:srgbClr val="FF0000"/>
                </a:solidFill>
              </a:rPr>
              <a:t>方法参数、局部变量或返回值</a:t>
            </a:r>
            <a:r>
              <a:rPr lang="zh-CN" altLang="en-US" sz="2400">
                <a:solidFill>
                  <a:srgbClr val="FF0000"/>
                </a:solidFill>
              </a:rPr>
              <a:t>‌体现</a:t>
            </a:r>
            <a:r>
              <a:rPr lang="zh-CN" altLang="en-US" sz="2400"/>
              <a:t>。</a:t>
            </a:r>
            <a:r>
              <a:rPr lang="zh-CN" altLang="en-US" sz="2400" b="1" smtClean="0">
                <a:solidFill>
                  <a:srgbClr val="0000FF"/>
                </a:solidFill>
                <a:latin typeface="宋体" panose="02010600030101010101" pitchFamily="2" charset="-122"/>
              </a:rPr>
              <a:t> </a:t>
            </a:r>
            <a:endParaRPr lang="zh-CN" altLang="en-US" sz="2400" b="1" dirty="0">
              <a:solidFill>
                <a:srgbClr val="0000FF"/>
              </a:solidFill>
              <a:latin typeface="宋体" panose="02010600030101010101" pitchFamily="2" charset="-122"/>
            </a:endParaRPr>
          </a:p>
        </p:txBody>
      </p:sp>
      <p:pic>
        <p:nvPicPr>
          <p:cNvPr id="48133" name="Picture 8"/>
          <p:cNvPicPr>
            <a:picLocks noChangeAspect="1"/>
          </p:cNvPicPr>
          <p:nvPr/>
        </p:nvPicPr>
        <p:blipFill>
          <a:blip r:embed="rId2"/>
          <a:stretch>
            <a:fillRect/>
          </a:stretch>
        </p:blipFill>
        <p:spPr>
          <a:xfrm>
            <a:off x="4731544" y="1805761"/>
            <a:ext cx="4276725" cy="1900237"/>
          </a:xfrm>
          <a:prstGeom prst="rect">
            <a:avLst/>
          </a:prstGeom>
          <a:noFill/>
          <a:ln w="9525">
            <a:noFill/>
          </a:ln>
        </p:spPr>
      </p:pic>
      <p:pic>
        <p:nvPicPr>
          <p:cNvPr id="48134" name="Picture 9"/>
          <p:cNvPicPr>
            <a:picLocks noChangeAspect="1"/>
          </p:cNvPicPr>
          <p:nvPr/>
        </p:nvPicPr>
        <p:blipFill>
          <a:blip r:embed="rId3"/>
          <a:stretch>
            <a:fillRect/>
          </a:stretch>
        </p:blipFill>
        <p:spPr>
          <a:xfrm>
            <a:off x="5316813" y="4437112"/>
            <a:ext cx="3691456" cy="1586558"/>
          </a:xfrm>
          <a:prstGeom prst="rect">
            <a:avLst/>
          </a:prstGeom>
          <a:noFill/>
          <a:ln w="9525">
            <a:noFill/>
          </a:ln>
        </p:spPr>
      </p:pic>
      <p:sp>
        <p:nvSpPr>
          <p:cNvPr id="2" name="矩形 1"/>
          <p:cNvSpPr/>
          <p:nvPr/>
        </p:nvSpPr>
        <p:spPr>
          <a:xfrm>
            <a:off x="755576" y="1019725"/>
            <a:ext cx="7704856" cy="830997"/>
          </a:xfrm>
          <a:prstGeom prst="rect">
            <a:avLst/>
          </a:prstGeom>
          <a:ln>
            <a:solidFill>
              <a:schemeClr val="tx1"/>
            </a:solidFill>
          </a:ln>
        </p:spPr>
        <p:txBody>
          <a:bodyPr wrap="square">
            <a:spAutoFit/>
          </a:bodyPr>
          <a:lstStyle/>
          <a:p>
            <a:pPr algn="l"/>
            <a:r>
              <a:rPr lang="zh-CN" altLang="en-US" sz="2400">
                <a:solidFill>
                  <a:srgbClr val="333333"/>
                </a:solidFill>
                <a:latin typeface="PingFang SC"/>
              </a:rPr>
              <a:t>在面向对象编程中，类的关联关系和依赖关系是两种常见的类间关系</a:t>
            </a:r>
            <a:endParaRPr lang="zh-CN" altLang="en-US" sz="2400"/>
          </a:p>
        </p:txBody>
      </p:sp>
    </p:spTree>
    <p:extLst>
      <p:ext uri="{BB962C8B-B14F-4D97-AF65-F5344CB8AC3E}">
        <p14:creationId xmlns:p14="http://schemas.microsoft.com/office/powerpoint/2010/main" val="6050932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1066800" y="190501"/>
            <a:ext cx="7010400" cy="563562"/>
          </a:xfrm>
        </p:spPr>
        <p:txBody>
          <a:bodyPr vert="horz" wrap="square" lIns="91440" tIns="45720" rIns="91440" bIns="45720" anchor="ctr" anchorCtr="0"/>
          <a:lstStyle/>
          <a:p>
            <a:pPr eaLnBrk="1" hangingPunct="1"/>
            <a:r>
              <a:rPr kumimoji="1" lang="zh-CN" altLang="en-US" sz="2800" b="1" smtClean="0">
                <a:latin typeface="宋体" panose="02010600030101010101" pitchFamily="2" charset="-122"/>
                <a:ea typeface="+mj-ea"/>
                <a:cs typeface="+mj-cs"/>
              </a:rPr>
              <a:t>应</a:t>
            </a:r>
            <a:r>
              <a:rPr kumimoji="1" lang="zh-CN" altLang="en-US" sz="2800" b="1" dirty="0">
                <a:latin typeface="宋体" panose="02010600030101010101" pitchFamily="2" charset="-122"/>
                <a:ea typeface="+mj-ea"/>
                <a:cs typeface="+mj-cs"/>
              </a:rPr>
              <a:t>用举例</a:t>
            </a:r>
          </a:p>
        </p:txBody>
      </p:sp>
      <p:sp>
        <p:nvSpPr>
          <p:cNvPr id="83971" name="文本框 6"/>
          <p:cNvSpPr txBox="1"/>
          <p:nvPr/>
        </p:nvSpPr>
        <p:spPr>
          <a:xfrm>
            <a:off x="159431" y="274638"/>
            <a:ext cx="4572000" cy="460375"/>
          </a:xfrm>
          <a:prstGeom prst="rect">
            <a:avLst/>
          </a:prstGeom>
          <a:noFill/>
          <a:ln w="9525">
            <a:noFill/>
          </a:ln>
        </p:spPr>
        <p:txBody>
          <a:bodyPr>
            <a:spAutoFit/>
          </a:bodyPr>
          <a:lstStyle/>
          <a:p>
            <a:pPr eaLnBrk="1" hangingPunct="1">
              <a:buNone/>
            </a:pPr>
            <a:r>
              <a:rPr lang="zh-CN" altLang="en-US" sz="2400" smtClean="0">
                <a:solidFill>
                  <a:schemeClr val="bg1"/>
                </a:solidFill>
                <a:latin typeface="Times New Roman" panose="02020603050405020304" pitchFamily="18" charset="0"/>
              </a:rPr>
              <a:t>搭</a:t>
            </a:r>
            <a:r>
              <a:rPr lang="zh-CN" altLang="en-US" sz="2400" dirty="0">
                <a:solidFill>
                  <a:schemeClr val="bg1"/>
                </a:solidFill>
                <a:latin typeface="Times New Roman" panose="02020603050405020304" pitchFamily="18" charset="0"/>
              </a:rPr>
              <a:t>建流水线</a:t>
            </a:r>
          </a:p>
        </p:txBody>
      </p:sp>
      <p:sp>
        <p:nvSpPr>
          <p:cNvPr id="9" name="文本框 8"/>
          <p:cNvSpPr txBox="1"/>
          <p:nvPr/>
        </p:nvSpPr>
        <p:spPr>
          <a:xfrm>
            <a:off x="93170" y="1071563"/>
            <a:ext cx="8647605" cy="1200150"/>
          </a:xfrm>
          <a:prstGeom prst="rect">
            <a:avLst/>
          </a:prstGeom>
          <a:noFill/>
        </p:spPr>
        <p:txBody>
          <a:bodyPr wrap="square">
            <a:spAutoFit/>
          </a:bodyPr>
          <a:lstStyle/>
          <a:p>
            <a:pPr marR="0" algn="l" defTabSz="914400" eaLnBrk="1" hangingPunct="1">
              <a:buClrTx/>
              <a:buSzTx/>
              <a:buFontTx/>
              <a:buNone/>
              <a:defRPr/>
            </a:pP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如果对象</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a</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含有对象</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b</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的引用，对象</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b</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含有对象</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c</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的引用，那么就可以使用</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a</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b</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c</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搭建流水线，即建立一个类，该类同时组合</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a</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b</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mn-cs"/>
              </a:rPr>
              <a:t>c</a:t>
            </a:r>
            <a:r>
              <a:rPr kumimoji="1" lang="zh-CN" altLang="zh-CN" sz="2400" b="0" kern="100" cap="none" spc="0" normalizeH="0" baseline="0" noProof="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三个对象</a:t>
            </a:r>
            <a:endParaRPr kumimoji="1" lang="zh-CN" altLang="en-US" sz="2400" b="0" kern="1200" cap="none" spc="0" normalizeH="0" baseline="0" noProof="0" dirty="0">
              <a:latin typeface="Times New Roman" panose="02020603050405020304" pitchFamily="18" charset="0"/>
              <a:ea typeface="宋体" panose="02010600030101010101" pitchFamily="2" charset="-122"/>
              <a:cs typeface="+mn-cs"/>
            </a:endParaRPr>
          </a:p>
        </p:txBody>
      </p:sp>
      <p:sp>
        <p:nvSpPr>
          <p:cNvPr id="83973" name="文本框 10"/>
          <p:cNvSpPr txBox="1"/>
          <p:nvPr/>
        </p:nvSpPr>
        <p:spPr>
          <a:xfrm>
            <a:off x="193675" y="2205038"/>
            <a:ext cx="8756650" cy="1938337"/>
          </a:xfrm>
          <a:prstGeom prst="rect">
            <a:avLst/>
          </a:prstGeom>
          <a:noFill/>
          <a:ln w="9525">
            <a:noFill/>
          </a:ln>
        </p:spPr>
        <p:txBody>
          <a:bodyPr>
            <a:spAutoFit/>
          </a:bodyPr>
          <a:lstStyle/>
          <a:p>
            <a:pPr eaLnBrk="1" hangingPunct="1">
              <a:buNone/>
            </a:pPr>
            <a:r>
              <a:rPr lang="zh-CN" altLang="en-US" sz="2400" b="0" dirty="0">
                <a:latin typeface="Times New Roman" panose="02020603050405020304" pitchFamily="18" charset="0"/>
              </a:rPr>
              <a:t>例子</a:t>
            </a:r>
            <a:r>
              <a:rPr lang="en-US" altLang="zh-CN" sz="2400" b="0" dirty="0">
                <a:latin typeface="Times New Roman" panose="02020603050405020304" pitchFamily="18" charset="0"/>
              </a:rPr>
              <a:t>28</a:t>
            </a:r>
            <a:r>
              <a:rPr lang="zh-CN" altLang="en-US" sz="2400" b="0" dirty="0">
                <a:latin typeface="Times New Roman" panose="02020603050405020304" pitchFamily="18" charset="0"/>
              </a:rPr>
              <a:t>用流水线完成分数评定，其中</a:t>
            </a:r>
            <a:r>
              <a:rPr lang="en-US" altLang="zh-CN" sz="2400" b="0" dirty="0">
                <a:solidFill>
                  <a:srgbClr val="C00000"/>
                </a:solidFill>
                <a:latin typeface="Times New Roman" panose="02020603050405020304" pitchFamily="18" charset="0"/>
              </a:rPr>
              <a:t>InputScore</a:t>
            </a:r>
            <a:r>
              <a:rPr lang="zh-CN" altLang="en-US" sz="2400" b="0" dirty="0">
                <a:latin typeface="Times New Roman" panose="02020603050405020304" pitchFamily="18" charset="0"/>
              </a:rPr>
              <a:t>类的对象负责录入分数，</a:t>
            </a:r>
            <a:r>
              <a:rPr lang="en-US" altLang="zh-CN" sz="2400" b="0" dirty="0">
                <a:latin typeface="Times New Roman" panose="02020603050405020304" pitchFamily="18" charset="0"/>
              </a:rPr>
              <a:t>InputScore</a:t>
            </a:r>
            <a:r>
              <a:rPr lang="zh-CN" altLang="en-US" sz="2400" b="0" dirty="0">
                <a:latin typeface="Times New Roman" panose="02020603050405020304" pitchFamily="18" charset="0"/>
              </a:rPr>
              <a:t>类组合了</a:t>
            </a:r>
            <a:r>
              <a:rPr lang="en-US" altLang="zh-CN" sz="2400" b="0" dirty="0">
                <a:solidFill>
                  <a:srgbClr val="C00000"/>
                </a:solidFill>
                <a:latin typeface="Times New Roman" panose="02020603050405020304" pitchFamily="18" charset="0"/>
              </a:rPr>
              <a:t>DelScore</a:t>
            </a:r>
            <a:r>
              <a:rPr lang="zh-CN" altLang="en-US" sz="2400" b="0" dirty="0">
                <a:latin typeface="Times New Roman" panose="02020603050405020304" pitchFamily="18" charset="0"/>
              </a:rPr>
              <a:t>类的对象；</a:t>
            </a:r>
            <a:r>
              <a:rPr lang="en-US" altLang="zh-CN" sz="2400" b="0" dirty="0">
                <a:latin typeface="Times New Roman" panose="02020603050405020304" pitchFamily="18" charset="0"/>
              </a:rPr>
              <a:t>DelScore</a:t>
            </a:r>
            <a:r>
              <a:rPr lang="zh-CN" altLang="en-US" sz="2400" b="0" dirty="0">
                <a:latin typeface="Times New Roman" panose="02020603050405020304" pitchFamily="18" charset="0"/>
              </a:rPr>
              <a:t>类的对象负责去掉一个最高分和一个最低分，</a:t>
            </a:r>
            <a:r>
              <a:rPr lang="en-US" altLang="zh-CN" sz="2400" b="0" dirty="0">
                <a:latin typeface="Times New Roman" panose="02020603050405020304" pitchFamily="18" charset="0"/>
              </a:rPr>
              <a:t>DelScore</a:t>
            </a:r>
            <a:r>
              <a:rPr lang="zh-CN" altLang="en-US" sz="2400" b="0" dirty="0">
                <a:latin typeface="Times New Roman" panose="02020603050405020304" pitchFamily="18" charset="0"/>
              </a:rPr>
              <a:t>类组合了</a:t>
            </a:r>
            <a:r>
              <a:rPr lang="en-US" altLang="zh-CN" sz="2400" b="0" dirty="0">
                <a:solidFill>
                  <a:srgbClr val="C00000"/>
                </a:solidFill>
                <a:latin typeface="Times New Roman" panose="02020603050405020304" pitchFamily="18" charset="0"/>
              </a:rPr>
              <a:t>ComputerAver</a:t>
            </a:r>
            <a:r>
              <a:rPr lang="zh-CN" altLang="en-US" sz="2400" b="0" dirty="0">
                <a:latin typeface="Times New Roman" panose="02020603050405020304" pitchFamily="18" charset="0"/>
              </a:rPr>
              <a:t>类的对象；</a:t>
            </a:r>
            <a:r>
              <a:rPr lang="en-US" altLang="zh-CN" sz="2400" b="0" dirty="0">
                <a:latin typeface="Times New Roman" panose="02020603050405020304" pitchFamily="18" charset="0"/>
              </a:rPr>
              <a:t>ComputerAver</a:t>
            </a:r>
            <a:r>
              <a:rPr lang="zh-CN" altLang="en-US" sz="2400" b="0" dirty="0">
                <a:latin typeface="Times New Roman" panose="02020603050405020304" pitchFamily="18" charset="0"/>
              </a:rPr>
              <a:t>类的对象负责计算平均值；</a:t>
            </a:r>
            <a:r>
              <a:rPr lang="en-US" altLang="zh-CN" sz="2400" b="0" dirty="0">
                <a:solidFill>
                  <a:srgbClr val="0000FF"/>
                </a:solidFill>
                <a:latin typeface="Times New Roman" panose="02020603050405020304" pitchFamily="18" charset="0"/>
              </a:rPr>
              <a:t>Line</a:t>
            </a:r>
            <a:r>
              <a:rPr lang="zh-CN" altLang="en-US" sz="2400" b="0" dirty="0">
                <a:latin typeface="Times New Roman" panose="02020603050405020304" pitchFamily="18" charset="0"/>
              </a:rPr>
              <a:t>类组合了</a:t>
            </a:r>
            <a:r>
              <a:rPr lang="en-US" altLang="zh-CN" sz="2400" b="0" dirty="0">
                <a:latin typeface="Times New Roman" panose="02020603050405020304" pitchFamily="18" charset="0"/>
              </a:rPr>
              <a:t>InputScore</a:t>
            </a:r>
            <a:r>
              <a:rPr lang="zh-CN" altLang="en-US" sz="2400" b="0" dirty="0">
                <a:latin typeface="Times New Roman" panose="02020603050405020304" pitchFamily="18" charset="0"/>
              </a:rPr>
              <a:t>、</a:t>
            </a:r>
            <a:r>
              <a:rPr lang="en-US" altLang="zh-CN" sz="2400" b="0" dirty="0">
                <a:latin typeface="Times New Roman" panose="02020603050405020304" pitchFamily="18" charset="0"/>
              </a:rPr>
              <a:t>DelScore</a:t>
            </a:r>
            <a:r>
              <a:rPr lang="zh-CN" altLang="en-US" sz="2400" b="0" dirty="0">
                <a:latin typeface="Times New Roman" panose="02020603050405020304" pitchFamily="18" charset="0"/>
              </a:rPr>
              <a:t>和</a:t>
            </a:r>
            <a:r>
              <a:rPr lang="en-US" altLang="zh-CN" sz="2400" b="0" dirty="0">
                <a:latin typeface="Times New Roman" panose="02020603050405020304" pitchFamily="18" charset="0"/>
              </a:rPr>
              <a:t>ComputerAver</a:t>
            </a:r>
            <a:r>
              <a:rPr lang="zh-CN" altLang="en-US" sz="2400" b="0" dirty="0">
                <a:latin typeface="Times New Roman" panose="02020603050405020304" pitchFamily="18" charset="0"/>
              </a:rPr>
              <a:t>三个类的实例。</a:t>
            </a:r>
          </a:p>
        </p:txBody>
      </p:sp>
      <p:pic>
        <p:nvPicPr>
          <p:cNvPr id="83974" name="Picture 2"/>
          <p:cNvPicPr>
            <a:picLocks noChangeAspect="1"/>
          </p:cNvPicPr>
          <p:nvPr/>
        </p:nvPicPr>
        <p:blipFill>
          <a:blip r:embed="rId3"/>
          <a:stretch>
            <a:fillRect/>
          </a:stretch>
        </p:blipFill>
        <p:spPr>
          <a:xfrm>
            <a:off x="2843213" y="4437063"/>
            <a:ext cx="5370512" cy="2087562"/>
          </a:xfrm>
          <a:prstGeom prst="rect">
            <a:avLst/>
          </a:prstGeom>
          <a:noFill/>
          <a:ln w="9525">
            <a:noFill/>
          </a:ln>
        </p:spPr>
      </p:pic>
      <p:sp>
        <p:nvSpPr>
          <p:cNvPr id="83975" name="文本框 13"/>
          <p:cNvSpPr txBox="1"/>
          <p:nvPr/>
        </p:nvSpPr>
        <p:spPr>
          <a:xfrm>
            <a:off x="193675" y="4229100"/>
            <a:ext cx="2738950" cy="369332"/>
          </a:xfrm>
          <a:prstGeom prst="rect">
            <a:avLst/>
          </a:prstGeom>
          <a:noFill/>
          <a:ln w="9525">
            <a:noFill/>
          </a:ln>
        </p:spPr>
        <p:txBody>
          <a:bodyPr wrap="square">
            <a:spAutoFit/>
          </a:bodyPr>
          <a:lstStyle/>
          <a:p>
            <a:pPr eaLnBrk="1" hangingPunct="1">
              <a:buNone/>
            </a:pPr>
            <a:r>
              <a:rPr lang="en-US" altLang="zh-CN" b="0" dirty="0">
                <a:latin typeface="Times New Roman" panose="02020603050405020304" pitchFamily="18" charset="0"/>
                <a:hlinkClick r:id="rId4" action="ppaction://hlinkfile"/>
              </a:rPr>
              <a:t>InputScore</a:t>
            </a:r>
            <a:endParaRPr lang="zh-CN" altLang="en-US" dirty="0">
              <a:latin typeface="Times New Roman" panose="02020603050405020304" pitchFamily="18" charset="0"/>
            </a:endParaRPr>
          </a:p>
        </p:txBody>
      </p:sp>
      <p:sp>
        <p:nvSpPr>
          <p:cNvPr id="83976" name="文本框 16"/>
          <p:cNvSpPr txBox="1"/>
          <p:nvPr/>
        </p:nvSpPr>
        <p:spPr>
          <a:xfrm>
            <a:off x="334963" y="4719638"/>
            <a:ext cx="1885950" cy="522287"/>
          </a:xfrm>
          <a:prstGeom prst="rect">
            <a:avLst/>
          </a:prstGeom>
          <a:noFill/>
          <a:ln w="9525">
            <a:noFill/>
          </a:ln>
        </p:spPr>
        <p:txBody>
          <a:bodyPr>
            <a:spAutoFit/>
          </a:bodyPr>
          <a:lstStyle/>
          <a:p>
            <a:pPr eaLnBrk="1" hangingPunct="1">
              <a:buNone/>
            </a:pPr>
            <a:r>
              <a:rPr lang="en-US" altLang="zh-CN" b="0" dirty="0">
                <a:latin typeface="Times New Roman" panose="02020603050405020304" pitchFamily="18" charset="0"/>
                <a:hlinkClick r:id="rId5" action="ppaction://hlinkfile"/>
              </a:rPr>
              <a:t>DelScore</a:t>
            </a:r>
            <a:endParaRPr lang="zh-CN" altLang="en-US" dirty="0">
              <a:latin typeface="Times New Roman" panose="02020603050405020304" pitchFamily="18" charset="0"/>
            </a:endParaRPr>
          </a:p>
        </p:txBody>
      </p:sp>
      <p:sp>
        <p:nvSpPr>
          <p:cNvPr id="83977" name="文本框 18"/>
          <p:cNvSpPr txBox="1"/>
          <p:nvPr/>
        </p:nvSpPr>
        <p:spPr>
          <a:xfrm>
            <a:off x="209964" y="5208588"/>
            <a:ext cx="2390775" cy="523875"/>
          </a:xfrm>
          <a:prstGeom prst="rect">
            <a:avLst/>
          </a:prstGeom>
          <a:noFill/>
          <a:ln w="9525">
            <a:noFill/>
          </a:ln>
        </p:spPr>
        <p:txBody>
          <a:bodyPr>
            <a:spAutoFit/>
          </a:bodyPr>
          <a:lstStyle/>
          <a:p>
            <a:pPr eaLnBrk="1" hangingPunct="1">
              <a:buNone/>
            </a:pPr>
            <a:r>
              <a:rPr lang="en-US" altLang="zh-CN" b="0" dirty="0">
                <a:latin typeface="Times New Roman" panose="02020603050405020304" pitchFamily="18" charset="0"/>
                <a:hlinkClick r:id="rId6" action="ppaction://hlinkfile"/>
              </a:rPr>
              <a:t>ComputerAver</a:t>
            </a:r>
            <a:endParaRPr lang="zh-CN" altLang="en-US" dirty="0">
              <a:latin typeface="Times New Roman" panose="02020603050405020304" pitchFamily="18" charset="0"/>
            </a:endParaRPr>
          </a:p>
        </p:txBody>
      </p:sp>
      <p:sp>
        <p:nvSpPr>
          <p:cNvPr id="21" name="文本框 20"/>
          <p:cNvSpPr txBox="1"/>
          <p:nvPr/>
        </p:nvSpPr>
        <p:spPr>
          <a:xfrm>
            <a:off x="93170" y="5697021"/>
            <a:ext cx="2624361" cy="369332"/>
          </a:xfrm>
          <a:prstGeom prst="rect">
            <a:avLst/>
          </a:prstGeom>
          <a:noFill/>
        </p:spPr>
        <p:txBody>
          <a:bodyPr wrap="square">
            <a:spAutoFit/>
          </a:bodyPr>
          <a:lstStyle/>
          <a:p>
            <a:pPr marR="0" defTabSz="914400" eaLnBrk="1" hangingPunct="1">
              <a:buClrTx/>
              <a:buSzTx/>
              <a:buFontTx/>
              <a:buNone/>
              <a:defRPr/>
            </a:pPr>
            <a:r>
              <a:rPr kumimoji="1" lang="en-US" altLang="zh-CN" kern="100" cap="none" spc="0" normalizeH="0" baseline="0" noProof="0" dirty="0">
                <a:solidFill>
                  <a:srgbClr val="000000"/>
                </a:solidFill>
                <a:latin typeface="Times New Roman" panose="02020603050405020304" pitchFamily="18" charset="0"/>
                <a:ea typeface="宋体" panose="02010600030101010101" pitchFamily="2" charset="-122"/>
                <a:cs typeface="+mn-cs"/>
                <a:hlinkClick r:id="rId7" action="ppaction://hlinkfile"/>
              </a:rPr>
              <a:t>Line</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
        <p:nvSpPr>
          <p:cNvPr id="23" name="文本框 22"/>
          <p:cNvSpPr txBox="1"/>
          <p:nvPr/>
        </p:nvSpPr>
        <p:spPr>
          <a:xfrm>
            <a:off x="395288" y="6152078"/>
            <a:ext cx="1944464" cy="369332"/>
          </a:xfrm>
          <a:prstGeom prst="rect">
            <a:avLst/>
          </a:prstGeom>
          <a:noFill/>
        </p:spPr>
        <p:txBody>
          <a:bodyPr wrap="square">
            <a:spAutoFit/>
          </a:bodyPr>
          <a:lstStyle/>
          <a:p>
            <a:pPr marR="0" defTabSz="914400" eaLnBrk="1" hangingPunct="1">
              <a:buClrTx/>
              <a:buSzTx/>
              <a:buFontTx/>
              <a:buNone/>
              <a:defRPr/>
            </a:pPr>
            <a:r>
              <a:rPr kumimoji="1" lang="en-US" altLang="zh-CN" kern="100" cap="none" spc="0" normalizeH="0" baseline="0" noProof="0" dirty="0">
                <a:solidFill>
                  <a:srgbClr val="000000"/>
                </a:solidFill>
                <a:latin typeface="Times New Roman" panose="02020603050405020304" pitchFamily="18" charset="0"/>
                <a:ea typeface="宋体" panose="02010600030101010101" pitchFamily="2" charset="-122"/>
                <a:cs typeface="+mn-cs"/>
                <a:hlinkClick r:id="rId8" action="ppaction://hlinkfile"/>
              </a:rPr>
              <a:t>SingGame</a:t>
            </a: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0"/>
            <a:ext cx="8229600" cy="1143000"/>
          </a:xfrm>
        </p:spPr>
        <p:txBody>
          <a:bodyPr vert="horz" wrap="square" lIns="91440" tIns="45720" rIns="91440" bIns="45720" anchor="ctr"/>
          <a:lstStyle/>
          <a:p>
            <a:pPr eaLnBrk="1" hangingPunct="1"/>
            <a:r>
              <a:rPr lang="zh-CN" altLang="en-US" dirty="0"/>
              <a:t>用面向对象描述世界</a:t>
            </a:r>
            <a:endParaRPr lang="en-US" altLang="zh-CN"/>
          </a:p>
        </p:txBody>
      </p:sp>
      <p:sp>
        <p:nvSpPr>
          <p:cNvPr id="16387" name="Rectangle 3"/>
          <p:cNvSpPr>
            <a:spLocks noGrp="1"/>
          </p:cNvSpPr>
          <p:nvPr>
            <p:ph idx="1"/>
          </p:nvPr>
        </p:nvSpPr>
        <p:spPr/>
        <p:txBody>
          <a:bodyPr vert="horz" wrap="square" lIns="91440" tIns="45720" rIns="91440" bIns="45720" anchor="t"/>
          <a:lstStyle/>
          <a:p>
            <a:pPr lvl="1" eaLnBrk="1" hangingPunct="1"/>
            <a:r>
              <a:rPr lang="zh-CN" altLang="en-US" dirty="0"/>
              <a:t>第二步：发现类的属性 </a:t>
            </a:r>
          </a:p>
        </p:txBody>
      </p:sp>
      <p:sp>
        <p:nvSpPr>
          <p:cNvPr id="673813" name="AutoShape 21"/>
          <p:cNvSpPr>
            <a:spLocks noChangeArrowheads="1"/>
          </p:cNvSpPr>
          <p:nvPr/>
        </p:nvSpPr>
        <p:spPr bwMode="gray">
          <a:xfrm>
            <a:off x="1611313" y="1735138"/>
            <a:ext cx="2914650" cy="2773363"/>
          </a:xfrm>
          <a:prstGeom prst="roundRect">
            <a:avLst>
              <a:gd name="adj" fmla="val 7407"/>
            </a:avLst>
          </a:prstGeom>
          <a:gradFill rotWithShape="1">
            <a:gsLst>
              <a:gs pos="0">
                <a:srgbClr val="CC99FF"/>
              </a:gs>
              <a:gs pos="100000">
                <a:srgbClr val="CC99FF">
                  <a:gamma/>
                  <a:tint val="0"/>
                  <a:invGamma/>
                </a:srgbClr>
              </a:gs>
            </a:gsLst>
            <a:lin ang="5400000" scaled="1"/>
          </a:gradFill>
          <a:ln w="9525" algn="ctr">
            <a:solidFill>
              <a:srgbClr val="B563CF"/>
            </a:solidFill>
            <a:round/>
          </a:ln>
          <a:effectLst>
            <a:outerShdw dist="107763" dir="8100000" algn="ctr" rotWithShape="0">
              <a:schemeClr val="bg2">
                <a:alpha val="50000"/>
              </a:schemeClr>
            </a:outerShdw>
          </a:effectLst>
        </p:spPr>
        <p:txBody>
          <a:bodyPr wrap="none" anchor="ctr">
            <a:spAutoFit/>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狗类共有的</a:t>
            </a:r>
            <a:r>
              <a:rPr kumimoji="0" lang="zh-CN" altLang="en-US" sz="2400" b="1" i="0" u="none" strike="noStrike" kern="1200" cap="none" spc="0" normalizeH="0" baseline="0" noProof="0">
                <a:ln>
                  <a:noFill/>
                </a:ln>
                <a:solidFill>
                  <a:srgbClr val="FF0000"/>
                </a:solidFill>
                <a:effectLst/>
                <a:uLnTx/>
                <a:uFillTx/>
                <a:latin typeface="Arial" panose="020B0604020202020204" pitchFamily="34" charset="0"/>
                <a:ea typeface="黑体" panose="02010609060101010101" pitchFamily="2" charset="-122"/>
                <a:cs typeface="+mn-cs"/>
              </a:rPr>
              <a:t>特征</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1.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品种</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2.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年龄</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3.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昵称</a:t>
            </a: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4.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健康情况</a:t>
            </a: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5.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跟主人的亲密度</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a:t>
            </a:r>
          </a:p>
        </p:txBody>
      </p:sp>
      <p:sp>
        <p:nvSpPr>
          <p:cNvPr id="628745" name="AutoShape 10"/>
          <p:cNvSpPr/>
          <p:nvPr/>
        </p:nvSpPr>
        <p:spPr>
          <a:xfrm>
            <a:off x="4073525" y="3871913"/>
            <a:ext cx="4740275" cy="2005012"/>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headEnd type="none" w="med" len="med"/>
            <a:tailEnd type="none" w="med" len="med"/>
          </a:ln>
        </p:spPr>
        <p:txBody>
          <a:bodyPr>
            <a:spAutoFit/>
          </a:bodyPr>
          <a:lstStyle/>
          <a:p>
            <a:pPr algn="l"/>
            <a:r>
              <a:rPr lang="en-US" altLang="zh-CN" b="1">
                <a:latin typeface="Arial" panose="020B0604020202020204" pitchFamily="34" charset="0"/>
                <a:ea typeface="宋体" panose="02010600030101010101" pitchFamily="2" charset="-122"/>
              </a:rPr>
              <a:t>class Dog {</a:t>
            </a:r>
            <a:r>
              <a:rPr lang="en-US" altLang="zh-CN">
                <a:latin typeface="Arial" panose="020B0604020202020204" pitchFamily="34" charset="0"/>
                <a:ea typeface="宋体" panose="02010600030101010101" pitchFamily="2" charset="-122"/>
              </a:rPr>
              <a:t> </a:t>
            </a:r>
          </a:p>
          <a:p>
            <a:pPr algn="l"/>
            <a:r>
              <a:rPr lang="en-US" altLang="zh-CN" b="1">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String name = "</a:t>
            </a:r>
            <a:r>
              <a:rPr lang="zh-CN" altLang="en-US" b="1" dirty="0">
                <a:solidFill>
                  <a:srgbClr val="FF0000"/>
                </a:solidFill>
                <a:latin typeface="Arial" panose="020B0604020202020204" pitchFamily="34" charset="0"/>
              </a:rPr>
              <a:t>旺财</a:t>
            </a:r>
            <a:r>
              <a:rPr lang="en-US" altLang="zh-CN" b="1">
                <a:solidFill>
                  <a:srgbClr val="FF0000"/>
                </a:solidFill>
                <a:latin typeface="Arial" panose="020B0604020202020204" pitchFamily="34" charset="0"/>
                <a:ea typeface="宋体" panose="02010600030101010101" pitchFamily="2" charset="-122"/>
              </a:rPr>
              <a:t>";</a:t>
            </a:r>
            <a:r>
              <a:rPr lang="en-US" altLang="zh-CN" b="1">
                <a:latin typeface="Arial" panose="020B0604020202020204" pitchFamily="34" charset="0"/>
                <a:ea typeface="宋体" panose="02010600030101010101" pitchFamily="2" charset="-122"/>
              </a:rPr>
              <a:t> // </a:t>
            </a:r>
            <a:r>
              <a:rPr lang="zh-CN" altLang="en-US" b="1" dirty="0">
                <a:latin typeface="黑体" panose="02010609060101010101" pitchFamily="2" charset="-122"/>
              </a:rPr>
              <a:t>昵称</a:t>
            </a:r>
          </a:p>
          <a:p>
            <a:pPr algn="l"/>
            <a:r>
              <a:rPr lang="en-US" altLang="zh-CN" b="1">
                <a:latin typeface="Arial" panose="020B0604020202020204" pitchFamily="34" charset="0"/>
                <a:ea typeface="宋体" panose="02010600030101010101" pitchFamily="2" charset="-122"/>
              </a:rPr>
              <a:t>    </a:t>
            </a:r>
            <a:r>
              <a:rPr lang="en-US" altLang="zh-CN" b="1" err="1">
                <a:solidFill>
                  <a:srgbClr val="FF0000"/>
                </a:solidFill>
                <a:latin typeface="Arial" panose="020B0604020202020204" pitchFamily="34" charset="0"/>
                <a:ea typeface="宋体" panose="02010600030101010101" pitchFamily="2" charset="-122"/>
              </a:rPr>
              <a:t>int</a:t>
            </a:r>
            <a:r>
              <a:rPr lang="en-US" altLang="zh-CN" b="1">
                <a:solidFill>
                  <a:srgbClr val="FF0000"/>
                </a:solidFill>
                <a:latin typeface="Arial" panose="020B0604020202020204" pitchFamily="34" charset="0"/>
                <a:ea typeface="宋体" panose="02010600030101010101" pitchFamily="2" charset="-122"/>
              </a:rPr>
              <a:t> health = 100;</a:t>
            </a:r>
            <a:r>
              <a:rPr lang="en-US" altLang="zh-CN" b="1">
                <a:latin typeface="Arial" panose="020B0604020202020204" pitchFamily="34" charset="0"/>
                <a:ea typeface="宋体" panose="02010600030101010101" pitchFamily="2" charset="-122"/>
              </a:rPr>
              <a:t> // </a:t>
            </a:r>
            <a:r>
              <a:rPr lang="zh-CN" altLang="en-US" b="1" dirty="0">
                <a:latin typeface="Arial" panose="020B0604020202020204" pitchFamily="34" charset="0"/>
              </a:rPr>
              <a:t>健康值    </a:t>
            </a:r>
          </a:p>
          <a:p>
            <a:pPr algn="l"/>
            <a:r>
              <a:rPr lang="en-US" altLang="zh-CN" b="1">
                <a:latin typeface="Arial" panose="020B0604020202020204" pitchFamily="34" charset="0"/>
                <a:ea typeface="宋体" panose="02010600030101010101" pitchFamily="2" charset="-122"/>
              </a:rPr>
              <a:t>    </a:t>
            </a:r>
            <a:r>
              <a:rPr lang="en-US" altLang="zh-CN" b="1" err="1">
                <a:solidFill>
                  <a:srgbClr val="FF0000"/>
                </a:solidFill>
                <a:latin typeface="Arial" panose="020B0604020202020204" pitchFamily="34" charset="0"/>
                <a:ea typeface="宋体" panose="02010600030101010101" pitchFamily="2" charset="-122"/>
              </a:rPr>
              <a:t>int</a:t>
            </a:r>
            <a:r>
              <a:rPr lang="en-US" altLang="zh-CN" b="1">
                <a:solidFill>
                  <a:srgbClr val="FF0000"/>
                </a:solidFill>
                <a:latin typeface="Arial" panose="020B0604020202020204" pitchFamily="34" charset="0"/>
                <a:ea typeface="宋体" panose="02010600030101010101" pitchFamily="2" charset="-122"/>
              </a:rPr>
              <a:t> love = 0;</a:t>
            </a:r>
            <a:r>
              <a:rPr lang="en-US" altLang="zh-CN" b="1">
                <a:latin typeface="Arial" panose="020B0604020202020204" pitchFamily="34" charset="0"/>
                <a:ea typeface="宋体" panose="02010600030101010101" pitchFamily="2" charset="-122"/>
              </a:rPr>
              <a:t>   // </a:t>
            </a:r>
            <a:r>
              <a:rPr lang="zh-CN" altLang="en-US" b="1" dirty="0">
                <a:latin typeface="Arial" panose="020B0604020202020204" pitchFamily="34" charset="0"/>
              </a:rPr>
              <a:t>亲密度</a:t>
            </a:r>
          </a:p>
          <a:p>
            <a:pPr algn="l"/>
            <a:r>
              <a:rPr lang="en-US" altLang="zh-CN" b="1">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String strain = "</a:t>
            </a:r>
            <a:r>
              <a:rPr lang="zh-CN" altLang="en-US" b="1" dirty="0">
                <a:solidFill>
                  <a:srgbClr val="FF0000"/>
                </a:solidFill>
                <a:latin typeface="Arial" panose="020B0604020202020204" pitchFamily="34" charset="0"/>
              </a:rPr>
              <a:t>拉布拉多犬</a:t>
            </a:r>
            <a:r>
              <a:rPr lang="en-US" altLang="zh-CN" b="1">
                <a:solidFill>
                  <a:srgbClr val="FF0000"/>
                </a:solidFill>
                <a:latin typeface="Arial" panose="020B0604020202020204" pitchFamily="34" charset="0"/>
                <a:ea typeface="宋体" panose="02010600030101010101" pitchFamily="2" charset="-122"/>
              </a:rPr>
              <a:t>";</a:t>
            </a:r>
            <a:r>
              <a:rPr lang="en-US" altLang="zh-CN" b="1">
                <a:latin typeface="Arial" panose="020B0604020202020204" pitchFamily="34" charset="0"/>
                <a:ea typeface="宋体" panose="02010600030101010101" pitchFamily="2" charset="-122"/>
              </a:rPr>
              <a:t> // </a:t>
            </a:r>
            <a:r>
              <a:rPr lang="zh-CN" altLang="en-US" b="1" dirty="0">
                <a:latin typeface="Arial" panose="020B0604020202020204" pitchFamily="34" charset="0"/>
              </a:rPr>
              <a:t>品种</a:t>
            </a:r>
            <a:r>
              <a:rPr lang="zh-CN" altLang="en-US" b="1" dirty="0">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algn="l"/>
            <a:r>
              <a:rPr lang="en-US" altLang="zh-CN" b="1">
                <a:latin typeface="Arial" panose="020B0604020202020204" pitchFamily="34" charset="0"/>
                <a:ea typeface="宋体" panose="02010600030101010101" pitchFamily="2" charset="-122"/>
              </a:rPr>
              <a:t>}</a:t>
            </a:r>
          </a:p>
        </p:txBody>
      </p:sp>
      <p:sp>
        <p:nvSpPr>
          <p:cNvPr id="16390" name="Freeform 25"/>
          <p:cNvSpPr/>
          <p:nvPr/>
        </p:nvSpPr>
        <p:spPr>
          <a:xfrm rot="-7336179" flipH="1">
            <a:off x="3851275" y="2708275"/>
            <a:ext cx="1800225" cy="1081088"/>
          </a:xfrm>
          <a:custGeom>
            <a:avLst/>
            <a:gdLst>
              <a:gd name="txL" fmla="*/ 0 w 730"/>
              <a:gd name="txT" fmla="*/ 0 h 457"/>
              <a:gd name="txR" fmla="*/ 730 w 730"/>
              <a:gd name="txB" fmla="*/ 457 h 457"/>
            </a:gdLst>
            <a:ahLst/>
            <a:cxnLst>
              <a:cxn ang="0">
                <a:pos x="2147483647" y="1550134633"/>
              </a:cxn>
              <a:cxn ang="0">
                <a:pos x="2147483647" y="2147483647"/>
              </a:cxn>
              <a:cxn ang="0">
                <a:pos x="2147483647" y="2070574980"/>
              </a:cxn>
              <a:cxn ang="0">
                <a:pos x="2147483647" y="2070574980"/>
              </a:cxn>
              <a:cxn ang="0">
                <a:pos x="2147483647" y="2070574980"/>
              </a:cxn>
              <a:cxn ang="0">
                <a:pos x="2147483647" y="2070574980"/>
              </a:cxn>
              <a:cxn ang="0">
                <a:pos x="2147483647" y="2070574980"/>
              </a:cxn>
              <a:cxn ang="0">
                <a:pos x="2147483647" y="2070574980"/>
              </a:cxn>
              <a:cxn ang="0">
                <a:pos x="2147483647" y="2070574980"/>
              </a:cxn>
              <a:cxn ang="0">
                <a:pos x="2147483647" y="2070574980"/>
              </a:cxn>
              <a:cxn ang="0">
                <a:pos x="2147483647" y="2070574980"/>
              </a:cxn>
              <a:cxn ang="0">
                <a:pos x="2098102967" y="2070574980"/>
              </a:cxn>
              <a:cxn ang="0">
                <a:pos x="2025127295" y="2070574980"/>
              </a:cxn>
              <a:cxn ang="0">
                <a:pos x="1946067851" y="2070574980"/>
              </a:cxn>
              <a:cxn ang="0">
                <a:pos x="1873089713" y="2070574980"/>
              </a:cxn>
              <a:cxn ang="0">
                <a:pos x="1794030270" y="2064980297"/>
              </a:cxn>
              <a:cxn ang="0">
                <a:pos x="1721054598" y="2064980297"/>
              </a:cxn>
              <a:cxn ang="0">
                <a:pos x="1575098322" y="2048191517"/>
              </a:cxn>
              <a:cxn ang="0">
                <a:pos x="1325757379" y="2014613957"/>
              </a:cxn>
              <a:cxn ang="0">
                <a:pos x="1094662511" y="1958652935"/>
              </a:cxn>
              <a:cxn ang="0">
                <a:pos x="881811870" y="1880306084"/>
              </a:cxn>
              <a:cxn ang="0">
                <a:pos x="693286452" y="1785172819"/>
              </a:cxn>
              <a:cxn ang="0">
                <a:pos x="523004799" y="1673248409"/>
              </a:cxn>
              <a:cxn ang="0">
                <a:pos x="370969683" y="1550134633"/>
              </a:cxn>
              <a:cxn ang="0">
                <a:pos x="249341020" y="1410229711"/>
              </a:cxn>
              <a:cxn ang="0">
                <a:pos x="145953848" y="1270327155"/>
              </a:cxn>
              <a:cxn ang="0">
                <a:pos x="66896851" y="1119230206"/>
              </a:cxn>
              <a:cxn ang="0">
                <a:pos x="24325234" y="956941822"/>
              </a:cxn>
              <a:cxn ang="0">
                <a:pos x="0" y="794653438"/>
              </a:cxn>
              <a:cxn ang="0">
                <a:pos x="6081308" y="637962102"/>
              </a:cxn>
              <a:cxn ang="0">
                <a:pos x="48650467" y="470076521"/>
              </a:cxn>
              <a:cxn ang="0">
                <a:pos x="115547318" y="307788063"/>
              </a:cxn>
              <a:cxn ang="0">
                <a:pos x="340560687" y="0"/>
              </a:cxn>
              <a:cxn ang="0">
                <a:pos x="273666244" y="67152772"/>
              </a:cxn>
              <a:cxn ang="0">
                <a:pos x="182444189" y="201460701"/>
              </a:cxn>
              <a:cxn ang="0">
                <a:pos x="139872542" y="335768648"/>
              </a:cxn>
              <a:cxn ang="0">
                <a:pos x="152037620" y="453287741"/>
              </a:cxn>
              <a:cxn ang="0">
                <a:pos x="182444189" y="509248764"/>
              </a:cxn>
              <a:cxn ang="0">
                <a:pos x="261503632" y="615576126"/>
              </a:cxn>
              <a:cxn ang="0">
                <a:pos x="383132295" y="710711904"/>
              </a:cxn>
              <a:cxn ang="0">
                <a:pos x="535167411" y="805845169"/>
              </a:cxn>
              <a:cxn ang="0">
                <a:pos x="723692982" y="873000288"/>
              </a:cxn>
              <a:cxn ang="0">
                <a:pos x="827077650" y="906575482"/>
              </a:cxn>
              <a:cxn ang="0">
                <a:pos x="1058174675" y="973730602"/>
              </a:cxn>
              <a:cxn ang="0">
                <a:pos x="1295350849" y="1012902844"/>
              </a:cxn>
              <a:cxn ang="0">
                <a:pos x="1550773098" y="1046480404"/>
              </a:cxn>
              <a:cxn ang="0">
                <a:pos x="1690645602" y="1063269184"/>
              </a:cxn>
              <a:cxn ang="0">
                <a:pos x="1964311769" y="1074460915"/>
              </a:cxn>
              <a:cxn ang="0">
                <a:pos x="2147483647" y="1074460915"/>
              </a:cxn>
              <a:cxn ang="0">
                <a:pos x="2147483647" y="1063269184"/>
              </a:cxn>
              <a:cxn ang="0">
                <a:pos x="2147483647" y="1029691624"/>
              </a:cxn>
              <a:cxn ang="0">
                <a:pos x="2147483647" y="531634592"/>
              </a:cxn>
              <a:cxn ang="0">
                <a:pos x="2147483647" y="1550134633"/>
              </a:cxn>
            </a:cxnLst>
            <a:rect l="txL" t="txT" r="txR" b="tx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tileRect/>
          </a:gradFill>
          <a:ln w="12700" cap="rnd" cmpd="sng">
            <a:solidFill>
              <a:srgbClr val="800080"/>
            </a:solidFill>
            <a:prstDash val="solid"/>
            <a:round/>
            <a:headEnd type="none" w="med" len="med"/>
            <a:tailEnd type="none" w="med" len="med"/>
          </a:ln>
          <a:effectLst>
            <a:outerShdw dist="71842" dir="2699999" algn="ctr" rotWithShape="0">
              <a:srgbClr val="808080">
                <a:alpha val="50000"/>
              </a:srgbClr>
            </a:outerShdw>
          </a:effectLst>
        </p:spPr>
        <p:txBody>
          <a:bodyPr rot="10800000"/>
          <a:lstStyle/>
          <a:p>
            <a:pPr algn="l" fontAlgn="ctr"/>
            <a:endParaRPr lang="zh-CN" altLang="en-US" sz="1800" b="1" dirty="0">
              <a:latin typeface="Arial" panose="020B0604020202020204" pitchFamily="34" charset="0"/>
            </a:endParaRPr>
          </a:p>
        </p:txBody>
      </p:sp>
      <p:sp>
        <p:nvSpPr>
          <p:cNvPr id="644143" name="AutoShape 47"/>
          <p:cNvSpPr>
            <a:spLocks noChangeArrowheads="1"/>
          </p:cNvSpPr>
          <p:nvPr/>
        </p:nvSpPr>
        <p:spPr bwMode="auto">
          <a:xfrm>
            <a:off x="2627313" y="4821238"/>
            <a:ext cx="1584325" cy="758825"/>
          </a:xfrm>
          <a:prstGeom prst="wedgeRoundRectCallout">
            <a:avLst>
              <a:gd name="adj1" fmla="val 65130"/>
              <a:gd name="adj2" fmla="val -5023"/>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只放我关心的属性</a:t>
            </a:r>
          </a:p>
        </p:txBody>
      </p:sp>
      <p:sp>
        <p:nvSpPr>
          <p:cNvPr id="2" name="AutoShape 47"/>
          <p:cNvSpPr>
            <a:spLocks noChangeArrowheads="1"/>
          </p:cNvSpPr>
          <p:nvPr/>
        </p:nvSpPr>
        <p:spPr bwMode="auto">
          <a:xfrm>
            <a:off x="539750" y="2419350"/>
            <a:ext cx="1008063" cy="430213"/>
          </a:xfrm>
          <a:prstGeom prst="wedgeRoundRectCallout">
            <a:avLst>
              <a:gd name="adj1" fmla="val 75199"/>
              <a:gd name="adj2" fmla="val 74301"/>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名词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73813"/>
                                        </p:tgtEl>
                                        <p:attrNameLst>
                                          <p:attrName>style.visibility</p:attrName>
                                        </p:attrNameLst>
                                      </p:cBhvr>
                                      <p:to>
                                        <p:strVal val="visible"/>
                                      </p:to>
                                    </p:set>
                                    <p:animEffect transition="in" filter="wipe(left)">
                                      <p:cBhvr>
                                        <p:cTn id="7" dur="500"/>
                                        <p:tgtEl>
                                          <p:spTgt spid="6738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wipe(left)">
                                      <p:cBhvr>
                                        <p:cTn id="15" dur="500"/>
                                        <p:tgtEl>
                                          <p:spTgt spid="1639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28745"/>
                                        </p:tgtEl>
                                        <p:attrNameLst>
                                          <p:attrName>style.visibility</p:attrName>
                                        </p:attrNameLst>
                                      </p:cBhvr>
                                      <p:to>
                                        <p:strVal val="visible"/>
                                      </p:to>
                                    </p:set>
                                    <p:animEffect transition="in" filter="blinds(horizontal)">
                                      <p:cBhvr>
                                        <p:cTn id="18" dur="500"/>
                                        <p:tgtEl>
                                          <p:spTgt spid="62874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44143"/>
                                        </p:tgtEl>
                                        <p:attrNameLst>
                                          <p:attrName>style.visibility</p:attrName>
                                        </p:attrNameLst>
                                      </p:cBhvr>
                                      <p:to>
                                        <p:strVal val="visible"/>
                                      </p:to>
                                    </p:set>
                                    <p:animEffect transition="in" filter="wipe(left)">
                                      <p:cBhvr>
                                        <p:cTn id="21" dur="500"/>
                                        <p:tgtEl>
                                          <p:spTgt spid="644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3" grpId="0" bldLvl="0" animBg="1"/>
      <p:bldP spid="628745" grpId="0" bldLvl="0" animBg="1"/>
      <p:bldP spid="16390" grpId="0" bldLvl="0" animBg="1"/>
      <p:bldP spid="644143" grpId="0" bldLvl="0" animBg="1"/>
      <p:bldP spid="2"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052736"/>
            <a:ext cx="4716016" cy="3019713"/>
          </a:xfrm>
          <a:ln>
            <a:solidFill>
              <a:schemeClr val="tx1"/>
            </a:solidFill>
          </a:ln>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0417" y="987840"/>
            <a:ext cx="4513583" cy="3233247"/>
          </a:xfrm>
          <a:prstGeom prst="rect">
            <a:avLst/>
          </a:prstGeom>
          <a:ln>
            <a:solidFill>
              <a:schemeClr val="tx1"/>
            </a:solidFill>
          </a:ln>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4437112"/>
            <a:ext cx="5695950" cy="2181225"/>
          </a:xfrm>
          <a:prstGeom prst="rect">
            <a:avLst/>
          </a:prstGeom>
          <a:ln>
            <a:solidFill>
              <a:schemeClr val="tx1"/>
            </a:solidFill>
          </a:ln>
        </p:spPr>
      </p:pic>
    </p:spTree>
    <p:extLst>
      <p:ext uri="{BB962C8B-B14F-4D97-AF65-F5344CB8AC3E}">
        <p14:creationId xmlns:p14="http://schemas.microsoft.com/office/powerpoint/2010/main" val="25785181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88" y="1052736"/>
            <a:ext cx="4410075" cy="2819400"/>
          </a:xfrm>
          <a:ln>
            <a:solidFill>
              <a:schemeClr val="tx1"/>
            </a:solid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4006979"/>
            <a:ext cx="5295900" cy="1285875"/>
          </a:xfrm>
          <a:prstGeom prst="rect">
            <a:avLst/>
          </a:prstGeom>
          <a:ln>
            <a:solidFill>
              <a:schemeClr val="tx1"/>
            </a:solidFill>
          </a:ln>
        </p:spPr>
      </p:pic>
      <p:sp>
        <p:nvSpPr>
          <p:cNvPr id="3" name="矩形 2"/>
          <p:cNvSpPr/>
          <p:nvPr/>
        </p:nvSpPr>
        <p:spPr>
          <a:xfrm>
            <a:off x="1403648" y="5589240"/>
            <a:ext cx="612068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smtClean="0"/>
              <a:t>优点：</a:t>
            </a:r>
            <a:r>
              <a:rPr lang="zh-CN" altLang="en-US" smtClean="0">
                <a:latin typeface="宋体" panose="02010600030101010101" pitchFamily="2" charset="-122"/>
                <a:ea typeface="宋体" panose="02010600030101010101" pitchFamily="2" charset="-122"/>
              </a:rPr>
              <a:t>采用模块化的设计，类间的耦合度低，可以很好的提高代码的可扩展性及可维护性，</a:t>
            </a:r>
            <a:r>
              <a:rPr lang="zh-CN" altLang="en-US">
                <a:latin typeface="宋体" panose="02010600030101010101" pitchFamily="2" charset="-122"/>
                <a:ea typeface="宋体" panose="02010600030101010101" pitchFamily="2" charset="-122"/>
              </a:rPr>
              <a:t>新增步骤只需添</a:t>
            </a:r>
            <a:r>
              <a:rPr lang="zh-CN" altLang="en-US">
                <a:latin typeface="宋体" panose="02010600030101010101" pitchFamily="2" charset="-122"/>
                <a:ea typeface="宋体" panose="02010600030101010101" pitchFamily="2" charset="-122"/>
              </a:rPr>
              <a:t>加</a:t>
            </a:r>
            <a:r>
              <a:rPr lang="zh-CN" altLang="en-US" smtClean="0">
                <a:latin typeface="宋体" panose="02010600030101010101" pitchFamily="2" charset="-122"/>
                <a:ea typeface="宋体" panose="02010600030101010101" pitchFamily="2" charset="-122"/>
              </a:rPr>
              <a:t>类，</a:t>
            </a:r>
            <a:r>
              <a:rPr lang="zh-CN" altLang="en-US">
                <a:latin typeface="宋体" panose="02010600030101010101" pitchFamily="2" charset="-122"/>
                <a:ea typeface="宋体" panose="02010600030101010101" pitchFamily="2" charset="-122"/>
              </a:rPr>
              <a:t>局部</a:t>
            </a:r>
            <a:r>
              <a:rPr lang="zh-CN" altLang="en-US">
                <a:latin typeface="宋体" panose="02010600030101010101" pitchFamily="2" charset="-122"/>
                <a:ea typeface="宋体" panose="02010600030101010101" pitchFamily="2" charset="-122"/>
              </a:rPr>
              <a:t>修</a:t>
            </a:r>
            <a:r>
              <a:rPr lang="zh-CN" altLang="en-US" smtClean="0">
                <a:latin typeface="宋体" panose="02010600030101010101" pitchFamily="2" charset="-122"/>
                <a:ea typeface="宋体" panose="02010600030101010101" pitchFamily="2" charset="-122"/>
              </a:rPr>
              <a:t>改也不会影</a:t>
            </a:r>
            <a:r>
              <a:rPr lang="zh-CN" altLang="en-US">
                <a:latin typeface="宋体" panose="02010600030101010101" pitchFamily="2" charset="-122"/>
                <a:ea typeface="宋体" panose="02010600030101010101" pitchFamily="2" charset="-122"/>
              </a:rPr>
              <a:t>响全局</a:t>
            </a:r>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44818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1689382" y="260648"/>
            <a:ext cx="7010400" cy="563563"/>
          </a:xfrm>
        </p:spPr>
        <p:txBody>
          <a:bodyPr vert="horz" wrap="square" lIns="91440" tIns="45720" rIns="91440" bIns="45720" anchor="ctr" anchorCtr="0"/>
          <a:lstStyle/>
          <a:p>
            <a:pPr eaLnBrk="1" hangingPunct="1"/>
            <a:r>
              <a:rPr kumimoji="1" lang="zh-CN" altLang="en-US" sz="2800" b="1" dirty="0">
                <a:latin typeface="+mj-lt"/>
                <a:ea typeface="+mj-ea"/>
                <a:cs typeface="+mj-cs"/>
              </a:rPr>
              <a:t>总结</a:t>
            </a:r>
          </a:p>
        </p:txBody>
      </p:sp>
      <p:sp>
        <p:nvSpPr>
          <p:cNvPr id="84995" name="Rectangle 3"/>
          <p:cNvSpPr>
            <a:spLocks noGrp="1"/>
          </p:cNvSpPr>
          <p:nvPr>
            <p:ph idx="1"/>
          </p:nvPr>
        </p:nvSpPr>
        <p:spPr>
          <a:xfrm>
            <a:off x="611560" y="1196752"/>
            <a:ext cx="7931150" cy="5248275"/>
          </a:xfrm>
        </p:spPr>
        <p:txBody>
          <a:bodyPr vert="horz" wrap="square" lIns="91440" tIns="45720" rIns="91440" bIns="45720" anchor="t" anchorCtr="0"/>
          <a:lstStyle/>
          <a:p>
            <a:pPr marL="533400" indent="-533400" eaLnBrk="1" hangingPunct="1">
              <a:lnSpc>
                <a:spcPct val="90000"/>
              </a:lnSpc>
            </a:pPr>
            <a:r>
              <a:rPr lang="zh-CN" altLang="en-US" sz="2200" dirty="0"/>
              <a:t>类是组成</a:t>
            </a:r>
            <a:r>
              <a:rPr lang="en-US" altLang="zh-CN" sz="2200" dirty="0"/>
              <a:t>Java</a:t>
            </a:r>
            <a:r>
              <a:rPr lang="zh-CN" altLang="en-US" sz="2200" dirty="0"/>
              <a:t>源文件的基本元素</a:t>
            </a:r>
          </a:p>
          <a:p>
            <a:pPr marL="533400" indent="-533400" eaLnBrk="1" hangingPunct="1">
              <a:lnSpc>
                <a:spcPct val="90000"/>
              </a:lnSpc>
            </a:pPr>
            <a:r>
              <a:rPr lang="zh-CN" altLang="en-US" sz="2200" dirty="0"/>
              <a:t>类体可以有两种重要的成</a:t>
            </a:r>
            <a:r>
              <a:rPr lang="zh-CN" altLang="en-US" sz="2200"/>
              <a:t>员</a:t>
            </a:r>
            <a:r>
              <a:rPr lang="zh-CN" altLang="en-US" sz="2200" smtClean="0"/>
              <a:t>：变</a:t>
            </a:r>
            <a:r>
              <a:rPr lang="zh-CN" altLang="en-US" sz="2200" dirty="0"/>
              <a:t>量和方法。</a:t>
            </a:r>
          </a:p>
          <a:p>
            <a:pPr marL="533400" indent="-533400" eaLnBrk="1" hangingPunct="1">
              <a:lnSpc>
                <a:spcPct val="90000"/>
              </a:lnSpc>
            </a:pPr>
            <a:r>
              <a:rPr lang="zh-CN" altLang="en-US" sz="2200" smtClean="0"/>
              <a:t>变</a:t>
            </a:r>
            <a:r>
              <a:rPr lang="zh-CN" altLang="en-US" sz="2200" dirty="0"/>
              <a:t>量分为实例变量和类变量。类变量被该类的所有对象共享；不同对象的实例变量互不相同。</a:t>
            </a:r>
          </a:p>
          <a:p>
            <a:pPr marL="533400" indent="-533400" eaLnBrk="1" hangingPunct="1">
              <a:lnSpc>
                <a:spcPct val="90000"/>
              </a:lnSpc>
            </a:pPr>
            <a:r>
              <a:rPr lang="zh-CN" altLang="en-US" sz="2200" dirty="0"/>
              <a:t>除构造方法外，其它方法分为实例方法和类方法。</a:t>
            </a:r>
          </a:p>
          <a:p>
            <a:pPr marL="533400" indent="-533400" eaLnBrk="1" hangingPunct="1">
              <a:lnSpc>
                <a:spcPct val="90000"/>
              </a:lnSpc>
            </a:pPr>
            <a:r>
              <a:rPr lang="zh-CN" altLang="en-US" sz="2200" dirty="0"/>
              <a:t>实例方法即可以操作实例变量也可以操作类变量，当对象调用实例方法时，方法中的成员变量就是指分配给该对象的成员变量，其中的实例变量和其它对象的不相同，即占有不同的内存空间；类变量和其它对象的相同，即占有相的内存空间。</a:t>
            </a:r>
          </a:p>
          <a:p>
            <a:pPr marL="533400" indent="-533400" eaLnBrk="1" hangingPunct="1">
              <a:lnSpc>
                <a:spcPct val="90000"/>
              </a:lnSpc>
            </a:pPr>
            <a:r>
              <a:rPr lang="zh-CN" altLang="en-US" sz="2200" dirty="0"/>
              <a:t>类方法只能操作类变量，当对象调用类方法时，方法中的成员变量一定都是类变量，也就是说该对象和所有的对象共享类变量。</a:t>
            </a:r>
          </a:p>
          <a:p>
            <a:pPr marL="533400" indent="-533400" eaLnBrk="1" hangingPunct="1">
              <a:lnSpc>
                <a:spcPct val="90000"/>
              </a:lnSpc>
            </a:pPr>
            <a:r>
              <a:rPr lang="zh-CN" altLang="en-US" sz="2200" dirty="0"/>
              <a:t>对象访问自己的变量以及调用方法受访问权限的限</a:t>
            </a:r>
            <a:r>
              <a:rPr lang="zh-CN" altLang="en-US" sz="2200"/>
              <a:t>制</a:t>
            </a:r>
            <a:r>
              <a:rPr lang="zh-CN" altLang="en-US" sz="2200" smtClean="0"/>
              <a:t>。</a:t>
            </a:r>
            <a:endParaRPr lang="en-US" altLang="zh-CN" sz="2200" smtClean="0"/>
          </a:p>
          <a:p>
            <a:pPr marL="0" indent="0" eaLnBrk="1" hangingPunct="1">
              <a:lnSpc>
                <a:spcPct val="90000"/>
              </a:lnSpc>
              <a:buNone/>
            </a:pPr>
            <a:endParaRPr lang="zh-CN" altLang="en-US" sz="22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标题 239617"/>
          <p:cNvSpPr>
            <a:spLocks noGrp="1"/>
          </p:cNvSpPr>
          <p:nvPr>
            <p:ph type="title"/>
          </p:nvPr>
        </p:nvSpPr>
        <p:spPr>
          <a:xfrm>
            <a:off x="1350645" y="175895"/>
            <a:ext cx="7793038" cy="688975"/>
          </a:xfrm>
        </p:spPr>
        <p:txBody>
          <a:bodyPr anchor="b"/>
          <a:lstStyle/>
          <a:p>
            <a:r>
              <a:rPr lang="en-US" altLang="zh-CN" b="1">
                <a:latin typeface="+mn-ea"/>
                <a:ea typeface="+mn-ea"/>
                <a:cs typeface="+mn-ea"/>
                <a:sym typeface="+mn-ea"/>
              </a:rPr>
              <a:t>static</a:t>
            </a:r>
            <a:r>
              <a:rPr lang="zh-CN" b="1">
                <a:latin typeface="+mn-ea"/>
                <a:ea typeface="+mn-ea"/>
                <a:cs typeface="+mn-ea"/>
              </a:rPr>
              <a:t>代码</a:t>
            </a:r>
            <a:r>
              <a:rPr lang="zh-CN" b="1" smtClean="0">
                <a:latin typeface="+mn-ea"/>
                <a:ea typeface="+mn-ea"/>
                <a:cs typeface="+mn-ea"/>
              </a:rPr>
              <a:t>块</a:t>
            </a:r>
            <a:r>
              <a:rPr lang="zh-CN" altLang="en-US" b="1">
                <a:latin typeface="+mn-ea"/>
                <a:ea typeface="+mn-ea"/>
                <a:cs typeface="+mn-ea"/>
              </a:rPr>
              <a:t>与</a:t>
            </a:r>
            <a:r>
              <a:rPr lang="en-US" altLang="zh-CN" smtClean="0">
                <a:latin typeface="宋体" panose="02010600030101010101" pitchFamily="2" charset="-122"/>
                <a:ea typeface="宋体" panose="02010600030101010101" pitchFamily="2" charset="-122"/>
                <a:sym typeface="+mn-ea"/>
              </a:rPr>
              <a:t>构造代码块</a:t>
            </a:r>
            <a:endParaRPr lang="zh-CN" b="1" dirty="0">
              <a:latin typeface="+mn-ea"/>
              <a:ea typeface="+mn-ea"/>
              <a:cs typeface="+mn-ea"/>
            </a:endParaRPr>
          </a:p>
        </p:txBody>
      </p:sp>
      <p:sp>
        <p:nvSpPr>
          <p:cNvPr id="239619" name="文本占位符 239618"/>
          <p:cNvSpPr>
            <a:spLocks noGrp="1"/>
          </p:cNvSpPr>
          <p:nvPr>
            <p:ph type="body" idx="1"/>
          </p:nvPr>
        </p:nvSpPr>
        <p:spPr>
          <a:xfrm>
            <a:off x="533400" y="1447800"/>
            <a:ext cx="8215313" cy="5149850"/>
          </a:xfrm>
        </p:spPr>
        <p:txBody>
          <a:bodyPr/>
          <a:lstStyle/>
          <a:p>
            <a:pPr marL="0" indent="535305">
              <a:spcBef>
                <a:spcPts val="0"/>
              </a:spcBef>
              <a:buNone/>
            </a:pPr>
            <a:endParaRPr lang="zh-CN" altLang="en-US" sz="2400" dirty="0">
              <a:latin typeface="Times New Roman" panose="02020603050405020304" pitchFamily="18" charset="0"/>
            </a:endParaRPr>
          </a:p>
          <a:p>
            <a:pPr marL="0" indent="360680">
              <a:buNone/>
            </a:pPr>
            <a:endParaRPr lang="zh-CN" altLang="en-US" sz="2400" dirty="0">
              <a:solidFill>
                <a:srgbClr val="FF0000"/>
              </a:solidFill>
              <a:latin typeface="Times New Roman" panose="02020603050405020304" pitchFamily="18" charset="0"/>
            </a:endParaRPr>
          </a:p>
        </p:txBody>
      </p:sp>
      <p:sp>
        <p:nvSpPr>
          <p:cNvPr id="3" name="文本框 2"/>
          <p:cNvSpPr txBox="1"/>
          <p:nvPr/>
        </p:nvSpPr>
        <p:spPr>
          <a:xfrm>
            <a:off x="497357" y="1052736"/>
            <a:ext cx="8216265" cy="3293209"/>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l"/>
            <a:r>
              <a:rPr lang="en-US" altLang="zh-CN" sz="2000" dirty="0" smtClean="0">
                <a:latin typeface="宋体" panose="02010600030101010101" pitchFamily="2" charset="-122"/>
                <a:ea typeface="宋体" panose="02010600030101010101" pitchFamily="2" charset="-122"/>
                <a:sym typeface="+mn-ea"/>
              </a:rPr>
              <a:t>    static代码块指的是static{}包裹的代码块,</a:t>
            </a:r>
            <a:r>
              <a:rPr lang="zh-CN" altLang="en-US" sz="2000" dirty="0" smtClean="0">
                <a:latin typeface="宋体" panose="02010600030101010101" pitchFamily="2" charset="-122"/>
                <a:ea typeface="宋体" panose="02010600030101010101" pitchFamily="2" charset="-122"/>
                <a:sym typeface="+mn-ea"/>
              </a:rPr>
              <a:t>静态</a:t>
            </a:r>
            <a:r>
              <a:rPr lang="zh-CN" altLang="en-US" sz="2000" dirty="0">
                <a:latin typeface="宋体" panose="02010600030101010101" pitchFamily="2" charset="-122"/>
                <a:ea typeface="宋体" panose="02010600030101010101" pitchFamily="2" charset="-122"/>
                <a:sym typeface="+mn-ea"/>
              </a:rPr>
              <a:t>代码块中的变量是</a:t>
            </a:r>
            <a:r>
              <a:rPr lang="zh-CN" altLang="en-US" sz="2000" dirty="0" smtClean="0">
                <a:latin typeface="宋体" panose="02010600030101010101" pitchFamily="2" charset="-122"/>
                <a:ea typeface="宋体" panose="02010600030101010101" pitchFamily="2" charset="-122"/>
                <a:sym typeface="+mn-ea"/>
              </a:rPr>
              <a:t>局部变量，当所在类被加载时执行，且仅执行</a:t>
            </a:r>
            <a:r>
              <a:rPr lang="zh-CN" altLang="en-US" sz="2000" dirty="0">
                <a:latin typeface="宋体" panose="02010600030101010101" pitchFamily="2" charset="-122"/>
                <a:ea typeface="宋体" panose="02010600030101010101" pitchFamily="2" charset="-122"/>
                <a:sym typeface="+mn-ea"/>
              </a:rPr>
              <a:t>一</a:t>
            </a:r>
            <a:r>
              <a:rPr lang="zh-CN" altLang="en-US" sz="2000" dirty="0" smtClean="0">
                <a:latin typeface="宋体" panose="02010600030101010101" pitchFamily="2" charset="-122"/>
                <a:ea typeface="宋体" panose="02010600030101010101" pitchFamily="2" charset="-122"/>
                <a:sym typeface="+mn-ea"/>
              </a:rPr>
              <a:t>次，无论该类实例化多少次</a:t>
            </a:r>
          </a:p>
          <a:p>
            <a:pPr algn="l"/>
            <a:endParaRPr lang="zh-CN" altLang="en-US" sz="2000" dirty="0" smtClean="0">
              <a:latin typeface="宋体" panose="02010600030101010101" pitchFamily="2" charset="-122"/>
              <a:ea typeface="宋体" panose="02010600030101010101" pitchFamily="2" charset="-122"/>
              <a:sym typeface="+mn-ea"/>
            </a:endParaRPr>
          </a:p>
          <a:p>
            <a:pPr algn="l"/>
            <a:r>
              <a:rPr lang="zh-CN" altLang="en-US" sz="2000" dirty="0" smtClean="0">
                <a:latin typeface="宋体" panose="02010600030101010101" pitchFamily="2" charset="-122"/>
                <a:ea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sym typeface="+mn-ea"/>
              </a:rPr>
              <a:t>静态代码</a:t>
            </a:r>
            <a:r>
              <a:rPr lang="zh-CN" altLang="en-US" sz="2000" dirty="0" smtClean="0">
                <a:latin typeface="宋体" panose="02010600030101010101" pitchFamily="2" charset="-122"/>
                <a:ea typeface="宋体" panose="02010600030101010101" pitchFamily="2" charset="-122"/>
                <a:sym typeface="+mn-ea"/>
              </a:rPr>
              <a:t>块可用</a:t>
            </a:r>
            <a:r>
              <a:rPr lang="zh-CN" altLang="en-US" sz="2000" dirty="0">
                <a:latin typeface="宋体" panose="02010600030101010101" pitchFamily="2" charset="-122"/>
                <a:ea typeface="宋体" panose="02010600030101010101" pitchFamily="2" charset="-122"/>
                <a:sym typeface="+mn-ea"/>
              </a:rPr>
              <a:t>于初始化类，</a:t>
            </a:r>
            <a:r>
              <a:rPr lang="zh-CN" altLang="en-US" sz="2000" smtClean="0">
                <a:latin typeface="宋体" panose="02010600030101010101" pitchFamily="2" charset="-122"/>
                <a:ea typeface="宋体" panose="02010600030101010101" pitchFamily="2" charset="-122"/>
                <a:sym typeface="+mn-ea"/>
              </a:rPr>
              <a:t>构</a:t>
            </a:r>
            <a:r>
              <a:rPr lang="zh-CN" altLang="en-US" sz="2000" smtClean="0">
                <a:latin typeface="宋体" panose="02010600030101010101" pitchFamily="2" charset="-122"/>
                <a:ea typeface="宋体" panose="02010600030101010101" pitchFamily="2" charset="-122"/>
                <a:sym typeface="+mn-ea"/>
              </a:rPr>
              <a:t>造方法用</a:t>
            </a:r>
            <a:r>
              <a:rPr lang="zh-CN" altLang="en-US" sz="2000" dirty="0" smtClean="0">
                <a:latin typeface="宋体" panose="02010600030101010101" pitchFamily="2" charset="-122"/>
                <a:ea typeface="宋体" panose="02010600030101010101" pitchFamily="2" charset="-122"/>
                <a:sym typeface="+mn-ea"/>
              </a:rPr>
              <a:t>于</a:t>
            </a:r>
            <a:r>
              <a:rPr lang="zh-CN" altLang="en-US" sz="2000" dirty="0">
                <a:latin typeface="宋体" panose="02010600030101010101" pitchFamily="2" charset="-122"/>
                <a:ea typeface="宋体" panose="02010600030101010101" pitchFamily="2" charset="-122"/>
                <a:sym typeface="+mn-ea"/>
              </a:rPr>
              <a:t>初始化</a:t>
            </a:r>
            <a:r>
              <a:rPr lang="zh-CN" altLang="en-US" sz="2000" dirty="0" smtClean="0">
                <a:latin typeface="宋体" panose="02010600030101010101" pitchFamily="2" charset="-122"/>
                <a:ea typeface="宋体" panose="02010600030101010101" pitchFamily="2" charset="-122"/>
                <a:sym typeface="+mn-ea"/>
              </a:rPr>
              <a:t>对象，一</a:t>
            </a:r>
            <a:r>
              <a:rPr lang="zh-CN" altLang="en-US" sz="2000" dirty="0">
                <a:latin typeface="宋体" panose="02010600030101010101" pitchFamily="2" charset="-122"/>
                <a:ea typeface="宋体" panose="02010600030101010101" pitchFamily="2" charset="-122"/>
                <a:sym typeface="+mn-ea"/>
              </a:rPr>
              <a:t>个类中可以有多个静态代码</a:t>
            </a:r>
            <a:r>
              <a:rPr lang="zh-CN" altLang="en-US" sz="2000" dirty="0" smtClean="0">
                <a:latin typeface="宋体" panose="02010600030101010101" pitchFamily="2" charset="-122"/>
                <a:ea typeface="宋体" panose="02010600030101010101" pitchFamily="2" charset="-122"/>
                <a:sym typeface="+mn-ea"/>
              </a:rPr>
              <a:t>块</a:t>
            </a:r>
            <a:endParaRPr lang="en-US" altLang="zh-CN" sz="2000" dirty="0">
              <a:latin typeface="宋体" panose="02010600030101010101" pitchFamily="2" charset="-122"/>
              <a:ea typeface="宋体" panose="02010600030101010101" pitchFamily="2" charset="-122"/>
            </a:endParaRPr>
          </a:p>
          <a:p>
            <a:pPr algn="l"/>
            <a:endParaRPr lang="en-US" altLang="zh-CN" sz="2000" dirty="0" smtClean="0">
              <a:latin typeface="宋体" panose="02010600030101010101" pitchFamily="2" charset="-122"/>
              <a:ea typeface="宋体" panose="02010600030101010101" pitchFamily="2" charset="-122"/>
            </a:endParaRPr>
          </a:p>
          <a:p>
            <a:pPr algn="l"/>
            <a:r>
              <a:rPr lang="zh-CN" altLang="en-US" sz="2000" dirty="0" smtClean="0">
                <a:latin typeface="宋体" panose="02010600030101010101" pitchFamily="2" charset="-122"/>
                <a:ea typeface="宋体" panose="02010600030101010101" pitchFamily="2" charset="-122"/>
                <a:sym typeface="+mn-ea"/>
              </a:rPr>
              <a:t>    即使是包</a:t>
            </a:r>
            <a:r>
              <a:rPr lang="zh-CN" altLang="en-US" sz="2000" smtClean="0">
                <a:latin typeface="宋体" panose="02010600030101010101" pitchFamily="2" charset="-122"/>
                <a:ea typeface="宋体" panose="02010600030101010101" pitchFamily="2" charset="-122"/>
                <a:sym typeface="+mn-ea"/>
              </a:rPr>
              <a:t>含</a:t>
            </a:r>
            <a:r>
              <a:rPr lang="zh-CN" altLang="en-US" sz="2000" smtClean="0">
                <a:latin typeface="宋体" panose="02010600030101010101" pitchFamily="2" charset="-122"/>
                <a:ea typeface="宋体" panose="02010600030101010101" pitchFamily="2" charset="-122"/>
                <a:sym typeface="+mn-ea"/>
              </a:rPr>
              <a:t>主方法的</a:t>
            </a:r>
            <a:r>
              <a:rPr lang="zh-CN" altLang="en-US" sz="2000" dirty="0" smtClean="0">
                <a:latin typeface="宋体" panose="02010600030101010101" pitchFamily="2" charset="-122"/>
                <a:ea typeface="宋体" panose="02010600030101010101" pitchFamily="2" charset="-122"/>
                <a:sym typeface="+mn-ea"/>
              </a:rPr>
              <a:t>类，依然先</a:t>
            </a:r>
            <a:r>
              <a:rPr lang="zh-CN" altLang="en-US" sz="2000" dirty="0">
                <a:latin typeface="宋体" panose="02010600030101010101" pitchFamily="2" charset="-122"/>
                <a:ea typeface="宋体" panose="02010600030101010101" pitchFamily="2" charset="-122"/>
                <a:sym typeface="+mn-ea"/>
              </a:rPr>
              <a:t>执行静态代码</a:t>
            </a:r>
            <a:r>
              <a:rPr lang="zh-CN" altLang="en-US" sz="2000" dirty="0" smtClean="0">
                <a:latin typeface="宋体" panose="02010600030101010101" pitchFamily="2" charset="-122"/>
                <a:ea typeface="宋体" panose="02010600030101010101" pitchFamily="2" charset="-122"/>
                <a:sym typeface="+mn-ea"/>
              </a:rPr>
              <a:t>块初始化类，</a:t>
            </a:r>
            <a:r>
              <a:rPr lang="zh-CN" altLang="en-US" sz="2000" dirty="0">
                <a:latin typeface="宋体" panose="02010600030101010101" pitchFamily="2" charset="-122"/>
                <a:ea typeface="宋体" panose="02010600030101010101" pitchFamily="2" charset="-122"/>
                <a:sym typeface="+mn-ea"/>
              </a:rPr>
              <a:t>然后</a:t>
            </a:r>
            <a:r>
              <a:rPr lang="zh-CN" altLang="en-US" sz="2000" dirty="0" smtClean="0">
                <a:latin typeface="宋体" panose="02010600030101010101" pitchFamily="2" charset="-122"/>
                <a:ea typeface="宋体" panose="02010600030101010101" pitchFamily="2" charset="-122"/>
                <a:sym typeface="+mn-ea"/>
              </a:rPr>
              <a:t>执</a:t>
            </a:r>
            <a:r>
              <a:rPr lang="zh-CN" altLang="en-US" sz="2000" smtClean="0">
                <a:latin typeface="宋体" panose="02010600030101010101" pitchFamily="2" charset="-122"/>
                <a:ea typeface="宋体" panose="02010600030101010101" pitchFamily="2" charset="-122"/>
                <a:sym typeface="+mn-ea"/>
              </a:rPr>
              <a:t>行</a:t>
            </a:r>
            <a:r>
              <a:rPr lang="zh-CN" altLang="en-US" sz="2000" smtClean="0">
                <a:latin typeface="宋体" panose="02010600030101010101" pitchFamily="2" charset="-122"/>
                <a:ea typeface="宋体" panose="02010600030101010101" pitchFamily="2" charset="-122"/>
                <a:sym typeface="+mn-ea"/>
              </a:rPr>
              <a:t>主方法    </a:t>
            </a:r>
            <a:endParaRPr lang="en-US" altLang="zh-CN" sz="2000" dirty="0">
              <a:latin typeface="宋体" panose="02010600030101010101" pitchFamily="2" charset="-122"/>
              <a:ea typeface="宋体" panose="02010600030101010101" pitchFamily="2" charset="-122"/>
            </a:endParaRPr>
          </a:p>
          <a:p>
            <a:pPr algn="l"/>
            <a:r>
              <a:rPr lang="zh-CN" altLang="en-US" sz="2800" b="1" dirty="0" smtClean="0">
                <a:latin typeface="+mn-ea"/>
                <a:sym typeface="+mn-ea"/>
              </a:rPr>
              <a:t>        </a:t>
            </a:r>
          </a:p>
        </p:txBody>
      </p:sp>
      <p:sp>
        <p:nvSpPr>
          <p:cNvPr id="2" name="矩形 1"/>
          <p:cNvSpPr/>
          <p:nvPr/>
        </p:nvSpPr>
        <p:spPr>
          <a:xfrm>
            <a:off x="444478" y="4437112"/>
            <a:ext cx="8332024"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2000">
                <a:latin typeface="宋体" panose="02010600030101010101" pitchFamily="2" charset="-122"/>
                <a:ea typeface="宋体" panose="02010600030101010101" pitchFamily="2" charset="-122"/>
                <a:sym typeface="+mn-ea"/>
              </a:rPr>
              <a:t>构造代码块</a:t>
            </a:r>
            <a:r>
              <a:rPr lang="zh-CN" altLang="en-US" sz="2000">
                <a:latin typeface="宋体" panose="02010600030101010101" pitchFamily="2" charset="-122"/>
                <a:ea typeface="宋体" panose="02010600030101010101" pitchFamily="2" charset="-122"/>
                <a:sym typeface="+mn-ea"/>
              </a:rPr>
              <a:t>指的是用</a:t>
            </a:r>
            <a:r>
              <a:rPr lang="en-US" altLang="zh-CN" sz="2000">
                <a:latin typeface="宋体" panose="02010600030101010101" pitchFamily="2" charset="-122"/>
                <a:ea typeface="宋体" panose="02010600030101010101" pitchFamily="2" charset="-122"/>
                <a:sym typeface="+mn-ea"/>
              </a:rPr>
              <a:t>{}包裹的代码块</a:t>
            </a:r>
            <a:r>
              <a:rPr lang="zh-CN" altLang="en-US" sz="2000">
                <a:latin typeface="宋体" panose="02010600030101010101" pitchFamily="2" charset="-122"/>
                <a:ea typeface="宋体" panose="02010600030101010101" pitchFamily="2" charset="-122"/>
                <a:sym typeface="+mn-ea"/>
              </a:rPr>
              <a:t>。</a:t>
            </a:r>
            <a:r>
              <a:rPr lang="en-US" altLang="zh-CN" sz="2000">
                <a:latin typeface="宋体" panose="02010600030101010101" pitchFamily="2" charset="-122"/>
                <a:ea typeface="宋体" panose="02010600030101010101" pitchFamily="2" charset="-122"/>
                <a:sym typeface="+mn-ea"/>
              </a:rPr>
              <a:t>构造代码块是给所有对象进行统一初始化，构造代码块中定义的是不同对象共性的初始化内容</a:t>
            </a:r>
          </a:p>
          <a:p>
            <a:pPr algn="l"/>
            <a:endParaRPr lang="en-US" altLang="zh-CN" sz="2000">
              <a:latin typeface="宋体" panose="02010600030101010101" pitchFamily="2" charset="-122"/>
              <a:ea typeface="宋体" panose="02010600030101010101" pitchFamily="2" charset="-122"/>
              <a:sym typeface="+mn-ea"/>
            </a:endParaRPr>
          </a:p>
          <a:p>
            <a:pPr algn="l"/>
            <a:r>
              <a:rPr lang="en-US" altLang="zh-CN" sz="2000">
                <a:latin typeface="宋体" panose="02010600030101010101" pitchFamily="2" charset="-122"/>
                <a:ea typeface="宋体" panose="02010600030101010101" pitchFamily="2" charset="-122"/>
                <a:sym typeface="+mn-ea"/>
              </a:rPr>
              <a:t>    </a:t>
            </a:r>
            <a:r>
              <a:rPr lang="en-US" altLang="zh-CN" sz="2000">
                <a:solidFill>
                  <a:srgbClr val="FF0000"/>
                </a:solidFill>
                <a:latin typeface="宋体" panose="02010600030101010101" pitchFamily="2" charset="-122"/>
                <a:ea typeface="宋体" panose="02010600030101010101" pitchFamily="2" charset="-122"/>
                <a:sym typeface="+mn-ea"/>
              </a:rPr>
              <a:t>对于一个类而言，按照如下顺序执行：</a:t>
            </a:r>
          </a:p>
          <a:p>
            <a:pPr indent="692150" algn="l"/>
            <a:r>
              <a:rPr lang="en-US" altLang="zh-CN" sz="2000">
                <a:solidFill>
                  <a:srgbClr val="FF0000"/>
                </a:solidFill>
                <a:latin typeface="宋体" panose="02010600030101010101" pitchFamily="2" charset="-122"/>
                <a:ea typeface="宋体" panose="02010600030101010101" pitchFamily="2" charset="-122"/>
                <a:sym typeface="+mn-ea"/>
              </a:rPr>
              <a:t>执行静态代码块</a:t>
            </a:r>
            <a:r>
              <a:rPr lang="zh-CN" altLang="en-US" sz="2000">
                <a:solidFill>
                  <a:srgbClr val="FF0000"/>
                </a:solidFill>
                <a:latin typeface="宋体" panose="02010600030101010101" pitchFamily="2" charset="-122"/>
                <a:ea typeface="宋体" panose="02010600030101010101" pitchFamily="2" charset="-122"/>
                <a:sym typeface="+mn-ea"/>
              </a:rPr>
              <a:t>、</a:t>
            </a:r>
            <a:r>
              <a:rPr lang="en-US" altLang="zh-CN" sz="2000">
                <a:solidFill>
                  <a:srgbClr val="FF0000"/>
                </a:solidFill>
                <a:latin typeface="宋体" panose="02010600030101010101" pitchFamily="2" charset="-122"/>
                <a:ea typeface="宋体" panose="02010600030101010101" pitchFamily="2" charset="-122"/>
                <a:sym typeface="+mn-ea"/>
              </a:rPr>
              <a:t>执行构造代码块</a:t>
            </a:r>
            <a:r>
              <a:rPr lang="zh-CN" altLang="en-US" sz="2000">
                <a:solidFill>
                  <a:srgbClr val="FF0000"/>
                </a:solidFill>
                <a:latin typeface="宋体" panose="02010600030101010101" pitchFamily="2" charset="-122"/>
                <a:ea typeface="宋体" panose="02010600030101010101" pitchFamily="2" charset="-122"/>
                <a:sym typeface="+mn-ea"/>
              </a:rPr>
              <a:t>、</a:t>
            </a:r>
            <a:r>
              <a:rPr lang="en-US" altLang="zh-CN" sz="2000" smtClean="0">
                <a:solidFill>
                  <a:srgbClr val="FF0000"/>
                </a:solidFill>
                <a:latin typeface="宋体" panose="02010600030101010101" pitchFamily="2" charset="-122"/>
                <a:ea typeface="宋体" panose="02010600030101010101" pitchFamily="2" charset="-122"/>
                <a:sym typeface="+mn-ea"/>
              </a:rPr>
              <a:t>执行构造</a:t>
            </a:r>
            <a:r>
              <a:rPr lang="zh-CN" altLang="en-US" sz="2000" smtClean="0">
                <a:solidFill>
                  <a:srgbClr val="FF0000"/>
                </a:solidFill>
                <a:latin typeface="宋体" panose="02010600030101010101" pitchFamily="2" charset="-122"/>
                <a:ea typeface="宋体" panose="02010600030101010101" pitchFamily="2" charset="-122"/>
                <a:sym typeface="+mn-ea"/>
              </a:rPr>
              <a:t>方法</a:t>
            </a:r>
            <a:endParaRPr lang="en-US" altLang="zh-CN" sz="2000" dirty="0">
              <a:solidFill>
                <a:srgbClr val="FF000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9908812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817880" y="907415"/>
            <a:ext cx="3175000" cy="3175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1143000"/>
          </a:xfrm>
        </p:spPr>
        <p:txBody>
          <a:bodyPr vert="horz" wrap="square" lIns="91440" tIns="45720" rIns="91440" bIns="45720" anchor="ctr"/>
          <a:lstStyle/>
          <a:p>
            <a:pPr eaLnBrk="1" hangingPunct="1"/>
            <a:r>
              <a:rPr lang="zh-CN" altLang="en-US" dirty="0"/>
              <a:t>用面向对象描述世界</a:t>
            </a:r>
            <a:endParaRPr lang="en-US" altLang="zh-CN"/>
          </a:p>
        </p:txBody>
      </p:sp>
      <p:sp>
        <p:nvSpPr>
          <p:cNvPr id="17411" name="Rectangle 3"/>
          <p:cNvSpPr>
            <a:spLocks noGrp="1"/>
          </p:cNvSpPr>
          <p:nvPr>
            <p:ph idx="1"/>
          </p:nvPr>
        </p:nvSpPr>
        <p:spPr/>
        <p:txBody>
          <a:bodyPr vert="horz" wrap="square" lIns="91440" tIns="45720" rIns="91440" bIns="45720" anchor="t"/>
          <a:lstStyle/>
          <a:p>
            <a:pPr lvl="1" eaLnBrk="1" hangingPunct="1"/>
            <a:r>
              <a:rPr lang="zh-CN" altLang="en-US" dirty="0"/>
              <a:t>第三步：发现类的方法 </a:t>
            </a:r>
          </a:p>
        </p:txBody>
      </p:sp>
      <p:sp>
        <p:nvSpPr>
          <p:cNvPr id="673813" name="AutoShape 21"/>
          <p:cNvSpPr>
            <a:spLocks noChangeArrowheads="1"/>
          </p:cNvSpPr>
          <p:nvPr/>
        </p:nvSpPr>
        <p:spPr bwMode="gray">
          <a:xfrm>
            <a:off x="1089025" y="1779588"/>
            <a:ext cx="2881313" cy="2009775"/>
          </a:xfrm>
          <a:prstGeom prst="roundRect">
            <a:avLst>
              <a:gd name="adj" fmla="val 7407"/>
            </a:avLst>
          </a:prstGeom>
          <a:gradFill rotWithShape="1">
            <a:gsLst>
              <a:gs pos="0">
                <a:srgbClr val="CC99FF"/>
              </a:gs>
              <a:gs pos="100000">
                <a:srgbClr val="CC99FF">
                  <a:gamma/>
                  <a:tint val="0"/>
                  <a:invGamma/>
                </a:srgbClr>
              </a:gs>
            </a:gsLst>
            <a:lin ang="5400000" scaled="1"/>
          </a:gradFill>
          <a:ln w="9525" algn="ctr">
            <a:solidFill>
              <a:srgbClr val="B563CF"/>
            </a:solidFill>
            <a:round/>
          </a:ln>
          <a:effectLst>
            <a:outerShdw dist="107763" dir="8100000" algn="ctr" rotWithShape="0">
              <a:schemeClr val="bg2">
                <a:alpha val="50000"/>
              </a:schemeClr>
            </a:outerShdw>
          </a:effectLst>
        </p:spPr>
        <p:txBody>
          <a:bodyPr wrap="none" anchor="ctr">
            <a:spAutoFit/>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狗类共有的</a:t>
            </a:r>
            <a:r>
              <a:rPr kumimoji="0" lang="zh-CN" altLang="en-US" sz="2400" b="1" i="0" u="none" strike="noStrike" kern="1200" cap="none" spc="0" normalizeH="0" baseline="0" noProof="0">
                <a:ln>
                  <a:noFill/>
                </a:ln>
                <a:solidFill>
                  <a:srgbClr val="FF0000"/>
                </a:solidFill>
                <a:effectLst/>
                <a:uLnTx/>
                <a:uFillTx/>
                <a:latin typeface="Arial" panose="020B0604020202020204" pitchFamily="34" charset="0"/>
                <a:ea typeface="黑体" panose="02010609060101010101" pitchFamily="2" charset="-122"/>
                <a:cs typeface="+mn-cs"/>
              </a:rPr>
              <a:t>行为</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1.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跑</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2.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吠</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3. </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输出狗的信息</a:t>
            </a:r>
          </a:p>
          <a:p>
            <a:pPr marL="0" marR="0" lvl="0" indent="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 …</a:t>
            </a:r>
          </a:p>
        </p:txBody>
      </p:sp>
      <p:sp>
        <p:nvSpPr>
          <p:cNvPr id="644143" name="AutoShape 47"/>
          <p:cNvSpPr>
            <a:spLocks noChangeArrowheads="1"/>
          </p:cNvSpPr>
          <p:nvPr/>
        </p:nvSpPr>
        <p:spPr bwMode="auto">
          <a:xfrm>
            <a:off x="34925" y="2419350"/>
            <a:ext cx="1008063" cy="430213"/>
          </a:xfrm>
          <a:prstGeom prst="wedgeRoundRectCallout">
            <a:avLst>
              <a:gd name="adj1" fmla="val 75199"/>
              <a:gd name="adj2" fmla="val 74301"/>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动词</a:t>
            </a:r>
          </a:p>
        </p:txBody>
      </p:sp>
      <p:sp>
        <p:nvSpPr>
          <p:cNvPr id="629784" name="AutoShape 10"/>
          <p:cNvSpPr/>
          <p:nvPr/>
        </p:nvSpPr>
        <p:spPr>
          <a:xfrm>
            <a:off x="4067175" y="3429000"/>
            <a:ext cx="4851400" cy="3211513"/>
          </a:xfrm>
          <a:prstGeom prst="roundRect">
            <a:avLst>
              <a:gd name="adj" fmla="val 3417"/>
            </a:avLst>
          </a:prstGeom>
          <a:gradFill rotWithShape="1">
            <a:gsLst>
              <a:gs pos="0">
                <a:srgbClr val="CCFFFF"/>
              </a:gs>
              <a:gs pos="100000">
                <a:srgbClr val="FFFFFF"/>
              </a:gs>
            </a:gsLst>
            <a:lin ang="5400000" scaled="1"/>
            <a:tileRect/>
          </a:gradFill>
          <a:ln w="9525" cap="flat" cmpd="sng">
            <a:solidFill>
              <a:srgbClr val="008080"/>
            </a:solidFill>
            <a:prstDash val="solid"/>
            <a:headEnd type="none" w="med" len="med"/>
            <a:tailEnd type="none" w="med" len="med"/>
          </a:ln>
        </p:spPr>
        <p:txBody>
          <a:bodyPr>
            <a:spAutoFit/>
          </a:bodyPr>
          <a:lstStyle/>
          <a:p>
            <a:pPr algn="l"/>
            <a:r>
              <a:rPr lang="en-US" altLang="zh-CN" b="1">
                <a:latin typeface="Arial" panose="020B0604020202020204" pitchFamily="34" charset="0"/>
                <a:ea typeface="宋体" panose="02010600030101010101" pitchFamily="2" charset="-122"/>
              </a:rPr>
              <a:t>class Dog {</a:t>
            </a:r>
            <a:r>
              <a:rPr lang="en-US" altLang="zh-CN">
                <a:latin typeface="Arial" panose="020B0604020202020204" pitchFamily="34" charset="0"/>
                <a:ea typeface="宋体" panose="02010600030101010101" pitchFamily="2" charset="-122"/>
              </a:rPr>
              <a:t> </a:t>
            </a:r>
          </a:p>
          <a:p>
            <a:pPr algn="l"/>
            <a:r>
              <a:rPr lang="en-US" altLang="zh-CN" b="1">
                <a:latin typeface="Arial" panose="020B0604020202020204" pitchFamily="34" charset="0"/>
                <a:ea typeface="宋体" panose="02010600030101010101" pitchFamily="2" charset="-122"/>
              </a:rPr>
              <a:t>    String name = "</a:t>
            </a:r>
            <a:r>
              <a:rPr lang="zh-CN" altLang="en-US" b="1" dirty="0">
                <a:latin typeface="黑体" panose="02010609060101010101" pitchFamily="2" charset="-122"/>
              </a:rPr>
              <a:t>旺财</a:t>
            </a:r>
            <a:r>
              <a:rPr lang="en-US" altLang="zh-CN" b="1">
                <a:latin typeface="Arial" panose="020B0604020202020204" pitchFamily="34" charset="0"/>
                <a:ea typeface="宋体" panose="02010600030101010101" pitchFamily="2" charset="-122"/>
              </a:rPr>
              <a:t>";   // </a:t>
            </a:r>
            <a:r>
              <a:rPr lang="zh-CN" altLang="en-US" b="1" dirty="0">
                <a:latin typeface="黑体" panose="02010609060101010101" pitchFamily="2" charset="-122"/>
              </a:rPr>
              <a:t>昵称</a:t>
            </a:r>
          </a:p>
          <a:p>
            <a:pPr algn="l"/>
            <a:r>
              <a:rPr lang="en-US" altLang="zh-CN" b="1">
                <a:latin typeface="Arial" panose="020B0604020202020204" pitchFamily="34" charset="0"/>
                <a:ea typeface="宋体" panose="02010600030101010101" pitchFamily="2" charset="-122"/>
              </a:rPr>
              <a:t>    </a:t>
            </a:r>
            <a:r>
              <a:rPr lang="en-US" altLang="zh-CN" b="1" err="1">
                <a:latin typeface="Arial" panose="020B0604020202020204" pitchFamily="34" charset="0"/>
                <a:ea typeface="宋体" panose="02010600030101010101" pitchFamily="2" charset="-122"/>
              </a:rPr>
              <a:t>int</a:t>
            </a:r>
            <a:r>
              <a:rPr lang="en-US" altLang="zh-CN" b="1">
                <a:latin typeface="Arial" panose="020B0604020202020204" pitchFamily="34" charset="0"/>
                <a:ea typeface="宋体" panose="02010600030101010101" pitchFamily="2" charset="-122"/>
              </a:rPr>
              <a:t> health = 100; // </a:t>
            </a:r>
            <a:r>
              <a:rPr lang="zh-CN" altLang="en-US" b="1" dirty="0">
                <a:latin typeface="Arial" panose="020B0604020202020204" pitchFamily="34" charset="0"/>
              </a:rPr>
              <a:t>健康值    </a:t>
            </a:r>
          </a:p>
          <a:p>
            <a:pPr algn="l"/>
            <a:r>
              <a:rPr lang="en-US" altLang="zh-CN" b="1">
                <a:latin typeface="Arial" panose="020B0604020202020204" pitchFamily="34" charset="0"/>
                <a:ea typeface="宋体" panose="02010600030101010101" pitchFamily="2" charset="-122"/>
              </a:rPr>
              <a:t>    </a:t>
            </a:r>
            <a:r>
              <a:rPr lang="en-US" altLang="zh-CN" b="1" err="1">
                <a:latin typeface="Arial" panose="020B0604020202020204" pitchFamily="34" charset="0"/>
                <a:ea typeface="宋体" panose="02010600030101010101" pitchFamily="2" charset="-122"/>
              </a:rPr>
              <a:t>int</a:t>
            </a:r>
            <a:r>
              <a:rPr lang="en-US" altLang="zh-CN" b="1">
                <a:latin typeface="Arial" panose="020B0604020202020204" pitchFamily="34" charset="0"/>
                <a:ea typeface="宋体" panose="02010600030101010101" pitchFamily="2" charset="-122"/>
              </a:rPr>
              <a:t> love = 0;     // </a:t>
            </a:r>
            <a:r>
              <a:rPr lang="zh-CN" altLang="en-US" b="1" dirty="0">
                <a:latin typeface="Arial" panose="020B0604020202020204" pitchFamily="34" charset="0"/>
              </a:rPr>
              <a:t>亲密度</a:t>
            </a:r>
          </a:p>
          <a:p>
            <a:pPr algn="l"/>
            <a:r>
              <a:rPr lang="en-US" altLang="zh-CN" b="1">
                <a:latin typeface="Arial" panose="020B0604020202020204" pitchFamily="34" charset="0"/>
                <a:ea typeface="宋体" panose="02010600030101010101" pitchFamily="2" charset="-122"/>
              </a:rPr>
              <a:t>    String strain </a:t>
            </a:r>
            <a:r>
              <a:rPr lang="en-US" altLang="zh-CN" b="1">
                <a:latin typeface="Arial" panose="020B0604020202020204" pitchFamily="34" charset="0"/>
              </a:rPr>
              <a:t>=</a:t>
            </a:r>
            <a:r>
              <a:rPr lang="en-US" altLang="zh-CN" b="1">
                <a:latin typeface="黑体" panose="02010609060101010101" pitchFamily="2" charset="-122"/>
              </a:rPr>
              <a:t> </a:t>
            </a:r>
            <a:r>
              <a:rPr lang="en-US" altLang="zh-CN" b="1">
                <a:latin typeface="Arial" panose="020B0604020202020204" pitchFamily="34" charset="0"/>
              </a:rPr>
              <a:t>"</a:t>
            </a:r>
            <a:r>
              <a:rPr lang="zh-CN" altLang="en-US" b="1" dirty="0">
                <a:latin typeface="黑体" panose="02010609060101010101" pitchFamily="2" charset="-122"/>
              </a:rPr>
              <a:t>拉布拉多犬</a:t>
            </a:r>
            <a:r>
              <a:rPr lang="en-US" altLang="zh-CN" b="1">
                <a:latin typeface="Arial" panose="020B0604020202020204" pitchFamily="34" charset="0"/>
              </a:rPr>
              <a:t>"</a:t>
            </a:r>
            <a:r>
              <a:rPr lang="en-US" altLang="zh-CN" b="1">
                <a:latin typeface="黑体" panose="02010609060101010101" pitchFamily="2" charset="-122"/>
              </a:rPr>
              <a:t>;</a:t>
            </a:r>
            <a:r>
              <a:rPr lang="en-US" altLang="zh-CN" b="1">
                <a:latin typeface="Arial" panose="020B0604020202020204" pitchFamily="34" charset="0"/>
                <a:ea typeface="宋体" panose="02010600030101010101" pitchFamily="2" charset="-122"/>
              </a:rPr>
              <a:t> // </a:t>
            </a:r>
            <a:r>
              <a:rPr lang="zh-CN" altLang="en-US" b="1" dirty="0">
                <a:latin typeface="Arial" panose="020B0604020202020204" pitchFamily="34" charset="0"/>
              </a:rPr>
              <a:t>品种</a:t>
            </a:r>
            <a:r>
              <a:rPr lang="zh-CN" altLang="en-US" b="1" dirty="0">
                <a:latin typeface="Arial" panose="020B0604020202020204" pitchFamily="34" charset="0"/>
                <a:ea typeface="宋体" panose="02010600030101010101" pitchFamily="2" charset="-122"/>
              </a:rPr>
              <a:t> </a:t>
            </a:r>
          </a:p>
          <a:p>
            <a:pPr algn="l"/>
            <a:r>
              <a:rPr lang="en-US" altLang="zh-CN" b="1">
                <a:latin typeface="Arial" panose="020B0604020202020204" pitchFamily="34" charset="0"/>
                <a:ea typeface="宋体" panose="02010600030101010101" pitchFamily="2" charset="-122"/>
              </a:rPr>
              <a:t>    /* </a:t>
            </a:r>
            <a:r>
              <a:rPr lang="zh-CN" altLang="en-US" b="1" dirty="0">
                <a:latin typeface="黑体" panose="02010609060101010101" pitchFamily="2" charset="-122"/>
              </a:rPr>
              <a:t>输出狗的信息</a:t>
            </a:r>
            <a:r>
              <a:rPr lang="zh-CN" altLang="en-US" b="1" dirty="0">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a:t>
            </a:r>
          </a:p>
          <a:p>
            <a:pPr algn="l"/>
            <a:r>
              <a:rPr lang="en-US" altLang="zh-CN" b="1">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public void print() {</a:t>
            </a:r>
          </a:p>
          <a:p>
            <a:pPr algn="l"/>
            <a:r>
              <a:rPr lang="en-US" altLang="zh-CN" b="1">
                <a:solidFill>
                  <a:srgbClr val="FF0000"/>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 </a:t>
            </a:r>
            <a:r>
              <a:rPr lang="zh-CN" altLang="en-US" b="1" dirty="0">
                <a:latin typeface="黑体" panose="02010609060101010101" pitchFamily="2" charset="-122"/>
              </a:rPr>
              <a:t>输出狗信息的代码</a:t>
            </a:r>
          </a:p>
          <a:p>
            <a:pPr algn="l"/>
            <a:r>
              <a:rPr lang="en-US" altLang="zh-CN" b="1">
                <a:solidFill>
                  <a:srgbClr val="FF0000"/>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algn="l"/>
            <a:r>
              <a:rPr lang="en-US" altLang="zh-CN" b="1">
                <a:latin typeface="Arial" panose="020B0604020202020204" pitchFamily="34" charset="0"/>
                <a:ea typeface="宋体" panose="02010600030101010101" pitchFamily="2" charset="-122"/>
              </a:rPr>
              <a:t>}</a:t>
            </a:r>
          </a:p>
        </p:txBody>
      </p:sp>
      <p:sp>
        <p:nvSpPr>
          <p:cNvPr id="17415" name="Freeform 25"/>
          <p:cNvSpPr/>
          <p:nvPr/>
        </p:nvSpPr>
        <p:spPr>
          <a:xfrm rot="-8182726" flipH="1">
            <a:off x="3478213" y="2317750"/>
            <a:ext cx="1943100" cy="1081088"/>
          </a:xfrm>
          <a:custGeom>
            <a:avLst/>
            <a:gdLst>
              <a:gd name="txL" fmla="*/ 0 w 730"/>
              <a:gd name="txT" fmla="*/ 0 h 457"/>
              <a:gd name="txR" fmla="*/ 730 w 730"/>
              <a:gd name="txB" fmla="*/ 457 h 457"/>
            </a:gdLst>
            <a:ahLst/>
            <a:cxnLst>
              <a:cxn ang="0">
                <a:pos x="2147483647" y="1550136067"/>
              </a:cxn>
              <a:cxn ang="0">
                <a:pos x="2147483647" y="2147483647"/>
              </a:cxn>
              <a:cxn ang="0">
                <a:pos x="2147483647" y="2070576895"/>
              </a:cxn>
              <a:cxn ang="0">
                <a:pos x="2147483647" y="2070576895"/>
              </a:cxn>
              <a:cxn ang="0">
                <a:pos x="2147483647" y="2070576895"/>
              </a:cxn>
              <a:cxn ang="0">
                <a:pos x="2147483647" y="2070576895"/>
              </a:cxn>
              <a:cxn ang="0">
                <a:pos x="2147483647" y="2070576895"/>
              </a:cxn>
              <a:cxn ang="0">
                <a:pos x="2147483647" y="2070576895"/>
              </a:cxn>
              <a:cxn ang="0">
                <a:pos x="2147483647" y="2070576895"/>
              </a:cxn>
              <a:cxn ang="0">
                <a:pos x="2147483647" y="2070576895"/>
              </a:cxn>
              <a:cxn ang="0">
                <a:pos x="2147483647" y="2070576895"/>
              </a:cxn>
              <a:cxn ang="0">
                <a:pos x="2147483647" y="2070576895"/>
              </a:cxn>
              <a:cxn ang="0">
                <a:pos x="2147483647" y="2070576895"/>
              </a:cxn>
              <a:cxn ang="0">
                <a:pos x="2100517681" y="2070576895"/>
              </a:cxn>
              <a:cxn ang="0">
                <a:pos x="2021747627" y="2070576895"/>
              </a:cxn>
              <a:cxn ang="0">
                <a:pos x="1936413624" y="2064982207"/>
              </a:cxn>
              <a:cxn ang="0">
                <a:pos x="1857646233" y="2064982207"/>
              </a:cxn>
              <a:cxn ang="0">
                <a:pos x="1700106126" y="2048193412"/>
              </a:cxn>
              <a:cxn ang="0">
                <a:pos x="1430976219" y="2014615821"/>
              </a:cxn>
              <a:cxn ang="0">
                <a:pos x="1181540488" y="1958654747"/>
              </a:cxn>
              <a:cxn ang="0">
                <a:pos x="951796939" y="1880307824"/>
              </a:cxn>
              <a:cxn ang="0">
                <a:pos x="748309187" y="1785174471"/>
              </a:cxn>
              <a:cxn ang="0">
                <a:pos x="564513116" y="1673249957"/>
              </a:cxn>
              <a:cxn ang="0">
                <a:pos x="400411721" y="1550136067"/>
              </a:cxn>
              <a:cxn ang="0">
                <a:pos x="269129990" y="1410231016"/>
              </a:cxn>
              <a:cxn ang="0">
                <a:pos x="157537487" y="1270328330"/>
              </a:cxn>
              <a:cxn ang="0">
                <a:pos x="72206125" y="1119231242"/>
              </a:cxn>
              <a:cxn ang="0">
                <a:pos x="26255808" y="956942707"/>
              </a:cxn>
              <a:cxn ang="0">
                <a:pos x="0" y="794654173"/>
              </a:cxn>
              <a:cxn ang="0">
                <a:pos x="6563952" y="637962692"/>
              </a:cxn>
              <a:cxn ang="0">
                <a:pos x="52511615" y="470076956"/>
              </a:cxn>
              <a:cxn ang="0">
                <a:pos x="124717740" y="307788347"/>
              </a:cxn>
              <a:cxn ang="0">
                <a:pos x="367589313" y="0"/>
              </a:cxn>
              <a:cxn ang="0">
                <a:pos x="295385788" y="67152834"/>
              </a:cxn>
              <a:cxn ang="0">
                <a:pos x="196923886" y="201460887"/>
              </a:cxn>
              <a:cxn ang="0">
                <a:pos x="150973538" y="335768959"/>
              </a:cxn>
              <a:cxn ang="0">
                <a:pos x="164104098" y="453288161"/>
              </a:cxn>
              <a:cxn ang="0">
                <a:pos x="196923886" y="509249235"/>
              </a:cxn>
              <a:cxn ang="0">
                <a:pos x="282257889" y="615576695"/>
              </a:cxn>
              <a:cxn ang="0">
                <a:pos x="413539620" y="710712561"/>
              </a:cxn>
              <a:cxn ang="0">
                <a:pos x="577641015" y="805845914"/>
              </a:cxn>
              <a:cxn ang="0">
                <a:pos x="781128933" y="873001096"/>
              </a:cxn>
              <a:cxn ang="0">
                <a:pos x="892718733" y="906576321"/>
              </a:cxn>
              <a:cxn ang="0">
                <a:pos x="1142156793" y="973731503"/>
              </a:cxn>
              <a:cxn ang="0">
                <a:pos x="1398156472" y="1012903781"/>
              </a:cxn>
              <a:cxn ang="0">
                <a:pos x="1673850328" y="1046481372"/>
              </a:cxn>
              <a:cxn ang="0">
                <a:pos x="1824823824" y="1063270167"/>
              </a:cxn>
              <a:cxn ang="0">
                <a:pos x="2120209529" y="1074461909"/>
              </a:cxn>
              <a:cxn ang="0">
                <a:pos x="2147483647" y="1074461909"/>
              </a:cxn>
              <a:cxn ang="0">
                <a:pos x="2147483647" y="1063270167"/>
              </a:cxn>
              <a:cxn ang="0">
                <a:pos x="2147483647" y="1029692577"/>
              </a:cxn>
              <a:cxn ang="0">
                <a:pos x="2147483647" y="531635084"/>
              </a:cxn>
              <a:cxn ang="0">
                <a:pos x="2147483647" y="1550136067"/>
              </a:cxn>
            </a:cxnLst>
            <a:rect l="txL" t="txT" r="txR" b="tx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tileRect/>
          </a:gradFill>
          <a:ln w="12700" cap="rnd" cmpd="sng">
            <a:solidFill>
              <a:srgbClr val="800080"/>
            </a:solidFill>
            <a:prstDash val="solid"/>
            <a:round/>
            <a:headEnd type="none" w="med" len="med"/>
            <a:tailEnd type="none" w="med" len="med"/>
          </a:ln>
          <a:effectLst>
            <a:outerShdw dist="71842" dir="2699999" algn="ctr" rotWithShape="0">
              <a:srgbClr val="808080">
                <a:alpha val="50000"/>
              </a:srgbClr>
            </a:outerShdw>
          </a:effectLst>
        </p:spPr>
        <p:txBody>
          <a:bodyPr rot="10800000" vert="eaVert"/>
          <a:lstStyle/>
          <a:p>
            <a:pPr algn="l" fontAlgn="ctr"/>
            <a:endParaRPr lang="zh-CN" altLang="en-US" sz="1800" b="1" dirty="0">
              <a:latin typeface="Arial" panose="020B0604020202020204" pitchFamily="34" charset="0"/>
            </a:endParaRPr>
          </a:p>
        </p:txBody>
      </p:sp>
      <p:sp>
        <p:nvSpPr>
          <p:cNvPr id="2" name="AutoShape 47"/>
          <p:cNvSpPr>
            <a:spLocks noChangeArrowheads="1"/>
          </p:cNvSpPr>
          <p:nvPr/>
        </p:nvSpPr>
        <p:spPr bwMode="auto">
          <a:xfrm>
            <a:off x="2091576" y="5034756"/>
            <a:ext cx="1628775" cy="758825"/>
          </a:xfrm>
          <a:prstGeom prst="wedgeRoundRectCallout">
            <a:avLst>
              <a:gd name="adj1" fmla="val 64718"/>
              <a:gd name="adj2" fmla="val -5023"/>
              <a:gd name="adj3" fmla="val 16667"/>
            </a:avLst>
          </a:prstGeom>
          <a:gradFill rotWithShape="1">
            <a:gsLst>
              <a:gs pos="0">
                <a:srgbClr val="FFFF99"/>
              </a:gs>
              <a:gs pos="100000">
                <a:srgbClr val="FFFFFF"/>
              </a:gs>
            </a:gsLst>
            <a:lin ang="5400000" scaled="1"/>
          </a:gradFill>
          <a:ln w="9525" algn="ctr">
            <a:solidFill>
              <a:srgbClr val="FF9900"/>
            </a:solidFill>
            <a:miter lim="800000"/>
          </a:ln>
          <a:effectLst>
            <a:outerShdw dist="53882" dir="2700000" algn="ctr" rotWithShape="0">
              <a:schemeClr val="bg2">
                <a:alpha val="50000"/>
              </a:schemeClr>
            </a:outerShdw>
          </a:effectLst>
        </p:spPr>
        <p:txBody>
          <a:bodyPr anchorCtr="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只放我关心的方法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73813"/>
                                        </p:tgtEl>
                                        <p:attrNameLst>
                                          <p:attrName>style.visibility</p:attrName>
                                        </p:attrNameLst>
                                      </p:cBhvr>
                                      <p:to>
                                        <p:strVal val="visible"/>
                                      </p:to>
                                    </p:set>
                                    <p:animEffect transition="in" filter="wipe(left)">
                                      <p:cBhvr>
                                        <p:cTn id="7" dur="500"/>
                                        <p:tgtEl>
                                          <p:spTgt spid="6738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44143"/>
                                        </p:tgtEl>
                                        <p:attrNameLst>
                                          <p:attrName>style.visibility</p:attrName>
                                        </p:attrNameLst>
                                      </p:cBhvr>
                                      <p:to>
                                        <p:strVal val="visible"/>
                                      </p:to>
                                    </p:set>
                                    <p:animEffect transition="in" filter="wipe(left)">
                                      <p:cBhvr>
                                        <p:cTn id="10" dur="500"/>
                                        <p:tgtEl>
                                          <p:spTgt spid="6441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415"/>
                                        </p:tgtEl>
                                        <p:attrNameLst>
                                          <p:attrName>style.visibility</p:attrName>
                                        </p:attrNameLst>
                                      </p:cBhvr>
                                      <p:to>
                                        <p:strVal val="visible"/>
                                      </p:to>
                                    </p:set>
                                    <p:animEffect transition="in" filter="wipe(left)">
                                      <p:cBhvr>
                                        <p:cTn id="15" dur="500"/>
                                        <p:tgtEl>
                                          <p:spTgt spid="174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29784"/>
                                        </p:tgtEl>
                                        <p:attrNameLst>
                                          <p:attrName>style.visibility</p:attrName>
                                        </p:attrNameLst>
                                      </p:cBhvr>
                                      <p:to>
                                        <p:strVal val="visible"/>
                                      </p:to>
                                    </p:set>
                                    <p:animEffect transition="in" filter="blinds(horizontal)">
                                      <p:cBhvr>
                                        <p:cTn id="18" dur="500"/>
                                        <p:tgtEl>
                                          <p:spTgt spid="62978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3" grpId="0" bldLvl="0" animBg="1"/>
      <p:bldP spid="644143" grpId="0" bldLvl="0" animBg="1"/>
      <p:bldP spid="629784" grpId="0" bldLvl="0" animBg="1"/>
      <p:bldP spid="17415" grpId="0" bldLvl="0" animBg="1"/>
      <p:bldP spid="2"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156f467-d32e-470f-9ae6-367896915107"/>
  <p:tag name="COMMONDATA" val="eyJoZGlkIjoiMGIyYWI0Yzc2NWUzYTEzZjcwZjJlZDJlMWMxZjlmNDIifQ=="/>
</p:tagLst>
</file>

<file path=ppt/theme/theme1.xml><?xml version="1.0" encoding="utf-8"?>
<a:theme xmlns:a="http://schemas.openxmlformats.org/drawingml/2006/main" name="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1805</TotalTime>
  <Words>12644</Words>
  <Application>Microsoft Office PowerPoint</Application>
  <PresentationFormat>全屏显示(4:3)</PresentationFormat>
  <Paragraphs>1197</Paragraphs>
  <Slides>84</Slides>
  <Notes>22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84</vt:i4>
      </vt:variant>
    </vt:vector>
  </HeadingPairs>
  <TitlesOfParts>
    <vt:vector size="96" baseType="lpstr">
      <vt:lpstr>Arial Unicode MS</vt:lpstr>
      <vt:lpstr>PingFang SC</vt:lpstr>
      <vt:lpstr>黑体</vt:lpstr>
      <vt:lpstr>楷体_GB2312</vt:lpstr>
      <vt:lpstr>隶书</vt:lpstr>
      <vt:lpstr>宋体</vt:lpstr>
      <vt:lpstr>Arial</vt:lpstr>
      <vt:lpstr>Consolas</vt:lpstr>
      <vt:lpstr>Tahoma</vt:lpstr>
      <vt:lpstr>Times New Roman</vt:lpstr>
      <vt:lpstr>Wingdings</vt:lpstr>
      <vt:lpstr>模板</vt:lpstr>
      <vt:lpstr>第三章</vt:lpstr>
      <vt:lpstr>本章任务</vt:lpstr>
      <vt:lpstr>面向对象与面向过程</vt:lpstr>
      <vt:lpstr>PowerPoint 演示文稿</vt:lpstr>
      <vt:lpstr>面向对象程序设计</vt:lpstr>
      <vt:lpstr>用面向对象描述世界</vt:lpstr>
      <vt:lpstr>用面向对象描述世界</vt:lpstr>
      <vt:lpstr>用面向对象描述世界</vt:lpstr>
      <vt:lpstr>用面向对象描述世界</vt:lpstr>
      <vt:lpstr>类图</vt:lpstr>
      <vt:lpstr>第三章</vt:lpstr>
      <vt:lpstr>为什么要使用封装 </vt:lpstr>
      <vt:lpstr>封装简单的Circle类</vt:lpstr>
      <vt:lpstr>定义类的语法格式</vt:lpstr>
      <vt:lpstr>类修饰符</vt:lpstr>
      <vt:lpstr>PowerPoint 演示文稿</vt:lpstr>
      <vt:lpstr>PowerPoint 演示文稿</vt:lpstr>
      <vt:lpstr>PowerPoint 演示文稿</vt:lpstr>
      <vt:lpstr>类的成员之一：属性（变量）</vt:lpstr>
      <vt:lpstr>一般方法</vt:lpstr>
      <vt:lpstr>一般方法</vt:lpstr>
      <vt:lpstr>区分成员变量和局部变量 </vt:lpstr>
      <vt:lpstr>局部变量没有默认值 </vt:lpstr>
      <vt:lpstr> 需要注意的问题</vt:lpstr>
      <vt:lpstr> 构造方法与对象的创建</vt:lpstr>
      <vt:lpstr>构造方法 </vt:lpstr>
      <vt:lpstr>构造方法例题</vt:lpstr>
      <vt:lpstr>上一节课内容总结</vt:lpstr>
      <vt:lpstr>上一节课内容总结</vt:lpstr>
      <vt:lpstr>创建对象</vt:lpstr>
      <vt:lpstr>例子</vt:lpstr>
      <vt:lpstr>对象的内存模型</vt:lpstr>
      <vt:lpstr>对象的内存模型</vt:lpstr>
      <vt:lpstr>使用对象</vt:lpstr>
      <vt:lpstr>使用对象</vt:lpstr>
      <vt:lpstr>对象的引用和实体</vt:lpstr>
      <vt:lpstr>对象的引用和实体</vt:lpstr>
      <vt:lpstr>例题</vt:lpstr>
      <vt:lpstr>例题</vt:lpstr>
      <vt:lpstr>参数传值</vt:lpstr>
      <vt:lpstr>传值机制</vt:lpstr>
      <vt:lpstr>基本数据类型参数的传值</vt:lpstr>
      <vt:lpstr>引用类型参数的传值</vt:lpstr>
      <vt:lpstr>引用类型传值</vt:lpstr>
      <vt:lpstr>例题</vt:lpstr>
      <vt:lpstr>String类型的变量作为参数</vt:lpstr>
      <vt:lpstr> 可变参数 </vt:lpstr>
      <vt:lpstr>实例成员与类成员</vt:lpstr>
      <vt:lpstr>PowerPoint 演示文稿</vt:lpstr>
      <vt:lpstr>实例方法与类方法</vt:lpstr>
      <vt:lpstr>方法重载与多态</vt:lpstr>
      <vt:lpstr>方法重载与多态</vt:lpstr>
      <vt:lpstr>this关键字</vt:lpstr>
      <vt:lpstr>例子</vt:lpstr>
      <vt:lpstr>包</vt:lpstr>
      <vt:lpstr>使用其它包中的类型</vt:lpstr>
      <vt:lpstr>例子</vt:lpstr>
      <vt:lpstr>例子</vt:lpstr>
      <vt:lpstr>引入类库中的类</vt:lpstr>
      <vt:lpstr>访问权限</vt:lpstr>
      <vt:lpstr>思考</vt:lpstr>
      <vt:lpstr>Geter/setter方法</vt:lpstr>
      <vt:lpstr>PowerPoint 演示文稿</vt:lpstr>
      <vt:lpstr>PowerPoint 演示文稿</vt:lpstr>
      <vt:lpstr>PowerPoint 演示文稿</vt:lpstr>
      <vt:lpstr>基本类型的类封装</vt:lpstr>
      <vt:lpstr>Character类</vt:lpstr>
      <vt:lpstr>对象数组</vt:lpstr>
      <vt:lpstr>例题</vt:lpstr>
      <vt:lpstr>应用举例</vt:lpstr>
      <vt:lpstr>应用举例</vt:lpstr>
      <vt:lpstr>对象的组合</vt:lpstr>
      <vt:lpstr>例题</vt:lpstr>
      <vt:lpstr>例题</vt:lpstr>
      <vt:lpstr>例题</vt:lpstr>
      <vt:lpstr>组合与复用</vt:lpstr>
      <vt:lpstr>例题</vt:lpstr>
      <vt:lpstr>类的关联关系和依赖关系</vt:lpstr>
      <vt:lpstr>应用举例</vt:lpstr>
      <vt:lpstr>PowerPoint 演示文稿</vt:lpstr>
      <vt:lpstr>PowerPoint 演示文稿</vt:lpstr>
      <vt:lpstr>总结</vt:lpstr>
      <vt:lpstr>static代码块与构造代码块</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403</cp:revision>
  <dcterms:created xsi:type="dcterms:W3CDTF">2006-03-08T06:55:00Z</dcterms:created>
  <dcterms:modified xsi:type="dcterms:W3CDTF">2025-03-25T08:16:28Z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5A6CD39A666F4432BBCE12F3527FBF79</vt:lpwstr>
  </property>
</Properties>
</file>