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25" r:id="rId3"/>
    <p:sldId id="402" r:id="rId4"/>
    <p:sldId id="405" r:id="rId5"/>
    <p:sldId id="403" r:id="rId6"/>
    <p:sldId id="406" r:id="rId7"/>
    <p:sldId id="401" r:id="rId8"/>
    <p:sldId id="265" r:id="rId9"/>
  </p:sldIdLst>
  <p:sldSz cx="9144000" cy="6858000" type="screen4x3"/>
  <p:notesSz cx="6858000" cy="9144000"/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4A6F17-420F-41A8-B8D7-6C9314F42242}">
          <p14:sldIdLst>
            <p14:sldId id="256"/>
            <p14:sldId id="325"/>
            <p14:sldId id="402"/>
            <p14:sldId id="405"/>
            <p14:sldId id="403"/>
            <p14:sldId id="406"/>
          </p14:sldIdLst>
        </p14:section>
        <p14:section name="无标题节" id="{0EA778C3-4DE3-4A38-A70C-ECCEA15671CF}">
          <p14:sldIdLst>
            <p14:sldId id="401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E4F0"/>
    <a:srgbClr val="CCECFF"/>
    <a:srgbClr val="FFD869"/>
    <a:srgbClr val="FFFF00"/>
    <a:srgbClr val="969696"/>
    <a:srgbClr val="F8F8F8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2290" autoAdjust="0"/>
  </p:normalViewPr>
  <p:slideViewPr>
    <p:cSldViewPr showGuides="1">
      <p:cViewPr varScale="1">
        <p:scale>
          <a:sx n="106" d="100"/>
          <a:sy n="106" d="100"/>
        </p:scale>
        <p:origin x="1764" y="9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40"/>
      <c:rAngAx val="0"/>
      <c:perspective val="2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6975308641975308E-2"/>
          <c:y val="0.13705242836381978"/>
          <c:w val="0.93981481481481488"/>
          <c:h val="0.8013672368460922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成绩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explosion val="7"/>
          <c:dPt>
            <c:idx val="3"/>
            <c:bubble3D val="0"/>
            <c:spPr>
              <a:solidFill>
                <a:srgbClr val="00B050"/>
              </a:solidFill>
              <a:ln>
                <a:solidFill>
                  <a:srgbClr val="92D05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D0C7-4B28-9A2A-2DB84B42A5FE}"/>
              </c:ext>
            </c:extLst>
          </c:dPt>
          <c:dLbls>
            <c:dLbl>
              <c:idx val="2"/>
              <c:layout>
                <c:manualLayout>
                  <c:x val="0.10611414892582871"/>
                  <c:y val="6.882044325957975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9BF-4B6C-99A9-B0920A1124A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期末</c:v>
                </c:pt>
                <c:pt idx="1">
                  <c:v>阶段</c:v>
                </c:pt>
                <c:pt idx="2">
                  <c:v>实验</c:v>
                </c:pt>
                <c:pt idx="3">
                  <c:v>平时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30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5F-4CDE-A0E0-68FB4508D99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眉占位符 460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日期占位符 4608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页脚占位符 4608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灯片编号占位符 4608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眉占位符 4812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日期占位符 4813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幻灯片图像占位符 4813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33" name="文本占位符 4813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8134" name="页脚占位符 4813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5" name="灯片编号占位符 4813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TIOBE</a:t>
            </a:r>
            <a:r>
              <a:rPr lang="zh-CN" altLang="en-US" smtClean="0"/>
              <a:t>排行榜是根据互联网上有经验的程序员、课程和第三方厂商的数量，并使用搜索引擎</a:t>
            </a:r>
            <a:r>
              <a:rPr lang="en-US" altLang="zh-CN" smtClean="0"/>
              <a:t>(</a:t>
            </a:r>
            <a:r>
              <a:rPr lang="zh-CN" altLang="en-US" smtClean="0"/>
              <a:t>如</a:t>
            </a:r>
            <a:r>
              <a:rPr lang="en-US" altLang="zh-CN" smtClean="0"/>
              <a:t>Google</a:t>
            </a:r>
            <a:r>
              <a:rPr lang="zh-CN" altLang="en-US" smtClean="0"/>
              <a:t>、</a:t>
            </a:r>
            <a:r>
              <a:rPr lang="en-US" altLang="zh-CN" smtClean="0"/>
              <a:t>Bing</a:t>
            </a:r>
            <a:r>
              <a:rPr lang="zh-CN" altLang="en-US" smtClean="0"/>
              <a:t>、</a:t>
            </a:r>
            <a:r>
              <a:rPr lang="en-US" altLang="zh-CN" smtClean="0"/>
              <a:t>Yahool)</a:t>
            </a:r>
            <a:r>
              <a:rPr lang="zh-CN" altLang="en-US" smtClean="0"/>
              <a:t>以及 </a:t>
            </a:r>
            <a:r>
              <a:rPr lang="en-US" altLang="zh-CN" smtClean="0"/>
              <a:t>Wikpedia</a:t>
            </a:r>
            <a:r>
              <a:rPr lang="zh-CN" altLang="en-US" smtClean="0"/>
              <a:t>、 </a:t>
            </a:r>
            <a:r>
              <a:rPr lang="en-US" altLang="zh-CN" smtClean="0"/>
              <a:t>Amazon</a:t>
            </a:r>
            <a:r>
              <a:rPr lang="zh-CN" altLang="en-US" smtClean="0"/>
              <a:t>、</a:t>
            </a:r>
            <a:r>
              <a:rPr lang="en-US" altLang="zh-CN" smtClean="0"/>
              <a:t>YouTube</a:t>
            </a:r>
            <a:r>
              <a:rPr lang="zh-CN" altLang="en-US" smtClean="0"/>
              <a:t>统计出排名数据，只是反映某个编程语言的热门程度，并不能说明一门编程语言好不好，或者一门语言所编写的代码数量多少。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>
                <a:latin typeface="Tahoma" panose="020B0604030504040204" pitchFamily="34" charset="0"/>
                <a:ea typeface="宋体" panose="02010600030101010101" pitchFamily="2" charset="-122"/>
              </a:rPr>
              <a:t>3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36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3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8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6418" name="幻灯片图像占位符 31641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6419" name="文本占位符 3164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/>
          <p:nvPr userDrawn="1"/>
        </p:nvGraphicFramePr>
        <p:xfrm>
          <a:off x="0" y="635"/>
          <a:ext cx="9144000" cy="692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r:id="rId3" imgW="7607300" imgH="4895850" progId="Paint.Picture">
                  <p:embed/>
                </p:oleObj>
              </mc:Choice>
              <mc:Fallback>
                <p:oleObj r:id="rId3" imgW="7607300" imgH="489585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35"/>
                        <a:ext cx="9144000" cy="6922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315" name="矩形 394314"/>
          <p:cNvSpPr/>
          <p:nvPr userDrawn="1"/>
        </p:nvSpPr>
        <p:spPr>
          <a:xfrm flipH="1" flipV="1">
            <a:off x="23812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16" name="矩形 394315"/>
          <p:cNvSpPr/>
          <p:nvPr userDrawn="1"/>
        </p:nvSpPr>
        <p:spPr>
          <a:xfrm flipH="1" flipV="1">
            <a:off x="247808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4" name="矩形 394323"/>
          <p:cNvSpPr/>
          <p:nvPr userDrawn="1"/>
        </p:nvSpPr>
        <p:spPr>
          <a:xfrm flipH="1" flipV="1">
            <a:off x="267652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6" name="矩形 394325"/>
          <p:cNvSpPr/>
          <p:nvPr userDrawn="1"/>
        </p:nvSpPr>
        <p:spPr>
          <a:xfrm flipH="1" flipV="1">
            <a:off x="257651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2" name="矩形 394331"/>
          <p:cNvSpPr/>
          <p:nvPr userDrawn="1"/>
        </p:nvSpPr>
        <p:spPr>
          <a:xfrm flipH="1" flipV="1">
            <a:off x="2876550" y="4438650"/>
            <a:ext cx="892175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3" name="矩形 394332"/>
          <p:cNvSpPr/>
          <p:nvPr userDrawn="1"/>
        </p:nvSpPr>
        <p:spPr>
          <a:xfrm flipH="1">
            <a:off x="2771775" y="4508500"/>
            <a:ext cx="892175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4" name="矩形 394333"/>
          <p:cNvSpPr/>
          <p:nvPr userDrawn="1"/>
        </p:nvSpPr>
        <p:spPr>
          <a:xfrm flipH="1">
            <a:off x="2671763" y="4510088"/>
            <a:ext cx="892175" cy="17462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5" name="矩形 394334"/>
          <p:cNvSpPr/>
          <p:nvPr userDrawn="1"/>
        </p:nvSpPr>
        <p:spPr>
          <a:xfrm flipH="1" flipV="1">
            <a:off x="158750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6" name="矩形 394335"/>
          <p:cNvSpPr/>
          <p:nvPr userDrawn="1"/>
        </p:nvSpPr>
        <p:spPr>
          <a:xfrm flipH="1" flipV="1">
            <a:off x="1684338" y="4438650"/>
            <a:ext cx="892175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7" name="矩形 394336"/>
          <p:cNvSpPr/>
          <p:nvPr userDrawn="1"/>
        </p:nvSpPr>
        <p:spPr>
          <a:xfrm flipH="1" flipV="1">
            <a:off x="1882775" y="4438650"/>
            <a:ext cx="892175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8" name="矩形 394337"/>
          <p:cNvSpPr/>
          <p:nvPr userDrawn="1"/>
        </p:nvSpPr>
        <p:spPr>
          <a:xfrm flipH="1" flipV="1">
            <a:off x="178276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9" name="矩形 394338"/>
          <p:cNvSpPr/>
          <p:nvPr userDrawn="1"/>
        </p:nvSpPr>
        <p:spPr>
          <a:xfrm flipH="1" flipV="1">
            <a:off x="198596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0" name="矩形 394339"/>
          <p:cNvSpPr/>
          <p:nvPr userDrawn="1"/>
        </p:nvSpPr>
        <p:spPr>
          <a:xfrm flipH="1" flipV="1">
            <a:off x="2082800" y="4438650"/>
            <a:ext cx="892175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1" name="矩形 394340"/>
          <p:cNvSpPr/>
          <p:nvPr userDrawn="1"/>
        </p:nvSpPr>
        <p:spPr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2" name="矩形 394341"/>
          <p:cNvSpPr/>
          <p:nvPr userDrawn="1"/>
        </p:nvSpPr>
        <p:spPr>
          <a:xfrm flipH="1" flipV="1">
            <a:off x="218122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3" name="矩形 394342"/>
          <p:cNvSpPr/>
          <p:nvPr userDrawn="1"/>
        </p:nvSpPr>
        <p:spPr>
          <a:xfrm flipH="1" flipV="1">
            <a:off x="7937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4" name="矩形 394343"/>
          <p:cNvSpPr/>
          <p:nvPr userDrawn="1"/>
        </p:nvSpPr>
        <p:spPr>
          <a:xfrm flipH="1" flipV="1">
            <a:off x="89058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5" name="矩形 394344"/>
          <p:cNvSpPr/>
          <p:nvPr userDrawn="1"/>
        </p:nvSpPr>
        <p:spPr>
          <a:xfrm flipH="1" flipV="1">
            <a:off x="108902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6" name="矩形 394345"/>
          <p:cNvSpPr/>
          <p:nvPr userDrawn="1"/>
        </p:nvSpPr>
        <p:spPr>
          <a:xfrm flipH="1" flipV="1">
            <a:off x="989013" y="443865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9" name="矩形 394348"/>
          <p:cNvSpPr/>
          <p:nvPr userDrawn="1"/>
        </p:nvSpPr>
        <p:spPr>
          <a:xfrm flipH="1" flipV="1">
            <a:off x="148748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2" name="矩形 394351"/>
          <p:cNvSpPr/>
          <p:nvPr userDrawn="1"/>
        </p:nvSpPr>
        <p:spPr>
          <a:xfrm flipH="1" flipV="1">
            <a:off x="96838" y="4438650"/>
            <a:ext cx="892175" cy="53975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5" name="矩形 394354"/>
          <p:cNvSpPr/>
          <p:nvPr userDrawn="1"/>
        </p:nvSpPr>
        <p:spPr>
          <a:xfrm flipH="1" flipV="1">
            <a:off x="398463" y="4438650"/>
            <a:ext cx="892175" cy="53975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9" name="矩形 394358"/>
          <p:cNvSpPr/>
          <p:nvPr userDrawn="1"/>
        </p:nvSpPr>
        <p:spPr>
          <a:xfrm flipH="1" flipV="1">
            <a:off x="377190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0" name="矩形 394359"/>
          <p:cNvSpPr/>
          <p:nvPr userDrawn="1"/>
        </p:nvSpPr>
        <p:spPr>
          <a:xfrm flipH="1" flipV="1">
            <a:off x="386873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2" name="矩形 394361"/>
          <p:cNvSpPr/>
          <p:nvPr userDrawn="1"/>
        </p:nvSpPr>
        <p:spPr>
          <a:xfrm flipH="1" flipV="1">
            <a:off x="29781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3" name="矩形 394362"/>
          <p:cNvSpPr/>
          <p:nvPr userDrawn="1"/>
        </p:nvSpPr>
        <p:spPr>
          <a:xfrm flipH="1" flipV="1">
            <a:off x="3074988" y="4438650"/>
            <a:ext cx="892175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4" name="矩形 394363"/>
          <p:cNvSpPr/>
          <p:nvPr userDrawn="1"/>
        </p:nvSpPr>
        <p:spPr>
          <a:xfrm flipH="1" flipV="1">
            <a:off x="3273425" y="4438650"/>
            <a:ext cx="892175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5" name="矩形 394364"/>
          <p:cNvSpPr/>
          <p:nvPr userDrawn="1"/>
        </p:nvSpPr>
        <p:spPr>
          <a:xfrm flipH="1" flipV="1">
            <a:off x="317341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6" name="矩形 394365"/>
          <p:cNvSpPr/>
          <p:nvPr userDrawn="1"/>
        </p:nvSpPr>
        <p:spPr>
          <a:xfrm flipH="1" flipV="1">
            <a:off x="337661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7" name="矩形 394366"/>
          <p:cNvSpPr/>
          <p:nvPr userDrawn="1"/>
        </p:nvSpPr>
        <p:spPr>
          <a:xfrm flipH="1" flipV="1">
            <a:off x="3473450" y="4438650"/>
            <a:ext cx="892175" cy="5397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0" name="矩形 394369"/>
          <p:cNvSpPr/>
          <p:nvPr userDrawn="1"/>
        </p:nvSpPr>
        <p:spPr>
          <a:xfrm flipH="1" flipV="1">
            <a:off x="218440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1" name="矩形 394370"/>
          <p:cNvSpPr/>
          <p:nvPr userDrawn="1"/>
        </p:nvSpPr>
        <p:spPr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2" name="矩形 394371"/>
          <p:cNvSpPr/>
          <p:nvPr userDrawn="1"/>
        </p:nvSpPr>
        <p:spPr>
          <a:xfrm flipH="1" flipV="1">
            <a:off x="247967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3" name="矩形 394372"/>
          <p:cNvSpPr/>
          <p:nvPr userDrawn="1"/>
        </p:nvSpPr>
        <p:spPr>
          <a:xfrm flipH="1" flipV="1">
            <a:off x="237966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4" name="矩形 394373"/>
          <p:cNvSpPr/>
          <p:nvPr userDrawn="1"/>
        </p:nvSpPr>
        <p:spPr>
          <a:xfrm flipH="1" flipV="1">
            <a:off x="2582863" y="4438650"/>
            <a:ext cx="892175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5" name="矩形 394374"/>
          <p:cNvSpPr/>
          <p:nvPr userDrawn="1"/>
        </p:nvSpPr>
        <p:spPr>
          <a:xfrm flipH="1" flipV="1">
            <a:off x="2679700" y="4438650"/>
            <a:ext cx="892175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6" name="矩形 394375"/>
          <p:cNvSpPr/>
          <p:nvPr userDrawn="1"/>
        </p:nvSpPr>
        <p:spPr>
          <a:xfrm flipH="1" flipV="1">
            <a:off x="2878138" y="442087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8" name="矩形 394377"/>
          <p:cNvSpPr/>
          <p:nvPr userDrawn="1"/>
        </p:nvSpPr>
        <p:spPr>
          <a:xfrm flipH="1" flipV="1">
            <a:off x="13906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9" name="矩形 394378"/>
          <p:cNvSpPr/>
          <p:nvPr userDrawn="1"/>
        </p:nvSpPr>
        <p:spPr>
          <a:xfrm flipH="1" flipV="1">
            <a:off x="1487488" y="443865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2" name="矩形 394381"/>
          <p:cNvSpPr/>
          <p:nvPr userDrawn="1"/>
        </p:nvSpPr>
        <p:spPr>
          <a:xfrm flipH="1" flipV="1">
            <a:off x="1789113" y="443865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3" name="矩形 394382"/>
          <p:cNvSpPr/>
          <p:nvPr userDrawn="1"/>
        </p:nvSpPr>
        <p:spPr>
          <a:xfrm flipH="1" flipV="1">
            <a:off x="18859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5" name="矩形 394384"/>
          <p:cNvSpPr/>
          <p:nvPr userDrawn="1"/>
        </p:nvSpPr>
        <p:spPr>
          <a:xfrm flipH="1" flipV="1">
            <a:off x="1981200" y="4420870"/>
            <a:ext cx="892175" cy="53975"/>
          </a:xfrm>
          <a:prstGeom prst="rect">
            <a:avLst/>
          </a:prstGeom>
          <a:solidFill>
            <a:srgbClr val="66C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1475" y="6012180"/>
            <a:ext cx="2505075" cy="7239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365125"/>
            <a:ext cx="2014538" cy="61595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26828" cy="6159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6264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537" y="1276350"/>
            <a:ext cx="3886264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 userDrawn="1"/>
        </p:nvGraphicFramePr>
        <p:xfrm>
          <a:off x="-104140" y="-635"/>
          <a:ext cx="924814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r:id="rId14" imgW="6470650" imgH="4857750" progId="Paint.Picture">
                  <p:embed/>
                </p:oleObj>
              </mc:Choice>
              <mc:Fallback>
                <p:oleObj r:id="rId14" imgW="6470650" imgH="48577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-104140" y="-635"/>
                        <a:ext cx="924814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30" name="文本占位符 393229"/>
          <p:cNvSpPr>
            <a:spLocks noGrp="1"/>
          </p:cNvSpPr>
          <p:nvPr>
            <p:ph type="body" idx="1"/>
          </p:nvPr>
        </p:nvSpPr>
        <p:spPr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393255" name="文本框 393254"/>
          <p:cNvSpPr txBox="1"/>
          <p:nvPr userDrawn="1"/>
        </p:nvSpPr>
        <p:spPr>
          <a:xfrm>
            <a:off x="2195513" y="260350"/>
            <a:ext cx="6948487" cy="611188"/>
          </a:xfrm>
          <a:prstGeom prst="rect">
            <a:avLst/>
          </a:prstGeom>
          <a:noFill/>
          <a:ln w="9525">
            <a:noFill/>
          </a:ln>
          <a:effectLst>
            <a:outerShdw dist="107763" dir="2699999" algn="ctr" rotWithShape="0">
              <a:schemeClr val="tx1">
                <a:alpha val="50000"/>
              </a:schemeClr>
            </a:outerShdw>
          </a:effectLst>
        </p:spPr>
        <p:txBody>
          <a:bodyPr anchor="b"/>
          <a:lstStyle/>
          <a:p>
            <a:pPr lvl="0" algn="ctr">
              <a:spcBef>
                <a:spcPct val="50000"/>
              </a:spcBef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lvl="0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Blip>
          <a:blip r:embed="rId16"/>
        </a:buBlip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Blip>
          <a:blip r:embed="rId17"/>
        </a:buBlip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Blip>
          <a:blip r:embed="rId18"/>
        </a:buBlip>
        <a:defRPr sz="2000" b="1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 typeface="Wingdings" panose="05000000000000000000" pitchFamily="2" charset="2"/>
        <a:buChar char="Ø"/>
        <a:defRPr sz="18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矩形 303107"/>
          <p:cNvSpPr/>
          <p:nvPr/>
        </p:nvSpPr>
        <p:spPr>
          <a:xfrm>
            <a:off x="323850" y="4581128"/>
            <a:ext cx="8497192" cy="1152301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1pPr>
            <a:lvl2pPr marL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2pPr>
            <a:lvl3pPr marL="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3pPr>
            <a:lvl4pPr marL="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4pPr>
            <a:lvl5pPr marL="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5pPr>
          </a:lstStyle>
          <a:p>
            <a:pPr lvl="0" algn="l">
              <a:lnSpc>
                <a:spcPct val="90000"/>
              </a:lnSpc>
            </a:pPr>
            <a:r>
              <a:rPr lang="zh-CN" altLang="en-US" b="0" dirty="0">
                <a:solidFill>
                  <a:srgbClr val="000000"/>
                </a:solidFill>
                <a:ea typeface="幼圆" pitchFamily="49" charset="-122"/>
              </a:rPr>
              <a:t>成栋</a:t>
            </a:r>
            <a:r>
              <a:rPr lang="zh-CN" altLang="en-US" b="0">
                <a:solidFill>
                  <a:srgbClr val="000000"/>
                </a:solidFill>
                <a:ea typeface="幼圆" pitchFamily="49" charset="-122"/>
              </a:rPr>
              <a:t>楼</a:t>
            </a:r>
            <a:r>
              <a:rPr lang="en-US" altLang="zh-CN" b="0" smtClean="0">
                <a:solidFill>
                  <a:srgbClr val="000000"/>
                </a:solidFill>
                <a:ea typeface="幼圆" pitchFamily="49" charset="-122"/>
              </a:rPr>
              <a:t>1044</a:t>
            </a:r>
            <a:endParaRPr lang="en-US" altLang="zh-CN" b="0" dirty="0">
              <a:solidFill>
                <a:srgbClr val="000000"/>
              </a:solidFill>
              <a:ea typeface="幼圆" pitchFamily="49" charset="-122"/>
            </a:endParaRPr>
          </a:p>
          <a:p>
            <a:pPr lvl="0" algn="l">
              <a:lnSpc>
                <a:spcPct val="90000"/>
              </a:lnSpc>
            </a:pPr>
            <a:r>
              <a:rPr lang="en-US" altLang="zh-CN" b="0" smtClean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幼圆" pitchFamily="49" charset="-122"/>
              </a:rPr>
              <a:t>QQ</a:t>
            </a:r>
            <a:r>
              <a:rPr lang="zh-CN" altLang="en-US" b="0" smtClean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幼圆" pitchFamily="49" charset="-122"/>
              </a:rPr>
              <a:t>号：</a:t>
            </a:r>
            <a:r>
              <a:rPr lang="en-US" altLang="zh-CN" b="0" smtClean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幼圆" pitchFamily="49" charset="-122"/>
              </a:rPr>
              <a:t>33102844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303109" name="标题 303108"/>
          <p:cNvSpPr>
            <a:spLocks noGrp="1"/>
          </p:cNvSpPr>
          <p:nvPr>
            <p:ph type="ctrTitle" idx="4294967295"/>
          </p:nvPr>
        </p:nvSpPr>
        <p:spPr>
          <a:xfrm>
            <a:off x="323850" y="3644900"/>
            <a:ext cx="2160588" cy="792163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tx1"/>
            </a:outerShdw>
          </a:effectLst>
        </p:spPr>
        <p:txBody>
          <a:bodyPr/>
          <a:lstStyle>
            <a:lvl1pPr lvl="0" algn="ctr">
              <a:buClrTx/>
              <a:buSzTx/>
              <a:buFontTx/>
              <a:defRPr sz="4000">
                <a:solidFill>
                  <a:srgbClr val="FF9900"/>
                </a:solidFill>
                <a:ea typeface="Tahoma" panose="020B0604030504040204" pitchFamily="34" charset="0"/>
              </a:defRPr>
            </a:lvl1pPr>
          </a:lstStyle>
          <a:p>
            <a:pPr lvl="0" algn="l"/>
            <a:r>
              <a:rPr lang="zh-CN" altLang="en-US" sz="4400" b="1" dirty="0">
                <a:solidFill>
                  <a:srgbClr val="FF9933"/>
                </a:solidFill>
                <a:highlight>
                  <a:srgbClr val="C0C0C0"/>
                </a:highlight>
                <a:latin typeface="黑体" panose="02010609060101010101" pitchFamily="2" charset="-122"/>
              </a:rPr>
              <a:t>侯</a:t>
            </a:r>
            <a:r>
              <a:rPr lang="zh-CN" altLang="en-US" sz="4400" b="1" dirty="0">
                <a:solidFill>
                  <a:srgbClr val="FF9933"/>
                </a:solidFill>
                <a:latin typeface="黑体" panose="02010609060101010101" pitchFamily="2" charset="-122"/>
              </a:rPr>
              <a:t> 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177925"/>
            <a:ext cx="1933575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标题 421889"/>
          <p:cNvSpPr>
            <a:spLocks noGrp="1"/>
          </p:cNvSpPr>
          <p:nvPr>
            <p:ph type="title"/>
          </p:nvPr>
        </p:nvSpPr>
        <p:spPr>
          <a:xfrm>
            <a:off x="1644650" y="260350"/>
            <a:ext cx="7391400" cy="563563"/>
          </a:xfrm>
          <a:noFill/>
          <a:ln>
            <a:noFill/>
          </a:ln>
        </p:spPr>
        <p:txBody>
          <a:bodyPr vert="horz" wrap="square" lIns="91440" tIns="45720" rIns="91440" bIns="45720" anchor="t"/>
          <a:lstStyle/>
          <a:p>
            <a:r>
              <a:rPr lang="zh-CN" altLang="en-US" b="1" dirty="0"/>
              <a:t>主要内容</a:t>
            </a:r>
          </a:p>
        </p:txBody>
      </p:sp>
      <p:sp>
        <p:nvSpPr>
          <p:cNvPr id="421891" name="文本占位符 4218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课</a:t>
            </a:r>
            <a:r>
              <a:rPr lang="zh-CN" altLang="en-US" dirty="0"/>
              <a:t>程地位</a:t>
            </a:r>
            <a:endParaRPr lang="en-US" altLang="zh-CN" dirty="0"/>
          </a:p>
          <a:p>
            <a:r>
              <a:rPr lang="zh-CN" altLang="en-US" dirty="0"/>
              <a:t>课程内容</a:t>
            </a:r>
            <a:endParaRPr lang="en-US" altLang="zh-CN" dirty="0"/>
          </a:p>
          <a:p>
            <a:r>
              <a:rPr lang="zh-CN" altLang="en-US" dirty="0"/>
              <a:t>课程目标</a:t>
            </a:r>
          </a:p>
          <a:p>
            <a:r>
              <a:rPr lang="zh-CN" altLang="en-US" dirty="0"/>
              <a:t>考核方式</a:t>
            </a:r>
            <a:endParaRPr lang="en-US" altLang="zh-CN" dirty="0"/>
          </a:p>
          <a:p>
            <a:r>
              <a:rPr lang="zh-CN" altLang="en-US" dirty="0"/>
              <a:t>学习建议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标题 421889"/>
          <p:cNvSpPr>
            <a:spLocks noGrp="1"/>
          </p:cNvSpPr>
          <p:nvPr>
            <p:ph type="title"/>
          </p:nvPr>
        </p:nvSpPr>
        <p:spPr>
          <a:xfrm>
            <a:off x="1644650" y="260350"/>
            <a:ext cx="7391400" cy="563563"/>
          </a:xfrm>
          <a:noFill/>
          <a:ln>
            <a:noFill/>
          </a:ln>
        </p:spPr>
        <p:txBody>
          <a:bodyPr vert="horz" wrap="square" lIns="91440" tIns="45720" rIns="91440" bIns="45720" anchor="t"/>
          <a:lstStyle/>
          <a:p>
            <a:r>
              <a:rPr lang="zh-CN" altLang="en-US" b="1" dirty="0"/>
              <a:t>课程地位</a:t>
            </a:r>
          </a:p>
        </p:txBody>
      </p:sp>
      <p:sp>
        <p:nvSpPr>
          <p:cNvPr id="421891" name="文本占位符 421890"/>
          <p:cNvSpPr>
            <a:spLocks noGrp="1"/>
          </p:cNvSpPr>
          <p:nvPr>
            <p:ph type="body" idx="1"/>
          </p:nvPr>
        </p:nvSpPr>
        <p:spPr>
          <a:xfrm>
            <a:off x="323528" y="908720"/>
            <a:ext cx="7931150" cy="5248275"/>
          </a:xfrm>
        </p:spPr>
        <p:txBody>
          <a:bodyPr/>
          <a:lstStyle/>
          <a:p>
            <a:r>
              <a:rPr lang="zh-CN" altLang="en-US"/>
              <a:t>专业选修课</a:t>
            </a:r>
          </a:p>
          <a:p>
            <a:r>
              <a:rPr lang="en-US" altLang="zh-CN" smtClean="0"/>
              <a:t>TIOBE</a:t>
            </a:r>
            <a:r>
              <a:rPr lang="zh-CN" altLang="en-US"/>
              <a:t>编程语言排</a:t>
            </a:r>
            <a:r>
              <a:rPr lang="zh-CN" altLang="en-US" smtClean="0"/>
              <a:t>名（</a:t>
            </a:r>
            <a:r>
              <a:rPr lang="en-US" altLang="zh-CN" b="0"/>
              <a:t>https://www.tiobe.com/tiobe-index/</a:t>
            </a:r>
            <a:r>
              <a:rPr lang="zh-CN" altLang="en-US" smtClean="0"/>
              <a:t>）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应</a:t>
            </a:r>
            <a:r>
              <a:rPr lang="zh-CN" altLang="en-US"/>
              <a:t>用广</a:t>
            </a:r>
            <a:r>
              <a:rPr lang="zh-CN" altLang="en-US" smtClean="0"/>
              <a:t>泛</a:t>
            </a:r>
            <a:r>
              <a:rPr lang="en-US" altLang="zh-CN" smtClean="0"/>
              <a:t>:Web</a:t>
            </a:r>
            <a:r>
              <a:rPr lang="zh-CN" altLang="en-US" smtClean="0"/>
              <a:t>应用，移动设备上应用程序开发</a:t>
            </a: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7092280" cy="365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noFill/>
          <a:ln>
            <a:noFill/>
          </a:ln>
        </p:spPr>
        <p:txBody>
          <a:bodyPr/>
          <a:lstStyle/>
          <a:p>
            <a:r>
              <a:rPr lang="zh-CN" altLang="en-US" b="1"/>
              <a:t>课程内容</a:t>
            </a:r>
            <a:endParaRPr lang="zh-CN" altLang="en-US" b="1" dirty="0"/>
          </a:p>
        </p:txBody>
      </p:sp>
      <p:sp>
        <p:nvSpPr>
          <p:cNvPr id="425987" name="文本占位符 425986"/>
          <p:cNvSpPr>
            <a:spLocks noGrp="1"/>
          </p:cNvSpPr>
          <p:nvPr>
            <p:ph type="body" idx="1"/>
          </p:nvPr>
        </p:nvSpPr>
        <p:spPr>
          <a:xfrm>
            <a:off x="606425" y="1196752"/>
            <a:ext cx="7931150" cy="5248275"/>
          </a:xfrm>
        </p:spPr>
        <p:txBody>
          <a:bodyPr/>
          <a:lstStyle/>
          <a:p>
            <a:pPr marL="342900" lvl="1" indent="-342900">
              <a:buBlip>
                <a:blip r:embed="rId2"/>
              </a:buBlip>
            </a:pPr>
            <a:r>
              <a:rPr lang="zh-CN" altLang="en-US" sz="2800" b="0" smtClean="0"/>
              <a:t>概</a:t>
            </a:r>
            <a:r>
              <a:rPr lang="zh-CN" altLang="en-US" sz="2800" b="0"/>
              <a:t>述，语言基础（数据类型；数组；运算符、表达式和语句）</a:t>
            </a:r>
          </a:p>
          <a:p>
            <a:pPr marL="342900" lvl="1" indent="-342900">
              <a:buBlip>
                <a:blip r:embed="rId2"/>
              </a:buBlip>
            </a:pPr>
            <a:r>
              <a:rPr lang="zh-CN" altLang="en-US" sz="2800" b="0">
                <a:solidFill>
                  <a:srgbClr val="FF0000"/>
                </a:solidFill>
              </a:rPr>
              <a:t>面向对象程序设计（类和对象；继承、接口和泛型）</a:t>
            </a:r>
          </a:p>
          <a:p>
            <a:pPr marL="342900" lvl="1" indent="-342900">
              <a:buBlip>
                <a:blip r:embed="rId2"/>
              </a:buBlip>
            </a:pPr>
            <a:r>
              <a:rPr lang="zh-CN" altLang="en-US" sz="2800" b="0">
                <a:solidFill>
                  <a:srgbClr val="FF0000"/>
                </a:solidFill>
              </a:rPr>
              <a:t>常用类</a:t>
            </a:r>
            <a:r>
              <a:rPr lang="zh-CN" altLang="en-US" sz="2800" b="0" smtClean="0">
                <a:solidFill>
                  <a:srgbClr val="FF0000"/>
                </a:solidFill>
              </a:rPr>
              <a:t>（集合相关类</a:t>
            </a:r>
            <a:r>
              <a:rPr lang="zh-CN" altLang="en-US" sz="2800" b="0" smtClean="0">
                <a:solidFill>
                  <a:srgbClr val="FF0000"/>
                </a:solidFill>
              </a:rPr>
              <a:t>）</a:t>
            </a:r>
          </a:p>
          <a:p>
            <a:pPr marL="342900" lvl="1" indent="-342900">
              <a:buBlip>
                <a:blip r:embed="rId2"/>
              </a:buBlip>
            </a:pPr>
            <a:endParaRPr lang="en-US" altLang="zh-CN" sz="2800" b="0" smtClean="0"/>
          </a:p>
          <a:p>
            <a:pPr marL="342900" lvl="1" indent="-342900">
              <a:buBlip>
                <a:blip r:embed="rId2"/>
              </a:buBlip>
            </a:pPr>
            <a:r>
              <a:rPr lang="zh-CN" altLang="en-US" sz="2800" b="0" smtClean="0"/>
              <a:t>其</a:t>
            </a:r>
            <a:r>
              <a:rPr lang="zh-CN" altLang="en-US" sz="2800" b="0"/>
              <a:t>它：</a:t>
            </a:r>
            <a:r>
              <a:rPr lang="zh-CN" altLang="en-US" sz="2800" b="0">
                <a:solidFill>
                  <a:srgbClr val="FF0000"/>
                </a:solidFill>
              </a:rPr>
              <a:t>多线程</a:t>
            </a:r>
            <a:r>
              <a:rPr lang="zh-CN" altLang="en-US" sz="2800" b="0" smtClean="0"/>
              <a:t>；异常处理；输</a:t>
            </a:r>
            <a:r>
              <a:rPr lang="zh-CN" altLang="en-US" sz="2800" b="0"/>
              <a:t>入输出流</a:t>
            </a:r>
            <a:r>
              <a:rPr lang="zh-CN" altLang="en-US" sz="2800" b="0" smtClean="0"/>
              <a:t>；</a:t>
            </a:r>
            <a:endParaRPr lang="en-US" altLang="zh-CN" sz="2800" b="0" smtClean="0"/>
          </a:p>
          <a:p>
            <a:pPr marL="0" lvl="1" indent="0">
              <a:buNone/>
            </a:pPr>
            <a:endParaRPr lang="en-US" altLang="zh-CN" sz="2800" b="0"/>
          </a:p>
          <a:p>
            <a:pPr marL="342900" lvl="1" indent="-342900">
              <a:buBlip>
                <a:blip r:embed="rId2"/>
              </a:buBlip>
            </a:pPr>
            <a:r>
              <a:rPr lang="zh-CN" altLang="en-US" sz="2800"/>
              <a:t>学时分配：</a:t>
            </a:r>
            <a:r>
              <a:rPr lang="en-US" altLang="zh-CN" sz="2800" smtClean="0"/>
              <a:t>32</a:t>
            </a:r>
            <a:r>
              <a:rPr lang="zh-CN" altLang="en-US" sz="2800" smtClean="0"/>
              <a:t>理</a:t>
            </a:r>
            <a:r>
              <a:rPr lang="zh-CN" altLang="en-US" sz="2800" smtClean="0"/>
              <a:t>论</a:t>
            </a:r>
            <a:r>
              <a:rPr lang="en-US" altLang="zh-CN" sz="2800" smtClean="0"/>
              <a:t>+16</a:t>
            </a:r>
            <a:r>
              <a:rPr lang="zh-CN" altLang="en-US" sz="2800" smtClean="0"/>
              <a:t>实验</a:t>
            </a:r>
            <a:endParaRPr lang="zh-CN" altLang="en-US" sz="2800" b="0"/>
          </a:p>
        </p:txBody>
      </p:sp>
    </p:spTree>
    <p:extLst>
      <p:ext uri="{BB962C8B-B14F-4D97-AF65-F5344CB8AC3E}">
        <p14:creationId xmlns:p14="http://schemas.microsoft.com/office/powerpoint/2010/main" val="97998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noFill/>
          <a:ln>
            <a:noFill/>
          </a:ln>
        </p:spPr>
        <p:txBody>
          <a:bodyPr/>
          <a:lstStyle/>
          <a:p>
            <a:r>
              <a:rPr lang="zh-CN" altLang="en-US" b="1" dirty="0"/>
              <a:t>课程目标</a:t>
            </a:r>
          </a:p>
        </p:txBody>
      </p:sp>
      <p:sp>
        <p:nvSpPr>
          <p:cNvPr id="425987" name="文本占位符 425986"/>
          <p:cNvSpPr>
            <a:spLocks noGrp="1"/>
          </p:cNvSpPr>
          <p:nvPr>
            <p:ph type="body" idx="1"/>
          </p:nvPr>
        </p:nvSpPr>
        <p:spPr>
          <a:xfrm>
            <a:off x="539552" y="1340768"/>
            <a:ext cx="7931150" cy="4267547"/>
          </a:xfrm>
        </p:spPr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Java</a:t>
            </a:r>
            <a:r>
              <a:rPr lang="zh-CN" altLang="en-US" dirty="0"/>
              <a:t>编程</a:t>
            </a:r>
            <a:r>
              <a:rPr lang="zh-CN" altLang="en-US"/>
              <a:t>规</a:t>
            </a:r>
            <a:r>
              <a:rPr lang="zh-CN" altLang="en-US" smtClean="0"/>
              <a:t>范、</a:t>
            </a:r>
            <a:r>
              <a:rPr lang="en-US" altLang="zh-CN" smtClean="0"/>
              <a:t>Java</a:t>
            </a:r>
            <a:r>
              <a:rPr lang="zh-CN" altLang="zh-CN" dirty="0"/>
              <a:t>程序的基本结构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掌握基本的面向对象程序设计</a:t>
            </a:r>
            <a:r>
              <a:rPr lang="zh-CN" altLang="en-US">
                <a:solidFill>
                  <a:srgbClr val="FF0000"/>
                </a:solidFill>
              </a:rPr>
              <a:t>思</a:t>
            </a:r>
            <a:r>
              <a:rPr lang="zh-CN" altLang="en-US" smtClean="0">
                <a:solidFill>
                  <a:srgbClr val="FF0000"/>
                </a:solidFill>
              </a:rPr>
              <a:t>想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掌</a:t>
            </a:r>
            <a:r>
              <a:rPr lang="zh-CN" altLang="en-US" smtClean="0">
                <a:solidFill>
                  <a:srgbClr val="FF0000"/>
                </a:solidFill>
              </a:rPr>
              <a:t>握常用类</a:t>
            </a:r>
            <a:r>
              <a:rPr lang="zh-CN" altLang="en-US" smtClean="0"/>
              <a:t>的使用</a:t>
            </a:r>
            <a:endParaRPr lang="en-US" altLang="zh-CN" smtClean="0"/>
          </a:p>
          <a:p>
            <a:r>
              <a:rPr lang="zh-CN" altLang="en-US"/>
              <a:t>掌握</a:t>
            </a:r>
            <a:r>
              <a:rPr lang="zh-CN" altLang="en-US"/>
              <a:t>理</a:t>
            </a:r>
            <a:r>
              <a:rPr lang="zh-CN" altLang="en-US" smtClean="0"/>
              <a:t>解部分</a:t>
            </a:r>
            <a:r>
              <a:rPr lang="zh-CN" altLang="en-US" smtClean="0">
                <a:solidFill>
                  <a:srgbClr val="FF0000"/>
                </a:solidFill>
              </a:rPr>
              <a:t>设</a:t>
            </a:r>
            <a:r>
              <a:rPr lang="zh-CN" altLang="en-US">
                <a:solidFill>
                  <a:srgbClr val="FF0000"/>
                </a:solidFill>
              </a:rPr>
              <a:t>计模式</a:t>
            </a:r>
            <a:r>
              <a:rPr lang="zh-CN" altLang="en-US"/>
              <a:t>的意义及</a:t>
            </a:r>
            <a:r>
              <a:rPr lang="zh-CN" altLang="en-US"/>
              <a:t>实</a:t>
            </a:r>
            <a:r>
              <a:rPr lang="zh-CN" altLang="en-US" smtClean="0"/>
              <a:t>现</a:t>
            </a:r>
            <a:endParaRPr lang="en-US" altLang="zh-CN" dirty="0"/>
          </a:p>
          <a:p>
            <a:r>
              <a:rPr lang="zh-CN" altLang="en-US"/>
              <a:t>为</a:t>
            </a:r>
            <a:r>
              <a:rPr lang="en-US" altLang="zh-CN"/>
              <a:t>Web</a:t>
            </a:r>
            <a:r>
              <a:rPr lang="zh-CN" altLang="en-US"/>
              <a:t>应用</a:t>
            </a:r>
            <a:r>
              <a:rPr lang="en-US" altLang="zh-CN"/>
              <a:t>/</a:t>
            </a:r>
            <a:r>
              <a:rPr lang="zh-CN" altLang="en-US"/>
              <a:t>企业级微服务应用</a:t>
            </a:r>
            <a:r>
              <a:rPr lang="en-US" altLang="zh-CN"/>
              <a:t>/</a:t>
            </a:r>
            <a:r>
              <a:rPr lang="zh-CN" altLang="en-US"/>
              <a:t>移动端跨平台应用等开发技术</a:t>
            </a:r>
            <a:r>
              <a:rPr lang="zh-CN" altLang="en-US">
                <a:solidFill>
                  <a:srgbClr val="FF0000"/>
                </a:solidFill>
              </a:rPr>
              <a:t>提供</a:t>
            </a:r>
            <a:r>
              <a:rPr lang="zh-CN" altLang="en-US">
                <a:solidFill>
                  <a:srgbClr val="FF0000"/>
                </a:solidFill>
              </a:rPr>
              <a:t>支</a:t>
            </a:r>
            <a:r>
              <a:rPr lang="zh-CN" altLang="en-US" smtClean="0">
                <a:solidFill>
                  <a:srgbClr val="FF0000"/>
                </a:solidFill>
              </a:rPr>
              <a:t>持</a:t>
            </a:r>
            <a:endParaRPr lang="en-US" altLang="zh-CN" dirty="0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38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考核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5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692929"/>
              </p:ext>
            </p:extLst>
          </p:nvPr>
        </p:nvGraphicFramePr>
        <p:xfrm>
          <a:off x="323528" y="1268760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608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标题 421889"/>
          <p:cNvSpPr>
            <a:spLocks noGrp="1"/>
          </p:cNvSpPr>
          <p:nvPr>
            <p:ph type="title"/>
          </p:nvPr>
        </p:nvSpPr>
        <p:spPr>
          <a:xfrm>
            <a:off x="1644650" y="260350"/>
            <a:ext cx="7391400" cy="563563"/>
          </a:xfrm>
          <a:noFill/>
          <a:ln>
            <a:noFill/>
          </a:ln>
        </p:spPr>
        <p:txBody>
          <a:bodyPr vert="horz" wrap="square" lIns="91440" tIns="45720" rIns="91440" bIns="45720" anchor="t"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学习建议</a:t>
            </a:r>
            <a:endParaRPr lang="zh-CN" altLang="en-US" b="1" dirty="0"/>
          </a:p>
        </p:txBody>
      </p:sp>
      <p:sp>
        <p:nvSpPr>
          <p:cNvPr id="421891" name="文本占位符 4218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</a:t>
            </a:r>
            <a:endParaRPr lang="zh-CN" altLang="en-US" dirty="0"/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</a:t>
            </a:r>
            <a:endParaRPr lang="zh-CN" altLang="en-US" dirty="0"/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观千剑而后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识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器，操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千曲而后晓声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他，唯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手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尔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>
                <a:latin typeface="微软雅黑" pitchFamily="34" charset="-122"/>
                <a:ea typeface="微软雅黑" pitchFamily="34" charset="-122"/>
              </a:rPr>
            </a:b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/>
              <a:t>借助于网上更详细的视频资料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" y="907415"/>
            <a:ext cx="3175000" cy="317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1F2"/>
      </a:accent5>
      <a:accent6>
        <a:srgbClr val="9F9F9F"/>
      </a:accent6>
      <a:hlink>
        <a:srgbClr val="7DA0D3"/>
      </a:hlink>
      <a:folHlink>
        <a:srgbClr val="B2E385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1F2"/>
        </a:accent5>
        <a:accent6>
          <a:srgbClr val="9F9F9F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5C5ED"/>
        </a:accent5>
        <a:accent6>
          <a:srgbClr val="E58970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9945E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366</TotalTime>
  <Words>412</Words>
  <Application>Microsoft Office PowerPoint</Application>
  <PresentationFormat>全屏显示(4:3)</PresentationFormat>
  <Paragraphs>47</Paragraphs>
  <Slides>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黑体</vt:lpstr>
      <vt:lpstr>楷体_GB2312</vt:lpstr>
      <vt:lpstr>宋体</vt:lpstr>
      <vt:lpstr>微软雅黑</vt:lpstr>
      <vt:lpstr>幼圆</vt:lpstr>
      <vt:lpstr>Arial</vt:lpstr>
      <vt:lpstr>Tahoma</vt:lpstr>
      <vt:lpstr>Times New Roman</vt:lpstr>
      <vt:lpstr>Wingdings</vt:lpstr>
      <vt:lpstr>模板</vt:lpstr>
      <vt:lpstr>Bitmap Image</vt:lpstr>
      <vt:lpstr>侯 畅</vt:lpstr>
      <vt:lpstr>主要内容</vt:lpstr>
      <vt:lpstr>课程地位</vt:lpstr>
      <vt:lpstr>课程内容</vt:lpstr>
      <vt:lpstr>课程目标</vt:lpstr>
      <vt:lpstr>考核</vt:lpstr>
      <vt:lpstr>学习建议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309</cp:revision>
  <dcterms:created xsi:type="dcterms:W3CDTF">2006-03-08T06:55:00Z</dcterms:created>
  <dcterms:modified xsi:type="dcterms:W3CDTF">2025-03-04T07:27:39Z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